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73" r:id="rId15"/>
    <p:sldId id="274" r:id="rId16"/>
    <p:sldId id="275" r:id="rId17"/>
    <p:sldId id="277" r:id="rId18"/>
    <p:sldId id="276"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4" r:id="rId42"/>
    <p:sldId id="300" r:id="rId43"/>
    <p:sldId id="301" r:id="rId44"/>
    <p:sldId id="302" r:id="rId45"/>
    <p:sldId id="303" r:id="rId46"/>
    <p:sldId id="305" r:id="rId47"/>
    <p:sldId id="306" r:id="rId48"/>
    <p:sldId id="309" r:id="rId49"/>
    <p:sldId id="310" r:id="rId50"/>
    <p:sldId id="311" r:id="rId51"/>
    <p:sldId id="312" r:id="rId52"/>
    <p:sldId id="313" r:id="rId53"/>
    <p:sldId id="315" r:id="rId54"/>
    <p:sldId id="316" r:id="rId55"/>
    <p:sldId id="317" r:id="rId56"/>
    <p:sldId id="318" r:id="rId57"/>
    <p:sldId id="319" r:id="rId58"/>
    <p:sldId id="320" r:id="rId59"/>
    <p:sldId id="321" r:id="rId6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800000"/>
    <a:srgbClr val="000000"/>
    <a:srgbClr val="FF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5" d="100"/>
          <a:sy n="75" d="100"/>
        </p:scale>
        <p:origin x="-1014" y="-4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9458" name="Group 2"/>
          <p:cNvGrpSpPr>
            <a:grpSpLocks/>
          </p:cNvGrpSpPr>
          <p:nvPr/>
        </p:nvGrpSpPr>
        <p:grpSpPr bwMode="auto">
          <a:xfrm>
            <a:off x="0" y="0"/>
            <a:ext cx="9144000" cy="6856413"/>
            <a:chOff x="0" y="0"/>
            <a:chExt cx="5760" cy="4319"/>
          </a:xfrm>
        </p:grpSpPr>
        <p:sp>
          <p:nvSpPr>
            <p:cNvPr id="19459"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endParaRPr lang="es-ES"/>
            </a:p>
          </p:txBody>
        </p:sp>
        <p:sp>
          <p:nvSpPr>
            <p:cNvPr id="19460"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s-ES"/>
            </a:p>
          </p:txBody>
        </p:sp>
        <p:sp>
          <p:nvSpPr>
            <p:cNvPr id="19461"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endParaRPr lang="es-ES"/>
            </a:p>
          </p:txBody>
        </p:sp>
        <p:sp>
          <p:nvSpPr>
            <p:cNvPr id="19462"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endParaRPr lang="es-ES"/>
            </a:p>
          </p:txBody>
        </p:sp>
        <p:sp>
          <p:nvSpPr>
            <p:cNvPr id="19463"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endParaRPr lang="es-ES"/>
            </a:p>
          </p:txBody>
        </p:sp>
        <p:sp>
          <p:nvSpPr>
            <p:cNvPr id="19464"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endParaRPr lang="es-ES"/>
            </a:p>
          </p:txBody>
        </p:sp>
        <p:sp>
          <p:nvSpPr>
            <p:cNvPr id="19465"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endParaRPr lang="es-ES"/>
            </a:p>
          </p:txBody>
        </p:sp>
        <p:sp>
          <p:nvSpPr>
            <p:cNvPr id="19466"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s-ES"/>
            </a:p>
          </p:txBody>
        </p:sp>
        <p:sp>
          <p:nvSpPr>
            <p:cNvPr id="19467"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endParaRPr lang="es-ES"/>
            </a:p>
          </p:txBody>
        </p:sp>
        <p:sp>
          <p:nvSpPr>
            <p:cNvPr id="19468"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endParaRPr lang="es-ES"/>
            </a:p>
          </p:txBody>
        </p:sp>
        <p:sp>
          <p:nvSpPr>
            <p:cNvPr id="19469"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endParaRPr lang="es-ES"/>
            </a:p>
          </p:txBody>
        </p:sp>
        <p:sp>
          <p:nvSpPr>
            <p:cNvPr id="19470"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endParaRPr lang="es-ES"/>
            </a:p>
          </p:txBody>
        </p:sp>
        <p:sp>
          <p:nvSpPr>
            <p:cNvPr id="19471"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endParaRPr lang="es-ES"/>
            </a:p>
          </p:txBody>
        </p:sp>
        <p:sp>
          <p:nvSpPr>
            <p:cNvPr id="19472"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endParaRPr lang="es-ES"/>
            </a:p>
          </p:txBody>
        </p:sp>
        <p:sp>
          <p:nvSpPr>
            <p:cNvPr id="19473"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endParaRPr lang="es-ES"/>
            </a:p>
          </p:txBody>
        </p:sp>
        <p:sp>
          <p:nvSpPr>
            <p:cNvPr id="19474"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endParaRPr lang="es-ES"/>
            </a:p>
          </p:txBody>
        </p:sp>
        <p:sp>
          <p:nvSpPr>
            <p:cNvPr id="19475"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endParaRPr lang="es-ES"/>
            </a:p>
          </p:txBody>
        </p:sp>
        <p:sp>
          <p:nvSpPr>
            <p:cNvPr id="19476"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endParaRPr lang="es-ES"/>
            </a:p>
          </p:txBody>
        </p:sp>
        <p:sp>
          <p:nvSpPr>
            <p:cNvPr id="19477"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endParaRPr lang="es-ES"/>
            </a:p>
          </p:txBody>
        </p:sp>
        <p:sp>
          <p:nvSpPr>
            <p:cNvPr id="19478"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endParaRPr lang="es-ES"/>
            </a:p>
          </p:txBody>
        </p:sp>
        <p:sp>
          <p:nvSpPr>
            <p:cNvPr id="19479"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es-ES"/>
            </a:p>
          </p:txBody>
        </p:sp>
        <p:sp>
          <p:nvSpPr>
            <p:cNvPr id="19480"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endParaRPr lang="es-ES"/>
            </a:p>
          </p:txBody>
        </p:sp>
        <p:sp>
          <p:nvSpPr>
            <p:cNvPr id="19481"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endParaRPr lang="es-ES"/>
            </a:p>
          </p:txBody>
        </p:sp>
        <p:sp>
          <p:nvSpPr>
            <p:cNvPr id="19482"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endParaRPr lang="es-ES"/>
            </a:p>
          </p:txBody>
        </p:sp>
        <p:sp>
          <p:nvSpPr>
            <p:cNvPr id="19483"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ES"/>
            </a:p>
          </p:txBody>
        </p:sp>
        <p:sp>
          <p:nvSpPr>
            <p:cNvPr id="19484"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endParaRPr lang="es-ES"/>
            </a:p>
          </p:txBody>
        </p:sp>
        <p:sp>
          <p:nvSpPr>
            <p:cNvPr id="19485"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endParaRPr lang="es-ES"/>
            </a:p>
          </p:txBody>
        </p:sp>
        <p:sp>
          <p:nvSpPr>
            <p:cNvPr id="19486"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endParaRPr lang="es-ES"/>
            </a:p>
          </p:txBody>
        </p:sp>
        <p:sp>
          <p:nvSpPr>
            <p:cNvPr id="19487"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s-ES"/>
            </a:p>
          </p:txBody>
        </p:sp>
        <p:sp>
          <p:nvSpPr>
            <p:cNvPr id="19488"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endParaRPr lang="es-ES"/>
            </a:p>
          </p:txBody>
        </p:sp>
        <p:sp>
          <p:nvSpPr>
            <p:cNvPr id="19489"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endParaRPr lang="es-ES"/>
            </a:p>
          </p:txBody>
        </p:sp>
        <p:sp>
          <p:nvSpPr>
            <p:cNvPr id="19490"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s-ES"/>
            </a:p>
          </p:txBody>
        </p:sp>
        <p:sp>
          <p:nvSpPr>
            <p:cNvPr id="19491"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s-ES"/>
            </a:p>
          </p:txBody>
        </p:sp>
        <p:sp>
          <p:nvSpPr>
            <p:cNvPr id="19492"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endParaRPr lang="es-ES"/>
            </a:p>
          </p:txBody>
        </p:sp>
        <p:sp>
          <p:nvSpPr>
            <p:cNvPr id="19493"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endParaRPr lang="es-ES"/>
            </a:p>
          </p:txBody>
        </p:sp>
        <p:sp>
          <p:nvSpPr>
            <p:cNvPr id="19494"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endParaRPr lang="es-ES"/>
            </a:p>
          </p:txBody>
        </p:sp>
        <p:grpSp>
          <p:nvGrpSpPr>
            <p:cNvPr id="19495" name="Group 39"/>
            <p:cNvGrpSpPr>
              <a:grpSpLocks/>
            </p:cNvGrpSpPr>
            <p:nvPr userDrawn="1"/>
          </p:nvGrpSpPr>
          <p:grpSpPr bwMode="auto">
            <a:xfrm>
              <a:off x="0" y="1632"/>
              <a:ext cx="5758" cy="1858"/>
              <a:chOff x="0" y="1632"/>
              <a:chExt cx="5758" cy="1858"/>
            </a:xfrm>
          </p:grpSpPr>
          <p:sp>
            <p:nvSpPr>
              <p:cNvPr id="19496"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s-ES"/>
              </a:p>
            </p:txBody>
          </p:sp>
          <p:sp>
            <p:nvSpPr>
              <p:cNvPr id="19497"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endParaRPr lang="es-ES"/>
              </a:p>
            </p:txBody>
          </p:sp>
        </p:grpSp>
      </p:grpSp>
      <p:sp>
        <p:nvSpPr>
          <p:cNvPr id="19498"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19499"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19500" name="Rectangle 44"/>
          <p:cNvSpPr>
            <a:spLocks noGrp="1" noChangeArrowheads="1"/>
          </p:cNvSpPr>
          <p:nvPr>
            <p:ph type="dt" sz="quarter" idx="2"/>
          </p:nvPr>
        </p:nvSpPr>
        <p:spPr/>
        <p:txBody>
          <a:bodyPr/>
          <a:lstStyle>
            <a:lvl1pPr>
              <a:defRPr/>
            </a:lvl1pPr>
          </a:lstStyle>
          <a:p>
            <a:endParaRPr lang="en-US"/>
          </a:p>
        </p:txBody>
      </p:sp>
      <p:sp>
        <p:nvSpPr>
          <p:cNvPr id="19501" name="Rectangle 45"/>
          <p:cNvSpPr>
            <a:spLocks noGrp="1" noChangeArrowheads="1"/>
          </p:cNvSpPr>
          <p:nvPr>
            <p:ph type="ftr" sz="quarter" idx="3"/>
          </p:nvPr>
        </p:nvSpPr>
        <p:spPr/>
        <p:txBody>
          <a:bodyPr/>
          <a:lstStyle>
            <a:lvl1pPr>
              <a:defRPr/>
            </a:lvl1pPr>
          </a:lstStyle>
          <a:p>
            <a:endParaRPr lang="en-US"/>
          </a:p>
        </p:txBody>
      </p:sp>
      <p:sp>
        <p:nvSpPr>
          <p:cNvPr id="19502" name="Rectangle 46"/>
          <p:cNvSpPr>
            <a:spLocks noGrp="1" noChangeArrowheads="1"/>
          </p:cNvSpPr>
          <p:nvPr>
            <p:ph type="sldNum" sz="quarter" idx="4"/>
          </p:nvPr>
        </p:nvSpPr>
        <p:spPr/>
        <p:txBody>
          <a:bodyPr/>
          <a:lstStyle>
            <a:lvl1pPr>
              <a:defRPr/>
            </a:lvl1pPr>
          </a:lstStyle>
          <a:p>
            <a:fld id="{E2152CFB-33DC-4B60-8FF9-18D13CE6479D}" type="slidenum">
              <a:rPr lang="en-US"/>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4A03A023-161D-4CF7-BF37-F5D7C11A2B48}" type="slidenum">
              <a:rPr lang="en-US"/>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7813"/>
            <a:ext cx="2057400" cy="5853112"/>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7813"/>
            <a:ext cx="6019800" cy="585311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F07B30B3-1ED8-46D3-A2E2-DA9A0E0A3498}" type="slidenum">
              <a:rPr lang="en-US"/>
              <a:pPr/>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ítulo y texto encima de l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8229600" cy="21891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57200" y="3941763"/>
            <a:ext cx="8229600" cy="218916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457200" y="6243638"/>
            <a:ext cx="2133600" cy="457200"/>
          </a:xfrm>
        </p:spPr>
        <p:txBody>
          <a:bodyPr/>
          <a:lstStyle>
            <a:lvl1pPr>
              <a:defRPr/>
            </a:lvl1pPr>
          </a:lstStyle>
          <a:p>
            <a:endParaRPr lang="en-US"/>
          </a:p>
        </p:txBody>
      </p:sp>
      <p:sp>
        <p:nvSpPr>
          <p:cNvPr id="6" name="5 Marcador de pie de página"/>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6 Marcador de número de diapositiva"/>
          <p:cNvSpPr>
            <a:spLocks noGrp="1"/>
          </p:cNvSpPr>
          <p:nvPr>
            <p:ph type="sldNum" sz="quarter" idx="12"/>
          </p:nvPr>
        </p:nvSpPr>
        <p:spPr>
          <a:xfrm>
            <a:off x="6553200" y="6243638"/>
            <a:ext cx="2133600" cy="457200"/>
          </a:xfrm>
        </p:spPr>
        <p:txBody>
          <a:bodyPr/>
          <a:lstStyle>
            <a:lvl1pPr>
              <a:defRPr/>
            </a:lvl1pPr>
          </a:lstStyle>
          <a:p>
            <a:fld id="{9990E226-AA45-4EEC-B9C8-671E3A146FD2}" type="slidenum">
              <a:rPr lang="en-US"/>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41AC5A7A-97D6-4942-8C25-19065D1AB15B}" type="slidenum">
              <a:rPr lang="en-US"/>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ECEB3CC0-AF31-44FA-A52D-BD0F2D15776B}" type="slidenum">
              <a:rPr lang="en-US"/>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6E786FE4-393C-47DD-BAD8-EF7D44469232}" type="slidenum">
              <a:rPr lang="en-US"/>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n-US"/>
          </a:p>
        </p:txBody>
      </p:sp>
      <p:sp>
        <p:nvSpPr>
          <p:cNvPr id="8" name="7 Marcador de pie de página"/>
          <p:cNvSpPr>
            <a:spLocks noGrp="1"/>
          </p:cNvSpPr>
          <p:nvPr>
            <p:ph type="ftr" sz="quarter" idx="11"/>
          </p:nvPr>
        </p:nvSpPr>
        <p:spPr/>
        <p:txBody>
          <a:bodyPr/>
          <a:lstStyle>
            <a:lvl1pPr>
              <a:defRPr/>
            </a:lvl1pPr>
          </a:lstStyle>
          <a:p>
            <a:endParaRPr lang="en-US"/>
          </a:p>
        </p:txBody>
      </p:sp>
      <p:sp>
        <p:nvSpPr>
          <p:cNvPr id="9" name="8 Marcador de número de diapositiva"/>
          <p:cNvSpPr>
            <a:spLocks noGrp="1"/>
          </p:cNvSpPr>
          <p:nvPr>
            <p:ph type="sldNum" sz="quarter" idx="12"/>
          </p:nvPr>
        </p:nvSpPr>
        <p:spPr/>
        <p:txBody>
          <a:bodyPr/>
          <a:lstStyle>
            <a:lvl1pPr>
              <a:defRPr/>
            </a:lvl1pPr>
          </a:lstStyle>
          <a:p>
            <a:fld id="{70BC84B2-67D6-4F2A-846F-3F69B1BF5D48}" type="slidenum">
              <a:rPr lang="en-US"/>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n-US"/>
          </a:p>
        </p:txBody>
      </p:sp>
      <p:sp>
        <p:nvSpPr>
          <p:cNvPr id="4" name="3 Marcador de pie de página"/>
          <p:cNvSpPr>
            <a:spLocks noGrp="1"/>
          </p:cNvSpPr>
          <p:nvPr>
            <p:ph type="ftr" sz="quarter" idx="11"/>
          </p:nvPr>
        </p:nvSpPr>
        <p:spPr/>
        <p:txBody>
          <a:bodyPr/>
          <a:lstStyle>
            <a:lvl1pPr>
              <a:defRPr/>
            </a:lvl1pPr>
          </a:lstStyle>
          <a:p>
            <a:endParaRPr lang="en-US"/>
          </a:p>
        </p:txBody>
      </p:sp>
      <p:sp>
        <p:nvSpPr>
          <p:cNvPr id="5" name="4 Marcador de número de diapositiva"/>
          <p:cNvSpPr>
            <a:spLocks noGrp="1"/>
          </p:cNvSpPr>
          <p:nvPr>
            <p:ph type="sldNum" sz="quarter" idx="12"/>
          </p:nvPr>
        </p:nvSpPr>
        <p:spPr/>
        <p:txBody>
          <a:bodyPr/>
          <a:lstStyle>
            <a:lvl1pPr>
              <a:defRPr/>
            </a:lvl1pPr>
          </a:lstStyle>
          <a:p>
            <a:fld id="{EA5E1AC0-0048-442B-8E04-B07F9F9E1CAC}" type="slidenum">
              <a:rPr lang="en-US"/>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n-US"/>
          </a:p>
        </p:txBody>
      </p:sp>
      <p:sp>
        <p:nvSpPr>
          <p:cNvPr id="3" name="2 Marcador de pie de página"/>
          <p:cNvSpPr>
            <a:spLocks noGrp="1"/>
          </p:cNvSpPr>
          <p:nvPr>
            <p:ph type="ftr" sz="quarter" idx="11"/>
          </p:nvPr>
        </p:nvSpPr>
        <p:spPr/>
        <p:txBody>
          <a:bodyPr/>
          <a:lstStyle>
            <a:lvl1pPr>
              <a:defRPr/>
            </a:lvl1pPr>
          </a:lstStyle>
          <a:p>
            <a:endParaRPr lang="en-US"/>
          </a:p>
        </p:txBody>
      </p:sp>
      <p:sp>
        <p:nvSpPr>
          <p:cNvPr id="4" name="3 Marcador de número de diapositiva"/>
          <p:cNvSpPr>
            <a:spLocks noGrp="1"/>
          </p:cNvSpPr>
          <p:nvPr>
            <p:ph type="sldNum" sz="quarter" idx="12"/>
          </p:nvPr>
        </p:nvSpPr>
        <p:spPr/>
        <p:txBody>
          <a:bodyPr/>
          <a:lstStyle>
            <a:lvl1pPr>
              <a:defRPr/>
            </a:lvl1pPr>
          </a:lstStyle>
          <a:p>
            <a:fld id="{57234E19-587A-437E-BAA4-5A6663CF3CEC}" type="slidenum">
              <a:rPr lang="en-US"/>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7653BA73-623E-42EA-9F71-A62DE93E3EE6}" type="slidenum">
              <a:rPr lang="en-US"/>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1B2CC38F-4AA9-4822-B06E-65E4B782D0C1}" type="slidenum">
              <a:rPr lang="en-US"/>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8434" name="Group 2"/>
          <p:cNvGrpSpPr>
            <a:grpSpLocks/>
          </p:cNvGrpSpPr>
          <p:nvPr/>
        </p:nvGrpSpPr>
        <p:grpSpPr bwMode="auto">
          <a:xfrm>
            <a:off x="0" y="0"/>
            <a:ext cx="9144000" cy="6856413"/>
            <a:chOff x="0" y="0"/>
            <a:chExt cx="5760" cy="4319"/>
          </a:xfrm>
        </p:grpSpPr>
        <p:sp>
          <p:nvSpPr>
            <p:cNvPr id="1843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endParaRPr lang="es-ES"/>
            </a:p>
          </p:txBody>
        </p:sp>
        <p:sp>
          <p:nvSpPr>
            <p:cNvPr id="1843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s-ES"/>
            </a:p>
          </p:txBody>
        </p:sp>
        <p:sp>
          <p:nvSpPr>
            <p:cNvPr id="1843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endParaRPr lang="es-ES"/>
            </a:p>
          </p:txBody>
        </p:sp>
        <p:sp>
          <p:nvSpPr>
            <p:cNvPr id="1843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endParaRPr lang="es-ES"/>
            </a:p>
          </p:txBody>
        </p:sp>
        <p:sp>
          <p:nvSpPr>
            <p:cNvPr id="1843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endParaRPr lang="es-ES"/>
            </a:p>
          </p:txBody>
        </p:sp>
        <p:sp>
          <p:nvSpPr>
            <p:cNvPr id="1844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endParaRPr lang="es-ES"/>
            </a:p>
          </p:txBody>
        </p:sp>
        <p:sp>
          <p:nvSpPr>
            <p:cNvPr id="1844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endParaRPr lang="es-ES"/>
            </a:p>
          </p:txBody>
        </p:sp>
        <p:sp>
          <p:nvSpPr>
            <p:cNvPr id="1844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s-ES"/>
            </a:p>
          </p:txBody>
        </p:sp>
        <p:sp>
          <p:nvSpPr>
            <p:cNvPr id="1844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endParaRPr lang="es-ES"/>
            </a:p>
          </p:txBody>
        </p:sp>
        <p:sp>
          <p:nvSpPr>
            <p:cNvPr id="1844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endParaRPr lang="es-ES"/>
            </a:p>
          </p:txBody>
        </p:sp>
        <p:sp>
          <p:nvSpPr>
            <p:cNvPr id="1844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endParaRPr lang="es-ES"/>
            </a:p>
          </p:txBody>
        </p:sp>
        <p:sp>
          <p:nvSpPr>
            <p:cNvPr id="1844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endParaRPr lang="es-ES"/>
            </a:p>
          </p:txBody>
        </p:sp>
        <p:sp>
          <p:nvSpPr>
            <p:cNvPr id="1844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endParaRPr lang="es-ES"/>
            </a:p>
          </p:txBody>
        </p:sp>
        <p:sp>
          <p:nvSpPr>
            <p:cNvPr id="1844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endParaRPr lang="es-ES"/>
            </a:p>
          </p:txBody>
        </p:sp>
        <p:sp>
          <p:nvSpPr>
            <p:cNvPr id="1844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endParaRPr lang="es-ES"/>
            </a:p>
          </p:txBody>
        </p:sp>
        <p:sp>
          <p:nvSpPr>
            <p:cNvPr id="1845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endParaRPr lang="es-ES"/>
            </a:p>
          </p:txBody>
        </p:sp>
        <p:sp>
          <p:nvSpPr>
            <p:cNvPr id="1845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endParaRPr lang="es-ES"/>
            </a:p>
          </p:txBody>
        </p:sp>
        <p:sp>
          <p:nvSpPr>
            <p:cNvPr id="1845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endParaRPr lang="es-ES"/>
            </a:p>
          </p:txBody>
        </p:sp>
        <p:sp>
          <p:nvSpPr>
            <p:cNvPr id="1845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endParaRPr lang="es-ES"/>
            </a:p>
          </p:txBody>
        </p:sp>
        <p:sp>
          <p:nvSpPr>
            <p:cNvPr id="1845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endParaRPr lang="es-ES"/>
            </a:p>
          </p:txBody>
        </p:sp>
        <p:sp>
          <p:nvSpPr>
            <p:cNvPr id="1845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es-ES"/>
            </a:p>
          </p:txBody>
        </p:sp>
        <p:sp>
          <p:nvSpPr>
            <p:cNvPr id="1845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endParaRPr lang="es-ES"/>
            </a:p>
          </p:txBody>
        </p:sp>
        <p:sp>
          <p:nvSpPr>
            <p:cNvPr id="1845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endParaRPr lang="es-ES"/>
            </a:p>
          </p:txBody>
        </p:sp>
        <p:sp>
          <p:nvSpPr>
            <p:cNvPr id="1845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endParaRPr lang="es-ES"/>
            </a:p>
          </p:txBody>
        </p:sp>
        <p:sp>
          <p:nvSpPr>
            <p:cNvPr id="1845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ES"/>
            </a:p>
          </p:txBody>
        </p:sp>
        <p:sp>
          <p:nvSpPr>
            <p:cNvPr id="1846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endParaRPr lang="es-ES"/>
            </a:p>
          </p:txBody>
        </p:sp>
        <p:sp>
          <p:nvSpPr>
            <p:cNvPr id="1846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endParaRPr lang="es-ES"/>
            </a:p>
          </p:txBody>
        </p:sp>
        <p:sp>
          <p:nvSpPr>
            <p:cNvPr id="1846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endParaRPr lang="es-ES"/>
            </a:p>
          </p:txBody>
        </p:sp>
        <p:sp>
          <p:nvSpPr>
            <p:cNvPr id="1846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s-ES"/>
            </a:p>
          </p:txBody>
        </p:sp>
        <p:sp>
          <p:nvSpPr>
            <p:cNvPr id="1846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endParaRPr lang="es-ES"/>
            </a:p>
          </p:txBody>
        </p:sp>
        <p:sp>
          <p:nvSpPr>
            <p:cNvPr id="1846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endParaRPr lang="es-ES"/>
            </a:p>
          </p:txBody>
        </p:sp>
        <p:sp>
          <p:nvSpPr>
            <p:cNvPr id="1846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s-ES"/>
            </a:p>
          </p:txBody>
        </p:sp>
        <p:sp>
          <p:nvSpPr>
            <p:cNvPr id="1846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s-ES"/>
            </a:p>
          </p:txBody>
        </p:sp>
        <p:sp>
          <p:nvSpPr>
            <p:cNvPr id="1846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endParaRPr lang="es-ES"/>
            </a:p>
          </p:txBody>
        </p:sp>
        <p:sp>
          <p:nvSpPr>
            <p:cNvPr id="1846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endParaRPr lang="es-ES"/>
            </a:p>
          </p:txBody>
        </p:sp>
        <p:sp>
          <p:nvSpPr>
            <p:cNvPr id="1847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endParaRPr lang="es-ES"/>
            </a:p>
          </p:txBody>
        </p:sp>
        <p:grpSp>
          <p:nvGrpSpPr>
            <p:cNvPr id="18471" name="Group 39"/>
            <p:cNvGrpSpPr>
              <a:grpSpLocks/>
            </p:cNvGrpSpPr>
            <p:nvPr userDrawn="1"/>
          </p:nvGrpSpPr>
          <p:grpSpPr bwMode="auto">
            <a:xfrm>
              <a:off x="0" y="1632"/>
              <a:ext cx="5758" cy="1858"/>
              <a:chOff x="0" y="1632"/>
              <a:chExt cx="5758" cy="1858"/>
            </a:xfrm>
          </p:grpSpPr>
          <p:sp>
            <p:nvSpPr>
              <p:cNvPr id="1847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s-ES"/>
              </a:p>
            </p:txBody>
          </p:sp>
          <p:sp>
            <p:nvSpPr>
              <p:cNvPr id="1847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endParaRPr lang="es-ES"/>
              </a:p>
            </p:txBody>
          </p:sp>
        </p:grpSp>
      </p:grpSp>
      <p:sp>
        <p:nvSpPr>
          <p:cNvPr id="18474"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8475"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476"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p>
        </p:txBody>
      </p:sp>
      <p:sp>
        <p:nvSpPr>
          <p:cNvPr id="18477"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p>
        </p:txBody>
      </p:sp>
      <p:sp>
        <p:nvSpPr>
          <p:cNvPr id="18478"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1DFDE83F-9E25-4E01-8C15-313518B8728B}" type="slidenum">
              <a:rPr lang="en-US"/>
              <a:pPr/>
              <a:t>‹Nº›</a:t>
            </a:fld>
            <a:endParaRPr lang="en-US"/>
          </a:p>
        </p:txBody>
      </p:sp>
    </p:spTree>
  </p:cSld>
  <p:clrMap bg1="dk2" tx1="lt1" bg2="dk1"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90000"/>
        <a:buFont typeface="Wingdings" pitchFamily="2" charset="2"/>
        <a:buBlip>
          <a:blip r:embed="rId14"/>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90000"/>
        <a:buFont typeface="Wingdings" pitchFamily="2" charset="2"/>
        <a:buBlip>
          <a:blip r:embed="rId15"/>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5.bin"/></Relationships>
</file>

<file path=ppt/slides/_rels/slide1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http://rainbowsystem.com/rainbowsystem/images/gr_prodAccRmate.png" TargetMode="External"/><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3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0" y="2130425"/>
            <a:ext cx="9144000" cy="1470025"/>
          </a:xfrm>
        </p:spPr>
        <p:txBody>
          <a:bodyPr/>
          <a:lstStyle/>
          <a:p>
            <a:r>
              <a:rPr lang="es-ES" sz="3200" b="1">
                <a:solidFill>
                  <a:srgbClr val="FFFF00"/>
                </a:solidFill>
                <a:latin typeface="Tahoma" pitchFamily="34" charset="0"/>
              </a:rPr>
              <a:t>Proyecto de implementación de una empresa que brinde un servicio de limpieza absoluta a hogares y locales comerciales, mediante el alquiler del equipo Rainbow e2 en la ciudad de Guayaquil</a:t>
            </a:r>
            <a:br>
              <a:rPr lang="es-ES" sz="3200" b="1">
                <a:solidFill>
                  <a:srgbClr val="FFFF00"/>
                </a:solidFill>
                <a:latin typeface="Tahoma" pitchFamily="34" charset="0"/>
              </a:rPr>
            </a:br>
            <a:r>
              <a:rPr lang="es-ES" sz="3200" b="1">
                <a:latin typeface="Tahoma" pitchFamily="34" charset="0"/>
              </a:rPr>
              <a:t/>
            </a:r>
            <a:br>
              <a:rPr lang="es-ES" sz="3200" b="1">
                <a:latin typeface="Tahoma" pitchFamily="34" charset="0"/>
              </a:rPr>
            </a:br>
            <a:r>
              <a:rPr lang="es-ES" sz="3200" b="1">
                <a:latin typeface="Tahoma" pitchFamily="34" charset="0"/>
              </a:rPr>
              <a:t/>
            </a:r>
            <a:br>
              <a:rPr lang="es-ES" sz="3200" b="1">
                <a:latin typeface="Tahoma" pitchFamily="34" charset="0"/>
              </a:rPr>
            </a:br>
            <a:r>
              <a:rPr lang="es-ES" sz="3200" b="1">
                <a:latin typeface="Tahoma" pitchFamily="34" charset="0"/>
              </a:rPr>
              <a:t>Elaborado por: Maria José Veintimilla N.</a:t>
            </a:r>
            <a:r>
              <a:rPr lang="es-ES" b="1">
                <a:latin typeface="Tahoma" pitchFamily="34" charset="0"/>
              </a:rPr>
              <a:t> </a:t>
            </a:r>
            <a:r>
              <a:rPr lang="en-US"/>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ppt_x</p:attrName>
                                        </p:attrNameLst>
                                      </p:cBhvr>
                                      <p:tavLst>
                                        <p:tav tm="0">
                                          <p:val>
                                            <p:strVal val="#ppt_x-.2"/>
                                          </p:val>
                                        </p:tav>
                                        <p:tav tm="100000">
                                          <p:val>
                                            <p:strVal val="#ppt_x"/>
                                          </p:val>
                                        </p:tav>
                                      </p:tavLst>
                                    </p:anim>
                                    <p:anim calcmode="lin" valueType="num">
                                      <p:cBhvr>
                                        <p:cTn id="8" dur="1000" fill="hold"/>
                                        <p:tgtEl>
                                          <p:spTgt spid="20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s-MX">
                <a:solidFill>
                  <a:srgbClr val="FFFF00"/>
                </a:solidFill>
                <a:latin typeface="Tahoma" pitchFamily="34" charset="0"/>
              </a:rPr>
              <a:t>INVESTIGACIÓN DE MERCADO</a:t>
            </a:r>
            <a:endParaRPr lang="en-US">
              <a:solidFill>
                <a:srgbClr val="FFFF00"/>
              </a:solidFill>
              <a:latin typeface="Tahoma" pitchFamily="34" charset="0"/>
            </a:endParaRPr>
          </a:p>
        </p:txBody>
      </p:sp>
      <p:sp>
        <p:nvSpPr>
          <p:cNvPr id="31747" name="Rectangle 3"/>
          <p:cNvSpPr>
            <a:spLocks noGrp="1" noChangeArrowheads="1"/>
          </p:cNvSpPr>
          <p:nvPr>
            <p:ph type="body" idx="1"/>
          </p:nvPr>
        </p:nvSpPr>
        <p:spPr/>
        <p:txBody>
          <a:bodyPr/>
          <a:lstStyle/>
          <a:p>
            <a:pPr>
              <a:lnSpc>
                <a:spcPct val="80000"/>
              </a:lnSpc>
              <a:buFont typeface="Wingdings" pitchFamily="2" charset="2"/>
              <a:buNone/>
            </a:pPr>
            <a:r>
              <a:rPr lang="es-ES_tradnl" sz="2000">
                <a:solidFill>
                  <a:srgbClr val="FFFF00"/>
                </a:solidFill>
                <a:latin typeface="Tahoma" pitchFamily="34" charset="0"/>
              </a:rPr>
              <a:t>Selección del tamaño de la muestra</a:t>
            </a:r>
          </a:p>
          <a:p>
            <a:pPr>
              <a:lnSpc>
                <a:spcPct val="80000"/>
              </a:lnSpc>
              <a:buFontTx/>
              <a:buChar char="-"/>
            </a:pPr>
            <a:r>
              <a:rPr lang="es-ES_tradnl" sz="1800">
                <a:latin typeface="Tahoma" pitchFamily="34" charset="0"/>
              </a:rPr>
              <a:t>Estimar % personas mayores 21 años </a:t>
            </a:r>
          </a:p>
          <a:p>
            <a:pPr>
              <a:lnSpc>
                <a:spcPct val="80000"/>
              </a:lnSpc>
              <a:buFontTx/>
              <a:buNone/>
            </a:pPr>
            <a:endParaRPr lang="es-ES_tradnl" sz="1800">
              <a:latin typeface="Tahoma" pitchFamily="34" charset="0"/>
            </a:endParaRPr>
          </a:p>
          <a:p>
            <a:pPr>
              <a:lnSpc>
                <a:spcPct val="80000"/>
              </a:lnSpc>
              <a:buFontTx/>
              <a:buNone/>
            </a:pPr>
            <a:endParaRPr lang="es-ES_tradnl" sz="1800">
              <a:latin typeface="Tahoma" pitchFamily="34" charset="0"/>
            </a:endParaRPr>
          </a:p>
          <a:p>
            <a:pPr>
              <a:lnSpc>
                <a:spcPct val="80000"/>
              </a:lnSpc>
              <a:buFontTx/>
              <a:buNone/>
            </a:pPr>
            <a:endParaRPr lang="en-US" sz="1800">
              <a:latin typeface="Tahoma" pitchFamily="34" charset="0"/>
            </a:endParaRPr>
          </a:p>
          <a:p>
            <a:pPr>
              <a:lnSpc>
                <a:spcPct val="80000"/>
              </a:lnSpc>
              <a:buFontTx/>
              <a:buNone/>
            </a:pPr>
            <a:endParaRPr lang="en-US" sz="1800">
              <a:latin typeface="Tahoma" pitchFamily="34" charset="0"/>
            </a:endParaRPr>
          </a:p>
          <a:p>
            <a:pPr>
              <a:lnSpc>
                <a:spcPct val="80000"/>
              </a:lnSpc>
              <a:buFontTx/>
              <a:buNone/>
            </a:pPr>
            <a:endParaRPr lang="en-US" sz="1800">
              <a:latin typeface="Tahoma" pitchFamily="34" charset="0"/>
            </a:endParaRPr>
          </a:p>
          <a:p>
            <a:pPr>
              <a:lnSpc>
                <a:spcPct val="80000"/>
              </a:lnSpc>
              <a:buFontTx/>
              <a:buNone/>
            </a:pPr>
            <a:endParaRPr lang="en-US" sz="1800">
              <a:latin typeface="Tahoma" pitchFamily="34" charset="0"/>
            </a:endParaRPr>
          </a:p>
          <a:p>
            <a:pPr>
              <a:lnSpc>
                <a:spcPct val="80000"/>
              </a:lnSpc>
              <a:buFontTx/>
              <a:buNone/>
            </a:pPr>
            <a:r>
              <a:rPr lang="en-US" sz="1800">
                <a:latin typeface="Tahoma" pitchFamily="34" charset="0"/>
              </a:rPr>
              <a:t>Donde:</a:t>
            </a:r>
          </a:p>
          <a:p>
            <a:pPr>
              <a:lnSpc>
                <a:spcPct val="80000"/>
              </a:lnSpc>
            </a:pPr>
            <a:r>
              <a:rPr lang="es-ES_tradnl" sz="1800" i="1">
                <a:latin typeface="Tahoma" pitchFamily="34" charset="0"/>
              </a:rPr>
              <a:t>n</a:t>
            </a:r>
            <a:r>
              <a:rPr lang="es-ES_tradnl" sz="1800">
                <a:latin typeface="Tahoma" pitchFamily="34" charset="0"/>
              </a:rPr>
              <a:t> = tamaño de la muestra</a:t>
            </a:r>
            <a:endParaRPr lang="es-ES_tradnl" sz="1800" i="1">
              <a:latin typeface="Tahoma" pitchFamily="34" charset="0"/>
            </a:endParaRPr>
          </a:p>
          <a:p>
            <a:pPr>
              <a:lnSpc>
                <a:spcPct val="80000"/>
              </a:lnSpc>
            </a:pPr>
            <a:r>
              <a:rPr lang="es-ES_tradnl" sz="1800" i="1">
                <a:latin typeface="Tahoma" pitchFamily="34" charset="0"/>
              </a:rPr>
              <a:t>N </a:t>
            </a:r>
            <a:r>
              <a:rPr lang="es-ES_tradnl" sz="1800">
                <a:latin typeface="Tahoma" pitchFamily="34" charset="0"/>
              </a:rPr>
              <a:t>= tamaño total de la población de Guayaquil mayor de 21 años</a:t>
            </a:r>
            <a:endParaRPr lang="es-ES_tradnl" sz="1800" i="1">
              <a:latin typeface="Tahoma" pitchFamily="34" charset="0"/>
            </a:endParaRPr>
          </a:p>
          <a:p>
            <a:pPr>
              <a:lnSpc>
                <a:spcPct val="80000"/>
              </a:lnSpc>
            </a:pPr>
            <a:r>
              <a:rPr lang="es-ES_tradnl" sz="1800" i="1">
                <a:latin typeface="Tahoma" pitchFamily="34" charset="0"/>
              </a:rPr>
              <a:t>p </a:t>
            </a:r>
            <a:r>
              <a:rPr lang="es-ES_tradnl" sz="1800">
                <a:latin typeface="Tahoma" pitchFamily="34" charset="0"/>
              </a:rPr>
              <a:t>= proporción de personas que aceptaron el equipo de limpieza (estimado a partir de la prueba piloto) 73%</a:t>
            </a:r>
            <a:endParaRPr lang="es-ES_tradnl" sz="1800" i="1">
              <a:latin typeface="Tahoma" pitchFamily="34" charset="0"/>
            </a:endParaRPr>
          </a:p>
          <a:p>
            <a:pPr>
              <a:lnSpc>
                <a:spcPct val="80000"/>
              </a:lnSpc>
            </a:pPr>
            <a:r>
              <a:rPr lang="es-ES_tradnl" sz="1800" i="1">
                <a:latin typeface="Tahoma" pitchFamily="34" charset="0"/>
              </a:rPr>
              <a:t>q</a:t>
            </a:r>
            <a:r>
              <a:rPr lang="es-ES_tradnl" sz="1800">
                <a:latin typeface="Tahoma" pitchFamily="34" charset="0"/>
              </a:rPr>
              <a:t> = proporción de personas que rechazaron el equipo de limpieza (estimado a partir de la prueba piloto) 27%</a:t>
            </a:r>
            <a:endParaRPr lang="es-ES_tradnl" sz="1800" i="1">
              <a:latin typeface="Tahoma" pitchFamily="34" charset="0"/>
            </a:endParaRPr>
          </a:p>
          <a:p>
            <a:pPr>
              <a:lnSpc>
                <a:spcPct val="80000"/>
              </a:lnSpc>
            </a:pPr>
            <a:r>
              <a:rPr lang="es-ES_tradnl" sz="1800" i="1">
                <a:latin typeface="Tahoma" pitchFamily="34" charset="0"/>
              </a:rPr>
              <a:t>B</a:t>
            </a:r>
            <a:r>
              <a:rPr lang="es-ES_tradnl" sz="1800">
                <a:latin typeface="Tahoma" pitchFamily="34" charset="0"/>
              </a:rPr>
              <a:t> = Error máximo permisible para la estimación del parámetro </a:t>
            </a:r>
            <a:r>
              <a:rPr lang="es-ES_tradnl" sz="1800" i="1">
                <a:latin typeface="Tahoma" pitchFamily="34" charset="0"/>
              </a:rPr>
              <a:t>p</a:t>
            </a:r>
            <a:r>
              <a:rPr lang="es-ES_tradnl" sz="1800">
                <a:latin typeface="Tahoma" pitchFamily="34" charset="0"/>
              </a:rPr>
              <a:t> </a:t>
            </a:r>
            <a:endParaRPr lang="en-US" sz="1800">
              <a:latin typeface="Tahoma" pitchFamily="34" charset="0"/>
            </a:endParaRPr>
          </a:p>
        </p:txBody>
      </p:sp>
      <p:sp>
        <p:nvSpPr>
          <p:cNvPr id="31751" name="Rectangle 7"/>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1" hangingPunct="1">
              <a:tabLst>
                <a:tab pos="1000125" algn="l"/>
              </a:tabLst>
            </a:pPr>
            <a:endParaRPr lang="es-ES"/>
          </a:p>
        </p:txBody>
      </p:sp>
      <p:sp>
        <p:nvSpPr>
          <p:cNvPr id="31752" name="Rectangle 8"/>
          <p:cNvSpPr>
            <a:spLocks noChangeArrowheads="1"/>
          </p:cNvSpPr>
          <p:nvPr/>
        </p:nvSpPr>
        <p:spPr bwMode="auto">
          <a:xfrm>
            <a:off x="0" y="419100"/>
            <a:ext cx="9144000" cy="0"/>
          </a:xfrm>
          <a:prstGeom prst="rect">
            <a:avLst/>
          </a:prstGeom>
          <a:noFill/>
          <a:ln w="9525">
            <a:noFill/>
            <a:miter lim="800000"/>
            <a:headEnd/>
            <a:tailEnd/>
          </a:ln>
          <a:effectLst/>
        </p:spPr>
        <p:txBody>
          <a:bodyPr wrap="none" anchor="ctr">
            <a:spAutoFit/>
          </a:bodyPr>
          <a:lstStyle/>
          <a:p>
            <a:pPr eaLnBrk="1" hangingPunct="1">
              <a:tabLst>
                <a:tab pos="1000125" algn="l"/>
              </a:tabLst>
            </a:pPr>
            <a:endParaRPr lang="es-ES"/>
          </a:p>
        </p:txBody>
      </p:sp>
      <p:sp>
        <p:nvSpPr>
          <p:cNvPr id="31753" name="Rectangle 9"/>
          <p:cNvSpPr>
            <a:spLocks noChangeArrowheads="1"/>
          </p:cNvSpPr>
          <p:nvPr/>
        </p:nvSpPr>
        <p:spPr bwMode="auto">
          <a:xfrm>
            <a:off x="0" y="619125"/>
            <a:ext cx="9144000" cy="0"/>
          </a:xfrm>
          <a:prstGeom prst="rect">
            <a:avLst/>
          </a:prstGeom>
          <a:noFill/>
          <a:ln w="9525">
            <a:noFill/>
            <a:miter lim="800000"/>
            <a:headEnd/>
            <a:tailEnd/>
          </a:ln>
          <a:effectLst/>
        </p:spPr>
        <p:txBody>
          <a:bodyPr wrap="none" anchor="ctr">
            <a:spAutoFit/>
          </a:bodyPr>
          <a:lstStyle/>
          <a:p>
            <a:pPr eaLnBrk="1" hangingPunct="1">
              <a:tabLst>
                <a:tab pos="1000125" algn="l"/>
              </a:tabLst>
            </a:pPr>
            <a:endParaRPr lang="es-ES"/>
          </a:p>
        </p:txBody>
      </p:sp>
      <p:graphicFrame>
        <p:nvGraphicFramePr>
          <p:cNvPr id="31755" name="Object 11"/>
          <p:cNvGraphicFramePr>
            <a:graphicFrameLocks noChangeAspect="1"/>
          </p:cNvGraphicFramePr>
          <p:nvPr/>
        </p:nvGraphicFramePr>
        <p:xfrm>
          <a:off x="3733800" y="3048000"/>
          <a:ext cx="1343025" cy="381000"/>
        </p:xfrm>
        <a:graphic>
          <a:graphicData uri="http://schemas.openxmlformats.org/presentationml/2006/ole">
            <p:oleObj spid="_x0000_s31755" name="Equation" r:id="rId3" imgW="583947" imgH="203112" progId="Equation.3">
              <p:embed/>
            </p:oleObj>
          </a:graphicData>
        </a:graphic>
      </p:graphicFrame>
      <p:graphicFrame>
        <p:nvGraphicFramePr>
          <p:cNvPr id="31754" name="Object 10"/>
          <p:cNvGraphicFramePr>
            <a:graphicFrameLocks noChangeAspect="1"/>
          </p:cNvGraphicFramePr>
          <p:nvPr/>
        </p:nvGraphicFramePr>
        <p:xfrm>
          <a:off x="3657600" y="3429000"/>
          <a:ext cx="1524000" cy="571500"/>
        </p:xfrm>
        <a:graphic>
          <a:graphicData uri="http://schemas.openxmlformats.org/presentationml/2006/ole">
            <p:oleObj spid="_x0000_s31754" name="Equation" r:id="rId4" imgW="533169" imgH="418918" progId="Equation.3">
              <p:embed/>
            </p:oleObj>
          </a:graphicData>
        </a:graphic>
      </p:graphicFrame>
      <p:sp>
        <p:nvSpPr>
          <p:cNvPr id="31757" name="Rectangle 13"/>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sp>
        <p:nvSpPr>
          <p:cNvPr id="31758" name="Rectangle 14"/>
          <p:cNvSpPr>
            <a:spLocks noChangeArrowheads="1"/>
          </p:cNvSpPr>
          <p:nvPr/>
        </p:nvSpPr>
        <p:spPr bwMode="auto">
          <a:xfrm>
            <a:off x="0" y="419100"/>
            <a:ext cx="9144000" cy="0"/>
          </a:xfrm>
          <a:prstGeom prst="rect">
            <a:avLst/>
          </a:prstGeom>
          <a:noFill/>
          <a:ln w="9525">
            <a:noFill/>
            <a:miter lim="800000"/>
            <a:headEnd/>
            <a:tailEnd/>
          </a:ln>
          <a:effectLst/>
        </p:spPr>
        <p:txBody>
          <a:bodyPr wrap="none" anchor="ctr">
            <a:spAutoFit/>
          </a:bodyPr>
          <a:lstStyle/>
          <a:p>
            <a:pPr eaLnBrk="1" hangingPunct="1">
              <a:tabLst>
                <a:tab pos="1000125" algn="l"/>
              </a:tabLst>
            </a:pPr>
            <a:endParaRPr lang="es-ES"/>
          </a:p>
        </p:txBody>
      </p:sp>
      <p:sp>
        <p:nvSpPr>
          <p:cNvPr id="31759" name="Rectangle 15"/>
          <p:cNvSpPr>
            <a:spLocks noChangeArrowheads="1"/>
          </p:cNvSpPr>
          <p:nvPr/>
        </p:nvSpPr>
        <p:spPr bwMode="auto">
          <a:xfrm>
            <a:off x="0" y="619125"/>
            <a:ext cx="9144000" cy="0"/>
          </a:xfrm>
          <a:prstGeom prst="rect">
            <a:avLst/>
          </a:prstGeom>
          <a:noFill/>
          <a:ln w="9525">
            <a:noFill/>
            <a:miter lim="800000"/>
            <a:headEnd/>
            <a:tailEnd/>
          </a:ln>
          <a:effectLst/>
        </p:spPr>
        <p:txBody>
          <a:bodyPr wrap="none" anchor="ctr">
            <a:spAutoFit/>
          </a:bodyPr>
          <a:lstStyle/>
          <a:p>
            <a:pPr eaLnBrk="1" hangingPunct="1">
              <a:tabLst>
                <a:tab pos="1000125" algn="l"/>
              </a:tabLst>
            </a:pPr>
            <a:endParaRPr lang="es-ES"/>
          </a:p>
        </p:txBody>
      </p:sp>
      <p:sp>
        <p:nvSpPr>
          <p:cNvPr id="31760" name="Rectangle 16"/>
          <p:cNvSpPr>
            <a:spLocks noChangeArrowheads="1"/>
          </p:cNvSpPr>
          <p:nvPr/>
        </p:nvSpPr>
        <p:spPr bwMode="auto">
          <a:xfrm>
            <a:off x="0" y="1038225"/>
            <a:ext cx="9144000" cy="0"/>
          </a:xfrm>
          <a:prstGeom prst="rect">
            <a:avLst/>
          </a:prstGeom>
          <a:noFill/>
          <a:ln w="9525">
            <a:noFill/>
            <a:miter lim="800000"/>
            <a:headEnd/>
            <a:tailEnd/>
          </a:ln>
          <a:effectLst/>
        </p:spPr>
        <p:txBody>
          <a:bodyPr wrap="none" anchor="ctr">
            <a:spAutoFit/>
          </a:bodyPr>
          <a:lstStyle/>
          <a:p>
            <a:pPr eaLnBrk="1" hangingPunct="1">
              <a:tabLst>
                <a:tab pos="1000125" algn="l"/>
              </a:tabLst>
            </a:pPr>
            <a:endParaRPr lang="es-ES"/>
          </a:p>
        </p:txBody>
      </p:sp>
      <p:sp>
        <p:nvSpPr>
          <p:cNvPr id="31762" name="Rectangle 18"/>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31761" name="Object 17"/>
          <p:cNvGraphicFramePr>
            <a:graphicFrameLocks noChangeAspect="1"/>
          </p:cNvGraphicFramePr>
          <p:nvPr/>
        </p:nvGraphicFramePr>
        <p:xfrm>
          <a:off x="3276600" y="2286000"/>
          <a:ext cx="2114550" cy="762000"/>
        </p:xfrm>
        <a:graphic>
          <a:graphicData uri="http://schemas.openxmlformats.org/presentationml/2006/ole">
            <p:oleObj spid="_x0000_s31761" name="Equation" r:id="rId5" imgW="1143000" imgH="41904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p:cTn id="7" dur="500" fill="hold"/>
                                        <p:tgtEl>
                                          <p:spTgt spid="31746"/>
                                        </p:tgtEl>
                                        <p:attrNameLst>
                                          <p:attrName>ppt_w</p:attrName>
                                        </p:attrNameLst>
                                      </p:cBhvr>
                                      <p:tavLst>
                                        <p:tav tm="0">
                                          <p:val>
                                            <p:fltVal val="0"/>
                                          </p:val>
                                        </p:tav>
                                        <p:tav tm="100000">
                                          <p:val>
                                            <p:strVal val="#ppt_w"/>
                                          </p:val>
                                        </p:tav>
                                      </p:tavLst>
                                    </p:anim>
                                    <p:anim calcmode="lin" valueType="num">
                                      <p:cBhvr>
                                        <p:cTn id="8" dur="500" fill="hold"/>
                                        <p:tgtEl>
                                          <p:spTgt spid="3174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1747">
                                            <p:txEl>
                                              <p:pRg st="0" end="0"/>
                                            </p:txEl>
                                          </p:spTgt>
                                        </p:tgtEl>
                                        <p:attrNameLst>
                                          <p:attrName>style.visibility</p:attrName>
                                        </p:attrNameLst>
                                      </p:cBhvr>
                                      <p:to>
                                        <p:strVal val="visible"/>
                                      </p:to>
                                    </p:set>
                                    <p:anim calcmode="lin" valueType="num">
                                      <p:cBhvr>
                                        <p:cTn id="13" dur="500" fill="hold"/>
                                        <p:tgtEl>
                                          <p:spTgt spid="3174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174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1747">
                                            <p:txEl>
                                              <p:pRg st="1" end="1"/>
                                            </p:txEl>
                                          </p:spTgt>
                                        </p:tgtEl>
                                        <p:attrNameLst>
                                          <p:attrName>style.visibility</p:attrName>
                                        </p:attrNameLst>
                                      </p:cBhvr>
                                      <p:to>
                                        <p:strVal val="visible"/>
                                      </p:to>
                                    </p:set>
                                    <p:anim calcmode="lin" valueType="num">
                                      <p:cBhvr>
                                        <p:cTn id="19" dur="500" fill="hold"/>
                                        <p:tgtEl>
                                          <p:spTgt spid="31747">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174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1747">
                                            <p:txEl>
                                              <p:pRg st="8" end="8"/>
                                            </p:txEl>
                                          </p:spTgt>
                                        </p:tgtEl>
                                        <p:attrNameLst>
                                          <p:attrName>style.visibility</p:attrName>
                                        </p:attrNameLst>
                                      </p:cBhvr>
                                      <p:to>
                                        <p:strVal val="visible"/>
                                      </p:to>
                                    </p:set>
                                    <p:anim calcmode="lin" valueType="num">
                                      <p:cBhvr>
                                        <p:cTn id="25" dur="500" fill="hold"/>
                                        <p:tgtEl>
                                          <p:spTgt spid="31747">
                                            <p:txEl>
                                              <p:pRg st="8" end="8"/>
                                            </p:txEl>
                                          </p:spTgt>
                                        </p:tgtEl>
                                        <p:attrNameLst>
                                          <p:attrName>ppt_w</p:attrName>
                                        </p:attrNameLst>
                                      </p:cBhvr>
                                      <p:tavLst>
                                        <p:tav tm="0">
                                          <p:val>
                                            <p:fltVal val="0"/>
                                          </p:val>
                                        </p:tav>
                                        <p:tav tm="100000">
                                          <p:val>
                                            <p:strVal val="#ppt_w"/>
                                          </p:val>
                                        </p:tav>
                                      </p:tavLst>
                                    </p:anim>
                                    <p:anim calcmode="lin" valueType="num">
                                      <p:cBhvr>
                                        <p:cTn id="26" dur="500" fill="hold"/>
                                        <p:tgtEl>
                                          <p:spTgt spid="31747">
                                            <p:txEl>
                                              <p:pRg st="8" end="8"/>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1747">
                                            <p:txEl>
                                              <p:pRg st="9" end="9"/>
                                            </p:txEl>
                                          </p:spTgt>
                                        </p:tgtEl>
                                        <p:attrNameLst>
                                          <p:attrName>style.visibility</p:attrName>
                                        </p:attrNameLst>
                                      </p:cBhvr>
                                      <p:to>
                                        <p:strVal val="visible"/>
                                      </p:to>
                                    </p:set>
                                    <p:anim calcmode="lin" valueType="num">
                                      <p:cBhvr>
                                        <p:cTn id="31" dur="500" fill="hold"/>
                                        <p:tgtEl>
                                          <p:spTgt spid="31747">
                                            <p:txEl>
                                              <p:pRg st="9" end="9"/>
                                            </p:txEl>
                                          </p:spTgt>
                                        </p:tgtEl>
                                        <p:attrNameLst>
                                          <p:attrName>ppt_w</p:attrName>
                                        </p:attrNameLst>
                                      </p:cBhvr>
                                      <p:tavLst>
                                        <p:tav tm="0">
                                          <p:val>
                                            <p:fltVal val="0"/>
                                          </p:val>
                                        </p:tav>
                                        <p:tav tm="100000">
                                          <p:val>
                                            <p:strVal val="#ppt_w"/>
                                          </p:val>
                                        </p:tav>
                                      </p:tavLst>
                                    </p:anim>
                                    <p:anim calcmode="lin" valueType="num">
                                      <p:cBhvr>
                                        <p:cTn id="32" dur="500" fill="hold"/>
                                        <p:tgtEl>
                                          <p:spTgt spid="31747">
                                            <p:txEl>
                                              <p:pRg st="9" end="9"/>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1747">
                                            <p:txEl>
                                              <p:pRg st="10" end="10"/>
                                            </p:txEl>
                                          </p:spTgt>
                                        </p:tgtEl>
                                        <p:attrNameLst>
                                          <p:attrName>style.visibility</p:attrName>
                                        </p:attrNameLst>
                                      </p:cBhvr>
                                      <p:to>
                                        <p:strVal val="visible"/>
                                      </p:to>
                                    </p:set>
                                    <p:anim calcmode="lin" valueType="num">
                                      <p:cBhvr>
                                        <p:cTn id="37" dur="500" fill="hold"/>
                                        <p:tgtEl>
                                          <p:spTgt spid="31747">
                                            <p:txEl>
                                              <p:pRg st="10" end="10"/>
                                            </p:txEl>
                                          </p:spTgt>
                                        </p:tgtEl>
                                        <p:attrNameLst>
                                          <p:attrName>ppt_w</p:attrName>
                                        </p:attrNameLst>
                                      </p:cBhvr>
                                      <p:tavLst>
                                        <p:tav tm="0">
                                          <p:val>
                                            <p:fltVal val="0"/>
                                          </p:val>
                                        </p:tav>
                                        <p:tav tm="100000">
                                          <p:val>
                                            <p:strVal val="#ppt_w"/>
                                          </p:val>
                                        </p:tav>
                                      </p:tavLst>
                                    </p:anim>
                                    <p:anim calcmode="lin" valueType="num">
                                      <p:cBhvr>
                                        <p:cTn id="38" dur="500" fill="hold"/>
                                        <p:tgtEl>
                                          <p:spTgt spid="31747">
                                            <p:txEl>
                                              <p:pRg st="10" end="10"/>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1747">
                                            <p:txEl>
                                              <p:pRg st="11" end="11"/>
                                            </p:txEl>
                                          </p:spTgt>
                                        </p:tgtEl>
                                        <p:attrNameLst>
                                          <p:attrName>style.visibility</p:attrName>
                                        </p:attrNameLst>
                                      </p:cBhvr>
                                      <p:to>
                                        <p:strVal val="visible"/>
                                      </p:to>
                                    </p:set>
                                    <p:anim calcmode="lin" valueType="num">
                                      <p:cBhvr>
                                        <p:cTn id="43" dur="500" fill="hold"/>
                                        <p:tgtEl>
                                          <p:spTgt spid="31747">
                                            <p:txEl>
                                              <p:pRg st="11" end="11"/>
                                            </p:txEl>
                                          </p:spTgt>
                                        </p:tgtEl>
                                        <p:attrNameLst>
                                          <p:attrName>ppt_w</p:attrName>
                                        </p:attrNameLst>
                                      </p:cBhvr>
                                      <p:tavLst>
                                        <p:tav tm="0">
                                          <p:val>
                                            <p:fltVal val="0"/>
                                          </p:val>
                                        </p:tav>
                                        <p:tav tm="100000">
                                          <p:val>
                                            <p:strVal val="#ppt_w"/>
                                          </p:val>
                                        </p:tav>
                                      </p:tavLst>
                                    </p:anim>
                                    <p:anim calcmode="lin" valueType="num">
                                      <p:cBhvr>
                                        <p:cTn id="44" dur="500" fill="hold"/>
                                        <p:tgtEl>
                                          <p:spTgt spid="31747">
                                            <p:txEl>
                                              <p:pRg st="11" end="11"/>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31747">
                                            <p:txEl>
                                              <p:pRg st="12" end="12"/>
                                            </p:txEl>
                                          </p:spTgt>
                                        </p:tgtEl>
                                        <p:attrNameLst>
                                          <p:attrName>style.visibility</p:attrName>
                                        </p:attrNameLst>
                                      </p:cBhvr>
                                      <p:to>
                                        <p:strVal val="visible"/>
                                      </p:to>
                                    </p:set>
                                    <p:anim calcmode="lin" valueType="num">
                                      <p:cBhvr>
                                        <p:cTn id="49" dur="500" fill="hold"/>
                                        <p:tgtEl>
                                          <p:spTgt spid="31747">
                                            <p:txEl>
                                              <p:pRg st="12" end="12"/>
                                            </p:txEl>
                                          </p:spTgt>
                                        </p:tgtEl>
                                        <p:attrNameLst>
                                          <p:attrName>ppt_w</p:attrName>
                                        </p:attrNameLst>
                                      </p:cBhvr>
                                      <p:tavLst>
                                        <p:tav tm="0">
                                          <p:val>
                                            <p:fltVal val="0"/>
                                          </p:val>
                                        </p:tav>
                                        <p:tav tm="100000">
                                          <p:val>
                                            <p:strVal val="#ppt_w"/>
                                          </p:val>
                                        </p:tav>
                                      </p:tavLst>
                                    </p:anim>
                                    <p:anim calcmode="lin" valueType="num">
                                      <p:cBhvr>
                                        <p:cTn id="50" dur="500" fill="hold"/>
                                        <p:tgtEl>
                                          <p:spTgt spid="31747">
                                            <p:txEl>
                                              <p:pRg st="12" end="12"/>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31747">
                                            <p:txEl>
                                              <p:pRg st="13" end="13"/>
                                            </p:txEl>
                                          </p:spTgt>
                                        </p:tgtEl>
                                        <p:attrNameLst>
                                          <p:attrName>style.visibility</p:attrName>
                                        </p:attrNameLst>
                                      </p:cBhvr>
                                      <p:to>
                                        <p:strVal val="visible"/>
                                      </p:to>
                                    </p:set>
                                    <p:anim calcmode="lin" valueType="num">
                                      <p:cBhvr>
                                        <p:cTn id="55" dur="500" fill="hold"/>
                                        <p:tgtEl>
                                          <p:spTgt spid="31747">
                                            <p:txEl>
                                              <p:pRg st="13" end="13"/>
                                            </p:txEl>
                                          </p:spTgt>
                                        </p:tgtEl>
                                        <p:attrNameLst>
                                          <p:attrName>ppt_w</p:attrName>
                                        </p:attrNameLst>
                                      </p:cBhvr>
                                      <p:tavLst>
                                        <p:tav tm="0">
                                          <p:val>
                                            <p:fltVal val="0"/>
                                          </p:val>
                                        </p:tav>
                                        <p:tav tm="100000">
                                          <p:val>
                                            <p:strVal val="#ppt_w"/>
                                          </p:val>
                                        </p:tav>
                                      </p:tavLst>
                                    </p:anim>
                                    <p:anim calcmode="lin" valueType="num">
                                      <p:cBhvr>
                                        <p:cTn id="56" dur="500" fill="hold"/>
                                        <p:tgtEl>
                                          <p:spTgt spid="31747">
                                            <p:txEl>
                                              <p:pRg st="13" end="1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7"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s-MX">
                <a:solidFill>
                  <a:srgbClr val="FFFF00"/>
                </a:solidFill>
                <a:latin typeface="Tahoma" pitchFamily="34" charset="0"/>
              </a:rPr>
              <a:t>INVESTIGACIÓN DE MERCADO</a:t>
            </a:r>
            <a:endParaRPr lang="en-US">
              <a:solidFill>
                <a:srgbClr val="FFFF00"/>
              </a:solidFill>
              <a:latin typeface="Tahoma" pitchFamily="34" charset="0"/>
            </a:endParaRPr>
          </a:p>
        </p:txBody>
      </p:sp>
      <p:sp>
        <p:nvSpPr>
          <p:cNvPr id="33795" name="Rectangle 3"/>
          <p:cNvSpPr>
            <a:spLocks noGrp="1" noChangeArrowheads="1"/>
          </p:cNvSpPr>
          <p:nvPr>
            <p:ph type="body" idx="1"/>
          </p:nvPr>
        </p:nvSpPr>
        <p:spPr/>
        <p:txBody>
          <a:bodyPr/>
          <a:lstStyle/>
          <a:p>
            <a:pPr>
              <a:buFont typeface="Wingdings" pitchFamily="2" charset="2"/>
              <a:buNone/>
            </a:pPr>
            <a:r>
              <a:rPr lang="en-US">
                <a:latin typeface="Tahoma" pitchFamily="34" charset="0"/>
              </a:rPr>
              <a:t>- Habitantes: 2’085,932</a:t>
            </a:r>
          </a:p>
          <a:p>
            <a:pPr>
              <a:buFont typeface="Wingdings" pitchFamily="2" charset="2"/>
              <a:buNone/>
            </a:pPr>
            <a:r>
              <a:rPr lang="en-US">
                <a:latin typeface="Tahoma" pitchFamily="34" charset="0"/>
              </a:rPr>
              <a:t>- 56% mayores a 21 </a:t>
            </a:r>
            <a:r>
              <a:rPr lang="es-ES_tradnl">
                <a:latin typeface="Tahoma" pitchFamily="34" charset="0"/>
              </a:rPr>
              <a:t>años de edad</a:t>
            </a:r>
          </a:p>
          <a:p>
            <a:pPr>
              <a:buFont typeface="Wingdings" pitchFamily="2" charset="2"/>
              <a:buNone/>
            </a:pPr>
            <a:r>
              <a:rPr lang="es-ES_tradnl">
                <a:latin typeface="Tahoma" pitchFamily="34" charset="0"/>
              </a:rPr>
              <a:t>- Porcentaje error </a:t>
            </a:r>
            <a:r>
              <a:rPr lang="es-ES_tradnl"/>
              <a:t>máximo del 5%.</a:t>
            </a:r>
            <a:endParaRPr lang="en-US">
              <a:latin typeface="Tahoma" pitchFamily="34" charset="0"/>
            </a:endParaRPr>
          </a:p>
          <a:p>
            <a:pPr>
              <a:buFont typeface="Wingdings" pitchFamily="2" charset="2"/>
              <a:buNone/>
            </a:pPr>
            <a:endParaRPr lang="en-US">
              <a:latin typeface="Tahoma" pitchFamily="34" charset="0"/>
            </a:endParaRPr>
          </a:p>
          <a:p>
            <a:pPr>
              <a:buFont typeface="Wingdings" pitchFamily="2" charset="2"/>
              <a:buNone/>
            </a:pPr>
            <a:endParaRPr lang="en-US">
              <a:latin typeface="Tahoma" pitchFamily="34" charset="0"/>
            </a:endParaRPr>
          </a:p>
        </p:txBody>
      </p:sp>
      <p:graphicFrame>
        <p:nvGraphicFramePr>
          <p:cNvPr id="33797" name="Object 5"/>
          <p:cNvGraphicFramePr>
            <a:graphicFrameLocks noChangeAspect="1"/>
          </p:cNvGraphicFramePr>
          <p:nvPr/>
        </p:nvGraphicFramePr>
        <p:xfrm>
          <a:off x="1447800" y="3429000"/>
          <a:ext cx="5932488" cy="1035050"/>
        </p:xfrm>
        <a:graphic>
          <a:graphicData uri="http://schemas.openxmlformats.org/presentationml/2006/ole">
            <p:oleObj spid="_x0000_s33797" name="Equation" r:id="rId3" imgW="2590560" imgH="419040" progId="Equation.3">
              <p:embed/>
            </p:oleObj>
          </a:graphicData>
        </a:graphic>
      </p:graphicFrame>
      <p:graphicFrame>
        <p:nvGraphicFramePr>
          <p:cNvPr id="33796" name="Object 4"/>
          <p:cNvGraphicFramePr>
            <a:graphicFrameLocks noChangeAspect="1"/>
          </p:cNvGraphicFramePr>
          <p:nvPr/>
        </p:nvGraphicFramePr>
        <p:xfrm>
          <a:off x="3810000" y="4648200"/>
          <a:ext cx="1600200" cy="457200"/>
        </p:xfrm>
        <a:graphic>
          <a:graphicData uri="http://schemas.openxmlformats.org/presentationml/2006/ole">
            <p:oleObj spid="_x0000_s33796" name="Equation" r:id="rId4" imgW="507780" imgH="177723" progId="Equation.3">
              <p:embed/>
            </p:oleObj>
          </a:graphicData>
        </a:graphic>
      </p:graphicFrame>
      <p:sp>
        <p:nvSpPr>
          <p:cNvPr id="33798" name="Rectangle 6"/>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1" hangingPunct="1">
              <a:tabLst>
                <a:tab pos="1000125" algn="l"/>
              </a:tabLst>
            </a:pPr>
            <a:endParaRPr lang="es-ES"/>
          </a:p>
        </p:txBody>
      </p:sp>
      <p:sp>
        <p:nvSpPr>
          <p:cNvPr id="33799" name="Rectangle 7"/>
          <p:cNvSpPr>
            <a:spLocks noChangeArrowheads="1"/>
          </p:cNvSpPr>
          <p:nvPr/>
        </p:nvSpPr>
        <p:spPr bwMode="auto">
          <a:xfrm>
            <a:off x="0" y="428625"/>
            <a:ext cx="9144000" cy="0"/>
          </a:xfrm>
          <a:prstGeom prst="rect">
            <a:avLst/>
          </a:prstGeom>
          <a:noFill/>
          <a:ln w="9525">
            <a:noFill/>
            <a:miter lim="800000"/>
            <a:headEnd/>
            <a:tailEnd/>
          </a:ln>
          <a:effectLst/>
        </p:spPr>
        <p:txBody>
          <a:bodyPr wrap="none" anchor="ctr">
            <a:spAutoFit/>
          </a:bodyPr>
          <a:lstStyle/>
          <a:p>
            <a:endParaRPr lang="es-ES"/>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3794"/>
                                        </p:tgtEl>
                                        <p:attrNameLst>
                                          <p:attrName>style.visibility</p:attrName>
                                        </p:attrNameLst>
                                      </p:cBhvr>
                                      <p:to>
                                        <p:strVal val="visible"/>
                                      </p:to>
                                    </p:set>
                                    <p:anim calcmode="lin" valueType="num">
                                      <p:cBhvr>
                                        <p:cTn id="7" dur="2000" fill="hold"/>
                                        <p:tgtEl>
                                          <p:spTgt spid="33794"/>
                                        </p:tgtEl>
                                        <p:attrNameLst>
                                          <p:attrName>ppt_w</p:attrName>
                                        </p:attrNameLst>
                                      </p:cBhvr>
                                      <p:tavLst>
                                        <p:tav tm="0">
                                          <p:val>
                                            <p:strVal val="#ppt_w"/>
                                          </p:val>
                                        </p:tav>
                                        <p:tav tm="100000">
                                          <p:val>
                                            <p:strVal val="#ppt_w"/>
                                          </p:val>
                                        </p:tav>
                                      </p:tavLst>
                                    </p:anim>
                                    <p:anim calcmode="lin" valueType="num">
                                      <p:cBhvr>
                                        <p:cTn id="8" dur="2000" fill="hold"/>
                                        <p:tgtEl>
                                          <p:spTgt spid="33794"/>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33794"/>
                                        </p:tgtEl>
                                        <p:attrNameLst>
                                          <p:attrName>ppt_x</p:attrName>
                                        </p:attrNameLst>
                                      </p:cBhvr>
                                      <p:tavLst>
                                        <p:tav tm="0">
                                          <p:val>
                                            <p:strVal val="#ppt_x-.4"/>
                                          </p:val>
                                        </p:tav>
                                        <p:tav tm="100000">
                                          <p:val>
                                            <p:strVal val="#ppt_x"/>
                                          </p:val>
                                        </p:tav>
                                      </p:tavLst>
                                    </p:anim>
                                    <p:anim calcmode="lin" valueType="num">
                                      <p:cBhvr>
                                        <p:cTn id="10" dur="2000" fill="hold"/>
                                        <p:tgtEl>
                                          <p:spTgt spid="33794"/>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33795">
                                            <p:txEl>
                                              <p:pRg st="0" end="0"/>
                                            </p:txEl>
                                          </p:spTgt>
                                        </p:tgtEl>
                                        <p:attrNameLst>
                                          <p:attrName>style.visibility</p:attrName>
                                        </p:attrNameLst>
                                      </p:cBhvr>
                                      <p:to>
                                        <p:strVal val="visible"/>
                                      </p:to>
                                    </p:set>
                                    <p:animEffect transition="in" filter="fade">
                                      <p:cBhvr>
                                        <p:cTn id="15" dur="500">
                                          <p:stCondLst>
                                            <p:cond delay="0"/>
                                          </p:stCondLst>
                                        </p:cTn>
                                        <p:tgtEl>
                                          <p:spTgt spid="33795">
                                            <p:txEl>
                                              <p:pRg st="0" end="0"/>
                                            </p:txEl>
                                          </p:spTgt>
                                        </p:tgtEl>
                                      </p:cBhvr>
                                    </p:animEffect>
                                    <p:anim calcmode="lin" valueType="num">
                                      <p:cBhvr>
                                        <p:cTn id="16" dur="500" fill="hold">
                                          <p:stCondLst>
                                            <p:cond delay="0"/>
                                          </p:stCondLst>
                                        </p:cTn>
                                        <p:tgtEl>
                                          <p:spTgt spid="33795">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337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33795">
                                            <p:txEl>
                                              <p:pRg st="1" end="1"/>
                                            </p:txEl>
                                          </p:spTgt>
                                        </p:tgtEl>
                                        <p:attrNameLst>
                                          <p:attrName>style.visibility</p:attrName>
                                        </p:attrNameLst>
                                      </p:cBhvr>
                                      <p:to>
                                        <p:strVal val="visible"/>
                                      </p:to>
                                    </p:set>
                                    <p:animEffect transition="in" filter="fade">
                                      <p:cBhvr>
                                        <p:cTn id="22" dur="500">
                                          <p:stCondLst>
                                            <p:cond delay="0"/>
                                          </p:stCondLst>
                                        </p:cTn>
                                        <p:tgtEl>
                                          <p:spTgt spid="33795">
                                            <p:txEl>
                                              <p:pRg st="1" end="1"/>
                                            </p:txEl>
                                          </p:spTgt>
                                        </p:tgtEl>
                                      </p:cBhvr>
                                    </p:animEffect>
                                    <p:anim calcmode="lin" valueType="num">
                                      <p:cBhvr>
                                        <p:cTn id="23" dur="500" fill="hold">
                                          <p:stCondLst>
                                            <p:cond delay="0"/>
                                          </p:stCondLst>
                                        </p:cTn>
                                        <p:tgtEl>
                                          <p:spTgt spid="33795">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337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33795">
                                            <p:txEl>
                                              <p:pRg st="2" end="2"/>
                                            </p:txEl>
                                          </p:spTgt>
                                        </p:tgtEl>
                                        <p:attrNameLst>
                                          <p:attrName>style.visibility</p:attrName>
                                        </p:attrNameLst>
                                      </p:cBhvr>
                                      <p:to>
                                        <p:strVal val="visible"/>
                                      </p:to>
                                    </p:set>
                                    <p:animEffect transition="in" filter="fade">
                                      <p:cBhvr>
                                        <p:cTn id="29" dur="500">
                                          <p:stCondLst>
                                            <p:cond delay="0"/>
                                          </p:stCondLst>
                                        </p:cTn>
                                        <p:tgtEl>
                                          <p:spTgt spid="33795">
                                            <p:txEl>
                                              <p:pRg st="2" end="2"/>
                                            </p:txEl>
                                          </p:spTgt>
                                        </p:tgtEl>
                                      </p:cBhvr>
                                    </p:animEffect>
                                    <p:anim calcmode="lin" valueType="num">
                                      <p:cBhvr>
                                        <p:cTn id="30" dur="500" fill="hold">
                                          <p:stCondLst>
                                            <p:cond delay="0"/>
                                          </p:stCondLst>
                                        </p:cTn>
                                        <p:tgtEl>
                                          <p:spTgt spid="33795">
                                            <p:txEl>
                                              <p:pRg st="2" end="2"/>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3379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s-MX" sz="4000">
                <a:solidFill>
                  <a:srgbClr val="FFFF00"/>
                </a:solidFill>
                <a:latin typeface="Tahoma" pitchFamily="34" charset="0"/>
              </a:rPr>
              <a:t>RESULTADOS DE LA INVESTIGACIÓN DE MERCADO</a:t>
            </a:r>
            <a:endParaRPr lang="en-US" sz="4000">
              <a:solidFill>
                <a:srgbClr val="FFFF00"/>
              </a:solidFill>
              <a:latin typeface="Tahoma" pitchFamily="34" charset="0"/>
            </a:endParaRPr>
          </a:p>
        </p:txBody>
      </p:sp>
      <p:sp>
        <p:nvSpPr>
          <p:cNvPr id="34819" name="Rectangle 3"/>
          <p:cNvSpPr>
            <a:spLocks noGrp="1" noChangeArrowheads="1"/>
          </p:cNvSpPr>
          <p:nvPr>
            <p:ph type="body" idx="1"/>
          </p:nvPr>
        </p:nvSpPr>
        <p:spPr/>
        <p:txBody>
          <a:bodyPr/>
          <a:lstStyle/>
          <a:p>
            <a:pPr>
              <a:buFont typeface="Wingdings" pitchFamily="2" charset="2"/>
              <a:buNone/>
            </a:pPr>
            <a:r>
              <a:rPr lang="es-ES">
                <a:latin typeface="Tahoma" pitchFamily="34" charset="0"/>
              </a:rPr>
              <a:t>	¿Que tan importante es que su vivienda y/o negocio propio este totalmente limpio? </a:t>
            </a:r>
          </a:p>
          <a:p>
            <a:pPr>
              <a:buFont typeface="Wingdings" pitchFamily="2" charset="2"/>
              <a:buNone/>
            </a:pPr>
            <a:endParaRPr lang="en-US">
              <a:latin typeface="Tahoma" pitchFamily="34" charset="0"/>
            </a:endParaRPr>
          </a:p>
        </p:txBody>
      </p:sp>
      <p:pic>
        <p:nvPicPr>
          <p:cNvPr id="34821" name="Picture 5"/>
          <p:cNvPicPr>
            <a:picLocks noChangeAspect="1" noChangeArrowheads="1"/>
          </p:cNvPicPr>
          <p:nvPr/>
        </p:nvPicPr>
        <p:blipFill>
          <a:blip r:embed="rId2"/>
          <a:srcRect/>
          <a:stretch>
            <a:fillRect/>
          </a:stretch>
        </p:blipFill>
        <p:spPr bwMode="auto">
          <a:xfrm>
            <a:off x="1143000" y="2754313"/>
            <a:ext cx="7086600" cy="3908425"/>
          </a:xfrm>
          <a:prstGeom prst="rect">
            <a:avLst/>
          </a:prstGeom>
          <a:noFill/>
          <a:ln w="9525">
            <a:noFill/>
            <a:miter lim="800000"/>
            <a:headEnd/>
            <a:tailEnd/>
          </a:ln>
        </p:spPr>
      </p:pic>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p:cTn id="7" dur="2000" fill="hold"/>
                                        <p:tgtEl>
                                          <p:spTgt spid="34818"/>
                                        </p:tgtEl>
                                        <p:attrNameLst>
                                          <p:attrName>ppt_w</p:attrName>
                                        </p:attrNameLst>
                                      </p:cBhvr>
                                      <p:tavLst>
                                        <p:tav tm="0">
                                          <p:val>
                                            <p:strVal val="#ppt_w*2.5"/>
                                          </p:val>
                                        </p:tav>
                                        <p:tav tm="100000">
                                          <p:val>
                                            <p:strVal val="#ppt_w"/>
                                          </p:val>
                                        </p:tav>
                                      </p:tavLst>
                                    </p:anim>
                                    <p:anim calcmode="lin" valueType="num">
                                      <p:cBhvr>
                                        <p:cTn id="8" dur="2000" fill="hold"/>
                                        <p:tgtEl>
                                          <p:spTgt spid="34818"/>
                                        </p:tgtEl>
                                        <p:attrNameLst>
                                          <p:attrName>ppt_h</p:attrName>
                                        </p:attrNameLst>
                                      </p:cBhvr>
                                      <p:tavLst>
                                        <p:tav tm="0">
                                          <p:val>
                                            <p:strVal val="#ppt_h"/>
                                          </p:val>
                                        </p:tav>
                                        <p:tav tm="100000">
                                          <p:val>
                                            <p:strVal val="#ppt_h"/>
                                          </p:val>
                                        </p:tav>
                                      </p:tavLst>
                                    </p:anim>
                                    <p:anim calcmode="lin" valueType="num">
                                      <p:cBhvr>
                                        <p:cTn id="9" dur="2000" fill="hold"/>
                                        <p:tgtEl>
                                          <p:spTgt spid="34818"/>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34818"/>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3481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4819">
                                            <p:txEl>
                                              <p:pRg st="0" end="0"/>
                                            </p:txEl>
                                          </p:spTgt>
                                        </p:tgtEl>
                                        <p:attrNameLst>
                                          <p:attrName>style.visibility</p:attrName>
                                        </p:attrNameLst>
                                      </p:cBhvr>
                                      <p:to>
                                        <p:strVal val="visible"/>
                                      </p:to>
                                    </p:set>
                                    <p:animEffect transition="in" filter="wipe(left)">
                                      <p:cBhvr>
                                        <p:cTn id="16" dur="500"/>
                                        <p:tgtEl>
                                          <p:spTgt spid="348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s-MX" sz="4000">
                <a:solidFill>
                  <a:srgbClr val="FFFF00"/>
                </a:solidFill>
                <a:latin typeface="Tahoma" pitchFamily="34" charset="0"/>
              </a:rPr>
              <a:t>RESULTADOS DE LA INVESTIGACIÓN DE MERCADO</a:t>
            </a:r>
            <a:endParaRPr lang="en-US" sz="4000">
              <a:solidFill>
                <a:srgbClr val="FFFF00"/>
              </a:solidFill>
              <a:latin typeface="Tahoma" pitchFamily="34" charset="0"/>
            </a:endParaRPr>
          </a:p>
        </p:txBody>
      </p:sp>
      <p:sp>
        <p:nvSpPr>
          <p:cNvPr id="38915" name="Rectangle 3"/>
          <p:cNvSpPr>
            <a:spLocks noGrp="1" noChangeArrowheads="1"/>
          </p:cNvSpPr>
          <p:nvPr>
            <p:ph type="body" idx="1"/>
          </p:nvPr>
        </p:nvSpPr>
        <p:spPr/>
        <p:txBody>
          <a:bodyPr/>
          <a:lstStyle/>
          <a:p>
            <a:pPr marL="609600" indent="-609600" algn="just">
              <a:buFont typeface="Wingdings" pitchFamily="2" charset="2"/>
              <a:buNone/>
            </a:pPr>
            <a:r>
              <a:rPr lang="es-ES">
                <a:latin typeface="Tahoma" pitchFamily="34" charset="0"/>
              </a:rPr>
              <a:t>	¿Cuál es su opinión con respecto al producto?</a:t>
            </a:r>
          </a:p>
          <a:p>
            <a:pPr marL="609600" indent="-609600" algn="just">
              <a:buFont typeface="Wingdings" pitchFamily="2" charset="2"/>
              <a:buNone/>
            </a:pPr>
            <a:endParaRPr lang="en-US">
              <a:latin typeface="Tahoma" pitchFamily="34" charset="0"/>
            </a:endParaRPr>
          </a:p>
          <a:p>
            <a:pPr marL="609600" indent="-609600">
              <a:buFont typeface="Wingdings" pitchFamily="2" charset="2"/>
              <a:buNone/>
            </a:pPr>
            <a:endParaRPr lang="en-US">
              <a:latin typeface="Tahoma" pitchFamily="34" charset="0"/>
            </a:endParaRPr>
          </a:p>
        </p:txBody>
      </p:sp>
      <p:pic>
        <p:nvPicPr>
          <p:cNvPr id="38916" name="Picture 4"/>
          <p:cNvPicPr>
            <a:picLocks noChangeAspect="1" noChangeArrowheads="1"/>
          </p:cNvPicPr>
          <p:nvPr/>
        </p:nvPicPr>
        <p:blipFill>
          <a:blip r:embed="rId2"/>
          <a:srcRect/>
          <a:stretch>
            <a:fillRect/>
          </a:stretch>
        </p:blipFill>
        <p:spPr bwMode="auto">
          <a:xfrm>
            <a:off x="1295400" y="2743200"/>
            <a:ext cx="6934200" cy="3910013"/>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fade">
                                      <p:cBhvr>
                                        <p:cTn id="7" dur="768" decel="100000"/>
                                        <p:tgtEl>
                                          <p:spTgt spid="38914"/>
                                        </p:tgtEl>
                                      </p:cBhvr>
                                    </p:animEffect>
                                    <p:animScale>
                                      <p:cBhvr>
                                        <p:cTn id="8" dur="768" decel="100000"/>
                                        <p:tgtEl>
                                          <p:spTgt spid="38914"/>
                                        </p:tgtEl>
                                      </p:cBhvr>
                                      <p:from x="10000" y="10000"/>
                                      <p:to x="200000" y="450000"/>
                                    </p:animScale>
                                    <p:animScale>
                                      <p:cBhvr>
                                        <p:cTn id="9" dur="1230" accel="100000" fill="hold">
                                          <p:stCondLst>
                                            <p:cond delay="768"/>
                                          </p:stCondLst>
                                        </p:cTn>
                                        <p:tgtEl>
                                          <p:spTgt spid="38914"/>
                                        </p:tgtEl>
                                      </p:cBhvr>
                                      <p:from x="200000" y="450000"/>
                                      <p:to x="100000" y="100000"/>
                                    </p:animScale>
                                    <p:set>
                                      <p:cBhvr>
                                        <p:cTn id="10" dur="768" fill="hold"/>
                                        <p:tgtEl>
                                          <p:spTgt spid="38914"/>
                                        </p:tgtEl>
                                        <p:attrNameLst>
                                          <p:attrName>ppt_x</p:attrName>
                                        </p:attrNameLst>
                                      </p:cBhvr>
                                      <p:to>
                                        <p:strVal val="(0.5)"/>
                                      </p:to>
                                    </p:set>
                                    <p:anim from="(0.5)" to="(#ppt_x)" calcmode="lin" valueType="num">
                                      <p:cBhvr>
                                        <p:cTn id="11" dur="1230" accel="100000" fill="hold">
                                          <p:stCondLst>
                                            <p:cond delay="768"/>
                                          </p:stCondLst>
                                        </p:cTn>
                                        <p:tgtEl>
                                          <p:spTgt spid="38914"/>
                                        </p:tgtEl>
                                        <p:attrNameLst>
                                          <p:attrName>ppt_x</p:attrName>
                                        </p:attrNameLst>
                                      </p:cBhvr>
                                    </p:anim>
                                    <p:set>
                                      <p:cBhvr>
                                        <p:cTn id="12" dur="768" fill="hold"/>
                                        <p:tgtEl>
                                          <p:spTgt spid="38914"/>
                                        </p:tgtEl>
                                        <p:attrNameLst>
                                          <p:attrName>ppt_y</p:attrName>
                                        </p:attrNameLst>
                                      </p:cBhvr>
                                      <p:to>
                                        <p:strVal val="(#ppt_y+0.4)"/>
                                      </p:to>
                                    </p:set>
                                    <p:anim from="(#ppt_y+0.4)" to="(#ppt_y)" calcmode="lin" valueType="num">
                                      <p:cBhvr>
                                        <p:cTn id="13" dur="1230" accel="100000" fill="hold">
                                          <p:stCondLst>
                                            <p:cond delay="768"/>
                                          </p:stCondLst>
                                        </p:cTn>
                                        <p:tgtEl>
                                          <p:spTgt spid="38914"/>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38915">
                                            <p:txEl>
                                              <p:pRg st="0" end="0"/>
                                            </p:txEl>
                                          </p:spTgt>
                                        </p:tgtEl>
                                        <p:attrNameLst>
                                          <p:attrName>style.visibility</p:attrName>
                                        </p:attrNameLst>
                                      </p:cBhvr>
                                      <p:to>
                                        <p:strVal val="visible"/>
                                      </p:to>
                                    </p:set>
                                    <p:anim calcmode="lin" valueType="num">
                                      <p:cBhvr>
                                        <p:cTn id="18" dur="500" fill="hold"/>
                                        <p:tgtEl>
                                          <p:spTgt spid="38915">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38915">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389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s-MX" sz="4000">
                <a:solidFill>
                  <a:srgbClr val="FFFF00"/>
                </a:solidFill>
                <a:latin typeface="Tahoma" pitchFamily="34" charset="0"/>
              </a:rPr>
              <a:t>RESULTADOS DE LA INVESTIGACIÓN DE MERCADO</a:t>
            </a:r>
            <a:endParaRPr lang="en-US" sz="4000">
              <a:solidFill>
                <a:srgbClr val="FFFF00"/>
              </a:solidFill>
              <a:latin typeface="Tahoma" pitchFamily="34" charset="0"/>
            </a:endParaRPr>
          </a:p>
        </p:txBody>
      </p:sp>
      <p:sp>
        <p:nvSpPr>
          <p:cNvPr id="40963" name="Rectangle 3"/>
          <p:cNvSpPr>
            <a:spLocks noGrp="1" noChangeArrowheads="1"/>
          </p:cNvSpPr>
          <p:nvPr>
            <p:ph type="body" idx="1"/>
          </p:nvPr>
        </p:nvSpPr>
        <p:spPr/>
        <p:txBody>
          <a:bodyPr/>
          <a:lstStyle/>
          <a:p>
            <a:pPr marL="609600" indent="-609600" algn="just">
              <a:buFont typeface="Wingdings" pitchFamily="2" charset="2"/>
              <a:buNone/>
            </a:pPr>
            <a:r>
              <a:rPr lang="es-ES" sz="2800">
                <a:latin typeface="Tahoma" pitchFamily="34" charset="0"/>
              </a:rPr>
              <a:t>	¿Considera una buena idea que una empresa brinde el servicio de alquiler del equipo para su hogar y/o local comercial?</a:t>
            </a:r>
          </a:p>
          <a:p>
            <a:pPr marL="609600" indent="-609600" algn="just">
              <a:buFont typeface="Wingdings" pitchFamily="2" charset="2"/>
              <a:buNone/>
            </a:pPr>
            <a:endParaRPr lang="es-ES" sz="2800">
              <a:latin typeface="Tahoma" pitchFamily="34" charset="0"/>
            </a:endParaRPr>
          </a:p>
          <a:p>
            <a:pPr marL="609600" indent="-609600" algn="just">
              <a:buFont typeface="Wingdings" pitchFamily="2" charset="2"/>
              <a:buNone/>
            </a:pPr>
            <a:endParaRPr lang="en-US" sz="2800">
              <a:latin typeface="Tahoma" pitchFamily="34" charset="0"/>
            </a:endParaRPr>
          </a:p>
          <a:p>
            <a:pPr marL="609600" indent="-609600">
              <a:buFont typeface="Wingdings" pitchFamily="2" charset="2"/>
              <a:buNone/>
            </a:pPr>
            <a:endParaRPr lang="en-US" sz="2800">
              <a:latin typeface="Tahoma" pitchFamily="34" charset="0"/>
            </a:endParaRPr>
          </a:p>
        </p:txBody>
      </p:sp>
      <p:pic>
        <p:nvPicPr>
          <p:cNvPr id="40964" name="Picture 4"/>
          <p:cNvPicPr>
            <a:picLocks noChangeAspect="1" noChangeArrowheads="1"/>
          </p:cNvPicPr>
          <p:nvPr/>
        </p:nvPicPr>
        <p:blipFill>
          <a:blip r:embed="rId2"/>
          <a:srcRect/>
          <a:stretch>
            <a:fillRect/>
          </a:stretch>
        </p:blipFill>
        <p:spPr bwMode="auto">
          <a:xfrm>
            <a:off x="1524000" y="3054350"/>
            <a:ext cx="6477000" cy="3540125"/>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fade">
                                      <p:cBhvr>
                                        <p:cTn id="7" dur="2000"/>
                                        <p:tgtEl>
                                          <p:spTgt spid="4096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0963"/>
                                        </p:tgtEl>
                                        <p:attrNameLst>
                                          <p:attrName>style.visibility</p:attrName>
                                        </p:attrNameLst>
                                      </p:cBhvr>
                                      <p:to>
                                        <p:strVal val="visible"/>
                                      </p:to>
                                    </p:set>
                                    <p:animEffect transition="in" filter="fade">
                                      <p:cBhvr>
                                        <p:cTn id="10" dur="2000"/>
                                        <p:tgtEl>
                                          <p:spTgt spid="409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40963"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s-MX" sz="4000">
                <a:solidFill>
                  <a:srgbClr val="FFFF00"/>
                </a:solidFill>
                <a:latin typeface="Tahoma" pitchFamily="34" charset="0"/>
              </a:rPr>
              <a:t>RESULTADOS DE LA INVESTIGACIÓN DE MERCADO</a:t>
            </a:r>
            <a:endParaRPr lang="en-US" sz="4000">
              <a:solidFill>
                <a:srgbClr val="FFFF00"/>
              </a:solidFill>
              <a:latin typeface="Tahoma" pitchFamily="34" charset="0"/>
            </a:endParaRPr>
          </a:p>
        </p:txBody>
      </p:sp>
      <p:sp>
        <p:nvSpPr>
          <p:cNvPr id="41987" name="Rectangle 3"/>
          <p:cNvSpPr>
            <a:spLocks noGrp="1" noChangeArrowheads="1"/>
          </p:cNvSpPr>
          <p:nvPr>
            <p:ph type="body" idx="1"/>
          </p:nvPr>
        </p:nvSpPr>
        <p:spPr/>
        <p:txBody>
          <a:bodyPr/>
          <a:lstStyle/>
          <a:p>
            <a:pPr marL="609600" indent="-609600" algn="just">
              <a:buFont typeface="Wingdings" pitchFamily="2" charset="2"/>
              <a:buNone/>
            </a:pPr>
            <a:r>
              <a:rPr lang="es-ES" b="1"/>
              <a:t>	</a:t>
            </a:r>
            <a:r>
              <a:rPr lang="es-ES">
                <a:latin typeface="Tahoma" pitchFamily="34" charset="0"/>
              </a:rPr>
              <a:t>¿Si el equipo Rainbow e2 saliera al mercado con un precio de alquiler de 10.00 la hora, lo rentaría?</a:t>
            </a:r>
          </a:p>
          <a:p>
            <a:pPr marL="609600" indent="-609600" algn="just">
              <a:buFont typeface="Wingdings" pitchFamily="2" charset="2"/>
              <a:buNone/>
            </a:pPr>
            <a:endParaRPr lang="en-US">
              <a:latin typeface="Tahoma" pitchFamily="34" charset="0"/>
            </a:endParaRPr>
          </a:p>
          <a:p>
            <a:pPr marL="609600" indent="-609600">
              <a:buFont typeface="Wingdings" pitchFamily="2" charset="2"/>
              <a:buNone/>
            </a:pPr>
            <a:endParaRPr lang="en-US">
              <a:latin typeface="Tahoma" pitchFamily="34" charset="0"/>
            </a:endParaRPr>
          </a:p>
        </p:txBody>
      </p:sp>
      <p:pic>
        <p:nvPicPr>
          <p:cNvPr id="41988" name="Picture 4"/>
          <p:cNvPicPr>
            <a:picLocks noChangeAspect="1" noChangeArrowheads="1"/>
          </p:cNvPicPr>
          <p:nvPr/>
        </p:nvPicPr>
        <p:blipFill>
          <a:blip r:embed="rId2"/>
          <a:srcRect/>
          <a:stretch>
            <a:fillRect/>
          </a:stretch>
        </p:blipFill>
        <p:spPr bwMode="auto">
          <a:xfrm>
            <a:off x="1828800" y="3157538"/>
            <a:ext cx="5943600" cy="35242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41986"/>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s-MX" sz="4000">
                <a:solidFill>
                  <a:srgbClr val="FFFF00"/>
                </a:solidFill>
                <a:latin typeface="Tahoma" pitchFamily="34" charset="0"/>
              </a:rPr>
              <a:t>CONCLUSIONES DE LA INVESTIGACIÓN DE MERCADO</a:t>
            </a:r>
            <a:endParaRPr lang="en-US" sz="4000">
              <a:solidFill>
                <a:srgbClr val="FFFF00"/>
              </a:solidFill>
              <a:latin typeface="Tahoma" pitchFamily="34" charset="0"/>
            </a:endParaRPr>
          </a:p>
        </p:txBody>
      </p:sp>
      <p:sp>
        <p:nvSpPr>
          <p:cNvPr id="43011" name="Rectangle 3"/>
          <p:cNvSpPr>
            <a:spLocks noGrp="1" noChangeArrowheads="1"/>
          </p:cNvSpPr>
          <p:nvPr>
            <p:ph type="body" idx="1"/>
          </p:nvPr>
        </p:nvSpPr>
        <p:spPr/>
        <p:txBody>
          <a:bodyPr/>
          <a:lstStyle/>
          <a:p>
            <a:pPr>
              <a:buFont typeface="Wingdings" pitchFamily="2" charset="2"/>
              <a:buNone/>
            </a:pPr>
            <a:r>
              <a:rPr lang="en-US" sz="2800">
                <a:latin typeface="Tahoma" pitchFamily="34" charset="0"/>
              </a:rPr>
              <a:t>- 81% posee sistemas de limpieza, resto de personas no se mostraron preocupadas por la limpieza</a:t>
            </a:r>
          </a:p>
          <a:p>
            <a:pPr>
              <a:buFontTx/>
              <a:buChar char="-"/>
            </a:pPr>
            <a:r>
              <a:rPr lang="en-US" sz="2800">
                <a:latin typeface="Tahoma" pitchFamily="34" charset="0"/>
              </a:rPr>
              <a:t>Personas que conocen equipos Rainbow los califican como excelentes y muy buenos</a:t>
            </a:r>
          </a:p>
          <a:p>
            <a:pPr>
              <a:buFontTx/>
              <a:buChar char="-"/>
            </a:pPr>
            <a:r>
              <a:rPr lang="en-US" sz="2800">
                <a:latin typeface="Tahoma" pitchFamily="34" charset="0"/>
              </a:rPr>
              <a:t>Alta </a:t>
            </a:r>
            <a:r>
              <a:rPr lang="es-ES_tradnl" sz="2800">
                <a:latin typeface="Tahoma" pitchFamily="34" charset="0"/>
              </a:rPr>
              <a:t>aceptación  para la creaciación de la empresa</a:t>
            </a:r>
          </a:p>
          <a:p>
            <a:pPr>
              <a:buFontTx/>
              <a:buChar char="-"/>
            </a:pPr>
            <a:r>
              <a:rPr lang="es-ES_tradnl" sz="2800">
                <a:latin typeface="Tahoma" pitchFamily="34" charset="0"/>
              </a:rPr>
              <a:t>55% interesados en que se pueda alquilar equipos por hora</a:t>
            </a:r>
            <a:endParaRPr lang="en-US" sz="2800">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rctx="PPT">
                                        <p:cTn id="6" dur="indefinite"/>
                                        <p:tgtEl>
                                          <p:spTgt spid="43011">
                                            <p:txEl>
                                              <p:pRg st="0" end="0"/>
                                            </p:txEl>
                                          </p:spTgt>
                                        </p:tgtEl>
                                        <p:attrNameLst>
                                          <p:attrName>style.opacity</p:attrName>
                                        </p:attrNameLst>
                                      </p:cBhvr>
                                      <p:to>
                                        <p:strVal val="0.25"/>
                                      </p:to>
                                    </p:set>
                                    <p:animEffect filter="image" prLst="opacity: 0.25">
                                      <p:cBhvr rctx="IE">
                                        <p:cTn id="7" dur="indefinite"/>
                                        <p:tgtEl>
                                          <p:spTgt spid="43011">
                                            <p:txEl>
                                              <p:pRg st="0" end="0"/>
                                            </p:txEl>
                                          </p:spTgt>
                                        </p:tgtEl>
                                      </p:cBhvr>
                                    </p:animEffect>
                                  </p:childTnLst>
                                </p:cTn>
                              </p:par>
                              <p:par>
                                <p:cTn id="8" presetID="9" presetClass="emph" presetSubtype="0" grpId="0" nodeType="withEffect">
                                  <p:stCondLst>
                                    <p:cond delay="0"/>
                                  </p:stCondLst>
                                  <p:childTnLst>
                                    <p:set>
                                      <p:cBhvr rctx="PPT">
                                        <p:cTn id="9" dur="indefinite"/>
                                        <p:tgtEl>
                                          <p:spTgt spid="43011">
                                            <p:txEl>
                                              <p:pRg st="1" end="1"/>
                                            </p:txEl>
                                          </p:spTgt>
                                        </p:tgtEl>
                                        <p:attrNameLst>
                                          <p:attrName>style.opacity</p:attrName>
                                        </p:attrNameLst>
                                      </p:cBhvr>
                                      <p:to>
                                        <p:strVal val="0.25"/>
                                      </p:to>
                                    </p:set>
                                    <p:animEffect filter="image" prLst="opacity: 0.25">
                                      <p:cBhvr rctx="IE">
                                        <p:cTn id="10" dur="indefinite"/>
                                        <p:tgtEl>
                                          <p:spTgt spid="43011">
                                            <p:txEl>
                                              <p:pRg st="1" end="1"/>
                                            </p:txEl>
                                          </p:spTgt>
                                        </p:tgtEl>
                                      </p:cBhvr>
                                    </p:animEffect>
                                  </p:childTnLst>
                                </p:cTn>
                              </p:par>
                              <p:par>
                                <p:cTn id="11" presetID="9" presetClass="emph" presetSubtype="0" grpId="0" nodeType="withEffect">
                                  <p:stCondLst>
                                    <p:cond delay="0"/>
                                  </p:stCondLst>
                                  <p:childTnLst>
                                    <p:set>
                                      <p:cBhvr rctx="PPT">
                                        <p:cTn id="12" dur="indefinite"/>
                                        <p:tgtEl>
                                          <p:spTgt spid="43011">
                                            <p:txEl>
                                              <p:pRg st="2" end="2"/>
                                            </p:txEl>
                                          </p:spTgt>
                                        </p:tgtEl>
                                        <p:attrNameLst>
                                          <p:attrName>style.opacity</p:attrName>
                                        </p:attrNameLst>
                                      </p:cBhvr>
                                      <p:to>
                                        <p:strVal val="0.25"/>
                                      </p:to>
                                    </p:set>
                                    <p:animEffect filter="image" prLst="opacity: 0.25">
                                      <p:cBhvr rctx="IE">
                                        <p:cTn id="13" dur="indefinite"/>
                                        <p:tgtEl>
                                          <p:spTgt spid="43011">
                                            <p:txEl>
                                              <p:pRg st="2" end="2"/>
                                            </p:txEl>
                                          </p:spTgt>
                                        </p:tgtEl>
                                      </p:cBhvr>
                                    </p:animEffect>
                                  </p:childTnLst>
                                </p:cTn>
                              </p:par>
                              <p:par>
                                <p:cTn id="14" presetID="9" presetClass="emph" presetSubtype="0" grpId="0" nodeType="withEffect">
                                  <p:stCondLst>
                                    <p:cond delay="0"/>
                                  </p:stCondLst>
                                  <p:childTnLst>
                                    <p:set>
                                      <p:cBhvr rctx="PPT">
                                        <p:cTn id="15" dur="indefinite"/>
                                        <p:tgtEl>
                                          <p:spTgt spid="43011">
                                            <p:txEl>
                                              <p:pRg st="3" end="3"/>
                                            </p:txEl>
                                          </p:spTgt>
                                        </p:tgtEl>
                                        <p:attrNameLst>
                                          <p:attrName>style.opacity</p:attrName>
                                        </p:attrNameLst>
                                      </p:cBhvr>
                                      <p:to>
                                        <p:strVal val="0.25"/>
                                      </p:to>
                                    </p:set>
                                    <p:animEffect filter="image" prLst="opacity: 0.25">
                                      <p:cBhvr rctx="IE">
                                        <p:cTn id="16" dur="indefinite"/>
                                        <p:tgtEl>
                                          <p:spTgt spid="43011">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mph" presetSubtype="0" grpId="1" nodeType="clickEffect">
                                  <p:stCondLst>
                                    <p:cond delay="0"/>
                                  </p:stCondLst>
                                  <p:endCondLst>
                                    <p:cond evt="onNext" delay="0">
                                      <p:tgtEl>
                                        <p:sldTgt/>
                                      </p:tgtEl>
                                    </p:cond>
                                  </p:endCondLst>
                                  <p:childTnLst>
                                    <p:set>
                                      <p:cBhvr rctx="PPT">
                                        <p:cTn id="20" dur="indefinite"/>
                                        <p:tgtEl>
                                          <p:spTgt spid="43011">
                                            <p:txEl>
                                              <p:pRg st="0" end="0"/>
                                            </p:txEl>
                                          </p:spTgt>
                                        </p:tgtEl>
                                        <p:attrNameLst>
                                          <p:attrName>style.opacity</p:attrName>
                                        </p:attrNameLst>
                                      </p:cBhvr>
                                      <p:to>
                                        <p:strVal val="1.0"/>
                                      </p:to>
                                    </p:set>
                                    <p:animEffect filter="image" prLst="opacity: 1.0">
                                      <p:cBhvr rctx="IE">
                                        <p:cTn id="21" dur="indefinite"/>
                                        <p:tgtEl>
                                          <p:spTgt spid="43011">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mph" presetSubtype="0" grpId="1" nodeType="clickEffect">
                                  <p:stCondLst>
                                    <p:cond delay="0"/>
                                  </p:stCondLst>
                                  <p:endCondLst>
                                    <p:cond evt="onNext" delay="0">
                                      <p:tgtEl>
                                        <p:sldTgt/>
                                      </p:tgtEl>
                                    </p:cond>
                                  </p:endCondLst>
                                  <p:childTnLst>
                                    <p:set>
                                      <p:cBhvr rctx="PPT">
                                        <p:cTn id="25" dur="indefinite"/>
                                        <p:tgtEl>
                                          <p:spTgt spid="43011">
                                            <p:txEl>
                                              <p:pRg st="1" end="1"/>
                                            </p:txEl>
                                          </p:spTgt>
                                        </p:tgtEl>
                                        <p:attrNameLst>
                                          <p:attrName>style.opacity</p:attrName>
                                        </p:attrNameLst>
                                      </p:cBhvr>
                                      <p:to>
                                        <p:strVal val="1.0"/>
                                      </p:to>
                                    </p:set>
                                    <p:animEffect filter="image" prLst="opacity: 1.0">
                                      <p:cBhvr rctx="IE">
                                        <p:cTn id="26" dur="indefinite"/>
                                        <p:tgtEl>
                                          <p:spTgt spid="43011">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mph" presetSubtype="0" grpId="1" nodeType="clickEffect">
                                  <p:stCondLst>
                                    <p:cond delay="0"/>
                                  </p:stCondLst>
                                  <p:endCondLst>
                                    <p:cond evt="onNext" delay="0">
                                      <p:tgtEl>
                                        <p:sldTgt/>
                                      </p:tgtEl>
                                    </p:cond>
                                  </p:endCondLst>
                                  <p:childTnLst>
                                    <p:set>
                                      <p:cBhvr rctx="PPT">
                                        <p:cTn id="30" dur="indefinite"/>
                                        <p:tgtEl>
                                          <p:spTgt spid="43011">
                                            <p:txEl>
                                              <p:pRg st="2" end="2"/>
                                            </p:txEl>
                                          </p:spTgt>
                                        </p:tgtEl>
                                        <p:attrNameLst>
                                          <p:attrName>style.opacity</p:attrName>
                                        </p:attrNameLst>
                                      </p:cBhvr>
                                      <p:to>
                                        <p:strVal val="1.0"/>
                                      </p:to>
                                    </p:set>
                                    <p:animEffect filter="image" prLst="opacity: 1.0">
                                      <p:cBhvr rctx="IE">
                                        <p:cTn id="31" dur="indefinite"/>
                                        <p:tgtEl>
                                          <p:spTgt spid="43011">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mph" presetSubtype="0" grpId="1" nodeType="clickEffect">
                                  <p:stCondLst>
                                    <p:cond delay="0"/>
                                  </p:stCondLst>
                                  <p:endCondLst>
                                    <p:cond evt="onNext" delay="0">
                                      <p:tgtEl>
                                        <p:sldTgt/>
                                      </p:tgtEl>
                                    </p:cond>
                                  </p:endCondLst>
                                  <p:childTnLst>
                                    <p:set>
                                      <p:cBhvr rctx="PPT">
                                        <p:cTn id="35" dur="indefinite"/>
                                        <p:tgtEl>
                                          <p:spTgt spid="43011">
                                            <p:txEl>
                                              <p:pRg st="3" end="3"/>
                                            </p:txEl>
                                          </p:spTgt>
                                        </p:tgtEl>
                                        <p:attrNameLst>
                                          <p:attrName>style.opacity</p:attrName>
                                        </p:attrNameLst>
                                      </p:cBhvr>
                                      <p:to>
                                        <p:strVal val="1.0"/>
                                      </p:to>
                                    </p:set>
                                    <p:animEffect filter="image" prLst="opacity: 1.0">
                                      <p:cBhvr rctx="IE">
                                        <p:cTn id="36" dur="indefinite"/>
                                        <p:tgtEl>
                                          <p:spTgt spid="430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allAtOnce"/>
      <p:bldP spid="43011" grpId="1"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9" name="Rectangle 3"/>
          <p:cNvSpPr>
            <a:spLocks noGrp="1" noChangeArrowheads="1"/>
          </p:cNvSpPr>
          <p:nvPr>
            <p:ph type="body" idx="1"/>
          </p:nvPr>
        </p:nvSpPr>
        <p:spPr/>
        <p:txBody>
          <a:bodyPr/>
          <a:lstStyle/>
          <a:p>
            <a:pPr>
              <a:buFont typeface="Wingdings" pitchFamily="2" charset="2"/>
              <a:buNone/>
            </a:pPr>
            <a:endParaRPr lang="en-US">
              <a:solidFill>
                <a:srgbClr val="FFFF00"/>
              </a:solidFill>
              <a:latin typeface="Tahoma" pitchFamily="34" charset="0"/>
            </a:endParaRPr>
          </a:p>
          <a:p>
            <a:pPr>
              <a:buFont typeface="Wingdings" pitchFamily="2" charset="2"/>
              <a:buNone/>
            </a:pPr>
            <a:endParaRPr lang="en-US">
              <a:solidFill>
                <a:srgbClr val="FFFF00"/>
              </a:solidFill>
              <a:latin typeface="Tahoma" pitchFamily="34" charset="0"/>
            </a:endParaRPr>
          </a:p>
          <a:p>
            <a:pPr algn="ctr">
              <a:buFont typeface="Wingdings" pitchFamily="2" charset="2"/>
              <a:buNone/>
            </a:pPr>
            <a:r>
              <a:rPr lang="en-US" sz="4400">
                <a:solidFill>
                  <a:srgbClr val="FFFF00"/>
                </a:solidFill>
                <a:latin typeface="Tahoma" pitchFamily="34" charset="0"/>
              </a:rPr>
              <a:t>PLAN DE MARKETING</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5059">
                                            <p:txEl>
                                              <p:pRg st="2" end="2"/>
                                            </p:txEl>
                                          </p:spTgt>
                                        </p:tgtEl>
                                        <p:attrNameLst>
                                          <p:attrName>style.visibility</p:attrName>
                                        </p:attrNameLst>
                                      </p:cBhvr>
                                      <p:to>
                                        <p:strVal val="visible"/>
                                      </p:to>
                                    </p:set>
                                    <p:anim calcmode="lin" valueType="num">
                                      <p:cBhvr>
                                        <p:cTn id="7" dur="500" fill="hold"/>
                                        <p:tgtEl>
                                          <p:spTgt spid="45059">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45059">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450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solidFill>
                  <a:srgbClr val="FFFF00"/>
                </a:solidFill>
                <a:latin typeface="Tahoma" pitchFamily="34" charset="0"/>
              </a:rPr>
              <a:t>PLAN DE MARKETING</a:t>
            </a:r>
          </a:p>
        </p:txBody>
      </p:sp>
      <p:sp>
        <p:nvSpPr>
          <p:cNvPr id="44035" name="Rectangle 3"/>
          <p:cNvSpPr>
            <a:spLocks noGrp="1" noChangeArrowheads="1"/>
          </p:cNvSpPr>
          <p:nvPr>
            <p:ph type="body" idx="1"/>
          </p:nvPr>
        </p:nvSpPr>
        <p:spPr/>
        <p:txBody>
          <a:bodyPr/>
          <a:lstStyle/>
          <a:p>
            <a:pPr>
              <a:buFontTx/>
              <a:buChar char="-"/>
            </a:pPr>
            <a:r>
              <a:rPr lang="es-EC"/>
              <a:t>Diseño de una planificación estratégica </a:t>
            </a:r>
          </a:p>
          <a:p>
            <a:pPr>
              <a:buFontTx/>
              <a:buChar char="-"/>
            </a:pPr>
            <a:r>
              <a:rPr lang="en-US"/>
              <a:t>Objetivo de la </a:t>
            </a:r>
            <a:r>
              <a:rPr lang="es-EC"/>
              <a:t>planeación estratégica -&gt; modelar los negocios y producto de la empresa para producir un desarrollo sustentable y utilidades rentables</a:t>
            </a:r>
          </a:p>
          <a:p>
            <a:pPr>
              <a:buFontTx/>
              <a:buChar char="-"/>
            </a:pPr>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p:cTn id="7" dur="1000" fill="hold"/>
                                        <p:tgtEl>
                                          <p:spTgt spid="44034"/>
                                        </p:tgtEl>
                                        <p:attrNameLst>
                                          <p:attrName>ppt_x</p:attrName>
                                        </p:attrNameLst>
                                      </p:cBhvr>
                                      <p:tavLst>
                                        <p:tav tm="0">
                                          <p:val>
                                            <p:strVal val="#ppt_x-.2"/>
                                          </p:val>
                                        </p:tav>
                                        <p:tav tm="100000">
                                          <p:val>
                                            <p:strVal val="#ppt_x"/>
                                          </p:val>
                                        </p:tav>
                                      </p:tavLst>
                                    </p:anim>
                                    <p:anim calcmode="lin" valueType="num">
                                      <p:cBhvr>
                                        <p:cTn id="8" dur="1000" fill="hold"/>
                                        <p:tgtEl>
                                          <p:spTgt spid="4403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4034"/>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4035">
                                            <p:txEl>
                                              <p:pRg st="0" end="0"/>
                                            </p:txEl>
                                          </p:spTgt>
                                        </p:tgtEl>
                                        <p:attrNameLst>
                                          <p:attrName>style.visibility</p:attrName>
                                        </p:attrNameLst>
                                      </p:cBhvr>
                                      <p:to>
                                        <p:strVal val="visible"/>
                                      </p:to>
                                    </p:set>
                                    <p:animEffect transition="in" filter="fade">
                                      <p:cBhvr>
                                        <p:cTn id="14" dur="500"/>
                                        <p:tgtEl>
                                          <p:spTgt spid="44035">
                                            <p:txEl>
                                              <p:pRg st="0" end="0"/>
                                            </p:txEl>
                                          </p:spTgt>
                                        </p:tgtEl>
                                      </p:cBhvr>
                                    </p:animEffect>
                                    <p:anim calcmode="lin" valueType="num">
                                      <p:cBhvr>
                                        <p:cTn id="15" dur="5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403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44035">
                                            <p:txEl>
                                              <p:pRg st="1" end="1"/>
                                            </p:txEl>
                                          </p:spTgt>
                                        </p:tgtEl>
                                        <p:attrNameLst>
                                          <p:attrName>style.visibility</p:attrName>
                                        </p:attrNameLst>
                                      </p:cBhvr>
                                      <p:to>
                                        <p:strVal val="visible"/>
                                      </p:to>
                                    </p:set>
                                    <p:animEffect transition="in" filter="fade">
                                      <p:cBhvr>
                                        <p:cTn id="21" dur="500"/>
                                        <p:tgtEl>
                                          <p:spTgt spid="44035">
                                            <p:txEl>
                                              <p:pRg st="1" end="1"/>
                                            </p:txEl>
                                          </p:spTgt>
                                        </p:tgtEl>
                                      </p:cBhvr>
                                    </p:animEffect>
                                    <p:anim calcmode="lin" valueType="num">
                                      <p:cBhvr>
                                        <p:cTn id="22" dur="5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44035">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5"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solidFill>
                  <a:srgbClr val="FFFF00"/>
                </a:solidFill>
                <a:latin typeface="Tahoma" pitchFamily="34" charset="0"/>
              </a:rPr>
              <a:t>PLAN DE MARKETING</a:t>
            </a:r>
          </a:p>
        </p:txBody>
      </p:sp>
      <p:sp>
        <p:nvSpPr>
          <p:cNvPr id="46083" name="Rectangle 3"/>
          <p:cNvSpPr>
            <a:spLocks noGrp="1" noChangeArrowheads="1"/>
          </p:cNvSpPr>
          <p:nvPr>
            <p:ph type="body" idx="1"/>
          </p:nvPr>
        </p:nvSpPr>
        <p:spPr/>
        <p:txBody>
          <a:bodyPr/>
          <a:lstStyle/>
          <a:p>
            <a:pPr>
              <a:buFont typeface="Wingdings" pitchFamily="2" charset="2"/>
              <a:buNone/>
            </a:pPr>
            <a:r>
              <a:rPr lang="en-US">
                <a:solidFill>
                  <a:srgbClr val="FFFF00"/>
                </a:solidFill>
                <a:latin typeface="Tahoma" pitchFamily="34" charset="0"/>
              </a:rPr>
              <a:t>Definici</a:t>
            </a:r>
            <a:r>
              <a:rPr lang="es-EC">
                <a:solidFill>
                  <a:srgbClr val="FFFF00"/>
                </a:solidFill>
                <a:latin typeface="Tahoma" pitchFamily="34" charset="0"/>
              </a:rPr>
              <a:t>ó</a:t>
            </a:r>
            <a:r>
              <a:rPr lang="en-US">
                <a:solidFill>
                  <a:srgbClr val="FFFF00"/>
                </a:solidFill>
                <a:latin typeface="Tahoma" pitchFamily="34" charset="0"/>
              </a:rPr>
              <a:t>n Mercado Objetivo</a:t>
            </a:r>
          </a:p>
          <a:p>
            <a:pPr>
              <a:buFont typeface="Wingdings" pitchFamily="2" charset="2"/>
              <a:buNone/>
            </a:pPr>
            <a:r>
              <a:rPr lang="en-US">
                <a:solidFill>
                  <a:srgbClr val="FFFF00"/>
                </a:solidFill>
                <a:latin typeface="Tahoma" pitchFamily="34" charset="0"/>
              </a:rPr>
              <a:t>Macrosegmentaci</a:t>
            </a:r>
            <a:r>
              <a:rPr lang="es-EC">
                <a:solidFill>
                  <a:srgbClr val="FFFF00"/>
                </a:solidFill>
                <a:latin typeface="Tahoma" pitchFamily="34" charset="0"/>
              </a:rPr>
              <a:t>ón:</a:t>
            </a:r>
            <a:endParaRPr lang="en-US">
              <a:solidFill>
                <a:srgbClr val="FFFF00"/>
              </a:solidFill>
              <a:latin typeface="Tahoma" pitchFamily="34" charset="0"/>
            </a:endParaRPr>
          </a:p>
          <a:p>
            <a:pPr>
              <a:buFontTx/>
              <a:buChar char="-"/>
            </a:pPr>
            <a:r>
              <a:rPr lang="en-US">
                <a:latin typeface="Tahoma" pitchFamily="34" charset="0"/>
              </a:rPr>
              <a:t>Mercado de referencia: Punto de vista comprador</a:t>
            </a:r>
          </a:p>
          <a:p>
            <a:pPr lvl="1">
              <a:buFont typeface="Wingdings" pitchFamily="2" charset="2"/>
              <a:buChar char="ü"/>
            </a:pPr>
            <a:r>
              <a:rPr lang="en-US">
                <a:latin typeface="Tahoma" pitchFamily="34" charset="0"/>
              </a:rPr>
              <a:t>Funciones o necesidades: Calidad total</a:t>
            </a:r>
          </a:p>
          <a:p>
            <a:pPr lvl="1">
              <a:buFont typeface="Wingdings" pitchFamily="2" charset="2"/>
              <a:buChar char="ü"/>
            </a:pPr>
            <a:r>
              <a:rPr lang="en-US">
                <a:latin typeface="Tahoma" pitchFamily="34" charset="0"/>
              </a:rPr>
              <a:t>Grupo de compradores: Familias y negocios</a:t>
            </a:r>
          </a:p>
          <a:p>
            <a:pPr lvl="1">
              <a:buFont typeface="Wingdings" pitchFamily="2" charset="2"/>
              <a:buChar char="ü"/>
            </a:pPr>
            <a:r>
              <a:rPr lang="es-EC">
                <a:latin typeface="Tahoma" pitchFamily="34" charset="0"/>
              </a:rPr>
              <a:t>Tecnología: </a:t>
            </a:r>
            <a:r>
              <a:rPr lang="en-US">
                <a:latin typeface="Tahoma" pitchFamily="34" charset="0"/>
              </a:rPr>
              <a:t> Mejor </a:t>
            </a:r>
            <a:r>
              <a:rPr lang="es-EC">
                <a:latin typeface="Tahoma" pitchFamily="34" charset="0"/>
              </a:rPr>
              <a:t>tecnología</a:t>
            </a:r>
            <a:r>
              <a:rPr lang="en-US"/>
              <a:t>  americana </a:t>
            </a:r>
            <a:endParaRPr lang="en-US">
              <a:latin typeface="Tahoma" pitchFamily="34" charset="0"/>
            </a:endParaRPr>
          </a:p>
          <a:p>
            <a:pPr lvl="1">
              <a:buFont typeface="Wingdings" pitchFamily="2" charset="2"/>
              <a:buChar char="ü"/>
            </a:pPr>
            <a:endParaRPr lang="en-US">
              <a:latin typeface="Tahoma" pitchFamily="34" charset="0"/>
            </a:endParaRPr>
          </a:p>
          <a:p>
            <a:pPr>
              <a:buFont typeface="Wingdings" pitchFamily="2" charset="2"/>
              <a:buChar char="ü"/>
            </a:pPr>
            <a:endParaRPr lang="en-US"/>
          </a:p>
          <a:p>
            <a:pPr>
              <a:buFont typeface="Wingdings" pitchFamily="2" charset="2"/>
              <a:buNone/>
            </a:pPr>
            <a:endParaRPr lang="en-US"/>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46082"/>
                                        </p:tgtEl>
                                        <p:attrNameLst>
                                          <p:attrName>style.visibility</p:attrName>
                                        </p:attrNameLst>
                                      </p:cBhvr>
                                      <p:to>
                                        <p:strVal val="visible"/>
                                      </p:to>
                                    </p:set>
                                    <p:anim calcmode="lin" valueType="num">
                                      <p:cBhvr>
                                        <p:cTn id="7" dur="2000" fill="hold"/>
                                        <p:tgtEl>
                                          <p:spTgt spid="46082"/>
                                        </p:tgtEl>
                                        <p:attrNameLst>
                                          <p:attrName>ppt_w</p:attrName>
                                        </p:attrNameLst>
                                      </p:cBhvr>
                                      <p:tavLst>
                                        <p:tav tm="0">
                                          <p:val>
                                            <p:strVal val="#ppt_w*2.5"/>
                                          </p:val>
                                        </p:tav>
                                        <p:tav tm="100000">
                                          <p:val>
                                            <p:strVal val="#ppt_w"/>
                                          </p:val>
                                        </p:tav>
                                      </p:tavLst>
                                    </p:anim>
                                    <p:anim calcmode="lin" valueType="num">
                                      <p:cBhvr>
                                        <p:cTn id="8" dur="2000" fill="hold"/>
                                        <p:tgtEl>
                                          <p:spTgt spid="46082"/>
                                        </p:tgtEl>
                                        <p:attrNameLst>
                                          <p:attrName>ppt_h</p:attrName>
                                        </p:attrNameLst>
                                      </p:cBhvr>
                                      <p:tavLst>
                                        <p:tav tm="0">
                                          <p:val>
                                            <p:strVal val="#ppt_h"/>
                                          </p:val>
                                        </p:tav>
                                        <p:tav tm="100000">
                                          <p:val>
                                            <p:strVal val="#ppt_h"/>
                                          </p:val>
                                        </p:tav>
                                      </p:tavLst>
                                    </p:anim>
                                    <p:anim calcmode="lin" valueType="num">
                                      <p:cBhvr>
                                        <p:cTn id="9" dur="2000" fill="hold"/>
                                        <p:tgtEl>
                                          <p:spTgt spid="46082"/>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46082"/>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4608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6083">
                                            <p:txEl>
                                              <p:pRg st="0" end="0"/>
                                            </p:txEl>
                                          </p:spTgt>
                                        </p:tgtEl>
                                        <p:attrNameLst>
                                          <p:attrName>style.visibility</p:attrName>
                                        </p:attrNameLst>
                                      </p:cBhvr>
                                      <p:to>
                                        <p:strVal val="visible"/>
                                      </p:to>
                                    </p:set>
                                    <p:animEffect transition="in" filter="wipe(left)">
                                      <p:cBhvr>
                                        <p:cTn id="16" dur="500"/>
                                        <p:tgtEl>
                                          <p:spTgt spid="4608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6083">
                                            <p:txEl>
                                              <p:pRg st="1" end="1"/>
                                            </p:txEl>
                                          </p:spTgt>
                                        </p:tgtEl>
                                        <p:attrNameLst>
                                          <p:attrName>style.visibility</p:attrName>
                                        </p:attrNameLst>
                                      </p:cBhvr>
                                      <p:to>
                                        <p:strVal val="visible"/>
                                      </p:to>
                                    </p:set>
                                    <p:animEffect transition="in" filter="wipe(left)">
                                      <p:cBhvr>
                                        <p:cTn id="21" dur="500"/>
                                        <p:tgtEl>
                                          <p:spTgt spid="4608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46083">
                                            <p:txEl>
                                              <p:pRg st="2" end="2"/>
                                            </p:txEl>
                                          </p:spTgt>
                                        </p:tgtEl>
                                        <p:attrNameLst>
                                          <p:attrName>style.visibility</p:attrName>
                                        </p:attrNameLst>
                                      </p:cBhvr>
                                      <p:to>
                                        <p:strVal val="visible"/>
                                      </p:to>
                                    </p:set>
                                    <p:animEffect transition="in" filter="wipe(left)">
                                      <p:cBhvr>
                                        <p:cTn id="26" dur="500"/>
                                        <p:tgtEl>
                                          <p:spTgt spid="46083">
                                            <p:txEl>
                                              <p:pRg st="2" end="2"/>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46083">
                                            <p:txEl>
                                              <p:pRg st="3" end="3"/>
                                            </p:txEl>
                                          </p:spTgt>
                                        </p:tgtEl>
                                        <p:attrNameLst>
                                          <p:attrName>style.visibility</p:attrName>
                                        </p:attrNameLst>
                                      </p:cBhvr>
                                      <p:to>
                                        <p:strVal val="visible"/>
                                      </p:to>
                                    </p:set>
                                    <p:animEffect transition="in" filter="wipe(left)">
                                      <p:cBhvr>
                                        <p:cTn id="29" dur="500"/>
                                        <p:tgtEl>
                                          <p:spTgt spid="46083">
                                            <p:txEl>
                                              <p:pRg st="3" end="3"/>
                                            </p:txEl>
                                          </p:spTgt>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46083">
                                            <p:txEl>
                                              <p:pRg st="4" end="4"/>
                                            </p:txEl>
                                          </p:spTgt>
                                        </p:tgtEl>
                                        <p:attrNameLst>
                                          <p:attrName>style.visibility</p:attrName>
                                        </p:attrNameLst>
                                      </p:cBhvr>
                                      <p:to>
                                        <p:strVal val="visible"/>
                                      </p:to>
                                    </p:set>
                                    <p:animEffect transition="in" filter="wipe(left)">
                                      <p:cBhvr>
                                        <p:cTn id="32" dur="500"/>
                                        <p:tgtEl>
                                          <p:spTgt spid="46083">
                                            <p:txEl>
                                              <p:pRg st="4" end="4"/>
                                            </p:txEl>
                                          </p:spTgt>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46083">
                                            <p:txEl>
                                              <p:pRg st="5" end="5"/>
                                            </p:txEl>
                                          </p:spTgt>
                                        </p:tgtEl>
                                        <p:attrNameLst>
                                          <p:attrName>style.visibility</p:attrName>
                                        </p:attrNameLst>
                                      </p:cBhvr>
                                      <p:to>
                                        <p:strVal val="visible"/>
                                      </p:to>
                                    </p:set>
                                    <p:animEffect transition="in" filter="wipe(left)">
                                      <p:cBhvr>
                                        <p:cTn id="35" dur="500"/>
                                        <p:tgtEl>
                                          <p:spTgt spid="460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4608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solidFill>
                  <a:srgbClr val="FFFF00"/>
                </a:solidFill>
                <a:latin typeface="Tahoma" pitchFamily="34" charset="0"/>
              </a:rPr>
              <a:t>ANTECEDENTES DEL EQUIPO DE LIMPIEZA</a:t>
            </a:r>
          </a:p>
        </p:txBody>
      </p:sp>
      <p:sp>
        <p:nvSpPr>
          <p:cNvPr id="21507" name="Rectangle 3"/>
          <p:cNvSpPr>
            <a:spLocks noGrp="1" noChangeArrowheads="1"/>
          </p:cNvSpPr>
          <p:nvPr>
            <p:ph type="body" idx="1"/>
          </p:nvPr>
        </p:nvSpPr>
        <p:spPr/>
        <p:txBody>
          <a:bodyPr/>
          <a:lstStyle/>
          <a:p>
            <a:pPr>
              <a:buFontTx/>
              <a:buNone/>
            </a:pPr>
            <a:endParaRPr lang="en-US">
              <a:latin typeface="Tahoma" pitchFamily="34" charset="0"/>
            </a:endParaRPr>
          </a:p>
          <a:p>
            <a:pPr>
              <a:buFontTx/>
              <a:buChar char="-"/>
            </a:pPr>
            <a:r>
              <a:rPr lang="en-US">
                <a:latin typeface="Tahoma" pitchFamily="34" charset="0"/>
              </a:rPr>
              <a:t>El polvo mojado no vuela</a:t>
            </a:r>
          </a:p>
          <a:p>
            <a:pPr>
              <a:buFontTx/>
              <a:buChar char="-"/>
            </a:pPr>
            <a:r>
              <a:rPr lang="en-US">
                <a:latin typeface="Tahoma" pitchFamily="34" charset="0"/>
              </a:rPr>
              <a:t>Supera competencia -&gt; Eficacia de </a:t>
            </a:r>
            <a:r>
              <a:rPr lang="es-ES_tradnl">
                <a:latin typeface="Tahoma" pitchFamily="34" charset="0"/>
              </a:rPr>
              <a:t>filtración</a:t>
            </a:r>
            <a:r>
              <a:rPr lang="en-US">
                <a:latin typeface="Tahoma" pitchFamily="34" charset="0"/>
              </a:rPr>
              <a:t> </a:t>
            </a:r>
          </a:p>
          <a:p>
            <a:pPr>
              <a:buFontTx/>
              <a:buChar char="-"/>
            </a:pPr>
            <a:r>
              <a:rPr lang="en-US">
                <a:latin typeface="Tahoma" pitchFamily="34" charset="0"/>
              </a:rPr>
              <a:t>Atrapa 99.97% -&gt; suciedad </a:t>
            </a:r>
          </a:p>
          <a:p>
            <a:pPr>
              <a:buFontTx/>
              <a:buNone/>
            </a:pPr>
            <a:r>
              <a:rPr lang="en-US"/>
              <a:t> </a:t>
            </a:r>
          </a:p>
          <a:p>
            <a:pPr>
              <a:buFontTx/>
              <a:buChar cha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solidFill>
                  <a:srgbClr val="FFFF00"/>
                </a:solidFill>
                <a:latin typeface="Tahoma" pitchFamily="34" charset="0"/>
              </a:rPr>
              <a:t>PLAN DE MARKETING</a:t>
            </a:r>
          </a:p>
        </p:txBody>
      </p:sp>
      <p:sp>
        <p:nvSpPr>
          <p:cNvPr id="47107" name="Rectangle 3"/>
          <p:cNvSpPr>
            <a:spLocks noGrp="1" noChangeArrowheads="1"/>
          </p:cNvSpPr>
          <p:nvPr>
            <p:ph type="body" idx="1"/>
          </p:nvPr>
        </p:nvSpPr>
        <p:spPr/>
        <p:txBody>
          <a:bodyPr/>
          <a:lstStyle/>
          <a:p>
            <a:pPr>
              <a:lnSpc>
                <a:spcPct val="90000"/>
              </a:lnSpc>
              <a:buFont typeface="Wingdings" pitchFamily="2" charset="2"/>
              <a:buNone/>
            </a:pPr>
            <a:r>
              <a:rPr lang="es-EC">
                <a:solidFill>
                  <a:srgbClr val="FFFF00"/>
                </a:solidFill>
              </a:rPr>
              <a:t>Microsegmentación:</a:t>
            </a:r>
          </a:p>
          <a:p>
            <a:pPr>
              <a:lnSpc>
                <a:spcPct val="90000"/>
              </a:lnSpc>
              <a:buFont typeface="Wingdings" pitchFamily="2" charset="2"/>
              <a:buChar char="ü"/>
            </a:pPr>
            <a:r>
              <a:rPr lang="es-EC">
                <a:latin typeface="Tahoma" pitchFamily="34" charset="0"/>
              </a:rPr>
              <a:t> Segmentación Sociodemográfica: Segmento experimentador con nuevas ideas</a:t>
            </a:r>
          </a:p>
          <a:p>
            <a:pPr>
              <a:lnSpc>
                <a:spcPct val="90000"/>
              </a:lnSpc>
              <a:buFont typeface="Wingdings" pitchFamily="2" charset="2"/>
              <a:buChar char="ü"/>
            </a:pPr>
            <a:r>
              <a:rPr lang="es-EC">
                <a:latin typeface="Tahoma" pitchFamily="34" charset="0"/>
              </a:rPr>
              <a:t>Segmentación por Estilo de Vida: Personas experimentadoras, preocupadas del medio ambiente y por ahorro -&gt; adaptación a mercado cambiante </a:t>
            </a:r>
            <a:r>
              <a:rPr lang="en-US">
                <a:latin typeface="Tahoma" pitchFamily="34" charset="0"/>
              </a:rPr>
              <a:t> </a:t>
            </a:r>
            <a:r>
              <a:rPr lang="es-EC">
                <a:latin typeface="Tahoma" pitchFamily="34" charset="0"/>
              </a:rPr>
              <a:t> </a:t>
            </a:r>
            <a:r>
              <a:rPr lang="en-US">
                <a:latin typeface="Tahoma" pitchFamily="34" charset="0"/>
              </a:rPr>
              <a:t> </a:t>
            </a:r>
            <a:endParaRPr lang="es-EC">
              <a:latin typeface="Tahoma" pitchFamily="34" charset="0"/>
            </a:endParaRPr>
          </a:p>
          <a:p>
            <a:pPr>
              <a:lnSpc>
                <a:spcPct val="90000"/>
              </a:lnSpc>
              <a:buFont typeface="Wingdings" pitchFamily="2" charset="2"/>
              <a:buNone/>
            </a:pPr>
            <a:r>
              <a:rPr lang="en-US"/>
              <a:t> </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47106"/>
                                        </p:tgtEl>
                                        <p:attrNameLst>
                                          <p:attrName>style.visibility</p:attrName>
                                        </p:attrNameLst>
                                      </p:cBhvr>
                                      <p:to>
                                        <p:strVal val="visible"/>
                                      </p:to>
                                    </p:set>
                                    <p:anim calcmode="lin" valueType="num">
                                      <p:cBhvr>
                                        <p:cTn id="7" dur="2000" fill="hold"/>
                                        <p:tgtEl>
                                          <p:spTgt spid="47106"/>
                                        </p:tgtEl>
                                        <p:attrNameLst>
                                          <p:attrName>ppt_w</p:attrName>
                                        </p:attrNameLst>
                                      </p:cBhvr>
                                      <p:tavLst>
                                        <p:tav tm="0">
                                          <p:val>
                                            <p:strVal val="#ppt_w*2.5"/>
                                          </p:val>
                                        </p:tav>
                                        <p:tav tm="100000">
                                          <p:val>
                                            <p:strVal val="#ppt_w"/>
                                          </p:val>
                                        </p:tav>
                                      </p:tavLst>
                                    </p:anim>
                                    <p:anim calcmode="lin" valueType="num">
                                      <p:cBhvr>
                                        <p:cTn id="8" dur="2000" fill="hold"/>
                                        <p:tgtEl>
                                          <p:spTgt spid="47106"/>
                                        </p:tgtEl>
                                        <p:attrNameLst>
                                          <p:attrName>ppt_h</p:attrName>
                                        </p:attrNameLst>
                                      </p:cBhvr>
                                      <p:tavLst>
                                        <p:tav tm="0">
                                          <p:val>
                                            <p:strVal val="#ppt_h"/>
                                          </p:val>
                                        </p:tav>
                                        <p:tav tm="100000">
                                          <p:val>
                                            <p:strVal val="#ppt_h"/>
                                          </p:val>
                                        </p:tav>
                                      </p:tavLst>
                                    </p:anim>
                                    <p:anim calcmode="lin" valueType="num">
                                      <p:cBhvr>
                                        <p:cTn id="9" dur="2000" fill="hold"/>
                                        <p:tgtEl>
                                          <p:spTgt spid="47106"/>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47106"/>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4710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7107">
                                            <p:txEl>
                                              <p:pRg st="0" end="0"/>
                                            </p:txEl>
                                          </p:spTgt>
                                        </p:tgtEl>
                                        <p:attrNameLst>
                                          <p:attrName>style.visibility</p:attrName>
                                        </p:attrNameLst>
                                      </p:cBhvr>
                                      <p:to>
                                        <p:strVal val="visible"/>
                                      </p:to>
                                    </p:set>
                                    <p:animEffect transition="in" filter="wipe(left)">
                                      <p:cBhvr>
                                        <p:cTn id="16" dur="500"/>
                                        <p:tgtEl>
                                          <p:spTgt spid="4710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7107">
                                            <p:txEl>
                                              <p:pRg st="1" end="1"/>
                                            </p:txEl>
                                          </p:spTgt>
                                        </p:tgtEl>
                                        <p:attrNameLst>
                                          <p:attrName>style.visibility</p:attrName>
                                        </p:attrNameLst>
                                      </p:cBhvr>
                                      <p:to>
                                        <p:strVal val="visible"/>
                                      </p:to>
                                    </p:set>
                                    <p:animEffect transition="in" filter="wipe(left)">
                                      <p:cBhvr>
                                        <p:cTn id="21" dur="500"/>
                                        <p:tgtEl>
                                          <p:spTgt spid="47107">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47107">
                                            <p:txEl>
                                              <p:pRg st="2" end="2"/>
                                            </p:txEl>
                                          </p:spTgt>
                                        </p:tgtEl>
                                        <p:attrNameLst>
                                          <p:attrName>style.visibility</p:attrName>
                                        </p:attrNameLst>
                                      </p:cBhvr>
                                      <p:to>
                                        <p:strVal val="visible"/>
                                      </p:to>
                                    </p:set>
                                    <p:animEffect transition="in" filter="wipe(left)">
                                      <p:cBhvr>
                                        <p:cTn id="26" dur="500"/>
                                        <p:tgtEl>
                                          <p:spTgt spid="47107">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47107">
                                            <p:txEl>
                                              <p:pRg st="3" end="3"/>
                                            </p:txEl>
                                          </p:spTgt>
                                        </p:tgtEl>
                                        <p:attrNameLst>
                                          <p:attrName>style.visibility</p:attrName>
                                        </p:attrNameLst>
                                      </p:cBhvr>
                                      <p:to>
                                        <p:strVal val="visible"/>
                                      </p:to>
                                    </p:set>
                                    <p:animEffect transition="in" filter="wipe(left)">
                                      <p:cBhvr>
                                        <p:cTn id="31" dur="500"/>
                                        <p:tgtEl>
                                          <p:spTgt spid="471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7"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solidFill>
                  <a:srgbClr val="FFFF00"/>
                </a:solidFill>
                <a:latin typeface="Tahoma" pitchFamily="34" charset="0"/>
              </a:rPr>
              <a:t>PLAN DE MARKETING</a:t>
            </a:r>
          </a:p>
        </p:txBody>
      </p:sp>
      <p:sp>
        <p:nvSpPr>
          <p:cNvPr id="48131" name="Rectangle 3"/>
          <p:cNvSpPr>
            <a:spLocks noGrp="1" noChangeArrowheads="1"/>
          </p:cNvSpPr>
          <p:nvPr>
            <p:ph type="body" sz="half" idx="1"/>
          </p:nvPr>
        </p:nvSpPr>
        <p:spPr>
          <a:xfrm>
            <a:off x="457200" y="1600200"/>
            <a:ext cx="8229600" cy="1524000"/>
          </a:xfrm>
        </p:spPr>
        <p:txBody>
          <a:bodyPr/>
          <a:lstStyle/>
          <a:p>
            <a:pPr>
              <a:buFont typeface="Wingdings" pitchFamily="2" charset="2"/>
              <a:buNone/>
            </a:pPr>
            <a:r>
              <a:rPr lang="en-US" sz="2800">
                <a:solidFill>
                  <a:srgbClr val="FFFF00"/>
                </a:solidFill>
                <a:latin typeface="Tahoma" pitchFamily="34" charset="0"/>
              </a:rPr>
              <a:t>Plan Operativo:</a:t>
            </a:r>
          </a:p>
          <a:p>
            <a:pPr>
              <a:buFont typeface="Wingdings" pitchFamily="2" charset="2"/>
              <a:buNone/>
            </a:pPr>
            <a:r>
              <a:rPr lang="en-US" sz="2800">
                <a:latin typeface="Tahoma" pitchFamily="34" charset="0"/>
              </a:rPr>
              <a:t>- Nombre de la empresa -&gt; Lluvia de ideas</a:t>
            </a:r>
          </a:p>
          <a:p>
            <a:pPr>
              <a:buFont typeface="Wingdings" pitchFamily="2" charset="2"/>
              <a:buNone/>
            </a:pPr>
            <a:endParaRPr lang="en-US" sz="2800">
              <a:latin typeface="Tahoma" pitchFamily="34" charset="0"/>
            </a:endParaRPr>
          </a:p>
        </p:txBody>
      </p:sp>
      <p:graphicFrame>
        <p:nvGraphicFramePr>
          <p:cNvPr id="48317" name="Group 189"/>
          <p:cNvGraphicFramePr>
            <a:graphicFrameLocks noGrp="1"/>
          </p:cNvGraphicFramePr>
          <p:nvPr>
            <p:ph sz="half" idx="2"/>
          </p:nvPr>
        </p:nvGraphicFramePr>
        <p:xfrm>
          <a:off x="0" y="2743200"/>
          <a:ext cx="9144000" cy="4194175"/>
        </p:xfrm>
        <a:graphic>
          <a:graphicData uri="http://schemas.openxmlformats.org/drawingml/2006/table">
            <a:tbl>
              <a:tblPr/>
              <a:tblGrid>
                <a:gridCol w="1371600"/>
                <a:gridCol w="1295400"/>
                <a:gridCol w="1066800"/>
                <a:gridCol w="1143000"/>
                <a:gridCol w="762000"/>
                <a:gridCol w="1371600"/>
                <a:gridCol w="1371600"/>
                <a:gridCol w="762000"/>
              </a:tblGrid>
              <a:tr h="5064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Nombre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Descriptivo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Original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Atractivo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Claro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Significativo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Agradable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Total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8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Veintimilla &amp; Aso.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95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1" i="0" u="none" strike="noStrike" cap="none" normalizeH="0" baseline="0" smtClean="0">
                          <a:ln>
                            <a:noFill/>
                          </a:ln>
                          <a:solidFill>
                            <a:srgbClr val="FF0000"/>
                          </a:solidFill>
                          <a:effectLst>
                            <a:outerShdw blurRad="38100" dist="38100" dir="2700000" algn="tl">
                              <a:srgbClr val="000000"/>
                            </a:outerShdw>
                          </a:effectLst>
                          <a:latin typeface="Tahoma" pitchFamily="34" charset="0"/>
                        </a:rPr>
                        <a:t>Limpieza 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1" i="0" u="none" strike="noStrike" cap="none" normalizeH="0" baseline="0" smtClean="0">
                          <a:ln>
                            <a:noFill/>
                          </a:ln>
                          <a:solidFill>
                            <a:srgbClr val="FF0000"/>
                          </a:solidFill>
                          <a:effectLst>
                            <a:outerShdw blurRad="38100" dist="38100" dir="2700000" algn="tl">
                              <a:srgbClr val="000000"/>
                            </a:outerShdw>
                          </a:effectLst>
                          <a:latin typeface="Tahoma"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1" i="0" u="none" strike="noStrike" cap="none" normalizeH="0" baseline="0" smtClean="0">
                          <a:ln>
                            <a:noFill/>
                          </a:ln>
                          <a:solidFill>
                            <a:srgbClr val="FF0000"/>
                          </a:solidFill>
                          <a:effectLst>
                            <a:outerShdw blurRad="38100" dist="38100" dir="2700000" algn="tl">
                              <a:srgbClr val="000000"/>
                            </a:outerShdw>
                          </a:effectLst>
                          <a:latin typeface="Tahoma"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1" i="0" u="none" strike="noStrike" cap="none" normalizeH="0" baseline="0" smtClean="0">
                          <a:ln>
                            <a:noFill/>
                          </a:ln>
                          <a:solidFill>
                            <a:srgbClr val="FF0000"/>
                          </a:solidFill>
                          <a:effectLst>
                            <a:outerShdw blurRad="38100" dist="38100" dir="2700000" algn="tl">
                              <a:srgbClr val="000000"/>
                            </a:outerShdw>
                          </a:effectLst>
                          <a:latin typeface="Tahoma"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1" i="0" u="none" strike="noStrike" cap="none" normalizeH="0" baseline="0" smtClean="0">
                          <a:ln>
                            <a:noFill/>
                          </a:ln>
                          <a:solidFill>
                            <a:srgbClr val="FF0000"/>
                          </a:solidFill>
                          <a:effectLst>
                            <a:outerShdw blurRad="38100" dist="38100" dir="2700000" algn="tl">
                              <a:srgbClr val="000000"/>
                            </a:outerShdw>
                          </a:effectLst>
                          <a:latin typeface="Tahoma"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1" i="0" u="none" strike="noStrike" cap="none" normalizeH="0" baseline="0" smtClean="0">
                          <a:ln>
                            <a:noFill/>
                          </a:ln>
                          <a:solidFill>
                            <a:srgbClr val="FF0000"/>
                          </a:solidFill>
                          <a:effectLst>
                            <a:outerShdw blurRad="38100" dist="38100" dir="2700000" algn="tl">
                              <a:srgbClr val="000000"/>
                            </a:outerShdw>
                          </a:effectLst>
                          <a:latin typeface="Tahoma" pitchFamily="34"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1" i="0" u="none" strike="noStrike" cap="none" normalizeH="0" baseline="0" smtClean="0">
                          <a:ln>
                            <a:noFill/>
                          </a:ln>
                          <a:solidFill>
                            <a:srgbClr val="FF0000"/>
                          </a:solidFill>
                          <a:effectLst>
                            <a:outerShdw blurRad="38100" dist="38100" dir="2700000" algn="tl">
                              <a:srgbClr val="000000"/>
                            </a:outerShdw>
                          </a:effectLst>
                          <a:latin typeface="Tahoma"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1" i="0" u="none" strike="noStrike" cap="none" normalizeH="0" baseline="0" smtClean="0">
                          <a:ln>
                            <a:noFill/>
                          </a:ln>
                          <a:solidFill>
                            <a:srgbClr val="FF0000"/>
                          </a:solidFill>
                          <a:effectLst>
                            <a:outerShdw blurRad="38100" dist="38100" dir="2700000" algn="tl">
                              <a:srgbClr val="000000"/>
                            </a:outerShdw>
                          </a:effectLst>
                          <a:latin typeface="Tahoma" pitchFamily="34" charset="0"/>
                        </a:rPr>
                        <a:t>23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96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Torres de Agua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75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Lava systems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70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Rainbow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48130"/>
                                        </p:tgtEl>
                                        <p:attrNameLst>
                                          <p:attrName>style.visibility</p:attrName>
                                        </p:attrNameLst>
                                      </p:cBhvr>
                                      <p:to>
                                        <p:strVal val="visible"/>
                                      </p:to>
                                    </p:set>
                                    <p:animEffect transition="in" filter="fade">
                                      <p:cBhvr>
                                        <p:cTn id="7" dur="768" decel="100000"/>
                                        <p:tgtEl>
                                          <p:spTgt spid="48130"/>
                                        </p:tgtEl>
                                      </p:cBhvr>
                                    </p:animEffect>
                                    <p:animScale>
                                      <p:cBhvr>
                                        <p:cTn id="8" dur="768" decel="100000"/>
                                        <p:tgtEl>
                                          <p:spTgt spid="48130"/>
                                        </p:tgtEl>
                                      </p:cBhvr>
                                      <p:from x="10000" y="10000"/>
                                      <p:to x="200000" y="450000"/>
                                    </p:animScale>
                                    <p:animScale>
                                      <p:cBhvr>
                                        <p:cTn id="9" dur="1230" accel="100000" fill="hold">
                                          <p:stCondLst>
                                            <p:cond delay="768"/>
                                          </p:stCondLst>
                                        </p:cTn>
                                        <p:tgtEl>
                                          <p:spTgt spid="48130"/>
                                        </p:tgtEl>
                                      </p:cBhvr>
                                      <p:from x="200000" y="450000"/>
                                      <p:to x="100000" y="100000"/>
                                    </p:animScale>
                                    <p:set>
                                      <p:cBhvr>
                                        <p:cTn id="10" dur="768" fill="hold"/>
                                        <p:tgtEl>
                                          <p:spTgt spid="48130"/>
                                        </p:tgtEl>
                                        <p:attrNameLst>
                                          <p:attrName>ppt_x</p:attrName>
                                        </p:attrNameLst>
                                      </p:cBhvr>
                                      <p:to>
                                        <p:strVal val="(0.5)"/>
                                      </p:to>
                                    </p:set>
                                    <p:anim from="(0.5)" to="(#ppt_x)" calcmode="lin" valueType="num">
                                      <p:cBhvr>
                                        <p:cTn id="11" dur="1230" accel="100000" fill="hold">
                                          <p:stCondLst>
                                            <p:cond delay="768"/>
                                          </p:stCondLst>
                                        </p:cTn>
                                        <p:tgtEl>
                                          <p:spTgt spid="48130"/>
                                        </p:tgtEl>
                                        <p:attrNameLst>
                                          <p:attrName>ppt_x</p:attrName>
                                        </p:attrNameLst>
                                      </p:cBhvr>
                                    </p:anim>
                                    <p:set>
                                      <p:cBhvr>
                                        <p:cTn id="12" dur="768" fill="hold"/>
                                        <p:tgtEl>
                                          <p:spTgt spid="48130"/>
                                        </p:tgtEl>
                                        <p:attrNameLst>
                                          <p:attrName>ppt_y</p:attrName>
                                        </p:attrNameLst>
                                      </p:cBhvr>
                                      <p:to>
                                        <p:strVal val="(#ppt_y+0.4)"/>
                                      </p:to>
                                    </p:set>
                                    <p:anim from="(#ppt_y+0.4)" to="(#ppt_y)" calcmode="lin" valueType="num">
                                      <p:cBhvr>
                                        <p:cTn id="13" dur="1230" accel="100000" fill="hold">
                                          <p:stCondLst>
                                            <p:cond delay="768"/>
                                          </p:stCondLst>
                                        </p:cTn>
                                        <p:tgtEl>
                                          <p:spTgt spid="48130"/>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48131">
                                            <p:txEl>
                                              <p:pRg st="0" end="0"/>
                                            </p:txEl>
                                          </p:spTgt>
                                        </p:tgtEl>
                                        <p:attrNameLst>
                                          <p:attrName>style.visibility</p:attrName>
                                        </p:attrNameLst>
                                      </p:cBhvr>
                                      <p:to>
                                        <p:strVal val="visible"/>
                                      </p:to>
                                    </p:set>
                                    <p:anim calcmode="lin" valueType="num">
                                      <p:cBhvr>
                                        <p:cTn id="18" dur="500" fill="hold"/>
                                        <p:tgtEl>
                                          <p:spTgt spid="48131">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48131">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48131">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48131">
                                            <p:txEl>
                                              <p:pRg st="1" end="1"/>
                                            </p:txEl>
                                          </p:spTgt>
                                        </p:tgtEl>
                                        <p:attrNameLst>
                                          <p:attrName>style.visibility</p:attrName>
                                        </p:attrNameLst>
                                      </p:cBhvr>
                                      <p:to>
                                        <p:strVal val="visible"/>
                                      </p:to>
                                    </p:set>
                                    <p:anim calcmode="lin" valueType="num">
                                      <p:cBhvr>
                                        <p:cTn id="25" dur="500" fill="hold"/>
                                        <p:tgtEl>
                                          <p:spTgt spid="48131">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48131">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481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P spid="48131"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solidFill>
                  <a:srgbClr val="FFFF00"/>
                </a:solidFill>
                <a:latin typeface="Tahoma" pitchFamily="34" charset="0"/>
              </a:rPr>
              <a:t>PLAN DE MARKETING</a:t>
            </a:r>
          </a:p>
        </p:txBody>
      </p:sp>
      <p:sp>
        <p:nvSpPr>
          <p:cNvPr id="50179" name="Rectangle 3"/>
          <p:cNvSpPr>
            <a:spLocks noGrp="1" noChangeArrowheads="1"/>
          </p:cNvSpPr>
          <p:nvPr>
            <p:ph type="body" idx="1"/>
          </p:nvPr>
        </p:nvSpPr>
        <p:spPr/>
        <p:txBody>
          <a:bodyPr/>
          <a:lstStyle/>
          <a:p>
            <a:pPr>
              <a:buFontTx/>
              <a:buChar char="-"/>
            </a:pPr>
            <a:r>
              <a:rPr lang="en-US">
                <a:latin typeface="Tahoma" pitchFamily="34" charset="0"/>
              </a:rPr>
              <a:t>Descripci</a:t>
            </a:r>
            <a:r>
              <a:rPr lang="es-EC">
                <a:latin typeface="Tahoma" pitchFamily="34" charset="0"/>
              </a:rPr>
              <a:t>ón de la empresa: </a:t>
            </a:r>
          </a:p>
          <a:p>
            <a:pPr lvl="1">
              <a:buFont typeface="Wingdings" pitchFamily="2" charset="2"/>
              <a:buChar char="q"/>
            </a:pPr>
            <a:r>
              <a:rPr lang="es-EC">
                <a:latin typeface="Tahoma" pitchFamily="34" charset="0"/>
              </a:rPr>
              <a:t>Empresa comercial -&gt; alquiler</a:t>
            </a:r>
          </a:p>
          <a:p>
            <a:pPr lvl="1">
              <a:buFont typeface="Wingdings" pitchFamily="2" charset="2"/>
              <a:buChar char="q"/>
            </a:pPr>
            <a:r>
              <a:rPr lang="es-EC">
                <a:latin typeface="Tahoma" pitchFamily="34" charset="0"/>
              </a:rPr>
              <a:t>Microempresa -&gt; 12 empleados</a:t>
            </a:r>
          </a:p>
          <a:p>
            <a:pPr lvl="1">
              <a:buFont typeface="Wingdings" pitchFamily="2" charset="2"/>
              <a:buChar char="q"/>
            </a:pPr>
            <a:r>
              <a:rPr lang="es-EC">
                <a:latin typeface="Tahoma" pitchFamily="34" charset="0"/>
              </a:rPr>
              <a:t>Ubicación: Guayaquil -&gt; local comercial</a:t>
            </a:r>
            <a:endParaRPr lang="en-US">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50178"/>
                                        </p:tgtEl>
                                        <p:attrNameLst>
                                          <p:attrName>style.visibility</p:attrName>
                                        </p:attrNameLst>
                                      </p:cBhvr>
                                      <p:to>
                                        <p:strVal val="visible"/>
                                      </p:to>
                                    </p:set>
                                    <p:animEffect transition="in" filter="fade">
                                      <p:cBhvr>
                                        <p:cTn id="7" dur="600">
                                          <p:stCondLst>
                                            <p:cond delay="0"/>
                                          </p:stCondLst>
                                        </p:cTn>
                                        <p:tgtEl>
                                          <p:spTgt spid="50178"/>
                                        </p:tgtEl>
                                      </p:cBhvr>
                                    </p:animEffect>
                                    <p:anim calcmode="lin" valueType="num">
                                      <p:cBhvr>
                                        <p:cTn id="8" dur="600" fill="hold">
                                          <p:stCondLst>
                                            <p:cond delay="0"/>
                                          </p:stCondLst>
                                        </p:cTn>
                                        <p:tgtEl>
                                          <p:spTgt spid="50178"/>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50178"/>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50178"/>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50179">
                                            <p:txEl>
                                              <p:pRg st="0" end="0"/>
                                            </p:txEl>
                                          </p:spTgt>
                                        </p:tgtEl>
                                        <p:attrNameLst>
                                          <p:attrName>style.visibility</p:attrName>
                                        </p:attrNameLst>
                                      </p:cBhvr>
                                      <p:to>
                                        <p:strVal val="visible"/>
                                      </p:to>
                                    </p:set>
                                    <p:animEffect transition="in" filter="slide(fromBottom)">
                                      <p:cBhvr>
                                        <p:cTn id="15" dur="500">
                                          <p:stCondLst>
                                            <p:cond delay="0"/>
                                          </p:stCondLst>
                                        </p:cTn>
                                        <p:tgtEl>
                                          <p:spTgt spid="50179">
                                            <p:txEl>
                                              <p:pRg st="0" end="0"/>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50179">
                                            <p:txEl>
                                              <p:pRg st="1" end="1"/>
                                            </p:txEl>
                                          </p:spTgt>
                                        </p:tgtEl>
                                        <p:attrNameLst>
                                          <p:attrName>style.visibility</p:attrName>
                                        </p:attrNameLst>
                                      </p:cBhvr>
                                      <p:to>
                                        <p:strVal val="visible"/>
                                      </p:to>
                                    </p:set>
                                    <p:animEffect transition="in" filter="slide(fromBottom)">
                                      <p:cBhvr>
                                        <p:cTn id="18" dur="500">
                                          <p:stCondLst>
                                            <p:cond delay="0"/>
                                          </p:stCondLst>
                                        </p:cTn>
                                        <p:tgtEl>
                                          <p:spTgt spid="50179">
                                            <p:txEl>
                                              <p:pRg st="1" end="1"/>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50179">
                                            <p:txEl>
                                              <p:pRg st="2" end="2"/>
                                            </p:txEl>
                                          </p:spTgt>
                                        </p:tgtEl>
                                        <p:attrNameLst>
                                          <p:attrName>style.visibility</p:attrName>
                                        </p:attrNameLst>
                                      </p:cBhvr>
                                      <p:to>
                                        <p:strVal val="visible"/>
                                      </p:to>
                                    </p:set>
                                    <p:animEffect transition="in" filter="slide(fromBottom)">
                                      <p:cBhvr>
                                        <p:cTn id="21" dur="500">
                                          <p:stCondLst>
                                            <p:cond delay="0"/>
                                          </p:stCondLst>
                                        </p:cTn>
                                        <p:tgtEl>
                                          <p:spTgt spid="50179">
                                            <p:txEl>
                                              <p:pRg st="2" end="2"/>
                                            </p:txEl>
                                          </p:spTgt>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50179">
                                            <p:txEl>
                                              <p:pRg st="3" end="3"/>
                                            </p:txEl>
                                          </p:spTgt>
                                        </p:tgtEl>
                                        <p:attrNameLst>
                                          <p:attrName>style.visibility</p:attrName>
                                        </p:attrNameLst>
                                      </p:cBhvr>
                                      <p:to>
                                        <p:strVal val="visible"/>
                                      </p:to>
                                    </p:set>
                                    <p:animEffect transition="in" filter="slide(fromBottom)">
                                      <p:cBhvr>
                                        <p:cTn id="24" dur="500">
                                          <p:stCondLst>
                                            <p:cond delay="0"/>
                                          </p:stCondLst>
                                        </p:cTn>
                                        <p:tgtEl>
                                          <p:spTgt spid="501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79"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solidFill>
                  <a:srgbClr val="FFFF00"/>
                </a:solidFill>
                <a:latin typeface="Tahoma" pitchFamily="34" charset="0"/>
              </a:rPr>
              <a:t>PLAN DE MARKETING</a:t>
            </a:r>
          </a:p>
        </p:txBody>
      </p:sp>
      <p:sp>
        <p:nvSpPr>
          <p:cNvPr id="51203" name="Rectangle 3"/>
          <p:cNvSpPr>
            <a:spLocks noGrp="1" noChangeArrowheads="1"/>
          </p:cNvSpPr>
          <p:nvPr>
            <p:ph type="body" idx="1"/>
          </p:nvPr>
        </p:nvSpPr>
        <p:spPr/>
        <p:txBody>
          <a:bodyPr/>
          <a:lstStyle/>
          <a:p>
            <a:pPr>
              <a:lnSpc>
                <a:spcPct val="90000"/>
              </a:lnSpc>
              <a:buFont typeface="Wingdings" pitchFamily="2" charset="2"/>
              <a:buNone/>
            </a:pPr>
            <a:r>
              <a:rPr lang="es-ES_tradnl" sz="2800" b="1" u="sng">
                <a:solidFill>
                  <a:srgbClr val="FFFF00"/>
                </a:solidFill>
                <a:latin typeface="Tahoma" pitchFamily="34" charset="0"/>
              </a:rPr>
              <a:t>Misión</a:t>
            </a:r>
          </a:p>
          <a:p>
            <a:pPr>
              <a:lnSpc>
                <a:spcPct val="90000"/>
              </a:lnSpc>
              <a:buFont typeface="Wingdings" pitchFamily="2" charset="2"/>
              <a:buNone/>
            </a:pPr>
            <a:r>
              <a:rPr lang="es-ES_tradnl" sz="2800">
                <a:latin typeface="Tahoma" pitchFamily="34" charset="0"/>
              </a:rPr>
              <a:t>	Difundir el alquiler de un novedoso producto tecnológico, para que los hogares y locales comerciales en la ciudad de Guayaquil, utilicen un dispositivo que requiere poco mantenimiento para mantener totalmente limpios, con la ayuda del agua, sus hogares y negocios mientras mantienen un ambiente saludable libre de patógenos que viven en la suciedad, polvo y demás vectores provocantes de afecciones respiratorias</a:t>
            </a:r>
            <a:r>
              <a:rPr lang="en-US" sz="2800">
                <a:latin typeface="Tahoma" pitchFamily="34" charset="0"/>
              </a:rPr>
              <a:t>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animEffect transition="in" filter="fade">
                                      <p:cBhvr>
                                        <p:cTn id="7" dur="800" decel="100000"/>
                                        <p:tgtEl>
                                          <p:spTgt spid="51202"/>
                                        </p:tgtEl>
                                      </p:cBhvr>
                                    </p:animEffect>
                                    <p:anim calcmode="lin" valueType="num">
                                      <p:cBhvr>
                                        <p:cTn id="8" dur="800" decel="100000" fill="hold"/>
                                        <p:tgtEl>
                                          <p:spTgt spid="51202"/>
                                        </p:tgtEl>
                                        <p:attrNameLst>
                                          <p:attrName>style.rotation</p:attrName>
                                        </p:attrNameLst>
                                      </p:cBhvr>
                                      <p:tavLst>
                                        <p:tav tm="0">
                                          <p:val>
                                            <p:fltVal val="-90"/>
                                          </p:val>
                                        </p:tav>
                                        <p:tav tm="100000">
                                          <p:val>
                                            <p:fltVal val="0"/>
                                          </p:val>
                                        </p:tav>
                                      </p:tavLst>
                                    </p:anim>
                                    <p:anim calcmode="lin" valueType="num">
                                      <p:cBhvr>
                                        <p:cTn id="9" dur="800" decel="100000" fill="hold"/>
                                        <p:tgtEl>
                                          <p:spTgt spid="51202"/>
                                        </p:tgtEl>
                                        <p:attrNameLst>
                                          <p:attrName>ppt_x</p:attrName>
                                        </p:attrNameLst>
                                      </p:cBhvr>
                                      <p:tavLst>
                                        <p:tav tm="0">
                                          <p:val>
                                            <p:strVal val="#ppt_x+0.4"/>
                                          </p:val>
                                        </p:tav>
                                        <p:tav tm="100000">
                                          <p:val>
                                            <p:strVal val="#ppt_x-0.05"/>
                                          </p:val>
                                        </p:tav>
                                      </p:tavLst>
                                    </p:anim>
                                    <p:anim calcmode="lin" valueType="num">
                                      <p:cBhvr>
                                        <p:cTn id="10" dur="800" decel="100000" fill="hold"/>
                                        <p:tgtEl>
                                          <p:spTgt spid="5120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120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120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51203">
                                            <p:txEl>
                                              <p:pRg st="0" end="0"/>
                                            </p:txEl>
                                          </p:spTgt>
                                        </p:tgtEl>
                                        <p:attrNameLst>
                                          <p:attrName>style.visibility</p:attrName>
                                        </p:attrNameLst>
                                      </p:cBhvr>
                                      <p:to>
                                        <p:strVal val="visible"/>
                                      </p:to>
                                    </p:set>
                                    <p:animEffect transition="in" filter="fade">
                                      <p:cBhvr>
                                        <p:cTn id="17" dur="1000"/>
                                        <p:tgtEl>
                                          <p:spTgt spid="51203">
                                            <p:txEl>
                                              <p:pRg st="0" end="0"/>
                                            </p:txEl>
                                          </p:spTgt>
                                        </p:tgtEl>
                                      </p:cBhvr>
                                    </p:animEffect>
                                    <p:anim calcmode="lin" valueType="num">
                                      <p:cBhvr>
                                        <p:cTn id="18" dur="1000" fill="hold"/>
                                        <p:tgtEl>
                                          <p:spTgt spid="5120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5120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51203">
                                            <p:txEl>
                                              <p:pRg st="1" end="1"/>
                                            </p:txEl>
                                          </p:spTgt>
                                        </p:tgtEl>
                                        <p:attrNameLst>
                                          <p:attrName>style.visibility</p:attrName>
                                        </p:attrNameLst>
                                      </p:cBhvr>
                                      <p:to>
                                        <p:strVal val="visible"/>
                                      </p:to>
                                    </p:set>
                                    <p:animEffect transition="in" filter="fade">
                                      <p:cBhvr>
                                        <p:cTn id="24" dur="1000"/>
                                        <p:tgtEl>
                                          <p:spTgt spid="51203">
                                            <p:txEl>
                                              <p:pRg st="1" end="1"/>
                                            </p:txEl>
                                          </p:spTgt>
                                        </p:tgtEl>
                                      </p:cBhvr>
                                    </p:animEffect>
                                    <p:anim calcmode="lin" valueType="num">
                                      <p:cBhvr>
                                        <p:cTn id="25" dur="1000" fill="hold"/>
                                        <p:tgtEl>
                                          <p:spTgt spid="5120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5120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solidFill>
                  <a:srgbClr val="FFFF00"/>
                </a:solidFill>
                <a:latin typeface="Tahoma" pitchFamily="34" charset="0"/>
              </a:rPr>
              <a:t>PLAN DE MARKETING</a:t>
            </a:r>
          </a:p>
        </p:txBody>
      </p:sp>
      <p:sp>
        <p:nvSpPr>
          <p:cNvPr id="52227" name="Rectangle 3"/>
          <p:cNvSpPr>
            <a:spLocks noGrp="1" noChangeArrowheads="1"/>
          </p:cNvSpPr>
          <p:nvPr>
            <p:ph type="body" idx="1"/>
          </p:nvPr>
        </p:nvSpPr>
        <p:spPr/>
        <p:txBody>
          <a:bodyPr/>
          <a:lstStyle/>
          <a:p>
            <a:pPr>
              <a:lnSpc>
                <a:spcPct val="90000"/>
              </a:lnSpc>
              <a:buFont typeface="Wingdings" pitchFamily="2" charset="2"/>
              <a:buNone/>
            </a:pPr>
            <a:r>
              <a:rPr lang="es-ES_tradnl" b="1" u="sng">
                <a:solidFill>
                  <a:srgbClr val="FFFF00"/>
                </a:solidFill>
                <a:latin typeface="Tahoma" pitchFamily="34" charset="0"/>
              </a:rPr>
              <a:t>Visión</a:t>
            </a:r>
            <a:r>
              <a:rPr lang="en-US">
                <a:solidFill>
                  <a:srgbClr val="FFFF00"/>
                </a:solidFill>
                <a:latin typeface="Tahoma" pitchFamily="34" charset="0"/>
              </a:rPr>
              <a:t> </a:t>
            </a:r>
          </a:p>
          <a:p>
            <a:pPr>
              <a:lnSpc>
                <a:spcPct val="90000"/>
              </a:lnSpc>
              <a:buFont typeface="Wingdings" pitchFamily="2" charset="2"/>
              <a:buNone/>
            </a:pPr>
            <a:r>
              <a:rPr lang="es-ES_tradnl"/>
              <a:t>	</a:t>
            </a:r>
            <a:r>
              <a:rPr lang="es-ES_tradnl">
                <a:latin typeface="Tahoma" pitchFamily="34" charset="0"/>
              </a:rPr>
              <a:t>Lograr el posicionamiento de los equipos de limpieza Rainbow e2 como un excelente producto amigable con el medio ambiente e importante para la salud de las familias y clientes, logrando concienciar a las personas sobre el uso del equipo para reemplazar el uso de equipos inservibles y poco efectivos</a:t>
            </a:r>
            <a:endParaRPr lang="en-US">
              <a:latin typeface="Tahoma"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animEffect transition="in" filter="fade">
                                      <p:cBhvr>
                                        <p:cTn id="7" dur="768" decel="100000"/>
                                        <p:tgtEl>
                                          <p:spTgt spid="52226"/>
                                        </p:tgtEl>
                                      </p:cBhvr>
                                    </p:animEffect>
                                    <p:animScale>
                                      <p:cBhvr>
                                        <p:cTn id="8" dur="768" decel="100000"/>
                                        <p:tgtEl>
                                          <p:spTgt spid="52226"/>
                                        </p:tgtEl>
                                      </p:cBhvr>
                                      <p:from x="10000" y="10000"/>
                                      <p:to x="200000" y="450000"/>
                                    </p:animScale>
                                    <p:animScale>
                                      <p:cBhvr>
                                        <p:cTn id="9" dur="1230" accel="100000" fill="hold">
                                          <p:stCondLst>
                                            <p:cond delay="768"/>
                                          </p:stCondLst>
                                        </p:cTn>
                                        <p:tgtEl>
                                          <p:spTgt spid="52226"/>
                                        </p:tgtEl>
                                      </p:cBhvr>
                                      <p:from x="200000" y="450000"/>
                                      <p:to x="100000" y="100000"/>
                                    </p:animScale>
                                    <p:set>
                                      <p:cBhvr>
                                        <p:cTn id="10" dur="768" fill="hold"/>
                                        <p:tgtEl>
                                          <p:spTgt spid="52226"/>
                                        </p:tgtEl>
                                        <p:attrNameLst>
                                          <p:attrName>ppt_x</p:attrName>
                                        </p:attrNameLst>
                                      </p:cBhvr>
                                      <p:to>
                                        <p:strVal val="(0.5)"/>
                                      </p:to>
                                    </p:set>
                                    <p:anim from="(0.5)" to="(#ppt_x)" calcmode="lin" valueType="num">
                                      <p:cBhvr>
                                        <p:cTn id="11" dur="1230" accel="100000" fill="hold">
                                          <p:stCondLst>
                                            <p:cond delay="768"/>
                                          </p:stCondLst>
                                        </p:cTn>
                                        <p:tgtEl>
                                          <p:spTgt spid="52226"/>
                                        </p:tgtEl>
                                        <p:attrNameLst>
                                          <p:attrName>ppt_x</p:attrName>
                                        </p:attrNameLst>
                                      </p:cBhvr>
                                    </p:anim>
                                    <p:set>
                                      <p:cBhvr>
                                        <p:cTn id="12" dur="768" fill="hold"/>
                                        <p:tgtEl>
                                          <p:spTgt spid="52226"/>
                                        </p:tgtEl>
                                        <p:attrNameLst>
                                          <p:attrName>ppt_y</p:attrName>
                                        </p:attrNameLst>
                                      </p:cBhvr>
                                      <p:to>
                                        <p:strVal val="(#ppt_y+0.4)"/>
                                      </p:to>
                                    </p:set>
                                    <p:anim from="(#ppt_y+0.4)" to="(#ppt_y)" calcmode="lin" valueType="num">
                                      <p:cBhvr>
                                        <p:cTn id="13" dur="1230" accel="100000" fill="hold">
                                          <p:stCondLst>
                                            <p:cond delay="768"/>
                                          </p:stCondLst>
                                        </p:cTn>
                                        <p:tgtEl>
                                          <p:spTgt spid="52226"/>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52227">
                                            <p:txEl>
                                              <p:pRg st="0" end="0"/>
                                            </p:txEl>
                                          </p:spTgt>
                                        </p:tgtEl>
                                        <p:attrNameLst>
                                          <p:attrName>style.visibility</p:attrName>
                                        </p:attrNameLst>
                                      </p:cBhvr>
                                      <p:to>
                                        <p:strVal val="visible"/>
                                      </p:to>
                                    </p:set>
                                    <p:anim calcmode="lin" valueType="num">
                                      <p:cBhvr>
                                        <p:cTn id="18" dur="500" fill="hold"/>
                                        <p:tgtEl>
                                          <p:spTgt spid="52227">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52227">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52227">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52227">
                                            <p:txEl>
                                              <p:pRg st="1" end="1"/>
                                            </p:txEl>
                                          </p:spTgt>
                                        </p:tgtEl>
                                        <p:attrNameLst>
                                          <p:attrName>style.visibility</p:attrName>
                                        </p:attrNameLst>
                                      </p:cBhvr>
                                      <p:to>
                                        <p:strVal val="visible"/>
                                      </p:to>
                                    </p:set>
                                    <p:anim calcmode="lin" valueType="num">
                                      <p:cBhvr>
                                        <p:cTn id="25" dur="500" fill="hold"/>
                                        <p:tgtEl>
                                          <p:spTgt spid="52227">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52227">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522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solidFill>
                  <a:srgbClr val="FFFF00"/>
                </a:solidFill>
                <a:latin typeface="Tahoma" pitchFamily="34" charset="0"/>
              </a:rPr>
              <a:t>PLAN DE MARKETING</a:t>
            </a:r>
          </a:p>
        </p:txBody>
      </p:sp>
      <p:sp>
        <p:nvSpPr>
          <p:cNvPr id="53251" name="Rectangle 3"/>
          <p:cNvSpPr>
            <a:spLocks noGrp="1" noChangeArrowheads="1"/>
          </p:cNvSpPr>
          <p:nvPr>
            <p:ph type="body" idx="1"/>
          </p:nvPr>
        </p:nvSpPr>
        <p:spPr/>
        <p:txBody>
          <a:bodyPr/>
          <a:lstStyle/>
          <a:p>
            <a:pPr>
              <a:lnSpc>
                <a:spcPct val="80000"/>
              </a:lnSpc>
              <a:buFont typeface="Wingdings" pitchFamily="2" charset="2"/>
              <a:buNone/>
            </a:pPr>
            <a:r>
              <a:rPr lang="en-US" sz="2800" u="sng">
                <a:solidFill>
                  <a:srgbClr val="FFFF00"/>
                </a:solidFill>
                <a:latin typeface="Tahoma" pitchFamily="34" charset="0"/>
              </a:rPr>
              <a:t>Objetivos</a:t>
            </a:r>
          </a:p>
          <a:p>
            <a:pPr>
              <a:lnSpc>
                <a:spcPct val="80000"/>
              </a:lnSpc>
              <a:buFont typeface="Wingdings" pitchFamily="2" charset="2"/>
              <a:buNone/>
            </a:pPr>
            <a:endParaRPr lang="en-US" sz="2800" u="sng">
              <a:solidFill>
                <a:srgbClr val="FFFF00"/>
              </a:solidFill>
              <a:latin typeface="Tahoma" pitchFamily="34" charset="0"/>
            </a:endParaRPr>
          </a:p>
          <a:p>
            <a:pPr>
              <a:lnSpc>
                <a:spcPct val="80000"/>
              </a:lnSpc>
            </a:pPr>
            <a:r>
              <a:rPr lang="es-ES_tradnl" sz="2400">
                <a:latin typeface="Tahoma" pitchFamily="34" charset="0"/>
              </a:rPr>
              <a:t>Contribuir a la difusión de los equipos de limpieza como alternativa para el uso del agua como elemento vital para mantener un hogar y negocio limpio y libre de patógenos</a:t>
            </a:r>
          </a:p>
          <a:p>
            <a:pPr>
              <a:lnSpc>
                <a:spcPct val="80000"/>
              </a:lnSpc>
            </a:pPr>
            <a:r>
              <a:rPr lang="es-ES_tradnl" sz="2400">
                <a:latin typeface="Tahoma" pitchFamily="34" charset="0"/>
              </a:rPr>
              <a:t>Ofrecer un producto de alta calidad a un precio cómodo</a:t>
            </a:r>
          </a:p>
          <a:p>
            <a:pPr>
              <a:lnSpc>
                <a:spcPct val="80000"/>
              </a:lnSpc>
            </a:pPr>
            <a:r>
              <a:rPr lang="es-ES_tradnl" sz="2400">
                <a:latin typeface="Tahoma" pitchFamily="34" charset="0"/>
              </a:rPr>
              <a:t>Concienciar a las familias sobre las ventajas ambientales y de ahorro de costo </a:t>
            </a:r>
          </a:p>
          <a:p>
            <a:pPr>
              <a:lnSpc>
                <a:spcPct val="80000"/>
              </a:lnSpc>
            </a:pPr>
            <a:r>
              <a:rPr lang="es-ES_tradnl" sz="2400">
                <a:latin typeface="Tahoma" pitchFamily="34" charset="0"/>
              </a:rPr>
              <a:t>Comercializar y distribuir los equipos de limpieza Rainbow e2 en lugares asequibles para los hogares y negocios guayaquileños de ingresos medios y altos</a:t>
            </a:r>
            <a:endParaRPr lang="en-US" sz="2400">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anim calcmode="lin" valueType="num">
                                      <p:cBhvr>
                                        <p:cTn id="7" dur="500" fill="hold"/>
                                        <p:tgtEl>
                                          <p:spTgt spid="53250"/>
                                        </p:tgtEl>
                                        <p:attrNameLst>
                                          <p:attrName>ppt_w</p:attrName>
                                        </p:attrNameLst>
                                      </p:cBhvr>
                                      <p:tavLst>
                                        <p:tav tm="0">
                                          <p:val>
                                            <p:fltVal val="0"/>
                                          </p:val>
                                        </p:tav>
                                        <p:tav tm="100000">
                                          <p:val>
                                            <p:strVal val="#ppt_w"/>
                                          </p:val>
                                        </p:tav>
                                      </p:tavLst>
                                    </p:anim>
                                    <p:anim calcmode="lin" valueType="num">
                                      <p:cBhvr>
                                        <p:cTn id="8" dur="500" fill="hold"/>
                                        <p:tgtEl>
                                          <p:spTgt spid="53250"/>
                                        </p:tgtEl>
                                        <p:attrNameLst>
                                          <p:attrName>ppt_h</p:attrName>
                                        </p:attrNameLst>
                                      </p:cBhvr>
                                      <p:tavLst>
                                        <p:tav tm="0">
                                          <p:val>
                                            <p:fltVal val="0"/>
                                          </p:val>
                                        </p:tav>
                                        <p:tav tm="100000">
                                          <p:val>
                                            <p:strVal val="#ppt_h"/>
                                          </p:val>
                                        </p:tav>
                                      </p:tavLst>
                                    </p:anim>
                                    <p:animEffect transition="in" filter="fade">
                                      <p:cBhvr>
                                        <p:cTn id="9" dur="500"/>
                                        <p:tgtEl>
                                          <p:spTgt spid="53250"/>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3251">
                                            <p:txEl>
                                              <p:pRg st="0" end="0"/>
                                            </p:txEl>
                                          </p:spTgt>
                                        </p:tgtEl>
                                        <p:attrNameLst>
                                          <p:attrName>style.visibility</p:attrName>
                                        </p:attrNameLst>
                                      </p:cBhvr>
                                      <p:to>
                                        <p:strVal val="visible"/>
                                      </p:to>
                                    </p:set>
                                    <p:animEffect transition="in" filter="fade">
                                      <p:cBhvr>
                                        <p:cTn id="14" dur="1000">
                                          <p:stCondLst>
                                            <p:cond delay="0"/>
                                          </p:stCondLst>
                                        </p:cTn>
                                        <p:tgtEl>
                                          <p:spTgt spid="53251">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53251">
                                            <p:txEl>
                                              <p:pRg st="2" end="2"/>
                                            </p:txEl>
                                          </p:spTgt>
                                        </p:tgtEl>
                                        <p:attrNameLst>
                                          <p:attrName>style.visibility</p:attrName>
                                        </p:attrNameLst>
                                      </p:cBhvr>
                                      <p:to>
                                        <p:strVal val="visible"/>
                                      </p:to>
                                    </p:set>
                                    <p:animEffect transition="in" filter="fade">
                                      <p:cBhvr>
                                        <p:cTn id="19" dur="1000">
                                          <p:stCondLst>
                                            <p:cond delay="0"/>
                                          </p:stCondLst>
                                        </p:cTn>
                                        <p:tgtEl>
                                          <p:spTgt spid="53251">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53251">
                                            <p:txEl>
                                              <p:pRg st="3" end="3"/>
                                            </p:txEl>
                                          </p:spTgt>
                                        </p:tgtEl>
                                        <p:attrNameLst>
                                          <p:attrName>style.visibility</p:attrName>
                                        </p:attrNameLst>
                                      </p:cBhvr>
                                      <p:to>
                                        <p:strVal val="visible"/>
                                      </p:to>
                                    </p:set>
                                    <p:animEffect transition="in" filter="fade">
                                      <p:cBhvr>
                                        <p:cTn id="24" dur="1000">
                                          <p:stCondLst>
                                            <p:cond delay="0"/>
                                          </p:stCondLst>
                                        </p:cTn>
                                        <p:tgtEl>
                                          <p:spTgt spid="53251">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3251">
                                            <p:txEl>
                                              <p:pRg st="4" end="4"/>
                                            </p:txEl>
                                          </p:spTgt>
                                        </p:tgtEl>
                                        <p:attrNameLst>
                                          <p:attrName>style.visibility</p:attrName>
                                        </p:attrNameLst>
                                      </p:cBhvr>
                                      <p:to>
                                        <p:strVal val="visible"/>
                                      </p:to>
                                    </p:set>
                                    <p:animEffect transition="in" filter="fade">
                                      <p:cBhvr>
                                        <p:cTn id="29" dur="1000">
                                          <p:stCondLst>
                                            <p:cond delay="0"/>
                                          </p:stCondLst>
                                        </p:cTn>
                                        <p:tgtEl>
                                          <p:spTgt spid="53251">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53251">
                                            <p:txEl>
                                              <p:pRg st="5" end="5"/>
                                            </p:txEl>
                                          </p:spTgt>
                                        </p:tgtEl>
                                        <p:attrNameLst>
                                          <p:attrName>style.visibility</p:attrName>
                                        </p:attrNameLst>
                                      </p:cBhvr>
                                      <p:to>
                                        <p:strVal val="visible"/>
                                      </p:to>
                                    </p:set>
                                    <p:animEffect transition="in" filter="fade">
                                      <p:cBhvr>
                                        <p:cTn id="34" dur="1000">
                                          <p:stCondLst>
                                            <p:cond delay="0"/>
                                          </p:stCondLst>
                                        </p:cTn>
                                        <p:tgtEl>
                                          <p:spTgt spid="532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solidFill>
                  <a:srgbClr val="FFFF00"/>
                </a:solidFill>
                <a:latin typeface="Tahoma" pitchFamily="34" charset="0"/>
              </a:rPr>
              <a:t>PLAN DE MARKETING</a:t>
            </a:r>
          </a:p>
        </p:txBody>
      </p:sp>
      <p:sp>
        <p:nvSpPr>
          <p:cNvPr id="54275" name="Rectangle 3"/>
          <p:cNvSpPr>
            <a:spLocks noGrp="1" noChangeArrowheads="1"/>
          </p:cNvSpPr>
          <p:nvPr>
            <p:ph type="body" idx="1"/>
          </p:nvPr>
        </p:nvSpPr>
        <p:spPr>
          <a:xfrm>
            <a:off x="457200" y="1600200"/>
            <a:ext cx="8229600" cy="5257800"/>
          </a:xfrm>
        </p:spPr>
        <p:txBody>
          <a:bodyPr/>
          <a:lstStyle/>
          <a:p>
            <a:pPr>
              <a:lnSpc>
                <a:spcPct val="80000"/>
              </a:lnSpc>
              <a:buFont typeface="Wingdings" pitchFamily="2" charset="2"/>
              <a:buNone/>
            </a:pPr>
            <a:r>
              <a:rPr lang="es-ES_tradnl" sz="2800" b="1">
                <a:solidFill>
                  <a:srgbClr val="FFFF00"/>
                </a:solidFill>
                <a:latin typeface="Tahoma" pitchFamily="34" charset="0"/>
              </a:rPr>
              <a:t>Análisis FODA</a:t>
            </a:r>
            <a:r>
              <a:rPr lang="en-US" sz="2800">
                <a:solidFill>
                  <a:srgbClr val="FFFF00"/>
                </a:solidFill>
                <a:latin typeface="Tahoma" pitchFamily="34" charset="0"/>
              </a:rPr>
              <a:t> </a:t>
            </a:r>
          </a:p>
          <a:p>
            <a:pPr>
              <a:lnSpc>
                <a:spcPct val="80000"/>
              </a:lnSpc>
              <a:buFont typeface="Wingdings" pitchFamily="2" charset="2"/>
              <a:buNone/>
            </a:pPr>
            <a:r>
              <a:rPr lang="es-ES_tradnl" sz="2800">
                <a:latin typeface="Tahoma" pitchFamily="34" charset="0"/>
              </a:rPr>
              <a:t>FORTALEZAS</a:t>
            </a:r>
          </a:p>
          <a:p>
            <a:pPr>
              <a:lnSpc>
                <a:spcPct val="80000"/>
              </a:lnSpc>
            </a:pPr>
            <a:r>
              <a:rPr lang="es-ES_tradnl" sz="2000">
                <a:latin typeface="Tahoma" pitchFamily="34" charset="0"/>
              </a:rPr>
              <a:t>Producto de última tecnología</a:t>
            </a:r>
            <a:endParaRPr lang="en-US" sz="2000">
              <a:latin typeface="Tahoma" pitchFamily="34" charset="0"/>
            </a:endParaRPr>
          </a:p>
          <a:p>
            <a:pPr>
              <a:lnSpc>
                <a:spcPct val="80000"/>
              </a:lnSpc>
              <a:buFont typeface="Wingdings" pitchFamily="2" charset="2"/>
              <a:buNone/>
            </a:pPr>
            <a:r>
              <a:rPr lang="es-ES_tradnl" sz="2000">
                <a:latin typeface="Tahoma" pitchFamily="34" charset="0"/>
              </a:rPr>
              <a:t>	- Partes y piezas provenientes de Estados Unidos, país reconocido en el mundo como el mejor proveedor de tecnología en limpieza</a:t>
            </a:r>
          </a:p>
          <a:p>
            <a:pPr>
              <a:lnSpc>
                <a:spcPct val="80000"/>
              </a:lnSpc>
              <a:buFont typeface="Wingdings" pitchFamily="2" charset="2"/>
              <a:buNone/>
            </a:pPr>
            <a:r>
              <a:rPr lang="es-ES_tradnl" sz="2000">
                <a:latin typeface="Tahoma" pitchFamily="34" charset="0"/>
              </a:rPr>
              <a:t>	- Contiene partes y dispositivos que requieren un mínimo mantenimiento</a:t>
            </a:r>
            <a:endParaRPr lang="en-US" sz="2000">
              <a:latin typeface="Tahoma" pitchFamily="34" charset="0"/>
            </a:endParaRPr>
          </a:p>
          <a:p>
            <a:pPr>
              <a:lnSpc>
                <a:spcPct val="80000"/>
              </a:lnSpc>
            </a:pPr>
            <a:r>
              <a:rPr lang="es-ES_tradnl" sz="2000">
                <a:latin typeface="Tahoma" pitchFamily="34" charset="0"/>
              </a:rPr>
              <a:t>Producto con precio cómodo para alquiler</a:t>
            </a:r>
          </a:p>
          <a:p>
            <a:pPr>
              <a:lnSpc>
                <a:spcPct val="80000"/>
              </a:lnSpc>
            </a:pPr>
            <a:r>
              <a:rPr lang="es-ES_tradnl" sz="2000">
                <a:latin typeface="Tahoma" pitchFamily="34" charset="0"/>
              </a:rPr>
              <a:t>Contribuye a mantener un medio ambiente libre de contaminación</a:t>
            </a:r>
          </a:p>
          <a:p>
            <a:pPr>
              <a:lnSpc>
                <a:spcPct val="80000"/>
              </a:lnSpc>
            </a:pPr>
            <a:r>
              <a:rPr lang="es-ES_tradnl" sz="2000">
                <a:latin typeface="Tahoma" pitchFamily="34" charset="0"/>
              </a:rPr>
              <a:t>Ayuda a la generación de ahorro en el consumo de energía eléctrica.</a:t>
            </a:r>
          </a:p>
          <a:p>
            <a:pPr>
              <a:lnSpc>
                <a:spcPct val="80000"/>
              </a:lnSpc>
            </a:pPr>
            <a:r>
              <a:rPr lang="es-ES_tradnl" sz="2000">
                <a:latin typeface="Tahoma" pitchFamily="34" charset="0"/>
              </a:rPr>
              <a:t>Versatilidad en el uso del producto</a:t>
            </a:r>
          </a:p>
          <a:p>
            <a:pPr>
              <a:lnSpc>
                <a:spcPct val="80000"/>
              </a:lnSpc>
            </a:pPr>
            <a:r>
              <a:rPr lang="es-ES_tradnl" sz="2000">
                <a:latin typeface="Tahoma" pitchFamily="34" charset="0"/>
              </a:rPr>
              <a:t>Comercialización propia para evitar costos de intermediación.</a:t>
            </a:r>
          </a:p>
          <a:p>
            <a:pPr>
              <a:lnSpc>
                <a:spcPct val="80000"/>
              </a:lnSpc>
            </a:pPr>
            <a:r>
              <a:rPr lang="es-ES_tradnl" sz="2000">
                <a:latin typeface="Tahoma" pitchFamily="34" charset="0"/>
              </a:rPr>
              <a:t>Empresa se ubicará en la Zona Norte de la ciudad de Guayaquil</a:t>
            </a:r>
            <a:endParaRPr lang="en-US" sz="2000">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54274"/>
                                        </p:tgtEl>
                                      </p:cBhvr>
                                    </p:animEffect>
                                    <p:animScale>
                                      <p:cBhvr>
                                        <p:cTn id="7" dur="250" autoRev="1" fill="hold"/>
                                        <p:tgtEl>
                                          <p:spTgt spid="5427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solidFill>
                  <a:srgbClr val="FFFF00"/>
                </a:solidFill>
                <a:latin typeface="Tahoma" pitchFamily="34" charset="0"/>
              </a:rPr>
              <a:t>PLAN DE MARKETING</a:t>
            </a:r>
          </a:p>
        </p:txBody>
      </p:sp>
      <p:sp>
        <p:nvSpPr>
          <p:cNvPr id="55299" name="Rectangle 3"/>
          <p:cNvSpPr>
            <a:spLocks noGrp="1" noChangeArrowheads="1"/>
          </p:cNvSpPr>
          <p:nvPr>
            <p:ph type="body" idx="1"/>
          </p:nvPr>
        </p:nvSpPr>
        <p:spPr>
          <a:xfrm>
            <a:off x="457200" y="1600200"/>
            <a:ext cx="8229600" cy="4953000"/>
          </a:xfrm>
        </p:spPr>
        <p:txBody>
          <a:bodyPr/>
          <a:lstStyle/>
          <a:p>
            <a:pPr>
              <a:lnSpc>
                <a:spcPct val="80000"/>
              </a:lnSpc>
              <a:buFont typeface="Wingdings" pitchFamily="2" charset="2"/>
              <a:buNone/>
            </a:pPr>
            <a:r>
              <a:rPr lang="es-ES_tradnl" sz="2800" b="1">
                <a:solidFill>
                  <a:srgbClr val="FFFF00"/>
                </a:solidFill>
                <a:latin typeface="Tahoma" pitchFamily="34" charset="0"/>
              </a:rPr>
              <a:t>Análisis FODA</a:t>
            </a:r>
            <a:r>
              <a:rPr lang="en-US" sz="2800">
                <a:solidFill>
                  <a:srgbClr val="FFFF00"/>
                </a:solidFill>
                <a:latin typeface="Tahoma" pitchFamily="34" charset="0"/>
              </a:rPr>
              <a:t> </a:t>
            </a:r>
          </a:p>
          <a:p>
            <a:pPr>
              <a:lnSpc>
                <a:spcPct val="80000"/>
              </a:lnSpc>
              <a:buFont typeface="Wingdings" pitchFamily="2" charset="2"/>
              <a:buNone/>
            </a:pPr>
            <a:r>
              <a:rPr lang="en-US" sz="2800">
                <a:latin typeface="Tahoma" pitchFamily="34" charset="0"/>
              </a:rPr>
              <a:t>OPORTUNIDADES </a:t>
            </a:r>
          </a:p>
          <a:p>
            <a:pPr>
              <a:lnSpc>
                <a:spcPct val="80000"/>
              </a:lnSpc>
            </a:pPr>
            <a:r>
              <a:rPr lang="es-ES_tradnl" sz="2000">
                <a:latin typeface="Tahoma" pitchFamily="34" charset="0"/>
              </a:rPr>
              <a:t>Interés en la colectividad local para proteger medio ambiente</a:t>
            </a:r>
          </a:p>
          <a:p>
            <a:pPr>
              <a:lnSpc>
                <a:spcPct val="80000"/>
              </a:lnSpc>
            </a:pPr>
            <a:r>
              <a:rPr lang="es-ES_tradnl" sz="2000">
                <a:latin typeface="Tahoma" pitchFamily="34" charset="0"/>
              </a:rPr>
              <a:t>Crecimiento en la demanda de tecnologías amigables con el medio ambiente</a:t>
            </a:r>
          </a:p>
          <a:p>
            <a:pPr>
              <a:lnSpc>
                <a:spcPct val="80000"/>
              </a:lnSpc>
            </a:pPr>
            <a:r>
              <a:rPr lang="es-ES_tradnl" sz="2000">
                <a:latin typeface="Tahoma" pitchFamily="34" charset="0"/>
              </a:rPr>
              <a:t>Disponibilidad de mano de obra barata, calificada pero con experiencia en aparatos “alternativos”</a:t>
            </a:r>
          </a:p>
          <a:p>
            <a:pPr>
              <a:lnSpc>
                <a:spcPct val="80000"/>
              </a:lnSpc>
            </a:pPr>
            <a:r>
              <a:rPr lang="es-ES_tradnl" sz="2000">
                <a:latin typeface="Tahoma" pitchFamily="34" charset="0"/>
              </a:rPr>
              <a:t>Producto dirigido a un segmento socioeconómico medio-alto y alto</a:t>
            </a:r>
          </a:p>
          <a:p>
            <a:pPr>
              <a:lnSpc>
                <a:spcPct val="80000"/>
              </a:lnSpc>
            </a:pPr>
            <a:r>
              <a:rPr lang="es-ES_tradnl" sz="2000">
                <a:latin typeface="Tahoma" pitchFamily="34" charset="0"/>
              </a:rPr>
              <a:t>Posibilidad de ampliar la línea de productos en el largo plazo</a:t>
            </a:r>
          </a:p>
          <a:p>
            <a:pPr>
              <a:lnSpc>
                <a:spcPct val="80000"/>
              </a:lnSpc>
            </a:pPr>
            <a:r>
              <a:rPr lang="es-ES_tradnl" sz="2000">
                <a:latin typeface="Tahoma" pitchFamily="34" charset="0"/>
              </a:rPr>
              <a:t>Posibilidad de incursionar en otros mercados locales en el largo plazo </a:t>
            </a:r>
          </a:p>
          <a:p>
            <a:pPr>
              <a:lnSpc>
                <a:spcPct val="80000"/>
              </a:lnSpc>
            </a:pPr>
            <a:r>
              <a:rPr lang="es-ES_tradnl" sz="2000">
                <a:latin typeface="Tahoma" pitchFamily="34" charset="0"/>
              </a:rPr>
              <a:t>Posibilidad de instalar nuevas sucursales en ciudades externas </a:t>
            </a:r>
          </a:p>
          <a:p>
            <a:pPr>
              <a:lnSpc>
                <a:spcPct val="80000"/>
              </a:lnSpc>
            </a:pPr>
            <a:r>
              <a:rPr lang="es-ES_tradnl" sz="2000">
                <a:latin typeface="Tahoma" pitchFamily="34" charset="0"/>
              </a:rPr>
              <a:t>Gobierno actual interesado en aplicar tecnologías novedosas</a:t>
            </a:r>
          </a:p>
          <a:p>
            <a:pPr>
              <a:lnSpc>
                <a:spcPct val="80000"/>
              </a:lnSpc>
            </a:pPr>
            <a:r>
              <a:rPr lang="es-ES_tradnl" sz="2000">
                <a:latin typeface="Tahoma" pitchFamily="34" charset="0"/>
              </a:rPr>
              <a:t>Apoyo de organismos públicos y privados para proyectos como el presente, como el Municipio de Guayaquil, Ministerio de Ambiente, Fundación Natura y Ministerio de Salud</a:t>
            </a:r>
            <a:r>
              <a:rPr lang="en-US" sz="2000">
                <a:latin typeface="Tahoma"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55298"/>
                                        </p:tgtEl>
                                      </p:cBhvr>
                                    </p:animEffect>
                                    <p:animScale>
                                      <p:cBhvr>
                                        <p:cTn id="7" dur="250" autoRev="1" fill="hold"/>
                                        <p:tgtEl>
                                          <p:spTgt spid="5529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solidFill>
                  <a:srgbClr val="FFFF00"/>
                </a:solidFill>
                <a:latin typeface="Tahoma" pitchFamily="34" charset="0"/>
              </a:rPr>
              <a:t>PLAN DE MARKETING </a:t>
            </a:r>
          </a:p>
        </p:txBody>
      </p:sp>
      <p:sp>
        <p:nvSpPr>
          <p:cNvPr id="56323" name="Rectangle 3"/>
          <p:cNvSpPr>
            <a:spLocks noGrp="1" noChangeArrowheads="1"/>
          </p:cNvSpPr>
          <p:nvPr>
            <p:ph type="body" idx="1"/>
          </p:nvPr>
        </p:nvSpPr>
        <p:spPr>
          <a:xfrm>
            <a:off x="457200" y="1600200"/>
            <a:ext cx="8229600" cy="4876800"/>
          </a:xfrm>
        </p:spPr>
        <p:txBody>
          <a:bodyPr/>
          <a:lstStyle/>
          <a:p>
            <a:pPr>
              <a:lnSpc>
                <a:spcPct val="90000"/>
              </a:lnSpc>
              <a:buFont typeface="Wingdings" pitchFamily="2" charset="2"/>
              <a:buNone/>
            </a:pPr>
            <a:r>
              <a:rPr lang="es-ES_tradnl" sz="2800" b="1">
                <a:solidFill>
                  <a:srgbClr val="FFFF00"/>
                </a:solidFill>
                <a:latin typeface="Tahoma" pitchFamily="34" charset="0"/>
              </a:rPr>
              <a:t>Análisis FODA</a:t>
            </a:r>
            <a:r>
              <a:rPr lang="en-US" sz="2800">
                <a:solidFill>
                  <a:srgbClr val="FFFF00"/>
                </a:solidFill>
                <a:latin typeface="Tahoma" pitchFamily="34" charset="0"/>
              </a:rPr>
              <a:t> </a:t>
            </a:r>
          </a:p>
          <a:p>
            <a:pPr>
              <a:lnSpc>
                <a:spcPct val="90000"/>
              </a:lnSpc>
              <a:buFont typeface="Wingdings" pitchFamily="2" charset="2"/>
              <a:buNone/>
            </a:pPr>
            <a:r>
              <a:rPr lang="en-US" sz="2800">
                <a:latin typeface="Tahoma" pitchFamily="34" charset="0"/>
              </a:rPr>
              <a:t>DEBILIDADES</a:t>
            </a:r>
          </a:p>
          <a:p>
            <a:pPr>
              <a:lnSpc>
                <a:spcPct val="90000"/>
              </a:lnSpc>
            </a:pPr>
            <a:r>
              <a:rPr lang="es-ES_tradnl" sz="2400">
                <a:latin typeface="Tahoma" pitchFamily="34" charset="0"/>
              </a:rPr>
              <a:t>Falta de respaldo de una marca reconocida en el mercado ecuatoriano</a:t>
            </a:r>
          </a:p>
          <a:p>
            <a:pPr>
              <a:lnSpc>
                <a:spcPct val="90000"/>
              </a:lnSpc>
            </a:pPr>
            <a:r>
              <a:rPr lang="es-ES_tradnl" sz="2400">
                <a:latin typeface="Tahoma" pitchFamily="34" charset="0"/>
              </a:rPr>
              <a:t>Desconocimiento general de la población sobre el funcionamiento del equipo Rainbow y sus beneficios ambientales.</a:t>
            </a:r>
          </a:p>
          <a:p>
            <a:pPr>
              <a:lnSpc>
                <a:spcPct val="90000"/>
              </a:lnSpc>
            </a:pPr>
            <a:r>
              <a:rPr lang="es-ES_tradnl" sz="2400">
                <a:latin typeface="Tahoma" pitchFamily="34" charset="0"/>
              </a:rPr>
              <a:t>Alta inversión inicial en la compra del producto</a:t>
            </a:r>
          </a:p>
          <a:p>
            <a:pPr>
              <a:lnSpc>
                <a:spcPct val="90000"/>
              </a:lnSpc>
            </a:pPr>
            <a:r>
              <a:rPr lang="es-ES_tradnl" sz="2400">
                <a:latin typeface="Tahoma" pitchFamily="34" charset="0"/>
              </a:rPr>
              <a:t>Lento desarrollo del mercado tecnológico en el país</a:t>
            </a:r>
          </a:p>
          <a:p>
            <a:pPr>
              <a:lnSpc>
                <a:spcPct val="90000"/>
              </a:lnSpc>
            </a:pPr>
            <a:r>
              <a:rPr lang="es-ES_tradnl" sz="2400">
                <a:latin typeface="Tahoma" pitchFamily="34" charset="0"/>
              </a:rPr>
              <a:t>Tardía recuperación de la inversión, lo cual desalentaría a los potenciales inversionistas </a:t>
            </a:r>
          </a:p>
          <a:p>
            <a:pPr>
              <a:lnSpc>
                <a:spcPct val="90000"/>
              </a:lnSpc>
              <a:buFont typeface="Wingdings" pitchFamily="2" charset="2"/>
              <a:buNone/>
            </a:pPr>
            <a:r>
              <a:rPr lang="es-ES_tradnl" sz="2400"/>
              <a:t> </a:t>
            </a: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56322"/>
                                        </p:tgtEl>
                                      </p:cBhvr>
                                    </p:animEffect>
                                    <p:animScale>
                                      <p:cBhvr>
                                        <p:cTn id="7" dur="250" autoRev="1" fill="hold"/>
                                        <p:tgtEl>
                                          <p:spTgt spid="5632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solidFill>
                  <a:srgbClr val="FFFF00"/>
                </a:solidFill>
                <a:latin typeface="Tahoma" pitchFamily="34" charset="0"/>
              </a:rPr>
              <a:t>PLAN DE MARKETING</a:t>
            </a:r>
          </a:p>
        </p:txBody>
      </p:sp>
      <p:sp>
        <p:nvSpPr>
          <p:cNvPr id="57347" name="Rectangle 3"/>
          <p:cNvSpPr>
            <a:spLocks noGrp="1" noChangeArrowheads="1"/>
          </p:cNvSpPr>
          <p:nvPr>
            <p:ph type="body" idx="1"/>
          </p:nvPr>
        </p:nvSpPr>
        <p:spPr/>
        <p:txBody>
          <a:bodyPr/>
          <a:lstStyle/>
          <a:p>
            <a:pPr>
              <a:buFont typeface="Wingdings" pitchFamily="2" charset="2"/>
              <a:buNone/>
            </a:pPr>
            <a:r>
              <a:rPr lang="es-ES_tradnl" sz="2800" b="1">
                <a:solidFill>
                  <a:srgbClr val="FFFF00"/>
                </a:solidFill>
                <a:latin typeface="Tahoma" pitchFamily="34" charset="0"/>
              </a:rPr>
              <a:t>Análisis FODA</a:t>
            </a:r>
            <a:r>
              <a:rPr lang="en-US" sz="2800">
                <a:solidFill>
                  <a:srgbClr val="FFFF00"/>
                </a:solidFill>
                <a:latin typeface="Tahoma" pitchFamily="34" charset="0"/>
              </a:rPr>
              <a:t> </a:t>
            </a:r>
          </a:p>
          <a:p>
            <a:pPr>
              <a:buFont typeface="Wingdings" pitchFamily="2" charset="2"/>
              <a:buNone/>
            </a:pPr>
            <a:r>
              <a:rPr lang="en-US" sz="2800">
                <a:latin typeface="Tahoma" pitchFamily="34" charset="0"/>
              </a:rPr>
              <a:t>AMENAZAS</a:t>
            </a:r>
          </a:p>
          <a:p>
            <a:r>
              <a:rPr lang="es-ES_tradnl">
                <a:latin typeface="Tahoma" pitchFamily="34" charset="0"/>
              </a:rPr>
              <a:t>Inestabilidad política, social y económica</a:t>
            </a:r>
          </a:p>
          <a:p>
            <a:r>
              <a:rPr lang="es-ES_tradnl">
                <a:latin typeface="Tahoma" pitchFamily="34" charset="0"/>
              </a:rPr>
              <a:t>Falta de crédito bancario para el sector</a:t>
            </a:r>
          </a:p>
          <a:p>
            <a:r>
              <a:rPr lang="es-ES_tradnl">
                <a:latin typeface="Tahoma" pitchFamily="34" charset="0"/>
              </a:rPr>
              <a:t>Robo de partes importadas en las Aduanas</a:t>
            </a:r>
          </a:p>
          <a:p>
            <a:r>
              <a:rPr lang="es-ES_tradnl">
                <a:latin typeface="Tahoma" pitchFamily="34" charset="0"/>
              </a:rPr>
              <a:t>Entrada de competidores fuertes en el mercado</a:t>
            </a:r>
          </a:p>
          <a:p>
            <a:r>
              <a:rPr lang="es-ES_tradnl">
                <a:latin typeface="Tahoma" pitchFamily="34" charset="0"/>
              </a:rPr>
              <a:t>Crisis financiera mundial</a:t>
            </a:r>
            <a:r>
              <a:rPr lang="en-US">
                <a:latin typeface="Tahoma" pitchFamily="34" charset="0"/>
              </a:rPr>
              <a:t> </a:t>
            </a:r>
            <a:endParaRPr lang="en-US" sz="3600">
              <a:latin typeface="Tahoma" pitchFamily="34" charset="0"/>
            </a:endParaRPr>
          </a:p>
          <a:p>
            <a:pPr>
              <a:buFont typeface="Wingdings" pitchFamily="2" charset="2"/>
              <a:buNone/>
            </a:pPr>
            <a:endParaRPr lang="en-US">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57346"/>
                                        </p:tgtEl>
                                      </p:cBhvr>
                                    </p:animEffect>
                                    <p:animScale>
                                      <p:cBhvr>
                                        <p:cTn id="7" dur="250" autoRev="1" fill="hold"/>
                                        <p:tgtEl>
                                          <p:spTgt spid="5734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solidFill>
                  <a:srgbClr val="FFFF00"/>
                </a:solidFill>
                <a:latin typeface="Tahoma" pitchFamily="34" charset="0"/>
              </a:rPr>
              <a:t>ANTECEDENTES DEL EQUIPO DE LIMPIEZA</a:t>
            </a:r>
          </a:p>
        </p:txBody>
      </p:sp>
      <p:sp>
        <p:nvSpPr>
          <p:cNvPr id="22531" name="Rectangle 3"/>
          <p:cNvSpPr>
            <a:spLocks noGrp="1" noChangeArrowheads="1"/>
          </p:cNvSpPr>
          <p:nvPr>
            <p:ph type="body" idx="1"/>
          </p:nvPr>
        </p:nvSpPr>
        <p:spPr/>
        <p:txBody>
          <a:bodyPr/>
          <a:lstStyle/>
          <a:p>
            <a:pPr>
              <a:lnSpc>
                <a:spcPct val="90000"/>
              </a:lnSpc>
              <a:buFont typeface="Wingdings" pitchFamily="2" charset="2"/>
              <a:buNone/>
            </a:pPr>
            <a:endParaRPr lang="en-US">
              <a:solidFill>
                <a:srgbClr val="FFFF00"/>
              </a:solidFill>
            </a:endParaRPr>
          </a:p>
          <a:p>
            <a:pPr>
              <a:lnSpc>
                <a:spcPct val="90000"/>
              </a:lnSpc>
              <a:buFont typeface="Wingdings" pitchFamily="2" charset="2"/>
              <a:buNone/>
            </a:pPr>
            <a:r>
              <a:rPr lang="en-US">
                <a:solidFill>
                  <a:srgbClr val="FFFF00"/>
                </a:solidFill>
                <a:latin typeface="Tahoma" pitchFamily="34" charset="0"/>
              </a:rPr>
              <a:t>Requerimientos de Funcionamiento:</a:t>
            </a:r>
          </a:p>
          <a:p>
            <a:pPr>
              <a:lnSpc>
                <a:spcPct val="90000"/>
              </a:lnSpc>
              <a:buFontTx/>
              <a:buChar char="-"/>
            </a:pPr>
            <a:r>
              <a:rPr lang="en-US">
                <a:latin typeface="Tahoma" pitchFamily="34" charset="0"/>
              </a:rPr>
              <a:t>Resaca de la suciedad</a:t>
            </a:r>
          </a:p>
          <a:p>
            <a:pPr>
              <a:lnSpc>
                <a:spcPct val="90000"/>
              </a:lnSpc>
              <a:buFontTx/>
              <a:buChar char="-"/>
            </a:pPr>
            <a:r>
              <a:rPr lang="en-US">
                <a:latin typeface="Tahoma" pitchFamily="34" charset="0"/>
              </a:rPr>
              <a:t>Ojo del </a:t>
            </a:r>
            <a:r>
              <a:rPr lang="es-ES_tradnl">
                <a:latin typeface="Tahoma" pitchFamily="34" charset="0"/>
              </a:rPr>
              <a:t>huracán</a:t>
            </a:r>
          </a:p>
          <a:p>
            <a:pPr>
              <a:lnSpc>
                <a:spcPct val="90000"/>
              </a:lnSpc>
              <a:buFontTx/>
              <a:buChar char="-"/>
            </a:pPr>
            <a:r>
              <a:rPr lang="es-ES_tradnl">
                <a:latin typeface="Tahoma" pitchFamily="34" charset="0"/>
              </a:rPr>
              <a:t>Motor hurricane </a:t>
            </a:r>
          </a:p>
          <a:p>
            <a:pPr>
              <a:lnSpc>
                <a:spcPct val="90000"/>
              </a:lnSpc>
              <a:buFontTx/>
              <a:buChar char="-"/>
            </a:pPr>
            <a:r>
              <a:rPr lang="es-ES_tradnl">
                <a:latin typeface="Tahoma" pitchFamily="34" charset="0"/>
              </a:rPr>
              <a:t>Mundo de agua</a:t>
            </a:r>
          </a:p>
          <a:p>
            <a:pPr>
              <a:lnSpc>
                <a:spcPct val="90000"/>
              </a:lnSpc>
              <a:buFontTx/>
              <a:buChar char="-"/>
            </a:pPr>
            <a:r>
              <a:rPr lang="es-ES_tradnl">
                <a:latin typeface="Tahoma" pitchFamily="34" charset="0"/>
              </a:rPr>
              <a:t>Interruptor dos velocidades</a:t>
            </a:r>
          </a:p>
          <a:p>
            <a:pPr>
              <a:lnSpc>
                <a:spcPct val="90000"/>
              </a:lnSpc>
              <a:buFontTx/>
              <a:buChar char="-"/>
            </a:pPr>
            <a:r>
              <a:rPr lang="es-ES_tradnl">
                <a:latin typeface="Tahoma" pitchFamily="34" charset="0"/>
              </a:rPr>
              <a:t>Al alcance de su mano</a:t>
            </a:r>
            <a:r>
              <a:rPr lang="en-US">
                <a:latin typeface="Tahoma" pitchFamily="34" charset="0"/>
              </a:rPr>
              <a:t>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fade">
                                      <p:cBhvr>
                                        <p:cTn id="7" dur="2000"/>
                                        <p:tgtEl>
                                          <p:spTgt spid="2253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531"/>
                                        </p:tgtEl>
                                        <p:attrNameLst>
                                          <p:attrName>style.visibility</p:attrName>
                                        </p:attrNameLst>
                                      </p:cBhvr>
                                      <p:to>
                                        <p:strVal val="visible"/>
                                      </p:to>
                                    </p:set>
                                    <p:animEffect transition="in" filter="fade">
                                      <p:cBhvr>
                                        <p:cTn id="10" dur="2000"/>
                                        <p:tgtEl>
                                          <p:spTgt spid="225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82" name="Text Box 14"/>
          <p:cNvSpPr txBox="1">
            <a:spLocks noChangeArrowheads="1"/>
          </p:cNvSpPr>
          <p:nvPr/>
        </p:nvSpPr>
        <p:spPr bwMode="auto">
          <a:xfrm>
            <a:off x="3048000" y="990600"/>
            <a:ext cx="3505200" cy="1301750"/>
          </a:xfrm>
          <a:prstGeom prst="rect">
            <a:avLst/>
          </a:prstGeom>
          <a:solidFill>
            <a:srgbClr val="FFFFFF"/>
          </a:solidFill>
          <a:ln w="28575">
            <a:solidFill>
              <a:srgbClr val="000000"/>
            </a:solidFill>
            <a:miter lim="800000"/>
            <a:headEnd/>
            <a:tailEnd/>
          </a:ln>
        </p:spPr>
        <p:txBody>
          <a:bodyPr/>
          <a:lstStyle/>
          <a:p>
            <a:pPr algn="ctr" eaLnBrk="1" hangingPunct="1"/>
            <a:r>
              <a:rPr lang="es-ES_tradnl" sz="1400" b="1">
                <a:solidFill>
                  <a:srgbClr val="000000"/>
                </a:solidFill>
                <a:latin typeface="Tahoma" pitchFamily="34" charset="0"/>
                <a:cs typeface="Times New Roman" pitchFamily="18" charset="0"/>
              </a:rPr>
              <a:t>Competencia Potencial:</a:t>
            </a:r>
            <a:endParaRPr lang="en-US" sz="1400">
              <a:solidFill>
                <a:srgbClr val="000000"/>
              </a:solidFill>
              <a:latin typeface="Tahoma" pitchFamily="34" charset="0"/>
            </a:endParaRPr>
          </a:p>
          <a:p>
            <a:pPr algn="ctr"/>
            <a:r>
              <a:rPr lang="es-ES_tradnl" sz="1400">
                <a:solidFill>
                  <a:srgbClr val="000000"/>
                </a:solidFill>
                <a:latin typeface="Tahoma" pitchFamily="34" charset="0"/>
                <a:cs typeface="Times New Roman" pitchFamily="18" charset="0"/>
              </a:rPr>
              <a:t>* Grandes empresas que deseen incursionar en el mercado tecnológico de limpieza total</a:t>
            </a:r>
            <a:endParaRPr lang="en-US" sz="1400">
              <a:solidFill>
                <a:srgbClr val="000000"/>
              </a:solidFill>
              <a:latin typeface="Tahoma" pitchFamily="34" charset="0"/>
            </a:endParaRPr>
          </a:p>
          <a:p>
            <a:pPr algn="ctr"/>
            <a:r>
              <a:rPr lang="es-ES_tradnl" sz="1400">
                <a:solidFill>
                  <a:srgbClr val="000000"/>
                </a:solidFill>
                <a:latin typeface="Tahoma" pitchFamily="34" charset="0"/>
                <a:cs typeface="Times New Roman" pitchFamily="18" charset="0"/>
              </a:rPr>
              <a:t>* Proyectos del actual Gobierno Nacional</a:t>
            </a:r>
            <a:endParaRPr lang="es-ES_tradnl" sz="1400">
              <a:solidFill>
                <a:srgbClr val="000000"/>
              </a:solidFill>
              <a:latin typeface="Tahoma" pitchFamily="34" charset="0"/>
            </a:endParaRPr>
          </a:p>
        </p:txBody>
      </p:sp>
      <p:sp>
        <p:nvSpPr>
          <p:cNvPr id="58377" name="Text Box 9"/>
          <p:cNvSpPr txBox="1">
            <a:spLocks noChangeArrowheads="1"/>
          </p:cNvSpPr>
          <p:nvPr/>
        </p:nvSpPr>
        <p:spPr bwMode="auto">
          <a:xfrm>
            <a:off x="533400" y="3276600"/>
            <a:ext cx="2057400" cy="1524000"/>
          </a:xfrm>
          <a:prstGeom prst="rect">
            <a:avLst/>
          </a:prstGeom>
          <a:solidFill>
            <a:srgbClr val="FFFFFF"/>
          </a:solidFill>
          <a:ln w="28575">
            <a:solidFill>
              <a:srgbClr val="000000"/>
            </a:solidFill>
            <a:miter lim="800000"/>
            <a:headEnd/>
            <a:tailEnd/>
          </a:ln>
        </p:spPr>
        <p:txBody>
          <a:bodyPr/>
          <a:lstStyle/>
          <a:p>
            <a:pPr algn="ctr" eaLnBrk="1" hangingPunct="1"/>
            <a:r>
              <a:rPr lang="es-ES_tradnl" sz="1400" b="1">
                <a:solidFill>
                  <a:srgbClr val="000000"/>
                </a:solidFill>
                <a:latin typeface="Tahoma" pitchFamily="34" charset="0"/>
                <a:cs typeface="Times New Roman" pitchFamily="18" charset="0"/>
              </a:rPr>
              <a:t>Proveedores:</a:t>
            </a:r>
            <a:endParaRPr lang="en-US" sz="1400">
              <a:solidFill>
                <a:srgbClr val="000000"/>
              </a:solidFill>
              <a:latin typeface="Tahoma" pitchFamily="34" charset="0"/>
            </a:endParaRPr>
          </a:p>
          <a:p>
            <a:pPr algn="ctr"/>
            <a:r>
              <a:rPr lang="es-ES_tradnl" sz="1400">
                <a:solidFill>
                  <a:srgbClr val="000000"/>
                </a:solidFill>
                <a:latin typeface="Tahoma" pitchFamily="34" charset="0"/>
                <a:cs typeface="Times New Roman" pitchFamily="18" charset="0"/>
              </a:rPr>
              <a:t>* De partes, respuestos y piezas, la empresa norteamericana Rainbow</a:t>
            </a:r>
            <a:endParaRPr lang="en-US" sz="1400">
              <a:solidFill>
                <a:srgbClr val="000000"/>
              </a:solidFill>
              <a:latin typeface="Tahoma" pitchFamily="34" charset="0"/>
            </a:endParaRPr>
          </a:p>
          <a:p>
            <a:endParaRPr lang="en-US" sz="1400">
              <a:solidFill>
                <a:srgbClr val="000000"/>
              </a:solidFill>
              <a:latin typeface="Tahoma" pitchFamily="34" charset="0"/>
            </a:endParaRPr>
          </a:p>
        </p:txBody>
      </p:sp>
      <p:sp>
        <p:nvSpPr>
          <p:cNvPr id="58375" name="Text Box 7"/>
          <p:cNvSpPr txBox="1">
            <a:spLocks noChangeArrowheads="1"/>
          </p:cNvSpPr>
          <p:nvPr/>
        </p:nvSpPr>
        <p:spPr bwMode="auto">
          <a:xfrm>
            <a:off x="3048000" y="2590800"/>
            <a:ext cx="3505200" cy="2819400"/>
          </a:xfrm>
          <a:prstGeom prst="rect">
            <a:avLst/>
          </a:prstGeom>
          <a:solidFill>
            <a:srgbClr val="FFFFFF"/>
          </a:solidFill>
          <a:ln w="28575">
            <a:solidFill>
              <a:srgbClr val="000000"/>
            </a:solidFill>
            <a:miter lim="800000"/>
            <a:headEnd/>
            <a:tailEnd/>
          </a:ln>
        </p:spPr>
        <p:txBody>
          <a:bodyPr/>
          <a:lstStyle/>
          <a:p>
            <a:pPr algn="ctr" eaLnBrk="1" hangingPunct="1"/>
            <a:r>
              <a:rPr lang="es-ES_tradnl" sz="1400" b="1">
                <a:solidFill>
                  <a:srgbClr val="000000"/>
                </a:solidFill>
                <a:latin typeface="Tahoma" pitchFamily="34" charset="0"/>
                <a:cs typeface="Times New Roman" pitchFamily="18" charset="0"/>
              </a:rPr>
              <a:t>Competencia del sector:</a:t>
            </a:r>
            <a:endParaRPr lang="en-US" sz="1400">
              <a:solidFill>
                <a:srgbClr val="000000"/>
              </a:solidFill>
              <a:latin typeface="Tahoma" pitchFamily="34" charset="0"/>
            </a:endParaRPr>
          </a:p>
          <a:p>
            <a:pPr algn="ctr"/>
            <a:r>
              <a:rPr lang="es-ES_tradnl" sz="1400">
                <a:solidFill>
                  <a:srgbClr val="000000"/>
                </a:solidFill>
                <a:latin typeface="Tahoma" pitchFamily="34" charset="0"/>
                <a:cs typeface="Times New Roman" pitchFamily="18" charset="0"/>
              </a:rPr>
              <a:t>* Empresas o personas naturales que han introducido en el mercado local equipos de igual tecnología, algunas imitaciones del equipo Rainbow. Muchas de estas empresas o personas venden los equipos mediante contactos, por portales de Internet como Ebay o Mercado Libre, o mediante catálogos, mas no alquilan los equipos por lo que su mercado es limitado</a:t>
            </a:r>
            <a:endParaRPr lang="es-ES_tradnl" sz="1400">
              <a:solidFill>
                <a:srgbClr val="000000"/>
              </a:solidFill>
              <a:latin typeface="Tahoma" pitchFamily="34" charset="0"/>
            </a:endParaRPr>
          </a:p>
        </p:txBody>
      </p:sp>
      <p:sp>
        <p:nvSpPr>
          <p:cNvPr id="58376" name="Text Box 8"/>
          <p:cNvSpPr txBox="1">
            <a:spLocks noChangeArrowheads="1"/>
          </p:cNvSpPr>
          <p:nvPr/>
        </p:nvSpPr>
        <p:spPr bwMode="auto">
          <a:xfrm>
            <a:off x="6858000" y="3200400"/>
            <a:ext cx="2057400" cy="1616075"/>
          </a:xfrm>
          <a:prstGeom prst="rect">
            <a:avLst/>
          </a:prstGeom>
          <a:solidFill>
            <a:srgbClr val="FFFFFF"/>
          </a:solidFill>
          <a:ln w="28575">
            <a:solidFill>
              <a:srgbClr val="000000"/>
            </a:solidFill>
            <a:miter lim="800000"/>
            <a:headEnd/>
            <a:tailEnd/>
          </a:ln>
        </p:spPr>
        <p:txBody>
          <a:bodyPr/>
          <a:lstStyle/>
          <a:p>
            <a:pPr algn="ctr" eaLnBrk="1" hangingPunct="1"/>
            <a:r>
              <a:rPr lang="es-ES_tradnl" sz="1400" b="1">
                <a:solidFill>
                  <a:srgbClr val="000000"/>
                </a:solidFill>
                <a:latin typeface="Tahoma" pitchFamily="34" charset="0"/>
                <a:cs typeface="Times New Roman" pitchFamily="18" charset="0"/>
              </a:rPr>
              <a:t>Clientes:</a:t>
            </a:r>
            <a:endParaRPr lang="en-US" sz="1400">
              <a:solidFill>
                <a:srgbClr val="000000"/>
              </a:solidFill>
              <a:latin typeface="Tahoma" pitchFamily="34" charset="0"/>
            </a:endParaRPr>
          </a:p>
          <a:p>
            <a:pPr algn="ctr"/>
            <a:r>
              <a:rPr lang="es-ES_tradnl" sz="1400">
                <a:solidFill>
                  <a:srgbClr val="000000"/>
                </a:solidFill>
                <a:latin typeface="Tahoma" pitchFamily="34" charset="0"/>
                <a:cs typeface="Times New Roman" pitchFamily="18" charset="0"/>
              </a:rPr>
              <a:t>*Familias con vivienda y negocios propios residentes en Guayaquil, clase social media alta y alta</a:t>
            </a:r>
            <a:endParaRPr lang="es-ES_tradnl" sz="1400">
              <a:solidFill>
                <a:srgbClr val="000000"/>
              </a:solidFill>
              <a:latin typeface="Tahoma" pitchFamily="34" charset="0"/>
            </a:endParaRPr>
          </a:p>
        </p:txBody>
      </p:sp>
      <p:sp>
        <p:nvSpPr>
          <p:cNvPr id="58373" name="Text Box 5"/>
          <p:cNvSpPr txBox="1">
            <a:spLocks noChangeArrowheads="1"/>
          </p:cNvSpPr>
          <p:nvPr/>
        </p:nvSpPr>
        <p:spPr bwMode="auto">
          <a:xfrm>
            <a:off x="3124200" y="5638800"/>
            <a:ext cx="3352800" cy="914400"/>
          </a:xfrm>
          <a:prstGeom prst="rect">
            <a:avLst/>
          </a:prstGeom>
          <a:solidFill>
            <a:srgbClr val="FFFFFF"/>
          </a:solidFill>
          <a:ln w="28575">
            <a:solidFill>
              <a:srgbClr val="000000"/>
            </a:solidFill>
            <a:miter lim="800000"/>
            <a:headEnd/>
            <a:tailEnd/>
          </a:ln>
        </p:spPr>
        <p:txBody>
          <a:bodyPr/>
          <a:lstStyle/>
          <a:p>
            <a:pPr algn="ctr" eaLnBrk="1" hangingPunct="1"/>
            <a:r>
              <a:rPr lang="es-ES_tradnl" sz="1400" b="1">
                <a:solidFill>
                  <a:srgbClr val="000000"/>
                </a:solidFill>
                <a:latin typeface="Tahoma" pitchFamily="34" charset="0"/>
                <a:cs typeface="Times New Roman" pitchFamily="18" charset="0"/>
              </a:rPr>
              <a:t>Productos Sustitutos:</a:t>
            </a:r>
            <a:endParaRPr lang="en-US" sz="1400">
              <a:solidFill>
                <a:srgbClr val="000000"/>
              </a:solidFill>
              <a:latin typeface="Tahoma" pitchFamily="34" charset="0"/>
            </a:endParaRPr>
          </a:p>
          <a:p>
            <a:pPr algn="ctr"/>
            <a:r>
              <a:rPr lang="es-ES_tradnl" sz="1400">
                <a:solidFill>
                  <a:srgbClr val="000000"/>
                </a:solidFill>
                <a:latin typeface="Tahoma" pitchFamily="34" charset="0"/>
                <a:cs typeface="Times New Roman" pitchFamily="18" charset="0"/>
              </a:rPr>
              <a:t>* Aspiradoras tradicionales</a:t>
            </a:r>
            <a:endParaRPr lang="en-US" sz="1400">
              <a:solidFill>
                <a:srgbClr val="000000"/>
              </a:solidFill>
              <a:latin typeface="Tahoma" pitchFamily="34" charset="0"/>
            </a:endParaRPr>
          </a:p>
          <a:p>
            <a:pPr algn="ctr"/>
            <a:r>
              <a:rPr lang="es-ES_tradnl" sz="1400">
                <a:solidFill>
                  <a:srgbClr val="000000"/>
                </a:solidFill>
                <a:latin typeface="Tahoma" pitchFamily="34" charset="0"/>
                <a:cs typeface="Times New Roman" pitchFamily="18" charset="0"/>
              </a:rPr>
              <a:t>* Imitaciones del equipo Rainbow</a:t>
            </a:r>
            <a:endParaRPr lang="en-US" sz="1400">
              <a:solidFill>
                <a:srgbClr val="000000"/>
              </a:solidFill>
              <a:latin typeface="Tahoma" pitchFamily="34" charset="0"/>
            </a:endParaRPr>
          </a:p>
          <a:p>
            <a:endParaRPr lang="en-US" sz="1400">
              <a:latin typeface="Tahoma" pitchFamily="34" charset="0"/>
            </a:endParaRPr>
          </a:p>
        </p:txBody>
      </p:sp>
      <p:sp>
        <p:nvSpPr>
          <p:cNvPr id="58378" name="Line 10"/>
          <p:cNvSpPr>
            <a:spLocks noChangeShapeType="1"/>
          </p:cNvSpPr>
          <p:nvPr/>
        </p:nvSpPr>
        <p:spPr bwMode="auto">
          <a:xfrm>
            <a:off x="2590800" y="4114800"/>
            <a:ext cx="457200" cy="0"/>
          </a:xfrm>
          <a:prstGeom prst="line">
            <a:avLst/>
          </a:prstGeom>
          <a:noFill/>
          <a:ln w="9525">
            <a:solidFill>
              <a:srgbClr val="000000"/>
            </a:solidFill>
            <a:round/>
            <a:headEnd/>
            <a:tailEnd/>
          </a:ln>
        </p:spPr>
        <p:txBody>
          <a:bodyPr/>
          <a:lstStyle/>
          <a:p>
            <a:endParaRPr lang="es-ES"/>
          </a:p>
        </p:txBody>
      </p:sp>
      <p:sp>
        <p:nvSpPr>
          <p:cNvPr id="58379" name="Line 11"/>
          <p:cNvSpPr>
            <a:spLocks noChangeShapeType="1"/>
          </p:cNvSpPr>
          <p:nvPr/>
        </p:nvSpPr>
        <p:spPr bwMode="auto">
          <a:xfrm>
            <a:off x="6553200" y="4038600"/>
            <a:ext cx="342900" cy="0"/>
          </a:xfrm>
          <a:prstGeom prst="line">
            <a:avLst/>
          </a:prstGeom>
          <a:noFill/>
          <a:ln w="9525">
            <a:solidFill>
              <a:srgbClr val="000000"/>
            </a:solidFill>
            <a:round/>
            <a:headEnd/>
            <a:tailEnd/>
          </a:ln>
        </p:spPr>
        <p:txBody>
          <a:bodyPr/>
          <a:lstStyle/>
          <a:p>
            <a:endParaRPr lang="es-ES"/>
          </a:p>
        </p:txBody>
      </p:sp>
      <p:sp>
        <p:nvSpPr>
          <p:cNvPr id="58374" name="Line 6"/>
          <p:cNvSpPr>
            <a:spLocks noChangeShapeType="1"/>
          </p:cNvSpPr>
          <p:nvPr/>
        </p:nvSpPr>
        <p:spPr bwMode="auto">
          <a:xfrm flipV="1">
            <a:off x="4800600" y="5410200"/>
            <a:ext cx="0" cy="228600"/>
          </a:xfrm>
          <a:prstGeom prst="line">
            <a:avLst/>
          </a:prstGeom>
          <a:noFill/>
          <a:ln w="9525">
            <a:solidFill>
              <a:srgbClr val="000000"/>
            </a:solidFill>
            <a:round/>
            <a:headEnd/>
            <a:tailEnd/>
          </a:ln>
        </p:spPr>
        <p:txBody>
          <a:bodyPr/>
          <a:lstStyle/>
          <a:p>
            <a:endParaRPr lang="es-ES"/>
          </a:p>
        </p:txBody>
      </p:sp>
      <p:sp>
        <p:nvSpPr>
          <p:cNvPr id="58380" name="Line 12"/>
          <p:cNvSpPr>
            <a:spLocks noChangeShapeType="1"/>
          </p:cNvSpPr>
          <p:nvPr/>
        </p:nvSpPr>
        <p:spPr bwMode="auto">
          <a:xfrm flipV="1">
            <a:off x="4648200" y="2286000"/>
            <a:ext cx="0" cy="228600"/>
          </a:xfrm>
          <a:prstGeom prst="line">
            <a:avLst/>
          </a:prstGeom>
          <a:noFill/>
          <a:ln w="9525">
            <a:solidFill>
              <a:srgbClr val="000000"/>
            </a:solidFill>
            <a:round/>
            <a:headEnd/>
            <a:tailEnd/>
          </a:ln>
        </p:spPr>
        <p:txBody>
          <a:bodyPr/>
          <a:lstStyle/>
          <a:p>
            <a:endParaRPr lang="es-ES"/>
          </a:p>
        </p:txBody>
      </p:sp>
      <p:sp>
        <p:nvSpPr>
          <p:cNvPr id="58385" name="Rectangle 17"/>
          <p:cNvSpPr>
            <a:spLocks noChangeArrowheads="1"/>
          </p:cNvSpPr>
          <p:nvPr/>
        </p:nvSpPr>
        <p:spPr bwMode="auto">
          <a:xfrm>
            <a:off x="-4616450" y="1789113"/>
            <a:ext cx="269875" cy="1096962"/>
          </a:xfrm>
          <a:prstGeom prst="rect">
            <a:avLst/>
          </a:prstGeom>
          <a:noFill/>
          <a:ln w="9525">
            <a:noFill/>
            <a:miter lim="800000"/>
            <a:headEnd/>
            <a:tailEnd/>
          </a:ln>
          <a:effectLst/>
        </p:spPr>
        <p:txBody>
          <a:bodyPr wrap="none" anchor="ctr">
            <a:spAutoFit/>
          </a:bodyPr>
          <a:lstStyle/>
          <a:p>
            <a:pPr eaLnBrk="1" hangingPunct="1"/>
            <a:endParaRPr lang="es-ES_tradnl" sz="1200">
              <a:ea typeface="Times New Roman" pitchFamily="18" charset="0"/>
              <a:cs typeface="Arial" charset="0"/>
            </a:endParaRPr>
          </a:p>
          <a:p>
            <a:r>
              <a:rPr lang="es-ES_tradnl" sz="1200">
                <a:ea typeface="Times New Roman" pitchFamily="18" charset="0"/>
                <a:cs typeface="Arial" charset="0"/>
              </a:rPr>
              <a:t>  </a:t>
            </a:r>
            <a:endParaRPr lang="en-US" sz="900">
              <a:ea typeface="Times New Roman" pitchFamily="18" charset="0"/>
              <a:cs typeface="Arial" charset="0"/>
            </a:endParaRPr>
          </a:p>
          <a:p>
            <a:r>
              <a:rPr lang="es-ES_tradnl" sz="1200">
                <a:ea typeface="Times New Roman" pitchFamily="18" charset="0"/>
                <a:cs typeface="Arial" charset="0"/>
              </a:rPr>
              <a:t> </a:t>
            </a:r>
            <a:endParaRPr lang="en-US" sz="900">
              <a:ea typeface="Times New Roman" pitchFamily="18" charset="0"/>
              <a:cs typeface="Arial" charset="0"/>
            </a:endParaRPr>
          </a:p>
          <a:p>
            <a:r>
              <a:rPr lang="es-ES_tradnl" sz="1200">
                <a:ea typeface="Times New Roman" pitchFamily="18" charset="0"/>
                <a:cs typeface="Arial" charset="0"/>
              </a:rPr>
              <a:t> </a:t>
            </a:r>
            <a:endParaRPr lang="en-US" sz="900">
              <a:ea typeface="Times New Roman" pitchFamily="18" charset="0"/>
              <a:cs typeface="Arial" charset="0"/>
            </a:endParaRPr>
          </a:p>
          <a:p>
            <a:endParaRPr lang="en-US">
              <a:ea typeface="Times New Roman" pitchFamily="18" charset="0"/>
              <a:cs typeface="Arial" charset="0"/>
            </a:endParaRPr>
          </a:p>
        </p:txBody>
      </p:sp>
      <p:sp>
        <p:nvSpPr>
          <p:cNvPr id="58387" name="Rectangle 19"/>
          <p:cNvSpPr>
            <a:spLocks noChangeArrowheads="1"/>
          </p:cNvSpPr>
          <p:nvPr/>
        </p:nvSpPr>
        <p:spPr bwMode="auto">
          <a:xfrm>
            <a:off x="-4616450" y="2886075"/>
            <a:ext cx="227012" cy="549275"/>
          </a:xfrm>
          <a:prstGeom prst="rect">
            <a:avLst/>
          </a:prstGeom>
          <a:noFill/>
          <a:ln w="9525">
            <a:noFill/>
            <a:miter lim="800000"/>
            <a:headEnd/>
            <a:tailEnd/>
          </a:ln>
          <a:effectLst/>
        </p:spPr>
        <p:txBody>
          <a:bodyPr wrap="none" anchor="ctr">
            <a:spAutoFit/>
          </a:bodyPr>
          <a:lstStyle/>
          <a:p>
            <a:pPr eaLnBrk="1" hangingPunct="1"/>
            <a:r>
              <a:rPr lang="es-ES_tradnl" sz="1200">
                <a:ea typeface="Times New Roman" pitchFamily="18" charset="0"/>
                <a:cs typeface="Arial" charset="0"/>
              </a:rPr>
              <a:t> </a:t>
            </a:r>
            <a:endParaRPr lang="en-US" sz="900">
              <a:ea typeface="Times New Roman" pitchFamily="18" charset="0"/>
              <a:cs typeface="Arial" charset="0"/>
            </a:endParaRPr>
          </a:p>
          <a:p>
            <a:endParaRPr lang="en-US">
              <a:ea typeface="Times New Roman" pitchFamily="18" charset="0"/>
              <a:cs typeface="Arial" charset="0"/>
            </a:endParaRPr>
          </a:p>
        </p:txBody>
      </p:sp>
      <p:sp>
        <p:nvSpPr>
          <p:cNvPr id="58390" name="Rectangle 22"/>
          <p:cNvSpPr>
            <a:spLocks noChangeArrowheads="1"/>
          </p:cNvSpPr>
          <p:nvPr/>
        </p:nvSpPr>
        <p:spPr bwMode="auto">
          <a:xfrm>
            <a:off x="-3733800" y="3475038"/>
            <a:ext cx="184150" cy="366712"/>
          </a:xfrm>
          <a:prstGeom prst="rect">
            <a:avLst/>
          </a:prstGeom>
          <a:noFill/>
          <a:ln w="9525">
            <a:noFill/>
            <a:miter lim="800000"/>
            <a:headEnd/>
            <a:tailEnd/>
          </a:ln>
          <a:effectLst/>
        </p:spPr>
        <p:txBody>
          <a:bodyPr wrap="none" anchor="ctr">
            <a:spAutoFit/>
          </a:bodyPr>
          <a:lstStyle/>
          <a:p>
            <a:pPr eaLnBrk="1" hangingPunct="1"/>
            <a:endParaRPr lang="es-ES"/>
          </a:p>
        </p:txBody>
      </p:sp>
      <p:sp>
        <p:nvSpPr>
          <p:cNvPr id="58391" name="Rectangle 23"/>
          <p:cNvSpPr>
            <a:spLocks noChangeArrowheads="1"/>
          </p:cNvSpPr>
          <p:nvPr/>
        </p:nvSpPr>
        <p:spPr bwMode="auto">
          <a:xfrm>
            <a:off x="-4616450" y="3435350"/>
            <a:ext cx="184150" cy="777875"/>
          </a:xfrm>
          <a:prstGeom prst="rect">
            <a:avLst/>
          </a:prstGeom>
          <a:noFill/>
          <a:ln w="9525">
            <a:noFill/>
            <a:miter lim="800000"/>
            <a:headEnd/>
            <a:tailEnd/>
          </a:ln>
          <a:effectLst/>
        </p:spPr>
        <p:txBody>
          <a:bodyPr wrap="none" anchor="ctr">
            <a:spAutoFit/>
          </a:bodyPr>
          <a:lstStyle/>
          <a:p>
            <a:pPr eaLnBrk="1" hangingPunct="1"/>
            <a:r>
              <a:rPr lang="en-US" sz="900"/>
              <a:t/>
            </a:r>
            <a:br>
              <a:rPr lang="en-US" sz="900"/>
            </a:br>
            <a:endParaRPr lang="en-US"/>
          </a:p>
          <a:p>
            <a:endParaRPr lang="en-US"/>
          </a:p>
        </p:txBody>
      </p:sp>
      <p:sp>
        <p:nvSpPr>
          <p:cNvPr id="58394" name="Rectangle 26"/>
          <p:cNvSpPr>
            <a:spLocks noChangeArrowheads="1"/>
          </p:cNvSpPr>
          <p:nvPr/>
        </p:nvSpPr>
        <p:spPr bwMode="auto">
          <a:xfrm>
            <a:off x="0" y="123825"/>
            <a:ext cx="9144000" cy="946150"/>
          </a:xfrm>
          <a:prstGeom prst="rect">
            <a:avLst/>
          </a:prstGeom>
          <a:noFill/>
          <a:ln w="9525">
            <a:noFill/>
            <a:miter lim="800000"/>
            <a:headEnd/>
            <a:tailEnd/>
          </a:ln>
          <a:effectLst/>
        </p:spPr>
        <p:txBody>
          <a:bodyPr>
            <a:spAutoFit/>
          </a:bodyPr>
          <a:lstStyle/>
          <a:p>
            <a:pPr algn="ctr"/>
            <a:r>
              <a:rPr lang="es-ES" sz="2800" b="1">
                <a:solidFill>
                  <a:srgbClr val="FFFF00"/>
                </a:solidFill>
                <a:latin typeface="Tahoma" pitchFamily="34" charset="0"/>
              </a:rPr>
              <a:t>ANALISIS COMPETITIVO DE LA INDUSTRA</a:t>
            </a:r>
            <a:r>
              <a:rPr lang="es-EC" sz="2800" b="1">
                <a:solidFill>
                  <a:srgbClr val="FFFF00"/>
                </a:solidFill>
                <a:latin typeface="Tahoma" pitchFamily="34" charset="0"/>
              </a:rPr>
              <a:t>:</a:t>
            </a:r>
            <a:r>
              <a:rPr lang="es-ES" sz="2800" b="1">
                <a:solidFill>
                  <a:srgbClr val="FFFF00"/>
                </a:solidFill>
                <a:latin typeface="Tahoma" pitchFamily="34" charset="0"/>
              </a:rPr>
              <a:t> PORTER</a:t>
            </a:r>
            <a:endParaRPr lang="en-US" sz="2800" b="1">
              <a:solidFill>
                <a:srgbClr val="FFFF00"/>
              </a:solidFill>
              <a:latin typeface="Tahoma" pitchFamily="34" charset="0"/>
            </a:endParaRPr>
          </a:p>
        </p:txBody>
      </p:sp>
    </p:spTree>
  </p:cSld>
  <p:clrMapOvr>
    <a:masterClrMapping/>
  </p:clrMapOvr>
  <p:transition>
    <p:strips dir="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s-MX" b="1">
                <a:solidFill>
                  <a:srgbClr val="FFFF00"/>
                </a:solidFill>
                <a:latin typeface="Tahoma" pitchFamily="34" charset="0"/>
              </a:rPr>
              <a:t>MATRIZ BCG</a:t>
            </a:r>
            <a:endParaRPr lang="en-US" b="1">
              <a:solidFill>
                <a:srgbClr val="FFFF00"/>
              </a:solidFill>
              <a:latin typeface="Tahoma" pitchFamily="34" charset="0"/>
            </a:endParaRPr>
          </a:p>
        </p:txBody>
      </p:sp>
      <p:sp>
        <p:nvSpPr>
          <p:cNvPr id="59395" name="Rectangle 3"/>
          <p:cNvSpPr>
            <a:spLocks noGrp="1" noChangeArrowheads="1"/>
          </p:cNvSpPr>
          <p:nvPr>
            <p:ph type="body" idx="1"/>
          </p:nvPr>
        </p:nvSpPr>
        <p:spPr>
          <a:xfrm>
            <a:off x="457200" y="1600200"/>
            <a:ext cx="8229600" cy="5257800"/>
          </a:xfrm>
        </p:spPr>
        <p:txBody>
          <a:bodyPr/>
          <a:lstStyle/>
          <a:p>
            <a:pPr>
              <a:buFont typeface="Wingdings" pitchFamily="2" charset="2"/>
              <a:buNone/>
            </a:pPr>
            <a:r>
              <a:rPr lang="en-US" sz="2800">
                <a:latin typeface="Tahoma" pitchFamily="34" charset="0"/>
              </a:rPr>
              <a:t>Estrategia -&gt; Estructurar</a:t>
            </a:r>
          </a:p>
          <a:p>
            <a:pPr>
              <a:buFont typeface="Wingdings" pitchFamily="2" charset="2"/>
              <a:buNone/>
            </a:pPr>
            <a:r>
              <a:rPr lang="en-US" sz="2800">
                <a:latin typeface="Tahoma" pitchFamily="34" charset="0"/>
              </a:rPr>
              <a:t>-	Incrementar el mercado aun teniendo que invertir mucho en efectivo y renunciar a ingresos a CP</a:t>
            </a:r>
            <a:r>
              <a:rPr lang="en-US"/>
              <a:t> </a:t>
            </a:r>
          </a:p>
        </p:txBody>
      </p:sp>
      <p:grpSp>
        <p:nvGrpSpPr>
          <p:cNvPr id="59396" name="Group 4"/>
          <p:cNvGrpSpPr>
            <a:grpSpLocks noChangeAspect="1"/>
          </p:cNvGrpSpPr>
          <p:nvPr/>
        </p:nvGrpSpPr>
        <p:grpSpPr bwMode="auto">
          <a:xfrm>
            <a:off x="2057400" y="1371600"/>
            <a:ext cx="5181600" cy="4878388"/>
            <a:chOff x="0" y="-2469"/>
            <a:chExt cx="6709" cy="5259"/>
          </a:xfrm>
        </p:grpSpPr>
        <p:sp>
          <p:nvSpPr>
            <p:cNvPr id="59397" name="AutoShape 5"/>
            <p:cNvSpPr>
              <a:spLocks noChangeAspect="1" noChangeArrowheads="1"/>
            </p:cNvSpPr>
            <p:nvPr/>
          </p:nvSpPr>
          <p:spPr bwMode="auto">
            <a:xfrm>
              <a:off x="0" y="0"/>
              <a:ext cx="6709" cy="2790"/>
            </a:xfrm>
            <a:prstGeom prst="rect">
              <a:avLst/>
            </a:prstGeom>
            <a:noFill/>
            <a:ln w="9525">
              <a:noFill/>
              <a:miter lim="800000"/>
              <a:headEnd/>
              <a:tailEnd/>
            </a:ln>
          </p:spPr>
          <p:txBody>
            <a:bodyPr/>
            <a:lstStyle/>
            <a:p>
              <a:endParaRPr lang="es-ES"/>
            </a:p>
          </p:txBody>
        </p:sp>
        <p:sp>
          <p:nvSpPr>
            <p:cNvPr id="59398" name="Rectangle 6"/>
            <p:cNvSpPr>
              <a:spLocks noChangeArrowheads="1"/>
            </p:cNvSpPr>
            <p:nvPr/>
          </p:nvSpPr>
          <p:spPr bwMode="auto">
            <a:xfrm>
              <a:off x="4606" y="1132"/>
              <a:ext cx="1223" cy="688"/>
            </a:xfrm>
            <a:prstGeom prst="rect">
              <a:avLst/>
            </a:prstGeom>
            <a:noFill/>
            <a:ln w="9525">
              <a:noFill/>
              <a:miter lim="800000"/>
              <a:headEnd/>
              <a:tailEnd/>
            </a:ln>
          </p:spPr>
          <p:txBody>
            <a:bodyPr wrap="none" lIns="0" tIns="0" rIns="0" bIns="0">
              <a:spAutoFit/>
            </a:bodyPr>
            <a:lstStyle/>
            <a:p>
              <a:pPr eaLnBrk="1" hangingPunct="1"/>
              <a:r>
                <a:rPr lang="en-US" sz="1400">
                  <a:latin typeface="Tahoma" pitchFamily="34" charset="0"/>
                </a:rPr>
                <a:t>DILEMAS</a:t>
              </a:r>
            </a:p>
            <a:p>
              <a:pPr eaLnBrk="1" hangingPunct="1"/>
              <a:r>
                <a:rPr lang="en-US" sz="1400" b="1" i="1">
                  <a:latin typeface="Tahoma" pitchFamily="34" charset="0"/>
                </a:rPr>
                <a:t>LIMPIEZA </a:t>
              </a:r>
            </a:p>
            <a:p>
              <a:pPr eaLnBrk="1" hangingPunct="1"/>
              <a:r>
                <a:rPr lang="en-US" sz="1400" b="1" i="1">
                  <a:latin typeface="Tahoma" pitchFamily="34" charset="0"/>
                </a:rPr>
                <a:t>TOTAL</a:t>
              </a:r>
              <a:endParaRPr lang="en-US" sz="1400">
                <a:latin typeface="Tahoma" pitchFamily="34" charset="0"/>
              </a:endParaRPr>
            </a:p>
          </p:txBody>
        </p:sp>
        <p:sp>
          <p:nvSpPr>
            <p:cNvPr id="59399" name="Rectangle 7"/>
            <p:cNvSpPr>
              <a:spLocks noChangeArrowheads="1"/>
            </p:cNvSpPr>
            <p:nvPr/>
          </p:nvSpPr>
          <p:spPr bwMode="auto">
            <a:xfrm>
              <a:off x="995" y="1400"/>
              <a:ext cx="532" cy="264"/>
            </a:xfrm>
            <a:prstGeom prst="rect">
              <a:avLst/>
            </a:prstGeom>
            <a:noFill/>
            <a:ln w="9525">
              <a:noFill/>
              <a:miter lim="800000"/>
              <a:headEnd/>
              <a:tailEnd/>
            </a:ln>
          </p:spPr>
          <p:txBody>
            <a:bodyPr wrap="none" lIns="0" tIns="0" rIns="0" bIns="0">
              <a:spAutoFit/>
            </a:bodyPr>
            <a:lstStyle/>
            <a:p>
              <a:pPr eaLnBrk="1" hangingPunct="1"/>
              <a:r>
                <a:rPr lang="en-US" sz="1600" b="1">
                  <a:latin typeface="Tahoma" pitchFamily="34" charset="0"/>
                </a:rPr>
                <a:t>Alto</a:t>
              </a:r>
              <a:endParaRPr lang="en-US" sz="1600">
                <a:latin typeface="Tahoma" pitchFamily="34" charset="0"/>
              </a:endParaRPr>
            </a:p>
          </p:txBody>
        </p:sp>
        <p:sp>
          <p:nvSpPr>
            <p:cNvPr id="59400" name="Rectangle 8"/>
            <p:cNvSpPr>
              <a:spLocks noChangeArrowheads="1"/>
            </p:cNvSpPr>
            <p:nvPr/>
          </p:nvSpPr>
          <p:spPr bwMode="auto">
            <a:xfrm>
              <a:off x="2206" y="1406"/>
              <a:ext cx="1159" cy="229"/>
            </a:xfrm>
            <a:prstGeom prst="rect">
              <a:avLst/>
            </a:prstGeom>
            <a:noFill/>
            <a:ln w="9525">
              <a:noFill/>
              <a:miter lim="800000"/>
              <a:headEnd/>
              <a:tailEnd/>
            </a:ln>
          </p:spPr>
          <p:txBody>
            <a:bodyPr wrap="none" lIns="0" tIns="0" rIns="0" bIns="0">
              <a:spAutoFit/>
            </a:bodyPr>
            <a:lstStyle/>
            <a:p>
              <a:pPr eaLnBrk="1" hangingPunct="1"/>
              <a:r>
                <a:rPr lang="en-US" sz="1400">
                  <a:latin typeface="Tahoma" pitchFamily="34" charset="0"/>
                </a:rPr>
                <a:t>ESTRELLAS</a:t>
              </a:r>
            </a:p>
          </p:txBody>
        </p:sp>
        <p:sp>
          <p:nvSpPr>
            <p:cNvPr id="59401" name="Rectangle 9"/>
            <p:cNvSpPr>
              <a:spLocks noChangeArrowheads="1"/>
            </p:cNvSpPr>
            <p:nvPr/>
          </p:nvSpPr>
          <p:spPr bwMode="auto">
            <a:xfrm>
              <a:off x="995" y="2230"/>
              <a:ext cx="596" cy="264"/>
            </a:xfrm>
            <a:prstGeom prst="rect">
              <a:avLst/>
            </a:prstGeom>
            <a:noFill/>
            <a:ln w="9525">
              <a:noFill/>
              <a:miter lim="800000"/>
              <a:headEnd/>
              <a:tailEnd/>
            </a:ln>
          </p:spPr>
          <p:txBody>
            <a:bodyPr wrap="none" lIns="0" tIns="0" rIns="0" bIns="0">
              <a:spAutoFit/>
            </a:bodyPr>
            <a:lstStyle/>
            <a:p>
              <a:pPr eaLnBrk="1" hangingPunct="1"/>
              <a:r>
                <a:rPr lang="en-US" sz="1600" b="1">
                  <a:latin typeface="Tahoma" pitchFamily="34" charset="0"/>
                </a:rPr>
                <a:t>Bajo</a:t>
              </a:r>
              <a:endParaRPr lang="en-US" sz="1600">
                <a:latin typeface="Tahoma" pitchFamily="34" charset="0"/>
              </a:endParaRPr>
            </a:p>
          </p:txBody>
        </p:sp>
        <p:sp>
          <p:nvSpPr>
            <p:cNvPr id="59402" name="Rectangle 10"/>
            <p:cNvSpPr>
              <a:spLocks noChangeArrowheads="1"/>
            </p:cNvSpPr>
            <p:nvPr/>
          </p:nvSpPr>
          <p:spPr bwMode="auto">
            <a:xfrm>
              <a:off x="1831" y="2234"/>
              <a:ext cx="1828" cy="229"/>
            </a:xfrm>
            <a:prstGeom prst="rect">
              <a:avLst/>
            </a:prstGeom>
            <a:noFill/>
            <a:ln w="9525">
              <a:noFill/>
              <a:miter lim="800000"/>
              <a:headEnd/>
              <a:tailEnd/>
            </a:ln>
          </p:spPr>
          <p:txBody>
            <a:bodyPr wrap="none" lIns="0" tIns="0" rIns="0" bIns="0">
              <a:spAutoFit/>
            </a:bodyPr>
            <a:lstStyle/>
            <a:p>
              <a:pPr eaLnBrk="1" hangingPunct="1"/>
              <a:r>
                <a:rPr lang="en-US" sz="1400">
                  <a:latin typeface="Tahoma" pitchFamily="34" charset="0"/>
                </a:rPr>
                <a:t>VACAS LECHERAS</a:t>
              </a:r>
            </a:p>
          </p:txBody>
        </p:sp>
        <p:sp>
          <p:nvSpPr>
            <p:cNvPr id="59403" name="Rectangle 11"/>
            <p:cNvSpPr>
              <a:spLocks noChangeArrowheads="1"/>
            </p:cNvSpPr>
            <p:nvPr/>
          </p:nvSpPr>
          <p:spPr bwMode="auto">
            <a:xfrm>
              <a:off x="4682" y="2234"/>
              <a:ext cx="835" cy="229"/>
            </a:xfrm>
            <a:prstGeom prst="rect">
              <a:avLst/>
            </a:prstGeom>
            <a:noFill/>
            <a:ln w="9525">
              <a:noFill/>
              <a:miter lim="800000"/>
              <a:headEnd/>
              <a:tailEnd/>
            </a:ln>
          </p:spPr>
          <p:txBody>
            <a:bodyPr wrap="none" lIns="0" tIns="0" rIns="0" bIns="0">
              <a:spAutoFit/>
            </a:bodyPr>
            <a:lstStyle/>
            <a:p>
              <a:pPr eaLnBrk="1" hangingPunct="1"/>
              <a:r>
                <a:rPr lang="en-US" sz="1400">
                  <a:latin typeface="Tahoma" pitchFamily="34" charset="0"/>
                </a:rPr>
                <a:t>PERROS</a:t>
              </a:r>
            </a:p>
          </p:txBody>
        </p:sp>
        <p:sp>
          <p:nvSpPr>
            <p:cNvPr id="59404" name="Rectangle 12"/>
            <p:cNvSpPr>
              <a:spLocks noChangeArrowheads="1"/>
            </p:cNvSpPr>
            <p:nvPr/>
          </p:nvSpPr>
          <p:spPr bwMode="auto">
            <a:xfrm>
              <a:off x="1013" y="14"/>
              <a:ext cx="4956" cy="459"/>
            </a:xfrm>
            <a:prstGeom prst="rect">
              <a:avLst/>
            </a:prstGeom>
            <a:noFill/>
            <a:ln w="9525">
              <a:noFill/>
              <a:miter lim="800000"/>
              <a:headEnd/>
              <a:tailEnd/>
            </a:ln>
          </p:spPr>
          <p:txBody>
            <a:bodyPr lIns="0" tIns="0" rIns="0" bIns="0">
              <a:spAutoFit/>
            </a:bodyPr>
            <a:lstStyle/>
            <a:p>
              <a:pPr eaLnBrk="1" hangingPunct="1"/>
              <a:r>
                <a:rPr lang="en-US" sz="1400" b="1">
                  <a:latin typeface="Tahoma" pitchFamily="34" charset="0"/>
                </a:rPr>
                <a:t>PARTICIPACION RELATIVA EN EL MERCADO % DE cRECIMIENTO</a:t>
              </a:r>
              <a:endParaRPr lang="en-US" sz="1400">
                <a:latin typeface="Tahoma" pitchFamily="34" charset="0"/>
              </a:endParaRPr>
            </a:p>
          </p:txBody>
        </p:sp>
        <p:sp>
          <p:nvSpPr>
            <p:cNvPr id="59405" name="Rectangle 13"/>
            <p:cNvSpPr>
              <a:spLocks noChangeArrowheads="1"/>
            </p:cNvSpPr>
            <p:nvPr/>
          </p:nvSpPr>
          <p:spPr bwMode="auto">
            <a:xfrm rot="16200000">
              <a:off x="156" y="-2508"/>
              <a:ext cx="394" cy="471"/>
            </a:xfrm>
            <a:prstGeom prst="rect">
              <a:avLst/>
            </a:prstGeom>
            <a:noFill/>
            <a:ln w="9525">
              <a:noFill/>
              <a:miter lim="800000"/>
              <a:headEnd/>
              <a:tailEnd/>
            </a:ln>
          </p:spPr>
          <p:txBody>
            <a:bodyPr vert="eaVert" lIns="0" tIns="0" rIns="0" bIns="0">
              <a:spAutoFit/>
            </a:bodyPr>
            <a:lstStyle/>
            <a:p>
              <a:pPr eaLnBrk="1" hangingPunct="1"/>
              <a:endParaRPr lang="es-ES" sz="2400">
                <a:latin typeface="Times New Roman" pitchFamily="18" charset="0"/>
              </a:endParaRPr>
            </a:p>
          </p:txBody>
        </p:sp>
        <p:sp>
          <p:nvSpPr>
            <p:cNvPr id="59406" name="Rectangle 14"/>
            <p:cNvSpPr>
              <a:spLocks noChangeArrowheads="1"/>
            </p:cNvSpPr>
            <p:nvPr/>
          </p:nvSpPr>
          <p:spPr bwMode="auto">
            <a:xfrm rot="16200000">
              <a:off x="383" y="590"/>
              <a:ext cx="394" cy="1"/>
            </a:xfrm>
            <a:prstGeom prst="rect">
              <a:avLst/>
            </a:prstGeom>
            <a:noFill/>
            <a:ln w="9525">
              <a:noFill/>
              <a:miter lim="800000"/>
              <a:headEnd/>
              <a:tailEnd/>
            </a:ln>
          </p:spPr>
          <p:txBody>
            <a:bodyPr vert="eaVert" wrap="none" lIns="0" tIns="0" rIns="0" bIns="0">
              <a:spAutoFit/>
            </a:bodyPr>
            <a:lstStyle/>
            <a:p>
              <a:pPr eaLnBrk="1" hangingPunct="1"/>
              <a:endParaRPr lang="es-ES" sz="2400">
                <a:latin typeface="Times New Roman" pitchFamily="18" charset="0"/>
              </a:endParaRPr>
            </a:p>
          </p:txBody>
        </p:sp>
        <p:sp>
          <p:nvSpPr>
            <p:cNvPr id="59407" name="Rectangle 15"/>
            <p:cNvSpPr>
              <a:spLocks noChangeArrowheads="1"/>
            </p:cNvSpPr>
            <p:nvPr/>
          </p:nvSpPr>
          <p:spPr bwMode="auto">
            <a:xfrm>
              <a:off x="2518" y="707"/>
              <a:ext cx="857" cy="264"/>
            </a:xfrm>
            <a:prstGeom prst="rect">
              <a:avLst/>
            </a:prstGeom>
            <a:noFill/>
            <a:ln w="9525">
              <a:noFill/>
              <a:miter lim="800000"/>
              <a:headEnd/>
              <a:tailEnd/>
            </a:ln>
          </p:spPr>
          <p:txBody>
            <a:bodyPr wrap="none" lIns="0" tIns="0" rIns="0" bIns="0">
              <a:spAutoFit/>
            </a:bodyPr>
            <a:lstStyle/>
            <a:p>
              <a:pPr eaLnBrk="1" hangingPunct="1"/>
              <a:r>
                <a:rPr lang="en-US" sz="1600" b="1">
                  <a:latin typeface="Tahoma" pitchFamily="34" charset="0"/>
                </a:rPr>
                <a:t>Fuerte</a:t>
              </a:r>
              <a:endParaRPr lang="en-US" sz="1600">
                <a:latin typeface="Tahoma" pitchFamily="34" charset="0"/>
              </a:endParaRPr>
            </a:p>
          </p:txBody>
        </p:sp>
        <p:sp>
          <p:nvSpPr>
            <p:cNvPr id="59408" name="Rectangle 16"/>
            <p:cNvSpPr>
              <a:spLocks noChangeArrowheads="1"/>
            </p:cNvSpPr>
            <p:nvPr/>
          </p:nvSpPr>
          <p:spPr bwMode="auto">
            <a:xfrm>
              <a:off x="4849" y="707"/>
              <a:ext cx="682" cy="264"/>
            </a:xfrm>
            <a:prstGeom prst="rect">
              <a:avLst/>
            </a:prstGeom>
            <a:noFill/>
            <a:ln w="9525">
              <a:noFill/>
              <a:miter lim="800000"/>
              <a:headEnd/>
              <a:tailEnd/>
            </a:ln>
          </p:spPr>
          <p:txBody>
            <a:bodyPr wrap="none" lIns="0" tIns="0" rIns="0" bIns="0">
              <a:spAutoFit/>
            </a:bodyPr>
            <a:lstStyle/>
            <a:p>
              <a:pPr eaLnBrk="1" hangingPunct="1"/>
              <a:r>
                <a:rPr lang="en-US" sz="1600" b="1">
                  <a:latin typeface="Tahoma" pitchFamily="34" charset="0"/>
                </a:rPr>
                <a:t>Débil</a:t>
              </a:r>
              <a:endParaRPr lang="en-US" sz="1600">
                <a:latin typeface="Tahoma" pitchFamily="34" charset="0"/>
              </a:endParaRPr>
            </a:p>
          </p:txBody>
        </p:sp>
        <p:sp>
          <p:nvSpPr>
            <p:cNvPr id="59409" name="Line 17"/>
            <p:cNvSpPr>
              <a:spLocks noChangeShapeType="1"/>
            </p:cNvSpPr>
            <p:nvPr/>
          </p:nvSpPr>
          <p:spPr bwMode="auto">
            <a:xfrm>
              <a:off x="1687" y="554"/>
              <a:ext cx="1" cy="2236"/>
            </a:xfrm>
            <a:prstGeom prst="line">
              <a:avLst/>
            </a:prstGeom>
            <a:noFill/>
            <a:ln w="0">
              <a:solidFill>
                <a:srgbClr val="000000"/>
              </a:solidFill>
              <a:round/>
              <a:headEnd/>
              <a:tailEnd/>
            </a:ln>
          </p:spPr>
          <p:txBody>
            <a:bodyPr/>
            <a:lstStyle/>
            <a:p>
              <a:endParaRPr lang="es-ES"/>
            </a:p>
          </p:txBody>
        </p:sp>
        <p:sp>
          <p:nvSpPr>
            <p:cNvPr id="59410" name="Rectangle 18"/>
            <p:cNvSpPr>
              <a:spLocks noChangeArrowheads="1"/>
            </p:cNvSpPr>
            <p:nvPr/>
          </p:nvSpPr>
          <p:spPr bwMode="auto">
            <a:xfrm>
              <a:off x="1687" y="554"/>
              <a:ext cx="22" cy="2236"/>
            </a:xfrm>
            <a:prstGeom prst="rect">
              <a:avLst/>
            </a:prstGeom>
            <a:solidFill>
              <a:srgbClr val="000000"/>
            </a:solidFill>
            <a:ln w="9525">
              <a:noFill/>
              <a:miter lim="800000"/>
              <a:headEnd/>
              <a:tailEnd/>
            </a:ln>
          </p:spPr>
          <p:txBody>
            <a:bodyPr/>
            <a:lstStyle/>
            <a:p>
              <a:endParaRPr lang="es-ES"/>
            </a:p>
          </p:txBody>
        </p:sp>
        <p:sp>
          <p:nvSpPr>
            <p:cNvPr id="59411" name="Line 19"/>
            <p:cNvSpPr>
              <a:spLocks noChangeShapeType="1"/>
            </p:cNvSpPr>
            <p:nvPr/>
          </p:nvSpPr>
          <p:spPr bwMode="auto">
            <a:xfrm>
              <a:off x="3960" y="575"/>
              <a:ext cx="1" cy="2215"/>
            </a:xfrm>
            <a:prstGeom prst="line">
              <a:avLst/>
            </a:prstGeom>
            <a:noFill/>
            <a:ln w="0">
              <a:solidFill>
                <a:srgbClr val="000000"/>
              </a:solidFill>
              <a:round/>
              <a:headEnd/>
              <a:tailEnd/>
            </a:ln>
          </p:spPr>
          <p:txBody>
            <a:bodyPr/>
            <a:lstStyle/>
            <a:p>
              <a:endParaRPr lang="es-ES"/>
            </a:p>
          </p:txBody>
        </p:sp>
        <p:sp>
          <p:nvSpPr>
            <p:cNvPr id="59412" name="Rectangle 20"/>
            <p:cNvSpPr>
              <a:spLocks noChangeArrowheads="1"/>
            </p:cNvSpPr>
            <p:nvPr/>
          </p:nvSpPr>
          <p:spPr bwMode="auto">
            <a:xfrm>
              <a:off x="3960" y="575"/>
              <a:ext cx="22" cy="2215"/>
            </a:xfrm>
            <a:prstGeom prst="rect">
              <a:avLst/>
            </a:prstGeom>
            <a:solidFill>
              <a:srgbClr val="000000"/>
            </a:solidFill>
            <a:ln w="9525">
              <a:noFill/>
              <a:miter lim="800000"/>
              <a:headEnd/>
              <a:tailEnd/>
            </a:ln>
          </p:spPr>
          <p:txBody>
            <a:bodyPr/>
            <a:lstStyle/>
            <a:p>
              <a:endParaRPr lang="es-ES"/>
            </a:p>
          </p:txBody>
        </p:sp>
        <p:sp>
          <p:nvSpPr>
            <p:cNvPr id="59413" name="Line 21"/>
            <p:cNvSpPr>
              <a:spLocks noChangeShapeType="1"/>
            </p:cNvSpPr>
            <p:nvPr/>
          </p:nvSpPr>
          <p:spPr bwMode="auto">
            <a:xfrm>
              <a:off x="6233" y="575"/>
              <a:ext cx="1" cy="2215"/>
            </a:xfrm>
            <a:prstGeom prst="line">
              <a:avLst/>
            </a:prstGeom>
            <a:noFill/>
            <a:ln w="0">
              <a:solidFill>
                <a:srgbClr val="000000"/>
              </a:solidFill>
              <a:round/>
              <a:headEnd/>
              <a:tailEnd/>
            </a:ln>
          </p:spPr>
          <p:txBody>
            <a:bodyPr/>
            <a:lstStyle/>
            <a:p>
              <a:endParaRPr lang="es-ES"/>
            </a:p>
          </p:txBody>
        </p:sp>
        <p:sp>
          <p:nvSpPr>
            <p:cNvPr id="59414" name="Rectangle 22"/>
            <p:cNvSpPr>
              <a:spLocks noChangeArrowheads="1"/>
            </p:cNvSpPr>
            <p:nvPr/>
          </p:nvSpPr>
          <p:spPr bwMode="auto">
            <a:xfrm>
              <a:off x="6233" y="575"/>
              <a:ext cx="22" cy="2215"/>
            </a:xfrm>
            <a:prstGeom prst="rect">
              <a:avLst/>
            </a:prstGeom>
            <a:solidFill>
              <a:srgbClr val="000000"/>
            </a:solidFill>
            <a:ln w="9525">
              <a:noFill/>
              <a:miter lim="800000"/>
              <a:headEnd/>
              <a:tailEnd/>
            </a:ln>
          </p:spPr>
          <p:txBody>
            <a:bodyPr/>
            <a:lstStyle/>
            <a:p>
              <a:endParaRPr lang="es-ES"/>
            </a:p>
          </p:txBody>
        </p:sp>
        <p:sp>
          <p:nvSpPr>
            <p:cNvPr id="59415" name="Line 23"/>
            <p:cNvSpPr>
              <a:spLocks noChangeShapeType="1"/>
            </p:cNvSpPr>
            <p:nvPr/>
          </p:nvSpPr>
          <p:spPr bwMode="auto">
            <a:xfrm>
              <a:off x="940" y="1108"/>
              <a:ext cx="1" cy="1682"/>
            </a:xfrm>
            <a:prstGeom prst="line">
              <a:avLst/>
            </a:prstGeom>
            <a:noFill/>
            <a:ln w="0">
              <a:solidFill>
                <a:srgbClr val="000000"/>
              </a:solidFill>
              <a:round/>
              <a:headEnd/>
              <a:tailEnd/>
            </a:ln>
          </p:spPr>
          <p:txBody>
            <a:bodyPr/>
            <a:lstStyle/>
            <a:p>
              <a:endParaRPr lang="es-ES"/>
            </a:p>
          </p:txBody>
        </p:sp>
        <p:sp>
          <p:nvSpPr>
            <p:cNvPr id="59416" name="Rectangle 24"/>
            <p:cNvSpPr>
              <a:spLocks noChangeArrowheads="1"/>
            </p:cNvSpPr>
            <p:nvPr/>
          </p:nvSpPr>
          <p:spPr bwMode="auto">
            <a:xfrm>
              <a:off x="940" y="1108"/>
              <a:ext cx="22" cy="1682"/>
            </a:xfrm>
            <a:prstGeom prst="rect">
              <a:avLst/>
            </a:prstGeom>
            <a:solidFill>
              <a:srgbClr val="000000"/>
            </a:solidFill>
            <a:ln w="9525">
              <a:noFill/>
              <a:miter lim="800000"/>
              <a:headEnd/>
              <a:tailEnd/>
            </a:ln>
          </p:spPr>
          <p:txBody>
            <a:bodyPr/>
            <a:lstStyle/>
            <a:p>
              <a:endParaRPr lang="es-ES"/>
            </a:p>
          </p:txBody>
        </p:sp>
        <p:sp>
          <p:nvSpPr>
            <p:cNvPr id="59417" name="Line 25"/>
            <p:cNvSpPr>
              <a:spLocks noChangeShapeType="1"/>
            </p:cNvSpPr>
            <p:nvPr/>
          </p:nvSpPr>
          <p:spPr bwMode="auto">
            <a:xfrm>
              <a:off x="1709" y="554"/>
              <a:ext cx="4546" cy="1"/>
            </a:xfrm>
            <a:prstGeom prst="line">
              <a:avLst/>
            </a:prstGeom>
            <a:noFill/>
            <a:ln w="0">
              <a:solidFill>
                <a:srgbClr val="000000"/>
              </a:solidFill>
              <a:round/>
              <a:headEnd/>
              <a:tailEnd/>
            </a:ln>
          </p:spPr>
          <p:txBody>
            <a:bodyPr/>
            <a:lstStyle/>
            <a:p>
              <a:endParaRPr lang="es-ES"/>
            </a:p>
          </p:txBody>
        </p:sp>
        <p:sp>
          <p:nvSpPr>
            <p:cNvPr id="59418" name="Rectangle 26"/>
            <p:cNvSpPr>
              <a:spLocks noChangeArrowheads="1"/>
            </p:cNvSpPr>
            <p:nvPr/>
          </p:nvSpPr>
          <p:spPr bwMode="auto">
            <a:xfrm>
              <a:off x="1709" y="554"/>
              <a:ext cx="4546" cy="21"/>
            </a:xfrm>
            <a:prstGeom prst="rect">
              <a:avLst/>
            </a:prstGeom>
            <a:solidFill>
              <a:srgbClr val="000000"/>
            </a:solidFill>
            <a:ln w="9525">
              <a:noFill/>
              <a:miter lim="800000"/>
              <a:headEnd/>
              <a:tailEnd/>
            </a:ln>
          </p:spPr>
          <p:txBody>
            <a:bodyPr/>
            <a:lstStyle/>
            <a:p>
              <a:endParaRPr lang="es-ES"/>
            </a:p>
          </p:txBody>
        </p:sp>
        <p:sp>
          <p:nvSpPr>
            <p:cNvPr id="59419" name="Line 27"/>
            <p:cNvSpPr>
              <a:spLocks noChangeShapeType="1"/>
            </p:cNvSpPr>
            <p:nvPr/>
          </p:nvSpPr>
          <p:spPr bwMode="auto">
            <a:xfrm>
              <a:off x="962" y="1108"/>
              <a:ext cx="5293" cy="1"/>
            </a:xfrm>
            <a:prstGeom prst="line">
              <a:avLst/>
            </a:prstGeom>
            <a:noFill/>
            <a:ln w="0">
              <a:solidFill>
                <a:srgbClr val="000000"/>
              </a:solidFill>
              <a:round/>
              <a:headEnd/>
              <a:tailEnd/>
            </a:ln>
          </p:spPr>
          <p:txBody>
            <a:bodyPr/>
            <a:lstStyle/>
            <a:p>
              <a:endParaRPr lang="es-ES"/>
            </a:p>
          </p:txBody>
        </p:sp>
        <p:sp>
          <p:nvSpPr>
            <p:cNvPr id="59420" name="Rectangle 28"/>
            <p:cNvSpPr>
              <a:spLocks noChangeArrowheads="1"/>
            </p:cNvSpPr>
            <p:nvPr/>
          </p:nvSpPr>
          <p:spPr bwMode="auto">
            <a:xfrm>
              <a:off x="962" y="1108"/>
              <a:ext cx="5293" cy="21"/>
            </a:xfrm>
            <a:prstGeom prst="rect">
              <a:avLst/>
            </a:prstGeom>
            <a:solidFill>
              <a:srgbClr val="000000"/>
            </a:solidFill>
            <a:ln w="9525">
              <a:noFill/>
              <a:miter lim="800000"/>
              <a:headEnd/>
              <a:tailEnd/>
            </a:ln>
          </p:spPr>
          <p:txBody>
            <a:bodyPr/>
            <a:lstStyle/>
            <a:p>
              <a:endParaRPr lang="es-ES"/>
            </a:p>
          </p:txBody>
        </p:sp>
        <p:sp>
          <p:nvSpPr>
            <p:cNvPr id="59421" name="Line 29"/>
            <p:cNvSpPr>
              <a:spLocks noChangeShapeType="1"/>
            </p:cNvSpPr>
            <p:nvPr/>
          </p:nvSpPr>
          <p:spPr bwMode="auto">
            <a:xfrm>
              <a:off x="962" y="1938"/>
              <a:ext cx="5293" cy="1"/>
            </a:xfrm>
            <a:prstGeom prst="line">
              <a:avLst/>
            </a:prstGeom>
            <a:noFill/>
            <a:ln w="0">
              <a:solidFill>
                <a:srgbClr val="000000"/>
              </a:solidFill>
              <a:round/>
              <a:headEnd/>
              <a:tailEnd/>
            </a:ln>
          </p:spPr>
          <p:txBody>
            <a:bodyPr/>
            <a:lstStyle/>
            <a:p>
              <a:endParaRPr lang="es-ES"/>
            </a:p>
          </p:txBody>
        </p:sp>
        <p:sp>
          <p:nvSpPr>
            <p:cNvPr id="59422" name="Rectangle 30"/>
            <p:cNvSpPr>
              <a:spLocks noChangeArrowheads="1"/>
            </p:cNvSpPr>
            <p:nvPr/>
          </p:nvSpPr>
          <p:spPr bwMode="auto">
            <a:xfrm>
              <a:off x="962" y="1938"/>
              <a:ext cx="5293" cy="21"/>
            </a:xfrm>
            <a:prstGeom prst="rect">
              <a:avLst/>
            </a:prstGeom>
            <a:solidFill>
              <a:srgbClr val="000000"/>
            </a:solidFill>
            <a:ln w="9525">
              <a:noFill/>
              <a:miter lim="800000"/>
              <a:headEnd/>
              <a:tailEnd/>
            </a:ln>
          </p:spPr>
          <p:txBody>
            <a:bodyPr/>
            <a:lstStyle/>
            <a:p>
              <a:endParaRPr lang="es-ES"/>
            </a:p>
          </p:txBody>
        </p:sp>
        <p:sp>
          <p:nvSpPr>
            <p:cNvPr id="59423" name="Line 31"/>
            <p:cNvSpPr>
              <a:spLocks noChangeShapeType="1"/>
            </p:cNvSpPr>
            <p:nvPr/>
          </p:nvSpPr>
          <p:spPr bwMode="auto">
            <a:xfrm>
              <a:off x="962" y="2769"/>
              <a:ext cx="5293" cy="1"/>
            </a:xfrm>
            <a:prstGeom prst="line">
              <a:avLst/>
            </a:prstGeom>
            <a:noFill/>
            <a:ln w="0">
              <a:solidFill>
                <a:srgbClr val="000000"/>
              </a:solidFill>
              <a:round/>
              <a:headEnd/>
              <a:tailEnd/>
            </a:ln>
          </p:spPr>
          <p:txBody>
            <a:bodyPr/>
            <a:lstStyle/>
            <a:p>
              <a:endParaRPr lang="es-ES"/>
            </a:p>
          </p:txBody>
        </p:sp>
        <p:sp>
          <p:nvSpPr>
            <p:cNvPr id="59424" name="Rectangle 32"/>
            <p:cNvSpPr>
              <a:spLocks noChangeArrowheads="1"/>
            </p:cNvSpPr>
            <p:nvPr/>
          </p:nvSpPr>
          <p:spPr bwMode="auto">
            <a:xfrm>
              <a:off x="962" y="2769"/>
              <a:ext cx="5293" cy="21"/>
            </a:xfrm>
            <a:prstGeom prst="rect">
              <a:avLst/>
            </a:prstGeom>
            <a:solidFill>
              <a:srgbClr val="000000"/>
            </a:solidFill>
            <a:ln w="9525">
              <a:noFill/>
              <a:miter lim="800000"/>
              <a:headEnd/>
              <a:tailEnd/>
            </a:ln>
          </p:spPr>
          <p:txBody>
            <a:bodyPr/>
            <a:lstStyle/>
            <a:p>
              <a:endParaRPr lang="es-ES"/>
            </a:p>
          </p:txBody>
        </p:sp>
      </p:gr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anim calcmode="lin" valueType="num">
                                      <p:cBhvr>
                                        <p:cTn id="7" dur="2000" fill="hold"/>
                                        <p:tgtEl>
                                          <p:spTgt spid="59394"/>
                                        </p:tgtEl>
                                        <p:attrNameLst>
                                          <p:attrName>ppt_w</p:attrName>
                                        </p:attrNameLst>
                                      </p:cBhvr>
                                      <p:tavLst>
                                        <p:tav tm="0">
                                          <p:val>
                                            <p:strVal val="#ppt_w*2.5"/>
                                          </p:val>
                                        </p:tav>
                                        <p:tav tm="100000">
                                          <p:val>
                                            <p:strVal val="#ppt_w"/>
                                          </p:val>
                                        </p:tav>
                                      </p:tavLst>
                                    </p:anim>
                                    <p:anim calcmode="lin" valueType="num">
                                      <p:cBhvr>
                                        <p:cTn id="8" dur="2000" fill="hold"/>
                                        <p:tgtEl>
                                          <p:spTgt spid="59394"/>
                                        </p:tgtEl>
                                        <p:attrNameLst>
                                          <p:attrName>ppt_h</p:attrName>
                                        </p:attrNameLst>
                                      </p:cBhvr>
                                      <p:tavLst>
                                        <p:tav tm="0">
                                          <p:val>
                                            <p:strVal val="#ppt_h"/>
                                          </p:val>
                                        </p:tav>
                                        <p:tav tm="100000">
                                          <p:val>
                                            <p:strVal val="#ppt_h"/>
                                          </p:val>
                                        </p:tav>
                                      </p:tavLst>
                                    </p:anim>
                                    <p:anim calcmode="lin" valueType="num">
                                      <p:cBhvr>
                                        <p:cTn id="9" dur="2000" fill="hold"/>
                                        <p:tgtEl>
                                          <p:spTgt spid="59394"/>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59394"/>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5939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9395">
                                            <p:txEl>
                                              <p:pRg st="0" end="0"/>
                                            </p:txEl>
                                          </p:spTgt>
                                        </p:tgtEl>
                                        <p:attrNameLst>
                                          <p:attrName>style.visibility</p:attrName>
                                        </p:attrNameLst>
                                      </p:cBhvr>
                                      <p:to>
                                        <p:strVal val="visible"/>
                                      </p:to>
                                    </p:set>
                                    <p:animEffect transition="in" filter="wipe(left)">
                                      <p:cBhvr>
                                        <p:cTn id="16" dur="500"/>
                                        <p:tgtEl>
                                          <p:spTgt spid="5939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9395">
                                            <p:txEl>
                                              <p:pRg st="1" end="1"/>
                                            </p:txEl>
                                          </p:spTgt>
                                        </p:tgtEl>
                                        <p:attrNameLst>
                                          <p:attrName>style.visibility</p:attrName>
                                        </p:attrNameLst>
                                      </p:cBhvr>
                                      <p:to>
                                        <p:strVal val="visible"/>
                                      </p:to>
                                    </p:set>
                                    <p:animEffect transition="in" filter="wipe(left)">
                                      <p:cBhvr>
                                        <p:cTn id="21" dur="500"/>
                                        <p:tgtEl>
                                          <p:spTgt spid="593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solidFill>
                  <a:srgbClr val="FFFF00"/>
                </a:solidFill>
                <a:latin typeface="Tahoma" pitchFamily="34" charset="0"/>
              </a:rPr>
              <a:t>MARKETING MIX</a:t>
            </a:r>
          </a:p>
        </p:txBody>
      </p:sp>
      <p:sp>
        <p:nvSpPr>
          <p:cNvPr id="60419" name="Rectangle 3"/>
          <p:cNvSpPr>
            <a:spLocks noGrp="1" noChangeArrowheads="1"/>
          </p:cNvSpPr>
          <p:nvPr>
            <p:ph type="body" idx="1"/>
          </p:nvPr>
        </p:nvSpPr>
        <p:spPr>
          <a:xfrm>
            <a:off x="457200" y="1600200"/>
            <a:ext cx="8229600" cy="5257800"/>
          </a:xfrm>
        </p:spPr>
        <p:txBody>
          <a:bodyPr/>
          <a:lstStyle/>
          <a:p>
            <a:pPr>
              <a:buFont typeface="Wingdings" pitchFamily="2" charset="2"/>
              <a:buNone/>
            </a:pPr>
            <a:r>
              <a:rPr lang="en-US" sz="2800">
                <a:solidFill>
                  <a:srgbClr val="FFFF00"/>
                </a:solidFill>
                <a:latin typeface="Tahoma" pitchFamily="34" charset="0"/>
              </a:rPr>
              <a:t>Producto</a:t>
            </a:r>
          </a:p>
          <a:p>
            <a:pPr>
              <a:buFont typeface="Wingdings" pitchFamily="2" charset="2"/>
              <a:buNone/>
            </a:pPr>
            <a:r>
              <a:rPr lang="en-US" sz="2800">
                <a:latin typeface="Tahoma" pitchFamily="34" charset="0"/>
              </a:rPr>
              <a:t>- Principio: el polvo mojado no vuela</a:t>
            </a:r>
          </a:p>
          <a:p>
            <a:pPr>
              <a:buFontTx/>
              <a:buChar char="-"/>
            </a:pPr>
            <a:r>
              <a:rPr lang="en-US" sz="2800">
                <a:latin typeface="Tahoma" pitchFamily="34" charset="0"/>
              </a:rPr>
              <a:t>Supera competencia en eficacia de </a:t>
            </a:r>
            <a:r>
              <a:rPr lang="es-ES_tradnl" sz="2800">
                <a:latin typeface="Tahoma" pitchFamily="34" charset="0"/>
              </a:rPr>
              <a:t>filtración</a:t>
            </a:r>
            <a:r>
              <a:rPr lang="en-US" sz="2800">
                <a:latin typeface="Tahoma" pitchFamily="34" charset="0"/>
              </a:rPr>
              <a:t> </a:t>
            </a:r>
          </a:p>
          <a:p>
            <a:pPr>
              <a:buFontTx/>
              <a:buNone/>
            </a:pPr>
            <a:r>
              <a:rPr lang="en-US" sz="2800">
                <a:latin typeface="Tahoma" pitchFamily="34" charset="0"/>
              </a:rPr>
              <a:t>Accesorios Rainbow: </a:t>
            </a:r>
          </a:p>
          <a:p>
            <a:pPr>
              <a:buFont typeface="Wingdings" pitchFamily="2" charset="2"/>
              <a:buChar char="§"/>
            </a:pPr>
            <a:r>
              <a:rPr lang="en-US" sz="2800">
                <a:latin typeface="Tahoma" pitchFamily="34" charset="0"/>
              </a:rPr>
              <a:t>Power Nozzle -&gt; Superficies alfombradas</a:t>
            </a:r>
          </a:p>
          <a:p>
            <a:pPr>
              <a:buFontTx/>
              <a:buNone/>
            </a:pPr>
            <a:endParaRPr lang="en-US" sz="2800">
              <a:latin typeface="Tahoma" pitchFamily="34" charset="0"/>
            </a:endParaRPr>
          </a:p>
          <a:p>
            <a:pPr>
              <a:buFont typeface="Wingdings" pitchFamily="2" charset="2"/>
              <a:buNone/>
            </a:pPr>
            <a:endParaRPr lang="en-US"/>
          </a:p>
        </p:txBody>
      </p:sp>
      <p:pic>
        <p:nvPicPr>
          <p:cNvPr id="60420" name="Picture 4" descr="gr_prodAccPnoz"/>
          <p:cNvPicPr>
            <a:picLocks noChangeAspect="1" noChangeArrowheads="1"/>
          </p:cNvPicPr>
          <p:nvPr/>
        </p:nvPicPr>
        <p:blipFill>
          <a:blip r:embed="rId2"/>
          <a:srcRect/>
          <a:stretch>
            <a:fillRect/>
          </a:stretch>
        </p:blipFill>
        <p:spPr bwMode="auto">
          <a:xfrm>
            <a:off x="1981200" y="3962400"/>
            <a:ext cx="2743200" cy="2667000"/>
          </a:xfrm>
          <a:prstGeom prst="rect">
            <a:avLst/>
          </a:prstGeom>
          <a:noFill/>
          <a:ln w="9525">
            <a:noFill/>
            <a:miter lim="800000"/>
            <a:headEnd/>
            <a:tailEnd/>
          </a:ln>
        </p:spPr>
      </p:pic>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anim calcmode="lin" valueType="num">
                                      <p:cBhvr>
                                        <p:cTn id="7" dur="2000" fill="hold"/>
                                        <p:tgtEl>
                                          <p:spTgt spid="60418"/>
                                        </p:tgtEl>
                                        <p:attrNameLst>
                                          <p:attrName>ppt_w</p:attrName>
                                        </p:attrNameLst>
                                      </p:cBhvr>
                                      <p:tavLst>
                                        <p:tav tm="0">
                                          <p:val>
                                            <p:strVal val="#ppt_w*2.5"/>
                                          </p:val>
                                        </p:tav>
                                        <p:tav tm="100000">
                                          <p:val>
                                            <p:strVal val="#ppt_w"/>
                                          </p:val>
                                        </p:tav>
                                      </p:tavLst>
                                    </p:anim>
                                    <p:anim calcmode="lin" valueType="num">
                                      <p:cBhvr>
                                        <p:cTn id="8" dur="2000" fill="hold"/>
                                        <p:tgtEl>
                                          <p:spTgt spid="60418"/>
                                        </p:tgtEl>
                                        <p:attrNameLst>
                                          <p:attrName>ppt_h</p:attrName>
                                        </p:attrNameLst>
                                      </p:cBhvr>
                                      <p:tavLst>
                                        <p:tav tm="0">
                                          <p:val>
                                            <p:strVal val="#ppt_h"/>
                                          </p:val>
                                        </p:tav>
                                        <p:tav tm="100000">
                                          <p:val>
                                            <p:strVal val="#ppt_h"/>
                                          </p:val>
                                        </p:tav>
                                      </p:tavLst>
                                    </p:anim>
                                    <p:anim calcmode="lin" valueType="num">
                                      <p:cBhvr>
                                        <p:cTn id="9" dur="2000" fill="hold"/>
                                        <p:tgtEl>
                                          <p:spTgt spid="60418"/>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60418"/>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6041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60419">
                                            <p:txEl>
                                              <p:pRg st="0" end="0"/>
                                            </p:txEl>
                                          </p:spTgt>
                                        </p:tgtEl>
                                        <p:attrNameLst>
                                          <p:attrName>style.visibility</p:attrName>
                                        </p:attrNameLst>
                                      </p:cBhvr>
                                      <p:to>
                                        <p:strVal val="visible"/>
                                      </p:to>
                                    </p:set>
                                    <p:animEffect transition="in" filter="wipe(left)">
                                      <p:cBhvr>
                                        <p:cTn id="16" dur="500"/>
                                        <p:tgtEl>
                                          <p:spTgt spid="6041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0419">
                                            <p:txEl>
                                              <p:pRg st="1" end="1"/>
                                            </p:txEl>
                                          </p:spTgt>
                                        </p:tgtEl>
                                        <p:attrNameLst>
                                          <p:attrName>style.visibility</p:attrName>
                                        </p:attrNameLst>
                                      </p:cBhvr>
                                      <p:to>
                                        <p:strVal val="visible"/>
                                      </p:to>
                                    </p:set>
                                    <p:animEffect transition="in" filter="wipe(left)">
                                      <p:cBhvr>
                                        <p:cTn id="21" dur="500"/>
                                        <p:tgtEl>
                                          <p:spTgt spid="60419">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60419">
                                            <p:txEl>
                                              <p:pRg st="2" end="2"/>
                                            </p:txEl>
                                          </p:spTgt>
                                        </p:tgtEl>
                                        <p:attrNameLst>
                                          <p:attrName>style.visibility</p:attrName>
                                        </p:attrNameLst>
                                      </p:cBhvr>
                                      <p:to>
                                        <p:strVal val="visible"/>
                                      </p:to>
                                    </p:set>
                                    <p:animEffect transition="in" filter="wipe(left)">
                                      <p:cBhvr>
                                        <p:cTn id="26" dur="500"/>
                                        <p:tgtEl>
                                          <p:spTgt spid="6041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60419">
                                            <p:txEl>
                                              <p:pRg st="3" end="3"/>
                                            </p:txEl>
                                          </p:spTgt>
                                        </p:tgtEl>
                                        <p:attrNameLst>
                                          <p:attrName>style.visibility</p:attrName>
                                        </p:attrNameLst>
                                      </p:cBhvr>
                                      <p:to>
                                        <p:strVal val="visible"/>
                                      </p:to>
                                    </p:set>
                                    <p:animEffect transition="in" filter="wipe(left)">
                                      <p:cBhvr>
                                        <p:cTn id="31" dur="500"/>
                                        <p:tgtEl>
                                          <p:spTgt spid="60419">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60419">
                                            <p:txEl>
                                              <p:pRg st="4" end="4"/>
                                            </p:txEl>
                                          </p:spTgt>
                                        </p:tgtEl>
                                        <p:attrNameLst>
                                          <p:attrName>style.visibility</p:attrName>
                                        </p:attrNameLst>
                                      </p:cBhvr>
                                      <p:to>
                                        <p:strVal val="visible"/>
                                      </p:to>
                                    </p:set>
                                    <p:animEffect transition="in" filter="wipe(left)">
                                      <p:cBhvr>
                                        <p:cTn id="36" dur="500"/>
                                        <p:tgtEl>
                                          <p:spTgt spid="604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solidFill>
                  <a:srgbClr val="FFFF00"/>
                </a:solidFill>
                <a:latin typeface="Tahoma" pitchFamily="34" charset="0"/>
              </a:rPr>
              <a:t>MARKETING MIX</a:t>
            </a:r>
          </a:p>
        </p:txBody>
      </p:sp>
      <p:sp>
        <p:nvSpPr>
          <p:cNvPr id="61443" name="Rectangle 3"/>
          <p:cNvSpPr>
            <a:spLocks noGrp="1" noChangeArrowheads="1"/>
          </p:cNvSpPr>
          <p:nvPr>
            <p:ph type="body" idx="1"/>
          </p:nvPr>
        </p:nvSpPr>
        <p:spPr/>
        <p:txBody>
          <a:bodyPr/>
          <a:lstStyle/>
          <a:p>
            <a:pPr>
              <a:buFont typeface="Wingdings" pitchFamily="2" charset="2"/>
              <a:buNone/>
            </a:pPr>
            <a:r>
              <a:rPr lang="en-US" sz="2800">
                <a:solidFill>
                  <a:srgbClr val="FFFF00"/>
                </a:solidFill>
                <a:latin typeface="Tahoma" pitchFamily="34" charset="0"/>
              </a:rPr>
              <a:t>Producto</a:t>
            </a:r>
          </a:p>
          <a:p>
            <a:pPr>
              <a:buFont typeface="Wingdings" pitchFamily="2" charset="2"/>
              <a:buChar char="§"/>
            </a:pPr>
            <a:r>
              <a:rPr lang="en-US" sz="2000">
                <a:latin typeface="Tahoma" pitchFamily="34" charset="0"/>
              </a:rPr>
              <a:t>RainbowMate -&gt; Areas inalcanzables; escaleras, superficies tapizadas</a:t>
            </a:r>
          </a:p>
          <a:p>
            <a:pPr>
              <a:buFont typeface="Wingdings" pitchFamily="2" charset="2"/>
              <a:buChar char="§"/>
            </a:pPr>
            <a:endParaRPr lang="en-US" sz="2000">
              <a:latin typeface="Tahoma" pitchFamily="34" charset="0"/>
            </a:endParaRPr>
          </a:p>
          <a:p>
            <a:pPr>
              <a:buFont typeface="Wingdings" pitchFamily="2" charset="2"/>
              <a:buNone/>
            </a:pPr>
            <a:endParaRPr lang="en-US" sz="2800">
              <a:latin typeface="Tahoma" pitchFamily="34" charset="0"/>
            </a:endParaRPr>
          </a:p>
          <a:p>
            <a:pPr>
              <a:buFont typeface="Wingdings" pitchFamily="2" charset="2"/>
              <a:buChar char="§"/>
            </a:pPr>
            <a:endParaRPr lang="en-US" sz="2800">
              <a:latin typeface="Tahoma" pitchFamily="34" charset="0"/>
            </a:endParaRPr>
          </a:p>
          <a:p>
            <a:pPr>
              <a:buFont typeface="Wingdings" pitchFamily="2" charset="2"/>
              <a:buChar char="§"/>
            </a:pPr>
            <a:r>
              <a:rPr lang="en-US" sz="2000">
                <a:latin typeface="Tahoma" pitchFamily="34" charset="0"/>
              </a:rPr>
              <a:t>Rainbow Squeegee -&gt; esponja e suelo de azulejo, suelos sin manchas, cepillo llega donde no llega el trapeador , recoge el agua con la goma </a:t>
            </a:r>
          </a:p>
          <a:p>
            <a:pPr>
              <a:buFont typeface="Wingdings" pitchFamily="2" charset="2"/>
              <a:buNone/>
            </a:pPr>
            <a:endParaRPr lang="en-US" sz="2000">
              <a:latin typeface="Tahoma" pitchFamily="34" charset="0"/>
            </a:endParaRPr>
          </a:p>
          <a:p>
            <a:pPr>
              <a:buFont typeface="Wingdings" pitchFamily="2" charset="2"/>
              <a:buNone/>
            </a:pPr>
            <a:endParaRPr lang="en-US" sz="2000">
              <a:latin typeface="Tahoma" pitchFamily="34" charset="0"/>
            </a:endParaRPr>
          </a:p>
          <a:p>
            <a:pPr>
              <a:buFont typeface="Wingdings" pitchFamily="2" charset="2"/>
              <a:buChar char="§"/>
            </a:pPr>
            <a:endParaRPr lang="en-US" sz="2800">
              <a:latin typeface="Tahoma" pitchFamily="34" charset="0"/>
            </a:endParaRPr>
          </a:p>
        </p:txBody>
      </p:sp>
      <p:sp>
        <p:nvSpPr>
          <p:cNvPr id="61445"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pic>
        <p:nvPicPr>
          <p:cNvPr id="61444" name="Picture 4" descr="http://rainbowsystem.com/rainbowsystem/images/gr_prodAccRmate.png"/>
          <p:cNvPicPr>
            <a:picLocks noChangeAspect="1" noChangeArrowheads="1"/>
          </p:cNvPicPr>
          <p:nvPr/>
        </p:nvPicPr>
        <p:blipFill>
          <a:blip r:embed="rId2" r:link="rId3"/>
          <a:srcRect/>
          <a:stretch>
            <a:fillRect/>
          </a:stretch>
        </p:blipFill>
        <p:spPr bwMode="auto">
          <a:xfrm>
            <a:off x="2743200" y="2514600"/>
            <a:ext cx="2438400" cy="2351088"/>
          </a:xfrm>
          <a:prstGeom prst="rect">
            <a:avLst/>
          </a:prstGeom>
          <a:noFill/>
        </p:spPr>
      </p:pic>
      <p:pic>
        <p:nvPicPr>
          <p:cNvPr id="61446" name="Picture 6" descr="gr_prodAccSquee"/>
          <p:cNvPicPr>
            <a:picLocks noChangeAspect="1" noChangeArrowheads="1"/>
          </p:cNvPicPr>
          <p:nvPr/>
        </p:nvPicPr>
        <p:blipFill>
          <a:blip r:embed="rId4"/>
          <a:srcRect/>
          <a:stretch>
            <a:fillRect/>
          </a:stretch>
        </p:blipFill>
        <p:spPr bwMode="auto">
          <a:xfrm>
            <a:off x="3124200" y="5135563"/>
            <a:ext cx="1981200" cy="1722437"/>
          </a:xfrm>
          <a:prstGeom prst="rect">
            <a:avLst/>
          </a:prstGeom>
          <a:noFill/>
          <a:ln w="9525">
            <a:noFill/>
            <a:miter lim="800000"/>
            <a:headEnd/>
            <a:tailEnd/>
          </a:ln>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61442"/>
                                        </p:tgtEl>
                                        <p:attrNameLst>
                                          <p:attrName>style.visibility</p:attrName>
                                        </p:attrNameLst>
                                      </p:cBhvr>
                                      <p:to>
                                        <p:strVal val="visible"/>
                                      </p:to>
                                    </p:set>
                                    <p:animEffect transition="in" filter="fade">
                                      <p:cBhvr>
                                        <p:cTn id="7" dur="800" decel="100000"/>
                                        <p:tgtEl>
                                          <p:spTgt spid="61442"/>
                                        </p:tgtEl>
                                      </p:cBhvr>
                                    </p:animEffect>
                                    <p:anim calcmode="lin" valueType="num">
                                      <p:cBhvr>
                                        <p:cTn id="8" dur="800" decel="100000" fill="hold"/>
                                        <p:tgtEl>
                                          <p:spTgt spid="61442"/>
                                        </p:tgtEl>
                                        <p:attrNameLst>
                                          <p:attrName>style.rotation</p:attrName>
                                        </p:attrNameLst>
                                      </p:cBhvr>
                                      <p:tavLst>
                                        <p:tav tm="0">
                                          <p:val>
                                            <p:fltVal val="-90"/>
                                          </p:val>
                                        </p:tav>
                                        <p:tav tm="100000">
                                          <p:val>
                                            <p:fltVal val="0"/>
                                          </p:val>
                                        </p:tav>
                                      </p:tavLst>
                                    </p:anim>
                                    <p:anim calcmode="lin" valueType="num">
                                      <p:cBhvr>
                                        <p:cTn id="9" dur="800" decel="100000" fill="hold"/>
                                        <p:tgtEl>
                                          <p:spTgt spid="61442"/>
                                        </p:tgtEl>
                                        <p:attrNameLst>
                                          <p:attrName>ppt_x</p:attrName>
                                        </p:attrNameLst>
                                      </p:cBhvr>
                                      <p:tavLst>
                                        <p:tav tm="0">
                                          <p:val>
                                            <p:strVal val="#ppt_x+0.4"/>
                                          </p:val>
                                        </p:tav>
                                        <p:tav tm="100000">
                                          <p:val>
                                            <p:strVal val="#ppt_x-0.05"/>
                                          </p:val>
                                        </p:tav>
                                      </p:tavLst>
                                    </p:anim>
                                    <p:anim calcmode="lin" valueType="num">
                                      <p:cBhvr>
                                        <p:cTn id="10" dur="800" decel="100000" fill="hold"/>
                                        <p:tgtEl>
                                          <p:spTgt spid="6144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4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4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61443">
                                            <p:txEl>
                                              <p:pRg st="0" end="0"/>
                                            </p:txEl>
                                          </p:spTgt>
                                        </p:tgtEl>
                                        <p:attrNameLst>
                                          <p:attrName>style.visibility</p:attrName>
                                        </p:attrNameLst>
                                      </p:cBhvr>
                                      <p:to>
                                        <p:strVal val="visible"/>
                                      </p:to>
                                    </p:set>
                                    <p:animEffect transition="in" filter="fade">
                                      <p:cBhvr>
                                        <p:cTn id="17" dur="1000"/>
                                        <p:tgtEl>
                                          <p:spTgt spid="61443">
                                            <p:txEl>
                                              <p:pRg st="0" end="0"/>
                                            </p:txEl>
                                          </p:spTgt>
                                        </p:tgtEl>
                                      </p:cBhvr>
                                    </p:animEffect>
                                    <p:anim calcmode="lin" valueType="num">
                                      <p:cBhvr>
                                        <p:cTn id="18" dur="1000" fill="hold"/>
                                        <p:tgtEl>
                                          <p:spTgt spid="6144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614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61443">
                                            <p:txEl>
                                              <p:pRg st="1" end="1"/>
                                            </p:txEl>
                                          </p:spTgt>
                                        </p:tgtEl>
                                        <p:attrNameLst>
                                          <p:attrName>style.visibility</p:attrName>
                                        </p:attrNameLst>
                                      </p:cBhvr>
                                      <p:to>
                                        <p:strVal val="visible"/>
                                      </p:to>
                                    </p:set>
                                    <p:animEffect transition="in" filter="fade">
                                      <p:cBhvr>
                                        <p:cTn id="24" dur="1000"/>
                                        <p:tgtEl>
                                          <p:spTgt spid="61443">
                                            <p:txEl>
                                              <p:pRg st="1" end="1"/>
                                            </p:txEl>
                                          </p:spTgt>
                                        </p:tgtEl>
                                      </p:cBhvr>
                                    </p:animEffect>
                                    <p:anim calcmode="lin" valueType="num">
                                      <p:cBhvr>
                                        <p:cTn id="25" dur="1000" fill="hold"/>
                                        <p:tgtEl>
                                          <p:spTgt spid="6144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614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61443">
                                            <p:txEl>
                                              <p:pRg st="5" end="5"/>
                                            </p:txEl>
                                          </p:spTgt>
                                        </p:tgtEl>
                                        <p:attrNameLst>
                                          <p:attrName>style.visibility</p:attrName>
                                        </p:attrNameLst>
                                      </p:cBhvr>
                                      <p:to>
                                        <p:strVal val="visible"/>
                                      </p:to>
                                    </p:set>
                                    <p:animEffect transition="in" filter="fade">
                                      <p:cBhvr>
                                        <p:cTn id="31" dur="1000"/>
                                        <p:tgtEl>
                                          <p:spTgt spid="61443">
                                            <p:txEl>
                                              <p:pRg st="5" end="5"/>
                                            </p:txEl>
                                          </p:spTgt>
                                        </p:tgtEl>
                                      </p:cBhvr>
                                    </p:animEffect>
                                    <p:anim calcmode="lin" valueType="num">
                                      <p:cBhvr>
                                        <p:cTn id="32" dur="1000" fill="hold"/>
                                        <p:tgtEl>
                                          <p:spTgt spid="6144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6144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p:bldP spid="61443"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solidFill>
                  <a:srgbClr val="FFFF00"/>
                </a:solidFill>
                <a:latin typeface="Tahoma" pitchFamily="34" charset="0"/>
              </a:rPr>
              <a:t>MARKETING MIX</a:t>
            </a:r>
          </a:p>
        </p:txBody>
      </p:sp>
      <p:sp>
        <p:nvSpPr>
          <p:cNvPr id="62467" name="Rectangle 3"/>
          <p:cNvSpPr>
            <a:spLocks noGrp="1" noChangeArrowheads="1"/>
          </p:cNvSpPr>
          <p:nvPr>
            <p:ph type="body" idx="1"/>
          </p:nvPr>
        </p:nvSpPr>
        <p:spPr>
          <a:xfrm>
            <a:off x="457200" y="1600200"/>
            <a:ext cx="8229600" cy="5257800"/>
          </a:xfrm>
        </p:spPr>
        <p:txBody>
          <a:bodyPr/>
          <a:lstStyle/>
          <a:p>
            <a:pPr>
              <a:buFont typeface="Wingdings" pitchFamily="2" charset="2"/>
              <a:buNone/>
            </a:pPr>
            <a:r>
              <a:rPr lang="en-US">
                <a:solidFill>
                  <a:srgbClr val="FFFF00"/>
                </a:solidFill>
                <a:latin typeface="Tahoma" pitchFamily="34" charset="0"/>
              </a:rPr>
              <a:t>Producto</a:t>
            </a:r>
          </a:p>
          <a:p>
            <a:pPr>
              <a:buFont typeface="Wingdings" pitchFamily="2" charset="2"/>
              <a:buChar char="§"/>
            </a:pPr>
            <a:r>
              <a:rPr lang="en-US" sz="2400">
                <a:latin typeface="Tahoma" pitchFamily="34" charset="0"/>
              </a:rPr>
              <a:t>Bolsa Aerofresh -&gt; Refresca y limpia cojines y almohadas</a:t>
            </a:r>
          </a:p>
          <a:p>
            <a:pPr>
              <a:buFont typeface="Wingdings" pitchFamily="2" charset="2"/>
              <a:buChar char="§"/>
            </a:pPr>
            <a:endParaRPr lang="en-US" sz="2400">
              <a:latin typeface="Tahoma" pitchFamily="34" charset="0"/>
            </a:endParaRPr>
          </a:p>
          <a:p>
            <a:pPr>
              <a:buFont typeface="Wingdings" pitchFamily="2" charset="2"/>
              <a:buNone/>
            </a:pPr>
            <a:endParaRPr lang="en-US" sz="2800">
              <a:latin typeface="Tahoma" pitchFamily="34" charset="0"/>
            </a:endParaRPr>
          </a:p>
          <a:p>
            <a:pPr>
              <a:buFont typeface="Wingdings" pitchFamily="2" charset="2"/>
              <a:buChar char="§"/>
            </a:pPr>
            <a:endParaRPr lang="en-US" sz="2800">
              <a:latin typeface="Tahoma" pitchFamily="34" charset="0"/>
            </a:endParaRPr>
          </a:p>
          <a:p>
            <a:pPr>
              <a:buFont typeface="Wingdings" pitchFamily="2" charset="2"/>
              <a:buChar char="§"/>
            </a:pPr>
            <a:r>
              <a:rPr lang="es-ES_tradnl" sz="2400"/>
              <a:t>Depósito de Agua de Cuatro Litros -&gt; Desmontable, contiene el agua usda</a:t>
            </a:r>
            <a:endParaRPr lang="en-US" sz="2400">
              <a:latin typeface="Tahoma" pitchFamily="34" charset="0"/>
            </a:endParaRPr>
          </a:p>
          <a:p>
            <a:pPr>
              <a:buFont typeface="Wingdings" pitchFamily="2" charset="2"/>
              <a:buNone/>
            </a:pPr>
            <a:endParaRPr lang="en-US" sz="2400">
              <a:latin typeface="Tahoma" pitchFamily="34" charset="0"/>
            </a:endParaRPr>
          </a:p>
        </p:txBody>
      </p:sp>
      <p:pic>
        <p:nvPicPr>
          <p:cNvPr id="62468" name="Picture 4" descr="suministros8"/>
          <p:cNvPicPr>
            <a:picLocks noChangeAspect="1" noChangeArrowheads="1"/>
          </p:cNvPicPr>
          <p:nvPr/>
        </p:nvPicPr>
        <p:blipFill>
          <a:blip r:embed="rId2"/>
          <a:srcRect/>
          <a:stretch>
            <a:fillRect/>
          </a:stretch>
        </p:blipFill>
        <p:spPr bwMode="auto">
          <a:xfrm>
            <a:off x="3200400" y="2743200"/>
            <a:ext cx="2166938" cy="1752600"/>
          </a:xfrm>
          <a:prstGeom prst="rect">
            <a:avLst/>
          </a:prstGeom>
          <a:noFill/>
          <a:ln w="9525">
            <a:noFill/>
            <a:miter lim="800000"/>
            <a:headEnd/>
            <a:tailEnd/>
          </a:ln>
        </p:spPr>
      </p:pic>
      <p:pic>
        <p:nvPicPr>
          <p:cNvPr id="62469" name="Picture 5" descr="suministros7"/>
          <p:cNvPicPr>
            <a:picLocks noChangeAspect="1" noChangeArrowheads="1"/>
          </p:cNvPicPr>
          <p:nvPr/>
        </p:nvPicPr>
        <p:blipFill>
          <a:blip r:embed="rId3"/>
          <a:srcRect/>
          <a:stretch>
            <a:fillRect/>
          </a:stretch>
        </p:blipFill>
        <p:spPr bwMode="auto">
          <a:xfrm>
            <a:off x="3276600" y="5257800"/>
            <a:ext cx="2133600" cy="1600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62466"/>
                                        </p:tgtEl>
                                        <p:attrNameLst>
                                          <p:attrName>style.visibility</p:attrName>
                                        </p:attrNameLst>
                                      </p:cBhvr>
                                      <p:to>
                                        <p:strVal val="visible"/>
                                      </p:to>
                                    </p:set>
                                    <p:animEffect transition="in" filter="fade">
                                      <p:cBhvr>
                                        <p:cTn id="7" dur="600">
                                          <p:stCondLst>
                                            <p:cond delay="0"/>
                                          </p:stCondLst>
                                        </p:cTn>
                                        <p:tgtEl>
                                          <p:spTgt spid="62466"/>
                                        </p:tgtEl>
                                      </p:cBhvr>
                                    </p:animEffect>
                                    <p:anim calcmode="lin" valueType="num">
                                      <p:cBhvr>
                                        <p:cTn id="8" dur="600" fill="hold">
                                          <p:stCondLst>
                                            <p:cond delay="0"/>
                                          </p:stCondLst>
                                        </p:cTn>
                                        <p:tgtEl>
                                          <p:spTgt spid="62466"/>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62466"/>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62466"/>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62467">
                                            <p:txEl>
                                              <p:pRg st="0" end="0"/>
                                            </p:txEl>
                                          </p:spTgt>
                                        </p:tgtEl>
                                        <p:attrNameLst>
                                          <p:attrName>style.visibility</p:attrName>
                                        </p:attrNameLst>
                                      </p:cBhvr>
                                      <p:to>
                                        <p:strVal val="visible"/>
                                      </p:to>
                                    </p:set>
                                    <p:animEffect transition="in" filter="slide(fromBottom)">
                                      <p:cBhvr>
                                        <p:cTn id="15" dur="500">
                                          <p:stCondLst>
                                            <p:cond delay="0"/>
                                          </p:stCondLst>
                                        </p:cTn>
                                        <p:tgtEl>
                                          <p:spTgt spid="6246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62467">
                                            <p:txEl>
                                              <p:pRg st="1" end="1"/>
                                            </p:txEl>
                                          </p:spTgt>
                                        </p:tgtEl>
                                        <p:attrNameLst>
                                          <p:attrName>style.visibility</p:attrName>
                                        </p:attrNameLst>
                                      </p:cBhvr>
                                      <p:to>
                                        <p:strVal val="visible"/>
                                      </p:to>
                                    </p:set>
                                    <p:animEffect transition="in" filter="slide(fromBottom)">
                                      <p:cBhvr>
                                        <p:cTn id="20" dur="500">
                                          <p:stCondLst>
                                            <p:cond delay="0"/>
                                          </p:stCondLst>
                                        </p:cTn>
                                        <p:tgtEl>
                                          <p:spTgt spid="62467">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62467">
                                            <p:txEl>
                                              <p:pRg st="5" end="5"/>
                                            </p:txEl>
                                          </p:spTgt>
                                        </p:tgtEl>
                                        <p:attrNameLst>
                                          <p:attrName>style.visibility</p:attrName>
                                        </p:attrNameLst>
                                      </p:cBhvr>
                                      <p:to>
                                        <p:strVal val="visible"/>
                                      </p:to>
                                    </p:set>
                                    <p:animEffect transition="in" filter="slide(fromBottom)">
                                      <p:cBhvr>
                                        <p:cTn id="25" dur="500">
                                          <p:stCondLst>
                                            <p:cond delay="0"/>
                                          </p:stCondLst>
                                        </p:cTn>
                                        <p:tgtEl>
                                          <p:spTgt spid="624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P spid="62467"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solidFill>
                  <a:srgbClr val="FFFF00"/>
                </a:solidFill>
                <a:latin typeface="Tahoma" pitchFamily="34" charset="0"/>
              </a:rPr>
              <a:t>MARKETING MIX</a:t>
            </a:r>
          </a:p>
        </p:txBody>
      </p:sp>
      <p:sp>
        <p:nvSpPr>
          <p:cNvPr id="63491" name="Rectangle 3"/>
          <p:cNvSpPr>
            <a:spLocks noGrp="1" noChangeArrowheads="1"/>
          </p:cNvSpPr>
          <p:nvPr>
            <p:ph type="body" idx="1"/>
          </p:nvPr>
        </p:nvSpPr>
        <p:spPr/>
        <p:txBody>
          <a:bodyPr/>
          <a:lstStyle/>
          <a:p>
            <a:pPr>
              <a:buFont typeface="Wingdings" pitchFamily="2" charset="2"/>
              <a:buNone/>
            </a:pPr>
            <a:r>
              <a:rPr lang="en-US">
                <a:solidFill>
                  <a:srgbClr val="FFFF00"/>
                </a:solidFill>
                <a:latin typeface="Tahoma" pitchFamily="34" charset="0"/>
              </a:rPr>
              <a:t>Precio</a:t>
            </a:r>
          </a:p>
          <a:p>
            <a:pPr>
              <a:buFontTx/>
              <a:buChar char="-"/>
            </a:pPr>
            <a:r>
              <a:rPr lang="en-US">
                <a:latin typeface="Tahoma" pitchFamily="34" charset="0"/>
              </a:rPr>
              <a:t>1er. Trimestre -&gt; $5 por hora</a:t>
            </a:r>
          </a:p>
          <a:p>
            <a:pPr>
              <a:buFontTx/>
              <a:buChar char="-"/>
            </a:pPr>
            <a:r>
              <a:rPr lang="en-US">
                <a:latin typeface="Tahoma" pitchFamily="34" charset="0"/>
              </a:rPr>
              <a:t>Pagos efectivo -&gt; 5% descuento (6to. Mes)</a:t>
            </a:r>
          </a:p>
          <a:p>
            <a:pPr>
              <a:buFontTx/>
              <a:buChar char="-"/>
            </a:pPr>
            <a:r>
              <a:rPr lang="en-US">
                <a:latin typeface="Tahoma" pitchFamily="34" charset="0"/>
              </a:rPr>
              <a:t>Pagos a </a:t>
            </a:r>
            <a:r>
              <a:rPr lang="es-ES_tradnl">
                <a:latin typeface="Tahoma" pitchFamily="34" charset="0"/>
              </a:rPr>
              <a:t>crédito</a:t>
            </a:r>
            <a:r>
              <a:rPr lang="en-US">
                <a:latin typeface="Tahoma" pitchFamily="34" charset="0"/>
              </a:rPr>
              <a:t> -&gt; 25% recargo del precio</a:t>
            </a:r>
          </a:p>
          <a:p>
            <a:pPr>
              <a:buFontTx/>
              <a:buNone/>
            </a:pPr>
            <a:r>
              <a:rPr lang="en-US">
                <a:latin typeface="Tahoma"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63491">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349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63491">
                                            <p:txEl>
                                              <p:pRg st="1" end="1"/>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3491">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63491">
                                            <p:txEl>
                                              <p:pRg st="2" end="2"/>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3491">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63491">
                                            <p:txEl>
                                              <p:pRg st="3" end="3"/>
                                            </p:txEl>
                                          </p:spTgt>
                                        </p:tgtEl>
                                        <p:attrNameLst>
                                          <p:attrName>ppt_c</p:attrName>
                                        </p:attrNameLst>
                                      </p:cBhvr>
                                      <p:to>
                                        <a:schemeClr val="bg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3491">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63491">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solidFill>
                  <a:srgbClr val="FFFF00"/>
                </a:solidFill>
                <a:latin typeface="Tahoma" pitchFamily="34" charset="0"/>
              </a:rPr>
              <a:t>MARKETING MIX</a:t>
            </a:r>
          </a:p>
        </p:txBody>
      </p:sp>
      <p:sp>
        <p:nvSpPr>
          <p:cNvPr id="64515" name="Rectangle 3"/>
          <p:cNvSpPr>
            <a:spLocks noGrp="1" noChangeArrowheads="1"/>
          </p:cNvSpPr>
          <p:nvPr>
            <p:ph type="body" idx="1"/>
          </p:nvPr>
        </p:nvSpPr>
        <p:spPr/>
        <p:txBody>
          <a:bodyPr/>
          <a:lstStyle/>
          <a:p>
            <a:pPr>
              <a:buFont typeface="Wingdings" pitchFamily="2" charset="2"/>
              <a:buNone/>
            </a:pPr>
            <a:r>
              <a:rPr lang="en-US">
                <a:solidFill>
                  <a:srgbClr val="FFFF00"/>
                </a:solidFill>
                <a:latin typeface="Tahoma" pitchFamily="34" charset="0"/>
              </a:rPr>
              <a:t>Precio</a:t>
            </a:r>
          </a:p>
          <a:p>
            <a:pPr>
              <a:buFontTx/>
              <a:buChar char="-"/>
            </a:pPr>
            <a:r>
              <a:rPr lang="en-US">
                <a:latin typeface="Tahoma" pitchFamily="34" charset="0"/>
              </a:rPr>
              <a:t>Estrategia de Buen Valor -&gt; Producto alta calidad a precio competitivo</a:t>
            </a:r>
          </a:p>
          <a:p>
            <a:pPr>
              <a:buFontTx/>
              <a:buNone/>
            </a:pPr>
            <a:endParaRPr lang="en-US">
              <a:latin typeface="Tahoma" pitchFamily="34" charset="0"/>
            </a:endParaRPr>
          </a:p>
        </p:txBody>
      </p:sp>
      <p:grpSp>
        <p:nvGrpSpPr>
          <p:cNvPr id="64516" name="Group 4"/>
          <p:cNvGrpSpPr>
            <a:grpSpLocks noChangeAspect="1"/>
          </p:cNvGrpSpPr>
          <p:nvPr/>
        </p:nvGrpSpPr>
        <p:grpSpPr bwMode="auto">
          <a:xfrm>
            <a:off x="1676400" y="3505200"/>
            <a:ext cx="5029200" cy="2333625"/>
            <a:chOff x="0" y="0"/>
            <a:chExt cx="5985" cy="2715"/>
          </a:xfrm>
        </p:grpSpPr>
        <p:sp>
          <p:nvSpPr>
            <p:cNvPr id="64517" name="AutoShape 5"/>
            <p:cNvSpPr>
              <a:spLocks noChangeAspect="1" noChangeArrowheads="1"/>
            </p:cNvSpPr>
            <p:nvPr/>
          </p:nvSpPr>
          <p:spPr bwMode="auto">
            <a:xfrm>
              <a:off x="0" y="0"/>
              <a:ext cx="5985" cy="2715"/>
            </a:xfrm>
            <a:prstGeom prst="rect">
              <a:avLst/>
            </a:prstGeom>
            <a:noFill/>
            <a:ln w="9525">
              <a:noFill/>
              <a:miter lim="800000"/>
              <a:headEnd/>
              <a:tailEnd/>
            </a:ln>
          </p:spPr>
          <p:txBody>
            <a:bodyPr/>
            <a:lstStyle/>
            <a:p>
              <a:endParaRPr lang="es-ES"/>
            </a:p>
          </p:txBody>
        </p:sp>
        <p:sp>
          <p:nvSpPr>
            <p:cNvPr id="64518" name="Rectangle 6"/>
            <p:cNvSpPr>
              <a:spLocks noChangeArrowheads="1"/>
            </p:cNvSpPr>
            <p:nvPr/>
          </p:nvSpPr>
          <p:spPr bwMode="auto">
            <a:xfrm>
              <a:off x="2509" y="284"/>
              <a:ext cx="1150" cy="320"/>
            </a:xfrm>
            <a:prstGeom prst="rect">
              <a:avLst/>
            </a:prstGeom>
            <a:noFill/>
            <a:ln w="9525">
              <a:noFill/>
              <a:miter lim="800000"/>
              <a:headEnd/>
              <a:tailEnd/>
            </a:ln>
          </p:spPr>
          <p:txBody>
            <a:bodyPr wrap="none" lIns="0" tIns="0" rIns="0" bIns="0">
              <a:spAutoFit/>
            </a:bodyPr>
            <a:lstStyle/>
            <a:p>
              <a:r>
                <a:rPr lang="en-US" b="1">
                  <a:latin typeface="Tahoma" pitchFamily="34" charset="0"/>
                </a:rPr>
                <a:t>Mas alto</a:t>
              </a:r>
              <a:endParaRPr lang="en-US">
                <a:latin typeface="Tahoma" pitchFamily="34" charset="0"/>
              </a:endParaRPr>
            </a:p>
          </p:txBody>
        </p:sp>
        <p:sp>
          <p:nvSpPr>
            <p:cNvPr id="64519" name="Rectangle 7"/>
            <p:cNvSpPr>
              <a:spLocks noChangeArrowheads="1"/>
            </p:cNvSpPr>
            <p:nvPr/>
          </p:nvSpPr>
          <p:spPr bwMode="auto">
            <a:xfrm>
              <a:off x="4532" y="284"/>
              <a:ext cx="1226" cy="320"/>
            </a:xfrm>
            <a:prstGeom prst="rect">
              <a:avLst/>
            </a:prstGeom>
            <a:noFill/>
            <a:ln w="9525">
              <a:noFill/>
              <a:miter lim="800000"/>
              <a:headEnd/>
              <a:tailEnd/>
            </a:ln>
          </p:spPr>
          <p:txBody>
            <a:bodyPr wrap="none" lIns="0" tIns="0" rIns="0" bIns="0">
              <a:spAutoFit/>
            </a:bodyPr>
            <a:lstStyle/>
            <a:p>
              <a:r>
                <a:rPr lang="en-US" b="1">
                  <a:latin typeface="Tahoma" pitchFamily="34" charset="0"/>
                </a:rPr>
                <a:t>Mas bajo</a:t>
              </a:r>
              <a:endParaRPr lang="en-US">
                <a:latin typeface="Tahoma" pitchFamily="34" charset="0"/>
              </a:endParaRPr>
            </a:p>
          </p:txBody>
        </p:sp>
        <p:sp>
          <p:nvSpPr>
            <p:cNvPr id="64520" name="Rectangle 8"/>
            <p:cNvSpPr>
              <a:spLocks noChangeArrowheads="1"/>
            </p:cNvSpPr>
            <p:nvPr/>
          </p:nvSpPr>
          <p:spPr bwMode="auto">
            <a:xfrm>
              <a:off x="803" y="826"/>
              <a:ext cx="1022" cy="284"/>
            </a:xfrm>
            <a:prstGeom prst="rect">
              <a:avLst/>
            </a:prstGeom>
            <a:noFill/>
            <a:ln w="9525">
              <a:noFill/>
              <a:miter lim="800000"/>
              <a:headEnd/>
              <a:tailEnd/>
            </a:ln>
          </p:spPr>
          <p:txBody>
            <a:bodyPr wrap="none" lIns="0" tIns="0" rIns="0" bIns="0">
              <a:spAutoFit/>
            </a:bodyPr>
            <a:lstStyle/>
            <a:p>
              <a:r>
                <a:rPr lang="en-US" sz="1600" b="1">
                  <a:latin typeface="Tahoma" pitchFamily="34" charset="0"/>
                </a:rPr>
                <a:t>Mas alta</a:t>
              </a:r>
              <a:endParaRPr lang="en-US" sz="1600">
                <a:latin typeface="Tahoma" pitchFamily="34" charset="0"/>
              </a:endParaRPr>
            </a:p>
          </p:txBody>
        </p:sp>
        <p:sp>
          <p:nvSpPr>
            <p:cNvPr id="64521" name="Rectangle 9"/>
            <p:cNvSpPr>
              <a:spLocks noChangeArrowheads="1"/>
            </p:cNvSpPr>
            <p:nvPr/>
          </p:nvSpPr>
          <p:spPr bwMode="auto">
            <a:xfrm>
              <a:off x="2441" y="829"/>
              <a:ext cx="1137" cy="285"/>
            </a:xfrm>
            <a:prstGeom prst="rect">
              <a:avLst/>
            </a:prstGeom>
            <a:noFill/>
            <a:ln w="9525">
              <a:noFill/>
              <a:miter lim="800000"/>
              <a:headEnd/>
              <a:tailEnd/>
            </a:ln>
          </p:spPr>
          <p:txBody>
            <a:bodyPr wrap="none" lIns="0" tIns="0" rIns="0" bIns="0">
              <a:spAutoFit/>
            </a:bodyPr>
            <a:lstStyle/>
            <a:p>
              <a:r>
                <a:rPr lang="en-US" sz="1600">
                  <a:latin typeface="Tahoma" pitchFamily="34" charset="0"/>
                </a:rPr>
                <a:t>Estrategia </a:t>
              </a:r>
            </a:p>
          </p:txBody>
        </p:sp>
        <p:sp>
          <p:nvSpPr>
            <p:cNvPr id="64522" name="Rectangle 10"/>
            <p:cNvSpPr>
              <a:spLocks noChangeArrowheads="1"/>
            </p:cNvSpPr>
            <p:nvPr/>
          </p:nvSpPr>
          <p:spPr bwMode="auto">
            <a:xfrm>
              <a:off x="4392" y="829"/>
              <a:ext cx="1398" cy="285"/>
            </a:xfrm>
            <a:prstGeom prst="rect">
              <a:avLst/>
            </a:prstGeom>
            <a:noFill/>
            <a:ln w="9525">
              <a:noFill/>
              <a:miter lim="800000"/>
              <a:headEnd/>
              <a:tailEnd/>
            </a:ln>
          </p:spPr>
          <p:txBody>
            <a:bodyPr wrap="none" lIns="0" tIns="0" rIns="0" bIns="0">
              <a:spAutoFit/>
            </a:bodyPr>
            <a:lstStyle/>
            <a:p>
              <a:r>
                <a:rPr lang="en-US" sz="1600">
                  <a:latin typeface="Tahoma" pitchFamily="34" charset="0"/>
                </a:rPr>
                <a:t>Estrategia de</a:t>
              </a:r>
            </a:p>
          </p:txBody>
        </p:sp>
        <p:sp>
          <p:nvSpPr>
            <p:cNvPr id="64523" name="Rectangle 11"/>
            <p:cNvSpPr>
              <a:spLocks noChangeArrowheads="1"/>
            </p:cNvSpPr>
            <p:nvPr/>
          </p:nvSpPr>
          <p:spPr bwMode="auto">
            <a:xfrm>
              <a:off x="2430" y="1097"/>
              <a:ext cx="1001" cy="569"/>
            </a:xfrm>
            <a:prstGeom prst="rect">
              <a:avLst/>
            </a:prstGeom>
            <a:noFill/>
            <a:ln w="9525">
              <a:noFill/>
              <a:miter lim="800000"/>
              <a:headEnd/>
              <a:tailEnd/>
            </a:ln>
          </p:spPr>
          <p:txBody>
            <a:bodyPr lIns="0" tIns="0" rIns="0" bIns="0">
              <a:spAutoFit/>
            </a:bodyPr>
            <a:lstStyle/>
            <a:p>
              <a:r>
                <a:rPr lang="en-US" sz="1600">
                  <a:latin typeface="Tahoma" pitchFamily="34" charset="0"/>
                </a:rPr>
                <a:t>de Primera</a:t>
              </a:r>
            </a:p>
          </p:txBody>
        </p:sp>
        <p:sp>
          <p:nvSpPr>
            <p:cNvPr id="64524" name="Rectangle 12"/>
            <p:cNvSpPr>
              <a:spLocks noChangeArrowheads="1"/>
            </p:cNvSpPr>
            <p:nvPr/>
          </p:nvSpPr>
          <p:spPr bwMode="auto">
            <a:xfrm>
              <a:off x="4504" y="1097"/>
              <a:ext cx="1126" cy="285"/>
            </a:xfrm>
            <a:prstGeom prst="rect">
              <a:avLst/>
            </a:prstGeom>
            <a:noFill/>
            <a:ln w="9525">
              <a:noFill/>
              <a:miter lim="800000"/>
              <a:headEnd/>
              <a:tailEnd/>
            </a:ln>
          </p:spPr>
          <p:txBody>
            <a:bodyPr wrap="none" lIns="0" tIns="0" rIns="0" bIns="0">
              <a:spAutoFit/>
            </a:bodyPr>
            <a:lstStyle/>
            <a:p>
              <a:r>
                <a:rPr lang="en-US" sz="1600">
                  <a:latin typeface="Tahoma" pitchFamily="34" charset="0"/>
                </a:rPr>
                <a:t>buen valor</a:t>
              </a:r>
            </a:p>
          </p:txBody>
        </p:sp>
        <p:sp>
          <p:nvSpPr>
            <p:cNvPr id="64525" name="Rectangle 13"/>
            <p:cNvSpPr>
              <a:spLocks noChangeArrowheads="1"/>
            </p:cNvSpPr>
            <p:nvPr/>
          </p:nvSpPr>
          <p:spPr bwMode="auto">
            <a:xfrm>
              <a:off x="4528" y="1409"/>
              <a:ext cx="1" cy="320"/>
            </a:xfrm>
            <a:prstGeom prst="rect">
              <a:avLst/>
            </a:prstGeom>
            <a:noFill/>
            <a:ln w="9525">
              <a:noFill/>
              <a:miter lim="800000"/>
              <a:headEnd/>
              <a:tailEnd/>
            </a:ln>
          </p:spPr>
          <p:txBody>
            <a:bodyPr wrap="none" lIns="0" tIns="0" rIns="0" bIns="0">
              <a:spAutoFit/>
            </a:bodyPr>
            <a:lstStyle/>
            <a:p>
              <a:endParaRPr lang="es-ES"/>
            </a:p>
          </p:txBody>
        </p:sp>
        <p:sp>
          <p:nvSpPr>
            <p:cNvPr id="64526" name="Rectangle 14"/>
            <p:cNvSpPr>
              <a:spLocks noChangeArrowheads="1"/>
            </p:cNvSpPr>
            <p:nvPr/>
          </p:nvSpPr>
          <p:spPr bwMode="auto">
            <a:xfrm>
              <a:off x="776" y="1902"/>
              <a:ext cx="1089" cy="285"/>
            </a:xfrm>
            <a:prstGeom prst="rect">
              <a:avLst/>
            </a:prstGeom>
            <a:noFill/>
            <a:ln w="9525">
              <a:noFill/>
              <a:miter lim="800000"/>
              <a:headEnd/>
              <a:tailEnd/>
            </a:ln>
          </p:spPr>
          <p:txBody>
            <a:bodyPr wrap="none" lIns="0" tIns="0" rIns="0" bIns="0">
              <a:spAutoFit/>
            </a:bodyPr>
            <a:lstStyle/>
            <a:p>
              <a:r>
                <a:rPr lang="en-US" sz="1600" b="1">
                  <a:latin typeface="Tahoma" pitchFamily="34" charset="0"/>
                </a:rPr>
                <a:t>Mas baja</a:t>
              </a:r>
              <a:endParaRPr lang="en-US" sz="1600">
                <a:latin typeface="Tahoma" pitchFamily="34" charset="0"/>
              </a:endParaRPr>
            </a:p>
          </p:txBody>
        </p:sp>
        <p:sp>
          <p:nvSpPr>
            <p:cNvPr id="64527" name="Rectangle 15"/>
            <p:cNvSpPr>
              <a:spLocks noChangeArrowheads="1"/>
            </p:cNvSpPr>
            <p:nvPr/>
          </p:nvSpPr>
          <p:spPr bwMode="auto">
            <a:xfrm>
              <a:off x="2312" y="1908"/>
              <a:ext cx="1474" cy="284"/>
            </a:xfrm>
            <a:prstGeom prst="rect">
              <a:avLst/>
            </a:prstGeom>
            <a:noFill/>
            <a:ln w="9525">
              <a:noFill/>
              <a:miter lim="800000"/>
              <a:headEnd/>
              <a:tailEnd/>
            </a:ln>
          </p:spPr>
          <p:txBody>
            <a:bodyPr wrap="none" lIns="0" tIns="0" rIns="0" bIns="0">
              <a:spAutoFit/>
            </a:bodyPr>
            <a:lstStyle/>
            <a:p>
              <a:r>
                <a:rPr lang="en-US" sz="1600">
                  <a:latin typeface="Tahoma" pitchFamily="34" charset="0"/>
                </a:rPr>
                <a:t>Estrategia de </a:t>
              </a:r>
            </a:p>
          </p:txBody>
        </p:sp>
        <p:sp>
          <p:nvSpPr>
            <p:cNvPr id="64528" name="Rectangle 16"/>
            <p:cNvSpPr>
              <a:spLocks noChangeArrowheads="1"/>
            </p:cNvSpPr>
            <p:nvPr/>
          </p:nvSpPr>
          <p:spPr bwMode="auto">
            <a:xfrm>
              <a:off x="4523" y="1908"/>
              <a:ext cx="1061" cy="284"/>
            </a:xfrm>
            <a:prstGeom prst="rect">
              <a:avLst/>
            </a:prstGeom>
            <a:noFill/>
            <a:ln w="9525">
              <a:noFill/>
              <a:miter lim="800000"/>
              <a:headEnd/>
              <a:tailEnd/>
            </a:ln>
          </p:spPr>
          <p:txBody>
            <a:bodyPr wrap="none" lIns="0" tIns="0" rIns="0" bIns="0">
              <a:spAutoFit/>
            </a:bodyPr>
            <a:lstStyle/>
            <a:p>
              <a:r>
                <a:rPr lang="en-US" sz="1600">
                  <a:latin typeface="Tahoma" pitchFamily="34" charset="0"/>
                </a:rPr>
                <a:t>Estrategia</a:t>
              </a:r>
            </a:p>
          </p:txBody>
        </p:sp>
        <p:sp>
          <p:nvSpPr>
            <p:cNvPr id="64529" name="Rectangle 17"/>
            <p:cNvSpPr>
              <a:spLocks noChangeArrowheads="1"/>
            </p:cNvSpPr>
            <p:nvPr/>
          </p:nvSpPr>
          <p:spPr bwMode="auto">
            <a:xfrm>
              <a:off x="2269" y="2176"/>
              <a:ext cx="1566" cy="284"/>
            </a:xfrm>
            <a:prstGeom prst="rect">
              <a:avLst/>
            </a:prstGeom>
            <a:noFill/>
            <a:ln w="9525">
              <a:noFill/>
              <a:miter lim="800000"/>
              <a:headEnd/>
              <a:tailEnd/>
            </a:ln>
          </p:spPr>
          <p:txBody>
            <a:bodyPr wrap="none" lIns="0" tIns="0" rIns="0" bIns="0">
              <a:spAutoFit/>
            </a:bodyPr>
            <a:lstStyle/>
            <a:p>
              <a:r>
                <a:rPr lang="en-US" sz="1600">
                  <a:latin typeface="Tahoma" pitchFamily="34" charset="0"/>
                </a:rPr>
                <a:t>cargo excesivo</a:t>
              </a:r>
            </a:p>
          </p:txBody>
        </p:sp>
        <p:sp>
          <p:nvSpPr>
            <p:cNvPr id="64530" name="Rectangle 18"/>
            <p:cNvSpPr>
              <a:spLocks noChangeArrowheads="1"/>
            </p:cNvSpPr>
            <p:nvPr/>
          </p:nvSpPr>
          <p:spPr bwMode="auto">
            <a:xfrm>
              <a:off x="4415" y="2176"/>
              <a:ext cx="1358" cy="284"/>
            </a:xfrm>
            <a:prstGeom prst="rect">
              <a:avLst/>
            </a:prstGeom>
            <a:noFill/>
            <a:ln w="9525">
              <a:noFill/>
              <a:miter lim="800000"/>
              <a:headEnd/>
              <a:tailEnd/>
            </a:ln>
          </p:spPr>
          <p:txBody>
            <a:bodyPr wrap="none" lIns="0" tIns="0" rIns="0" bIns="0">
              <a:spAutoFit/>
            </a:bodyPr>
            <a:lstStyle/>
            <a:p>
              <a:r>
                <a:rPr lang="en-US" sz="1600">
                  <a:latin typeface="Tahoma" pitchFamily="34" charset="0"/>
                </a:rPr>
                <a:t>de economía</a:t>
              </a:r>
            </a:p>
          </p:txBody>
        </p:sp>
        <p:sp>
          <p:nvSpPr>
            <p:cNvPr id="64531" name="Rectangle 19"/>
            <p:cNvSpPr>
              <a:spLocks noChangeArrowheads="1"/>
            </p:cNvSpPr>
            <p:nvPr/>
          </p:nvSpPr>
          <p:spPr bwMode="auto">
            <a:xfrm>
              <a:off x="3518" y="15"/>
              <a:ext cx="1182" cy="354"/>
            </a:xfrm>
            <a:prstGeom prst="rect">
              <a:avLst/>
            </a:prstGeom>
            <a:noFill/>
            <a:ln w="9525">
              <a:noFill/>
              <a:miter lim="800000"/>
              <a:headEnd/>
              <a:tailEnd/>
            </a:ln>
          </p:spPr>
          <p:txBody>
            <a:bodyPr wrap="none" lIns="0" tIns="0" rIns="0" bIns="0">
              <a:spAutoFit/>
            </a:bodyPr>
            <a:lstStyle/>
            <a:p>
              <a:r>
                <a:rPr lang="en-US" sz="2000" b="1">
                  <a:latin typeface="Tahoma" pitchFamily="34" charset="0"/>
                </a:rPr>
                <a:t>PRECIO</a:t>
              </a:r>
              <a:endParaRPr lang="en-US" sz="2000">
                <a:latin typeface="Tahoma" pitchFamily="34" charset="0"/>
              </a:endParaRPr>
            </a:p>
          </p:txBody>
        </p:sp>
        <p:sp>
          <p:nvSpPr>
            <p:cNvPr id="64532" name="Rectangle 20"/>
            <p:cNvSpPr>
              <a:spLocks noChangeArrowheads="1"/>
            </p:cNvSpPr>
            <p:nvPr/>
          </p:nvSpPr>
          <p:spPr bwMode="auto">
            <a:xfrm rot="16200000">
              <a:off x="-258" y="836"/>
              <a:ext cx="1363" cy="563"/>
            </a:xfrm>
            <a:prstGeom prst="rect">
              <a:avLst/>
            </a:prstGeom>
            <a:noFill/>
            <a:ln w="9525">
              <a:noFill/>
              <a:miter lim="800000"/>
              <a:headEnd/>
              <a:tailEnd/>
            </a:ln>
          </p:spPr>
          <p:txBody>
            <a:bodyPr wrap="none" lIns="0" tIns="0" rIns="0" bIns="0">
              <a:spAutoFit/>
            </a:bodyPr>
            <a:lstStyle/>
            <a:p>
              <a:r>
                <a:rPr lang="en-US" sz="1100" b="1">
                  <a:solidFill>
                    <a:srgbClr val="000000"/>
                  </a:solidFill>
                </a:rPr>
                <a:t> </a:t>
              </a:r>
            </a:p>
            <a:p>
              <a:r>
                <a:rPr lang="en-US" sz="2000" b="1">
                  <a:latin typeface="Tahoma" pitchFamily="34" charset="0"/>
                </a:rPr>
                <a:t>CALIDAD</a:t>
              </a:r>
              <a:endParaRPr lang="en-US" sz="2000">
                <a:latin typeface="Tahoma" pitchFamily="34" charset="0"/>
              </a:endParaRPr>
            </a:p>
          </p:txBody>
        </p:sp>
        <p:sp>
          <p:nvSpPr>
            <p:cNvPr id="64533" name="Line 21"/>
            <p:cNvSpPr>
              <a:spLocks noChangeShapeType="1"/>
            </p:cNvSpPr>
            <p:nvPr/>
          </p:nvSpPr>
          <p:spPr bwMode="auto">
            <a:xfrm>
              <a:off x="1864" y="539"/>
              <a:ext cx="1" cy="2176"/>
            </a:xfrm>
            <a:prstGeom prst="line">
              <a:avLst/>
            </a:prstGeom>
            <a:noFill/>
            <a:ln w="0">
              <a:solidFill>
                <a:srgbClr val="000000"/>
              </a:solidFill>
              <a:round/>
              <a:headEnd/>
              <a:tailEnd/>
            </a:ln>
          </p:spPr>
          <p:txBody>
            <a:bodyPr/>
            <a:lstStyle/>
            <a:p>
              <a:endParaRPr lang="es-ES"/>
            </a:p>
          </p:txBody>
        </p:sp>
        <p:sp>
          <p:nvSpPr>
            <p:cNvPr id="64534" name="Rectangle 22"/>
            <p:cNvSpPr>
              <a:spLocks noChangeArrowheads="1"/>
            </p:cNvSpPr>
            <p:nvPr/>
          </p:nvSpPr>
          <p:spPr bwMode="auto">
            <a:xfrm>
              <a:off x="1864" y="539"/>
              <a:ext cx="21" cy="2176"/>
            </a:xfrm>
            <a:prstGeom prst="rect">
              <a:avLst/>
            </a:prstGeom>
            <a:solidFill>
              <a:srgbClr val="000000"/>
            </a:solidFill>
            <a:ln w="9525">
              <a:noFill/>
              <a:miter lim="800000"/>
              <a:headEnd/>
              <a:tailEnd/>
            </a:ln>
          </p:spPr>
          <p:txBody>
            <a:bodyPr/>
            <a:lstStyle/>
            <a:p>
              <a:endParaRPr lang="es-ES"/>
            </a:p>
          </p:txBody>
        </p:sp>
        <p:sp>
          <p:nvSpPr>
            <p:cNvPr id="64535" name="Line 23"/>
            <p:cNvSpPr>
              <a:spLocks noChangeShapeType="1"/>
            </p:cNvSpPr>
            <p:nvPr/>
          </p:nvSpPr>
          <p:spPr bwMode="auto">
            <a:xfrm>
              <a:off x="3914" y="560"/>
              <a:ext cx="1" cy="2155"/>
            </a:xfrm>
            <a:prstGeom prst="line">
              <a:avLst/>
            </a:prstGeom>
            <a:noFill/>
            <a:ln w="0">
              <a:solidFill>
                <a:srgbClr val="000000"/>
              </a:solidFill>
              <a:round/>
              <a:headEnd/>
              <a:tailEnd/>
            </a:ln>
          </p:spPr>
          <p:txBody>
            <a:bodyPr/>
            <a:lstStyle/>
            <a:p>
              <a:endParaRPr lang="es-ES"/>
            </a:p>
          </p:txBody>
        </p:sp>
        <p:sp>
          <p:nvSpPr>
            <p:cNvPr id="64536" name="Rectangle 24"/>
            <p:cNvSpPr>
              <a:spLocks noChangeArrowheads="1"/>
            </p:cNvSpPr>
            <p:nvPr/>
          </p:nvSpPr>
          <p:spPr bwMode="auto">
            <a:xfrm>
              <a:off x="3914" y="560"/>
              <a:ext cx="21" cy="2155"/>
            </a:xfrm>
            <a:prstGeom prst="rect">
              <a:avLst/>
            </a:prstGeom>
            <a:solidFill>
              <a:srgbClr val="000000"/>
            </a:solidFill>
            <a:ln w="9525">
              <a:noFill/>
              <a:miter lim="800000"/>
              <a:headEnd/>
              <a:tailEnd/>
            </a:ln>
          </p:spPr>
          <p:txBody>
            <a:bodyPr/>
            <a:lstStyle/>
            <a:p>
              <a:endParaRPr lang="es-ES"/>
            </a:p>
          </p:txBody>
        </p:sp>
        <p:sp>
          <p:nvSpPr>
            <p:cNvPr id="64537" name="Line 25"/>
            <p:cNvSpPr>
              <a:spLocks noChangeShapeType="1"/>
            </p:cNvSpPr>
            <p:nvPr/>
          </p:nvSpPr>
          <p:spPr bwMode="auto">
            <a:xfrm>
              <a:off x="5964" y="560"/>
              <a:ext cx="1" cy="2155"/>
            </a:xfrm>
            <a:prstGeom prst="line">
              <a:avLst/>
            </a:prstGeom>
            <a:noFill/>
            <a:ln w="0">
              <a:solidFill>
                <a:srgbClr val="000000"/>
              </a:solidFill>
              <a:round/>
              <a:headEnd/>
              <a:tailEnd/>
            </a:ln>
          </p:spPr>
          <p:txBody>
            <a:bodyPr/>
            <a:lstStyle/>
            <a:p>
              <a:endParaRPr lang="es-ES"/>
            </a:p>
          </p:txBody>
        </p:sp>
        <p:sp>
          <p:nvSpPr>
            <p:cNvPr id="64538" name="Rectangle 26"/>
            <p:cNvSpPr>
              <a:spLocks noChangeArrowheads="1"/>
            </p:cNvSpPr>
            <p:nvPr/>
          </p:nvSpPr>
          <p:spPr bwMode="auto">
            <a:xfrm>
              <a:off x="5964" y="560"/>
              <a:ext cx="21" cy="2155"/>
            </a:xfrm>
            <a:prstGeom prst="rect">
              <a:avLst/>
            </a:prstGeom>
            <a:solidFill>
              <a:srgbClr val="000000"/>
            </a:solidFill>
            <a:ln w="9525">
              <a:noFill/>
              <a:miter lim="800000"/>
              <a:headEnd/>
              <a:tailEnd/>
            </a:ln>
          </p:spPr>
          <p:txBody>
            <a:bodyPr/>
            <a:lstStyle/>
            <a:p>
              <a:endParaRPr lang="es-ES"/>
            </a:p>
          </p:txBody>
        </p:sp>
        <p:sp>
          <p:nvSpPr>
            <p:cNvPr id="64539" name="Line 27"/>
            <p:cNvSpPr>
              <a:spLocks noChangeShapeType="1"/>
            </p:cNvSpPr>
            <p:nvPr/>
          </p:nvSpPr>
          <p:spPr bwMode="auto">
            <a:xfrm>
              <a:off x="1885" y="539"/>
              <a:ext cx="4100" cy="1"/>
            </a:xfrm>
            <a:prstGeom prst="line">
              <a:avLst/>
            </a:prstGeom>
            <a:noFill/>
            <a:ln w="0">
              <a:solidFill>
                <a:srgbClr val="000000"/>
              </a:solidFill>
              <a:round/>
              <a:headEnd/>
              <a:tailEnd/>
            </a:ln>
          </p:spPr>
          <p:txBody>
            <a:bodyPr/>
            <a:lstStyle/>
            <a:p>
              <a:endParaRPr lang="es-ES"/>
            </a:p>
          </p:txBody>
        </p:sp>
        <p:sp>
          <p:nvSpPr>
            <p:cNvPr id="64540" name="Rectangle 28"/>
            <p:cNvSpPr>
              <a:spLocks noChangeArrowheads="1"/>
            </p:cNvSpPr>
            <p:nvPr/>
          </p:nvSpPr>
          <p:spPr bwMode="auto">
            <a:xfrm>
              <a:off x="1885" y="539"/>
              <a:ext cx="4100" cy="21"/>
            </a:xfrm>
            <a:prstGeom prst="rect">
              <a:avLst/>
            </a:prstGeom>
            <a:solidFill>
              <a:srgbClr val="000000"/>
            </a:solidFill>
            <a:ln w="9525">
              <a:noFill/>
              <a:miter lim="800000"/>
              <a:headEnd/>
              <a:tailEnd/>
            </a:ln>
          </p:spPr>
          <p:txBody>
            <a:bodyPr/>
            <a:lstStyle/>
            <a:p>
              <a:endParaRPr lang="es-ES"/>
            </a:p>
          </p:txBody>
        </p:sp>
        <p:sp>
          <p:nvSpPr>
            <p:cNvPr id="64541" name="Line 29"/>
            <p:cNvSpPr>
              <a:spLocks noChangeShapeType="1"/>
            </p:cNvSpPr>
            <p:nvPr/>
          </p:nvSpPr>
          <p:spPr bwMode="auto">
            <a:xfrm>
              <a:off x="1885" y="1617"/>
              <a:ext cx="4100" cy="1"/>
            </a:xfrm>
            <a:prstGeom prst="line">
              <a:avLst/>
            </a:prstGeom>
            <a:noFill/>
            <a:ln w="0">
              <a:solidFill>
                <a:srgbClr val="000000"/>
              </a:solidFill>
              <a:round/>
              <a:headEnd/>
              <a:tailEnd/>
            </a:ln>
          </p:spPr>
          <p:txBody>
            <a:bodyPr/>
            <a:lstStyle/>
            <a:p>
              <a:endParaRPr lang="es-ES"/>
            </a:p>
          </p:txBody>
        </p:sp>
        <p:sp>
          <p:nvSpPr>
            <p:cNvPr id="64542" name="Rectangle 30"/>
            <p:cNvSpPr>
              <a:spLocks noChangeArrowheads="1"/>
            </p:cNvSpPr>
            <p:nvPr/>
          </p:nvSpPr>
          <p:spPr bwMode="auto">
            <a:xfrm>
              <a:off x="1885" y="1617"/>
              <a:ext cx="4100" cy="20"/>
            </a:xfrm>
            <a:prstGeom prst="rect">
              <a:avLst/>
            </a:prstGeom>
            <a:solidFill>
              <a:srgbClr val="000000"/>
            </a:solidFill>
            <a:ln w="9525">
              <a:noFill/>
              <a:miter lim="800000"/>
              <a:headEnd/>
              <a:tailEnd/>
            </a:ln>
          </p:spPr>
          <p:txBody>
            <a:bodyPr/>
            <a:lstStyle/>
            <a:p>
              <a:endParaRPr lang="es-ES"/>
            </a:p>
          </p:txBody>
        </p:sp>
        <p:sp>
          <p:nvSpPr>
            <p:cNvPr id="64543" name="Line 31"/>
            <p:cNvSpPr>
              <a:spLocks noChangeShapeType="1"/>
            </p:cNvSpPr>
            <p:nvPr/>
          </p:nvSpPr>
          <p:spPr bwMode="auto">
            <a:xfrm>
              <a:off x="1885" y="2694"/>
              <a:ext cx="4100" cy="1"/>
            </a:xfrm>
            <a:prstGeom prst="line">
              <a:avLst/>
            </a:prstGeom>
            <a:noFill/>
            <a:ln w="0">
              <a:solidFill>
                <a:srgbClr val="000000"/>
              </a:solidFill>
              <a:round/>
              <a:headEnd/>
              <a:tailEnd/>
            </a:ln>
          </p:spPr>
          <p:txBody>
            <a:bodyPr/>
            <a:lstStyle/>
            <a:p>
              <a:endParaRPr lang="es-ES"/>
            </a:p>
          </p:txBody>
        </p:sp>
        <p:sp>
          <p:nvSpPr>
            <p:cNvPr id="64544" name="Rectangle 32"/>
            <p:cNvSpPr>
              <a:spLocks noChangeArrowheads="1"/>
            </p:cNvSpPr>
            <p:nvPr/>
          </p:nvSpPr>
          <p:spPr bwMode="auto">
            <a:xfrm>
              <a:off x="1885" y="2694"/>
              <a:ext cx="4100" cy="21"/>
            </a:xfrm>
            <a:prstGeom prst="rect">
              <a:avLst/>
            </a:prstGeom>
            <a:solidFill>
              <a:srgbClr val="000000"/>
            </a:solidFill>
            <a:ln w="9525">
              <a:noFill/>
              <a:miter lim="800000"/>
              <a:headEnd/>
              <a:tailEnd/>
            </a:ln>
          </p:spPr>
          <p:txBody>
            <a:bodyPr/>
            <a:lstStyle/>
            <a:p>
              <a:endParaRPr lang="es-ES"/>
            </a:p>
          </p:txBody>
        </p:sp>
      </p:gr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64514"/>
                                        </p:tgtEl>
                                        <p:attrNameLst>
                                          <p:attrName>style.visibility</p:attrName>
                                        </p:attrNameLst>
                                      </p:cBhvr>
                                      <p:to>
                                        <p:strVal val="visible"/>
                                      </p:to>
                                    </p:set>
                                    <p:animEffect transition="in" filter="fade">
                                      <p:cBhvr>
                                        <p:cTn id="7" dur="768" decel="100000"/>
                                        <p:tgtEl>
                                          <p:spTgt spid="64514"/>
                                        </p:tgtEl>
                                      </p:cBhvr>
                                    </p:animEffect>
                                    <p:animScale>
                                      <p:cBhvr>
                                        <p:cTn id="8" dur="768" decel="100000"/>
                                        <p:tgtEl>
                                          <p:spTgt spid="64514"/>
                                        </p:tgtEl>
                                      </p:cBhvr>
                                      <p:from x="10000" y="10000"/>
                                      <p:to x="200000" y="450000"/>
                                    </p:animScale>
                                    <p:animScale>
                                      <p:cBhvr>
                                        <p:cTn id="9" dur="1230" accel="100000" fill="hold">
                                          <p:stCondLst>
                                            <p:cond delay="768"/>
                                          </p:stCondLst>
                                        </p:cTn>
                                        <p:tgtEl>
                                          <p:spTgt spid="64514"/>
                                        </p:tgtEl>
                                      </p:cBhvr>
                                      <p:from x="200000" y="450000"/>
                                      <p:to x="100000" y="100000"/>
                                    </p:animScale>
                                    <p:set>
                                      <p:cBhvr>
                                        <p:cTn id="10" dur="768" fill="hold"/>
                                        <p:tgtEl>
                                          <p:spTgt spid="64514"/>
                                        </p:tgtEl>
                                        <p:attrNameLst>
                                          <p:attrName>ppt_x</p:attrName>
                                        </p:attrNameLst>
                                      </p:cBhvr>
                                      <p:to>
                                        <p:strVal val="(0.5)"/>
                                      </p:to>
                                    </p:set>
                                    <p:anim from="(0.5)" to="(#ppt_x)" calcmode="lin" valueType="num">
                                      <p:cBhvr>
                                        <p:cTn id="11" dur="1230" accel="100000" fill="hold">
                                          <p:stCondLst>
                                            <p:cond delay="768"/>
                                          </p:stCondLst>
                                        </p:cTn>
                                        <p:tgtEl>
                                          <p:spTgt spid="64514"/>
                                        </p:tgtEl>
                                        <p:attrNameLst>
                                          <p:attrName>ppt_x</p:attrName>
                                        </p:attrNameLst>
                                      </p:cBhvr>
                                    </p:anim>
                                    <p:set>
                                      <p:cBhvr>
                                        <p:cTn id="12" dur="768" fill="hold"/>
                                        <p:tgtEl>
                                          <p:spTgt spid="64514"/>
                                        </p:tgtEl>
                                        <p:attrNameLst>
                                          <p:attrName>ppt_y</p:attrName>
                                        </p:attrNameLst>
                                      </p:cBhvr>
                                      <p:to>
                                        <p:strVal val="(#ppt_y+0.4)"/>
                                      </p:to>
                                    </p:set>
                                    <p:anim from="(#ppt_y+0.4)" to="(#ppt_y)" calcmode="lin" valueType="num">
                                      <p:cBhvr>
                                        <p:cTn id="13" dur="1230" accel="100000" fill="hold">
                                          <p:stCondLst>
                                            <p:cond delay="768"/>
                                          </p:stCondLst>
                                        </p:cTn>
                                        <p:tgtEl>
                                          <p:spTgt spid="64514"/>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64515">
                                            <p:txEl>
                                              <p:pRg st="0" end="0"/>
                                            </p:txEl>
                                          </p:spTgt>
                                        </p:tgtEl>
                                        <p:attrNameLst>
                                          <p:attrName>style.visibility</p:attrName>
                                        </p:attrNameLst>
                                      </p:cBhvr>
                                      <p:to>
                                        <p:strVal val="visible"/>
                                      </p:to>
                                    </p:set>
                                    <p:anim calcmode="lin" valueType="num">
                                      <p:cBhvr>
                                        <p:cTn id="18" dur="500" fill="hold"/>
                                        <p:tgtEl>
                                          <p:spTgt spid="64515">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64515">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6451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64515">
                                            <p:txEl>
                                              <p:pRg st="1" end="1"/>
                                            </p:txEl>
                                          </p:spTgt>
                                        </p:tgtEl>
                                        <p:attrNameLst>
                                          <p:attrName>style.visibility</p:attrName>
                                        </p:attrNameLst>
                                      </p:cBhvr>
                                      <p:to>
                                        <p:strVal val="visible"/>
                                      </p:to>
                                    </p:set>
                                    <p:anim calcmode="lin" valueType="num">
                                      <p:cBhvr>
                                        <p:cTn id="25" dur="500" fill="hold"/>
                                        <p:tgtEl>
                                          <p:spTgt spid="64515">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64515">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645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p:bldP spid="64515"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solidFill>
                  <a:srgbClr val="FFFF00"/>
                </a:solidFill>
                <a:latin typeface="Tahoma" pitchFamily="34" charset="0"/>
              </a:rPr>
              <a:t>MARKETING MIX</a:t>
            </a:r>
          </a:p>
        </p:txBody>
      </p:sp>
      <p:sp>
        <p:nvSpPr>
          <p:cNvPr id="65539" name="Rectangle 3"/>
          <p:cNvSpPr>
            <a:spLocks noGrp="1" noChangeArrowheads="1"/>
          </p:cNvSpPr>
          <p:nvPr>
            <p:ph type="body" idx="1"/>
          </p:nvPr>
        </p:nvSpPr>
        <p:spPr/>
        <p:txBody>
          <a:bodyPr/>
          <a:lstStyle/>
          <a:p>
            <a:pPr>
              <a:buFont typeface="Wingdings" pitchFamily="2" charset="2"/>
              <a:buNone/>
            </a:pPr>
            <a:r>
              <a:rPr lang="es-ES_tradnl" b="1">
                <a:solidFill>
                  <a:srgbClr val="FFFF00"/>
                </a:solidFill>
              </a:rPr>
              <a:t>Distribución</a:t>
            </a:r>
            <a:r>
              <a:rPr lang="en-US">
                <a:solidFill>
                  <a:srgbClr val="FFFF00"/>
                </a:solidFill>
              </a:rPr>
              <a:t> </a:t>
            </a:r>
          </a:p>
          <a:p>
            <a:pPr>
              <a:buFontTx/>
              <a:buChar char="-"/>
            </a:pPr>
            <a:r>
              <a:rPr lang="en-US" sz="2800"/>
              <a:t>Canal directo: local de alquiler -&gt; clientes observen y comprueben: usos y beneficios</a:t>
            </a:r>
          </a:p>
          <a:p>
            <a:pPr>
              <a:buFontTx/>
              <a:buChar char="-"/>
            </a:pPr>
            <a:r>
              <a:rPr lang="en-US" sz="2800"/>
              <a:t>Canal indirecto: Islas ubicadas en centros comerciales </a:t>
            </a:r>
          </a:p>
          <a:p>
            <a:pPr>
              <a:buFontTx/>
              <a:buChar char="-"/>
            </a:pPr>
            <a:r>
              <a:rPr lang="es-ES_tradnl" sz="2800"/>
              <a:t>Página Web </a:t>
            </a:r>
            <a:endParaRPr lang="en-US" sz="2800"/>
          </a:p>
          <a:p>
            <a:pPr>
              <a:buFont typeface="Wingdings" pitchFamily="2" charset="2"/>
              <a:buNone/>
            </a:pPr>
            <a:endParaRPr lang="en-US" sz="280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65538"/>
                                        </p:tgtEl>
                                        <p:attrNameLst>
                                          <p:attrName>style.visibility</p:attrName>
                                        </p:attrNameLst>
                                      </p:cBhvr>
                                      <p:to>
                                        <p:strVal val="visible"/>
                                      </p:to>
                                    </p:set>
                                    <p:anim calcmode="lin" valueType="num">
                                      <p:cBhvr>
                                        <p:cTn id="7" dur="2000" fill="hold"/>
                                        <p:tgtEl>
                                          <p:spTgt spid="65538"/>
                                        </p:tgtEl>
                                        <p:attrNameLst>
                                          <p:attrName>ppt_w</p:attrName>
                                        </p:attrNameLst>
                                      </p:cBhvr>
                                      <p:tavLst>
                                        <p:tav tm="0">
                                          <p:val>
                                            <p:strVal val="#ppt_w"/>
                                          </p:val>
                                        </p:tav>
                                        <p:tav tm="100000">
                                          <p:val>
                                            <p:strVal val="#ppt_w"/>
                                          </p:val>
                                        </p:tav>
                                      </p:tavLst>
                                    </p:anim>
                                    <p:anim calcmode="lin" valueType="num">
                                      <p:cBhvr>
                                        <p:cTn id="8" dur="2000" fill="hold"/>
                                        <p:tgtEl>
                                          <p:spTgt spid="65538"/>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65538"/>
                                        </p:tgtEl>
                                        <p:attrNameLst>
                                          <p:attrName>ppt_x</p:attrName>
                                        </p:attrNameLst>
                                      </p:cBhvr>
                                      <p:tavLst>
                                        <p:tav tm="0">
                                          <p:val>
                                            <p:strVal val="#ppt_x-.4"/>
                                          </p:val>
                                        </p:tav>
                                        <p:tav tm="100000">
                                          <p:val>
                                            <p:strVal val="#ppt_x"/>
                                          </p:val>
                                        </p:tav>
                                      </p:tavLst>
                                    </p:anim>
                                    <p:anim calcmode="lin" valueType="num">
                                      <p:cBhvr>
                                        <p:cTn id="10" dur="2000" fill="hold"/>
                                        <p:tgtEl>
                                          <p:spTgt spid="65538"/>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65539">
                                            <p:txEl>
                                              <p:pRg st="0" end="0"/>
                                            </p:txEl>
                                          </p:spTgt>
                                        </p:tgtEl>
                                        <p:attrNameLst>
                                          <p:attrName>style.visibility</p:attrName>
                                        </p:attrNameLst>
                                      </p:cBhvr>
                                      <p:to>
                                        <p:strVal val="visible"/>
                                      </p:to>
                                    </p:set>
                                    <p:animEffect transition="in" filter="fade">
                                      <p:cBhvr>
                                        <p:cTn id="15" dur="500">
                                          <p:stCondLst>
                                            <p:cond delay="0"/>
                                          </p:stCondLst>
                                        </p:cTn>
                                        <p:tgtEl>
                                          <p:spTgt spid="65539">
                                            <p:txEl>
                                              <p:pRg st="0" end="0"/>
                                            </p:txEl>
                                          </p:spTgt>
                                        </p:tgtEl>
                                      </p:cBhvr>
                                    </p:animEffect>
                                    <p:anim calcmode="lin" valueType="num">
                                      <p:cBhvr>
                                        <p:cTn id="16" dur="500" fill="hold">
                                          <p:stCondLst>
                                            <p:cond delay="0"/>
                                          </p:stCondLst>
                                        </p:cTn>
                                        <p:tgtEl>
                                          <p:spTgt spid="65539">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655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65539">
                                            <p:txEl>
                                              <p:pRg st="1" end="1"/>
                                            </p:txEl>
                                          </p:spTgt>
                                        </p:tgtEl>
                                        <p:attrNameLst>
                                          <p:attrName>style.visibility</p:attrName>
                                        </p:attrNameLst>
                                      </p:cBhvr>
                                      <p:to>
                                        <p:strVal val="visible"/>
                                      </p:to>
                                    </p:set>
                                    <p:animEffect transition="in" filter="fade">
                                      <p:cBhvr>
                                        <p:cTn id="22" dur="500">
                                          <p:stCondLst>
                                            <p:cond delay="0"/>
                                          </p:stCondLst>
                                        </p:cTn>
                                        <p:tgtEl>
                                          <p:spTgt spid="65539">
                                            <p:txEl>
                                              <p:pRg st="1" end="1"/>
                                            </p:txEl>
                                          </p:spTgt>
                                        </p:tgtEl>
                                      </p:cBhvr>
                                    </p:animEffect>
                                    <p:anim calcmode="lin" valueType="num">
                                      <p:cBhvr>
                                        <p:cTn id="23" dur="500" fill="hold">
                                          <p:stCondLst>
                                            <p:cond delay="0"/>
                                          </p:stCondLst>
                                        </p:cTn>
                                        <p:tgtEl>
                                          <p:spTgt spid="65539">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655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65539">
                                            <p:txEl>
                                              <p:pRg st="2" end="2"/>
                                            </p:txEl>
                                          </p:spTgt>
                                        </p:tgtEl>
                                        <p:attrNameLst>
                                          <p:attrName>style.visibility</p:attrName>
                                        </p:attrNameLst>
                                      </p:cBhvr>
                                      <p:to>
                                        <p:strVal val="visible"/>
                                      </p:to>
                                    </p:set>
                                    <p:animEffect transition="in" filter="fade">
                                      <p:cBhvr>
                                        <p:cTn id="29" dur="500">
                                          <p:stCondLst>
                                            <p:cond delay="0"/>
                                          </p:stCondLst>
                                        </p:cTn>
                                        <p:tgtEl>
                                          <p:spTgt spid="65539">
                                            <p:txEl>
                                              <p:pRg st="2" end="2"/>
                                            </p:txEl>
                                          </p:spTgt>
                                        </p:tgtEl>
                                      </p:cBhvr>
                                    </p:animEffect>
                                    <p:anim calcmode="lin" valueType="num">
                                      <p:cBhvr>
                                        <p:cTn id="30" dur="500" fill="hold">
                                          <p:stCondLst>
                                            <p:cond delay="0"/>
                                          </p:stCondLst>
                                        </p:cTn>
                                        <p:tgtEl>
                                          <p:spTgt spid="65539">
                                            <p:txEl>
                                              <p:pRg st="2" end="2"/>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655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0" presetClass="entr" presetSubtype="0" fill="hold" grpId="0" nodeType="clickEffect">
                                  <p:stCondLst>
                                    <p:cond delay="0"/>
                                  </p:stCondLst>
                                  <p:iterate type="lt">
                                    <p:tmPct val="10000"/>
                                  </p:iterate>
                                  <p:childTnLst>
                                    <p:set>
                                      <p:cBhvr>
                                        <p:cTn id="35" dur="1" fill="hold">
                                          <p:stCondLst>
                                            <p:cond delay="0"/>
                                          </p:stCondLst>
                                        </p:cTn>
                                        <p:tgtEl>
                                          <p:spTgt spid="65539">
                                            <p:txEl>
                                              <p:pRg st="3" end="3"/>
                                            </p:txEl>
                                          </p:spTgt>
                                        </p:tgtEl>
                                        <p:attrNameLst>
                                          <p:attrName>style.visibility</p:attrName>
                                        </p:attrNameLst>
                                      </p:cBhvr>
                                      <p:to>
                                        <p:strVal val="visible"/>
                                      </p:to>
                                    </p:set>
                                    <p:animEffect transition="in" filter="fade">
                                      <p:cBhvr>
                                        <p:cTn id="36" dur="500">
                                          <p:stCondLst>
                                            <p:cond delay="0"/>
                                          </p:stCondLst>
                                        </p:cTn>
                                        <p:tgtEl>
                                          <p:spTgt spid="65539">
                                            <p:txEl>
                                              <p:pRg st="3" end="3"/>
                                            </p:txEl>
                                          </p:spTgt>
                                        </p:tgtEl>
                                      </p:cBhvr>
                                    </p:animEffect>
                                    <p:anim calcmode="lin" valueType="num">
                                      <p:cBhvr>
                                        <p:cTn id="37" dur="500" fill="hold">
                                          <p:stCondLst>
                                            <p:cond delay="0"/>
                                          </p:stCondLst>
                                        </p:cTn>
                                        <p:tgtEl>
                                          <p:spTgt spid="65539">
                                            <p:txEl>
                                              <p:pRg st="3" end="3"/>
                                            </p:txEl>
                                          </p:spTgt>
                                        </p:tgtEl>
                                        <p:attrNameLst>
                                          <p:attrName>ppt_x</p:attrName>
                                        </p:attrNameLst>
                                      </p:cBhvr>
                                      <p:tavLst>
                                        <p:tav tm="0">
                                          <p:val>
                                            <p:strVal val="#ppt_x-.1"/>
                                          </p:val>
                                        </p:tav>
                                        <p:tav tm="100000">
                                          <p:val>
                                            <p:strVal val="#ppt_x"/>
                                          </p:val>
                                        </p:tav>
                                      </p:tavLst>
                                    </p:anim>
                                    <p:anim calcmode="lin" valueType="num">
                                      <p:cBhvr>
                                        <p:cTn id="38" dur="500" fill="hold">
                                          <p:stCondLst>
                                            <p:cond delay="0"/>
                                          </p:stCondLst>
                                        </p:cTn>
                                        <p:tgtEl>
                                          <p:spTgt spid="6553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p:bldP spid="65539"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solidFill>
                  <a:srgbClr val="FFFF00"/>
                </a:solidFill>
                <a:latin typeface="Tahoma" pitchFamily="34" charset="0"/>
              </a:rPr>
              <a:t>MARKETING MIX</a:t>
            </a:r>
          </a:p>
        </p:txBody>
      </p:sp>
      <p:sp>
        <p:nvSpPr>
          <p:cNvPr id="66563" name="Rectangle 3"/>
          <p:cNvSpPr>
            <a:spLocks noGrp="1" noChangeArrowheads="1"/>
          </p:cNvSpPr>
          <p:nvPr>
            <p:ph type="body" idx="1"/>
          </p:nvPr>
        </p:nvSpPr>
        <p:spPr>
          <a:xfrm>
            <a:off x="457200" y="1600200"/>
            <a:ext cx="8229600" cy="4953000"/>
          </a:xfrm>
        </p:spPr>
        <p:txBody>
          <a:bodyPr/>
          <a:lstStyle/>
          <a:p>
            <a:pPr>
              <a:lnSpc>
                <a:spcPct val="80000"/>
              </a:lnSpc>
              <a:buFont typeface="Wingdings" pitchFamily="2" charset="2"/>
              <a:buNone/>
            </a:pPr>
            <a:r>
              <a:rPr lang="es-ES_tradnl" sz="2400" b="1">
                <a:solidFill>
                  <a:srgbClr val="FFFF00"/>
                </a:solidFill>
                <a:latin typeface="Tahoma" pitchFamily="34" charset="0"/>
              </a:rPr>
              <a:t>Promoción</a:t>
            </a:r>
          </a:p>
          <a:p>
            <a:pPr>
              <a:lnSpc>
                <a:spcPct val="80000"/>
              </a:lnSpc>
              <a:buFont typeface="Wingdings" pitchFamily="2" charset="2"/>
              <a:buNone/>
            </a:pPr>
            <a:r>
              <a:rPr lang="en-US" sz="2400">
                <a:solidFill>
                  <a:srgbClr val="FFFF00"/>
                </a:solidFill>
                <a:latin typeface="Tahoma" pitchFamily="34" charset="0"/>
              </a:rPr>
              <a:t> - </a:t>
            </a:r>
            <a:r>
              <a:rPr lang="en-US" sz="2400">
                <a:latin typeface="Tahoma" pitchFamily="34" charset="0"/>
              </a:rPr>
              <a:t>Venta personal -&gt; Intercomunicaci</a:t>
            </a:r>
            <a:r>
              <a:rPr lang="es-ES_tradnl" sz="2400">
                <a:latin typeface="Tahoma" pitchFamily="34" charset="0"/>
              </a:rPr>
              <a:t>ón entre vendedor y comprador</a:t>
            </a:r>
          </a:p>
          <a:p>
            <a:pPr>
              <a:lnSpc>
                <a:spcPct val="80000"/>
              </a:lnSpc>
              <a:buFont typeface="Wingdings" pitchFamily="2" charset="2"/>
              <a:buNone/>
            </a:pPr>
            <a:endParaRPr lang="es-ES_tradnl" sz="2400">
              <a:latin typeface="Tahoma" pitchFamily="34" charset="0"/>
            </a:endParaRPr>
          </a:p>
          <a:p>
            <a:pPr>
              <a:lnSpc>
                <a:spcPct val="80000"/>
              </a:lnSpc>
              <a:buFont typeface="Wingdings" pitchFamily="2" charset="2"/>
              <a:buNone/>
            </a:pPr>
            <a:r>
              <a:rPr lang="es-ES_tradnl" sz="2400" b="1">
                <a:solidFill>
                  <a:srgbClr val="FFFF00"/>
                </a:solidFill>
                <a:latin typeface="Tahoma" pitchFamily="34" charset="0"/>
              </a:rPr>
              <a:t>Acciones: </a:t>
            </a:r>
          </a:p>
          <a:p>
            <a:pPr>
              <a:lnSpc>
                <a:spcPct val="80000"/>
              </a:lnSpc>
            </a:pPr>
            <a:r>
              <a:rPr lang="es-ES" sz="2400">
                <a:latin typeface="Tahoma" pitchFamily="34" charset="0"/>
              </a:rPr>
              <a:t>Vendedor debe conocer las bondades del producto y las debilidades de los competidores</a:t>
            </a:r>
          </a:p>
          <a:p>
            <a:pPr>
              <a:lnSpc>
                <a:spcPct val="80000"/>
              </a:lnSpc>
            </a:pPr>
            <a:r>
              <a:rPr lang="es-ES" sz="2400">
                <a:latin typeface="Tahoma" pitchFamily="34" charset="0"/>
              </a:rPr>
              <a:t>Mantener y actualizar constantemente bases de datos </a:t>
            </a:r>
          </a:p>
          <a:p>
            <a:pPr>
              <a:lnSpc>
                <a:spcPct val="80000"/>
              </a:lnSpc>
            </a:pPr>
            <a:r>
              <a:rPr lang="es-ES" sz="2400">
                <a:latin typeface="Tahoma" pitchFamily="34" charset="0"/>
              </a:rPr>
              <a:t>Contratar cuatro impulsadoras para atender en la exhibición en los centros comerciales de interés</a:t>
            </a:r>
            <a:endParaRPr lang="en-US" sz="2400">
              <a:latin typeface="Tahoma" pitchFamily="34" charset="0"/>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66562"/>
                                        </p:tgtEl>
                                        <p:attrNameLst>
                                          <p:attrName>style.visibility</p:attrName>
                                        </p:attrNameLst>
                                      </p:cBhvr>
                                      <p:to>
                                        <p:strVal val="visible"/>
                                      </p:to>
                                    </p:set>
                                    <p:anim calcmode="lin" valueType="num">
                                      <p:cBhvr>
                                        <p:cTn id="7" dur="2000" fill="hold"/>
                                        <p:tgtEl>
                                          <p:spTgt spid="66562"/>
                                        </p:tgtEl>
                                        <p:attrNameLst>
                                          <p:attrName>ppt_w</p:attrName>
                                        </p:attrNameLst>
                                      </p:cBhvr>
                                      <p:tavLst>
                                        <p:tav tm="0">
                                          <p:val>
                                            <p:strVal val="#ppt_w*2.5"/>
                                          </p:val>
                                        </p:tav>
                                        <p:tav tm="100000">
                                          <p:val>
                                            <p:strVal val="#ppt_w"/>
                                          </p:val>
                                        </p:tav>
                                      </p:tavLst>
                                    </p:anim>
                                    <p:anim calcmode="lin" valueType="num">
                                      <p:cBhvr>
                                        <p:cTn id="8" dur="2000" fill="hold"/>
                                        <p:tgtEl>
                                          <p:spTgt spid="66562"/>
                                        </p:tgtEl>
                                        <p:attrNameLst>
                                          <p:attrName>ppt_h</p:attrName>
                                        </p:attrNameLst>
                                      </p:cBhvr>
                                      <p:tavLst>
                                        <p:tav tm="0">
                                          <p:val>
                                            <p:strVal val="#ppt_h"/>
                                          </p:val>
                                        </p:tav>
                                        <p:tav tm="100000">
                                          <p:val>
                                            <p:strVal val="#ppt_h"/>
                                          </p:val>
                                        </p:tav>
                                      </p:tavLst>
                                    </p:anim>
                                    <p:anim calcmode="lin" valueType="num">
                                      <p:cBhvr>
                                        <p:cTn id="9" dur="2000" fill="hold"/>
                                        <p:tgtEl>
                                          <p:spTgt spid="66562"/>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66562"/>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6656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66563">
                                            <p:txEl>
                                              <p:pRg st="0" end="0"/>
                                            </p:txEl>
                                          </p:spTgt>
                                        </p:tgtEl>
                                        <p:attrNameLst>
                                          <p:attrName>style.visibility</p:attrName>
                                        </p:attrNameLst>
                                      </p:cBhvr>
                                      <p:to>
                                        <p:strVal val="visible"/>
                                      </p:to>
                                    </p:set>
                                    <p:animEffect transition="in" filter="wipe(left)">
                                      <p:cBhvr>
                                        <p:cTn id="16" dur="500"/>
                                        <p:tgtEl>
                                          <p:spTgt spid="6656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6563">
                                            <p:txEl>
                                              <p:pRg st="1" end="1"/>
                                            </p:txEl>
                                          </p:spTgt>
                                        </p:tgtEl>
                                        <p:attrNameLst>
                                          <p:attrName>style.visibility</p:attrName>
                                        </p:attrNameLst>
                                      </p:cBhvr>
                                      <p:to>
                                        <p:strVal val="visible"/>
                                      </p:to>
                                    </p:set>
                                    <p:animEffect transition="in" filter="wipe(left)">
                                      <p:cBhvr>
                                        <p:cTn id="21" dur="500"/>
                                        <p:tgtEl>
                                          <p:spTgt spid="6656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66563">
                                            <p:txEl>
                                              <p:pRg st="3" end="3"/>
                                            </p:txEl>
                                          </p:spTgt>
                                        </p:tgtEl>
                                        <p:attrNameLst>
                                          <p:attrName>style.visibility</p:attrName>
                                        </p:attrNameLst>
                                      </p:cBhvr>
                                      <p:to>
                                        <p:strVal val="visible"/>
                                      </p:to>
                                    </p:set>
                                    <p:animEffect transition="in" filter="wipe(left)">
                                      <p:cBhvr>
                                        <p:cTn id="26" dur="500"/>
                                        <p:tgtEl>
                                          <p:spTgt spid="6656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66563">
                                            <p:txEl>
                                              <p:pRg st="4" end="4"/>
                                            </p:txEl>
                                          </p:spTgt>
                                        </p:tgtEl>
                                        <p:attrNameLst>
                                          <p:attrName>style.visibility</p:attrName>
                                        </p:attrNameLst>
                                      </p:cBhvr>
                                      <p:to>
                                        <p:strVal val="visible"/>
                                      </p:to>
                                    </p:set>
                                    <p:animEffect transition="in" filter="wipe(left)">
                                      <p:cBhvr>
                                        <p:cTn id="31" dur="500"/>
                                        <p:tgtEl>
                                          <p:spTgt spid="6656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66563">
                                            <p:txEl>
                                              <p:pRg st="5" end="5"/>
                                            </p:txEl>
                                          </p:spTgt>
                                        </p:tgtEl>
                                        <p:attrNameLst>
                                          <p:attrName>style.visibility</p:attrName>
                                        </p:attrNameLst>
                                      </p:cBhvr>
                                      <p:to>
                                        <p:strVal val="visible"/>
                                      </p:to>
                                    </p:set>
                                    <p:animEffect transition="in" filter="wipe(left)">
                                      <p:cBhvr>
                                        <p:cTn id="36" dur="500"/>
                                        <p:tgtEl>
                                          <p:spTgt spid="6656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66563">
                                            <p:txEl>
                                              <p:pRg st="6" end="6"/>
                                            </p:txEl>
                                          </p:spTgt>
                                        </p:tgtEl>
                                        <p:attrNameLst>
                                          <p:attrName>style.visibility</p:attrName>
                                        </p:attrNameLst>
                                      </p:cBhvr>
                                      <p:to>
                                        <p:strVal val="visible"/>
                                      </p:to>
                                    </p:set>
                                    <p:animEffect transition="in" filter="wipe(left)">
                                      <p:cBhvr>
                                        <p:cTn id="41" dur="500"/>
                                        <p:tgtEl>
                                          <p:spTgt spid="665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p:bldP spid="66563"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solidFill>
                  <a:srgbClr val="FFFF00"/>
                </a:solidFill>
                <a:latin typeface="Tahoma" pitchFamily="34" charset="0"/>
              </a:rPr>
              <a:t>MARKETING MIX</a:t>
            </a:r>
          </a:p>
        </p:txBody>
      </p:sp>
      <p:sp>
        <p:nvSpPr>
          <p:cNvPr id="67587" name="Rectangle 3"/>
          <p:cNvSpPr>
            <a:spLocks noGrp="1" noChangeArrowheads="1"/>
          </p:cNvSpPr>
          <p:nvPr>
            <p:ph type="body" idx="1"/>
          </p:nvPr>
        </p:nvSpPr>
        <p:spPr>
          <a:xfrm>
            <a:off x="457200" y="1600200"/>
            <a:ext cx="8229600" cy="4876800"/>
          </a:xfrm>
        </p:spPr>
        <p:txBody>
          <a:bodyPr/>
          <a:lstStyle/>
          <a:p>
            <a:pPr>
              <a:buFont typeface="Wingdings" pitchFamily="2" charset="2"/>
              <a:buNone/>
            </a:pPr>
            <a:r>
              <a:rPr lang="es-ES_tradnl" sz="2400" b="1">
                <a:solidFill>
                  <a:srgbClr val="FFFF00"/>
                </a:solidFill>
                <a:latin typeface="Tahoma" pitchFamily="34" charset="0"/>
              </a:rPr>
              <a:t>Promoción</a:t>
            </a:r>
          </a:p>
          <a:p>
            <a:pPr>
              <a:buFontTx/>
              <a:buChar char="-"/>
            </a:pPr>
            <a:r>
              <a:rPr lang="es-ES_tradnl" sz="2400">
                <a:latin typeface="Tahoma" pitchFamily="34" charset="0"/>
              </a:rPr>
              <a:t>Marketing Directo -&gt; comunicación directa con consumidores; pedidos y ventas rápidas </a:t>
            </a:r>
          </a:p>
          <a:p>
            <a:pPr>
              <a:buFontTx/>
              <a:buNone/>
            </a:pPr>
            <a:endParaRPr lang="es-ES_tradnl" sz="2400">
              <a:latin typeface="Tahoma" pitchFamily="34" charset="0"/>
            </a:endParaRPr>
          </a:p>
          <a:p>
            <a:pPr>
              <a:buFontTx/>
              <a:buNone/>
            </a:pPr>
            <a:r>
              <a:rPr lang="en-US" sz="2400" b="1">
                <a:solidFill>
                  <a:srgbClr val="FFFF00"/>
                </a:solidFill>
                <a:latin typeface="Tahoma" pitchFamily="34" charset="0"/>
              </a:rPr>
              <a:t>Acciones:</a:t>
            </a:r>
          </a:p>
          <a:p>
            <a:r>
              <a:rPr lang="es-ES" sz="2400">
                <a:latin typeface="Tahoma" pitchFamily="34" charset="0"/>
              </a:rPr>
              <a:t>Elaborar base de datos de correos electrónicos para enviar promociones. Establecer alianza estratégica con las tarjetas de crédito</a:t>
            </a:r>
          </a:p>
          <a:p>
            <a:r>
              <a:rPr lang="es-ES" sz="2400">
                <a:latin typeface="Tahoma" pitchFamily="34" charset="0"/>
              </a:rPr>
              <a:t>Mantener una base de datos de las fechas especiales,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67586"/>
                                        </p:tgtEl>
                                        <p:attrNameLst>
                                          <p:attrName>style.visibility</p:attrName>
                                        </p:attrNameLst>
                                      </p:cBhvr>
                                      <p:to>
                                        <p:strVal val="visible"/>
                                      </p:to>
                                    </p:set>
                                    <p:animEffect transition="in" filter="fade">
                                      <p:cBhvr>
                                        <p:cTn id="7" dur="600">
                                          <p:stCondLst>
                                            <p:cond delay="0"/>
                                          </p:stCondLst>
                                        </p:cTn>
                                        <p:tgtEl>
                                          <p:spTgt spid="67586"/>
                                        </p:tgtEl>
                                      </p:cBhvr>
                                    </p:animEffect>
                                    <p:anim calcmode="lin" valueType="num">
                                      <p:cBhvr>
                                        <p:cTn id="8" dur="600" fill="hold">
                                          <p:stCondLst>
                                            <p:cond delay="0"/>
                                          </p:stCondLst>
                                        </p:cTn>
                                        <p:tgtEl>
                                          <p:spTgt spid="67586"/>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67586"/>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67586"/>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67587">
                                            <p:txEl>
                                              <p:pRg st="0" end="0"/>
                                            </p:txEl>
                                          </p:spTgt>
                                        </p:tgtEl>
                                        <p:attrNameLst>
                                          <p:attrName>style.visibility</p:attrName>
                                        </p:attrNameLst>
                                      </p:cBhvr>
                                      <p:to>
                                        <p:strVal val="visible"/>
                                      </p:to>
                                    </p:set>
                                    <p:animEffect transition="in" filter="slide(fromBottom)">
                                      <p:cBhvr>
                                        <p:cTn id="15" dur="500">
                                          <p:stCondLst>
                                            <p:cond delay="0"/>
                                          </p:stCondLst>
                                        </p:cTn>
                                        <p:tgtEl>
                                          <p:spTgt spid="6758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67587">
                                            <p:txEl>
                                              <p:pRg st="1" end="1"/>
                                            </p:txEl>
                                          </p:spTgt>
                                        </p:tgtEl>
                                        <p:attrNameLst>
                                          <p:attrName>style.visibility</p:attrName>
                                        </p:attrNameLst>
                                      </p:cBhvr>
                                      <p:to>
                                        <p:strVal val="visible"/>
                                      </p:to>
                                    </p:set>
                                    <p:animEffect transition="in" filter="slide(fromBottom)">
                                      <p:cBhvr>
                                        <p:cTn id="20" dur="500">
                                          <p:stCondLst>
                                            <p:cond delay="0"/>
                                          </p:stCondLst>
                                        </p:cTn>
                                        <p:tgtEl>
                                          <p:spTgt spid="67587">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67587">
                                            <p:txEl>
                                              <p:pRg st="3" end="3"/>
                                            </p:txEl>
                                          </p:spTgt>
                                        </p:tgtEl>
                                        <p:attrNameLst>
                                          <p:attrName>style.visibility</p:attrName>
                                        </p:attrNameLst>
                                      </p:cBhvr>
                                      <p:to>
                                        <p:strVal val="visible"/>
                                      </p:to>
                                    </p:set>
                                    <p:animEffect transition="in" filter="slide(fromBottom)">
                                      <p:cBhvr>
                                        <p:cTn id="25" dur="500">
                                          <p:stCondLst>
                                            <p:cond delay="0"/>
                                          </p:stCondLst>
                                        </p:cTn>
                                        <p:tgtEl>
                                          <p:spTgt spid="67587">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67587">
                                            <p:txEl>
                                              <p:pRg st="4" end="4"/>
                                            </p:txEl>
                                          </p:spTgt>
                                        </p:tgtEl>
                                        <p:attrNameLst>
                                          <p:attrName>style.visibility</p:attrName>
                                        </p:attrNameLst>
                                      </p:cBhvr>
                                      <p:to>
                                        <p:strVal val="visible"/>
                                      </p:to>
                                    </p:set>
                                    <p:animEffect transition="in" filter="slide(fromBottom)">
                                      <p:cBhvr>
                                        <p:cTn id="30" dur="500">
                                          <p:stCondLst>
                                            <p:cond delay="0"/>
                                          </p:stCondLst>
                                        </p:cTn>
                                        <p:tgtEl>
                                          <p:spTgt spid="67587">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67587">
                                            <p:txEl>
                                              <p:pRg st="5" end="5"/>
                                            </p:txEl>
                                          </p:spTgt>
                                        </p:tgtEl>
                                        <p:attrNameLst>
                                          <p:attrName>style.visibility</p:attrName>
                                        </p:attrNameLst>
                                      </p:cBhvr>
                                      <p:to>
                                        <p:strVal val="visible"/>
                                      </p:to>
                                    </p:set>
                                    <p:animEffect transition="in" filter="slide(fromBottom)">
                                      <p:cBhvr>
                                        <p:cTn id="35" dur="500">
                                          <p:stCondLst>
                                            <p:cond delay="0"/>
                                          </p:stCondLst>
                                        </p:cTn>
                                        <p:tgtEl>
                                          <p:spTgt spid="675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p:bldP spid="67587"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solidFill>
                  <a:srgbClr val="FFFF00"/>
                </a:solidFill>
                <a:latin typeface="Tahoma" pitchFamily="34" charset="0"/>
              </a:rPr>
              <a:t>ANTECEDENTES DEL EQUIPO DE LIMPIEZA</a:t>
            </a:r>
          </a:p>
        </p:txBody>
      </p:sp>
      <p:sp>
        <p:nvSpPr>
          <p:cNvPr id="23555" name="Rectangle 3"/>
          <p:cNvSpPr>
            <a:spLocks noGrp="1" noChangeArrowheads="1"/>
          </p:cNvSpPr>
          <p:nvPr>
            <p:ph type="body" idx="1"/>
          </p:nvPr>
        </p:nvSpPr>
        <p:spPr/>
        <p:txBody>
          <a:bodyPr/>
          <a:lstStyle/>
          <a:p>
            <a:pPr>
              <a:lnSpc>
                <a:spcPct val="80000"/>
              </a:lnSpc>
              <a:buFont typeface="Wingdings" pitchFamily="2" charset="2"/>
              <a:buNone/>
            </a:pPr>
            <a:endParaRPr lang="en-US" sz="2400"/>
          </a:p>
          <a:p>
            <a:pPr>
              <a:lnSpc>
                <a:spcPct val="80000"/>
              </a:lnSpc>
              <a:buFont typeface="Wingdings" pitchFamily="2" charset="2"/>
              <a:buNone/>
            </a:pPr>
            <a:r>
              <a:rPr lang="en-US" sz="2800">
                <a:solidFill>
                  <a:srgbClr val="FFFF00"/>
                </a:solidFill>
                <a:latin typeface="Tahoma" pitchFamily="34" charset="0"/>
              </a:rPr>
              <a:t>Aplicaciones:</a:t>
            </a:r>
          </a:p>
          <a:p>
            <a:pPr>
              <a:lnSpc>
                <a:spcPct val="80000"/>
              </a:lnSpc>
              <a:buFontTx/>
              <a:buChar char="-"/>
            </a:pPr>
            <a:r>
              <a:rPr lang="en-US" sz="2800">
                <a:latin typeface="Tahoma" pitchFamily="34" charset="0"/>
              </a:rPr>
              <a:t>Libra de polvo y microorganismos </a:t>
            </a:r>
            <a:r>
              <a:rPr lang="es-ES_tradnl" sz="2800">
                <a:latin typeface="Tahoma" pitchFamily="34" charset="0"/>
              </a:rPr>
              <a:t>dañinos para la salud</a:t>
            </a:r>
            <a:r>
              <a:rPr lang="en-US" sz="2800">
                <a:latin typeface="Tahoma" pitchFamily="34" charset="0"/>
              </a:rPr>
              <a:t> </a:t>
            </a:r>
          </a:p>
          <a:p>
            <a:pPr>
              <a:lnSpc>
                <a:spcPct val="80000"/>
              </a:lnSpc>
              <a:buFontTx/>
              <a:buNone/>
            </a:pPr>
            <a:endParaRPr lang="en-US" sz="2800">
              <a:latin typeface="Tahoma" pitchFamily="34" charset="0"/>
            </a:endParaRPr>
          </a:p>
          <a:p>
            <a:pPr>
              <a:lnSpc>
                <a:spcPct val="80000"/>
              </a:lnSpc>
              <a:buFontTx/>
              <a:buNone/>
            </a:pPr>
            <a:r>
              <a:rPr lang="en-US" sz="2800">
                <a:solidFill>
                  <a:srgbClr val="FFFF00"/>
                </a:solidFill>
                <a:latin typeface="Tahoma" pitchFamily="34" charset="0"/>
              </a:rPr>
              <a:t>Ventajas del equipo</a:t>
            </a:r>
          </a:p>
          <a:p>
            <a:pPr>
              <a:lnSpc>
                <a:spcPct val="80000"/>
              </a:lnSpc>
              <a:buFontTx/>
              <a:buChar char="-"/>
            </a:pPr>
            <a:r>
              <a:rPr lang="es-ES_tradnl" sz="2800">
                <a:latin typeface="Tahoma" pitchFamily="34" charset="0"/>
              </a:rPr>
              <a:t>Sistema de filtración único</a:t>
            </a:r>
          </a:p>
          <a:p>
            <a:pPr>
              <a:lnSpc>
                <a:spcPct val="80000"/>
              </a:lnSpc>
              <a:buFontTx/>
              <a:buChar char="-"/>
            </a:pPr>
            <a:r>
              <a:rPr lang="es-ES_tradnl" sz="2800">
                <a:latin typeface="Tahoma" pitchFamily="34" charset="0"/>
              </a:rPr>
              <a:t>Tecnología de separador</a:t>
            </a:r>
            <a:r>
              <a:rPr lang="en-US" sz="2800">
                <a:latin typeface="Tahoma" pitchFamily="34" charset="0"/>
              </a:rPr>
              <a:t> -&gt; logra liberar el ambiente del 99.97% de impurezas</a:t>
            </a:r>
          </a:p>
          <a:p>
            <a:pPr>
              <a:lnSpc>
                <a:spcPct val="80000"/>
              </a:lnSpc>
              <a:buFontTx/>
              <a:buChar char="-"/>
            </a:pPr>
            <a:r>
              <a:rPr lang="en-US" sz="2800">
                <a:latin typeface="Tahoma" pitchFamily="34" charset="0"/>
              </a:rPr>
              <a:t>Versatilidad de accesorios</a:t>
            </a:r>
          </a:p>
          <a:p>
            <a:pPr>
              <a:lnSpc>
                <a:spcPct val="80000"/>
              </a:lnSpc>
              <a:buFontTx/>
              <a:buChar char="-"/>
            </a:pPr>
            <a:r>
              <a:rPr lang="en-US" sz="2800">
                <a:latin typeface="Tahoma" pitchFamily="34" charset="0"/>
              </a:rPr>
              <a:t>Lavadora de aire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p:cTn id="7" dur="500" fill="hold"/>
                                        <p:tgtEl>
                                          <p:spTgt spid="23554"/>
                                        </p:tgtEl>
                                        <p:attrNameLst>
                                          <p:attrName>ppt_w</p:attrName>
                                        </p:attrNameLst>
                                      </p:cBhvr>
                                      <p:tavLst>
                                        <p:tav tm="0">
                                          <p:val>
                                            <p:fltVal val="0"/>
                                          </p:val>
                                        </p:tav>
                                        <p:tav tm="100000">
                                          <p:val>
                                            <p:strVal val="#ppt_w"/>
                                          </p:val>
                                        </p:tav>
                                      </p:tavLst>
                                    </p:anim>
                                    <p:anim calcmode="lin" valueType="num">
                                      <p:cBhvr>
                                        <p:cTn id="8" dur="500" fill="hold"/>
                                        <p:tgtEl>
                                          <p:spTgt spid="23554"/>
                                        </p:tgtEl>
                                        <p:attrNameLst>
                                          <p:attrName>ppt_h</p:attrName>
                                        </p:attrNameLst>
                                      </p:cBhvr>
                                      <p:tavLst>
                                        <p:tav tm="0">
                                          <p:val>
                                            <p:fltVal val="0"/>
                                          </p:val>
                                        </p:tav>
                                        <p:tav tm="100000">
                                          <p:val>
                                            <p:strVal val="#ppt_h"/>
                                          </p:val>
                                        </p:tav>
                                      </p:tavLst>
                                    </p:anim>
                                    <p:animEffect transition="in" filter="fade">
                                      <p:cBhvr>
                                        <p:cTn id="9" dur="500"/>
                                        <p:tgtEl>
                                          <p:spTgt spid="2355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3555">
                                            <p:txEl>
                                              <p:pRg st="1" end="1"/>
                                            </p:txEl>
                                          </p:spTgt>
                                        </p:tgtEl>
                                        <p:attrNameLst>
                                          <p:attrName>style.visibility</p:attrName>
                                        </p:attrNameLst>
                                      </p:cBhvr>
                                      <p:to>
                                        <p:strVal val="visible"/>
                                      </p:to>
                                    </p:set>
                                    <p:animEffect transition="in" filter="fade">
                                      <p:cBhvr>
                                        <p:cTn id="14" dur="1000">
                                          <p:stCondLst>
                                            <p:cond delay="0"/>
                                          </p:stCondLst>
                                        </p:cTn>
                                        <p:tgtEl>
                                          <p:spTgt spid="2355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3555">
                                            <p:txEl>
                                              <p:pRg st="2" end="2"/>
                                            </p:txEl>
                                          </p:spTgt>
                                        </p:tgtEl>
                                        <p:attrNameLst>
                                          <p:attrName>style.visibility</p:attrName>
                                        </p:attrNameLst>
                                      </p:cBhvr>
                                      <p:to>
                                        <p:strVal val="visible"/>
                                      </p:to>
                                    </p:set>
                                    <p:animEffect transition="in" filter="fade">
                                      <p:cBhvr>
                                        <p:cTn id="19" dur="1000">
                                          <p:stCondLst>
                                            <p:cond delay="0"/>
                                          </p:stCondLst>
                                        </p:cTn>
                                        <p:tgtEl>
                                          <p:spTgt spid="23555">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3555">
                                            <p:txEl>
                                              <p:pRg st="4" end="4"/>
                                            </p:txEl>
                                          </p:spTgt>
                                        </p:tgtEl>
                                        <p:attrNameLst>
                                          <p:attrName>style.visibility</p:attrName>
                                        </p:attrNameLst>
                                      </p:cBhvr>
                                      <p:to>
                                        <p:strVal val="visible"/>
                                      </p:to>
                                    </p:set>
                                    <p:animEffect transition="in" filter="fade">
                                      <p:cBhvr>
                                        <p:cTn id="24" dur="1000">
                                          <p:stCondLst>
                                            <p:cond delay="0"/>
                                          </p:stCondLst>
                                        </p:cTn>
                                        <p:tgtEl>
                                          <p:spTgt spid="23555">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3555">
                                            <p:txEl>
                                              <p:pRg st="5" end="5"/>
                                            </p:txEl>
                                          </p:spTgt>
                                        </p:tgtEl>
                                        <p:attrNameLst>
                                          <p:attrName>style.visibility</p:attrName>
                                        </p:attrNameLst>
                                      </p:cBhvr>
                                      <p:to>
                                        <p:strVal val="visible"/>
                                      </p:to>
                                    </p:set>
                                    <p:animEffect transition="in" filter="fade">
                                      <p:cBhvr>
                                        <p:cTn id="29" dur="1000">
                                          <p:stCondLst>
                                            <p:cond delay="0"/>
                                          </p:stCondLst>
                                        </p:cTn>
                                        <p:tgtEl>
                                          <p:spTgt spid="23555">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3555">
                                            <p:txEl>
                                              <p:pRg st="6" end="6"/>
                                            </p:txEl>
                                          </p:spTgt>
                                        </p:tgtEl>
                                        <p:attrNameLst>
                                          <p:attrName>style.visibility</p:attrName>
                                        </p:attrNameLst>
                                      </p:cBhvr>
                                      <p:to>
                                        <p:strVal val="visible"/>
                                      </p:to>
                                    </p:set>
                                    <p:animEffect transition="in" filter="fade">
                                      <p:cBhvr>
                                        <p:cTn id="34" dur="1000">
                                          <p:stCondLst>
                                            <p:cond delay="0"/>
                                          </p:stCondLst>
                                        </p:cTn>
                                        <p:tgtEl>
                                          <p:spTgt spid="23555">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3555">
                                            <p:txEl>
                                              <p:pRg st="7" end="7"/>
                                            </p:txEl>
                                          </p:spTgt>
                                        </p:tgtEl>
                                        <p:attrNameLst>
                                          <p:attrName>style.visibility</p:attrName>
                                        </p:attrNameLst>
                                      </p:cBhvr>
                                      <p:to>
                                        <p:strVal val="visible"/>
                                      </p:to>
                                    </p:set>
                                    <p:animEffect transition="in" filter="fade">
                                      <p:cBhvr>
                                        <p:cTn id="39" dur="1000">
                                          <p:stCondLst>
                                            <p:cond delay="0"/>
                                          </p:stCondLst>
                                        </p:cTn>
                                        <p:tgtEl>
                                          <p:spTgt spid="23555">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3555">
                                            <p:txEl>
                                              <p:pRg st="8" end="8"/>
                                            </p:txEl>
                                          </p:spTgt>
                                        </p:tgtEl>
                                        <p:attrNameLst>
                                          <p:attrName>style.visibility</p:attrName>
                                        </p:attrNameLst>
                                      </p:cBhvr>
                                      <p:to>
                                        <p:strVal val="visible"/>
                                      </p:to>
                                    </p:set>
                                    <p:animEffect transition="in" filter="fade">
                                      <p:cBhvr>
                                        <p:cTn id="44" dur="1000">
                                          <p:stCondLst>
                                            <p:cond delay="0"/>
                                          </p:stCondLst>
                                        </p:cTn>
                                        <p:tgtEl>
                                          <p:spTgt spid="2355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build="p"/>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solidFill>
                  <a:srgbClr val="FFFF00"/>
                </a:solidFill>
                <a:latin typeface="Tahoma" pitchFamily="34" charset="0"/>
              </a:rPr>
              <a:t>MARKETING MIX</a:t>
            </a:r>
          </a:p>
        </p:txBody>
      </p:sp>
      <p:sp>
        <p:nvSpPr>
          <p:cNvPr id="68611" name="Rectangle 3"/>
          <p:cNvSpPr>
            <a:spLocks noGrp="1" noChangeArrowheads="1"/>
          </p:cNvSpPr>
          <p:nvPr>
            <p:ph type="body" idx="1"/>
          </p:nvPr>
        </p:nvSpPr>
        <p:spPr/>
        <p:txBody>
          <a:bodyPr/>
          <a:lstStyle/>
          <a:p>
            <a:pPr>
              <a:lnSpc>
                <a:spcPct val="80000"/>
              </a:lnSpc>
              <a:buFont typeface="Wingdings" pitchFamily="2" charset="2"/>
              <a:buNone/>
            </a:pPr>
            <a:r>
              <a:rPr lang="es-ES_tradnl" sz="2400" b="1">
                <a:solidFill>
                  <a:srgbClr val="FFFF00"/>
                </a:solidFill>
                <a:latin typeface="Tahoma" pitchFamily="34" charset="0"/>
              </a:rPr>
              <a:t>Promoción</a:t>
            </a:r>
          </a:p>
          <a:p>
            <a:pPr>
              <a:lnSpc>
                <a:spcPct val="80000"/>
              </a:lnSpc>
              <a:buFontTx/>
              <a:buChar char="-"/>
            </a:pPr>
            <a:r>
              <a:rPr lang="es-ES_tradnl" sz="2400">
                <a:latin typeface="Tahoma" pitchFamily="34" charset="0"/>
              </a:rPr>
              <a:t>Publicidad -&gt; Forma pagada y promoción no personal</a:t>
            </a:r>
            <a:r>
              <a:rPr lang="es-ES_tradnl" sz="2400" b="1">
                <a:latin typeface="Tahoma" pitchFamily="34" charset="0"/>
              </a:rPr>
              <a:t> </a:t>
            </a:r>
          </a:p>
          <a:p>
            <a:pPr>
              <a:lnSpc>
                <a:spcPct val="80000"/>
              </a:lnSpc>
              <a:buFontTx/>
              <a:buNone/>
            </a:pPr>
            <a:r>
              <a:rPr lang="es-ES_tradnl" sz="2400" b="1">
                <a:latin typeface="Tahoma" pitchFamily="34" charset="0"/>
              </a:rPr>
              <a:t> </a:t>
            </a:r>
          </a:p>
          <a:p>
            <a:pPr>
              <a:lnSpc>
                <a:spcPct val="80000"/>
              </a:lnSpc>
              <a:buFontTx/>
              <a:buNone/>
            </a:pPr>
            <a:r>
              <a:rPr lang="es-ES_tradnl" sz="2400" b="1">
                <a:solidFill>
                  <a:srgbClr val="FFFF00"/>
                </a:solidFill>
                <a:latin typeface="Tahoma" pitchFamily="34" charset="0"/>
              </a:rPr>
              <a:t>Estrategias:</a:t>
            </a:r>
          </a:p>
          <a:p>
            <a:pPr>
              <a:lnSpc>
                <a:spcPct val="80000"/>
              </a:lnSpc>
            </a:pPr>
            <a:r>
              <a:rPr lang="es-MX" sz="2000" b="1"/>
              <a:t>Pautar en salas de cines en estrenos</a:t>
            </a:r>
          </a:p>
          <a:p>
            <a:pPr>
              <a:lnSpc>
                <a:spcPct val="80000"/>
              </a:lnSpc>
            </a:pPr>
            <a:r>
              <a:rPr lang="es-ES_tradnl" sz="2000" b="1"/>
              <a:t>Conseguir los niveles de ventas de las diferentes revistas para mujeres y los meses de mayores ventas</a:t>
            </a:r>
          </a:p>
          <a:p>
            <a:pPr>
              <a:lnSpc>
                <a:spcPct val="80000"/>
              </a:lnSpc>
            </a:pPr>
            <a:r>
              <a:rPr lang="es-ES_tradnl" sz="2000" b="1"/>
              <a:t>Organización de casa abierta </a:t>
            </a:r>
          </a:p>
          <a:p>
            <a:pPr>
              <a:lnSpc>
                <a:spcPct val="80000"/>
              </a:lnSpc>
            </a:pPr>
            <a:r>
              <a:rPr lang="es-ES_tradnl" sz="2000" b="1"/>
              <a:t>Diseñar con Banco Pichincha en los meses de mayo, junio, octubre, noviembre y diciembre, planes de financiamiento con beneficios adicionales a los vigentes en el mercado</a:t>
            </a:r>
          </a:p>
          <a:p>
            <a:pPr>
              <a:lnSpc>
                <a:spcPct val="80000"/>
              </a:lnSpc>
            </a:pPr>
            <a:r>
              <a:rPr lang="es-ES_tradnl" sz="2000" b="1"/>
              <a:t>Pautaje televisivo, en programas dedicados a la familia y salud. </a:t>
            </a:r>
          </a:p>
          <a:p>
            <a:pPr>
              <a:lnSpc>
                <a:spcPct val="80000"/>
              </a:lnSpc>
            </a:pPr>
            <a:r>
              <a:rPr lang="es-ES_tradnl" sz="2000" b="1"/>
              <a:t>Elaborar CDs mutimedia distribuirlos en centros comerciales </a:t>
            </a:r>
          </a:p>
          <a:p>
            <a:pPr>
              <a:lnSpc>
                <a:spcPct val="80000"/>
              </a:lnSpc>
              <a:buFont typeface="Wingdings" pitchFamily="2" charset="2"/>
              <a:buNone/>
            </a:pPr>
            <a:endParaRPr lang="en-US" sz="20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8610"/>
                                        </p:tgtEl>
                                        <p:attrNameLst>
                                          <p:attrName>style.visibility</p:attrName>
                                        </p:attrNameLst>
                                      </p:cBhvr>
                                      <p:to>
                                        <p:strVal val="visible"/>
                                      </p:to>
                                    </p:set>
                                    <p:anim calcmode="lin" valueType="num">
                                      <p:cBhvr>
                                        <p:cTn id="7" dur="1000" fill="hold"/>
                                        <p:tgtEl>
                                          <p:spTgt spid="68610"/>
                                        </p:tgtEl>
                                        <p:attrNameLst>
                                          <p:attrName>ppt_x</p:attrName>
                                        </p:attrNameLst>
                                      </p:cBhvr>
                                      <p:tavLst>
                                        <p:tav tm="0">
                                          <p:val>
                                            <p:strVal val="#ppt_x-.2"/>
                                          </p:val>
                                        </p:tav>
                                        <p:tav tm="100000">
                                          <p:val>
                                            <p:strVal val="#ppt_x"/>
                                          </p:val>
                                        </p:tav>
                                      </p:tavLst>
                                    </p:anim>
                                    <p:anim calcmode="lin" valueType="num">
                                      <p:cBhvr>
                                        <p:cTn id="8" dur="1000" fill="hold"/>
                                        <p:tgtEl>
                                          <p:spTgt spid="686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68610"/>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68611">
                                            <p:txEl>
                                              <p:pRg st="0" end="0"/>
                                            </p:txEl>
                                          </p:spTgt>
                                        </p:tgtEl>
                                        <p:attrNameLst>
                                          <p:attrName>style.visibility</p:attrName>
                                        </p:attrNameLst>
                                      </p:cBhvr>
                                      <p:to>
                                        <p:strVal val="visible"/>
                                      </p:to>
                                    </p:set>
                                    <p:animEffect transition="in" filter="fade">
                                      <p:cBhvr>
                                        <p:cTn id="14" dur="500"/>
                                        <p:tgtEl>
                                          <p:spTgt spid="68611">
                                            <p:txEl>
                                              <p:pRg st="0" end="0"/>
                                            </p:txEl>
                                          </p:spTgt>
                                        </p:tgtEl>
                                      </p:cBhvr>
                                    </p:animEffect>
                                    <p:anim calcmode="lin" valueType="num">
                                      <p:cBhvr>
                                        <p:cTn id="15" dur="500" fill="hold"/>
                                        <p:tgtEl>
                                          <p:spTgt spid="6861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6861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68611">
                                            <p:txEl>
                                              <p:pRg st="1" end="1"/>
                                            </p:txEl>
                                          </p:spTgt>
                                        </p:tgtEl>
                                        <p:attrNameLst>
                                          <p:attrName>style.visibility</p:attrName>
                                        </p:attrNameLst>
                                      </p:cBhvr>
                                      <p:to>
                                        <p:strVal val="visible"/>
                                      </p:to>
                                    </p:set>
                                    <p:animEffect transition="in" filter="fade">
                                      <p:cBhvr>
                                        <p:cTn id="21" dur="500"/>
                                        <p:tgtEl>
                                          <p:spTgt spid="68611">
                                            <p:txEl>
                                              <p:pRg st="1" end="1"/>
                                            </p:txEl>
                                          </p:spTgt>
                                        </p:tgtEl>
                                      </p:cBhvr>
                                    </p:animEffect>
                                    <p:anim calcmode="lin" valueType="num">
                                      <p:cBhvr>
                                        <p:cTn id="22" dur="500" fill="hold"/>
                                        <p:tgtEl>
                                          <p:spTgt spid="68611">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68611">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68611">
                                            <p:txEl>
                                              <p:pRg st="2" end="2"/>
                                            </p:txEl>
                                          </p:spTgt>
                                        </p:tgtEl>
                                        <p:attrNameLst>
                                          <p:attrName>style.visibility</p:attrName>
                                        </p:attrNameLst>
                                      </p:cBhvr>
                                      <p:to>
                                        <p:strVal val="visible"/>
                                      </p:to>
                                    </p:set>
                                    <p:animEffect transition="in" filter="fade">
                                      <p:cBhvr>
                                        <p:cTn id="28" dur="500"/>
                                        <p:tgtEl>
                                          <p:spTgt spid="68611">
                                            <p:txEl>
                                              <p:pRg st="2" end="2"/>
                                            </p:txEl>
                                          </p:spTgt>
                                        </p:tgtEl>
                                      </p:cBhvr>
                                    </p:animEffect>
                                    <p:anim calcmode="lin" valueType="num">
                                      <p:cBhvr>
                                        <p:cTn id="29" dur="500" fill="hold"/>
                                        <p:tgtEl>
                                          <p:spTgt spid="68611">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68611">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68611">
                                            <p:txEl>
                                              <p:pRg st="3" end="3"/>
                                            </p:txEl>
                                          </p:spTgt>
                                        </p:tgtEl>
                                        <p:attrNameLst>
                                          <p:attrName>style.visibility</p:attrName>
                                        </p:attrNameLst>
                                      </p:cBhvr>
                                      <p:to>
                                        <p:strVal val="visible"/>
                                      </p:to>
                                    </p:set>
                                    <p:animEffect transition="in" filter="fade">
                                      <p:cBhvr>
                                        <p:cTn id="35" dur="500"/>
                                        <p:tgtEl>
                                          <p:spTgt spid="68611">
                                            <p:txEl>
                                              <p:pRg st="3" end="3"/>
                                            </p:txEl>
                                          </p:spTgt>
                                        </p:tgtEl>
                                      </p:cBhvr>
                                    </p:animEffect>
                                    <p:anim calcmode="lin" valueType="num">
                                      <p:cBhvr>
                                        <p:cTn id="36" dur="500" fill="hold"/>
                                        <p:tgtEl>
                                          <p:spTgt spid="68611">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68611">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68611">
                                            <p:txEl>
                                              <p:pRg st="4" end="4"/>
                                            </p:txEl>
                                          </p:spTgt>
                                        </p:tgtEl>
                                        <p:attrNameLst>
                                          <p:attrName>style.visibility</p:attrName>
                                        </p:attrNameLst>
                                      </p:cBhvr>
                                      <p:to>
                                        <p:strVal val="visible"/>
                                      </p:to>
                                    </p:set>
                                    <p:animEffect transition="in" filter="fade">
                                      <p:cBhvr>
                                        <p:cTn id="42" dur="500"/>
                                        <p:tgtEl>
                                          <p:spTgt spid="68611">
                                            <p:txEl>
                                              <p:pRg st="4" end="4"/>
                                            </p:txEl>
                                          </p:spTgt>
                                        </p:tgtEl>
                                      </p:cBhvr>
                                    </p:animEffect>
                                    <p:anim calcmode="lin" valueType="num">
                                      <p:cBhvr>
                                        <p:cTn id="43" dur="500" fill="hold"/>
                                        <p:tgtEl>
                                          <p:spTgt spid="68611">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68611">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68611">
                                            <p:txEl>
                                              <p:pRg st="5" end="5"/>
                                            </p:txEl>
                                          </p:spTgt>
                                        </p:tgtEl>
                                        <p:attrNameLst>
                                          <p:attrName>style.visibility</p:attrName>
                                        </p:attrNameLst>
                                      </p:cBhvr>
                                      <p:to>
                                        <p:strVal val="visible"/>
                                      </p:to>
                                    </p:set>
                                    <p:animEffect transition="in" filter="fade">
                                      <p:cBhvr>
                                        <p:cTn id="49" dur="500"/>
                                        <p:tgtEl>
                                          <p:spTgt spid="68611">
                                            <p:txEl>
                                              <p:pRg st="5" end="5"/>
                                            </p:txEl>
                                          </p:spTgt>
                                        </p:tgtEl>
                                      </p:cBhvr>
                                    </p:animEffect>
                                    <p:anim calcmode="lin" valueType="num">
                                      <p:cBhvr>
                                        <p:cTn id="50" dur="500" fill="hold"/>
                                        <p:tgtEl>
                                          <p:spTgt spid="68611">
                                            <p:txEl>
                                              <p:pRg st="5" end="5"/>
                                            </p:txEl>
                                          </p:spTgt>
                                        </p:tgtEl>
                                        <p:attrNameLst>
                                          <p:attrName>ppt_x</p:attrName>
                                        </p:attrNameLst>
                                      </p:cBhvr>
                                      <p:tavLst>
                                        <p:tav tm="0">
                                          <p:val>
                                            <p:strVal val="#ppt_x"/>
                                          </p:val>
                                        </p:tav>
                                        <p:tav tm="100000">
                                          <p:val>
                                            <p:strVal val="#ppt_x"/>
                                          </p:val>
                                        </p:tav>
                                      </p:tavLst>
                                    </p:anim>
                                    <p:anim calcmode="lin" valueType="num">
                                      <p:cBhvr>
                                        <p:cTn id="51" dur="500" fill="hold"/>
                                        <p:tgtEl>
                                          <p:spTgt spid="68611">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4" presetClass="entr" presetSubtype="0" fill="hold" grpId="0" nodeType="clickEffect">
                                  <p:stCondLst>
                                    <p:cond delay="0"/>
                                  </p:stCondLst>
                                  <p:childTnLst>
                                    <p:set>
                                      <p:cBhvr>
                                        <p:cTn id="55" dur="1" fill="hold">
                                          <p:stCondLst>
                                            <p:cond delay="0"/>
                                          </p:stCondLst>
                                        </p:cTn>
                                        <p:tgtEl>
                                          <p:spTgt spid="68611">
                                            <p:txEl>
                                              <p:pRg st="6" end="6"/>
                                            </p:txEl>
                                          </p:spTgt>
                                        </p:tgtEl>
                                        <p:attrNameLst>
                                          <p:attrName>style.visibility</p:attrName>
                                        </p:attrNameLst>
                                      </p:cBhvr>
                                      <p:to>
                                        <p:strVal val="visible"/>
                                      </p:to>
                                    </p:set>
                                    <p:animEffect transition="in" filter="fade">
                                      <p:cBhvr>
                                        <p:cTn id="56" dur="500"/>
                                        <p:tgtEl>
                                          <p:spTgt spid="68611">
                                            <p:txEl>
                                              <p:pRg st="6" end="6"/>
                                            </p:txEl>
                                          </p:spTgt>
                                        </p:tgtEl>
                                      </p:cBhvr>
                                    </p:animEffect>
                                    <p:anim calcmode="lin" valueType="num">
                                      <p:cBhvr>
                                        <p:cTn id="57" dur="500" fill="hold"/>
                                        <p:tgtEl>
                                          <p:spTgt spid="68611">
                                            <p:txEl>
                                              <p:pRg st="6" end="6"/>
                                            </p:txEl>
                                          </p:spTgt>
                                        </p:tgtEl>
                                        <p:attrNameLst>
                                          <p:attrName>ppt_x</p:attrName>
                                        </p:attrNameLst>
                                      </p:cBhvr>
                                      <p:tavLst>
                                        <p:tav tm="0">
                                          <p:val>
                                            <p:strVal val="#ppt_x"/>
                                          </p:val>
                                        </p:tav>
                                        <p:tav tm="100000">
                                          <p:val>
                                            <p:strVal val="#ppt_x"/>
                                          </p:val>
                                        </p:tav>
                                      </p:tavLst>
                                    </p:anim>
                                    <p:anim calcmode="lin" valueType="num">
                                      <p:cBhvr>
                                        <p:cTn id="58" dur="500" fill="hold"/>
                                        <p:tgtEl>
                                          <p:spTgt spid="68611">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4" presetClass="entr" presetSubtype="0" fill="hold" grpId="0" nodeType="clickEffect">
                                  <p:stCondLst>
                                    <p:cond delay="0"/>
                                  </p:stCondLst>
                                  <p:childTnLst>
                                    <p:set>
                                      <p:cBhvr>
                                        <p:cTn id="62" dur="1" fill="hold">
                                          <p:stCondLst>
                                            <p:cond delay="0"/>
                                          </p:stCondLst>
                                        </p:cTn>
                                        <p:tgtEl>
                                          <p:spTgt spid="68611">
                                            <p:txEl>
                                              <p:pRg st="7" end="7"/>
                                            </p:txEl>
                                          </p:spTgt>
                                        </p:tgtEl>
                                        <p:attrNameLst>
                                          <p:attrName>style.visibility</p:attrName>
                                        </p:attrNameLst>
                                      </p:cBhvr>
                                      <p:to>
                                        <p:strVal val="visible"/>
                                      </p:to>
                                    </p:set>
                                    <p:animEffect transition="in" filter="fade">
                                      <p:cBhvr>
                                        <p:cTn id="63" dur="500"/>
                                        <p:tgtEl>
                                          <p:spTgt spid="68611">
                                            <p:txEl>
                                              <p:pRg st="7" end="7"/>
                                            </p:txEl>
                                          </p:spTgt>
                                        </p:tgtEl>
                                      </p:cBhvr>
                                    </p:animEffect>
                                    <p:anim calcmode="lin" valueType="num">
                                      <p:cBhvr>
                                        <p:cTn id="64" dur="500" fill="hold"/>
                                        <p:tgtEl>
                                          <p:spTgt spid="68611">
                                            <p:txEl>
                                              <p:pRg st="7" end="7"/>
                                            </p:txEl>
                                          </p:spTgt>
                                        </p:tgtEl>
                                        <p:attrNameLst>
                                          <p:attrName>ppt_x</p:attrName>
                                        </p:attrNameLst>
                                      </p:cBhvr>
                                      <p:tavLst>
                                        <p:tav tm="0">
                                          <p:val>
                                            <p:strVal val="#ppt_x"/>
                                          </p:val>
                                        </p:tav>
                                        <p:tav tm="100000">
                                          <p:val>
                                            <p:strVal val="#ppt_x"/>
                                          </p:val>
                                        </p:tav>
                                      </p:tavLst>
                                    </p:anim>
                                    <p:anim calcmode="lin" valueType="num">
                                      <p:cBhvr>
                                        <p:cTn id="65" dur="500" fill="hold"/>
                                        <p:tgtEl>
                                          <p:spTgt spid="68611">
                                            <p:txEl>
                                              <p:pRg st="7" end="7"/>
                                            </p:txEl>
                                          </p:spTgt>
                                        </p:tgtEl>
                                        <p:attrNameLst>
                                          <p:attrName>ppt_y</p:attrName>
                                        </p:attrNameLst>
                                      </p:cBhvr>
                                      <p:tavLst>
                                        <p:tav tm="0">
                                          <p:val>
                                            <p:strVal val="#ppt_y+.05"/>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4" presetClass="entr" presetSubtype="0" fill="hold" grpId="0" nodeType="clickEffect">
                                  <p:stCondLst>
                                    <p:cond delay="0"/>
                                  </p:stCondLst>
                                  <p:childTnLst>
                                    <p:set>
                                      <p:cBhvr>
                                        <p:cTn id="69" dur="1" fill="hold">
                                          <p:stCondLst>
                                            <p:cond delay="0"/>
                                          </p:stCondLst>
                                        </p:cTn>
                                        <p:tgtEl>
                                          <p:spTgt spid="68611">
                                            <p:txEl>
                                              <p:pRg st="8" end="8"/>
                                            </p:txEl>
                                          </p:spTgt>
                                        </p:tgtEl>
                                        <p:attrNameLst>
                                          <p:attrName>style.visibility</p:attrName>
                                        </p:attrNameLst>
                                      </p:cBhvr>
                                      <p:to>
                                        <p:strVal val="visible"/>
                                      </p:to>
                                    </p:set>
                                    <p:animEffect transition="in" filter="fade">
                                      <p:cBhvr>
                                        <p:cTn id="70" dur="500"/>
                                        <p:tgtEl>
                                          <p:spTgt spid="68611">
                                            <p:txEl>
                                              <p:pRg st="8" end="8"/>
                                            </p:txEl>
                                          </p:spTgt>
                                        </p:tgtEl>
                                      </p:cBhvr>
                                    </p:animEffect>
                                    <p:anim calcmode="lin" valueType="num">
                                      <p:cBhvr>
                                        <p:cTn id="71" dur="500" fill="hold"/>
                                        <p:tgtEl>
                                          <p:spTgt spid="68611">
                                            <p:txEl>
                                              <p:pRg st="8" end="8"/>
                                            </p:txEl>
                                          </p:spTgt>
                                        </p:tgtEl>
                                        <p:attrNameLst>
                                          <p:attrName>ppt_x</p:attrName>
                                        </p:attrNameLst>
                                      </p:cBhvr>
                                      <p:tavLst>
                                        <p:tav tm="0">
                                          <p:val>
                                            <p:strVal val="#ppt_x"/>
                                          </p:val>
                                        </p:tav>
                                        <p:tav tm="100000">
                                          <p:val>
                                            <p:strVal val="#ppt_x"/>
                                          </p:val>
                                        </p:tav>
                                      </p:tavLst>
                                    </p:anim>
                                    <p:anim calcmode="lin" valueType="num">
                                      <p:cBhvr>
                                        <p:cTn id="72" dur="500" fill="hold"/>
                                        <p:tgtEl>
                                          <p:spTgt spid="68611">
                                            <p:txEl>
                                              <p:pRg st="8" end="8"/>
                                            </p:txEl>
                                          </p:spTgt>
                                        </p:tgtEl>
                                        <p:attrNameLst>
                                          <p:attrName>ppt_y</p:attrName>
                                        </p:attrNameLst>
                                      </p:cBhvr>
                                      <p:tavLst>
                                        <p:tav tm="0">
                                          <p:val>
                                            <p:strVal val="#ppt_y+.05"/>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4" presetClass="entr" presetSubtype="0" fill="hold" grpId="0" nodeType="clickEffect">
                                  <p:stCondLst>
                                    <p:cond delay="0"/>
                                  </p:stCondLst>
                                  <p:childTnLst>
                                    <p:set>
                                      <p:cBhvr>
                                        <p:cTn id="76" dur="1" fill="hold">
                                          <p:stCondLst>
                                            <p:cond delay="0"/>
                                          </p:stCondLst>
                                        </p:cTn>
                                        <p:tgtEl>
                                          <p:spTgt spid="68611">
                                            <p:txEl>
                                              <p:pRg st="9" end="9"/>
                                            </p:txEl>
                                          </p:spTgt>
                                        </p:tgtEl>
                                        <p:attrNameLst>
                                          <p:attrName>style.visibility</p:attrName>
                                        </p:attrNameLst>
                                      </p:cBhvr>
                                      <p:to>
                                        <p:strVal val="visible"/>
                                      </p:to>
                                    </p:set>
                                    <p:animEffect transition="in" filter="fade">
                                      <p:cBhvr>
                                        <p:cTn id="77" dur="500"/>
                                        <p:tgtEl>
                                          <p:spTgt spid="68611">
                                            <p:txEl>
                                              <p:pRg st="9" end="9"/>
                                            </p:txEl>
                                          </p:spTgt>
                                        </p:tgtEl>
                                      </p:cBhvr>
                                    </p:animEffect>
                                    <p:anim calcmode="lin" valueType="num">
                                      <p:cBhvr>
                                        <p:cTn id="78" dur="500" fill="hold"/>
                                        <p:tgtEl>
                                          <p:spTgt spid="68611">
                                            <p:txEl>
                                              <p:pRg st="9" end="9"/>
                                            </p:txEl>
                                          </p:spTgt>
                                        </p:tgtEl>
                                        <p:attrNameLst>
                                          <p:attrName>ppt_x</p:attrName>
                                        </p:attrNameLst>
                                      </p:cBhvr>
                                      <p:tavLst>
                                        <p:tav tm="0">
                                          <p:val>
                                            <p:strVal val="#ppt_x"/>
                                          </p:val>
                                        </p:tav>
                                        <p:tav tm="100000">
                                          <p:val>
                                            <p:strVal val="#ppt_x"/>
                                          </p:val>
                                        </p:tav>
                                      </p:tavLst>
                                    </p:anim>
                                    <p:anim calcmode="lin" valueType="num">
                                      <p:cBhvr>
                                        <p:cTn id="79" dur="500" fill="hold"/>
                                        <p:tgtEl>
                                          <p:spTgt spid="68611">
                                            <p:txEl>
                                              <p:pRg st="9" end="9"/>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p:bldP spid="68611" grpId="0" build="p"/>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1" name="Rectangle 3"/>
          <p:cNvSpPr>
            <a:spLocks noGrp="1" noChangeArrowheads="1"/>
          </p:cNvSpPr>
          <p:nvPr>
            <p:ph type="body" idx="1"/>
          </p:nvPr>
        </p:nvSpPr>
        <p:spPr/>
        <p:txBody>
          <a:bodyPr/>
          <a:lstStyle/>
          <a:p>
            <a:pPr>
              <a:buFont typeface="Wingdings" pitchFamily="2" charset="2"/>
              <a:buNone/>
            </a:pPr>
            <a:endParaRPr lang="es-ES_tradnl" sz="2800" b="1">
              <a:solidFill>
                <a:srgbClr val="FFFF00"/>
              </a:solidFill>
              <a:latin typeface="Tahoma" pitchFamily="34" charset="0"/>
            </a:endParaRPr>
          </a:p>
          <a:p>
            <a:pPr>
              <a:buFont typeface="Wingdings" pitchFamily="2" charset="2"/>
              <a:buNone/>
            </a:pPr>
            <a:endParaRPr lang="es-ES_tradnl" sz="2800" b="1">
              <a:solidFill>
                <a:srgbClr val="FFFF00"/>
              </a:solidFill>
              <a:latin typeface="Tahoma" pitchFamily="34" charset="0"/>
            </a:endParaRPr>
          </a:p>
          <a:p>
            <a:pPr>
              <a:buFont typeface="Wingdings" pitchFamily="2" charset="2"/>
              <a:buNone/>
            </a:pPr>
            <a:endParaRPr lang="es-ES_tradnl" sz="2800" b="1">
              <a:solidFill>
                <a:srgbClr val="FFFF00"/>
              </a:solidFill>
              <a:latin typeface="Tahoma" pitchFamily="34" charset="0"/>
            </a:endParaRPr>
          </a:p>
          <a:p>
            <a:pPr algn="ctr">
              <a:buFont typeface="Wingdings" pitchFamily="2" charset="2"/>
              <a:buNone/>
            </a:pPr>
            <a:r>
              <a:rPr lang="es-ES_tradnl" sz="3600" b="1">
                <a:solidFill>
                  <a:srgbClr val="FFFF00"/>
                </a:solidFill>
                <a:latin typeface="Tahoma" pitchFamily="34" charset="0"/>
              </a:rPr>
              <a:t>ESTUDIO ORGANIZACIONAL Y LEGAL</a:t>
            </a:r>
            <a:endParaRPr lang="en-US" sz="3600" b="1">
              <a:solidFill>
                <a:srgbClr val="FFFF00"/>
              </a:solidFill>
              <a:latin typeface="Tahoma"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3731">
                                            <p:txEl>
                                              <p:pRg st="3" end="3"/>
                                            </p:txEl>
                                          </p:spTgt>
                                        </p:tgtEl>
                                        <p:attrNameLst>
                                          <p:attrName>style.visibility</p:attrName>
                                        </p:attrNameLst>
                                      </p:cBhvr>
                                      <p:to>
                                        <p:strVal val="visible"/>
                                      </p:to>
                                    </p:set>
                                    <p:anim calcmode="lin" valueType="num">
                                      <p:cBhvr>
                                        <p:cTn id="7" dur="500" fill="hold"/>
                                        <p:tgtEl>
                                          <p:spTgt spid="73731">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73731">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737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0" y="277813"/>
            <a:ext cx="8915400" cy="1143000"/>
          </a:xfrm>
        </p:spPr>
        <p:txBody>
          <a:bodyPr/>
          <a:lstStyle/>
          <a:p>
            <a:r>
              <a:rPr lang="es-ES_tradnl" sz="3200" b="1">
                <a:solidFill>
                  <a:srgbClr val="FFFF00"/>
                </a:solidFill>
                <a:latin typeface="Tahoma" pitchFamily="34" charset="0"/>
              </a:rPr>
              <a:t>ESTUDIO ORGANIZACIONAL Y LEGAL</a:t>
            </a:r>
            <a:endParaRPr lang="en-US" sz="3200" b="1">
              <a:solidFill>
                <a:srgbClr val="FFFF00"/>
              </a:solidFill>
              <a:latin typeface="Tahoma" pitchFamily="34" charset="0"/>
            </a:endParaRPr>
          </a:p>
        </p:txBody>
      </p:sp>
      <p:sp>
        <p:nvSpPr>
          <p:cNvPr id="69635" name="Rectangle 3"/>
          <p:cNvSpPr>
            <a:spLocks noGrp="1" noChangeArrowheads="1"/>
          </p:cNvSpPr>
          <p:nvPr>
            <p:ph type="body" idx="4294967295"/>
          </p:nvPr>
        </p:nvSpPr>
        <p:spPr>
          <a:xfrm>
            <a:off x="0" y="1600200"/>
            <a:ext cx="8229600" cy="4530725"/>
          </a:xfrm>
        </p:spPr>
        <p:txBody>
          <a:bodyPr/>
          <a:lstStyle/>
          <a:p>
            <a:pPr>
              <a:buFont typeface="Wingdings" pitchFamily="2" charset="2"/>
              <a:buNone/>
            </a:pPr>
            <a:r>
              <a:rPr lang="en-US"/>
              <a:t>Organigrama</a:t>
            </a:r>
          </a:p>
          <a:p>
            <a:pPr>
              <a:buFont typeface="Wingdings" pitchFamily="2" charset="2"/>
              <a:buNone/>
            </a:pPr>
            <a:endParaRPr lang="en-US"/>
          </a:p>
          <a:p>
            <a:pPr>
              <a:buFont typeface="Wingdings" pitchFamily="2" charset="2"/>
              <a:buNone/>
            </a:pPr>
            <a:endParaRPr lang="en-US"/>
          </a:p>
          <a:p>
            <a:pPr>
              <a:buFont typeface="Wingdings" pitchFamily="2" charset="2"/>
              <a:buNone/>
            </a:pPr>
            <a:r>
              <a:rPr lang="en-US"/>
              <a:t> </a:t>
            </a:r>
          </a:p>
          <a:p>
            <a:pPr>
              <a:buFont typeface="Wingdings" pitchFamily="2" charset="2"/>
              <a:buNone/>
            </a:pPr>
            <a:endParaRPr lang="en-US"/>
          </a:p>
        </p:txBody>
      </p:sp>
      <p:pic>
        <p:nvPicPr>
          <p:cNvPr id="69640" name="Picture 8"/>
          <p:cNvPicPr>
            <a:picLocks noChangeAspect="1" noChangeArrowheads="1"/>
          </p:cNvPicPr>
          <p:nvPr/>
        </p:nvPicPr>
        <p:blipFill>
          <a:blip r:embed="rId2"/>
          <a:srcRect/>
          <a:stretch>
            <a:fillRect/>
          </a:stretch>
        </p:blipFill>
        <p:spPr bwMode="auto">
          <a:xfrm>
            <a:off x="0" y="2209800"/>
            <a:ext cx="8886825" cy="3276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69634"/>
                                        </p:tgtEl>
                                      </p:cBhvr>
                                    </p:animEffect>
                                    <p:animScale>
                                      <p:cBhvr>
                                        <p:cTn id="7" dur="250" autoRev="1" fill="hold"/>
                                        <p:tgtEl>
                                          <p:spTgt spid="6963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277813"/>
            <a:ext cx="8229600" cy="941387"/>
          </a:xfrm>
        </p:spPr>
        <p:txBody>
          <a:bodyPr/>
          <a:lstStyle/>
          <a:p>
            <a:r>
              <a:rPr lang="es-ES_tradnl" sz="3200" b="1">
                <a:solidFill>
                  <a:srgbClr val="FFFF00"/>
                </a:solidFill>
                <a:latin typeface="Tahoma" pitchFamily="34" charset="0"/>
              </a:rPr>
              <a:t>ESTUDIO ORGANIZACIONAL Y LEGAL</a:t>
            </a:r>
            <a:endParaRPr lang="en-US" sz="3200" b="1">
              <a:solidFill>
                <a:srgbClr val="FFFF00"/>
              </a:solidFill>
              <a:latin typeface="Tahoma" pitchFamily="34" charset="0"/>
            </a:endParaRPr>
          </a:p>
        </p:txBody>
      </p:sp>
      <p:sp>
        <p:nvSpPr>
          <p:cNvPr id="70659" name="Rectangle 3"/>
          <p:cNvSpPr>
            <a:spLocks noGrp="1" noChangeArrowheads="1"/>
          </p:cNvSpPr>
          <p:nvPr>
            <p:ph type="body" idx="1"/>
          </p:nvPr>
        </p:nvSpPr>
        <p:spPr>
          <a:xfrm>
            <a:off x="457200" y="1219200"/>
            <a:ext cx="8229600" cy="5334000"/>
          </a:xfrm>
        </p:spPr>
        <p:txBody>
          <a:bodyPr/>
          <a:lstStyle/>
          <a:p>
            <a:pPr>
              <a:lnSpc>
                <a:spcPct val="80000"/>
              </a:lnSpc>
              <a:buFont typeface="Wingdings" pitchFamily="2" charset="2"/>
              <a:buNone/>
            </a:pPr>
            <a:r>
              <a:rPr lang="en-US" sz="2000">
                <a:latin typeface="Tahoma" pitchFamily="34" charset="0"/>
              </a:rPr>
              <a:t>Aspectos legales</a:t>
            </a:r>
          </a:p>
          <a:p>
            <a:pPr>
              <a:lnSpc>
                <a:spcPct val="80000"/>
              </a:lnSpc>
              <a:buFontTx/>
              <a:buChar char="-"/>
            </a:pPr>
            <a:r>
              <a:rPr lang="en-US" sz="2000">
                <a:latin typeface="Tahoma" pitchFamily="34" charset="0"/>
              </a:rPr>
              <a:t>Capital propio -&gt; Accionistas (Sociedad </a:t>
            </a:r>
            <a:r>
              <a:rPr lang="es-ES_tradnl" sz="2000">
                <a:latin typeface="Tahoma" pitchFamily="34" charset="0"/>
              </a:rPr>
              <a:t>Anónima)</a:t>
            </a:r>
            <a:endParaRPr lang="en-US" sz="2000">
              <a:latin typeface="Tahoma" pitchFamily="34" charset="0"/>
            </a:endParaRPr>
          </a:p>
          <a:p>
            <a:pPr>
              <a:lnSpc>
                <a:spcPct val="80000"/>
              </a:lnSpc>
              <a:buFontTx/>
              <a:buNone/>
            </a:pPr>
            <a:r>
              <a:rPr lang="en-US" sz="2000">
                <a:latin typeface="Tahoma" pitchFamily="34" charset="0"/>
              </a:rPr>
              <a:t>Procedimientos para </a:t>
            </a:r>
            <a:r>
              <a:rPr lang="es-ES_tradnl" sz="2000">
                <a:latin typeface="Tahoma" pitchFamily="34" charset="0"/>
              </a:rPr>
              <a:t>constitución:</a:t>
            </a:r>
          </a:p>
          <a:p>
            <a:pPr>
              <a:lnSpc>
                <a:spcPct val="80000"/>
              </a:lnSpc>
            </a:pPr>
            <a:r>
              <a:rPr lang="es-ES_tradnl" sz="2000">
                <a:latin typeface="Tahoma" pitchFamily="34" charset="0"/>
              </a:rPr>
              <a:t>Escritura de constitución de la compañía</a:t>
            </a:r>
          </a:p>
          <a:p>
            <a:pPr>
              <a:lnSpc>
                <a:spcPct val="80000"/>
              </a:lnSpc>
            </a:pPr>
            <a:r>
              <a:rPr lang="es-ES_tradnl" sz="2000">
                <a:latin typeface="Tahoma" pitchFamily="34" charset="0"/>
              </a:rPr>
              <a:t>Superintendencia de Compañías: tres copias notariales solicitándole, con firma de abogado, la aprobación de la constitución, junto con el certificado de afiliación de la compañía a la Cámara correspondiente</a:t>
            </a:r>
          </a:p>
          <a:p>
            <a:pPr>
              <a:lnSpc>
                <a:spcPct val="80000"/>
              </a:lnSpc>
            </a:pPr>
            <a:r>
              <a:rPr lang="es-ES_tradnl" sz="2000">
                <a:latin typeface="Tahoma" pitchFamily="34" charset="0"/>
              </a:rPr>
              <a:t>Superintendencia de Compañía dispondrá su inscripción en el Registro Mercantil</a:t>
            </a:r>
          </a:p>
          <a:p>
            <a:pPr>
              <a:lnSpc>
                <a:spcPct val="80000"/>
              </a:lnSpc>
            </a:pPr>
            <a:r>
              <a:rPr lang="es-ES_tradnl" sz="2000">
                <a:latin typeface="Tahoma" pitchFamily="34" charset="0"/>
              </a:rPr>
              <a:t>Se publicará una sola vez en un periódico de mayor circulación en el domicilio de la compañía, un extracto de la escritura y la razón de su aprobación</a:t>
            </a:r>
          </a:p>
          <a:p>
            <a:pPr>
              <a:lnSpc>
                <a:spcPct val="80000"/>
              </a:lnSpc>
            </a:pPr>
            <a:r>
              <a:rPr lang="es-ES_tradnl" sz="2000">
                <a:latin typeface="Tahoma" pitchFamily="34" charset="0"/>
              </a:rPr>
              <a:t>Se inscribirá en el registro de sociedades, para lo que se acompañará RUC, copia de los nombramientos del administrador (representante legal) y del administrador que subroga al representante legal, copia de la escritura con las razones que debe sentar el Notario y el Registrador Mercantil conforme se ordena en la Resolución aprobatoria.</a:t>
            </a:r>
          </a:p>
          <a:p>
            <a:pPr>
              <a:lnSpc>
                <a:spcPct val="80000"/>
              </a:lnSpc>
              <a:buFontTx/>
              <a:buNone/>
            </a:pPr>
            <a:endParaRPr lang="en-US" sz="2000">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0658"/>
                                        </p:tgtEl>
                                        <p:attrNameLst>
                                          <p:attrName>style.visibility</p:attrName>
                                        </p:attrNameLst>
                                      </p:cBhvr>
                                      <p:to>
                                        <p:strVal val="visible"/>
                                      </p:to>
                                    </p:set>
                                    <p:animEffect transition="in" filter="fade">
                                      <p:cBhvr>
                                        <p:cTn id="7" dur="2000"/>
                                        <p:tgtEl>
                                          <p:spTgt spid="7065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0659">
                                            <p:txEl>
                                              <p:pRg st="0" end="0"/>
                                            </p:txEl>
                                          </p:spTgt>
                                        </p:tgtEl>
                                        <p:attrNameLst>
                                          <p:attrName>style.visibility</p:attrName>
                                        </p:attrNameLst>
                                      </p:cBhvr>
                                      <p:to>
                                        <p:strVal val="visible"/>
                                      </p:to>
                                    </p:set>
                                    <p:animEffect transition="in" filter="wipe(left)">
                                      <p:cBhvr>
                                        <p:cTn id="12" dur="500"/>
                                        <p:tgtEl>
                                          <p:spTgt spid="706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0659">
                                            <p:txEl>
                                              <p:pRg st="1" end="1"/>
                                            </p:txEl>
                                          </p:spTgt>
                                        </p:tgtEl>
                                        <p:attrNameLst>
                                          <p:attrName>style.visibility</p:attrName>
                                        </p:attrNameLst>
                                      </p:cBhvr>
                                      <p:to>
                                        <p:strVal val="visible"/>
                                      </p:to>
                                    </p:set>
                                    <p:animEffect transition="in" filter="wipe(left)">
                                      <p:cBhvr>
                                        <p:cTn id="17" dur="500"/>
                                        <p:tgtEl>
                                          <p:spTgt spid="7065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0659">
                                            <p:txEl>
                                              <p:pRg st="2" end="2"/>
                                            </p:txEl>
                                          </p:spTgt>
                                        </p:tgtEl>
                                        <p:attrNameLst>
                                          <p:attrName>style.visibility</p:attrName>
                                        </p:attrNameLst>
                                      </p:cBhvr>
                                      <p:to>
                                        <p:strVal val="visible"/>
                                      </p:to>
                                    </p:set>
                                    <p:animEffect transition="in" filter="wipe(left)">
                                      <p:cBhvr>
                                        <p:cTn id="22" dur="500"/>
                                        <p:tgtEl>
                                          <p:spTgt spid="7065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0659">
                                            <p:txEl>
                                              <p:pRg st="3" end="3"/>
                                            </p:txEl>
                                          </p:spTgt>
                                        </p:tgtEl>
                                        <p:attrNameLst>
                                          <p:attrName>style.visibility</p:attrName>
                                        </p:attrNameLst>
                                      </p:cBhvr>
                                      <p:to>
                                        <p:strVal val="visible"/>
                                      </p:to>
                                    </p:set>
                                    <p:animEffect transition="in" filter="wipe(left)">
                                      <p:cBhvr>
                                        <p:cTn id="27" dur="500"/>
                                        <p:tgtEl>
                                          <p:spTgt spid="7065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0659">
                                            <p:txEl>
                                              <p:pRg st="4" end="4"/>
                                            </p:txEl>
                                          </p:spTgt>
                                        </p:tgtEl>
                                        <p:attrNameLst>
                                          <p:attrName>style.visibility</p:attrName>
                                        </p:attrNameLst>
                                      </p:cBhvr>
                                      <p:to>
                                        <p:strVal val="visible"/>
                                      </p:to>
                                    </p:set>
                                    <p:animEffect transition="in" filter="wipe(left)">
                                      <p:cBhvr>
                                        <p:cTn id="32" dur="500"/>
                                        <p:tgtEl>
                                          <p:spTgt spid="7065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0659">
                                            <p:txEl>
                                              <p:pRg st="5" end="5"/>
                                            </p:txEl>
                                          </p:spTgt>
                                        </p:tgtEl>
                                        <p:attrNameLst>
                                          <p:attrName>style.visibility</p:attrName>
                                        </p:attrNameLst>
                                      </p:cBhvr>
                                      <p:to>
                                        <p:strVal val="visible"/>
                                      </p:to>
                                    </p:set>
                                    <p:animEffect transition="in" filter="wipe(left)">
                                      <p:cBhvr>
                                        <p:cTn id="37" dur="500"/>
                                        <p:tgtEl>
                                          <p:spTgt spid="70659">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70659">
                                            <p:txEl>
                                              <p:pRg st="6" end="6"/>
                                            </p:txEl>
                                          </p:spTgt>
                                        </p:tgtEl>
                                        <p:attrNameLst>
                                          <p:attrName>style.visibility</p:attrName>
                                        </p:attrNameLst>
                                      </p:cBhvr>
                                      <p:to>
                                        <p:strVal val="visible"/>
                                      </p:to>
                                    </p:set>
                                    <p:animEffect transition="in" filter="wipe(left)">
                                      <p:cBhvr>
                                        <p:cTn id="42" dur="500"/>
                                        <p:tgtEl>
                                          <p:spTgt spid="70659">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70659">
                                            <p:txEl>
                                              <p:pRg st="7" end="7"/>
                                            </p:txEl>
                                          </p:spTgt>
                                        </p:tgtEl>
                                        <p:attrNameLst>
                                          <p:attrName>style.visibility</p:attrName>
                                        </p:attrNameLst>
                                      </p:cBhvr>
                                      <p:to>
                                        <p:strVal val="visible"/>
                                      </p:to>
                                    </p:set>
                                    <p:animEffect transition="in" filter="wipe(left)">
                                      <p:cBhvr>
                                        <p:cTn id="47" dur="500"/>
                                        <p:tgtEl>
                                          <p:spTgt spid="7065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p:bldP spid="70659" grpId="0" build="p"/>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s-ES_tradnl" sz="3200" b="1">
                <a:solidFill>
                  <a:srgbClr val="FFFF00"/>
                </a:solidFill>
                <a:latin typeface="Tahoma" pitchFamily="34" charset="0"/>
              </a:rPr>
              <a:t>ESTUDIO ORGANIZACIONAL Y LEGAL</a:t>
            </a:r>
            <a:endParaRPr lang="en-US" sz="3200" b="1">
              <a:solidFill>
                <a:srgbClr val="FFFF00"/>
              </a:solidFill>
              <a:latin typeface="Tahoma" pitchFamily="34" charset="0"/>
            </a:endParaRPr>
          </a:p>
        </p:txBody>
      </p:sp>
      <p:sp>
        <p:nvSpPr>
          <p:cNvPr id="71683" name="Rectangle 3"/>
          <p:cNvSpPr>
            <a:spLocks noGrp="1" noChangeArrowheads="1"/>
          </p:cNvSpPr>
          <p:nvPr>
            <p:ph type="body" idx="1"/>
          </p:nvPr>
        </p:nvSpPr>
        <p:spPr/>
        <p:txBody>
          <a:bodyPr/>
          <a:lstStyle/>
          <a:p>
            <a:pPr marL="812800" indent="-812800">
              <a:lnSpc>
                <a:spcPct val="80000"/>
              </a:lnSpc>
              <a:buFont typeface="Wingdings" pitchFamily="2" charset="2"/>
              <a:buNone/>
            </a:pPr>
            <a:r>
              <a:rPr lang="es-ES_tradnl" sz="1600">
                <a:latin typeface="Tahoma" pitchFamily="34" charset="0"/>
              </a:rPr>
              <a:t>Proceso de Importación y Nacionalización:</a:t>
            </a:r>
          </a:p>
          <a:p>
            <a:pPr marL="812800" indent="-812800">
              <a:lnSpc>
                <a:spcPct val="80000"/>
              </a:lnSpc>
            </a:pPr>
            <a:r>
              <a:rPr lang="es-ES_tradnl" sz="1600">
                <a:latin typeface="Tahoma" pitchFamily="34" charset="0"/>
              </a:rPr>
              <a:t>Efectuar  NOTA DE PEDIDO al proveedor.</a:t>
            </a:r>
          </a:p>
          <a:p>
            <a:pPr marL="812800" indent="-812800">
              <a:lnSpc>
                <a:spcPct val="80000"/>
              </a:lnSpc>
            </a:pPr>
            <a:r>
              <a:rPr lang="es-ES_tradnl" sz="1600">
                <a:latin typeface="Tahoma" pitchFamily="34" charset="0"/>
              </a:rPr>
              <a:t>Proveedor deberá enviar por medio de FAX o CORREO ELECTRÓNICO, la factura comercial PRO-FORMA o la factura definitiva.</a:t>
            </a:r>
          </a:p>
          <a:p>
            <a:pPr marL="812800" indent="-812800">
              <a:lnSpc>
                <a:spcPct val="80000"/>
              </a:lnSpc>
            </a:pPr>
            <a:r>
              <a:rPr lang="es-ES_tradnl" sz="1600">
                <a:latin typeface="Tahoma" pitchFamily="34" charset="0"/>
              </a:rPr>
              <a:t>Póliza de seguro internacional de las mercancías, para lo cual es necesario presentar la Nota de Pedido</a:t>
            </a:r>
          </a:p>
          <a:p>
            <a:pPr marL="812800" indent="-812800">
              <a:lnSpc>
                <a:spcPct val="80000"/>
              </a:lnSpc>
            </a:pPr>
            <a:r>
              <a:rPr lang="es-ES_tradnl" sz="1600">
                <a:latin typeface="Tahoma" pitchFamily="34" charset="0"/>
              </a:rPr>
              <a:t>Si son mercancías superiores a los USD 4 000, solicitar el Visto Bueno al Banco Central del Ecuador, previo embarque de las mercancías.</a:t>
            </a:r>
          </a:p>
          <a:p>
            <a:pPr marL="812800" indent="-812800">
              <a:lnSpc>
                <a:spcPct val="80000"/>
              </a:lnSpc>
            </a:pPr>
            <a:r>
              <a:rPr lang="es-ES_tradnl" sz="1600">
                <a:latin typeface="Tahoma" pitchFamily="34" charset="0"/>
              </a:rPr>
              <a:t>Si son mercancías superiores a los USD 4 000, obtener el Certificado de Inspección en Origen.</a:t>
            </a:r>
          </a:p>
          <a:p>
            <a:pPr marL="812800" indent="-812800">
              <a:lnSpc>
                <a:spcPct val="80000"/>
              </a:lnSpc>
            </a:pPr>
            <a:r>
              <a:rPr lang="es-ES_tradnl" sz="1600">
                <a:latin typeface="Tahoma" pitchFamily="34" charset="0"/>
              </a:rPr>
              <a:t>El Agente de Aduna deberá efectuar el trámite de nacionalización de las mercancías, por lo tanto presentará la DECLARACIÓN ADUANERA ÚNICA (DAU) con todos los documentos de acompañamiento necesarios a la agencia distrital correspondiente de la CAE</a:t>
            </a:r>
          </a:p>
          <a:p>
            <a:pPr marL="812800" indent="-812800">
              <a:lnSpc>
                <a:spcPct val="80000"/>
              </a:lnSpc>
            </a:pPr>
            <a:r>
              <a:rPr lang="es-ES_tradnl" sz="1600">
                <a:latin typeface="Tahoma" pitchFamily="34" charset="0"/>
              </a:rPr>
              <a:t>Aduana efectúa los controles correspondientes, y efectuará la liquidación de la declaración, la misma que debe ser cancelada por nuestra empresa.</a:t>
            </a:r>
          </a:p>
          <a:p>
            <a:pPr marL="812800" indent="-812800">
              <a:lnSpc>
                <a:spcPct val="80000"/>
              </a:lnSpc>
            </a:pPr>
            <a:r>
              <a:rPr lang="es-ES_tradnl" sz="1600">
                <a:latin typeface="Tahoma" pitchFamily="34" charset="0"/>
              </a:rPr>
              <a:t>Una vez cancelada la liquidación, se procede a retirar las mercancías de la Zona Primaria Aduanera (Bodegas de la Aduana) y transportarla a las bodegas de la empresa.</a:t>
            </a:r>
            <a:r>
              <a:rPr lang="en-US" sz="1600">
                <a:latin typeface="Tahoma"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71682"/>
                                        </p:tgtEl>
                                        <p:attrNameLst>
                                          <p:attrName>style.visibility</p:attrName>
                                        </p:attrNameLst>
                                      </p:cBhvr>
                                      <p:to>
                                        <p:strVal val="visible"/>
                                      </p:to>
                                    </p:set>
                                    <p:anim calcmode="lin" valueType="num">
                                      <p:cBhvr>
                                        <p:cTn id="7" dur="500" fill="hold"/>
                                        <p:tgtEl>
                                          <p:spTgt spid="71682"/>
                                        </p:tgtEl>
                                        <p:attrNameLst>
                                          <p:attrName>ppt_w</p:attrName>
                                        </p:attrNameLst>
                                      </p:cBhvr>
                                      <p:tavLst>
                                        <p:tav tm="0">
                                          <p:val>
                                            <p:fltVal val="0"/>
                                          </p:val>
                                        </p:tav>
                                        <p:tav tm="100000">
                                          <p:val>
                                            <p:strVal val="#ppt_w"/>
                                          </p:val>
                                        </p:tav>
                                      </p:tavLst>
                                    </p:anim>
                                    <p:anim calcmode="lin" valueType="num">
                                      <p:cBhvr>
                                        <p:cTn id="8" dur="500" fill="hold"/>
                                        <p:tgtEl>
                                          <p:spTgt spid="7168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71683">
                                            <p:txEl>
                                              <p:pRg st="0" end="0"/>
                                            </p:txEl>
                                          </p:spTgt>
                                        </p:tgtEl>
                                        <p:attrNameLst>
                                          <p:attrName>style.visibility</p:attrName>
                                        </p:attrNameLst>
                                      </p:cBhvr>
                                      <p:to>
                                        <p:strVal val="visible"/>
                                      </p:to>
                                    </p:set>
                                    <p:anim calcmode="lin" valueType="num">
                                      <p:cBhvr>
                                        <p:cTn id="13" dur="500" fill="hold"/>
                                        <p:tgtEl>
                                          <p:spTgt spid="7168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7168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71683">
                                            <p:txEl>
                                              <p:pRg st="1" end="1"/>
                                            </p:txEl>
                                          </p:spTgt>
                                        </p:tgtEl>
                                        <p:attrNameLst>
                                          <p:attrName>style.visibility</p:attrName>
                                        </p:attrNameLst>
                                      </p:cBhvr>
                                      <p:to>
                                        <p:strVal val="visible"/>
                                      </p:to>
                                    </p:set>
                                    <p:anim calcmode="lin" valueType="num">
                                      <p:cBhvr>
                                        <p:cTn id="19" dur="500" fill="hold"/>
                                        <p:tgtEl>
                                          <p:spTgt spid="7168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7168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71683">
                                            <p:txEl>
                                              <p:pRg st="2" end="2"/>
                                            </p:txEl>
                                          </p:spTgt>
                                        </p:tgtEl>
                                        <p:attrNameLst>
                                          <p:attrName>style.visibility</p:attrName>
                                        </p:attrNameLst>
                                      </p:cBhvr>
                                      <p:to>
                                        <p:strVal val="visible"/>
                                      </p:to>
                                    </p:set>
                                    <p:anim calcmode="lin" valueType="num">
                                      <p:cBhvr>
                                        <p:cTn id="25" dur="500" fill="hold"/>
                                        <p:tgtEl>
                                          <p:spTgt spid="7168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7168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71683">
                                            <p:txEl>
                                              <p:pRg st="3" end="3"/>
                                            </p:txEl>
                                          </p:spTgt>
                                        </p:tgtEl>
                                        <p:attrNameLst>
                                          <p:attrName>style.visibility</p:attrName>
                                        </p:attrNameLst>
                                      </p:cBhvr>
                                      <p:to>
                                        <p:strVal val="visible"/>
                                      </p:to>
                                    </p:set>
                                    <p:anim calcmode="lin" valueType="num">
                                      <p:cBhvr>
                                        <p:cTn id="31" dur="500" fill="hold"/>
                                        <p:tgtEl>
                                          <p:spTgt spid="7168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7168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71683">
                                            <p:txEl>
                                              <p:pRg st="4" end="4"/>
                                            </p:txEl>
                                          </p:spTgt>
                                        </p:tgtEl>
                                        <p:attrNameLst>
                                          <p:attrName>style.visibility</p:attrName>
                                        </p:attrNameLst>
                                      </p:cBhvr>
                                      <p:to>
                                        <p:strVal val="visible"/>
                                      </p:to>
                                    </p:set>
                                    <p:anim calcmode="lin" valueType="num">
                                      <p:cBhvr>
                                        <p:cTn id="37" dur="500" fill="hold"/>
                                        <p:tgtEl>
                                          <p:spTgt spid="71683">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7168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71683">
                                            <p:txEl>
                                              <p:pRg st="5" end="5"/>
                                            </p:txEl>
                                          </p:spTgt>
                                        </p:tgtEl>
                                        <p:attrNameLst>
                                          <p:attrName>style.visibility</p:attrName>
                                        </p:attrNameLst>
                                      </p:cBhvr>
                                      <p:to>
                                        <p:strVal val="visible"/>
                                      </p:to>
                                    </p:set>
                                    <p:anim calcmode="lin" valueType="num">
                                      <p:cBhvr>
                                        <p:cTn id="43" dur="500" fill="hold"/>
                                        <p:tgtEl>
                                          <p:spTgt spid="71683">
                                            <p:txEl>
                                              <p:pRg st="5" end="5"/>
                                            </p:txEl>
                                          </p:spTgt>
                                        </p:tgtEl>
                                        <p:attrNameLst>
                                          <p:attrName>ppt_w</p:attrName>
                                        </p:attrNameLst>
                                      </p:cBhvr>
                                      <p:tavLst>
                                        <p:tav tm="0">
                                          <p:val>
                                            <p:fltVal val="0"/>
                                          </p:val>
                                        </p:tav>
                                        <p:tav tm="100000">
                                          <p:val>
                                            <p:strVal val="#ppt_w"/>
                                          </p:val>
                                        </p:tav>
                                      </p:tavLst>
                                    </p:anim>
                                    <p:anim calcmode="lin" valueType="num">
                                      <p:cBhvr>
                                        <p:cTn id="44" dur="500" fill="hold"/>
                                        <p:tgtEl>
                                          <p:spTgt spid="7168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71683">
                                            <p:txEl>
                                              <p:pRg st="6" end="6"/>
                                            </p:txEl>
                                          </p:spTgt>
                                        </p:tgtEl>
                                        <p:attrNameLst>
                                          <p:attrName>style.visibility</p:attrName>
                                        </p:attrNameLst>
                                      </p:cBhvr>
                                      <p:to>
                                        <p:strVal val="visible"/>
                                      </p:to>
                                    </p:set>
                                    <p:anim calcmode="lin" valueType="num">
                                      <p:cBhvr>
                                        <p:cTn id="49" dur="500" fill="hold"/>
                                        <p:tgtEl>
                                          <p:spTgt spid="7168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7168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71683">
                                            <p:txEl>
                                              <p:pRg st="7" end="7"/>
                                            </p:txEl>
                                          </p:spTgt>
                                        </p:tgtEl>
                                        <p:attrNameLst>
                                          <p:attrName>style.visibility</p:attrName>
                                        </p:attrNameLst>
                                      </p:cBhvr>
                                      <p:to>
                                        <p:strVal val="visible"/>
                                      </p:to>
                                    </p:set>
                                    <p:anim calcmode="lin" valueType="num">
                                      <p:cBhvr>
                                        <p:cTn id="55" dur="500" fill="hold"/>
                                        <p:tgtEl>
                                          <p:spTgt spid="71683">
                                            <p:txEl>
                                              <p:pRg st="7" end="7"/>
                                            </p:txEl>
                                          </p:spTgt>
                                        </p:tgtEl>
                                        <p:attrNameLst>
                                          <p:attrName>ppt_w</p:attrName>
                                        </p:attrNameLst>
                                      </p:cBhvr>
                                      <p:tavLst>
                                        <p:tav tm="0">
                                          <p:val>
                                            <p:fltVal val="0"/>
                                          </p:val>
                                        </p:tav>
                                        <p:tav tm="100000">
                                          <p:val>
                                            <p:strVal val="#ppt_w"/>
                                          </p:val>
                                        </p:tav>
                                      </p:tavLst>
                                    </p:anim>
                                    <p:anim calcmode="lin" valueType="num">
                                      <p:cBhvr>
                                        <p:cTn id="56" dur="500" fill="hold"/>
                                        <p:tgtEl>
                                          <p:spTgt spid="71683">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71683">
                                            <p:txEl>
                                              <p:pRg st="8" end="8"/>
                                            </p:txEl>
                                          </p:spTgt>
                                        </p:tgtEl>
                                        <p:attrNameLst>
                                          <p:attrName>style.visibility</p:attrName>
                                        </p:attrNameLst>
                                      </p:cBhvr>
                                      <p:to>
                                        <p:strVal val="visible"/>
                                      </p:to>
                                    </p:set>
                                    <p:anim calcmode="lin" valueType="num">
                                      <p:cBhvr>
                                        <p:cTn id="61" dur="500" fill="hold"/>
                                        <p:tgtEl>
                                          <p:spTgt spid="71683">
                                            <p:txEl>
                                              <p:pRg st="8" end="8"/>
                                            </p:txEl>
                                          </p:spTgt>
                                        </p:tgtEl>
                                        <p:attrNameLst>
                                          <p:attrName>ppt_w</p:attrName>
                                        </p:attrNameLst>
                                      </p:cBhvr>
                                      <p:tavLst>
                                        <p:tav tm="0">
                                          <p:val>
                                            <p:fltVal val="0"/>
                                          </p:val>
                                        </p:tav>
                                        <p:tav tm="100000">
                                          <p:val>
                                            <p:strVal val="#ppt_w"/>
                                          </p:val>
                                        </p:tav>
                                      </p:tavLst>
                                    </p:anim>
                                    <p:anim calcmode="lin" valueType="num">
                                      <p:cBhvr>
                                        <p:cTn id="62" dur="500" fill="hold"/>
                                        <p:tgtEl>
                                          <p:spTgt spid="71683">
                                            <p:txEl>
                                              <p:pRg st="8" end="8"/>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p:bldP spid="71683" grpId="0" build="p"/>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7" name="Rectangle 3"/>
          <p:cNvSpPr>
            <a:spLocks noGrp="1" noChangeArrowheads="1"/>
          </p:cNvSpPr>
          <p:nvPr>
            <p:ph type="body" idx="1"/>
          </p:nvPr>
        </p:nvSpPr>
        <p:spPr/>
        <p:txBody>
          <a:bodyPr/>
          <a:lstStyle/>
          <a:p>
            <a:pPr>
              <a:buFont typeface="Wingdings" pitchFamily="2" charset="2"/>
              <a:buNone/>
            </a:pPr>
            <a:endParaRPr lang="es-ES_tradnl" sz="3600" b="1">
              <a:solidFill>
                <a:srgbClr val="FFFF00"/>
              </a:solidFill>
              <a:latin typeface="Tahoma" pitchFamily="34" charset="0"/>
            </a:endParaRPr>
          </a:p>
          <a:p>
            <a:pPr>
              <a:buFont typeface="Wingdings" pitchFamily="2" charset="2"/>
              <a:buNone/>
            </a:pPr>
            <a:endParaRPr lang="es-ES_tradnl" sz="3600" b="1">
              <a:solidFill>
                <a:srgbClr val="FFFF00"/>
              </a:solidFill>
              <a:latin typeface="Tahoma" pitchFamily="34" charset="0"/>
            </a:endParaRPr>
          </a:p>
          <a:p>
            <a:pPr algn="ctr">
              <a:buFont typeface="Wingdings" pitchFamily="2" charset="2"/>
              <a:buNone/>
            </a:pPr>
            <a:r>
              <a:rPr lang="es-ES_tradnl" sz="3600" b="1">
                <a:solidFill>
                  <a:srgbClr val="FFFF00"/>
                </a:solidFill>
                <a:latin typeface="Tahoma" pitchFamily="34" charset="0"/>
              </a:rPr>
              <a:t>EVALUACIÓN FINANCIERA</a:t>
            </a:r>
            <a:endParaRPr lang="en-US" sz="3600" b="1">
              <a:solidFill>
                <a:srgbClr val="FFFF00"/>
              </a:solidFill>
              <a:latin typeface="Tahoma"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2707">
                                            <p:txEl>
                                              <p:pRg st="2" end="2"/>
                                            </p:txEl>
                                          </p:spTgt>
                                        </p:tgtEl>
                                        <p:attrNameLst>
                                          <p:attrName>style.visibility</p:attrName>
                                        </p:attrNameLst>
                                      </p:cBhvr>
                                      <p:to>
                                        <p:strVal val="visible"/>
                                      </p:to>
                                    </p:set>
                                    <p:anim calcmode="lin" valueType="num">
                                      <p:cBhvr>
                                        <p:cTn id="7" dur="500" fill="hold"/>
                                        <p:tgtEl>
                                          <p:spTgt spid="72707">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72707">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727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s-ES_tradnl" sz="3200" b="1">
                <a:solidFill>
                  <a:srgbClr val="FFFF00"/>
                </a:solidFill>
                <a:latin typeface="Tahoma" pitchFamily="34" charset="0"/>
              </a:rPr>
              <a:t>EVALUACIÓN FINANCIERA</a:t>
            </a:r>
            <a:r>
              <a:rPr lang="en-US" sz="3200" b="1">
                <a:solidFill>
                  <a:srgbClr val="FFFF00"/>
                </a:solidFill>
                <a:latin typeface="Tahoma" pitchFamily="34" charset="0"/>
              </a:rPr>
              <a:t/>
            </a:r>
            <a:br>
              <a:rPr lang="en-US" sz="3200" b="1">
                <a:solidFill>
                  <a:srgbClr val="FFFF00"/>
                </a:solidFill>
                <a:latin typeface="Tahoma" pitchFamily="34" charset="0"/>
              </a:rPr>
            </a:br>
            <a:endParaRPr lang="en-US" sz="3200" b="1">
              <a:solidFill>
                <a:srgbClr val="FFFF00"/>
              </a:solidFill>
              <a:latin typeface="Tahoma" pitchFamily="34" charset="0"/>
            </a:endParaRPr>
          </a:p>
        </p:txBody>
      </p:sp>
      <p:sp>
        <p:nvSpPr>
          <p:cNvPr id="74755" name="Rectangle 3"/>
          <p:cNvSpPr>
            <a:spLocks noGrp="1" noChangeArrowheads="1"/>
          </p:cNvSpPr>
          <p:nvPr>
            <p:ph type="body" idx="1"/>
          </p:nvPr>
        </p:nvSpPr>
        <p:spPr>
          <a:xfrm>
            <a:off x="457200" y="1066800"/>
            <a:ext cx="8229600" cy="5064125"/>
          </a:xfrm>
        </p:spPr>
        <p:txBody>
          <a:bodyPr/>
          <a:lstStyle/>
          <a:p>
            <a:pPr>
              <a:lnSpc>
                <a:spcPct val="80000"/>
              </a:lnSpc>
              <a:buFont typeface="Wingdings" pitchFamily="2" charset="2"/>
              <a:buNone/>
            </a:pPr>
            <a:r>
              <a:rPr lang="en-US" sz="2400">
                <a:solidFill>
                  <a:srgbClr val="FFFF00"/>
                </a:solidFill>
                <a:latin typeface="Tahoma" pitchFamily="34" charset="0"/>
              </a:rPr>
              <a:t>Plan de </a:t>
            </a:r>
            <a:r>
              <a:rPr lang="es-ES_tradnl" sz="2400">
                <a:solidFill>
                  <a:srgbClr val="FFFF00"/>
                </a:solidFill>
                <a:latin typeface="Tahoma" pitchFamily="34" charset="0"/>
              </a:rPr>
              <a:t>inversión </a:t>
            </a:r>
          </a:p>
          <a:p>
            <a:pPr>
              <a:lnSpc>
                <a:spcPct val="80000"/>
              </a:lnSpc>
              <a:buFontTx/>
              <a:buChar char="-"/>
            </a:pPr>
            <a:r>
              <a:rPr lang="es-ES_tradnl" sz="2000">
                <a:latin typeface="Tahoma" pitchFamily="34" charset="0"/>
              </a:rPr>
              <a:t>Inversión inicial -&gt; activos fijos (tangibles) y diferidos (intangibles)  </a:t>
            </a:r>
          </a:p>
          <a:p>
            <a:pPr>
              <a:lnSpc>
                <a:spcPct val="80000"/>
              </a:lnSpc>
              <a:buFontTx/>
              <a:buChar char="•"/>
            </a:pPr>
            <a:r>
              <a:rPr lang="en-US" sz="2000">
                <a:latin typeface="Tahoma" pitchFamily="34" charset="0"/>
              </a:rPr>
              <a:t>	Terreno y obra civil: </a:t>
            </a:r>
            <a:r>
              <a:rPr lang="es-ES_tradnl" sz="2000">
                <a:latin typeface="Tahoma" pitchFamily="34" charset="0"/>
              </a:rPr>
              <a:t>alícuota mensual de $ 1,500</a:t>
            </a:r>
          </a:p>
          <a:p>
            <a:pPr>
              <a:lnSpc>
                <a:spcPct val="80000"/>
              </a:lnSpc>
              <a:buFontTx/>
              <a:buNone/>
            </a:pPr>
            <a:r>
              <a:rPr lang="es-ES_tradnl" sz="2000">
                <a:latin typeface="Tahoma" pitchFamily="34" charset="0"/>
              </a:rPr>
              <a:t>Superficie:</a:t>
            </a:r>
          </a:p>
          <a:p>
            <a:pPr>
              <a:lnSpc>
                <a:spcPct val="80000"/>
              </a:lnSpc>
            </a:pPr>
            <a:r>
              <a:rPr lang="es-ES_tradnl" sz="2000">
                <a:latin typeface="Tahoma" pitchFamily="34" charset="0"/>
              </a:rPr>
              <a:t>Almacenes = 91 m2</a:t>
            </a:r>
          </a:p>
          <a:p>
            <a:pPr>
              <a:lnSpc>
                <a:spcPct val="80000"/>
              </a:lnSpc>
            </a:pPr>
            <a:r>
              <a:rPr lang="es-ES_tradnl" sz="2000">
                <a:latin typeface="Tahoma" pitchFamily="34" charset="0"/>
              </a:rPr>
              <a:t>Oficinas/sanitarios = 84 m2</a:t>
            </a:r>
          </a:p>
          <a:p>
            <a:pPr>
              <a:lnSpc>
                <a:spcPct val="80000"/>
              </a:lnSpc>
            </a:pPr>
            <a:r>
              <a:rPr lang="es-ES_tradnl" sz="2000">
                <a:latin typeface="Tahoma" pitchFamily="34" charset="0"/>
              </a:rPr>
              <a:t>Patio de recepción = 29 m2 </a:t>
            </a:r>
          </a:p>
          <a:p>
            <a:pPr>
              <a:lnSpc>
                <a:spcPct val="80000"/>
              </a:lnSpc>
            </a:pPr>
            <a:r>
              <a:rPr lang="es-ES_tradnl" sz="2000">
                <a:latin typeface="Tahoma" pitchFamily="34" charset="0"/>
              </a:rPr>
              <a:t>Área de venta = 121 m2</a:t>
            </a:r>
          </a:p>
          <a:p>
            <a:pPr>
              <a:lnSpc>
                <a:spcPct val="80000"/>
              </a:lnSpc>
            </a:pPr>
            <a:r>
              <a:rPr lang="es-ES_tradnl" sz="2000">
                <a:latin typeface="Tahoma" pitchFamily="34" charset="0"/>
              </a:rPr>
              <a:t>Reconstrucción concreto: almacenes y oficinas = 91 + 84 = 175 m2 </a:t>
            </a:r>
          </a:p>
          <a:p>
            <a:pPr>
              <a:lnSpc>
                <a:spcPct val="80000"/>
              </a:lnSpc>
            </a:pPr>
            <a:r>
              <a:rPr lang="es-ES_tradnl" sz="2000">
                <a:latin typeface="Tahoma" pitchFamily="34" charset="0"/>
              </a:rPr>
              <a:t>Costo/m2 = US$200; costo total = US$35,000</a:t>
            </a:r>
          </a:p>
          <a:p>
            <a:pPr>
              <a:lnSpc>
                <a:spcPct val="80000"/>
              </a:lnSpc>
            </a:pPr>
            <a:r>
              <a:rPr lang="es-ES_tradnl" sz="2000">
                <a:latin typeface="Tahoma" pitchFamily="34" charset="0"/>
              </a:rPr>
              <a:t>Reconstrucción techo, bardada con ladrillo, pintura y concreto. Superficie de 121 m2. Costo/m2 = US$ 250.  Costo total = US$ 30,250</a:t>
            </a:r>
          </a:p>
          <a:p>
            <a:pPr>
              <a:lnSpc>
                <a:spcPct val="80000"/>
              </a:lnSpc>
              <a:buFont typeface="Wingdings" pitchFamily="2" charset="2"/>
              <a:buNone/>
            </a:pPr>
            <a:endParaRPr lang="es-ES_tradnl" sz="2000">
              <a:latin typeface="Tahoma" pitchFamily="34" charset="0"/>
            </a:endParaRPr>
          </a:p>
          <a:p>
            <a:pPr>
              <a:lnSpc>
                <a:spcPct val="80000"/>
              </a:lnSpc>
              <a:buFontTx/>
              <a:buNone/>
            </a:pPr>
            <a:r>
              <a:rPr lang="en-US" sz="2800">
                <a:latin typeface="Tahoma" pitchFamily="34" charset="0"/>
              </a:rPr>
              <a:t> </a:t>
            </a:r>
          </a:p>
          <a:p>
            <a:pPr>
              <a:lnSpc>
                <a:spcPct val="80000"/>
              </a:lnSpc>
              <a:buFontTx/>
              <a:buNone/>
            </a:pPr>
            <a:endParaRPr lang="en-US" sz="2800">
              <a:latin typeface="Tahoma" pitchFamily="34" charset="0"/>
            </a:endParaRPr>
          </a:p>
        </p:txBody>
      </p:sp>
      <p:pic>
        <p:nvPicPr>
          <p:cNvPr id="74756" name="Picture 4"/>
          <p:cNvPicPr>
            <a:picLocks noChangeAspect="1" noChangeArrowheads="1"/>
          </p:cNvPicPr>
          <p:nvPr/>
        </p:nvPicPr>
        <p:blipFill>
          <a:blip r:embed="rId2"/>
          <a:srcRect/>
          <a:stretch>
            <a:fillRect/>
          </a:stretch>
        </p:blipFill>
        <p:spPr bwMode="auto">
          <a:xfrm>
            <a:off x="2438400" y="4876800"/>
            <a:ext cx="4114800" cy="1673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s-ES_tradnl" sz="3200" b="1">
                <a:solidFill>
                  <a:srgbClr val="FFFF00"/>
                </a:solidFill>
                <a:latin typeface="Tahoma" pitchFamily="34" charset="0"/>
              </a:rPr>
              <a:t>EVALUACIÓN FINANCIERA</a:t>
            </a:r>
            <a:r>
              <a:rPr lang="en-US" sz="3200" b="1">
                <a:solidFill>
                  <a:srgbClr val="FFFF00"/>
                </a:solidFill>
                <a:latin typeface="Tahoma" pitchFamily="34" charset="0"/>
              </a:rPr>
              <a:t/>
            </a:r>
            <a:br>
              <a:rPr lang="en-US" sz="3200" b="1">
                <a:solidFill>
                  <a:srgbClr val="FFFF00"/>
                </a:solidFill>
                <a:latin typeface="Tahoma" pitchFamily="34" charset="0"/>
              </a:rPr>
            </a:br>
            <a:endParaRPr lang="en-US" sz="3200" b="1">
              <a:solidFill>
                <a:srgbClr val="FFFF00"/>
              </a:solidFill>
              <a:latin typeface="Tahoma" pitchFamily="34" charset="0"/>
            </a:endParaRPr>
          </a:p>
        </p:txBody>
      </p:sp>
      <p:sp>
        <p:nvSpPr>
          <p:cNvPr id="75779" name="Rectangle 3"/>
          <p:cNvSpPr>
            <a:spLocks noGrp="1" noChangeArrowheads="1"/>
          </p:cNvSpPr>
          <p:nvPr>
            <p:ph type="body" idx="1"/>
          </p:nvPr>
        </p:nvSpPr>
        <p:spPr/>
        <p:txBody>
          <a:bodyPr/>
          <a:lstStyle/>
          <a:p>
            <a:pPr>
              <a:buFont typeface="Wingdings" pitchFamily="2" charset="2"/>
              <a:buNone/>
            </a:pPr>
            <a:r>
              <a:rPr lang="en-US" sz="2800">
                <a:solidFill>
                  <a:srgbClr val="FFFF00"/>
                </a:solidFill>
                <a:latin typeface="Tahoma" pitchFamily="34" charset="0"/>
              </a:rPr>
              <a:t>Plan de </a:t>
            </a:r>
            <a:r>
              <a:rPr lang="es-ES_tradnl" sz="2800">
                <a:solidFill>
                  <a:srgbClr val="FFFF00"/>
                </a:solidFill>
                <a:latin typeface="Tahoma" pitchFamily="34" charset="0"/>
              </a:rPr>
              <a:t>inversión </a:t>
            </a:r>
          </a:p>
          <a:p>
            <a:pPr>
              <a:buFontTx/>
              <a:buChar char="•"/>
            </a:pPr>
            <a:r>
              <a:rPr lang="es-ES_tradnl" sz="2400">
                <a:latin typeface="Tahoma" pitchFamily="34" charset="0"/>
              </a:rPr>
              <a:t>Máquinas, equipos y herramientas = $1,468.13</a:t>
            </a:r>
          </a:p>
          <a:p>
            <a:pPr>
              <a:buFontTx/>
              <a:buChar char="•"/>
            </a:pPr>
            <a:r>
              <a:rPr lang="es-ES_tradnl" sz="2400">
                <a:latin typeface="Tahoma" pitchFamily="34" charset="0"/>
              </a:rPr>
              <a:t>Requerimientos del personal administrativo y ventas = $26,204.00</a:t>
            </a:r>
          </a:p>
          <a:p>
            <a:pPr>
              <a:buFontTx/>
              <a:buChar char="•"/>
            </a:pPr>
            <a:r>
              <a:rPr lang="en-US" sz="2400">
                <a:latin typeface="Tahoma" pitchFamily="34" charset="0"/>
              </a:rPr>
              <a:t>Activo diferido: constitución empresa, promoción preoperativa, capacitación de personal, derecho de llave</a:t>
            </a:r>
          </a:p>
          <a:p>
            <a:pPr>
              <a:buFontTx/>
              <a:buNone/>
            </a:pPr>
            <a:endParaRPr lang="es-ES_tradnl" sz="2400">
              <a:latin typeface="Tahoma" pitchFamily="34" charset="0"/>
            </a:endParaRPr>
          </a:p>
          <a:p>
            <a:pPr>
              <a:buFontTx/>
              <a:buChar char="•"/>
            </a:pPr>
            <a:endParaRPr lang="es-ES_tradnl" sz="2400">
              <a:latin typeface="Tahoma" pitchFamily="34" charset="0"/>
              <a:cs typeface="Tahoma" pitchFamily="34" charset="0"/>
            </a:endParaRPr>
          </a:p>
          <a:p>
            <a:pPr>
              <a:buFontTx/>
              <a:buNone/>
            </a:pPr>
            <a:endParaRPr lang="en-US" sz="2400">
              <a:latin typeface="Tahoma" pitchFamily="34" charset="0"/>
            </a:endParaRPr>
          </a:p>
        </p:txBody>
      </p:sp>
      <p:pic>
        <p:nvPicPr>
          <p:cNvPr id="75781" name="Picture 5"/>
          <p:cNvPicPr>
            <a:picLocks noChangeAspect="1" noChangeArrowheads="1"/>
          </p:cNvPicPr>
          <p:nvPr/>
        </p:nvPicPr>
        <p:blipFill>
          <a:blip r:embed="rId2"/>
          <a:srcRect/>
          <a:stretch>
            <a:fillRect/>
          </a:stretch>
        </p:blipFill>
        <p:spPr bwMode="auto">
          <a:xfrm>
            <a:off x="914400" y="4343400"/>
            <a:ext cx="7010400" cy="1954213"/>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5778"/>
                                        </p:tgtEl>
                                        <p:attrNameLst>
                                          <p:attrName>style.visibility</p:attrName>
                                        </p:attrNameLst>
                                      </p:cBhvr>
                                      <p:to>
                                        <p:strVal val="visible"/>
                                      </p:to>
                                    </p:set>
                                    <p:anim calcmode="lin" valueType="num">
                                      <p:cBhvr>
                                        <p:cTn id="7" dur="1000" fill="hold"/>
                                        <p:tgtEl>
                                          <p:spTgt spid="75778"/>
                                        </p:tgtEl>
                                        <p:attrNameLst>
                                          <p:attrName>ppt_x</p:attrName>
                                        </p:attrNameLst>
                                      </p:cBhvr>
                                      <p:tavLst>
                                        <p:tav tm="0">
                                          <p:val>
                                            <p:strVal val="#ppt_x-.2"/>
                                          </p:val>
                                        </p:tav>
                                        <p:tav tm="100000">
                                          <p:val>
                                            <p:strVal val="#ppt_x"/>
                                          </p:val>
                                        </p:tav>
                                      </p:tavLst>
                                    </p:anim>
                                    <p:anim calcmode="lin" valueType="num">
                                      <p:cBhvr>
                                        <p:cTn id="8" dur="1000" fill="hold"/>
                                        <p:tgtEl>
                                          <p:spTgt spid="75778"/>
                                        </p:tgtEl>
                                        <p:attrNameLst>
                                          <p:attrName>ppt_y</p:attrName>
                                        </p:attrNameLst>
                                      </p:cBhvr>
                                      <p:tavLst>
                                        <p:tav tm="0">
                                          <p:val>
                                            <p:strVal val="#ppt_y"/>
                                          </p:val>
                                        </p:tav>
                                        <p:tav tm="100000">
                                          <p:val>
                                            <p:strVal val="#ppt_y"/>
                                          </p:val>
                                        </p:tav>
                                      </p:tavLst>
                                    </p:anim>
                                    <p:animEffect transition="in" filter="wipe(right)" prLst="gradientSize: 0.1">
                                      <p:cBhvr>
                                        <p:cTn id="9" dur="1000"/>
                                        <p:tgtEl>
                                          <p:spTgt spid="75778"/>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75779">
                                            <p:txEl>
                                              <p:pRg st="0" end="0"/>
                                            </p:txEl>
                                          </p:spTgt>
                                        </p:tgtEl>
                                        <p:attrNameLst>
                                          <p:attrName>style.visibility</p:attrName>
                                        </p:attrNameLst>
                                      </p:cBhvr>
                                      <p:to>
                                        <p:strVal val="visible"/>
                                      </p:to>
                                    </p:set>
                                    <p:animEffect transition="in" filter="fade">
                                      <p:cBhvr>
                                        <p:cTn id="14" dur="500"/>
                                        <p:tgtEl>
                                          <p:spTgt spid="75779">
                                            <p:txEl>
                                              <p:pRg st="0" end="0"/>
                                            </p:txEl>
                                          </p:spTgt>
                                        </p:tgtEl>
                                      </p:cBhvr>
                                    </p:animEffect>
                                    <p:anim calcmode="lin" valueType="num">
                                      <p:cBhvr>
                                        <p:cTn id="15" dur="500" fill="hold"/>
                                        <p:tgtEl>
                                          <p:spTgt spid="7577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7577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75779">
                                            <p:txEl>
                                              <p:pRg st="1" end="1"/>
                                            </p:txEl>
                                          </p:spTgt>
                                        </p:tgtEl>
                                        <p:attrNameLst>
                                          <p:attrName>style.visibility</p:attrName>
                                        </p:attrNameLst>
                                      </p:cBhvr>
                                      <p:to>
                                        <p:strVal val="visible"/>
                                      </p:to>
                                    </p:set>
                                    <p:animEffect transition="in" filter="fade">
                                      <p:cBhvr>
                                        <p:cTn id="21" dur="500"/>
                                        <p:tgtEl>
                                          <p:spTgt spid="75779">
                                            <p:txEl>
                                              <p:pRg st="1" end="1"/>
                                            </p:txEl>
                                          </p:spTgt>
                                        </p:tgtEl>
                                      </p:cBhvr>
                                    </p:animEffect>
                                    <p:anim calcmode="lin" valueType="num">
                                      <p:cBhvr>
                                        <p:cTn id="22" dur="500" fill="hold"/>
                                        <p:tgtEl>
                                          <p:spTgt spid="75779">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75779">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75779">
                                            <p:txEl>
                                              <p:pRg st="2" end="2"/>
                                            </p:txEl>
                                          </p:spTgt>
                                        </p:tgtEl>
                                        <p:attrNameLst>
                                          <p:attrName>style.visibility</p:attrName>
                                        </p:attrNameLst>
                                      </p:cBhvr>
                                      <p:to>
                                        <p:strVal val="visible"/>
                                      </p:to>
                                    </p:set>
                                    <p:animEffect transition="in" filter="fade">
                                      <p:cBhvr>
                                        <p:cTn id="28" dur="500"/>
                                        <p:tgtEl>
                                          <p:spTgt spid="75779">
                                            <p:txEl>
                                              <p:pRg st="2" end="2"/>
                                            </p:txEl>
                                          </p:spTgt>
                                        </p:tgtEl>
                                      </p:cBhvr>
                                    </p:animEffect>
                                    <p:anim calcmode="lin" valueType="num">
                                      <p:cBhvr>
                                        <p:cTn id="29" dur="500" fill="hold"/>
                                        <p:tgtEl>
                                          <p:spTgt spid="75779">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75779">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75779">
                                            <p:txEl>
                                              <p:pRg st="3" end="3"/>
                                            </p:txEl>
                                          </p:spTgt>
                                        </p:tgtEl>
                                        <p:attrNameLst>
                                          <p:attrName>style.visibility</p:attrName>
                                        </p:attrNameLst>
                                      </p:cBhvr>
                                      <p:to>
                                        <p:strVal val="visible"/>
                                      </p:to>
                                    </p:set>
                                    <p:animEffect transition="in" filter="fade">
                                      <p:cBhvr>
                                        <p:cTn id="35" dur="500"/>
                                        <p:tgtEl>
                                          <p:spTgt spid="75779">
                                            <p:txEl>
                                              <p:pRg st="3" end="3"/>
                                            </p:txEl>
                                          </p:spTgt>
                                        </p:tgtEl>
                                      </p:cBhvr>
                                    </p:animEffect>
                                    <p:anim calcmode="lin" valueType="num">
                                      <p:cBhvr>
                                        <p:cTn id="36" dur="500" fill="hold"/>
                                        <p:tgtEl>
                                          <p:spTgt spid="75779">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75779">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p:bldP spid="75779" grpId="0" build="p"/>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s-ES_tradnl" sz="3200" b="1">
                <a:solidFill>
                  <a:srgbClr val="FFFF00"/>
                </a:solidFill>
                <a:latin typeface="Tahoma" pitchFamily="34" charset="0"/>
              </a:rPr>
              <a:t>EVALUACIÓN FINANCIERA</a:t>
            </a:r>
            <a:r>
              <a:rPr lang="en-US" sz="3200" b="1">
                <a:solidFill>
                  <a:srgbClr val="FFFF00"/>
                </a:solidFill>
                <a:latin typeface="Tahoma" pitchFamily="34" charset="0"/>
              </a:rPr>
              <a:t/>
            </a:r>
            <a:br>
              <a:rPr lang="en-US" sz="3200" b="1">
                <a:solidFill>
                  <a:srgbClr val="FFFF00"/>
                </a:solidFill>
                <a:latin typeface="Tahoma" pitchFamily="34" charset="0"/>
              </a:rPr>
            </a:br>
            <a:endParaRPr lang="en-US" sz="3200" b="1">
              <a:solidFill>
                <a:srgbClr val="FFFF00"/>
              </a:solidFill>
              <a:latin typeface="Tahoma" pitchFamily="34" charset="0"/>
            </a:endParaRPr>
          </a:p>
        </p:txBody>
      </p:sp>
      <p:sp>
        <p:nvSpPr>
          <p:cNvPr id="78851" name="Rectangle 3"/>
          <p:cNvSpPr>
            <a:spLocks noGrp="1" noChangeArrowheads="1"/>
          </p:cNvSpPr>
          <p:nvPr>
            <p:ph type="body" idx="1"/>
          </p:nvPr>
        </p:nvSpPr>
        <p:spPr/>
        <p:txBody>
          <a:bodyPr/>
          <a:lstStyle/>
          <a:p>
            <a:pPr>
              <a:buFont typeface="Wingdings" pitchFamily="2" charset="2"/>
              <a:buNone/>
            </a:pPr>
            <a:r>
              <a:rPr lang="en-US" sz="2800">
                <a:solidFill>
                  <a:srgbClr val="FFFF00"/>
                </a:solidFill>
                <a:latin typeface="Tahoma" pitchFamily="34" charset="0"/>
              </a:rPr>
              <a:t>Plan de </a:t>
            </a:r>
            <a:r>
              <a:rPr lang="es-ES_tradnl" sz="2800">
                <a:solidFill>
                  <a:srgbClr val="FFFF00"/>
                </a:solidFill>
                <a:latin typeface="Tahoma" pitchFamily="34" charset="0"/>
              </a:rPr>
              <a:t>inversión </a:t>
            </a:r>
          </a:p>
          <a:p>
            <a:pPr>
              <a:buFontTx/>
              <a:buChar char="•"/>
            </a:pPr>
            <a:r>
              <a:rPr lang="en-US" sz="2800"/>
              <a:t>	Inversion total activos</a:t>
            </a:r>
          </a:p>
          <a:p>
            <a:pPr>
              <a:buFontTx/>
              <a:buNone/>
            </a:pPr>
            <a:endParaRPr lang="en-US" sz="2800"/>
          </a:p>
        </p:txBody>
      </p:sp>
      <p:pic>
        <p:nvPicPr>
          <p:cNvPr id="78852" name="Picture 4"/>
          <p:cNvPicPr>
            <a:picLocks noChangeAspect="1" noChangeArrowheads="1"/>
          </p:cNvPicPr>
          <p:nvPr/>
        </p:nvPicPr>
        <p:blipFill>
          <a:blip r:embed="rId2"/>
          <a:srcRect/>
          <a:stretch>
            <a:fillRect/>
          </a:stretch>
        </p:blipFill>
        <p:spPr bwMode="auto">
          <a:xfrm>
            <a:off x="2209800" y="2730500"/>
            <a:ext cx="4495800" cy="30114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78850"/>
                                        </p:tgtEl>
                                        <p:attrNameLst>
                                          <p:attrName>style.visibility</p:attrName>
                                        </p:attrNameLst>
                                      </p:cBhvr>
                                      <p:to>
                                        <p:strVal val="visible"/>
                                      </p:to>
                                    </p:set>
                                    <p:anim calcmode="lin" valueType="num">
                                      <p:cBhvr>
                                        <p:cTn id="7" dur="500" fill="hold"/>
                                        <p:tgtEl>
                                          <p:spTgt spid="78850"/>
                                        </p:tgtEl>
                                        <p:attrNameLst>
                                          <p:attrName>ppt_w</p:attrName>
                                        </p:attrNameLst>
                                      </p:cBhvr>
                                      <p:tavLst>
                                        <p:tav tm="0">
                                          <p:val>
                                            <p:fltVal val="0"/>
                                          </p:val>
                                        </p:tav>
                                        <p:tav tm="100000">
                                          <p:val>
                                            <p:strVal val="#ppt_w"/>
                                          </p:val>
                                        </p:tav>
                                      </p:tavLst>
                                    </p:anim>
                                    <p:anim calcmode="lin" valueType="num">
                                      <p:cBhvr>
                                        <p:cTn id="8" dur="500" fill="hold"/>
                                        <p:tgtEl>
                                          <p:spTgt spid="7885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78851">
                                            <p:txEl>
                                              <p:pRg st="0" end="0"/>
                                            </p:txEl>
                                          </p:spTgt>
                                        </p:tgtEl>
                                        <p:attrNameLst>
                                          <p:attrName>style.visibility</p:attrName>
                                        </p:attrNameLst>
                                      </p:cBhvr>
                                      <p:to>
                                        <p:strVal val="visible"/>
                                      </p:to>
                                    </p:set>
                                    <p:anim calcmode="lin" valueType="num">
                                      <p:cBhvr>
                                        <p:cTn id="13" dur="500" fill="hold"/>
                                        <p:tgtEl>
                                          <p:spTgt spid="78851">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7885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78851">
                                            <p:txEl>
                                              <p:pRg st="1" end="1"/>
                                            </p:txEl>
                                          </p:spTgt>
                                        </p:tgtEl>
                                        <p:attrNameLst>
                                          <p:attrName>style.visibility</p:attrName>
                                        </p:attrNameLst>
                                      </p:cBhvr>
                                      <p:to>
                                        <p:strVal val="visible"/>
                                      </p:to>
                                    </p:set>
                                    <p:anim calcmode="lin" valueType="num">
                                      <p:cBhvr>
                                        <p:cTn id="19" dur="500" fill="hold"/>
                                        <p:tgtEl>
                                          <p:spTgt spid="78851">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78851">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p:bldP spid="78851" grpId="0" build="p"/>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s-ES_tradnl" sz="3200" b="1">
                <a:solidFill>
                  <a:srgbClr val="FFFF00"/>
                </a:solidFill>
                <a:latin typeface="Tahoma" pitchFamily="34" charset="0"/>
              </a:rPr>
              <a:t>EVALUACIÓN FINANCIERA</a:t>
            </a:r>
            <a:r>
              <a:rPr lang="en-US" sz="3200" b="1">
                <a:solidFill>
                  <a:srgbClr val="FFFF00"/>
                </a:solidFill>
                <a:latin typeface="Tahoma" pitchFamily="34" charset="0"/>
              </a:rPr>
              <a:t/>
            </a:r>
            <a:br>
              <a:rPr lang="en-US" sz="3200" b="1">
                <a:solidFill>
                  <a:srgbClr val="FFFF00"/>
                </a:solidFill>
                <a:latin typeface="Tahoma" pitchFamily="34" charset="0"/>
              </a:rPr>
            </a:br>
            <a:endParaRPr lang="en-US" sz="3200" b="1">
              <a:solidFill>
                <a:srgbClr val="FFFF00"/>
              </a:solidFill>
              <a:latin typeface="Tahoma" pitchFamily="34" charset="0"/>
            </a:endParaRPr>
          </a:p>
        </p:txBody>
      </p:sp>
      <p:sp>
        <p:nvSpPr>
          <p:cNvPr id="79875" name="Rectangle 3"/>
          <p:cNvSpPr>
            <a:spLocks noGrp="1" noChangeArrowheads="1"/>
          </p:cNvSpPr>
          <p:nvPr>
            <p:ph type="body" idx="1"/>
          </p:nvPr>
        </p:nvSpPr>
        <p:spPr>
          <a:xfrm>
            <a:off x="457200" y="1600200"/>
            <a:ext cx="8229600" cy="5029200"/>
          </a:xfrm>
        </p:spPr>
        <p:txBody>
          <a:bodyPr/>
          <a:lstStyle/>
          <a:p>
            <a:pPr>
              <a:lnSpc>
                <a:spcPct val="90000"/>
              </a:lnSpc>
              <a:buFont typeface="Wingdings" pitchFamily="2" charset="2"/>
              <a:buNone/>
            </a:pPr>
            <a:r>
              <a:rPr lang="en-US" sz="2000">
                <a:latin typeface="Tahoma" pitchFamily="34" charset="0"/>
              </a:rPr>
              <a:t>Capital de trabajo: Ingresos menos gastos</a:t>
            </a:r>
          </a:p>
          <a:p>
            <a:pPr>
              <a:lnSpc>
                <a:spcPct val="90000"/>
              </a:lnSpc>
              <a:buFont typeface="Wingdings" pitchFamily="2" charset="2"/>
              <a:buNone/>
            </a:pPr>
            <a:endParaRPr lang="en-US" sz="2000">
              <a:latin typeface="Tahoma" pitchFamily="34" charset="0"/>
            </a:endParaRPr>
          </a:p>
          <a:p>
            <a:pPr>
              <a:lnSpc>
                <a:spcPct val="90000"/>
              </a:lnSpc>
              <a:buFont typeface="Wingdings" pitchFamily="2" charset="2"/>
              <a:buNone/>
            </a:pPr>
            <a:endParaRPr lang="en-US" sz="2000">
              <a:latin typeface="Tahoma" pitchFamily="34" charset="0"/>
            </a:endParaRPr>
          </a:p>
          <a:p>
            <a:pPr>
              <a:lnSpc>
                <a:spcPct val="90000"/>
              </a:lnSpc>
              <a:buFont typeface="Wingdings" pitchFamily="2" charset="2"/>
              <a:buNone/>
            </a:pPr>
            <a:endParaRPr lang="en-US" sz="2400"/>
          </a:p>
          <a:p>
            <a:pPr>
              <a:lnSpc>
                <a:spcPct val="90000"/>
              </a:lnSpc>
              <a:buFont typeface="Wingdings" pitchFamily="2" charset="2"/>
              <a:buNone/>
            </a:pPr>
            <a:endParaRPr lang="en-US" sz="2400"/>
          </a:p>
          <a:p>
            <a:pPr>
              <a:lnSpc>
                <a:spcPct val="90000"/>
              </a:lnSpc>
              <a:buFont typeface="Wingdings" pitchFamily="2" charset="2"/>
              <a:buNone/>
            </a:pPr>
            <a:endParaRPr lang="en-US" sz="2000">
              <a:latin typeface="Tahoma" pitchFamily="34" charset="0"/>
            </a:endParaRPr>
          </a:p>
          <a:p>
            <a:pPr>
              <a:lnSpc>
                <a:spcPct val="90000"/>
              </a:lnSpc>
              <a:buFont typeface="Wingdings" pitchFamily="2" charset="2"/>
              <a:buNone/>
            </a:pPr>
            <a:endParaRPr lang="en-US" sz="1800">
              <a:latin typeface="Tahoma" pitchFamily="34" charset="0"/>
            </a:endParaRPr>
          </a:p>
          <a:p>
            <a:pPr>
              <a:lnSpc>
                <a:spcPct val="90000"/>
              </a:lnSpc>
              <a:buFont typeface="Wingdings" pitchFamily="2" charset="2"/>
              <a:buNone/>
            </a:pPr>
            <a:endParaRPr lang="en-US" sz="1800">
              <a:latin typeface="Tahoma" pitchFamily="34" charset="0"/>
            </a:endParaRPr>
          </a:p>
          <a:p>
            <a:pPr>
              <a:lnSpc>
                <a:spcPct val="90000"/>
              </a:lnSpc>
              <a:buFont typeface="Wingdings" pitchFamily="2" charset="2"/>
              <a:buNone/>
            </a:pPr>
            <a:endParaRPr lang="en-US" sz="1800">
              <a:latin typeface="Tahoma" pitchFamily="34" charset="0"/>
            </a:endParaRPr>
          </a:p>
          <a:p>
            <a:pPr>
              <a:lnSpc>
                <a:spcPct val="90000"/>
              </a:lnSpc>
              <a:buFont typeface="Wingdings" pitchFamily="2" charset="2"/>
              <a:buNone/>
            </a:pPr>
            <a:endParaRPr lang="en-US" sz="1800">
              <a:latin typeface="Tahoma" pitchFamily="34" charset="0"/>
            </a:endParaRPr>
          </a:p>
          <a:p>
            <a:pPr>
              <a:lnSpc>
                <a:spcPct val="90000"/>
              </a:lnSpc>
              <a:buFont typeface="Wingdings" pitchFamily="2" charset="2"/>
              <a:buNone/>
            </a:pPr>
            <a:endParaRPr lang="en-US" sz="1800">
              <a:latin typeface="Tahoma" pitchFamily="34" charset="0"/>
            </a:endParaRPr>
          </a:p>
          <a:p>
            <a:pPr>
              <a:lnSpc>
                <a:spcPct val="90000"/>
              </a:lnSpc>
              <a:buFont typeface="Wingdings" pitchFamily="2" charset="2"/>
              <a:buNone/>
            </a:pPr>
            <a:endParaRPr lang="en-US" sz="1800">
              <a:latin typeface="Tahoma" pitchFamily="34" charset="0"/>
            </a:endParaRPr>
          </a:p>
          <a:p>
            <a:pPr>
              <a:lnSpc>
                <a:spcPct val="90000"/>
              </a:lnSpc>
              <a:buFont typeface="Wingdings" pitchFamily="2" charset="2"/>
              <a:buNone/>
            </a:pPr>
            <a:endParaRPr lang="en-US" sz="1800">
              <a:latin typeface="Tahoma" pitchFamily="34" charset="0"/>
            </a:endParaRPr>
          </a:p>
          <a:p>
            <a:pPr>
              <a:lnSpc>
                <a:spcPct val="90000"/>
              </a:lnSpc>
              <a:buFont typeface="Wingdings" pitchFamily="2" charset="2"/>
              <a:buNone/>
            </a:pPr>
            <a:r>
              <a:rPr lang="en-US" sz="1800">
                <a:latin typeface="Tahoma" pitchFamily="34" charset="0"/>
              </a:rPr>
              <a:t>Necesidad de efectivo = $4,028.44</a:t>
            </a:r>
          </a:p>
          <a:p>
            <a:pPr>
              <a:lnSpc>
                <a:spcPct val="90000"/>
              </a:lnSpc>
              <a:buFont typeface="Wingdings" pitchFamily="2" charset="2"/>
              <a:buNone/>
            </a:pPr>
            <a:r>
              <a:rPr lang="en-US" sz="1800">
                <a:latin typeface="Tahoma" pitchFamily="34" charset="0"/>
              </a:rPr>
              <a:t>Inversion inicial total = </a:t>
            </a:r>
            <a:r>
              <a:rPr lang="en-US" sz="1800" b="1" u="sng">
                <a:solidFill>
                  <a:srgbClr val="FFFF00"/>
                </a:solidFill>
                <a:latin typeface="Tahoma" pitchFamily="34" charset="0"/>
              </a:rPr>
              <a:t>$188,471.70</a:t>
            </a:r>
          </a:p>
          <a:p>
            <a:pPr>
              <a:lnSpc>
                <a:spcPct val="90000"/>
              </a:lnSpc>
              <a:buFont typeface="Wingdings" pitchFamily="2" charset="2"/>
              <a:buNone/>
            </a:pPr>
            <a:endParaRPr lang="en-US" sz="2000">
              <a:latin typeface="Tahoma" pitchFamily="34" charset="0"/>
            </a:endParaRPr>
          </a:p>
          <a:p>
            <a:pPr>
              <a:lnSpc>
                <a:spcPct val="90000"/>
              </a:lnSpc>
              <a:buFont typeface="Wingdings" pitchFamily="2" charset="2"/>
              <a:buNone/>
            </a:pPr>
            <a:endParaRPr lang="en-US" sz="2000">
              <a:latin typeface="Tahoma" pitchFamily="34" charset="0"/>
            </a:endParaRPr>
          </a:p>
          <a:p>
            <a:pPr>
              <a:lnSpc>
                <a:spcPct val="90000"/>
              </a:lnSpc>
              <a:buFont typeface="Wingdings" pitchFamily="2" charset="2"/>
              <a:buNone/>
            </a:pPr>
            <a:endParaRPr lang="en-US" sz="2000">
              <a:latin typeface="Tahoma" pitchFamily="34" charset="0"/>
            </a:endParaRPr>
          </a:p>
          <a:p>
            <a:pPr>
              <a:lnSpc>
                <a:spcPct val="90000"/>
              </a:lnSpc>
              <a:buFont typeface="Wingdings" pitchFamily="2" charset="2"/>
              <a:buNone/>
            </a:pPr>
            <a:endParaRPr lang="en-US" sz="2400"/>
          </a:p>
        </p:txBody>
      </p:sp>
      <p:pic>
        <p:nvPicPr>
          <p:cNvPr id="80202" name="Picture 330"/>
          <p:cNvPicPr>
            <a:picLocks noChangeAspect="1" noChangeArrowheads="1"/>
          </p:cNvPicPr>
          <p:nvPr/>
        </p:nvPicPr>
        <p:blipFill>
          <a:blip r:embed="rId2"/>
          <a:srcRect/>
          <a:stretch>
            <a:fillRect/>
          </a:stretch>
        </p:blipFill>
        <p:spPr bwMode="auto">
          <a:xfrm>
            <a:off x="304800" y="3962400"/>
            <a:ext cx="8610600" cy="1943100"/>
          </a:xfrm>
          <a:prstGeom prst="rect">
            <a:avLst/>
          </a:prstGeom>
          <a:noFill/>
          <a:ln w="9525">
            <a:noFill/>
            <a:miter lim="800000"/>
            <a:headEnd/>
            <a:tailEnd/>
          </a:ln>
        </p:spPr>
      </p:pic>
      <p:pic>
        <p:nvPicPr>
          <p:cNvPr id="80206" name="Picture 334"/>
          <p:cNvPicPr>
            <a:picLocks noChangeAspect="1" noChangeArrowheads="1"/>
          </p:cNvPicPr>
          <p:nvPr/>
        </p:nvPicPr>
        <p:blipFill>
          <a:blip r:embed="rId3"/>
          <a:srcRect/>
          <a:stretch>
            <a:fillRect/>
          </a:stretch>
        </p:blipFill>
        <p:spPr bwMode="auto">
          <a:xfrm>
            <a:off x="304800" y="1981200"/>
            <a:ext cx="8610600" cy="1881188"/>
          </a:xfrm>
          <a:prstGeom prst="rect">
            <a:avLst/>
          </a:prstGeom>
          <a:noFill/>
          <a:ln w="9525">
            <a:noFill/>
            <a:miter lim="800000"/>
            <a:headEnd/>
            <a:tailEnd/>
          </a:ln>
        </p:spPr>
      </p:pic>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79874"/>
                                        </p:tgtEl>
                                        <p:attrNameLst>
                                          <p:attrName>style.visibility</p:attrName>
                                        </p:attrNameLst>
                                      </p:cBhvr>
                                      <p:to>
                                        <p:strVal val="visible"/>
                                      </p:to>
                                    </p:set>
                                    <p:anim calcmode="lin" valueType="num">
                                      <p:cBhvr>
                                        <p:cTn id="7" dur="2000" fill="hold"/>
                                        <p:tgtEl>
                                          <p:spTgt spid="79874"/>
                                        </p:tgtEl>
                                        <p:attrNameLst>
                                          <p:attrName>ppt_w</p:attrName>
                                        </p:attrNameLst>
                                      </p:cBhvr>
                                      <p:tavLst>
                                        <p:tav tm="0">
                                          <p:val>
                                            <p:strVal val="#ppt_w*2.5"/>
                                          </p:val>
                                        </p:tav>
                                        <p:tav tm="100000">
                                          <p:val>
                                            <p:strVal val="#ppt_w"/>
                                          </p:val>
                                        </p:tav>
                                      </p:tavLst>
                                    </p:anim>
                                    <p:anim calcmode="lin" valueType="num">
                                      <p:cBhvr>
                                        <p:cTn id="8" dur="2000" fill="hold"/>
                                        <p:tgtEl>
                                          <p:spTgt spid="79874"/>
                                        </p:tgtEl>
                                        <p:attrNameLst>
                                          <p:attrName>ppt_h</p:attrName>
                                        </p:attrNameLst>
                                      </p:cBhvr>
                                      <p:tavLst>
                                        <p:tav tm="0">
                                          <p:val>
                                            <p:strVal val="#ppt_h"/>
                                          </p:val>
                                        </p:tav>
                                        <p:tav tm="100000">
                                          <p:val>
                                            <p:strVal val="#ppt_h"/>
                                          </p:val>
                                        </p:tav>
                                      </p:tavLst>
                                    </p:anim>
                                    <p:anim calcmode="lin" valueType="num">
                                      <p:cBhvr>
                                        <p:cTn id="9" dur="2000" fill="hold"/>
                                        <p:tgtEl>
                                          <p:spTgt spid="79874"/>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79874"/>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7987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79875">
                                            <p:txEl>
                                              <p:pRg st="0" end="0"/>
                                            </p:txEl>
                                          </p:spTgt>
                                        </p:tgtEl>
                                        <p:attrNameLst>
                                          <p:attrName>style.visibility</p:attrName>
                                        </p:attrNameLst>
                                      </p:cBhvr>
                                      <p:to>
                                        <p:strVal val="visible"/>
                                      </p:to>
                                    </p:set>
                                    <p:animEffect transition="in" filter="wipe(left)">
                                      <p:cBhvr>
                                        <p:cTn id="16" dur="500"/>
                                        <p:tgtEl>
                                          <p:spTgt spid="7987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79875">
                                            <p:txEl>
                                              <p:pRg st="13" end="13"/>
                                            </p:txEl>
                                          </p:spTgt>
                                        </p:tgtEl>
                                        <p:attrNameLst>
                                          <p:attrName>style.visibility</p:attrName>
                                        </p:attrNameLst>
                                      </p:cBhvr>
                                      <p:to>
                                        <p:strVal val="visible"/>
                                      </p:to>
                                    </p:set>
                                    <p:animEffect transition="in" filter="wipe(left)">
                                      <p:cBhvr>
                                        <p:cTn id="21" dur="500"/>
                                        <p:tgtEl>
                                          <p:spTgt spid="79875">
                                            <p:txEl>
                                              <p:pRg st="13" end="1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79875">
                                            <p:txEl>
                                              <p:pRg st="14" end="14"/>
                                            </p:txEl>
                                          </p:spTgt>
                                        </p:tgtEl>
                                        <p:attrNameLst>
                                          <p:attrName>style.visibility</p:attrName>
                                        </p:attrNameLst>
                                      </p:cBhvr>
                                      <p:to>
                                        <p:strVal val="visible"/>
                                      </p:to>
                                    </p:set>
                                    <p:animEffect transition="in" filter="wipe(left)">
                                      <p:cBhvr>
                                        <p:cTn id="26" dur="500"/>
                                        <p:tgtEl>
                                          <p:spTgt spid="7987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p:bldP spid="7987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p:txBody>
          <a:bodyPr/>
          <a:lstStyle/>
          <a:p>
            <a:pPr>
              <a:buFont typeface="Wingdings" pitchFamily="2" charset="2"/>
              <a:buNone/>
            </a:pPr>
            <a:endParaRPr lang="es-MX" sz="4000">
              <a:solidFill>
                <a:srgbClr val="FFFF00"/>
              </a:solidFill>
              <a:latin typeface="Tahoma" pitchFamily="34" charset="0"/>
            </a:endParaRPr>
          </a:p>
          <a:p>
            <a:pPr>
              <a:buFont typeface="Wingdings" pitchFamily="2" charset="2"/>
              <a:buNone/>
            </a:pPr>
            <a:endParaRPr lang="es-MX" sz="4000">
              <a:solidFill>
                <a:srgbClr val="FFFF00"/>
              </a:solidFill>
              <a:latin typeface="Tahoma" pitchFamily="34" charset="0"/>
            </a:endParaRPr>
          </a:p>
          <a:p>
            <a:pPr algn="ctr">
              <a:buFont typeface="Wingdings" pitchFamily="2" charset="2"/>
              <a:buNone/>
            </a:pPr>
            <a:r>
              <a:rPr lang="es-MX" sz="4400">
                <a:solidFill>
                  <a:srgbClr val="FFFF00"/>
                </a:solidFill>
                <a:latin typeface="Tahoma" pitchFamily="34" charset="0"/>
              </a:rPr>
              <a:t>INVESTIGACIÓN DE MERCADO</a:t>
            </a:r>
            <a:endParaRPr lang="en-US" sz="4400">
              <a:solidFill>
                <a:srgbClr val="FFFF00"/>
              </a:solidFill>
              <a:latin typeface="Tahoma"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4579">
                                            <p:txEl>
                                              <p:pRg st="2" end="2"/>
                                            </p:txEl>
                                          </p:spTgt>
                                        </p:tgtEl>
                                        <p:attrNameLst>
                                          <p:attrName>style.visibility</p:attrName>
                                        </p:attrNameLst>
                                      </p:cBhvr>
                                      <p:to>
                                        <p:strVal val="visible"/>
                                      </p:to>
                                    </p:set>
                                    <p:anim calcmode="lin" valueType="num">
                                      <p:cBhvr>
                                        <p:cTn id="7" dur="500" fill="hold"/>
                                        <p:tgtEl>
                                          <p:spTgt spid="24579">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24579">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245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s-ES_tradnl" sz="3200" b="1">
                <a:solidFill>
                  <a:srgbClr val="FFFF00"/>
                </a:solidFill>
                <a:latin typeface="Tahoma" pitchFamily="34" charset="0"/>
              </a:rPr>
              <a:t>EVALUACIÓN FINANCIERA</a:t>
            </a:r>
            <a:r>
              <a:rPr lang="en-US" sz="3200" b="1">
                <a:solidFill>
                  <a:srgbClr val="FFFF00"/>
                </a:solidFill>
                <a:latin typeface="Tahoma" pitchFamily="34" charset="0"/>
              </a:rPr>
              <a:t/>
            </a:r>
            <a:br>
              <a:rPr lang="en-US" sz="3200" b="1">
                <a:solidFill>
                  <a:srgbClr val="FFFF00"/>
                </a:solidFill>
                <a:latin typeface="Tahoma" pitchFamily="34" charset="0"/>
              </a:rPr>
            </a:br>
            <a:endParaRPr lang="en-US" sz="3200" b="1">
              <a:solidFill>
                <a:srgbClr val="FFFF00"/>
              </a:solidFill>
              <a:latin typeface="Tahoma" pitchFamily="34" charset="0"/>
            </a:endParaRPr>
          </a:p>
        </p:txBody>
      </p:sp>
      <p:sp>
        <p:nvSpPr>
          <p:cNvPr id="81925" name="Rectangle 5"/>
          <p:cNvSpPr>
            <a:spLocks noGrp="1" noChangeArrowheads="1"/>
          </p:cNvSpPr>
          <p:nvPr>
            <p:ph type="body" idx="1"/>
          </p:nvPr>
        </p:nvSpPr>
        <p:spPr/>
        <p:txBody>
          <a:bodyPr/>
          <a:lstStyle/>
          <a:p>
            <a:pPr>
              <a:buFont typeface="Wingdings" pitchFamily="2" charset="2"/>
              <a:buNone/>
            </a:pPr>
            <a:r>
              <a:rPr lang="en-US" sz="2800">
                <a:solidFill>
                  <a:srgbClr val="FFFF00"/>
                </a:solidFill>
                <a:latin typeface="Tahoma" pitchFamily="34" charset="0"/>
              </a:rPr>
              <a:t>Presupuesto de Ingreso</a:t>
            </a:r>
          </a:p>
          <a:p>
            <a:pPr>
              <a:buFont typeface="Wingdings" pitchFamily="2" charset="2"/>
              <a:buNone/>
            </a:pPr>
            <a:endParaRPr lang="en-US" sz="2800">
              <a:solidFill>
                <a:srgbClr val="FFFF00"/>
              </a:solidFill>
              <a:latin typeface="Tahoma" pitchFamily="34" charset="0"/>
            </a:endParaRPr>
          </a:p>
          <a:p>
            <a:pPr>
              <a:buFont typeface="Wingdings" pitchFamily="2" charset="2"/>
              <a:buNone/>
            </a:pPr>
            <a:endParaRPr lang="en-US" sz="2800">
              <a:latin typeface="Tahoma" pitchFamily="34" charset="0"/>
            </a:endParaRPr>
          </a:p>
          <a:p>
            <a:pPr>
              <a:buFont typeface="Wingdings" pitchFamily="2" charset="2"/>
              <a:buNone/>
            </a:pPr>
            <a:endParaRPr lang="en-US" sz="2800">
              <a:latin typeface="Tahoma" pitchFamily="34" charset="0"/>
            </a:endParaRPr>
          </a:p>
          <a:p>
            <a:pPr>
              <a:buFont typeface="Wingdings" pitchFamily="2" charset="2"/>
              <a:buNone/>
            </a:pPr>
            <a:endParaRPr lang="en-US" sz="2800">
              <a:latin typeface="Tahoma" pitchFamily="34" charset="0"/>
            </a:endParaRPr>
          </a:p>
          <a:p>
            <a:pPr>
              <a:buFont typeface="Wingdings" pitchFamily="2" charset="2"/>
              <a:buNone/>
            </a:pPr>
            <a:r>
              <a:rPr lang="en-US" sz="2800">
                <a:solidFill>
                  <a:srgbClr val="FFFF00"/>
                </a:solidFill>
                <a:latin typeface="Tahoma" pitchFamily="34" charset="0"/>
              </a:rPr>
              <a:t>Presupuesto de Costos</a:t>
            </a:r>
          </a:p>
          <a:p>
            <a:pPr>
              <a:buFont typeface="Wingdings" pitchFamily="2" charset="2"/>
              <a:buNone/>
            </a:pPr>
            <a:r>
              <a:rPr lang="en-US" sz="2000">
                <a:latin typeface="Tahoma" pitchFamily="34" charset="0"/>
              </a:rPr>
              <a:t>Costo Materiales indirectos</a:t>
            </a:r>
          </a:p>
          <a:p>
            <a:pPr>
              <a:buFont typeface="Wingdings" pitchFamily="2" charset="2"/>
              <a:buNone/>
            </a:pPr>
            <a:endParaRPr lang="en-US" sz="2000">
              <a:latin typeface="Tahoma" pitchFamily="34" charset="0"/>
            </a:endParaRPr>
          </a:p>
          <a:p>
            <a:pPr>
              <a:buFont typeface="Wingdings" pitchFamily="2" charset="2"/>
              <a:buNone/>
            </a:pPr>
            <a:endParaRPr lang="en-US" sz="2800">
              <a:latin typeface="Tahoma" pitchFamily="34" charset="0"/>
            </a:endParaRPr>
          </a:p>
          <a:p>
            <a:pPr>
              <a:buFont typeface="Wingdings" pitchFamily="2" charset="2"/>
              <a:buNone/>
            </a:pPr>
            <a:endParaRPr lang="en-US"/>
          </a:p>
        </p:txBody>
      </p:sp>
      <p:pic>
        <p:nvPicPr>
          <p:cNvPr id="81926" name="Picture 6"/>
          <p:cNvPicPr>
            <a:picLocks noChangeAspect="1" noChangeArrowheads="1"/>
          </p:cNvPicPr>
          <p:nvPr/>
        </p:nvPicPr>
        <p:blipFill>
          <a:blip r:embed="rId2"/>
          <a:srcRect/>
          <a:stretch>
            <a:fillRect/>
          </a:stretch>
        </p:blipFill>
        <p:spPr bwMode="auto">
          <a:xfrm>
            <a:off x="533400" y="2209800"/>
            <a:ext cx="7010400" cy="1431925"/>
          </a:xfrm>
          <a:prstGeom prst="rect">
            <a:avLst/>
          </a:prstGeom>
          <a:noFill/>
          <a:ln w="9525">
            <a:noFill/>
            <a:miter lim="800000"/>
            <a:headEnd/>
            <a:tailEnd/>
          </a:ln>
        </p:spPr>
      </p:pic>
      <p:pic>
        <p:nvPicPr>
          <p:cNvPr id="81927" name="Picture 7"/>
          <p:cNvPicPr>
            <a:picLocks noChangeAspect="1" noChangeArrowheads="1"/>
          </p:cNvPicPr>
          <p:nvPr/>
        </p:nvPicPr>
        <p:blipFill>
          <a:blip r:embed="rId3"/>
          <a:srcRect/>
          <a:stretch>
            <a:fillRect/>
          </a:stretch>
        </p:blipFill>
        <p:spPr bwMode="auto">
          <a:xfrm>
            <a:off x="762000" y="5105400"/>
            <a:ext cx="6934200" cy="1381125"/>
          </a:xfrm>
          <a:prstGeom prst="rect">
            <a:avLst/>
          </a:prstGeom>
          <a:noFill/>
          <a:ln w="9525">
            <a:noFill/>
            <a:miter lim="800000"/>
            <a:headEnd/>
            <a:tailEnd/>
          </a:ln>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81922"/>
                                        </p:tgtEl>
                                        <p:attrNameLst>
                                          <p:attrName>style.visibility</p:attrName>
                                        </p:attrNameLst>
                                      </p:cBhvr>
                                      <p:to>
                                        <p:strVal val="visible"/>
                                      </p:to>
                                    </p:set>
                                    <p:animEffect transition="in" filter="fade">
                                      <p:cBhvr>
                                        <p:cTn id="7" dur="800" decel="100000"/>
                                        <p:tgtEl>
                                          <p:spTgt spid="81922"/>
                                        </p:tgtEl>
                                      </p:cBhvr>
                                    </p:animEffect>
                                    <p:anim calcmode="lin" valueType="num">
                                      <p:cBhvr>
                                        <p:cTn id="8" dur="800" decel="100000" fill="hold"/>
                                        <p:tgtEl>
                                          <p:spTgt spid="81922"/>
                                        </p:tgtEl>
                                        <p:attrNameLst>
                                          <p:attrName>style.rotation</p:attrName>
                                        </p:attrNameLst>
                                      </p:cBhvr>
                                      <p:tavLst>
                                        <p:tav tm="0">
                                          <p:val>
                                            <p:fltVal val="-90"/>
                                          </p:val>
                                        </p:tav>
                                        <p:tav tm="100000">
                                          <p:val>
                                            <p:fltVal val="0"/>
                                          </p:val>
                                        </p:tav>
                                      </p:tavLst>
                                    </p:anim>
                                    <p:anim calcmode="lin" valueType="num">
                                      <p:cBhvr>
                                        <p:cTn id="9" dur="800" decel="100000" fill="hold"/>
                                        <p:tgtEl>
                                          <p:spTgt spid="81922"/>
                                        </p:tgtEl>
                                        <p:attrNameLst>
                                          <p:attrName>ppt_x</p:attrName>
                                        </p:attrNameLst>
                                      </p:cBhvr>
                                      <p:tavLst>
                                        <p:tav tm="0">
                                          <p:val>
                                            <p:strVal val="#ppt_x+0.4"/>
                                          </p:val>
                                        </p:tav>
                                        <p:tav tm="100000">
                                          <p:val>
                                            <p:strVal val="#ppt_x-0.05"/>
                                          </p:val>
                                        </p:tav>
                                      </p:tavLst>
                                    </p:anim>
                                    <p:anim calcmode="lin" valueType="num">
                                      <p:cBhvr>
                                        <p:cTn id="10" dur="800" decel="100000" fill="hold"/>
                                        <p:tgtEl>
                                          <p:spTgt spid="8192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8192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8192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81925">
                                            <p:txEl>
                                              <p:pRg st="0" end="0"/>
                                            </p:txEl>
                                          </p:spTgt>
                                        </p:tgtEl>
                                        <p:attrNameLst>
                                          <p:attrName>style.visibility</p:attrName>
                                        </p:attrNameLst>
                                      </p:cBhvr>
                                      <p:to>
                                        <p:strVal val="visible"/>
                                      </p:to>
                                    </p:set>
                                    <p:animEffect transition="in" filter="fade">
                                      <p:cBhvr>
                                        <p:cTn id="17" dur="1000"/>
                                        <p:tgtEl>
                                          <p:spTgt spid="81925">
                                            <p:txEl>
                                              <p:pRg st="0" end="0"/>
                                            </p:txEl>
                                          </p:spTgt>
                                        </p:tgtEl>
                                      </p:cBhvr>
                                    </p:animEffect>
                                    <p:anim calcmode="lin" valueType="num">
                                      <p:cBhvr>
                                        <p:cTn id="18" dur="1000" fill="hold"/>
                                        <p:tgtEl>
                                          <p:spTgt spid="8192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8192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81925">
                                            <p:txEl>
                                              <p:pRg st="5" end="5"/>
                                            </p:txEl>
                                          </p:spTgt>
                                        </p:tgtEl>
                                        <p:attrNameLst>
                                          <p:attrName>style.visibility</p:attrName>
                                        </p:attrNameLst>
                                      </p:cBhvr>
                                      <p:to>
                                        <p:strVal val="visible"/>
                                      </p:to>
                                    </p:set>
                                    <p:animEffect transition="in" filter="fade">
                                      <p:cBhvr>
                                        <p:cTn id="24" dur="1000"/>
                                        <p:tgtEl>
                                          <p:spTgt spid="81925">
                                            <p:txEl>
                                              <p:pRg st="5" end="5"/>
                                            </p:txEl>
                                          </p:spTgt>
                                        </p:tgtEl>
                                      </p:cBhvr>
                                    </p:animEffect>
                                    <p:anim calcmode="lin" valueType="num">
                                      <p:cBhvr>
                                        <p:cTn id="25" dur="1000" fill="hold"/>
                                        <p:tgtEl>
                                          <p:spTgt spid="81925">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8192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81925">
                                            <p:txEl>
                                              <p:pRg st="6" end="6"/>
                                            </p:txEl>
                                          </p:spTgt>
                                        </p:tgtEl>
                                        <p:attrNameLst>
                                          <p:attrName>style.visibility</p:attrName>
                                        </p:attrNameLst>
                                      </p:cBhvr>
                                      <p:to>
                                        <p:strVal val="visible"/>
                                      </p:to>
                                    </p:set>
                                    <p:animEffect transition="in" filter="fade">
                                      <p:cBhvr>
                                        <p:cTn id="31" dur="1000"/>
                                        <p:tgtEl>
                                          <p:spTgt spid="81925">
                                            <p:txEl>
                                              <p:pRg st="6" end="6"/>
                                            </p:txEl>
                                          </p:spTgt>
                                        </p:tgtEl>
                                      </p:cBhvr>
                                    </p:animEffect>
                                    <p:anim calcmode="lin" valueType="num">
                                      <p:cBhvr>
                                        <p:cTn id="32" dur="1000" fill="hold"/>
                                        <p:tgtEl>
                                          <p:spTgt spid="81925">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8192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p:bldP spid="81925" grpId="0" build="p"/>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s-ES_tradnl" sz="3200" b="1">
                <a:solidFill>
                  <a:srgbClr val="FFFF00"/>
                </a:solidFill>
                <a:latin typeface="Tahoma" pitchFamily="34" charset="0"/>
              </a:rPr>
              <a:t>EVALUACIÓN FINANCIERA</a:t>
            </a:r>
            <a:r>
              <a:rPr lang="en-US" sz="3200" b="1">
                <a:solidFill>
                  <a:srgbClr val="FFFF00"/>
                </a:solidFill>
                <a:latin typeface="Tahoma" pitchFamily="34" charset="0"/>
              </a:rPr>
              <a:t/>
            </a:r>
            <a:br>
              <a:rPr lang="en-US" sz="3200" b="1">
                <a:solidFill>
                  <a:srgbClr val="FFFF00"/>
                </a:solidFill>
                <a:latin typeface="Tahoma" pitchFamily="34" charset="0"/>
              </a:rPr>
            </a:br>
            <a:endParaRPr lang="en-US" sz="3200" b="1">
              <a:solidFill>
                <a:srgbClr val="FFFF00"/>
              </a:solidFill>
              <a:latin typeface="Tahoma" pitchFamily="34" charset="0"/>
            </a:endParaRPr>
          </a:p>
        </p:txBody>
      </p:sp>
      <p:sp>
        <p:nvSpPr>
          <p:cNvPr id="82947" name="Rectangle 3"/>
          <p:cNvSpPr>
            <a:spLocks noGrp="1" noChangeArrowheads="1"/>
          </p:cNvSpPr>
          <p:nvPr>
            <p:ph type="body" idx="1"/>
          </p:nvPr>
        </p:nvSpPr>
        <p:spPr/>
        <p:txBody>
          <a:bodyPr/>
          <a:lstStyle/>
          <a:p>
            <a:pPr>
              <a:buFont typeface="Wingdings" pitchFamily="2" charset="2"/>
              <a:buNone/>
            </a:pPr>
            <a:r>
              <a:rPr lang="en-US" sz="2800">
                <a:latin typeface="Tahoma" pitchFamily="34" charset="0"/>
              </a:rPr>
              <a:t>Costo Ensamblaje</a:t>
            </a:r>
          </a:p>
          <a:p>
            <a:pPr>
              <a:buFont typeface="Wingdings" pitchFamily="2" charset="2"/>
              <a:buNone/>
            </a:pPr>
            <a:endParaRPr lang="en-US" sz="2800">
              <a:latin typeface="Tahoma" pitchFamily="34" charset="0"/>
            </a:endParaRPr>
          </a:p>
          <a:p>
            <a:pPr>
              <a:buFont typeface="Wingdings" pitchFamily="2" charset="2"/>
              <a:buNone/>
            </a:pPr>
            <a:endParaRPr lang="en-US"/>
          </a:p>
          <a:p>
            <a:pPr>
              <a:buFont typeface="Wingdings" pitchFamily="2" charset="2"/>
              <a:buNone/>
            </a:pPr>
            <a:endParaRPr lang="en-US"/>
          </a:p>
          <a:p>
            <a:r>
              <a:rPr lang="es-ES_tradnl" sz="1400">
                <a:latin typeface="Tahoma" pitchFamily="34" charset="0"/>
              </a:rPr>
              <a:t>1/ Comprende el salario de tres vendedores, un supervisor y un chofer</a:t>
            </a:r>
          </a:p>
          <a:p>
            <a:r>
              <a:rPr lang="es-ES_tradnl" sz="1400">
                <a:latin typeface="Tahoma" pitchFamily="34" charset="0"/>
              </a:rPr>
              <a:t>2/ Comprende el salario del Asistente Técnico de la empresa</a:t>
            </a:r>
          </a:p>
          <a:p>
            <a:r>
              <a:rPr lang="es-ES_tradnl" sz="1400">
                <a:latin typeface="Tahoma" pitchFamily="34" charset="0"/>
              </a:rPr>
              <a:t>3/ Es el 0.5% mensual del costo de los equipos y herramientas</a:t>
            </a:r>
            <a:endParaRPr lang="en-US" sz="1400">
              <a:latin typeface="Tahoma" pitchFamily="34" charset="0"/>
            </a:endParaRPr>
          </a:p>
          <a:p>
            <a:pPr>
              <a:buFont typeface="Wingdings" pitchFamily="2" charset="2"/>
              <a:buNone/>
            </a:pPr>
            <a:endParaRPr lang="en-US" sz="1400">
              <a:latin typeface="Tahoma" pitchFamily="34" charset="0"/>
            </a:endParaRPr>
          </a:p>
        </p:txBody>
      </p:sp>
      <p:pic>
        <p:nvPicPr>
          <p:cNvPr id="82948" name="Picture 4"/>
          <p:cNvPicPr>
            <a:picLocks noChangeAspect="1" noChangeArrowheads="1"/>
          </p:cNvPicPr>
          <p:nvPr/>
        </p:nvPicPr>
        <p:blipFill>
          <a:blip r:embed="rId2"/>
          <a:srcRect/>
          <a:stretch>
            <a:fillRect/>
          </a:stretch>
        </p:blipFill>
        <p:spPr bwMode="auto">
          <a:xfrm>
            <a:off x="1295400" y="2101850"/>
            <a:ext cx="6096000" cy="1724025"/>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82946"/>
                                        </p:tgtEl>
                                        <p:attrNameLst>
                                          <p:attrName>style.visibility</p:attrName>
                                        </p:attrNameLst>
                                      </p:cBhvr>
                                      <p:to>
                                        <p:strVal val="visible"/>
                                      </p:to>
                                    </p:set>
                                    <p:anim calcmode="lin" valueType="num">
                                      <p:cBhvr>
                                        <p:cTn id="7" dur="1000" fill="hold"/>
                                        <p:tgtEl>
                                          <p:spTgt spid="82946"/>
                                        </p:tgtEl>
                                        <p:attrNameLst>
                                          <p:attrName>ppt_x</p:attrName>
                                        </p:attrNameLst>
                                      </p:cBhvr>
                                      <p:tavLst>
                                        <p:tav tm="0">
                                          <p:val>
                                            <p:strVal val="#ppt_x-.2"/>
                                          </p:val>
                                        </p:tav>
                                        <p:tav tm="100000">
                                          <p:val>
                                            <p:strVal val="#ppt_x"/>
                                          </p:val>
                                        </p:tav>
                                      </p:tavLst>
                                    </p:anim>
                                    <p:anim calcmode="lin" valueType="num">
                                      <p:cBhvr>
                                        <p:cTn id="8" dur="1000" fill="hold"/>
                                        <p:tgtEl>
                                          <p:spTgt spid="82946"/>
                                        </p:tgtEl>
                                        <p:attrNameLst>
                                          <p:attrName>ppt_y</p:attrName>
                                        </p:attrNameLst>
                                      </p:cBhvr>
                                      <p:tavLst>
                                        <p:tav tm="0">
                                          <p:val>
                                            <p:strVal val="#ppt_y"/>
                                          </p:val>
                                        </p:tav>
                                        <p:tav tm="100000">
                                          <p:val>
                                            <p:strVal val="#ppt_y"/>
                                          </p:val>
                                        </p:tav>
                                      </p:tavLst>
                                    </p:anim>
                                    <p:animEffect transition="in" filter="wipe(right)" prLst="gradientSize: 0.1">
                                      <p:cBhvr>
                                        <p:cTn id="9" dur="1000"/>
                                        <p:tgtEl>
                                          <p:spTgt spid="8294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82947">
                                            <p:txEl>
                                              <p:pRg st="0" end="0"/>
                                            </p:txEl>
                                          </p:spTgt>
                                        </p:tgtEl>
                                        <p:attrNameLst>
                                          <p:attrName>style.visibility</p:attrName>
                                        </p:attrNameLst>
                                      </p:cBhvr>
                                      <p:to>
                                        <p:strVal val="visible"/>
                                      </p:to>
                                    </p:set>
                                    <p:animEffect transition="in" filter="fade">
                                      <p:cBhvr>
                                        <p:cTn id="14" dur="500"/>
                                        <p:tgtEl>
                                          <p:spTgt spid="82947">
                                            <p:txEl>
                                              <p:pRg st="0" end="0"/>
                                            </p:txEl>
                                          </p:spTgt>
                                        </p:tgtEl>
                                      </p:cBhvr>
                                    </p:animEffect>
                                    <p:anim calcmode="lin" valueType="num">
                                      <p:cBhvr>
                                        <p:cTn id="15" dur="500" fill="hold"/>
                                        <p:tgtEl>
                                          <p:spTgt spid="8294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8294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82947">
                                            <p:txEl>
                                              <p:pRg st="4" end="4"/>
                                            </p:txEl>
                                          </p:spTgt>
                                        </p:tgtEl>
                                        <p:attrNameLst>
                                          <p:attrName>style.visibility</p:attrName>
                                        </p:attrNameLst>
                                      </p:cBhvr>
                                      <p:to>
                                        <p:strVal val="visible"/>
                                      </p:to>
                                    </p:set>
                                    <p:animEffect transition="in" filter="fade">
                                      <p:cBhvr>
                                        <p:cTn id="21" dur="500"/>
                                        <p:tgtEl>
                                          <p:spTgt spid="82947">
                                            <p:txEl>
                                              <p:pRg st="4" end="4"/>
                                            </p:txEl>
                                          </p:spTgt>
                                        </p:tgtEl>
                                      </p:cBhvr>
                                    </p:animEffect>
                                    <p:anim calcmode="lin" valueType="num">
                                      <p:cBhvr>
                                        <p:cTn id="22" dur="500" fill="hold"/>
                                        <p:tgtEl>
                                          <p:spTgt spid="82947">
                                            <p:txEl>
                                              <p:pRg st="4" end="4"/>
                                            </p:txEl>
                                          </p:spTgt>
                                        </p:tgtEl>
                                        <p:attrNameLst>
                                          <p:attrName>ppt_x</p:attrName>
                                        </p:attrNameLst>
                                      </p:cBhvr>
                                      <p:tavLst>
                                        <p:tav tm="0">
                                          <p:val>
                                            <p:strVal val="#ppt_x"/>
                                          </p:val>
                                        </p:tav>
                                        <p:tav tm="100000">
                                          <p:val>
                                            <p:strVal val="#ppt_x"/>
                                          </p:val>
                                        </p:tav>
                                      </p:tavLst>
                                    </p:anim>
                                    <p:anim calcmode="lin" valueType="num">
                                      <p:cBhvr>
                                        <p:cTn id="23" dur="500" fill="hold"/>
                                        <p:tgtEl>
                                          <p:spTgt spid="82947">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82947">
                                            <p:txEl>
                                              <p:pRg st="5" end="5"/>
                                            </p:txEl>
                                          </p:spTgt>
                                        </p:tgtEl>
                                        <p:attrNameLst>
                                          <p:attrName>style.visibility</p:attrName>
                                        </p:attrNameLst>
                                      </p:cBhvr>
                                      <p:to>
                                        <p:strVal val="visible"/>
                                      </p:to>
                                    </p:set>
                                    <p:animEffect transition="in" filter="fade">
                                      <p:cBhvr>
                                        <p:cTn id="28" dur="500"/>
                                        <p:tgtEl>
                                          <p:spTgt spid="82947">
                                            <p:txEl>
                                              <p:pRg st="5" end="5"/>
                                            </p:txEl>
                                          </p:spTgt>
                                        </p:tgtEl>
                                      </p:cBhvr>
                                    </p:animEffect>
                                    <p:anim calcmode="lin" valueType="num">
                                      <p:cBhvr>
                                        <p:cTn id="29" dur="500" fill="hold"/>
                                        <p:tgtEl>
                                          <p:spTgt spid="82947">
                                            <p:txEl>
                                              <p:pRg st="5" end="5"/>
                                            </p:txEl>
                                          </p:spTgt>
                                        </p:tgtEl>
                                        <p:attrNameLst>
                                          <p:attrName>ppt_x</p:attrName>
                                        </p:attrNameLst>
                                      </p:cBhvr>
                                      <p:tavLst>
                                        <p:tav tm="0">
                                          <p:val>
                                            <p:strVal val="#ppt_x"/>
                                          </p:val>
                                        </p:tav>
                                        <p:tav tm="100000">
                                          <p:val>
                                            <p:strVal val="#ppt_x"/>
                                          </p:val>
                                        </p:tav>
                                      </p:tavLst>
                                    </p:anim>
                                    <p:anim calcmode="lin" valueType="num">
                                      <p:cBhvr>
                                        <p:cTn id="30" dur="500" fill="hold"/>
                                        <p:tgtEl>
                                          <p:spTgt spid="82947">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82947">
                                            <p:txEl>
                                              <p:pRg st="6" end="6"/>
                                            </p:txEl>
                                          </p:spTgt>
                                        </p:tgtEl>
                                        <p:attrNameLst>
                                          <p:attrName>style.visibility</p:attrName>
                                        </p:attrNameLst>
                                      </p:cBhvr>
                                      <p:to>
                                        <p:strVal val="visible"/>
                                      </p:to>
                                    </p:set>
                                    <p:animEffect transition="in" filter="fade">
                                      <p:cBhvr>
                                        <p:cTn id="35" dur="500"/>
                                        <p:tgtEl>
                                          <p:spTgt spid="82947">
                                            <p:txEl>
                                              <p:pRg st="6" end="6"/>
                                            </p:txEl>
                                          </p:spTgt>
                                        </p:tgtEl>
                                      </p:cBhvr>
                                    </p:animEffect>
                                    <p:anim calcmode="lin" valueType="num">
                                      <p:cBhvr>
                                        <p:cTn id="36" dur="500" fill="hold"/>
                                        <p:tgtEl>
                                          <p:spTgt spid="82947">
                                            <p:txEl>
                                              <p:pRg st="6" end="6"/>
                                            </p:txEl>
                                          </p:spTgt>
                                        </p:tgtEl>
                                        <p:attrNameLst>
                                          <p:attrName>ppt_x</p:attrName>
                                        </p:attrNameLst>
                                      </p:cBhvr>
                                      <p:tavLst>
                                        <p:tav tm="0">
                                          <p:val>
                                            <p:strVal val="#ppt_x"/>
                                          </p:val>
                                        </p:tav>
                                        <p:tav tm="100000">
                                          <p:val>
                                            <p:strVal val="#ppt_x"/>
                                          </p:val>
                                        </p:tav>
                                      </p:tavLst>
                                    </p:anim>
                                    <p:anim calcmode="lin" valueType="num">
                                      <p:cBhvr>
                                        <p:cTn id="37" dur="500" fill="hold"/>
                                        <p:tgtEl>
                                          <p:spTgt spid="82947">
                                            <p:txEl>
                                              <p:pRg st="6" end="6"/>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p:bldP spid="82947" grpId="0" build="p"/>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s-ES_tradnl" sz="3200" b="1">
                <a:solidFill>
                  <a:srgbClr val="FFFF00"/>
                </a:solidFill>
                <a:latin typeface="Tahoma" pitchFamily="34" charset="0"/>
              </a:rPr>
              <a:t>EVALUACIÓN FINANCIERA</a:t>
            </a:r>
            <a:r>
              <a:rPr lang="en-US" sz="3200" b="1">
                <a:solidFill>
                  <a:srgbClr val="FFFF00"/>
                </a:solidFill>
                <a:latin typeface="Tahoma" pitchFamily="34" charset="0"/>
              </a:rPr>
              <a:t/>
            </a:r>
            <a:br>
              <a:rPr lang="en-US" sz="3200" b="1">
                <a:solidFill>
                  <a:srgbClr val="FFFF00"/>
                </a:solidFill>
                <a:latin typeface="Tahoma" pitchFamily="34" charset="0"/>
              </a:rPr>
            </a:br>
            <a:endParaRPr lang="en-US" sz="3200" b="1">
              <a:solidFill>
                <a:srgbClr val="FFFF00"/>
              </a:solidFill>
              <a:latin typeface="Tahoma" pitchFamily="34" charset="0"/>
            </a:endParaRPr>
          </a:p>
        </p:txBody>
      </p:sp>
      <p:sp>
        <p:nvSpPr>
          <p:cNvPr id="83971" name="Rectangle 3"/>
          <p:cNvSpPr>
            <a:spLocks noGrp="1" noChangeArrowheads="1"/>
          </p:cNvSpPr>
          <p:nvPr>
            <p:ph type="body" idx="1"/>
          </p:nvPr>
        </p:nvSpPr>
        <p:spPr/>
        <p:txBody>
          <a:bodyPr/>
          <a:lstStyle/>
          <a:p>
            <a:pPr>
              <a:buFont typeface="Wingdings" pitchFamily="2" charset="2"/>
              <a:buNone/>
            </a:pPr>
            <a:r>
              <a:rPr lang="en-US">
                <a:solidFill>
                  <a:srgbClr val="FFFF00"/>
                </a:solidFill>
                <a:latin typeface="Tahoma" pitchFamily="34" charset="0"/>
              </a:rPr>
              <a:t>Presupuesto de Gastos</a:t>
            </a:r>
          </a:p>
          <a:p>
            <a:pPr>
              <a:buFontTx/>
              <a:buChar char="-"/>
            </a:pPr>
            <a:r>
              <a:rPr lang="en-US" sz="2000">
                <a:latin typeface="Tahoma" pitchFamily="34" charset="0"/>
              </a:rPr>
              <a:t>Gastos administrativos: </a:t>
            </a:r>
            <a:r>
              <a:rPr lang="en-US" sz="2000">
                <a:latin typeface="Tahoma" pitchFamily="34" charset="0"/>
                <a:cs typeface="Tahoma" pitchFamily="34" charset="0"/>
              </a:rPr>
              <a:t>$36,000 (annual)</a:t>
            </a:r>
          </a:p>
          <a:p>
            <a:pPr>
              <a:buFontTx/>
              <a:buChar char="-"/>
            </a:pPr>
            <a:r>
              <a:rPr lang="es-EC" sz="2000">
                <a:latin typeface="Tahoma" pitchFamily="34" charset="0"/>
                <a:cs typeface="Tahoma" pitchFamily="34" charset="0"/>
              </a:rPr>
              <a:t>Gastos de Ventas: $20,258.60 (anual incluidas comisiones)</a:t>
            </a:r>
          </a:p>
          <a:p>
            <a:pPr>
              <a:buFontTx/>
              <a:buChar char="-"/>
            </a:pPr>
            <a:r>
              <a:rPr lang="es-EC" sz="2000">
                <a:latin typeface="Tahoma" pitchFamily="34" charset="0"/>
                <a:cs typeface="Tahoma" pitchFamily="34" charset="0"/>
              </a:rPr>
              <a:t>Depreciación y Amortización: $10,776.30 (3 primeros años)</a:t>
            </a:r>
          </a:p>
          <a:p>
            <a:pPr>
              <a:buFontTx/>
              <a:buNone/>
            </a:pPr>
            <a:endParaRPr lang="es-EC" sz="2000">
              <a:latin typeface="Tahoma" pitchFamily="34" charset="0"/>
              <a:cs typeface="Tahoma" pitchFamily="34" charset="0"/>
            </a:endParaRPr>
          </a:p>
          <a:p>
            <a:pPr algn="just">
              <a:buFont typeface="Wingdings" pitchFamily="2" charset="2"/>
              <a:buNone/>
            </a:pPr>
            <a:r>
              <a:rPr lang="es-ES_tradnl" sz="2400">
                <a:latin typeface="Tahoma" pitchFamily="34" charset="0"/>
              </a:rPr>
              <a:t>Presupuesto de Costo y Gastos</a:t>
            </a:r>
          </a:p>
          <a:p>
            <a:pPr algn="just">
              <a:buFont typeface="Wingdings" pitchFamily="2" charset="2"/>
              <a:buNone/>
            </a:pPr>
            <a:endParaRPr lang="es-ES_tradnl" sz="2400">
              <a:latin typeface="Tahoma" pitchFamily="34" charset="0"/>
            </a:endParaRPr>
          </a:p>
          <a:p>
            <a:pPr>
              <a:buFontTx/>
              <a:buNone/>
            </a:pPr>
            <a:r>
              <a:rPr lang="es-EC" sz="2000">
                <a:latin typeface="Tahoma" pitchFamily="34" charset="0"/>
                <a:cs typeface="Tahoma" pitchFamily="34" charset="0"/>
              </a:rPr>
              <a:t> </a:t>
            </a:r>
            <a:endParaRPr lang="en-US" sz="2000">
              <a:latin typeface="Tahoma" pitchFamily="34" charset="0"/>
              <a:cs typeface="Tahoma" pitchFamily="34" charset="0"/>
            </a:endParaRPr>
          </a:p>
          <a:p>
            <a:pPr>
              <a:buFont typeface="Wingdings" pitchFamily="2" charset="2"/>
              <a:buNone/>
            </a:pPr>
            <a:r>
              <a:rPr lang="en-US" sz="2400">
                <a:latin typeface="Tahoma" pitchFamily="34" charset="0"/>
              </a:rPr>
              <a:t> </a:t>
            </a:r>
          </a:p>
          <a:p>
            <a:pPr>
              <a:buFont typeface="Wingdings" pitchFamily="2" charset="2"/>
              <a:buNone/>
            </a:pPr>
            <a:endParaRPr lang="en-US" sz="2400">
              <a:latin typeface="Tahoma" pitchFamily="34" charset="0"/>
            </a:endParaRPr>
          </a:p>
          <a:p>
            <a:pPr>
              <a:buFont typeface="Wingdings" pitchFamily="2" charset="2"/>
              <a:buNone/>
            </a:pPr>
            <a:endParaRPr lang="en-US" sz="2400">
              <a:latin typeface="Tahoma" pitchFamily="34" charset="0"/>
            </a:endParaRPr>
          </a:p>
          <a:p>
            <a:pPr>
              <a:buFont typeface="Wingdings" pitchFamily="2" charset="2"/>
              <a:buNone/>
            </a:pPr>
            <a:endParaRPr lang="en-US" sz="2400">
              <a:latin typeface="Tahoma" pitchFamily="34" charset="0"/>
            </a:endParaRPr>
          </a:p>
          <a:p>
            <a:pPr>
              <a:buFont typeface="Wingdings" pitchFamily="2" charset="2"/>
              <a:buNone/>
            </a:pPr>
            <a:endParaRPr lang="en-US" sz="2000">
              <a:latin typeface="Tahoma" pitchFamily="34" charset="0"/>
            </a:endParaRPr>
          </a:p>
          <a:p>
            <a:pPr>
              <a:buFont typeface="Wingdings" pitchFamily="2" charset="2"/>
              <a:buNone/>
            </a:pPr>
            <a:endParaRPr lang="en-US" sz="2000">
              <a:latin typeface="Tahoma" pitchFamily="34" charset="0"/>
            </a:endParaRPr>
          </a:p>
          <a:p>
            <a:pPr>
              <a:buFont typeface="Wingdings" pitchFamily="2" charset="2"/>
              <a:buNone/>
            </a:pPr>
            <a:endParaRPr lang="en-US" sz="2400">
              <a:latin typeface="Tahoma" pitchFamily="34" charset="0"/>
            </a:endParaRPr>
          </a:p>
          <a:p>
            <a:pPr>
              <a:buFont typeface="Wingdings" pitchFamily="2" charset="2"/>
              <a:buNone/>
            </a:pPr>
            <a:endParaRPr lang="en-US" sz="2400">
              <a:latin typeface="Tahoma" pitchFamily="34" charset="0"/>
            </a:endParaRPr>
          </a:p>
        </p:txBody>
      </p:sp>
      <p:pic>
        <p:nvPicPr>
          <p:cNvPr id="83974" name="Picture 6"/>
          <p:cNvPicPr>
            <a:picLocks noChangeAspect="1" noChangeArrowheads="1"/>
          </p:cNvPicPr>
          <p:nvPr/>
        </p:nvPicPr>
        <p:blipFill>
          <a:blip r:embed="rId2"/>
          <a:srcRect/>
          <a:stretch>
            <a:fillRect/>
          </a:stretch>
        </p:blipFill>
        <p:spPr bwMode="auto">
          <a:xfrm>
            <a:off x="533400" y="4114800"/>
            <a:ext cx="7696200" cy="2017713"/>
          </a:xfrm>
          <a:prstGeom prst="rect">
            <a:avLst/>
          </a:prstGeom>
          <a:noFill/>
          <a:ln w="9525">
            <a:noFill/>
            <a:miter lim="800000"/>
            <a:headEnd/>
            <a:tailEnd/>
          </a:ln>
        </p:spPr>
      </p:pic>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83970"/>
                                        </p:tgtEl>
                                        <p:attrNameLst>
                                          <p:attrName>style.visibility</p:attrName>
                                        </p:attrNameLst>
                                      </p:cBhvr>
                                      <p:to>
                                        <p:strVal val="visible"/>
                                      </p:to>
                                    </p:set>
                                    <p:anim calcmode="lin" valueType="num">
                                      <p:cBhvr>
                                        <p:cTn id="7" dur="1000" fill="hold"/>
                                        <p:tgtEl>
                                          <p:spTgt spid="83970"/>
                                        </p:tgtEl>
                                        <p:attrNameLst>
                                          <p:attrName>ppt_w</p:attrName>
                                        </p:attrNameLst>
                                      </p:cBhvr>
                                      <p:tavLst>
                                        <p:tav tm="0">
                                          <p:val>
                                            <p:strVal val="#ppt_w+.3"/>
                                          </p:val>
                                        </p:tav>
                                        <p:tav tm="100000">
                                          <p:val>
                                            <p:strVal val="#ppt_w"/>
                                          </p:val>
                                        </p:tav>
                                      </p:tavLst>
                                    </p:anim>
                                    <p:anim calcmode="lin" valueType="num">
                                      <p:cBhvr>
                                        <p:cTn id="8" dur="1000" fill="hold"/>
                                        <p:tgtEl>
                                          <p:spTgt spid="83970"/>
                                        </p:tgtEl>
                                        <p:attrNameLst>
                                          <p:attrName>ppt_h</p:attrName>
                                        </p:attrNameLst>
                                      </p:cBhvr>
                                      <p:tavLst>
                                        <p:tav tm="0">
                                          <p:val>
                                            <p:strVal val="#ppt_h"/>
                                          </p:val>
                                        </p:tav>
                                        <p:tav tm="100000">
                                          <p:val>
                                            <p:strVal val="#ppt_h"/>
                                          </p:val>
                                        </p:tav>
                                      </p:tavLst>
                                    </p:anim>
                                    <p:animEffect transition="in" filter="fade">
                                      <p:cBhvr>
                                        <p:cTn id="9" dur="1000"/>
                                        <p:tgtEl>
                                          <p:spTgt spid="83970"/>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83971">
                                            <p:txEl>
                                              <p:pRg st="0" end="0"/>
                                            </p:txEl>
                                          </p:spTgt>
                                        </p:tgtEl>
                                        <p:attrNameLst>
                                          <p:attrName>style.visibility</p:attrName>
                                        </p:attrNameLst>
                                      </p:cBhvr>
                                      <p:to>
                                        <p:strVal val="visible"/>
                                      </p:to>
                                    </p:set>
                                    <p:anim calcmode="lin" valueType="num">
                                      <p:cBhvr>
                                        <p:cTn id="14" dur="1000" fill="hold"/>
                                        <p:tgtEl>
                                          <p:spTgt spid="83971">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83971">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8397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83971">
                                            <p:txEl>
                                              <p:pRg st="1" end="1"/>
                                            </p:txEl>
                                          </p:spTgt>
                                        </p:tgtEl>
                                        <p:attrNameLst>
                                          <p:attrName>style.visibility</p:attrName>
                                        </p:attrNameLst>
                                      </p:cBhvr>
                                      <p:to>
                                        <p:strVal val="visible"/>
                                      </p:to>
                                    </p:set>
                                    <p:anim calcmode="lin" valueType="num">
                                      <p:cBhvr>
                                        <p:cTn id="21" dur="1000" fill="hold"/>
                                        <p:tgtEl>
                                          <p:spTgt spid="83971">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83971">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83971">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83971">
                                            <p:txEl>
                                              <p:pRg st="2" end="2"/>
                                            </p:txEl>
                                          </p:spTgt>
                                        </p:tgtEl>
                                        <p:attrNameLst>
                                          <p:attrName>style.visibility</p:attrName>
                                        </p:attrNameLst>
                                      </p:cBhvr>
                                      <p:to>
                                        <p:strVal val="visible"/>
                                      </p:to>
                                    </p:set>
                                    <p:anim calcmode="lin" valueType="num">
                                      <p:cBhvr>
                                        <p:cTn id="28" dur="1000" fill="hold"/>
                                        <p:tgtEl>
                                          <p:spTgt spid="83971">
                                            <p:txEl>
                                              <p:pRg st="2" end="2"/>
                                            </p:txEl>
                                          </p:spTgt>
                                        </p:tgtEl>
                                        <p:attrNameLst>
                                          <p:attrName>ppt_w</p:attrName>
                                        </p:attrNameLst>
                                      </p:cBhvr>
                                      <p:tavLst>
                                        <p:tav tm="0">
                                          <p:val>
                                            <p:strVal val="#ppt_w+.3"/>
                                          </p:val>
                                        </p:tav>
                                        <p:tav tm="100000">
                                          <p:val>
                                            <p:strVal val="#ppt_w"/>
                                          </p:val>
                                        </p:tav>
                                      </p:tavLst>
                                    </p:anim>
                                    <p:anim calcmode="lin" valueType="num">
                                      <p:cBhvr>
                                        <p:cTn id="29" dur="1000" fill="hold"/>
                                        <p:tgtEl>
                                          <p:spTgt spid="83971">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83971">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0" presetClass="entr" presetSubtype="0" decel="100000" fill="hold" grpId="0" nodeType="clickEffect">
                                  <p:stCondLst>
                                    <p:cond delay="0"/>
                                  </p:stCondLst>
                                  <p:childTnLst>
                                    <p:set>
                                      <p:cBhvr>
                                        <p:cTn id="34" dur="1" fill="hold">
                                          <p:stCondLst>
                                            <p:cond delay="0"/>
                                          </p:stCondLst>
                                        </p:cTn>
                                        <p:tgtEl>
                                          <p:spTgt spid="83971">
                                            <p:txEl>
                                              <p:pRg st="3" end="3"/>
                                            </p:txEl>
                                          </p:spTgt>
                                        </p:tgtEl>
                                        <p:attrNameLst>
                                          <p:attrName>style.visibility</p:attrName>
                                        </p:attrNameLst>
                                      </p:cBhvr>
                                      <p:to>
                                        <p:strVal val="visible"/>
                                      </p:to>
                                    </p:set>
                                    <p:anim calcmode="lin" valueType="num">
                                      <p:cBhvr>
                                        <p:cTn id="35" dur="1000" fill="hold"/>
                                        <p:tgtEl>
                                          <p:spTgt spid="83971">
                                            <p:txEl>
                                              <p:pRg st="3" end="3"/>
                                            </p:txEl>
                                          </p:spTgt>
                                        </p:tgtEl>
                                        <p:attrNameLst>
                                          <p:attrName>ppt_w</p:attrName>
                                        </p:attrNameLst>
                                      </p:cBhvr>
                                      <p:tavLst>
                                        <p:tav tm="0">
                                          <p:val>
                                            <p:strVal val="#ppt_w+.3"/>
                                          </p:val>
                                        </p:tav>
                                        <p:tav tm="100000">
                                          <p:val>
                                            <p:strVal val="#ppt_w"/>
                                          </p:val>
                                        </p:tav>
                                      </p:tavLst>
                                    </p:anim>
                                    <p:anim calcmode="lin" valueType="num">
                                      <p:cBhvr>
                                        <p:cTn id="36" dur="1000" fill="hold"/>
                                        <p:tgtEl>
                                          <p:spTgt spid="83971">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83971">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0" presetClass="entr" presetSubtype="0" decel="100000" fill="hold" grpId="0" nodeType="clickEffect">
                                  <p:stCondLst>
                                    <p:cond delay="0"/>
                                  </p:stCondLst>
                                  <p:childTnLst>
                                    <p:set>
                                      <p:cBhvr>
                                        <p:cTn id="41" dur="1" fill="hold">
                                          <p:stCondLst>
                                            <p:cond delay="0"/>
                                          </p:stCondLst>
                                        </p:cTn>
                                        <p:tgtEl>
                                          <p:spTgt spid="83971">
                                            <p:txEl>
                                              <p:pRg st="5" end="5"/>
                                            </p:txEl>
                                          </p:spTgt>
                                        </p:tgtEl>
                                        <p:attrNameLst>
                                          <p:attrName>style.visibility</p:attrName>
                                        </p:attrNameLst>
                                      </p:cBhvr>
                                      <p:to>
                                        <p:strVal val="visible"/>
                                      </p:to>
                                    </p:set>
                                    <p:anim calcmode="lin" valueType="num">
                                      <p:cBhvr>
                                        <p:cTn id="42" dur="1000" fill="hold"/>
                                        <p:tgtEl>
                                          <p:spTgt spid="83971">
                                            <p:txEl>
                                              <p:pRg st="5" end="5"/>
                                            </p:txEl>
                                          </p:spTgt>
                                        </p:tgtEl>
                                        <p:attrNameLst>
                                          <p:attrName>ppt_w</p:attrName>
                                        </p:attrNameLst>
                                      </p:cBhvr>
                                      <p:tavLst>
                                        <p:tav tm="0">
                                          <p:val>
                                            <p:strVal val="#ppt_w+.3"/>
                                          </p:val>
                                        </p:tav>
                                        <p:tav tm="100000">
                                          <p:val>
                                            <p:strVal val="#ppt_w"/>
                                          </p:val>
                                        </p:tav>
                                      </p:tavLst>
                                    </p:anim>
                                    <p:anim calcmode="lin" valueType="num">
                                      <p:cBhvr>
                                        <p:cTn id="43" dur="1000" fill="hold"/>
                                        <p:tgtEl>
                                          <p:spTgt spid="83971">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83971">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0" presetClass="entr" presetSubtype="0" decel="100000" fill="hold" grpId="0" nodeType="clickEffect">
                                  <p:stCondLst>
                                    <p:cond delay="0"/>
                                  </p:stCondLst>
                                  <p:childTnLst>
                                    <p:set>
                                      <p:cBhvr>
                                        <p:cTn id="48" dur="1" fill="hold">
                                          <p:stCondLst>
                                            <p:cond delay="0"/>
                                          </p:stCondLst>
                                        </p:cTn>
                                        <p:tgtEl>
                                          <p:spTgt spid="83971">
                                            <p:txEl>
                                              <p:pRg st="7" end="7"/>
                                            </p:txEl>
                                          </p:spTgt>
                                        </p:tgtEl>
                                        <p:attrNameLst>
                                          <p:attrName>style.visibility</p:attrName>
                                        </p:attrNameLst>
                                      </p:cBhvr>
                                      <p:to>
                                        <p:strVal val="visible"/>
                                      </p:to>
                                    </p:set>
                                    <p:anim calcmode="lin" valueType="num">
                                      <p:cBhvr>
                                        <p:cTn id="49" dur="1000" fill="hold"/>
                                        <p:tgtEl>
                                          <p:spTgt spid="83971">
                                            <p:txEl>
                                              <p:pRg st="7" end="7"/>
                                            </p:txEl>
                                          </p:spTgt>
                                        </p:tgtEl>
                                        <p:attrNameLst>
                                          <p:attrName>ppt_w</p:attrName>
                                        </p:attrNameLst>
                                      </p:cBhvr>
                                      <p:tavLst>
                                        <p:tav tm="0">
                                          <p:val>
                                            <p:strVal val="#ppt_w+.3"/>
                                          </p:val>
                                        </p:tav>
                                        <p:tav tm="100000">
                                          <p:val>
                                            <p:strVal val="#ppt_w"/>
                                          </p:val>
                                        </p:tav>
                                      </p:tavLst>
                                    </p:anim>
                                    <p:anim calcmode="lin" valueType="num">
                                      <p:cBhvr>
                                        <p:cTn id="50" dur="1000" fill="hold"/>
                                        <p:tgtEl>
                                          <p:spTgt spid="83971">
                                            <p:txEl>
                                              <p:pRg st="7" end="7"/>
                                            </p:txEl>
                                          </p:spTgt>
                                        </p:tgtEl>
                                        <p:attrNameLst>
                                          <p:attrName>ppt_h</p:attrName>
                                        </p:attrNameLst>
                                      </p:cBhvr>
                                      <p:tavLst>
                                        <p:tav tm="0">
                                          <p:val>
                                            <p:strVal val="#ppt_h"/>
                                          </p:val>
                                        </p:tav>
                                        <p:tav tm="100000">
                                          <p:val>
                                            <p:strVal val="#ppt_h"/>
                                          </p:val>
                                        </p:tav>
                                      </p:tavLst>
                                    </p:anim>
                                    <p:animEffect transition="in" filter="fade">
                                      <p:cBhvr>
                                        <p:cTn id="51" dur="1000"/>
                                        <p:tgtEl>
                                          <p:spTgt spid="83971">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0" presetClass="entr" presetSubtype="0" decel="100000" fill="hold" grpId="0" nodeType="clickEffect">
                                  <p:stCondLst>
                                    <p:cond delay="0"/>
                                  </p:stCondLst>
                                  <p:childTnLst>
                                    <p:set>
                                      <p:cBhvr>
                                        <p:cTn id="55" dur="1" fill="hold">
                                          <p:stCondLst>
                                            <p:cond delay="0"/>
                                          </p:stCondLst>
                                        </p:cTn>
                                        <p:tgtEl>
                                          <p:spTgt spid="83971">
                                            <p:txEl>
                                              <p:pRg st="8" end="8"/>
                                            </p:txEl>
                                          </p:spTgt>
                                        </p:tgtEl>
                                        <p:attrNameLst>
                                          <p:attrName>style.visibility</p:attrName>
                                        </p:attrNameLst>
                                      </p:cBhvr>
                                      <p:to>
                                        <p:strVal val="visible"/>
                                      </p:to>
                                    </p:set>
                                    <p:anim calcmode="lin" valueType="num">
                                      <p:cBhvr>
                                        <p:cTn id="56" dur="1000" fill="hold"/>
                                        <p:tgtEl>
                                          <p:spTgt spid="83971">
                                            <p:txEl>
                                              <p:pRg st="8" end="8"/>
                                            </p:txEl>
                                          </p:spTgt>
                                        </p:tgtEl>
                                        <p:attrNameLst>
                                          <p:attrName>ppt_w</p:attrName>
                                        </p:attrNameLst>
                                      </p:cBhvr>
                                      <p:tavLst>
                                        <p:tav tm="0">
                                          <p:val>
                                            <p:strVal val="#ppt_w+.3"/>
                                          </p:val>
                                        </p:tav>
                                        <p:tav tm="100000">
                                          <p:val>
                                            <p:strVal val="#ppt_w"/>
                                          </p:val>
                                        </p:tav>
                                      </p:tavLst>
                                    </p:anim>
                                    <p:anim calcmode="lin" valueType="num">
                                      <p:cBhvr>
                                        <p:cTn id="57" dur="1000" fill="hold"/>
                                        <p:tgtEl>
                                          <p:spTgt spid="83971">
                                            <p:txEl>
                                              <p:pRg st="8" end="8"/>
                                            </p:txEl>
                                          </p:spTgt>
                                        </p:tgtEl>
                                        <p:attrNameLst>
                                          <p:attrName>ppt_h</p:attrName>
                                        </p:attrNameLst>
                                      </p:cBhvr>
                                      <p:tavLst>
                                        <p:tav tm="0">
                                          <p:val>
                                            <p:strVal val="#ppt_h"/>
                                          </p:val>
                                        </p:tav>
                                        <p:tav tm="100000">
                                          <p:val>
                                            <p:strVal val="#ppt_h"/>
                                          </p:val>
                                        </p:tav>
                                      </p:tavLst>
                                    </p:anim>
                                    <p:animEffect transition="in" filter="fade">
                                      <p:cBhvr>
                                        <p:cTn id="58" dur="1000"/>
                                        <p:tgtEl>
                                          <p:spTgt spid="8397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p:bldP spid="83971" grpId="0" build="p"/>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s-ES_tradnl" sz="3200" b="1">
                <a:solidFill>
                  <a:srgbClr val="FFFF00"/>
                </a:solidFill>
                <a:latin typeface="Tahoma" pitchFamily="34" charset="0"/>
              </a:rPr>
              <a:t>EVALUACIÓN FINANCIERA</a:t>
            </a:r>
            <a:r>
              <a:rPr lang="en-US" sz="3200" b="1">
                <a:solidFill>
                  <a:srgbClr val="FFFF00"/>
                </a:solidFill>
                <a:latin typeface="Tahoma" pitchFamily="34" charset="0"/>
              </a:rPr>
              <a:t/>
            </a:r>
            <a:br>
              <a:rPr lang="en-US" sz="3200" b="1">
                <a:solidFill>
                  <a:srgbClr val="FFFF00"/>
                </a:solidFill>
                <a:latin typeface="Tahoma" pitchFamily="34" charset="0"/>
              </a:rPr>
            </a:br>
            <a:endParaRPr lang="en-US" sz="3200" b="1">
              <a:solidFill>
                <a:srgbClr val="FFFF00"/>
              </a:solidFill>
              <a:latin typeface="Tahoma" pitchFamily="34" charset="0"/>
            </a:endParaRPr>
          </a:p>
        </p:txBody>
      </p:sp>
      <p:sp>
        <p:nvSpPr>
          <p:cNvPr id="86019" name="Rectangle 3"/>
          <p:cNvSpPr>
            <a:spLocks noGrp="1" noChangeArrowheads="1"/>
          </p:cNvSpPr>
          <p:nvPr>
            <p:ph type="body" idx="1"/>
          </p:nvPr>
        </p:nvSpPr>
        <p:spPr/>
        <p:txBody>
          <a:bodyPr/>
          <a:lstStyle/>
          <a:p>
            <a:pPr>
              <a:buFont typeface="Wingdings" pitchFamily="2" charset="2"/>
              <a:buNone/>
            </a:pPr>
            <a:r>
              <a:rPr lang="en-US">
                <a:solidFill>
                  <a:srgbClr val="FFFF00"/>
                </a:solidFill>
                <a:latin typeface="Tahoma" pitchFamily="34" charset="0"/>
              </a:rPr>
              <a:t>Principales Estados Financieros </a:t>
            </a:r>
          </a:p>
          <a:p>
            <a:pPr>
              <a:buFont typeface="Wingdings" pitchFamily="2" charset="2"/>
              <a:buNone/>
            </a:pPr>
            <a:r>
              <a:rPr lang="en-US" sz="2800">
                <a:latin typeface="Tahoma" pitchFamily="34" charset="0"/>
              </a:rPr>
              <a:t>Balance General</a:t>
            </a:r>
          </a:p>
          <a:p>
            <a:pPr>
              <a:buFont typeface="Wingdings" pitchFamily="2" charset="2"/>
              <a:buNone/>
            </a:pPr>
            <a:endParaRPr lang="en-US" sz="2800">
              <a:latin typeface="Tahoma" pitchFamily="34" charset="0"/>
            </a:endParaRPr>
          </a:p>
          <a:p>
            <a:pPr>
              <a:buFont typeface="Wingdings" pitchFamily="2" charset="2"/>
              <a:buNone/>
            </a:pPr>
            <a:endParaRPr lang="en-US" sz="2800"/>
          </a:p>
        </p:txBody>
      </p:sp>
      <p:pic>
        <p:nvPicPr>
          <p:cNvPr id="86020" name="Picture 4"/>
          <p:cNvPicPr>
            <a:picLocks noChangeAspect="1" noChangeArrowheads="1"/>
          </p:cNvPicPr>
          <p:nvPr/>
        </p:nvPicPr>
        <p:blipFill>
          <a:blip r:embed="rId2"/>
          <a:srcRect/>
          <a:stretch>
            <a:fillRect/>
          </a:stretch>
        </p:blipFill>
        <p:spPr bwMode="auto">
          <a:xfrm>
            <a:off x="685800" y="2743200"/>
            <a:ext cx="6553200" cy="2574925"/>
          </a:xfrm>
          <a:prstGeom prst="rect">
            <a:avLst/>
          </a:prstGeom>
          <a:noFill/>
          <a:ln w="9525">
            <a:noFill/>
            <a:miter lim="800000"/>
            <a:headEnd/>
            <a:tailEnd/>
          </a:ln>
        </p:spPr>
      </p:pic>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86018"/>
                                        </p:tgtEl>
                                        <p:attrNameLst>
                                          <p:attrName>style.visibility</p:attrName>
                                        </p:attrNameLst>
                                      </p:cBhvr>
                                      <p:to>
                                        <p:strVal val="visible"/>
                                      </p:to>
                                    </p:set>
                                    <p:anim calcmode="lin" valueType="num">
                                      <p:cBhvr>
                                        <p:cTn id="7" dur="2000" fill="hold"/>
                                        <p:tgtEl>
                                          <p:spTgt spid="86018"/>
                                        </p:tgtEl>
                                        <p:attrNameLst>
                                          <p:attrName>ppt_w</p:attrName>
                                        </p:attrNameLst>
                                      </p:cBhvr>
                                      <p:tavLst>
                                        <p:tav tm="0">
                                          <p:val>
                                            <p:strVal val="#ppt_w*2.5"/>
                                          </p:val>
                                        </p:tav>
                                        <p:tav tm="100000">
                                          <p:val>
                                            <p:strVal val="#ppt_w"/>
                                          </p:val>
                                        </p:tav>
                                      </p:tavLst>
                                    </p:anim>
                                    <p:anim calcmode="lin" valueType="num">
                                      <p:cBhvr>
                                        <p:cTn id="8" dur="2000" fill="hold"/>
                                        <p:tgtEl>
                                          <p:spTgt spid="86018"/>
                                        </p:tgtEl>
                                        <p:attrNameLst>
                                          <p:attrName>ppt_h</p:attrName>
                                        </p:attrNameLst>
                                      </p:cBhvr>
                                      <p:tavLst>
                                        <p:tav tm="0">
                                          <p:val>
                                            <p:strVal val="#ppt_h"/>
                                          </p:val>
                                        </p:tav>
                                        <p:tav tm="100000">
                                          <p:val>
                                            <p:strVal val="#ppt_h"/>
                                          </p:val>
                                        </p:tav>
                                      </p:tavLst>
                                    </p:anim>
                                    <p:anim calcmode="lin" valueType="num">
                                      <p:cBhvr>
                                        <p:cTn id="9" dur="2000" fill="hold"/>
                                        <p:tgtEl>
                                          <p:spTgt spid="86018"/>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86018"/>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8601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86019">
                                            <p:txEl>
                                              <p:pRg st="0" end="0"/>
                                            </p:txEl>
                                          </p:spTgt>
                                        </p:tgtEl>
                                        <p:attrNameLst>
                                          <p:attrName>style.visibility</p:attrName>
                                        </p:attrNameLst>
                                      </p:cBhvr>
                                      <p:to>
                                        <p:strVal val="visible"/>
                                      </p:to>
                                    </p:set>
                                    <p:animEffect transition="in" filter="wipe(left)">
                                      <p:cBhvr>
                                        <p:cTn id="16" dur="500"/>
                                        <p:tgtEl>
                                          <p:spTgt spid="8601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86019">
                                            <p:txEl>
                                              <p:pRg st="1" end="1"/>
                                            </p:txEl>
                                          </p:spTgt>
                                        </p:tgtEl>
                                        <p:attrNameLst>
                                          <p:attrName>style.visibility</p:attrName>
                                        </p:attrNameLst>
                                      </p:cBhvr>
                                      <p:to>
                                        <p:strVal val="visible"/>
                                      </p:to>
                                    </p:set>
                                    <p:animEffect transition="in" filter="wipe(left)">
                                      <p:cBhvr>
                                        <p:cTn id="21" dur="500"/>
                                        <p:tgtEl>
                                          <p:spTgt spid="860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p:bldP spid="86019" grpId="0" build="p"/>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s-ES_tradnl" sz="3200" b="1">
                <a:solidFill>
                  <a:srgbClr val="FFFF00"/>
                </a:solidFill>
                <a:latin typeface="Tahoma" pitchFamily="34" charset="0"/>
              </a:rPr>
              <a:t>EVALUACIÓN FINANCIERA</a:t>
            </a:r>
            <a:r>
              <a:rPr lang="en-US" sz="3200" b="1">
                <a:solidFill>
                  <a:srgbClr val="FFFF00"/>
                </a:solidFill>
                <a:latin typeface="Tahoma" pitchFamily="34" charset="0"/>
              </a:rPr>
              <a:t/>
            </a:r>
            <a:br>
              <a:rPr lang="en-US" sz="3200" b="1">
                <a:solidFill>
                  <a:srgbClr val="FFFF00"/>
                </a:solidFill>
                <a:latin typeface="Tahoma" pitchFamily="34" charset="0"/>
              </a:rPr>
            </a:br>
            <a:endParaRPr lang="en-US" sz="3200" b="1">
              <a:solidFill>
                <a:srgbClr val="FFFF00"/>
              </a:solidFill>
              <a:latin typeface="Tahoma" pitchFamily="34" charset="0"/>
            </a:endParaRPr>
          </a:p>
        </p:txBody>
      </p:sp>
      <p:sp>
        <p:nvSpPr>
          <p:cNvPr id="87043" name="Rectangle 3"/>
          <p:cNvSpPr>
            <a:spLocks noGrp="1" noChangeArrowheads="1"/>
          </p:cNvSpPr>
          <p:nvPr>
            <p:ph type="body" idx="1"/>
          </p:nvPr>
        </p:nvSpPr>
        <p:spPr/>
        <p:txBody>
          <a:bodyPr/>
          <a:lstStyle/>
          <a:p>
            <a:pPr>
              <a:buFont typeface="Wingdings" pitchFamily="2" charset="2"/>
              <a:buNone/>
            </a:pPr>
            <a:r>
              <a:rPr lang="en-US">
                <a:solidFill>
                  <a:srgbClr val="FFFF00"/>
                </a:solidFill>
                <a:latin typeface="Tahoma" pitchFamily="34" charset="0"/>
              </a:rPr>
              <a:t>Principales Estados Financieros </a:t>
            </a:r>
          </a:p>
          <a:p>
            <a:pPr>
              <a:buFont typeface="Wingdings" pitchFamily="2" charset="2"/>
              <a:buNone/>
            </a:pPr>
            <a:r>
              <a:rPr lang="en-US" sz="2800">
                <a:latin typeface="Tahoma" pitchFamily="34" charset="0"/>
              </a:rPr>
              <a:t>Estados de Resultados</a:t>
            </a:r>
          </a:p>
          <a:p>
            <a:pPr>
              <a:buFont typeface="Wingdings" pitchFamily="2" charset="2"/>
              <a:buNone/>
            </a:pPr>
            <a:endParaRPr lang="en-US" sz="2800">
              <a:latin typeface="Tahoma" pitchFamily="34" charset="0"/>
            </a:endParaRPr>
          </a:p>
        </p:txBody>
      </p:sp>
      <p:pic>
        <p:nvPicPr>
          <p:cNvPr id="87044" name="Picture 4"/>
          <p:cNvPicPr>
            <a:picLocks noChangeAspect="1" noChangeArrowheads="1"/>
          </p:cNvPicPr>
          <p:nvPr/>
        </p:nvPicPr>
        <p:blipFill>
          <a:blip r:embed="rId2"/>
          <a:srcRect/>
          <a:stretch>
            <a:fillRect/>
          </a:stretch>
        </p:blipFill>
        <p:spPr bwMode="auto">
          <a:xfrm>
            <a:off x="533400" y="2740025"/>
            <a:ext cx="6400800" cy="33559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87042"/>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457200" y="277813"/>
            <a:ext cx="8229600" cy="788987"/>
          </a:xfrm>
        </p:spPr>
        <p:txBody>
          <a:bodyPr/>
          <a:lstStyle/>
          <a:p>
            <a:r>
              <a:rPr lang="es-ES_tradnl" sz="3200" b="1">
                <a:solidFill>
                  <a:srgbClr val="FFFF00"/>
                </a:solidFill>
                <a:latin typeface="Tahoma" pitchFamily="34" charset="0"/>
              </a:rPr>
              <a:t>EVALUACIÓN FINANCIERA</a:t>
            </a:r>
            <a:r>
              <a:rPr lang="en-US" sz="3200" b="1">
                <a:solidFill>
                  <a:srgbClr val="FFFF00"/>
                </a:solidFill>
                <a:latin typeface="Tahoma" pitchFamily="34" charset="0"/>
              </a:rPr>
              <a:t/>
            </a:r>
            <a:br>
              <a:rPr lang="en-US" sz="3200" b="1">
                <a:solidFill>
                  <a:srgbClr val="FFFF00"/>
                </a:solidFill>
                <a:latin typeface="Tahoma" pitchFamily="34" charset="0"/>
              </a:rPr>
            </a:br>
            <a:endParaRPr lang="en-US" sz="3200" b="1">
              <a:solidFill>
                <a:srgbClr val="FFFF00"/>
              </a:solidFill>
              <a:latin typeface="Tahoma" pitchFamily="34" charset="0"/>
            </a:endParaRPr>
          </a:p>
        </p:txBody>
      </p:sp>
      <p:sp>
        <p:nvSpPr>
          <p:cNvPr id="88067" name="Rectangle 3"/>
          <p:cNvSpPr>
            <a:spLocks noGrp="1" noChangeArrowheads="1"/>
          </p:cNvSpPr>
          <p:nvPr>
            <p:ph type="body" idx="1"/>
          </p:nvPr>
        </p:nvSpPr>
        <p:spPr>
          <a:xfrm>
            <a:off x="457200" y="1066800"/>
            <a:ext cx="8229600" cy="5064125"/>
          </a:xfrm>
        </p:spPr>
        <p:txBody>
          <a:bodyPr/>
          <a:lstStyle/>
          <a:p>
            <a:pPr>
              <a:buFont typeface="Wingdings" pitchFamily="2" charset="2"/>
              <a:buNone/>
            </a:pPr>
            <a:r>
              <a:rPr lang="en-US">
                <a:solidFill>
                  <a:srgbClr val="FFFF00"/>
                </a:solidFill>
                <a:latin typeface="Tahoma" pitchFamily="34" charset="0"/>
              </a:rPr>
              <a:t>Principales Estados Financieros </a:t>
            </a:r>
          </a:p>
          <a:p>
            <a:pPr>
              <a:buFont typeface="Wingdings" pitchFamily="2" charset="2"/>
              <a:buNone/>
            </a:pPr>
            <a:r>
              <a:rPr lang="en-US" sz="2800">
                <a:latin typeface="Tahoma" pitchFamily="34" charset="0"/>
              </a:rPr>
              <a:t>Flujo de Caja</a:t>
            </a:r>
          </a:p>
          <a:p>
            <a:pPr>
              <a:buFont typeface="Wingdings" pitchFamily="2" charset="2"/>
              <a:buNone/>
            </a:pPr>
            <a:endParaRPr lang="en-US">
              <a:latin typeface="Tahoma" pitchFamily="34" charset="0"/>
            </a:endParaRPr>
          </a:p>
        </p:txBody>
      </p:sp>
      <p:pic>
        <p:nvPicPr>
          <p:cNvPr id="88068" name="Picture 4"/>
          <p:cNvPicPr>
            <a:picLocks noChangeAspect="1" noChangeArrowheads="1"/>
          </p:cNvPicPr>
          <p:nvPr/>
        </p:nvPicPr>
        <p:blipFill>
          <a:blip r:embed="rId2"/>
          <a:srcRect/>
          <a:stretch>
            <a:fillRect/>
          </a:stretch>
        </p:blipFill>
        <p:spPr bwMode="auto">
          <a:xfrm>
            <a:off x="609600" y="2281238"/>
            <a:ext cx="6324600" cy="45767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88066"/>
                                        </p:tgtEl>
                                        <p:attrNameLst>
                                          <p:attrName>style.visibility</p:attrName>
                                        </p:attrNameLst>
                                      </p:cBhvr>
                                      <p:to>
                                        <p:strVal val="visible"/>
                                      </p:to>
                                    </p:set>
                                    <p:animEffect transition="in" filter="dissolve">
                                      <p:cBhvr>
                                        <p:cTn id="7" dur="500"/>
                                        <p:tgtEl>
                                          <p:spTgt spid="8806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8067">
                                            <p:txEl>
                                              <p:pRg st="0" end="0"/>
                                            </p:txEl>
                                          </p:spTgt>
                                        </p:tgtEl>
                                        <p:attrNameLst>
                                          <p:attrName>style.visibility</p:attrName>
                                        </p:attrNameLst>
                                      </p:cBhvr>
                                      <p:to>
                                        <p:strVal val="visible"/>
                                      </p:to>
                                    </p:set>
                                    <p:animEffect transition="in" filter="dissolve">
                                      <p:cBhvr>
                                        <p:cTn id="12" dur="500"/>
                                        <p:tgtEl>
                                          <p:spTgt spid="8806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8067">
                                            <p:txEl>
                                              <p:pRg st="1" end="1"/>
                                            </p:txEl>
                                          </p:spTgt>
                                        </p:tgtEl>
                                        <p:attrNameLst>
                                          <p:attrName>style.visibility</p:attrName>
                                        </p:attrNameLst>
                                      </p:cBhvr>
                                      <p:to>
                                        <p:strVal val="visible"/>
                                      </p:to>
                                    </p:set>
                                    <p:animEffect transition="in" filter="dissolve">
                                      <p:cBhvr>
                                        <p:cTn id="17" dur="500"/>
                                        <p:tgtEl>
                                          <p:spTgt spid="880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p:bldP spid="88067" grpId="0" build="p"/>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s-ES_tradnl" sz="3200" b="1">
                <a:solidFill>
                  <a:srgbClr val="FFFF00"/>
                </a:solidFill>
                <a:latin typeface="Tahoma" pitchFamily="34" charset="0"/>
              </a:rPr>
              <a:t>EVALUACIÓN FINANCIERA</a:t>
            </a:r>
            <a:r>
              <a:rPr lang="en-US" sz="3200" b="1">
                <a:solidFill>
                  <a:srgbClr val="FFFF00"/>
                </a:solidFill>
                <a:latin typeface="Tahoma" pitchFamily="34" charset="0"/>
              </a:rPr>
              <a:t/>
            </a:r>
            <a:br>
              <a:rPr lang="en-US" sz="3200" b="1">
                <a:solidFill>
                  <a:srgbClr val="FFFF00"/>
                </a:solidFill>
                <a:latin typeface="Tahoma" pitchFamily="34" charset="0"/>
              </a:rPr>
            </a:br>
            <a:endParaRPr lang="en-US" sz="3200" b="1">
              <a:solidFill>
                <a:srgbClr val="FFFF00"/>
              </a:solidFill>
              <a:latin typeface="Tahoma" pitchFamily="34" charset="0"/>
            </a:endParaRPr>
          </a:p>
        </p:txBody>
      </p:sp>
      <p:sp>
        <p:nvSpPr>
          <p:cNvPr id="89091" name="Rectangle 3"/>
          <p:cNvSpPr>
            <a:spLocks noGrp="1" noChangeArrowheads="1"/>
          </p:cNvSpPr>
          <p:nvPr>
            <p:ph type="body" idx="1"/>
          </p:nvPr>
        </p:nvSpPr>
        <p:spPr/>
        <p:txBody>
          <a:bodyPr/>
          <a:lstStyle/>
          <a:p>
            <a:pPr>
              <a:lnSpc>
                <a:spcPct val="90000"/>
              </a:lnSpc>
              <a:buFont typeface="Wingdings" pitchFamily="2" charset="2"/>
              <a:buNone/>
            </a:pPr>
            <a:r>
              <a:rPr lang="es-ES" sz="2400" b="1">
                <a:solidFill>
                  <a:srgbClr val="FFFF00"/>
                </a:solidFill>
                <a:latin typeface="Tahoma" pitchFamily="34" charset="0"/>
              </a:rPr>
              <a:t>CAPM (Modelo de Valoración de Activos de Capital)</a:t>
            </a:r>
          </a:p>
          <a:p>
            <a:pPr>
              <a:lnSpc>
                <a:spcPct val="90000"/>
              </a:lnSpc>
              <a:buFont typeface="Wingdings" pitchFamily="2" charset="2"/>
              <a:buNone/>
            </a:pPr>
            <a:endParaRPr lang="pt-BR" sz="2400">
              <a:latin typeface="Tahoma" pitchFamily="34" charset="0"/>
            </a:endParaRPr>
          </a:p>
          <a:p>
            <a:pPr>
              <a:lnSpc>
                <a:spcPct val="90000"/>
              </a:lnSpc>
              <a:buFont typeface="Wingdings" pitchFamily="2" charset="2"/>
              <a:buNone/>
            </a:pPr>
            <a:r>
              <a:rPr lang="pt-BR" sz="2400">
                <a:latin typeface="Tahoma" pitchFamily="34" charset="0"/>
              </a:rPr>
              <a:t>			Re =  r f   +  ( r m   - r f   ) </a:t>
            </a:r>
            <a:r>
              <a:rPr lang="es-ES" sz="2400">
                <a:latin typeface="Tahoma" pitchFamily="34" charset="0"/>
              </a:rPr>
              <a:t>β</a:t>
            </a:r>
            <a:endParaRPr lang="en-US" sz="2400">
              <a:latin typeface="Tahoma" pitchFamily="34" charset="0"/>
            </a:endParaRPr>
          </a:p>
          <a:p>
            <a:pPr>
              <a:lnSpc>
                <a:spcPct val="90000"/>
              </a:lnSpc>
              <a:buFont typeface="Wingdings" pitchFamily="2" charset="2"/>
              <a:buNone/>
            </a:pPr>
            <a:endParaRPr lang="es-ES" sz="2400">
              <a:latin typeface="Tahoma" pitchFamily="34" charset="0"/>
            </a:endParaRPr>
          </a:p>
          <a:p>
            <a:pPr>
              <a:lnSpc>
                <a:spcPct val="90000"/>
              </a:lnSpc>
              <a:buFont typeface="Wingdings" pitchFamily="2" charset="2"/>
              <a:buNone/>
            </a:pPr>
            <a:r>
              <a:rPr lang="es-ES" sz="2400">
                <a:latin typeface="Tahoma" pitchFamily="34" charset="0"/>
              </a:rPr>
              <a:t>Donde :</a:t>
            </a:r>
          </a:p>
          <a:p>
            <a:pPr>
              <a:lnSpc>
                <a:spcPct val="90000"/>
              </a:lnSpc>
              <a:buFont typeface="Wingdings" pitchFamily="2" charset="2"/>
              <a:buNone/>
            </a:pPr>
            <a:r>
              <a:rPr lang="es-ES" sz="2400">
                <a:latin typeface="Tahoma" pitchFamily="34" charset="0"/>
              </a:rPr>
              <a:t>Re  =  9.84 % </a:t>
            </a:r>
          </a:p>
          <a:p>
            <a:pPr>
              <a:lnSpc>
                <a:spcPct val="90000"/>
              </a:lnSpc>
              <a:buFont typeface="Wingdings" pitchFamily="2" charset="2"/>
              <a:buNone/>
            </a:pPr>
            <a:r>
              <a:rPr lang="es-ES" sz="2400">
                <a:latin typeface="Tahoma" pitchFamily="34" charset="0"/>
              </a:rPr>
              <a:t>rf   =  4.80 %</a:t>
            </a:r>
          </a:p>
          <a:p>
            <a:pPr>
              <a:lnSpc>
                <a:spcPct val="90000"/>
              </a:lnSpc>
              <a:buFont typeface="Wingdings" pitchFamily="2" charset="2"/>
              <a:buNone/>
            </a:pPr>
            <a:r>
              <a:rPr lang="es-ES" sz="2400">
                <a:latin typeface="Tahoma" pitchFamily="34" charset="0"/>
              </a:rPr>
              <a:t>( r m   - r f   ) =  Premio por riesgo =   8.40 %</a:t>
            </a:r>
            <a:endParaRPr lang="es-ES_tradnl" sz="2400">
              <a:latin typeface="Tahoma" pitchFamily="34" charset="0"/>
            </a:endParaRPr>
          </a:p>
          <a:p>
            <a:pPr>
              <a:lnSpc>
                <a:spcPct val="90000"/>
              </a:lnSpc>
              <a:buFont typeface="Wingdings" pitchFamily="2" charset="2"/>
              <a:buNone/>
            </a:pPr>
            <a:r>
              <a:rPr lang="es-ES_tradnl" sz="2400">
                <a:latin typeface="Tahoma" pitchFamily="34" charset="0"/>
              </a:rPr>
              <a:t>Β</a:t>
            </a:r>
            <a:r>
              <a:rPr lang="es-ES" sz="2400">
                <a:latin typeface="Tahoma" pitchFamily="34" charset="0"/>
              </a:rPr>
              <a:t>  =  0.60 -&gt; Riesgo proyecto con riesgo mercado</a:t>
            </a:r>
            <a:endParaRPr lang="es-ES_tradnl" sz="2400">
              <a:latin typeface="Tahoma" pitchFamily="34" charset="0"/>
            </a:endParaRPr>
          </a:p>
          <a:p>
            <a:pPr>
              <a:lnSpc>
                <a:spcPct val="90000"/>
              </a:lnSpc>
              <a:buFont typeface="Wingdings" pitchFamily="2" charset="2"/>
              <a:buNone/>
            </a:pPr>
            <a:r>
              <a:rPr lang="es-ES_tradnl" sz="2400">
                <a:latin typeface="Tahoma" pitchFamily="34" charset="0"/>
              </a:rPr>
              <a:t>Riesgo País =  7  %</a:t>
            </a:r>
            <a:endParaRPr lang="es-ES" sz="2400">
              <a:latin typeface="Tahoma" pitchFamily="34" charset="0"/>
            </a:endParaRPr>
          </a:p>
          <a:p>
            <a:pPr>
              <a:lnSpc>
                <a:spcPct val="90000"/>
              </a:lnSpc>
              <a:buFont typeface="Wingdings" pitchFamily="2" charset="2"/>
              <a:buNone/>
            </a:pPr>
            <a:r>
              <a:rPr lang="es-ES" sz="2400"/>
              <a:t>				</a:t>
            </a:r>
            <a:r>
              <a:rPr lang="es-ES" sz="2800" b="1">
                <a:solidFill>
                  <a:srgbClr val="FF0000"/>
                </a:solidFill>
                <a:latin typeface="Tahoma" pitchFamily="34" charset="0"/>
              </a:rPr>
              <a:t>CAPM =  16.84 %</a:t>
            </a:r>
          </a:p>
          <a:p>
            <a:pPr>
              <a:lnSpc>
                <a:spcPct val="90000"/>
              </a:lnSpc>
            </a:pPr>
            <a:endParaRPr lang="en-US" sz="2800" b="1">
              <a:solidFill>
                <a:srgbClr val="FF0000"/>
              </a:solidFill>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89090"/>
                                        </p:tgtEl>
                                      </p:cBhvr>
                                    </p:animEffect>
                                    <p:animScale>
                                      <p:cBhvr>
                                        <p:cTn id="7" dur="250" autoRev="1" fill="hold"/>
                                        <p:tgtEl>
                                          <p:spTgt spid="8909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5" name="Rectangle 3"/>
          <p:cNvSpPr>
            <a:spLocks noGrp="1" noChangeArrowheads="1"/>
          </p:cNvSpPr>
          <p:nvPr>
            <p:ph type="body" idx="1"/>
          </p:nvPr>
        </p:nvSpPr>
        <p:spPr/>
        <p:txBody>
          <a:bodyPr/>
          <a:lstStyle/>
          <a:p>
            <a:pPr algn="ctr">
              <a:buFont typeface="Wingdings" pitchFamily="2" charset="2"/>
              <a:buNone/>
            </a:pPr>
            <a:endParaRPr lang="es-MX" b="1">
              <a:solidFill>
                <a:srgbClr val="FFFF00"/>
              </a:solidFill>
              <a:effectLst/>
            </a:endParaRPr>
          </a:p>
          <a:p>
            <a:pPr algn="ctr">
              <a:buFont typeface="Wingdings" pitchFamily="2" charset="2"/>
              <a:buNone/>
            </a:pPr>
            <a:r>
              <a:rPr lang="es-MX" sz="3600" b="1">
                <a:solidFill>
                  <a:srgbClr val="FFFF00"/>
                </a:solidFill>
                <a:effectLst/>
                <a:latin typeface="Tahoma" pitchFamily="34" charset="0"/>
              </a:rPr>
              <a:t>CONCLUSIONES </a:t>
            </a:r>
          </a:p>
          <a:p>
            <a:pPr algn="ctr">
              <a:buFont typeface="Wingdings" pitchFamily="2" charset="2"/>
              <a:buNone/>
            </a:pPr>
            <a:r>
              <a:rPr lang="es-MX" sz="3600" b="1">
                <a:solidFill>
                  <a:srgbClr val="FFFF00"/>
                </a:solidFill>
                <a:effectLst/>
                <a:latin typeface="Tahoma" pitchFamily="34" charset="0"/>
              </a:rPr>
              <a:t>Y </a:t>
            </a:r>
          </a:p>
          <a:p>
            <a:pPr algn="ctr">
              <a:buFont typeface="Wingdings" pitchFamily="2" charset="2"/>
              <a:buNone/>
            </a:pPr>
            <a:r>
              <a:rPr lang="es-MX" sz="3600" b="1">
                <a:solidFill>
                  <a:srgbClr val="FFFF00"/>
                </a:solidFill>
                <a:effectLst/>
                <a:latin typeface="Tahoma" pitchFamily="34" charset="0"/>
              </a:rPr>
              <a:t>RECOMENDACIONES</a:t>
            </a:r>
            <a:endParaRPr lang="es-ES" sz="3600" b="1">
              <a:solidFill>
                <a:srgbClr val="FFFF00"/>
              </a:solidFill>
              <a:effectLst/>
              <a:latin typeface="Tahoma" pitchFamily="34" charset="0"/>
            </a:endParaRPr>
          </a:p>
          <a:p>
            <a:pPr>
              <a:buFont typeface="Wingdings" pitchFamily="2" charset="2"/>
              <a:buNone/>
            </a:pPr>
            <a:endParaRPr lang="en-US" sz="3600">
              <a:latin typeface="Tahoma"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0115">
                                            <p:txEl>
                                              <p:pRg st="1" end="1"/>
                                            </p:txEl>
                                          </p:spTgt>
                                        </p:tgtEl>
                                        <p:attrNameLst>
                                          <p:attrName>style.visibility</p:attrName>
                                        </p:attrNameLst>
                                      </p:cBhvr>
                                      <p:to>
                                        <p:strVal val="visible"/>
                                      </p:to>
                                    </p:set>
                                    <p:anim calcmode="lin" valueType="num">
                                      <p:cBhvr>
                                        <p:cTn id="7" dur="500" fill="hold"/>
                                        <p:tgtEl>
                                          <p:spTgt spid="9011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9011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9011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90115">
                                            <p:txEl>
                                              <p:pRg st="2" end="2"/>
                                            </p:txEl>
                                          </p:spTgt>
                                        </p:tgtEl>
                                        <p:attrNameLst>
                                          <p:attrName>style.visibility</p:attrName>
                                        </p:attrNameLst>
                                      </p:cBhvr>
                                      <p:to>
                                        <p:strVal val="visible"/>
                                      </p:to>
                                    </p:set>
                                    <p:anim calcmode="lin" valueType="num">
                                      <p:cBhvr>
                                        <p:cTn id="14" dur="500" fill="hold"/>
                                        <p:tgtEl>
                                          <p:spTgt spid="9011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9011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9011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90115">
                                            <p:txEl>
                                              <p:pRg st="3" end="3"/>
                                            </p:txEl>
                                          </p:spTgt>
                                        </p:tgtEl>
                                        <p:attrNameLst>
                                          <p:attrName>style.visibility</p:attrName>
                                        </p:attrNameLst>
                                      </p:cBhvr>
                                      <p:to>
                                        <p:strVal val="visible"/>
                                      </p:to>
                                    </p:set>
                                    <p:anim calcmode="lin" valueType="num">
                                      <p:cBhvr>
                                        <p:cTn id="21" dur="500" fill="hold"/>
                                        <p:tgtEl>
                                          <p:spTgt spid="9011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9011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901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s-MX" sz="3200" b="1">
                <a:solidFill>
                  <a:srgbClr val="FFFF00"/>
                </a:solidFill>
                <a:effectLst/>
                <a:latin typeface="Tahoma" pitchFamily="34" charset="0"/>
              </a:rPr>
              <a:t>CONCLUSIONES Y RECOMENDACIONES</a:t>
            </a:r>
            <a:endParaRPr lang="en-US" sz="3200" b="1">
              <a:solidFill>
                <a:srgbClr val="FFFF00"/>
              </a:solidFill>
              <a:effectLst/>
              <a:latin typeface="Tahoma" pitchFamily="34" charset="0"/>
            </a:endParaRPr>
          </a:p>
        </p:txBody>
      </p:sp>
      <p:sp>
        <p:nvSpPr>
          <p:cNvPr id="91139" name="Rectangle 3"/>
          <p:cNvSpPr>
            <a:spLocks noGrp="1" noChangeArrowheads="1"/>
          </p:cNvSpPr>
          <p:nvPr>
            <p:ph type="body" idx="1"/>
          </p:nvPr>
        </p:nvSpPr>
        <p:spPr/>
        <p:txBody>
          <a:bodyPr/>
          <a:lstStyle/>
          <a:p>
            <a:pPr>
              <a:lnSpc>
                <a:spcPct val="80000"/>
              </a:lnSpc>
            </a:pPr>
            <a:r>
              <a:rPr lang="es-ES_tradnl" sz="2000">
                <a:latin typeface="Tahoma" pitchFamily="34" charset="0"/>
              </a:rPr>
              <a:t>De acuerdo a la investigación de mercado realizada en la ciudad de Guayaquil, existe un creciente interés por adquirir aparatos tecnológicos de limpieza, que no solo protejan al medio ambiente, sino que provean de un ahorro sustentable a la economía doméstica y productiva, que sustituirá los equipos e implementos de limpiezas tradicionales más baratas pero con menor efectividad.</a:t>
            </a:r>
            <a:endParaRPr lang="en-US" sz="2000">
              <a:latin typeface="Tahoma" pitchFamily="34" charset="0"/>
            </a:endParaRPr>
          </a:p>
          <a:p>
            <a:pPr>
              <a:lnSpc>
                <a:spcPct val="80000"/>
              </a:lnSpc>
            </a:pPr>
            <a:r>
              <a:rPr lang="es-ES_tradnl" sz="2000">
                <a:latin typeface="Tahoma" pitchFamily="34" charset="0"/>
              </a:rPr>
              <a:t>Para diferenciarnos de la competencia actual, se ofrecerá un producto de alta calidad, aprovechando la alta demanda de estos aparatos que ha abaratado los costos de los mismos, para comercializarlos a los hogares de clase media-alta y alta de la ciudad de Guayaquil. </a:t>
            </a:r>
          </a:p>
          <a:p>
            <a:pPr>
              <a:lnSpc>
                <a:spcPct val="80000"/>
              </a:lnSpc>
            </a:pPr>
            <a:r>
              <a:rPr lang="es-ES_tradnl" sz="2000">
                <a:latin typeface="Tahoma" pitchFamily="34" charset="0"/>
              </a:rPr>
              <a:t>El proyecto resultó ser rentable para los potenciales inversionistas, pues obtendrán un VAN de $25,293.88, y una TIR del 21.90%, siendo la probabilidad de que el proyecto no sea viable del 25.90%, una posibilidad relativamente baja.</a:t>
            </a:r>
            <a:endParaRPr lang="en-US" sz="2000">
              <a:latin typeface="Tahoma" pitchFamily="34" charset="0"/>
            </a:endParaRPr>
          </a:p>
          <a:p>
            <a:pPr>
              <a:lnSpc>
                <a:spcPct val="80000"/>
              </a:lnSpc>
              <a:buFont typeface="Wingdings" pitchFamily="2" charset="2"/>
              <a:buNone/>
            </a:pPr>
            <a:endParaRPr lang="en-US" sz="2000">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91138"/>
                                        </p:tgtEl>
                                        <p:attrNameLst>
                                          <p:attrName>style.visibility</p:attrName>
                                        </p:attrNameLst>
                                      </p:cBhvr>
                                      <p:to>
                                        <p:strVal val="visible"/>
                                      </p:to>
                                    </p:set>
                                    <p:anim calcmode="lin" valueType="num">
                                      <p:cBhvr>
                                        <p:cTn id="7" dur="500" fill="hold"/>
                                        <p:tgtEl>
                                          <p:spTgt spid="91138"/>
                                        </p:tgtEl>
                                        <p:attrNameLst>
                                          <p:attrName>ppt_w</p:attrName>
                                        </p:attrNameLst>
                                      </p:cBhvr>
                                      <p:tavLst>
                                        <p:tav tm="0">
                                          <p:val>
                                            <p:fltVal val="0"/>
                                          </p:val>
                                        </p:tav>
                                        <p:tav tm="100000">
                                          <p:val>
                                            <p:strVal val="#ppt_w"/>
                                          </p:val>
                                        </p:tav>
                                      </p:tavLst>
                                    </p:anim>
                                    <p:anim calcmode="lin" valueType="num">
                                      <p:cBhvr>
                                        <p:cTn id="8" dur="500" fill="hold"/>
                                        <p:tgtEl>
                                          <p:spTgt spid="9113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91139">
                                            <p:txEl>
                                              <p:pRg st="0" end="0"/>
                                            </p:txEl>
                                          </p:spTgt>
                                        </p:tgtEl>
                                        <p:attrNameLst>
                                          <p:attrName>style.visibility</p:attrName>
                                        </p:attrNameLst>
                                      </p:cBhvr>
                                      <p:to>
                                        <p:strVal val="visible"/>
                                      </p:to>
                                    </p:set>
                                    <p:anim calcmode="lin" valueType="num">
                                      <p:cBhvr>
                                        <p:cTn id="13" dur="500" fill="hold"/>
                                        <p:tgtEl>
                                          <p:spTgt spid="91139">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9113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91139">
                                            <p:txEl>
                                              <p:pRg st="1" end="1"/>
                                            </p:txEl>
                                          </p:spTgt>
                                        </p:tgtEl>
                                        <p:attrNameLst>
                                          <p:attrName>style.visibility</p:attrName>
                                        </p:attrNameLst>
                                      </p:cBhvr>
                                      <p:to>
                                        <p:strVal val="visible"/>
                                      </p:to>
                                    </p:set>
                                    <p:anim calcmode="lin" valueType="num">
                                      <p:cBhvr>
                                        <p:cTn id="19" dur="500" fill="hold"/>
                                        <p:tgtEl>
                                          <p:spTgt spid="91139">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91139">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91139">
                                            <p:txEl>
                                              <p:pRg st="2" end="2"/>
                                            </p:txEl>
                                          </p:spTgt>
                                        </p:tgtEl>
                                        <p:attrNameLst>
                                          <p:attrName>style.visibility</p:attrName>
                                        </p:attrNameLst>
                                      </p:cBhvr>
                                      <p:to>
                                        <p:strVal val="visible"/>
                                      </p:to>
                                    </p:set>
                                    <p:anim calcmode="lin" valueType="num">
                                      <p:cBhvr>
                                        <p:cTn id="25" dur="500" fill="hold"/>
                                        <p:tgtEl>
                                          <p:spTgt spid="91139">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91139">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p:bldP spid="91139" grpId="0" build="p"/>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s-MX" sz="3200" b="1">
                <a:solidFill>
                  <a:srgbClr val="FFFF00"/>
                </a:solidFill>
                <a:effectLst/>
                <a:latin typeface="Tahoma" pitchFamily="34" charset="0"/>
              </a:rPr>
              <a:t>CONCLUSIONES Y RECOMENDACIONES</a:t>
            </a:r>
            <a:endParaRPr lang="en-US" sz="3200" b="1">
              <a:solidFill>
                <a:srgbClr val="FFFF00"/>
              </a:solidFill>
              <a:effectLst/>
              <a:latin typeface="Tahoma" pitchFamily="34" charset="0"/>
            </a:endParaRPr>
          </a:p>
        </p:txBody>
      </p:sp>
      <p:sp>
        <p:nvSpPr>
          <p:cNvPr id="92163" name="Rectangle 3"/>
          <p:cNvSpPr>
            <a:spLocks noGrp="1" noChangeArrowheads="1"/>
          </p:cNvSpPr>
          <p:nvPr>
            <p:ph type="body" idx="1"/>
          </p:nvPr>
        </p:nvSpPr>
        <p:spPr/>
        <p:txBody>
          <a:bodyPr/>
          <a:lstStyle/>
          <a:p>
            <a:pPr>
              <a:lnSpc>
                <a:spcPct val="80000"/>
              </a:lnSpc>
            </a:pPr>
            <a:r>
              <a:rPr lang="es-ES_tradnl" sz="2000">
                <a:latin typeface="Tahoma" pitchFamily="34" charset="0"/>
              </a:rPr>
              <a:t>Sería necesario que se organice, por lo menos una vez al año, una Casa Abierta sobre Tecnologías efectivas de limpieza con la participación del Gobierno actual, del Municipio de Guayaquil, y de las empresas y organizaciones vinculadas al tema, para dar a conocer los beneficios de los equipos Rainbow y similares, y de los diferentes productos que se expende a favor de la ciudadanía</a:t>
            </a:r>
            <a:endParaRPr lang="en-US" sz="2000">
              <a:latin typeface="Tahoma" pitchFamily="34" charset="0"/>
            </a:endParaRPr>
          </a:p>
          <a:p>
            <a:pPr>
              <a:lnSpc>
                <a:spcPct val="80000"/>
              </a:lnSpc>
            </a:pPr>
            <a:r>
              <a:rPr lang="es-ES_tradnl" sz="2000">
                <a:latin typeface="Tahoma" pitchFamily="34" charset="0"/>
              </a:rPr>
              <a:t>Es fundamental que la empresa, en el mediano y largo plazo, se abra a nuevos mercados en la Costa Ecuatoriana, y piense en la importación, ensamblaje y venta de otros productos para satisfacer a las medianas y grandes empresas del país.</a:t>
            </a:r>
            <a:endParaRPr lang="en-US" sz="2000">
              <a:latin typeface="Tahoma" pitchFamily="34" charset="0"/>
            </a:endParaRPr>
          </a:p>
          <a:p>
            <a:pPr>
              <a:lnSpc>
                <a:spcPct val="80000"/>
              </a:lnSpc>
            </a:pPr>
            <a:r>
              <a:rPr lang="es-ES" sz="2000">
                <a:latin typeface="Tahoma" pitchFamily="34" charset="0"/>
              </a:rPr>
              <a:t>Aprovechar que el actual Gobierno, y los Ministerios de Energía, Ambiental, de Vivienda y de Obras Públicas, están mostrando un alto interés por el tema de viviendas populares que funcionen con tecnologías amigables con el medio ambiente, para entrar a este potencial nicho de mercado, con la venta u alquiler de los equipos Rainbow e2 al alcance de las familias pobres del país.</a:t>
            </a:r>
            <a:endParaRPr lang="en-US" sz="2000">
              <a:latin typeface="Tahoma" pitchFamily="34" charset="0"/>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92162"/>
                                        </p:tgtEl>
                                        <p:attrNameLst>
                                          <p:attrName>style.visibility</p:attrName>
                                        </p:attrNameLst>
                                      </p:cBhvr>
                                      <p:to>
                                        <p:strVal val="visible"/>
                                      </p:to>
                                    </p:set>
                                    <p:anim calcmode="lin" valueType="num">
                                      <p:cBhvr>
                                        <p:cTn id="7" dur="1000" fill="hold"/>
                                        <p:tgtEl>
                                          <p:spTgt spid="92162"/>
                                        </p:tgtEl>
                                        <p:attrNameLst>
                                          <p:attrName>ppt_w</p:attrName>
                                        </p:attrNameLst>
                                      </p:cBhvr>
                                      <p:tavLst>
                                        <p:tav tm="0">
                                          <p:val>
                                            <p:strVal val="#ppt_w+.3"/>
                                          </p:val>
                                        </p:tav>
                                        <p:tav tm="100000">
                                          <p:val>
                                            <p:strVal val="#ppt_w"/>
                                          </p:val>
                                        </p:tav>
                                      </p:tavLst>
                                    </p:anim>
                                    <p:anim calcmode="lin" valueType="num">
                                      <p:cBhvr>
                                        <p:cTn id="8" dur="1000" fill="hold"/>
                                        <p:tgtEl>
                                          <p:spTgt spid="92162"/>
                                        </p:tgtEl>
                                        <p:attrNameLst>
                                          <p:attrName>ppt_h</p:attrName>
                                        </p:attrNameLst>
                                      </p:cBhvr>
                                      <p:tavLst>
                                        <p:tav tm="0">
                                          <p:val>
                                            <p:strVal val="#ppt_h"/>
                                          </p:val>
                                        </p:tav>
                                        <p:tav tm="100000">
                                          <p:val>
                                            <p:strVal val="#ppt_h"/>
                                          </p:val>
                                        </p:tav>
                                      </p:tavLst>
                                    </p:anim>
                                    <p:animEffect transition="in" filter="fade">
                                      <p:cBhvr>
                                        <p:cTn id="9" dur="1000"/>
                                        <p:tgtEl>
                                          <p:spTgt spid="92162"/>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92163">
                                            <p:txEl>
                                              <p:pRg st="0" end="0"/>
                                            </p:txEl>
                                          </p:spTgt>
                                        </p:tgtEl>
                                        <p:attrNameLst>
                                          <p:attrName>style.visibility</p:attrName>
                                        </p:attrNameLst>
                                      </p:cBhvr>
                                      <p:to>
                                        <p:strVal val="visible"/>
                                      </p:to>
                                    </p:set>
                                    <p:anim calcmode="lin" valueType="num">
                                      <p:cBhvr>
                                        <p:cTn id="14" dur="1000" fill="hold"/>
                                        <p:tgtEl>
                                          <p:spTgt spid="92163">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9216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9216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92163">
                                            <p:txEl>
                                              <p:pRg st="1" end="1"/>
                                            </p:txEl>
                                          </p:spTgt>
                                        </p:tgtEl>
                                        <p:attrNameLst>
                                          <p:attrName>style.visibility</p:attrName>
                                        </p:attrNameLst>
                                      </p:cBhvr>
                                      <p:to>
                                        <p:strVal val="visible"/>
                                      </p:to>
                                    </p:set>
                                    <p:anim calcmode="lin" valueType="num">
                                      <p:cBhvr>
                                        <p:cTn id="21" dur="1000" fill="hold"/>
                                        <p:tgtEl>
                                          <p:spTgt spid="92163">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9216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9216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92163">
                                            <p:txEl>
                                              <p:pRg st="2" end="2"/>
                                            </p:txEl>
                                          </p:spTgt>
                                        </p:tgtEl>
                                        <p:attrNameLst>
                                          <p:attrName>style.visibility</p:attrName>
                                        </p:attrNameLst>
                                      </p:cBhvr>
                                      <p:to>
                                        <p:strVal val="visible"/>
                                      </p:to>
                                    </p:set>
                                    <p:anim calcmode="lin" valueType="num">
                                      <p:cBhvr>
                                        <p:cTn id="28" dur="1000" fill="hold"/>
                                        <p:tgtEl>
                                          <p:spTgt spid="92163">
                                            <p:txEl>
                                              <p:pRg st="2" end="2"/>
                                            </p:txEl>
                                          </p:spTgt>
                                        </p:tgtEl>
                                        <p:attrNameLst>
                                          <p:attrName>ppt_w</p:attrName>
                                        </p:attrNameLst>
                                      </p:cBhvr>
                                      <p:tavLst>
                                        <p:tav tm="0">
                                          <p:val>
                                            <p:strVal val="#ppt_w+.3"/>
                                          </p:val>
                                        </p:tav>
                                        <p:tav tm="100000">
                                          <p:val>
                                            <p:strVal val="#ppt_w"/>
                                          </p:val>
                                        </p:tav>
                                      </p:tavLst>
                                    </p:anim>
                                    <p:anim calcmode="lin" valueType="num">
                                      <p:cBhvr>
                                        <p:cTn id="29" dur="1000" fill="hold"/>
                                        <p:tgtEl>
                                          <p:spTgt spid="92163">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921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p:bldP spid="9216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s-MX">
                <a:solidFill>
                  <a:srgbClr val="FFFF00"/>
                </a:solidFill>
                <a:latin typeface="Tahoma" pitchFamily="34" charset="0"/>
              </a:rPr>
              <a:t>INVESTIGACIÓN DE MERCADO</a:t>
            </a:r>
            <a:endParaRPr lang="en-US">
              <a:solidFill>
                <a:srgbClr val="FFFF00"/>
              </a:solidFill>
              <a:latin typeface="Tahoma" pitchFamily="34" charset="0"/>
            </a:endParaRPr>
          </a:p>
        </p:txBody>
      </p:sp>
      <p:sp>
        <p:nvSpPr>
          <p:cNvPr id="25603" name="Rectangle 3"/>
          <p:cNvSpPr>
            <a:spLocks noGrp="1" noChangeArrowheads="1"/>
          </p:cNvSpPr>
          <p:nvPr>
            <p:ph type="body" idx="1"/>
          </p:nvPr>
        </p:nvSpPr>
        <p:spPr/>
        <p:txBody>
          <a:bodyPr/>
          <a:lstStyle/>
          <a:p>
            <a:pPr>
              <a:lnSpc>
                <a:spcPct val="90000"/>
              </a:lnSpc>
              <a:buFont typeface="Wingdings" pitchFamily="2" charset="2"/>
              <a:buNone/>
            </a:pPr>
            <a:r>
              <a:rPr lang="es-ES" sz="2800">
                <a:solidFill>
                  <a:srgbClr val="FFFF00"/>
                </a:solidFill>
                <a:latin typeface="Tahoma" pitchFamily="34" charset="0"/>
              </a:rPr>
              <a:t>Segmentación</a:t>
            </a:r>
            <a:r>
              <a:rPr lang="en-US" sz="2800">
                <a:solidFill>
                  <a:srgbClr val="FFFF00"/>
                </a:solidFill>
                <a:latin typeface="Tahoma" pitchFamily="34" charset="0"/>
              </a:rPr>
              <a:t> del Mercado</a:t>
            </a:r>
          </a:p>
          <a:p>
            <a:pPr>
              <a:lnSpc>
                <a:spcPct val="90000"/>
              </a:lnSpc>
              <a:buFontTx/>
              <a:buChar char="-"/>
            </a:pPr>
            <a:r>
              <a:rPr lang="es-ES" sz="2800">
                <a:latin typeface="Tahoma" pitchFamily="34" charset="0"/>
              </a:rPr>
              <a:t>Macrosegmentación</a:t>
            </a:r>
            <a:r>
              <a:rPr lang="en-US" sz="2800">
                <a:latin typeface="Tahoma" pitchFamily="34" charset="0"/>
              </a:rPr>
              <a:t>: Mercado de referencia inicial -&gt; </a:t>
            </a:r>
            <a:r>
              <a:rPr lang="es-ES" sz="2800">
                <a:latin typeface="Tahoma" pitchFamily="34" charset="0"/>
              </a:rPr>
              <a:t>tecnología, funciones y compradores del producto</a:t>
            </a:r>
            <a:r>
              <a:rPr lang="en-US" sz="2800">
                <a:latin typeface="Tahoma" pitchFamily="34" charset="0"/>
              </a:rPr>
              <a:t> </a:t>
            </a:r>
          </a:p>
          <a:p>
            <a:pPr>
              <a:lnSpc>
                <a:spcPct val="90000"/>
              </a:lnSpc>
              <a:buFontTx/>
              <a:buNone/>
            </a:pPr>
            <a:r>
              <a:rPr lang="es-ES" sz="2800">
                <a:solidFill>
                  <a:srgbClr val="FFFF00"/>
                </a:solidFill>
                <a:latin typeface="Tahoma" pitchFamily="34" charset="0"/>
              </a:rPr>
              <a:t>Funciones o necesidades</a:t>
            </a:r>
          </a:p>
          <a:p>
            <a:pPr>
              <a:lnSpc>
                <a:spcPct val="90000"/>
              </a:lnSpc>
              <a:buFontTx/>
              <a:buChar char="-"/>
            </a:pPr>
            <a:r>
              <a:rPr lang="es-ES" sz="2800">
                <a:latin typeface="Tahoma" pitchFamily="34" charset="0"/>
              </a:rPr>
              <a:t>Necesidad de vivir </a:t>
            </a:r>
            <a:r>
              <a:rPr lang="es-ES" sz="2800" b="1">
                <a:latin typeface="Tahoma" pitchFamily="34" charset="0"/>
              </a:rPr>
              <a:t>más</a:t>
            </a:r>
            <a:r>
              <a:rPr lang="en-US" sz="2800">
                <a:latin typeface="Tahoma" pitchFamily="34" charset="0"/>
              </a:rPr>
              <a:t> </a:t>
            </a:r>
          </a:p>
          <a:p>
            <a:pPr>
              <a:lnSpc>
                <a:spcPct val="90000"/>
              </a:lnSpc>
              <a:buFontTx/>
              <a:buChar char="-"/>
            </a:pPr>
            <a:r>
              <a:rPr lang="en-US" sz="2800">
                <a:latin typeface="Tahoma" pitchFamily="34" charset="0"/>
              </a:rPr>
              <a:t>Necesidad de estima</a:t>
            </a:r>
          </a:p>
          <a:p>
            <a:pPr>
              <a:lnSpc>
                <a:spcPct val="90000"/>
              </a:lnSpc>
              <a:buFontTx/>
              <a:buNone/>
            </a:pPr>
            <a:r>
              <a:rPr lang="es-ES" sz="2800">
                <a:solidFill>
                  <a:srgbClr val="FFFF00"/>
                </a:solidFill>
                <a:latin typeface="Tahoma" pitchFamily="34" charset="0"/>
              </a:rPr>
              <a:t>Tecnologías (¿cómo satisfacer?)</a:t>
            </a:r>
          </a:p>
          <a:p>
            <a:pPr>
              <a:lnSpc>
                <a:spcPct val="90000"/>
              </a:lnSpc>
              <a:buFontTx/>
              <a:buNone/>
            </a:pPr>
            <a:r>
              <a:rPr lang="es-ES" sz="2800">
                <a:latin typeface="Tahoma" pitchFamily="34" charset="0"/>
              </a:rPr>
              <a:t>- Alta tecnología -&gt; calidad e infraestructura suficiente y necesaria </a:t>
            </a:r>
            <a:endParaRPr lang="en-US" sz="2800">
              <a:latin typeface="Tahoma" pitchFamily="34" charset="0"/>
            </a:endParaRPr>
          </a:p>
          <a:p>
            <a:pPr>
              <a:lnSpc>
                <a:spcPct val="90000"/>
              </a:lnSpc>
              <a:buFontTx/>
              <a:buChar char="-"/>
            </a:pPr>
            <a:endParaRPr lang="en-US" sz="2800">
              <a:latin typeface="Tahoma" pitchFamily="34"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fade">
                                      <p:cBhvr>
                                        <p:cTn id="7" dur="1000"/>
                                        <p:tgtEl>
                                          <p:spTgt spid="25602"/>
                                        </p:tgtEl>
                                      </p:cBhvr>
                                    </p:animEffect>
                                    <p:anim calcmode="lin" valueType="num">
                                      <p:cBhvr>
                                        <p:cTn id="8" dur="1000" fill="hold"/>
                                        <p:tgtEl>
                                          <p:spTgt spid="25602"/>
                                        </p:tgtEl>
                                        <p:attrNameLst>
                                          <p:attrName>ppt_x</p:attrName>
                                        </p:attrNameLst>
                                      </p:cBhvr>
                                      <p:tavLst>
                                        <p:tav tm="0">
                                          <p:val>
                                            <p:strVal val="#ppt_x"/>
                                          </p:val>
                                        </p:tav>
                                        <p:tav tm="100000">
                                          <p:val>
                                            <p:strVal val="#ppt_x"/>
                                          </p:val>
                                        </p:tav>
                                      </p:tavLst>
                                    </p:anim>
                                    <p:anim calcmode="lin" valueType="num">
                                      <p:cBhvr>
                                        <p:cTn id="9" dur="898" decel="100000" fill="hold"/>
                                        <p:tgtEl>
                                          <p:spTgt spid="2560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560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5603">
                                            <p:txEl>
                                              <p:pRg st="0" end="0"/>
                                            </p:txEl>
                                          </p:spTgt>
                                        </p:tgtEl>
                                        <p:attrNameLst>
                                          <p:attrName>style.visibility</p:attrName>
                                        </p:attrNameLst>
                                      </p:cBhvr>
                                      <p:to>
                                        <p:strVal val="visible"/>
                                      </p:to>
                                    </p:set>
                                    <p:animEffect transition="in" filter="fade">
                                      <p:cBhvr>
                                        <p:cTn id="15" dur="1000"/>
                                        <p:tgtEl>
                                          <p:spTgt spid="25603">
                                            <p:txEl>
                                              <p:pRg st="0" end="0"/>
                                            </p:txEl>
                                          </p:spTgt>
                                        </p:tgtEl>
                                      </p:cBhvr>
                                    </p:animEffect>
                                    <p:anim calcmode="lin" valueType="num">
                                      <p:cBhvr>
                                        <p:cTn id="16" dur="1000" fill="hold"/>
                                        <p:tgtEl>
                                          <p:spTgt spid="25603">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2560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2560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5603">
                                            <p:txEl>
                                              <p:pRg st="1" end="1"/>
                                            </p:txEl>
                                          </p:spTgt>
                                        </p:tgtEl>
                                        <p:attrNameLst>
                                          <p:attrName>style.visibility</p:attrName>
                                        </p:attrNameLst>
                                      </p:cBhvr>
                                      <p:to>
                                        <p:strVal val="visible"/>
                                      </p:to>
                                    </p:set>
                                    <p:animEffect transition="in" filter="fade">
                                      <p:cBhvr>
                                        <p:cTn id="23" dur="1000"/>
                                        <p:tgtEl>
                                          <p:spTgt spid="25603">
                                            <p:txEl>
                                              <p:pRg st="1" end="1"/>
                                            </p:txEl>
                                          </p:spTgt>
                                        </p:tgtEl>
                                      </p:cBhvr>
                                    </p:animEffect>
                                    <p:anim calcmode="lin" valueType="num">
                                      <p:cBhvr>
                                        <p:cTn id="24" dur="1000" fill="hold"/>
                                        <p:tgtEl>
                                          <p:spTgt spid="25603">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2560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2560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25603">
                                            <p:txEl>
                                              <p:pRg st="2" end="2"/>
                                            </p:txEl>
                                          </p:spTgt>
                                        </p:tgtEl>
                                        <p:attrNameLst>
                                          <p:attrName>style.visibility</p:attrName>
                                        </p:attrNameLst>
                                      </p:cBhvr>
                                      <p:to>
                                        <p:strVal val="visible"/>
                                      </p:to>
                                    </p:set>
                                    <p:animEffect transition="in" filter="fade">
                                      <p:cBhvr>
                                        <p:cTn id="31" dur="1000"/>
                                        <p:tgtEl>
                                          <p:spTgt spid="25603">
                                            <p:txEl>
                                              <p:pRg st="2" end="2"/>
                                            </p:txEl>
                                          </p:spTgt>
                                        </p:tgtEl>
                                      </p:cBhvr>
                                    </p:animEffect>
                                    <p:anim calcmode="lin" valueType="num">
                                      <p:cBhvr>
                                        <p:cTn id="32" dur="1000" fill="hold"/>
                                        <p:tgtEl>
                                          <p:spTgt spid="25603">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25603">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2560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25603">
                                            <p:txEl>
                                              <p:pRg st="3" end="3"/>
                                            </p:txEl>
                                          </p:spTgt>
                                        </p:tgtEl>
                                        <p:attrNameLst>
                                          <p:attrName>style.visibility</p:attrName>
                                        </p:attrNameLst>
                                      </p:cBhvr>
                                      <p:to>
                                        <p:strVal val="visible"/>
                                      </p:to>
                                    </p:set>
                                    <p:animEffect transition="in" filter="fade">
                                      <p:cBhvr>
                                        <p:cTn id="39" dur="1000"/>
                                        <p:tgtEl>
                                          <p:spTgt spid="25603">
                                            <p:txEl>
                                              <p:pRg st="3" end="3"/>
                                            </p:txEl>
                                          </p:spTgt>
                                        </p:tgtEl>
                                      </p:cBhvr>
                                    </p:animEffect>
                                    <p:anim calcmode="lin" valueType="num">
                                      <p:cBhvr>
                                        <p:cTn id="40" dur="1000" fill="hold"/>
                                        <p:tgtEl>
                                          <p:spTgt spid="25603">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25603">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2560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25603">
                                            <p:txEl>
                                              <p:pRg st="4" end="4"/>
                                            </p:txEl>
                                          </p:spTgt>
                                        </p:tgtEl>
                                        <p:attrNameLst>
                                          <p:attrName>style.visibility</p:attrName>
                                        </p:attrNameLst>
                                      </p:cBhvr>
                                      <p:to>
                                        <p:strVal val="visible"/>
                                      </p:to>
                                    </p:set>
                                    <p:animEffect transition="in" filter="fade">
                                      <p:cBhvr>
                                        <p:cTn id="47" dur="1000"/>
                                        <p:tgtEl>
                                          <p:spTgt spid="25603">
                                            <p:txEl>
                                              <p:pRg st="4" end="4"/>
                                            </p:txEl>
                                          </p:spTgt>
                                        </p:tgtEl>
                                      </p:cBhvr>
                                    </p:animEffect>
                                    <p:anim calcmode="lin" valueType="num">
                                      <p:cBhvr>
                                        <p:cTn id="48" dur="1000" fill="hold"/>
                                        <p:tgtEl>
                                          <p:spTgt spid="25603">
                                            <p:txEl>
                                              <p:pRg st="4" end="4"/>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25603">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2560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25603">
                                            <p:txEl>
                                              <p:pRg st="5" end="5"/>
                                            </p:txEl>
                                          </p:spTgt>
                                        </p:tgtEl>
                                        <p:attrNameLst>
                                          <p:attrName>style.visibility</p:attrName>
                                        </p:attrNameLst>
                                      </p:cBhvr>
                                      <p:to>
                                        <p:strVal val="visible"/>
                                      </p:to>
                                    </p:set>
                                    <p:animEffect transition="in" filter="fade">
                                      <p:cBhvr>
                                        <p:cTn id="55" dur="1000"/>
                                        <p:tgtEl>
                                          <p:spTgt spid="25603">
                                            <p:txEl>
                                              <p:pRg st="5" end="5"/>
                                            </p:txEl>
                                          </p:spTgt>
                                        </p:tgtEl>
                                      </p:cBhvr>
                                    </p:animEffect>
                                    <p:anim calcmode="lin" valueType="num">
                                      <p:cBhvr>
                                        <p:cTn id="56" dur="1000" fill="hold"/>
                                        <p:tgtEl>
                                          <p:spTgt spid="25603">
                                            <p:txEl>
                                              <p:pRg st="5" end="5"/>
                                            </p:txEl>
                                          </p:spTgt>
                                        </p:tgtEl>
                                        <p:attrNameLst>
                                          <p:attrName>ppt_x</p:attrName>
                                        </p:attrNameLst>
                                      </p:cBhvr>
                                      <p:tavLst>
                                        <p:tav tm="0">
                                          <p:val>
                                            <p:strVal val="#ppt_x"/>
                                          </p:val>
                                        </p:tav>
                                        <p:tav tm="100000">
                                          <p:val>
                                            <p:strVal val="#ppt_x"/>
                                          </p:val>
                                        </p:tav>
                                      </p:tavLst>
                                    </p:anim>
                                    <p:anim calcmode="lin" valueType="num">
                                      <p:cBhvr>
                                        <p:cTn id="57" dur="898" decel="100000" fill="hold"/>
                                        <p:tgtEl>
                                          <p:spTgt spid="25603">
                                            <p:txEl>
                                              <p:pRg st="5" end="5"/>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898"/>
                                          </p:stCondLst>
                                        </p:cTn>
                                        <p:tgtEl>
                                          <p:spTgt spid="2560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25603">
                                            <p:txEl>
                                              <p:pRg st="6" end="6"/>
                                            </p:txEl>
                                          </p:spTgt>
                                        </p:tgtEl>
                                        <p:attrNameLst>
                                          <p:attrName>style.visibility</p:attrName>
                                        </p:attrNameLst>
                                      </p:cBhvr>
                                      <p:to>
                                        <p:strVal val="visible"/>
                                      </p:to>
                                    </p:set>
                                    <p:animEffect transition="in" filter="fade">
                                      <p:cBhvr>
                                        <p:cTn id="63" dur="1000"/>
                                        <p:tgtEl>
                                          <p:spTgt spid="25603">
                                            <p:txEl>
                                              <p:pRg st="6" end="6"/>
                                            </p:txEl>
                                          </p:spTgt>
                                        </p:tgtEl>
                                      </p:cBhvr>
                                    </p:animEffect>
                                    <p:anim calcmode="lin" valueType="num">
                                      <p:cBhvr>
                                        <p:cTn id="64" dur="1000" fill="hold"/>
                                        <p:tgtEl>
                                          <p:spTgt spid="25603">
                                            <p:txEl>
                                              <p:pRg st="6" end="6"/>
                                            </p:txEl>
                                          </p:spTgt>
                                        </p:tgtEl>
                                        <p:attrNameLst>
                                          <p:attrName>ppt_x</p:attrName>
                                        </p:attrNameLst>
                                      </p:cBhvr>
                                      <p:tavLst>
                                        <p:tav tm="0">
                                          <p:val>
                                            <p:strVal val="#ppt_x"/>
                                          </p:val>
                                        </p:tav>
                                        <p:tav tm="100000">
                                          <p:val>
                                            <p:strVal val="#ppt_x"/>
                                          </p:val>
                                        </p:tav>
                                      </p:tavLst>
                                    </p:anim>
                                    <p:anim calcmode="lin" valueType="num">
                                      <p:cBhvr>
                                        <p:cTn id="65" dur="898" decel="100000" fill="hold"/>
                                        <p:tgtEl>
                                          <p:spTgt spid="25603">
                                            <p:txEl>
                                              <p:pRg st="6" end="6"/>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898"/>
                                          </p:stCondLst>
                                        </p:cTn>
                                        <p:tgtEl>
                                          <p:spTgt spid="2560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s-MX">
                <a:solidFill>
                  <a:srgbClr val="FFFF00"/>
                </a:solidFill>
                <a:latin typeface="Tahoma" pitchFamily="34" charset="0"/>
              </a:rPr>
              <a:t>INVESTIGACIÓN DE MERCADO</a:t>
            </a:r>
            <a:endParaRPr lang="en-US">
              <a:solidFill>
                <a:srgbClr val="FFFF00"/>
              </a:solidFill>
              <a:latin typeface="Tahoma" pitchFamily="34" charset="0"/>
            </a:endParaRPr>
          </a:p>
        </p:txBody>
      </p:sp>
      <p:sp>
        <p:nvSpPr>
          <p:cNvPr id="26627" name="Rectangle 3"/>
          <p:cNvSpPr>
            <a:spLocks noGrp="1" noChangeArrowheads="1"/>
          </p:cNvSpPr>
          <p:nvPr>
            <p:ph type="body" idx="1"/>
          </p:nvPr>
        </p:nvSpPr>
        <p:spPr/>
        <p:txBody>
          <a:bodyPr/>
          <a:lstStyle/>
          <a:p>
            <a:pPr>
              <a:lnSpc>
                <a:spcPct val="90000"/>
              </a:lnSpc>
              <a:buFont typeface="Wingdings" pitchFamily="2" charset="2"/>
              <a:buNone/>
            </a:pPr>
            <a:r>
              <a:rPr lang="en-US">
                <a:solidFill>
                  <a:srgbClr val="FFFF00"/>
                </a:solidFill>
                <a:latin typeface="Tahoma" pitchFamily="34" charset="0"/>
              </a:rPr>
              <a:t>Grupo de compradores </a:t>
            </a:r>
            <a:r>
              <a:rPr lang="es-ES_tradnl">
                <a:solidFill>
                  <a:srgbClr val="FFFF00"/>
                </a:solidFill>
                <a:latin typeface="Tahoma" pitchFamily="34" charset="0"/>
              </a:rPr>
              <a:t>¿a quién satisfacer?</a:t>
            </a:r>
          </a:p>
          <a:p>
            <a:pPr>
              <a:lnSpc>
                <a:spcPct val="90000"/>
              </a:lnSpc>
              <a:buFontTx/>
              <a:buChar char="-"/>
            </a:pPr>
            <a:r>
              <a:rPr lang="es-ES_tradnl">
                <a:latin typeface="Tahoma" pitchFamily="34" charset="0"/>
              </a:rPr>
              <a:t>Población preocupada por su salud </a:t>
            </a:r>
          </a:p>
          <a:p>
            <a:pPr>
              <a:lnSpc>
                <a:spcPct val="90000"/>
              </a:lnSpc>
              <a:buFontTx/>
              <a:buChar char="-"/>
            </a:pPr>
            <a:r>
              <a:rPr lang="en-US">
                <a:latin typeface="Tahoma" pitchFamily="34" charset="0"/>
              </a:rPr>
              <a:t>Emprendedores -&gt; </a:t>
            </a:r>
            <a:r>
              <a:rPr lang="es-ES_tradnl">
                <a:latin typeface="Tahoma" pitchFamily="34" charset="0"/>
              </a:rPr>
              <a:t>filosofía: ofrecer lo mejor </a:t>
            </a:r>
          </a:p>
          <a:p>
            <a:pPr>
              <a:lnSpc>
                <a:spcPct val="90000"/>
              </a:lnSpc>
              <a:buFontTx/>
              <a:buChar char="-"/>
            </a:pPr>
            <a:r>
              <a:rPr lang="es-ES_tradnl">
                <a:latin typeface="Tahoma" pitchFamily="34" charset="0"/>
              </a:rPr>
              <a:t>Personas evitan enfermedades</a:t>
            </a:r>
          </a:p>
          <a:p>
            <a:pPr>
              <a:lnSpc>
                <a:spcPct val="90000"/>
              </a:lnSpc>
              <a:buFontTx/>
              <a:buNone/>
            </a:pPr>
            <a:r>
              <a:rPr lang="es-ES_tradnl">
                <a:solidFill>
                  <a:srgbClr val="FFFF00"/>
                </a:solidFill>
                <a:latin typeface="Tahoma" pitchFamily="34" charset="0"/>
              </a:rPr>
              <a:t>Segmentación por productos mercado</a:t>
            </a:r>
          </a:p>
          <a:p>
            <a:pPr>
              <a:lnSpc>
                <a:spcPct val="90000"/>
              </a:lnSpc>
              <a:buFontTx/>
              <a:buChar char="-"/>
            </a:pPr>
            <a:r>
              <a:rPr lang="es-ES_tradnl">
                <a:latin typeface="Tahoma" pitchFamily="34" charset="0"/>
              </a:rPr>
              <a:t>Equipo eficiente</a:t>
            </a:r>
          </a:p>
          <a:p>
            <a:pPr>
              <a:lnSpc>
                <a:spcPct val="90000"/>
              </a:lnSpc>
              <a:buFontTx/>
              <a:buChar char="-"/>
            </a:pPr>
            <a:r>
              <a:rPr lang="en-US">
                <a:latin typeface="Tahoma" pitchFamily="34" charset="0"/>
              </a:rPr>
              <a:t>Equipo durable</a:t>
            </a:r>
            <a:r>
              <a:rPr lang="en-US"/>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randombar(horizontal)">
                                      <p:cBhvr>
                                        <p:cTn id="7" dur="600">
                                          <p:stCondLst>
                                            <p:cond delay="0"/>
                                          </p:stCondLst>
                                        </p:cTn>
                                        <p:tgtEl>
                                          <p:spTgt spid="2662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6627">
                                            <p:txEl>
                                              <p:pRg st="0" end="0"/>
                                            </p:txEl>
                                          </p:spTgt>
                                        </p:tgtEl>
                                        <p:attrNameLst>
                                          <p:attrName>style.visibility</p:attrName>
                                        </p:attrNameLst>
                                      </p:cBhvr>
                                      <p:to>
                                        <p:strVal val="visible"/>
                                      </p:to>
                                    </p:set>
                                    <p:animEffect transition="in" filter="randombar(horizontal)">
                                      <p:cBhvr>
                                        <p:cTn id="12" dur="500"/>
                                        <p:tgtEl>
                                          <p:spTgt spid="2662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6627">
                                            <p:txEl>
                                              <p:pRg st="1" end="1"/>
                                            </p:txEl>
                                          </p:spTgt>
                                        </p:tgtEl>
                                        <p:attrNameLst>
                                          <p:attrName>style.visibility</p:attrName>
                                        </p:attrNameLst>
                                      </p:cBhvr>
                                      <p:to>
                                        <p:strVal val="visible"/>
                                      </p:to>
                                    </p:set>
                                    <p:animEffect transition="in" filter="randombar(horizontal)">
                                      <p:cBhvr>
                                        <p:cTn id="17" dur="500"/>
                                        <p:tgtEl>
                                          <p:spTgt spid="2662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6627">
                                            <p:txEl>
                                              <p:pRg st="2" end="2"/>
                                            </p:txEl>
                                          </p:spTgt>
                                        </p:tgtEl>
                                        <p:attrNameLst>
                                          <p:attrName>style.visibility</p:attrName>
                                        </p:attrNameLst>
                                      </p:cBhvr>
                                      <p:to>
                                        <p:strVal val="visible"/>
                                      </p:to>
                                    </p:set>
                                    <p:animEffect transition="in" filter="randombar(horizontal)">
                                      <p:cBhvr>
                                        <p:cTn id="22" dur="500"/>
                                        <p:tgtEl>
                                          <p:spTgt spid="2662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26627">
                                            <p:txEl>
                                              <p:pRg st="3" end="3"/>
                                            </p:txEl>
                                          </p:spTgt>
                                        </p:tgtEl>
                                        <p:attrNameLst>
                                          <p:attrName>style.visibility</p:attrName>
                                        </p:attrNameLst>
                                      </p:cBhvr>
                                      <p:to>
                                        <p:strVal val="visible"/>
                                      </p:to>
                                    </p:set>
                                    <p:animEffect transition="in" filter="randombar(horizontal)">
                                      <p:cBhvr>
                                        <p:cTn id="27" dur="500"/>
                                        <p:tgtEl>
                                          <p:spTgt spid="2662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26627">
                                            <p:txEl>
                                              <p:pRg st="4" end="4"/>
                                            </p:txEl>
                                          </p:spTgt>
                                        </p:tgtEl>
                                        <p:attrNameLst>
                                          <p:attrName>style.visibility</p:attrName>
                                        </p:attrNameLst>
                                      </p:cBhvr>
                                      <p:to>
                                        <p:strVal val="visible"/>
                                      </p:to>
                                    </p:set>
                                    <p:animEffect transition="in" filter="randombar(horizontal)">
                                      <p:cBhvr>
                                        <p:cTn id="32" dur="500"/>
                                        <p:tgtEl>
                                          <p:spTgt spid="2662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26627">
                                            <p:txEl>
                                              <p:pRg st="5" end="5"/>
                                            </p:txEl>
                                          </p:spTgt>
                                        </p:tgtEl>
                                        <p:attrNameLst>
                                          <p:attrName>style.visibility</p:attrName>
                                        </p:attrNameLst>
                                      </p:cBhvr>
                                      <p:to>
                                        <p:strVal val="visible"/>
                                      </p:to>
                                    </p:set>
                                    <p:animEffect transition="in" filter="randombar(horizontal)">
                                      <p:cBhvr>
                                        <p:cTn id="37" dur="500"/>
                                        <p:tgtEl>
                                          <p:spTgt spid="2662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26627">
                                            <p:txEl>
                                              <p:pRg st="6" end="6"/>
                                            </p:txEl>
                                          </p:spTgt>
                                        </p:tgtEl>
                                        <p:attrNameLst>
                                          <p:attrName>style.visibility</p:attrName>
                                        </p:attrNameLst>
                                      </p:cBhvr>
                                      <p:to>
                                        <p:strVal val="visible"/>
                                      </p:to>
                                    </p:set>
                                    <p:animEffect transition="in" filter="randombar(horizontal)">
                                      <p:cBhvr>
                                        <p:cTn id="42" dur="500"/>
                                        <p:tgtEl>
                                          <p:spTgt spid="266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s-MX">
                <a:solidFill>
                  <a:srgbClr val="FFFF00"/>
                </a:solidFill>
                <a:latin typeface="Tahoma" pitchFamily="34" charset="0"/>
              </a:rPr>
              <a:t>INVESTIGACIÓN DE MERCADO</a:t>
            </a:r>
            <a:endParaRPr lang="en-US">
              <a:solidFill>
                <a:srgbClr val="FFFF00"/>
              </a:solidFill>
              <a:latin typeface="Tahoma" pitchFamily="34" charset="0"/>
            </a:endParaRPr>
          </a:p>
        </p:txBody>
      </p:sp>
      <p:sp>
        <p:nvSpPr>
          <p:cNvPr id="27651" name="Rectangle 3"/>
          <p:cNvSpPr>
            <a:spLocks noGrp="1" noChangeArrowheads="1"/>
          </p:cNvSpPr>
          <p:nvPr>
            <p:ph type="body" idx="1"/>
          </p:nvPr>
        </p:nvSpPr>
        <p:spPr/>
        <p:txBody>
          <a:bodyPr/>
          <a:lstStyle/>
          <a:p>
            <a:pPr>
              <a:buFontTx/>
              <a:buChar char="-"/>
            </a:pPr>
            <a:r>
              <a:rPr lang="en-US" sz="2800">
                <a:latin typeface="Tahoma" pitchFamily="34" charset="0"/>
              </a:rPr>
              <a:t>Consumidores potenciales: edad superior a </a:t>
            </a:r>
            <a:r>
              <a:rPr lang="es-ES_tradnl" sz="2800">
                <a:latin typeface="Tahoma" pitchFamily="34" charset="0"/>
              </a:rPr>
              <a:t>21 años</a:t>
            </a:r>
          </a:p>
          <a:p>
            <a:pPr>
              <a:buFontTx/>
              <a:buChar char="-"/>
            </a:pPr>
            <a:r>
              <a:rPr lang="es-ES_tradnl" sz="2800">
                <a:latin typeface="Tahoma" pitchFamily="34" charset="0"/>
              </a:rPr>
              <a:t>Se </a:t>
            </a:r>
            <a:r>
              <a:rPr lang="es-MX" sz="2800">
                <a:latin typeface="Tahoma" pitchFamily="34" charset="0"/>
              </a:rPr>
              <a:t> utilizó </a:t>
            </a:r>
            <a:r>
              <a:rPr lang="es-ES_tradnl" sz="2800">
                <a:latin typeface="Tahoma" pitchFamily="34" charset="0"/>
              </a:rPr>
              <a:t>el método del muestreo irrestricto aleatorio simple</a:t>
            </a:r>
            <a:r>
              <a:rPr lang="en-US" sz="2800">
                <a:latin typeface="Tahoma" pitchFamily="34" charset="0"/>
              </a:rPr>
              <a:t>  </a:t>
            </a:r>
          </a:p>
          <a:p>
            <a:pPr>
              <a:buFontTx/>
              <a:buChar char="-"/>
            </a:pPr>
            <a:r>
              <a:rPr lang="en-US" sz="2800">
                <a:latin typeface="Tahoma" pitchFamily="34" charset="0"/>
              </a:rPr>
              <a:t>Entrevista personal</a:t>
            </a:r>
          </a:p>
          <a:p>
            <a:pPr>
              <a:buFontTx/>
              <a:buChar char="-"/>
            </a:pPr>
            <a:r>
              <a:rPr lang="en-US" sz="2800">
                <a:latin typeface="Tahoma" pitchFamily="34" charset="0"/>
              </a:rPr>
              <a:t>Instrumento: cuentionario o encuesta </a:t>
            </a:r>
          </a:p>
          <a:p>
            <a:pPr>
              <a:buFontTx/>
              <a:buChar char="-"/>
            </a:pPr>
            <a:r>
              <a:rPr lang="es-ES_tradnl" sz="2800">
                <a:latin typeface="Tahoma" pitchFamily="34" charset="0"/>
              </a:rPr>
              <a:t>Seleccionar tamaño de muestra adecuado</a:t>
            </a:r>
          </a:p>
          <a:p>
            <a:pPr>
              <a:buFontTx/>
              <a:buChar char="-"/>
            </a:pPr>
            <a:r>
              <a:rPr lang="es-ES_tradnl" sz="2800">
                <a:latin typeface="Tahoma" pitchFamily="34" charset="0"/>
              </a:rPr>
              <a:t>Principal parámetro: estimar la proporción del mercado que acepta el equipo de limpieza</a:t>
            </a:r>
            <a:r>
              <a:rPr lang="en-US" sz="2800">
                <a:latin typeface="Tahoma" pitchFamily="34" charset="0"/>
              </a:rPr>
              <a:t> </a:t>
            </a:r>
            <a:r>
              <a:rPr lang="es-ES_tradnl" sz="2800">
                <a:latin typeface="Tahoma" pitchFamily="34" charset="0"/>
              </a:rPr>
              <a:t> </a:t>
            </a:r>
            <a:r>
              <a:rPr lang="en-US" sz="2800">
                <a:latin typeface="Tahoma" pitchFamily="34" charset="0"/>
              </a:rPr>
              <a:t> </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p:cTn id="7" dur="1000" fill="hold"/>
                                        <p:tgtEl>
                                          <p:spTgt spid="27650"/>
                                        </p:tgtEl>
                                        <p:attrNameLst>
                                          <p:attrName>ppt_w</p:attrName>
                                        </p:attrNameLst>
                                      </p:cBhvr>
                                      <p:tavLst>
                                        <p:tav tm="0">
                                          <p:val>
                                            <p:strVal val="#ppt_w+.3"/>
                                          </p:val>
                                        </p:tav>
                                        <p:tav tm="100000">
                                          <p:val>
                                            <p:strVal val="#ppt_w"/>
                                          </p:val>
                                        </p:tav>
                                      </p:tavLst>
                                    </p:anim>
                                    <p:anim calcmode="lin" valueType="num">
                                      <p:cBhvr>
                                        <p:cTn id="8" dur="1000" fill="hold"/>
                                        <p:tgtEl>
                                          <p:spTgt spid="27650"/>
                                        </p:tgtEl>
                                        <p:attrNameLst>
                                          <p:attrName>ppt_h</p:attrName>
                                        </p:attrNameLst>
                                      </p:cBhvr>
                                      <p:tavLst>
                                        <p:tav tm="0">
                                          <p:val>
                                            <p:strVal val="#ppt_h"/>
                                          </p:val>
                                        </p:tav>
                                        <p:tav tm="100000">
                                          <p:val>
                                            <p:strVal val="#ppt_h"/>
                                          </p:val>
                                        </p:tav>
                                      </p:tavLst>
                                    </p:anim>
                                    <p:animEffect transition="in" filter="fade">
                                      <p:cBhvr>
                                        <p:cTn id="9" dur="1000"/>
                                        <p:tgtEl>
                                          <p:spTgt spid="27650"/>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27651">
                                            <p:txEl>
                                              <p:pRg st="0" end="0"/>
                                            </p:txEl>
                                          </p:spTgt>
                                        </p:tgtEl>
                                        <p:attrNameLst>
                                          <p:attrName>style.visibility</p:attrName>
                                        </p:attrNameLst>
                                      </p:cBhvr>
                                      <p:to>
                                        <p:strVal val="visible"/>
                                      </p:to>
                                    </p:set>
                                    <p:anim calcmode="lin" valueType="num">
                                      <p:cBhvr>
                                        <p:cTn id="14" dur="1000" fill="hold"/>
                                        <p:tgtEl>
                                          <p:spTgt spid="27651">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27651">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2765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27651">
                                            <p:txEl>
                                              <p:pRg st="1" end="1"/>
                                            </p:txEl>
                                          </p:spTgt>
                                        </p:tgtEl>
                                        <p:attrNameLst>
                                          <p:attrName>style.visibility</p:attrName>
                                        </p:attrNameLst>
                                      </p:cBhvr>
                                      <p:to>
                                        <p:strVal val="visible"/>
                                      </p:to>
                                    </p:set>
                                    <p:anim calcmode="lin" valueType="num">
                                      <p:cBhvr>
                                        <p:cTn id="21" dur="1000" fill="hold"/>
                                        <p:tgtEl>
                                          <p:spTgt spid="27651">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27651">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27651">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27651">
                                            <p:txEl>
                                              <p:pRg st="2" end="2"/>
                                            </p:txEl>
                                          </p:spTgt>
                                        </p:tgtEl>
                                        <p:attrNameLst>
                                          <p:attrName>style.visibility</p:attrName>
                                        </p:attrNameLst>
                                      </p:cBhvr>
                                      <p:to>
                                        <p:strVal val="visible"/>
                                      </p:to>
                                    </p:set>
                                    <p:anim calcmode="lin" valueType="num">
                                      <p:cBhvr>
                                        <p:cTn id="28" dur="1000" fill="hold"/>
                                        <p:tgtEl>
                                          <p:spTgt spid="27651">
                                            <p:txEl>
                                              <p:pRg st="2" end="2"/>
                                            </p:txEl>
                                          </p:spTgt>
                                        </p:tgtEl>
                                        <p:attrNameLst>
                                          <p:attrName>ppt_w</p:attrName>
                                        </p:attrNameLst>
                                      </p:cBhvr>
                                      <p:tavLst>
                                        <p:tav tm="0">
                                          <p:val>
                                            <p:strVal val="#ppt_w+.3"/>
                                          </p:val>
                                        </p:tav>
                                        <p:tav tm="100000">
                                          <p:val>
                                            <p:strVal val="#ppt_w"/>
                                          </p:val>
                                        </p:tav>
                                      </p:tavLst>
                                    </p:anim>
                                    <p:anim calcmode="lin" valueType="num">
                                      <p:cBhvr>
                                        <p:cTn id="29" dur="1000" fill="hold"/>
                                        <p:tgtEl>
                                          <p:spTgt spid="27651">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27651">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0" presetClass="entr" presetSubtype="0" decel="100000" fill="hold" grpId="0" nodeType="clickEffect">
                                  <p:stCondLst>
                                    <p:cond delay="0"/>
                                  </p:stCondLst>
                                  <p:childTnLst>
                                    <p:set>
                                      <p:cBhvr>
                                        <p:cTn id="34" dur="1" fill="hold">
                                          <p:stCondLst>
                                            <p:cond delay="0"/>
                                          </p:stCondLst>
                                        </p:cTn>
                                        <p:tgtEl>
                                          <p:spTgt spid="27651">
                                            <p:txEl>
                                              <p:pRg st="3" end="3"/>
                                            </p:txEl>
                                          </p:spTgt>
                                        </p:tgtEl>
                                        <p:attrNameLst>
                                          <p:attrName>style.visibility</p:attrName>
                                        </p:attrNameLst>
                                      </p:cBhvr>
                                      <p:to>
                                        <p:strVal val="visible"/>
                                      </p:to>
                                    </p:set>
                                    <p:anim calcmode="lin" valueType="num">
                                      <p:cBhvr>
                                        <p:cTn id="35" dur="1000" fill="hold"/>
                                        <p:tgtEl>
                                          <p:spTgt spid="27651">
                                            <p:txEl>
                                              <p:pRg st="3" end="3"/>
                                            </p:txEl>
                                          </p:spTgt>
                                        </p:tgtEl>
                                        <p:attrNameLst>
                                          <p:attrName>ppt_w</p:attrName>
                                        </p:attrNameLst>
                                      </p:cBhvr>
                                      <p:tavLst>
                                        <p:tav tm="0">
                                          <p:val>
                                            <p:strVal val="#ppt_w+.3"/>
                                          </p:val>
                                        </p:tav>
                                        <p:tav tm="100000">
                                          <p:val>
                                            <p:strVal val="#ppt_w"/>
                                          </p:val>
                                        </p:tav>
                                      </p:tavLst>
                                    </p:anim>
                                    <p:anim calcmode="lin" valueType="num">
                                      <p:cBhvr>
                                        <p:cTn id="36" dur="1000" fill="hold"/>
                                        <p:tgtEl>
                                          <p:spTgt spid="27651">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27651">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0" presetClass="entr" presetSubtype="0" decel="100000" fill="hold" grpId="0" nodeType="clickEffect">
                                  <p:stCondLst>
                                    <p:cond delay="0"/>
                                  </p:stCondLst>
                                  <p:childTnLst>
                                    <p:set>
                                      <p:cBhvr>
                                        <p:cTn id="41" dur="1" fill="hold">
                                          <p:stCondLst>
                                            <p:cond delay="0"/>
                                          </p:stCondLst>
                                        </p:cTn>
                                        <p:tgtEl>
                                          <p:spTgt spid="27651">
                                            <p:txEl>
                                              <p:pRg st="4" end="4"/>
                                            </p:txEl>
                                          </p:spTgt>
                                        </p:tgtEl>
                                        <p:attrNameLst>
                                          <p:attrName>style.visibility</p:attrName>
                                        </p:attrNameLst>
                                      </p:cBhvr>
                                      <p:to>
                                        <p:strVal val="visible"/>
                                      </p:to>
                                    </p:set>
                                    <p:anim calcmode="lin" valueType="num">
                                      <p:cBhvr>
                                        <p:cTn id="42" dur="1000" fill="hold"/>
                                        <p:tgtEl>
                                          <p:spTgt spid="27651">
                                            <p:txEl>
                                              <p:pRg st="4" end="4"/>
                                            </p:txEl>
                                          </p:spTgt>
                                        </p:tgtEl>
                                        <p:attrNameLst>
                                          <p:attrName>ppt_w</p:attrName>
                                        </p:attrNameLst>
                                      </p:cBhvr>
                                      <p:tavLst>
                                        <p:tav tm="0">
                                          <p:val>
                                            <p:strVal val="#ppt_w+.3"/>
                                          </p:val>
                                        </p:tav>
                                        <p:tav tm="100000">
                                          <p:val>
                                            <p:strVal val="#ppt_w"/>
                                          </p:val>
                                        </p:tav>
                                      </p:tavLst>
                                    </p:anim>
                                    <p:anim calcmode="lin" valueType="num">
                                      <p:cBhvr>
                                        <p:cTn id="43" dur="1000" fill="hold"/>
                                        <p:tgtEl>
                                          <p:spTgt spid="27651">
                                            <p:txEl>
                                              <p:pRg st="4" end="4"/>
                                            </p:txEl>
                                          </p:spTgt>
                                        </p:tgtEl>
                                        <p:attrNameLst>
                                          <p:attrName>ppt_h</p:attrName>
                                        </p:attrNameLst>
                                      </p:cBhvr>
                                      <p:tavLst>
                                        <p:tav tm="0">
                                          <p:val>
                                            <p:strVal val="#ppt_h"/>
                                          </p:val>
                                        </p:tav>
                                        <p:tav tm="100000">
                                          <p:val>
                                            <p:strVal val="#ppt_h"/>
                                          </p:val>
                                        </p:tav>
                                      </p:tavLst>
                                    </p:anim>
                                    <p:animEffect transition="in" filter="fade">
                                      <p:cBhvr>
                                        <p:cTn id="44" dur="1000"/>
                                        <p:tgtEl>
                                          <p:spTgt spid="27651">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0" presetClass="entr" presetSubtype="0" decel="100000" fill="hold" grpId="0" nodeType="clickEffect">
                                  <p:stCondLst>
                                    <p:cond delay="0"/>
                                  </p:stCondLst>
                                  <p:childTnLst>
                                    <p:set>
                                      <p:cBhvr>
                                        <p:cTn id="48" dur="1" fill="hold">
                                          <p:stCondLst>
                                            <p:cond delay="0"/>
                                          </p:stCondLst>
                                        </p:cTn>
                                        <p:tgtEl>
                                          <p:spTgt spid="27651">
                                            <p:txEl>
                                              <p:pRg st="5" end="5"/>
                                            </p:txEl>
                                          </p:spTgt>
                                        </p:tgtEl>
                                        <p:attrNameLst>
                                          <p:attrName>style.visibility</p:attrName>
                                        </p:attrNameLst>
                                      </p:cBhvr>
                                      <p:to>
                                        <p:strVal val="visible"/>
                                      </p:to>
                                    </p:set>
                                    <p:anim calcmode="lin" valueType="num">
                                      <p:cBhvr>
                                        <p:cTn id="49" dur="1000" fill="hold"/>
                                        <p:tgtEl>
                                          <p:spTgt spid="27651">
                                            <p:txEl>
                                              <p:pRg st="5" end="5"/>
                                            </p:txEl>
                                          </p:spTgt>
                                        </p:tgtEl>
                                        <p:attrNameLst>
                                          <p:attrName>ppt_w</p:attrName>
                                        </p:attrNameLst>
                                      </p:cBhvr>
                                      <p:tavLst>
                                        <p:tav tm="0">
                                          <p:val>
                                            <p:strVal val="#ppt_w+.3"/>
                                          </p:val>
                                        </p:tav>
                                        <p:tav tm="100000">
                                          <p:val>
                                            <p:strVal val="#ppt_w"/>
                                          </p:val>
                                        </p:tav>
                                      </p:tavLst>
                                    </p:anim>
                                    <p:anim calcmode="lin" valueType="num">
                                      <p:cBhvr>
                                        <p:cTn id="50" dur="1000" fill="hold"/>
                                        <p:tgtEl>
                                          <p:spTgt spid="27651">
                                            <p:txEl>
                                              <p:pRg st="5" end="5"/>
                                            </p:txEl>
                                          </p:spTgt>
                                        </p:tgtEl>
                                        <p:attrNameLst>
                                          <p:attrName>ppt_h</p:attrName>
                                        </p:attrNameLst>
                                      </p:cBhvr>
                                      <p:tavLst>
                                        <p:tav tm="0">
                                          <p:val>
                                            <p:strVal val="#ppt_h"/>
                                          </p:val>
                                        </p:tav>
                                        <p:tav tm="100000">
                                          <p:val>
                                            <p:strVal val="#ppt_h"/>
                                          </p:val>
                                        </p:tav>
                                      </p:tavLst>
                                    </p:anim>
                                    <p:animEffect transition="in" filter="fade">
                                      <p:cBhvr>
                                        <p:cTn id="51" dur="1000"/>
                                        <p:tgtEl>
                                          <p:spTgt spid="276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s-MX">
                <a:solidFill>
                  <a:srgbClr val="FFFF00"/>
                </a:solidFill>
                <a:latin typeface="Tahoma" pitchFamily="34" charset="0"/>
              </a:rPr>
              <a:t>INVESTIGACIÓN DE MERCADO</a:t>
            </a:r>
            <a:endParaRPr lang="en-US">
              <a:solidFill>
                <a:srgbClr val="FFFF00"/>
              </a:solidFill>
              <a:latin typeface="Tahoma" pitchFamily="34" charset="0"/>
            </a:endParaRPr>
          </a:p>
        </p:txBody>
      </p:sp>
      <p:sp>
        <p:nvSpPr>
          <p:cNvPr id="28675" name="Rectangle 3"/>
          <p:cNvSpPr>
            <a:spLocks noGrp="1" noChangeArrowheads="1"/>
          </p:cNvSpPr>
          <p:nvPr>
            <p:ph type="body" sz="half" idx="1"/>
          </p:nvPr>
        </p:nvSpPr>
        <p:spPr/>
        <p:txBody>
          <a:bodyPr/>
          <a:lstStyle/>
          <a:p>
            <a:pPr>
              <a:buFontTx/>
              <a:buChar char="-"/>
            </a:pPr>
            <a:r>
              <a:rPr lang="en-US" sz="2800">
                <a:latin typeface="Tahoma" pitchFamily="34" charset="0"/>
              </a:rPr>
              <a:t>Prueba piloto: se entrevist</a:t>
            </a:r>
            <a:r>
              <a:rPr lang="es-ES_tradnl" sz="2800">
                <a:latin typeface="Tahoma" pitchFamily="34" charset="0"/>
              </a:rPr>
              <a:t>ó</a:t>
            </a:r>
            <a:r>
              <a:rPr lang="en-US" sz="2800">
                <a:latin typeface="Tahoma" pitchFamily="34" charset="0"/>
              </a:rPr>
              <a:t> a 30 personas</a:t>
            </a:r>
          </a:p>
          <a:p>
            <a:pPr>
              <a:buFontTx/>
              <a:buNone/>
            </a:pPr>
            <a:r>
              <a:rPr lang="en-US" sz="2800">
                <a:latin typeface="Tahoma" pitchFamily="34" charset="0"/>
              </a:rPr>
              <a:t> </a:t>
            </a:r>
          </a:p>
          <a:p>
            <a:pPr>
              <a:buFontTx/>
              <a:buNone/>
            </a:pPr>
            <a:endParaRPr lang="en-US" sz="2800">
              <a:latin typeface="Tahoma" pitchFamily="34" charset="0"/>
            </a:endParaRPr>
          </a:p>
        </p:txBody>
      </p:sp>
      <p:graphicFrame>
        <p:nvGraphicFramePr>
          <p:cNvPr id="28727" name="Group 55"/>
          <p:cNvGraphicFramePr>
            <a:graphicFrameLocks noGrp="1"/>
          </p:cNvGraphicFramePr>
          <p:nvPr>
            <p:ph sz="half" idx="2"/>
          </p:nvPr>
        </p:nvGraphicFramePr>
        <p:xfrm>
          <a:off x="533400" y="2514600"/>
          <a:ext cx="8229600" cy="2189164"/>
        </p:xfrm>
        <a:graphic>
          <a:graphicData uri="http://schemas.openxmlformats.org/drawingml/2006/table">
            <a:tbl>
              <a:tblPr/>
              <a:tblGrid>
                <a:gridCol w="2743200"/>
                <a:gridCol w="2743200"/>
                <a:gridCol w="2743200"/>
              </a:tblGrid>
              <a:tr h="547688">
                <a:tc grid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s-ES_tradnl" sz="28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¿Usaría Usted el equipo Rainbow E2?</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r>
              <a:tr h="5476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SI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73%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61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27%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76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p:cTn id="7" dur="1000" fill="hold"/>
                                        <p:tgtEl>
                                          <p:spTgt spid="28674"/>
                                        </p:tgtEl>
                                        <p:attrNameLst>
                                          <p:attrName>ppt_x</p:attrName>
                                        </p:attrNameLst>
                                      </p:cBhvr>
                                      <p:tavLst>
                                        <p:tav tm="0">
                                          <p:val>
                                            <p:strVal val="#ppt_x-.2"/>
                                          </p:val>
                                        </p:tav>
                                        <p:tav tm="100000">
                                          <p:val>
                                            <p:strVal val="#ppt_x"/>
                                          </p:val>
                                        </p:tav>
                                      </p:tavLst>
                                    </p:anim>
                                    <p:anim calcmode="lin" valueType="num">
                                      <p:cBhvr>
                                        <p:cTn id="8" dur="1000" fill="hold"/>
                                        <p:tgtEl>
                                          <p:spTgt spid="28674"/>
                                        </p:tgtEl>
                                        <p:attrNameLst>
                                          <p:attrName>ppt_y</p:attrName>
                                        </p:attrNameLst>
                                      </p:cBhvr>
                                      <p:tavLst>
                                        <p:tav tm="0">
                                          <p:val>
                                            <p:strVal val="#ppt_y"/>
                                          </p:val>
                                        </p:tav>
                                        <p:tav tm="100000">
                                          <p:val>
                                            <p:strVal val="#ppt_y"/>
                                          </p:val>
                                        </p:tav>
                                      </p:tavLst>
                                    </p:anim>
                                    <p:animEffect transition="in" filter="wipe(right)" prLst="gradientSize: 0.1">
                                      <p:cBhvr>
                                        <p:cTn id="9" dur="1000"/>
                                        <p:tgtEl>
                                          <p:spTgt spid="28674"/>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8675">
                                            <p:txEl>
                                              <p:pRg st="0" end="0"/>
                                            </p:txEl>
                                          </p:spTgt>
                                        </p:tgtEl>
                                        <p:attrNameLst>
                                          <p:attrName>style.visibility</p:attrName>
                                        </p:attrNameLst>
                                      </p:cBhvr>
                                      <p:to>
                                        <p:strVal val="visible"/>
                                      </p:to>
                                    </p:set>
                                    <p:animEffect transition="in" filter="fade">
                                      <p:cBhvr>
                                        <p:cTn id="14" dur="500"/>
                                        <p:tgtEl>
                                          <p:spTgt spid="28675">
                                            <p:txEl>
                                              <p:pRg st="0" end="0"/>
                                            </p:txEl>
                                          </p:spTgt>
                                        </p:tgtEl>
                                      </p:cBhvr>
                                    </p:animEffect>
                                    <p:anim calcmode="lin" valueType="num">
                                      <p:cBhvr>
                                        <p:cTn id="15"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867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8675">
                                            <p:txEl>
                                              <p:pRg st="1" end="1"/>
                                            </p:txEl>
                                          </p:spTgt>
                                        </p:tgtEl>
                                        <p:attrNameLst>
                                          <p:attrName>style.visibility</p:attrName>
                                        </p:attrNameLst>
                                      </p:cBhvr>
                                      <p:to>
                                        <p:strVal val="visible"/>
                                      </p:to>
                                    </p:set>
                                    <p:animEffect transition="in" filter="fade">
                                      <p:cBhvr>
                                        <p:cTn id="21" dur="500"/>
                                        <p:tgtEl>
                                          <p:spTgt spid="28675">
                                            <p:txEl>
                                              <p:pRg st="1" end="1"/>
                                            </p:txEl>
                                          </p:spTgt>
                                        </p:tgtEl>
                                      </p:cBhvr>
                                    </p:animEffect>
                                    <p:anim calcmode="lin" valueType="num">
                                      <p:cBhvr>
                                        <p:cTn id="22" dur="5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28675">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5" grpId="0" build="p"/>
    </p:bld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Beam</Template>
  <TotalTime>817</TotalTime>
  <Words>2453</Words>
  <Application>Microsoft Office PowerPoint</Application>
  <PresentationFormat>Presentación en pantalla (4:3)</PresentationFormat>
  <Paragraphs>473</Paragraphs>
  <Slides>59</Slides>
  <Notes>0</Notes>
  <HiddenSlides>0</HiddenSlides>
  <MMClips>0</MMClips>
  <ScaleCrop>false</ScaleCrop>
  <HeadingPairs>
    <vt:vector size="8" baseType="variant">
      <vt:variant>
        <vt:lpstr>Fuentes usadas</vt:lpstr>
      </vt:variant>
      <vt:variant>
        <vt:i4>4</vt:i4>
      </vt:variant>
      <vt:variant>
        <vt:lpstr>Tema</vt:lpstr>
      </vt:variant>
      <vt:variant>
        <vt:i4>1</vt:i4>
      </vt:variant>
      <vt:variant>
        <vt:lpstr>Servidores OLE incrustados</vt:lpstr>
      </vt:variant>
      <vt:variant>
        <vt:i4>1</vt:i4>
      </vt:variant>
      <vt:variant>
        <vt:lpstr>Títulos de diapositiva</vt:lpstr>
      </vt:variant>
      <vt:variant>
        <vt:i4>59</vt:i4>
      </vt:variant>
    </vt:vector>
  </HeadingPairs>
  <TitlesOfParts>
    <vt:vector size="65" baseType="lpstr">
      <vt:lpstr>Arial</vt:lpstr>
      <vt:lpstr>Times New Roman</vt:lpstr>
      <vt:lpstr>Wingdings</vt:lpstr>
      <vt:lpstr>Tahoma</vt:lpstr>
      <vt:lpstr>Beam</vt:lpstr>
      <vt:lpstr>Microsoft Equation 3.0</vt:lpstr>
      <vt:lpstr>Proyecto de implementación de una empresa que brinde un servicio de limpieza absoluta a hogares y locales comerciales, mediante el alquiler del equipo Rainbow e2 en la ciudad de Guayaquil   Elaborado por: Maria José Veintimilla N.  </vt:lpstr>
      <vt:lpstr>ANTECEDENTES DEL EQUIPO DE LIMPIEZA</vt:lpstr>
      <vt:lpstr>ANTECEDENTES DEL EQUIPO DE LIMPIEZA</vt:lpstr>
      <vt:lpstr>ANTECEDENTES DEL EQUIPO DE LIMPIEZA</vt:lpstr>
      <vt:lpstr>Diapositiva 5</vt:lpstr>
      <vt:lpstr>INVESTIGACIÓN DE MERCADO</vt:lpstr>
      <vt:lpstr>INVESTIGACIÓN DE MERCADO</vt:lpstr>
      <vt:lpstr>INVESTIGACIÓN DE MERCADO</vt:lpstr>
      <vt:lpstr>INVESTIGACIÓN DE MERCADO</vt:lpstr>
      <vt:lpstr>INVESTIGACIÓN DE MERCADO</vt:lpstr>
      <vt:lpstr>INVESTIGACIÓN DE MERCADO</vt:lpstr>
      <vt:lpstr>RESULTADOS DE LA INVESTIGACIÓN DE MERCADO</vt:lpstr>
      <vt:lpstr>RESULTADOS DE LA INVESTIGACIÓN DE MERCADO</vt:lpstr>
      <vt:lpstr>RESULTADOS DE LA INVESTIGACIÓN DE MERCADO</vt:lpstr>
      <vt:lpstr>RESULTADOS DE LA INVESTIGACIÓN DE MERCADO</vt:lpstr>
      <vt:lpstr>CONCLUSIONES DE LA INVESTIGACIÓN DE MERCADO</vt:lpstr>
      <vt:lpstr>Diapositiva 17</vt:lpstr>
      <vt:lpstr>PLAN DE MARKETING</vt:lpstr>
      <vt:lpstr>PLAN DE MARKETING</vt:lpstr>
      <vt:lpstr>PLAN DE MARKETING</vt:lpstr>
      <vt:lpstr>PLAN DE MARKETING</vt:lpstr>
      <vt:lpstr>PLAN DE MARKETING</vt:lpstr>
      <vt:lpstr>PLAN DE MARKETING</vt:lpstr>
      <vt:lpstr>PLAN DE MARKETING</vt:lpstr>
      <vt:lpstr>PLAN DE MARKETING</vt:lpstr>
      <vt:lpstr>PLAN DE MARKETING</vt:lpstr>
      <vt:lpstr>PLAN DE MARKETING</vt:lpstr>
      <vt:lpstr>PLAN DE MARKETING </vt:lpstr>
      <vt:lpstr>PLAN DE MARKETING</vt:lpstr>
      <vt:lpstr>Diapositiva 30</vt:lpstr>
      <vt:lpstr>MATRIZ BCG</vt:lpstr>
      <vt:lpstr>MARKETING MIX</vt:lpstr>
      <vt:lpstr>MARKETING MIX</vt:lpstr>
      <vt:lpstr>MARKETING MIX</vt:lpstr>
      <vt:lpstr>MARKETING MIX</vt:lpstr>
      <vt:lpstr>MARKETING MIX</vt:lpstr>
      <vt:lpstr>MARKETING MIX</vt:lpstr>
      <vt:lpstr>MARKETING MIX</vt:lpstr>
      <vt:lpstr>MARKETING MIX</vt:lpstr>
      <vt:lpstr>MARKETING MIX</vt:lpstr>
      <vt:lpstr>Diapositiva 41</vt:lpstr>
      <vt:lpstr>ESTUDIO ORGANIZACIONAL Y LEGAL</vt:lpstr>
      <vt:lpstr>ESTUDIO ORGANIZACIONAL Y LEGAL</vt:lpstr>
      <vt:lpstr>ESTUDIO ORGANIZACIONAL Y LEGAL</vt:lpstr>
      <vt:lpstr>Diapositiva 45</vt:lpstr>
      <vt:lpstr>EVALUACIÓN FINANCIERA </vt:lpstr>
      <vt:lpstr>EVALUACIÓN FINANCIERA </vt:lpstr>
      <vt:lpstr>EVALUACIÓN FINANCIERA </vt:lpstr>
      <vt:lpstr>EVALUACIÓN FINANCIERA </vt:lpstr>
      <vt:lpstr>EVALUACIÓN FINANCIERA </vt:lpstr>
      <vt:lpstr>EVALUACIÓN FINANCIERA </vt:lpstr>
      <vt:lpstr>EVALUACIÓN FINANCIERA </vt:lpstr>
      <vt:lpstr>EVALUACIÓN FINANCIERA </vt:lpstr>
      <vt:lpstr>EVALUACIÓN FINANCIERA </vt:lpstr>
      <vt:lpstr>EVALUACIÓN FINANCIERA </vt:lpstr>
      <vt:lpstr>EVALUACIÓN FINANCIERA </vt:lpstr>
      <vt:lpstr>Diapositiva 57</vt:lpstr>
      <vt:lpstr>CONCLUSIONES Y RECOMENDACIONES</vt:lpstr>
      <vt:lpstr>CONCLUSIONES Y RECOMENDACIONES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de implementación de una empresa que brinde un servicio de limpieza absoluta a hogares y locales comerciales, mediante el alquiler del equipo Rainbow e2 en la ciudad de Guayaquil   Elaborado por: Maria José Veintimilla N.  </dc:title>
  <dc:creator>William</dc:creator>
  <cp:lastModifiedBy>silgivar</cp:lastModifiedBy>
  <cp:revision>130</cp:revision>
  <dcterms:created xsi:type="dcterms:W3CDTF">2009-12-14T02:58:42Z</dcterms:created>
  <dcterms:modified xsi:type="dcterms:W3CDTF">2010-06-02T19:56:13Z</dcterms:modified>
</cp:coreProperties>
</file>