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8"/>
  </p:handoutMasterIdLst>
  <p:sldIdLst>
    <p:sldId id="299" r:id="rId2"/>
    <p:sldId id="301" r:id="rId3"/>
    <p:sldId id="256" r:id="rId4"/>
    <p:sldId id="257" r:id="rId5"/>
    <p:sldId id="258" r:id="rId6"/>
    <p:sldId id="268" r:id="rId7"/>
    <p:sldId id="259" r:id="rId8"/>
    <p:sldId id="260" r:id="rId9"/>
    <p:sldId id="261" r:id="rId10"/>
    <p:sldId id="262" r:id="rId11"/>
    <p:sldId id="263" r:id="rId12"/>
    <p:sldId id="264" r:id="rId13"/>
    <p:sldId id="265" r:id="rId14"/>
    <p:sldId id="266" r:id="rId15"/>
    <p:sldId id="267"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300" r:id="rId47"/>
  </p:sldIdLst>
  <p:sldSz cx="9144000" cy="6858000" type="screen4x3"/>
  <p:notesSz cx="7077075" cy="9475788"/>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929"/>
  </p:normalViewPr>
  <p:slideViewPr>
    <p:cSldViewPr>
      <p:cViewPr varScale="1">
        <p:scale>
          <a:sx n="71" d="100"/>
          <a:sy n="71" d="100"/>
        </p:scale>
        <p:origin x="-16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66733" cy="473789"/>
          </a:xfrm>
          <a:prstGeom prst="rect">
            <a:avLst/>
          </a:prstGeom>
        </p:spPr>
        <p:txBody>
          <a:bodyPr vert="horz" lIns="94586" tIns="47293" rIns="94586" bIns="47293" rtlCol="0"/>
          <a:lstStyle>
            <a:lvl1pPr algn="l">
              <a:defRPr sz="1200"/>
            </a:lvl1pPr>
          </a:lstStyle>
          <a:p>
            <a:pPr>
              <a:defRPr/>
            </a:pPr>
            <a:endParaRPr lang="es-EC"/>
          </a:p>
        </p:txBody>
      </p:sp>
      <p:sp>
        <p:nvSpPr>
          <p:cNvPr id="3" name="2 Marcador de fecha"/>
          <p:cNvSpPr>
            <a:spLocks noGrp="1"/>
          </p:cNvSpPr>
          <p:nvPr>
            <p:ph type="dt" sz="quarter" idx="1"/>
          </p:nvPr>
        </p:nvSpPr>
        <p:spPr>
          <a:xfrm>
            <a:off x="4008705" y="0"/>
            <a:ext cx="3066733" cy="473789"/>
          </a:xfrm>
          <a:prstGeom prst="rect">
            <a:avLst/>
          </a:prstGeom>
        </p:spPr>
        <p:txBody>
          <a:bodyPr vert="horz" lIns="94586" tIns="47293" rIns="94586" bIns="47293" rtlCol="0"/>
          <a:lstStyle>
            <a:lvl1pPr algn="r">
              <a:defRPr sz="1200"/>
            </a:lvl1pPr>
          </a:lstStyle>
          <a:p>
            <a:pPr>
              <a:defRPr/>
            </a:pPr>
            <a:fld id="{15378A8E-02E9-4E19-896D-28742957A36E}" type="datetimeFigureOut">
              <a:rPr lang="es-EC"/>
              <a:pPr>
                <a:defRPr/>
              </a:pPr>
              <a:t>10/12/2009</a:t>
            </a:fld>
            <a:endParaRPr lang="es-EC"/>
          </a:p>
        </p:txBody>
      </p:sp>
      <p:sp>
        <p:nvSpPr>
          <p:cNvPr id="4" name="3 Marcador de pie de página"/>
          <p:cNvSpPr>
            <a:spLocks noGrp="1"/>
          </p:cNvSpPr>
          <p:nvPr>
            <p:ph type="ftr" sz="quarter" idx="2"/>
          </p:nvPr>
        </p:nvSpPr>
        <p:spPr>
          <a:xfrm>
            <a:off x="0" y="9000354"/>
            <a:ext cx="3066733" cy="473789"/>
          </a:xfrm>
          <a:prstGeom prst="rect">
            <a:avLst/>
          </a:prstGeom>
        </p:spPr>
        <p:txBody>
          <a:bodyPr vert="horz" lIns="94586" tIns="47293" rIns="94586" bIns="47293" rtlCol="0" anchor="b"/>
          <a:lstStyle>
            <a:lvl1pPr algn="l">
              <a:defRPr sz="1200"/>
            </a:lvl1pPr>
          </a:lstStyle>
          <a:p>
            <a:pPr>
              <a:defRPr/>
            </a:pPr>
            <a:endParaRPr lang="es-EC"/>
          </a:p>
        </p:txBody>
      </p:sp>
      <p:sp>
        <p:nvSpPr>
          <p:cNvPr id="5" name="4 Marcador de número de diapositiva"/>
          <p:cNvSpPr>
            <a:spLocks noGrp="1"/>
          </p:cNvSpPr>
          <p:nvPr>
            <p:ph type="sldNum" sz="quarter" idx="3"/>
          </p:nvPr>
        </p:nvSpPr>
        <p:spPr>
          <a:xfrm>
            <a:off x="4008705" y="9000354"/>
            <a:ext cx="3066733" cy="473789"/>
          </a:xfrm>
          <a:prstGeom prst="rect">
            <a:avLst/>
          </a:prstGeom>
        </p:spPr>
        <p:txBody>
          <a:bodyPr vert="horz" lIns="94586" tIns="47293" rIns="94586" bIns="47293" rtlCol="0" anchor="b"/>
          <a:lstStyle>
            <a:lvl1pPr algn="r">
              <a:defRPr sz="1200"/>
            </a:lvl1pPr>
          </a:lstStyle>
          <a:p>
            <a:pPr>
              <a:defRPr/>
            </a:pPr>
            <a:fld id="{B7A337B7-55E8-42BD-BE29-B8EA730752EF}" type="slidenum">
              <a:rPr lang="es-EC"/>
              <a:pPr>
                <a:defRPr/>
              </a:pPr>
              <a:t>‹Nº›</a:t>
            </a:fld>
            <a:endParaRPr lang="es-EC"/>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C"/>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EA0039E-5E58-4F3A-88CB-860AF0026074}"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A3107B2-15F7-4F1C-8B63-C05130AC19A0}"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49E76D8-8FB6-4870-9FDC-797510859333}"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D173B2BA-0CBD-4B96-A2D5-27C400B7D100}"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0772668-BE6B-434F-B2B6-325A0D77257D}"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A8D4A8E9-DDC6-4E88-81AD-BFAA897E9F50}"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0A7AC5C8-7853-412F-ADA1-BF384E5B2F67}"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668B35DE-3319-49D1-8F8C-FDA6FA4C97E1}"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587F37FD-CBEE-4CD8-84CB-3F078BE31C56}"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19119E9E-3FE7-4273-9FCD-A920373EE16E}"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C"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FDB63460-4219-41DD-B354-3ABB6673E0D2}"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8DFE31A-92E0-4923-BC69-2A606E24B2AD}"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title"/>
          </p:nvPr>
        </p:nvSpPr>
        <p:spPr/>
        <p:txBody>
          <a:bodyPr/>
          <a:lstStyle/>
          <a:p>
            <a:pPr eaLnBrk="1" hangingPunct="1"/>
            <a:r>
              <a:rPr lang="es-ES" sz="2000" b="1" smtClean="0">
                <a:latin typeface="Century Gothic" pitchFamily="34" charset="0"/>
              </a:rPr>
              <a:t>ESCUELA SUPERIOR POLITÉCNICA DEL LITORAL</a:t>
            </a:r>
            <a:r>
              <a:rPr lang="es-EC" sz="2000" smtClean="0">
                <a:latin typeface="Century Gothic" pitchFamily="34" charset="0"/>
              </a:rPr>
              <a:t/>
            </a:r>
            <a:br>
              <a:rPr lang="es-EC" sz="2000" smtClean="0">
                <a:latin typeface="Century Gothic" pitchFamily="34" charset="0"/>
              </a:rPr>
            </a:br>
            <a:endParaRPr lang="es-EC" sz="2000" smtClean="0">
              <a:latin typeface="Century Gothic" pitchFamily="34" charset="0"/>
            </a:endParaRPr>
          </a:p>
        </p:txBody>
      </p:sp>
      <p:sp>
        <p:nvSpPr>
          <p:cNvPr id="2051" name="2 Marcador de contenido"/>
          <p:cNvSpPr>
            <a:spLocks noGrp="1"/>
          </p:cNvSpPr>
          <p:nvPr>
            <p:ph idx="1"/>
          </p:nvPr>
        </p:nvSpPr>
        <p:spPr>
          <a:xfrm>
            <a:off x="785813" y="1928813"/>
            <a:ext cx="7772400" cy="4572000"/>
          </a:xfrm>
        </p:spPr>
        <p:txBody>
          <a:bodyPr/>
          <a:lstStyle/>
          <a:p>
            <a:pPr algn="ctr" eaLnBrk="1" hangingPunct="1">
              <a:buFontTx/>
              <a:buNone/>
            </a:pPr>
            <a:r>
              <a:rPr lang="es-ES" sz="2000" b="1" smtClean="0">
                <a:latin typeface="Century Gothic" pitchFamily="34" charset="0"/>
              </a:rPr>
              <a:t>Facultad de Ciencias Humanísticas y Económicas</a:t>
            </a:r>
            <a:endParaRPr lang="es-EC" sz="2000" smtClean="0">
              <a:latin typeface="Century Gothic" pitchFamily="34" charset="0"/>
            </a:endParaRPr>
          </a:p>
          <a:p>
            <a:pPr algn="ctr" eaLnBrk="1" hangingPunct="1"/>
            <a:endParaRPr lang="es-EC" sz="2000" smtClean="0">
              <a:latin typeface="Century Gothic" pitchFamily="34" charset="0"/>
            </a:endParaRPr>
          </a:p>
          <a:p>
            <a:pPr algn="ctr" eaLnBrk="1" hangingPunct="1">
              <a:buFontTx/>
              <a:buNone/>
            </a:pPr>
            <a:r>
              <a:rPr lang="es-ES" sz="2000" b="1" smtClean="0">
                <a:latin typeface="Century Gothic" pitchFamily="34" charset="0"/>
              </a:rPr>
              <a:t>TESIS DE GRADO</a:t>
            </a:r>
            <a:endParaRPr lang="es-EC" sz="2000" b="1" smtClean="0">
              <a:latin typeface="Century Gothic" pitchFamily="34" charset="0"/>
            </a:endParaRPr>
          </a:p>
          <a:p>
            <a:pPr algn="ctr" eaLnBrk="1" hangingPunct="1">
              <a:buFontTx/>
              <a:buNone/>
            </a:pPr>
            <a:endParaRPr lang="es-EC" sz="2000" smtClean="0">
              <a:latin typeface="Century Gothic" pitchFamily="34" charset="0"/>
            </a:endParaRPr>
          </a:p>
          <a:p>
            <a:pPr algn="ctr" eaLnBrk="1" hangingPunct="1">
              <a:buFontTx/>
              <a:buNone/>
            </a:pPr>
            <a:r>
              <a:rPr lang="es-ES" sz="2000" b="1" smtClean="0">
                <a:latin typeface="Century Gothic" pitchFamily="34" charset="0"/>
              </a:rPr>
              <a:t>“PLAN PILOTO DE AUTOGESTIÓN PARA CUBRIR EL DÉFICIT DEL HOSPITAL IESS DE DURÁN: CONCESIÓN DE SERVICIOS MÉDICOS AL PÚBLICO EN GENERAL”</a:t>
            </a:r>
            <a:endParaRPr lang="es-EC" sz="2000" b="1" smtClean="0">
              <a:latin typeface="Century Gothic" pitchFamily="34" charset="0"/>
            </a:endParaRPr>
          </a:p>
          <a:p>
            <a:pPr algn="ctr" eaLnBrk="1" hangingPunct="1">
              <a:buFontTx/>
              <a:buNone/>
            </a:pPr>
            <a:endParaRPr lang="es-EC" smtClean="0"/>
          </a:p>
          <a:p>
            <a:pPr algn="ctr" eaLnBrk="1" hangingPunct="1">
              <a:buFontTx/>
              <a:buNone/>
            </a:pPr>
            <a:r>
              <a:rPr lang="es-ES" sz="2000" b="1" smtClean="0">
                <a:latin typeface="Century Gothic" pitchFamily="34" charset="0"/>
              </a:rPr>
              <a:t>Presentado por:</a:t>
            </a:r>
            <a:endParaRPr lang="es-EC" sz="2000" b="1" smtClean="0">
              <a:latin typeface="Century Gothic" pitchFamily="34" charset="0"/>
            </a:endParaRPr>
          </a:p>
          <a:p>
            <a:pPr algn="ctr" eaLnBrk="1" hangingPunct="1">
              <a:buFontTx/>
              <a:buNone/>
            </a:pPr>
            <a:r>
              <a:rPr lang="es-ES" sz="2000" b="1" smtClean="0">
                <a:latin typeface="Century Gothic" pitchFamily="34" charset="0"/>
              </a:rPr>
              <a:t>Aracely Jurado Bunces</a:t>
            </a:r>
            <a:endParaRPr lang="es-EC" sz="2000" b="1" smtClean="0">
              <a:latin typeface="Century Gothic" pitchFamily="34" charset="0"/>
            </a:endParaRPr>
          </a:p>
          <a:p>
            <a:pPr algn="ctr" eaLnBrk="1" hangingPunct="1">
              <a:buFontTx/>
              <a:buNone/>
            </a:pPr>
            <a:r>
              <a:rPr lang="es-ES" sz="2000" b="1" smtClean="0">
                <a:latin typeface="Century Gothic" pitchFamily="34" charset="0"/>
              </a:rPr>
              <a:t>Guayaquil – Ecuador</a:t>
            </a:r>
            <a:endParaRPr lang="es-EC" sz="2000" b="1" smtClean="0">
              <a:latin typeface="Century Gothic" pitchFamily="34" charset="0"/>
            </a:endParaRPr>
          </a:p>
          <a:p>
            <a:pPr algn="ctr" eaLnBrk="1" hangingPunct="1">
              <a:buFontTx/>
              <a:buNone/>
            </a:pPr>
            <a:r>
              <a:rPr lang="es-ES" sz="2000" b="1" smtClean="0">
                <a:latin typeface="Century Gothic" pitchFamily="34" charset="0"/>
              </a:rPr>
              <a:t>- 2008 -</a:t>
            </a:r>
            <a:endParaRPr lang="es-EC" sz="2000" b="1" smtClean="0">
              <a:latin typeface="Century Gothic" pitchFamily="34" charset="0"/>
            </a:endParaRPr>
          </a:p>
          <a:p>
            <a:pPr algn="ctr" eaLnBrk="1" hangingPunct="1">
              <a:buFontTx/>
              <a:buNone/>
            </a:pPr>
            <a:endParaRPr lang="es-EC" smtClean="0"/>
          </a:p>
        </p:txBody>
      </p:sp>
      <p:pic>
        <p:nvPicPr>
          <p:cNvPr id="2052" name="Picture 2"/>
          <p:cNvPicPr>
            <a:picLocks noChangeAspect="1" noChangeArrowheads="1"/>
          </p:cNvPicPr>
          <p:nvPr/>
        </p:nvPicPr>
        <p:blipFill>
          <a:blip r:embed="rId2" cstate="print"/>
          <a:srcRect/>
          <a:stretch>
            <a:fillRect/>
          </a:stretch>
        </p:blipFill>
        <p:spPr bwMode="auto">
          <a:xfrm>
            <a:off x="357188" y="571500"/>
            <a:ext cx="1304925" cy="1276350"/>
          </a:xfrm>
          <a:prstGeom prst="rect">
            <a:avLst/>
          </a:prstGeom>
          <a:noFill/>
          <a:ln w="9525">
            <a:noFill/>
            <a:miter lim="800000"/>
            <a:headEnd/>
            <a:tailEnd/>
          </a:ln>
        </p:spPr>
      </p:pic>
      <p:pic>
        <p:nvPicPr>
          <p:cNvPr id="2053" name="Picture 3"/>
          <p:cNvPicPr>
            <a:picLocks noChangeAspect="1" noChangeArrowheads="1"/>
          </p:cNvPicPr>
          <p:nvPr/>
        </p:nvPicPr>
        <p:blipFill>
          <a:blip r:embed="rId3" cstate="print"/>
          <a:srcRect t="40317" r="18539"/>
          <a:stretch>
            <a:fillRect/>
          </a:stretch>
        </p:blipFill>
        <p:spPr bwMode="auto">
          <a:xfrm>
            <a:off x="7572375" y="500063"/>
            <a:ext cx="1122363"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p:txBody>
          <a:bodyPr/>
          <a:lstStyle/>
          <a:p>
            <a:pPr algn="l" eaLnBrk="1" hangingPunct="1"/>
            <a:r>
              <a:rPr lang="es-EC" sz="2000" b="1" smtClean="0">
                <a:latin typeface="Century Gothic" pitchFamily="34" charset="0"/>
              </a:rPr>
              <a:t>2. ANÁLISIS DE LOS DATOS OBTENIDOS EN EL HOSPITAL DEL IESS DE DURÁN</a:t>
            </a:r>
            <a:r>
              <a:rPr lang="es-EC" sz="2000" b="1" i="1" smtClean="0">
                <a:latin typeface="Century Gothic" pitchFamily="34" charset="0"/>
              </a:rPr>
              <a:t/>
            </a:r>
            <a:br>
              <a:rPr lang="es-EC" sz="2000" b="1" i="1" smtClean="0">
                <a:latin typeface="Century Gothic" pitchFamily="34" charset="0"/>
              </a:rPr>
            </a:br>
            <a:r>
              <a:rPr lang="es-EC" sz="2000" b="1" i="1" smtClean="0">
                <a:latin typeface="Century Gothic" pitchFamily="34" charset="0"/>
              </a:rPr>
              <a:t/>
            </a:r>
            <a:br>
              <a:rPr lang="es-EC" sz="2000" b="1" i="1" smtClean="0">
                <a:latin typeface="Century Gothic" pitchFamily="34" charset="0"/>
              </a:rPr>
            </a:br>
            <a:r>
              <a:rPr lang="es-EC" sz="2000" b="1" smtClean="0">
                <a:latin typeface="Century Gothic" pitchFamily="34" charset="0"/>
              </a:rPr>
              <a:t>2.1. METODOLOGÍA DE LA IDENTIFICACIÓN DEL PROBLEMA</a:t>
            </a:r>
            <a:endParaRPr lang="es-EC" sz="2000" smtClean="0">
              <a:latin typeface="Century Gothic" pitchFamily="34" charset="0"/>
            </a:endParaRPr>
          </a:p>
        </p:txBody>
      </p:sp>
      <p:sp>
        <p:nvSpPr>
          <p:cNvPr id="11267" name="2 Marcador de contenido"/>
          <p:cNvSpPr>
            <a:spLocks noGrp="1"/>
          </p:cNvSpPr>
          <p:nvPr>
            <p:ph idx="1"/>
          </p:nvPr>
        </p:nvSpPr>
        <p:spPr/>
        <p:txBody>
          <a:bodyPr/>
          <a:lstStyle/>
          <a:p>
            <a:pPr eaLnBrk="1" hangingPunct="1"/>
            <a:r>
              <a:rPr lang="es-EC" sz="2000" smtClean="0">
                <a:latin typeface="Century Gothic" pitchFamily="34" charset="0"/>
              </a:rPr>
              <a:t>Para identificar el problema de investigación planteado se realizó entrevistas a médicos especialistas y personal de enfermería del Hospital y se aplicó un cuestionario tanto a los médicos como a la población del cantón Durán que mantienen familiares - pacientes del Hospital.</a:t>
            </a:r>
          </a:p>
          <a:p>
            <a:pPr eaLnBrk="1" hangingPunct="1"/>
            <a:endParaRPr lang="es-EC" sz="2000" smtClean="0">
              <a:latin typeface="Century Gothic"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p:txBody>
          <a:bodyPr/>
          <a:lstStyle/>
          <a:p>
            <a:pPr eaLnBrk="1" hangingPunct="1"/>
            <a:r>
              <a:rPr lang="es-EC" sz="2000" b="1" smtClean="0">
                <a:latin typeface="Century Gothic" pitchFamily="34" charset="0"/>
              </a:rPr>
              <a:t>2.1.1	ANÁLISIS DEL CUESTIONARIO APLICADO A MÉDICOS DE PLANTA</a:t>
            </a:r>
            <a:r>
              <a:rPr lang="es-EC" sz="2000" smtClean="0">
                <a:latin typeface="Century Gothic" pitchFamily="34" charset="0"/>
              </a:rPr>
              <a:t/>
            </a:r>
            <a:br>
              <a:rPr lang="es-EC" sz="2000" smtClean="0">
                <a:latin typeface="Century Gothic" pitchFamily="34" charset="0"/>
              </a:rPr>
            </a:br>
            <a:endParaRPr lang="es-EC" sz="2000" smtClean="0">
              <a:latin typeface="Century Gothic" pitchFamily="34" charset="0"/>
            </a:endParaRPr>
          </a:p>
        </p:txBody>
      </p:sp>
      <p:sp>
        <p:nvSpPr>
          <p:cNvPr id="3" name="2 Marcador de contenido"/>
          <p:cNvSpPr>
            <a:spLocks noGrp="1"/>
          </p:cNvSpPr>
          <p:nvPr>
            <p:ph idx="1"/>
          </p:nvPr>
        </p:nvSpPr>
        <p:spPr>
          <a:xfrm>
            <a:off x="685800" y="1428750"/>
            <a:ext cx="7772400" cy="5000625"/>
          </a:xfrm>
        </p:spPr>
        <p:txBody>
          <a:bodyPr/>
          <a:lstStyle/>
          <a:p>
            <a:pPr eaLnBrk="1" hangingPunct="1">
              <a:buFontTx/>
              <a:buNone/>
              <a:defRPr/>
            </a:pPr>
            <a:r>
              <a:rPr lang="es-EC" sz="1600" dirty="0" smtClean="0">
                <a:latin typeface="Century Gothic" pitchFamily="34" charset="0"/>
              </a:rPr>
              <a:t>Universo = 37 personas (9 médicos y 18 enfermeras)</a:t>
            </a:r>
          </a:p>
          <a:p>
            <a:pPr eaLnBrk="1" hangingPunct="1">
              <a:buFontTx/>
              <a:buNone/>
              <a:defRPr/>
            </a:pPr>
            <a:r>
              <a:rPr lang="es-EC" sz="1600" dirty="0" smtClean="0">
                <a:latin typeface="Century Gothic" pitchFamily="34" charset="0"/>
              </a:rPr>
              <a:t>Se realizaron las siguientes preguntas: </a:t>
            </a:r>
          </a:p>
          <a:p>
            <a:pPr marL="457200" indent="-457200" eaLnBrk="1" hangingPunct="1">
              <a:buFont typeface="+mj-lt"/>
              <a:buAutoNum type="arabicPeriod"/>
              <a:defRPr/>
            </a:pPr>
            <a:r>
              <a:rPr lang="es-EC" sz="1600" b="1" dirty="0" smtClean="0">
                <a:latin typeface="Century Gothic" pitchFamily="34" charset="0"/>
              </a:rPr>
              <a:t>¿Cuántas horas a la semana cubre usted la consulta externa y de cirugía? </a:t>
            </a:r>
            <a:r>
              <a:rPr lang="es-EC" sz="1600" b="1" dirty="0" smtClean="0">
                <a:solidFill>
                  <a:srgbClr val="FF0000"/>
                </a:solidFill>
                <a:latin typeface="Century Gothic" pitchFamily="34" charset="0"/>
              </a:rPr>
              <a:t>– 4 horas - </a:t>
            </a:r>
          </a:p>
          <a:p>
            <a:pPr marL="457200" indent="-457200" eaLnBrk="1" hangingPunct="1">
              <a:buFont typeface="+mj-lt"/>
              <a:buAutoNum type="arabicPeriod"/>
              <a:defRPr/>
            </a:pPr>
            <a:r>
              <a:rPr lang="es-EC" sz="1600" b="1" dirty="0" smtClean="0">
                <a:latin typeface="Century Gothic" pitchFamily="34" charset="0"/>
              </a:rPr>
              <a:t>¿Cuántos pacientes aproximadamente ve en su consulta externa al día? </a:t>
            </a:r>
            <a:r>
              <a:rPr lang="es-EC" sz="1600" b="1" dirty="0" smtClean="0">
                <a:solidFill>
                  <a:srgbClr val="FF0000"/>
                </a:solidFill>
                <a:latin typeface="Century Gothic" pitchFamily="34" charset="0"/>
              </a:rPr>
              <a:t>– 30 pacientes - </a:t>
            </a:r>
            <a:endParaRPr lang="es-EC" sz="1600" dirty="0" smtClean="0">
              <a:solidFill>
                <a:srgbClr val="FF0000"/>
              </a:solidFill>
              <a:latin typeface="Century Gothic" pitchFamily="34" charset="0"/>
            </a:endParaRPr>
          </a:p>
          <a:p>
            <a:pPr marL="457200" indent="-457200" eaLnBrk="1" hangingPunct="1">
              <a:buFont typeface="+mj-lt"/>
              <a:buAutoNum type="arabicPeriod"/>
              <a:defRPr/>
            </a:pPr>
            <a:r>
              <a:rPr lang="es-EC" sz="1600" b="1" dirty="0" smtClean="0">
                <a:latin typeface="Century Gothic" pitchFamily="34" charset="0"/>
              </a:rPr>
              <a:t>¿Qué porcentaje son probables candidatos a las cirugías ambulatorias? </a:t>
            </a:r>
            <a:r>
              <a:rPr lang="es-EC" sz="1600" b="1" dirty="0" smtClean="0">
                <a:solidFill>
                  <a:srgbClr val="FF0000"/>
                </a:solidFill>
                <a:latin typeface="Century Gothic" pitchFamily="34" charset="0"/>
              </a:rPr>
              <a:t>– más del 70% - </a:t>
            </a:r>
          </a:p>
          <a:p>
            <a:pPr marL="457200" indent="-457200" eaLnBrk="1" hangingPunct="1">
              <a:buFont typeface="+mj-lt"/>
              <a:buAutoNum type="arabicPeriod"/>
              <a:defRPr/>
            </a:pPr>
            <a:r>
              <a:rPr lang="es-EC" sz="1600" b="1" dirty="0" smtClean="0">
                <a:latin typeface="Century Gothic" pitchFamily="34" charset="0"/>
              </a:rPr>
              <a:t>¿Qué porcentaje de pacientes aproximadamente llegan a su consulta general para cirugía ambulatoria ya con diagnóstico quirúrgico? </a:t>
            </a:r>
            <a:r>
              <a:rPr lang="es-EC" sz="1600" b="1" dirty="0" smtClean="0">
                <a:solidFill>
                  <a:srgbClr val="FF0000"/>
                </a:solidFill>
                <a:latin typeface="Century Gothic" pitchFamily="34" charset="0"/>
              </a:rPr>
              <a:t>– más del 70% - </a:t>
            </a:r>
          </a:p>
          <a:p>
            <a:pPr marL="457200" indent="-457200" eaLnBrk="1" hangingPunct="1">
              <a:buFont typeface="+mj-lt"/>
              <a:buAutoNum type="arabicPeriod"/>
              <a:defRPr/>
            </a:pPr>
            <a:r>
              <a:rPr lang="es-EC" sz="1600" b="1" dirty="0" smtClean="0">
                <a:latin typeface="Century Gothic" pitchFamily="34" charset="0"/>
              </a:rPr>
              <a:t>¿Cuál sería el tiempo ideal entre diagnóstico y cirugía? </a:t>
            </a:r>
            <a:r>
              <a:rPr lang="es-EC" sz="1600" b="1" dirty="0" smtClean="0">
                <a:solidFill>
                  <a:srgbClr val="FF0000"/>
                </a:solidFill>
                <a:latin typeface="Century Gothic" pitchFamily="34" charset="0"/>
              </a:rPr>
              <a:t>– 1 semana – </a:t>
            </a:r>
          </a:p>
          <a:p>
            <a:pPr marL="457200" indent="-457200" eaLnBrk="1" hangingPunct="1">
              <a:buFont typeface="+mj-lt"/>
              <a:buAutoNum type="arabicPeriod"/>
              <a:defRPr/>
            </a:pPr>
            <a:r>
              <a:rPr lang="es-EC" sz="1600" b="1" dirty="0" smtClean="0">
                <a:latin typeface="Century Gothic" pitchFamily="34" charset="0"/>
              </a:rPr>
              <a:t>¿Cuántas cirugías ambulatorias realiza usted en una semana típica? </a:t>
            </a:r>
            <a:r>
              <a:rPr lang="es-EC" sz="1600" b="1" dirty="0" smtClean="0">
                <a:solidFill>
                  <a:srgbClr val="FF0000"/>
                </a:solidFill>
                <a:latin typeface="Century Gothic" pitchFamily="34" charset="0"/>
              </a:rPr>
              <a:t>– más de 10 –</a:t>
            </a:r>
          </a:p>
          <a:p>
            <a:pPr marL="457200" indent="-457200" eaLnBrk="1" hangingPunct="1">
              <a:buFont typeface="+mj-lt"/>
              <a:buAutoNum type="arabicPeriod"/>
              <a:defRPr/>
            </a:pPr>
            <a:r>
              <a:rPr lang="es-EC" sz="1600" b="1" dirty="0" smtClean="0">
                <a:latin typeface="Century Gothic" pitchFamily="34" charset="0"/>
              </a:rPr>
              <a:t>¿ Cómo programaría su día quirúrgico ? </a:t>
            </a:r>
            <a:r>
              <a:rPr lang="es-EC" sz="1600" b="1" dirty="0" smtClean="0">
                <a:solidFill>
                  <a:srgbClr val="FF0000"/>
                </a:solidFill>
                <a:latin typeface="Century Gothic" pitchFamily="34" charset="0"/>
              </a:rPr>
              <a:t>– 1 cirugía larga y  2 pequeñas</a:t>
            </a:r>
          </a:p>
          <a:p>
            <a:pPr marL="457200" indent="-457200" eaLnBrk="1" hangingPunct="1">
              <a:buFont typeface="+mj-lt"/>
              <a:buAutoNum type="arabicPeriod"/>
              <a:defRPr/>
            </a:pPr>
            <a:r>
              <a:rPr lang="es-EC" sz="1600" b="1" dirty="0" smtClean="0">
                <a:latin typeface="Century Gothic" pitchFamily="34" charset="0"/>
              </a:rPr>
              <a:t>¿Cuál es la principal causa para que usted suspenda una cirugía ambulatoria? – </a:t>
            </a:r>
            <a:r>
              <a:rPr lang="es-EC" sz="1600" b="1" dirty="0" smtClean="0">
                <a:solidFill>
                  <a:srgbClr val="FF0000"/>
                </a:solidFill>
                <a:latin typeface="Century Gothic" pitchFamily="34" charset="0"/>
              </a:rPr>
              <a:t>falta de preparación del paciente y falta del personal médico</a:t>
            </a:r>
            <a:endParaRPr lang="es-EC" sz="1600" dirty="0" smtClean="0">
              <a:solidFill>
                <a:srgbClr val="FF0000"/>
              </a:solidFill>
              <a:latin typeface="Century Gothic" pitchFamily="34" charset="0"/>
            </a:endParaRPr>
          </a:p>
          <a:p>
            <a:pPr marL="457200" indent="-457200" eaLnBrk="1" hangingPunct="1">
              <a:buFont typeface="+mj-lt"/>
              <a:buAutoNum type="arabicPeriod"/>
              <a:defRPr/>
            </a:pPr>
            <a:endParaRPr lang="es-EC" sz="1600" dirty="0" smtClean="0">
              <a:latin typeface="Century Gothic" pitchFamily="34" charset="0"/>
            </a:endParaRPr>
          </a:p>
          <a:p>
            <a:pPr marL="457200" indent="-457200" eaLnBrk="1" hangingPunct="1">
              <a:buFont typeface="+mj-lt"/>
              <a:buAutoNum type="arabicPeriod"/>
              <a:defRPr/>
            </a:pPr>
            <a:endParaRPr lang="es-EC" sz="1600" dirty="0" smtClean="0">
              <a:solidFill>
                <a:srgbClr val="FF0000"/>
              </a:solidFill>
              <a:latin typeface="Century Gothic" pitchFamily="34" charset="0"/>
            </a:endParaRPr>
          </a:p>
          <a:p>
            <a:pPr marL="457200" indent="-457200" eaLnBrk="1" hangingPunct="1">
              <a:buFont typeface="+mj-lt"/>
              <a:buAutoNum type="arabicPeriod"/>
              <a:defRPr/>
            </a:pPr>
            <a:endParaRPr lang="es-EC" sz="1600" dirty="0" smtClean="0">
              <a:solidFill>
                <a:srgbClr val="FF0000"/>
              </a:solidFill>
              <a:latin typeface="Century Gothic"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p:txBody>
          <a:bodyPr/>
          <a:lstStyle/>
          <a:p>
            <a:pPr eaLnBrk="1" hangingPunct="1"/>
            <a:r>
              <a:rPr lang="es-EC" sz="2000" b="1" smtClean="0">
                <a:latin typeface="Century Gothic" pitchFamily="34" charset="0"/>
              </a:rPr>
              <a:t>2.1.2	ANÁLISIS DEL CUESTIONARIO APLICADO A PERSONAL DE ENFERMERÍA</a:t>
            </a:r>
            <a:r>
              <a:rPr lang="es-EC" sz="2000" smtClean="0">
                <a:latin typeface="Century Gothic" pitchFamily="34" charset="0"/>
              </a:rPr>
              <a:t/>
            </a:r>
            <a:br>
              <a:rPr lang="es-EC" sz="2000" smtClean="0">
                <a:latin typeface="Century Gothic" pitchFamily="34" charset="0"/>
              </a:rPr>
            </a:br>
            <a:endParaRPr lang="es-EC" sz="2000" smtClean="0">
              <a:latin typeface="Century Gothic" pitchFamily="34" charset="0"/>
            </a:endParaRPr>
          </a:p>
        </p:txBody>
      </p:sp>
      <p:sp>
        <p:nvSpPr>
          <p:cNvPr id="3" name="2 Marcador de contenido"/>
          <p:cNvSpPr>
            <a:spLocks noGrp="1"/>
          </p:cNvSpPr>
          <p:nvPr>
            <p:ph idx="1"/>
          </p:nvPr>
        </p:nvSpPr>
        <p:spPr/>
        <p:txBody>
          <a:bodyPr/>
          <a:lstStyle/>
          <a:p>
            <a:pPr marL="514350" indent="-514350" eaLnBrk="1" hangingPunct="1">
              <a:buFont typeface="+mj-lt"/>
              <a:buAutoNum type="arabicPeriod"/>
              <a:defRPr/>
            </a:pPr>
            <a:r>
              <a:rPr lang="es-EC" sz="1600" b="1" dirty="0" smtClean="0">
                <a:latin typeface="Century Gothic" pitchFamily="34" charset="0"/>
              </a:rPr>
              <a:t>¿ Cómo es el servicio prestado por la forma de llevar la cirugía ambulatoria? </a:t>
            </a:r>
            <a:r>
              <a:rPr lang="es-EC" sz="1600" b="1" dirty="0" smtClean="0">
                <a:solidFill>
                  <a:srgbClr val="FF0000"/>
                </a:solidFill>
                <a:latin typeface="Century Gothic" pitchFamily="34" charset="0"/>
              </a:rPr>
              <a:t>– bueno – </a:t>
            </a:r>
          </a:p>
          <a:p>
            <a:pPr marL="514350" indent="-514350" eaLnBrk="1" hangingPunct="1">
              <a:buFont typeface="+mj-lt"/>
              <a:buAutoNum type="arabicPeriod"/>
              <a:defRPr/>
            </a:pPr>
            <a:r>
              <a:rPr lang="es-EC" sz="1600" b="1" dirty="0" smtClean="0">
                <a:latin typeface="Century Gothic" pitchFamily="34" charset="0"/>
              </a:rPr>
              <a:t>¿Como son los médicos cirujanos que cubren el área de quirófano? </a:t>
            </a:r>
            <a:r>
              <a:rPr lang="es-EC" sz="1600" b="1" dirty="0" smtClean="0">
                <a:solidFill>
                  <a:srgbClr val="FF0000"/>
                </a:solidFill>
                <a:latin typeface="Century Gothic" pitchFamily="34" charset="0"/>
              </a:rPr>
              <a:t>– regular –</a:t>
            </a:r>
          </a:p>
          <a:p>
            <a:pPr marL="514350" indent="-514350" eaLnBrk="1" hangingPunct="1">
              <a:buFont typeface="+mj-lt"/>
              <a:buAutoNum type="arabicPeriod"/>
              <a:defRPr/>
            </a:pPr>
            <a:r>
              <a:rPr lang="es-EC" sz="1600" b="1" dirty="0" smtClean="0">
                <a:latin typeface="Century Gothic" pitchFamily="34" charset="0"/>
              </a:rPr>
              <a:t>¿ Que tipo de capacitación cuenta el personal médico ? </a:t>
            </a:r>
            <a:r>
              <a:rPr lang="es-EC" sz="1600" b="1" dirty="0" smtClean="0">
                <a:solidFill>
                  <a:srgbClr val="FF0000"/>
                </a:solidFill>
                <a:latin typeface="Century Gothic" pitchFamily="34" charset="0"/>
              </a:rPr>
              <a:t>– Bueno – </a:t>
            </a:r>
          </a:p>
          <a:p>
            <a:pPr marL="514350" indent="-514350" eaLnBrk="1" hangingPunct="1">
              <a:buFont typeface="+mj-lt"/>
              <a:buAutoNum type="arabicPeriod"/>
              <a:defRPr/>
            </a:pPr>
            <a:r>
              <a:rPr lang="es-EC" sz="1600" b="1" dirty="0" smtClean="0">
                <a:latin typeface="Century Gothic" pitchFamily="34" charset="0"/>
              </a:rPr>
              <a:t>Calificación del aspecto técnico del área de cirugía ambulatoria </a:t>
            </a:r>
            <a:r>
              <a:rPr lang="es-EC" sz="1600" b="1" dirty="0" smtClean="0">
                <a:solidFill>
                  <a:srgbClr val="FF0000"/>
                </a:solidFill>
                <a:latin typeface="Century Gothic" pitchFamily="34" charset="0"/>
              </a:rPr>
              <a:t>– Bueno – </a:t>
            </a:r>
          </a:p>
          <a:p>
            <a:pPr marL="514350" indent="-514350" eaLnBrk="1" hangingPunct="1">
              <a:buFont typeface="+mj-lt"/>
              <a:buAutoNum type="arabicPeriod"/>
              <a:defRPr/>
            </a:pPr>
            <a:r>
              <a:rPr lang="es-EC" sz="1600" b="1" dirty="0" smtClean="0">
                <a:latin typeface="Century Gothic" pitchFamily="34" charset="0"/>
              </a:rPr>
              <a:t>¿Cuál es el principal factor para que se suspendan las cirugías?  </a:t>
            </a:r>
            <a:r>
              <a:rPr lang="es-EC" sz="1600" b="1" dirty="0" smtClean="0">
                <a:solidFill>
                  <a:srgbClr val="FF0000"/>
                </a:solidFill>
                <a:latin typeface="Century Gothic" pitchFamily="34" charset="0"/>
              </a:rPr>
              <a:t>- Problema del paciente – </a:t>
            </a:r>
          </a:p>
          <a:p>
            <a:pPr marL="514350" indent="-514350" eaLnBrk="1" hangingPunct="1">
              <a:buFont typeface="+mj-lt"/>
              <a:buAutoNum type="arabicPeriod"/>
              <a:defRPr/>
            </a:pPr>
            <a:r>
              <a:rPr lang="es-EC" sz="1600" b="1" dirty="0" smtClean="0">
                <a:latin typeface="Century Gothic" pitchFamily="34" charset="0"/>
              </a:rPr>
              <a:t>¿El personal de cirujanos es suficiente para cubrir toda el área de quirófanos? </a:t>
            </a:r>
            <a:r>
              <a:rPr lang="es-EC" sz="1600" b="1" dirty="0" smtClean="0">
                <a:solidFill>
                  <a:srgbClr val="FF0000"/>
                </a:solidFill>
                <a:latin typeface="Century Gothic" pitchFamily="34" charset="0"/>
              </a:rPr>
              <a:t>– Bueno –</a:t>
            </a:r>
          </a:p>
          <a:p>
            <a:pPr marL="514350" indent="-514350" eaLnBrk="1" hangingPunct="1">
              <a:buFont typeface="+mj-lt"/>
              <a:buAutoNum type="arabicPeriod"/>
              <a:defRPr/>
            </a:pPr>
            <a:r>
              <a:rPr lang="es-EC" sz="1600" b="1" dirty="0" smtClean="0">
                <a:latin typeface="Century Gothic" pitchFamily="34" charset="0"/>
              </a:rPr>
              <a:t>¿Se justifica la contratación de otro cirujano para los dos turnos del hospital? </a:t>
            </a:r>
            <a:r>
              <a:rPr lang="es-EC" sz="1600" b="1" dirty="0" smtClean="0">
                <a:solidFill>
                  <a:srgbClr val="FF0000"/>
                </a:solidFill>
                <a:latin typeface="Century Gothic" pitchFamily="34" charset="0"/>
              </a:rPr>
              <a:t>– SI - </a:t>
            </a:r>
            <a:endParaRPr lang="es-EC" sz="1600" dirty="0" smtClean="0">
              <a:solidFill>
                <a:srgbClr val="FF0000"/>
              </a:solidFill>
              <a:latin typeface="Century Gothic" pitchFamily="34" charset="0"/>
            </a:endParaRPr>
          </a:p>
          <a:p>
            <a:pPr marL="514350" indent="-514350" eaLnBrk="1" hangingPunct="1">
              <a:buFont typeface="+mj-lt"/>
              <a:buAutoNum type="arabicPeriod"/>
              <a:defRPr/>
            </a:pPr>
            <a:endParaRPr lang="es-EC" sz="1600" b="1" dirty="0" smtClean="0">
              <a:latin typeface="Century Gothic" pitchFamily="34" charset="0"/>
            </a:endParaRPr>
          </a:p>
          <a:p>
            <a:pPr eaLnBrk="1" hangingPunct="1">
              <a:buFontTx/>
              <a:buNone/>
              <a:defRPr/>
            </a:pPr>
            <a:r>
              <a:rPr lang="es-EC" sz="1600" b="1" dirty="0" smtClean="0">
                <a:latin typeface="Century Gothic" pitchFamily="34" charset="0"/>
              </a:rPr>
              <a:t> </a:t>
            </a:r>
            <a:endParaRPr lang="es-EC" sz="1600" dirty="0" smtClean="0">
              <a:latin typeface="Century Gothic" pitchFamily="34" charset="0"/>
            </a:endParaRPr>
          </a:p>
          <a:p>
            <a:pPr marL="514350" indent="-514350" eaLnBrk="1" hangingPunct="1">
              <a:buFont typeface="+mj-lt"/>
              <a:buAutoNum type="arabicPeriod"/>
              <a:defRPr/>
            </a:pPr>
            <a:endParaRPr lang="es-EC" sz="1600" dirty="0" smtClean="0">
              <a:latin typeface="Century Gothic" pitchFamily="34" charset="0"/>
            </a:endParaRPr>
          </a:p>
          <a:p>
            <a:pPr marL="514350" indent="-514350" eaLnBrk="1" hangingPunct="1">
              <a:buFont typeface="+mj-lt"/>
              <a:buAutoNum type="arabicPeriod"/>
              <a:defRPr/>
            </a:pPr>
            <a:endParaRPr lang="es-EC" sz="1600" dirty="0" smtClean="0">
              <a:latin typeface="Century Gothic" pitchFamily="34" charset="0"/>
            </a:endParaRPr>
          </a:p>
          <a:p>
            <a:pPr marL="514350" indent="-514350" eaLnBrk="1" hangingPunct="1">
              <a:buFont typeface="+mj-lt"/>
              <a:buAutoNum type="arabicPeriod"/>
              <a:defRPr/>
            </a:pPr>
            <a:endParaRPr lang="es-EC" sz="1600" dirty="0" smtClean="0">
              <a:latin typeface="Century Gothic"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p:txBody>
          <a:bodyPr/>
          <a:lstStyle/>
          <a:p>
            <a:pPr algn="l" eaLnBrk="1" hangingPunct="1"/>
            <a:r>
              <a:rPr lang="es-ES" sz="2000" b="1" smtClean="0">
                <a:latin typeface="Century Gothic" pitchFamily="34" charset="0"/>
              </a:rPr>
              <a:t>2.1.4	DIAGNÓSTICO GENERAL DE CAUSAS</a:t>
            </a:r>
            <a:r>
              <a:rPr lang="es-EC" sz="2000" smtClean="0">
                <a:latin typeface="Century Gothic" pitchFamily="34" charset="0"/>
              </a:rPr>
              <a:t/>
            </a:r>
            <a:br>
              <a:rPr lang="es-EC" sz="2000" smtClean="0">
                <a:latin typeface="Century Gothic" pitchFamily="34" charset="0"/>
              </a:rPr>
            </a:br>
            <a:endParaRPr lang="es-EC" sz="2000" smtClean="0">
              <a:latin typeface="Century Gothic" pitchFamily="34" charset="0"/>
            </a:endParaRPr>
          </a:p>
        </p:txBody>
      </p:sp>
      <p:sp>
        <p:nvSpPr>
          <p:cNvPr id="14339" name="2 Marcador de contenido"/>
          <p:cNvSpPr>
            <a:spLocks noGrp="1"/>
          </p:cNvSpPr>
          <p:nvPr>
            <p:ph idx="1"/>
          </p:nvPr>
        </p:nvSpPr>
        <p:spPr/>
        <p:txBody>
          <a:bodyPr/>
          <a:lstStyle/>
          <a:p>
            <a:pPr eaLnBrk="1" hangingPunct="1"/>
            <a:r>
              <a:rPr lang="es-EC" sz="2000" smtClean="0">
                <a:latin typeface="Century Gothic" pitchFamily="34" charset="0"/>
              </a:rPr>
              <a:t>Incumplimiento de los horarios de atención al afiliado, </a:t>
            </a:r>
          </a:p>
          <a:p>
            <a:pPr eaLnBrk="1" hangingPunct="1"/>
            <a:r>
              <a:rPr lang="es-EC" sz="2000" smtClean="0">
                <a:latin typeface="Century Gothic" pitchFamily="34" charset="0"/>
              </a:rPr>
              <a:t>Excesos de tiempos en las consultas, </a:t>
            </a:r>
          </a:p>
          <a:p>
            <a:pPr eaLnBrk="1" hangingPunct="1"/>
            <a:r>
              <a:rPr lang="es-EC" sz="2000" smtClean="0">
                <a:latin typeface="Century Gothic" pitchFamily="34" charset="0"/>
              </a:rPr>
              <a:t>Falta de un parqueo para afiliados y trabajadores, </a:t>
            </a:r>
          </a:p>
          <a:p>
            <a:pPr eaLnBrk="1" hangingPunct="1"/>
            <a:r>
              <a:rPr lang="es-EC" sz="2000" smtClean="0">
                <a:latin typeface="Century Gothic" pitchFamily="34" charset="0"/>
              </a:rPr>
              <a:t>Negligencia en el personal de servicios, </a:t>
            </a:r>
          </a:p>
          <a:p>
            <a:pPr eaLnBrk="1" hangingPunct="1"/>
            <a:r>
              <a:rPr lang="es-EC" sz="2000" smtClean="0">
                <a:latin typeface="Century Gothic" pitchFamily="34" charset="0"/>
              </a:rPr>
              <a:t>Falta de Incentivos al personal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p:txBody>
          <a:bodyPr/>
          <a:lstStyle/>
          <a:p>
            <a:pPr algn="l" eaLnBrk="1" hangingPunct="1"/>
            <a:r>
              <a:rPr lang="es-EC" sz="2000" b="1" smtClean="0">
                <a:latin typeface="Century Gothic" pitchFamily="34" charset="0"/>
              </a:rPr>
              <a:t>DIAGRAMA CAUSA - EFECTO</a:t>
            </a:r>
          </a:p>
        </p:txBody>
      </p:sp>
      <p:pic>
        <p:nvPicPr>
          <p:cNvPr id="15363" name="Picture 2"/>
          <p:cNvPicPr>
            <a:picLocks noChangeAspect="1" noChangeArrowheads="1"/>
          </p:cNvPicPr>
          <p:nvPr/>
        </p:nvPicPr>
        <p:blipFill>
          <a:blip r:embed="rId2" cstate="print"/>
          <a:srcRect/>
          <a:stretch>
            <a:fillRect/>
          </a:stretch>
        </p:blipFill>
        <p:spPr bwMode="auto">
          <a:xfrm>
            <a:off x="500063" y="1785938"/>
            <a:ext cx="8386762" cy="4286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p:txBody>
          <a:bodyPr/>
          <a:lstStyle/>
          <a:p>
            <a:pPr algn="l" eaLnBrk="1" hangingPunct="1"/>
            <a:r>
              <a:rPr lang="es-EC" sz="2000" b="1" smtClean="0">
                <a:latin typeface="Century Gothic" pitchFamily="34" charset="0"/>
              </a:rPr>
              <a:t>3.  ESTUDIO DE MERCADO DE LOS SERVICIOS MÉDICOS POR AUTOGESTIÓN</a:t>
            </a:r>
            <a:br>
              <a:rPr lang="es-EC" sz="2000" b="1" smtClean="0">
                <a:latin typeface="Century Gothic" pitchFamily="34" charset="0"/>
              </a:rPr>
            </a:br>
            <a:r>
              <a:rPr lang="es-EC" sz="2000" b="1" i="1" smtClean="0">
                <a:latin typeface="Century Gothic" pitchFamily="34" charset="0"/>
              </a:rPr>
              <a:t/>
            </a:r>
            <a:br>
              <a:rPr lang="es-EC" sz="2000" b="1" i="1" smtClean="0">
                <a:latin typeface="Century Gothic" pitchFamily="34" charset="0"/>
              </a:rPr>
            </a:br>
            <a:r>
              <a:rPr lang="es-EC" sz="2000" b="1" smtClean="0">
                <a:latin typeface="Century Gothic" pitchFamily="34" charset="0"/>
              </a:rPr>
              <a:t>3.1	ANÁLISIS DE LA DEMANDA DEL SERVICIO MÉDICO DEL HOSPITAL DEL IESS DURÁN </a:t>
            </a:r>
            <a:r>
              <a:rPr lang="es-EC" sz="2000" smtClean="0">
                <a:latin typeface="Century Gothic" pitchFamily="34" charset="0"/>
              </a:rPr>
              <a:t/>
            </a:r>
            <a:br>
              <a:rPr lang="es-EC" sz="2000" smtClean="0">
                <a:latin typeface="Century Gothic" pitchFamily="34" charset="0"/>
              </a:rPr>
            </a:br>
            <a:endParaRPr lang="es-EC" sz="2000" smtClean="0">
              <a:latin typeface="Century Gothic" pitchFamily="34" charset="0"/>
            </a:endParaRPr>
          </a:p>
        </p:txBody>
      </p:sp>
      <p:sp>
        <p:nvSpPr>
          <p:cNvPr id="16387" name="2 Marcador de contenido"/>
          <p:cNvSpPr>
            <a:spLocks noGrp="1"/>
          </p:cNvSpPr>
          <p:nvPr>
            <p:ph idx="1"/>
          </p:nvPr>
        </p:nvSpPr>
        <p:spPr/>
        <p:txBody>
          <a:bodyPr/>
          <a:lstStyle/>
          <a:p>
            <a:pPr algn="just" eaLnBrk="1" hangingPunct="1"/>
            <a:r>
              <a:rPr lang="es-EC" sz="2000" smtClean="0">
                <a:latin typeface="Century Gothic" pitchFamily="34" charset="0"/>
              </a:rPr>
              <a:t>La demanda de los servicios médicos del IESS – Durán tiene que estar basada en la población circundante a este centro médico del seguro social, la cual está ubicada en el sector sureste del cantón Durán, específicamente en la línea final de la Parroquia que une a las ciudadelas Abel Gilbert Pontón y Primavera II, la cual según el censo de la Dirección de Ordenamiento e Infraestructura Territorial del Municipio de Durán, concentraba hasta el año 2007 una cantidad de 500.000 habitantes, de los cuales un 32,19% de esta Parroquia, es decir 160.956 están afiliados en sus diferentes rubros al seguro médico social del IESS.  </a:t>
            </a:r>
          </a:p>
          <a:p>
            <a:pPr eaLnBrk="1" hangingPunct="1"/>
            <a:endParaRPr lang="es-EC" sz="2000" smtClean="0">
              <a:latin typeface="Century Gothic"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Marcador de contenido"/>
          <p:cNvSpPr>
            <a:spLocks noGrp="1"/>
          </p:cNvSpPr>
          <p:nvPr>
            <p:ph idx="1"/>
          </p:nvPr>
        </p:nvSpPr>
        <p:spPr>
          <a:xfrm>
            <a:off x="714375" y="2071688"/>
            <a:ext cx="7772400" cy="4114800"/>
          </a:xfrm>
        </p:spPr>
        <p:txBody>
          <a:bodyPr/>
          <a:lstStyle/>
          <a:p>
            <a:pPr algn="just" eaLnBrk="1" hangingPunct="1"/>
            <a:r>
              <a:rPr lang="es-EC" sz="2000" smtClean="0">
                <a:latin typeface="Century Gothic" pitchFamily="34" charset="0"/>
              </a:rPr>
              <a:t>Es importante recalcar que de toda esta población afiliada y que vive en el cantón Durán, no todos asisten fielmente al centro médico IESS-Durán, también acuden a la ciudad de Guayaquil, al Hospital General Teodoro Maldonado Carbo de la misma institución ya que este se encuentra a solo 40 minutos del Cantón, el cual ofrece determinadas especialidades médicas que el centro médico IESS-Durán no mantiene dentro de sus servicios como son: Cirugía Plástica, vascular, infectología, endocrinología, gastroenterología, hematología, nefrología, neonatología, neumología, neurocirugía, obstetricia, entre otros, que suman 19 especialidades más, que no están a disposición del IESS-Durán.</a:t>
            </a:r>
          </a:p>
          <a:p>
            <a:pPr algn="just" eaLnBrk="1" hangingPunct="1"/>
            <a:endParaRPr lang="es-EC" sz="2000" smtClean="0">
              <a:latin typeface="Century Gothic" pitchFamily="34" charset="0"/>
            </a:endParaRPr>
          </a:p>
        </p:txBody>
      </p:sp>
      <p:sp>
        <p:nvSpPr>
          <p:cNvPr id="17411" name="1 Título"/>
          <p:cNvSpPr>
            <a:spLocks noGrp="1"/>
          </p:cNvSpPr>
          <p:nvPr>
            <p:ph type="title"/>
          </p:nvPr>
        </p:nvSpPr>
        <p:spPr/>
        <p:txBody>
          <a:bodyPr/>
          <a:lstStyle/>
          <a:p>
            <a:pPr algn="l" eaLnBrk="1" hangingPunct="1"/>
            <a:r>
              <a:rPr lang="es-EC" sz="2000" b="1" smtClean="0">
                <a:latin typeface="Century Gothic" pitchFamily="34" charset="0"/>
              </a:rPr>
              <a:t>3.  ESTUDIO DE MERCADO DE LOS SERVICIOS MÉDICOS POR AUTOGESTIÓN</a:t>
            </a:r>
            <a:br>
              <a:rPr lang="es-EC" sz="2000" b="1" smtClean="0">
                <a:latin typeface="Century Gothic" pitchFamily="34" charset="0"/>
              </a:rPr>
            </a:br>
            <a:r>
              <a:rPr lang="es-EC" sz="2000" b="1" i="1" smtClean="0">
                <a:latin typeface="Century Gothic" pitchFamily="34" charset="0"/>
              </a:rPr>
              <a:t/>
            </a:r>
            <a:br>
              <a:rPr lang="es-EC" sz="2000" b="1" i="1" smtClean="0">
                <a:latin typeface="Century Gothic" pitchFamily="34" charset="0"/>
              </a:rPr>
            </a:br>
            <a:r>
              <a:rPr lang="es-EC" sz="2000" b="1" smtClean="0">
                <a:latin typeface="Century Gothic" pitchFamily="34" charset="0"/>
              </a:rPr>
              <a:t>3.1	ANÁLISIS DE LA DEMANDA DEL SERVICIO MÉDICO DEL HOSPITAL DEL IESS DURÁN </a:t>
            </a:r>
            <a:r>
              <a:rPr lang="es-EC" sz="2000" smtClean="0">
                <a:latin typeface="Century Gothic" pitchFamily="34" charset="0"/>
              </a:rPr>
              <a:t/>
            </a:r>
            <a:br>
              <a:rPr lang="es-EC" sz="2000" smtClean="0">
                <a:latin typeface="Century Gothic" pitchFamily="34" charset="0"/>
              </a:rPr>
            </a:br>
            <a:endParaRPr lang="es-EC" sz="2000" smtClean="0">
              <a:latin typeface="Century Gothic"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p:txBody>
          <a:bodyPr/>
          <a:lstStyle/>
          <a:p>
            <a:pPr eaLnBrk="1" hangingPunct="1"/>
            <a:r>
              <a:rPr lang="es-EC" sz="2000" b="1" smtClean="0">
                <a:latin typeface="Century Gothic" pitchFamily="34" charset="0"/>
              </a:rPr>
              <a:t>3.2	DETERMINACIÓN DE LOS POTENCIALES DEMANDANTES DEL SERVICIO MÉDICO POR AUTOGESTIÓN DEL HOSPITAL DEL IESS DURÁN</a:t>
            </a:r>
            <a:r>
              <a:rPr lang="es-EC" sz="2000" smtClean="0">
                <a:latin typeface="Century Gothic" pitchFamily="34" charset="0"/>
              </a:rPr>
              <a:t/>
            </a:r>
            <a:br>
              <a:rPr lang="es-EC" sz="2000" smtClean="0">
                <a:latin typeface="Century Gothic" pitchFamily="34" charset="0"/>
              </a:rPr>
            </a:br>
            <a:endParaRPr lang="es-EC" sz="2000" smtClean="0">
              <a:latin typeface="Century Gothic" pitchFamily="34" charset="0"/>
            </a:endParaRPr>
          </a:p>
        </p:txBody>
      </p:sp>
      <p:sp>
        <p:nvSpPr>
          <p:cNvPr id="3" name="2 Marcador de contenido"/>
          <p:cNvSpPr>
            <a:spLocks noGrp="1"/>
          </p:cNvSpPr>
          <p:nvPr>
            <p:ph idx="1"/>
          </p:nvPr>
        </p:nvSpPr>
        <p:spPr/>
        <p:txBody>
          <a:bodyPr/>
          <a:lstStyle/>
          <a:p>
            <a:pPr eaLnBrk="1" hangingPunct="1">
              <a:buFontTx/>
              <a:buNone/>
              <a:defRPr/>
            </a:pPr>
            <a:r>
              <a:rPr lang="es-EC" sz="2000" b="1" u="sng" dirty="0" smtClean="0">
                <a:latin typeface="Century Gothic" pitchFamily="34" charset="0"/>
              </a:rPr>
              <a:t>POTENCIALES DEMANDANTES DEL AUTOSEGURO</a:t>
            </a:r>
          </a:p>
          <a:p>
            <a:pPr eaLnBrk="1" hangingPunct="1">
              <a:buFontTx/>
              <a:buNone/>
              <a:defRPr/>
            </a:pPr>
            <a:endParaRPr lang="es-EC" sz="2000" b="1" u="sng" dirty="0" smtClean="0">
              <a:latin typeface="Century Gothic" pitchFamily="34" charset="0"/>
            </a:endParaRPr>
          </a:p>
          <a:p>
            <a:pPr marL="457200" indent="-457200" eaLnBrk="1" hangingPunct="1">
              <a:defRPr/>
            </a:pPr>
            <a:r>
              <a:rPr lang="es-EC" sz="2000" dirty="0" smtClean="0">
                <a:latin typeface="Century Gothic" pitchFamily="34" charset="0"/>
              </a:rPr>
              <a:t>Población no afiliada</a:t>
            </a:r>
          </a:p>
          <a:p>
            <a:pPr marL="457200" indent="-457200" eaLnBrk="1" hangingPunct="1">
              <a:defRPr/>
            </a:pPr>
            <a:r>
              <a:rPr lang="es-EC" sz="2000" dirty="0" smtClean="0">
                <a:latin typeface="Century Gothic" pitchFamily="34" charset="0"/>
              </a:rPr>
              <a:t>Mayores a 18 a 40 años</a:t>
            </a:r>
          </a:p>
          <a:p>
            <a:pPr marL="457200" indent="-457200" eaLnBrk="1" hangingPunct="1">
              <a:defRPr/>
            </a:pPr>
            <a:r>
              <a:rPr lang="es-EC" sz="2000" dirty="0" smtClean="0">
                <a:latin typeface="Century Gothic" pitchFamily="34" charset="0"/>
              </a:rPr>
              <a:t>PEA del Cantón Durán</a:t>
            </a:r>
          </a:p>
          <a:p>
            <a:pPr marL="457200" indent="-457200" eaLnBrk="1" hangingPunct="1">
              <a:defRPr/>
            </a:pPr>
            <a:r>
              <a:rPr lang="es-EC" sz="2000" dirty="0" smtClean="0">
                <a:latin typeface="Century Gothic" pitchFamily="34" charset="0"/>
              </a:rPr>
              <a:t>Estrato social: Medio en adelante</a:t>
            </a:r>
          </a:p>
          <a:p>
            <a:pPr eaLnBrk="1" hangingPunct="1">
              <a:defRPr/>
            </a:pPr>
            <a:endParaRPr lang="es-EC" sz="2000" b="1" u="sng" dirty="0" smtClean="0">
              <a:latin typeface="Century Gothic" pitchFamily="34" charset="0"/>
            </a:endParaRPr>
          </a:p>
          <a:p>
            <a:pPr eaLnBrk="1" hangingPunct="1">
              <a:defRPr/>
            </a:pPr>
            <a:endParaRPr lang="es-EC" sz="2000" b="1" u="sng" dirty="0" smtClean="0">
              <a:latin typeface="Century Gothic"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p:txBody>
          <a:bodyPr/>
          <a:lstStyle/>
          <a:p>
            <a:pPr eaLnBrk="1" hangingPunct="1"/>
            <a:r>
              <a:rPr lang="es-EC" sz="2000" b="1" smtClean="0">
                <a:latin typeface="Century Gothic" pitchFamily="34" charset="0"/>
              </a:rPr>
              <a:t>3.2.1 	LA MUESTRA, TAMAÑO Y POBLACIÓN POTENCIAL </a:t>
            </a:r>
            <a:r>
              <a:rPr lang="es-EC" sz="2000" smtClean="0">
                <a:latin typeface="Century Gothic" pitchFamily="34" charset="0"/>
              </a:rPr>
              <a:t/>
            </a:r>
            <a:br>
              <a:rPr lang="es-EC" sz="2000" smtClean="0">
                <a:latin typeface="Century Gothic" pitchFamily="34" charset="0"/>
              </a:rPr>
            </a:br>
            <a:endParaRPr lang="es-EC" sz="2000" smtClean="0">
              <a:latin typeface="Century Gothic" pitchFamily="34" charset="0"/>
            </a:endParaRPr>
          </a:p>
        </p:txBody>
      </p:sp>
      <p:sp>
        <p:nvSpPr>
          <p:cNvPr id="19459" name="2 Marcador de contenido"/>
          <p:cNvSpPr>
            <a:spLocks noGrp="1"/>
          </p:cNvSpPr>
          <p:nvPr>
            <p:ph idx="1"/>
          </p:nvPr>
        </p:nvSpPr>
        <p:spPr>
          <a:xfrm>
            <a:off x="785813" y="1571625"/>
            <a:ext cx="7772400" cy="1071563"/>
          </a:xfrm>
        </p:spPr>
        <p:txBody>
          <a:bodyPr/>
          <a:lstStyle/>
          <a:p>
            <a:pPr algn="just" eaLnBrk="1" hangingPunct="1"/>
            <a:r>
              <a:rPr lang="es-EC" sz="1600" smtClean="0">
                <a:latin typeface="Century Gothic" pitchFamily="34" charset="0"/>
              </a:rPr>
              <a:t>Población = personas no afiliadas del cantón Durán = 960 personas</a:t>
            </a:r>
          </a:p>
          <a:p>
            <a:pPr algn="just" eaLnBrk="1" hangingPunct="1"/>
            <a:r>
              <a:rPr lang="es-EC" sz="1600" smtClean="0">
                <a:latin typeface="Century Gothic" pitchFamily="34" charset="0"/>
              </a:rPr>
              <a:t>Muestra: (Fórmula para cuando es conocida la desviación estándar de la población)</a:t>
            </a:r>
          </a:p>
        </p:txBody>
      </p:sp>
      <p:pic>
        <p:nvPicPr>
          <p:cNvPr id="19460" name="Picture 2"/>
          <p:cNvPicPr>
            <a:picLocks noChangeAspect="1" noChangeArrowheads="1"/>
          </p:cNvPicPr>
          <p:nvPr/>
        </p:nvPicPr>
        <p:blipFill>
          <a:blip r:embed="rId2" cstate="print"/>
          <a:srcRect/>
          <a:stretch>
            <a:fillRect/>
          </a:stretch>
        </p:blipFill>
        <p:spPr bwMode="auto">
          <a:xfrm>
            <a:off x="1285875" y="2857500"/>
            <a:ext cx="6357938" cy="2214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p:txBody>
          <a:bodyPr/>
          <a:lstStyle/>
          <a:p>
            <a:pPr eaLnBrk="1" hangingPunct="1"/>
            <a:r>
              <a:rPr lang="es-EC" sz="2000" b="1" smtClean="0">
                <a:latin typeface="Century Gothic" pitchFamily="34" charset="0"/>
              </a:rPr>
              <a:t>3.2.1 	LA MUESTRA, TAMAÑO Y POBLACIÓN POTENCIAL</a:t>
            </a:r>
            <a:endParaRPr lang="es-EC" sz="2000" smtClean="0">
              <a:latin typeface="Century Gothic" pitchFamily="34" charset="0"/>
            </a:endParaRPr>
          </a:p>
        </p:txBody>
      </p:sp>
      <p:pic>
        <p:nvPicPr>
          <p:cNvPr id="20483" name="Picture 2"/>
          <p:cNvPicPr>
            <a:picLocks noChangeAspect="1" noChangeArrowheads="1"/>
          </p:cNvPicPr>
          <p:nvPr/>
        </p:nvPicPr>
        <p:blipFill>
          <a:blip r:embed="rId2" cstate="print"/>
          <a:srcRect/>
          <a:stretch>
            <a:fillRect/>
          </a:stretch>
        </p:blipFill>
        <p:spPr bwMode="auto">
          <a:xfrm>
            <a:off x="785813" y="1785938"/>
            <a:ext cx="3690937" cy="1214437"/>
          </a:xfrm>
          <a:prstGeom prst="rect">
            <a:avLst/>
          </a:prstGeom>
          <a:noFill/>
          <a:ln w="9525">
            <a:noFill/>
            <a:miter lim="800000"/>
            <a:headEnd/>
            <a:tailEnd/>
          </a:ln>
        </p:spPr>
      </p:pic>
      <p:pic>
        <p:nvPicPr>
          <p:cNvPr id="20484" name="Picture 3"/>
          <p:cNvPicPr>
            <a:picLocks noChangeAspect="1" noChangeArrowheads="1"/>
          </p:cNvPicPr>
          <p:nvPr/>
        </p:nvPicPr>
        <p:blipFill>
          <a:blip r:embed="rId3" cstate="print"/>
          <a:srcRect/>
          <a:stretch>
            <a:fillRect/>
          </a:stretch>
        </p:blipFill>
        <p:spPr bwMode="auto">
          <a:xfrm>
            <a:off x="714375" y="3429000"/>
            <a:ext cx="3413125" cy="1143000"/>
          </a:xfrm>
          <a:prstGeom prst="rect">
            <a:avLst/>
          </a:prstGeom>
          <a:noFill/>
          <a:ln w="9525">
            <a:noFill/>
            <a:miter lim="800000"/>
            <a:headEnd/>
            <a:tailEnd/>
          </a:ln>
        </p:spPr>
      </p:pic>
      <p:pic>
        <p:nvPicPr>
          <p:cNvPr id="20485" name="Picture 4"/>
          <p:cNvPicPr>
            <a:picLocks noChangeAspect="1" noChangeArrowheads="1"/>
          </p:cNvPicPr>
          <p:nvPr/>
        </p:nvPicPr>
        <p:blipFill>
          <a:blip r:embed="rId4" cstate="print"/>
          <a:srcRect/>
          <a:stretch>
            <a:fillRect/>
          </a:stretch>
        </p:blipFill>
        <p:spPr bwMode="auto">
          <a:xfrm>
            <a:off x="4214813" y="3286125"/>
            <a:ext cx="4229100" cy="1285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title"/>
          </p:nvPr>
        </p:nvSpPr>
        <p:spPr/>
        <p:txBody>
          <a:bodyPr/>
          <a:lstStyle/>
          <a:p>
            <a:r>
              <a:rPr lang="es-ES" sz="2000" b="1" smtClean="0">
                <a:latin typeface="Century Gothic" pitchFamily="34" charset="0"/>
              </a:rPr>
              <a:t>PLAN PILOTO DE AUTOGESTIÓN PARA CUBRIR EL DÉFICIT DEL HOSPITAL IESS DE DURÁN: CONCESIÓN DE SERVICIOS MÉDICOS AL PÚBLICO EN GENERAL</a:t>
            </a:r>
            <a:endParaRPr lang="es-EC" sz="2000" b="1" smtClean="0">
              <a:latin typeface="Century Gothic" pitchFamily="34" charset="0"/>
            </a:endParaRPr>
          </a:p>
        </p:txBody>
      </p:sp>
      <p:sp>
        <p:nvSpPr>
          <p:cNvPr id="3075" name="2 Marcador de contenido"/>
          <p:cNvSpPr>
            <a:spLocks noGrp="1"/>
          </p:cNvSpPr>
          <p:nvPr>
            <p:ph idx="1"/>
          </p:nvPr>
        </p:nvSpPr>
        <p:spPr/>
        <p:txBody>
          <a:bodyPr/>
          <a:lstStyle/>
          <a:p>
            <a:pPr algn="just">
              <a:buFontTx/>
              <a:buNone/>
            </a:pPr>
            <a:r>
              <a:rPr lang="es-EC" sz="2000" smtClean="0">
                <a:latin typeface="Century Gothic" pitchFamily="34" charset="0"/>
              </a:rPr>
              <a:t>	Este Plan Piloto de Autogestión consiste en la implementación de un seguro privado para las personas no afiliadas; pero para lograr esto se debe disminuir las debilidades actuales con las siguientes estrategias:</a:t>
            </a:r>
          </a:p>
          <a:p>
            <a:pPr algn="just">
              <a:buFontTx/>
              <a:buNone/>
            </a:pPr>
            <a:endParaRPr lang="es-EC" sz="2000" smtClean="0">
              <a:latin typeface="Century Gothic" pitchFamily="34" charset="0"/>
            </a:endParaRPr>
          </a:p>
          <a:p>
            <a:pPr algn="just"/>
            <a:r>
              <a:rPr lang="es-EC" sz="2000" smtClean="0">
                <a:latin typeface="Century Gothic" pitchFamily="34" charset="0"/>
              </a:rPr>
              <a:t>Disminución del tiempo de consultas en el horario diurno</a:t>
            </a:r>
          </a:p>
          <a:p>
            <a:pPr algn="just"/>
            <a:r>
              <a:rPr lang="es-EC" sz="2000" smtClean="0">
                <a:latin typeface="Century Gothic" pitchFamily="34" charset="0"/>
              </a:rPr>
              <a:t>Implementación del horario nocturno</a:t>
            </a:r>
          </a:p>
          <a:p>
            <a:pPr algn="just">
              <a:buFontTx/>
              <a:buNone/>
            </a:pPr>
            <a:endParaRPr lang="es-EC" sz="2000" smtClean="0">
              <a:latin typeface="Century Gothic"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print"/>
          <a:srcRect/>
          <a:stretch>
            <a:fillRect/>
          </a:stretch>
        </p:blipFill>
        <p:spPr bwMode="auto">
          <a:xfrm>
            <a:off x="285750" y="571500"/>
            <a:ext cx="7786688" cy="4452938"/>
          </a:xfrm>
          <a:prstGeom prst="rect">
            <a:avLst/>
          </a:prstGeom>
          <a:noFill/>
          <a:ln w="9525">
            <a:noFill/>
            <a:miter lim="800000"/>
            <a:headEnd/>
            <a:tailEnd/>
          </a:ln>
        </p:spPr>
      </p:pic>
      <p:sp>
        <p:nvSpPr>
          <p:cNvPr id="21507" name="4 CuadroTexto"/>
          <p:cNvSpPr txBox="1">
            <a:spLocks noChangeArrowheads="1"/>
          </p:cNvSpPr>
          <p:nvPr/>
        </p:nvSpPr>
        <p:spPr bwMode="auto">
          <a:xfrm>
            <a:off x="642938" y="5357813"/>
            <a:ext cx="7358062" cy="584200"/>
          </a:xfrm>
          <a:prstGeom prst="rect">
            <a:avLst/>
          </a:prstGeom>
          <a:noFill/>
          <a:ln w="9525">
            <a:noFill/>
            <a:miter lim="800000"/>
            <a:headEnd/>
            <a:tailEnd/>
          </a:ln>
        </p:spPr>
        <p:txBody>
          <a:bodyPr>
            <a:spAutoFit/>
          </a:bodyPr>
          <a:lstStyle/>
          <a:p>
            <a:r>
              <a:rPr lang="es-EC" sz="1600">
                <a:latin typeface="Century Gothic" pitchFamily="34" charset="0"/>
              </a:rPr>
              <a:t>* Población de los estratos medios, medio alto y alto, grupo objetivo de la muestra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p:txBody>
          <a:bodyPr/>
          <a:lstStyle/>
          <a:p>
            <a:pPr eaLnBrk="1" hangingPunct="1"/>
            <a:r>
              <a:rPr lang="es-EC" sz="2000" b="1" smtClean="0">
                <a:latin typeface="Century Gothic" pitchFamily="34" charset="0"/>
              </a:rPr>
              <a:t>3.2.2 	LA ENCUESTA-SERVICIO Y OPINIÓN DE LA POBLACIÓN DE DURÁN A ACERCA DEL SEGURO MÉDICO A IMPLEMENTARSE</a:t>
            </a:r>
            <a:br>
              <a:rPr lang="es-EC" sz="2000" b="1" smtClean="0">
                <a:latin typeface="Century Gothic" pitchFamily="34" charset="0"/>
              </a:rPr>
            </a:br>
            <a:endParaRPr lang="es-EC" sz="2000" b="1" smtClean="0">
              <a:latin typeface="Century Gothic" pitchFamily="34" charset="0"/>
            </a:endParaRPr>
          </a:p>
        </p:txBody>
      </p:sp>
      <p:sp>
        <p:nvSpPr>
          <p:cNvPr id="22531" name="2 Marcador de contenido"/>
          <p:cNvSpPr>
            <a:spLocks noGrp="1"/>
          </p:cNvSpPr>
          <p:nvPr>
            <p:ph idx="1"/>
          </p:nvPr>
        </p:nvSpPr>
        <p:spPr/>
        <p:txBody>
          <a:bodyPr/>
          <a:lstStyle/>
          <a:p>
            <a:pPr algn="just" eaLnBrk="1" hangingPunct="1"/>
            <a:r>
              <a:rPr lang="es-EC" sz="2000" smtClean="0">
                <a:latin typeface="Century Gothic" pitchFamily="34" charset="0"/>
              </a:rPr>
              <a:t>El cuestionario se aplicó a población no afiliada o a estudiantes del cantón Durán (apéndice No. 3), cuyas edades fluctúan entre 18 a 40 años de edad y que serían los potenciales demandantes del autoseguro médico que se quiere aplicar como plan piloto en el Hospital IESS-Durán, dicha población normalmente están relacionados a los estratos socioeconómicos medio en adelante y con ingreso per cápita básico de la PEA ($200), utilizando un muestreo aleatorio simple. El análisis dio los siguientes resultados:</a:t>
            </a:r>
          </a:p>
          <a:p>
            <a:pPr algn="just" eaLnBrk="1" hangingPunct="1"/>
            <a:endParaRPr lang="es-EC" sz="2000" smtClean="0">
              <a:latin typeface="Century Gothic"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a:xfrm>
            <a:off x="285750" y="214313"/>
            <a:ext cx="7772400" cy="604837"/>
          </a:xfrm>
        </p:spPr>
        <p:txBody>
          <a:bodyPr/>
          <a:lstStyle/>
          <a:p>
            <a:pPr algn="l" eaLnBrk="1" hangingPunct="1"/>
            <a:r>
              <a:rPr lang="es-EC" sz="3200" b="1" smtClean="0">
                <a:latin typeface="Century Gothic" pitchFamily="34" charset="0"/>
              </a:rPr>
              <a:t>RESULTADOS</a:t>
            </a:r>
          </a:p>
        </p:txBody>
      </p:sp>
      <p:graphicFrame>
        <p:nvGraphicFramePr>
          <p:cNvPr id="4" name="3 Tabla"/>
          <p:cNvGraphicFramePr>
            <a:graphicFrameLocks noGrp="1"/>
          </p:cNvGraphicFramePr>
          <p:nvPr/>
        </p:nvGraphicFramePr>
        <p:xfrm>
          <a:off x="500063" y="1000125"/>
          <a:ext cx="6858048" cy="5572167"/>
        </p:xfrm>
        <a:graphic>
          <a:graphicData uri="http://schemas.openxmlformats.org/drawingml/2006/table">
            <a:tbl>
              <a:tblPr/>
              <a:tblGrid>
                <a:gridCol w="2646069"/>
                <a:gridCol w="997069"/>
                <a:gridCol w="1140878"/>
                <a:gridCol w="1163248"/>
                <a:gridCol w="910784"/>
              </a:tblGrid>
              <a:tr h="309565">
                <a:tc>
                  <a:txBody>
                    <a:bodyPr/>
                    <a:lstStyle/>
                    <a:p>
                      <a:pPr algn="ctr" fontAlgn="ctr"/>
                      <a:r>
                        <a:rPr lang="es-EC" sz="700" b="1" i="0" u="none" strike="noStrike">
                          <a:solidFill>
                            <a:srgbClr val="000000"/>
                          </a:solidFill>
                          <a:latin typeface="Century Gothic"/>
                        </a:rPr>
                        <a:t>Preguntas No.</a:t>
                      </a:r>
                    </a:p>
                  </a:txBody>
                  <a:tcPr marL="6451" marR="6451" marT="6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4">
                  <a:txBody>
                    <a:bodyPr/>
                    <a:lstStyle/>
                    <a:p>
                      <a:pPr algn="ctr" fontAlgn="ctr"/>
                      <a:r>
                        <a:rPr lang="es-EC" sz="700" b="1" i="0" u="none" strike="noStrike">
                          <a:solidFill>
                            <a:srgbClr val="000000"/>
                          </a:solidFill>
                          <a:latin typeface="Century Gothic"/>
                        </a:rPr>
                        <a:t>Valor absoluto</a:t>
                      </a:r>
                    </a:p>
                  </a:txBody>
                  <a:tcPr marL="6451" marR="6451" marT="645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hMerge="1">
                  <a:txBody>
                    <a:bodyPr/>
                    <a:lstStyle/>
                    <a:p>
                      <a:endParaRPr lang="es-EC"/>
                    </a:p>
                  </a:txBody>
                  <a:tcPr/>
                </a:tc>
                <a:tc hMerge="1">
                  <a:txBody>
                    <a:bodyPr/>
                    <a:lstStyle/>
                    <a:p>
                      <a:endParaRPr lang="es-EC"/>
                    </a:p>
                  </a:txBody>
                  <a:tcPr/>
                </a:tc>
              </a:tr>
              <a:tr h="176894">
                <a:tc rowSpan="2">
                  <a:txBody>
                    <a:bodyPr/>
                    <a:lstStyle/>
                    <a:p>
                      <a:pPr algn="ctr" fontAlgn="ctr"/>
                      <a:r>
                        <a:rPr lang="es-EC" sz="700" b="0" i="0" u="none" strike="noStrike">
                          <a:solidFill>
                            <a:srgbClr val="000000"/>
                          </a:solidFill>
                          <a:latin typeface="Century Gothic"/>
                        </a:rPr>
                        <a:t>1. Población que posee seguro de salud</a:t>
                      </a:r>
                    </a:p>
                  </a:txBody>
                  <a:tcPr marL="6451" marR="6451" marT="6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1" i="0" u="none" strike="noStrike">
                          <a:solidFill>
                            <a:srgbClr val="000000"/>
                          </a:solidFill>
                          <a:latin typeface="Century Gothic"/>
                        </a:rPr>
                        <a:t>Si</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1" i="0" u="none" strike="noStrike">
                          <a:solidFill>
                            <a:srgbClr val="000000"/>
                          </a:solidFill>
                          <a:latin typeface="Century Gothic"/>
                        </a:rPr>
                        <a:t>No</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es-EC" sz="700" b="0" i="0" u="none" strike="noStrike">
                          <a:solidFill>
                            <a:srgbClr val="000000"/>
                          </a:solidFill>
                          <a:latin typeface="Century Gothic"/>
                        </a:rPr>
                        <a:t> </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0" i="0" u="none" strike="noStrike">
                          <a:solidFill>
                            <a:srgbClr val="000000"/>
                          </a:solidFill>
                          <a:latin typeface="Century Gothic"/>
                        </a:rPr>
                        <a:t> </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85739">
                <a:tc vMerge="1">
                  <a:txBody>
                    <a:bodyPr/>
                    <a:lstStyle/>
                    <a:p>
                      <a:endParaRPr lang="es-EC"/>
                    </a:p>
                  </a:txBody>
                  <a:tcPr/>
                </a:tc>
                <a:tc>
                  <a:txBody>
                    <a:bodyPr/>
                    <a:lstStyle/>
                    <a:p>
                      <a:pPr algn="ctr" fontAlgn="b"/>
                      <a:r>
                        <a:rPr lang="es-EC" sz="700" b="0" i="0" u="none" strike="noStrike">
                          <a:solidFill>
                            <a:srgbClr val="000000"/>
                          </a:solidFill>
                          <a:latin typeface="Century Gothic"/>
                        </a:rPr>
                        <a:t>59</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220</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DE9D9"/>
                    </a:solidFill>
                  </a:tcPr>
                </a:tc>
                <a:tc>
                  <a:txBody>
                    <a:bodyPr/>
                    <a:lstStyle/>
                    <a:p>
                      <a:pPr algn="ctr" fontAlgn="b"/>
                      <a:r>
                        <a:rPr lang="es-EC" sz="700" b="0" i="0" u="none" strike="noStrike">
                          <a:solidFill>
                            <a:srgbClr val="000000"/>
                          </a:solidFill>
                          <a:latin typeface="Century Gothic"/>
                        </a:rPr>
                        <a:t> </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 </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76894">
                <a:tc rowSpan="2">
                  <a:txBody>
                    <a:bodyPr/>
                    <a:lstStyle/>
                    <a:p>
                      <a:pPr algn="ctr" fontAlgn="ctr"/>
                      <a:r>
                        <a:rPr lang="es-EC" sz="700" b="0" i="0" u="none" strike="noStrike">
                          <a:solidFill>
                            <a:srgbClr val="000000"/>
                          </a:solidFill>
                          <a:latin typeface="Century Gothic"/>
                        </a:rPr>
                        <a:t>2. Compañias aseguradoras a las que est{an afiliados</a:t>
                      </a:r>
                    </a:p>
                  </a:txBody>
                  <a:tcPr marL="6451" marR="6451" marT="6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1" i="0" u="none" strike="noStrike">
                          <a:solidFill>
                            <a:srgbClr val="000000"/>
                          </a:solidFill>
                          <a:latin typeface="Century Gothic"/>
                        </a:rPr>
                        <a:t>Público</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1" i="0" u="none" strike="noStrike">
                          <a:solidFill>
                            <a:srgbClr val="000000"/>
                          </a:solidFill>
                          <a:latin typeface="Century Gothic"/>
                        </a:rPr>
                        <a:t>Privado</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1" i="0" u="none" strike="noStrike">
                          <a:solidFill>
                            <a:srgbClr val="000000"/>
                          </a:solidFill>
                          <a:latin typeface="Century Gothic"/>
                        </a:rPr>
                        <a:t>No tiene seguro</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B0F0"/>
                    </a:solidFill>
                  </a:tcPr>
                </a:tc>
                <a:tc>
                  <a:txBody>
                    <a:bodyPr/>
                    <a:lstStyle/>
                    <a:p>
                      <a:pPr algn="ctr" fontAlgn="b"/>
                      <a:r>
                        <a:rPr lang="es-EC" sz="700" b="0" i="0" u="none" strike="noStrike">
                          <a:solidFill>
                            <a:srgbClr val="000000"/>
                          </a:solidFill>
                          <a:latin typeface="Century Gothic"/>
                        </a:rPr>
                        <a:t> </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85739">
                <a:tc vMerge="1">
                  <a:txBody>
                    <a:bodyPr/>
                    <a:lstStyle/>
                    <a:p>
                      <a:endParaRPr lang="es-EC"/>
                    </a:p>
                  </a:txBody>
                  <a:tcPr/>
                </a:tc>
                <a:tc>
                  <a:txBody>
                    <a:bodyPr/>
                    <a:lstStyle/>
                    <a:p>
                      <a:pPr algn="ctr" fontAlgn="b"/>
                      <a:r>
                        <a:rPr lang="es-EC" sz="700" b="0" i="0" u="none" strike="noStrike">
                          <a:solidFill>
                            <a:srgbClr val="000000"/>
                          </a:solidFill>
                          <a:latin typeface="Century Gothic"/>
                        </a:rPr>
                        <a:t>106</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59</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114</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s-EC" sz="700" b="0" i="0" u="none" strike="noStrike">
                          <a:solidFill>
                            <a:srgbClr val="000000"/>
                          </a:solidFill>
                          <a:latin typeface="Century Gothic"/>
                        </a:rPr>
                        <a:t> </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76894">
                <a:tc rowSpan="2">
                  <a:txBody>
                    <a:bodyPr/>
                    <a:lstStyle/>
                    <a:p>
                      <a:pPr algn="ctr" fontAlgn="ctr"/>
                      <a:r>
                        <a:rPr lang="es-EC" sz="700" b="0" i="0" u="none" strike="noStrike">
                          <a:solidFill>
                            <a:srgbClr val="000000"/>
                          </a:solidFill>
                          <a:latin typeface="Century Gothic"/>
                        </a:rPr>
                        <a:t>3. Tipo de plan que posee la población</a:t>
                      </a:r>
                    </a:p>
                  </a:txBody>
                  <a:tcPr marL="6451" marR="6451" marT="6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1" i="0" u="none" strike="noStrike">
                          <a:solidFill>
                            <a:srgbClr val="000000"/>
                          </a:solidFill>
                          <a:latin typeface="Century Gothic"/>
                        </a:rPr>
                        <a:t>Familiar</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1" i="0" u="none" strike="noStrike">
                          <a:solidFill>
                            <a:srgbClr val="000000"/>
                          </a:solidFill>
                          <a:latin typeface="Century Gothic"/>
                        </a:rPr>
                        <a:t>Corporativo</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1" i="0" u="none" strike="noStrike">
                          <a:solidFill>
                            <a:srgbClr val="000000"/>
                          </a:solidFill>
                          <a:latin typeface="Century Gothic"/>
                        </a:rPr>
                        <a:t>Individual</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C0DA"/>
                    </a:solidFill>
                  </a:tcPr>
                </a:tc>
                <a:tc>
                  <a:txBody>
                    <a:bodyPr/>
                    <a:lstStyle/>
                    <a:p>
                      <a:pPr algn="ctr" fontAlgn="b"/>
                      <a:r>
                        <a:rPr lang="es-EC" sz="700" b="0" i="0" u="none" strike="noStrike">
                          <a:solidFill>
                            <a:srgbClr val="000000"/>
                          </a:solidFill>
                          <a:latin typeface="Century Gothic"/>
                        </a:rPr>
                        <a:t> </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85739">
                <a:tc vMerge="1">
                  <a:txBody>
                    <a:bodyPr/>
                    <a:lstStyle/>
                    <a:p>
                      <a:endParaRPr lang="es-EC"/>
                    </a:p>
                  </a:txBody>
                  <a:tcPr/>
                </a:tc>
                <a:tc>
                  <a:txBody>
                    <a:bodyPr/>
                    <a:lstStyle/>
                    <a:p>
                      <a:pPr algn="ctr" fontAlgn="b"/>
                      <a:r>
                        <a:rPr lang="es-EC" sz="700" b="0" i="0" u="none" strike="noStrike">
                          <a:solidFill>
                            <a:srgbClr val="000000"/>
                          </a:solidFill>
                          <a:latin typeface="Century Gothic"/>
                        </a:rPr>
                        <a:t>117</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22</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140</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ctr" fontAlgn="b"/>
                      <a:r>
                        <a:rPr lang="es-EC" sz="700" b="0" i="0" u="none" strike="noStrike">
                          <a:solidFill>
                            <a:srgbClr val="000000"/>
                          </a:solidFill>
                          <a:latin typeface="Century Gothic"/>
                        </a:rPr>
                        <a:t> </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76894">
                <a:tc rowSpan="2">
                  <a:txBody>
                    <a:bodyPr/>
                    <a:lstStyle/>
                    <a:p>
                      <a:pPr algn="ctr" fontAlgn="ctr"/>
                      <a:r>
                        <a:rPr lang="es-EC" sz="700" b="0" i="0" u="none" strike="noStrike">
                          <a:solidFill>
                            <a:srgbClr val="000000"/>
                          </a:solidFill>
                          <a:latin typeface="Century Gothic"/>
                        </a:rPr>
                        <a:t>4. Formas de pago en los contratos de seguro</a:t>
                      </a:r>
                    </a:p>
                  </a:txBody>
                  <a:tcPr marL="6451" marR="6451" marT="6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1" i="0" u="none" strike="noStrike">
                          <a:solidFill>
                            <a:srgbClr val="000000"/>
                          </a:solidFill>
                          <a:latin typeface="Century Gothic"/>
                        </a:rPr>
                        <a:t>Mensual</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6DDE8"/>
                    </a:solidFill>
                  </a:tcPr>
                </a:tc>
                <a:tc>
                  <a:txBody>
                    <a:bodyPr/>
                    <a:lstStyle/>
                    <a:p>
                      <a:pPr algn="ctr" fontAlgn="b"/>
                      <a:r>
                        <a:rPr lang="es-EC" sz="700" b="1" i="0" u="none" strike="noStrike">
                          <a:solidFill>
                            <a:srgbClr val="000000"/>
                          </a:solidFill>
                          <a:latin typeface="Century Gothic"/>
                        </a:rPr>
                        <a:t>Semestral</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1" i="0" u="none" strike="noStrike">
                          <a:solidFill>
                            <a:srgbClr val="000000"/>
                          </a:solidFill>
                          <a:latin typeface="Century Gothic"/>
                        </a:rPr>
                        <a:t>Trimestral</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1" i="0" u="none" strike="noStrike">
                          <a:solidFill>
                            <a:srgbClr val="000000"/>
                          </a:solidFill>
                          <a:latin typeface="Century Gothic"/>
                        </a:rPr>
                        <a:t>Anual</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85739">
                <a:tc vMerge="1">
                  <a:txBody>
                    <a:bodyPr/>
                    <a:lstStyle/>
                    <a:p>
                      <a:endParaRPr lang="es-EC"/>
                    </a:p>
                  </a:txBody>
                  <a:tcPr/>
                </a:tc>
                <a:tc>
                  <a:txBody>
                    <a:bodyPr/>
                    <a:lstStyle/>
                    <a:p>
                      <a:pPr algn="ctr" fontAlgn="b"/>
                      <a:r>
                        <a:rPr lang="es-EC" sz="700" b="0" i="0" u="none" strike="noStrike">
                          <a:solidFill>
                            <a:srgbClr val="000000"/>
                          </a:solidFill>
                          <a:latin typeface="Century Gothic"/>
                        </a:rPr>
                        <a:t>173</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6DDE8"/>
                    </a:solidFill>
                  </a:tcPr>
                </a:tc>
                <a:tc>
                  <a:txBody>
                    <a:bodyPr/>
                    <a:lstStyle/>
                    <a:p>
                      <a:pPr algn="ctr" fontAlgn="b"/>
                      <a:r>
                        <a:rPr lang="es-EC" sz="700" b="0" i="0" u="none" strike="noStrike">
                          <a:solidFill>
                            <a:srgbClr val="000000"/>
                          </a:solidFill>
                          <a:latin typeface="Century Gothic"/>
                        </a:rPr>
                        <a:t>39</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42</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25</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76894">
                <a:tc rowSpan="2">
                  <a:txBody>
                    <a:bodyPr/>
                    <a:lstStyle/>
                    <a:p>
                      <a:pPr algn="ctr" fontAlgn="ctr"/>
                      <a:r>
                        <a:rPr lang="es-EC" sz="700" b="0" i="0" u="none" strike="noStrike">
                          <a:solidFill>
                            <a:srgbClr val="000000"/>
                          </a:solidFill>
                          <a:latin typeface="Century Gothic"/>
                        </a:rPr>
                        <a:t>5. Rangos de valores que la población paga</a:t>
                      </a:r>
                    </a:p>
                  </a:txBody>
                  <a:tcPr marL="6451" marR="6451" marT="6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1" i="0" u="none" strike="noStrike">
                          <a:solidFill>
                            <a:srgbClr val="000000"/>
                          </a:solidFill>
                          <a:latin typeface="Century Gothic"/>
                        </a:rPr>
                        <a:t>$30 a $59</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9795"/>
                    </a:solidFill>
                  </a:tcPr>
                </a:tc>
                <a:tc>
                  <a:txBody>
                    <a:bodyPr/>
                    <a:lstStyle/>
                    <a:p>
                      <a:pPr algn="ctr" fontAlgn="b"/>
                      <a:r>
                        <a:rPr lang="es-EC" sz="700" b="1" i="0" u="none" strike="noStrike">
                          <a:solidFill>
                            <a:srgbClr val="000000"/>
                          </a:solidFill>
                          <a:latin typeface="Century Gothic"/>
                        </a:rPr>
                        <a:t>$60 a $89</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1" i="0" u="none" strike="noStrike">
                          <a:solidFill>
                            <a:srgbClr val="000000"/>
                          </a:solidFill>
                          <a:latin typeface="Century Gothic"/>
                        </a:rPr>
                        <a:t>$90 a $120</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0" i="0" u="none" strike="noStrike">
                          <a:solidFill>
                            <a:srgbClr val="000000"/>
                          </a:solidFill>
                          <a:latin typeface="Century Gothic"/>
                        </a:rPr>
                        <a:t> </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85739">
                <a:tc vMerge="1">
                  <a:txBody>
                    <a:bodyPr/>
                    <a:lstStyle/>
                    <a:p>
                      <a:endParaRPr lang="es-EC"/>
                    </a:p>
                  </a:txBody>
                  <a:tcPr/>
                </a:tc>
                <a:tc>
                  <a:txBody>
                    <a:bodyPr/>
                    <a:lstStyle/>
                    <a:p>
                      <a:pPr algn="ctr" fontAlgn="b"/>
                      <a:r>
                        <a:rPr lang="es-EC" sz="700" b="0" i="0" u="none" strike="noStrike">
                          <a:solidFill>
                            <a:srgbClr val="000000"/>
                          </a:solidFill>
                          <a:latin typeface="Century Gothic"/>
                        </a:rPr>
                        <a:t>165</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9795"/>
                    </a:solidFill>
                  </a:tcPr>
                </a:tc>
                <a:tc>
                  <a:txBody>
                    <a:bodyPr/>
                    <a:lstStyle/>
                    <a:p>
                      <a:pPr algn="ctr" fontAlgn="b"/>
                      <a:r>
                        <a:rPr lang="es-EC" sz="700" b="0" i="0" u="none" strike="noStrike">
                          <a:solidFill>
                            <a:srgbClr val="000000"/>
                          </a:solidFill>
                          <a:latin typeface="Century Gothic"/>
                        </a:rPr>
                        <a:t>64</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50</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 </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76894">
                <a:tc rowSpan="2">
                  <a:txBody>
                    <a:bodyPr/>
                    <a:lstStyle/>
                    <a:p>
                      <a:pPr algn="ctr" fontAlgn="ctr"/>
                      <a:r>
                        <a:rPr lang="es-EC" sz="700" b="0" i="0" u="none" strike="noStrike">
                          <a:solidFill>
                            <a:srgbClr val="000000"/>
                          </a:solidFill>
                          <a:latin typeface="Century Gothic"/>
                        </a:rPr>
                        <a:t>6. Tipo de atención que brindan las aseguradoras</a:t>
                      </a:r>
                    </a:p>
                  </a:txBody>
                  <a:tcPr marL="6451" marR="6451" marT="6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1" i="0" u="none" strike="noStrike">
                          <a:solidFill>
                            <a:srgbClr val="000000"/>
                          </a:solidFill>
                          <a:latin typeface="Century Gothic"/>
                        </a:rPr>
                        <a:t>Muy buena</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66FF99"/>
                    </a:solidFill>
                  </a:tcPr>
                </a:tc>
                <a:tc>
                  <a:txBody>
                    <a:bodyPr/>
                    <a:lstStyle/>
                    <a:p>
                      <a:pPr algn="ctr" fontAlgn="b"/>
                      <a:r>
                        <a:rPr lang="es-EC" sz="700" b="1" i="0" u="none" strike="noStrike">
                          <a:solidFill>
                            <a:srgbClr val="000000"/>
                          </a:solidFill>
                          <a:latin typeface="Century Gothic"/>
                        </a:rPr>
                        <a:t>Buena</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1" i="0" u="none" strike="noStrike">
                          <a:solidFill>
                            <a:srgbClr val="000000"/>
                          </a:solidFill>
                          <a:latin typeface="Century Gothic"/>
                        </a:rPr>
                        <a:t>Regular</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1" i="0" u="none" strike="noStrike">
                          <a:solidFill>
                            <a:srgbClr val="000000"/>
                          </a:solidFill>
                          <a:latin typeface="Century Gothic"/>
                        </a:rPr>
                        <a:t>Pésima</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85739">
                <a:tc vMerge="1">
                  <a:txBody>
                    <a:bodyPr/>
                    <a:lstStyle/>
                    <a:p>
                      <a:endParaRPr lang="es-EC"/>
                    </a:p>
                  </a:txBody>
                  <a:tcPr/>
                </a:tc>
                <a:tc>
                  <a:txBody>
                    <a:bodyPr/>
                    <a:lstStyle/>
                    <a:p>
                      <a:pPr algn="ctr" fontAlgn="b"/>
                      <a:r>
                        <a:rPr lang="es-EC" sz="700" b="0" i="0" u="none" strike="noStrike">
                          <a:solidFill>
                            <a:srgbClr val="000000"/>
                          </a:solidFill>
                          <a:latin typeface="Century Gothic"/>
                        </a:rPr>
                        <a:t>106</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66FF99"/>
                    </a:solidFill>
                  </a:tcPr>
                </a:tc>
                <a:tc>
                  <a:txBody>
                    <a:bodyPr/>
                    <a:lstStyle/>
                    <a:p>
                      <a:pPr algn="ctr" fontAlgn="b"/>
                      <a:r>
                        <a:rPr lang="es-EC" sz="700" b="0" i="0" u="none" strike="noStrike">
                          <a:solidFill>
                            <a:srgbClr val="000000"/>
                          </a:solidFill>
                          <a:latin typeface="Century Gothic"/>
                        </a:rPr>
                        <a:t>89</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78</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6</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309565">
                <a:tc rowSpan="2">
                  <a:txBody>
                    <a:bodyPr/>
                    <a:lstStyle/>
                    <a:p>
                      <a:pPr algn="ctr" fontAlgn="ctr"/>
                      <a:r>
                        <a:rPr lang="es-EC" sz="700" b="0" i="0" u="none" strike="noStrike">
                          <a:solidFill>
                            <a:srgbClr val="000000"/>
                          </a:solidFill>
                          <a:latin typeface="Century Gothic"/>
                        </a:rPr>
                        <a:t>7. Conformidad de los costos de los seguros ofertados</a:t>
                      </a:r>
                    </a:p>
                  </a:txBody>
                  <a:tcPr marL="6451" marR="6451" marT="6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1" i="0" u="none" strike="noStrike">
                          <a:solidFill>
                            <a:srgbClr val="000000"/>
                          </a:solidFill>
                          <a:latin typeface="Century Gothic"/>
                        </a:rPr>
                        <a:t>Total. de acuerdo</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1" i="0" u="none" strike="noStrike">
                          <a:solidFill>
                            <a:srgbClr val="000000"/>
                          </a:solidFill>
                          <a:latin typeface="Century Gothic"/>
                        </a:rPr>
                        <a:t>Parcial. de acuerdo</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1" i="0" u="none" strike="noStrike">
                          <a:solidFill>
                            <a:srgbClr val="000000"/>
                          </a:solidFill>
                          <a:latin typeface="Century Gothic"/>
                        </a:rPr>
                        <a:t>Total. en desacuerdo</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1" i="0" u="none" strike="noStrike">
                          <a:solidFill>
                            <a:srgbClr val="000000"/>
                          </a:solidFill>
                          <a:latin typeface="Century Gothic"/>
                        </a:rPr>
                        <a:t>Parcial. en desacuerdo</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FF33"/>
                    </a:solidFill>
                  </a:tcPr>
                </a:tc>
              </a:tr>
              <a:tr h="185739">
                <a:tc vMerge="1">
                  <a:txBody>
                    <a:bodyPr/>
                    <a:lstStyle/>
                    <a:p>
                      <a:endParaRPr lang="es-EC"/>
                    </a:p>
                  </a:txBody>
                  <a:tcPr/>
                </a:tc>
                <a:tc>
                  <a:txBody>
                    <a:bodyPr/>
                    <a:lstStyle/>
                    <a:p>
                      <a:pPr algn="ctr" fontAlgn="b"/>
                      <a:r>
                        <a:rPr lang="es-EC" sz="700" b="0" i="0" u="none" strike="noStrike">
                          <a:solidFill>
                            <a:srgbClr val="000000"/>
                          </a:solidFill>
                          <a:latin typeface="Century Gothic"/>
                        </a:rPr>
                        <a:t>53</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59</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47</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120</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FF33"/>
                    </a:solidFill>
                  </a:tcPr>
                </a:tc>
              </a:tr>
              <a:tr h="176894">
                <a:tc rowSpan="2">
                  <a:txBody>
                    <a:bodyPr/>
                    <a:lstStyle/>
                    <a:p>
                      <a:pPr algn="ctr" fontAlgn="ctr"/>
                      <a:r>
                        <a:rPr lang="es-EC" sz="700" b="0" i="0" u="none" strike="noStrike">
                          <a:solidFill>
                            <a:srgbClr val="000000"/>
                          </a:solidFill>
                          <a:latin typeface="Century Gothic"/>
                        </a:rPr>
                        <a:t>8. Deseo de la población de poseer un autoseguro</a:t>
                      </a:r>
                    </a:p>
                  </a:txBody>
                  <a:tcPr marL="6451" marR="6451" marT="6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1" i="0" u="none" strike="noStrike">
                          <a:solidFill>
                            <a:srgbClr val="000000"/>
                          </a:solidFill>
                          <a:latin typeface="Century Gothic"/>
                        </a:rPr>
                        <a:t>Si</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66"/>
                    </a:solidFill>
                  </a:tcPr>
                </a:tc>
                <a:tc>
                  <a:txBody>
                    <a:bodyPr/>
                    <a:lstStyle/>
                    <a:p>
                      <a:pPr algn="ctr" fontAlgn="b"/>
                      <a:r>
                        <a:rPr lang="es-EC" sz="700" b="1" i="0" u="none" strike="noStrike">
                          <a:solidFill>
                            <a:srgbClr val="000000"/>
                          </a:solidFill>
                          <a:latin typeface="Century Gothic"/>
                        </a:rPr>
                        <a:t>No</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0" i="0" u="none" strike="noStrike">
                          <a:solidFill>
                            <a:srgbClr val="000000"/>
                          </a:solidFill>
                          <a:latin typeface="Century Gothic"/>
                        </a:rPr>
                        <a:t> </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0" i="0" u="none" strike="noStrike">
                          <a:solidFill>
                            <a:srgbClr val="000000"/>
                          </a:solidFill>
                          <a:latin typeface="Century Gothic"/>
                        </a:rPr>
                        <a:t> </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85739">
                <a:tc vMerge="1">
                  <a:txBody>
                    <a:bodyPr/>
                    <a:lstStyle/>
                    <a:p>
                      <a:endParaRPr lang="es-EC"/>
                    </a:p>
                  </a:txBody>
                  <a:tcPr/>
                </a:tc>
                <a:tc>
                  <a:txBody>
                    <a:bodyPr/>
                    <a:lstStyle/>
                    <a:p>
                      <a:pPr algn="ctr" fontAlgn="b"/>
                      <a:r>
                        <a:rPr lang="es-EC" sz="700" b="0" i="0" u="none" strike="noStrike">
                          <a:solidFill>
                            <a:srgbClr val="000000"/>
                          </a:solidFill>
                          <a:latin typeface="Century Gothic"/>
                        </a:rPr>
                        <a:t>159</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66"/>
                    </a:solidFill>
                  </a:tcPr>
                </a:tc>
                <a:tc>
                  <a:txBody>
                    <a:bodyPr/>
                    <a:lstStyle/>
                    <a:p>
                      <a:pPr algn="ctr" fontAlgn="b"/>
                      <a:r>
                        <a:rPr lang="es-EC" sz="700" b="0" i="0" u="none" strike="noStrike">
                          <a:solidFill>
                            <a:srgbClr val="000000"/>
                          </a:solidFill>
                          <a:latin typeface="Century Gothic"/>
                        </a:rPr>
                        <a:t>120</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 </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 </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76894">
                <a:tc rowSpan="2">
                  <a:txBody>
                    <a:bodyPr/>
                    <a:lstStyle/>
                    <a:p>
                      <a:pPr algn="ctr" fontAlgn="ctr"/>
                      <a:r>
                        <a:rPr lang="es-EC" sz="700" b="0" i="0" u="none" strike="noStrike">
                          <a:solidFill>
                            <a:srgbClr val="000000"/>
                          </a:solidFill>
                          <a:latin typeface="Century Gothic"/>
                        </a:rPr>
                        <a:t>9. Deseo de la población de adquirir un autoseguro médico del IESS</a:t>
                      </a:r>
                    </a:p>
                  </a:txBody>
                  <a:tcPr marL="6451" marR="6451" marT="6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1" i="0" u="none" strike="noStrike">
                          <a:solidFill>
                            <a:srgbClr val="000000"/>
                          </a:solidFill>
                          <a:latin typeface="Century Gothic"/>
                        </a:rPr>
                        <a:t>Si</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966FF"/>
                    </a:solidFill>
                  </a:tcPr>
                </a:tc>
                <a:tc>
                  <a:txBody>
                    <a:bodyPr/>
                    <a:lstStyle/>
                    <a:p>
                      <a:pPr algn="ctr" fontAlgn="b"/>
                      <a:r>
                        <a:rPr lang="es-EC" sz="700" b="1" i="0" u="none" strike="noStrike">
                          <a:solidFill>
                            <a:srgbClr val="000000"/>
                          </a:solidFill>
                          <a:latin typeface="Century Gothic"/>
                        </a:rPr>
                        <a:t>No</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0" i="0" u="none" strike="noStrike">
                          <a:solidFill>
                            <a:srgbClr val="000000"/>
                          </a:solidFill>
                          <a:latin typeface="Century Gothic"/>
                        </a:rPr>
                        <a:t> </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0" i="0" u="none" strike="noStrike">
                          <a:solidFill>
                            <a:srgbClr val="000000"/>
                          </a:solidFill>
                          <a:latin typeface="Century Gothic"/>
                        </a:rPr>
                        <a:t> </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85739">
                <a:tc vMerge="1">
                  <a:txBody>
                    <a:bodyPr/>
                    <a:lstStyle/>
                    <a:p>
                      <a:endParaRPr lang="es-EC"/>
                    </a:p>
                  </a:txBody>
                  <a:tcPr/>
                </a:tc>
                <a:tc>
                  <a:txBody>
                    <a:bodyPr/>
                    <a:lstStyle/>
                    <a:p>
                      <a:pPr algn="ctr" fontAlgn="b"/>
                      <a:r>
                        <a:rPr lang="es-EC" sz="700" b="0" i="0" u="none" strike="noStrike">
                          <a:solidFill>
                            <a:srgbClr val="000000"/>
                          </a:solidFill>
                          <a:latin typeface="Century Gothic"/>
                        </a:rPr>
                        <a:t>246</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66FF"/>
                    </a:solidFill>
                  </a:tcPr>
                </a:tc>
                <a:tc>
                  <a:txBody>
                    <a:bodyPr/>
                    <a:lstStyle/>
                    <a:p>
                      <a:pPr algn="ctr" fontAlgn="b"/>
                      <a:r>
                        <a:rPr lang="es-EC" sz="700" b="0" i="0" u="none" strike="noStrike">
                          <a:solidFill>
                            <a:srgbClr val="000000"/>
                          </a:solidFill>
                          <a:latin typeface="Century Gothic"/>
                        </a:rPr>
                        <a:t>33</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 </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 </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459925">
                <a:tc rowSpan="2">
                  <a:txBody>
                    <a:bodyPr/>
                    <a:lstStyle/>
                    <a:p>
                      <a:pPr algn="ctr" fontAlgn="ctr"/>
                      <a:r>
                        <a:rPr lang="es-EC" sz="700" b="0" i="0" u="none" strike="noStrike">
                          <a:solidFill>
                            <a:srgbClr val="000000"/>
                          </a:solidFill>
                          <a:latin typeface="Century Gothic"/>
                        </a:rPr>
                        <a:t>10. Servicio que la población gustaría contratar</a:t>
                      </a:r>
                    </a:p>
                  </a:txBody>
                  <a:tcPr marL="6451" marR="6451" marT="6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1" i="0" u="none" strike="noStrike">
                          <a:solidFill>
                            <a:srgbClr val="000000"/>
                          </a:solidFill>
                          <a:latin typeface="Century Gothic"/>
                        </a:rPr>
                        <a:t>Atención las 24 h/dia</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1" i="0" u="none" strike="noStrike">
                          <a:solidFill>
                            <a:srgbClr val="000000"/>
                          </a:solidFill>
                          <a:latin typeface="Century Gothic"/>
                        </a:rPr>
                        <a:t>Atención en todas las especialidades</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1" i="0" u="none" strike="noStrike">
                          <a:solidFill>
                            <a:srgbClr val="000000"/>
                          </a:solidFill>
                          <a:latin typeface="Century Gothic"/>
                        </a:rPr>
                        <a:t>Servicio de desc. en farmacias</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66CCFF"/>
                    </a:solidFill>
                  </a:tcPr>
                </a:tc>
                <a:tc>
                  <a:txBody>
                    <a:bodyPr/>
                    <a:lstStyle/>
                    <a:p>
                      <a:pPr algn="ctr" fontAlgn="b"/>
                      <a:r>
                        <a:rPr lang="es-EC" sz="700" b="1" i="0" u="none" strike="noStrike">
                          <a:solidFill>
                            <a:srgbClr val="000000"/>
                          </a:solidFill>
                          <a:latin typeface="Century Gothic"/>
                        </a:rPr>
                        <a:t>Servicio ambulancia</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85739">
                <a:tc vMerge="1">
                  <a:txBody>
                    <a:bodyPr/>
                    <a:lstStyle/>
                    <a:p>
                      <a:endParaRPr lang="es-EC"/>
                    </a:p>
                  </a:txBody>
                  <a:tcPr/>
                </a:tc>
                <a:tc>
                  <a:txBody>
                    <a:bodyPr/>
                    <a:lstStyle/>
                    <a:p>
                      <a:pPr algn="ctr" fontAlgn="b"/>
                      <a:r>
                        <a:rPr lang="es-EC" sz="700" b="0" i="0" u="none" strike="noStrike">
                          <a:solidFill>
                            <a:srgbClr val="000000"/>
                          </a:solidFill>
                          <a:latin typeface="Century Gothic"/>
                        </a:rPr>
                        <a:t>53</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61</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92</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66CCFF"/>
                    </a:solidFill>
                  </a:tcPr>
                </a:tc>
                <a:tc>
                  <a:txBody>
                    <a:bodyPr/>
                    <a:lstStyle/>
                    <a:p>
                      <a:pPr algn="ctr" fontAlgn="b"/>
                      <a:r>
                        <a:rPr lang="es-EC" sz="700" b="0" i="0" u="none" strike="noStrike">
                          <a:solidFill>
                            <a:srgbClr val="000000"/>
                          </a:solidFill>
                          <a:latin typeface="Century Gothic"/>
                        </a:rPr>
                        <a:t>73</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309565">
                <a:tc rowSpan="2">
                  <a:txBody>
                    <a:bodyPr/>
                    <a:lstStyle/>
                    <a:p>
                      <a:pPr algn="ctr" fontAlgn="ctr"/>
                      <a:r>
                        <a:rPr lang="es-EC" sz="700" b="0" i="0" u="none" strike="noStrike">
                          <a:solidFill>
                            <a:srgbClr val="000000"/>
                          </a:solidFill>
                          <a:latin typeface="Century Gothic"/>
                        </a:rPr>
                        <a:t>11. Convenios de desembolsos en dos partes</a:t>
                      </a:r>
                    </a:p>
                  </a:txBody>
                  <a:tcPr marL="6451" marR="6451" marT="6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1" i="0" u="none" strike="noStrike">
                          <a:solidFill>
                            <a:srgbClr val="000000"/>
                          </a:solidFill>
                          <a:latin typeface="Century Gothic"/>
                        </a:rPr>
                        <a:t>Total. de acuerdo</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s-EC" sz="700" b="1" i="0" u="none" strike="noStrike">
                          <a:solidFill>
                            <a:srgbClr val="000000"/>
                          </a:solidFill>
                          <a:latin typeface="Century Gothic"/>
                        </a:rPr>
                        <a:t>Parcial. de acuerdo</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1" i="0" u="none" strike="noStrike">
                          <a:solidFill>
                            <a:srgbClr val="000000"/>
                          </a:solidFill>
                          <a:latin typeface="Century Gothic"/>
                        </a:rPr>
                        <a:t>Total. en desacuerdo</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1" i="0" u="none" strike="noStrike">
                          <a:solidFill>
                            <a:srgbClr val="000000"/>
                          </a:solidFill>
                          <a:latin typeface="Century Gothic"/>
                        </a:rPr>
                        <a:t>Parcial. en desacuerdo</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85739">
                <a:tc vMerge="1">
                  <a:txBody>
                    <a:bodyPr/>
                    <a:lstStyle/>
                    <a:p>
                      <a:endParaRPr lang="es-EC"/>
                    </a:p>
                  </a:txBody>
                  <a:tcPr/>
                </a:tc>
                <a:tc>
                  <a:txBody>
                    <a:bodyPr/>
                    <a:lstStyle/>
                    <a:p>
                      <a:pPr algn="ctr" fontAlgn="b"/>
                      <a:r>
                        <a:rPr lang="es-EC" sz="700" b="0" i="0" u="none" strike="noStrike">
                          <a:solidFill>
                            <a:srgbClr val="000000"/>
                          </a:solidFill>
                          <a:latin typeface="Century Gothic"/>
                        </a:rPr>
                        <a:t>134</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es-EC" sz="700" b="0" i="0" u="none" strike="noStrike">
                          <a:solidFill>
                            <a:srgbClr val="000000"/>
                          </a:solidFill>
                          <a:latin typeface="Century Gothic"/>
                        </a:rPr>
                        <a:t>81</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28</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36</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76894">
                <a:tc rowSpan="2">
                  <a:txBody>
                    <a:bodyPr/>
                    <a:lstStyle/>
                    <a:p>
                      <a:pPr algn="ctr" fontAlgn="ctr"/>
                      <a:r>
                        <a:rPr lang="es-EC" sz="700" b="0" i="0" u="none" strike="noStrike">
                          <a:solidFill>
                            <a:srgbClr val="000000"/>
                          </a:solidFill>
                          <a:latin typeface="Century Gothic"/>
                        </a:rPr>
                        <a:t>12. Cobertura del seguro</a:t>
                      </a:r>
                    </a:p>
                  </a:txBody>
                  <a:tcPr marL="6451" marR="6451" marT="6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1" i="0" u="none" strike="noStrike">
                          <a:solidFill>
                            <a:srgbClr val="000000"/>
                          </a:solidFill>
                          <a:latin typeface="Century Gothic"/>
                        </a:rPr>
                        <a:t>$1500 a $4000</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1" i="0" u="none" strike="noStrike">
                          <a:solidFill>
                            <a:srgbClr val="000000"/>
                          </a:solidFill>
                          <a:latin typeface="Century Gothic"/>
                        </a:rPr>
                        <a:t>$4000 a $8000</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99FF"/>
                    </a:solidFill>
                  </a:tcPr>
                </a:tc>
                <a:tc>
                  <a:txBody>
                    <a:bodyPr/>
                    <a:lstStyle/>
                    <a:p>
                      <a:pPr algn="ctr" fontAlgn="b"/>
                      <a:r>
                        <a:rPr lang="es-EC" sz="700" b="1" i="0" u="none" strike="noStrike">
                          <a:solidFill>
                            <a:srgbClr val="000000"/>
                          </a:solidFill>
                          <a:latin typeface="Century Gothic"/>
                        </a:rPr>
                        <a:t>$8000 a $10.000</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0" i="0" u="none" strike="noStrike">
                          <a:solidFill>
                            <a:srgbClr val="000000"/>
                          </a:solidFill>
                          <a:latin typeface="Century Gothic"/>
                        </a:rPr>
                        <a:t> </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85739">
                <a:tc vMerge="1">
                  <a:txBody>
                    <a:bodyPr/>
                    <a:lstStyle/>
                    <a:p>
                      <a:endParaRPr lang="es-EC"/>
                    </a:p>
                  </a:txBody>
                  <a:tcPr/>
                </a:tc>
                <a:tc>
                  <a:txBody>
                    <a:bodyPr/>
                    <a:lstStyle/>
                    <a:p>
                      <a:pPr algn="ctr" fontAlgn="b"/>
                      <a:r>
                        <a:rPr lang="es-EC" sz="700" b="0" i="0" u="none" strike="noStrike">
                          <a:solidFill>
                            <a:srgbClr val="000000"/>
                          </a:solidFill>
                          <a:latin typeface="Century Gothic"/>
                        </a:rPr>
                        <a:t>103</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114</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99FF"/>
                    </a:solidFill>
                  </a:tcPr>
                </a:tc>
                <a:tc>
                  <a:txBody>
                    <a:bodyPr/>
                    <a:lstStyle/>
                    <a:p>
                      <a:pPr algn="ctr" fontAlgn="b"/>
                      <a:r>
                        <a:rPr lang="es-EC" sz="700" b="0" i="0" u="none" strike="noStrike">
                          <a:solidFill>
                            <a:srgbClr val="000000"/>
                          </a:solidFill>
                          <a:latin typeface="Century Gothic"/>
                        </a:rPr>
                        <a:t>61</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 </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76894">
                <a:tc rowSpan="2">
                  <a:txBody>
                    <a:bodyPr/>
                    <a:lstStyle/>
                    <a:p>
                      <a:pPr algn="ctr" fontAlgn="ctr"/>
                      <a:r>
                        <a:rPr lang="es-EC" sz="700" b="0" i="0" u="none" strike="noStrike">
                          <a:solidFill>
                            <a:srgbClr val="000000"/>
                          </a:solidFill>
                          <a:latin typeface="Century Gothic"/>
                        </a:rPr>
                        <a:t>13. Tiempo de validez del seguro médico</a:t>
                      </a:r>
                    </a:p>
                  </a:txBody>
                  <a:tcPr marL="6451" marR="6451" marT="6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1" i="0" u="none" strike="noStrike">
                          <a:solidFill>
                            <a:srgbClr val="000000"/>
                          </a:solidFill>
                          <a:latin typeface="Century Gothic"/>
                        </a:rPr>
                        <a:t>1 año</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1" i="0" u="none" strike="noStrike">
                          <a:solidFill>
                            <a:srgbClr val="000000"/>
                          </a:solidFill>
                          <a:latin typeface="Century Gothic"/>
                        </a:rPr>
                        <a:t>2 años</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66FF99"/>
                    </a:solidFill>
                  </a:tcPr>
                </a:tc>
                <a:tc>
                  <a:txBody>
                    <a:bodyPr/>
                    <a:lstStyle/>
                    <a:p>
                      <a:pPr algn="ctr" fontAlgn="b"/>
                      <a:r>
                        <a:rPr lang="es-EC" sz="700" b="1" i="0" u="none" strike="noStrike">
                          <a:solidFill>
                            <a:srgbClr val="000000"/>
                          </a:solidFill>
                          <a:latin typeface="Century Gothic"/>
                        </a:rPr>
                        <a:t>Otros</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EC" sz="700" b="0" i="0" u="none" strike="noStrike">
                          <a:solidFill>
                            <a:srgbClr val="000000"/>
                          </a:solidFill>
                          <a:latin typeface="Century Gothic"/>
                        </a:rPr>
                        <a:t> </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85739">
                <a:tc vMerge="1">
                  <a:txBody>
                    <a:bodyPr/>
                    <a:lstStyle/>
                    <a:p>
                      <a:endParaRPr lang="es-EC"/>
                    </a:p>
                  </a:txBody>
                  <a:tcPr/>
                </a:tc>
                <a:tc>
                  <a:txBody>
                    <a:bodyPr/>
                    <a:lstStyle/>
                    <a:p>
                      <a:pPr algn="ctr" fontAlgn="b"/>
                      <a:r>
                        <a:rPr lang="es-EC" sz="700" b="0" i="0" u="none" strike="noStrike">
                          <a:solidFill>
                            <a:srgbClr val="000000"/>
                          </a:solidFill>
                          <a:latin typeface="Century Gothic"/>
                        </a:rPr>
                        <a:t>81</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a:solidFill>
                            <a:srgbClr val="000000"/>
                          </a:solidFill>
                          <a:latin typeface="Century Gothic"/>
                        </a:rPr>
                        <a:t>100</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66FF99"/>
                    </a:solidFill>
                  </a:tcPr>
                </a:tc>
                <a:tc>
                  <a:txBody>
                    <a:bodyPr/>
                    <a:lstStyle/>
                    <a:p>
                      <a:pPr algn="ctr" fontAlgn="b"/>
                      <a:r>
                        <a:rPr lang="es-EC" sz="700" b="0" i="0" u="none" strike="noStrike">
                          <a:solidFill>
                            <a:srgbClr val="000000"/>
                          </a:solidFill>
                          <a:latin typeface="Century Gothic"/>
                        </a:rPr>
                        <a:t>98</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C" sz="700" b="0" i="0" u="none" strike="noStrike" dirty="0">
                          <a:solidFill>
                            <a:srgbClr val="000000"/>
                          </a:solidFill>
                          <a:latin typeface="Century Gothic"/>
                        </a:rPr>
                        <a:t> </a:t>
                      </a:r>
                    </a:p>
                  </a:txBody>
                  <a:tcPr marL="6451" marR="6451" marT="6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p:txBody>
          <a:bodyPr/>
          <a:lstStyle/>
          <a:p>
            <a:pPr eaLnBrk="1" hangingPunct="1"/>
            <a:r>
              <a:rPr lang="es-EC" sz="2000" b="1" smtClean="0">
                <a:latin typeface="Century Gothic" pitchFamily="34" charset="0"/>
              </a:rPr>
              <a:t>3.2.3	PROYECCIÓN DE LA DEMANDA POR AUTOGESTIÓN DEL HOSPITAL DEL IESS DURÁN </a:t>
            </a:r>
            <a:r>
              <a:rPr lang="es-EC" sz="2000" smtClean="0">
                <a:latin typeface="Century Gothic" pitchFamily="34" charset="0"/>
              </a:rPr>
              <a:t/>
            </a:r>
            <a:br>
              <a:rPr lang="es-EC" sz="2000" smtClean="0">
                <a:latin typeface="Century Gothic" pitchFamily="34" charset="0"/>
              </a:rPr>
            </a:br>
            <a:endParaRPr lang="es-EC" sz="2000" smtClean="0">
              <a:latin typeface="Century Gothic" pitchFamily="34" charset="0"/>
            </a:endParaRPr>
          </a:p>
        </p:txBody>
      </p:sp>
      <p:sp>
        <p:nvSpPr>
          <p:cNvPr id="24579" name="2 Marcador de contenido"/>
          <p:cNvSpPr>
            <a:spLocks noGrp="1"/>
          </p:cNvSpPr>
          <p:nvPr>
            <p:ph idx="1"/>
          </p:nvPr>
        </p:nvSpPr>
        <p:spPr>
          <a:xfrm>
            <a:off x="714375" y="1500188"/>
            <a:ext cx="7772400" cy="1214437"/>
          </a:xfrm>
        </p:spPr>
        <p:txBody>
          <a:bodyPr/>
          <a:lstStyle/>
          <a:p>
            <a:pPr algn="just" eaLnBrk="1" hangingPunct="1"/>
            <a:r>
              <a:rPr lang="es-EC" sz="1600" smtClean="0">
                <a:latin typeface="Century Gothic" pitchFamily="34" charset="0"/>
              </a:rPr>
              <a:t>La tasa de crecimiento de la producción de consulta externa de los servicios médicos de este centro de salud del Seguro Social, el cual bordea el </a:t>
            </a:r>
            <a:r>
              <a:rPr lang="es-EC" sz="1600" smtClean="0">
                <a:solidFill>
                  <a:srgbClr val="FF0000"/>
                </a:solidFill>
                <a:latin typeface="Century Gothic" pitchFamily="34" charset="0"/>
              </a:rPr>
              <a:t>13.2%.  </a:t>
            </a:r>
            <a:r>
              <a:rPr lang="es-EC" sz="1600" smtClean="0">
                <a:latin typeface="Century Gothic" pitchFamily="34" charset="0"/>
              </a:rPr>
              <a:t>Sobre la base de esta premisa se utilizará la fórmula para la obtención de la demanda futura (Interés compuesto)</a:t>
            </a:r>
          </a:p>
        </p:txBody>
      </p:sp>
      <p:pic>
        <p:nvPicPr>
          <p:cNvPr id="24580" name="Picture 2"/>
          <p:cNvPicPr>
            <a:picLocks noChangeAspect="1" noChangeArrowheads="1"/>
          </p:cNvPicPr>
          <p:nvPr/>
        </p:nvPicPr>
        <p:blipFill>
          <a:blip r:embed="rId2" cstate="print"/>
          <a:srcRect/>
          <a:stretch>
            <a:fillRect/>
          </a:stretch>
        </p:blipFill>
        <p:spPr bwMode="auto">
          <a:xfrm>
            <a:off x="3286125" y="2714625"/>
            <a:ext cx="2257425" cy="590550"/>
          </a:xfrm>
          <a:prstGeom prst="rect">
            <a:avLst/>
          </a:prstGeom>
          <a:noFill/>
          <a:ln w="9525">
            <a:noFill/>
            <a:miter lim="800000"/>
            <a:headEnd/>
            <a:tailEnd/>
          </a:ln>
        </p:spPr>
      </p:pic>
      <p:pic>
        <p:nvPicPr>
          <p:cNvPr id="24581" name="Picture 3"/>
          <p:cNvPicPr>
            <a:picLocks noChangeAspect="1" noChangeArrowheads="1"/>
          </p:cNvPicPr>
          <p:nvPr/>
        </p:nvPicPr>
        <p:blipFill>
          <a:blip r:embed="rId3" cstate="print"/>
          <a:srcRect/>
          <a:stretch>
            <a:fillRect/>
          </a:stretch>
        </p:blipFill>
        <p:spPr bwMode="auto">
          <a:xfrm>
            <a:off x="428625" y="3643313"/>
            <a:ext cx="4929188" cy="1500187"/>
          </a:xfrm>
          <a:prstGeom prst="rect">
            <a:avLst/>
          </a:prstGeom>
          <a:noFill/>
          <a:ln w="9525">
            <a:noFill/>
            <a:miter lim="800000"/>
            <a:headEnd/>
            <a:tailEnd/>
          </a:ln>
        </p:spPr>
      </p:pic>
      <p:pic>
        <p:nvPicPr>
          <p:cNvPr id="24582" name="Picture 4"/>
          <p:cNvPicPr>
            <a:picLocks noChangeAspect="1" noChangeArrowheads="1"/>
          </p:cNvPicPr>
          <p:nvPr/>
        </p:nvPicPr>
        <p:blipFill>
          <a:blip r:embed="rId4" cstate="print"/>
          <a:srcRect/>
          <a:stretch>
            <a:fillRect/>
          </a:stretch>
        </p:blipFill>
        <p:spPr bwMode="auto">
          <a:xfrm>
            <a:off x="5429250" y="3643313"/>
            <a:ext cx="3500438" cy="1928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p:txBody>
          <a:bodyPr/>
          <a:lstStyle/>
          <a:p>
            <a:pPr algn="l" eaLnBrk="1" hangingPunct="1"/>
            <a:r>
              <a:rPr lang="es-EC" sz="2000" b="1" smtClean="0">
                <a:latin typeface="Century Gothic" pitchFamily="34" charset="0"/>
              </a:rPr>
              <a:t>3.3	OFERTA ACTUAL DEL SEGURO MÉDICO DEL HOSPITAL ANALIZADO</a:t>
            </a:r>
            <a:r>
              <a:rPr lang="es-EC" sz="2000" smtClean="0">
                <a:latin typeface="Century Gothic" pitchFamily="34" charset="0"/>
              </a:rPr>
              <a:t/>
            </a:r>
            <a:br>
              <a:rPr lang="es-EC" sz="2000" smtClean="0">
                <a:latin typeface="Century Gothic" pitchFamily="34" charset="0"/>
              </a:rPr>
            </a:br>
            <a:endParaRPr lang="es-EC" sz="2000" smtClean="0">
              <a:latin typeface="Century Gothic" pitchFamily="34" charset="0"/>
            </a:endParaRPr>
          </a:p>
        </p:txBody>
      </p:sp>
      <p:pic>
        <p:nvPicPr>
          <p:cNvPr id="25603" name="Picture 2"/>
          <p:cNvPicPr>
            <a:picLocks noChangeAspect="1" noChangeArrowheads="1"/>
          </p:cNvPicPr>
          <p:nvPr/>
        </p:nvPicPr>
        <p:blipFill>
          <a:blip r:embed="rId2" cstate="print"/>
          <a:srcRect/>
          <a:stretch>
            <a:fillRect/>
          </a:stretch>
        </p:blipFill>
        <p:spPr bwMode="auto">
          <a:xfrm>
            <a:off x="2500313" y="1357313"/>
            <a:ext cx="4298950" cy="5081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a:xfrm>
            <a:off x="685800" y="609600"/>
            <a:ext cx="7772400" cy="676275"/>
          </a:xfrm>
        </p:spPr>
        <p:txBody>
          <a:bodyPr/>
          <a:lstStyle/>
          <a:p>
            <a:pPr eaLnBrk="1" hangingPunct="1"/>
            <a:r>
              <a:rPr lang="es-EC" sz="2000" b="1" smtClean="0">
                <a:latin typeface="Century Gothic" pitchFamily="34" charset="0"/>
              </a:rPr>
              <a:t>3.3.1	PROYECCIÓN DE LA OFERTA DE ESTOS SERVICIOS</a:t>
            </a:r>
            <a:r>
              <a:rPr lang="es-EC" sz="2000" smtClean="0">
                <a:latin typeface="Century Gothic" pitchFamily="34" charset="0"/>
              </a:rPr>
              <a:t/>
            </a:r>
            <a:br>
              <a:rPr lang="es-EC" sz="2000" smtClean="0">
                <a:latin typeface="Century Gothic" pitchFamily="34" charset="0"/>
              </a:rPr>
            </a:br>
            <a:endParaRPr lang="es-EC" sz="2000" smtClean="0">
              <a:latin typeface="Century Gothic" pitchFamily="34" charset="0"/>
            </a:endParaRPr>
          </a:p>
        </p:txBody>
      </p:sp>
      <p:pic>
        <p:nvPicPr>
          <p:cNvPr id="26627" name="Picture 2"/>
          <p:cNvPicPr>
            <a:picLocks noChangeAspect="1" noChangeArrowheads="1"/>
          </p:cNvPicPr>
          <p:nvPr/>
        </p:nvPicPr>
        <p:blipFill>
          <a:blip r:embed="rId2" cstate="print"/>
          <a:srcRect/>
          <a:stretch>
            <a:fillRect/>
          </a:stretch>
        </p:blipFill>
        <p:spPr bwMode="auto">
          <a:xfrm>
            <a:off x="642938" y="1214438"/>
            <a:ext cx="4305300" cy="1895475"/>
          </a:xfrm>
          <a:prstGeom prst="rect">
            <a:avLst/>
          </a:prstGeom>
          <a:noFill/>
          <a:ln w="9525">
            <a:noFill/>
            <a:miter lim="800000"/>
            <a:headEnd/>
            <a:tailEnd/>
          </a:ln>
        </p:spPr>
      </p:pic>
      <p:pic>
        <p:nvPicPr>
          <p:cNvPr id="26628" name="Picture 3"/>
          <p:cNvPicPr>
            <a:picLocks noChangeAspect="1" noChangeArrowheads="1"/>
          </p:cNvPicPr>
          <p:nvPr/>
        </p:nvPicPr>
        <p:blipFill>
          <a:blip r:embed="rId3" cstate="print"/>
          <a:srcRect/>
          <a:stretch>
            <a:fillRect/>
          </a:stretch>
        </p:blipFill>
        <p:spPr bwMode="auto">
          <a:xfrm>
            <a:off x="642938" y="3214688"/>
            <a:ext cx="4953000" cy="3276600"/>
          </a:xfrm>
          <a:prstGeom prst="rect">
            <a:avLst/>
          </a:prstGeom>
          <a:noFill/>
          <a:ln w="9525">
            <a:noFill/>
            <a:miter lim="800000"/>
            <a:headEnd/>
            <a:tailEnd/>
          </a:ln>
        </p:spPr>
      </p:pic>
      <p:pic>
        <p:nvPicPr>
          <p:cNvPr id="26629" name="Picture 4"/>
          <p:cNvPicPr>
            <a:picLocks noChangeAspect="1" noChangeArrowheads="1"/>
          </p:cNvPicPr>
          <p:nvPr/>
        </p:nvPicPr>
        <p:blipFill>
          <a:blip r:embed="rId4" cstate="print"/>
          <a:srcRect/>
          <a:stretch>
            <a:fillRect/>
          </a:stretch>
        </p:blipFill>
        <p:spPr bwMode="auto">
          <a:xfrm>
            <a:off x="5500688" y="4643438"/>
            <a:ext cx="3481387" cy="1785937"/>
          </a:xfrm>
          <a:prstGeom prst="rect">
            <a:avLst/>
          </a:prstGeom>
          <a:noFill/>
          <a:ln w="9525">
            <a:noFill/>
            <a:miter lim="800000"/>
            <a:headEnd/>
            <a:tailEnd/>
          </a:ln>
        </p:spPr>
      </p:pic>
      <p:sp>
        <p:nvSpPr>
          <p:cNvPr id="26630" name="6 CuadroTexto"/>
          <p:cNvSpPr txBox="1">
            <a:spLocks noChangeArrowheads="1"/>
          </p:cNvSpPr>
          <p:nvPr/>
        </p:nvSpPr>
        <p:spPr bwMode="auto">
          <a:xfrm>
            <a:off x="5715000" y="3857625"/>
            <a:ext cx="2857500" cy="708025"/>
          </a:xfrm>
          <a:prstGeom prst="rect">
            <a:avLst/>
          </a:prstGeom>
          <a:noFill/>
          <a:ln w="9525">
            <a:noFill/>
            <a:miter lim="800000"/>
            <a:headEnd/>
            <a:tailEnd/>
          </a:ln>
        </p:spPr>
        <p:txBody>
          <a:bodyPr>
            <a:spAutoFit/>
          </a:bodyPr>
          <a:lstStyle/>
          <a:p>
            <a:pPr algn="ctr"/>
            <a:r>
              <a:rPr lang="es-EC" sz="2000" b="1">
                <a:latin typeface="Century Gothic" pitchFamily="34" charset="0"/>
              </a:rPr>
              <a:t>Proyección estimada de la oferta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Título"/>
          <p:cNvSpPr>
            <a:spLocks noGrp="1"/>
          </p:cNvSpPr>
          <p:nvPr>
            <p:ph type="title"/>
          </p:nvPr>
        </p:nvSpPr>
        <p:spPr/>
        <p:txBody>
          <a:bodyPr/>
          <a:lstStyle/>
          <a:p>
            <a:pPr algn="l" eaLnBrk="1" hangingPunct="1"/>
            <a:r>
              <a:rPr lang="es-EC" sz="2000" b="1" smtClean="0">
                <a:latin typeface="Century Gothic" pitchFamily="34" charset="0"/>
              </a:rPr>
              <a:t>3.4	RELACIÓN OFERTA-DEMANDA DEL SEGURO MÉDICO</a:t>
            </a:r>
            <a:r>
              <a:rPr lang="es-EC" sz="2000" smtClean="0">
                <a:latin typeface="Century Gothic" pitchFamily="34" charset="0"/>
              </a:rPr>
              <a:t/>
            </a:r>
            <a:br>
              <a:rPr lang="es-EC" sz="2000" smtClean="0">
                <a:latin typeface="Century Gothic" pitchFamily="34" charset="0"/>
              </a:rPr>
            </a:br>
            <a:endParaRPr lang="es-EC" sz="2000" smtClean="0">
              <a:latin typeface="Century Gothic" pitchFamily="34" charset="0"/>
            </a:endParaRPr>
          </a:p>
        </p:txBody>
      </p:sp>
      <p:pic>
        <p:nvPicPr>
          <p:cNvPr id="27651" name="Picture 2"/>
          <p:cNvPicPr>
            <a:picLocks noChangeAspect="1" noChangeArrowheads="1"/>
          </p:cNvPicPr>
          <p:nvPr/>
        </p:nvPicPr>
        <p:blipFill>
          <a:blip r:embed="rId2" cstate="print"/>
          <a:srcRect/>
          <a:stretch>
            <a:fillRect/>
          </a:stretch>
        </p:blipFill>
        <p:spPr bwMode="auto">
          <a:xfrm>
            <a:off x="1643063" y="1428750"/>
            <a:ext cx="6215062" cy="3216275"/>
          </a:xfrm>
          <a:prstGeom prst="rect">
            <a:avLst/>
          </a:prstGeom>
          <a:noFill/>
          <a:ln w="9525">
            <a:noFill/>
            <a:miter lim="800000"/>
            <a:headEnd/>
            <a:tailEnd/>
          </a:ln>
        </p:spPr>
      </p:pic>
      <p:sp>
        <p:nvSpPr>
          <p:cNvPr id="27652" name="5 CuadroTexto"/>
          <p:cNvSpPr txBox="1">
            <a:spLocks noChangeArrowheads="1"/>
          </p:cNvSpPr>
          <p:nvPr/>
        </p:nvSpPr>
        <p:spPr bwMode="auto">
          <a:xfrm>
            <a:off x="1500188" y="5000625"/>
            <a:ext cx="6000750" cy="830263"/>
          </a:xfrm>
          <a:prstGeom prst="rect">
            <a:avLst/>
          </a:prstGeom>
          <a:noFill/>
          <a:ln w="9525">
            <a:noFill/>
            <a:miter lim="800000"/>
            <a:headEnd/>
            <a:tailEnd/>
          </a:ln>
        </p:spPr>
        <p:txBody>
          <a:bodyPr>
            <a:spAutoFit/>
          </a:bodyPr>
          <a:lstStyle/>
          <a:p>
            <a:pPr algn="just"/>
            <a:r>
              <a:rPr lang="es-EC" sz="1600">
                <a:latin typeface="Century Gothic" pitchFamily="34" charset="0"/>
              </a:rPr>
              <a:t>El balance oferta demanda técnicamente demuestra que existe un déficit de población asegurada y no asegurada en el  cantón Durán que no está siendo atendido</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p:cNvSpPr>
            <a:spLocks noGrp="1"/>
          </p:cNvSpPr>
          <p:nvPr>
            <p:ph type="title"/>
          </p:nvPr>
        </p:nvSpPr>
        <p:spPr>
          <a:xfrm>
            <a:off x="685800" y="609600"/>
            <a:ext cx="7772400" cy="676275"/>
          </a:xfrm>
        </p:spPr>
        <p:txBody>
          <a:bodyPr/>
          <a:lstStyle/>
          <a:p>
            <a:pPr algn="l" eaLnBrk="1" hangingPunct="1"/>
            <a:r>
              <a:rPr lang="es-EC" sz="2000" b="1" u="sng" smtClean="0">
                <a:solidFill>
                  <a:schemeClr val="tx1"/>
                </a:solidFill>
                <a:latin typeface="Century Gothic" pitchFamily="34" charset="0"/>
              </a:rPr>
              <a:t>¿Cómo cubrir la demanda no atendida?</a:t>
            </a:r>
            <a:endParaRPr lang="es-EC" sz="2000" u="sng" smtClean="0">
              <a:latin typeface="Century Gothic" pitchFamily="34" charset="0"/>
            </a:endParaRPr>
          </a:p>
        </p:txBody>
      </p:sp>
      <p:sp>
        <p:nvSpPr>
          <p:cNvPr id="28675" name="2 Marcador de contenido"/>
          <p:cNvSpPr>
            <a:spLocks noGrp="1"/>
          </p:cNvSpPr>
          <p:nvPr>
            <p:ph idx="1"/>
          </p:nvPr>
        </p:nvSpPr>
        <p:spPr>
          <a:xfrm>
            <a:off x="685800" y="1981200"/>
            <a:ext cx="7772400" cy="519113"/>
          </a:xfrm>
        </p:spPr>
        <p:txBody>
          <a:bodyPr/>
          <a:lstStyle/>
          <a:p>
            <a:pPr eaLnBrk="1" hangingPunct="1"/>
            <a:r>
              <a:rPr lang="es-EC" sz="2000" b="1" i="1" u="sng" smtClean="0">
                <a:solidFill>
                  <a:schemeClr val="accent2"/>
                </a:solidFill>
                <a:latin typeface="Century Gothic" pitchFamily="34" charset="0"/>
              </a:rPr>
              <a:t>Disminuir tiempo de consulta en los horarios diurnos</a:t>
            </a:r>
          </a:p>
          <a:p>
            <a:pPr eaLnBrk="1" hangingPunct="1"/>
            <a:endParaRPr lang="es-EC" sz="2000" b="1" i="1" u="sng" smtClean="0">
              <a:solidFill>
                <a:schemeClr val="accent2"/>
              </a:solidFill>
              <a:latin typeface="Century Gothic" pitchFamily="34" charset="0"/>
            </a:endParaRPr>
          </a:p>
          <a:p>
            <a:pPr eaLnBrk="1" hangingPunct="1"/>
            <a:endParaRPr lang="es-EC" sz="2000" b="1" i="1" u="sng" smtClean="0">
              <a:solidFill>
                <a:schemeClr val="accent2"/>
              </a:solidFill>
              <a:latin typeface="Century Gothic" pitchFamily="34" charset="0"/>
            </a:endParaRPr>
          </a:p>
        </p:txBody>
      </p:sp>
      <p:sp>
        <p:nvSpPr>
          <p:cNvPr id="4" name="2 Marcador de contenido"/>
          <p:cNvSpPr txBox="1">
            <a:spLocks/>
          </p:cNvSpPr>
          <p:nvPr/>
        </p:nvSpPr>
        <p:spPr bwMode="auto">
          <a:xfrm>
            <a:off x="714375" y="4786313"/>
            <a:ext cx="7772400" cy="519112"/>
          </a:xfrm>
          <a:prstGeom prst="rect">
            <a:avLst/>
          </a:prstGeom>
          <a:noFill/>
          <a:ln w="9525">
            <a:noFill/>
            <a:miter lim="800000"/>
            <a:headEnd/>
            <a:tailEnd/>
          </a:ln>
          <a:effectLst/>
        </p:spPr>
        <p:txBody>
          <a:bodyPr/>
          <a:lstStyle/>
          <a:p>
            <a:pPr marL="342900" indent="-342900">
              <a:spcBef>
                <a:spcPct val="20000"/>
              </a:spcBef>
              <a:buFontTx/>
              <a:buChar char="•"/>
              <a:defRPr/>
            </a:pPr>
            <a:r>
              <a:rPr lang="es-EC" sz="2000" b="1" i="1" u="sng" kern="0" dirty="0">
                <a:solidFill>
                  <a:schemeClr val="accent2"/>
                </a:solidFill>
                <a:latin typeface="Century Gothic" pitchFamily="34" charset="0"/>
              </a:rPr>
              <a:t>Implementación del horario nocturno (4pm – 8pm)</a:t>
            </a:r>
          </a:p>
          <a:p>
            <a:pPr marL="342900" indent="-342900">
              <a:spcBef>
                <a:spcPct val="20000"/>
              </a:spcBef>
              <a:defRPr/>
            </a:pPr>
            <a:endParaRPr lang="es-EC" sz="2000" b="1" i="1" u="sng" kern="0" dirty="0">
              <a:solidFill>
                <a:schemeClr val="accent2"/>
              </a:solidFill>
              <a:latin typeface="Century Gothic" pitchFamily="34" charset="0"/>
            </a:endParaRPr>
          </a:p>
          <a:p>
            <a:pPr marL="342900" indent="-342900">
              <a:spcBef>
                <a:spcPct val="20000"/>
              </a:spcBef>
              <a:defRPr/>
            </a:pPr>
            <a:r>
              <a:rPr lang="es-EC" sz="1600" kern="0" dirty="0">
                <a:latin typeface="Century Gothic" pitchFamily="34" charset="0"/>
              </a:rPr>
              <a:t>Para cubrir la otra demanda no cubierta de los 6.081 personas</a:t>
            </a:r>
          </a:p>
          <a:p>
            <a:pPr marL="342900" indent="-342900">
              <a:spcBef>
                <a:spcPct val="20000"/>
              </a:spcBef>
              <a:buFontTx/>
              <a:buChar char="•"/>
              <a:defRPr/>
            </a:pPr>
            <a:endParaRPr lang="es-EC" sz="2000" b="1" i="1" u="sng" kern="0" dirty="0">
              <a:solidFill>
                <a:schemeClr val="accent2"/>
              </a:solidFill>
              <a:latin typeface="Century Gothic" pitchFamily="34" charset="0"/>
            </a:endParaRPr>
          </a:p>
          <a:p>
            <a:pPr marL="342900" indent="-342900">
              <a:spcBef>
                <a:spcPct val="20000"/>
              </a:spcBef>
              <a:buFontTx/>
              <a:buChar char="•"/>
              <a:defRPr/>
            </a:pPr>
            <a:endParaRPr lang="es-EC" sz="2000" b="1" i="1" u="sng" kern="0" dirty="0">
              <a:solidFill>
                <a:schemeClr val="accent2"/>
              </a:solidFill>
              <a:latin typeface="Century Gothic" pitchFamily="34" charset="0"/>
            </a:endParaRPr>
          </a:p>
        </p:txBody>
      </p:sp>
      <p:pic>
        <p:nvPicPr>
          <p:cNvPr id="28677" name="Picture 3"/>
          <p:cNvPicPr>
            <a:picLocks noChangeAspect="1" noChangeArrowheads="1"/>
          </p:cNvPicPr>
          <p:nvPr/>
        </p:nvPicPr>
        <p:blipFill>
          <a:blip r:embed="rId2" cstate="print"/>
          <a:srcRect/>
          <a:stretch>
            <a:fillRect/>
          </a:stretch>
        </p:blipFill>
        <p:spPr bwMode="auto">
          <a:xfrm>
            <a:off x="928688" y="2571750"/>
            <a:ext cx="4124325" cy="676275"/>
          </a:xfrm>
          <a:prstGeom prst="rect">
            <a:avLst/>
          </a:prstGeom>
          <a:noFill/>
          <a:ln w="9525">
            <a:noFill/>
            <a:miter lim="800000"/>
            <a:headEnd/>
            <a:tailEnd/>
          </a:ln>
        </p:spPr>
      </p:pic>
      <p:pic>
        <p:nvPicPr>
          <p:cNvPr id="28678" name="Picture 4"/>
          <p:cNvPicPr>
            <a:picLocks noChangeAspect="1" noChangeArrowheads="1"/>
          </p:cNvPicPr>
          <p:nvPr/>
        </p:nvPicPr>
        <p:blipFill>
          <a:blip r:embed="rId3" cstate="print"/>
          <a:srcRect/>
          <a:stretch>
            <a:fillRect/>
          </a:stretch>
        </p:blipFill>
        <p:spPr bwMode="auto">
          <a:xfrm>
            <a:off x="857250" y="3286125"/>
            <a:ext cx="3067050" cy="400050"/>
          </a:xfrm>
          <a:prstGeom prst="rect">
            <a:avLst/>
          </a:prstGeom>
          <a:noFill/>
          <a:ln w="9525">
            <a:noFill/>
            <a:miter lim="800000"/>
            <a:headEnd/>
            <a:tailEnd/>
          </a:ln>
        </p:spPr>
      </p:pic>
      <p:pic>
        <p:nvPicPr>
          <p:cNvPr id="28679" name="Picture 5"/>
          <p:cNvPicPr>
            <a:picLocks noChangeAspect="1" noChangeArrowheads="1"/>
          </p:cNvPicPr>
          <p:nvPr/>
        </p:nvPicPr>
        <p:blipFill>
          <a:blip r:embed="rId4" cstate="print"/>
          <a:srcRect/>
          <a:stretch>
            <a:fillRect/>
          </a:stretch>
        </p:blipFill>
        <p:spPr bwMode="auto">
          <a:xfrm>
            <a:off x="1000125" y="3714750"/>
            <a:ext cx="5362575" cy="96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2" cstate="print"/>
          <a:srcRect/>
          <a:stretch>
            <a:fillRect/>
          </a:stretch>
        </p:blipFill>
        <p:spPr bwMode="auto">
          <a:xfrm>
            <a:off x="1285875" y="928688"/>
            <a:ext cx="6832600" cy="1928812"/>
          </a:xfrm>
          <a:prstGeom prst="rect">
            <a:avLst/>
          </a:prstGeom>
          <a:noFill/>
          <a:ln w="9525">
            <a:noFill/>
            <a:miter lim="800000"/>
            <a:headEnd/>
            <a:tailEnd/>
          </a:ln>
        </p:spPr>
      </p:pic>
      <p:pic>
        <p:nvPicPr>
          <p:cNvPr id="29699" name="Picture 3"/>
          <p:cNvPicPr>
            <a:picLocks noChangeAspect="1" noChangeArrowheads="1"/>
          </p:cNvPicPr>
          <p:nvPr/>
        </p:nvPicPr>
        <p:blipFill>
          <a:blip r:embed="rId3" cstate="print"/>
          <a:srcRect/>
          <a:stretch>
            <a:fillRect/>
          </a:stretch>
        </p:blipFill>
        <p:spPr bwMode="auto">
          <a:xfrm>
            <a:off x="928688" y="3357563"/>
            <a:ext cx="7186612" cy="2714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nvGraphicFramePr>
        <p:xfrm>
          <a:off x="1000125" y="4429125"/>
          <a:ext cx="3365500" cy="381000"/>
        </p:xfrm>
        <a:graphic>
          <a:graphicData uri="http://schemas.openxmlformats.org/drawingml/2006/table">
            <a:tbl>
              <a:tblPr/>
              <a:tblGrid>
                <a:gridCol w="2602781"/>
                <a:gridCol w="762720"/>
              </a:tblGrid>
              <a:tr h="190500">
                <a:tc>
                  <a:txBody>
                    <a:bodyPr/>
                    <a:lstStyle/>
                    <a:p>
                      <a:pPr algn="l" fontAlgn="b"/>
                      <a:r>
                        <a:rPr lang="es-EC" sz="1100" b="0" i="0" u="none" strike="noStrike">
                          <a:solidFill>
                            <a:srgbClr val="000000"/>
                          </a:solidFill>
                          <a:latin typeface="Calibri"/>
                        </a:rPr>
                        <a:t>COSTO PROMEDIO X CONSULTA AFILIADOS</a:t>
                      </a:r>
                    </a:p>
                  </a:txBody>
                  <a:tcPr marL="0" marR="0" marT="0" marB="0" anchor="b">
                    <a:lnL>
                      <a:noFill/>
                    </a:lnL>
                    <a:lnR>
                      <a:noFill/>
                    </a:lnR>
                    <a:lnT>
                      <a:noFill/>
                    </a:lnT>
                    <a:lnB>
                      <a:noFill/>
                    </a:lnB>
                    <a:solidFill>
                      <a:srgbClr val="DBEEF3"/>
                    </a:solidFill>
                  </a:tcPr>
                </a:tc>
                <a:tc>
                  <a:txBody>
                    <a:bodyPr/>
                    <a:lstStyle/>
                    <a:p>
                      <a:pPr algn="r" fontAlgn="b"/>
                      <a:r>
                        <a:rPr lang="es-EC" sz="1100" b="0" i="0" u="none" strike="noStrike">
                          <a:solidFill>
                            <a:srgbClr val="000000"/>
                          </a:solidFill>
                          <a:latin typeface="Calibri"/>
                        </a:rPr>
                        <a:t>10,06</a:t>
                      </a:r>
                    </a:p>
                  </a:txBody>
                  <a:tcPr marL="0" marR="0" marT="0" marB="0" anchor="b">
                    <a:lnL>
                      <a:noFill/>
                    </a:lnL>
                    <a:lnR>
                      <a:noFill/>
                    </a:lnR>
                    <a:lnT>
                      <a:noFill/>
                    </a:lnT>
                    <a:lnB>
                      <a:noFill/>
                    </a:lnB>
                    <a:solidFill>
                      <a:srgbClr val="DBEEF3"/>
                    </a:solidFill>
                  </a:tcPr>
                </a:tc>
              </a:tr>
              <a:tr h="190500">
                <a:tc>
                  <a:txBody>
                    <a:bodyPr/>
                    <a:lstStyle/>
                    <a:p>
                      <a:pPr algn="l" fontAlgn="b"/>
                      <a:r>
                        <a:rPr lang="es-EC" sz="1100" b="0" i="0" u="none" strike="noStrike">
                          <a:solidFill>
                            <a:srgbClr val="000000"/>
                          </a:solidFill>
                          <a:latin typeface="Calibri"/>
                        </a:rPr>
                        <a:t>PRECIO X MENSUALIDAD NO AFILIADOS</a:t>
                      </a:r>
                    </a:p>
                  </a:txBody>
                  <a:tcPr marL="0" marR="0" marT="0" marB="0" anchor="b">
                    <a:lnL>
                      <a:noFill/>
                    </a:lnL>
                    <a:lnR>
                      <a:noFill/>
                    </a:lnR>
                    <a:lnT>
                      <a:noFill/>
                    </a:lnT>
                    <a:lnB>
                      <a:noFill/>
                    </a:lnB>
                    <a:solidFill>
                      <a:srgbClr val="DBEEF3"/>
                    </a:solidFill>
                  </a:tcPr>
                </a:tc>
                <a:tc>
                  <a:txBody>
                    <a:bodyPr/>
                    <a:lstStyle/>
                    <a:p>
                      <a:pPr algn="r" fontAlgn="b"/>
                      <a:r>
                        <a:rPr lang="es-EC" sz="1100" b="0" i="0" u="none" strike="noStrike" dirty="0">
                          <a:solidFill>
                            <a:srgbClr val="000000"/>
                          </a:solidFill>
                          <a:latin typeface="Calibri"/>
                        </a:rPr>
                        <a:t>11,89</a:t>
                      </a:r>
                    </a:p>
                  </a:txBody>
                  <a:tcPr marL="0" marR="0" marT="0" marB="0" anchor="b">
                    <a:lnL>
                      <a:noFill/>
                    </a:lnL>
                    <a:lnR>
                      <a:noFill/>
                    </a:lnR>
                    <a:lnT>
                      <a:noFill/>
                    </a:lnT>
                    <a:lnB>
                      <a:noFill/>
                    </a:lnB>
                    <a:solidFill>
                      <a:srgbClr val="DBEEF3"/>
                    </a:solidFill>
                  </a:tcPr>
                </a:tc>
              </a:tr>
            </a:tbl>
          </a:graphicData>
        </a:graphic>
      </p:graphicFrame>
      <p:pic>
        <p:nvPicPr>
          <p:cNvPr id="30727" name="Picture 3"/>
          <p:cNvPicPr>
            <a:picLocks noChangeAspect="1" noChangeArrowheads="1"/>
          </p:cNvPicPr>
          <p:nvPr/>
        </p:nvPicPr>
        <p:blipFill>
          <a:blip r:embed="rId2" cstate="print"/>
          <a:srcRect/>
          <a:stretch>
            <a:fillRect/>
          </a:stretch>
        </p:blipFill>
        <p:spPr bwMode="auto">
          <a:xfrm>
            <a:off x="428625" y="1143000"/>
            <a:ext cx="8458200"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714375" y="1714500"/>
            <a:ext cx="7772400" cy="4114800"/>
          </a:xfrm>
        </p:spPr>
        <p:txBody>
          <a:bodyPr/>
          <a:lstStyle/>
          <a:p>
            <a:pPr algn="just" eaLnBrk="1" hangingPunct="1"/>
            <a:r>
              <a:rPr lang="es-EC" sz="1800" smtClean="0">
                <a:latin typeface="Century Gothic" pitchFamily="34" charset="0"/>
                <a:cs typeface="Times New Roman" pitchFamily="18" charset="0"/>
              </a:rPr>
              <a:t>El IESS fue creado por decreto ejecutivo en 1926 en la presidencia de Isidro Ayora</a:t>
            </a:r>
            <a:r>
              <a:rPr lang="es-ES" sz="1800" smtClean="0"/>
              <a:t>. </a:t>
            </a:r>
            <a:r>
              <a:rPr lang="es-EC" sz="1800" smtClean="0">
                <a:latin typeface="Century Gothic" pitchFamily="34" charset="0"/>
                <a:cs typeface="Times New Roman" pitchFamily="18" charset="0"/>
              </a:rPr>
              <a:t>En 76 años de funcionamiento ha tenido una cobertura en sistemas de afiliación de alrededor del 17.5% con relación de dependencia laboral. </a:t>
            </a:r>
          </a:p>
          <a:p>
            <a:pPr algn="just" eaLnBrk="1" hangingPunct="1">
              <a:buFontTx/>
              <a:buNone/>
            </a:pPr>
            <a:endParaRPr lang="es-EC" sz="1800" smtClean="0">
              <a:latin typeface="Century Gothic" pitchFamily="34" charset="0"/>
              <a:cs typeface="Times New Roman" pitchFamily="18" charset="0"/>
            </a:endParaRPr>
          </a:p>
          <a:p>
            <a:pPr algn="just" eaLnBrk="1" hangingPunct="1"/>
            <a:r>
              <a:rPr lang="es-EC" sz="1800" smtClean="0">
                <a:latin typeface="Century Gothic" pitchFamily="34" charset="0"/>
                <a:cs typeface="Times New Roman" pitchFamily="18" charset="0"/>
              </a:rPr>
              <a:t>De una población país actual proyectada por el INEC  al año 2006 que es un periodo concluido, el Ecuador tendría 12.156.608 habitantes, en el que se han excluido los 1.500.000 ecuatorianos que han emigrado al exterior. IESS aproximadamente tiene afiliado a una población de 2.500.000 habitantes, de este total, la ciudad de Guayaquil aporta con 419.078 afiliados.</a:t>
            </a:r>
            <a:r>
              <a:rPr lang="es-ES" sz="1800" smtClean="0">
                <a:latin typeface="Century Gothic" pitchFamily="34" charset="0"/>
                <a:cs typeface="Times New Roman" pitchFamily="18" charset="0"/>
              </a:rPr>
              <a:t> </a:t>
            </a:r>
          </a:p>
          <a:p>
            <a:pPr algn="just" eaLnBrk="1" hangingPunct="1">
              <a:buFontTx/>
              <a:buNone/>
            </a:pPr>
            <a:endParaRPr lang="es-ES" sz="1800" smtClean="0">
              <a:latin typeface="Century Gothic" pitchFamily="34" charset="0"/>
              <a:cs typeface="Times New Roman" pitchFamily="18" charset="0"/>
            </a:endParaRPr>
          </a:p>
          <a:p>
            <a:pPr algn="just" eaLnBrk="1" hangingPunct="1"/>
            <a:r>
              <a:rPr lang="es-EC" sz="1800" smtClean="0">
                <a:latin typeface="Century Gothic" pitchFamily="34" charset="0"/>
                <a:cs typeface="Times New Roman" pitchFamily="18" charset="0"/>
              </a:rPr>
              <a:t>Como norma general el IESS basa sus afiliaciones en la Aportación obligatoria de la clase salariada de todo tipo con relación de dependencia con un aporte del 9.35% y del 7.5% del trabajador solo sobre el salario básico</a:t>
            </a:r>
            <a:r>
              <a:rPr lang="es-ES" sz="1800" smtClean="0">
                <a:latin typeface="Century Gothic" pitchFamily="34" charset="0"/>
                <a:cs typeface="Times New Roman" pitchFamily="18" charset="0"/>
              </a:rPr>
              <a:t> </a:t>
            </a:r>
          </a:p>
        </p:txBody>
      </p:sp>
      <p:sp>
        <p:nvSpPr>
          <p:cNvPr id="6" name="Rectangle 2"/>
          <p:cNvSpPr txBox="1">
            <a:spLocks noChangeArrowheads="1"/>
          </p:cNvSpPr>
          <p:nvPr/>
        </p:nvSpPr>
        <p:spPr bwMode="auto">
          <a:xfrm>
            <a:off x="714375" y="500063"/>
            <a:ext cx="7772400" cy="1143000"/>
          </a:xfrm>
          <a:prstGeom prst="rect">
            <a:avLst/>
          </a:prstGeom>
          <a:noFill/>
          <a:ln w="9525">
            <a:noFill/>
            <a:miter lim="800000"/>
            <a:headEnd/>
            <a:tailEnd/>
          </a:ln>
          <a:effectLst/>
        </p:spPr>
        <p:txBody>
          <a:bodyPr anchor="ctr"/>
          <a:lstStyle/>
          <a:p>
            <a:pPr algn="ctr">
              <a:defRPr/>
            </a:pPr>
            <a:r>
              <a:rPr lang="es-ES" sz="2000" b="1" kern="0" dirty="0">
                <a:solidFill>
                  <a:schemeClr val="tx2"/>
                </a:solidFill>
                <a:latin typeface="Century Gothic" pitchFamily="34" charset="0"/>
                <a:ea typeface="+mj-ea"/>
                <a:cs typeface="+mj-cs"/>
              </a:rPr>
              <a:t>1. LA SEGURIDAD SOCIAL Y SU SITUACIÓN SOCIOECONÓMICA</a:t>
            </a:r>
            <a:br>
              <a:rPr lang="es-ES" sz="2000" b="1" kern="0" dirty="0">
                <a:solidFill>
                  <a:schemeClr val="tx2"/>
                </a:solidFill>
                <a:latin typeface="Century Gothic" pitchFamily="34" charset="0"/>
                <a:ea typeface="+mj-ea"/>
                <a:cs typeface="+mj-cs"/>
              </a:rPr>
            </a:br>
            <a:r>
              <a:rPr lang="es-ES" sz="2000" b="1" kern="0" dirty="0">
                <a:solidFill>
                  <a:schemeClr val="tx2"/>
                </a:solidFill>
                <a:latin typeface="Century Gothic" pitchFamily="34" charset="0"/>
                <a:ea typeface="+mj-ea"/>
                <a:cs typeface="+mj-cs"/>
              </a:rPr>
              <a:t>1.1.SITUACIÓN ACTUAL Y NORMAS GENERALES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Título"/>
          <p:cNvSpPr>
            <a:spLocks noGrp="1"/>
          </p:cNvSpPr>
          <p:nvPr>
            <p:ph type="title"/>
          </p:nvPr>
        </p:nvSpPr>
        <p:spPr/>
        <p:txBody>
          <a:bodyPr/>
          <a:lstStyle/>
          <a:p>
            <a:pPr algn="just" eaLnBrk="1" hangingPunct="1"/>
            <a:r>
              <a:rPr lang="es-ES_tradnl" sz="2000" smtClean="0">
                <a:latin typeface="Century Gothic" pitchFamily="34" charset="0"/>
              </a:rPr>
              <a:t>Con el objetivo de desahogar la presión de atención a pacientes (demanda no cubierta); que tiene esta dependencia, se ha previsto la contratación para el horario nocturno (de 4 pm a 8 pm)</a:t>
            </a:r>
            <a:endParaRPr lang="es-EC" sz="2000" smtClean="0">
              <a:latin typeface="Century Gothic" pitchFamily="34" charset="0"/>
            </a:endParaRPr>
          </a:p>
        </p:txBody>
      </p:sp>
      <p:pic>
        <p:nvPicPr>
          <p:cNvPr id="31747" name="Picture 2"/>
          <p:cNvPicPr>
            <a:picLocks noChangeAspect="1" noChangeArrowheads="1"/>
          </p:cNvPicPr>
          <p:nvPr/>
        </p:nvPicPr>
        <p:blipFill>
          <a:blip r:embed="rId2" cstate="print"/>
          <a:srcRect/>
          <a:stretch>
            <a:fillRect/>
          </a:stretch>
        </p:blipFill>
        <p:spPr bwMode="auto">
          <a:xfrm>
            <a:off x="714375" y="2500313"/>
            <a:ext cx="7391400" cy="1504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Título"/>
          <p:cNvSpPr>
            <a:spLocks noGrp="1"/>
          </p:cNvSpPr>
          <p:nvPr>
            <p:ph type="title"/>
          </p:nvPr>
        </p:nvSpPr>
        <p:spPr>
          <a:xfrm>
            <a:off x="685800" y="609600"/>
            <a:ext cx="7772400" cy="676275"/>
          </a:xfrm>
        </p:spPr>
        <p:txBody>
          <a:bodyPr/>
          <a:lstStyle/>
          <a:p>
            <a:pPr algn="l" eaLnBrk="1" hangingPunct="1"/>
            <a:r>
              <a:rPr lang="es-EC" sz="2000" b="1" smtClean="0">
                <a:latin typeface="Century Gothic" pitchFamily="34" charset="0"/>
              </a:rPr>
              <a:t>4.3.1	EN CUANTO A LA COBERTURA</a:t>
            </a:r>
            <a:r>
              <a:rPr lang="es-EC" sz="2000" smtClean="0">
                <a:latin typeface="Century Gothic" pitchFamily="34" charset="0"/>
              </a:rPr>
              <a:t/>
            </a:r>
            <a:br>
              <a:rPr lang="es-EC" sz="2000" smtClean="0">
                <a:latin typeface="Century Gothic" pitchFamily="34" charset="0"/>
              </a:rPr>
            </a:br>
            <a:endParaRPr lang="es-EC" sz="2000" smtClean="0">
              <a:latin typeface="Century Gothic" pitchFamily="34" charset="0"/>
            </a:endParaRPr>
          </a:p>
        </p:txBody>
      </p:sp>
      <p:sp>
        <p:nvSpPr>
          <p:cNvPr id="32771" name="2 Marcador de contenido"/>
          <p:cNvSpPr>
            <a:spLocks noGrp="1"/>
          </p:cNvSpPr>
          <p:nvPr>
            <p:ph idx="1"/>
          </p:nvPr>
        </p:nvSpPr>
        <p:spPr>
          <a:xfrm>
            <a:off x="571500" y="1143000"/>
            <a:ext cx="7772400" cy="5214938"/>
          </a:xfrm>
        </p:spPr>
        <p:txBody>
          <a:bodyPr/>
          <a:lstStyle/>
          <a:p>
            <a:pPr eaLnBrk="1" hangingPunct="1">
              <a:buFontTx/>
              <a:buNone/>
            </a:pPr>
            <a:r>
              <a:rPr lang="es-EC" sz="1600" b="1" smtClean="0">
                <a:latin typeface="Century Gothic" pitchFamily="34" charset="0"/>
              </a:rPr>
              <a:t>A QUIÉN CUBRE EL PLAN</a:t>
            </a:r>
            <a:endParaRPr lang="es-EC" sz="1600" smtClean="0">
              <a:latin typeface="Century Gothic" pitchFamily="34" charset="0"/>
            </a:endParaRPr>
          </a:p>
          <a:p>
            <a:pPr eaLnBrk="1" hangingPunct="1"/>
            <a:r>
              <a:rPr lang="es-EC" sz="1600" smtClean="0">
                <a:latin typeface="Century Gothic" pitchFamily="34" charset="0"/>
              </a:rPr>
              <a:t>Al contratante, sea éste persona natural o estudiante varón y/o mujer mayor de 18 años y hasta 40 años.</a:t>
            </a:r>
          </a:p>
          <a:p>
            <a:pPr eaLnBrk="1" hangingPunct="1">
              <a:buFontTx/>
              <a:buNone/>
            </a:pPr>
            <a:r>
              <a:rPr lang="es-EC" sz="1600" b="1" smtClean="0">
                <a:latin typeface="Century Gothic" pitchFamily="34" charset="0"/>
              </a:rPr>
              <a:t>QUÉ COBERTURA OFRECE EL PLAN</a:t>
            </a:r>
            <a:endParaRPr lang="es-EC" sz="1600" smtClean="0">
              <a:latin typeface="Century Gothic" pitchFamily="34" charset="0"/>
            </a:endParaRPr>
          </a:p>
          <a:p>
            <a:pPr eaLnBrk="1" hangingPunct="1"/>
            <a:r>
              <a:rPr lang="es-EC" sz="1600" smtClean="0">
                <a:latin typeface="Century Gothic" pitchFamily="34" charset="0"/>
              </a:rPr>
              <a:t>Servicios Médicos prestados por Médicos de la Red del Hospital IESS-Durán. </a:t>
            </a:r>
          </a:p>
          <a:p>
            <a:pPr eaLnBrk="1" hangingPunct="1"/>
            <a:r>
              <a:rPr lang="es-EC" sz="1600" smtClean="0">
                <a:latin typeface="Century Gothic" pitchFamily="34" charset="0"/>
              </a:rPr>
              <a:t>Servicios Hospitalarios del Hospital IESS-Durán.</a:t>
            </a:r>
          </a:p>
          <a:p>
            <a:pPr eaLnBrk="1" hangingPunct="1">
              <a:buFontTx/>
              <a:buNone/>
            </a:pPr>
            <a:r>
              <a:rPr lang="es-EC" sz="1600" b="1" smtClean="0">
                <a:latin typeface="Century Gothic" pitchFamily="34" charset="0"/>
              </a:rPr>
              <a:t>COMÓ SE HACE USO DE LOS SERVICIOS MÉDICOS AMBULATORIOS</a:t>
            </a:r>
            <a:endParaRPr lang="es-EC" sz="1600" smtClean="0">
              <a:latin typeface="Century Gothic" pitchFamily="34" charset="0"/>
            </a:endParaRPr>
          </a:p>
          <a:p>
            <a:pPr eaLnBrk="1" hangingPunct="1"/>
            <a:r>
              <a:rPr lang="es-EC" sz="1600" smtClean="0">
                <a:latin typeface="Century Gothic" pitchFamily="34" charset="0"/>
              </a:rPr>
              <a:t>Acudo a los Médicos Primarios de la consulta externa del Hospital IESS-Durán </a:t>
            </a:r>
          </a:p>
          <a:p>
            <a:pPr eaLnBrk="1" hangingPunct="1"/>
            <a:r>
              <a:rPr lang="es-EC" sz="1600" smtClean="0">
                <a:latin typeface="Century Gothic" pitchFamily="34" charset="0"/>
              </a:rPr>
              <a:t>Presento el carné que me identifica como afiliado del plan. </a:t>
            </a:r>
          </a:p>
          <a:p>
            <a:pPr eaLnBrk="1" hangingPunct="1"/>
            <a:r>
              <a:rPr lang="es-EC" sz="1600" smtClean="0">
                <a:latin typeface="Century Gothic" pitchFamily="34" charset="0"/>
              </a:rPr>
              <a:t>El Médico proporciona un Reporte de diagnóstico, el cual deberé firmar. </a:t>
            </a:r>
          </a:p>
          <a:p>
            <a:pPr eaLnBrk="1" hangingPunct="1"/>
            <a:r>
              <a:rPr lang="es-EC" sz="1600" smtClean="0">
                <a:latin typeface="Century Gothic" pitchFamily="34" charset="0"/>
              </a:rPr>
              <a:t>Si es necesario que el padecimiento sea tratado por un médico especialista, el médico Primario extenderá una receta. </a:t>
            </a:r>
          </a:p>
          <a:p>
            <a:pPr eaLnBrk="1" hangingPunct="1"/>
            <a:r>
              <a:rPr lang="es-EC" sz="1600" smtClean="0">
                <a:latin typeface="Century Gothic" pitchFamily="34" charset="0"/>
              </a:rPr>
              <a:t>De requerir exámenes de laboratorio o rayos x, el médico extenderá una receta. </a:t>
            </a:r>
          </a:p>
          <a:p>
            <a:pPr eaLnBrk="1" hangingPunct="1"/>
            <a:r>
              <a:rPr lang="es-EC" sz="1600" smtClean="0">
                <a:latin typeface="Century Gothic" pitchFamily="34" charset="0"/>
              </a:rPr>
              <a:t>Para estar cubiertos, los exámenes y/o diagnósticos deben realizarse en el Laboratorio clínico del Hospital IESS-Durán.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2 Marcador de contenido"/>
          <p:cNvSpPr>
            <a:spLocks noGrp="1"/>
          </p:cNvSpPr>
          <p:nvPr>
            <p:ph idx="1"/>
          </p:nvPr>
        </p:nvSpPr>
        <p:spPr>
          <a:xfrm>
            <a:off x="685800" y="642938"/>
            <a:ext cx="7772400" cy="5453062"/>
          </a:xfrm>
        </p:spPr>
        <p:txBody>
          <a:bodyPr/>
          <a:lstStyle/>
          <a:p>
            <a:pPr eaLnBrk="1" hangingPunct="1">
              <a:buFontTx/>
              <a:buNone/>
            </a:pPr>
            <a:r>
              <a:rPr lang="es-EC" sz="1800" b="1" smtClean="0">
                <a:latin typeface="Century Gothic" pitchFamily="34" charset="0"/>
              </a:rPr>
              <a:t>CUÁNTO SE DEBE PAGAR POR LOS SERVICIOS MÉDICOS Y HOSPITALARIOS CUBIERTOS POR EL PLAN</a:t>
            </a:r>
          </a:p>
          <a:p>
            <a:pPr eaLnBrk="1" hangingPunct="1">
              <a:buFontTx/>
              <a:buNone/>
            </a:pPr>
            <a:endParaRPr lang="es-EC" sz="1800" smtClean="0">
              <a:latin typeface="Century Gothic" pitchFamily="34" charset="0"/>
            </a:endParaRPr>
          </a:p>
          <a:p>
            <a:pPr algn="just" eaLnBrk="1" hangingPunct="1"/>
            <a:r>
              <a:rPr lang="es-EC" sz="1800" smtClean="0">
                <a:latin typeface="Century Gothic" pitchFamily="34" charset="0"/>
              </a:rPr>
              <a:t>El afiliado al plan de autogestión se les cobrará un valor individual de $ 11,89, tanto para personas naturales como para estudiantes. </a:t>
            </a:r>
          </a:p>
          <a:p>
            <a:pPr algn="just" eaLnBrk="1" hangingPunct="1"/>
            <a:r>
              <a:rPr lang="es-EC" sz="1800" smtClean="0">
                <a:latin typeface="Century Gothic" pitchFamily="34" charset="0"/>
              </a:rPr>
              <a:t>La afiliación es personal e individual y no toma en cuenta al grupo familiar por el mismo costo.</a:t>
            </a:r>
          </a:p>
          <a:p>
            <a:pPr eaLnBrk="1" hangingPunct="1">
              <a:buFontTx/>
              <a:buNone/>
            </a:pPr>
            <a:endParaRPr lang="es-EC" sz="1800" b="1" smtClean="0">
              <a:latin typeface="Century Gothic" pitchFamily="34" charset="0"/>
            </a:endParaRPr>
          </a:p>
          <a:p>
            <a:pPr eaLnBrk="1" hangingPunct="1">
              <a:buFontTx/>
              <a:buNone/>
            </a:pPr>
            <a:r>
              <a:rPr lang="es-EC" sz="1800" b="1" smtClean="0">
                <a:latin typeface="Century Gothic" pitchFamily="34" charset="0"/>
              </a:rPr>
              <a:t>FORMAS DE PAGO</a:t>
            </a:r>
            <a:endParaRPr lang="es-EC" sz="1800" smtClean="0">
              <a:latin typeface="Century Gothic" pitchFamily="34" charset="0"/>
            </a:endParaRPr>
          </a:p>
          <a:p>
            <a:pPr eaLnBrk="1" hangingPunct="1"/>
            <a:r>
              <a:rPr lang="es-EC" sz="1800" b="1" smtClean="0">
                <a:latin typeface="Century Gothic" pitchFamily="34" charset="0"/>
              </a:rPr>
              <a:t>Mensual</a:t>
            </a:r>
            <a:r>
              <a:rPr lang="es-EC" sz="1800" smtClean="0">
                <a:latin typeface="Century Gothic" pitchFamily="34" charset="0"/>
              </a:rPr>
              <a:t>: En la pagaduría del Hospital de IESS-Durán.</a:t>
            </a:r>
          </a:p>
          <a:p>
            <a:pPr eaLnBrk="1" hangingPunct="1"/>
            <a:r>
              <a:rPr lang="es-EC" sz="1800" b="1" smtClean="0">
                <a:latin typeface="Century Gothic" pitchFamily="34" charset="0"/>
              </a:rPr>
              <a:t>Semestral</a:t>
            </a:r>
            <a:r>
              <a:rPr lang="es-EC" sz="1800" smtClean="0">
                <a:latin typeface="Century Gothic" pitchFamily="34" charset="0"/>
              </a:rPr>
              <a:t>: Se aplica un 5% de descuento</a:t>
            </a:r>
          </a:p>
          <a:p>
            <a:pPr eaLnBrk="1" hangingPunct="1"/>
            <a:r>
              <a:rPr lang="es-EC" sz="1800" b="1" smtClean="0">
                <a:latin typeface="Century Gothic" pitchFamily="34" charset="0"/>
              </a:rPr>
              <a:t>Anual</a:t>
            </a:r>
            <a:r>
              <a:rPr lang="es-EC" sz="1800" smtClean="0">
                <a:latin typeface="Century Gothic" pitchFamily="34" charset="0"/>
              </a:rPr>
              <a:t>: Se aplica un 10% de descuento</a:t>
            </a:r>
          </a:p>
          <a:p>
            <a:pPr eaLnBrk="1" hangingPunct="1"/>
            <a:endParaRPr lang="es-EC" sz="1800" smtClean="0">
              <a:latin typeface="Century Gothic"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Título"/>
          <p:cNvSpPr>
            <a:spLocks noGrp="1"/>
          </p:cNvSpPr>
          <p:nvPr>
            <p:ph type="title"/>
          </p:nvPr>
        </p:nvSpPr>
        <p:spPr>
          <a:xfrm>
            <a:off x="685800" y="609600"/>
            <a:ext cx="7772400" cy="604838"/>
          </a:xfrm>
        </p:spPr>
        <p:txBody>
          <a:bodyPr/>
          <a:lstStyle/>
          <a:p>
            <a:pPr algn="l" eaLnBrk="1" hangingPunct="1"/>
            <a:r>
              <a:rPr lang="es-EC" sz="2000" b="1" smtClean="0">
                <a:latin typeface="Century Gothic" pitchFamily="34" charset="0"/>
              </a:rPr>
              <a:t>4.3.2 INVERSIÓN DE LA PROPUESTA</a:t>
            </a:r>
            <a:r>
              <a:rPr lang="es-EC" sz="2000" smtClean="0">
                <a:latin typeface="Century Gothic" pitchFamily="34" charset="0"/>
              </a:rPr>
              <a:t/>
            </a:r>
            <a:br>
              <a:rPr lang="es-EC" sz="2000" smtClean="0">
                <a:latin typeface="Century Gothic" pitchFamily="34" charset="0"/>
              </a:rPr>
            </a:br>
            <a:endParaRPr lang="es-EC" sz="2000" smtClean="0">
              <a:latin typeface="Century Gothic" pitchFamily="34" charset="0"/>
            </a:endParaRPr>
          </a:p>
        </p:txBody>
      </p:sp>
      <p:pic>
        <p:nvPicPr>
          <p:cNvPr id="34819" name="Picture 2"/>
          <p:cNvPicPr>
            <a:picLocks noChangeAspect="1" noChangeArrowheads="1"/>
          </p:cNvPicPr>
          <p:nvPr/>
        </p:nvPicPr>
        <p:blipFill>
          <a:blip r:embed="rId2" cstate="print"/>
          <a:srcRect/>
          <a:stretch>
            <a:fillRect/>
          </a:stretch>
        </p:blipFill>
        <p:spPr bwMode="auto">
          <a:xfrm>
            <a:off x="1714500" y="1285875"/>
            <a:ext cx="5005388" cy="3143250"/>
          </a:xfrm>
          <a:prstGeom prst="rect">
            <a:avLst/>
          </a:prstGeom>
          <a:noFill/>
          <a:ln w="9525">
            <a:noFill/>
            <a:miter lim="800000"/>
            <a:headEnd/>
            <a:tailEnd/>
          </a:ln>
        </p:spPr>
      </p:pic>
      <p:sp>
        <p:nvSpPr>
          <p:cNvPr id="34820" name="4 CuadroTexto"/>
          <p:cNvSpPr txBox="1">
            <a:spLocks noChangeArrowheads="1"/>
          </p:cNvSpPr>
          <p:nvPr/>
        </p:nvSpPr>
        <p:spPr bwMode="auto">
          <a:xfrm>
            <a:off x="642938" y="4643438"/>
            <a:ext cx="8001000" cy="2062162"/>
          </a:xfrm>
          <a:prstGeom prst="rect">
            <a:avLst/>
          </a:prstGeom>
          <a:noFill/>
          <a:ln w="9525">
            <a:noFill/>
            <a:miter lim="800000"/>
            <a:headEnd/>
            <a:tailEnd/>
          </a:ln>
        </p:spPr>
        <p:txBody>
          <a:bodyPr>
            <a:spAutoFit/>
          </a:bodyPr>
          <a:lstStyle/>
          <a:p>
            <a:pPr algn="just"/>
            <a:r>
              <a:rPr lang="es-EC" sz="1600">
                <a:latin typeface="Century Gothic" pitchFamily="34" charset="0"/>
              </a:rPr>
              <a:t>Financiamiento: se basará en la obtención de recursos propios, en el que se asentará el sustento y mantención del seguro médico del autogestión privada ejecutado como plan piloto se lo codificará en base los ingresos que por $ 112.351 ingresarán a la arcas del Hospital IESS-Durán por concepto de los ingresos de los potenciales nuevos beneficiarios del plan de autogestión por un monto de $ 71.822 y un segundo rubro por optimización de los horarios de atención por un valor de $ 40.529.</a:t>
            </a:r>
          </a:p>
          <a:p>
            <a:pPr algn="just"/>
            <a:endParaRPr lang="es-EC" sz="1600">
              <a:latin typeface="Century Gothic"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cstate="print"/>
          <a:srcRect/>
          <a:stretch>
            <a:fillRect/>
          </a:stretch>
        </p:blipFill>
        <p:spPr bwMode="auto">
          <a:xfrm>
            <a:off x="1571625" y="642938"/>
            <a:ext cx="6072188" cy="5140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cstate="print"/>
          <a:srcRect/>
          <a:stretch>
            <a:fillRect/>
          </a:stretch>
        </p:blipFill>
        <p:spPr bwMode="auto">
          <a:xfrm>
            <a:off x="1357313" y="642938"/>
            <a:ext cx="6143625" cy="1522412"/>
          </a:xfrm>
          <a:prstGeom prst="rect">
            <a:avLst/>
          </a:prstGeom>
          <a:noFill/>
          <a:ln w="9525">
            <a:noFill/>
            <a:miter lim="800000"/>
            <a:headEnd/>
            <a:tailEnd/>
          </a:ln>
        </p:spPr>
      </p:pic>
      <p:pic>
        <p:nvPicPr>
          <p:cNvPr id="36867" name="Picture 3"/>
          <p:cNvPicPr>
            <a:picLocks noChangeAspect="1" noChangeArrowheads="1"/>
          </p:cNvPicPr>
          <p:nvPr/>
        </p:nvPicPr>
        <p:blipFill>
          <a:blip r:embed="rId3" cstate="print"/>
          <a:srcRect/>
          <a:stretch>
            <a:fillRect/>
          </a:stretch>
        </p:blipFill>
        <p:spPr bwMode="auto">
          <a:xfrm>
            <a:off x="1785938" y="2357438"/>
            <a:ext cx="5429250" cy="4130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2" cstate="print"/>
          <a:srcRect/>
          <a:stretch>
            <a:fillRect/>
          </a:stretch>
        </p:blipFill>
        <p:spPr bwMode="auto">
          <a:xfrm>
            <a:off x="1285875" y="1285875"/>
            <a:ext cx="7037388" cy="3857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Título"/>
          <p:cNvSpPr>
            <a:spLocks noGrp="1"/>
          </p:cNvSpPr>
          <p:nvPr>
            <p:ph type="title"/>
          </p:nvPr>
        </p:nvSpPr>
        <p:spPr>
          <a:xfrm>
            <a:off x="685800" y="609600"/>
            <a:ext cx="7772400" cy="747713"/>
          </a:xfrm>
        </p:spPr>
        <p:txBody>
          <a:bodyPr/>
          <a:lstStyle/>
          <a:p>
            <a:pPr algn="l" eaLnBrk="1" hangingPunct="1"/>
            <a:r>
              <a:rPr lang="es-EC" sz="2000" b="1" smtClean="0">
                <a:latin typeface="Century Gothic" pitchFamily="34" charset="0"/>
              </a:rPr>
              <a:t> </a:t>
            </a:r>
            <a:br>
              <a:rPr lang="es-EC" sz="2000" b="1" smtClean="0">
                <a:latin typeface="Century Gothic" pitchFamily="34" charset="0"/>
              </a:rPr>
            </a:br>
            <a:r>
              <a:rPr lang="es-EC" sz="2000" b="1" smtClean="0">
                <a:latin typeface="Century Gothic" pitchFamily="34" charset="0"/>
              </a:rPr>
              <a:t>4.5	ANÁLISIS COSTO- BENEFICIO</a:t>
            </a:r>
            <a:br>
              <a:rPr lang="es-EC" sz="2000" b="1" smtClean="0">
                <a:latin typeface="Century Gothic" pitchFamily="34" charset="0"/>
              </a:rPr>
            </a:br>
            <a:endParaRPr lang="es-EC" sz="2000" b="1" smtClean="0">
              <a:latin typeface="Century Gothic" pitchFamily="34" charset="0"/>
            </a:endParaRPr>
          </a:p>
        </p:txBody>
      </p:sp>
      <p:pic>
        <p:nvPicPr>
          <p:cNvPr id="38915" name="Picture 8"/>
          <p:cNvPicPr>
            <a:picLocks noChangeAspect="1" noChangeArrowheads="1"/>
          </p:cNvPicPr>
          <p:nvPr/>
        </p:nvPicPr>
        <p:blipFill>
          <a:blip r:embed="rId2" cstate="print"/>
          <a:srcRect/>
          <a:stretch>
            <a:fillRect/>
          </a:stretch>
        </p:blipFill>
        <p:spPr bwMode="auto">
          <a:xfrm>
            <a:off x="571500" y="1500188"/>
            <a:ext cx="8047038" cy="442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Título"/>
          <p:cNvSpPr>
            <a:spLocks noGrp="1"/>
          </p:cNvSpPr>
          <p:nvPr>
            <p:ph type="title"/>
          </p:nvPr>
        </p:nvSpPr>
        <p:spPr/>
        <p:txBody>
          <a:bodyPr/>
          <a:lstStyle/>
          <a:p>
            <a:pPr algn="l" eaLnBrk="1" hangingPunct="1"/>
            <a:r>
              <a:rPr lang="es-EC" sz="2000" b="1" smtClean="0">
                <a:latin typeface="Century Gothic" pitchFamily="34" charset="0"/>
              </a:rPr>
              <a:t> </a:t>
            </a:r>
            <a:br>
              <a:rPr lang="es-EC" sz="2000" b="1" smtClean="0">
                <a:latin typeface="Century Gothic" pitchFamily="34" charset="0"/>
              </a:rPr>
            </a:br>
            <a:r>
              <a:rPr lang="es-EC" sz="2000" b="1" smtClean="0">
                <a:latin typeface="Century Gothic" pitchFamily="34" charset="0"/>
              </a:rPr>
              <a:t>4.5	ANÁLISIS COSTO- BENEFICIO</a:t>
            </a:r>
            <a:br>
              <a:rPr lang="es-EC" sz="2000" b="1" smtClean="0">
                <a:latin typeface="Century Gothic" pitchFamily="34" charset="0"/>
              </a:rPr>
            </a:br>
            <a:endParaRPr lang="es-EC" sz="2000" b="1" smtClean="0">
              <a:latin typeface="Century Gothic" pitchFamily="34" charset="0"/>
            </a:endParaRPr>
          </a:p>
        </p:txBody>
      </p:sp>
      <p:pic>
        <p:nvPicPr>
          <p:cNvPr id="39939"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57375" y="1643063"/>
            <a:ext cx="5022850" cy="463550"/>
          </a:xfrm>
          <a:prstGeom prst="rect">
            <a:avLst/>
          </a:prstGeom>
          <a:noFill/>
          <a:ln w="9525">
            <a:noFill/>
            <a:miter lim="800000"/>
            <a:headEnd/>
            <a:tailEnd/>
          </a:ln>
        </p:spPr>
      </p:pic>
      <p:pic>
        <p:nvPicPr>
          <p:cNvPr id="39940" name="Picture 3"/>
          <p:cNvPicPr>
            <a:picLocks noChangeAspect="1" noChangeArrowheads="1"/>
          </p:cNvPicPr>
          <p:nvPr/>
        </p:nvPicPr>
        <p:blipFill>
          <a:blip r:embed="rId3" cstate="print"/>
          <a:srcRect/>
          <a:stretch>
            <a:fillRect/>
          </a:stretch>
        </p:blipFill>
        <p:spPr bwMode="auto">
          <a:xfrm>
            <a:off x="1071563" y="2357438"/>
            <a:ext cx="7215187" cy="4048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Título"/>
          <p:cNvSpPr>
            <a:spLocks noGrp="1"/>
          </p:cNvSpPr>
          <p:nvPr>
            <p:ph type="title"/>
          </p:nvPr>
        </p:nvSpPr>
        <p:spPr>
          <a:xfrm>
            <a:off x="685800" y="609600"/>
            <a:ext cx="7772400" cy="604838"/>
          </a:xfrm>
        </p:spPr>
        <p:txBody>
          <a:bodyPr/>
          <a:lstStyle/>
          <a:p>
            <a:pPr algn="l" eaLnBrk="1" hangingPunct="1"/>
            <a:r>
              <a:rPr lang="es-EC" sz="2000" b="1" smtClean="0">
                <a:latin typeface="Century Gothic" pitchFamily="34" charset="0"/>
              </a:rPr>
              <a:t>4.6	ANÁLISIS DE TIR Y VAN DEL PROYECTO</a:t>
            </a:r>
            <a:r>
              <a:rPr lang="es-EC" sz="2000" smtClean="0">
                <a:latin typeface="Century Gothic" pitchFamily="34" charset="0"/>
              </a:rPr>
              <a:t/>
            </a:r>
            <a:br>
              <a:rPr lang="es-EC" sz="2000" smtClean="0">
                <a:latin typeface="Century Gothic" pitchFamily="34" charset="0"/>
              </a:rPr>
            </a:br>
            <a:endParaRPr lang="es-EC" sz="2000" smtClean="0">
              <a:latin typeface="Century Gothic" pitchFamily="34" charset="0"/>
            </a:endParaRPr>
          </a:p>
        </p:txBody>
      </p:sp>
      <p:pic>
        <p:nvPicPr>
          <p:cNvPr id="40963" name="Picture 3"/>
          <p:cNvPicPr>
            <a:picLocks noChangeAspect="1" noChangeArrowheads="1"/>
          </p:cNvPicPr>
          <p:nvPr/>
        </p:nvPicPr>
        <p:blipFill>
          <a:blip r:embed="rId2" cstate="print"/>
          <a:srcRect/>
          <a:stretch>
            <a:fillRect/>
          </a:stretch>
        </p:blipFill>
        <p:spPr bwMode="auto">
          <a:xfrm>
            <a:off x="3071813" y="5000625"/>
            <a:ext cx="2886075" cy="1143000"/>
          </a:xfrm>
          <a:prstGeom prst="rect">
            <a:avLst/>
          </a:prstGeom>
          <a:noFill/>
          <a:ln w="9525">
            <a:noFill/>
            <a:miter lim="800000"/>
            <a:headEnd/>
            <a:tailEnd/>
          </a:ln>
        </p:spPr>
      </p:pic>
      <p:pic>
        <p:nvPicPr>
          <p:cNvPr id="40964" name="Picture 5"/>
          <p:cNvPicPr>
            <a:picLocks noChangeAspect="1" noChangeArrowheads="1"/>
          </p:cNvPicPr>
          <p:nvPr/>
        </p:nvPicPr>
        <p:blipFill>
          <a:blip r:embed="rId3" cstate="print"/>
          <a:srcRect/>
          <a:stretch>
            <a:fillRect/>
          </a:stretch>
        </p:blipFill>
        <p:spPr bwMode="auto">
          <a:xfrm>
            <a:off x="571500" y="1214438"/>
            <a:ext cx="8039100" cy="3643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s-ES" sz="2000" b="1" smtClean="0">
                <a:latin typeface="Century Gothic" pitchFamily="34" charset="0"/>
              </a:rPr>
              <a:t>1. LA SEGURIDAD SOCIAL Y SU SITUACIÓN SOCIOECONÓMICA</a:t>
            </a:r>
            <a:br>
              <a:rPr lang="es-ES" sz="2000" b="1" smtClean="0">
                <a:latin typeface="Century Gothic" pitchFamily="34" charset="0"/>
              </a:rPr>
            </a:br>
            <a:r>
              <a:rPr lang="es-ES" sz="2000" b="1" smtClean="0">
                <a:latin typeface="Century Gothic" pitchFamily="34" charset="0"/>
              </a:rPr>
              <a:t>1.1.SITUACIÓN ACTUAL Y NORMAS GENERALES</a:t>
            </a:r>
          </a:p>
        </p:txBody>
      </p:sp>
      <p:sp>
        <p:nvSpPr>
          <p:cNvPr id="5123" name="Rectangle 3"/>
          <p:cNvSpPr>
            <a:spLocks noGrp="1" noChangeArrowheads="1"/>
          </p:cNvSpPr>
          <p:nvPr>
            <p:ph type="body" idx="1"/>
          </p:nvPr>
        </p:nvSpPr>
        <p:spPr/>
        <p:txBody>
          <a:bodyPr/>
          <a:lstStyle/>
          <a:p>
            <a:pPr algn="just" eaLnBrk="1" hangingPunct="1"/>
            <a:r>
              <a:rPr lang="es-ES_tradnl" sz="2000" smtClean="0">
                <a:latin typeface="Century Gothic" pitchFamily="34" charset="0"/>
              </a:rPr>
              <a:t>Si bien es cierto la atención que se les brinda a los beneficiarios del sistema de Seguridad Médico Social, al momento de optar por alguna asistencia médica en la red de centros de salud y hospitales con que cuenta el IESS es gratuita, tanto para consultas externas, laboratorios y hospitalización, en el plano real, esto no es así, ya que el afiliado como norma general el IESS basa sus afiliaciones en la Aportación obligatoria de la clase asalariada de todo tipo con relación de dependencia con un aporte del 9.35% y del 7.5% del trabajador solo sobre el salario básico.</a:t>
            </a:r>
            <a:endParaRPr lang="es-EC" sz="2000" smtClean="0">
              <a:latin typeface="Century Gothic" pitchFamily="34" charset="0"/>
            </a:endParaRPr>
          </a:p>
          <a:p>
            <a:pPr algn="just" eaLnBrk="1" hangingPunct="1"/>
            <a:endParaRPr lang="es-ES" sz="2000" smtClean="0">
              <a:latin typeface="Century Gothic"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Título"/>
          <p:cNvSpPr>
            <a:spLocks noGrp="1"/>
          </p:cNvSpPr>
          <p:nvPr>
            <p:ph type="title"/>
          </p:nvPr>
        </p:nvSpPr>
        <p:spPr/>
        <p:txBody>
          <a:bodyPr/>
          <a:lstStyle/>
          <a:p>
            <a:pPr algn="l" eaLnBrk="1" hangingPunct="1"/>
            <a:r>
              <a:rPr lang="es-EC" sz="2000" b="1" smtClean="0">
                <a:latin typeface="Century Gothic" pitchFamily="34" charset="0"/>
              </a:rPr>
              <a:t>4.6	ANÁLISIS DE TIR Y VAN DEL PROYECTO</a:t>
            </a:r>
            <a:endParaRPr lang="es-EC" sz="2000" smtClean="0">
              <a:latin typeface="Century Gothic" pitchFamily="34" charset="0"/>
            </a:endParaRPr>
          </a:p>
        </p:txBody>
      </p:sp>
      <p:pic>
        <p:nvPicPr>
          <p:cNvPr id="41987" name="Picture 2"/>
          <p:cNvPicPr>
            <a:picLocks noChangeAspect="1" noChangeArrowheads="1"/>
          </p:cNvPicPr>
          <p:nvPr/>
        </p:nvPicPr>
        <p:blipFill>
          <a:blip r:embed="rId2" cstate="print"/>
          <a:srcRect/>
          <a:stretch>
            <a:fillRect/>
          </a:stretch>
        </p:blipFill>
        <p:spPr bwMode="auto">
          <a:xfrm>
            <a:off x="714375" y="1571625"/>
            <a:ext cx="7138988" cy="4714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Título"/>
          <p:cNvSpPr>
            <a:spLocks noGrp="1"/>
          </p:cNvSpPr>
          <p:nvPr>
            <p:ph type="title"/>
          </p:nvPr>
        </p:nvSpPr>
        <p:spPr>
          <a:xfrm>
            <a:off x="685800" y="609600"/>
            <a:ext cx="7772400" cy="747713"/>
          </a:xfrm>
        </p:spPr>
        <p:txBody>
          <a:bodyPr/>
          <a:lstStyle/>
          <a:p>
            <a:pPr algn="l" eaLnBrk="1" hangingPunct="1"/>
            <a:r>
              <a:rPr lang="es-EC" sz="2400" b="1" smtClean="0">
                <a:latin typeface="Century Gothic" pitchFamily="34" charset="0"/>
              </a:rPr>
              <a:t>Factor de Recuperación de Capital</a:t>
            </a:r>
          </a:p>
        </p:txBody>
      </p:sp>
      <p:pic>
        <p:nvPicPr>
          <p:cNvPr id="43011" name="Picture 2"/>
          <p:cNvPicPr>
            <a:picLocks noChangeAspect="1" noChangeArrowheads="1"/>
          </p:cNvPicPr>
          <p:nvPr/>
        </p:nvPicPr>
        <p:blipFill>
          <a:blip r:embed="rId2" cstate="print"/>
          <a:srcRect/>
          <a:stretch>
            <a:fillRect/>
          </a:stretch>
        </p:blipFill>
        <p:spPr bwMode="auto">
          <a:xfrm>
            <a:off x="571500" y="1285875"/>
            <a:ext cx="7267575" cy="3500438"/>
          </a:xfrm>
          <a:prstGeom prst="rect">
            <a:avLst/>
          </a:prstGeom>
          <a:noFill/>
          <a:ln w="9525">
            <a:noFill/>
            <a:miter lim="800000"/>
            <a:headEnd/>
            <a:tailEnd/>
          </a:ln>
        </p:spPr>
      </p:pic>
      <p:sp>
        <p:nvSpPr>
          <p:cNvPr id="5" name="4 CuadroTexto"/>
          <p:cNvSpPr txBox="1"/>
          <p:nvPr/>
        </p:nvSpPr>
        <p:spPr>
          <a:xfrm>
            <a:off x="928688" y="4786313"/>
            <a:ext cx="7215187" cy="1570037"/>
          </a:xfrm>
          <a:prstGeom prst="rect">
            <a:avLst/>
          </a:prstGeom>
          <a:noFill/>
        </p:spPr>
        <p:txBody>
          <a:bodyPr>
            <a:spAutoFit/>
          </a:bodyPr>
          <a:lstStyle/>
          <a:p>
            <a:pPr algn="just">
              <a:defRPr/>
            </a:pPr>
            <a:r>
              <a:rPr lang="es-ES_tradnl" sz="1600" dirty="0">
                <a:effectLst>
                  <a:outerShdw blurRad="38100" dist="38100" dir="2700000" algn="tl">
                    <a:srgbClr val="000000">
                      <a:alpha val="43137"/>
                    </a:srgbClr>
                  </a:outerShdw>
                </a:effectLst>
                <a:latin typeface="Century Gothic" pitchFamily="34" charset="0"/>
              </a:rPr>
              <a:t>Los flujos netos de fondos que arroja la operación del servicio médico por autogestión del IESS-Durán, los cuales son positivos, permiten recuperar el capital en el tercer año de vida útil del proyecto, lo que involucra que la factibilidad es efectiva y altamente rentable. El porcentaje de recuperación de la inversión se da en el tercer año de operación con el 145,97%</a:t>
            </a:r>
            <a:endParaRPr lang="es-EC" sz="1600" dirty="0">
              <a:effectLst>
                <a:outerShdw blurRad="38100" dist="38100" dir="2700000" algn="tl">
                  <a:srgbClr val="000000">
                    <a:alpha val="43137"/>
                  </a:srgbClr>
                </a:outerShdw>
              </a:effectLst>
              <a:latin typeface="Century Gothic"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Título"/>
          <p:cNvSpPr>
            <a:spLocks noGrp="1"/>
          </p:cNvSpPr>
          <p:nvPr>
            <p:ph type="title"/>
          </p:nvPr>
        </p:nvSpPr>
        <p:spPr/>
        <p:txBody>
          <a:bodyPr/>
          <a:lstStyle/>
          <a:p>
            <a:pPr algn="l" eaLnBrk="1" hangingPunct="1"/>
            <a:r>
              <a:rPr lang="es-EC" sz="2000" b="1" smtClean="0">
                <a:latin typeface="Century Gothic" pitchFamily="34" charset="0"/>
              </a:rPr>
              <a:t>4.7 	VENTAJAS Y DESVENTAJAS EN LA APLICACIÓN DE LA PROPUESTA</a:t>
            </a:r>
            <a:r>
              <a:rPr lang="es-EC" sz="2000" smtClean="0">
                <a:latin typeface="Century Gothic" pitchFamily="34" charset="0"/>
              </a:rPr>
              <a:t/>
            </a:r>
            <a:br>
              <a:rPr lang="es-EC" sz="2000" smtClean="0">
                <a:latin typeface="Century Gothic" pitchFamily="34" charset="0"/>
              </a:rPr>
            </a:br>
            <a:endParaRPr lang="es-EC" sz="2000" smtClean="0">
              <a:latin typeface="Century Gothic" pitchFamily="34" charset="0"/>
            </a:endParaRPr>
          </a:p>
        </p:txBody>
      </p:sp>
      <p:sp>
        <p:nvSpPr>
          <p:cNvPr id="44035" name="2 Marcador de contenido"/>
          <p:cNvSpPr>
            <a:spLocks noGrp="1"/>
          </p:cNvSpPr>
          <p:nvPr>
            <p:ph idx="1"/>
          </p:nvPr>
        </p:nvSpPr>
        <p:spPr>
          <a:xfrm>
            <a:off x="685800" y="1500188"/>
            <a:ext cx="7772400" cy="4595812"/>
          </a:xfrm>
        </p:spPr>
        <p:txBody>
          <a:bodyPr/>
          <a:lstStyle/>
          <a:p>
            <a:pPr algn="just" eaLnBrk="1" hangingPunct="1">
              <a:buFontTx/>
              <a:buNone/>
            </a:pPr>
            <a:r>
              <a:rPr lang="es-EC" sz="1400" b="1" smtClean="0">
                <a:latin typeface="Century Gothic" pitchFamily="34" charset="0"/>
              </a:rPr>
              <a:t>VENTAJAS:</a:t>
            </a:r>
            <a:endParaRPr lang="es-EC" sz="1400" smtClean="0">
              <a:latin typeface="Century Gothic" pitchFamily="34" charset="0"/>
            </a:endParaRPr>
          </a:p>
          <a:p>
            <a:pPr lvl="1" algn="just" eaLnBrk="1" hangingPunct="1"/>
            <a:r>
              <a:rPr lang="es-EC" sz="1400" smtClean="0">
                <a:latin typeface="Century Gothic" pitchFamily="34" charset="0"/>
              </a:rPr>
              <a:t>Se podrá cubrir el déficit actual de atención a los propios afiliados al sistema de seguridad social.</a:t>
            </a:r>
          </a:p>
          <a:p>
            <a:pPr lvl="1" algn="just" eaLnBrk="1" hangingPunct="1"/>
            <a:r>
              <a:rPr lang="es-EC" sz="1400" smtClean="0">
                <a:latin typeface="Century Gothic" pitchFamily="34" charset="0"/>
              </a:rPr>
              <a:t>Se optimizarán los actuales recursos de la planta médica con que cuenta el Hospital IESS-Durán.</a:t>
            </a:r>
          </a:p>
          <a:p>
            <a:pPr lvl="1" algn="just" eaLnBrk="1" hangingPunct="1"/>
            <a:r>
              <a:rPr lang="es-EC" sz="1400" smtClean="0">
                <a:latin typeface="Century Gothic" pitchFamily="34" charset="0"/>
              </a:rPr>
              <a:t>Los únicos costos a invertirse por efecto de la aplicación del nuevo sistema, sería los de capacitación al personal médico, en las áreas de informática.</a:t>
            </a:r>
          </a:p>
          <a:p>
            <a:pPr lvl="1" algn="just" eaLnBrk="1" hangingPunct="1"/>
            <a:r>
              <a:rPr lang="es-EC" sz="1400" smtClean="0">
                <a:latin typeface="Century Gothic" pitchFamily="34" charset="0"/>
              </a:rPr>
              <a:t>Se podrá incorporar pacientes no afiliados al sistema, a los cuales se los denominarán afiliados por autogestión, a un sistema individual para personas naturales y/o estudiantes.</a:t>
            </a:r>
          </a:p>
          <a:p>
            <a:pPr lvl="1" algn="just" eaLnBrk="1" hangingPunct="1"/>
            <a:r>
              <a:rPr lang="es-EC" sz="1400" smtClean="0">
                <a:latin typeface="Century Gothic" pitchFamily="34" charset="0"/>
              </a:rPr>
              <a:t>Ingresarán valores económicos adicionales a las arcas del Hospital IESS-Durán por efecto de los nuevos contratantes al sistema, los que pagarán una módica cuota para los dos primeros años de $ 11.89 mensual por concepto de seguro médico.</a:t>
            </a:r>
          </a:p>
          <a:p>
            <a:pPr lvl="1" algn="just" eaLnBrk="1" hangingPunct="1"/>
            <a:r>
              <a:rPr lang="es-EC" sz="1400" smtClean="0">
                <a:latin typeface="Century Gothic" pitchFamily="34" charset="0"/>
              </a:rPr>
              <a:t>Se desarrollarán inversiones institucionales por el valor $1.300.000; las cuales ya están firmadas por el Directorio del IESS y en desarrollo físicos en los actuales momentos (28 de abril del año 2008).</a:t>
            </a:r>
          </a:p>
          <a:p>
            <a:pPr lvl="1" algn="just" eaLnBrk="1" hangingPunct="1"/>
            <a:r>
              <a:rPr lang="es-EC" sz="1400" smtClean="0">
                <a:latin typeface="Century Gothic" pitchFamily="34" charset="0"/>
              </a:rPr>
              <a:t>Se readecuarán las instalaciones actuales y se incorporarán nuevas construcciones tales como un pabellón de dos plantas, donde funcionarán las áreas de hospitalización, quirófano y emergencia</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Título"/>
          <p:cNvSpPr>
            <a:spLocks noGrp="1"/>
          </p:cNvSpPr>
          <p:nvPr>
            <p:ph type="title"/>
          </p:nvPr>
        </p:nvSpPr>
        <p:spPr>
          <a:xfrm>
            <a:off x="714375" y="285750"/>
            <a:ext cx="7772400" cy="1143000"/>
          </a:xfrm>
        </p:spPr>
        <p:txBody>
          <a:bodyPr/>
          <a:lstStyle/>
          <a:p>
            <a:pPr algn="l" eaLnBrk="1" hangingPunct="1"/>
            <a:r>
              <a:rPr lang="es-EC" sz="2000" b="1" smtClean="0">
                <a:latin typeface="Century Gothic" pitchFamily="34" charset="0"/>
              </a:rPr>
              <a:t>4.7 	VENTAJAS Y DESVENTAJAS EN LA APLICACIÓN DE LA PROPUESTA</a:t>
            </a:r>
            <a:endParaRPr lang="es-EC" sz="2000" smtClean="0"/>
          </a:p>
        </p:txBody>
      </p:sp>
      <p:sp>
        <p:nvSpPr>
          <p:cNvPr id="45059" name="2 Marcador de contenido"/>
          <p:cNvSpPr>
            <a:spLocks noGrp="1"/>
          </p:cNvSpPr>
          <p:nvPr>
            <p:ph idx="1"/>
          </p:nvPr>
        </p:nvSpPr>
        <p:spPr>
          <a:xfrm>
            <a:off x="714375" y="1571625"/>
            <a:ext cx="7772400" cy="5000625"/>
          </a:xfrm>
        </p:spPr>
        <p:txBody>
          <a:bodyPr/>
          <a:lstStyle/>
          <a:p>
            <a:pPr algn="just" eaLnBrk="1" hangingPunct="1"/>
            <a:r>
              <a:rPr lang="es-EC" sz="1800" b="1" smtClean="0">
                <a:latin typeface="Century Gothic" pitchFamily="34" charset="0"/>
              </a:rPr>
              <a:t>DESVENTAJAS</a:t>
            </a:r>
            <a:endParaRPr lang="es-EC" sz="1800" smtClean="0">
              <a:latin typeface="Century Gothic" pitchFamily="34" charset="0"/>
            </a:endParaRPr>
          </a:p>
          <a:p>
            <a:pPr lvl="1" algn="just" eaLnBrk="1" hangingPunct="1"/>
            <a:r>
              <a:rPr lang="es-EC" sz="1800" smtClean="0">
                <a:latin typeface="Century Gothic" pitchFamily="34" charset="0"/>
              </a:rPr>
              <a:t>Habrá que pedir al directorio del IESS aprobación de un estatuto para la creación de un sistema paralelo de autogestión de servicios médicos como plan piloto únicamente para el Hospital del IESS-Durán.</a:t>
            </a:r>
          </a:p>
          <a:p>
            <a:pPr algn="just" eaLnBrk="1" hangingPunct="1">
              <a:buFontTx/>
              <a:buNone/>
            </a:pPr>
            <a:endParaRPr lang="es-EC" sz="180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Título"/>
          <p:cNvSpPr>
            <a:spLocks noGrp="1"/>
          </p:cNvSpPr>
          <p:nvPr>
            <p:ph type="title"/>
          </p:nvPr>
        </p:nvSpPr>
        <p:spPr>
          <a:xfrm>
            <a:off x="685800" y="609600"/>
            <a:ext cx="7772400" cy="461963"/>
          </a:xfrm>
        </p:spPr>
        <p:txBody>
          <a:bodyPr/>
          <a:lstStyle/>
          <a:p>
            <a:pPr algn="l" eaLnBrk="1" hangingPunct="1"/>
            <a:r>
              <a:rPr lang="es-EC" sz="2400" b="1" smtClean="0">
                <a:latin typeface="Century Gothic" pitchFamily="34" charset="0"/>
              </a:rPr>
              <a:t>CONCLUSIÓN</a:t>
            </a:r>
          </a:p>
        </p:txBody>
      </p:sp>
      <p:sp>
        <p:nvSpPr>
          <p:cNvPr id="46083" name="2 Marcador de contenido"/>
          <p:cNvSpPr>
            <a:spLocks noGrp="1"/>
          </p:cNvSpPr>
          <p:nvPr>
            <p:ph idx="1"/>
          </p:nvPr>
        </p:nvSpPr>
        <p:spPr>
          <a:xfrm>
            <a:off x="685800" y="1071563"/>
            <a:ext cx="7772400" cy="5024437"/>
          </a:xfrm>
        </p:spPr>
        <p:txBody>
          <a:bodyPr/>
          <a:lstStyle/>
          <a:p>
            <a:pPr algn="just" eaLnBrk="1" hangingPunct="1"/>
            <a:endParaRPr lang="es-ES_tradnl" sz="1800" smtClean="0">
              <a:latin typeface="Century Gothic" pitchFamily="34" charset="0"/>
            </a:endParaRPr>
          </a:p>
          <a:p>
            <a:pPr algn="just" eaLnBrk="1" hangingPunct="1">
              <a:buFontTx/>
              <a:buNone/>
            </a:pPr>
            <a:r>
              <a:rPr lang="es-ES_tradnl" sz="1800" smtClean="0">
                <a:latin typeface="Century Gothic" pitchFamily="34" charset="0"/>
              </a:rPr>
              <a:t>	Es innegable que de la investigación desarrollada en las instalaciones y procedimientos que utiliza el IESS-Durán en el área de consulta externa, se llega a la conclusión </a:t>
            </a:r>
            <a:r>
              <a:rPr lang="es-ES_tradnl" sz="1800" b="1" i="1" smtClean="0">
                <a:latin typeface="Century Gothic" pitchFamily="34" charset="0"/>
              </a:rPr>
              <a:t>de que el mayor problema que se suscita en éstas dependencias, es la calidad  de atención ineficiente por excesos de tiempos en la consulta externa</a:t>
            </a:r>
            <a:r>
              <a:rPr lang="es-ES_tradnl" sz="1800" smtClean="0">
                <a:latin typeface="Century Gothic" pitchFamily="34" charset="0"/>
              </a:rPr>
              <a:t>, esto se debe a que en ésta área no existe una programación técnica del proceso atención ambulatoria, generándose altos cuellos de botella en las tasas de arribo de los pacientes, mucho de los cuales no pueden ser atendidos por el centro médico, generándose inconvenientes de imagen para la institución y de ingreso para las arcas del Instituto Ecuatoriano de Seguridad Social</a:t>
            </a:r>
            <a:endParaRPr lang="es-EC" sz="1800" smtClean="0">
              <a:latin typeface="Century Gothic"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Título"/>
          <p:cNvSpPr>
            <a:spLocks noGrp="1"/>
          </p:cNvSpPr>
          <p:nvPr>
            <p:ph type="title"/>
          </p:nvPr>
        </p:nvSpPr>
        <p:spPr>
          <a:xfrm>
            <a:off x="571500" y="285750"/>
            <a:ext cx="7772400" cy="890588"/>
          </a:xfrm>
        </p:spPr>
        <p:txBody>
          <a:bodyPr/>
          <a:lstStyle/>
          <a:p>
            <a:pPr algn="l" eaLnBrk="1" hangingPunct="1"/>
            <a:r>
              <a:rPr lang="es-EC" sz="2800" b="1" smtClean="0">
                <a:latin typeface="Century Gothic" pitchFamily="34" charset="0"/>
              </a:rPr>
              <a:t>RECOMENDACIONES</a:t>
            </a:r>
          </a:p>
        </p:txBody>
      </p:sp>
      <p:sp>
        <p:nvSpPr>
          <p:cNvPr id="47107" name="2 Marcador de contenido"/>
          <p:cNvSpPr>
            <a:spLocks noGrp="1"/>
          </p:cNvSpPr>
          <p:nvPr>
            <p:ph idx="1"/>
          </p:nvPr>
        </p:nvSpPr>
        <p:spPr>
          <a:xfrm>
            <a:off x="357188" y="1143000"/>
            <a:ext cx="8358187" cy="4114800"/>
          </a:xfrm>
        </p:spPr>
        <p:txBody>
          <a:bodyPr/>
          <a:lstStyle/>
          <a:p>
            <a:pPr algn="just" eaLnBrk="1" hangingPunct="1"/>
            <a:r>
              <a:rPr lang="es-EC" sz="1200" smtClean="0">
                <a:latin typeface="Century Gothic" pitchFamily="34" charset="0"/>
              </a:rPr>
              <a:t>Una vez  analizada la situación actual, en el que se desarrolla el área de consulta externa, basada en modelos de organización y métodos, se pudo establecer que se pueden bajar los tiempos del proceso de atención ambulatorio al paciente de 70.1 min. a 42.7 min. En base a estudios de tiempo y movimiento durante los dos turnos que mantiene el centro médico del sur, lográndose con esto poder cubrir el déficit de atención a pacientes que no pueden ser atendidos y a su vez lograr un costo beneficio positivo  para la institución</a:t>
            </a:r>
          </a:p>
          <a:p>
            <a:pPr algn="just" eaLnBrk="1" hangingPunct="1">
              <a:buFontTx/>
              <a:buNone/>
            </a:pPr>
            <a:endParaRPr lang="es-EC" sz="1200" smtClean="0">
              <a:latin typeface="Century Gothic" pitchFamily="34" charset="0"/>
            </a:endParaRPr>
          </a:p>
          <a:p>
            <a:pPr algn="just" eaLnBrk="1" hangingPunct="1"/>
            <a:r>
              <a:rPr lang="es-EC" sz="1200" smtClean="0">
                <a:latin typeface="Century Gothic" pitchFamily="34" charset="0"/>
              </a:rPr>
              <a:t>La implantación a corto plazo de la metodología de reingeniería de los horarios de atención necesariamente, para evitar las listas de espera en el rubro de consultas externas y en base a esto poder incorporar a una demanda no cubierta o no atendida asignada a ésta unidad médica, representaría menores pérdidas (humanas y económicas) para el hospital e imagen de la institución.</a:t>
            </a:r>
          </a:p>
          <a:p>
            <a:pPr algn="just" eaLnBrk="1" hangingPunct="1">
              <a:buFontTx/>
              <a:buNone/>
            </a:pPr>
            <a:endParaRPr lang="es-EC" sz="1200" smtClean="0">
              <a:latin typeface="Century Gothic" pitchFamily="34" charset="0"/>
            </a:endParaRPr>
          </a:p>
          <a:p>
            <a:pPr algn="just" eaLnBrk="1" hangingPunct="1"/>
            <a:r>
              <a:rPr lang="es-EC" sz="1200" smtClean="0">
                <a:latin typeface="Century Gothic" pitchFamily="34" charset="0"/>
              </a:rPr>
              <a:t>Concienciar a la línea de servicios, es decir, a la jefatura y equipos de la unidad médica, que las medidas de optimización de tiempos en la consulta externa ambulatoria, se la realiza con el objetivo de cubrir el cien por ciento de las necesidades de servicio que entrega la institución</a:t>
            </a:r>
          </a:p>
          <a:p>
            <a:pPr algn="just" eaLnBrk="1" hangingPunct="1">
              <a:buFontTx/>
              <a:buNone/>
            </a:pPr>
            <a:endParaRPr lang="es-EC" sz="1200" smtClean="0">
              <a:latin typeface="Century Gothic" pitchFamily="34" charset="0"/>
            </a:endParaRPr>
          </a:p>
          <a:p>
            <a:pPr algn="just" eaLnBrk="1" hangingPunct="1"/>
            <a:r>
              <a:rPr lang="es-EC" sz="1200" smtClean="0">
                <a:latin typeface="Century Gothic" pitchFamily="34" charset="0"/>
              </a:rPr>
              <a:t>Una vez bosquejado la priorización en la aplicación de técnicas de organización y métodos, como un análisis de gestión empresarial vinculadas esencialmente al área de consulta externa del IESS-Durán, se tendría al aplicar  un plan coyuntural denominado </a:t>
            </a:r>
            <a:r>
              <a:rPr lang="es-EC" sz="1200" b="1" smtClean="0">
                <a:latin typeface="Century Gothic" pitchFamily="34" charset="0"/>
              </a:rPr>
              <a:t>SIMPLIFICIÓN DEL MÉTODO ACTUAL DE LA ATENCIÓN AMBULATORIO DE CONSULTA EXTERNA</a:t>
            </a:r>
            <a:r>
              <a:rPr lang="es-EC" sz="1200" smtClean="0">
                <a:latin typeface="Century Gothic" pitchFamily="34" charset="0"/>
              </a:rPr>
              <a:t>, que dé como resultado en conjunto con el modelo de optimización de tiempos asignados por pacientes un costo – beneficio, con el cual se lograría  poder atender un 39.6% de una demanda no cubierta que aproxima a 3.986 pacientes, efecto de atender el potencial de paciente futuros en el sistema.</a:t>
            </a:r>
          </a:p>
          <a:p>
            <a:pPr algn="just" eaLnBrk="1" hangingPunct="1"/>
            <a:endParaRPr lang="es-EC" sz="120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2 Marcador de contenido"/>
          <p:cNvSpPr>
            <a:spLocks noGrp="1"/>
          </p:cNvSpPr>
          <p:nvPr>
            <p:ph idx="1"/>
          </p:nvPr>
        </p:nvSpPr>
        <p:spPr>
          <a:xfrm>
            <a:off x="785813" y="2643188"/>
            <a:ext cx="7772400" cy="1804987"/>
          </a:xfrm>
        </p:spPr>
        <p:txBody>
          <a:bodyPr/>
          <a:lstStyle/>
          <a:p>
            <a:pPr algn="ctr" eaLnBrk="1" hangingPunct="1">
              <a:buFontTx/>
              <a:buNone/>
            </a:pPr>
            <a:r>
              <a:rPr lang="es-EC" b="1" smtClean="0">
                <a:latin typeface="Century Gothic" pitchFamily="34" charset="0"/>
              </a:rPr>
              <a:t>MUCHAS GRACIAS</a:t>
            </a:r>
          </a:p>
          <a:p>
            <a:pPr algn="ctr" eaLnBrk="1" hangingPunct="1">
              <a:buFontTx/>
              <a:buNone/>
            </a:pPr>
            <a:endParaRPr lang="es-EC" b="1" smtClean="0">
              <a:latin typeface="Century Gothic"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2 Marcador de contenido"/>
          <p:cNvSpPr>
            <a:spLocks noGrp="1"/>
          </p:cNvSpPr>
          <p:nvPr>
            <p:ph idx="1"/>
          </p:nvPr>
        </p:nvSpPr>
        <p:spPr/>
        <p:txBody>
          <a:bodyPr/>
          <a:lstStyle/>
          <a:p>
            <a:pPr algn="just" eaLnBrk="1" hangingPunct="1"/>
            <a:r>
              <a:rPr lang="es-ES_tradnl" sz="2000" smtClean="0">
                <a:latin typeface="Century Gothic" pitchFamily="34" charset="0"/>
              </a:rPr>
              <a:t>El Instituto Ecuatoriano de Seguridad Social recibe ingentes recursos  por las aportaciones que recibe de su gran masa de afiliados, por ende cada uno de los hospitales y centros de salud en contrapartida, se ven en la necesidad de realizar cálculos de facturación por tipo de beneficiarios con el objetivo de tener un esquema de ingreso por pacientes atendidos en cada unidad médica. </a:t>
            </a:r>
            <a:endParaRPr lang="es-EC" sz="2000" smtClean="0">
              <a:latin typeface="Century Gothic" pitchFamily="34" charset="0"/>
            </a:endParaRPr>
          </a:p>
        </p:txBody>
      </p:sp>
      <p:sp>
        <p:nvSpPr>
          <p:cNvPr id="6147" name="Rectangle 2"/>
          <p:cNvSpPr>
            <a:spLocks noGrp="1" noChangeArrowheads="1"/>
          </p:cNvSpPr>
          <p:nvPr>
            <p:ph type="title"/>
          </p:nvPr>
        </p:nvSpPr>
        <p:spPr/>
        <p:txBody>
          <a:bodyPr/>
          <a:lstStyle/>
          <a:p>
            <a:pPr eaLnBrk="1" hangingPunct="1"/>
            <a:r>
              <a:rPr lang="es-ES" sz="2000" b="1" smtClean="0">
                <a:latin typeface="Century Gothic" pitchFamily="34" charset="0"/>
              </a:rPr>
              <a:t>1.1.SITUACIÓN ACTUAL Y NORMAS GENERALES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428625" y="1428750"/>
            <a:ext cx="8286750" cy="3571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p:txBody>
          <a:bodyPr/>
          <a:lstStyle/>
          <a:p>
            <a:pPr algn="l" eaLnBrk="1" hangingPunct="1"/>
            <a:r>
              <a:rPr lang="es-ES" sz="2000" b="1" smtClean="0">
                <a:latin typeface="Century Gothic" pitchFamily="34" charset="0"/>
              </a:rPr>
              <a:t>1.2	ORGANIZACIÓN EN EL ÁREA DE LA SALUD</a:t>
            </a:r>
            <a:r>
              <a:rPr lang="es-EC" sz="2000" smtClean="0">
                <a:latin typeface="Century Gothic" pitchFamily="34" charset="0"/>
              </a:rPr>
              <a:t/>
            </a:r>
            <a:br>
              <a:rPr lang="es-EC" sz="2000" smtClean="0">
                <a:latin typeface="Century Gothic" pitchFamily="34" charset="0"/>
              </a:rPr>
            </a:br>
            <a:endParaRPr lang="es-EC" sz="2000" smtClean="0">
              <a:latin typeface="Century Gothic" pitchFamily="34" charset="0"/>
            </a:endParaRPr>
          </a:p>
        </p:txBody>
      </p:sp>
      <p:sp>
        <p:nvSpPr>
          <p:cNvPr id="8195" name="2 Marcador de contenido"/>
          <p:cNvSpPr>
            <a:spLocks noGrp="1"/>
          </p:cNvSpPr>
          <p:nvPr>
            <p:ph idx="1"/>
          </p:nvPr>
        </p:nvSpPr>
        <p:spPr/>
        <p:txBody>
          <a:bodyPr/>
          <a:lstStyle/>
          <a:p>
            <a:pPr eaLnBrk="1" hangingPunct="1"/>
            <a:r>
              <a:rPr lang="es-EC" sz="2000" smtClean="0">
                <a:latin typeface="Century Gothic" pitchFamily="34" charset="0"/>
              </a:rPr>
              <a:t>Hospitales del III Nivel – referencia zonal</a:t>
            </a:r>
          </a:p>
          <a:p>
            <a:pPr eaLnBrk="1" hangingPunct="1"/>
            <a:r>
              <a:rPr lang="es-EC" sz="2000" smtClean="0">
                <a:latin typeface="Century Gothic" pitchFamily="34" charset="0"/>
              </a:rPr>
              <a:t>Hospitales del II Nivel – referencia subregional o provincial </a:t>
            </a:r>
          </a:p>
          <a:p>
            <a:pPr eaLnBrk="1" hangingPunct="1"/>
            <a:r>
              <a:rPr lang="es-EC" sz="2000" smtClean="0">
                <a:latin typeface="Century Gothic" pitchFamily="34" charset="0"/>
              </a:rPr>
              <a:t>Hospital del I Nivel – referencia cantonal IESS Durán</a:t>
            </a:r>
          </a:p>
          <a:p>
            <a:pPr eaLnBrk="1" hangingPunct="1"/>
            <a:r>
              <a:rPr lang="es-EC" sz="2000" smtClean="0">
                <a:latin typeface="Century Gothic" pitchFamily="34" charset="0"/>
              </a:rPr>
              <a:t>Centros de Atención Ambulatoria . Referencia local (Dispensario Tipo A y Tipo B)</a:t>
            </a:r>
          </a:p>
          <a:p>
            <a:pPr eaLnBrk="1" hangingPunct="1"/>
            <a:r>
              <a:rPr lang="es-EC" sz="2000" smtClean="0">
                <a:latin typeface="Century Gothic" pitchFamily="34" charset="0"/>
              </a:rPr>
              <a:t>Unidades de Atención Ambulatoria (Dispensario Tipo C) </a:t>
            </a:r>
          </a:p>
          <a:p>
            <a:pPr eaLnBrk="1" hangingPunct="1"/>
            <a:endParaRPr lang="es-EC" sz="2000" smtClean="0">
              <a:latin typeface="Century Gothic"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p:txBody>
          <a:bodyPr/>
          <a:lstStyle/>
          <a:p>
            <a:pPr eaLnBrk="1" hangingPunct="1"/>
            <a:r>
              <a:rPr lang="es-ES" sz="2000" b="1" smtClean="0">
                <a:latin typeface="Century Gothic" pitchFamily="34" charset="0"/>
              </a:rPr>
              <a:t>1.2.3	ESTRUCTURA ORGÁNICA HOSPITAL IESS DE DURÁN</a:t>
            </a:r>
            <a:r>
              <a:rPr lang="es-EC" sz="2000" smtClean="0">
                <a:latin typeface="Century Gothic" pitchFamily="34" charset="0"/>
              </a:rPr>
              <a:t/>
            </a:r>
            <a:br>
              <a:rPr lang="es-EC" sz="2000" smtClean="0">
                <a:latin typeface="Century Gothic" pitchFamily="34" charset="0"/>
              </a:rPr>
            </a:br>
            <a:endParaRPr lang="es-EC" sz="2000" smtClean="0">
              <a:latin typeface="Century Gothic" pitchFamily="34" charset="0"/>
            </a:endParaRPr>
          </a:p>
        </p:txBody>
      </p:sp>
      <p:sp>
        <p:nvSpPr>
          <p:cNvPr id="9219" name="2 Marcador de contenido"/>
          <p:cNvSpPr>
            <a:spLocks noGrp="1"/>
          </p:cNvSpPr>
          <p:nvPr>
            <p:ph idx="1"/>
          </p:nvPr>
        </p:nvSpPr>
        <p:spPr/>
        <p:txBody>
          <a:bodyPr/>
          <a:lstStyle/>
          <a:p>
            <a:pPr eaLnBrk="1" hangingPunct="1"/>
            <a:r>
              <a:rPr lang="es-EC" sz="2000" smtClean="0">
                <a:latin typeface="Century Gothic" pitchFamily="34" charset="0"/>
              </a:rPr>
              <a:t>Órgano de Dirección </a:t>
            </a:r>
          </a:p>
          <a:p>
            <a:pPr eaLnBrk="1" hangingPunct="1"/>
            <a:r>
              <a:rPr lang="es-EC" sz="2000" smtClean="0">
                <a:latin typeface="Century Gothic" pitchFamily="34" charset="0"/>
              </a:rPr>
              <a:t>Unidad de Servicio al Asegurado</a:t>
            </a:r>
          </a:p>
          <a:p>
            <a:pPr eaLnBrk="1" hangingPunct="1"/>
            <a:r>
              <a:rPr lang="es-EC" sz="2000" smtClean="0">
                <a:latin typeface="Century Gothic" pitchFamily="34" charset="0"/>
              </a:rPr>
              <a:t>Subgerencia Financiera</a:t>
            </a:r>
          </a:p>
          <a:p>
            <a:pPr eaLnBrk="1" hangingPunct="1"/>
            <a:r>
              <a:rPr lang="es-EC" sz="2000" smtClean="0">
                <a:latin typeface="Century Gothic" pitchFamily="34" charset="0"/>
              </a:rPr>
              <a:t>Subgerencia de Servicios Generales</a:t>
            </a:r>
          </a:p>
          <a:p>
            <a:pPr eaLnBrk="1" hangingPunct="1"/>
            <a:r>
              <a:rPr lang="es-EC" sz="2000" smtClean="0">
                <a:latin typeface="Century Gothic" pitchFamily="34" charset="0"/>
              </a:rPr>
              <a:t>Unidad de Enfermería</a:t>
            </a:r>
          </a:p>
          <a:p>
            <a:pPr eaLnBrk="1" hangingPunct="1"/>
            <a:r>
              <a:rPr lang="es-EC" sz="2000" smtClean="0">
                <a:latin typeface="Century Gothic" pitchFamily="34" charset="0"/>
              </a:rPr>
              <a:t>Unidad de Asistencia Administrativa</a:t>
            </a:r>
          </a:p>
          <a:p>
            <a:pPr eaLnBrk="1" hangingPunct="1"/>
            <a:r>
              <a:rPr lang="es-EC" sz="2000" smtClean="0">
                <a:latin typeface="Century Gothic" pitchFamily="34" charset="0"/>
              </a:rPr>
              <a:t>Comité de Coordinación y Asesoría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p:txBody>
          <a:bodyPr/>
          <a:lstStyle/>
          <a:p>
            <a:pPr algn="l" eaLnBrk="1" hangingPunct="1"/>
            <a:r>
              <a:rPr lang="es-EC" sz="2000" b="1" u="sng" smtClean="0">
                <a:latin typeface="Century Gothic" pitchFamily="34" charset="0"/>
              </a:rPr>
              <a:t>Estructura funcional y física</a:t>
            </a:r>
          </a:p>
        </p:txBody>
      </p:sp>
      <p:sp>
        <p:nvSpPr>
          <p:cNvPr id="10243" name="2 Marcador de contenido"/>
          <p:cNvSpPr>
            <a:spLocks noGrp="1"/>
          </p:cNvSpPr>
          <p:nvPr>
            <p:ph idx="1"/>
          </p:nvPr>
        </p:nvSpPr>
        <p:spPr/>
        <p:txBody>
          <a:bodyPr/>
          <a:lstStyle/>
          <a:p>
            <a:pPr algn="just" eaLnBrk="1" hangingPunct="1"/>
            <a:r>
              <a:rPr lang="es-EC" sz="2000" smtClean="0">
                <a:latin typeface="Century Gothic" pitchFamily="34" charset="0"/>
              </a:rPr>
              <a:t>Actualmente el Hospital del IESS-Durán, dentro de su infraestructura física, mantiene 8 divisiones: 6 áreas de especialidades de atención médica, un centro de rehabilitación física y otro quirúrgico-obstétrico, sin embargo, la capacidad instalada del hospital no está siendo explotada en sus totalidad, ya que en este centro de salud no se da atención, en lo que concierne a consultas externas, así como a nivel de cirugía, en horarios nocturnos, generándose un lucro cesante, debido a la capacidad ociosa e inutilizada de sus instalaciones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2778</Words>
  <Application>Microsoft Office PowerPoint</Application>
  <PresentationFormat>Presentación en pantalla (4:3)</PresentationFormat>
  <Paragraphs>283</Paragraphs>
  <Slides>46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46</vt:i4>
      </vt:variant>
    </vt:vector>
  </HeadingPairs>
  <TitlesOfParts>
    <vt:vector size="51" baseType="lpstr">
      <vt:lpstr>Times New Roman</vt:lpstr>
      <vt:lpstr>Arial</vt:lpstr>
      <vt:lpstr>Calibri</vt:lpstr>
      <vt:lpstr>Century Gothic</vt:lpstr>
      <vt:lpstr>Diseño predeterminado</vt:lpstr>
      <vt:lpstr>ESCUELA SUPERIOR POLITÉCNICA DEL LITORAL </vt:lpstr>
      <vt:lpstr>PLAN PILOTO DE AUTOGESTIÓN PARA CUBRIR EL DÉFICIT DEL HOSPITAL IESS DE DURÁN: CONCESIÓN DE SERVICIOS MÉDICOS AL PÚBLICO EN GENERAL</vt:lpstr>
      <vt:lpstr>Diapositiva 3</vt:lpstr>
      <vt:lpstr>1. LA SEGURIDAD SOCIAL Y SU SITUACIÓN SOCIOECONÓMICA 1.1.SITUACIÓN ACTUAL Y NORMAS GENERALES</vt:lpstr>
      <vt:lpstr>1.1.SITUACIÓN ACTUAL Y NORMAS GENERALES</vt:lpstr>
      <vt:lpstr>Diapositiva 6</vt:lpstr>
      <vt:lpstr>1.2 ORGANIZACIÓN EN EL ÁREA DE LA SALUD </vt:lpstr>
      <vt:lpstr>1.2.3 ESTRUCTURA ORGÁNICA HOSPITAL IESS DE DURÁN </vt:lpstr>
      <vt:lpstr>Estructura funcional y física</vt:lpstr>
      <vt:lpstr>2. ANÁLISIS DE LOS DATOS OBTENIDOS EN EL HOSPITAL DEL IESS DE DURÁN  2.1. METODOLOGÍA DE LA IDENTIFICACIÓN DEL PROBLEMA</vt:lpstr>
      <vt:lpstr>2.1.1 ANÁLISIS DEL CUESTIONARIO APLICADO A MÉDICOS DE PLANTA </vt:lpstr>
      <vt:lpstr>2.1.2 ANÁLISIS DEL CUESTIONARIO APLICADO A PERSONAL DE ENFERMERÍA </vt:lpstr>
      <vt:lpstr>2.1.4 DIAGNÓSTICO GENERAL DE CAUSAS </vt:lpstr>
      <vt:lpstr>DIAGRAMA CAUSA - EFECTO</vt:lpstr>
      <vt:lpstr>3.  ESTUDIO DE MERCADO DE LOS SERVICIOS MÉDICOS POR AUTOGESTIÓN  3.1 ANÁLISIS DE LA DEMANDA DEL SERVICIO MÉDICO DEL HOSPITAL DEL IESS DURÁN  </vt:lpstr>
      <vt:lpstr>3.  ESTUDIO DE MERCADO DE LOS SERVICIOS MÉDICOS POR AUTOGESTIÓN  3.1 ANÁLISIS DE LA DEMANDA DEL SERVICIO MÉDICO DEL HOSPITAL DEL IESS DURÁN  </vt:lpstr>
      <vt:lpstr>3.2 DETERMINACIÓN DE LOS POTENCIALES DEMANDANTES DEL SERVICIO MÉDICO POR AUTOGESTIÓN DEL HOSPITAL DEL IESS DURÁN </vt:lpstr>
      <vt:lpstr>3.2.1  LA MUESTRA, TAMAÑO Y POBLACIÓN POTENCIAL  </vt:lpstr>
      <vt:lpstr>3.2.1  LA MUESTRA, TAMAÑO Y POBLACIÓN POTENCIAL</vt:lpstr>
      <vt:lpstr>Diapositiva 20</vt:lpstr>
      <vt:lpstr>3.2.2  LA ENCUESTA-SERVICIO Y OPINIÓN DE LA POBLACIÓN DE DURÁN A ACERCA DEL SEGURO MÉDICO A IMPLEMENTARSE </vt:lpstr>
      <vt:lpstr>RESULTADOS</vt:lpstr>
      <vt:lpstr>3.2.3 PROYECCIÓN DE LA DEMANDA POR AUTOGESTIÓN DEL HOSPITAL DEL IESS DURÁN  </vt:lpstr>
      <vt:lpstr>3.3 OFERTA ACTUAL DEL SEGURO MÉDICO DEL HOSPITAL ANALIZADO </vt:lpstr>
      <vt:lpstr>3.3.1 PROYECCIÓN DE LA OFERTA DE ESTOS SERVICIOS </vt:lpstr>
      <vt:lpstr>3.4 RELACIÓN OFERTA-DEMANDA DEL SEGURO MÉDICO </vt:lpstr>
      <vt:lpstr>¿Cómo cubrir la demanda no atendida?</vt:lpstr>
      <vt:lpstr>Diapositiva 28</vt:lpstr>
      <vt:lpstr>Diapositiva 29</vt:lpstr>
      <vt:lpstr>Con el objetivo de desahogar la presión de atención a pacientes (demanda no cubierta); que tiene esta dependencia, se ha previsto la contratación para el horario nocturno (de 4 pm a 8 pm)</vt:lpstr>
      <vt:lpstr>4.3.1 EN CUANTO A LA COBERTURA </vt:lpstr>
      <vt:lpstr>Diapositiva 32</vt:lpstr>
      <vt:lpstr>4.3.2 INVERSIÓN DE LA PROPUESTA </vt:lpstr>
      <vt:lpstr>Diapositiva 34</vt:lpstr>
      <vt:lpstr>Diapositiva 35</vt:lpstr>
      <vt:lpstr>Diapositiva 36</vt:lpstr>
      <vt:lpstr>  4.5 ANÁLISIS COSTO- BENEFICIO </vt:lpstr>
      <vt:lpstr>  4.5 ANÁLISIS COSTO- BENEFICIO </vt:lpstr>
      <vt:lpstr>4.6 ANÁLISIS DE TIR Y VAN DEL PROYECTO </vt:lpstr>
      <vt:lpstr>4.6 ANÁLISIS DE TIR Y VAN DEL PROYECTO</vt:lpstr>
      <vt:lpstr>Factor de Recuperación de Capital</vt:lpstr>
      <vt:lpstr>4.7  VENTAJAS Y DESVENTAJAS EN LA APLICACIÓN DE LA PROPUESTA </vt:lpstr>
      <vt:lpstr>4.7  VENTAJAS Y DESVENTAJAS EN LA APLICACIÓN DE LA PROPUESTA</vt:lpstr>
      <vt:lpstr>CONCLUSIÓN</vt:lpstr>
      <vt:lpstr>RECOMENDACIONES</vt:lpstr>
      <vt:lpstr>Diapositiva 46</vt:lpstr>
    </vt:vector>
  </TitlesOfParts>
  <Company>La Dolorosa Ltda.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1.1.SITUACIÓN ACTUAL Y NORMAS GENERALES</dc:title>
  <dc:creator>Gerencia</dc:creator>
  <cp:lastModifiedBy>Johanna</cp:lastModifiedBy>
  <cp:revision>41</cp:revision>
  <dcterms:created xsi:type="dcterms:W3CDTF">2008-09-17T23:52:45Z</dcterms:created>
  <dcterms:modified xsi:type="dcterms:W3CDTF">2009-12-10T14:41:45Z</dcterms:modified>
</cp:coreProperties>
</file>