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4"/>
  </p:notesMasterIdLst>
  <p:sldIdLst>
    <p:sldId id="284" r:id="rId2"/>
    <p:sldId id="279" r:id="rId3"/>
    <p:sldId id="280" r:id="rId4"/>
    <p:sldId id="285" r:id="rId5"/>
    <p:sldId id="286" r:id="rId6"/>
    <p:sldId id="281" r:id="rId7"/>
    <p:sldId id="282" r:id="rId8"/>
    <p:sldId id="257" r:id="rId9"/>
    <p:sldId id="258" r:id="rId10"/>
    <p:sldId id="267" r:id="rId11"/>
    <p:sldId id="273" r:id="rId12"/>
    <p:sldId id="260" r:id="rId13"/>
    <p:sldId id="275" r:id="rId14"/>
    <p:sldId id="278" r:id="rId15"/>
    <p:sldId id="265" r:id="rId16"/>
    <p:sldId id="272" r:id="rId17"/>
    <p:sldId id="287" r:id="rId18"/>
    <p:sldId id="288" r:id="rId19"/>
    <p:sldId id="289" r:id="rId20"/>
    <p:sldId id="300" r:id="rId21"/>
    <p:sldId id="295" r:id="rId22"/>
    <p:sldId id="297" r:id="rId23"/>
    <p:sldId id="298" r:id="rId24"/>
    <p:sldId id="299" r:id="rId25"/>
    <p:sldId id="292" r:id="rId26"/>
    <p:sldId id="301" r:id="rId27"/>
    <p:sldId id="302" r:id="rId28"/>
    <p:sldId id="293" r:id="rId29"/>
    <p:sldId id="291" r:id="rId30"/>
    <p:sldId id="303" r:id="rId31"/>
    <p:sldId id="305" r:id="rId32"/>
    <p:sldId id="307"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3EE"/>
    <a:srgbClr val="E1E5D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22" autoAdjust="0"/>
    <p:restoredTop sz="94709" autoAdjust="0"/>
  </p:normalViewPr>
  <p:slideViewPr>
    <p:cSldViewPr>
      <p:cViewPr>
        <p:scale>
          <a:sx n="82" d="100"/>
          <a:sy n="82" d="100"/>
        </p:scale>
        <p:origin x="-486" y="-96"/>
      </p:cViewPr>
      <p:guideLst>
        <p:guide orient="horz" pos="2160"/>
        <p:guide pos="2880"/>
      </p:guideLst>
    </p:cSldViewPr>
  </p:slideViewPr>
  <p:outlineViewPr>
    <p:cViewPr>
      <p:scale>
        <a:sx n="33" d="100"/>
        <a:sy n="33" d="100"/>
      </p:scale>
      <p:origin x="0" y="129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7529DA-4B7C-423F-81DB-6CFD5E3D0ADC}"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s-ES"/>
        </a:p>
      </dgm:t>
    </dgm:pt>
    <dgm:pt modelId="{3B4B4076-233A-4C9F-A8D2-C66FB98B7F76}">
      <dgm:prSet phldrT="[Texto]" custT="1"/>
      <dgm:spPr/>
      <dgm:t>
        <a:bodyPr/>
        <a:lstStyle/>
        <a:p>
          <a:r>
            <a:rPr lang="es-ES" sz="1200" dirty="0" smtClean="0">
              <a:latin typeface="Arial" pitchFamily="34" charset="0"/>
              <a:cs typeface="Arial" pitchFamily="34" charset="0"/>
            </a:rPr>
            <a:t>Año 2008</a:t>
          </a:r>
          <a:endParaRPr lang="es-ES" sz="1200" dirty="0">
            <a:latin typeface="Arial" pitchFamily="34" charset="0"/>
            <a:cs typeface="Arial" pitchFamily="34" charset="0"/>
          </a:endParaRPr>
        </a:p>
      </dgm:t>
    </dgm:pt>
    <dgm:pt modelId="{52609B08-20DA-4F0B-86A7-5DAA2617C4B7}" type="parTrans" cxnId="{9667A6C6-B80B-4EFF-8D95-56FE0623E458}">
      <dgm:prSet/>
      <dgm:spPr/>
      <dgm:t>
        <a:bodyPr/>
        <a:lstStyle/>
        <a:p>
          <a:endParaRPr lang="es-ES"/>
        </a:p>
      </dgm:t>
    </dgm:pt>
    <dgm:pt modelId="{3F1F5BA9-3F6F-43E1-999C-B228902F6D1A}" type="sibTrans" cxnId="{9667A6C6-B80B-4EFF-8D95-56FE0623E458}">
      <dgm:prSet/>
      <dgm:spPr/>
      <dgm:t>
        <a:bodyPr/>
        <a:lstStyle/>
        <a:p>
          <a:endParaRPr lang="es-ES"/>
        </a:p>
      </dgm:t>
    </dgm:pt>
    <dgm:pt modelId="{2D8BB8AD-33AD-4128-B80C-D3B16F343070}">
      <dgm:prSet phldrT="[Texto]" custT="1"/>
      <dgm:spPr/>
      <dgm:t>
        <a:bodyPr/>
        <a:lstStyle/>
        <a:p>
          <a:r>
            <a:rPr lang="es-ES" sz="1200" dirty="0" smtClean="0">
              <a:latin typeface="Arial" pitchFamily="34" charset="0"/>
              <a:cs typeface="Arial" pitchFamily="34" charset="0"/>
            </a:rPr>
            <a:t>El sector farmacéutico creció en un 14%</a:t>
          </a:r>
          <a:endParaRPr lang="es-ES" sz="1200" dirty="0">
            <a:latin typeface="Arial" pitchFamily="34" charset="0"/>
            <a:cs typeface="Arial" pitchFamily="34" charset="0"/>
          </a:endParaRPr>
        </a:p>
      </dgm:t>
    </dgm:pt>
    <dgm:pt modelId="{A8C1ADE9-730E-4582-92DA-79E305F42755}" type="parTrans" cxnId="{1A6757D2-537B-46DD-98F4-D63EDE2F7A6C}">
      <dgm:prSet/>
      <dgm:spPr/>
      <dgm:t>
        <a:bodyPr/>
        <a:lstStyle/>
        <a:p>
          <a:endParaRPr lang="es-ES"/>
        </a:p>
      </dgm:t>
    </dgm:pt>
    <dgm:pt modelId="{BFAC7E68-3BAA-4A1A-A5F8-BA9E21528B48}" type="sibTrans" cxnId="{1A6757D2-537B-46DD-98F4-D63EDE2F7A6C}">
      <dgm:prSet/>
      <dgm:spPr/>
      <dgm:t>
        <a:bodyPr/>
        <a:lstStyle/>
        <a:p>
          <a:endParaRPr lang="es-ES"/>
        </a:p>
      </dgm:t>
    </dgm:pt>
    <dgm:pt modelId="{9BA50D57-DBF6-49DF-B5B8-A55FDC6E415C}">
      <dgm:prSet phldrT="[Texto]" custT="1"/>
      <dgm:spPr/>
      <dgm:t>
        <a:bodyPr/>
        <a:lstStyle/>
        <a:p>
          <a:r>
            <a:rPr lang="es-ES" sz="1200" dirty="0" smtClean="0">
              <a:latin typeface="Arial" pitchFamily="34" charset="0"/>
              <a:cs typeface="Arial" pitchFamily="34" charset="0"/>
            </a:rPr>
            <a:t>Año 2009</a:t>
          </a:r>
          <a:endParaRPr lang="es-ES" sz="1200" dirty="0">
            <a:latin typeface="Arial" pitchFamily="34" charset="0"/>
            <a:cs typeface="Arial" pitchFamily="34" charset="0"/>
          </a:endParaRPr>
        </a:p>
      </dgm:t>
    </dgm:pt>
    <dgm:pt modelId="{1A2817E4-8B33-432D-9741-7F7065BBA7F7}" type="parTrans" cxnId="{D19D8516-5E7F-4A68-A45E-F93D7B27DE2F}">
      <dgm:prSet/>
      <dgm:spPr/>
      <dgm:t>
        <a:bodyPr/>
        <a:lstStyle/>
        <a:p>
          <a:endParaRPr lang="es-ES"/>
        </a:p>
      </dgm:t>
    </dgm:pt>
    <dgm:pt modelId="{4E8B306A-1BBD-4D17-979C-630E919DFB88}" type="sibTrans" cxnId="{D19D8516-5E7F-4A68-A45E-F93D7B27DE2F}">
      <dgm:prSet/>
      <dgm:spPr/>
      <dgm:t>
        <a:bodyPr/>
        <a:lstStyle/>
        <a:p>
          <a:endParaRPr lang="es-ES"/>
        </a:p>
      </dgm:t>
    </dgm:pt>
    <dgm:pt modelId="{A809E276-E84A-40E1-9F15-DD3DCA0005A3}">
      <dgm:prSet phldrT="[Texto]" custT="1"/>
      <dgm:spPr/>
      <dgm:t>
        <a:bodyPr/>
        <a:lstStyle/>
        <a:p>
          <a:r>
            <a:rPr lang="es-ES" sz="1200" dirty="0" smtClean="0">
              <a:latin typeface="Arial" pitchFamily="34" charset="0"/>
              <a:cs typeface="Arial" pitchFamily="34" charset="0"/>
            </a:rPr>
            <a:t>La proyección está calculada entre el 6% y 8 %</a:t>
          </a:r>
          <a:endParaRPr lang="es-ES" sz="1200" dirty="0">
            <a:latin typeface="Arial" pitchFamily="34" charset="0"/>
            <a:cs typeface="Arial" pitchFamily="34" charset="0"/>
          </a:endParaRPr>
        </a:p>
      </dgm:t>
    </dgm:pt>
    <dgm:pt modelId="{DC3DB3CC-B237-4B06-9208-67E99C2DA484}" type="parTrans" cxnId="{A6913866-5825-4B67-9F82-62014A7F8897}">
      <dgm:prSet/>
      <dgm:spPr/>
      <dgm:t>
        <a:bodyPr/>
        <a:lstStyle/>
        <a:p>
          <a:endParaRPr lang="es-ES"/>
        </a:p>
      </dgm:t>
    </dgm:pt>
    <dgm:pt modelId="{4944361B-628A-4532-B857-2CB763ED0A5B}" type="sibTrans" cxnId="{A6913866-5825-4B67-9F82-62014A7F8897}">
      <dgm:prSet/>
      <dgm:spPr/>
      <dgm:t>
        <a:bodyPr/>
        <a:lstStyle/>
        <a:p>
          <a:endParaRPr lang="es-ES"/>
        </a:p>
      </dgm:t>
    </dgm:pt>
    <dgm:pt modelId="{D7616FE3-D043-4C7D-8C39-54A16B7195B6}">
      <dgm:prSet phldrT="[Texto]" custT="1"/>
      <dgm:spPr/>
      <dgm:t>
        <a:bodyPr/>
        <a:lstStyle/>
        <a:p>
          <a:r>
            <a:rPr lang="es-ES" sz="1200" dirty="0" smtClean="0">
              <a:latin typeface="Arial" pitchFamily="34" charset="0"/>
              <a:cs typeface="Arial" pitchFamily="34" charset="0"/>
            </a:rPr>
            <a:t>Panorama reservado para las compañías que importan el 95% de medicamentos</a:t>
          </a:r>
          <a:endParaRPr lang="es-ES" sz="1200" dirty="0">
            <a:latin typeface="Arial" pitchFamily="34" charset="0"/>
            <a:cs typeface="Arial" pitchFamily="34" charset="0"/>
          </a:endParaRPr>
        </a:p>
      </dgm:t>
    </dgm:pt>
    <dgm:pt modelId="{2FE28FEB-82D3-4244-AAF4-1AB6C396139C}" type="parTrans" cxnId="{E5924F82-ACEB-4780-B0C4-522303C4B37E}">
      <dgm:prSet/>
      <dgm:spPr/>
      <dgm:t>
        <a:bodyPr/>
        <a:lstStyle/>
        <a:p>
          <a:endParaRPr lang="es-ES"/>
        </a:p>
      </dgm:t>
    </dgm:pt>
    <dgm:pt modelId="{5DCD3325-FE0C-445E-B06B-F9956E0B1C73}" type="sibTrans" cxnId="{E5924F82-ACEB-4780-B0C4-522303C4B37E}">
      <dgm:prSet/>
      <dgm:spPr/>
      <dgm:t>
        <a:bodyPr/>
        <a:lstStyle/>
        <a:p>
          <a:endParaRPr lang="es-ES"/>
        </a:p>
      </dgm:t>
    </dgm:pt>
    <dgm:pt modelId="{DCE0648A-5572-4678-8E12-434EC9142EF1}">
      <dgm:prSet phldrT="[Texto]" custT="1"/>
      <dgm:spPr/>
      <dgm:t>
        <a:bodyPr/>
        <a:lstStyle/>
        <a:p>
          <a:r>
            <a:rPr lang="es-ES" sz="1200" dirty="0" smtClean="0">
              <a:latin typeface="Arial" pitchFamily="34" charset="0"/>
              <a:cs typeface="Arial" pitchFamily="34" charset="0"/>
            </a:rPr>
            <a:t>Observaciones</a:t>
          </a:r>
          <a:endParaRPr lang="es-ES" sz="1200" dirty="0">
            <a:latin typeface="Arial" pitchFamily="34" charset="0"/>
            <a:cs typeface="Arial" pitchFamily="34" charset="0"/>
          </a:endParaRPr>
        </a:p>
      </dgm:t>
    </dgm:pt>
    <dgm:pt modelId="{E3928BD4-5DE9-4583-9878-DFE840EB45A9}" type="parTrans" cxnId="{B8875740-868C-4808-8EAC-47C63A7B0653}">
      <dgm:prSet/>
      <dgm:spPr/>
      <dgm:t>
        <a:bodyPr/>
        <a:lstStyle/>
        <a:p>
          <a:endParaRPr lang="es-ES"/>
        </a:p>
      </dgm:t>
    </dgm:pt>
    <dgm:pt modelId="{69EF6CC7-4CD1-402A-A691-8E12430B80E4}" type="sibTrans" cxnId="{B8875740-868C-4808-8EAC-47C63A7B0653}">
      <dgm:prSet/>
      <dgm:spPr/>
      <dgm:t>
        <a:bodyPr/>
        <a:lstStyle/>
        <a:p>
          <a:endParaRPr lang="es-ES"/>
        </a:p>
      </dgm:t>
    </dgm:pt>
    <dgm:pt modelId="{AC0508E8-ED81-41D1-9578-1B6094830F8C}">
      <dgm:prSet phldrT="[Texto]" custT="1"/>
      <dgm:spPr/>
      <dgm:t>
        <a:bodyPr/>
        <a:lstStyle/>
        <a:p>
          <a:r>
            <a:rPr lang="es-ES" sz="1200" dirty="0" smtClean="0">
              <a:latin typeface="Arial" pitchFamily="34" charset="0"/>
              <a:cs typeface="Arial" pitchFamily="34" charset="0"/>
            </a:rPr>
            <a:t>La compra de medicamentos sin prescripción ha bajado desde enero 2009</a:t>
          </a:r>
          <a:endParaRPr lang="es-ES" sz="1200" dirty="0">
            <a:latin typeface="Arial" pitchFamily="34" charset="0"/>
            <a:cs typeface="Arial" pitchFamily="34" charset="0"/>
          </a:endParaRPr>
        </a:p>
      </dgm:t>
    </dgm:pt>
    <dgm:pt modelId="{C759A673-0357-4FD1-865B-2D3CEFF9D514}" type="parTrans" cxnId="{1AB46BC7-6F8C-43FB-8AEA-079786100219}">
      <dgm:prSet/>
      <dgm:spPr/>
      <dgm:t>
        <a:bodyPr/>
        <a:lstStyle/>
        <a:p>
          <a:endParaRPr lang="es-ES"/>
        </a:p>
      </dgm:t>
    </dgm:pt>
    <dgm:pt modelId="{B4A12B0D-88B8-461F-8D36-0FD44C31FD44}" type="sibTrans" cxnId="{1AB46BC7-6F8C-43FB-8AEA-079786100219}">
      <dgm:prSet/>
      <dgm:spPr/>
      <dgm:t>
        <a:bodyPr/>
        <a:lstStyle/>
        <a:p>
          <a:endParaRPr lang="es-ES"/>
        </a:p>
      </dgm:t>
    </dgm:pt>
    <dgm:pt modelId="{E0A3ECAE-AA97-4D3D-9B3E-A64774484140}">
      <dgm:prSet phldrT="[Texto]" custT="1"/>
      <dgm:spPr/>
      <dgm:t>
        <a:bodyPr/>
        <a:lstStyle/>
        <a:p>
          <a:r>
            <a:rPr lang="es-ES" sz="1200" dirty="0" smtClean="0">
              <a:latin typeface="Arial" pitchFamily="34" charset="0"/>
              <a:cs typeface="Arial" pitchFamily="34" charset="0"/>
            </a:rPr>
            <a:t>La mayor demanda proviene de los medicamentos naturales y genéricos</a:t>
          </a:r>
          <a:endParaRPr lang="es-ES" sz="1200" dirty="0">
            <a:latin typeface="Arial" pitchFamily="34" charset="0"/>
            <a:cs typeface="Arial" pitchFamily="34" charset="0"/>
          </a:endParaRPr>
        </a:p>
      </dgm:t>
    </dgm:pt>
    <dgm:pt modelId="{C05CBD45-8CE3-4F9D-9C45-B3A83B4C9DE3}" type="parTrans" cxnId="{8FEDDC72-E537-4CE5-AAE8-A2043907A55F}">
      <dgm:prSet/>
      <dgm:spPr/>
      <dgm:t>
        <a:bodyPr/>
        <a:lstStyle/>
        <a:p>
          <a:endParaRPr lang="es-ES"/>
        </a:p>
      </dgm:t>
    </dgm:pt>
    <dgm:pt modelId="{D8DBD6CF-597D-4A28-A61F-E0DC2347B84A}" type="sibTrans" cxnId="{8FEDDC72-E537-4CE5-AAE8-A2043907A55F}">
      <dgm:prSet/>
      <dgm:spPr/>
      <dgm:t>
        <a:bodyPr/>
        <a:lstStyle/>
        <a:p>
          <a:endParaRPr lang="es-ES"/>
        </a:p>
      </dgm:t>
    </dgm:pt>
    <dgm:pt modelId="{19F3246E-AFCD-4F29-ADF3-CE0D090452E6}">
      <dgm:prSet phldrT="[Texto]" custT="1"/>
      <dgm:spPr/>
      <dgm:t>
        <a:bodyPr/>
        <a:lstStyle/>
        <a:p>
          <a:r>
            <a:rPr lang="es-ES" sz="1200" dirty="0" smtClean="0">
              <a:latin typeface="Arial" pitchFamily="34" charset="0"/>
              <a:cs typeface="Arial" pitchFamily="34" charset="0"/>
            </a:rPr>
            <a:t>Situación relativamente buena para la vialidad del proyecto</a:t>
          </a:r>
          <a:endParaRPr lang="es-ES" sz="1200" dirty="0">
            <a:latin typeface="Arial" pitchFamily="34" charset="0"/>
            <a:cs typeface="Arial" pitchFamily="34" charset="0"/>
          </a:endParaRPr>
        </a:p>
      </dgm:t>
    </dgm:pt>
    <dgm:pt modelId="{C28EE829-4D03-4480-B57A-912CB2964B02}" type="parTrans" cxnId="{381B6D45-1061-4025-8131-47F3700F9997}">
      <dgm:prSet/>
      <dgm:spPr/>
      <dgm:t>
        <a:bodyPr/>
        <a:lstStyle/>
        <a:p>
          <a:endParaRPr lang="es-ES"/>
        </a:p>
      </dgm:t>
    </dgm:pt>
    <dgm:pt modelId="{4C079E0E-0854-434A-9966-DCEAC2D7A4A1}" type="sibTrans" cxnId="{381B6D45-1061-4025-8131-47F3700F9997}">
      <dgm:prSet/>
      <dgm:spPr/>
      <dgm:t>
        <a:bodyPr/>
        <a:lstStyle/>
        <a:p>
          <a:endParaRPr lang="es-ES"/>
        </a:p>
      </dgm:t>
    </dgm:pt>
    <dgm:pt modelId="{B308BFF2-F538-403B-8A02-DB8BDA6B2719}" type="pres">
      <dgm:prSet presAssocID="{1C7529DA-4B7C-423F-81DB-6CFD5E3D0ADC}" presName="Name0" presStyleCnt="0">
        <dgm:presLayoutVars>
          <dgm:chMax val="7"/>
          <dgm:dir/>
          <dgm:animLvl val="lvl"/>
          <dgm:resizeHandles val="exact"/>
        </dgm:presLayoutVars>
      </dgm:prSet>
      <dgm:spPr/>
      <dgm:t>
        <a:bodyPr/>
        <a:lstStyle/>
        <a:p>
          <a:endParaRPr lang="es-ES"/>
        </a:p>
      </dgm:t>
    </dgm:pt>
    <dgm:pt modelId="{F7B078F5-8F08-47E0-A4F8-94613BBABB9C}" type="pres">
      <dgm:prSet presAssocID="{3B4B4076-233A-4C9F-A8D2-C66FB98B7F76}" presName="circle1" presStyleLbl="node1" presStyleIdx="0" presStyleCnt="3" custScaleY="117199" custLinFactNeighborX="-250" custLinFactNeighborY="-2434"/>
      <dgm:spPr/>
      <dgm:t>
        <a:bodyPr/>
        <a:lstStyle/>
        <a:p>
          <a:endParaRPr lang="es-ES"/>
        </a:p>
      </dgm:t>
    </dgm:pt>
    <dgm:pt modelId="{F5626BAC-AC5C-44F5-B21A-3195343B0134}" type="pres">
      <dgm:prSet presAssocID="{3B4B4076-233A-4C9F-A8D2-C66FB98B7F76}" presName="space" presStyleCnt="0"/>
      <dgm:spPr/>
      <dgm:t>
        <a:bodyPr/>
        <a:lstStyle/>
        <a:p>
          <a:endParaRPr lang="es-ES"/>
        </a:p>
      </dgm:t>
    </dgm:pt>
    <dgm:pt modelId="{BD3BE9F0-0CAC-4157-9E46-0F0134B9F740}" type="pres">
      <dgm:prSet presAssocID="{3B4B4076-233A-4C9F-A8D2-C66FB98B7F76}" presName="rect1" presStyleLbl="alignAcc1" presStyleIdx="0" presStyleCnt="3" custScaleY="108771" custLinFactNeighborX="1354" custLinFactNeighborY="-7397"/>
      <dgm:spPr/>
      <dgm:t>
        <a:bodyPr/>
        <a:lstStyle/>
        <a:p>
          <a:endParaRPr lang="es-ES"/>
        </a:p>
      </dgm:t>
    </dgm:pt>
    <dgm:pt modelId="{42D4A862-359B-44CF-8CA5-94211F5C18E7}" type="pres">
      <dgm:prSet presAssocID="{9BA50D57-DBF6-49DF-B5B8-A55FDC6E415C}" presName="vertSpace2" presStyleLbl="node1" presStyleIdx="0" presStyleCnt="3"/>
      <dgm:spPr/>
      <dgm:t>
        <a:bodyPr/>
        <a:lstStyle/>
        <a:p>
          <a:endParaRPr lang="es-ES"/>
        </a:p>
      </dgm:t>
    </dgm:pt>
    <dgm:pt modelId="{CC0488D7-AB8B-4CB7-BE9B-5C470E029F54}" type="pres">
      <dgm:prSet presAssocID="{9BA50D57-DBF6-49DF-B5B8-A55FDC6E415C}" presName="circle2" presStyleLbl="node1" presStyleIdx="1" presStyleCnt="3" custAng="0" custScaleX="99864" custScaleY="138317" custLinFactNeighborX="2441" custLinFactNeighborY="-2079"/>
      <dgm:spPr/>
      <dgm:t>
        <a:bodyPr/>
        <a:lstStyle/>
        <a:p>
          <a:endParaRPr lang="es-ES"/>
        </a:p>
      </dgm:t>
    </dgm:pt>
    <dgm:pt modelId="{F2D11CBB-27D3-4C6C-B610-9E25E398FE2B}" type="pres">
      <dgm:prSet presAssocID="{9BA50D57-DBF6-49DF-B5B8-A55FDC6E415C}" presName="rect2" presStyleLbl="alignAcc1" presStyleIdx="1" presStyleCnt="3" custScaleY="107245" custLinFactNeighborX="1354" custLinFactNeighborY="-18959"/>
      <dgm:spPr/>
      <dgm:t>
        <a:bodyPr/>
        <a:lstStyle/>
        <a:p>
          <a:endParaRPr lang="es-ES"/>
        </a:p>
      </dgm:t>
    </dgm:pt>
    <dgm:pt modelId="{6537C74C-157F-4BFC-9AA2-F847C60375F3}" type="pres">
      <dgm:prSet presAssocID="{DCE0648A-5572-4678-8E12-434EC9142EF1}" presName="vertSpace3" presStyleLbl="node1" presStyleIdx="1" presStyleCnt="3"/>
      <dgm:spPr/>
      <dgm:t>
        <a:bodyPr/>
        <a:lstStyle/>
        <a:p>
          <a:endParaRPr lang="es-ES"/>
        </a:p>
      </dgm:t>
    </dgm:pt>
    <dgm:pt modelId="{65ACC6ED-26AD-412F-A0DE-EF20BC771EE5}" type="pres">
      <dgm:prSet presAssocID="{DCE0648A-5572-4678-8E12-434EC9142EF1}" presName="circle3" presStyleLbl="node1" presStyleIdx="2" presStyleCnt="3" custScaleY="191215" custLinFactNeighborY="8530"/>
      <dgm:spPr/>
      <dgm:t>
        <a:bodyPr/>
        <a:lstStyle/>
        <a:p>
          <a:endParaRPr lang="es-ES"/>
        </a:p>
      </dgm:t>
    </dgm:pt>
    <dgm:pt modelId="{5D617F1E-53C0-4096-832F-9EE948F88D6F}" type="pres">
      <dgm:prSet presAssocID="{DCE0648A-5572-4678-8E12-434EC9142EF1}" presName="rect3" presStyleLbl="alignAcc1" presStyleIdx="2" presStyleCnt="3" custScaleY="186532" custLinFactNeighborY="9933"/>
      <dgm:spPr/>
      <dgm:t>
        <a:bodyPr/>
        <a:lstStyle/>
        <a:p>
          <a:endParaRPr lang="es-ES"/>
        </a:p>
      </dgm:t>
    </dgm:pt>
    <dgm:pt modelId="{8F42F309-598E-4BB4-90F1-50E43FA524CC}" type="pres">
      <dgm:prSet presAssocID="{3B4B4076-233A-4C9F-A8D2-C66FB98B7F76}" presName="rect1ParTx" presStyleLbl="alignAcc1" presStyleIdx="2" presStyleCnt="3">
        <dgm:presLayoutVars>
          <dgm:chMax val="1"/>
          <dgm:bulletEnabled val="1"/>
        </dgm:presLayoutVars>
      </dgm:prSet>
      <dgm:spPr/>
      <dgm:t>
        <a:bodyPr/>
        <a:lstStyle/>
        <a:p>
          <a:endParaRPr lang="es-ES"/>
        </a:p>
      </dgm:t>
    </dgm:pt>
    <dgm:pt modelId="{8C7249F5-6A43-4677-858A-4209B274B459}" type="pres">
      <dgm:prSet presAssocID="{3B4B4076-233A-4C9F-A8D2-C66FB98B7F76}" presName="rect1ChTx" presStyleLbl="alignAcc1" presStyleIdx="2" presStyleCnt="3" custScaleY="100000" custLinFactNeighborY="-45515">
        <dgm:presLayoutVars>
          <dgm:bulletEnabled val="1"/>
        </dgm:presLayoutVars>
      </dgm:prSet>
      <dgm:spPr/>
      <dgm:t>
        <a:bodyPr/>
        <a:lstStyle/>
        <a:p>
          <a:endParaRPr lang="es-ES"/>
        </a:p>
      </dgm:t>
    </dgm:pt>
    <dgm:pt modelId="{46219803-8DC6-45F6-82DC-A32CC3A9CD7F}" type="pres">
      <dgm:prSet presAssocID="{9BA50D57-DBF6-49DF-B5B8-A55FDC6E415C}" presName="rect2ParTx" presStyleLbl="alignAcc1" presStyleIdx="2" presStyleCnt="3">
        <dgm:presLayoutVars>
          <dgm:chMax val="1"/>
          <dgm:bulletEnabled val="1"/>
        </dgm:presLayoutVars>
      </dgm:prSet>
      <dgm:spPr/>
      <dgm:t>
        <a:bodyPr/>
        <a:lstStyle/>
        <a:p>
          <a:endParaRPr lang="es-ES"/>
        </a:p>
      </dgm:t>
    </dgm:pt>
    <dgm:pt modelId="{DBE3DE41-7537-4441-8B1C-5E8BE18ACA77}" type="pres">
      <dgm:prSet presAssocID="{9BA50D57-DBF6-49DF-B5B8-A55FDC6E415C}" presName="rect2ChTx" presStyleLbl="alignAcc1" presStyleIdx="2" presStyleCnt="3" custLinFactNeighborY="-39574">
        <dgm:presLayoutVars>
          <dgm:bulletEnabled val="1"/>
        </dgm:presLayoutVars>
      </dgm:prSet>
      <dgm:spPr/>
      <dgm:t>
        <a:bodyPr/>
        <a:lstStyle/>
        <a:p>
          <a:endParaRPr lang="es-ES"/>
        </a:p>
      </dgm:t>
    </dgm:pt>
    <dgm:pt modelId="{ABD7FEF1-1639-4E5D-83AD-F0D9A362B7EA}" type="pres">
      <dgm:prSet presAssocID="{DCE0648A-5572-4678-8E12-434EC9142EF1}" presName="rect3ParTx" presStyleLbl="alignAcc1" presStyleIdx="2" presStyleCnt="3">
        <dgm:presLayoutVars>
          <dgm:chMax val="1"/>
          <dgm:bulletEnabled val="1"/>
        </dgm:presLayoutVars>
      </dgm:prSet>
      <dgm:spPr/>
      <dgm:t>
        <a:bodyPr/>
        <a:lstStyle/>
        <a:p>
          <a:endParaRPr lang="es-ES"/>
        </a:p>
      </dgm:t>
    </dgm:pt>
    <dgm:pt modelId="{6C8D26A5-DBB8-4E90-9DA9-227A2AD5DEB3}" type="pres">
      <dgm:prSet presAssocID="{DCE0648A-5572-4678-8E12-434EC9142EF1}" presName="rect3ChTx" presStyleLbl="alignAcc1" presStyleIdx="2" presStyleCnt="3" custLinFactNeighborY="10201">
        <dgm:presLayoutVars>
          <dgm:bulletEnabled val="1"/>
        </dgm:presLayoutVars>
      </dgm:prSet>
      <dgm:spPr/>
      <dgm:t>
        <a:bodyPr/>
        <a:lstStyle/>
        <a:p>
          <a:endParaRPr lang="es-ES"/>
        </a:p>
      </dgm:t>
    </dgm:pt>
  </dgm:ptLst>
  <dgm:cxnLst>
    <dgm:cxn modelId="{2F2E027A-8421-4D07-8F2E-57D7A9305BAB}" type="presOf" srcId="{1C7529DA-4B7C-423F-81DB-6CFD5E3D0ADC}" destId="{B308BFF2-F538-403B-8A02-DB8BDA6B2719}" srcOrd="0" destOrd="0" presId="urn:microsoft.com/office/officeart/2005/8/layout/target3"/>
    <dgm:cxn modelId="{5E1C04A7-7F2E-42EE-A002-193890D2330D}" type="presOf" srcId="{2D8BB8AD-33AD-4128-B80C-D3B16F343070}" destId="{8C7249F5-6A43-4677-858A-4209B274B459}" srcOrd="0" destOrd="0" presId="urn:microsoft.com/office/officeart/2005/8/layout/target3"/>
    <dgm:cxn modelId="{3F6D88DF-401A-4EEE-9315-0D1592B38315}" type="presOf" srcId="{3B4B4076-233A-4C9F-A8D2-C66FB98B7F76}" destId="{BD3BE9F0-0CAC-4157-9E46-0F0134B9F740}" srcOrd="0" destOrd="0" presId="urn:microsoft.com/office/officeart/2005/8/layout/target3"/>
    <dgm:cxn modelId="{9667A6C6-B80B-4EFF-8D95-56FE0623E458}" srcId="{1C7529DA-4B7C-423F-81DB-6CFD5E3D0ADC}" destId="{3B4B4076-233A-4C9F-A8D2-C66FB98B7F76}" srcOrd="0" destOrd="0" parTransId="{52609B08-20DA-4F0B-86A7-5DAA2617C4B7}" sibTransId="{3F1F5BA9-3F6F-43E1-999C-B228902F6D1A}"/>
    <dgm:cxn modelId="{1AB46BC7-6F8C-43FB-8AEA-079786100219}" srcId="{DCE0648A-5572-4678-8E12-434EC9142EF1}" destId="{AC0508E8-ED81-41D1-9578-1B6094830F8C}" srcOrd="0" destOrd="0" parTransId="{C759A673-0357-4FD1-865B-2D3CEFF9D514}" sibTransId="{B4A12B0D-88B8-461F-8D36-0FD44C31FD44}"/>
    <dgm:cxn modelId="{865C0EF7-AF82-4A36-8D04-1CCCB4963933}" type="presOf" srcId="{3B4B4076-233A-4C9F-A8D2-C66FB98B7F76}" destId="{8F42F309-598E-4BB4-90F1-50E43FA524CC}" srcOrd="1" destOrd="0" presId="urn:microsoft.com/office/officeart/2005/8/layout/target3"/>
    <dgm:cxn modelId="{29DB45D4-144F-4494-A276-1E88883E5A3F}" type="presOf" srcId="{DCE0648A-5572-4678-8E12-434EC9142EF1}" destId="{ABD7FEF1-1639-4E5D-83AD-F0D9A362B7EA}" srcOrd="1" destOrd="0" presId="urn:microsoft.com/office/officeart/2005/8/layout/target3"/>
    <dgm:cxn modelId="{23CF8CE1-55D2-4564-A904-5BD1C76408D7}" type="presOf" srcId="{9BA50D57-DBF6-49DF-B5B8-A55FDC6E415C}" destId="{46219803-8DC6-45F6-82DC-A32CC3A9CD7F}" srcOrd="1" destOrd="0" presId="urn:microsoft.com/office/officeart/2005/8/layout/target3"/>
    <dgm:cxn modelId="{78A2E776-CEC4-45C1-9D30-37BD70B3B70B}" type="presOf" srcId="{9BA50D57-DBF6-49DF-B5B8-A55FDC6E415C}" destId="{F2D11CBB-27D3-4C6C-B610-9E25E398FE2B}" srcOrd="0" destOrd="0" presId="urn:microsoft.com/office/officeart/2005/8/layout/target3"/>
    <dgm:cxn modelId="{BC429233-D802-47EB-85C7-B3E8528283A5}" type="presOf" srcId="{19F3246E-AFCD-4F29-ADF3-CE0D090452E6}" destId="{6C8D26A5-DBB8-4E90-9DA9-227A2AD5DEB3}" srcOrd="0" destOrd="2" presId="urn:microsoft.com/office/officeart/2005/8/layout/target3"/>
    <dgm:cxn modelId="{57062D1B-244D-4FB6-974F-22528E7067CE}" type="presOf" srcId="{AC0508E8-ED81-41D1-9578-1B6094830F8C}" destId="{6C8D26A5-DBB8-4E90-9DA9-227A2AD5DEB3}" srcOrd="0" destOrd="0" presId="urn:microsoft.com/office/officeart/2005/8/layout/target3"/>
    <dgm:cxn modelId="{8FEDDC72-E537-4CE5-AAE8-A2043907A55F}" srcId="{DCE0648A-5572-4678-8E12-434EC9142EF1}" destId="{E0A3ECAE-AA97-4D3D-9B3E-A64774484140}" srcOrd="1" destOrd="0" parTransId="{C05CBD45-8CE3-4F9D-9C45-B3A83B4C9DE3}" sibTransId="{D8DBD6CF-597D-4A28-A61F-E0DC2347B84A}"/>
    <dgm:cxn modelId="{E96A52C6-5381-47D0-B891-BA296ED98A0F}" type="presOf" srcId="{A809E276-E84A-40E1-9F15-DD3DCA0005A3}" destId="{DBE3DE41-7537-4441-8B1C-5E8BE18ACA77}" srcOrd="0" destOrd="0" presId="urn:microsoft.com/office/officeart/2005/8/layout/target3"/>
    <dgm:cxn modelId="{D19D8516-5E7F-4A68-A45E-F93D7B27DE2F}" srcId="{1C7529DA-4B7C-423F-81DB-6CFD5E3D0ADC}" destId="{9BA50D57-DBF6-49DF-B5B8-A55FDC6E415C}" srcOrd="1" destOrd="0" parTransId="{1A2817E4-8B33-432D-9741-7F7065BBA7F7}" sibTransId="{4E8B306A-1BBD-4D17-979C-630E919DFB88}"/>
    <dgm:cxn modelId="{458F068A-4828-4064-819C-036609E299CE}" type="presOf" srcId="{D7616FE3-D043-4C7D-8C39-54A16B7195B6}" destId="{DBE3DE41-7537-4441-8B1C-5E8BE18ACA77}" srcOrd="0" destOrd="1" presId="urn:microsoft.com/office/officeart/2005/8/layout/target3"/>
    <dgm:cxn modelId="{A6913866-5825-4B67-9F82-62014A7F8897}" srcId="{9BA50D57-DBF6-49DF-B5B8-A55FDC6E415C}" destId="{A809E276-E84A-40E1-9F15-DD3DCA0005A3}" srcOrd="0" destOrd="0" parTransId="{DC3DB3CC-B237-4B06-9208-67E99C2DA484}" sibTransId="{4944361B-628A-4532-B857-2CB763ED0A5B}"/>
    <dgm:cxn modelId="{1A6757D2-537B-46DD-98F4-D63EDE2F7A6C}" srcId="{3B4B4076-233A-4C9F-A8D2-C66FB98B7F76}" destId="{2D8BB8AD-33AD-4128-B80C-D3B16F343070}" srcOrd="0" destOrd="0" parTransId="{A8C1ADE9-730E-4582-92DA-79E305F42755}" sibTransId="{BFAC7E68-3BAA-4A1A-A5F8-BA9E21528B48}"/>
    <dgm:cxn modelId="{8385BD07-A8F6-44D6-99B5-2B410D209C6F}" type="presOf" srcId="{E0A3ECAE-AA97-4D3D-9B3E-A64774484140}" destId="{6C8D26A5-DBB8-4E90-9DA9-227A2AD5DEB3}" srcOrd="0" destOrd="1" presId="urn:microsoft.com/office/officeart/2005/8/layout/target3"/>
    <dgm:cxn modelId="{B8875740-868C-4808-8EAC-47C63A7B0653}" srcId="{1C7529DA-4B7C-423F-81DB-6CFD5E3D0ADC}" destId="{DCE0648A-5572-4678-8E12-434EC9142EF1}" srcOrd="2" destOrd="0" parTransId="{E3928BD4-5DE9-4583-9878-DFE840EB45A9}" sibTransId="{69EF6CC7-4CD1-402A-A691-8E12430B80E4}"/>
    <dgm:cxn modelId="{EE2078EA-FC96-4F8F-B923-DC623A928AC1}" type="presOf" srcId="{DCE0648A-5572-4678-8E12-434EC9142EF1}" destId="{5D617F1E-53C0-4096-832F-9EE948F88D6F}" srcOrd="0" destOrd="0" presId="urn:microsoft.com/office/officeart/2005/8/layout/target3"/>
    <dgm:cxn modelId="{E5924F82-ACEB-4780-B0C4-522303C4B37E}" srcId="{9BA50D57-DBF6-49DF-B5B8-A55FDC6E415C}" destId="{D7616FE3-D043-4C7D-8C39-54A16B7195B6}" srcOrd="1" destOrd="0" parTransId="{2FE28FEB-82D3-4244-AAF4-1AB6C396139C}" sibTransId="{5DCD3325-FE0C-445E-B06B-F9956E0B1C73}"/>
    <dgm:cxn modelId="{381B6D45-1061-4025-8131-47F3700F9997}" srcId="{DCE0648A-5572-4678-8E12-434EC9142EF1}" destId="{19F3246E-AFCD-4F29-ADF3-CE0D090452E6}" srcOrd="2" destOrd="0" parTransId="{C28EE829-4D03-4480-B57A-912CB2964B02}" sibTransId="{4C079E0E-0854-434A-9966-DCEAC2D7A4A1}"/>
    <dgm:cxn modelId="{8466539E-9B79-4CBB-AE59-C1D8DB8793A5}" type="presParOf" srcId="{B308BFF2-F538-403B-8A02-DB8BDA6B2719}" destId="{F7B078F5-8F08-47E0-A4F8-94613BBABB9C}" srcOrd="0" destOrd="0" presId="urn:microsoft.com/office/officeart/2005/8/layout/target3"/>
    <dgm:cxn modelId="{2CE0AC15-073B-4181-93FD-585B459E9A9E}" type="presParOf" srcId="{B308BFF2-F538-403B-8A02-DB8BDA6B2719}" destId="{F5626BAC-AC5C-44F5-B21A-3195343B0134}" srcOrd="1" destOrd="0" presId="urn:microsoft.com/office/officeart/2005/8/layout/target3"/>
    <dgm:cxn modelId="{660FBF0E-2495-4B0D-8700-F08D1AC1858A}" type="presParOf" srcId="{B308BFF2-F538-403B-8A02-DB8BDA6B2719}" destId="{BD3BE9F0-0CAC-4157-9E46-0F0134B9F740}" srcOrd="2" destOrd="0" presId="urn:microsoft.com/office/officeart/2005/8/layout/target3"/>
    <dgm:cxn modelId="{913F1D7E-0805-40C3-9179-823286EC25A3}" type="presParOf" srcId="{B308BFF2-F538-403B-8A02-DB8BDA6B2719}" destId="{42D4A862-359B-44CF-8CA5-94211F5C18E7}" srcOrd="3" destOrd="0" presId="urn:microsoft.com/office/officeart/2005/8/layout/target3"/>
    <dgm:cxn modelId="{52CDB4BA-7049-4F66-A76E-56C46CA0DE42}" type="presParOf" srcId="{B308BFF2-F538-403B-8A02-DB8BDA6B2719}" destId="{CC0488D7-AB8B-4CB7-BE9B-5C470E029F54}" srcOrd="4" destOrd="0" presId="urn:microsoft.com/office/officeart/2005/8/layout/target3"/>
    <dgm:cxn modelId="{2A218EAB-6E06-4C69-A5A2-A2E73473549C}" type="presParOf" srcId="{B308BFF2-F538-403B-8A02-DB8BDA6B2719}" destId="{F2D11CBB-27D3-4C6C-B610-9E25E398FE2B}" srcOrd="5" destOrd="0" presId="urn:microsoft.com/office/officeart/2005/8/layout/target3"/>
    <dgm:cxn modelId="{9A3A2594-CF88-4C91-AA6A-511D37A6E160}" type="presParOf" srcId="{B308BFF2-F538-403B-8A02-DB8BDA6B2719}" destId="{6537C74C-157F-4BFC-9AA2-F847C60375F3}" srcOrd="6" destOrd="0" presId="urn:microsoft.com/office/officeart/2005/8/layout/target3"/>
    <dgm:cxn modelId="{43657CFE-2125-4003-B2C1-532D39A38F03}" type="presParOf" srcId="{B308BFF2-F538-403B-8A02-DB8BDA6B2719}" destId="{65ACC6ED-26AD-412F-A0DE-EF20BC771EE5}" srcOrd="7" destOrd="0" presId="urn:microsoft.com/office/officeart/2005/8/layout/target3"/>
    <dgm:cxn modelId="{2BA33800-BC7F-4669-81B2-5EDEF330DF0F}" type="presParOf" srcId="{B308BFF2-F538-403B-8A02-DB8BDA6B2719}" destId="{5D617F1E-53C0-4096-832F-9EE948F88D6F}" srcOrd="8" destOrd="0" presId="urn:microsoft.com/office/officeart/2005/8/layout/target3"/>
    <dgm:cxn modelId="{29A54E2B-A7B5-48C0-9DA2-3F346A8BC99C}" type="presParOf" srcId="{B308BFF2-F538-403B-8A02-DB8BDA6B2719}" destId="{8F42F309-598E-4BB4-90F1-50E43FA524CC}" srcOrd="9" destOrd="0" presId="urn:microsoft.com/office/officeart/2005/8/layout/target3"/>
    <dgm:cxn modelId="{5023BB2E-936E-4D39-A9D2-45498A2C3875}" type="presParOf" srcId="{B308BFF2-F538-403B-8A02-DB8BDA6B2719}" destId="{8C7249F5-6A43-4677-858A-4209B274B459}" srcOrd="10" destOrd="0" presId="urn:microsoft.com/office/officeart/2005/8/layout/target3"/>
    <dgm:cxn modelId="{DC1ADDB4-CA59-4EFC-A708-FFBC01C00F41}" type="presParOf" srcId="{B308BFF2-F538-403B-8A02-DB8BDA6B2719}" destId="{46219803-8DC6-45F6-82DC-A32CC3A9CD7F}" srcOrd="11" destOrd="0" presId="urn:microsoft.com/office/officeart/2005/8/layout/target3"/>
    <dgm:cxn modelId="{B270D7D1-6863-4AA5-9612-CC01AA278336}" type="presParOf" srcId="{B308BFF2-F538-403B-8A02-DB8BDA6B2719}" destId="{DBE3DE41-7537-4441-8B1C-5E8BE18ACA77}" srcOrd="12" destOrd="0" presId="urn:microsoft.com/office/officeart/2005/8/layout/target3"/>
    <dgm:cxn modelId="{1FAF1EF1-BF57-46EC-9591-F4D50B6B9DE6}" type="presParOf" srcId="{B308BFF2-F538-403B-8A02-DB8BDA6B2719}" destId="{ABD7FEF1-1639-4E5D-83AD-F0D9A362B7EA}" srcOrd="13" destOrd="0" presId="urn:microsoft.com/office/officeart/2005/8/layout/target3"/>
    <dgm:cxn modelId="{8678C1A2-F376-4CD6-8492-769D1BF7265B}" type="presParOf" srcId="{B308BFF2-F538-403B-8A02-DB8BDA6B2719}" destId="{6C8D26A5-DBB8-4E90-9DA9-227A2AD5DEB3}" srcOrd="14"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6" Type="http://schemas.microsoft.com/office/2006/relationships/legacyDiagramText" Target="legacyDiagramText16.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5" Type="http://schemas.microsoft.com/office/2006/relationships/legacyDiagramText" Target="legacyDiagramText1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latinLnBrk="0">
              <a:spcBef>
                <a:spcPts val="0"/>
              </a:spcBef>
              <a:spcAft>
                <a:spcPts val="0"/>
              </a:spcAft>
              <a:defRPr lang="es-ES" sz="1200">
                <a:latin typeface="+mn-lt"/>
              </a:defRPr>
            </a:lvl1pPr>
          </a:lstStyle>
          <a:p>
            <a:pPr>
              <a:defRPr/>
            </a:pPr>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latinLnBrk="0">
              <a:spcBef>
                <a:spcPts val="0"/>
              </a:spcBef>
              <a:spcAft>
                <a:spcPts val="0"/>
              </a:spcAft>
              <a:defRPr lang="es-ES" sz="1200">
                <a:latin typeface="+mn-lt"/>
              </a:defRPr>
            </a:lvl1pPr>
          </a:lstStyle>
          <a:p>
            <a:pPr>
              <a:defRPr/>
            </a:pPr>
            <a:fld id="{07644D8B-0F33-479B-9C3F-CE8358CD639D}" type="datetimeFigureOut">
              <a:rPr/>
              <a:pPr>
                <a:defRPr/>
              </a:pPr>
              <a:t>23/09/2009</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latinLnBrk="0">
              <a:spcBef>
                <a:spcPts val="0"/>
              </a:spcBef>
              <a:spcAft>
                <a:spcPts val="0"/>
              </a:spcAft>
              <a:defRPr lang="es-ES" sz="1200">
                <a:latin typeface="+mn-lt"/>
              </a:defRPr>
            </a:lvl1pPr>
          </a:lstStyle>
          <a:p>
            <a:pPr>
              <a:defRPr/>
            </a:pPr>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latinLnBrk="0">
              <a:spcBef>
                <a:spcPts val="0"/>
              </a:spcBef>
              <a:spcAft>
                <a:spcPts val="0"/>
              </a:spcAft>
              <a:defRPr lang="es-ES" sz="1200">
                <a:latin typeface="+mn-lt"/>
              </a:defRPr>
            </a:lvl1pPr>
          </a:lstStyle>
          <a:p>
            <a:pPr>
              <a:defRPr/>
            </a:pPr>
            <a:fld id="{286951D9-A42A-4706-92B3-76840D3B6AA7}" type="slidenum">
              <a:rPr/>
              <a:pPr>
                <a:defRPr/>
              </a:pPr>
              <a:t>‹Nº›</a:t>
            </a:fld>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es-ES" sz="1200" kern="1200">
        <a:solidFill>
          <a:schemeClr val="tx1"/>
        </a:solidFill>
        <a:latin typeface="+mn-lt"/>
        <a:ea typeface="+mn-ea"/>
        <a:cs typeface="+mn-cs"/>
      </a:defRPr>
    </a:lvl1pPr>
    <a:lvl2pPr marL="457200" algn="l" rtl="0" eaLnBrk="0" fontAlgn="base" hangingPunct="0">
      <a:spcBef>
        <a:spcPct val="30000"/>
      </a:spcBef>
      <a:spcAft>
        <a:spcPct val="0"/>
      </a:spcAft>
      <a:defRPr lang="es-ES" sz="1200" kern="1200">
        <a:solidFill>
          <a:schemeClr val="tx1"/>
        </a:solidFill>
        <a:latin typeface="+mn-lt"/>
        <a:ea typeface="+mn-ea"/>
        <a:cs typeface="+mn-cs"/>
      </a:defRPr>
    </a:lvl2pPr>
    <a:lvl3pPr marL="914400" algn="l" rtl="0" eaLnBrk="0" fontAlgn="base" hangingPunct="0">
      <a:spcBef>
        <a:spcPct val="30000"/>
      </a:spcBef>
      <a:spcAft>
        <a:spcPct val="0"/>
      </a:spcAft>
      <a:defRPr lang="es-ES" sz="1200" kern="1200">
        <a:solidFill>
          <a:schemeClr val="tx1"/>
        </a:solidFill>
        <a:latin typeface="+mn-lt"/>
        <a:ea typeface="+mn-ea"/>
        <a:cs typeface="+mn-cs"/>
      </a:defRPr>
    </a:lvl3pPr>
    <a:lvl4pPr marL="1371600" algn="l" rtl="0" eaLnBrk="0" fontAlgn="base" hangingPunct="0">
      <a:spcBef>
        <a:spcPct val="30000"/>
      </a:spcBef>
      <a:spcAft>
        <a:spcPct val="0"/>
      </a:spcAft>
      <a:defRPr lang="es-ES" sz="1200" kern="1200">
        <a:solidFill>
          <a:schemeClr val="tx1"/>
        </a:solidFill>
        <a:latin typeface="+mn-lt"/>
        <a:ea typeface="+mn-ea"/>
        <a:cs typeface="+mn-cs"/>
      </a:defRPr>
    </a:lvl4pPr>
    <a:lvl5pPr marL="1828800" algn="l" rtl="0" eaLnBrk="0" fontAlgn="base" hangingPunct="0">
      <a:spcBef>
        <a:spcPct val="30000"/>
      </a:spcBef>
      <a:spcAft>
        <a:spcPct val="0"/>
      </a:spcAft>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E214FA-F69A-4321-87B3-38AC003AA52E}" type="slidenum">
              <a:rPr smtClean="0"/>
              <a:pPr fontAlgn="base">
                <a:spcBef>
                  <a:spcPct val="0"/>
                </a:spcBef>
                <a:spcAft>
                  <a:spcPct val="0"/>
                </a:spcAft>
                <a:defRPr/>
              </a:pPr>
              <a:t>1</a:t>
            </a:fld>
            <a:endParaRP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B06E6A-5AAD-4AFC-88E6-3A0E552E7590}" type="slidenum">
              <a:rPr smtClean="0"/>
              <a:pPr fontAlgn="base">
                <a:spcBef>
                  <a:spcPct val="0"/>
                </a:spcBef>
                <a:spcAft>
                  <a:spcPct val="0"/>
                </a:spcAft>
                <a:defRPr/>
              </a:pPr>
              <a:t>15</a:t>
            </a:fld>
            <a:endParaRP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C92AC3-E1FC-4AEA-BE35-6898C6608D74}" type="slidenum">
              <a:rPr smtClean="0"/>
              <a:pPr fontAlgn="base">
                <a:spcBef>
                  <a:spcPct val="0"/>
                </a:spcBef>
                <a:spcAft>
                  <a:spcPct val="0"/>
                </a:spcAft>
                <a:defRPr/>
              </a:pPr>
              <a:t>16</a:t>
            </a:fld>
            <a:endParaRP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endParaRPr smtClean="0"/>
          </a:p>
        </p:txBody>
      </p:sp>
      <p:sp>
        <p:nvSpPr>
          <p:cNvPr id="4" name="3 Marcador de número de diapositiva"/>
          <p:cNvSpPr>
            <a:spLocks noGrp="1"/>
          </p:cNvSpPr>
          <p:nvPr>
            <p:ph type="sldNum" sz="quarter" idx="5"/>
          </p:nvPr>
        </p:nvSpPr>
        <p:spPr/>
        <p:txBody>
          <a:bodyPr/>
          <a:lstStyle/>
          <a:p>
            <a:pPr>
              <a:defRPr/>
            </a:pPr>
            <a:fld id="{1A740FA4-7A14-4529-A9A9-BB1C577E0A5A}" type="slidenum">
              <a:rPr smtClean="0"/>
              <a:pPr>
                <a:defRPr/>
              </a:pPr>
              <a:t>7</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492BF2-A739-473E-9AEC-E053D46E6CD5}" type="slidenum">
              <a:rPr smtClean="0"/>
              <a:pPr fontAlgn="base">
                <a:spcBef>
                  <a:spcPct val="0"/>
                </a:spcBef>
                <a:spcAft>
                  <a:spcPct val="0"/>
                </a:spcAft>
                <a:defRPr/>
              </a:pPr>
              <a:t>8</a:t>
            </a:fld>
            <a:endParaRP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5DC36E-9FDA-421E-A81A-988DBA755DF0}" type="slidenum">
              <a:rPr smtClean="0"/>
              <a:pPr fontAlgn="base">
                <a:spcBef>
                  <a:spcPct val="0"/>
                </a:spcBef>
                <a:spcAft>
                  <a:spcPct val="0"/>
                </a:spcAft>
                <a:defRPr/>
              </a:pPr>
              <a:t>9</a:t>
            </a:fld>
            <a:endParaRP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32ED13-01DB-4092-ACC0-E992CB805403}" type="slidenum">
              <a:rPr smtClean="0"/>
              <a:pPr fontAlgn="base">
                <a:spcBef>
                  <a:spcPct val="0"/>
                </a:spcBef>
                <a:spcAft>
                  <a:spcPct val="0"/>
                </a:spcAft>
                <a:defRPr/>
              </a:pPr>
              <a:t>10</a:t>
            </a:fld>
            <a:endParaRP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920854-D973-490A-B196-52708F6F0B59}" type="slidenum">
              <a:rPr smtClean="0"/>
              <a:pPr fontAlgn="base">
                <a:spcBef>
                  <a:spcPct val="0"/>
                </a:spcBef>
                <a:spcAft>
                  <a:spcPct val="0"/>
                </a:spcAft>
                <a:defRPr/>
              </a:pPr>
              <a:t>11</a:t>
            </a:fld>
            <a:endParaRP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C6778E-1810-471D-965A-C218935017D0}" type="slidenum">
              <a:rPr smtClean="0"/>
              <a:pPr fontAlgn="base">
                <a:spcBef>
                  <a:spcPct val="0"/>
                </a:spcBef>
                <a:spcAft>
                  <a:spcPct val="0"/>
                </a:spcAft>
                <a:defRPr/>
              </a:pPr>
              <a:t>12</a:t>
            </a:fld>
            <a:endParaRP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E31910-7371-4510-BD45-0D4F10ECE5FE}" type="slidenum">
              <a:rPr smtClean="0"/>
              <a:pPr fontAlgn="base">
                <a:spcBef>
                  <a:spcPct val="0"/>
                </a:spcBef>
                <a:spcAft>
                  <a:spcPct val="0"/>
                </a:spcAft>
                <a:defRPr/>
              </a:pPr>
              <a:t>13</a:t>
            </a:fld>
            <a:endParaRP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5D5ADA-2E4E-48D7-9CFC-D837CC9C8A60}" type="slidenum">
              <a:rPr smtClean="0"/>
              <a:pPr fontAlgn="base">
                <a:spcBef>
                  <a:spcPct val="0"/>
                </a:spcBef>
                <a:spcAft>
                  <a:spcPct val="0"/>
                </a:spcAft>
                <a:defRPr/>
              </a:pPr>
              <a:t>14</a:t>
            </a:fld>
            <a:endParaRP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s-ES"/>
          </a:p>
        </p:txBody>
      </p:sp>
      <p:sp>
        <p:nvSpPr>
          <p:cNvPr id="8" name="Title 7"/>
          <p:cNvSpPr>
            <a:spLocks noGrp="1"/>
          </p:cNvSpPr>
          <p:nvPr>
            <p:ph type="ctrTitle"/>
          </p:nvPr>
        </p:nvSpPr>
        <p:spPr>
          <a:xfrm>
            <a:off x="540544" y="776288"/>
            <a:ext cx="8062912" cy="1470025"/>
          </a:xfrm>
        </p:spPr>
        <p:txBody>
          <a:bodyPr anchor="b">
            <a:normAutofit/>
          </a:bodyPr>
          <a:lstStyle>
            <a:lvl1pPr algn="r" latinLnBrk="0">
              <a:defRPr lang="es-ES" sz="4400"/>
            </a:lvl1pPr>
          </a:lstStyle>
          <a:p>
            <a:r>
              <a:rPr lang="es-ES" smtClean="0"/>
              <a:t>Haga clic para modificar el estilo de título del patrón</a:t>
            </a:r>
            <a:endParaRPr lang="es-E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latinLnBrk="0">
              <a:spcBef>
                <a:spcPts val="0"/>
              </a:spcBef>
              <a:buNone/>
              <a:defRPr lang="es-ES"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s-ES"/>
          </a:p>
        </p:txBody>
      </p:sp>
      <p:sp>
        <p:nvSpPr>
          <p:cNvPr id="5" name="Date Placeholder 27"/>
          <p:cNvSpPr>
            <a:spLocks noGrp="1"/>
          </p:cNvSpPr>
          <p:nvPr>
            <p:ph type="dt" sz="half" idx="10"/>
          </p:nvPr>
        </p:nvSpPr>
        <p:spPr>
          <a:xfrm>
            <a:off x="1371600" y="6011863"/>
            <a:ext cx="5791200" cy="365125"/>
          </a:xfrm>
        </p:spPr>
        <p:txBody>
          <a:bodyPr tIns="0" bIns="0" anchor="t"/>
          <a:lstStyle>
            <a:lvl1pPr algn="r" latinLnBrk="0">
              <a:defRPr lang="es-ES" sz="1000"/>
            </a:lvl1pPr>
          </a:lstStyle>
          <a:p>
            <a:pPr>
              <a:defRPr/>
            </a:pPr>
            <a:fld id="{6540AFBD-8101-460A-B9A6-BD046B2AA033}" type="datetime1">
              <a:rPr/>
              <a:pPr>
                <a:defRPr/>
              </a:pPr>
              <a:t>23/09/2009</a:t>
            </a:fld>
            <a:endParaRPr/>
          </a:p>
        </p:txBody>
      </p:sp>
      <p:sp>
        <p:nvSpPr>
          <p:cNvPr id="6" name="Footer Placeholder 16"/>
          <p:cNvSpPr>
            <a:spLocks noGrp="1"/>
          </p:cNvSpPr>
          <p:nvPr>
            <p:ph type="ftr" sz="quarter" idx="11"/>
          </p:nvPr>
        </p:nvSpPr>
        <p:spPr>
          <a:xfrm>
            <a:off x="1371600" y="5649913"/>
            <a:ext cx="5791200" cy="365125"/>
          </a:xfrm>
        </p:spPr>
        <p:txBody>
          <a:bodyPr tIns="0" bIns="0"/>
          <a:lstStyle>
            <a:lvl1pPr algn="r" latinLnBrk="0">
              <a:defRPr lang="es-ES" sz="1100"/>
            </a:lvl1pPr>
          </a:lstStyle>
          <a:p>
            <a:pPr>
              <a:defRPr/>
            </a:pPr>
            <a:r>
              <a:t>Logotipo</a:t>
            </a:r>
          </a:p>
        </p:txBody>
      </p:sp>
      <p:sp>
        <p:nvSpPr>
          <p:cNvPr id="7" name="Slide Number Placeholder 28"/>
          <p:cNvSpPr>
            <a:spLocks noGrp="1"/>
          </p:cNvSpPr>
          <p:nvPr>
            <p:ph type="sldNum" sz="quarter" idx="12"/>
          </p:nvPr>
        </p:nvSpPr>
        <p:spPr>
          <a:xfrm>
            <a:off x="8391525" y="5753100"/>
            <a:ext cx="503238" cy="365125"/>
          </a:xfrm>
        </p:spPr>
        <p:txBody>
          <a:bodyPr anchor="ctr"/>
          <a:lstStyle>
            <a:lvl1pPr algn="ctr" latinLnBrk="0">
              <a:defRPr lang="es-ES" sz="1300">
                <a:solidFill>
                  <a:srgbClr val="FFFFFF"/>
                </a:solidFill>
              </a:defRPr>
            </a:lvl1pPr>
          </a:lstStyle>
          <a:p>
            <a:pPr>
              <a:defRPr/>
            </a:pPr>
            <a:fld id="{18A43292-9464-4C54-A2D1-315FF38F5D1D}" type="slidenum">
              <a:rPr/>
              <a:pPr>
                <a:defRPr/>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Date Placeholder 13"/>
          <p:cNvSpPr>
            <a:spLocks noGrp="1"/>
          </p:cNvSpPr>
          <p:nvPr>
            <p:ph type="dt" sz="half" idx="10"/>
          </p:nvPr>
        </p:nvSpPr>
        <p:spPr/>
        <p:txBody>
          <a:bodyPr/>
          <a:lstStyle>
            <a:lvl1pPr>
              <a:defRPr/>
            </a:lvl1pPr>
          </a:lstStyle>
          <a:p>
            <a:pPr>
              <a:defRPr/>
            </a:pPr>
            <a:fld id="{57069613-A331-4A83-A642-BCBB22741CFE}" type="datetime1">
              <a:rPr/>
              <a:pPr>
                <a:defRPr/>
              </a:pPr>
              <a:t>23/09/2009</a:t>
            </a:fld>
            <a:endParaRPr/>
          </a:p>
        </p:txBody>
      </p:sp>
      <p:sp>
        <p:nvSpPr>
          <p:cNvPr id="5" name="Footer Placeholder 2"/>
          <p:cNvSpPr>
            <a:spLocks noGrp="1"/>
          </p:cNvSpPr>
          <p:nvPr>
            <p:ph type="ftr" sz="quarter" idx="11"/>
          </p:nvPr>
        </p:nvSpPr>
        <p:spPr/>
        <p:txBody>
          <a:bodyPr/>
          <a:lstStyle>
            <a:lvl1pPr>
              <a:defRPr/>
            </a:lvl1pPr>
          </a:lstStyle>
          <a:p>
            <a:pPr>
              <a:defRPr/>
            </a:pPr>
            <a:r>
              <a:t>Logotipo</a:t>
            </a:r>
          </a:p>
        </p:txBody>
      </p:sp>
      <p:sp>
        <p:nvSpPr>
          <p:cNvPr id="6" name="Slide Number Placeholder 22"/>
          <p:cNvSpPr>
            <a:spLocks noGrp="1"/>
          </p:cNvSpPr>
          <p:nvPr>
            <p:ph type="sldNum" sz="quarter" idx="12"/>
          </p:nvPr>
        </p:nvSpPr>
        <p:spPr/>
        <p:txBody>
          <a:bodyPr/>
          <a:lstStyle>
            <a:lvl1pPr>
              <a:defRPr/>
            </a:lvl1pPr>
          </a:lstStyle>
          <a:p>
            <a:pPr>
              <a:defRPr/>
            </a:pPr>
            <a:fld id="{8C127767-9286-425E-B7F4-2260A76D4EC9}" type="slidenum">
              <a:rPr/>
              <a:pPr>
                <a:defRPr/>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s-E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Date Placeholder 13"/>
          <p:cNvSpPr>
            <a:spLocks noGrp="1"/>
          </p:cNvSpPr>
          <p:nvPr>
            <p:ph type="dt" sz="half" idx="10"/>
          </p:nvPr>
        </p:nvSpPr>
        <p:spPr/>
        <p:txBody>
          <a:bodyPr/>
          <a:lstStyle>
            <a:lvl1pPr>
              <a:defRPr/>
            </a:lvl1pPr>
          </a:lstStyle>
          <a:p>
            <a:pPr>
              <a:defRPr/>
            </a:pPr>
            <a:fld id="{A575AB91-49E4-48C0-AF8D-02696683C636}" type="datetime1">
              <a:rPr/>
              <a:pPr>
                <a:defRPr/>
              </a:pPr>
              <a:t>23/09/2009</a:t>
            </a:fld>
            <a:endParaRPr/>
          </a:p>
        </p:txBody>
      </p:sp>
      <p:sp>
        <p:nvSpPr>
          <p:cNvPr id="5" name="Footer Placeholder 2"/>
          <p:cNvSpPr>
            <a:spLocks noGrp="1"/>
          </p:cNvSpPr>
          <p:nvPr>
            <p:ph type="ftr" sz="quarter" idx="11"/>
          </p:nvPr>
        </p:nvSpPr>
        <p:spPr/>
        <p:txBody>
          <a:bodyPr/>
          <a:lstStyle>
            <a:lvl1pPr>
              <a:defRPr/>
            </a:lvl1pPr>
          </a:lstStyle>
          <a:p>
            <a:pPr>
              <a:defRPr/>
            </a:pPr>
            <a:r>
              <a:t>Logotipo</a:t>
            </a:r>
          </a:p>
        </p:txBody>
      </p:sp>
      <p:sp>
        <p:nvSpPr>
          <p:cNvPr id="6" name="Slide Number Placeholder 22"/>
          <p:cNvSpPr>
            <a:spLocks noGrp="1"/>
          </p:cNvSpPr>
          <p:nvPr>
            <p:ph type="sldNum" sz="quarter" idx="12"/>
          </p:nvPr>
        </p:nvSpPr>
        <p:spPr/>
        <p:txBody>
          <a:bodyPr/>
          <a:lstStyle>
            <a:lvl1pPr>
              <a:defRPr/>
            </a:lvl1pPr>
          </a:lstStyle>
          <a:p>
            <a:pPr>
              <a:defRPr/>
            </a:pPr>
            <a:fld id="{9317B2DE-6A62-4134-A188-213239A9DAA0}" type="slidenum">
              <a:rPr/>
              <a:pPr>
                <a:def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s-ES"/>
          </a:p>
        </p:txBody>
      </p:sp>
      <p:sp>
        <p:nvSpPr>
          <p:cNvPr id="4" name="Date Placeholder 13"/>
          <p:cNvSpPr>
            <a:spLocks noGrp="1"/>
          </p:cNvSpPr>
          <p:nvPr>
            <p:ph type="dt" sz="half" idx="10"/>
          </p:nvPr>
        </p:nvSpPr>
        <p:spPr/>
        <p:txBody>
          <a:bodyPr/>
          <a:lstStyle>
            <a:lvl1pPr>
              <a:defRPr/>
            </a:lvl1pPr>
          </a:lstStyle>
          <a:p>
            <a:pPr>
              <a:defRPr/>
            </a:pPr>
            <a:fld id="{DC33F537-8593-4F4A-AF49-63217E0D97D6}" type="datetime1">
              <a:rPr/>
              <a:pPr>
                <a:defRPr/>
              </a:pPr>
              <a:t>23/09/2009</a:t>
            </a:fld>
            <a:endParaRPr/>
          </a:p>
        </p:txBody>
      </p:sp>
      <p:sp>
        <p:nvSpPr>
          <p:cNvPr id="5" name="Footer Placeholder 2"/>
          <p:cNvSpPr>
            <a:spLocks noGrp="1"/>
          </p:cNvSpPr>
          <p:nvPr>
            <p:ph type="ftr" sz="quarter" idx="11"/>
          </p:nvPr>
        </p:nvSpPr>
        <p:spPr/>
        <p:txBody>
          <a:bodyPr/>
          <a:lstStyle>
            <a:lvl1pPr>
              <a:defRPr/>
            </a:lvl1pPr>
          </a:lstStyle>
          <a:p>
            <a:pPr>
              <a:defRPr/>
            </a:pPr>
            <a:r>
              <a:t>Logotipo</a:t>
            </a:r>
          </a:p>
        </p:txBody>
      </p:sp>
      <p:sp>
        <p:nvSpPr>
          <p:cNvPr id="6" name="Slide Number Placeholder 22"/>
          <p:cNvSpPr>
            <a:spLocks noGrp="1"/>
          </p:cNvSpPr>
          <p:nvPr>
            <p:ph type="sldNum" sz="quarter" idx="12"/>
          </p:nvPr>
        </p:nvSpPr>
        <p:spPr/>
        <p:txBody>
          <a:bodyPr/>
          <a:lstStyle>
            <a:lvl1pPr>
              <a:defRPr/>
            </a:lvl1pPr>
          </a:lstStyle>
          <a:p>
            <a:pPr>
              <a:defRPr/>
            </a:pPr>
            <a:fld id="{7B036222-BACC-437F-BCDB-016E706F2968}" type="slidenum">
              <a:rPr/>
              <a:pPr>
                <a:def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s-ES"/>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latinLnBrk="0">
              <a:buNone/>
              <a:defRPr lang="es-ES" sz="3600" b="1" cap="none" baseline="0"/>
            </a:lvl1pPr>
          </a:lstStyle>
          <a:p>
            <a:r>
              <a:rPr lang="es-ES" smtClean="0"/>
              <a:t>Haga clic para modificar el estilo de título del patrón</a:t>
            </a:r>
            <a:endParaRPr lang="es-ES"/>
          </a:p>
        </p:txBody>
      </p:sp>
      <p:sp>
        <p:nvSpPr>
          <p:cNvPr id="3" name="Text Placeholder 2"/>
          <p:cNvSpPr>
            <a:spLocks noGrp="1"/>
          </p:cNvSpPr>
          <p:nvPr>
            <p:ph type="body" idx="1"/>
          </p:nvPr>
        </p:nvSpPr>
        <p:spPr>
          <a:xfrm>
            <a:off x="381000" y="1633536"/>
            <a:ext cx="3886200" cy="2286000"/>
          </a:xfrm>
        </p:spPr>
        <p:txBody>
          <a:bodyPr/>
          <a:lstStyle>
            <a:lvl1pPr marL="54864" indent="0" algn="l" latinLnBrk="0">
              <a:buNone/>
              <a:defRPr lang="es-ES" sz="2000">
                <a:solidFill>
                  <a:schemeClr val="tx1">
                    <a:tint val="75000"/>
                  </a:schemeClr>
                </a:solidFill>
              </a:defRPr>
            </a:lvl1pPr>
            <a:lvl2pPr>
              <a:buNone/>
              <a:defRPr lang="es-ES" sz="1800">
                <a:solidFill>
                  <a:schemeClr val="tx1">
                    <a:tint val="75000"/>
                  </a:schemeClr>
                </a:solidFill>
              </a:defRPr>
            </a:lvl2pPr>
            <a:lvl3pPr>
              <a:buNone/>
              <a:defRPr lang="es-ES" sz="1600">
                <a:solidFill>
                  <a:schemeClr val="tx1">
                    <a:tint val="75000"/>
                  </a:schemeClr>
                </a:solidFill>
              </a:defRPr>
            </a:lvl3pPr>
            <a:lvl4pPr>
              <a:buNone/>
              <a:defRPr lang="es-ES" sz="1400">
                <a:solidFill>
                  <a:schemeClr val="tx1">
                    <a:tint val="75000"/>
                  </a:schemeClr>
                </a:solidFill>
              </a:defRPr>
            </a:lvl4pPr>
            <a:lvl5pPr>
              <a:buNone/>
              <a:defRPr lang="es-ES" sz="1400">
                <a:solidFill>
                  <a:schemeClr val="tx1">
                    <a:tint val="75000"/>
                  </a:schemeClr>
                </a:solidFill>
              </a:defRPr>
            </a:lvl5pPr>
          </a:lstStyle>
          <a:p>
            <a:pPr lvl="0"/>
            <a:r>
              <a:rPr lang="es-ES" smtClean="0"/>
              <a:t>Haga clic para modificar el estilo de texto del patrón</a:t>
            </a:r>
          </a:p>
        </p:txBody>
      </p:sp>
      <p:sp>
        <p:nvSpPr>
          <p:cNvPr id="8" name="Date Placeholder 3"/>
          <p:cNvSpPr>
            <a:spLocks noGrp="1"/>
          </p:cNvSpPr>
          <p:nvPr>
            <p:ph type="dt" sz="half" idx="10"/>
          </p:nvPr>
        </p:nvSpPr>
        <p:spPr>
          <a:xfrm>
            <a:off x="6956425" y="6362700"/>
            <a:ext cx="2133600" cy="304800"/>
          </a:xfrm>
        </p:spPr>
        <p:txBody>
          <a:bodyPr/>
          <a:lstStyle>
            <a:lvl1pPr>
              <a:defRPr/>
            </a:lvl1pPr>
          </a:lstStyle>
          <a:p>
            <a:pPr>
              <a:defRPr/>
            </a:pPr>
            <a:fld id="{0FBA9344-BF16-4F47-A49B-02DE735E76A9}" type="datetime1">
              <a:rPr/>
              <a:pPr>
                <a:defRPr/>
              </a:pPr>
              <a:t>23/09/2009</a:t>
            </a:fld>
            <a:endParaRPr/>
          </a:p>
        </p:txBody>
      </p:sp>
      <p:sp>
        <p:nvSpPr>
          <p:cNvPr id="9" name="Footer Placeholder 4"/>
          <p:cNvSpPr>
            <a:spLocks noGrp="1"/>
          </p:cNvSpPr>
          <p:nvPr>
            <p:ph type="ftr" sz="quarter" idx="11"/>
          </p:nvPr>
        </p:nvSpPr>
        <p:spPr>
          <a:xfrm>
            <a:off x="2619375" y="6367463"/>
            <a:ext cx="4260850" cy="300037"/>
          </a:xfrm>
        </p:spPr>
        <p:txBody>
          <a:bodyPr/>
          <a:lstStyle>
            <a:lvl1pPr>
              <a:defRPr/>
            </a:lvl1pPr>
          </a:lstStyle>
          <a:p>
            <a:pPr>
              <a:defRPr/>
            </a:pPr>
            <a:r>
              <a:t>Logotipo</a:t>
            </a:r>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95FCE594-FD0B-41A4-ADB1-B955D451F3FA}" type="slidenum">
              <a:rPr/>
              <a:pPr>
                <a:def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ido d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latinLnBrk="0">
              <a:defRPr lang="es-ES" sz="2600"/>
            </a:lvl1pPr>
            <a:lvl2pPr>
              <a:defRPr lang="es-ES" sz="2400"/>
            </a:lvl2pPr>
            <a:lvl3pPr>
              <a:defRPr lang="es-ES" sz="2000"/>
            </a:lvl3pPr>
            <a:lvl4pPr>
              <a:defRPr lang="es-ES" sz="1800"/>
            </a:lvl4pPr>
            <a:lvl5pPr>
              <a:defRPr lang="es-ES"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Content Placeholder 3"/>
          <p:cNvSpPr>
            <a:spLocks noGrp="1"/>
          </p:cNvSpPr>
          <p:nvPr>
            <p:ph sz="half" idx="2"/>
          </p:nvPr>
        </p:nvSpPr>
        <p:spPr>
          <a:xfrm>
            <a:off x="4648200" y="1524001"/>
            <a:ext cx="4038600" cy="4724400"/>
          </a:xfrm>
        </p:spPr>
        <p:txBody>
          <a:bodyPr/>
          <a:lstStyle>
            <a:lvl1pPr latinLnBrk="0">
              <a:defRPr lang="es-ES" sz="2600"/>
            </a:lvl1pPr>
            <a:lvl2pPr>
              <a:defRPr lang="es-ES" sz="2400"/>
            </a:lvl2pPr>
            <a:lvl3pPr>
              <a:defRPr lang="es-ES" sz="2000"/>
            </a:lvl3pPr>
            <a:lvl4pPr>
              <a:defRPr lang="es-ES" sz="1800"/>
            </a:lvl4pPr>
            <a:lvl5pPr>
              <a:defRPr lang="es-ES"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s-ES"/>
          </a:p>
        </p:txBody>
      </p:sp>
      <p:sp>
        <p:nvSpPr>
          <p:cNvPr id="5" name="Date Placeholder 13"/>
          <p:cNvSpPr>
            <a:spLocks noGrp="1"/>
          </p:cNvSpPr>
          <p:nvPr>
            <p:ph type="dt" sz="half" idx="10"/>
          </p:nvPr>
        </p:nvSpPr>
        <p:spPr/>
        <p:txBody>
          <a:bodyPr/>
          <a:lstStyle>
            <a:lvl1pPr>
              <a:defRPr/>
            </a:lvl1pPr>
          </a:lstStyle>
          <a:p>
            <a:pPr>
              <a:defRPr/>
            </a:pPr>
            <a:fld id="{2BD9C063-9441-4ED8-A2BC-2DA01737808A}" type="datetime1">
              <a:rPr/>
              <a:pPr>
                <a:defRPr/>
              </a:pPr>
              <a:t>23/09/2009</a:t>
            </a:fld>
            <a:endParaRPr/>
          </a:p>
        </p:txBody>
      </p:sp>
      <p:sp>
        <p:nvSpPr>
          <p:cNvPr id="6" name="Footer Placeholder 2"/>
          <p:cNvSpPr>
            <a:spLocks noGrp="1"/>
          </p:cNvSpPr>
          <p:nvPr>
            <p:ph type="ftr" sz="quarter" idx="11"/>
          </p:nvPr>
        </p:nvSpPr>
        <p:spPr/>
        <p:txBody>
          <a:bodyPr/>
          <a:lstStyle>
            <a:lvl1pPr>
              <a:defRPr/>
            </a:lvl1pPr>
          </a:lstStyle>
          <a:p>
            <a:pPr>
              <a:defRPr/>
            </a:pPr>
            <a:r>
              <a:t>Logotipo</a:t>
            </a:r>
          </a:p>
        </p:txBody>
      </p:sp>
      <p:sp>
        <p:nvSpPr>
          <p:cNvPr id="7" name="Slide Number Placeholder 22"/>
          <p:cNvSpPr>
            <a:spLocks noGrp="1"/>
          </p:cNvSpPr>
          <p:nvPr>
            <p:ph type="sldNum" sz="quarter" idx="12"/>
          </p:nvPr>
        </p:nvSpPr>
        <p:spPr/>
        <p:txBody>
          <a:bodyPr/>
          <a:lstStyle>
            <a:lvl1pPr>
              <a:defRPr/>
            </a:lvl1pPr>
          </a:lstStyle>
          <a:p>
            <a:pPr>
              <a:defRPr/>
            </a:pPr>
            <a:fld id="{38FFAED6-175E-41C8-9314-8812207F7E60}" type="slidenum">
              <a:rPr/>
              <a:pPr>
                <a:def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latinLnBrk="0">
              <a:defRPr lang="es-ES" sz="3300" b="0">
                <a:ln w="6350">
                  <a:solidFill>
                    <a:schemeClr val="tx1"/>
                  </a:solidFill>
                </a:ln>
                <a:solidFill>
                  <a:schemeClr val="tx1"/>
                </a:solidFill>
              </a:defRPr>
            </a:lvl1pPr>
          </a:lstStyle>
          <a:p>
            <a:r>
              <a:rPr lang="es-ES" smtClean="0"/>
              <a:t>Haga clic para modificar el estilo de título del patrón</a:t>
            </a:r>
            <a:endParaRPr lang="es-E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latinLnBrk="0">
              <a:buNone/>
              <a:defRPr lang="es-ES" sz="1600" b="0">
                <a:solidFill>
                  <a:schemeClr val="tx1"/>
                </a:solidFill>
              </a:defRPr>
            </a:lvl1pPr>
            <a:lvl2pPr>
              <a:buNone/>
              <a:defRPr lang="es-ES" sz="2000" b="1"/>
            </a:lvl2pPr>
            <a:lvl3pPr>
              <a:buNone/>
              <a:defRPr lang="es-ES" sz="1800" b="1"/>
            </a:lvl3pPr>
            <a:lvl4pPr>
              <a:buNone/>
              <a:defRPr lang="es-ES" sz="1600" b="1"/>
            </a:lvl4pPr>
            <a:lvl5pPr>
              <a:buNone/>
              <a:defRPr lang="es-ES" sz="1600" b="1"/>
            </a:lvl5pPr>
          </a:lstStyle>
          <a:p>
            <a:pPr lvl="0"/>
            <a:r>
              <a:rPr lang="es-ES" smtClean="0"/>
              <a:t>Haga clic para modificar el estilo de texto del patrón</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latinLnBrk="0">
              <a:buNone/>
              <a:defRPr lang="es-ES" sz="1600" b="0">
                <a:solidFill>
                  <a:schemeClr val="tx1"/>
                </a:solidFill>
              </a:defRPr>
            </a:lvl1pPr>
            <a:lvl2pPr>
              <a:buNone/>
              <a:defRPr lang="es-ES" sz="2000" b="1"/>
            </a:lvl2pPr>
            <a:lvl3pPr>
              <a:buNone/>
              <a:defRPr lang="es-ES" sz="1800" b="1"/>
            </a:lvl3pPr>
            <a:lvl4pPr>
              <a:buNone/>
              <a:defRPr lang="es-ES" sz="1600" b="1"/>
            </a:lvl4pPr>
            <a:lvl5pPr>
              <a:buNone/>
              <a:defRPr lang="es-ES" sz="1600" b="1"/>
            </a:lvl5pPr>
          </a:lstStyle>
          <a:p>
            <a:pPr lvl="0"/>
            <a:r>
              <a:rPr lang="es-ES" smtClean="0"/>
              <a:t>Haga clic para modificar el estilo de texto del patrón</a:t>
            </a:r>
          </a:p>
        </p:txBody>
      </p:sp>
      <p:sp>
        <p:nvSpPr>
          <p:cNvPr id="5" name="Content Placeholder 4"/>
          <p:cNvSpPr>
            <a:spLocks noGrp="1"/>
          </p:cNvSpPr>
          <p:nvPr>
            <p:ph sz="quarter" idx="2"/>
          </p:nvPr>
        </p:nvSpPr>
        <p:spPr>
          <a:xfrm>
            <a:off x="2022230" y="290732"/>
            <a:ext cx="6858000" cy="2897476"/>
          </a:xfrm>
        </p:spPr>
        <p:txBody>
          <a:bodyPr/>
          <a:lstStyle>
            <a:lvl1pPr algn="l" latinLnBrk="0">
              <a:defRPr lang="es-ES" sz="2400"/>
            </a:lvl1pPr>
            <a:lvl2pPr algn="l">
              <a:defRPr lang="es-ES" sz="2000"/>
            </a:lvl2pPr>
            <a:lvl3pPr algn="l">
              <a:defRPr lang="es-ES" sz="1800"/>
            </a:lvl3pPr>
            <a:lvl4pPr algn="l">
              <a:defRPr lang="es-ES" sz="1600"/>
            </a:lvl4pPr>
            <a:lvl5pPr algn="l">
              <a:defRPr lang="es-ES"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Content Placeholder 5"/>
          <p:cNvSpPr>
            <a:spLocks noGrp="1"/>
          </p:cNvSpPr>
          <p:nvPr>
            <p:ph sz="quarter" idx="4"/>
          </p:nvPr>
        </p:nvSpPr>
        <p:spPr>
          <a:xfrm>
            <a:off x="2022230" y="3350924"/>
            <a:ext cx="6858000" cy="2897476"/>
          </a:xfrm>
        </p:spPr>
        <p:txBody>
          <a:bodyPr/>
          <a:lstStyle>
            <a:lvl1pPr latinLnBrk="0">
              <a:defRPr lang="es-ES" sz="2400"/>
            </a:lvl1pPr>
            <a:lvl2pPr>
              <a:defRPr lang="es-ES" sz="2000"/>
            </a:lvl2pPr>
            <a:lvl3pPr>
              <a:defRPr lang="es-ES" sz="1800"/>
            </a:lvl3pPr>
            <a:lvl4pPr>
              <a:defRPr lang="es-ES" sz="1600"/>
            </a:lvl4pPr>
            <a:lvl5pPr>
              <a:defRPr lang="es-ES"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Date Placeholder 9"/>
          <p:cNvSpPr>
            <a:spLocks noGrp="1"/>
          </p:cNvSpPr>
          <p:nvPr>
            <p:ph type="dt" sz="half" idx="10"/>
          </p:nvPr>
        </p:nvSpPr>
        <p:spPr/>
        <p:txBody>
          <a:bodyPr/>
          <a:lstStyle>
            <a:lvl1pPr>
              <a:defRPr/>
            </a:lvl1pPr>
          </a:lstStyle>
          <a:p>
            <a:pPr>
              <a:defRPr/>
            </a:pPr>
            <a:fld id="{1B223916-A4F4-4C5F-9416-B6DF85C437AD}" type="datetime1">
              <a:rPr/>
              <a:pPr>
                <a:defRPr/>
              </a:pPr>
              <a:t>23/09/2009</a:t>
            </a:fld>
            <a:endParaRPr/>
          </a:p>
        </p:txBody>
      </p:sp>
      <p:sp>
        <p:nvSpPr>
          <p:cNvPr id="8" name="Slide Number Placeholder 10"/>
          <p:cNvSpPr>
            <a:spLocks noGrp="1"/>
          </p:cNvSpPr>
          <p:nvPr>
            <p:ph type="sldNum" sz="quarter" idx="11"/>
          </p:nvPr>
        </p:nvSpPr>
        <p:spPr/>
        <p:txBody>
          <a:bodyPr/>
          <a:lstStyle>
            <a:lvl1pPr>
              <a:defRPr/>
            </a:lvl1pPr>
          </a:lstStyle>
          <a:p>
            <a:pPr>
              <a:defRPr/>
            </a:pPr>
            <a:fld id="{45DA8E09-C2E3-410E-AD7F-67A577C17F49}" type="slidenum">
              <a:rPr/>
              <a:pPr>
                <a:defRPr/>
              </a:pPr>
              <a:t>‹Nº›</a:t>
            </a:fld>
            <a:endParaRPr/>
          </a:p>
        </p:txBody>
      </p:sp>
      <p:sp>
        <p:nvSpPr>
          <p:cNvPr id="9" name="Footer Placeholder 11"/>
          <p:cNvSpPr>
            <a:spLocks noGrp="1"/>
          </p:cNvSpPr>
          <p:nvPr>
            <p:ph type="ftr" sz="quarter" idx="12"/>
          </p:nvPr>
        </p:nvSpPr>
        <p:spPr/>
        <p:txBody>
          <a:bodyPr/>
          <a:lstStyle>
            <a:lvl1pPr>
              <a:defRPr/>
            </a:lvl1pPr>
          </a:lstStyle>
          <a:p>
            <a:pPr>
              <a:defRPr/>
            </a:pPr>
            <a:r>
              <a:t>Logotipo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es-ES" b="0"/>
            </a:lvl1pPr>
          </a:lstStyle>
          <a:p>
            <a:r>
              <a:rPr lang="es-ES" smtClean="0"/>
              <a:t>Haga clic para modificar el estilo de título del patrón</a:t>
            </a:r>
            <a:endParaRPr lang="es-ES"/>
          </a:p>
        </p:txBody>
      </p:sp>
      <p:sp>
        <p:nvSpPr>
          <p:cNvPr id="3" name="Date Placeholder 13"/>
          <p:cNvSpPr>
            <a:spLocks noGrp="1"/>
          </p:cNvSpPr>
          <p:nvPr>
            <p:ph type="dt" sz="half" idx="10"/>
          </p:nvPr>
        </p:nvSpPr>
        <p:spPr/>
        <p:txBody>
          <a:bodyPr/>
          <a:lstStyle>
            <a:lvl1pPr>
              <a:defRPr/>
            </a:lvl1pPr>
          </a:lstStyle>
          <a:p>
            <a:pPr>
              <a:defRPr/>
            </a:pPr>
            <a:fld id="{77BC4C79-6064-4989-B5F1-15BC4302A870}" type="datetime1">
              <a:rPr/>
              <a:pPr>
                <a:defRPr/>
              </a:pPr>
              <a:t>23/09/2009</a:t>
            </a:fld>
            <a:endParaRPr/>
          </a:p>
        </p:txBody>
      </p:sp>
      <p:sp>
        <p:nvSpPr>
          <p:cNvPr id="4" name="Footer Placeholder 2"/>
          <p:cNvSpPr>
            <a:spLocks noGrp="1"/>
          </p:cNvSpPr>
          <p:nvPr>
            <p:ph type="ftr" sz="quarter" idx="11"/>
          </p:nvPr>
        </p:nvSpPr>
        <p:spPr/>
        <p:txBody>
          <a:bodyPr/>
          <a:lstStyle>
            <a:lvl1pPr>
              <a:defRPr/>
            </a:lvl1pPr>
          </a:lstStyle>
          <a:p>
            <a:pPr>
              <a:defRPr/>
            </a:pPr>
            <a:r>
              <a:t>Logotipo</a:t>
            </a:r>
          </a:p>
        </p:txBody>
      </p:sp>
      <p:sp>
        <p:nvSpPr>
          <p:cNvPr id="5" name="Slide Number Placeholder 22"/>
          <p:cNvSpPr>
            <a:spLocks noGrp="1"/>
          </p:cNvSpPr>
          <p:nvPr>
            <p:ph type="sldNum" sz="quarter" idx="12"/>
          </p:nvPr>
        </p:nvSpPr>
        <p:spPr/>
        <p:txBody>
          <a:bodyPr/>
          <a:lstStyle>
            <a:lvl1pPr>
              <a:defRPr/>
            </a:lvl1pPr>
          </a:lstStyle>
          <a:p>
            <a:pPr>
              <a:defRPr/>
            </a:pPr>
            <a:fld id="{798A2EA0-EC4B-4566-BE80-199DDFE0D208}" type="slidenum">
              <a:rPr/>
              <a:pPr>
                <a:defRPr/>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4DC091D-2838-4F1C-9B40-CAD628DC37B6}" type="datetime1">
              <a:rPr/>
              <a:pPr>
                <a:defRPr/>
              </a:pPr>
              <a:t>23/09/2009</a:t>
            </a:fld>
            <a:endParaRPr/>
          </a:p>
        </p:txBody>
      </p:sp>
      <p:sp>
        <p:nvSpPr>
          <p:cNvPr id="3" name="Footer Placeholder 2"/>
          <p:cNvSpPr>
            <a:spLocks noGrp="1"/>
          </p:cNvSpPr>
          <p:nvPr>
            <p:ph type="ftr" sz="quarter" idx="11"/>
          </p:nvPr>
        </p:nvSpPr>
        <p:spPr/>
        <p:txBody>
          <a:bodyPr/>
          <a:lstStyle>
            <a:lvl1pPr>
              <a:defRPr/>
            </a:lvl1pPr>
          </a:lstStyle>
          <a:p>
            <a:pPr>
              <a:defRPr/>
            </a:pPr>
            <a:r>
              <a:t>Logotipo</a:t>
            </a:r>
          </a:p>
        </p:txBody>
      </p:sp>
      <p:sp>
        <p:nvSpPr>
          <p:cNvPr id="4" name="Slide Number Placeholder 22"/>
          <p:cNvSpPr>
            <a:spLocks noGrp="1"/>
          </p:cNvSpPr>
          <p:nvPr>
            <p:ph type="sldNum" sz="quarter" idx="12"/>
          </p:nvPr>
        </p:nvSpPr>
        <p:spPr/>
        <p:txBody>
          <a:bodyPr/>
          <a:lstStyle>
            <a:lvl1pPr>
              <a:defRPr/>
            </a:lvl1pPr>
          </a:lstStyle>
          <a:p>
            <a:pPr>
              <a:defRPr/>
            </a:pPr>
            <a:fld id="{DCFD3B40-2BAC-4A28-8FB4-A494DC27F994}" type="slidenum">
              <a:rPr/>
              <a:pPr>
                <a:defRPr/>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latinLnBrk="0">
              <a:spcBef>
                <a:spcPts val="0"/>
              </a:spcBef>
              <a:buNone/>
              <a:defRPr lang="es-ES" sz="2900" b="0" cap="all" baseline="0"/>
            </a:lvl1pPr>
          </a:lstStyle>
          <a:p>
            <a:r>
              <a:rPr lang="es-ES" smtClean="0"/>
              <a:t>Haga clic para modificar el estilo de título del patrón</a:t>
            </a:r>
            <a:endParaRPr lang="es-ES"/>
          </a:p>
        </p:txBody>
      </p:sp>
      <p:sp>
        <p:nvSpPr>
          <p:cNvPr id="3" name="Text Placeholder 2"/>
          <p:cNvSpPr>
            <a:spLocks noGrp="1"/>
          </p:cNvSpPr>
          <p:nvPr>
            <p:ph type="body" idx="2"/>
          </p:nvPr>
        </p:nvSpPr>
        <p:spPr>
          <a:xfrm>
            <a:off x="1135856" y="367664"/>
            <a:ext cx="2438400" cy="5883105"/>
          </a:xfrm>
        </p:spPr>
        <p:txBody>
          <a:bodyPr/>
          <a:lstStyle>
            <a:lvl1pPr marL="0" indent="0" latinLnBrk="0">
              <a:spcBef>
                <a:spcPts val="0"/>
              </a:spcBef>
              <a:buNone/>
              <a:defRPr lang="es-ES" sz="1400"/>
            </a:lvl1pPr>
            <a:lvl2pPr>
              <a:buNone/>
              <a:defRPr lang="es-ES" sz="1200"/>
            </a:lvl2pPr>
            <a:lvl3pPr>
              <a:buNone/>
              <a:defRPr lang="es-ES" sz="1000"/>
            </a:lvl3pPr>
            <a:lvl4pPr>
              <a:buNone/>
              <a:defRPr lang="es-ES" sz="900"/>
            </a:lvl4pPr>
            <a:lvl5pPr>
              <a:buNone/>
              <a:defRPr lang="es-ES" sz="900"/>
            </a:lvl5pPr>
          </a:lstStyle>
          <a:p>
            <a:pPr lvl="0"/>
            <a:r>
              <a:rPr lang="es-ES" smtClean="0"/>
              <a:t>Haga clic para modificar el estilo de texto del patrón</a:t>
            </a:r>
          </a:p>
        </p:txBody>
      </p:sp>
      <p:sp>
        <p:nvSpPr>
          <p:cNvPr id="4" name="Content Placeholder 3"/>
          <p:cNvSpPr>
            <a:spLocks noGrp="1"/>
          </p:cNvSpPr>
          <p:nvPr>
            <p:ph sz="half" idx="1"/>
          </p:nvPr>
        </p:nvSpPr>
        <p:spPr>
          <a:xfrm>
            <a:off x="3651250" y="320040"/>
            <a:ext cx="5276088" cy="5928360"/>
          </a:xfrm>
        </p:spPr>
        <p:txBody>
          <a:bodyPr/>
          <a:lstStyle>
            <a:lvl1pPr latinLnBrk="0">
              <a:spcBef>
                <a:spcPts val="0"/>
              </a:spcBef>
              <a:defRPr lang="es-ES" sz="3000"/>
            </a:lvl1pPr>
            <a:lvl2pPr>
              <a:defRPr lang="es-ES" sz="2600"/>
            </a:lvl2pPr>
            <a:lvl3pPr>
              <a:defRPr lang="es-ES" sz="2400"/>
            </a:lvl3pPr>
            <a:lvl4pPr>
              <a:defRPr lang="es-ES" sz="2000"/>
            </a:lvl4pPr>
            <a:lvl5pPr>
              <a:defRPr lang="es-ES"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Date Placeholder 7"/>
          <p:cNvSpPr>
            <a:spLocks noGrp="1"/>
          </p:cNvSpPr>
          <p:nvPr>
            <p:ph type="dt" sz="half" idx="10"/>
          </p:nvPr>
        </p:nvSpPr>
        <p:spPr/>
        <p:txBody>
          <a:bodyPr/>
          <a:lstStyle>
            <a:lvl1pPr>
              <a:defRPr/>
            </a:lvl1pPr>
          </a:lstStyle>
          <a:p>
            <a:pPr>
              <a:defRPr/>
            </a:pPr>
            <a:fld id="{F5317AEC-4C35-4650-B30D-0137436F9BEB}" type="datetime1">
              <a:rPr/>
              <a:pPr>
                <a:defRPr/>
              </a:pPr>
              <a:t>23/09/2009</a:t>
            </a:fld>
            <a:endParaRPr/>
          </a:p>
        </p:txBody>
      </p:sp>
      <p:sp>
        <p:nvSpPr>
          <p:cNvPr id="6" name="Slide Number Placeholder 8"/>
          <p:cNvSpPr>
            <a:spLocks noGrp="1"/>
          </p:cNvSpPr>
          <p:nvPr>
            <p:ph type="sldNum" sz="quarter" idx="11"/>
          </p:nvPr>
        </p:nvSpPr>
        <p:spPr/>
        <p:txBody>
          <a:bodyPr/>
          <a:lstStyle>
            <a:lvl1pPr>
              <a:defRPr/>
            </a:lvl1pPr>
          </a:lstStyle>
          <a:p>
            <a:pPr>
              <a:defRPr/>
            </a:pPr>
            <a:fld id="{363CDB76-BE91-420E-AF20-3F7694B6CA75}" type="slidenum">
              <a:rPr/>
              <a:pPr>
                <a:defRPr/>
              </a:pPr>
              <a:t>‹Nº›</a:t>
            </a:fld>
            <a:endParaRPr/>
          </a:p>
        </p:txBody>
      </p:sp>
      <p:sp>
        <p:nvSpPr>
          <p:cNvPr id="7" name="Footer Placeholder 9"/>
          <p:cNvSpPr>
            <a:spLocks noGrp="1"/>
          </p:cNvSpPr>
          <p:nvPr>
            <p:ph type="ftr" sz="quarter" idx="12"/>
          </p:nvPr>
        </p:nvSpPr>
        <p:spPr/>
        <p:txBody>
          <a:bodyPr/>
          <a:lstStyle>
            <a:lvl1pPr>
              <a:defRPr/>
            </a:lvl1pPr>
          </a:lstStyle>
          <a:p>
            <a:pPr>
              <a:defRPr/>
            </a:pPr>
            <a:r>
              <a:t>Logotipo</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latinLnBrk="0">
              <a:buNone/>
              <a:defRPr lang="es-ES" sz="3000" b="0" cap="all" baseline="0"/>
            </a:lvl1pPr>
          </a:lstStyle>
          <a:p>
            <a:r>
              <a:rPr lang="es-ES" smtClean="0"/>
              <a:t>Haga clic para modificar el estilo de título del patrón</a:t>
            </a:r>
            <a:endParaRPr lang="es-E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normAutofit/>
          </a:bodyPr>
          <a:lstStyle>
            <a:lvl1pPr marL="0" indent="0" latinLnBrk="0">
              <a:buNone/>
              <a:defRPr lang="es-ES" sz="3200"/>
            </a:lvl1pPr>
          </a:lstStyle>
          <a:p>
            <a:pPr lvl="0"/>
            <a:r>
              <a:rPr lang="es-ES" noProof="0" smtClean="0"/>
              <a:t>Haga clic en el icono para agregar una imagen</a:t>
            </a:r>
            <a:endParaRPr lang="es-ES" noProof="0"/>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latinLnBrk="0">
              <a:spcBef>
                <a:spcPts val="0"/>
              </a:spcBef>
              <a:buNone/>
              <a:defRPr lang="es-ES" sz="1400"/>
            </a:lvl1pPr>
            <a:lvl2pPr>
              <a:defRPr lang="es-ES" sz="1200"/>
            </a:lvl2pPr>
            <a:lvl3pPr>
              <a:defRPr lang="es-ES" sz="1000"/>
            </a:lvl3pPr>
            <a:lvl4pPr>
              <a:defRPr lang="es-ES" sz="900"/>
            </a:lvl4pPr>
            <a:lvl5pPr>
              <a:defRPr lang="es-ES" sz="900"/>
            </a:lvl5pPr>
          </a:lstStyle>
          <a:p>
            <a:pPr lvl="0"/>
            <a:r>
              <a:rPr lang="es-ES" smtClean="0"/>
              <a:t>Haga clic para modificar el estilo de texto del patrón</a:t>
            </a:r>
          </a:p>
        </p:txBody>
      </p:sp>
      <p:sp>
        <p:nvSpPr>
          <p:cNvPr id="5" name="Date Placeholder 7"/>
          <p:cNvSpPr>
            <a:spLocks noGrp="1"/>
          </p:cNvSpPr>
          <p:nvPr>
            <p:ph type="dt" sz="half" idx="10"/>
          </p:nvPr>
        </p:nvSpPr>
        <p:spPr/>
        <p:txBody>
          <a:bodyPr/>
          <a:lstStyle>
            <a:lvl1pPr>
              <a:defRPr/>
            </a:lvl1pPr>
          </a:lstStyle>
          <a:p>
            <a:pPr>
              <a:defRPr/>
            </a:pPr>
            <a:fld id="{2EB87757-2DDF-4AB0-AD24-8845DB53B5BB}" type="datetime1">
              <a:rPr/>
              <a:pPr>
                <a:defRPr/>
              </a:pPr>
              <a:t>23/09/2009</a:t>
            </a:fld>
            <a:endParaRPr/>
          </a:p>
        </p:txBody>
      </p:sp>
      <p:sp>
        <p:nvSpPr>
          <p:cNvPr id="6" name="Slide Number Placeholder 8"/>
          <p:cNvSpPr>
            <a:spLocks noGrp="1"/>
          </p:cNvSpPr>
          <p:nvPr>
            <p:ph type="sldNum" sz="quarter" idx="11"/>
          </p:nvPr>
        </p:nvSpPr>
        <p:spPr/>
        <p:txBody>
          <a:bodyPr/>
          <a:lstStyle>
            <a:lvl1pPr>
              <a:defRPr/>
            </a:lvl1pPr>
          </a:lstStyle>
          <a:p>
            <a:pPr>
              <a:defRPr/>
            </a:pPr>
            <a:fld id="{61A1D5FE-8F20-4A8D-BE45-12F09C33E267}" type="slidenum">
              <a:rPr/>
              <a:pPr>
                <a:defRPr/>
              </a:pPr>
              <a:t>‹Nº›</a:t>
            </a:fld>
            <a:endParaRPr/>
          </a:p>
        </p:txBody>
      </p:sp>
      <p:sp>
        <p:nvSpPr>
          <p:cNvPr id="7" name="Footer Placeholder 9"/>
          <p:cNvSpPr>
            <a:spLocks noGrp="1"/>
          </p:cNvSpPr>
          <p:nvPr>
            <p:ph type="ftr" sz="quarter" idx="12"/>
          </p:nvPr>
        </p:nvSpPr>
        <p:spPr/>
        <p:txBody>
          <a:bodyPr/>
          <a:lstStyle>
            <a:lvl1pPr>
              <a:defRPr/>
            </a:lvl1pPr>
          </a:lstStyle>
          <a:p>
            <a:pPr>
              <a:defRPr/>
            </a:pPr>
            <a:r>
              <a:t>Logotipo</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4101" name="Title Placeholder 21"/>
          <p:cNvSpPr>
            <a:spLocks noGrp="1"/>
          </p:cNvSpPr>
          <p:nvPr>
            <p:ph type="title"/>
          </p:nvPr>
        </p:nvSpPr>
        <p:spPr bwMode="auto">
          <a:xfrm>
            <a:off x="457200" y="268288"/>
            <a:ext cx="8229600" cy="11033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4102" name="Text Placeholder 12"/>
          <p:cNvSpPr>
            <a:spLocks noGrp="1"/>
          </p:cNvSpPr>
          <p:nvPr>
            <p:ph type="body" idx="1"/>
          </p:nvPr>
        </p:nvSpPr>
        <p:spPr bwMode="auto">
          <a:xfrm>
            <a:off x="457200" y="15240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 name="Date Placeholder 13"/>
          <p:cNvSpPr>
            <a:spLocks noGrp="1"/>
          </p:cNvSpPr>
          <p:nvPr>
            <p:ph type="dt" sz="half" idx="2"/>
          </p:nvPr>
        </p:nvSpPr>
        <p:spPr>
          <a:xfrm>
            <a:off x="4791075" y="6365875"/>
            <a:ext cx="2133600" cy="301625"/>
          </a:xfrm>
          <a:prstGeom prst="rect">
            <a:avLst/>
          </a:prstGeom>
        </p:spPr>
        <p:txBody>
          <a:bodyPr vert="horz" anchor="b"/>
          <a:lstStyle>
            <a:lvl1pPr algn="l" eaLnBrk="1" fontAlgn="auto" latinLnBrk="0" hangingPunct="1">
              <a:spcBef>
                <a:spcPts val="0"/>
              </a:spcBef>
              <a:spcAft>
                <a:spcPts val="0"/>
              </a:spcAft>
              <a:defRPr kumimoji="0" lang="es-ES" sz="1000" b="0">
                <a:solidFill>
                  <a:schemeClr val="tx1"/>
                </a:solidFill>
                <a:latin typeface="+mn-lt"/>
              </a:defRPr>
            </a:lvl1pPr>
          </a:lstStyle>
          <a:p>
            <a:pPr>
              <a:defRPr/>
            </a:pPr>
            <a:fld id="{252DB55D-6773-42A0-9E63-1457114B54D2}" type="datetime1">
              <a:rPr/>
              <a:pPr>
                <a:defRPr/>
              </a:pPr>
              <a:t>23/09/2009</a:t>
            </a:fld>
            <a:endParaRPr/>
          </a:p>
        </p:txBody>
      </p:sp>
      <p:sp>
        <p:nvSpPr>
          <p:cNvPr id="3" name="Footer Placeholder 2"/>
          <p:cNvSpPr>
            <a:spLocks noGrp="1"/>
          </p:cNvSpPr>
          <p:nvPr>
            <p:ph type="ftr" sz="quarter" idx="3"/>
          </p:nvPr>
        </p:nvSpPr>
        <p:spPr>
          <a:xfrm>
            <a:off x="457200" y="6367463"/>
            <a:ext cx="4259263" cy="300037"/>
          </a:xfrm>
          <a:prstGeom prst="rect">
            <a:avLst/>
          </a:prstGeom>
        </p:spPr>
        <p:txBody>
          <a:bodyPr vert="horz" anchor="b"/>
          <a:lstStyle>
            <a:lvl1pPr algn="r" eaLnBrk="1" fontAlgn="auto" latinLnBrk="0" hangingPunct="1">
              <a:spcBef>
                <a:spcPts val="0"/>
              </a:spcBef>
              <a:spcAft>
                <a:spcPts val="0"/>
              </a:spcAft>
              <a:defRPr kumimoji="0" lang="es-ES" sz="1000">
                <a:solidFill>
                  <a:schemeClr val="tx1"/>
                </a:solidFill>
                <a:latin typeface="+mn-lt"/>
              </a:defRPr>
            </a:lvl1pPr>
          </a:lstStyle>
          <a:p>
            <a:pPr>
              <a:defRPr/>
            </a:pPr>
            <a:r>
              <a:t>Logotipo</a:t>
            </a:r>
          </a:p>
        </p:txBody>
      </p:sp>
      <p:sp>
        <p:nvSpPr>
          <p:cNvPr id="23" name="Slide Number Placeholder 22"/>
          <p:cNvSpPr>
            <a:spLocks noGrp="1"/>
          </p:cNvSpPr>
          <p:nvPr>
            <p:ph type="sldNum" sz="quarter" idx="4"/>
          </p:nvPr>
        </p:nvSpPr>
        <p:spPr>
          <a:xfrm>
            <a:off x="7589838" y="6365875"/>
            <a:ext cx="503237" cy="301625"/>
          </a:xfrm>
          <a:prstGeom prst="rect">
            <a:avLst/>
          </a:prstGeom>
        </p:spPr>
        <p:txBody>
          <a:bodyPr vert="horz" anchor="b"/>
          <a:lstStyle>
            <a:lvl1pPr algn="ctr" eaLnBrk="1" fontAlgn="auto" latinLnBrk="0" hangingPunct="1">
              <a:spcBef>
                <a:spcPts val="0"/>
              </a:spcBef>
              <a:spcAft>
                <a:spcPts val="0"/>
              </a:spcAft>
              <a:defRPr kumimoji="0" lang="es-ES" sz="1200">
                <a:solidFill>
                  <a:schemeClr val="tx1"/>
                </a:solidFill>
                <a:latin typeface="+mn-lt"/>
              </a:defRPr>
            </a:lvl1pPr>
          </a:lstStyle>
          <a:p>
            <a:pPr>
              <a:defRPr/>
            </a:pPr>
            <a:fld id="{93F20388-BDBC-4846-B21E-EC30E073F8CD}" type="slidenum">
              <a:rPr/>
              <a:pPr>
                <a:defRPr/>
              </a:pPr>
              <a:t>‹Nº›</a:t>
            </a:fld>
            <a:endParaRPr/>
          </a:p>
        </p:txBody>
      </p:sp>
    </p:spTree>
  </p:cSld>
  <p:clrMap bg1="lt1" tx1="dk1" bg2="lt2" tx2="dk2" accent1="accent1" accent2="accent2" accent3="accent3" accent4="accent4" accent5="accent5" accent6="accent6" hlink="hlink" folHlink="folHlink"/>
  <p:sldLayoutIdLst>
    <p:sldLayoutId id="2147483715" r:id="rId1"/>
    <p:sldLayoutId id="2147483709" r:id="rId2"/>
    <p:sldLayoutId id="2147483716" r:id="rId3"/>
    <p:sldLayoutId id="2147483710" r:id="rId4"/>
    <p:sldLayoutId id="2147483717" r:id="rId5"/>
    <p:sldLayoutId id="2147483711" r:id="rId6"/>
    <p:sldLayoutId id="2147483712" r:id="rId7"/>
    <p:sldLayoutId id="2147483718" r:id="rId8"/>
    <p:sldLayoutId id="2147483719" r:id="rId9"/>
    <p:sldLayoutId id="2147483713" r:id="rId10"/>
    <p:sldLayoutId id="2147483714" r:id="rId11"/>
  </p:sldLayoutIdLst>
  <p:hf sldNum="0" hdr="0" dt="0"/>
  <p:txStyles>
    <p:titleStyle>
      <a:lvl1pPr marL="484188" indent="-484188" algn="l" rtl="0" eaLnBrk="0" fontAlgn="base" hangingPunct="0">
        <a:spcBef>
          <a:spcPct val="0"/>
        </a:spcBef>
        <a:spcAft>
          <a:spcPct val="0"/>
        </a:spcAft>
        <a:defRPr lang="es-ES" sz="4200" kern="1200">
          <a:ln w="6350">
            <a:noFill/>
          </a:ln>
          <a:solidFill>
            <a:schemeClr val="tx2"/>
          </a:solidFill>
          <a:latin typeface="+mj-lt"/>
          <a:ea typeface="+mj-ea"/>
          <a:cs typeface="+mj-cs"/>
        </a:defRPr>
      </a:lvl1pPr>
      <a:lvl2pPr marL="484188" indent="-484188" algn="l" rtl="0" eaLnBrk="0" fontAlgn="base" hangingPunct="0">
        <a:spcBef>
          <a:spcPct val="0"/>
        </a:spcBef>
        <a:spcAft>
          <a:spcPct val="0"/>
        </a:spcAft>
        <a:defRPr sz="4200">
          <a:solidFill>
            <a:schemeClr val="tx2"/>
          </a:solidFill>
          <a:latin typeface="Century Gothic" pitchFamily="34" charset="0"/>
        </a:defRPr>
      </a:lvl2pPr>
      <a:lvl3pPr marL="484188" indent="-484188" algn="l" rtl="0" eaLnBrk="0" fontAlgn="base" hangingPunct="0">
        <a:spcBef>
          <a:spcPct val="0"/>
        </a:spcBef>
        <a:spcAft>
          <a:spcPct val="0"/>
        </a:spcAft>
        <a:defRPr sz="4200">
          <a:solidFill>
            <a:schemeClr val="tx2"/>
          </a:solidFill>
          <a:latin typeface="Century Gothic" pitchFamily="34" charset="0"/>
        </a:defRPr>
      </a:lvl3pPr>
      <a:lvl4pPr marL="484188" indent="-484188" algn="l" rtl="0" eaLnBrk="0" fontAlgn="base" hangingPunct="0">
        <a:spcBef>
          <a:spcPct val="0"/>
        </a:spcBef>
        <a:spcAft>
          <a:spcPct val="0"/>
        </a:spcAft>
        <a:defRPr sz="4200">
          <a:solidFill>
            <a:schemeClr val="tx2"/>
          </a:solidFill>
          <a:latin typeface="Century Gothic" pitchFamily="34" charset="0"/>
        </a:defRPr>
      </a:lvl4pPr>
      <a:lvl5pPr marL="484188" indent="-484188" algn="l" rtl="0" eaLnBrk="0" fontAlgn="base" hangingPunct="0">
        <a:spcBef>
          <a:spcPct val="0"/>
        </a:spcBef>
        <a:spcAft>
          <a:spcPct val="0"/>
        </a:spcAft>
        <a:defRPr sz="4200">
          <a:solidFill>
            <a:schemeClr val="tx2"/>
          </a:solidFill>
          <a:latin typeface="Century Gothic" pitchFamily="34" charset="0"/>
        </a:defRPr>
      </a:lvl5pPr>
      <a:lvl6pPr marL="941388" indent="-484188" algn="l" rtl="0" fontAlgn="base">
        <a:spcBef>
          <a:spcPct val="0"/>
        </a:spcBef>
        <a:spcAft>
          <a:spcPct val="0"/>
        </a:spcAft>
        <a:defRPr sz="4200">
          <a:solidFill>
            <a:schemeClr val="tx2"/>
          </a:solidFill>
          <a:latin typeface="Century Gothic" pitchFamily="34" charset="0"/>
        </a:defRPr>
      </a:lvl6pPr>
      <a:lvl7pPr marL="1398588" indent="-484188" algn="l" rtl="0" fontAlgn="base">
        <a:spcBef>
          <a:spcPct val="0"/>
        </a:spcBef>
        <a:spcAft>
          <a:spcPct val="0"/>
        </a:spcAft>
        <a:defRPr sz="4200">
          <a:solidFill>
            <a:schemeClr val="tx2"/>
          </a:solidFill>
          <a:latin typeface="Century Gothic" pitchFamily="34" charset="0"/>
        </a:defRPr>
      </a:lvl7pPr>
      <a:lvl8pPr marL="1855788" indent="-484188" algn="l" rtl="0" fontAlgn="base">
        <a:spcBef>
          <a:spcPct val="0"/>
        </a:spcBef>
        <a:spcAft>
          <a:spcPct val="0"/>
        </a:spcAft>
        <a:defRPr sz="4200">
          <a:solidFill>
            <a:schemeClr val="tx2"/>
          </a:solidFill>
          <a:latin typeface="Century Gothic" pitchFamily="34" charset="0"/>
        </a:defRPr>
      </a:lvl8pPr>
      <a:lvl9pPr marL="2312988" indent="-484188" algn="l" rtl="0" fontAlgn="base">
        <a:spcBef>
          <a:spcPct val="0"/>
        </a:spcBef>
        <a:spcAft>
          <a:spcPct val="0"/>
        </a:spcAft>
        <a:defRPr sz="4200">
          <a:solidFill>
            <a:schemeClr val="tx2"/>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lang="es-ES"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lang="es-ES"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lang="es-ES"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lang="es-ES"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C1CBB6"/>
        </a:buClr>
        <a:buFont typeface="Wingdings 2" pitchFamily="18" charset="2"/>
        <a:buChar char=""/>
        <a:defRPr lang="es-ES"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lang="es-ES"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9pPr>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Gr_fico_de_Microsoft_Office_Excel1.xls"/></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Gr_fico_de_Microsoft_Office_Excel2.xls"/></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285750" y="776288"/>
            <a:ext cx="8572500" cy="1724025"/>
          </a:xfrm>
        </p:spPr>
        <p:txBody>
          <a:bodyPr>
            <a:normAutofit fontScale="90000"/>
          </a:bodyPr>
          <a:lstStyle/>
          <a:p>
            <a:pPr marL="0" indent="484188" algn="ctr" eaLnBrk="1" hangingPunct="1">
              <a:defRPr/>
            </a:pPr>
            <a:r>
              <a:rPr smtClean="0">
                <a:ln>
                  <a:noFill/>
                </a:ln>
              </a:rPr>
              <a:t>LABORATORIO HEMEL S.A. COMERCIALIZACION FITOFARMACO</a:t>
            </a:r>
          </a:p>
        </p:txBody>
      </p:sp>
      <p:sp>
        <p:nvSpPr>
          <p:cNvPr id="10243" name="Subtitle 2"/>
          <p:cNvSpPr>
            <a:spLocks noGrp="1"/>
          </p:cNvSpPr>
          <p:nvPr>
            <p:ph type="subTitle" idx="1"/>
          </p:nvPr>
        </p:nvSpPr>
        <p:spPr>
          <a:xfrm>
            <a:off x="541338" y="2249488"/>
            <a:ext cx="8061325" cy="2170112"/>
          </a:xfrm>
        </p:spPr>
        <p:txBody>
          <a:bodyPr/>
          <a:lstStyle/>
          <a:p>
            <a:pPr marR="0" eaLnBrk="1" hangingPunct="1">
              <a:spcBef>
                <a:spcPct val="0"/>
              </a:spcBef>
            </a:pPr>
            <a:endParaRPr smtClean="0">
              <a:solidFill>
                <a:schemeClr val="tx1"/>
              </a:solidFill>
              <a:latin typeface="Arial" charset="0"/>
              <a:cs typeface="Arial" charset="0"/>
            </a:endParaRPr>
          </a:p>
          <a:p>
            <a:pPr marR="0" eaLnBrk="1" hangingPunct="1">
              <a:spcBef>
                <a:spcPct val="0"/>
              </a:spcBef>
            </a:pPr>
            <a:r>
              <a:rPr smtClean="0">
                <a:solidFill>
                  <a:schemeClr val="tx1"/>
                </a:solidFill>
                <a:latin typeface="Arial" charset="0"/>
                <a:cs typeface="Arial" charset="0"/>
              </a:rPr>
              <a:t>Expositores:</a:t>
            </a:r>
          </a:p>
          <a:p>
            <a:pPr marR="0" eaLnBrk="1" hangingPunct="1">
              <a:spcBef>
                <a:spcPct val="0"/>
              </a:spcBef>
            </a:pPr>
            <a:r>
              <a:rPr smtClean="0">
                <a:solidFill>
                  <a:schemeClr val="tx1"/>
                </a:solidFill>
                <a:latin typeface="Arial" charset="0"/>
                <a:cs typeface="Arial" charset="0"/>
              </a:rPr>
              <a:t>Carlos Wilson Hernández Aguirre</a:t>
            </a:r>
          </a:p>
          <a:p>
            <a:pPr marR="0" eaLnBrk="1" hangingPunct="1">
              <a:spcBef>
                <a:spcPct val="0"/>
              </a:spcBef>
            </a:pPr>
            <a:r>
              <a:rPr smtClean="0">
                <a:solidFill>
                  <a:schemeClr val="tx1"/>
                </a:solidFill>
                <a:latin typeface="Arial" charset="0"/>
                <a:cs typeface="Arial" charset="0"/>
              </a:rPr>
              <a:t>María Alexandra López Pincay</a:t>
            </a:r>
          </a:p>
          <a:p>
            <a:pPr marR="0" eaLnBrk="1" hangingPunct="1">
              <a:spcBef>
                <a:spcPct val="0"/>
              </a:spcBef>
            </a:pPr>
            <a:r>
              <a:rPr smtClean="0">
                <a:solidFill>
                  <a:schemeClr val="tx1"/>
                </a:solidFill>
                <a:latin typeface="Arial" charset="0"/>
                <a:cs typeface="Arial" charset="0"/>
              </a:rPr>
              <a:t>Walter Leonardo Meza Almeida</a:t>
            </a:r>
          </a:p>
        </p:txBody>
      </p:sp>
      <p:sp>
        <p:nvSpPr>
          <p:cNvPr id="8196" name="Footer Placeholder 17"/>
          <p:cNvSpPr>
            <a:spLocks noGrp="1"/>
          </p:cNvSpPr>
          <p:nvPr>
            <p:ph type="ftr" sz="quarter" idx="11"/>
          </p:nvPr>
        </p:nvSpPr>
        <p:spPr bwMode="auto">
          <a:ln>
            <a:miter lim="800000"/>
            <a:headEnd/>
            <a:tailEnd/>
          </a:ln>
        </p:spPr>
        <p:txBody>
          <a:bodyPr wrap="square" lIns="91440" rIns="91440" numCol="1" anchorCtr="0" compatLnSpc="1">
            <a:prstTxWarp prst="textNoShape">
              <a:avLst/>
            </a:prstTxWarp>
          </a:bodyPr>
          <a:lstStyle/>
          <a:p>
            <a:pPr fontAlgn="base">
              <a:spcBef>
                <a:spcPct val="0"/>
              </a:spcBef>
              <a:spcAft>
                <a:spcPct val="0"/>
              </a:spcAft>
              <a:defRPr/>
            </a:pPr>
            <a:r>
              <a:rPr smtClean="0"/>
              <a:t>LABORATORIO HEMEL S.A.</a:t>
            </a:r>
          </a:p>
        </p:txBody>
      </p:sp>
      <p:pic>
        <p:nvPicPr>
          <p:cNvPr id="10245" name="Imagen 1" descr="LogoFen_Sello"/>
          <p:cNvPicPr>
            <a:picLocks noChangeAspect="1" noChangeArrowheads="1"/>
          </p:cNvPicPr>
          <p:nvPr/>
        </p:nvPicPr>
        <p:blipFill>
          <a:blip r:embed="rId3"/>
          <a:srcRect/>
          <a:stretch>
            <a:fillRect/>
          </a:stretch>
        </p:blipFill>
        <p:spPr bwMode="auto">
          <a:xfrm>
            <a:off x="7072313" y="5143500"/>
            <a:ext cx="1382712" cy="1312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1071563"/>
            <a:ext cx="4286250" cy="4929187"/>
          </a:xfrm>
        </p:spPr>
        <p:txBody>
          <a:bodyPr>
            <a:normAutofit fontScale="77500" lnSpcReduction="20000"/>
          </a:bodyPr>
          <a:lstStyle/>
          <a:p>
            <a:pPr marL="448056" indent="-384048" algn="just" eaLnBrk="1" fontAlgn="auto" hangingPunct="1">
              <a:spcAft>
                <a:spcPts val="0"/>
              </a:spcAft>
              <a:buFont typeface="Wingdings 2"/>
              <a:buChar char=""/>
              <a:defRPr/>
            </a:pPr>
            <a:r>
              <a:rPr sz="1900" smtClean="0">
                <a:latin typeface="Arial" pitchFamily="34" charset="0"/>
                <a:cs typeface="Arial" pitchFamily="34" charset="0"/>
              </a:rPr>
              <a:t>El mercado farmacéutico ecuatoriano mantiene un crecimiento constante ya que este sector facturo 720 millones de dólares en el 2008, que representa un 16% más respecto del 2007 donde vendió 618 millones de dólares tomando en cuenta que en el 2006 la cifra se ubico en 552 millones de dólares según la firma internacional IMS con sede en EEUU  que estudia y audita el mercado farmacéutico a escala mundial.</a:t>
            </a:r>
          </a:p>
          <a:p>
            <a:pPr marL="448056" indent="-384048" eaLnBrk="1" fontAlgn="auto" hangingPunct="1">
              <a:spcAft>
                <a:spcPts val="0"/>
              </a:spcAft>
              <a:buFont typeface="Wingdings 2"/>
              <a:buChar char=""/>
              <a:defRPr/>
            </a:pPr>
            <a:endParaRPr sz="1900" smtClean="0">
              <a:latin typeface="Arial" pitchFamily="34" charset="0"/>
              <a:cs typeface="Arial" pitchFamily="34" charset="0"/>
            </a:endParaRPr>
          </a:p>
          <a:p>
            <a:pPr marL="448056" indent="-384048" algn="just" eaLnBrk="1" fontAlgn="auto" hangingPunct="1">
              <a:spcAft>
                <a:spcPts val="0"/>
              </a:spcAft>
              <a:buFont typeface="Wingdings 2"/>
              <a:buChar char=""/>
              <a:defRPr/>
            </a:pPr>
            <a:r>
              <a:rPr sz="1900" smtClean="0">
                <a:latin typeface="Arial" pitchFamily="34" charset="0"/>
                <a:cs typeface="Arial" pitchFamily="34" charset="0"/>
              </a:rPr>
              <a:t>La asociación de laboratorios farmacéuticos en el Ecuador (Alafar) apuntó que el crecimiento del sector desde el 2000 hasta el 2008 fue de un 11% anual en promedio y se destaca la dolarización como pieza fundamental para este escenario, porque estabilizó la economía ecuatoriana.</a:t>
            </a:r>
          </a:p>
          <a:p>
            <a:pPr marL="448056" indent="-384048" eaLnBrk="1" fontAlgn="auto" hangingPunct="1">
              <a:spcAft>
                <a:spcPts val="0"/>
              </a:spcAft>
              <a:buFont typeface="Wingdings 2"/>
              <a:buNone/>
              <a:defRPr/>
            </a:pPr>
            <a:r>
              <a:rPr sz="1900" smtClean="0">
                <a:latin typeface="Arial" pitchFamily="34" charset="0"/>
                <a:cs typeface="Arial" pitchFamily="34" charset="0"/>
              </a:rPr>
              <a:t> </a:t>
            </a:r>
          </a:p>
          <a:p>
            <a:pPr marL="448056" indent="-384048" algn="just" eaLnBrk="1" fontAlgn="auto" hangingPunct="1">
              <a:spcAft>
                <a:spcPts val="0"/>
              </a:spcAft>
              <a:buFont typeface="Wingdings 2"/>
              <a:buChar char=""/>
              <a:defRPr/>
            </a:pPr>
            <a:r>
              <a:rPr sz="1900" smtClean="0">
                <a:latin typeface="Arial" pitchFamily="34" charset="0"/>
                <a:cs typeface="Arial" pitchFamily="34" charset="0"/>
              </a:rPr>
              <a:t>Sin embargo, se debe advertir que debido a la crisis económica mundial para este año el crecimiento entre 6% y 8% en cuanto a ventas de unidades.</a:t>
            </a:r>
          </a:p>
          <a:p>
            <a:pPr marL="448056" indent="-384048" eaLnBrk="1" fontAlgn="auto" hangingPunct="1">
              <a:spcAft>
                <a:spcPts val="0"/>
              </a:spcAft>
              <a:buFont typeface="Wingdings 2"/>
              <a:buChar char=""/>
              <a:defRPr/>
            </a:pPr>
            <a:endParaRPr sz="1200" smtClean="0">
              <a:latin typeface="Arial" pitchFamily="34" charset="0"/>
              <a:cs typeface="Arial" pitchFamily="34" charset="0"/>
            </a:endParaRPr>
          </a:p>
          <a:p>
            <a:pPr marL="448056" indent="-384048" eaLnBrk="1" fontAlgn="auto" hangingPunct="1">
              <a:spcAft>
                <a:spcPts val="0"/>
              </a:spcAft>
              <a:buFont typeface="Wingdings 2"/>
              <a:buChar char=""/>
              <a:defRPr/>
            </a:pPr>
            <a:endParaRPr sz="1200" dirty="0">
              <a:latin typeface="Arial" pitchFamily="34" charset="0"/>
              <a:cs typeface="Arial" pitchFamily="34" charset="0"/>
            </a:endParaRPr>
          </a:p>
        </p:txBody>
      </p:sp>
      <p:sp>
        <p:nvSpPr>
          <p:cNvPr id="1028" name="Title 1"/>
          <p:cNvSpPr>
            <a:spLocks noGrp="1"/>
          </p:cNvSpPr>
          <p:nvPr>
            <p:ph type="title"/>
          </p:nvPr>
        </p:nvSpPr>
        <p:spPr/>
        <p:txBody>
          <a:bodyPr/>
          <a:lstStyle/>
          <a:p>
            <a:pPr indent="0" algn="ctr" eaLnBrk="1" hangingPunct="1"/>
            <a:r>
              <a:rPr smtClean="0">
                <a:ln>
                  <a:noFill/>
                </a:ln>
                <a:solidFill>
                  <a:schemeClr val="tx1"/>
                </a:solidFill>
                <a:latin typeface="Arial" charset="0"/>
                <a:cs typeface="Arial" charset="0"/>
              </a:rPr>
              <a:t>Tendencias económicas</a:t>
            </a:r>
          </a:p>
        </p:txBody>
      </p:sp>
      <p:graphicFrame>
        <p:nvGraphicFramePr>
          <p:cNvPr id="1026" name="14 Gráfico"/>
          <p:cNvGraphicFramePr>
            <a:graphicFrameLocks/>
          </p:cNvGraphicFramePr>
          <p:nvPr/>
        </p:nvGraphicFramePr>
        <p:xfrm>
          <a:off x="5000625" y="1428750"/>
          <a:ext cx="3619500" cy="2746375"/>
        </p:xfrm>
        <a:graphic>
          <a:graphicData uri="http://schemas.openxmlformats.org/presentationml/2006/ole">
            <p:oleObj spid="_x0000_s1026" r:id="rId4" imgW="3621338" imgH="2749534" progId="Excel.Char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indent="0" algn="ctr" eaLnBrk="1" hangingPunct="1"/>
            <a:r>
              <a:rPr sz="4000" smtClean="0">
                <a:ln>
                  <a:noFill/>
                </a:ln>
                <a:solidFill>
                  <a:schemeClr val="tx1"/>
                </a:solidFill>
                <a:latin typeface="Arial" charset="0"/>
                <a:cs typeface="Arial" charset="0"/>
              </a:rPr>
              <a:t>Análisis FODA</a:t>
            </a:r>
          </a:p>
        </p:txBody>
      </p:sp>
      <p:sp>
        <p:nvSpPr>
          <p:cNvPr id="19459" name="Content Placeholder 2"/>
          <p:cNvSpPr txBox="1">
            <a:spLocks/>
          </p:cNvSpPr>
          <p:nvPr/>
        </p:nvSpPr>
        <p:spPr bwMode="auto">
          <a:xfrm>
            <a:off x="214313" y="1357313"/>
            <a:ext cx="4572000" cy="4929187"/>
          </a:xfrm>
          <a:prstGeom prst="rect">
            <a:avLst/>
          </a:prstGeom>
          <a:noFill/>
          <a:ln w="9525">
            <a:noFill/>
            <a:miter lim="800000"/>
            <a:headEnd/>
            <a:tailEnd/>
          </a:ln>
        </p:spPr>
        <p:txBody>
          <a:bodyPr/>
          <a:lstStyle/>
          <a:p>
            <a:pPr marL="447675" indent="-382588" algn="just">
              <a:spcBef>
                <a:spcPct val="20000"/>
              </a:spcBef>
              <a:buClr>
                <a:schemeClr val="accent1"/>
              </a:buClr>
              <a:buSzPct val="80000"/>
              <a:buFont typeface="Wingdings 2" pitchFamily="18" charset="2"/>
              <a:buChar char=""/>
            </a:pPr>
            <a:r>
              <a:rPr lang="es-ES" sz="1400">
                <a:cs typeface="Arial" charset="0"/>
              </a:rPr>
              <a:t>FORTALEZAS</a:t>
            </a:r>
          </a:p>
          <a:p>
            <a:pPr marL="904875" lvl="1" indent="-382588">
              <a:spcBef>
                <a:spcPct val="20000"/>
              </a:spcBef>
              <a:buClr>
                <a:schemeClr val="accent1"/>
              </a:buClr>
              <a:buSzPct val="80000"/>
              <a:buFont typeface="Courier New" pitchFamily="49" charset="0"/>
              <a:buChar char="o"/>
            </a:pPr>
            <a:r>
              <a:rPr lang="es-ES" sz="1400">
                <a:cs typeface="Arial" charset="0"/>
              </a:rPr>
              <a:t>Líder en prescripciones en el mercado.(F1)</a:t>
            </a:r>
          </a:p>
          <a:p>
            <a:pPr marL="904875" lvl="1" indent="-382588">
              <a:spcBef>
                <a:spcPct val="20000"/>
              </a:spcBef>
              <a:buClr>
                <a:schemeClr val="accent1"/>
              </a:buClr>
              <a:buSzPct val="80000"/>
              <a:buFont typeface="Courier New" pitchFamily="49" charset="0"/>
              <a:buChar char="o"/>
            </a:pPr>
            <a:r>
              <a:rPr lang="es-ES" sz="1400">
                <a:cs typeface="Arial" charset="0"/>
              </a:rPr>
              <a:t>Personal  Calificado.(F2)</a:t>
            </a:r>
          </a:p>
          <a:p>
            <a:pPr marL="904875" lvl="1" indent="-382588">
              <a:spcBef>
                <a:spcPct val="20000"/>
              </a:spcBef>
              <a:buClr>
                <a:schemeClr val="accent1"/>
              </a:buClr>
              <a:buSzPct val="80000"/>
              <a:buFont typeface="Courier New" pitchFamily="49" charset="0"/>
              <a:buChar char="o"/>
            </a:pPr>
            <a:r>
              <a:rPr lang="es-ES" sz="1400">
                <a:cs typeface="Arial" charset="0"/>
              </a:rPr>
              <a:t>Baja rotación en personal de venta.(F3)</a:t>
            </a:r>
          </a:p>
          <a:p>
            <a:pPr marL="904875" lvl="1" indent="-382588">
              <a:spcBef>
                <a:spcPct val="20000"/>
              </a:spcBef>
              <a:buClr>
                <a:schemeClr val="accent1"/>
              </a:buClr>
              <a:buSzPct val="80000"/>
              <a:buFont typeface="Courier New" pitchFamily="49" charset="0"/>
              <a:buChar char="o"/>
            </a:pPr>
            <a:r>
              <a:rPr lang="es-ES" sz="1400">
                <a:cs typeface="Arial" charset="0"/>
              </a:rPr>
              <a:t>Líderes en ventas en este segmento (fitofármacos).(F4)</a:t>
            </a:r>
          </a:p>
          <a:p>
            <a:pPr marL="904875" lvl="1" indent="-382588">
              <a:spcBef>
                <a:spcPct val="20000"/>
              </a:spcBef>
              <a:buClr>
                <a:schemeClr val="accent1"/>
              </a:buClr>
              <a:buSzPct val="80000"/>
              <a:buFont typeface="Courier New" pitchFamily="49" charset="0"/>
              <a:buChar char="o"/>
            </a:pPr>
            <a:r>
              <a:rPr lang="es-ES" sz="1400">
                <a:cs typeface="Arial" charset="0"/>
              </a:rPr>
              <a:t>Imagen posicionada dentro del mercado.(F5)</a:t>
            </a:r>
          </a:p>
          <a:p>
            <a:pPr marL="447675" indent="-382588">
              <a:spcBef>
                <a:spcPct val="20000"/>
              </a:spcBef>
              <a:buClr>
                <a:schemeClr val="accent1"/>
              </a:buClr>
              <a:buSzPct val="80000"/>
              <a:buFont typeface="Wingdings 2" pitchFamily="18" charset="2"/>
              <a:buChar char=""/>
            </a:pPr>
            <a:endParaRPr lang="es-ES" sz="1400">
              <a:cs typeface="Arial" charset="0"/>
            </a:endParaRPr>
          </a:p>
          <a:p>
            <a:pPr marL="447675" indent="-382588" algn="just">
              <a:spcBef>
                <a:spcPct val="20000"/>
              </a:spcBef>
              <a:buClr>
                <a:schemeClr val="accent1"/>
              </a:buClr>
              <a:buSzPct val="80000"/>
              <a:buFont typeface="Wingdings 2" pitchFamily="18" charset="2"/>
              <a:buChar char=""/>
            </a:pPr>
            <a:r>
              <a:rPr lang="es-ES" sz="1400">
                <a:cs typeface="Arial" charset="0"/>
              </a:rPr>
              <a:t>OPORTUNIDADES</a:t>
            </a:r>
          </a:p>
          <a:p>
            <a:pPr marL="904875" lvl="1" indent="-382588">
              <a:spcBef>
                <a:spcPct val="20000"/>
              </a:spcBef>
              <a:buClr>
                <a:schemeClr val="accent1"/>
              </a:buClr>
              <a:buSzPct val="80000"/>
              <a:buFont typeface="Courier New" pitchFamily="49" charset="0"/>
              <a:buChar char="o"/>
            </a:pPr>
            <a:r>
              <a:rPr lang="es-ES" sz="1400">
                <a:cs typeface="Arial" charset="0"/>
              </a:rPr>
              <a:t>Aumento de participación de mercado frente a Fluimucil. (O1)</a:t>
            </a:r>
          </a:p>
          <a:p>
            <a:pPr marL="904875" lvl="1" indent="-382588">
              <a:spcBef>
                <a:spcPct val="20000"/>
              </a:spcBef>
              <a:buClr>
                <a:schemeClr val="accent1"/>
              </a:buClr>
              <a:buSzPct val="80000"/>
              <a:buFont typeface="Courier New" pitchFamily="49" charset="0"/>
              <a:buChar char="o"/>
            </a:pPr>
            <a:r>
              <a:rPr lang="es-ES" sz="1400">
                <a:cs typeface="Arial" charset="0"/>
              </a:rPr>
              <a:t>Incremento de las visitas a los centros de salud.(O2)</a:t>
            </a:r>
          </a:p>
          <a:p>
            <a:pPr marL="904875" lvl="1" indent="-382588">
              <a:spcBef>
                <a:spcPct val="20000"/>
              </a:spcBef>
              <a:buClr>
                <a:schemeClr val="accent1"/>
              </a:buClr>
              <a:buSzPct val="80000"/>
              <a:buFont typeface="Courier New" pitchFamily="49" charset="0"/>
              <a:buChar char="o"/>
            </a:pPr>
            <a:r>
              <a:rPr lang="es-ES" sz="1400">
                <a:cs typeface="Arial" charset="0"/>
              </a:rPr>
              <a:t>Mayor preocupación respecto a la gripe y al virus ah1n1.(O3)</a:t>
            </a:r>
          </a:p>
          <a:p>
            <a:pPr marL="904875" lvl="1" indent="-382588">
              <a:spcBef>
                <a:spcPct val="20000"/>
              </a:spcBef>
              <a:buClr>
                <a:schemeClr val="accent1"/>
              </a:buClr>
              <a:buSzPct val="80000"/>
              <a:buFont typeface="Courier New" pitchFamily="49" charset="0"/>
              <a:buChar char="o"/>
            </a:pPr>
            <a:r>
              <a:rPr lang="es-ES" sz="1400">
                <a:cs typeface="Arial" charset="0"/>
              </a:rPr>
              <a:t>Disminución de las relaciones diplomáticas y comerciales con Colombia.(O4)</a:t>
            </a:r>
          </a:p>
          <a:p>
            <a:pPr marL="904875" lvl="1" indent="-382588" algn="just">
              <a:spcBef>
                <a:spcPct val="20000"/>
              </a:spcBef>
              <a:buClr>
                <a:schemeClr val="accent1"/>
              </a:buClr>
              <a:buSzPct val="80000"/>
              <a:buFont typeface="Courier New" pitchFamily="49" charset="0"/>
              <a:buChar char="o"/>
            </a:pPr>
            <a:r>
              <a:rPr lang="es-ES" sz="1400">
                <a:cs typeface="Arial" charset="0"/>
              </a:rPr>
              <a:t>Alejamiento del gobierno de la CAN.(O5)</a:t>
            </a:r>
          </a:p>
        </p:txBody>
      </p:sp>
      <p:sp>
        <p:nvSpPr>
          <p:cNvPr id="19460" name="Content Placeholder 2"/>
          <p:cNvSpPr txBox="1">
            <a:spLocks/>
          </p:cNvSpPr>
          <p:nvPr/>
        </p:nvSpPr>
        <p:spPr bwMode="auto">
          <a:xfrm>
            <a:off x="4786313" y="1357313"/>
            <a:ext cx="4071937" cy="4929187"/>
          </a:xfrm>
          <a:prstGeom prst="rect">
            <a:avLst/>
          </a:prstGeom>
          <a:noFill/>
          <a:ln w="9525">
            <a:noFill/>
            <a:miter lim="800000"/>
            <a:headEnd/>
            <a:tailEnd/>
          </a:ln>
        </p:spPr>
        <p:txBody>
          <a:bodyPr/>
          <a:lstStyle/>
          <a:p>
            <a:pPr marL="447675" indent="-382588" algn="just">
              <a:spcBef>
                <a:spcPct val="20000"/>
              </a:spcBef>
              <a:buClr>
                <a:schemeClr val="accent1"/>
              </a:buClr>
              <a:buSzPct val="80000"/>
              <a:buFont typeface="Wingdings 2" pitchFamily="18" charset="2"/>
              <a:buChar char=""/>
            </a:pPr>
            <a:r>
              <a:rPr lang="es-ES" sz="1400">
                <a:cs typeface="Arial" charset="0"/>
              </a:rPr>
              <a:t>DEBILIDADES</a:t>
            </a:r>
          </a:p>
          <a:p>
            <a:pPr marL="904875" lvl="1" indent="-382588">
              <a:spcBef>
                <a:spcPct val="20000"/>
              </a:spcBef>
              <a:buClr>
                <a:schemeClr val="accent1"/>
              </a:buClr>
              <a:buSzPct val="80000"/>
              <a:buFont typeface="Courier New" pitchFamily="49" charset="0"/>
              <a:buChar char="o"/>
            </a:pPr>
            <a:r>
              <a:rPr lang="es-ES" sz="1400">
                <a:cs typeface="Arial" charset="0"/>
              </a:rPr>
              <a:t>Falta de datos estadísticos en el área.(D1)</a:t>
            </a:r>
          </a:p>
          <a:p>
            <a:pPr marL="904875" lvl="1" indent="-382588">
              <a:spcBef>
                <a:spcPct val="20000"/>
              </a:spcBef>
              <a:buClr>
                <a:schemeClr val="accent1"/>
              </a:buClr>
              <a:buSzPct val="80000"/>
              <a:buFont typeface="Courier New" pitchFamily="49" charset="0"/>
              <a:buChar char="o"/>
            </a:pPr>
            <a:r>
              <a:rPr lang="es-ES" sz="1400">
                <a:cs typeface="Arial" charset="0"/>
              </a:rPr>
              <a:t>Baja casuística.(D2)</a:t>
            </a:r>
          </a:p>
          <a:p>
            <a:pPr marL="904875" lvl="1" indent="-382588">
              <a:spcBef>
                <a:spcPct val="20000"/>
              </a:spcBef>
              <a:buClr>
                <a:schemeClr val="accent1"/>
              </a:buClr>
              <a:buSzPct val="80000"/>
              <a:buFont typeface="Courier New" pitchFamily="49" charset="0"/>
              <a:buChar char="o"/>
            </a:pPr>
            <a:r>
              <a:rPr lang="es-ES" sz="1400">
                <a:cs typeface="Arial" charset="0"/>
              </a:rPr>
              <a:t>Bajo nivel de publicidad.(D3)</a:t>
            </a:r>
          </a:p>
          <a:p>
            <a:pPr marL="904875" lvl="1" indent="-382588">
              <a:spcBef>
                <a:spcPct val="20000"/>
              </a:spcBef>
              <a:buClr>
                <a:schemeClr val="accent1"/>
              </a:buClr>
              <a:buSzPct val="80000"/>
              <a:buFont typeface="Courier New" pitchFamily="49" charset="0"/>
              <a:buChar char="o"/>
            </a:pPr>
            <a:r>
              <a:rPr lang="es-ES" sz="1400">
                <a:cs typeface="Arial" charset="0"/>
              </a:rPr>
              <a:t>Bajo nivel de planificación estratégica. (D4)</a:t>
            </a:r>
          </a:p>
          <a:p>
            <a:pPr marL="904875" lvl="1" indent="-382588">
              <a:spcBef>
                <a:spcPct val="20000"/>
              </a:spcBef>
              <a:buClr>
                <a:schemeClr val="accent1"/>
              </a:buClr>
              <a:buSzPct val="80000"/>
              <a:buFont typeface="Courier New" pitchFamily="49" charset="0"/>
              <a:buChar char="o"/>
            </a:pPr>
            <a:r>
              <a:rPr lang="es-ES" sz="1400">
                <a:cs typeface="Arial" charset="0"/>
              </a:rPr>
              <a:t>El producto Abrilar  tiene un posicionamiento débil .(D5)</a:t>
            </a:r>
          </a:p>
          <a:p>
            <a:pPr marL="447675" indent="-382588" algn="just">
              <a:spcBef>
                <a:spcPct val="20000"/>
              </a:spcBef>
              <a:buClr>
                <a:schemeClr val="accent1"/>
              </a:buClr>
              <a:buSzPct val="80000"/>
              <a:buFont typeface="Wingdings 2" pitchFamily="18" charset="2"/>
              <a:buChar char=""/>
            </a:pPr>
            <a:r>
              <a:rPr lang="es-ES" sz="1400">
                <a:cs typeface="Arial" charset="0"/>
              </a:rPr>
              <a:t>AMENAZAS</a:t>
            </a:r>
          </a:p>
          <a:p>
            <a:pPr marL="904875" lvl="1" indent="-382588">
              <a:spcBef>
                <a:spcPct val="20000"/>
              </a:spcBef>
              <a:buClr>
                <a:schemeClr val="accent1"/>
              </a:buClr>
              <a:buSzPct val="80000"/>
              <a:buFont typeface="Courier New" pitchFamily="49" charset="0"/>
              <a:buChar char="o"/>
            </a:pPr>
            <a:r>
              <a:rPr lang="es-ES" sz="1400">
                <a:cs typeface="Arial" charset="0"/>
              </a:rPr>
              <a:t>Tiempos de servicio aduanero altos. (A1)</a:t>
            </a:r>
          </a:p>
          <a:p>
            <a:pPr marL="904875" lvl="1" indent="-382588">
              <a:spcBef>
                <a:spcPct val="20000"/>
              </a:spcBef>
              <a:buClr>
                <a:schemeClr val="accent1"/>
              </a:buClr>
              <a:buSzPct val="80000"/>
              <a:buFont typeface="Courier New" pitchFamily="49" charset="0"/>
              <a:buChar char="o"/>
            </a:pPr>
            <a:r>
              <a:rPr lang="es-ES" sz="1400">
                <a:cs typeface="Arial" charset="0"/>
              </a:rPr>
              <a:t>Mayor nivel de burocracia en las aduana.(A2)</a:t>
            </a:r>
          </a:p>
          <a:p>
            <a:pPr marL="904875" lvl="1" indent="-382588">
              <a:spcBef>
                <a:spcPct val="20000"/>
              </a:spcBef>
              <a:buClr>
                <a:schemeClr val="accent1"/>
              </a:buClr>
              <a:buSzPct val="80000"/>
              <a:buFont typeface="Courier New" pitchFamily="49" charset="0"/>
              <a:buChar char="o"/>
            </a:pPr>
            <a:r>
              <a:rPr lang="es-ES" sz="1400">
                <a:cs typeface="Arial" charset="0"/>
              </a:rPr>
              <a:t>Implantación de modelo económico de sustitución de importaciones. (A3)</a:t>
            </a:r>
          </a:p>
          <a:p>
            <a:pPr marL="904875" lvl="1" indent="-382588">
              <a:spcBef>
                <a:spcPct val="20000"/>
              </a:spcBef>
              <a:buClr>
                <a:schemeClr val="accent1"/>
              </a:buClr>
              <a:buSzPct val="80000"/>
              <a:buFont typeface="Courier New" pitchFamily="49" charset="0"/>
              <a:buChar char="o"/>
            </a:pPr>
            <a:r>
              <a:rPr lang="es-ES" sz="1400">
                <a:cs typeface="Arial" charset="0"/>
              </a:rPr>
              <a:t>Incremento de aranceles.(A4)</a:t>
            </a:r>
          </a:p>
          <a:p>
            <a:pPr marL="904875" lvl="1" indent="-382588">
              <a:spcBef>
                <a:spcPct val="20000"/>
              </a:spcBef>
              <a:buClr>
                <a:schemeClr val="accent1"/>
              </a:buClr>
              <a:buSzPct val="80000"/>
              <a:buFont typeface="Courier New" pitchFamily="49" charset="0"/>
              <a:buChar char="o"/>
            </a:pPr>
            <a:r>
              <a:rPr lang="es-ES" sz="1400">
                <a:cs typeface="Arial" charset="0"/>
              </a:rPr>
              <a:t>Barreras arancelarias que afecten a la importación de Abrilar sobre.(A5)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428736"/>
          <a:ext cx="8143931" cy="4432390"/>
        </p:xfrm>
        <a:graphic>
          <a:graphicData uri="http://schemas.openxmlformats.org/drawingml/2006/table">
            <a:tbl>
              <a:tblPr firstRow="1" bandRow="1">
                <a:tableStyleId>{5C22544A-7EE6-4342-B048-85BDC9FD1C3A}</a:tableStyleId>
              </a:tblPr>
              <a:tblGrid>
                <a:gridCol w="366844"/>
                <a:gridCol w="2732174"/>
                <a:gridCol w="2758898"/>
                <a:gridCol w="2286015"/>
              </a:tblGrid>
              <a:tr h="350478">
                <a:tc rowSpan="4" gridSpan="2">
                  <a:txBody>
                    <a:bodyPr/>
                    <a:lstStyle/>
                    <a:p>
                      <a:pPr algn="ctr"/>
                      <a:endParaRPr lang="es-ES" sz="1600" dirty="0"/>
                    </a:p>
                  </a:txBody>
                  <a:tcPr marL="80241" marR="80241" marT="40120" marB="40120">
                    <a:noFill/>
                  </a:tcPr>
                </a:tc>
                <a:tc rowSpan="4" hMerge="1">
                  <a:txBody>
                    <a:bodyPr/>
                    <a:lstStyle/>
                    <a:p>
                      <a:pPr algn="ctr"/>
                      <a:endParaRPr lang="es-ES" sz="1600" dirty="0"/>
                    </a:p>
                  </a:txBody>
                  <a:tcPr marL="80241" marR="80241" marT="40120" marB="40120"/>
                </a:tc>
                <a:tc>
                  <a:txBody>
                    <a:bodyPr/>
                    <a:lstStyle/>
                    <a:p>
                      <a:pPr algn="ctr"/>
                      <a:r>
                        <a:rPr lang="es-ES" sz="1600" dirty="0" smtClean="0"/>
                        <a:t>FORTALEZA</a:t>
                      </a:r>
                      <a:endParaRPr lang="es-ES" sz="1600" dirty="0"/>
                    </a:p>
                  </a:txBody>
                  <a:tcPr marL="80241" marR="80241" marT="40120" marB="40120"/>
                </a:tc>
                <a:tc>
                  <a:txBody>
                    <a:bodyPr/>
                    <a:lstStyle/>
                    <a:p>
                      <a:pPr algn="ctr"/>
                      <a:r>
                        <a:rPr lang="es-ES" sz="1600" dirty="0" smtClean="0"/>
                        <a:t>DEBILIDAD</a:t>
                      </a:r>
                      <a:endParaRPr lang="es-ES" sz="1600" dirty="0"/>
                    </a:p>
                  </a:txBody>
                  <a:tcPr marL="80241" marR="80241" marT="40120" marB="40120"/>
                </a:tc>
              </a:tr>
              <a:tr h="350478">
                <a:tc gridSpan="2" vMerge="1">
                  <a:txBody>
                    <a:bodyPr/>
                    <a:lstStyle/>
                    <a:p>
                      <a:endParaRPr lang="es-ES" sz="1600" dirty="0"/>
                    </a:p>
                  </a:txBody>
                  <a:tcPr marL="80241" marR="80241" marT="40120" marB="40120"/>
                </a:tc>
                <a:tc hMerge="1" vMerge="1">
                  <a:txBody>
                    <a:bodyPr/>
                    <a:lstStyle/>
                    <a:p>
                      <a:endParaRPr lang="es-ES" sz="1600" dirty="0"/>
                    </a:p>
                  </a:txBody>
                  <a:tcPr marL="80241" marR="80241" marT="40120" marB="40120"/>
                </a:tc>
                <a:tc>
                  <a:txBody>
                    <a:bodyPr/>
                    <a:lstStyle/>
                    <a:p>
                      <a:pPr algn="r"/>
                      <a:r>
                        <a:rPr lang="es-ES" sz="1200" dirty="0" smtClean="0">
                          <a:latin typeface="Arial" pitchFamily="34" charset="0"/>
                          <a:cs typeface="Arial" pitchFamily="34" charset="0"/>
                        </a:rPr>
                        <a:t>Personal</a:t>
                      </a:r>
                      <a:r>
                        <a:rPr lang="es-ES" sz="1200" baseline="0" dirty="0" smtClean="0">
                          <a:latin typeface="Arial" pitchFamily="34" charset="0"/>
                          <a:cs typeface="Arial" pitchFamily="34" charset="0"/>
                        </a:rPr>
                        <a:t> calificado (F2)</a:t>
                      </a:r>
                      <a:endParaRPr lang="es-ES" sz="1200" dirty="0">
                        <a:latin typeface="Arial" pitchFamily="34" charset="0"/>
                        <a:cs typeface="Arial" pitchFamily="34" charset="0"/>
                      </a:endParaRPr>
                    </a:p>
                  </a:txBody>
                  <a:tcPr marL="80241" marR="80241" marT="40120" marB="40120"/>
                </a:tc>
                <a:tc>
                  <a:txBody>
                    <a:bodyPr/>
                    <a:lstStyle/>
                    <a:p>
                      <a:pPr algn="r"/>
                      <a:r>
                        <a:rPr lang="es-ES" sz="1200" dirty="0" smtClean="0">
                          <a:latin typeface="Arial" pitchFamily="34" charset="0"/>
                          <a:cs typeface="Arial" pitchFamily="34" charset="0"/>
                        </a:rPr>
                        <a:t>Nivel</a:t>
                      </a:r>
                      <a:r>
                        <a:rPr lang="es-ES" sz="1200" baseline="0" dirty="0" smtClean="0">
                          <a:latin typeface="Arial" pitchFamily="34" charset="0"/>
                          <a:cs typeface="Arial" pitchFamily="34" charset="0"/>
                        </a:rPr>
                        <a:t> de publicidad (D3)</a:t>
                      </a:r>
                      <a:endParaRPr lang="es-ES" sz="1200" dirty="0">
                        <a:latin typeface="Arial" pitchFamily="34" charset="0"/>
                        <a:cs typeface="Arial" pitchFamily="34" charset="0"/>
                      </a:endParaRPr>
                    </a:p>
                  </a:txBody>
                  <a:tcPr marL="80241" marR="80241" marT="40120" marB="40120"/>
                </a:tc>
              </a:tr>
              <a:tr h="480345">
                <a:tc gridSpan="2" vMerge="1">
                  <a:txBody>
                    <a:bodyPr/>
                    <a:lstStyle/>
                    <a:p>
                      <a:endParaRPr lang="es-ES" sz="1600" dirty="0"/>
                    </a:p>
                  </a:txBody>
                  <a:tcPr marL="80241" marR="80241" marT="40120" marB="40120"/>
                </a:tc>
                <a:tc hMerge="1" vMerge="1">
                  <a:txBody>
                    <a:bodyPr/>
                    <a:lstStyle/>
                    <a:p>
                      <a:endParaRPr lang="es-ES" sz="1600" dirty="0"/>
                    </a:p>
                  </a:txBody>
                  <a:tcPr marL="80241" marR="80241" marT="40120" marB="40120"/>
                </a:tc>
                <a:tc>
                  <a:txBody>
                    <a:bodyPr/>
                    <a:lstStyle/>
                    <a:p>
                      <a:pPr algn="r"/>
                      <a:r>
                        <a:rPr lang="es-ES" sz="1200" dirty="0" smtClean="0">
                          <a:latin typeface="Arial" pitchFamily="34" charset="0"/>
                          <a:cs typeface="Arial" pitchFamily="34" charset="0"/>
                        </a:rPr>
                        <a:t>Patente en proceso de elaboración (F6)</a:t>
                      </a:r>
                      <a:endParaRPr lang="es-ES" sz="1200" dirty="0">
                        <a:latin typeface="Arial" pitchFamily="34" charset="0"/>
                        <a:cs typeface="Arial" pitchFamily="34" charset="0"/>
                      </a:endParaRPr>
                    </a:p>
                  </a:txBody>
                  <a:tcPr marL="80241" marR="80241" marT="40120" marB="40120"/>
                </a:tc>
                <a:tc>
                  <a:txBody>
                    <a:bodyPr/>
                    <a:lstStyle/>
                    <a:p>
                      <a:pPr algn="r"/>
                      <a:r>
                        <a:rPr lang="es-ES" sz="1200" dirty="0" smtClean="0">
                          <a:latin typeface="Arial" pitchFamily="34" charset="0"/>
                          <a:cs typeface="Arial" pitchFamily="34" charset="0"/>
                        </a:rPr>
                        <a:t>Nivel</a:t>
                      </a:r>
                      <a:r>
                        <a:rPr lang="es-ES" sz="1200" baseline="0" dirty="0" smtClean="0">
                          <a:latin typeface="Arial" pitchFamily="34" charset="0"/>
                          <a:cs typeface="Arial" pitchFamily="34" charset="0"/>
                        </a:rPr>
                        <a:t> de planificación (D4)</a:t>
                      </a:r>
                      <a:endParaRPr lang="es-ES" sz="1200" dirty="0">
                        <a:latin typeface="Arial" pitchFamily="34" charset="0"/>
                        <a:cs typeface="Arial" pitchFamily="34" charset="0"/>
                      </a:endParaRPr>
                    </a:p>
                  </a:txBody>
                  <a:tcPr marL="80241" marR="80241" marT="40120" marB="40120"/>
                </a:tc>
              </a:tr>
              <a:tr h="350478">
                <a:tc gridSpan="2" vMerge="1">
                  <a:txBody>
                    <a:bodyPr/>
                    <a:lstStyle/>
                    <a:p>
                      <a:endParaRPr lang="es-ES" sz="1600" dirty="0"/>
                    </a:p>
                  </a:txBody>
                  <a:tcPr marL="80241" marR="80241" marT="40120" marB="40120"/>
                </a:tc>
                <a:tc hMerge="1" vMerge="1">
                  <a:txBody>
                    <a:bodyPr/>
                    <a:lstStyle/>
                    <a:p>
                      <a:endParaRPr lang="es-ES" sz="1600" dirty="0"/>
                    </a:p>
                  </a:txBody>
                  <a:tcPr marL="80241" marR="80241" marT="40120" marB="40120"/>
                </a:tc>
                <a:tc>
                  <a:txBody>
                    <a:bodyPr/>
                    <a:lstStyle/>
                    <a:p>
                      <a:pPr algn="r"/>
                      <a:r>
                        <a:rPr lang="es-ES" sz="1200" dirty="0" smtClean="0">
                          <a:latin typeface="Arial" pitchFamily="34" charset="0"/>
                          <a:cs typeface="Arial" pitchFamily="34" charset="0"/>
                        </a:rPr>
                        <a:t>Canal</a:t>
                      </a:r>
                      <a:r>
                        <a:rPr lang="es-ES" sz="1200" baseline="0" dirty="0" smtClean="0">
                          <a:latin typeface="Arial" pitchFamily="34" charset="0"/>
                          <a:cs typeface="Arial" pitchFamily="34" charset="0"/>
                        </a:rPr>
                        <a:t> de distribución (F9)</a:t>
                      </a:r>
                      <a:endParaRPr lang="es-ES" sz="1200" dirty="0">
                        <a:latin typeface="Arial" pitchFamily="34" charset="0"/>
                        <a:cs typeface="Arial" pitchFamily="34" charset="0"/>
                      </a:endParaRPr>
                    </a:p>
                  </a:txBody>
                  <a:tcPr marL="80241" marR="80241" marT="40120" marB="40120"/>
                </a:tc>
                <a:tc>
                  <a:txBody>
                    <a:bodyPr/>
                    <a:lstStyle/>
                    <a:p>
                      <a:pPr algn="r"/>
                      <a:r>
                        <a:rPr lang="es-ES" sz="1200" dirty="0" smtClean="0">
                          <a:latin typeface="Arial" pitchFamily="34" charset="0"/>
                          <a:cs typeface="Arial" pitchFamily="34" charset="0"/>
                        </a:rPr>
                        <a:t>Posicionamiento débil (D5)</a:t>
                      </a:r>
                      <a:endParaRPr lang="es-ES" sz="1200" dirty="0">
                        <a:latin typeface="Arial" pitchFamily="34" charset="0"/>
                        <a:cs typeface="Arial" pitchFamily="34" charset="0"/>
                      </a:endParaRPr>
                    </a:p>
                  </a:txBody>
                  <a:tcPr marL="80241" marR="80241" marT="40120" marB="40120"/>
                </a:tc>
              </a:tr>
              <a:tr h="480345">
                <a:tc rowSpan="3">
                  <a:txBody>
                    <a:bodyPr/>
                    <a:lstStyle/>
                    <a:p>
                      <a:pPr algn="ctr"/>
                      <a:r>
                        <a:rPr lang="es-ES" sz="1600" b="1" dirty="0" smtClean="0">
                          <a:solidFill>
                            <a:schemeClr val="bg1"/>
                          </a:solidFill>
                        </a:rPr>
                        <a:t>OPORTUNIDADAAD</a:t>
                      </a:r>
                      <a:endParaRPr lang="es-ES" sz="1600" b="1" dirty="0">
                        <a:solidFill>
                          <a:schemeClr val="bg1"/>
                        </a:solidFill>
                      </a:endParaRPr>
                    </a:p>
                  </a:txBody>
                  <a:tcPr marL="80241" marR="80241" marT="40120" marB="40120" vert="vert270">
                    <a:solidFill>
                      <a:schemeClr val="accent1"/>
                    </a:solidFill>
                  </a:tcPr>
                </a:tc>
                <a:tc>
                  <a:txBody>
                    <a:bodyPr/>
                    <a:lstStyle/>
                    <a:p>
                      <a:r>
                        <a:rPr lang="es-ES" sz="1200" dirty="0" smtClean="0">
                          <a:latin typeface="Arial" pitchFamily="34" charset="0"/>
                          <a:cs typeface="Arial" pitchFamily="34" charset="0"/>
                        </a:rPr>
                        <a:t>Visitas de personas (O1)</a:t>
                      </a:r>
                      <a:endParaRPr lang="es-ES" sz="1200" dirty="0">
                        <a:latin typeface="Arial" pitchFamily="34" charset="0"/>
                        <a:cs typeface="Arial" pitchFamily="34" charset="0"/>
                      </a:endParaRPr>
                    </a:p>
                  </a:txBody>
                  <a:tcPr marL="80241" marR="80241" marT="40120" marB="40120"/>
                </a:tc>
                <a:tc>
                  <a:txBody>
                    <a:bodyPr/>
                    <a:lstStyle/>
                    <a:p>
                      <a:pPr algn="just"/>
                      <a:r>
                        <a:rPr lang="es-ES" sz="1200" dirty="0" smtClean="0">
                          <a:latin typeface="Arial" pitchFamily="34" charset="0"/>
                          <a:cs typeface="Arial" pitchFamily="34" charset="0"/>
                        </a:rPr>
                        <a:t>Personal de ventas (O1F2)</a:t>
                      </a:r>
                      <a:endParaRPr lang="es-ES" sz="1200" dirty="0">
                        <a:latin typeface="Arial" pitchFamily="34" charset="0"/>
                        <a:cs typeface="Arial" pitchFamily="34" charset="0"/>
                      </a:endParaRPr>
                    </a:p>
                  </a:txBody>
                  <a:tcPr marL="80241" marR="80241" marT="40120" marB="40120"/>
                </a:tc>
                <a:tc>
                  <a:txBody>
                    <a:bodyPr/>
                    <a:lstStyle/>
                    <a:p>
                      <a:pPr algn="just"/>
                      <a:r>
                        <a:rPr lang="es-ES" sz="1200" dirty="0" smtClean="0">
                          <a:latin typeface="Arial" pitchFamily="34" charset="0"/>
                          <a:cs typeface="Arial" pitchFamily="34" charset="0"/>
                        </a:rPr>
                        <a:t>Afiches en</a:t>
                      </a:r>
                      <a:r>
                        <a:rPr lang="es-ES" sz="1200" baseline="0" dirty="0" smtClean="0">
                          <a:latin typeface="Arial" pitchFamily="34" charset="0"/>
                          <a:cs typeface="Arial" pitchFamily="34" charset="0"/>
                        </a:rPr>
                        <a:t> centros de salud (O1F2)</a:t>
                      </a:r>
                      <a:endParaRPr lang="es-ES" sz="1200" dirty="0">
                        <a:latin typeface="Arial" pitchFamily="34" charset="0"/>
                        <a:cs typeface="Arial" pitchFamily="34" charset="0"/>
                      </a:endParaRPr>
                    </a:p>
                  </a:txBody>
                  <a:tcPr marL="80241" marR="80241" marT="40120" marB="40120"/>
                </a:tc>
              </a:tr>
              <a:tr h="615513">
                <a:tc vMerge="1">
                  <a:txBody>
                    <a:bodyPr/>
                    <a:lstStyle/>
                    <a:p>
                      <a:endParaRPr lang="es-ES" sz="1600" dirty="0"/>
                    </a:p>
                  </a:txBody>
                  <a:tcPr marL="80241" marR="80241" marT="40120" marB="40120"/>
                </a:tc>
                <a:tc>
                  <a:txBody>
                    <a:bodyPr/>
                    <a:lstStyle/>
                    <a:p>
                      <a:r>
                        <a:rPr lang="es-ES" sz="1200" dirty="0" smtClean="0">
                          <a:latin typeface="Arial" pitchFamily="34" charset="0"/>
                          <a:cs typeface="Arial" pitchFamily="34" charset="0"/>
                        </a:rPr>
                        <a:t>Convenios</a:t>
                      </a:r>
                      <a:r>
                        <a:rPr lang="es-ES" sz="1200" baseline="0" dirty="0" smtClean="0">
                          <a:latin typeface="Arial" pitchFamily="34" charset="0"/>
                          <a:cs typeface="Arial" pitchFamily="34" charset="0"/>
                        </a:rPr>
                        <a:t> programas de salud (O7)</a:t>
                      </a:r>
                      <a:endParaRPr lang="es-ES" sz="1200" dirty="0">
                        <a:latin typeface="Arial" pitchFamily="34" charset="0"/>
                        <a:cs typeface="Arial" pitchFamily="34" charset="0"/>
                      </a:endParaRPr>
                    </a:p>
                  </a:txBody>
                  <a:tcPr marL="80241" marR="80241" marT="40120" marB="40120"/>
                </a:tc>
                <a:tc>
                  <a:txBody>
                    <a:bodyPr/>
                    <a:lstStyle/>
                    <a:p>
                      <a:pPr algn="just"/>
                      <a:r>
                        <a:rPr lang="es-ES" sz="1200" dirty="0" smtClean="0">
                          <a:latin typeface="Arial" pitchFamily="34" charset="0"/>
                          <a:cs typeface="Arial" pitchFamily="34" charset="0"/>
                        </a:rPr>
                        <a:t>Convenios</a:t>
                      </a:r>
                      <a:r>
                        <a:rPr lang="es-ES" sz="1200" baseline="0" dirty="0" smtClean="0">
                          <a:latin typeface="Arial" pitchFamily="34" charset="0"/>
                          <a:cs typeface="Arial" pitchFamily="34" charset="0"/>
                        </a:rPr>
                        <a:t> entregando descuentos (O7F9)</a:t>
                      </a:r>
                      <a:endParaRPr lang="es-ES" sz="1200" dirty="0">
                        <a:latin typeface="Arial" pitchFamily="34" charset="0"/>
                        <a:cs typeface="Arial" pitchFamily="34" charset="0"/>
                      </a:endParaRPr>
                    </a:p>
                  </a:txBody>
                  <a:tcPr marL="80241" marR="80241" marT="40120" marB="40120"/>
                </a:tc>
                <a:tc>
                  <a:txBody>
                    <a:bodyPr/>
                    <a:lstStyle/>
                    <a:p>
                      <a:pPr algn="just"/>
                      <a:r>
                        <a:rPr lang="es-ES" sz="1200" dirty="0" smtClean="0">
                          <a:latin typeface="Arial" pitchFamily="34" charset="0"/>
                          <a:cs typeface="Arial" pitchFamily="34" charset="0"/>
                        </a:rPr>
                        <a:t>Reunión con el</a:t>
                      </a:r>
                      <a:r>
                        <a:rPr lang="es-ES" sz="1200" baseline="0" dirty="0" smtClean="0">
                          <a:latin typeface="Arial" pitchFamily="34" charset="0"/>
                          <a:cs typeface="Arial" pitchFamily="34" charset="0"/>
                        </a:rPr>
                        <a:t> personal de las instituciones para ejecutar convenios acordados(O7D4)</a:t>
                      </a:r>
                      <a:endParaRPr lang="es-ES" sz="1200" dirty="0">
                        <a:latin typeface="Arial" pitchFamily="34" charset="0"/>
                        <a:cs typeface="Arial" pitchFamily="34" charset="0"/>
                      </a:endParaRPr>
                    </a:p>
                  </a:txBody>
                  <a:tcPr marL="80241" marR="80241" marT="40120" marB="40120"/>
                </a:tc>
              </a:tr>
              <a:tr h="480345">
                <a:tc vMerge="1">
                  <a:txBody>
                    <a:bodyPr/>
                    <a:lstStyle/>
                    <a:p>
                      <a:endParaRPr lang="es-ES" sz="1600" dirty="0"/>
                    </a:p>
                  </a:txBody>
                  <a:tcPr marL="80241" marR="80241" marT="40120" marB="40120"/>
                </a:tc>
                <a:tc>
                  <a:txBody>
                    <a:bodyPr/>
                    <a:lstStyle/>
                    <a:p>
                      <a:r>
                        <a:rPr lang="es-ES" sz="1200" dirty="0" smtClean="0">
                          <a:latin typeface="Arial" pitchFamily="34" charset="0"/>
                          <a:cs typeface="Arial" pitchFamily="34" charset="0"/>
                        </a:rPr>
                        <a:t>Control por</a:t>
                      </a:r>
                      <a:r>
                        <a:rPr lang="es-ES" sz="1200" baseline="0" dirty="0" smtClean="0">
                          <a:latin typeface="Arial" pitchFamily="34" charset="0"/>
                          <a:cs typeface="Arial" pitchFamily="34" charset="0"/>
                        </a:rPr>
                        <a:t> parte de autoridades (O6)</a:t>
                      </a:r>
                      <a:endParaRPr lang="es-ES" sz="1200" dirty="0">
                        <a:latin typeface="Arial" pitchFamily="34" charset="0"/>
                        <a:cs typeface="Arial" pitchFamily="34" charset="0"/>
                      </a:endParaRPr>
                    </a:p>
                  </a:txBody>
                  <a:tcPr marL="80241" marR="80241" marT="40120" marB="40120"/>
                </a:tc>
                <a:tc>
                  <a:txBody>
                    <a:bodyPr/>
                    <a:lstStyle/>
                    <a:p>
                      <a:pPr algn="just"/>
                      <a:r>
                        <a:rPr lang="es-ES" sz="1200" dirty="0" smtClean="0">
                          <a:latin typeface="Arial" pitchFamily="34" charset="0"/>
                          <a:cs typeface="Arial" pitchFamily="34" charset="0"/>
                        </a:rPr>
                        <a:t>Énfasis en la promoción (O6F6)</a:t>
                      </a:r>
                      <a:endParaRPr lang="es-ES" sz="1200" dirty="0">
                        <a:latin typeface="Arial" pitchFamily="34" charset="0"/>
                        <a:cs typeface="Arial" pitchFamily="34" charset="0"/>
                      </a:endParaRPr>
                    </a:p>
                  </a:txBody>
                  <a:tcPr marL="80241" marR="80241" marT="40120" marB="40120"/>
                </a:tc>
                <a:tc>
                  <a:txBody>
                    <a:bodyPr/>
                    <a:lstStyle/>
                    <a:p>
                      <a:pPr algn="just"/>
                      <a:endParaRPr lang="es-ES" sz="1200" dirty="0">
                        <a:latin typeface="Arial" pitchFamily="34" charset="0"/>
                        <a:cs typeface="Arial" pitchFamily="34" charset="0"/>
                      </a:endParaRPr>
                    </a:p>
                  </a:txBody>
                  <a:tcPr marL="80241" marR="80241" marT="40120" marB="40120"/>
                </a:tc>
              </a:tr>
              <a:tr h="384696">
                <a:tc rowSpan="3">
                  <a:txBody>
                    <a:bodyPr/>
                    <a:lstStyle/>
                    <a:p>
                      <a:pPr algn="ctr"/>
                      <a:r>
                        <a:rPr lang="es-ES" sz="1600" b="1" dirty="0" smtClean="0">
                          <a:solidFill>
                            <a:schemeClr val="bg1"/>
                          </a:solidFill>
                        </a:rPr>
                        <a:t>AMENAZA</a:t>
                      </a:r>
                      <a:endParaRPr lang="es-ES" sz="1600" b="1" dirty="0">
                        <a:solidFill>
                          <a:schemeClr val="bg1"/>
                        </a:solidFill>
                      </a:endParaRPr>
                    </a:p>
                  </a:txBody>
                  <a:tcPr marL="80241" marR="80241" marT="40120" marB="40120" vert="vert270">
                    <a:solidFill>
                      <a:schemeClr val="accent1"/>
                    </a:solidFill>
                  </a:tcPr>
                </a:tc>
                <a:tc>
                  <a:txBody>
                    <a:bodyPr/>
                    <a:lstStyle/>
                    <a:p>
                      <a:r>
                        <a:rPr lang="es-ES" sz="1200" dirty="0" smtClean="0">
                          <a:latin typeface="Arial" pitchFamily="34" charset="0"/>
                          <a:cs typeface="Arial" pitchFamily="34" charset="0"/>
                        </a:rPr>
                        <a:t>Modelo</a:t>
                      </a:r>
                      <a:r>
                        <a:rPr lang="es-ES" sz="1200" baseline="0" dirty="0" smtClean="0">
                          <a:latin typeface="Arial" pitchFamily="34" charset="0"/>
                          <a:cs typeface="Arial" pitchFamily="34" charset="0"/>
                        </a:rPr>
                        <a:t> económico (A3)</a:t>
                      </a:r>
                      <a:endParaRPr lang="es-ES" sz="1200" dirty="0">
                        <a:latin typeface="Arial" pitchFamily="34" charset="0"/>
                        <a:cs typeface="Arial" pitchFamily="34" charset="0"/>
                      </a:endParaRPr>
                    </a:p>
                  </a:txBody>
                  <a:tcPr marL="80241" marR="80241" marT="40120" marB="40120"/>
                </a:tc>
                <a:tc>
                  <a:txBody>
                    <a:bodyPr/>
                    <a:lstStyle/>
                    <a:p>
                      <a:pPr algn="just"/>
                      <a:r>
                        <a:rPr lang="es-ES" sz="1200" dirty="0" smtClean="0">
                          <a:latin typeface="Arial" pitchFamily="34" charset="0"/>
                          <a:cs typeface="Arial" pitchFamily="34" charset="0"/>
                        </a:rPr>
                        <a:t>Elaboración</a:t>
                      </a:r>
                      <a:r>
                        <a:rPr lang="es-ES" sz="1200" baseline="0" dirty="0" smtClean="0">
                          <a:latin typeface="Arial" pitchFamily="34" charset="0"/>
                          <a:cs typeface="Arial" pitchFamily="34" charset="0"/>
                        </a:rPr>
                        <a:t> del producto . Patente(A3F6)</a:t>
                      </a:r>
                      <a:endParaRPr lang="es-ES" sz="1200" dirty="0">
                        <a:latin typeface="Arial" pitchFamily="34" charset="0"/>
                        <a:cs typeface="Arial" pitchFamily="34" charset="0"/>
                      </a:endParaRPr>
                    </a:p>
                  </a:txBody>
                  <a:tcPr marL="80241" marR="80241" marT="40120" marB="40120"/>
                </a:tc>
                <a:tc>
                  <a:txBody>
                    <a:bodyPr/>
                    <a:lstStyle/>
                    <a:p>
                      <a:pPr algn="just"/>
                      <a:endParaRPr lang="es-ES" sz="1200" dirty="0">
                        <a:latin typeface="Arial" pitchFamily="34" charset="0"/>
                        <a:cs typeface="Arial" pitchFamily="34" charset="0"/>
                      </a:endParaRPr>
                    </a:p>
                  </a:txBody>
                  <a:tcPr marL="80241" marR="80241" marT="40120" marB="40120"/>
                </a:tc>
              </a:tr>
              <a:tr h="384696">
                <a:tc vMerge="1">
                  <a:txBody>
                    <a:bodyPr/>
                    <a:lstStyle/>
                    <a:p>
                      <a:endParaRPr lang="es-ES" sz="1600" dirty="0"/>
                    </a:p>
                  </a:txBody>
                  <a:tcPr marL="80241" marR="80241" marT="40120" marB="40120"/>
                </a:tc>
                <a:tc>
                  <a:txBody>
                    <a:bodyPr/>
                    <a:lstStyle/>
                    <a:p>
                      <a:r>
                        <a:rPr lang="es-ES" sz="1200" dirty="0" smtClean="0">
                          <a:latin typeface="Arial" pitchFamily="34" charset="0"/>
                          <a:cs typeface="Arial" pitchFamily="34" charset="0"/>
                        </a:rPr>
                        <a:t>Incremento de aranceles (A4)</a:t>
                      </a:r>
                      <a:endParaRPr lang="es-ES" sz="1200" dirty="0">
                        <a:latin typeface="Arial" pitchFamily="34" charset="0"/>
                        <a:cs typeface="Arial" pitchFamily="34" charset="0"/>
                      </a:endParaRPr>
                    </a:p>
                  </a:txBody>
                  <a:tcPr marL="80241" marR="80241" marT="40120" marB="40120"/>
                </a:tc>
                <a:tc>
                  <a:txBody>
                    <a:bodyPr/>
                    <a:lstStyle/>
                    <a:p>
                      <a:pPr algn="just"/>
                      <a:endParaRPr lang="es-ES" sz="1200" dirty="0">
                        <a:solidFill>
                          <a:srgbClr val="FF0000"/>
                        </a:solidFill>
                        <a:latin typeface="Arial" pitchFamily="34" charset="0"/>
                        <a:cs typeface="Arial" pitchFamily="34" charset="0"/>
                      </a:endParaRPr>
                    </a:p>
                  </a:txBody>
                  <a:tcPr marL="80241" marR="80241" marT="40120" marB="40120"/>
                </a:tc>
                <a:tc>
                  <a:txBody>
                    <a:bodyPr/>
                    <a:lstStyle/>
                    <a:p>
                      <a:pPr algn="r"/>
                      <a:endParaRPr lang="es-ES" sz="1200" dirty="0">
                        <a:latin typeface="Arial" pitchFamily="34" charset="0"/>
                        <a:cs typeface="Arial" pitchFamily="34" charset="0"/>
                      </a:endParaRPr>
                    </a:p>
                  </a:txBody>
                  <a:tcPr marL="80241" marR="80241" marT="40120" marB="40120"/>
                </a:tc>
              </a:tr>
              <a:tr h="480345">
                <a:tc vMerge="1">
                  <a:txBody>
                    <a:bodyPr/>
                    <a:lstStyle/>
                    <a:p>
                      <a:endParaRPr lang="es-ES" sz="1600" dirty="0"/>
                    </a:p>
                  </a:txBody>
                  <a:tcPr marL="80241" marR="80241" marT="40120" marB="40120"/>
                </a:tc>
                <a:tc>
                  <a:txBody>
                    <a:bodyPr/>
                    <a:lstStyle/>
                    <a:p>
                      <a:r>
                        <a:rPr lang="es-ES" sz="1200" dirty="0" smtClean="0">
                          <a:latin typeface="Arial" pitchFamily="34" charset="0"/>
                          <a:cs typeface="Arial" pitchFamily="34" charset="0"/>
                        </a:rPr>
                        <a:t>Nuevas líneas de antitusígenos (A7)</a:t>
                      </a:r>
                      <a:endParaRPr lang="es-ES" sz="1200" dirty="0">
                        <a:latin typeface="Arial" pitchFamily="34" charset="0"/>
                        <a:cs typeface="Arial" pitchFamily="34" charset="0"/>
                      </a:endParaRPr>
                    </a:p>
                  </a:txBody>
                  <a:tcPr marL="80241" marR="80241" marT="40120" marB="40120"/>
                </a:tc>
                <a:tc>
                  <a:txBody>
                    <a:bodyPr/>
                    <a:lstStyle/>
                    <a:p>
                      <a:pPr algn="just"/>
                      <a:r>
                        <a:rPr lang="es-ES" sz="1200" dirty="0" smtClean="0">
                          <a:latin typeface="Arial" pitchFamily="34" charset="0"/>
                          <a:cs typeface="Arial" pitchFamily="34" charset="0"/>
                        </a:rPr>
                        <a:t>Aprovechar posicionamiento (A7F9)</a:t>
                      </a:r>
                      <a:endParaRPr lang="es-ES" sz="1200" dirty="0">
                        <a:latin typeface="Arial" pitchFamily="34" charset="0"/>
                        <a:cs typeface="Arial" pitchFamily="34" charset="0"/>
                      </a:endParaRPr>
                    </a:p>
                  </a:txBody>
                  <a:tcPr marL="80241" marR="80241" marT="40120" marB="40120"/>
                </a:tc>
                <a:tc>
                  <a:txBody>
                    <a:bodyPr/>
                    <a:lstStyle/>
                    <a:p>
                      <a:pPr algn="r"/>
                      <a:endParaRPr lang="es-ES" sz="1200" dirty="0">
                        <a:latin typeface="Arial" pitchFamily="34" charset="0"/>
                        <a:cs typeface="Arial" pitchFamily="34" charset="0"/>
                      </a:endParaRPr>
                    </a:p>
                  </a:txBody>
                  <a:tcPr marL="80241" marR="80241" marT="40120" marB="40120"/>
                </a:tc>
              </a:tr>
            </a:tbl>
          </a:graphicData>
        </a:graphic>
      </p:graphicFrame>
      <p:sp>
        <p:nvSpPr>
          <p:cNvPr id="2" name="Title 1"/>
          <p:cNvSpPr>
            <a:spLocks noGrp="1"/>
          </p:cNvSpPr>
          <p:nvPr>
            <p:ph type="title"/>
          </p:nvPr>
        </p:nvSpPr>
        <p:spPr>
          <a:xfrm>
            <a:off x="457200" y="268288"/>
            <a:ext cx="8229600" cy="731837"/>
          </a:xfrm>
        </p:spPr>
        <p:txBody>
          <a:bodyPr>
            <a:normAutofit fontScale="90000"/>
          </a:bodyPr>
          <a:lstStyle/>
          <a:p>
            <a:pPr marL="484632" indent="0" algn="ctr" eaLnBrk="1" fontAlgn="auto" hangingPunct="1">
              <a:spcAft>
                <a:spcPts val="0"/>
              </a:spcAft>
              <a:defRPr/>
            </a:pPr>
            <a:r>
              <a:rPr dirty="0" smtClean="0">
                <a:solidFill>
                  <a:schemeClr val="tx1"/>
                </a:solidFill>
                <a:latin typeface="Arial" pitchFamily="34" charset="0"/>
                <a:cs typeface="Arial" pitchFamily="34" charset="0"/>
              </a:rPr>
              <a:t>Matriz de estrategia</a:t>
            </a:r>
            <a:r>
              <a:rPr>
                <a:solidFill>
                  <a:schemeClr val="tx1"/>
                </a:solidFill>
                <a:latin typeface="Arial" pitchFamily="34" charset="0"/>
                <a:cs typeface="Arial" pitchFamily="34" charset="0"/>
              </a:rPr>
              <a:t/>
            </a:r>
            <a:br>
              <a:rPr>
                <a:solidFill>
                  <a:schemeClr val="tx1"/>
                </a:solidFill>
                <a:latin typeface="Arial" pitchFamily="34" charset="0"/>
                <a:cs typeface="Arial" pitchFamily="34" charset="0"/>
              </a:rPr>
            </a:br>
            <a:endParaRPr sz="3100" dirty="0">
              <a:solidFill>
                <a:schemeClr val="tx1"/>
              </a:solidFill>
              <a:latin typeface="Arial" pitchFamily="34" charset="0"/>
              <a:cs typeface="Arial" pitchFamily="34" charset="0"/>
            </a:endParaRPr>
          </a:p>
        </p:txBody>
      </p:sp>
      <p:sp>
        <p:nvSpPr>
          <p:cNvPr id="5" name="4 Rectángulo"/>
          <p:cNvSpPr/>
          <p:nvPr/>
        </p:nvSpPr>
        <p:spPr>
          <a:xfrm>
            <a:off x="3571875" y="3000375"/>
            <a:ext cx="2786063" cy="1571625"/>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 name="5 Rectángulo"/>
          <p:cNvSpPr/>
          <p:nvPr/>
        </p:nvSpPr>
        <p:spPr>
          <a:xfrm>
            <a:off x="3571875" y="4572000"/>
            <a:ext cx="2786063" cy="1285875"/>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7" name="6 Rectángulo"/>
          <p:cNvSpPr/>
          <p:nvPr/>
        </p:nvSpPr>
        <p:spPr>
          <a:xfrm>
            <a:off x="6357938" y="3000375"/>
            <a:ext cx="2286000" cy="1571625"/>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832728"/>
          <a:ext cx="8501122" cy="5710940"/>
        </p:xfrm>
        <a:graphic>
          <a:graphicData uri="http://schemas.openxmlformats.org/drawingml/2006/table">
            <a:tbl>
              <a:tblPr firstRow="1" bandRow="1">
                <a:tableStyleId>{5C22544A-7EE6-4342-B048-85BDC9FD1C3A}</a:tableStyleId>
              </a:tblPr>
              <a:tblGrid>
                <a:gridCol w="633063"/>
                <a:gridCol w="1537437"/>
                <a:gridCol w="1447000"/>
                <a:gridCol w="1627874"/>
                <a:gridCol w="1541236"/>
                <a:gridCol w="1714512"/>
              </a:tblGrid>
              <a:tr h="1596140">
                <a:tc>
                  <a:txBody>
                    <a:bodyPr/>
                    <a:lstStyle/>
                    <a:p>
                      <a:pPr algn="ctr"/>
                      <a:r>
                        <a:rPr kumimoji="0" lang="es-ES" sz="1100" b="1" kern="1200" spc="300" dirty="0" smtClean="0">
                          <a:solidFill>
                            <a:schemeClr val="bg1"/>
                          </a:solidFill>
                          <a:latin typeface="Arial" pitchFamily="34" charset="0"/>
                          <a:ea typeface="+mn-ea"/>
                          <a:cs typeface="Arial" pitchFamily="34" charset="0"/>
                        </a:rPr>
                        <a:t>FUERZAS</a:t>
                      </a:r>
                    </a:p>
                    <a:p>
                      <a:pPr algn="ctr"/>
                      <a:r>
                        <a:rPr kumimoji="0" lang="es-ES" sz="1100" b="1" kern="1200" spc="300" dirty="0" smtClean="0">
                          <a:solidFill>
                            <a:schemeClr val="bg1"/>
                          </a:solidFill>
                          <a:latin typeface="Arial" pitchFamily="34" charset="0"/>
                          <a:ea typeface="+mn-ea"/>
                          <a:cs typeface="Arial" pitchFamily="34" charset="0"/>
                        </a:rPr>
                        <a:t> COMPETITIVAS</a:t>
                      </a:r>
                      <a:endParaRPr kumimoji="0" lang="es-ES" sz="1100" b="1" kern="1200" spc="300" dirty="0">
                        <a:solidFill>
                          <a:schemeClr val="bg1"/>
                        </a:solidFill>
                        <a:latin typeface="Arial" pitchFamily="34" charset="0"/>
                        <a:ea typeface="+mn-ea"/>
                        <a:cs typeface="Arial" pitchFamily="34" charset="0"/>
                      </a:endParaRPr>
                    </a:p>
                  </a:txBody>
                  <a:tcPr marL="80241" marR="80241" marT="40120" marB="40120" vert="vert270" anchor="ctr">
                    <a:solidFill>
                      <a:schemeClr val="accent1"/>
                    </a:solidFill>
                  </a:tcPr>
                </a:tc>
                <a:tc>
                  <a:txBody>
                    <a:bodyPr/>
                    <a:lstStyle/>
                    <a:p>
                      <a:pPr marL="0" algn="l" rtl="0" eaLnBrk="1" latinLnBrk="0" hangingPunct="1"/>
                      <a:r>
                        <a:rPr kumimoji="0" lang="es-ES" sz="1200" b="0" kern="1200" dirty="0" smtClean="0">
                          <a:solidFill>
                            <a:schemeClr val="dk1"/>
                          </a:solidFill>
                          <a:latin typeface="Arial" pitchFamily="34" charset="0"/>
                          <a:ea typeface="+mn-ea"/>
                          <a:cs typeface="Arial" pitchFamily="34" charset="0"/>
                        </a:rPr>
                        <a:t>Las barreras de entrada y la tecnología.</a:t>
                      </a:r>
                      <a:endParaRPr kumimoji="0" lang="es-ES" sz="1200" b="0" kern="1200" dirty="0">
                        <a:solidFill>
                          <a:schemeClr val="dk1"/>
                        </a:solidFill>
                        <a:latin typeface="Arial" pitchFamily="34" charset="0"/>
                        <a:ea typeface="+mn-ea"/>
                        <a:cs typeface="Arial" pitchFamily="34" charset="0"/>
                      </a:endParaRPr>
                    </a:p>
                  </a:txBody>
                  <a:tcPr marL="80241" marR="80241" marT="40120" marB="40120" anchor="ctr">
                    <a:solidFill>
                      <a:srgbClr val="F0F3E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200" b="0" kern="1200" dirty="0" smtClean="0">
                          <a:solidFill>
                            <a:schemeClr val="dk1"/>
                          </a:solidFill>
                          <a:latin typeface="Arial" pitchFamily="34" charset="0"/>
                          <a:ea typeface="+mn-ea"/>
                          <a:cs typeface="Arial" pitchFamily="34" charset="0"/>
                        </a:rPr>
                        <a:t>El poder de los consumidores y la tecnología.</a:t>
                      </a:r>
                      <a:endParaRPr kumimoji="0" lang="es-ES" sz="1200" b="0" kern="1200" dirty="0">
                        <a:solidFill>
                          <a:schemeClr val="dk1"/>
                        </a:solidFill>
                        <a:latin typeface="Arial" pitchFamily="34" charset="0"/>
                        <a:ea typeface="+mn-ea"/>
                        <a:cs typeface="Arial" pitchFamily="34" charset="0"/>
                      </a:endParaRPr>
                    </a:p>
                  </a:txBody>
                  <a:tcPr marL="80241" marR="80241" marT="40120" marB="40120" anchor="ctr">
                    <a:solidFill>
                      <a:srgbClr val="F0F3E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200" b="0" kern="1200" dirty="0" smtClean="0">
                          <a:solidFill>
                            <a:schemeClr val="dk1"/>
                          </a:solidFill>
                          <a:latin typeface="Arial" pitchFamily="34" charset="0"/>
                          <a:ea typeface="+mn-ea"/>
                          <a:cs typeface="Arial" pitchFamily="34" charset="0"/>
                        </a:rPr>
                        <a:t>El poder de los proveedores y la tecnología.</a:t>
                      </a:r>
                    </a:p>
                    <a:p>
                      <a:pPr marL="0" algn="l" rtl="0" eaLnBrk="1" latinLnBrk="0" hangingPunct="1"/>
                      <a:endParaRPr kumimoji="0" lang="es-ES" sz="1200" b="0" kern="1200" dirty="0">
                        <a:solidFill>
                          <a:schemeClr val="dk1"/>
                        </a:solidFill>
                        <a:latin typeface="Arial" pitchFamily="34" charset="0"/>
                        <a:ea typeface="+mn-ea"/>
                        <a:cs typeface="Arial" pitchFamily="34" charset="0"/>
                      </a:endParaRPr>
                    </a:p>
                  </a:txBody>
                  <a:tcPr marL="80241" marR="80241" marT="40120" marB="40120" anchor="ctr">
                    <a:solidFill>
                      <a:srgbClr val="F0F3E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200" b="0" kern="1200" dirty="0" smtClean="0">
                          <a:solidFill>
                            <a:schemeClr val="dk1"/>
                          </a:solidFill>
                          <a:latin typeface="Arial" pitchFamily="34" charset="0"/>
                          <a:ea typeface="+mn-ea"/>
                          <a:cs typeface="Arial" pitchFamily="34" charset="0"/>
                        </a:rPr>
                        <a:t>Los productos sustitutos y la tecnología.</a:t>
                      </a:r>
                    </a:p>
                    <a:p>
                      <a:pPr marL="0" algn="l" rtl="0" eaLnBrk="1" latinLnBrk="0" hangingPunct="1"/>
                      <a:endParaRPr kumimoji="0" lang="es-ES" sz="1200" b="0" kern="1200" dirty="0">
                        <a:solidFill>
                          <a:schemeClr val="dk1"/>
                        </a:solidFill>
                        <a:latin typeface="Arial" pitchFamily="34" charset="0"/>
                        <a:ea typeface="+mn-ea"/>
                        <a:cs typeface="Arial" pitchFamily="34" charset="0"/>
                      </a:endParaRPr>
                    </a:p>
                  </a:txBody>
                  <a:tcPr marL="80241" marR="80241" marT="40120" marB="40120" anchor="ctr">
                    <a:solidFill>
                      <a:srgbClr val="F0F3E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200" b="0" kern="1200" dirty="0" smtClean="0">
                          <a:solidFill>
                            <a:schemeClr val="dk1"/>
                          </a:solidFill>
                          <a:latin typeface="Arial" pitchFamily="34" charset="0"/>
                          <a:ea typeface="+mn-ea"/>
                          <a:cs typeface="Arial" pitchFamily="34" charset="0"/>
                        </a:rPr>
                        <a:t>La intensidad de la rivalidad y la tecnología.</a:t>
                      </a:r>
                    </a:p>
                    <a:p>
                      <a:pPr marL="0" algn="l" rtl="0" eaLnBrk="1" latinLnBrk="0" hangingPunct="1"/>
                      <a:endParaRPr kumimoji="0" lang="es-ES" sz="1200" b="0" kern="1200" dirty="0">
                        <a:solidFill>
                          <a:schemeClr val="dk1"/>
                        </a:solidFill>
                        <a:latin typeface="Arial" pitchFamily="34" charset="0"/>
                        <a:ea typeface="+mn-ea"/>
                        <a:cs typeface="Arial" pitchFamily="34" charset="0"/>
                      </a:endParaRPr>
                    </a:p>
                  </a:txBody>
                  <a:tcPr marL="80241" marR="80241" marT="40120" marB="40120" anchor="ctr">
                    <a:solidFill>
                      <a:srgbClr val="F0F3EE"/>
                    </a:solidFill>
                  </a:tcPr>
                </a:tc>
              </a:tr>
              <a:tr h="480345">
                <a:tc>
                  <a:txBody>
                    <a:bodyPr/>
                    <a:lstStyle/>
                    <a:p>
                      <a:pPr algn="ctr"/>
                      <a:r>
                        <a:rPr lang="es-ES" sz="1100" b="1" spc="300" dirty="0" smtClean="0">
                          <a:solidFill>
                            <a:schemeClr val="bg1"/>
                          </a:solidFill>
                          <a:latin typeface="Arial" pitchFamily="34" charset="0"/>
                          <a:cs typeface="Arial" pitchFamily="34" charset="0"/>
                        </a:rPr>
                        <a:t>CARACTERISTICAS</a:t>
                      </a:r>
                    </a:p>
                    <a:p>
                      <a:pPr algn="ctr"/>
                      <a:r>
                        <a:rPr lang="es-ES" sz="1100" b="1" spc="300" dirty="0" smtClean="0">
                          <a:solidFill>
                            <a:schemeClr val="bg1"/>
                          </a:solidFill>
                          <a:latin typeface="Arial" pitchFamily="34" charset="0"/>
                          <a:cs typeface="Arial" pitchFamily="34" charset="0"/>
                        </a:rPr>
                        <a:t> EN</a:t>
                      </a:r>
                      <a:r>
                        <a:rPr lang="es-ES" sz="1100" b="1" spc="300" baseline="0" dirty="0" smtClean="0">
                          <a:solidFill>
                            <a:schemeClr val="bg1"/>
                          </a:solidFill>
                          <a:latin typeface="Arial" pitchFamily="34" charset="0"/>
                          <a:cs typeface="Arial" pitchFamily="34" charset="0"/>
                        </a:rPr>
                        <a:t> ABRILAR</a:t>
                      </a:r>
                      <a:endParaRPr lang="es-ES" sz="1100" b="1" spc="300" dirty="0">
                        <a:solidFill>
                          <a:schemeClr val="bg1"/>
                        </a:solidFill>
                        <a:latin typeface="Arial" pitchFamily="34" charset="0"/>
                        <a:cs typeface="Arial" pitchFamily="34" charset="0"/>
                      </a:endParaRPr>
                    </a:p>
                  </a:txBody>
                  <a:tcPr marL="80241" marR="80241" marT="40120" marB="40120" vert="vert270" anchor="ctr">
                    <a:solidFill>
                      <a:schemeClr val="accent1"/>
                    </a:solidFill>
                  </a:tcPr>
                </a:tc>
                <a:tc>
                  <a:txBody>
                    <a:bodyPr/>
                    <a:lstStyle/>
                    <a:p>
                      <a:pPr algn="l">
                        <a:lnSpc>
                          <a:spcPct val="150000"/>
                        </a:lnSpc>
                        <a:spcAft>
                          <a:spcPts val="0"/>
                        </a:spcAft>
                        <a:tabLst>
                          <a:tab pos="363220" algn="l"/>
                          <a:tab pos="452755" algn="l"/>
                          <a:tab pos="2057400" algn="l"/>
                        </a:tabLst>
                      </a:pPr>
                      <a:r>
                        <a:rPr lang="es-ES" sz="1200" dirty="0" smtClean="0">
                          <a:latin typeface="Arial" pitchFamily="34" charset="0"/>
                          <a:ea typeface="Times New Roman"/>
                          <a:cs typeface="Arial" pitchFamily="34" charset="0"/>
                        </a:rPr>
                        <a:t>Certificaciones </a:t>
                      </a:r>
                      <a:r>
                        <a:rPr lang="es-ES" sz="1200" dirty="0">
                          <a:latin typeface="Arial" pitchFamily="34" charset="0"/>
                          <a:ea typeface="Times New Roman"/>
                          <a:cs typeface="Arial" pitchFamily="34" charset="0"/>
                        </a:rPr>
                        <a:t>de laboratorios.</a:t>
                      </a:r>
                    </a:p>
                    <a:p>
                      <a:pPr algn="l">
                        <a:lnSpc>
                          <a:spcPct val="150000"/>
                        </a:lnSpc>
                        <a:spcAft>
                          <a:spcPts val="0"/>
                        </a:spcAft>
                        <a:tabLst>
                          <a:tab pos="182880" algn="l"/>
                          <a:tab pos="2057400" algn="l"/>
                        </a:tabLst>
                      </a:pPr>
                      <a:r>
                        <a:rPr lang="es-ES" sz="1200" dirty="0" smtClean="0">
                          <a:latin typeface="Arial" pitchFamily="34" charset="0"/>
                          <a:ea typeface="Times New Roman"/>
                          <a:cs typeface="Arial" pitchFamily="34" charset="0"/>
                        </a:rPr>
                        <a:t>Certificaciones </a:t>
                      </a:r>
                      <a:r>
                        <a:rPr lang="es-ES" sz="1200" dirty="0">
                          <a:latin typeface="Arial" pitchFamily="34" charset="0"/>
                          <a:ea typeface="Times New Roman"/>
                          <a:cs typeface="Arial" pitchFamily="34" charset="0"/>
                        </a:rPr>
                        <a:t>de calidad.</a:t>
                      </a:r>
                    </a:p>
                    <a:p>
                      <a:pPr algn="l">
                        <a:lnSpc>
                          <a:spcPct val="150000"/>
                        </a:lnSpc>
                        <a:spcAft>
                          <a:spcPts val="0"/>
                        </a:spcAft>
                        <a:tabLst>
                          <a:tab pos="182880" algn="l"/>
                          <a:tab pos="2057400" algn="l"/>
                        </a:tabLst>
                      </a:pPr>
                      <a:r>
                        <a:rPr lang="es-ES" sz="1200" dirty="0" smtClean="0">
                          <a:latin typeface="Arial" pitchFamily="34" charset="0"/>
                          <a:ea typeface="Times New Roman"/>
                          <a:cs typeface="Arial" pitchFamily="34" charset="0"/>
                        </a:rPr>
                        <a:t>Certificados </a:t>
                      </a:r>
                      <a:r>
                        <a:rPr lang="es-ES" sz="1200" dirty="0">
                          <a:latin typeface="Arial" pitchFamily="34" charset="0"/>
                          <a:ea typeface="Times New Roman"/>
                          <a:cs typeface="Arial" pitchFamily="34" charset="0"/>
                        </a:rPr>
                        <a:t>de salud.</a:t>
                      </a:r>
                    </a:p>
                    <a:p>
                      <a:pPr algn="l">
                        <a:lnSpc>
                          <a:spcPct val="150000"/>
                        </a:lnSpc>
                        <a:spcAft>
                          <a:spcPts val="0"/>
                        </a:spcAft>
                        <a:tabLst>
                          <a:tab pos="182880" algn="l"/>
                          <a:tab pos="2057400" algn="l"/>
                        </a:tabLst>
                      </a:pPr>
                      <a:r>
                        <a:rPr lang="es-ES" sz="1200" dirty="0" smtClean="0">
                          <a:latin typeface="Arial" pitchFamily="34" charset="0"/>
                          <a:ea typeface="Times New Roman"/>
                          <a:cs typeface="Arial" pitchFamily="34" charset="0"/>
                        </a:rPr>
                        <a:t>Control </a:t>
                      </a:r>
                      <a:r>
                        <a:rPr lang="es-ES" sz="1200" dirty="0">
                          <a:latin typeface="Arial" pitchFamily="34" charset="0"/>
                          <a:ea typeface="Times New Roman"/>
                          <a:cs typeface="Arial" pitchFamily="34" charset="0"/>
                        </a:rPr>
                        <a:t>de procesos.</a:t>
                      </a:r>
                    </a:p>
                  </a:txBody>
                  <a:tcPr marL="89535" marR="89535" marT="0" marB="0" anchor="ctr"/>
                </a:tc>
                <a:tc>
                  <a:txBody>
                    <a:bodyPr/>
                    <a:lstStyle/>
                    <a:p>
                      <a:pPr marL="3175" algn="l">
                        <a:lnSpc>
                          <a:spcPct val="150000"/>
                        </a:lnSpc>
                        <a:spcAft>
                          <a:spcPts val="0"/>
                        </a:spcAft>
                        <a:tabLst>
                          <a:tab pos="273050" algn="l"/>
                          <a:tab pos="2057400" algn="l"/>
                        </a:tabLst>
                      </a:pPr>
                      <a:r>
                        <a:rPr lang="es-ES" sz="1200" dirty="0" smtClean="0">
                          <a:latin typeface="Arial" pitchFamily="34" charset="0"/>
                          <a:ea typeface="Times New Roman"/>
                          <a:cs typeface="Arial" pitchFamily="34" charset="0"/>
                        </a:rPr>
                        <a:t>Bajo costo.</a:t>
                      </a:r>
                      <a:endParaRPr lang="es-ES" sz="1200" dirty="0">
                        <a:latin typeface="Arial" pitchFamily="34" charset="0"/>
                        <a:ea typeface="Times New Roman"/>
                        <a:cs typeface="Arial" pitchFamily="34" charset="0"/>
                      </a:endParaRPr>
                    </a:p>
                    <a:p>
                      <a:pPr marL="3175" algn="l">
                        <a:lnSpc>
                          <a:spcPct val="150000"/>
                        </a:lnSpc>
                        <a:spcAft>
                          <a:spcPts val="0"/>
                        </a:spcAft>
                        <a:tabLst>
                          <a:tab pos="273050" algn="l"/>
                          <a:tab pos="2057400" algn="l"/>
                        </a:tabLst>
                      </a:pPr>
                      <a:r>
                        <a:rPr lang="es-ES" sz="1200" dirty="0" smtClean="0">
                          <a:latin typeface="Arial" pitchFamily="34" charset="0"/>
                          <a:ea typeface="Times New Roman"/>
                          <a:cs typeface="Arial" pitchFamily="34" charset="0"/>
                        </a:rPr>
                        <a:t>Número </a:t>
                      </a:r>
                      <a:r>
                        <a:rPr lang="es-ES" sz="1200" dirty="0">
                          <a:latin typeface="Arial" pitchFamily="34" charset="0"/>
                          <a:ea typeface="Times New Roman"/>
                          <a:cs typeface="Arial" pitchFamily="34" charset="0"/>
                        </a:rPr>
                        <a:t>elevado de compradores.</a:t>
                      </a:r>
                    </a:p>
                    <a:p>
                      <a:pPr marL="3175" algn="l">
                        <a:lnSpc>
                          <a:spcPct val="150000"/>
                        </a:lnSpc>
                        <a:spcAft>
                          <a:spcPts val="0"/>
                        </a:spcAft>
                        <a:tabLst>
                          <a:tab pos="273050" algn="l"/>
                          <a:tab pos="2057400" algn="l"/>
                        </a:tabLst>
                      </a:pPr>
                      <a:r>
                        <a:rPr lang="es-ES" sz="1200" dirty="0" smtClean="0">
                          <a:latin typeface="Arial" pitchFamily="34" charset="0"/>
                          <a:ea typeface="Symbol"/>
                          <a:cs typeface="Arial" pitchFamily="34" charset="0"/>
                        </a:rPr>
                        <a:t>Poca  </a:t>
                      </a:r>
                      <a:r>
                        <a:rPr lang="es-ES" sz="1200" dirty="0">
                          <a:latin typeface="Arial" pitchFamily="34" charset="0"/>
                          <a:ea typeface="Times New Roman"/>
                          <a:cs typeface="Arial" pitchFamily="34" charset="0"/>
                        </a:rPr>
                        <a:t>Información de la estructuras de costo.</a:t>
                      </a:r>
                    </a:p>
                  </a:txBody>
                  <a:tcPr marL="89535" marR="89535" marT="0" marB="0" anchor="ctr"/>
                </a:tc>
                <a:tc>
                  <a:txBody>
                    <a:bodyPr/>
                    <a:lstStyle/>
                    <a:p>
                      <a:pPr indent="3175" algn="l">
                        <a:lnSpc>
                          <a:spcPct val="150000"/>
                        </a:lnSpc>
                        <a:spcAft>
                          <a:spcPts val="0"/>
                        </a:spcAft>
                        <a:tabLst>
                          <a:tab pos="277495" algn="l"/>
                          <a:tab pos="2057400" algn="l"/>
                        </a:tabLst>
                      </a:pPr>
                      <a:r>
                        <a:rPr lang="es-ES" sz="1200" dirty="0" smtClean="0">
                          <a:latin typeface="Arial" pitchFamily="34" charset="0"/>
                          <a:ea typeface="Times New Roman"/>
                          <a:cs typeface="Arial" pitchFamily="34" charset="0"/>
                        </a:rPr>
                        <a:t>Poco </a:t>
                      </a:r>
                      <a:r>
                        <a:rPr lang="es-ES" sz="1200" dirty="0">
                          <a:latin typeface="Arial" pitchFamily="34" charset="0"/>
                          <a:ea typeface="Times New Roman"/>
                          <a:cs typeface="Arial" pitchFamily="34" charset="0"/>
                        </a:rPr>
                        <a:t>apalancamiento </a:t>
                      </a:r>
                      <a:r>
                        <a:rPr lang="es-ES" sz="1200" dirty="0" smtClean="0">
                          <a:latin typeface="Arial" pitchFamily="34" charset="0"/>
                          <a:ea typeface="Times New Roman"/>
                          <a:cs typeface="Arial" pitchFamily="34" charset="0"/>
                        </a:rPr>
                        <a:t>.</a:t>
                      </a:r>
                      <a:endParaRPr lang="es-ES" sz="1200" dirty="0">
                        <a:latin typeface="Arial" pitchFamily="34" charset="0"/>
                        <a:ea typeface="Times New Roman"/>
                        <a:cs typeface="Arial" pitchFamily="34" charset="0"/>
                      </a:endParaRPr>
                    </a:p>
                    <a:p>
                      <a:pPr indent="3175" algn="l">
                        <a:lnSpc>
                          <a:spcPct val="150000"/>
                        </a:lnSpc>
                        <a:spcAft>
                          <a:spcPts val="0"/>
                        </a:spcAft>
                        <a:tabLst>
                          <a:tab pos="457200" algn="l"/>
                          <a:tab pos="2057400" algn="l"/>
                        </a:tabLst>
                      </a:pPr>
                      <a:r>
                        <a:rPr lang="es-ES" sz="1200" dirty="0" smtClean="0">
                          <a:latin typeface="Arial" pitchFamily="34" charset="0"/>
                          <a:ea typeface="Times New Roman"/>
                          <a:cs typeface="Arial" pitchFamily="34" charset="0"/>
                        </a:rPr>
                        <a:t>Número </a:t>
                      </a:r>
                      <a:r>
                        <a:rPr lang="es-ES" sz="1200" dirty="0">
                          <a:latin typeface="Arial" pitchFamily="34" charset="0"/>
                          <a:ea typeface="Times New Roman"/>
                          <a:cs typeface="Arial" pitchFamily="34" charset="0"/>
                        </a:rPr>
                        <a:t>limitado de Proveedores.</a:t>
                      </a:r>
                    </a:p>
                    <a:p>
                      <a:pPr indent="3175" algn="l">
                        <a:lnSpc>
                          <a:spcPct val="150000"/>
                        </a:lnSpc>
                        <a:spcAft>
                          <a:spcPts val="0"/>
                        </a:spcAft>
                        <a:tabLst>
                          <a:tab pos="457200" algn="l"/>
                          <a:tab pos="2057400" algn="l"/>
                        </a:tabLst>
                      </a:pPr>
                      <a:r>
                        <a:rPr lang="es-ES" sz="1200" dirty="0" smtClean="0">
                          <a:latin typeface="Arial" pitchFamily="34" charset="0"/>
                          <a:ea typeface="Times New Roman"/>
                          <a:cs typeface="Arial" pitchFamily="34" charset="0"/>
                        </a:rPr>
                        <a:t>Materia prima constituye </a:t>
                      </a:r>
                      <a:r>
                        <a:rPr lang="es-ES" sz="1200" dirty="0">
                          <a:latin typeface="Arial" pitchFamily="34" charset="0"/>
                          <a:ea typeface="Times New Roman"/>
                          <a:cs typeface="Arial" pitchFamily="34" charset="0"/>
                        </a:rPr>
                        <a:t>un porcentaje </a:t>
                      </a:r>
                      <a:r>
                        <a:rPr lang="es-ES" sz="1200" dirty="0" smtClean="0">
                          <a:latin typeface="Arial" pitchFamily="34" charset="0"/>
                          <a:ea typeface="Times New Roman"/>
                          <a:cs typeface="Arial" pitchFamily="34" charset="0"/>
                        </a:rPr>
                        <a:t>considerable</a:t>
                      </a:r>
                      <a:r>
                        <a:rPr lang="es-ES" sz="1200" baseline="0" dirty="0" smtClean="0">
                          <a:latin typeface="Arial" pitchFamily="34" charset="0"/>
                          <a:ea typeface="Times New Roman"/>
                          <a:cs typeface="Arial" pitchFamily="34" charset="0"/>
                        </a:rPr>
                        <a:t> en la elaboración </a:t>
                      </a:r>
                      <a:endParaRPr lang="es-ES" sz="1200" dirty="0">
                        <a:latin typeface="Arial" pitchFamily="34" charset="0"/>
                        <a:ea typeface="Times New Roman"/>
                        <a:cs typeface="Arial" pitchFamily="34" charset="0"/>
                      </a:endParaRPr>
                    </a:p>
                  </a:txBody>
                  <a:tcPr marL="89535" marR="89535" marT="0" marB="0" anchor="ctr"/>
                </a:tc>
                <a:tc>
                  <a:txBody>
                    <a:bodyPr/>
                    <a:lstStyle/>
                    <a:p>
                      <a:pPr algn="l">
                        <a:lnSpc>
                          <a:spcPct val="150000"/>
                        </a:lnSpc>
                        <a:spcAft>
                          <a:spcPts val="0"/>
                        </a:spcAft>
                        <a:tabLst>
                          <a:tab pos="273050" algn="l"/>
                          <a:tab pos="2057400" algn="l"/>
                        </a:tabLst>
                      </a:pPr>
                      <a:r>
                        <a:rPr lang="es-ES" sz="1200" dirty="0" smtClean="0">
                          <a:latin typeface="Arial" pitchFamily="34" charset="0"/>
                          <a:ea typeface="Symbol"/>
                          <a:cs typeface="Arial" pitchFamily="34" charset="0"/>
                        </a:rPr>
                        <a:t>H</a:t>
                      </a:r>
                      <a:r>
                        <a:rPr lang="es-ES" sz="1200" dirty="0" smtClean="0">
                          <a:latin typeface="Arial" pitchFamily="34" charset="0"/>
                          <a:ea typeface="Times New Roman"/>
                          <a:cs typeface="Arial" pitchFamily="34" charset="0"/>
                        </a:rPr>
                        <a:t>ay </a:t>
                      </a:r>
                      <a:r>
                        <a:rPr lang="es-ES" sz="1200" dirty="0">
                          <a:latin typeface="Arial" pitchFamily="34" charset="0"/>
                          <a:ea typeface="Times New Roman"/>
                          <a:cs typeface="Arial" pitchFamily="34" charset="0"/>
                        </a:rPr>
                        <a:t>sustitutos a precios </a:t>
                      </a:r>
                      <a:r>
                        <a:rPr lang="es-ES" sz="1200" dirty="0" smtClean="0">
                          <a:latin typeface="Arial" pitchFamily="34" charset="0"/>
                          <a:ea typeface="Times New Roman"/>
                          <a:cs typeface="Arial" pitchFamily="34" charset="0"/>
                        </a:rPr>
                        <a:t>.</a:t>
                      </a:r>
                      <a:endParaRPr lang="es-ES" sz="1200" dirty="0">
                        <a:latin typeface="Arial" pitchFamily="34" charset="0"/>
                        <a:ea typeface="Times New Roman"/>
                        <a:cs typeface="Arial" pitchFamily="34" charset="0"/>
                      </a:endParaRPr>
                    </a:p>
                    <a:p>
                      <a:pPr algn="l">
                        <a:lnSpc>
                          <a:spcPct val="150000"/>
                        </a:lnSpc>
                        <a:spcAft>
                          <a:spcPts val="0"/>
                        </a:spcAft>
                        <a:tabLst>
                          <a:tab pos="273050" algn="l"/>
                          <a:tab pos="2057400" algn="l"/>
                        </a:tabLst>
                      </a:pPr>
                      <a:r>
                        <a:rPr lang="es-ES" sz="1200" dirty="0" smtClean="0">
                          <a:latin typeface="Arial" pitchFamily="34" charset="0"/>
                          <a:ea typeface="Times New Roman"/>
                          <a:cs typeface="Arial" pitchFamily="34" charset="0"/>
                        </a:rPr>
                        <a:t>Las </a:t>
                      </a:r>
                      <a:r>
                        <a:rPr lang="es-ES" sz="1200" dirty="0">
                          <a:latin typeface="Arial" pitchFamily="34" charset="0"/>
                          <a:ea typeface="Times New Roman"/>
                          <a:cs typeface="Arial" pitchFamily="34" charset="0"/>
                        </a:rPr>
                        <a:t>alternativas no tienen la calidad, desempeño </a:t>
                      </a:r>
                      <a:r>
                        <a:rPr lang="es-ES" sz="1200" dirty="0" smtClean="0">
                          <a:latin typeface="Arial" pitchFamily="34" charset="0"/>
                          <a:ea typeface="Times New Roman"/>
                          <a:cs typeface="Arial" pitchFamily="34" charset="0"/>
                        </a:rPr>
                        <a:t>.</a:t>
                      </a:r>
                      <a:endParaRPr lang="es-ES" sz="1200" dirty="0">
                        <a:latin typeface="Arial" pitchFamily="34" charset="0"/>
                        <a:ea typeface="Times New Roman"/>
                        <a:cs typeface="Arial" pitchFamily="34" charset="0"/>
                      </a:endParaRPr>
                    </a:p>
                  </a:txBody>
                  <a:tcPr marL="89535" marR="89535" marT="0" marB="0" anchor="ctr"/>
                </a:tc>
                <a:tc>
                  <a:txBody>
                    <a:bodyPr/>
                    <a:lstStyle/>
                    <a:p>
                      <a:pPr algn="l">
                        <a:lnSpc>
                          <a:spcPct val="150000"/>
                        </a:lnSpc>
                        <a:spcAft>
                          <a:spcPts val="0"/>
                        </a:spcAft>
                        <a:tabLst>
                          <a:tab pos="269875" algn="l"/>
                          <a:tab pos="2057400" algn="l"/>
                        </a:tabLst>
                      </a:pPr>
                      <a:r>
                        <a:rPr lang="es-ES" sz="1200" dirty="0" smtClean="0">
                          <a:latin typeface="Arial" pitchFamily="34" charset="0"/>
                          <a:ea typeface="Times New Roman"/>
                          <a:cs typeface="Arial" pitchFamily="34" charset="0"/>
                        </a:rPr>
                        <a:t>Incremento </a:t>
                      </a:r>
                      <a:r>
                        <a:rPr lang="es-ES" sz="1200" dirty="0">
                          <a:latin typeface="Arial" pitchFamily="34" charset="0"/>
                          <a:ea typeface="Times New Roman"/>
                          <a:cs typeface="Arial" pitchFamily="34" charset="0"/>
                        </a:rPr>
                        <a:t>de </a:t>
                      </a:r>
                      <a:r>
                        <a:rPr lang="es-ES" sz="1200" dirty="0" smtClean="0">
                          <a:latin typeface="Arial" pitchFamily="34" charset="0"/>
                          <a:ea typeface="Times New Roman"/>
                          <a:cs typeface="Arial" pitchFamily="34" charset="0"/>
                        </a:rPr>
                        <a:t>proveedores.</a:t>
                      </a:r>
                      <a:endParaRPr lang="es-ES" sz="1200" dirty="0">
                        <a:latin typeface="Arial" pitchFamily="34" charset="0"/>
                        <a:ea typeface="Times New Roman"/>
                        <a:cs typeface="Arial" pitchFamily="34" charset="0"/>
                      </a:endParaRPr>
                    </a:p>
                    <a:p>
                      <a:pPr algn="l">
                        <a:lnSpc>
                          <a:spcPct val="150000"/>
                        </a:lnSpc>
                        <a:spcAft>
                          <a:spcPts val="0"/>
                        </a:spcAft>
                        <a:tabLst>
                          <a:tab pos="269875" algn="l"/>
                          <a:tab pos="2057400" algn="l"/>
                        </a:tabLst>
                      </a:pPr>
                      <a:r>
                        <a:rPr lang="es-ES" sz="1200" dirty="0" smtClean="0">
                          <a:latin typeface="Arial" pitchFamily="34" charset="0"/>
                          <a:ea typeface="Times New Roman"/>
                          <a:cs typeface="Arial" pitchFamily="34" charset="0"/>
                        </a:rPr>
                        <a:t>Demanda </a:t>
                      </a:r>
                      <a:r>
                        <a:rPr lang="es-ES" sz="1200" dirty="0">
                          <a:latin typeface="Arial" pitchFamily="34" charset="0"/>
                          <a:ea typeface="Times New Roman"/>
                          <a:cs typeface="Arial" pitchFamily="34" charset="0"/>
                        </a:rPr>
                        <a:t>aumenta de forma constante </a:t>
                      </a:r>
                      <a:r>
                        <a:rPr lang="es-ES" sz="1200" dirty="0" smtClean="0">
                          <a:latin typeface="Arial" pitchFamily="34" charset="0"/>
                          <a:ea typeface="Times New Roman"/>
                          <a:cs typeface="Arial" pitchFamily="34" charset="0"/>
                        </a:rPr>
                        <a:t>.</a:t>
                      </a:r>
                      <a:endParaRPr lang="es-ES" sz="1200" dirty="0">
                        <a:latin typeface="Arial" pitchFamily="34" charset="0"/>
                        <a:ea typeface="Times New Roman"/>
                        <a:cs typeface="Arial" pitchFamily="34" charset="0"/>
                      </a:endParaRPr>
                    </a:p>
                    <a:p>
                      <a:pPr algn="l">
                        <a:lnSpc>
                          <a:spcPct val="150000"/>
                        </a:lnSpc>
                        <a:spcAft>
                          <a:spcPts val="0"/>
                        </a:spcAft>
                        <a:tabLst>
                          <a:tab pos="179705" algn="l"/>
                          <a:tab pos="2057400" algn="l"/>
                        </a:tabLst>
                      </a:pPr>
                      <a:r>
                        <a:rPr lang="es-ES" sz="1200" dirty="0" smtClean="0">
                          <a:latin typeface="Arial" pitchFamily="34" charset="0"/>
                          <a:ea typeface="Symbol"/>
                          <a:cs typeface="Arial" pitchFamily="34" charset="0"/>
                        </a:rPr>
                        <a:t>Reducción progresiva</a:t>
                      </a:r>
                      <a:r>
                        <a:rPr lang="es-ES" sz="1200" dirty="0" smtClean="0">
                          <a:latin typeface="Arial" pitchFamily="34" charset="0"/>
                          <a:ea typeface="Times New Roman"/>
                          <a:cs typeface="Arial" pitchFamily="34" charset="0"/>
                        </a:rPr>
                        <a:t> </a:t>
                      </a:r>
                      <a:r>
                        <a:rPr lang="es-ES" sz="1200" dirty="0">
                          <a:latin typeface="Arial" pitchFamily="34" charset="0"/>
                          <a:ea typeface="Times New Roman"/>
                          <a:cs typeface="Arial" pitchFamily="34" charset="0"/>
                        </a:rPr>
                        <a:t>de precios.</a:t>
                      </a:r>
                    </a:p>
                    <a:p>
                      <a:pPr algn="l">
                        <a:lnSpc>
                          <a:spcPct val="150000"/>
                        </a:lnSpc>
                        <a:spcAft>
                          <a:spcPts val="0"/>
                        </a:spcAft>
                        <a:tabLst>
                          <a:tab pos="269875" algn="l"/>
                          <a:tab pos="2057400" algn="l"/>
                        </a:tabLst>
                      </a:pPr>
                      <a:r>
                        <a:rPr lang="es-ES" sz="1200" dirty="0" smtClean="0">
                          <a:latin typeface="Arial" pitchFamily="34" charset="0"/>
                          <a:ea typeface="Times New Roman"/>
                          <a:cs typeface="Arial" pitchFamily="34" charset="0"/>
                        </a:rPr>
                        <a:t>Bajo </a:t>
                      </a:r>
                      <a:r>
                        <a:rPr lang="es-ES" sz="1200" dirty="0">
                          <a:latin typeface="Arial" pitchFamily="34" charset="0"/>
                          <a:ea typeface="Times New Roman"/>
                          <a:cs typeface="Arial" pitchFamily="34" charset="0"/>
                        </a:rPr>
                        <a:t>costo para cambiar de proveedor.</a:t>
                      </a:r>
                    </a:p>
                  </a:txBody>
                  <a:tcPr marL="89535" marR="89535" marT="0" marB="0" anchor="ctr"/>
                </a:tc>
              </a:tr>
              <a:tr h="12497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b="1" spc="300" dirty="0" smtClean="0">
                          <a:solidFill>
                            <a:schemeClr val="bg1"/>
                          </a:solidFill>
                          <a:latin typeface="Arial" pitchFamily="34" charset="0"/>
                          <a:cs typeface="Arial" pitchFamily="34" charset="0"/>
                        </a:rPr>
                        <a:t>NIVEL</a:t>
                      </a:r>
                      <a:endParaRPr lang="es-ES" sz="1200" dirty="0">
                        <a:solidFill>
                          <a:schemeClr val="bg1"/>
                        </a:solidFill>
                        <a:latin typeface="Arial" pitchFamily="34" charset="0"/>
                        <a:cs typeface="Arial" pitchFamily="34" charset="0"/>
                      </a:endParaRPr>
                    </a:p>
                  </a:txBody>
                  <a:tcPr marL="80241" marR="80241" marT="40120" marB="40120" vert="vert270" anchor="ctr">
                    <a:solidFill>
                      <a:schemeClr val="accent1"/>
                    </a:solidFill>
                  </a:tcPr>
                </a:tc>
                <a:tc>
                  <a:txBody>
                    <a:bodyPr/>
                    <a:lstStyle/>
                    <a:p>
                      <a:pPr algn="l"/>
                      <a:r>
                        <a:rPr kumimoji="0" lang="es-ES" sz="1200" kern="1200" dirty="0" smtClean="0">
                          <a:solidFill>
                            <a:schemeClr val="dk1"/>
                          </a:solidFill>
                          <a:latin typeface="Arial" pitchFamily="34" charset="0"/>
                          <a:ea typeface="+mn-ea"/>
                          <a:cs typeface="Arial" pitchFamily="34" charset="0"/>
                        </a:rPr>
                        <a:t>El nivel de entrada para este mercado es considerado como alto en el caso de las nuevas empresas queriéndose incorporar.</a:t>
                      </a:r>
                      <a:endParaRPr lang="es-ES" sz="1200" b="0" dirty="0">
                        <a:latin typeface="Arial" pitchFamily="34" charset="0"/>
                        <a:cs typeface="Arial" pitchFamily="34" charset="0"/>
                      </a:endParaRPr>
                    </a:p>
                  </a:txBody>
                  <a:tcPr marL="80241" marR="80241" marT="40120" marB="40120" anchor="ctr"/>
                </a:tc>
                <a:tc>
                  <a:txBody>
                    <a:bodyPr/>
                    <a:lstStyle/>
                    <a:p>
                      <a:pPr algn="l">
                        <a:lnSpc>
                          <a:spcPct val="150000"/>
                        </a:lnSpc>
                        <a:spcAft>
                          <a:spcPts val="0"/>
                        </a:spcAft>
                        <a:tabLst>
                          <a:tab pos="2057400" algn="l"/>
                        </a:tabLst>
                      </a:pPr>
                      <a:r>
                        <a:rPr lang="es-ES" sz="1200" dirty="0">
                          <a:latin typeface="Arial"/>
                          <a:ea typeface="Times New Roman"/>
                          <a:cs typeface="Times New Roman"/>
                        </a:rPr>
                        <a:t>El poder de los compradores es </a:t>
                      </a:r>
                      <a:r>
                        <a:rPr lang="es-ES" sz="1200" dirty="0" smtClean="0">
                          <a:latin typeface="Arial"/>
                          <a:ea typeface="Times New Roman"/>
                          <a:cs typeface="Times New Roman"/>
                        </a:rPr>
                        <a:t>medio.</a:t>
                      </a:r>
                    </a:p>
                    <a:p>
                      <a:pPr algn="l">
                        <a:lnSpc>
                          <a:spcPct val="150000"/>
                        </a:lnSpc>
                        <a:spcAft>
                          <a:spcPts val="0"/>
                        </a:spcAft>
                        <a:tabLst>
                          <a:tab pos="2057400" algn="l"/>
                        </a:tabLst>
                      </a:pPr>
                      <a:r>
                        <a:rPr lang="es-ES" sz="1200" dirty="0" smtClean="0">
                          <a:latin typeface="Arial"/>
                          <a:ea typeface="Times New Roman"/>
                          <a:cs typeface="Times New Roman"/>
                        </a:rPr>
                        <a:t>Las </a:t>
                      </a:r>
                      <a:r>
                        <a:rPr lang="es-ES" sz="1200" dirty="0">
                          <a:latin typeface="Arial"/>
                          <a:ea typeface="Times New Roman"/>
                          <a:cs typeface="Times New Roman"/>
                        </a:rPr>
                        <a:t>otras condiciones </a:t>
                      </a:r>
                      <a:r>
                        <a:rPr lang="es-ES" sz="1200" dirty="0" smtClean="0">
                          <a:latin typeface="Arial"/>
                          <a:ea typeface="Times New Roman"/>
                          <a:cs typeface="Times New Roman"/>
                        </a:rPr>
                        <a:t>son favorables.</a:t>
                      </a:r>
                      <a:endParaRPr lang="es-ES" sz="1200" dirty="0">
                        <a:latin typeface="Times New Roman"/>
                        <a:ea typeface="Times New Roman"/>
                        <a:cs typeface="Times New Roman"/>
                      </a:endParaRPr>
                    </a:p>
                  </a:txBody>
                  <a:tcPr marL="44450" marR="44450" marT="0" marB="0" anchor="ctr"/>
                </a:tc>
                <a:tc>
                  <a:txBody>
                    <a:bodyPr/>
                    <a:lstStyle/>
                    <a:p>
                      <a:pPr algn="l">
                        <a:lnSpc>
                          <a:spcPct val="150000"/>
                        </a:lnSpc>
                        <a:spcAft>
                          <a:spcPts val="0"/>
                        </a:spcAft>
                        <a:tabLst>
                          <a:tab pos="2057400" algn="l"/>
                        </a:tabLst>
                      </a:pPr>
                      <a:r>
                        <a:rPr lang="es-ES" sz="1200" dirty="0">
                          <a:latin typeface="Arial"/>
                          <a:ea typeface="Times New Roman"/>
                          <a:cs typeface="Times New Roman"/>
                        </a:rPr>
                        <a:t>El poder del proveedor </a:t>
                      </a:r>
                      <a:r>
                        <a:rPr lang="es-ES" sz="1200" dirty="0" smtClean="0">
                          <a:latin typeface="Arial"/>
                          <a:ea typeface="Times New Roman"/>
                          <a:cs typeface="Times New Roman"/>
                        </a:rPr>
                        <a:t> </a:t>
                      </a:r>
                      <a:r>
                        <a:rPr lang="es-ES" sz="1200" dirty="0">
                          <a:latin typeface="Arial"/>
                          <a:ea typeface="Times New Roman"/>
                          <a:cs typeface="Times New Roman"/>
                        </a:rPr>
                        <a:t>es relativamente alto.</a:t>
                      </a:r>
                      <a:endParaRPr lang="es-ES" sz="1200" dirty="0">
                        <a:latin typeface="Times New Roman"/>
                        <a:ea typeface="Times New Roman"/>
                        <a:cs typeface="Times New Roman"/>
                      </a:endParaRPr>
                    </a:p>
                    <a:p>
                      <a:pPr algn="l">
                        <a:lnSpc>
                          <a:spcPct val="150000"/>
                        </a:lnSpc>
                        <a:spcAft>
                          <a:spcPts val="0"/>
                        </a:spcAft>
                        <a:tabLst>
                          <a:tab pos="2057400" algn="l"/>
                        </a:tabLst>
                      </a:pPr>
                      <a:r>
                        <a:rPr lang="es-ES" sz="1200" dirty="0">
                          <a:latin typeface="Arial"/>
                          <a:ea typeface="Times New Roman"/>
                          <a:cs typeface="Times New Roman"/>
                        </a:rPr>
                        <a:t>Punto favorable al proveedor es el alto costo de la utilización de sustitutos.</a:t>
                      </a:r>
                      <a:endParaRPr lang="es-ES" sz="1200" dirty="0">
                        <a:latin typeface="Times New Roman"/>
                        <a:ea typeface="Times New Roman"/>
                        <a:cs typeface="Times New Roman"/>
                      </a:endParaRPr>
                    </a:p>
                  </a:txBody>
                  <a:tcPr marL="44450" marR="44450" marT="0" marB="0" anchor="ctr"/>
                </a:tc>
                <a:tc>
                  <a:txBody>
                    <a:bodyPr/>
                    <a:lstStyle/>
                    <a:p>
                      <a:pPr algn="l">
                        <a:lnSpc>
                          <a:spcPct val="150000"/>
                        </a:lnSpc>
                        <a:spcAft>
                          <a:spcPts val="0"/>
                        </a:spcAft>
                        <a:tabLst>
                          <a:tab pos="2057400" algn="l"/>
                        </a:tabLst>
                      </a:pPr>
                      <a:r>
                        <a:rPr lang="es-ES" sz="1200" dirty="0">
                          <a:latin typeface="Arial"/>
                          <a:ea typeface="Times New Roman"/>
                        </a:rPr>
                        <a:t>La utilización de sustitutos es relativamente alta.</a:t>
                      </a:r>
                      <a:endParaRPr lang="es-ES" sz="1200" dirty="0">
                        <a:latin typeface="Times New Roman"/>
                        <a:ea typeface="Times New Roman"/>
                      </a:endParaRPr>
                    </a:p>
                  </a:txBody>
                  <a:tcPr marL="89535" marR="89535" marT="0" marB="0" anchor="ctr"/>
                </a:tc>
                <a:tc>
                  <a:txBody>
                    <a:bodyPr/>
                    <a:lstStyle/>
                    <a:p>
                      <a:pPr algn="l"/>
                      <a:r>
                        <a:rPr kumimoji="0" lang="es-ES" sz="1200" kern="1200" dirty="0" smtClean="0">
                          <a:solidFill>
                            <a:schemeClr val="dk1"/>
                          </a:solidFill>
                          <a:latin typeface="Arial" pitchFamily="34" charset="0"/>
                          <a:ea typeface="+mn-ea"/>
                          <a:cs typeface="Arial" pitchFamily="34" charset="0"/>
                        </a:rPr>
                        <a:t>La intensidad de la rivalidad es media, en gran parte por las barreras de entradas.</a:t>
                      </a:r>
                      <a:endParaRPr lang="es-ES" sz="1200" b="0" dirty="0">
                        <a:latin typeface="Arial" pitchFamily="34" charset="0"/>
                        <a:cs typeface="Arial" pitchFamily="34" charset="0"/>
                      </a:endParaRPr>
                    </a:p>
                  </a:txBody>
                  <a:tcPr marL="80241" marR="80241" marT="40120" marB="40120" anchor="ctr"/>
                </a:tc>
              </a:tr>
            </a:tbl>
          </a:graphicData>
        </a:graphic>
      </p:graphicFrame>
      <p:sp>
        <p:nvSpPr>
          <p:cNvPr id="2" name="Title 1"/>
          <p:cNvSpPr>
            <a:spLocks noGrp="1"/>
          </p:cNvSpPr>
          <p:nvPr>
            <p:ph type="title"/>
          </p:nvPr>
        </p:nvSpPr>
        <p:spPr>
          <a:xfrm>
            <a:off x="457200" y="268288"/>
            <a:ext cx="8229600" cy="731837"/>
          </a:xfrm>
        </p:spPr>
        <p:txBody>
          <a:bodyPr>
            <a:normAutofit fontScale="90000"/>
          </a:bodyPr>
          <a:lstStyle/>
          <a:p>
            <a:pPr marL="484632" indent="0" algn="ctr" eaLnBrk="1" fontAlgn="auto" hangingPunct="1">
              <a:spcAft>
                <a:spcPts val="0"/>
              </a:spcAft>
              <a:defRPr/>
            </a:pPr>
            <a:r>
              <a:rPr dirty="0" smtClean="0">
                <a:solidFill>
                  <a:schemeClr val="tx1"/>
                </a:solidFill>
                <a:latin typeface="Arial" pitchFamily="34" charset="0"/>
                <a:cs typeface="Arial" pitchFamily="34" charset="0"/>
              </a:rPr>
              <a:t>Modelo de las 5 fuerzas</a:t>
            </a:r>
            <a:r>
              <a:rPr>
                <a:solidFill>
                  <a:schemeClr val="tx1"/>
                </a:solidFill>
                <a:latin typeface="Arial" pitchFamily="34" charset="0"/>
                <a:cs typeface="Arial" pitchFamily="34" charset="0"/>
              </a:rPr>
              <a:t/>
            </a:r>
            <a:br>
              <a:rPr>
                <a:solidFill>
                  <a:schemeClr val="tx1"/>
                </a:solidFill>
                <a:latin typeface="Arial" pitchFamily="34" charset="0"/>
                <a:cs typeface="Arial" pitchFamily="34" charset="0"/>
              </a:rPr>
            </a:br>
            <a:endParaRPr sz="3100" dirty="0">
              <a:solidFill>
                <a:schemeClr val="tx1"/>
              </a:solidFill>
              <a:latin typeface="Arial" pitchFamily="34" charset="0"/>
              <a:cs typeface="Arial" pitchFamily="34" charset="0"/>
            </a:endParaRPr>
          </a:p>
        </p:txBody>
      </p:sp>
      <p:sp>
        <p:nvSpPr>
          <p:cNvPr id="6" name="5 Rectángulo"/>
          <p:cNvSpPr/>
          <p:nvPr/>
        </p:nvSpPr>
        <p:spPr>
          <a:xfrm>
            <a:off x="1000125" y="857250"/>
            <a:ext cx="1428750" cy="5643563"/>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7" name="6 Rectángulo"/>
          <p:cNvSpPr/>
          <p:nvPr/>
        </p:nvSpPr>
        <p:spPr>
          <a:xfrm>
            <a:off x="2500313" y="857250"/>
            <a:ext cx="1428750" cy="564356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8" name="7 Rectángulo"/>
          <p:cNvSpPr/>
          <p:nvPr/>
        </p:nvSpPr>
        <p:spPr>
          <a:xfrm>
            <a:off x="5643563" y="857250"/>
            <a:ext cx="1428750" cy="56435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9" name="8 Rectángulo"/>
          <p:cNvSpPr/>
          <p:nvPr/>
        </p:nvSpPr>
        <p:spPr>
          <a:xfrm>
            <a:off x="7215188" y="857250"/>
            <a:ext cx="1643062" cy="5643563"/>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10" name="9 Rectángulo"/>
          <p:cNvSpPr/>
          <p:nvPr/>
        </p:nvSpPr>
        <p:spPr>
          <a:xfrm>
            <a:off x="4000500" y="857250"/>
            <a:ext cx="1571625" cy="56435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63" y="785813"/>
          <a:ext cx="8358187" cy="5726112"/>
        </p:xfrm>
        <a:graphic>
          <a:graphicData uri="http://schemas.openxmlformats.org/drawingml/2006/table">
            <a:tbl>
              <a:tblPr firstRow="1" bandRow="1">
                <a:tableStyleId>{5C22544A-7EE6-4342-B048-85BDC9FD1C3A}</a:tableStyleId>
              </a:tblPr>
              <a:tblGrid>
                <a:gridCol w="1434007"/>
                <a:gridCol w="1280637"/>
                <a:gridCol w="1587377"/>
                <a:gridCol w="1341581"/>
                <a:gridCol w="1285884"/>
                <a:gridCol w="1428762"/>
              </a:tblGrid>
              <a:tr h="357189">
                <a:tc>
                  <a:txBody>
                    <a:bodyPr/>
                    <a:lstStyle/>
                    <a:p>
                      <a:pPr algn="ctr"/>
                      <a:r>
                        <a:rPr lang="es-ES" sz="1200" b="1" dirty="0" smtClean="0">
                          <a:latin typeface="Arial" pitchFamily="34" charset="0"/>
                          <a:cs typeface="Arial" pitchFamily="34" charset="0"/>
                        </a:rPr>
                        <a:t>OBJETIVO</a:t>
                      </a:r>
                      <a:endParaRPr lang="es-ES" sz="1200" b="1" dirty="0">
                        <a:latin typeface="Arial" pitchFamily="34" charset="0"/>
                        <a:cs typeface="Arial" pitchFamily="34" charset="0"/>
                      </a:endParaRPr>
                    </a:p>
                  </a:txBody>
                  <a:tcPr marL="80241" marR="80241" marT="40120" marB="40120"/>
                </a:tc>
                <a:tc>
                  <a:txBody>
                    <a:bodyPr/>
                    <a:lstStyle/>
                    <a:p>
                      <a:pPr algn="ctr"/>
                      <a:r>
                        <a:rPr lang="es-ES" sz="1200" b="1" dirty="0" smtClean="0">
                          <a:latin typeface="Arial" pitchFamily="34" charset="0"/>
                          <a:cs typeface="Arial" pitchFamily="34" charset="0"/>
                        </a:rPr>
                        <a:t>ESTRATEGIA</a:t>
                      </a:r>
                      <a:endParaRPr lang="es-ES" sz="1200" b="1" dirty="0">
                        <a:latin typeface="Arial" pitchFamily="34" charset="0"/>
                        <a:cs typeface="Arial" pitchFamily="34" charset="0"/>
                      </a:endParaRPr>
                    </a:p>
                  </a:txBody>
                  <a:tcPr marL="80241" marR="80241" marT="40120" marB="40120"/>
                </a:tc>
                <a:tc>
                  <a:txBody>
                    <a:bodyPr/>
                    <a:lstStyle/>
                    <a:p>
                      <a:pPr algn="ctr"/>
                      <a:r>
                        <a:rPr lang="es-ES" sz="1200" b="1" dirty="0" smtClean="0">
                          <a:latin typeface="Arial" pitchFamily="34" charset="0"/>
                          <a:cs typeface="Arial" pitchFamily="34" charset="0"/>
                        </a:rPr>
                        <a:t>ACTIVIDADES</a:t>
                      </a:r>
                      <a:endParaRPr lang="es-ES" sz="1200" b="1" dirty="0">
                        <a:latin typeface="Arial" pitchFamily="34" charset="0"/>
                        <a:cs typeface="Arial" pitchFamily="34" charset="0"/>
                      </a:endParaRPr>
                    </a:p>
                  </a:txBody>
                  <a:tcPr marL="80241" marR="80241" marT="40120" marB="40120"/>
                </a:tc>
                <a:tc>
                  <a:txBody>
                    <a:bodyPr/>
                    <a:lstStyle/>
                    <a:p>
                      <a:pPr algn="ctr"/>
                      <a:r>
                        <a:rPr lang="es-ES" sz="1200" b="1" dirty="0" smtClean="0">
                          <a:latin typeface="Arial" pitchFamily="34" charset="0"/>
                          <a:cs typeface="Arial" pitchFamily="34" charset="0"/>
                        </a:rPr>
                        <a:t>RECURSOS NECESARIOS</a:t>
                      </a:r>
                      <a:endParaRPr lang="es-ES" sz="1200" b="1" dirty="0">
                        <a:latin typeface="Arial" pitchFamily="34" charset="0"/>
                        <a:cs typeface="Arial" pitchFamily="34" charset="0"/>
                      </a:endParaRPr>
                    </a:p>
                  </a:txBody>
                  <a:tcPr marL="80241" marR="80241" marT="40120" marB="40120"/>
                </a:tc>
                <a:tc>
                  <a:txBody>
                    <a:bodyPr/>
                    <a:lstStyle/>
                    <a:p>
                      <a:pPr algn="ctr"/>
                      <a:r>
                        <a:rPr lang="es-ES" sz="1200" b="1" dirty="0" smtClean="0">
                          <a:latin typeface="Arial" pitchFamily="34" charset="0"/>
                          <a:cs typeface="Arial" pitchFamily="34" charset="0"/>
                        </a:rPr>
                        <a:t>INDICADOR</a:t>
                      </a:r>
                      <a:endParaRPr lang="es-ES" sz="1200" b="1" dirty="0">
                        <a:latin typeface="Arial" pitchFamily="34" charset="0"/>
                        <a:cs typeface="Arial" pitchFamily="34" charset="0"/>
                      </a:endParaRPr>
                    </a:p>
                  </a:txBody>
                  <a:tcPr marL="80241" marR="80241" marT="40120" marB="40120"/>
                </a:tc>
                <a:tc>
                  <a:txBody>
                    <a:bodyPr/>
                    <a:lstStyle/>
                    <a:p>
                      <a:pPr algn="ctr"/>
                      <a:r>
                        <a:rPr lang="es-ES" sz="1200" b="1" dirty="0" smtClean="0">
                          <a:latin typeface="Arial" pitchFamily="34" charset="0"/>
                          <a:cs typeface="Arial" pitchFamily="34" charset="0"/>
                        </a:rPr>
                        <a:t>RESPONSABLE</a:t>
                      </a:r>
                      <a:endParaRPr lang="es-ES" sz="1200" b="1" dirty="0">
                        <a:latin typeface="Arial" pitchFamily="34" charset="0"/>
                        <a:cs typeface="Arial" pitchFamily="34" charset="0"/>
                      </a:endParaRPr>
                    </a:p>
                  </a:txBody>
                  <a:tcPr marL="80241" marR="80241" marT="40120" marB="40120"/>
                </a:tc>
              </a:tr>
              <a:tr h="480345">
                <a:tc rowSpan="4">
                  <a:txBody>
                    <a:bodyPr/>
                    <a:lstStyle/>
                    <a:p>
                      <a:pPr algn="ctr"/>
                      <a:r>
                        <a:rPr lang="es-ES" sz="1100" dirty="0" smtClean="0">
                          <a:latin typeface="Arial" pitchFamily="34" charset="0"/>
                          <a:cs typeface="Arial" pitchFamily="34" charset="0"/>
                        </a:rPr>
                        <a:t>DARSE A CONOCER</a:t>
                      </a:r>
                    </a:p>
                    <a:p>
                      <a:pPr algn="ctr"/>
                      <a:r>
                        <a:rPr lang="es-ES" sz="1100" dirty="0" smtClean="0">
                          <a:latin typeface="Arial" pitchFamily="34" charset="0"/>
                          <a:cs typeface="Arial" pitchFamily="34" charset="0"/>
                        </a:rPr>
                        <a:t>EN EL MERCADO</a:t>
                      </a:r>
                      <a:endParaRPr lang="es-ES" sz="1100" dirty="0">
                        <a:latin typeface="Arial" pitchFamily="34" charset="0"/>
                        <a:cs typeface="Arial" pitchFamily="34" charset="0"/>
                      </a:endParaRPr>
                    </a:p>
                  </a:txBody>
                  <a:tcPr marL="80241" marR="80241" marT="40120" marB="40120" anchor="ctr"/>
                </a:tc>
                <a:tc rowSpan="2">
                  <a:txBody>
                    <a:bodyPr/>
                    <a:lstStyle/>
                    <a:p>
                      <a:pPr algn="ctr"/>
                      <a:r>
                        <a:rPr kumimoji="0" lang="es-ES" sz="1100" kern="1200" dirty="0" smtClean="0">
                          <a:solidFill>
                            <a:schemeClr val="dk1"/>
                          </a:solidFill>
                          <a:latin typeface="Arial" pitchFamily="34" charset="0"/>
                          <a:ea typeface="+mn-ea"/>
                          <a:cs typeface="Arial" pitchFamily="34" charset="0"/>
                        </a:rPr>
                        <a:t>Realizar campaña de promoción personalizada en DISTRIBUIDORAS, FARMACIAS Y MEDICOS </a:t>
                      </a:r>
                      <a:endParaRPr lang="es-ES" sz="1100" dirty="0">
                        <a:latin typeface="Arial" pitchFamily="34" charset="0"/>
                        <a:cs typeface="Arial" pitchFamily="34" charset="0"/>
                      </a:endParaRPr>
                    </a:p>
                  </a:txBody>
                  <a:tcPr marL="80241" marR="80241" marT="40120" marB="40120" anchor="ctr"/>
                </a:tc>
                <a:tc>
                  <a:txBody>
                    <a:bodyPr/>
                    <a:lstStyle/>
                    <a:p>
                      <a:pPr algn="ctr">
                        <a:lnSpc>
                          <a:spcPct val="150000"/>
                        </a:lnSpc>
                        <a:spcAft>
                          <a:spcPts val="0"/>
                        </a:spcAft>
                      </a:pPr>
                      <a:r>
                        <a:rPr lang="es-ES" sz="1100" dirty="0">
                          <a:latin typeface="Arial"/>
                          <a:ea typeface="Times New Roman"/>
                          <a:cs typeface="Times New Roman"/>
                        </a:rPr>
                        <a:t>Seleccionar las distribuidoras más fuertes de mercado </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lang="es-ES" sz="1100" dirty="0">
                          <a:latin typeface="Arial"/>
                          <a:ea typeface="Times New Roman"/>
                          <a:cs typeface="Times New Roman"/>
                        </a:rPr>
                        <a:t>IMS, CLOSE UP</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lang="es-ES" sz="1100" dirty="0">
                          <a:latin typeface="Arial" pitchFamily="34" charset="0"/>
                          <a:ea typeface="Times New Roman"/>
                          <a:cs typeface="Arial" pitchFamily="34" charset="0"/>
                        </a:rPr>
                        <a:t>Número de distribuidoras seleccionadas</a:t>
                      </a:r>
                    </a:p>
                  </a:txBody>
                  <a:tcPr marL="44450" marR="44450" marT="0" marB="0" anchor="ctr"/>
                </a:tc>
                <a:tc>
                  <a:txBody>
                    <a:bodyPr/>
                    <a:lstStyle/>
                    <a:p>
                      <a:pPr algn="ctr">
                        <a:lnSpc>
                          <a:spcPct val="150000"/>
                        </a:lnSpc>
                        <a:spcAft>
                          <a:spcPts val="0"/>
                        </a:spcAft>
                      </a:pPr>
                      <a:r>
                        <a:rPr kumimoji="0" lang="es-ES" sz="1100" kern="1200" dirty="0" smtClean="0">
                          <a:solidFill>
                            <a:schemeClr val="dk1"/>
                          </a:solidFill>
                          <a:latin typeface="Arial" pitchFamily="34" charset="0"/>
                          <a:ea typeface="+mn-ea"/>
                          <a:cs typeface="Arial" pitchFamily="34" charset="0"/>
                        </a:rPr>
                        <a:t>Gerente de ventas</a:t>
                      </a:r>
                      <a:endParaRPr lang="es-ES" sz="1100" dirty="0">
                        <a:latin typeface="Arial" pitchFamily="34" charset="0"/>
                        <a:ea typeface="Times New Roman"/>
                        <a:cs typeface="Arial" pitchFamily="34" charset="0"/>
                      </a:endParaRPr>
                    </a:p>
                  </a:txBody>
                  <a:tcPr marL="44450" marR="44450" marT="0" marB="0" anchor="ctr"/>
                </a:tc>
              </a:tr>
              <a:tr h="350478">
                <a:tc vMerge="1">
                  <a:txBody>
                    <a:bodyPr/>
                    <a:lstStyle/>
                    <a:p>
                      <a:pPr algn="r"/>
                      <a:endParaRPr lang="es-ES" sz="1200" dirty="0">
                        <a:latin typeface="Arial" pitchFamily="34" charset="0"/>
                        <a:cs typeface="Arial" pitchFamily="34" charset="0"/>
                      </a:endParaRPr>
                    </a:p>
                  </a:txBody>
                  <a:tcPr marL="80241" marR="80241" marT="40120" marB="40120"/>
                </a:tc>
                <a:tc vMerge="1">
                  <a:txBody>
                    <a:bodyPr/>
                    <a:lstStyle/>
                    <a:p>
                      <a:pPr algn="r"/>
                      <a:endParaRPr lang="es-ES" sz="1200" dirty="0">
                        <a:latin typeface="Arial" pitchFamily="34" charset="0"/>
                        <a:cs typeface="Arial" pitchFamily="34" charset="0"/>
                      </a:endParaRPr>
                    </a:p>
                  </a:txBody>
                  <a:tcPr marL="80241" marR="80241" marT="40120" marB="40120"/>
                </a:tc>
                <a:tc>
                  <a:txBody>
                    <a:bodyPr/>
                    <a:lstStyle/>
                    <a:p>
                      <a:pPr algn="ctr">
                        <a:lnSpc>
                          <a:spcPct val="150000"/>
                        </a:lnSpc>
                        <a:spcAft>
                          <a:spcPts val="0"/>
                        </a:spcAft>
                      </a:pPr>
                      <a:r>
                        <a:rPr lang="es-ES" sz="1100" dirty="0">
                          <a:latin typeface="Arial"/>
                          <a:ea typeface="Times New Roman"/>
                          <a:cs typeface="Times New Roman"/>
                        </a:rPr>
                        <a:t>Visitar a los médicos potenciales del segmento de antitusígenos</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lang="es-ES" sz="1100" dirty="0">
                          <a:latin typeface="Arial"/>
                          <a:ea typeface="Times New Roman"/>
                          <a:cs typeface="Times New Roman"/>
                        </a:rPr>
                        <a:t>Base de </a:t>
                      </a:r>
                      <a:r>
                        <a:rPr lang="es-ES" sz="1100" dirty="0" smtClean="0">
                          <a:latin typeface="Arial"/>
                          <a:ea typeface="Times New Roman"/>
                          <a:cs typeface="Times New Roman"/>
                        </a:rPr>
                        <a:t>médicos y un estudio </a:t>
                      </a:r>
                      <a:r>
                        <a:rPr lang="es-ES" sz="1100" dirty="0" err="1" smtClean="0">
                          <a:latin typeface="Arial"/>
                          <a:ea typeface="Times New Roman"/>
                          <a:cs typeface="Times New Roman"/>
                        </a:rPr>
                        <a:t>cientifico</a:t>
                      </a:r>
                      <a:r>
                        <a:rPr lang="es-ES" sz="1100" dirty="0" smtClean="0">
                          <a:latin typeface="Arial"/>
                          <a:ea typeface="Times New Roman"/>
                          <a:cs typeface="Times New Roman"/>
                        </a:rPr>
                        <a:t> </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lang="es-ES" sz="1100" dirty="0">
                          <a:latin typeface="Arial" pitchFamily="34" charset="0"/>
                          <a:ea typeface="Times New Roman"/>
                          <a:cs typeface="Arial" pitchFamily="34" charset="0"/>
                        </a:rPr>
                        <a:t>Número de visitas</a:t>
                      </a:r>
                    </a:p>
                  </a:txBody>
                  <a:tcPr marL="44450" marR="44450" marT="0" marB="0" anchor="ctr"/>
                </a:tc>
                <a:tc>
                  <a:txBody>
                    <a:bodyPr/>
                    <a:lstStyle/>
                    <a:p>
                      <a:pPr algn="ctr">
                        <a:lnSpc>
                          <a:spcPct val="150000"/>
                        </a:lnSpc>
                        <a:spcAft>
                          <a:spcPts val="0"/>
                        </a:spcAft>
                      </a:pPr>
                      <a:r>
                        <a:rPr kumimoji="0" lang="es-ES" sz="1100" kern="1200" dirty="0" smtClean="0">
                          <a:solidFill>
                            <a:schemeClr val="dk1"/>
                          </a:solidFill>
                          <a:latin typeface="Arial" pitchFamily="34" charset="0"/>
                          <a:ea typeface="+mn-ea"/>
                          <a:cs typeface="Arial" pitchFamily="34" charset="0"/>
                        </a:rPr>
                        <a:t>Gerente de ventas</a:t>
                      </a:r>
                      <a:endParaRPr lang="es-ES" sz="1100" dirty="0">
                        <a:latin typeface="Arial" pitchFamily="34" charset="0"/>
                        <a:ea typeface="Times New Roman"/>
                        <a:cs typeface="Arial" pitchFamily="34" charset="0"/>
                      </a:endParaRPr>
                    </a:p>
                  </a:txBody>
                  <a:tcPr marL="44450" marR="44450" marT="0" marB="0" anchor="ctr"/>
                </a:tc>
              </a:tr>
              <a:tr h="384696">
                <a:tc vMerge="1">
                  <a:txBody>
                    <a:bodyPr/>
                    <a:lstStyle/>
                    <a:p>
                      <a:pPr algn="r"/>
                      <a:endParaRPr lang="es-ES" sz="1200" dirty="0">
                        <a:latin typeface="Arial" pitchFamily="34" charset="0"/>
                        <a:cs typeface="Arial" pitchFamily="34" charset="0"/>
                      </a:endParaRPr>
                    </a:p>
                  </a:txBody>
                  <a:tcPr marL="80241" marR="80241" marT="40120" marB="40120"/>
                </a:tc>
                <a:tc rowSpan="2">
                  <a:txBody>
                    <a:bodyPr/>
                    <a:lstStyle/>
                    <a:p>
                      <a:pPr algn="ctr"/>
                      <a:r>
                        <a:rPr kumimoji="0" lang="es-ES" sz="1100" kern="1200" dirty="0" smtClean="0">
                          <a:solidFill>
                            <a:schemeClr val="dk1"/>
                          </a:solidFill>
                          <a:latin typeface="Arial" pitchFamily="34" charset="0"/>
                          <a:ea typeface="+mn-ea"/>
                          <a:cs typeface="Arial" pitchFamily="34" charset="0"/>
                        </a:rPr>
                        <a:t>Realizar campaña de las estrategias de marketing</a:t>
                      </a:r>
                      <a:endParaRPr lang="es-ES" sz="1100" dirty="0">
                        <a:latin typeface="Arial" pitchFamily="34" charset="0"/>
                        <a:cs typeface="Arial" pitchFamily="34" charset="0"/>
                      </a:endParaRPr>
                    </a:p>
                  </a:txBody>
                  <a:tcPr marL="80241" marR="80241" marT="40120" marB="4012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s-ES" sz="1100" dirty="0" smtClean="0">
                          <a:latin typeface="Arial" pitchFamily="34" charset="0"/>
                          <a:ea typeface="Times New Roman"/>
                          <a:cs typeface="Arial" pitchFamily="34" charset="0"/>
                        </a:rPr>
                        <a:t>Lanzamiento de producto</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lang="es-ES" sz="1100" dirty="0">
                          <a:latin typeface="Arial"/>
                          <a:ea typeface="Times New Roman"/>
                          <a:cs typeface="Times New Roman"/>
                        </a:rPr>
                        <a:t>Reunión con médicos clase A en un hotel prestigioso de la ciudad</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kumimoji="0" lang="es-ES" sz="1100" kern="1200" dirty="0" smtClean="0">
                          <a:solidFill>
                            <a:schemeClr val="dk1"/>
                          </a:solidFill>
                          <a:latin typeface="Arial" pitchFamily="34" charset="0"/>
                          <a:ea typeface="+mn-ea"/>
                          <a:cs typeface="Arial" pitchFamily="34" charset="0"/>
                        </a:rPr>
                        <a:t>Número de invitados asistidos</a:t>
                      </a:r>
                      <a:endParaRPr lang="es-ES" sz="1100" dirty="0">
                        <a:latin typeface="Arial" pitchFamily="34" charset="0"/>
                        <a:ea typeface="Times New Roman"/>
                        <a:cs typeface="Arial" pitchFamily="34" charset="0"/>
                      </a:endParaRPr>
                    </a:p>
                  </a:txBody>
                  <a:tcPr marL="44450" marR="44450" marT="0" marB="0" anchor="ctr"/>
                </a:tc>
                <a:tc>
                  <a:txBody>
                    <a:bodyPr/>
                    <a:lstStyle/>
                    <a:p>
                      <a:pPr algn="ctr">
                        <a:lnSpc>
                          <a:spcPct val="150000"/>
                        </a:lnSpc>
                        <a:spcAft>
                          <a:spcPts val="0"/>
                        </a:spcAft>
                      </a:pPr>
                      <a:r>
                        <a:rPr kumimoji="0" lang="es-ES" sz="1100" kern="1200" dirty="0" smtClean="0">
                          <a:solidFill>
                            <a:schemeClr val="dk1"/>
                          </a:solidFill>
                          <a:latin typeface="Arial" pitchFamily="34" charset="0"/>
                          <a:ea typeface="+mn-ea"/>
                          <a:cs typeface="Arial" pitchFamily="34" charset="0"/>
                        </a:rPr>
                        <a:t>Gerente de ventas</a:t>
                      </a:r>
                      <a:endParaRPr lang="es-ES" sz="1100" dirty="0">
                        <a:latin typeface="Arial" pitchFamily="34" charset="0"/>
                        <a:ea typeface="Times New Roman"/>
                        <a:cs typeface="Arial" pitchFamily="34" charset="0"/>
                      </a:endParaRPr>
                    </a:p>
                  </a:txBody>
                  <a:tcPr marL="44450" marR="44450" marT="0" marB="0" anchor="ctr"/>
                </a:tc>
              </a:tr>
              <a:tr h="384696">
                <a:tc vMerge="1">
                  <a:txBody>
                    <a:bodyPr/>
                    <a:lstStyle/>
                    <a:p>
                      <a:pPr algn="r"/>
                      <a:endParaRPr lang="es-ES" sz="1200" dirty="0">
                        <a:solidFill>
                          <a:srgbClr val="FF0000"/>
                        </a:solidFill>
                        <a:latin typeface="Arial" pitchFamily="34" charset="0"/>
                        <a:cs typeface="Arial" pitchFamily="34" charset="0"/>
                      </a:endParaRPr>
                    </a:p>
                  </a:txBody>
                  <a:tcPr marL="80241" marR="80241" marT="40120" marB="40120"/>
                </a:tc>
                <a:tc vMerge="1">
                  <a:txBody>
                    <a:bodyPr/>
                    <a:lstStyle/>
                    <a:p>
                      <a:pPr algn="r"/>
                      <a:endParaRPr lang="es-ES" sz="1200" dirty="0">
                        <a:solidFill>
                          <a:srgbClr val="FF0000"/>
                        </a:solidFill>
                        <a:latin typeface="Arial" pitchFamily="34" charset="0"/>
                        <a:cs typeface="Arial" pitchFamily="34" charset="0"/>
                      </a:endParaRPr>
                    </a:p>
                  </a:txBody>
                  <a:tcPr marL="80241" marR="80241" marT="40120" marB="40120"/>
                </a:tc>
                <a:tc>
                  <a:txBody>
                    <a:bodyPr/>
                    <a:lstStyle/>
                    <a:p>
                      <a:pPr algn="ctr">
                        <a:lnSpc>
                          <a:spcPct val="150000"/>
                        </a:lnSpc>
                        <a:spcAft>
                          <a:spcPts val="0"/>
                        </a:spcAft>
                      </a:pPr>
                      <a:r>
                        <a:rPr kumimoji="0" lang="es-ES" sz="1100" kern="1200" dirty="0" smtClean="0">
                          <a:solidFill>
                            <a:schemeClr val="dk1"/>
                          </a:solidFill>
                          <a:latin typeface="Arial" pitchFamily="34" charset="0"/>
                          <a:ea typeface="+mn-ea"/>
                          <a:cs typeface="Arial" pitchFamily="34" charset="0"/>
                        </a:rPr>
                        <a:t>Entrega de material promocional e incentivos a médicos</a:t>
                      </a:r>
                      <a:endParaRPr lang="es-ES" sz="1100" dirty="0">
                        <a:latin typeface="Arial" pitchFamily="34" charset="0"/>
                        <a:ea typeface="Times New Roman"/>
                        <a:cs typeface="Arial" pitchFamily="34" charset="0"/>
                      </a:endParaRPr>
                    </a:p>
                  </a:txBody>
                  <a:tcPr marL="44450" marR="44450" marT="0" marB="0" anchor="ctr"/>
                </a:tc>
                <a:tc>
                  <a:txBody>
                    <a:bodyPr/>
                    <a:lstStyle/>
                    <a:p>
                      <a:pPr algn="ctr">
                        <a:lnSpc>
                          <a:spcPct val="150000"/>
                        </a:lnSpc>
                        <a:spcAft>
                          <a:spcPts val="0"/>
                        </a:spcAft>
                      </a:pPr>
                      <a:r>
                        <a:rPr lang="es-ES" sz="1100" dirty="0">
                          <a:latin typeface="Arial"/>
                          <a:ea typeface="Times New Roman"/>
                          <a:cs typeface="Times New Roman"/>
                        </a:rPr>
                        <a:t>Elaboración de material promocional y premios sorpresa</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lang="es-ES" sz="1100" dirty="0">
                          <a:latin typeface="Arial" pitchFamily="34" charset="0"/>
                          <a:ea typeface="Times New Roman"/>
                          <a:cs typeface="Arial" pitchFamily="34" charset="0"/>
                        </a:rPr>
                        <a:t>Número de muestras entregadas </a:t>
                      </a:r>
                      <a:r>
                        <a:rPr lang="es-ES" sz="1100" dirty="0" smtClean="0">
                          <a:latin typeface="Arial" pitchFamily="34" charset="0"/>
                          <a:ea typeface="Times New Roman"/>
                          <a:cs typeface="Arial" pitchFamily="34" charset="0"/>
                        </a:rPr>
                        <a:t>a </a:t>
                      </a:r>
                      <a:r>
                        <a:rPr lang="es-ES" sz="1100" dirty="0">
                          <a:latin typeface="Arial" pitchFamily="34" charset="0"/>
                          <a:ea typeface="Times New Roman"/>
                          <a:cs typeface="Arial" pitchFamily="34" charset="0"/>
                        </a:rPr>
                        <a:t>usuarios.</a:t>
                      </a: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1100" kern="1200" dirty="0" smtClean="0">
                          <a:solidFill>
                            <a:schemeClr val="dk1"/>
                          </a:solidFill>
                          <a:latin typeface="Arial" pitchFamily="34" charset="0"/>
                          <a:ea typeface="+mn-ea"/>
                          <a:cs typeface="Arial" pitchFamily="34" charset="0"/>
                        </a:rPr>
                        <a:t>Gerente de ventas</a:t>
                      </a:r>
                      <a:endParaRPr lang="es-ES" sz="1100" dirty="0">
                        <a:latin typeface="Arial" pitchFamily="34" charset="0"/>
                        <a:cs typeface="Arial" pitchFamily="34" charset="0"/>
                      </a:endParaRPr>
                    </a:p>
                  </a:txBody>
                  <a:tcPr marL="80241" marR="80241" marT="40120" marB="40120" anchor="ctr"/>
                </a:tc>
              </a:tr>
              <a:tr h="480345">
                <a:tc rowSpan="2">
                  <a:txBody>
                    <a:bodyPr/>
                    <a:lstStyle/>
                    <a:p>
                      <a:pPr algn="ctr"/>
                      <a:r>
                        <a:rPr kumimoji="0" lang="es-ES" sz="1100" b="1" kern="1200" dirty="0" smtClean="0">
                          <a:solidFill>
                            <a:schemeClr val="dk1"/>
                          </a:solidFill>
                          <a:latin typeface="Arial" pitchFamily="34" charset="0"/>
                          <a:ea typeface="+mn-ea"/>
                          <a:cs typeface="Arial" pitchFamily="34" charset="0"/>
                        </a:rPr>
                        <a:t>GANAR PARTICIPACIÓN EN EL MERCADO</a:t>
                      </a:r>
                      <a:endParaRPr lang="es-ES" sz="1100" dirty="0">
                        <a:latin typeface="Arial" pitchFamily="34" charset="0"/>
                        <a:cs typeface="Arial" pitchFamily="34" charset="0"/>
                      </a:endParaRPr>
                    </a:p>
                  </a:txBody>
                  <a:tcPr marL="80241" marR="80241" marT="40120" marB="40120" anchor="ctr"/>
                </a:tc>
                <a:tc>
                  <a:txBody>
                    <a:bodyPr/>
                    <a:lstStyle/>
                    <a:p>
                      <a:pPr algn="ctr">
                        <a:lnSpc>
                          <a:spcPct val="150000"/>
                        </a:lnSpc>
                        <a:spcAft>
                          <a:spcPts val="0"/>
                        </a:spcAft>
                      </a:pPr>
                      <a:r>
                        <a:rPr lang="es-ES" sz="1100" dirty="0">
                          <a:solidFill>
                            <a:srgbClr val="000000"/>
                          </a:solidFill>
                          <a:latin typeface="Arial" pitchFamily="34" charset="0"/>
                          <a:ea typeface="Times New Roman"/>
                          <a:cs typeface="Arial" pitchFamily="34" charset="0"/>
                        </a:rPr>
                        <a:t>Estrategia de Precio </a:t>
                      </a:r>
                      <a:endParaRPr lang="es-ES" sz="1100" dirty="0">
                        <a:latin typeface="Arial" pitchFamily="34" charset="0"/>
                        <a:ea typeface="Times New Roman"/>
                        <a:cs typeface="Arial" pitchFamily="34" charset="0"/>
                      </a:endParaRPr>
                    </a:p>
                  </a:txBody>
                  <a:tcPr marL="44450" marR="44450" marT="0" marB="0" anchor="ctr"/>
                </a:tc>
                <a:tc>
                  <a:txBody>
                    <a:bodyPr/>
                    <a:lstStyle/>
                    <a:p>
                      <a:pPr algn="ctr">
                        <a:lnSpc>
                          <a:spcPct val="150000"/>
                        </a:lnSpc>
                        <a:spcAft>
                          <a:spcPts val="0"/>
                        </a:spcAft>
                      </a:pPr>
                      <a:r>
                        <a:rPr kumimoji="0" lang="es-ES" sz="1100" kern="1200" dirty="0" smtClean="0">
                          <a:solidFill>
                            <a:schemeClr val="dk1"/>
                          </a:solidFill>
                          <a:latin typeface="Arial" pitchFamily="34" charset="0"/>
                          <a:ea typeface="+mn-ea"/>
                          <a:cs typeface="Arial" pitchFamily="34" charset="0"/>
                        </a:rPr>
                        <a:t>Informar la ventaja de costos en comparación a la presentación jarabe</a:t>
                      </a:r>
                      <a:endParaRPr lang="es-ES" sz="1100" dirty="0">
                        <a:latin typeface="Arial" pitchFamily="34" charset="0"/>
                        <a:ea typeface="Times New Roman"/>
                        <a:cs typeface="Arial" pitchFamily="34" charset="0"/>
                      </a:endParaRPr>
                    </a:p>
                  </a:txBody>
                  <a:tcPr marL="44450" marR="44450" marT="0" marB="0" anchor="ctr"/>
                </a:tc>
                <a:tc>
                  <a:txBody>
                    <a:bodyPr/>
                    <a:lstStyle/>
                    <a:p>
                      <a:pPr algn="ctr">
                        <a:lnSpc>
                          <a:spcPct val="150000"/>
                        </a:lnSpc>
                        <a:spcAft>
                          <a:spcPts val="0"/>
                        </a:spcAft>
                      </a:pPr>
                      <a:r>
                        <a:rPr lang="es-ES" sz="1100" dirty="0">
                          <a:latin typeface="Arial"/>
                          <a:ea typeface="Times New Roman"/>
                          <a:cs typeface="Times New Roman"/>
                        </a:rPr>
                        <a:t>Literaturas, dípticos demostrando el ahorro</a:t>
                      </a:r>
                      <a:endParaRPr lang="es-ES" sz="1100" dirty="0">
                        <a:latin typeface="Times New Roman"/>
                        <a:ea typeface="Times New Roman"/>
                        <a:cs typeface="Times New Roman"/>
                      </a:endParaRPr>
                    </a:p>
                  </a:txBody>
                  <a:tcPr marL="44450" marR="44450" marT="0" marB="0" anchor="ctr"/>
                </a:tc>
                <a:tc>
                  <a:txBody>
                    <a:bodyPr/>
                    <a:lstStyle/>
                    <a:p>
                      <a:pPr algn="ctr">
                        <a:lnSpc>
                          <a:spcPct val="150000"/>
                        </a:lnSpc>
                        <a:spcAft>
                          <a:spcPts val="0"/>
                        </a:spcAft>
                      </a:pPr>
                      <a:r>
                        <a:rPr lang="es-ES" sz="1100" dirty="0">
                          <a:solidFill>
                            <a:srgbClr val="000000"/>
                          </a:solidFill>
                          <a:latin typeface="Arial"/>
                          <a:ea typeface="Times New Roman"/>
                          <a:cs typeface="Times New Roman"/>
                        </a:rPr>
                        <a:t>Número de material entregado</a:t>
                      </a:r>
                      <a:endParaRPr lang="es-ES" sz="1100" dirty="0">
                        <a:latin typeface="Times New Roman"/>
                        <a:ea typeface="Times New Roman"/>
                        <a:cs typeface="Times New Roman"/>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1100" kern="1200" dirty="0" smtClean="0">
                          <a:solidFill>
                            <a:schemeClr val="dk1"/>
                          </a:solidFill>
                          <a:latin typeface="Arial" pitchFamily="34" charset="0"/>
                          <a:ea typeface="+mn-ea"/>
                          <a:cs typeface="Arial" pitchFamily="34" charset="0"/>
                        </a:rPr>
                        <a:t>Gerente de marketing</a:t>
                      </a:r>
                      <a:endParaRPr lang="es-ES" sz="1100" dirty="0">
                        <a:latin typeface="Arial" pitchFamily="34" charset="0"/>
                        <a:cs typeface="Arial" pitchFamily="34" charset="0"/>
                      </a:endParaRPr>
                    </a:p>
                  </a:txBody>
                  <a:tcPr marL="80241" marR="80241" marT="40120" marB="40120" anchor="ctr"/>
                </a:tc>
              </a:tr>
              <a:tr h="480345">
                <a:tc vMerge="1">
                  <a:txBody>
                    <a:bodyPr/>
                    <a:lstStyle/>
                    <a:p>
                      <a:pPr algn="r"/>
                      <a:endParaRPr lang="es-ES" sz="800" dirty="0">
                        <a:latin typeface="Arial" pitchFamily="34" charset="0"/>
                        <a:cs typeface="Arial" pitchFamily="34" charset="0"/>
                      </a:endParaRPr>
                    </a:p>
                  </a:txBody>
                  <a:tcPr marL="80241" marR="80241" marT="40120" marB="40120"/>
                </a:tc>
                <a:tc>
                  <a:txBody>
                    <a:bodyPr/>
                    <a:lstStyle/>
                    <a:p>
                      <a:pPr algn="ctr">
                        <a:lnSpc>
                          <a:spcPct val="150000"/>
                        </a:lnSpc>
                        <a:spcAft>
                          <a:spcPts val="0"/>
                        </a:spcAft>
                      </a:pPr>
                      <a:r>
                        <a:rPr lang="es-ES" sz="1100" dirty="0">
                          <a:solidFill>
                            <a:srgbClr val="000000"/>
                          </a:solidFill>
                          <a:latin typeface="Arial" pitchFamily="34" charset="0"/>
                          <a:ea typeface="Times New Roman"/>
                          <a:cs typeface="Arial" pitchFamily="34" charset="0"/>
                        </a:rPr>
                        <a:t>Estrategia de Servicio</a:t>
                      </a:r>
                      <a:endParaRPr lang="es-ES" sz="1100" dirty="0">
                        <a:latin typeface="Arial" pitchFamily="34" charset="0"/>
                        <a:ea typeface="Times New Roman"/>
                        <a:cs typeface="Arial" pitchFamily="34" charset="0"/>
                      </a:endParaRPr>
                    </a:p>
                  </a:txBody>
                  <a:tcPr marL="44450" marR="44450" marT="0" marB="0" anchor="ctr"/>
                </a:tc>
                <a:tc>
                  <a:txBody>
                    <a:bodyPr/>
                    <a:lstStyle/>
                    <a:p>
                      <a:pPr algn="ctr">
                        <a:lnSpc>
                          <a:spcPct val="150000"/>
                        </a:lnSpc>
                        <a:spcAft>
                          <a:spcPts val="0"/>
                        </a:spcAft>
                      </a:pPr>
                      <a:r>
                        <a:rPr kumimoji="0" lang="es-ES" sz="1100" kern="1200" dirty="0" smtClean="0">
                          <a:solidFill>
                            <a:schemeClr val="dk1"/>
                          </a:solidFill>
                          <a:latin typeface="Arial" pitchFamily="34" charset="0"/>
                          <a:ea typeface="+mn-ea"/>
                          <a:cs typeface="Arial" pitchFamily="34" charset="0"/>
                        </a:rPr>
                        <a:t>Informar todas las ventajas y beneficios del producto</a:t>
                      </a:r>
                      <a:endParaRPr lang="es-ES" sz="1100" dirty="0">
                        <a:latin typeface="Arial" pitchFamily="34" charset="0"/>
                        <a:ea typeface="Times New Roman"/>
                        <a:cs typeface="Arial" pitchFamily="34" charset="0"/>
                      </a:endParaRP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100" dirty="0" smtClean="0">
                          <a:latin typeface="Arial" pitchFamily="34" charset="0"/>
                          <a:ea typeface="Times New Roman"/>
                          <a:cs typeface="Arial" pitchFamily="34" charset="0"/>
                        </a:rPr>
                        <a:t>Folleteria y publicidad impresa</a:t>
                      </a:r>
                    </a:p>
                    <a:p>
                      <a:pPr algn="ctr"/>
                      <a:endParaRPr lang="es-ES" sz="1100" dirty="0">
                        <a:latin typeface="Arial" pitchFamily="34" charset="0"/>
                        <a:cs typeface="Arial" pitchFamily="34" charset="0"/>
                      </a:endParaRPr>
                    </a:p>
                  </a:txBody>
                  <a:tcPr marL="80241" marR="80241" marT="40120" marB="40120" anchor="ctr"/>
                </a:tc>
                <a:tc>
                  <a:txBody>
                    <a:bodyPr/>
                    <a:lstStyle/>
                    <a:p>
                      <a:pPr algn="ctr">
                        <a:lnSpc>
                          <a:spcPct val="150000"/>
                        </a:lnSpc>
                        <a:spcAft>
                          <a:spcPts val="0"/>
                        </a:spcAft>
                      </a:pPr>
                      <a:r>
                        <a:rPr lang="es-ES" sz="1100" dirty="0">
                          <a:latin typeface="Arial" pitchFamily="34" charset="0"/>
                          <a:ea typeface="Times New Roman"/>
                          <a:cs typeface="Arial" pitchFamily="34" charset="0"/>
                        </a:rPr>
                        <a:t>Número de publicidad puesta en farmacias</a:t>
                      </a:r>
                    </a:p>
                  </a:txBody>
                  <a:tcPr marL="44450" marR="4445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1100" kern="1200" dirty="0" smtClean="0">
                          <a:solidFill>
                            <a:schemeClr val="dk1"/>
                          </a:solidFill>
                          <a:latin typeface="Arial" pitchFamily="34" charset="0"/>
                          <a:ea typeface="+mn-ea"/>
                          <a:cs typeface="Arial" pitchFamily="34" charset="0"/>
                        </a:rPr>
                        <a:t>Gerente de ventas</a:t>
                      </a:r>
                      <a:endParaRPr lang="es-ES" sz="1100" dirty="0">
                        <a:latin typeface="Arial" pitchFamily="34" charset="0"/>
                        <a:cs typeface="Arial" pitchFamily="34" charset="0"/>
                      </a:endParaRPr>
                    </a:p>
                  </a:txBody>
                  <a:tcPr marL="80241" marR="80241" marT="40120" marB="40120" anchor="ctr"/>
                </a:tc>
              </a:tr>
            </a:tbl>
          </a:graphicData>
        </a:graphic>
      </p:graphicFrame>
      <p:sp>
        <p:nvSpPr>
          <p:cNvPr id="22582" name="Title 1"/>
          <p:cNvSpPr>
            <a:spLocks noGrp="1"/>
          </p:cNvSpPr>
          <p:nvPr>
            <p:ph type="title"/>
          </p:nvPr>
        </p:nvSpPr>
        <p:spPr>
          <a:xfrm>
            <a:off x="457200" y="71438"/>
            <a:ext cx="8229600" cy="731837"/>
          </a:xfrm>
        </p:spPr>
        <p:txBody>
          <a:bodyPr/>
          <a:lstStyle/>
          <a:p>
            <a:pPr indent="0" algn="ctr" eaLnBrk="1" hangingPunct="1"/>
            <a:r>
              <a:rPr smtClean="0">
                <a:ln>
                  <a:noFill/>
                </a:ln>
                <a:solidFill>
                  <a:schemeClr val="tx1"/>
                </a:solidFill>
                <a:latin typeface="Arial" charset="0"/>
                <a:cs typeface="Arial" charset="0"/>
              </a:rPr>
              <a:t>Plan Estratègico</a:t>
            </a:r>
            <a:endParaRPr sz="3100" smtClean="0">
              <a:ln>
                <a:noFill/>
              </a:ln>
              <a:solidFill>
                <a:schemeClr val="tx1"/>
              </a:solidFill>
              <a:latin typeface="Arial" charset="0"/>
              <a:cs typeface="Arial" charset="0"/>
            </a:endParaRPr>
          </a:p>
        </p:txBody>
      </p:sp>
      <p:sp>
        <p:nvSpPr>
          <p:cNvPr id="5" name="4 Rectángulo"/>
          <p:cNvSpPr/>
          <p:nvPr/>
        </p:nvSpPr>
        <p:spPr>
          <a:xfrm>
            <a:off x="2000250" y="1285875"/>
            <a:ext cx="6858000" cy="17145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 name="5 Rectángulo"/>
          <p:cNvSpPr/>
          <p:nvPr/>
        </p:nvSpPr>
        <p:spPr>
          <a:xfrm>
            <a:off x="2000250" y="3000375"/>
            <a:ext cx="6858000" cy="20002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7" name="6 Rectángulo"/>
          <p:cNvSpPr/>
          <p:nvPr/>
        </p:nvSpPr>
        <p:spPr>
          <a:xfrm>
            <a:off x="2000250" y="5000625"/>
            <a:ext cx="6858000" cy="714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8" name="7 Rectángulo"/>
          <p:cNvSpPr/>
          <p:nvPr/>
        </p:nvSpPr>
        <p:spPr>
          <a:xfrm>
            <a:off x="2000250" y="5786438"/>
            <a:ext cx="6858000" cy="714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4 Marcador de contenido"/>
          <p:cNvGraphicFramePr>
            <a:graphicFrameLocks noGrp="1"/>
          </p:cNvGraphicFramePr>
          <p:nvPr>
            <p:ph idx="1"/>
          </p:nvPr>
        </p:nvGraphicFramePr>
        <p:xfrm>
          <a:off x="500063" y="1566863"/>
          <a:ext cx="8229600" cy="4648200"/>
        </p:xfrm>
        <a:graphic>
          <a:graphicData uri="http://schemas.openxmlformats.org/presentationml/2006/ole">
            <p:oleObj spid="_x0000_s2050" r:id="rId4" imgW="8230313" imgH="4651651" progId="Excel.Chart.8">
              <p:embed/>
            </p:oleObj>
          </a:graphicData>
        </a:graphic>
      </p:graphicFrame>
      <p:sp>
        <p:nvSpPr>
          <p:cNvPr id="2" name="Title 1"/>
          <p:cNvSpPr>
            <a:spLocks noGrp="1"/>
          </p:cNvSpPr>
          <p:nvPr>
            <p:ph type="title"/>
          </p:nvPr>
        </p:nvSpPr>
        <p:spPr>
          <a:xfrm>
            <a:off x="0" y="268288"/>
            <a:ext cx="8858250" cy="1103312"/>
          </a:xfrm>
        </p:spPr>
        <p:txBody>
          <a:bodyPr>
            <a:normAutofit fontScale="90000"/>
          </a:bodyPr>
          <a:lstStyle/>
          <a:p>
            <a:pPr marL="484632" indent="0" algn="ctr" eaLnBrk="1" fontAlgn="auto" hangingPunct="1">
              <a:spcAft>
                <a:spcPts val="0"/>
              </a:spcAft>
              <a:defRPr/>
            </a:pPr>
            <a:r>
              <a:rPr dirty="0" smtClean="0">
                <a:solidFill>
                  <a:schemeClr val="tx1"/>
                </a:solidFill>
                <a:latin typeface="Arial" pitchFamily="34" charset="0"/>
                <a:cs typeface="Arial" pitchFamily="34" charset="0"/>
              </a:rPr>
              <a:t>Preferencias de presentación de un fármaco</a:t>
            </a:r>
            <a:endParaRPr dirty="0">
              <a:solidFill>
                <a:schemeClr val="tx1"/>
              </a:solidFill>
              <a:latin typeface="Arial" pitchFamily="34" charset="0"/>
              <a:cs typeface="Arial" pitchFamily="34" charset="0"/>
            </a:endParaRPr>
          </a:p>
        </p:txBody>
      </p:sp>
      <p:sp>
        <p:nvSpPr>
          <p:cNvPr id="4" name="3 Elipse"/>
          <p:cNvSpPr/>
          <p:nvPr/>
        </p:nvSpPr>
        <p:spPr>
          <a:xfrm>
            <a:off x="3500438" y="2786063"/>
            <a:ext cx="1214437" cy="2286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6" name="5 Conector recto de flecha"/>
          <p:cNvCxnSpPr/>
          <p:nvPr/>
        </p:nvCxnSpPr>
        <p:spPr>
          <a:xfrm flipV="1">
            <a:off x="4500563" y="2571750"/>
            <a:ext cx="642937" cy="50006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054" name="6 CuadroTexto"/>
          <p:cNvSpPr txBox="1">
            <a:spLocks noChangeArrowheads="1"/>
          </p:cNvSpPr>
          <p:nvPr/>
        </p:nvSpPr>
        <p:spPr bwMode="auto">
          <a:xfrm>
            <a:off x="5072063" y="2286000"/>
            <a:ext cx="571500" cy="307975"/>
          </a:xfrm>
          <a:prstGeom prst="rect">
            <a:avLst/>
          </a:prstGeom>
          <a:noFill/>
          <a:ln w="9525">
            <a:noFill/>
            <a:miter lim="800000"/>
            <a:headEnd/>
            <a:tailEnd/>
          </a:ln>
        </p:spPr>
        <p:txBody>
          <a:bodyPr>
            <a:spAutoFit/>
          </a:bodyPr>
          <a:lstStyle/>
          <a:p>
            <a:r>
              <a:rPr lang="es-ES_tradnl" sz="1400" b="1"/>
              <a:t>21%</a:t>
            </a:r>
            <a:endParaRPr lang="es-ES" sz="14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48056" indent="-384048" algn="just" eaLnBrk="1" fontAlgn="auto" hangingPunct="1">
              <a:spcAft>
                <a:spcPts val="0"/>
              </a:spcAft>
              <a:buFont typeface="Wingdings 2"/>
              <a:buNone/>
              <a:defRPr/>
            </a:pPr>
            <a:r>
              <a:rPr smtClean="0"/>
              <a:t>	</a:t>
            </a:r>
            <a:r>
              <a:rPr sz="2000" smtClean="0">
                <a:latin typeface="Arial" pitchFamily="34" charset="0"/>
                <a:cs typeface="Arial" pitchFamily="34" charset="0"/>
              </a:rPr>
              <a:t>Luego haber realizado la respectiva investigación se puede concluir lo siguiente:</a:t>
            </a:r>
          </a:p>
          <a:p>
            <a:pPr marL="448056" indent="-384048" algn="just" eaLnBrk="1" fontAlgn="auto" hangingPunct="1">
              <a:spcAft>
                <a:spcPts val="0"/>
              </a:spcAft>
              <a:buFont typeface="Wingdings 2"/>
              <a:buNone/>
              <a:defRPr/>
            </a:pPr>
            <a:endParaRPr sz="2000" smtClean="0">
              <a:latin typeface="Arial" pitchFamily="34" charset="0"/>
              <a:cs typeface="Arial" pitchFamily="34" charset="0"/>
            </a:endParaRPr>
          </a:p>
          <a:p>
            <a:pPr marL="448056" indent="-384048" algn="just" eaLnBrk="1" fontAlgn="auto" hangingPunct="1">
              <a:spcAft>
                <a:spcPts val="0"/>
              </a:spcAft>
              <a:buFont typeface="Wingdings 2"/>
              <a:buChar char=""/>
              <a:defRPr/>
            </a:pPr>
            <a:r>
              <a:rPr sz="2000" smtClean="0">
                <a:latin typeface="Arial" pitchFamily="34" charset="0"/>
                <a:cs typeface="Arial" pitchFamily="34" charset="0"/>
              </a:rPr>
              <a:t>En base a los resultados de la variable 6 (Presentación del producto) se observa que el 21% de los entrevistados prefieren medicamento en polvo para la tos un porcentaje considerable a estimar, esta variable está vinculada al resultado de la prueba hipótesis 1 (Dependencia entre presentación y atributo del producto), el 80% consideran que los atributos más valiosos son el precio, efectividad y calidad. </a:t>
            </a:r>
          </a:p>
          <a:p>
            <a:pPr marL="448056" indent="-384048" algn="just" eaLnBrk="1" fontAlgn="auto" hangingPunct="1">
              <a:spcAft>
                <a:spcPts val="0"/>
              </a:spcAft>
              <a:buFont typeface="Wingdings 2"/>
              <a:buChar char=""/>
              <a:defRPr/>
            </a:pPr>
            <a:endParaRPr sz="2000" smtClean="0">
              <a:latin typeface="Arial" pitchFamily="34" charset="0"/>
              <a:cs typeface="Arial" pitchFamily="34" charset="0"/>
            </a:endParaRPr>
          </a:p>
          <a:p>
            <a:pPr marL="448056" indent="-384048" algn="just" eaLnBrk="1" fontAlgn="auto" hangingPunct="1">
              <a:spcAft>
                <a:spcPts val="0"/>
              </a:spcAft>
              <a:buFont typeface="Wingdings 2"/>
              <a:buChar char=""/>
              <a:defRPr/>
            </a:pPr>
            <a:r>
              <a:rPr sz="2000" smtClean="0">
                <a:latin typeface="Arial" pitchFamily="34" charset="0"/>
                <a:cs typeface="Arial" pitchFamily="34" charset="0"/>
              </a:rPr>
              <a:t>Los tres atributos antes mencionados por los cuales el cliente tiene una mayor inclinación hacia su decisión de compra, permitirá hacer una efectiva comercialización del producto</a:t>
            </a:r>
            <a:r>
              <a:rPr sz="1500" smtClean="0">
                <a:latin typeface="Arial" pitchFamily="34" charset="0"/>
                <a:cs typeface="Arial" pitchFamily="34" charset="0"/>
              </a:rPr>
              <a:t>.</a:t>
            </a:r>
            <a:endParaRPr sz="1500">
              <a:latin typeface="Arial" pitchFamily="34" charset="0"/>
              <a:cs typeface="Arial" pitchFamily="34" charset="0"/>
            </a:endParaRPr>
          </a:p>
        </p:txBody>
      </p:sp>
      <p:sp>
        <p:nvSpPr>
          <p:cNvPr id="23555" name="Title 1"/>
          <p:cNvSpPr>
            <a:spLocks noGrp="1"/>
          </p:cNvSpPr>
          <p:nvPr>
            <p:ph type="title"/>
          </p:nvPr>
        </p:nvSpPr>
        <p:spPr/>
        <p:txBody>
          <a:bodyPr/>
          <a:lstStyle/>
          <a:p>
            <a:pPr indent="0" algn="ctr" eaLnBrk="1" hangingPunct="1"/>
            <a:r>
              <a:rPr smtClean="0">
                <a:ln>
                  <a:noFill/>
                </a:ln>
                <a:latin typeface="Arial" charset="0"/>
                <a:cs typeface="Arial" charset="0"/>
              </a:rPr>
              <a:t>Conclusiones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txBox="1">
            <a:spLocks noChangeArrowheads="1"/>
          </p:cNvSpPr>
          <p:nvPr/>
        </p:nvSpPr>
        <p:spPr>
          <a:xfrm>
            <a:off x="714375" y="214313"/>
            <a:ext cx="7924800" cy="738187"/>
          </a:xfrm>
          <a:prstGeom prst="roundRect">
            <a:avLst>
              <a:gd name="adj" fmla="val 21667"/>
            </a:avLst>
          </a:prstGeom>
          <a:noFill/>
          <a:ln/>
        </p:spPr>
        <p:txBody>
          <a:bodyPr/>
          <a:lstStyle/>
          <a:p>
            <a:pPr marL="484632" algn="ctr" fontAlgn="auto">
              <a:spcAft>
                <a:spcPts val="0"/>
              </a:spcAft>
              <a:defRPr/>
            </a:pPr>
            <a:r>
              <a:rPr lang="es-ES" sz="3200" dirty="0">
                <a:ln w="6350">
                  <a:noFill/>
                </a:ln>
                <a:latin typeface="Algerian" pitchFamily="82" charset="0"/>
                <a:ea typeface="+mj-ea"/>
                <a:cs typeface="+mj-cs"/>
              </a:rPr>
              <a:t>CAPITULO 3: estudio técnico </a:t>
            </a:r>
          </a:p>
        </p:txBody>
      </p:sp>
      <p:sp>
        <p:nvSpPr>
          <p:cNvPr id="4" name="Rectangle 3"/>
          <p:cNvSpPr txBox="1">
            <a:spLocks noChangeArrowheads="1"/>
          </p:cNvSpPr>
          <p:nvPr/>
        </p:nvSpPr>
        <p:spPr>
          <a:xfrm>
            <a:off x="500063" y="1071563"/>
            <a:ext cx="7643812" cy="4786312"/>
          </a:xfrm>
          <a:prstGeom prst="rect">
            <a:avLst/>
          </a:prstGeom>
        </p:spPr>
        <p:txBody>
          <a:bodyPr/>
          <a:lstStyle/>
          <a:p>
            <a:pPr marL="448056" indent="-384048" fontAlgn="auto">
              <a:spcBef>
                <a:spcPct val="20000"/>
              </a:spcBef>
              <a:spcAft>
                <a:spcPts val="0"/>
              </a:spcAft>
              <a:buClr>
                <a:schemeClr val="accent1"/>
              </a:buClr>
              <a:buSzPct val="80000"/>
              <a:defRPr/>
            </a:pPr>
            <a:r>
              <a:rPr lang="es-ES" sz="2400" b="1" dirty="0">
                <a:latin typeface="Arial" pitchFamily="34" charset="0"/>
                <a:cs typeface="Arial" pitchFamily="34" charset="0"/>
              </a:rPr>
              <a:t>Tamaño de las instalaciones </a:t>
            </a:r>
            <a:endParaRPr lang="es-ES" sz="2400" b="1" dirty="0">
              <a:latin typeface="Arial" pitchFamily="34" charset="0"/>
              <a:cs typeface="Arial" pitchFamily="34" charset="0"/>
            </a:endParaRPr>
          </a:p>
          <a:p>
            <a:pPr marL="448056" indent="-384048" fontAlgn="auto">
              <a:spcBef>
                <a:spcPct val="20000"/>
              </a:spcBef>
              <a:spcAft>
                <a:spcPts val="0"/>
              </a:spcAft>
              <a:buClr>
                <a:schemeClr val="accent1"/>
              </a:buClr>
              <a:buSzPct val="80000"/>
              <a:defRPr/>
            </a:pPr>
            <a:r>
              <a:rPr lang="es-ES_tradnl" sz="2400" b="1" dirty="0">
                <a:latin typeface="Arial" pitchFamily="34" charset="0"/>
                <a:cs typeface="Arial" pitchFamily="34" charset="0"/>
              </a:rPr>
              <a:t> </a:t>
            </a:r>
            <a:r>
              <a:rPr lang="es-ES_tradnl" sz="2400" b="1" dirty="0">
                <a:latin typeface="Arial" pitchFamily="34" charset="0"/>
                <a:cs typeface="Arial" pitchFamily="34" charset="0"/>
              </a:rPr>
              <a:t>    </a:t>
            </a:r>
            <a:r>
              <a:rPr lang="es-ES_tradnl" sz="2000" dirty="0" err="1">
                <a:latin typeface="Arial" pitchFamily="34" charset="0"/>
                <a:cs typeface="Arial" pitchFamily="34" charset="0"/>
              </a:rPr>
              <a:t>Hemel</a:t>
            </a:r>
            <a:r>
              <a:rPr lang="es-ES_tradnl" sz="2000" dirty="0">
                <a:latin typeface="Arial" pitchFamily="34" charset="0"/>
                <a:cs typeface="Arial" pitchFamily="34" charset="0"/>
              </a:rPr>
              <a:t> S.A. cuenta con un distribuidor exclusivo el cual se encarga de almacenar la </a:t>
            </a:r>
            <a:r>
              <a:rPr lang="es-ES_tradnl" sz="2000" dirty="0" err="1">
                <a:latin typeface="Arial" pitchFamily="34" charset="0"/>
                <a:cs typeface="Arial" pitchFamily="34" charset="0"/>
              </a:rPr>
              <a:t>mercaderia</a:t>
            </a:r>
            <a:endParaRPr lang="es-ES" sz="2000" b="1" dirty="0">
              <a:latin typeface="Arial" pitchFamily="34" charset="0"/>
              <a:cs typeface="Arial" pitchFamily="34" charset="0"/>
            </a:endParaRPr>
          </a:p>
          <a:p>
            <a:pPr marL="448056" indent="-384048" algn="just" fontAlgn="auto">
              <a:spcBef>
                <a:spcPct val="20000"/>
              </a:spcBef>
              <a:spcAft>
                <a:spcPts val="0"/>
              </a:spcAft>
              <a:buClr>
                <a:schemeClr val="accent1"/>
              </a:buClr>
              <a:buSzPct val="80000"/>
              <a:defRPr/>
            </a:pPr>
            <a:r>
              <a:rPr lang="es-ES" sz="2000" dirty="0">
                <a:latin typeface="Arial" pitchFamily="34" charset="0"/>
                <a:cs typeface="Arial" pitchFamily="34" charset="0"/>
              </a:rPr>
              <a:t>      La bodega principal consta de 500 metros. cuadrados situado en la Ciudad de Quito y dependiendo de la rotación de los productos por división geográfica se lo distribuye a las zonas asignadas la cantidad requerida del producto. </a:t>
            </a:r>
          </a:p>
          <a:p>
            <a:pPr marL="533400" indent="-533400" algn="just" fontAlgn="auto">
              <a:spcBef>
                <a:spcPts val="0"/>
              </a:spcBef>
              <a:spcAft>
                <a:spcPts val="0"/>
              </a:spcAft>
              <a:defRPr/>
            </a:pPr>
            <a:r>
              <a:rPr lang="es-ES" sz="2000" dirty="0">
                <a:latin typeface="Arial" pitchFamily="34" charset="0"/>
                <a:cs typeface="Arial" pitchFamily="34" charset="0"/>
              </a:rPr>
              <a:t>        En Guayaquil las bodegas encargadas de almacenar la mercadería quedan fuera de la ciudad, el tamaño de aproximadamente 500 </a:t>
            </a:r>
            <a:r>
              <a:rPr lang="es-ES" sz="2000" dirty="0" err="1">
                <a:latin typeface="Arial" pitchFamily="34" charset="0"/>
                <a:cs typeface="Arial" pitchFamily="34" charset="0"/>
              </a:rPr>
              <a:t>mtrs</a:t>
            </a:r>
            <a:r>
              <a:rPr lang="es-ES" sz="2000" dirty="0">
                <a:latin typeface="Arial" pitchFamily="34" charset="0"/>
                <a:cs typeface="Arial" pitchFamily="34" charset="0"/>
              </a:rPr>
              <a:t>. cuadrados los cuales están distribuidos de la siguiente forma:</a:t>
            </a:r>
          </a:p>
          <a:p>
            <a:pPr marL="533400" indent="-533400" algn="just" fontAlgn="auto">
              <a:spcBef>
                <a:spcPts val="0"/>
              </a:spcBef>
              <a:spcAft>
                <a:spcPts val="0"/>
              </a:spcAft>
              <a:buFont typeface="Wingdings" pitchFamily="2" charset="2"/>
              <a:buAutoNum type="arabicPeriod"/>
              <a:defRPr/>
            </a:pPr>
            <a:r>
              <a:rPr lang="es-ES" sz="2000" dirty="0">
                <a:latin typeface="Arial" pitchFamily="34" charset="0"/>
                <a:cs typeface="Arial" pitchFamily="34" charset="0"/>
              </a:rPr>
              <a:t>Área de recepción del </a:t>
            </a:r>
            <a:r>
              <a:rPr lang="es-ES" sz="2000" dirty="0">
                <a:latin typeface="Arial" pitchFamily="34" charset="0"/>
                <a:cs typeface="Arial" pitchFamily="34" charset="0"/>
              </a:rPr>
              <a:t>producto</a:t>
            </a:r>
            <a:endParaRPr lang="es-ES" sz="2000" dirty="0">
              <a:latin typeface="Arial" pitchFamily="34" charset="0"/>
              <a:cs typeface="Arial" pitchFamily="34" charset="0"/>
            </a:endParaRPr>
          </a:p>
          <a:p>
            <a:pPr marL="533400" indent="-533400" algn="just" fontAlgn="auto">
              <a:spcBef>
                <a:spcPts val="0"/>
              </a:spcBef>
              <a:spcAft>
                <a:spcPts val="0"/>
              </a:spcAft>
              <a:buFont typeface="Wingdings" pitchFamily="2" charset="2"/>
              <a:buAutoNum type="arabicPeriod"/>
              <a:defRPr/>
            </a:pPr>
            <a:r>
              <a:rPr lang="es-ES" sz="2000" dirty="0">
                <a:latin typeface="Arial" pitchFamily="34" charset="0"/>
                <a:cs typeface="Arial" pitchFamily="34" charset="0"/>
              </a:rPr>
              <a:t>Área de almacenamiento del producto</a:t>
            </a:r>
          </a:p>
          <a:p>
            <a:pPr marL="533400" indent="-533400" algn="just" fontAlgn="auto">
              <a:spcBef>
                <a:spcPts val="0"/>
              </a:spcBef>
              <a:spcAft>
                <a:spcPts val="0"/>
              </a:spcAft>
              <a:buFont typeface="Wingdings" pitchFamily="2" charset="2"/>
              <a:buAutoNum type="arabicPeriod"/>
              <a:defRPr/>
            </a:pPr>
            <a:r>
              <a:rPr lang="es-ES" sz="2000" dirty="0">
                <a:latin typeface="Arial" pitchFamily="34" charset="0"/>
                <a:cs typeface="Arial" pitchFamily="34" charset="0"/>
              </a:rPr>
              <a:t>Área de despacho del producto </a:t>
            </a:r>
          </a:p>
          <a:p>
            <a:pPr marL="533400" indent="-533400" algn="just" fontAlgn="auto">
              <a:spcBef>
                <a:spcPts val="0"/>
              </a:spcBef>
              <a:spcAft>
                <a:spcPts val="0"/>
              </a:spcAft>
              <a:buFont typeface="Wingdings" pitchFamily="2" charset="2"/>
              <a:buAutoNum type="arabicPeriod"/>
              <a:defRPr/>
            </a:pPr>
            <a:r>
              <a:rPr lang="es-ES" sz="2000" dirty="0">
                <a:latin typeface="Arial" pitchFamily="34" charset="0"/>
                <a:cs typeface="Arial" pitchFamily="34" charset="0"/>
              </a:rPr>
              <a:t>Área de distribución </a:t>
            </a:r>
          </a:p>
          <a:p>
            <a:pPr marL="448056" indent="-384048" algn="just" fontAlgn="auto">
              <a:spcBef>
                <a:spcPct val="20000"/>
              </a:spcBef>
              <a:spcAft>
                <a:spcPts val="0"/>
              </a:spcAft>
              <a:buClr>
                <a:schemeClr val="accent1"/>
              </a:buClr>
              <a:buSzPct val="80000"/>
              <a:defRPr/>
            </a:pPr>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txBox="1">
            <a:spLocks noChangeArrowheads="1"/>
          </p:cNvSpPr>
          <p:nvPr/>
        </p:nvSpPr>
        <p:spPr>
          <a:xfrm>
            <a:off x="214313" y="214313"/>
            <a:ext cx="8424862" cy="738187"/>
          </a:xfrm>
          <a:prstGeom prst="roundRect">
            <a:avLst>
              <a:gd name="adj" fmla="val 21667"/>
            </a:avLst>
          </a:prstGeom>
          <a:noFill/>
          <a:ln/>
        </p:spPr>
        <p:txBody>
          <a:bodyPr/>
          <a:lstStyle/>
          <a:p>
            <a:pPr marL="484632" algn="just" fontAlgn="auto">
              <a:spcAft>
                <a:spcPts val="0"/>
              </a:spcAft>
              <a:defRPr/>
            </a:pPr>
            <a:r>
              <a:rPr lang="es-ES" sz="3200" dirty="0">
                <a:ln w="6350">
                  <a:noFill/>
                </a:ln>
                <a:latin typeface="Algerian" pitchFamily="82" charset="0"/>
                <a:ea typeface="+mj-ea"/>
                <a:cs typeface="+mj-cs"/>
              </a:rPr>
              <a:t>CAPITULO 4: estudio organizacional </a:t>
            </a:r>
          </a:p>
        </p:txBody>
      </p:sp>
      <p:sp>
        <p:nvSpPr>
          <p:cNvPr id="25603" name="Rectangle 3"/>
          <p:cNvSpPr txBox="1">
            <a:spLocks noChangeArrowheads="1"/>
          </p:cNvSpPr>
          <p:nvPr/>
        </p:nvSpPr>
        <p:spPr bwMode="auto">
          <a:xfrm>
            <a:off x="500063" y="1071563"/>
            <a:ext cx="7643812" cy="4786312"/>
          </a:xfrm>
          <a:prstGeom prst="rect">
            <a:avLst/>
          </a:prstGeom>
          <a:noFill/>
          <a:ln w="9525">
            <a:noFill/>
            <a:miter lim="800000"/>
            <a:headEnd/>
            <a:tailEnd/>
          </a:ln>
        </p:spPr>
        <p:txBody>
          <a:bodyPr/>
          <a:lstStyle/>
          <a:p>
            <a:pPr marL="447675" indent="-382588" algn="just">
              <a:spcBef>
                <a:spcPct val="20000"/>
              </a:spcBef>
              <a:buClr>
                <a:schemeClr val="accent1"/>
              </a:buClr>
              <a:buSzPct val="80000"/>
            </a:pPr>
            <a:r>
              <a:rPr lang="es-ES" sz="2400" b="1">
                <a:cs typeface="Arial" charset="0"/>
              </a:rPr>
              <a:t>Misión</a:t>
            </a:r>
          </a:p>
          <a:p>
            <a:pPr marL="447675" indent="-382588" algn="just">
              <a:spcBef>
                <a:spcPct val="20000"/>
              </a:spcBef>
              <a:buClr>
                <a:schemeClr val="accent1"/>
              </a:buClr>
              <a:buSzPct val="80000"/>
            </a:pPr>
            <a:endParaRPr lang="es-ES" sz="2000">
              <a:cs typeface="Arial" charset="0"/>
            </a:endParaRPr>
          </a:p>
          <a:p>
            <a:pPr marL="447675" indent="-382588" algn="just">
              <a:spcBef>
                <a:spcPct val="20000"/>
              </a:spcBef>
              <a:buClr>
                <a:schemeClr val="accent1"/>
              </a:buClr>
              <a:buSzPct val="80000"/>
            </a:pPr>
            <a:r>
              <a:rPr lang="es-ES" sz="2000">
                <a:cs typeface="Arial" charset="0"/>
              </a:rPr>
              <a:t>	Laboratorio HEMEL S.A. dedicado al mejoramiento de la salud renovando la esperanza y calidad de vida de los seres humanos ofreciendo a los profesionales de la salud alternativas terapéuticas superiores.</a:t>
            </a:r>
          </a:p>
          <a:p>
            <a:pPr marL="447675" indent="-382588" algn="just">
              <a:spcBef>
                <a:spcPct val="20000"/>
              </a:spcBef>
              <a:buClr>
                <a:schemeClr val="accent1"/>
              </a:buClr>
              <a:buSzPct val="80000"/>
            </a:pPr>
            <a:endParaRPr lang="es-ES" sz="2000">
              <a:cs typeface="Arial" charset="0"/>
            </a:endParaRPr>
          </a:p>
          <a:p>
            <a:pPr marL="447675" indent="-382588" algn="just">
              <a:spcBef>
                <a:spcPct val="20000"/>
              </a:spcBef>
              <a:buClr>
                <a:schemeClr val="accent1"/>
              </a:buClr>
              <a:buSzPct val="80000"/>
            </a:pPr>
            <a:r>
              <a:rPr lang="es-ES" sz="2400" b="1">
                <a:cs typeface="Arial" charset="0"/>
              </a:rPr>
              <a:t>Visión </a:t>
            </a:r>
          </a:p>
          <a:p>
            <a:pPr marL="447675" indent="-382588" algn="just">
              <a:spcBef>
                <a:spcPct val="20000"/>
              </a:spcBef>
              <a:buClr>
                <a:schemeClr val="accent1"/>
              </a:buClr>
              <a:buSzPct val="80000"/>
            </a:pPr>
            <a:r>
              <a:rPr lang="es-ES" sz="2000">
                <a:cs typeface="Arial" charset="0"/>
              </a:rPr>
              <a:t>	Laboratorio HEMEL S.A. busca afianzar una posición como líder en el mercado farmacéutico ecuatoriano en los campos terapéuticos que conllevan una expectativa de vida mayor. </a:t>
            </a:r>
          </a:p>
          <a:p>
            <a:pPr marL="447675" indent="-382588" algn="just">
              <a:spcBef>
                <a:spcPct val="20000"/>
              </a:spcBef>
              <a:buClr>
                <a:schemeClr val="accent1"/>
              </a:buClr>
              <a:buSzPct val="80000"/>
            </a:pPr>
            <a:endParaRPr lang="es-ES" sz="200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txBox="1">
            <a:spLocks noChangeArrowheads="1"/>
          </p:cNvSpPr>
          <p:nvPr/>
        </p:nvSpPr>
        <p:spPr>
          <a:xfrm>
            <a:off x="214313" y="214313"/>
            <a:ext cx="8424862" cy="738187"/>
          </a:xfrm>
          <a:prstGeom prst="roundRect">
            <a:avLst>
              <a:gd name="adj" fmla="val 21667"/>
            </a:avLst>
          </a:prstGeom>
          <a:noFill/>
          <a:ln/>
        </p:spPr>
        <p:txBody>
          <a:bodyPr/>
          <a:lstStyle/>
          <a:p>
            <a:pPr marL="484632" algn="just" fontAlgn="auto">
              <a:spcAft>
                <a:spcPts val="0"/>
              </a:spcAft>
              <a:defRPr/>
            </a:pPr>
            <a:r>
              <a:rPr lang="es-ES" sz="3200" dirty="0">
                <a:ln w="6350">
                  <a:noFill/>
                </a:ln>
                <a:latin typeface="Algerian" pitchFamily="82" charset="0"/>
                <a:ea typeface="+mj-ea"/>
                <a:cs typeface="+mj-cs"/>
              </a:rPr>
              <a:t>CAPITULO 4: estudio organizacional</a:t>
            </a:r>
          </a:p>
        </p:txBody>
      </p:sp>
      <p:graphicFrame>
        <p:nvGraphicFramePr>
          <p:cNvPr id="3074" name="Organization Chart 2"/>
          <p:cNvGraphicFramePr>
            <a:graphicFrameLocks/>
          </p:cNvGraphicFramePr>
          <p:nvPr/>
        </p:nvGraphicFramePr>
        <p:xfrm>
          <a:off x="714375" y="857250"/>
          <a:ext cx="7693025" cy="5786438"/>
        </p:xfrm>
        <a:graphic>
          <a:graphicData uri="http://schemas.openxmlformats.org/drawingml/2006/compatibility">
            <com:legacyDrawing xmlns:com="http://schemas.openxmlformats.org/drawingml/2006/compatibility" spid="_x0000_s3074"/>
          </a:graphicData>
        </a:graphic>
      </p:graphicFrame>
      <p:sp>
        <p:nvSpPr>
          <p:cNvPr id="5" name="AutoShape 4"/>
          <p:cNvSpPr txBox="1">
            <a:spLocks noChangeArrowheads="1"/>
          </p:cNvSpPr>
          <p:nvPr/>
        </p:nvSpPr>
        <p:spPr>
          <a:xfrm>
            <a:off x="0" y="857250"/>
            <a:ext cx="2786063" cy="738188"/>
          </a:xfrm>
          <a:prstGeom prst="roundRect">
            <a:avLst>
              <a:gd name="adj" fmla="val 21667"/>
            </a:avLst>
          </a:prstGeom>
          <a:noFill/>
          <a:ln/>
        </p:spPr>
        <p:txBody>
          <a:bodyPr/>
          <a:lstStyle/>
          <a:p>
            <a:pPr marL="484632" algn="ctr" fontAlgn="auto">
              <a:spcAft>
                <a:spcPts val="0"/>
              </a:spcAft>
              <a:defRPr/>
            </a:pPr>
            <a:r>
              <a:rPr lang="es-ES" sz="2400" b="1" dirty="0">
                <a:ln w="6350">
                  <a:noFill/>
                </a:ln>
                <a:latin typeface="Arial" pitchFamily="34" charset="0"/>
                <a:ea typeface="+mj-ea"/>
                <a:cs typeface="Arial" pitchFamily="34" charset="0"/>
              </a:rPr>
              <a:t>Organigrama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txBox="1">
            <a:spLocks noChangeArrowheads="1"/>
          </p:cNvSpPr>
          <p:nvPr/>
        </p:nvSpPr>
        <p:spPr>
          <a:xfrm>
            <a:off x="1285875" y="357188"/>
            <a:ext cx="6286500" cy="785812"/>
          </a:xfrm>
          <a:prstGeom prst="rect">
            <a:avLst/>
          </a:prstGeom>
        </p:spPr>
        <p:txBody>
          <a:bodyPr anchor="b">
            <a:normAutofit/>
          </a:bodyPr>
          <a:lstStyle/>
          <a:p>
            <a:pPr marL="484632" algn="ctr" fontAlgn="auto">
              <a:spcAft>
                <a:spcPts val="0"/>
              </a:spcAft>
              <a:defRPr/>
            </a:pPr>
            <a:r>
              <a:rPr lang="es-ES" sz="3200" dirty="0">
                <a:ln w="6350">
                  <a:noFill/>
                </a:ln>
                <a:latin typeface="Algerian" pitchFamily="82" charset="0"/>
                <a:ea typeface="+mj-ea"/>
                <a:cs typeface="Arial" pitchFamily="34" charset="0"/>
              </a:rPr>
              <a:t>Capítulo 1: introducción </a:t>
            </a:r>
          </a:p>
        </p:txBody>
      </p:sp>
      <p:sp>
        <p:nvSpPr>
          <p:cNvPr id="11267" name="Rectangle 3"/>
          <p:cNvSpPr>
            <a:spLocks noGrp="1" noChangeArrowheads="1"/>
          </p:cNvSpPr>
          <p:nvPr>
            <p:ph type="subTitle" idx="1"/>
          </p:nvPr>
        </p:nvSpPr>
        <p:spPr>
          <a:xfrm>
            <a:off x="428625" y="1214438"/>
            <a:ext cx="8143875" cy="2168525"/>
          </a:xfrm>
        </p:spPr>
        <p:txBody>
          <a:bodyPr/>
          <a:lstStyle/>
          <a:p>
            <a:pPr marR="0" algn="just" eaLnBrk="1" hangingPunct="1">
              <a:lnSpc>
                <a:spcPct val="80000"/>
              </a:lnSpc>
              <a:spcBef>
                <a:spcPct val="0"/>
              </a:spcBef>
            </a:pPr>
            <a:r>
              <a:rPr sz="2200" b="1" smtClean="0">
                <a:solidFill>
                  <a:schemeClr val="tx1"/>
                </a:solidFill>
                <a:latin typeface="Arial" charset="0"/>
                <a:cs typeface="Arial" charset="0"/>
              </a:rPr>
              <a:t>Planteamiento del problema </a:t>
            </a:r>
          </a:p>
          <a:p>
            <a:pPr marR="0" algn="just" eaLnBrk="1" hangingPunct="1">
              <a:lnSpc>
                <a:spcPct val="80000"/>
              </a:lnSpc>
              <a:spcBef>
                <a:spcPct val="0"/>
              </a:spcBef>
            </a:pPr>
            <a:r>
              <a:rPr sz="2000" smtClean="0">
                <a:solidFill>
                  <a:schemeClr val="tx1"/>
                </a:solidFill>
                <a:latin typeface="Arial" charset="0"/>
                <a:cs typeface="Arial" charset="0"/>
              </a:rPr>
              <a:t>Laboratorio HEMEL S.A., actualmente comercializa una línea de fitofármaco en el segmento de antitusígeno llamado Abrilar cuya presentación es exclusivamente en jarabe. </a:t>
            </a:r>
          </a:p>
          <a:p>
            <a:pPr marR="0" algn="just" eaLnBrk="1" hangingPunct="1">
              <a:lnSpc>
                <a:spcPct val="80000"/>
              </a:lnSpc>
              <a:spcBef>
                <a:spcPct val="0"/>
              </a:spcBef>
            </a:pPr>
            <a:endParaRPr sz="2000" smtClean="0">
              <a:solidFill>
                <a:schemeClr val="tx1"/>
              </a:solidFill>
              <a:latin typeface="Arial" charset="0"/>
              <a:cs typeface="Arial" charset="0"/>
            </a:endParaRPr>
          </a:p>
          <a:p>
            <a:pPr marR="0" algn="just" eaLnBrk="1" hangingPunct="1">
              <a:lnSpc>
                <a:spcPct val="80000"/>
              </a:lnSpc>
              <a:spcBef>
                <a:spcPct val="0"/>
              </a:spcBef>
            </a:pPr>
            <a:r>
              <a:rPr sz="2000" smtClean="0">
                <a:solidFill>
                  <a:schemeClr val="tx1"/>
                </a:solidFill>
                <a:latin typeface="Arial" charset="0"/>
                <a:cs typeface="Arial" charset="0"/>
              </a:rPr>
              <a:t>A partir de lo antes mencionado nace la necesidad de comercializar Abrilar en presentación sobre, dirigido al mercado de menor poder adquisitivo a traves de precios bajos</a:t>
            </a:r>
          </a:p>
        </p:txBody>
      </p:sp>
      <p:sp>
        <p:nvSpPr>
          <p:cNvPr id="11268" name="Rectangle 3"/>
          <p:cNvSpPr txBox="1">
            <a:spLocks noChangeArrowheads="1"/>
          </p:cNvSpPr>
          <p:nvPr/>
        </p:nvSpPr>
        <p:spPr bwMode="auto">
          <a:xfrm>
            <a:off x="428625" y="3571875"/>
            <a:ext cx="8143875" cy="2170113"/>
          </a:xfrm>
          <a:prstGeom prst="rect">
            <a:avLst/>
          </a:prstGeom>
          <a:noFill/>
          <a:ln w="9525">
            <a:noFill/>
            <a:miter lim="800000"/>
            <a:headEnd/>
            <a:tailEnd/>
          </a:ln>
        </p:spPr>
        <p:txBody>
          <a:bodyPr/>
          <a:lstStyle/>
          <a:p>
            <a:pPr algn="just">
              <a:lnSpc>
                <a:spcPct val="90000"/>
              </a:lnSpc>
              <a:buClr>
                <a:schemeClr val="accent1"/>
              </a:buClr>
              <a:buSzPct val="80000"/>
              <a:buFont typeface="Wingdings 2" pitchFamily="18" charset="2"/>
              <a:buNone/>
            </a:pPr>
            <a:r>
              <a:rPr lang="es-ES" sz="2400" b="1">
                <a:cs typeface="Arial" charset="0"/>
              </a:rPr>
              <a:t>Justificación</a:t>
            </a:r>
          </a:p>
          <a:p>
            <a:pPr algn="just">
              <a:lnSpc>
                <a:spcPct val="90000"/>
              </a:lnSpc>
            </a:pPr>
            <a:r>
              <a:rPr lang="es-ES" sz="1900">
                <a:cs typeface="Arial" charset="0"/>
              </a:rPr>
              <a:t>Lograr una mayor participación de mercado a través del grupo de consumidores de menor poder adquisitivo.</a:t>
            </a:r>
          </a:p>
          <a:p>
            <a:pPr algn="just">
              <a:lnSpc>
                <a:spcPct val="90000"/>
              </a:lnSpc>
            </a:pPr>
            <a:endParaRPr lang="es-ES" sz="1900">
              <a:cs typeface="Arial" charset="0"/>
            </a:endParaRPr>
          </a:p>
          <a:p>
            <a:pPr algn="just">
              <a:lnSpc>
                <a:spcPct val="90000"/>
              </a:lnSpc>
            </a:pPr>
            <a:r>
              <a:rPr lang="es-ES" sz="1900">
                <a:cs typeface="Arial" charset="0"/>
              </a:rPr>
              <a:t>Manteniendo el perfil de seguridad del principio activo de Abrilar jarabe (Hederá Hélix) para la nueva presentación en sobre.</a:t>
            </a:r>
          </a:p>
          <a:p>
            <a:pPr algn="just">
              <a:lnSpc>
                <a:spcPct val="90000"/>
              </a:lnSpc>
              <a:buClr>
                <a:schemeClr val="accent1"/>
              </a:buClr>
              <a:buSzPct val="80000"/>
              <a:buFont typeface="Wingdings 2" pitchFamily="18" charset="2"/>
              <a:buNone/>
            </a:pPr>
            <a:r>
              <a:rPr lang="es-ES" sz="1900">
                <a:cs typeface="Arial"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contenido"/>
          <p:cNvSpPr>
            <a:spLocks noGrp="1"/>
          </p:cNvSpPr>
          <p:nvPr>
            <p:ph idx="1"/>
          </p:nvPr>
        </p:nvSpPr>
        <p:spPr/>
        <p:txBody>
          <a:bodyPr/>
          <a:lstStyle/>
          <a:p>
            <a:pPr algn="just" eaLnBrk="1" hangingPunct="1">
              <a:buFont typeface="Wingdings 2" pitchFamily="18" charset="2"/>
              <a:buNone/>
            </a:pPr>
            <a:r>
              <a:rPr sz="2000" smtClean="0">
                <a:latin typeface="Arial" charset="0"/>
                <a:cs typeface="Arial" charset="0"/>
              </a:rPr>
              <a:t>Actualmente el laboratorio cuenta con un equipo de 29 personas, en las siguientes funciones: </a:t>
            </a:r>
          </a:p>
          <a:p>
            <a:pPr algn="just" eaLnBrk="1" hangingPunct="1"/>
            <a:r>
              <a:rPr sz="2000" smtClean="0">
                <a:latin typeface="Arial" charset="0"/>
                <a:cs typeface="Arial" charset="0"/>
              </a:rPr>
              <a:t>Gerente general: planea y desarrolla metas a corto y largo plazo </a:t>
            </a:r>
          </a:p>
          <a:p>
            <a:pPr algn="just" eaLnBrk="1" hangingPunct="1"/>
            <a:r>
              <a:rPr sz="2000" smtClean="0">
                <a:latin typeface="Arial" charset="0"/>
                <a:cs typeface="Arial" charset="0"/>
              </a:rPr>
              <a:t>Visitador a médicos: explorar la zona, promocionar productos</a:t>
            </a:r>
          </a:p>
          <a:p>
            <a:pPr algn="just" eaLnBrk="1" hangingPunct="1"/>
            <a:r>
              <a:rPr sz="2000" smtClean="0">
                <a:latin typeface="Arial" charset="0"/>
                <a:cs typeface="Arial" charset="0"/>
              </a:rPr>
              <a:t>Gerente financiero: Analisis de Datos, adquisicion de activos fijos</a:t>
            </a:r>
          </a:p>
          <a:p>
            <a:pPr algn="just" eaLnBrk="1" hangingPunct="1"/>
            <a:r>
              <a:rPr sz="2000" smtClean="0">
                <a:latin typeface="Arial" charset="0"/>
                <a:cs typeface="Arial" charset="0"/>
              </a:rPr>
              <a:t>Gerente de ventas: planes y presupuestos de ventas. Reclutar</a:t>
            </a:r>
          </a:p>
          <a:p>
            <a:pPr algn="just" eaLnBrk="1" hangingPunct="1"/>
            <a:r>
              <a:rPr sz="2000" smtClean="0">
                <a:latin typeface="Arial" charset="0"/>
                <a:cs typeface="Arial" charset="0"/>
              </a:rPr>
              <a:t>Jefe de producto: Ciclo de vida de lineas de producto y mejorar Abrilar en sobre para aumentar las ventas</a:t>
            </a:r>
          </a:p>
          <a:p>
            <a:pPr algn="just" eaLnBrk="1" hangingPunct="1"/>
            <a:r>
              <a:rPr sz="2000" smtClean="0">
                <a:latin typeface="Arial" charset="0"/>
                <a:cs typeface="Arial" charset="0"/>
              </a:rPr>
              <a:t>Auditor administrativo: Indagar sobre los estados financieros, reditual y patrimonial. Prevenir errores y fraudes de aspectos legales y fiscales. Compras de empresa. Cesion patrimonial.</a:t>
            </a:r>
          </a:p>
          <a:p>
            <a:pPr algn="just" eaLnBrk="1" hangingPunct="1"/>
            <a:endParaRPr sz="2000" smtClean="0">
              <a:latin typeface="Arial" charset="0"/>
              <a:cs typeface="Arial" charset="0"/>
            </a:endParaRPr>
          </a:p>
          <a:p>
            <a:pPr algn="just" eaLnBrk="1" hangingPunct="1"/>
            <a:endParaRPr sz="2000" smtClean="0">
              <a:latin typeface="Arial" charset="0"/>
              <a:cs typeface="Arial" charset="0"/>
            </a:endParaRPr>
          </a:p>
          <a:p>
            <a:pPr algn="just" eaLnBrk="1" hangingPunct="1"/>
            <a:endParaRPr sz="2000" smtClean="0">
              <a:latin typeface="Arial" charset="0"/>
              <a:cs typeface="Arial" charset="0"/>
            </a:endParaRPr>
          </a:p>
        </p:txBody>
      </p:sp>
      <p:sp>
        <p:nvSpPr>
          <p:cNvPr id="26627" name="2 Título"/>
          <p:cNvSpPr>
            <a:spLocks noGrp="1"/>
          </p:cNvSpPr>
          <p:nvPr>
            <p:ph type="title"/>
          </p:nvPr>
        </p:nvSpPr>
        <p:spPr/>
        <p:txBody>
          <a:bodyPr/>
          <a:lstStyle/>
          <a:p>
            <a:pPr eaLnBrk="1" hangingPunct="1"/>
            <a:r>
              <a:rPr sz="4000" smtClean="0">
                <a:ln>
                  <a:noFill/>
                </a:ln>
                <a:latin typeface="Arial" charset="0"/>
                <a:cs typeface="Arial" charset="0"/>
              </a:rPr>
              <a:t>Descripción del equipo de trabajo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428625" y="857250"/>
            <a:ext cx="7929563" cy="3071813"/>
          </a:xfrm>
          <a:prstGeom prst="rect">
            <a:avLst/>
          </a:prstGeom>
        </p:spPr>
        <p:txBody>
          <a:bodyPr tIns="0"/>
          <a:lstStyle/>
          <a:p>
            <a:pPr marL="27432" algn="just" fontAlgn="auto">
              <a:spcBef>
                <a:spcPts val="600"/>
              </a:spcBef>
              <a:spcAft>
                <a:spcPts val="0"/>
              </a:spcAft>
              <a:buClr>
                <a:schemeClr val="accent1"/>
              </a:buClr>
              <a:buSzPct val="80000"/>
              <a:buFont typeface="Wingdings 2"/>
              <a:buNone/>
              <a:defRPr/>
            </a:pPr>
            <a:r>
              <a:rPr lang="es-ES" sz="2400" b="1" dirty="0">
                <a:solidFill>
                  <a:schemeClr val="tx2">
                    <a:shade val="30000"/>
                    <a:satMod val="150000"/>
                  </a:schemeClr>
                </a:solidFill>
                <a:latin typeface="Arial" pitchFamily="34" charset="0"/>
                <a:cs typeface="Arial" pitchFamily="34" charset="0"/>
              </a:rPr>
              <a:t>Estimación de costos </a:t>
            </a:r>
          </a:p>
          <a:p>
            <a:pPr marL="27432" algn="just" fontAlgn="auto">
              <a:spcBef>
                <a:spcPts val="600"/>
              </a:spcBef>
              <a:spcAft>
                <a:spcPts val="0"/>
              </a:spcAft>
              <a:buClr>
                <a:schemeClr val="accent1"/>
              </a:buClr>
              <a:buSzPct val="80000"/>
              <a:buFont typeface="Wingdings 2"/>
              <a:buNone/>
              <a:defRPr/>
            </a:pPr>
            <a:r>
              <a:rPr lang="es-ES" sz="2000" dirty="0">
                <a:solidFill>
                  <a:schemeClr val="tx2">
                    <a:shade val="30000"/>
                    <a:satMod val="150000"/>
                  </a:schemeClr>
                </a:solidFill>
                <a:latin typeface="Arial" pitchFamily="34" charset="0"/>
                <a:cs typeface="Arial" pitchFamily="34" charset="0"/>
              </a:rPr>
              <a:t>Comercialización: Cartera de productos existentes, y la nueva línea Abrilar sobre.</a:t>
            </a:r>
          </a:p>
          <a:p>
            <a:pPr marL="27432" algn="just" fontAlgn="auto">
              <a:spcBef>
                <a:spcPts val="600"/>
              </a:spcBef>
              <a:spcAft>
                <a:spcPts val="0"/>
              </a:spcAft>
              <a:buClr>
                <a:schemeClr val="accent1"/>
              </a:buClr>
              <a:buSzPct val="80000"/>
              <a:buFont typeface="Wingdings 2"/>
              <a:buNone/>
              <a:defRPr/>
            </a:pPr>
            <a:r>
              <a:rPr lang="es-ES" sz="2000" dirty="0">
                <a:solidFill>
                  <a:schemeClr val="tx2">
                    <a:shade val="30000"/>
                    <a:satMod val="150000"/>
                  </a:schemeClr>
                </a:solidFill>
                <a:latin typeface="Arial" pitchFamily="34" charset="0"/>
                <a:cs typeface="Arial" pitchFamily="34" charset="0"/>
              </a:rPr>
              <a:t>Administración: Gestión del Laboratorio en el mercado farmacéutico. </a:t>
            </a:r>
          </a:p>
          <a:p>
            <a:pPr marL="27432" algn="just" fontAlgn="auto">
              <a:spcBef>
                <a:spcPts val="600"/>
              </a:spcBef>
              <a:spcAft>
                <a:spcPts val="0"/>
              </a:spcAft>
              <a:buClr>
                <a:schemeClr val="accent1"/>
              </a:buClr>
              <a:buSzPct val="80000"/>
              <a:buFont typeface="Wingdings 2"/>
              <a:buNone/>
              <a:defRPr/>
            </a:pPr>
            <a:r>
              <a:rPr lang="es-ES" sz="2000" dirty="0">
                <a:solidFill>
                  <a:schemeClr val="tx2">
                    <a:shade val="30000"/>
                    <a:satMod val="150000"/>
                  </a:schemeClr>
                </a:solidFill>
                <a:latin typeface="Arial" pitchFamily="34" charset="0"/>
                <a:cs typeface="Arial" pitchFamily="34" charset="0"/>
              </a:rPr>
              <a:t>Financiación: Referente a la obtención de fondos aplicados a la gestión del Laboratorio( inversiones en activos fijos, intereses pagados por préstamos).</a:t>
            </a:r>
          </a:p>
          <a:p>
            <a:pPr marL="27432" fontAlgn="auto">
              <a:spcBef>
                <a:spcPts val="600"/>
              </a:spcBef>
              <a:spcAft>
                <a:spcPts val="0"/>
              </a:spcAft>
              <a:buClr>
                <a:schemeClr val="accent1"/>
              </a:buClr>
              <a:buSzPct val="80000"/>
              <a:buFont typeface="Wingdings 2"/>
              <a:buNone/>
              <a:defRPr/>
            </a:pPr>
            <a:endParaRPr lang="es-ES" sz="2000" dirty="0">
              <a:solidFill>
                <a:schemeClr val="tx2">
                  <a:shade val="30000"/>
                  <a:satMod val="150000"/>
                </a:schemeClr>
              </a:solidFill>
              <a:latin typeface="+mn-lt"/>
            </a:endParaRPr>
          </a:p>
        </p:txBody>
      </p:sp>
      <p:sp>
        <p:nvSpPr>
          <p:cNvPr id="5" name="AutoShape 4"/>
          <p:cNvSpPr txBox="1">
            <a:spLocks noChangeArrowheads="1"/>
          </p:cNvSpPr>
          <p:nvPr/>
        </p:nvSpPr>
        <p:spPr>
          <a:xfrm>
            <a:off x="714375" y="214313"/>
            <a:ext cx="7924800" cy="738187"/>
          </a:xfrm>
          <a:prstGeom prst="roundRect">
            <a:avLst>
              <a:gd name="adj" fmla="val 21667"/>
            </a:avLst>
          </a:prstGeom>
          <a:noFill/>
          <a:ln/>
        </p:spPr>
        <p:txBody>
          <a:bodyPr/>
          <a:lstStyle/>
          <a:p>
            <a:pPr marL="484632" algn="ctr" fontAlgn="auto">
              <a:spcAft>
                <a:spcPts val="0"/>
              </a:spcAft>
              <a:defRPr/>
            </a:pPr>
            <a:r>
              <a:rPr lang="es-ES" sz="3200" dirty="0">
                <a:ln w="6350">
                  <a:noFill/>
                </a:ln>
                <a:latin typeface="Algerian" pitchFamily="82" charset="0"/>
                <a:ea typeface="+mj-ea"/>
                <a:cs typeface="+mj-cs"/>
              </a:rPr>
              <a:t>CAPITULO 5: estudio financiero</a:t>
            </a:r>
          </a:p>
        </p:txBody>
      </p:sp>
      <p:sp>
        <p:nvSpPr>
          <p:cNvPr id="27652" name="2 Subtítulo"/>
          <p:cNvSpPr>
            <a:spLocks noGrp="1"/>
          </p:cNvSpPr>
          <p:nvPr>
            <p:ph type="subTitle" idx="1"/>
          </p:nvPr>
        </p:nvSpPr>
        <p:spPr>
          <a:xfrm>
            <a:off x="428625" y="3500438"/>
            <a:ext cx="8072438" cy="3071812"/>
          </a:xfrm>
        </p:spPr>
        <p:txBody>
          <a:bodyPr/>
          <a:lstStyle/>
          <a:p>
            <a:pPr marR="0" algn="l" eaLnBrk="1" hangingPunct="1">
              <a:spcBef>
                <a:spcPct val="0"/>
              </a:spcBef>
            </a:pPr>
            <a:r>
              <a:rPr b="1" smtClean="0">
                <a:solidFill>
                  <a:schemeClr val="tx1"/>
                </a:solidFill>
                <a:latin typeface="Arial" charset="0"/>
                <a:cs typeface="Arial" charset="0"/>
              </a:rPr>
              <a:t>Análisis de costo volumen Utilidad </a:t>
            </a:r>
          </a:p>
          <a:p>
            <a:pPr marR="0" algn="just" eaLnBrk="1" hangingPunct="1">
              <a:spcBef>
                <a:spcPct val="0"/>
              </a:spcBef>
            </a:pPr>
            <a:r>
              <a:rPr sz="2000" smtClean="0">
                <a:solidFill>
                  <a:schemeClr val="tx1"/>
                </a:solidFill>
                <a:latin typeface="Arial" charset="0"/>
                <a:cs typeface="Arial" charset="0"/>
              </a:rPr>
              <a:t>Es necesario mostrar el comportamiento de ciertas variables como: precio de importar un producto, gastos de publicidad, costos de ventas, costo de arancel, costo de desaduanizar, antes de medir el nivel de ventas en unidades y posterior ganacia. </a:t>
            </a:r>
          </a:p>
          <a:p>
            <a:pPr marR="0" algn="just" eaLnBrk="1" hangingPunct="1">
              <a:spcBef>
                <a:spcPct val="0"/>
              </a:spcBef>
            </a:pPr>
            <a:r>
              <a:rPr sz="2000" smtClean="0">
                <a:solidFill>
                  <a:schemeClr val="tx1"/>
                </a:solidFill>
                <a:latin typeface="Arial" charset="0"/>
                <a:cs typeface="Arial" charset="0"/>
              </a:rPr>
              <a:t>Luego de conocer dicha información se descontarán los flujos de caja de efectivo incremental ( Situación sin proyecto y con proyecto ), y obtener la TMAR, TIR y el VAN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Subtítulo"/>
          <p:cNvSpPr>
            <a:spLocks noGrp="1"/>
          </p:cNvSpPr>
          <p:nvPr>
            <p:ph type="subTitle" idx="1"/>
          </p:nvPr>
        </p:nvSpPr>
        <p:spPr>
          <a:xfrm>
            <a:off x="785813" y="1500188"/>
            <a:ext cx="7407275" cy="2143125"/>
          </a:xfrm>
        </p:spPr>
        <p:txBody>
          <a:bodyPr/>
          <a:lstStyle/>
          <a:p>
            <a:pPr marR="0" algn="just" eaLnBrk="1" hangingPunct="1">
              <a:lnSpc>
                <a:spcPct val="80000"/>
              </a:lnSpc>
              <a:spcBef>
                <a:spcPct val="0"/>
              </a:spcBef>
            </a:pPr>
            <a:r>
              <a:rPr b="1" smtClean="0">
                <a:solidFill>
                  <a:schemeClr val="tx1"/>
                </a:solidFill>
                <a:latin typeface="Arial" charset="0"/>
                <a:cs typeface="Arial" charset="0"/>
              </a:rPr>
              <a:t>Costos variables </a:t>
            </a:r>
          </a:p>
          <a:p>
            <a:pPr marR="0" algn="just" eaLnBrk="1" hangingPunct="1">
              <a:lnSpc>
                <a:spcPct val="80000"/>
              </a:lnSpc>
              <a:spcBef>
                <a:spcPct val="0"/>
              </a:spcBef>
            </a:pPr>
            <a:r>
              <a:rPr sz="2000" smtClean="0">
                <a:solidFill>
                  <a:schemeClr val="tx1"/>
                </a:solidFill>
                <a:latin typeface="Arial" charset="0"/>
                <a:cs typeface="Arial" charset="0"/>
              </a:rPr>
              <a:t>El costo variable más relevante para el Laboratorio es el rubro de Publicidad y Marketing,  donde más invierte porque de está manera hace conocer toda la cartera de sus productos, además de la nueva línea. Sólo se incrementará un 6% continuamente. Política establecida por el Laboratorio.</a:t>
            </a:r>
          </a:p>
          <a:p>
            <a:pPr marR="0" algn="just" eaLnBrk="1" hangingPunct="1">
              <a:lnSpc>
                <a:spcPct val="80000"/>
              </a:lnSpc>
              <a:spcBef>
                <a:spcPct val="0"/>
              </a:spcBef>
            </a:pPr>
            <a:r>
              <a:rPr sz="2000" smtClean="0">
                <a:solidFill>
                  <a:schemeClr val="tx1"/>
                </a:solidFill>
                <a:latin typeface="Arial" charset="0"/>
                <a:cs typeface="Arial" charset="0"/>
              </a:rPr>
              <a:t> </a:t>
            </a:r>
          </a:p>
        </p:txBody>
      </p:sp>
      <p:sp>
        <p:nvSpPr>
          <p:cNvPr id="5" name="2 Subtítulo"/>
          <p:cNvSpPr txBox="1">
            <a:spLocks/>
          </p:cNvSpPr>
          <p:nvPr/>
        </p:nvSpPr>
        <p:spPr>
          <a:xfrm>
            <a:off x="879475" y="4357688"/>
            <a:ext cx="7407275" cy="1571625"/>
          </a:xfrm>
          <a:prstGeom prst="rect">
            <a:avLst/>
          </a:prstGeom>
        </p:spPr>
        <p:txBody>
          <a:bodyPr tIns="0">
            <a:normAutofit lnSpcReduction="10000"/>
          </a:bodyPr>
          <a:lstStyle/>
          <a:p>
            <a:pPr marL="27432" algn="just" fontAlgn="auto">
              <a:spcBef>
                <a:spcPts val="600"/>
              </a:spcBef>
              <a:spcAft>
                <a:spcPts val="0"/>
              </a:spcAft>
              <a:buClr>
                <a:schemeClr val="accent1"/>
              </a:buClr>
              <a:buSzPct val="80000"/>
              <a:buFont typeface="Wingdings 2"/>
              <a:buNone/>
              <a:defRPr/>
            </a:pPr>
            <a:r>
              <a:rPr lang="es-ES" sz="2400" b="1" dirty="0">
                <a:solidFill>
                  <a:schemeClr val="tx2">
                    <a:shade val="30000"/>
                    <a:satMod val="150000"/>
                  </a:schemeClr>
                </a:solidFill>
                <a:latin typeface="Arial" pitchFamily="34" charset="0"/>
                <a:cs typeface="Arial" pitchFamily="34" charset="0"/>
              </a:rPr>
              <a:t>Costos fijos</a:t>
            </a:r>
          </a:p>
          <a:p>
            <a:pPr marL="27432" algn="just" fontAlgn="auto">
              <a:spcBef>
                <a:spcPts val="600"/>
              </a:spcBef>
              <a:spcAft>
                <a:spcPts val="0"/>
              </a:spcAft>
              <a:buClr>
                <a:schemeClr val="accent1"/>
              </a:buClr>
              <a:buSzPct val="80000"/>
              <a:buFont typeface="Wingdings 2"/>
              <a:buNone/>
              <a:defRPr/>
            </a:pPr>
            <a:r>
              <a:rPr lang="es-ES" sz="2000" dirty="0">
                <a:solidFill>
                  <a:schemeClr val="tx2">
                    <a:shade val="30000"/>
                    <a:satMod val="150000"/>
                  </a:schemeClr>
                </a:solidFill>
                <a:latin typeface="Arial" pitchFamily="34" charset="0"/>
                <a:cs typeface="Arial" pitchFamily="34" charset="0"/>
              </a:rPr>
              <a:t>Los costos fijos se mantendrán constantes e incluidos los sueldos, porque no se incrementará más plaza de trabajo, solo se redistribuirán las funciones internamente, para el manejo de la nueva línea Abrilar sobre.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14313" y="642938"/>
          <a:ext cx="8715375" cy="5011737"/>
        </p:xfrm>
        <a:graphic>
          <a:graphicData uri="http://schemas.openxmlformats.org/drawingml/2006/table">
            <a:tbl>
              <a:tblPr/>
              <a:tblGrid>
                <a:gridCol w="1489071"/>
                <a:gridCol w="722636"/>
                <a:gridCol w="722636"/>
                <a:gridCol w="722636"/>
                <a:gridCol w="722636"/>
                <a:gridCol w="722636"/>
                <a:gridCol w="722636"/>
                <a:gridCol w="722636"/>
                <a:gridCol w="722636"/>
                <a:gridCol w="722636"/>
                <a:gridCol w="722636"/>
              </a:tblGrid>
              <a:tr h="235043">
                <a:tc gridSpan="11">
                  <a:txBody>
                    <a:bodyPr/>
                    <a:lstStyle/>
                    <a:p>
                      <a:pPr algn="l" fontAlgn="b"/>
                      <a:r>
                        <a:rPr lang="es-ES" sz="1200" b="1" i="0" u="none" strike="noStrike" dirty="0">
                          <a:latin typeface="Arial"/>
                        </a:rPr>
                        <a:t>Laboratorio HEMEL S.A.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35043">
                <a:tc gridSpan="11">
                  <a:txBody>
                    <a:bodyPr/>
                    <a:lstStyle/>
                    <a:p>
                      <a:pPr algn="l" fontAlgn="b"/>
                      <a:r>
                        <a:rPr lang="es-ES" sz="1200" b="1" i="0" u="none" strike="noStrike" dirty="0">
                          <a:latin typeface="Arial"/>
                        </a:rPr>
                        <a:t>Proyección de Costos Variables y Fijos; Actual cartera de productos y la nueva línea (Abrilar sobre).</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35043">
                <a:tc gridSpan="11">
                  <a:txBody>
                    <a:bodyPr/>
                    <a:lstStyle/>
                    <a:p>
                      <a:pPr algn="ctr" fontAlgn="b"/>
                      <a:r>
                        <a:rPr lang="es-ES" sz="1200" b="1" i="0" u="none" strike="noStrike" dirty="0">
                          <a:latin typeface="Arial"/>
                        </a:rPr>
                        <a:t>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35043">
                <a:tc rowSpan="2">
                  <a:txBody>
                    <a:bodyPr/>
                    <a:lstStyle/>
                    <a:p>
                      <a:pPr algn="ctr" fontAlgn="ctr"/>
                      <a:r>
                        <a:rPr lang="es-ES" sz="1200" b="1" i="0" u="none" strike="noStrike" dirty="0">
                          <a:latin typeface="Arial"/>
                        </a:rPr>
                        <a:t>Presupuesto de gastos </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gridSpan="10">
                  <a:txBody>
                    <a:bodyPr/>
                    <a:lstStyle/>
                    <a:p>
                      <a:pPr algn="ctr" fontAlgn="b"/>
                      <a:r>
                        <a:rPr lang="es-ES" sz="1200" b="1" i="0" u="none" strike="noStrike">
                          <a:latin typeface="Arial"/>
                        </a:rPr>
                        <a:t>Años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35043">
                <a:tc vMerge="1">
                  <a:txBody>
                    <a:bodyPr/>
                    <a:lstStyle/>
                    <a:p>
                      <a:endParaRPr lang="es-ES"/>
                    </a:p>
                  </a:txBody>
                  <a:tcPr/>
                </a:tc>
                <a:tc>
                  <a:txBody>
                    <a:bodyPr/>
                    <a:lstStyle/>
                    <a:p>
                      <a:pPr algn="r" fontAlgn="b"/>
                      <a:r>
                        <a:rPr lang="es-ES" sz="1200" b="1" i="0" u="none" strike="noStrike">
                          <a:latin typeface="Arial"/>
                        </a:rPr>
                        <a:t>2010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2011</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2012</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2013</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2014</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2015</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2017</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a:latin typeface="Arial"/>
                        </a:rPr>
                        <a:t>2018</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c>
                  <a:txBody>
                    <a:bodyPr/>
                    <a:lstStyle/>
                    <a:p>
                      <a:pPr algn="r" fontAlgn="b"/>
                      <a:r>
                        <a:rPr lang="es-ES" sz="1200" b="1" i="0" u="none" strike="noStrike" dirty="0">
                          <a:latin typeface="Arial"/>
                        </a:rPr>
                        <a:t>2019</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8CCE4"/>
                    </a:solidFill>
                  </a:tcPr>
                </a:tc>
              </a:tr>
              <a:tr h="235043">
                <a:tc>
                  <a:txBody>
                    <a:bodyPr/>
                    <a:lstStyle/>
                    <a:p>
                      <a:pPr algn="l" fontAlgn="b"/>
                      <a:r>
                        <a:rPr lang="es-ES" sz="1200" b="1" i="0" u="none" strike="noStrike">
                          <a:latin typeface="Arial"/>
                        </a:rPr>
                        <a:t>Costos fijos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gridSpan="10">
                  <a:txBody>
                    <a:bodyPr/>
                    <a:lstStyle/>
                    <a:p>
                      <a:pPr algn="ctr" fontAlgn="b"/>
                      <a:r>
                        <a:rPr lang="es-ES" sz="1200" b="0" i="0" u="none" strike="noStrike">
                          <a:latin typeface="Arial"/>
                        </a:rPr>
                        <a:t>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4823">
                <a:tc>
                  <a:txBody>
                    <a:bodyPr/>
                    <a:lstStyle/>
                    <a:p>
                      <a:pPr algn="l" fontAlgn="b"/>
                      <a:r>
                        <a:rPr lang="es-ES" sz="1200" b="0" i="0" u="none" strike="noStrike">
                          <a:latin typeface="Arial"/>
                        </a:rPr>
                        <a:t>Agua</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$ 240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24823">
                <a:tc>
                  <a:txBody>
                    <a:bodyPr/>
                    <a:lstStyle/>
                    <a:p>
                      <a:pPr algn="l" fontAlgn="b"/>
                      <a:r>
                        <a:rPr lang="es-ES" sz="1200" b="0" i="0" u="none" strike="noStrike">
                          <a:latin typeface="Arial"/>
                        </a:rPr>
                        <a:t>Energía Eléctrica</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$ 360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24823">
                <a:tc>
                  <a:txBody>
                    <a:bodyPr/>
                    <a:lstStyle/>
                    <a:p>
                      <a:pPr algn="l" fontAlgn="b"/>
                      <a:r>
                        <a:rPr lang="es-ES" sz="1200" b="0" i="0" u="none" strike="noStrike">
                          <a:latin typeface="Arial"/>
                        </a:rPr>
                        <a:t>Teléfono</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$ 420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24823">
                <a:tc>
                  <a:txBody>
                    <a:bodyPr/>
                    <a:lstStyle/>
                    <a:p>
                      <a:pPr algn="l" fontAlgn="b"/>
                      <a:r>
                        <a:rPr lang="es-ES" sz="1200" b="0" i="0" u="none" strike="noStrike" dirty="0">
                          <a:latin typeface="Arial"/>
                        </a:rPr>
                        <a:t>Sueldos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$ 172.266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24823">
                <a:tc>
                  <a:txBody>
                    <a:bodyPr/>
                    <a:lstStyle/>
                    <a:p>
                      <a:pPr algn="l" fontAlgn="b"/>
                      <a:r>
                        <a:rPr lang="es-ES" sz="1200" b="0" i="0" u="none" strike="noStrike" dirty="0">
                          <a:latin typeface="Arial"/>
                        </a:rPr>
                        <a:t>Suministros de oficina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$ 3.600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24823">
                <a:tc>
                  <a:txBody>
                    <a:bodyPr/>
                    <a:lstStyle/>
                    <a:p>
                      <a:pPr algn="l" fontAlgn="b"/>
                      <a:r>
                        <a:rPr lang="es-ES" sz="1200" b="0" i="0" u="none" strike="noStrike">
                          <a:latin typeface="Arial"/>
                        </a:rPr>
                        <a:t>Auspicio a Mèdicos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$ 5.000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24823">
                <a:tc>
                  <a:txBody>
                    <a:bodyPr/>
                    <a:lstStyle/>
                    <a:p>
                      <a:pPr algn="l" fontAlgn="b"/>
                      <a:r>
                        <a:rPr lang="es-ES" sz="1200" b="0" i="0" u="none" strike="noStrike">
                          <a:latin typeface="Arial"/>
                        </a:rPr>
                        <a:t>Alquiler de local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$ 6.000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62230">
                <a:tc>
                  <a:txBody>
                    <a:bodyPr/>
                    <a:lstStyle/>
                    <a:p>
                      <a:pPr algn="l" fontAlgn="b"/>
                      <a:r>
                        <a:rPr lang="es-ES" sz="1200" b="0" i="0" u="none" strike="noStrike">
                          <a:latin typeface="Arial"/>
                        </a:rPr>
                        <a:t>Gastos de movilizaciòn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$ 19.200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235043">
                <a:tc>
                  <a:txBody>
                    <a:bodyPr/>
                    <a:lstStyle/>
                    <a:p>
                      <a:pPr algn="l" fontAlgn="b"/>
                      <a:r>
                        <a:rPr lang="es-ES" sz="1200" b="1" i="0" u="none" strike="noStrike">
                          <a:latin typeface="Arial"/>
                        </a:rPr>
                        <a:t>Total costos fijos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dirty="0">
                          <a:latin typeface="Arial"/>
                        </a:rPr>
                        <a:t>$ 207.086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r>
              <a:tr h="235043">
                <a:tc>
                  <a:txBody>
                    <a:bodyPr/>
                    <a:lstStyle/>
                    <a:p>
                      <a:pPr algn="l" fontAlgn="b"/>
                      <a:r>
                        <a:rPr lang="es-ES" sz="1200" b="1" i="0" u="none" strike="noStrike">
                          <a:latin typeface="Arial"/>
                        </a:rPr>
                        <a:t>Costos Variables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gridSpan="10">
                  <a:txBody>
                    <a:bodyPr/>
                    <a:lstStyle/>
                    <a:p>
                      <a:pPr algn="ctr" fontAlgn="b"/>
                      <a:r>
                        <a:rPr lang="es-ES" sz="1200" b="0" i="0" u="none" strike="noStrike" dirty="0">
                          <a:latin typeface="Arial"/>
                        </a:rPr>
                        <a:t>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62230">
                <a:tc>
                  <a:txBody>
                    <a:bodyPr/>
                    <a:lstStyle/>
                    <a:p>
                      <a:pPr algn="l" fontAlgn="b"/>
                      <a:r>
                        <a:rPr lang="es-ES" sz="1200" b="0" i="0" u="none" strike="noStrike">
                          <a:latin typeface="Arial"/>
                        </a:rPr>
                        <a:t>Publicidad y marketing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$ 14.600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$ 12.100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$ 12.826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$ 13.596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$ 14.411</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$ 15.276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$ 16.193</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$ 17.164</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a:latin typeface="Arial"/>
                        </a:rPr>
                        <a:t>$ 18.194</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s-ES" sz="1200" b="0" i="0" u="none" strike="noStrike" dirty="0">
                          <a:latin typeface="Arial"/>
                        </a:rPr>
                        <a:t>$ 19.286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62230">
                <a:tc>
                  <a:txBody>
                    <a:bodyPr/>
                    <a:lstStyle/>
                    <a:p>
                      <a:pPr algn="l" fontAlgn="b"/>
                      <a:r>
                        <a:rPr lang="es-ES" sz="1200" b="1" i="0" u="none" strike="noStrike">
                          <a:latin typeface="Arial"/>
                        </a:rPr>
                        <a:t>Total costos variables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$ 14.600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$ 12.100</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$ 12.826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$ 13.596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$ 14.411</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$ 15.276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$ 16.193</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$ 17.164</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dirty="0">
                          <a:latin typeface="Arial"/>
                        </a:rPr>
                        <a:t>$ 18.194</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dirty="0">
                          <a:latin typeface="Arial"/>
                        </a:rPr>
                        <a:t>$ 19.286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r>
              <a:tr h="235043">
                <a:tc>
                  <a:txBody>
                    <a:bodyPr/>
                    <a:lstStyle/>
                    <a:p>
                      <a:pPr algn="l" fontAlgn="b"/>
                      <a:r>
                        <a:rPr lang="es-ES" sz="1200" b="1" i="0" u="none" strike="noStrike">
                          <a:latin typeface="Arial"/>
                        </a:rPr>
                        <a:t>TOTAL GASTOS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$ 221.686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$ 219.186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$ 219.912</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$ 220.682</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dirty="0">
                          <a:latin typeface="Arial"/>
                        </a:rPr>
                        <a:t>$ 220.683</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$ 220.684</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$ 220.685</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a:latin typeface="Arial"/>
                        </a:rPr>
                        <a:t>$ 220.686</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dirty="0">
                          <a:latin typeface="Arial"/>
                        </a:rPr>
                        <a:t>$ 220.687</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a:txBody>
                    <a:bodyPr/>
                    <a:lstStyle/>
                    <a:p>
                      <a:pPr algn="r" fontAlgn="b"/>
                      <a:r>
                        <a:rPr lang="es-ES" sz="1200" b="1" i="0" u="none" strike="noStrike" dirty="0">
                          <a:latin typeface="Arial"/>
                        </a:rPr>
                        <a:t>$ 220.688</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r>
              <a:tr h="224823">
                <a:tc gridSpan="11">
                  <a:txBody>
                    <a:bodyPr/>
                    <a:lstStyle/>
                    <a:p>
                      <a:pPr algn="ctr" fontAlgn="b"/>
                      <a:r>
                        <a:rPr lang="es-ES" sz="1200" b="0" i="0" u="none" strike="noStrike" dirty="0">
                          <a:latin typeface="Arial"/>
                        </a:rPr>
                        <a:t> </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29902" name="2 CuadroTexto"/>
          <p:cNvSpPr txBox="1">
            <a:spLocks noChangeArrowheads="1"/>
          </p:cNvSpPr>
          <p:nvPr/>
        </p:nvSpPr>
        <p:spPr bwMode="auto">
          <a:xfrm>
            <a:off x="3214688" y="214313"/>
            <a:ext cx="3143250" cy="400050"/>
          </a:xfrm>
          <a:prstGeom prst="rect">
            <a:avLst/>
          </a:prstGeom>
          <a:noFill/>
          <a:ln w="9525">
            <a:noFill/>
            <a:miter lim="800000"/>
            <a:headEnd/>
            <a:tailEnd/>
          </a:ln>
        </p:spPr>
        <p:txBody>
          <a:bodyPr>
            <a:spAutoFit/>
          </a:bodyPr>
          <a:lstStyle/>
          <a:p>
            <a:r>
              <a:rPr lang="es-ES" sz="2000" b="1">
                <a:cs typeface="Arial" charset="0"/>
              </a:rPr>
              <a:t>Costos Variables – Fijos </a:t>
            </a:r>
          </a:p>
        </p:txBody>
      </p:sp>
      <p:sp>
        <p:nvSpPr>
          <p:cNvPr id="5" name="4 Elipse"/>
          <p:cNvSpPr/>
          <p:nvPr/>
        </p:nvSpPr>
        <p:spPr>
          <a:xfrm>
            <a:off x="1643063" y="4429125"/>
            <a:ext cx="857250" cy="5000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9904" name="7 CuadroTexto"/>
          <p:cNvSpPr txBox="1">
            <a:spLocks noChangeArrowheads="1"/>
          </p:cNvSpPr>
          <p:nvPr/>
        </p:nvSpPr>
        <p:spPr bwMode="auto">
          <a:xfrm>
            <a:off x="4500563" y="5643563"/>
            <a:ext cx="4429125" cy="830262"/>
          </a:xfrm>
          <a:prstGeom prst="rect">
            <a:avLst/>
          </a:prstGeom>
          <a:noFill/>
          <a:ln w="9525">
            <a:noFill/>
            <a:miter lim="800000"/>
            <a:headEnd/>
            <a:tailEnd/>
          </a:ln>
        </p:spPr>
        <p:txBody>
          <a:bodyPr>
            <a:spAutoFit/>
          </a:bodyPr>
          <a:lstStyle/>
          <a:p>
            <a:pPr algn="just"/>
            <a:r>
              <a:rPr lang="es-ES" sz="1200">
                <a:cs typeface="Arial" charset="0"/>
              </a:rPr>
              <a:t>Este rubro es elevado por el Lanzamiento del producto Abrilar Sobre, luego baja relativamente por que solo se incurrirá en elaborar (Folleteria, material promocional) difundido en stands publicitarios, congresos, charlas médicas y casa abierta </a:t>
            </a:r>
          </a:p>
        </p:txBody>
      </p:sp>
      <p:grpSp>
        <p:nvGrpSpPr>
          <p:cNvPr id="29905" name="14 Grupo"/>
          <p:cNvGrpSpPr>
            <a:grpSpLocks/>
          </p:cNvGrpSpPr>
          <p:nvPr/>
        </p:nvGrpSpPr>
        <p:grpSpPr bwMode="auto">
          <a:xfrm>
            <a:off x="1643063" y="4856163"/>
            <a:ext cx="2786062" cy="1073150"/>
            <a:chOff x="1643042" y="4855965"/>
            <a:chExt cx="2786082" cy="1073365"/>
          </a:xfrm>
        </p:grpSpPr>
        <p:cxnSp>
          <p:nvCxnSpPr>
            <p:cNvPr id="7" name="6 Conector recto de flecha"/>
            <p:cNvCxnSpPr/>
            <p:nvPr/>
          </p:nvCxnSpPr>
          <p:spPr>
            <a:xfrm>
              <a:off x="1643042" y="5572070"/>
              <a:ext cx="2786082" cy="35726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2" name="11 Conector recto"/>
            <p:cNvCxnSpPr>
              <a:endCxn id="5" idx="3"/>
            </p:cNvCxnSpPr>
            <p:nvPr/>
          </p:nvCxnSpPr>
          <p:spPr>
            <a:xfrm rot="5400000" flipH="1" flipV="1">
              <a:off x="1347696" y="5151311"/>
              <a:ext cx="716105" cy="125413"/>
            </a:xfrm>
            <a:prstGeom prst="line">
              <a:avLst/>
            </a:prstGeom>
          </p:spPr>
          <p:style>
            <a:lnRef idx="2">
              <a:schemeClr val="accent3"/>
            </a:lnRef>
            <a:fillRef idx="0">
              <a:schemeClr val="accent3"/>
            </a:fillRef>
            <a:effectRef idx="1">
              <a:schemeClr val="accent3"/>
            </a:effectRef>
            <a:fontRef idx="minor">
              <a:schemeClr val="tx1"/>
            </a:fontRef>
          </p:style>
        </p:cxnSp>
      </p:grpSp>
      <p:sp>
        <p:nvSpPr>
          <p:cNvPr id="16" name="15 Rectángulo"/>
          <p:cNvSpPr/>
          <p:nvPr/>
        </p:nvSpPr>
        <p:spPr>
          <a:xfrm>
            <a:off x="1571625" y="2714625"/>
            <a:ext cx="7358063" cy="28575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18" name="17 Conector recto de flecha"/>
          <p:cNvCxnSpPr/>
          <p:nvPr/>
        </p:nvCxnSpPr>
        <p:spPr>
          <a:xfrm rot="5400000">
            <a:off x="178594" y="4250531"/>
            <a:ext cx="2857500" cy="35718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
        <p:nvSpPr>
          <p:cNvPr id="29908" name="19 CuadroTexto"/>
          <p:cNvSpPr txBox="1">
            <a:spLocks noChangeArrowheads="1"/>
          </p:cNvSpPr>
          <p:nvPr/>
        </p:nvSpPr>
        <p:spPr bwMode="auto">
          <a:xfrm>
            <a:off x="285750" y="5857875"/>
            <a:ext cx="2928938" cy="830263"/>
          </a:xfrm>
          <a:prstGeom prst="rect">
            <a:avLst/>
          </a:prstGeom>
          <a:noFill/>
          <a:ln w="9525">
            <a:noFill/>
            <a:miter lim="800000"/>
            <a:headEnd/>
            <a:tailEnd/>
          </a:ln>
        </p:spPr>
        <p:txBody>
          <a:bodyPr>
            <a:spAutoFit/>
          </a:bodyPr>
          <a:lstStyle/>
          <a:p>
            <a:pPr algn="just"/>
            <a:r>
              <a:rPr lang="es-ES" sz="1200">
                <a:cs typeface="Arial" charset="0"/>
              </a:rPr>
              <a:t>Los sueldos se mantendrán iguales, a pesar de la implementación de la nueva línea, política interna que maneja el Laboratorio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Subtítulo"/>
          <p:cNvSpPr>
            <a:spLocks noGrp="1"/>
          </p:cNvSpPr>
          <p:nvPr>
            <p:ph type="subTitle" idx="1"/>
          </p:nvPr>
        </p:nvSpPr>
        <p:spPr>
          <a:xfrm>
            <a:off x="500063" y="285750"/>
            <a:ext cx="8072437" cy="3429000"/>
          </a:xfrm>
        </p:spPr>
        <p:txBody>
          <a:bodyPr/>
          <a:lstStyle/>
          <a:p>
            <a:pPr marR="0" algn="l" eaLnBrk="1" hangingPunct="1">
              <a:spcBef>
                <a:spcPct val="0"/>
              </a:spcBef>
            </a:pPr>
            <a:r>
              <a:rPr b="1" smtClean="0">
                <a:solidFill>
                  <a:schemeClr val="tx1"/>
                </a:solidFill>
                <a:latin typeface="Arial" charset="0"/>
                <a:cs typeface="Arial" charset="0"/>
              </a:rPr>
              <a:t>Inversión en capital de trabajo </a:t>
            </a:r>
          </a:p>
          <a:p>
            <a:pPr marR="0" algn="just" eaLnBrk="1" hangingPunct="1">
              <a:spcBef>
                <a:spcPct val="0"/>
              </a:spcBef>
            </a:pPr>
            <a:r>
              <a:rPr sz="2000" smtClean="0">
                <a:solidFill>
                  <a:schemeClr val="tx1"/>
                </a:solidFill>
                <a:latin typeface="Arial" charset="0"/>
                <a:cs typeface="Arial" charset="0"/>
              </a:rPr>
              <a:t>Es el capital con el cual debe contar el Laboratorio al momento de realizar la primera importación del producto Abrilar sobre (cantidad en promedio de 70000 unidades) en el primer trimestre del año</a:t>
            </a:r>
          </a:p>
          <a:p>
            <a:pPr marR="0" algn="just" eaLnBrk="1" hangingPunct="1">
              <a:spcBef>
                <a:spcPct val="0"/>
              </a:spcBef>
            </a:pPr>
            <a:endParaRPr sz="2000" smtClean="0">
              <a:solidFill>
                <a:schemeClr val="tx1"/>
              </a:solidFill>
              <a:latin typeface="Arial" charset="0"/>
              <a:cs typeface="Arial" charset="0"/>
            </a:endParaRPr>
          </a:p>
          <a:p>
            <a:pPr marR="0" algn="just" eaLnBrk="1" hangingPunct="1">
              <a:spcBef>
                <a:spcPct val="0"/>
              </a:spcBef>
            </a:pPr>
            <a:r>
              <a:rPr sz="2000" b="1" smtClean="0">
                <a:solidFill>
                  <a:schemeClr val="tx1"/>
                </a:solidFill>
                <a:latin typeface="Arial" charset="0"/>
                <a:cs typeface="Arial" charset="0"/>
              </a:rPr>
              <a:t>Capital de trabajo</a:t>
            </a:r>
            <a:r>
              <a:rPr sz="2000" smtClean="0">
                <a:solidFill>
                  <a:schemeClr val="tx1"/>
                </a:solidFill>
                <a:latin typeface="Arial" charset="0"/>
                <a:cs typeface="Arial" charset="0"/>
              </a:rPr>
              <a:t>: $ 180,000 tomando un referencial al producto Abrilar jarabe.(a partir de los ingresos y egresos mensuales calculados, se obtiene saldos de caja y saldos acumulados, escogiendo aquel que registra el mayor deficít acumulado entre ingresos y gastos</a:t>
            </a:r>
            <a:r>
              <a:rPr smtClean="0">
                <a:solidFill>
                  <a:schemeClr val="tx1"/>
                </a:solidFill>
                <a:latin typeface="Arial" charset="0"/>
                <a:cs typeface="Arial" charset="0"/>
              </a:rPr>
              <a:t>). </a:t>
            </a:r>
          </a:p>
        </p:txBody>
      </p:sp>
      <p:sp>
        <p:nvSpPr>
          <p:cNvPr id="5" name="2 Subtítulo"/>
          <p:cNvSpPr txBox="1">
            <a:spLocks/>
          </p:cNvSpPr>
          <p:nvPr/>
        </p:nvSpPr>
        <p:spPr bwMode="auto">
          <a:xfrm>
            <a:off x="500063" y="3857625"/>
            <a:ext cx="8001000" cy="3000375"/>
          </a:xfrm>
          <a:prstGeom prst="rect">
            <a:avLst/>
          </a:prstGeom>
          <a:noFill/>
          <a:ln w="9525">
            <a:noFill/>
            <a:miter lim="800000"/>
            <a:headEnd/>
            <a:tailEnd/>
          </a:ln>
        </p:spPr>
        <p:txBody>
          <a:bodyPr>
            <a:normAutofit lnSpcReduction="10000"/>
          </a:bodyPr>
          <a:lstStyle/>
          <a:p>
            <a:pPr>
              <a:buClr>
                <a:schemeClr val="accent1"/>
              </a:buClr>
              <a:buSzPct val="80000"/>
              <a:buFont typeface="Wingdings 2" pitchFamily="18" charset="2"/>
              <a:buNone/>
              <a:defRPr/>
            </a:pPr>
            <a:r>
              <a:rPr lang="es-ES" sz="2400" b="1" dirty="0">
                <a:latin typeface="Arial" pitchFamily="34" charset="0"/>
                <a:cs typeface="Arial" pitchFamily="34" charset="0"/>
              </a:rPr>
              <a:t>Ingresos por ventas del proyecto</a:t>
            </a:r>
          </a:p>
          <a:p>
            <a:pPr algn="just">
              <a:buClr>
                <a:schemeClr val="accent1"/>
              </a:buClr>
              <a:buSzPct val="80000"/>
              <a:buFont typeface="Wingdings 2" pitchFamily="18" charset="2"/>
              <a:buNone/>
              <a:defRPr/>
            </a:pPr>
            <a:r>
              <a:rPr lang="es-ES" sz="2000" dirty="0">
                <a:latin typeface="Arial" pitchFamily="34" charset="0"/>
                <a:cs typeface="Arial" pitchFamily="34" charset="0"/>
              </a:rPr>
              <a:t>A través del anexo se muestra las ganancias estimadas del Laboratorio con su cartera de productos existentes, además de Abrilar sobre, con las siguientes aspectos: </a:t>
            </a:r>
          </a:p>
          <a:p>
            <a:pPr algn="just">
              <a:buClr>
                <a:schemeClr val="accent1"/>
              </a:buClr>
              <a:buSzPct val="80000"/>
              <a:buFont typeface="Wingdings 2" pitchFamily="18" charset="2"/>
              <a:buNone/>
              <a:defRPr/>
            </a:pPr>
            <a:r>
              <a:rPr lang="es-ES" sz="2000" dirty="0">
                <a:latin typeface="Arial" pitchFamily="34" charset="0"/>
                <a:cs typeface="Arial" pitchFamily="34" charset="0"/>
              </a:rPr>
              <a:t>Tasas de crecimiento en demanda de productos: 10% (política interna).</a:t>
            </a:r>
          </a:p>
          <a:p>
            <a:pPr algn="just">
              <a:buClr>
                <a:schemeClr val="accent1"/>
              </a:buClr>
              <a:buSzPct val="80000"/>
              <a:buFont typeface="Wingdings 2" pitchFamily="18" charset="2"/>
              <a:buNone/>
              <a:defRPr/>
            </a:pPr>
            <a:r>
              <a:rPr lang="es-ES" sz="2000" dirty="0">
                <a:latin typeface="Arial" pitchFamily="34" charset="0"/>
                <a:cs typeface="Arial" pitchFamily="34" charset="0"/>
              </a:rPr>
              <a:t>Tasa de impuesto: 25% </a:t>
            </a:r>
          </a:p>
          <a:p>
            <a:pPr algn="just">
              <a:buClr>
                <a:schemeClr val="accent1"/>
              </a:buClr>
              <a:buSzPct val="80000"/>
              <a:buFont typeface="Wingdings 2" pitchFamily="18" charset="2"/>
              <a:buNone/>
              <a:defRPr/>
            </a:pPr>
            <a:r>
              <a:rPr lang="es-ES" sz="2000" dirty="0">
                <a:latin typeface="Arial" pitchFamily="34" charset="0"/>
                <a:cs typeface="Arial" pitchFamily="34" charset="0"/>
              </a:rPr>
              <a:t>Tasa de crecimiento en costos de ventas: 6%</a:t>
            </a:r>
          </a:p>
          <a:p>
            <a:pPr>
              <a:buClr>
                <a:schemeClr val="accent1"/>
              </a:buClr>
              <a:buSzPct val="80000"/>
              <a:buFont typeface="Wingdings 2" pitchFamily="18" charset="2"/>
              <a:buNone/>
              <a:defRPr/>
            </a:pPr>
            <a:endParaRPr lang="es-ES" sz="2400" b="1" dirty="0">
              <a:latin typeface="Arial" pitchFamily="34" charset="0"/>
              <a:cs typeface="Arial" pitchFamily="34" charset="0"/>
            </a:endParaRPr>
          </a:p>
          <a:p>
            <a:pPr>
              <a:buClr>
                <a:schemeClr val="accent1"/>
              </a:buClr>
              <a:buSzPct val="80000"/>
              <a:buFont typeface="Wingdings 2" pitchFamily="18" charset="2"/>
              <a:buNone/>
              <a:defRPr/>
            </a:pPr>
            <a:r>
              <a:rPr lang="es-ES" sz="2400" b="1" dirty="0">
                <a:latin typeface="Arial" pitchFamily="34" charset="0"/>
                <a:cs typeface="Arial" pitchFamily="34" charset="0"/>
              </a:rPr>
              <a:t> </a:t>
            </a:r>
          </a:p>
          <a:p>
            <a:pPr>
              <a:buClr>
                <a:schemeClr val="accent1"/>
              </a:buClr>
              <a:buSzPct val="80000"/>
              <a:buFont typeface="Wingdings 2" pitchFamily="18" charset="2"/>
              <a:buNone/>
              <a:defRPr/>
            </a:pP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2 Imagen"/>
          <p:cNvPicPr>
            <a:picLocks noChangeAspect="1" noChangeArrowheads="1"/>
          </p:cNvPicPr>
          <p:nvPr/>
        </p:nvPicPr>
        <p:blipFill>
          <a:blip r:embed="rId2"/>
          <a:srcRect/>
          <a:stretch>
            <a:fillRect/>
          </a:stretch>
        </p:blipFill>
        <p:spPr bwMode="auto">
          <a:xfrm>
            <a:off x="0" y="0"/>
            <a:ext cx="9144000" cy="6715125"/>
          </a:xfrm>
          <a:prstGeom prst="rect">
            <a:avLst/>
          </a:prstGeom>
          <a:noFill/>
          <a:ln w="9525">
            <a:noFill/>
            <a:miter lim="800000"/>
            <a:headEnd/>
            <a:tailEnd/>
          </a:ln>
        </p:spPr>
      </p:pic>
      <p:sp>
        <p:nvSpPr>
          <p:cNvPr id="4" name="3 Rectángulo"/>
          <p:cNvSpPr/>
          <p:nvPr/>
        </p:nvSpPr>
        <p:spPr>
          <a:xfrm>
            <a:off x="1785938" y="1357313"/>
            <a:ext cx="7358062" cy="21431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5" name="4 Rectángulo redondeado"/>
          <p:cNvSpPr/>
          <p:nvPr/>
        </p:nvSpPr>
        <p:spPr>
          <a:xfrm>
            <a:off x="1857375" y="6429375"/>
            <a:ext cx="7215188" cy="28575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428596" y="4071942"/>
            <a:ext cx="3286148" cy="785818"/>
          </a:xfrm>
          <a:prstGeom prst="ellipse">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s-ES"/>
          </a:p>
        </p:txBody>
      </p:sp>
      <p:sp>
        <p:nvSpPr>
          <p:cNvPr id="32773" name="2 Subtítulo"/>
          <p:cNvSpPr>
            <a:spLocks noGrp="1"/>
          </p:cNvSpPr>
          <p:nvPr>
            <p:ph type="subTitle" idx="1"/>
          </p:nvPr>
        </p:nvSpPr>
        <p:spPr>
          <a:xfrm>
            <a:off x="500063" y="285750"/>
            <a:ext cx="8072437" cy="5357813"/>
          </a:xfrm>
        </p:spPr>
        <p:txBody>
          <a:bodyPr/>
          <a:lstStyle/>
          <a:p>
            <a:pPr marR="0" algn="l" eaLnBrk="1" hangingPunct="1">
              <a:lnSpc>
                <a:spcPct val="90000"/>
              </a:lnSpc>
              <a:spcBef>
                <a:spcPct val="0"/>
              </a:spcBef>
            </a:pPr>
            <a:r>
              <a:rPr sz="3400" b="1" smtClean="0">
                <a:solidFill>
                  <a:schemeClr val="tx1"/>
                </a:solidFill>
                <a:latin typeface="Arial" charset="0"/>
                <a:cs typeface="Arial" charset="0"/>
              </a:rPr>
              <a:t>Costo Promedio Ponderado de Capital</a:t>
            </a:r>
          </a:p>
          <a:p>
            <a:pPr marR="0" algn="l" eaLnBrk="1" hangingPunct="1">
              <a:lnSpc>
                <a:spcPct val="90000"/>
              </a:lnSpc>
              <a:spcBef>
                <a:spcPct val="0"/>
              </a:spcBef>
            </a:pPr>
            <a:r>
              <a:rPr b="1" smtClean="0">
                <a:solidFill>
                  <a:schemeClr val="tx1"/>
                </a:solidFill>
                <a:latin typeface="Arial" charset="0"/>
                <a:cs typeface="Arial" charset="0"/>
              </a:rPr>
              <a:t> </a:t>
            </a:r>
          </a:p>
          <a:p>
            <a:pPr marR="0" algn="just" eaLnBrk="1" hangingPunct="1">
              <a:lnSpc>
                <a:spcPct val="90000"/>
              </a:lnSpc>
              <a:spcBef>
                <a:spcPct val="0"/>
              </a:spcBef>
            </a:pPr>
            <a:r>
              <a:rPr sz="2000" b="1" smtClean="0">
                <a:solidFill>
                  <a:schemeClr val="tx1"/>
                </a:solidFill>
                <a:latin typeface="Arial" charset="0"/>
                <a:cs typeface="Arial" charset="0"/>
              </a:rPr>
              <a:t>El CAPM (TMAR) = 15.08% para este proyecto nos indica que el rendimiento que espera el accionista para invertir es aceptable, considerando las variables tales como: </a:t>
            </a:r>
          </a:p>
          <a:p>
            <a:pPr marR="0" algn="just" eaLnBrk="1" hangingPunct="1">
              <a:lnSpc>
                <a:spcPct val="90000"/>
              </a:lnSpc>
              <a:spcBef>
                <a:spcPct val="0"/>
              </a:spcBef>
            </a:pPr>
            <a:r>
              <a:rPr lang="en-US" sz="2000" smtClean="0">
                <a:solidFill>
                  <a:schemeClr val="tx1"/>
                </a:solidFill>
                <a:latin typeface="Arial" charset="0"/>
                <a:cs typeface="Arial" charset="0"/>
              </a:rPr>
              <a:t>Formúla:  CAPM (RE) = RL+B (RM-RL) +RP</a:t>
            </a:r>
            <a:endParaRPr sz="2000" smtClean="0">
              <a:solidFill>
                <a:schemeClr val="tx1"/>
              </a:solidFill>
              <a:latin typeface="Arial" charset="0"/>
              <a:cs typeface="Arial" charset="0"/>
            </a:endParaRPr>
          </a:p>
          <a:p>
            <a:pPr marR="0" algn="just" eaLnBrk="1" hangingPunct="1">
              <a:lnSpc>
                <a:spcPct val="90000"/>
              </a:lnSpc>
              <a:spcBef>
                <a:spcPct val="0"/>
              </a:spcBef>
            </a:pPr>
            <a:r>
              <a:rPr sz="2000" smtClean="0">
                <a:solidFill>
                  <a:schemeClr val="tx1"/>
                </a:solidFill>
                <a:latin typeface="Arial" charset="0"/>
                <a:cs typeface="Arial" charset="0"/>
              </a:rPr>
              <a:t>RL= Rendimiento libre de riesgo (4%)</a:t>
            </a:r>
          </a:p>
          <a:p>
            <a:pPr marR="0" algn="just" eaLnBrk="1" hangingPunct="1">
              <a:lnSpc>
                <a:spcPct val="90000"/>
              </a:lnSpc>
              <a:spcBef>
                <a:spcPct val="0"/>
              </a:spcBef>
            </a:pPr>
            <a:r>
              <a:rPr sz="2000" smtClean="0">
                <a:solidFill>
                  <a:schemeClr val="tx1"/>
                </a:solidFill>
                <a:latin typeface="Arial" charset="0"/>
                <a:cs typeface="Arial" charset="0"/>
              </a:rPr>
              <a:t>B= Beta del mercado. (0.18)</a:t>
            </a:r>
          </a:p>
          <a:p>
            <a:pPr marR="0" algn="just" eaLnBrk="1" hangingPunct="1">
              <a:lnSpc>
                <a:spcPct val="90000"/>
              </a:lnSpc>
              <a:spcBef>
                <a:spcPct val="0"/>
              </a:spcBef>
            </a:pPr>
            <a:r>
              <a:rPr sz="2000" smtClean="0">
                <a:solidFill>
                  <a:schemeClr val="tx1"/>
                </a:solidFill>
                <a:latin typeface="Arial" charset="0"/>
                <a:cs typeface="Arial" charset="0"/>
              </a:rPr>
              <a:t>RM= Riesgo del mercado. (9.50%)</a:t>
            </a:r>
          </a:p>
          <a:p>
            <a:pPr marR="0" algn="just" eaLnBrk="1" hangingPunct="1">
              <a:lnSpc>
                <a:spcPct val="90000"/>
              </a:lnSpc>
              <a:spcBef>
                <a:spcPct val="0"/>
              </a:spcBef>
            </a:pPr>
            <a:r>
              <a:rPr sz="2000" smtClean="0">
                <a:solidFill>
                  <a:schemeClr val="tx1"/>
                </a:solidFill>
                <a:latin typeface="Arial" charset="0"/>
                <a:cs typeface="Arial" charset="0"/>
              </a:rPr>
              <a:t>RP= Riesgo país expresado en términos porcentuales (10.06%)</a:t>
            </a:r>
          </a:p>
          <a:p>
            <a:pPr marR="0" algn="just" eaLnBrk="1" hangingPunct="1">
              <a:lnSpc>
                <a:spcPct val="90000"/>
              </a:lnSpc>
              <a:spcBef>
                <a:spcPct val="0"/>
              </a:spcBef>
            </a:pPr>
            <a:r>
              <a:rPr sz="2000" smtClean="0">
                <a:solidFill>
                  <a:schemeClr val="tx1"/>
                </a:solidFill>
                <a:latin typeface="Arial" charset="0"/>
                <a:cs typeface="Arial" charset="0"/>
              </a:rPr>
              <a:t>CAPM (TMAR)= (4% + 0.18 (9.50%-4%)+10.06%))</a:t>
            </a:r>
          </a:p>
          <a:p>
            <a:pPr marR="0" algn="just" eaLnBrk="1" hangingPunct="1">
              <a:lnSpc>
                <a:spcPct val="90000"/>
              </a:lnSpc>
              <a:spcBef>
                <a:spcPct val="0"/>
              </a:spcBef>
            </a:pPr>
            <a:endParaRPr sz="2000" smtClean="0">
              <a:solidFill>
                <a:schemeClr val="tx1"/>
              </a:solidFill>
              <a:latin typeface="Arial" charset="0"/>
              <a:cs typeface="Arial" charset="0"/>
            </a:endParaRPr>
          </a:p>
          <a:p>
            <a:pPr marR="0" algn="just" eaLnBrk="1" hangingPunct="1">
              <a:lnSpc>
                <a:spcPct val="90000"/>
              </a:lnSpc>
              <a:spcBef>
                <a:spcPct val="0"/>
              </a:spcBef>
            </a:pPr>
            <a:r>
              <a:rPr sz="2000" smtClean="0">
                <a:solidFill>
                  <a:schemeClr val="tx1"/>
                </a:solidFill>
                <a:latin typeface="Arial" charset="0"/>
                <a:cs typeface="Arial" charset="0"/>
              </a:rPr>
              <a:t>CAPM (TMAR) = 15.08%</a:t>
            </a:r>
          </a:p>
          <a:p>
            <a:pPr marR="0" algn="just" eaLnBrk="1" hangingPunct="1">
              <a:lnSpc>
                <a:spcPct val="90000"/>
              </a:lnSpc>
              <a:spcBef>
                <a:spcPct val="0"/>
              </a:spcBef>
            </a:pPr>
            <a:endParaRPr sz="2000" smtClean="0">
              <a:solidFill>
                <a:schemeClr val="tx1"/>
              </a:solidFill>
              <a:latin typeface="Arial" charset="0"/>
              <a:cs typeface="Arial" charset="0"/>
            </a:endParaRPr>
          </a:p>
          <a:p>
            <a:pPr marR="0" algn="just" eaLnBrk="1" hangingPunct="1">
              <a:lnSpc>
                <a:spcPct val="90000"/>
              </a:lnSpc>
              <a:spcBef>
                <a:spcPct val="0"/>
              </a:spcBef>
            </a:pPr>
            <a:r>
              <a:rPr sz="2000" smtClean="0">
                <a:solidFill>
                  <a:schemeClr val="tx1"/>
                </a:solidFill>
                <a:latin typeface="Arial" charset="0"/>
                <a:cs typeface="Arial" charset="0"/>
              </a:rPr>
              <a:t>Esta TMAR nos ayuda a calcular posteriormente la TIR y finalmente el VAN del proyecto.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Subtítulo"/>
          <p:cNvSpPr>
            <a:spLocks noGrp="1"/>
          </p:cNvSpPr>
          <p:nvPr>
            <p:ph type="subTitle" idx="1"/>
          </p:nvPr>
        </p:nvSpPr>
        <p:spPr>
          <a:xfrm>
            <a:off x="285750" y="285750"/>
            <a:ext cx="8072438" cy="3000375"/>
          </a:xfrm>
        </p:spPr>
        <p:txBody>
          <a:bodyPr/>
          <a:lstStyle/>
          <a:p>
            <a:pPr marR="0" algn="l" eaLnBrk="1" hangingPunct="1">
              <a:lnSpc>
                <a:spcPct val="80000"/>
              </a:lnSpc>
              <a:spcBef>
                <a:spcPct val="0"/>
              </a:spcBef>
            </a:pPr>
            <a:r>
              <a:rPr b="1" smtClean="0">
                <a:solidFill>
                  <a:schemeClr val="tx1"/>
                </a:solidFill>
                <a:latin typeface="Arial" charset="0"/>
                <a:cs typeface="Arial" charset="0"/>
              </a:rPr>
              <a:t>Flujo de caja</a:t>
            </a:r>
          </a:p>
          <a:p>
            <a:pPr marR="0" algn="just" eaLnBrk="1" hangingPunct="1">
              <a:lnSpc>
                <a:spcPct val="80000"/>
              </a:lnSpc>
              <a:spcBef>
                <a:spcPct val="0"/>
              </a:spcBef>
            </a:pPr>
            <a:r>
              <a:rPr sz="2000" smtClean="0">
                <a:solidFill>
                  <a:schemeClr val="tx1"/>
                </a:solidFill>
                <a:latin typeface="Arial" charset="0"/>
                <a:cs typeface="Arial" charset="0"/>
              </a:rPr>
              <a:t>Determino que es factible implementar el proyecto; luego de haber calculado la TIR y el VAN incremental, es decir la diferencia de comercializar los productos existentes además de Abrilar sobre, y sin el nuevo producto. </a:t>
            </a:r>
          </a:p>
          <a:p>
            <a:pPr marR="0" eaLnBrk="1" hangingPunct="1">
              <a:lnSpc>
                <a:spcPct val="80000"/>
              </a:lnSpc>
              <a:spcBef>
                <a:spcPct val="0"/>
              </a:spcBef>
            </a:pPr>
            <a:r>
              <a:rPr sz="2000" b="1" smtClean="0">
                <a:solidFill>
                  <a:srgbClr val="9EB160"/>
                </a:solidFill>
                <a:latin typeface="Arial" charset="0"/>
                <a:cs typeface="Arial" charset="0"/>
              </a:rPr>
              <a:t> </a:t>
            </a:r>
            <a:endParaRPr sz="2000" smtClean="0">
              <a:solidFill>
                <a:srgbClr val="9EB160"/>
              </a:solidFill>
              <a:latin typeface="Arial" charset="0"/>
              <a:cs typeface="Arial" charset="0"/>
            </a:endParaRPr>
          </a:p>
          <a:p>
            <a:pPr marR="0" algn="just" eaLnBrk="1" hangingPunct="1">
              <a:lnSpc>
                <a:spcPct val="80000"/>
              </a:lnSpc>
              <a:spcBef>
                <a:spcPct val="0"/>
              </a:spcBef>
            </a:pPr>
            <a:r>
              <a:rPr sz="2000" smtClean="0">
                <a:solidFill>
                  <a:schemeClr val="tx1"/>
                </a:solidFill>
                <a:latin typeface="Arial" charset="0"/>
                <a:cs typeface="Arial" charset="0"/>
              </a:rPr>
              <a:t>El VAN del proyecto con la implementación de la nueva línea es del $552,503 &gt; 0. El proyecto es rentable </a:t>
            </a:r>
          </a:p>
          <a:p>
            <a:pPr marR="0" algn="just" eaLnBrk="1" hangingPunct="1">
              <a:lnSpc>
                <a:spcPct val="80000"/>
              </a:lnSpc>
              <a:spcBef>
                <a:spcPct val="0"/>
              </a:spcBef>
            </a:pPr>
            <a:r>
              <a:rPr sz="2000" smtClean="0">
                <a:solidFill>
                  <a:schemeClr val="tx1"/>
                </a:solidFill>
                <a:latin typeface="Arial" charset="0"/>
                <a:cs typeface="Arial" charset="0"/>
              </a:rPr>
              <a:t>La TIR = 55.78% &gt; TMAR = 15.08%. El proyecto es rentable </a:t>
            </a:r>
          </a:p>
          <a:p>
            <a:pPr marR="0" algn="just" eaLnBrk="1" hangingPunct="1">
              <a:lnSpc>
                <a:spcPct val="80000"/>
              </a:lnSpc>
              <a:spcBef>
                <a:spcPct val="0"/>
              </a:spcBef>
            </a:pPr>
            <a:endParaRPr sz="1200" smtClean="0">
              <a:solidFill>
                <a:schemeClr val="tx1"/>
              </a:solidFill>
              <a:latin typeface="Arial" charset="0"/>
              <a:cs typeface="Arial" charset="0"/>
            </a:endParaRPr>
          </a:p>
          <a:p>
            <a:pPr marR="0" algn="just" eaLnBrk="1" hangingPunct="1">
              <a:lnSpc>
                <a:spcPct val="80000"/>
              </a:lnSpc>
              <a:spcBef>
                <a:spcPct val="0"/>
              </a:spcBef>
            </a:pPr>
            <a:r>
              <a:rPr sz="1200" b="1" smtClean="0">
                <a:solidFill>
                  <a:schemeClr val="tx1"/>
                </a:solidFill>
                <a:latin typeface="Arial" charset="0"/>
                <a:cs typeface="Arial" charset="0"/>
              </a:rPr>
              <a:t> </a:t>
            </a:r>
          </a:p>
        </p:txBody>
      </p:sp>
      <p:pic>
        <p:nvPicPr>
          <p:cNvPr id="33795" name="3 Imagen"/>
          <p:cNvPicPr>
            <a:picLocks noChangeAspect="1" noChangeArrowheads="1"/>
          </p:cNvPicPr>
          <p:nvPr/>
        </p:nvPicPr>
        <p:blipFill>
          <a:blip r:embed="rId2"/>
          <a:srcRect/>
          <a:stretch>
            <a:fillRect/>
          </a:stretch>
        </p:blipFill>
        <p:spPr bwMode="auto">
          <a:xfrm>
            <a:off x="0" y="3071813"/>
            <a:ext cx="9144000" cy="2786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2 Imagen"/>
          <p:cNvPicPr>
            <a:picLocks noChangeAspect="1" noChangeArrowheads="1"/>
          </p:cNvPicPr>
          <p:nvPr/>
        </p:nvPicPr>
        <p:blipFill>
          <a:blip r:embed="rId2"/>
          <a:srcRect/>
          <a:stretch>
            <a:fillRect/>
          </a:stretch>
        </p:blipFill>
        <p:spPr bwMode="auto">
          <a:xfrm>
            <a:off x="0" y="0"/>
            <a:ext cx="8929688" cy="6215063"/>
          </a:xfrm>
          <a:prstGeom prst="rect">
            <a:avLst/>
          </a:prstGeom>
          <a:noFill/>
          <a:ln w="9525">
            <a:noFill/>
            <a:miter lim="800000"/>
            <a:headEnd/>
            <a:tailEnd/>
          </a:ln>
        </p:spPr>
      </p:pic>
      <p:pic>
        <p:nvPicPr>
          <p:cNvPr id="34819" name="3 Imagen"/>
          <p:cNvPicPr>
            <a:picLocks noChangeAspect="1" noChangeArrowheads="1"/>
          </p:cNvPicPr>
          <p:nvPr/>
        </p:nvPicPr>
        <p:blipFill>
          <a:blip r:embed="rId3"/>
          <a:srcRect/>
          <a:stretch>
            <a:fillRect/>
          </a:stretch>
        </p:blipFill>
        <p:spPr bwMode="auto">
          <a:xfrm>
            <a:off x="3429000" y="6286500"/>
            <a:ext cx="1749425"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1 Imagen"/>
          <p:cNvPicPr>
            <a:picLocks noChangeAspect="1" noChangeArrowheads="1"/>
          </p:cNvPicPr>
          <p:nvPr/>
        </p:nvPicPr>
        <p:blipFill>
          <a:blip r:embed="rId2"/>
          <a:srcRect/>
          <a:stretch>
            <a:fillRect/>
          </a:stretch>
        </p:blipFill>
        <p:spPr bwMode="auto">
          <a:xfrm>
            <a:off x="0" y="0"/>
            <a:ext cx="8858250" cy="6000750"/>
          </a:xfrm>
          <a:prstGeom prst="rect">
            <a:avLst/>
          </a:prstGeom>
          <a:noFill/>
          <a:ln w="9525">
            <a:noFill/>
            <a:miter lim="800000"/>
            <a:headEnd/>
            <a:tailEnd/>
          </a:ln>
        </p:spPr>
      </p:pic>
      <p:pic>
        <p:nvPicPr>
          <p:cNvPr id="35843" name="2 Imagen"/>
          <p:cNvPicPr>
            <a:picLocks noChangeAspect="1" noChangeArrowheads="1"/>
          </p:cNvPicPr>
          <p:nvPr/>
        </p:nvPicPr>
        <p:blipFill>
          <a:blip r:embed="rId3"/>
          <a:srcRect/>
          <a:stretch>
            <a:fillRect/>
          </a:stretch>
        </p:blipFill>
        <p:spPr bwMode="auto">
          <a:xfrm>
            <a:off x="3571875" y="6143625"/>
            <a:ext cx="1868488" cy="546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txBox="1">
            <a:spLocks noChangeArrowheads="1"/>
          </p:cNvSpPr>
          <p:nvPr/>
        </p:nvSpPr>
        <p:spPr>
          <a:xfrm>
            <a:off x="1285875" y="357188"/>
            <a:ext cx="6286500" cy="785812"/>
          </a:xfrm>
          <a:prstGeom prst="rect">
            <a:avLst/>
          </a:prstGeom>
        </p:spPr>
        <p:txBody>
          <a:bodyPr anchor="b">
            <a:normAutofit/>
          </a:bodyPr>
          <a:lstStyle/>
          <a:p>
            <a:pPr marL="484632" algn="ctr" fontAlgn="auto">
              <a:spcAft>
                <a:spcPts val="0"/>
              </a:spcAft>
              <a:defRPr/>
            </a:pPr>
            <a:r>
              <a:rPr lang="es-ES" sz="3200" dirty="0">
                <a:ln w="6350">
                  <a:noFill/>
                </a:ln>
                <a:latin typeface="Algerian" pitchFamily="82" charset="0"/>
                <a:ea typeface="+mj-ea"/>
                <a:cs typeface="Arial" pitchFamily="34" charset="0"/>
              </a:rPr>
              <a:t>Capítulo 1: introducción </a:t>
            </a:r>
          </a:p>
        </p:txBody>
      </p:sp>
      <p:sp>
        <p:nvSpPr>
          <p:cNvPr id="12291" name="Rectangle 3"/>
          <p:cNvSpPr>
            <a:spLocks noGrp="1" noChangeArrowheads="1"/>
          </p:cNvSpPr>
          <p:nvPr>
            <p:ph type="subTitle" idx="1"/>
          </p:nvPr>
        </p:nvSpPr>
        <p:spPr>
          <a:xfrm>
            <a:off x="428625" y="1214438"/>
            <a:ext cx="8143875" cy="4071937"/>
          </a:xfrm>
        </p:spPr>
        <p:txBody>
          <a:bodyPr/>
          <a:lstStyle/>
          <a:p>
            <a:pPr marR="0" algn="just" eaLnBrk="1" hangingPunct="1">
              <a:spcBef>
                <a:spcPct val="0"/>
              </a:spcBef>
            </a:pPr>
            <a:r>
              <a:rPr b="1" smtClean="0">
                <a:solidFill>
                  <a:schemeClr val="tx1"/>
                </a:solidFill>
                <a:latin typeface="Arial" charset="0"/>
                <a:cs typeface="Arial" charset="0"/>
              </a:rPr>
              <a:t>Marco de referencia </a:t>
            </a:r>
          </a:p>
          <a:p>
            <a:pPr marR="0" algn="just" eaLnBrk="1" hangingPunct="1">
              <a:lnSpc>
                <a:spcPct val="90000"/>
              </a:lnSpc>
              <a:spcBef>
                <a:spcPct val="0"/>
              </a:spcBef>
              <a:buFont typeface="Arial" charset="0"/>
              <a:buChar char="•"/>
            </a:pPr>
            <a:r>
              <a:rPr sz="2000" smtClean="0">
                <a:solidFill>
                  <a:schemeClr val="tx1"/>
                </a:solidFill>
                <a:latin typeface="Arial" charset="0"/>
                <a:cs typeface="Arial" charset="0"/>
              </a:rPr>
              <a:t>Laboratorio HEMEL S.A. comercializa fitofármacos desde 1987, asi como en otros países de Latinoamérica.</a:t>
            </a:r>
          </a:p>
          <a:p>
            <a:pPr marR="0" algn="just" eaLnBrk="1" hangingPunct="1">
              <a:lnSpc>
                <a:spcPct val="90000"/>
              </a:lnSpc>
              <a:spcBef>
                <a:spcPct val="0"/>
              </a:spcBef>
            </a:pPr>
            <a:r>
              <a:rPr sz="2000" smtClean="0">
                <a:solidFill>
                  <a:schemeClr val="tx1"/>
                </a:solidFill>
                <a:latin typeface="Arial" charset="0"/>
                <a:cs typeface="Arial" charset="0"/>
              </a:rPr>
              <a:t>Definición de fitofármaco: se desprende dos raíces</a:t>
            </a:r>
          </a:p>
          <a:p>
            <a:pPr marR="0" algn="just" eaLnBrk="1" hangingPunct="1">
              <a:lnSpc>
                <a:spcPct val="90000"/>
              </a:lnSpc>
              <a:spcBef>
                <a:spcPct val="0"/>
              </a:spcBef>
            </a:pPr>
            <a:r>
              <a:rPr sz="2000" smtClean="0">
                <a:solidFill>
                  <a:schemeClr val="tx1"/>
                </a:solidFill>
                <a:latin typeface="Arial" charset="0"/>
                <a:cs typeface="Arial" charset="0"/>
              </a:rPr>
              <a:t>“Fito” procede del griego significa planta y “Fármaco” es el medicamento. El mismo que cuenta con:</a:t>
            </a:r>
          </a:p>
          <a:p>
            <a:pPr marR="0" algn="just" eaLnBrk="1" hangingPunct="1">
              <a:lnSpc>
                <a:spcPct val="90000"/>
              </a:lnSpc>
              <a:spcBef>
                <a:spcPct val="0"/>
              </a:spcBef>
            </a:pPr>
            <a:r>
              <a:rPr sz="2000" smtClean="0">
                <a:solidFill>
                  <a:schemeClr val="tx1"/>
                </a:solidFill>
                <a:latin typeface="Arial" charset="0"/>
                <a:cs typeface="Arial" charset="0"/>
              </a:rPr>
              <a:t>Elevado perfil de seguridad sanitaria, y no atenta contra la salud del consumidor. </a:t>
            </a:r>
          </a:p>
          <a:p>
            <a:pPr marR="0" algn="just" eaLnBrk="1" hangingPunct="1">
              <a:lnSpc>
                <a:spcPct val="90000"/>
              </a:lnSpc>
              <a:spcBef>
                <a:spcPct val="0"/>
              </a:spcBef>
              <a:buFont typeface="Arial" charset="0"/>
              <a:buChar char="•"/>
            </a:pPr>
            <a:r>
              <a:rPr sz="2000" smtClean="0">
                <a:solidFill>
                  <a:schemeClr val="tx1"/>
                </a:solidFill>
                <a:latin typeface="Arial" charset="0"/>
                <a:cs typeface="Arial" charset="0"/>
              </a:rPr>
              <a:t>Evolución del mercado farmáceutico, crecimiento considerable.</a:t>
            </a:r>
          </a:p>
          <a:p>
            <a:pPr marR="0" algn="just" eaLnBrk="1" hangingPunct="1">
              <a:lnSpc>
                <a:spcPct val="90000"/>
              </a:lnSpc>
              <a:spcBef>
                <a:spcPct val="0"/>
              </a:spcBef>
              <a:buFont typeface="Arial" charset="0"/>
              <a:buChar char="•"/>
            </a:pPr>
            <a:r>
              <a:rPr sz="2000" smtClean="0">
                <a:solidFill>
                  <a:schemeClr val="tx1"/>
                </a:solidFill>
                <a:latin typeface="Arial" charset="0"/>
                <a:cs typeface="Arial" charset="0"/>
              </a:rPr>
              <a:t>Crisis mundial actualmente influiría en variables relacionadas al proyecto. </a:t>
            </a:r>
          </a:p>
          <a:p>
            <a:pPr marR="0" algn="just" eaLnBrk="1" hangingPunct="1">
              <a:lnSpc>
                <a:spcPct val="90000"/>
              </a:lnSpc>
              <a:spcBef>
                <a:spcPct val="0"/>
              </a:spcBef>
              <a:buFont typeface="Arial" charset="0"/>
              <a:buChar char="•"/>
            </a:pPr>
            <a:r>
              <a:rPr sz="2000" smtClean="0">
                <a:solidFill>
                  <a:schemeClr val="tx1"/>
                </a:solidFill>
                <a:latin typeface="Arial" charset="0"/>
                <a:cs typeface="Arial" charset="0"/>
              </a:rPr>
              <a:t>Elaborar un  plan de mercado y financiero para contrarrestar las barreras antes mencionadas</a:t>
            </a:r>
          </a:p>
          <a:p>
            <a:pPr marR="0" algn="just" eaLnBrk="1" hangingPunct="1">
              <a:spcBef>
                <a:spcPct val="0"/>
              </a:spcBef>
            </a:pPr>
            <a:endParaRPr sz="2000" b="1" smtClean="0">
              <a:solidFill>
                <a:schemeClr val="tx1"/>
              </a:solidFill>
              <a:latin typeface="Arial" charset="0"/>
              <a:cs typeface="Arial" charset="0"/>
            </a:endParaRPr>
          </a:p>
          <a:p>
            <a:pPr marR="0" algn="just" eaLnBrk="1" hangingPunct="1">
              <a:spcBef>
                <a:spcPct val="0"/>
              </a:spcBef>
            </a:pPr>
            <a:endParaRPr b="1" smtClean="0">
              <a:solidFill>
                <a:schemeClr val="tx1"/>
              </a:solidFill>
              <a:latin typeface="Arial" charset="0"/>
              <a:cs typeface="Arial" charset="0"/>
            </a:endParaRPr>
          </a:p>
          <a:p>
            <a:pPr marR="0" algn="just" eaLnBrk="1" hangingPunct="1">
              <a:spcBef>
                <a:spcPct val="0"/>
              </a:spcBef>
            </a:pPr>
            <a:endParaRPr b="1"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Subtítulo"/>
          <p:cNvSpPr>
            <a:spLocks noGrp="1"/>
          </p:cNvSpPr>
          <p:nvPr>
            <p:ph type="subTitle" idx="1"/>
          </p:nvPr>
        </p:nvSpPr>
        <p:spPr>
          <a:xfrm>
            <a:off x="5143500" y="1500188"/>
            <a:ext cx="4000500" cy="3571875"/>
          </a:xfrm>
        </p:spPr>
        <p:txBody>
          <a:bodyPr/>
          <a:lstStyle/>
          <a:p>
            <a:pPr marR="0" algn="just" eaLnBrk="1" hangingPunct="1">
              <a:spcBef>
                <a:spcPct val="0"/>
              </a:spcBef>
            </a:pPr>
            <a:r>
              <a:rPr b="1" smtClean="0">
                <a:solidFill>
                  <a:schemeClr val="tx1"/>
                </a:solidFill>
                <a:latin typeface="Arial" charset="0"/>
                <a:cs typeface="Arial" charset="0"/>
              </a:rPr>
              <a:t>Análisis de sensibilidad</a:t>
            </a:r>
          </a:p>
          <a:p>
            <a:pPr marR="0" algn="just" eaLnBrk="1" hangingPunct="1">
              <a:spcBef>
                <a:spcPct val="0"/>
              </a:spcBef>
            </a:pPr>
            <a:r>
              <a:rPr sz="2000" smtClean="0">
                <a:solidFill>
                  <a:schemeClr val="tx1"/>
                </a:solidFill>
                <a:latin typeface="Arial" charset="0"/>
                <a:cs typeface="Arial" charset="0"/>
              </a:rPr>
              <a:t>Luego de analizar las variables: precio, cantidad, capital de trabajo, costo de arancel – desaduanizar. El programa de cristal ball, determinó que para cualquiera de los escenarios (pesimista, optimista y moderado), el VAN será positivo con un nivel del 99.37%. </a:t>
            </a:r>
          </a:p>
          <a:p>
            <a:pPr marR="0" algn="just" eaLnBrk="1" hangingPunct="1">
              <a:spcBef>
                <a:spcPct val="0"/>
              </a:spcBef>
            </a:pPr>
            <a:endParaRPr b="1" smtClean="0">
              <a:solidFill>
                <a:schemeClr val="tx1"/>
              </a:solidFill>
              <a:latin typeface="Arial" charset="0"/>
              <a:cs typeface="Arial" charset="0"/>
            </a:endParaRPr>
          </a:p>
        </p:txBody>
      </p:sp>
      <p:pic>
        <p:nvPicPr>
          <p:cNvPr id="36867" name="4 Imagen"/>
          <p:cNvPicPr>
            <a:picLocks noChangeAspect="1" noChangeArrowheads="1"/>
          </p:cNvPicPr>
          <p:nvPr/>
        </p:nvPicPr>
        <p:blipFill>
          <a:blip r:embed="rId2"/>
          <a:srcRect/>
          <a:stretch>
            <a:fillRect/>
          </a:stretch>
        </p:blipFill>
        <p:spPr bwMode="auto">
          <a:xfrm>
            <a:off x="0" y="3367088"/>
            <a:ext cx="4857750" cy="3490912"/>
          </a:xfrm>
          <a:prstGeom prst="rect">
            <a:avLst/>
          </a:prstGeom>
          <a:noFill/>
          <a:ln w="9525">
            <a:noFill/>
            <a:miter lim="800000"/>
            <a:headEnd/>
            <a:tailEnd/>
          </a:ln>
        </p:spPr>
      </p:pic>
      <p:pic>
        <p:nvPicPr>
          <p:cNvPr id="36868" name="5 Imagen"/>
          <p:cNvPicPr>
            <a:picLocks noChangeAspect="1" noChangeArrowheads="1"/>
          </p:cNvPicPr>
          <p:nvPr/>
        </p:nvPicPr>
        <p:blipFill>
          <a:blip r:embed="rId3"/>
          <a:srcRect/>
          <a:stretch>
            <a:fillRect/>
          </a:stretch>
        </p:blipFill>
        <p:spPr bwMode="auto">
          <a:xfrm>
            <a:off x="0" y="0"/>
            <a:ext cx="4857750" cy="335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ctrTitle"/>
          </p:nvPr>
        </p:nvSpPr>
        <p:spPr>
          <a:xfrm>
            <a:off x="2500313" y="142875"/>
            <a:ext cx="3357562" cy="642938"/>
          </a:xfrm>
        </p:spPr>
        <p:txBody>
          <a:bodyPr/>
          <a:lstStyle/>
          <a:p>
            <a:pPr marL="0" indent="0" eaLnBrk="1" hangingPunct="1"/>
            <a:r>
              <a:rPr sz="3600" smtClean="0">
                <a:ln>
                  <a:noFill/>
                </a:ln>
                <a:solidFill>
                  <a:schemeClr val="tx1"/>
                </a:solidFill>
                <a:latin typeface="Arial" charset="0"/>
                <a:cs typeface="Arial" charset="0"/>
              </a:rPr>
              <a:t>Conclusiones </a:t>
            </a:r>
          </a:p>
        </p:txBody>
      </p:sp>
      <p:sp>
        <p:nvSpPr>
          <p:cNvPr id="37891" name="2 Subtítulo"/>
          <p:cNvSpPr>
            <a:spLocks noGrp="1"/>
          </p:cNvSpPr>
          <p:nvPr>
            <p:ph type="subTitle" idx="1"/>
          </p:nvPr>
        </p:nvSpPr>
        <p:spPr>
          <a:xfrm>
            <a:off x="285750" y="857250"/>
            <a:ext cx="8062913" cy="2168525"/>
          </a:xfrm>
        </p:spPr>
        <p:txBody>
          <a:bodyPr/>
          <a:lstStyle/>
          <a:p>
            <a:pPr marR="0" algn="just" eaLnBrk="1" hangingPunct="1">
              <a:spcBef>
                <a:spcPct val="0"/>
              </a:spcBef>
            </a:pPr>
            <a:r>
              <a:rPr sz="1200" smtClean="0">
                <a:solidFill>
                  <a:schemeClr val="tx1"/>
                </a:solidFill>
                <a:latin typeface="Arial" charset="0"/>
                <a:cs typeface="Arial" charset="0"/>
              </a:rPr>
              <a:t>La posición de Abrilar jarabe actualmente es buena, lo cual permite que luego del resultado de las encuestas determinó que el 21% de los entrevistados (muestra de 400) prefieren la presentación en sobre para la tos( nivel de aceptación alto y un gran potencial de mercado).</a:t>
            </a:r>
            <a:br>
              <a:rPr sz="1200" smtClean="0">
                <a:solidFill>
                  <a:schemeClr val="tx1"/>
                </a:solidFill>
                <a:latin typeface="Arial" charset="0"/>
                <a:cs typeface="Arial" charset="0"/>
              </a:rPr>
            </a:br>
            <a:r>
              <a:rPr sz="1200" smtClean="0">
                <a:solidFill>
                  <a:schemeClr val="tx1"/>
                </a:solidFill>
                <a:latin typeface="Arial" charset="0"/>
                <a:cs typeface="Arial" charset="0"/>
              </a:rPr>
              <a:t> </a:t>
            </a:r>
            <a:br>
              <a:rPr sz="1200" smtClean="0">
                <a:solidFill>
                  <a:schemeClr val="tx1"/>
                </a:solidFill>
                <a:latin typeface="Arial" charset="0"/>
                <a:cs typeface="Arial" charset="0"/>
              </a:rPr>
            </a:br>
            <a:r>
              <a:rPr sz="1200" smtClean="0">
                <a:solidFill>
                  <a:schemeClr val="tx1"/>
                </a:solidFill>
                <a:latin typeface="Arial" charset="0"/>
                <a:cs typeface="Arial" charset="0"/>
              </a:rPr>
              <a:t>Posterior a esto, es necesario realizar una campaña de información personalizada seleccionando los canales de distribución más fuertes, y llegar con efectividad a nuestros potenciales consumidores.</a:t>
            </a:r>
            <a:br>
              <a:rPr sz="1200" smtClean="0">
                <a:solidFill>
                  <a:schemeClr val="tx1"/>
                </a:solidFill>
                <a:latin typeface="Arial" charset="0"/>
                <a:cs typeface="Arial" charset="0"/>
              </a:rPr>
            </a:br>
            <a:r>
              <a:rPr sz="1200" smtClean="0">
                <a:solidFill>
                  <a:schemeClr val="tx1"/>
                </a:solidFill>
                <a:latin typeface="Arial" charset="0"/>
                <a:cs typeface="Arial" charset="0"/>
              </a:rPr>
              <a:t> </a:t>
            </a:r>
            <a:br>
              <a:rPr sz="1200" smtClean="0">
                <a:solidFill>
                  <a:schemeClr val="tx1"/>
                </a:solidFill>
                <a:latin typeface="Arial" charset="0"/>
                <a:cs typeface="Arial" charset="0"/>
              </a:rPr>
            </a:br>
            <a:r>
              <a:rPr sz="1200" smtClean="0">
                <a:solidFill>
                  <a:schemeClr val="tx1"/>
                </a:solidFill>
                <a:latin typeface="Arial" charset="0"/>
                <a:cs typeface="Arial" charset="0"/>
              </a:rPr>
              <a:t>Los atributos que los consumidores consideran más valiosos al momento de elegir la nueva presentación en sobre son: el precio (15.80%), efectividad (31.50%) y calidad (31.80%).</a:t>
            </a:r>
            <a:br>
              <a:rPr sz="1200" smtClean="0">
                <a:solidFill>
                  <a:schemeClr val="tx1"/>
                </a:solidFill>
                <a:latin typeface="Arial" charset="0"/>
                <a:cs typeface="Arial" charset="0"/>
              </a:rPr>
            </a:br>
            <a:r>
              <a:rPr sz="1200" smtClean="0">
                <a:solidFill>
                  <a:schemeClr val="tx1"/>
                </a:solidFill>
                <a:latin typeface="Arial" charset="0"/>
                <a:cs typeface="Arial" charset="0"/>
              </a:rPr>
              <a:t> </a:t>
            </a:r>
            <a:br>
              <a:rPr sz="1200" smtClean="0">
                <a:solidFill>
                  <a:schemeClr val="tx1"/>
                </a:solidFill>
                <a:latin typeface="Arial" charset="0"/>
                <a:cs typeface="Arial" charset="0"/>
              </a:rPr>
            </a:br>
            <a:r>
              <a:rPr sz="1200" smtClean="0">
                <a:solidFill>
                  <a:schemeClr val="tx1"/>
                </a:solidFill>
                <a:latin typeface="Arial" charset="0"/>
                <a:cs typeface="Arial" charset="0"/>
              </a:rPr>
              <a:t>Se determino que la estrategia de lanzamiento del nuevo producto será presentar al cuerpo de galenos más representativos del segmento de antitusígenos, los estudios científicos que avalen dichos resultados, para una posterior prescripción médica. </a:t>
            </a:r>
            <a:br>
              <a:rPr sz="1200" smtClean="0">
                <a:solidFill>
                  <a:schemeClr val="tx1"/>
                </a:solidFill>
                <a:latin typeface="Arial" charset="0"/>
                <a:cs typeface="Arial" charset="0"/>
              </a:rPr>
            </a:br>
            <a:r>
              <a:rPr sz="1200" smtClean="0">
                <a:solidFill>
                  <a:schemeClr val="tx1"/>
                </a:solidFill>
                <a:latin typeface="Arial" charset="0"/>
                <a:cs typeface="Arial" charset="0"/>
              </a:rPr>
              <a:t> </a:t>
            </a:r>
            <a:br>
              <a:rPr sz="1200" smtClean="0">
                <a:solidFill>
                  <a:schemeClr val="tx1"/>
                </a:solidFill>
                <a:latin typeface="Arial" charset="0"/>
                <a:cs typeface="Arial" charset="0"/>
              </a:rPr>
            </a:br>
            <a:r>
              <a:rPr sz="1200" smtClean="0">
                <a:solidFill>
                  <a:schemeClr val="tx1"/>
                </a:solidFill>
                <a:latin typeface="Arial" charset="0"/>
                <a:cs typeface="Arial" charset="0"/>
              </a:rPr>
              <a:t>Una vez realizado todos los estudios financieros; se requiere de una capital de trabajo de $180,000, los costos fijos y variables no se verán afectados porque no es necesario contratar nuevos empleados.</a:t>
            </a:r>
            <a:br>
              <a:rPr sz="1200" smtClean="0">
                <a:solidFill>
                  <a:schemeClr val="tx1"/>
                </a:solidFill>
                <a:latin typeface="Arial" charset="0"/>
                <a:cs typeface="Arial" charset="0"/>
              </a:rPr>
            </a:br>
            <a:r>
              <a:rPr sz="1200" smtClean="0">
                <a:solidFill>
                  <a:schemeClr val="tx1"/>
                </a:solidFill>
                <a:latin typeface="Arial" charset="0"/>
                <a:cs typeface="Arial" charset="0"/>
              </a:rPr>
              <a:t> </a:t>
            </a:r>
            <a:br>
              <a:rPr sz="1200" smtClean="0">
                <a:solidFill>
                  <a:schemeClr val="tx1"/>
                </a:solidFill>
                <a:latin typeface="Arial" charset="0"/>
                <a:cs typeface="Arial" charset="0"/>
              </a:rPr>
            </a:br>
            <a:r>
              <a:rPr sz="1200" smtClean="0">
                <a:solidFill>
                  <a:schemeClr val="tx1"/>
                </a:solidFill>
                <a:latin typeface="Arial" charset="0"/>
                <a:cs typeface="Arial" charset="0"/>
              </a:rPr>
              <a:t>Se obtuvo la TMAR del proyecto, TIR y VAN (con el flujo de caja incremental) es decir la diferencia entre los flujos de caja de comercializar los actuales productos, además de Abrilar sobre, y, sin el nuevo producto. Se determino lo siguiente: VAN ($552,503) &gt; 0; TIR (55.78%) &gt; TMAR (15.08%), concluye que el proyecto es factible económicamente implementarlo.</a:t>
            </a:r>
            <a:br>
              <a:rPr sz="1200" smtClean="0">
                <a:solidFill>
                  <a:schemeClr val="tx1"/>
                </a:solidFill>
                <a:latin typeface="Arial" charset="0"/>
                <a:cs typeface="Arial" charset="0"/>
              </a:rPr>
            </a:br>
            <a:r>
              <a:rPr sz="1200" smtClean="0">
                <a:solidFill>
                  <a:schemeClr val="tx1"/>
                </a:solidFill>
                <a:latin typeface="Arial" charset="0"/>
                <a:cs typeface="Arial" charset="0"/>
              </a:rPr>
              <a:t> </a:t>
            </a:r>
            <a:br>
              <a:rPr sz="1200" smtClean="0">
                <a:solidFill>
                  <a:schemeClr val="tx1"/>
                </a:solidFill>
                <a:latin typeface="Arial" charset="0"/>
                <a:cs typeface="Arial" charset="0"/>
              </a:rPr>
            </a:br>
            <a:r>
              <a:rPr sz="1200" smtClean="0">
                <a:solidFill>
                  <a:schemeClr val="tx1"/>
                </a:solidFill>
                <a:latin typeface="Arial" charset="0"/>
                <a:cs typeface="Arial" charset="0"/>
              </a:rPr>
              <a:t>En cuanto al análisis de sensibilidad, se concluye que para cualquier cambio en las variables: precios, cantidad mensual comercializada, costo de venta, costo de arancel y costo de desaduanizar (productos existentes y Abrilar sobre), y capital de trabajo (Abrilar sobre), existe un 99.37% que indica que el VAN sería positivo. Por tanto es factible invertir en este proyecto</a:t>
            </a:r>
            <a:br>
              <a:rPr sz="1200" smtClean="0">
                <a:solidFill>
                  <a:schemeClr val="tx1"/>
                </a:solidFill>
                <a:latin typeface="Arial" charset="0"/>
                <a:cs typeface="Arial" charset="0"/>
              </a:rPr>
            </a:br>
            <a:endParaRPr sz="1200" smtClean="0">
              <a:solidFill>
                <a:srgbClr val="9EB16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ctrTitle"/>
          </p:nvPr>
        </p:nvSpPr>
        <p:spPr>
          <a:xfrm>
            <a:off x="1643063" y="214313"/>
            <a:ext cx="4929187" cy="642937"/>
          </a:xfrm>
        </p:spPr>
        <p:txBody>
          <a:bodyPr/>
          <a:lstStyle/>
          <a:p>
            <a:pPr marL="0" indent="0" eaLnBrk="1" hangingPunct="1"/>
            <a:r>
              <a:rPr sz="3600" smtClean="0">
                <a:ln>
                  <a:noFill/>
                </a:ln>
                <a:solidFill>
                  <a:schemeClr val="tx1"/>
                </a:solidFill>
                <a:latin typeface="Arial" charset="0"/>
                <a:cs typeface="Arial" charset="0"/>
              </a:rPr>
              <a:t>Recomendaciones </a:t>
            </a:r>
          </a:p>
        </p:txBody>
      </p:sp>
      <p:sp>
        <p:nvSpPr>
          <p:cNvPr id="38915" name="2 Subtítulo"/>
          <p:cNvSpPr>
            <a:spLocks noGrp="1"/>
          </p:cNvSpPr>
          <p:nvPr>
            <p:ph type="subTitle" idx="1"/>
          </p:nvPr>
        </p:nvSpPr>
        <p:spPr>
          <a:xfrm>
            <a:off x="285750" y="857250"/>
            <a:ext cx="8062913" cy="2168525"/>
          </a:xfrm>
        </p:spPr>
        <p:txBody>
          <a:bodyPr/>
          <a:lstStyle/>
          <a:p>
            <a:pPr marR="0" algn="just" eaLnBrk="1" hangingPunct="1">
              <a:spcBef>
                <a:spcPct val="0"/>
              </a:spcBef>
            </a:pPr>
            <a:r>
              <a:rPr sz="1200" smtClean="0">
                <a:solidFill>
                  <a:schemeClr val="tx1"/>
                </a:solidFill>
                <a:latin typeface="Arial" charset="0"/>
                <a:cs typeface="Arial" charset="0"/>
              </a:rPr>
              <a:t> </a:t>
            </a:r>
          </a:p>
          <a:p>
            <a:pPr marR="0" algn="just" eaLnBrk="1" hangingPunct="1">
              <a:spcBef>
                <a:spcPct val="0"/>
              </a:spcBef>
            </a:pPr>
            <a:r>
              <a:rPr sz="2000" smtClean="0">
                <a:solidFill>
                  <a:schemeClr val="tx1"/>
                </a:solidFill>
                <a:latin typeface="Arial" charset="0"/>
                <a:cs typeface="Arial" charset="0"/>
              </a:rPr>
              <a:t>Dado que los atributos que los consumidores consideran más valiosos son el precio, efectividad y calidad, deberíamos enfocar nuestra estrategia de marketing y comercialización en dichos atributos para lograr un eficaz posicionamiento de la nueva línea de producto.</a:t>
            </a:r>
          </a:p>
          <a:p>
            <a:pPr marR="0" algn="just" eaLnBrk="1" hangingPunct="1">
              <a:spcBef>
                <a:spcPct val="0"/>
              </a:spcBef>
            </a:pPr>
            <a:endParaRPr sz="2000" smtClean="0">
              <a:solidFill>
                <a:schemeClr val="tx1"/>
              </a:solidFill>
              <a:latin typeface="Arial" charset="0"/>
              <a:cs typeface="Arial" charset="0"/>
            </a:endParaRPr>
          </a:p>
          <a:p>
            <a:pPr marR="0" algn="just" eaLnBrk="1" hangingPunct="1">
              <a:spcBef>
                <a:spcPct val="0"/>
              </a:spcBef>
            </a:pPr>
            <a:r>
              <a:rPr sz="2000" smtClean="0">
                <a:solidFill>
                  <a:schemeClr val="tx1"/>
                </a:solidFill>
                <a:latin typeface="Arial" charset="0"/>
                <a:cs typeface="Arial" charset="0"/>
              </a:rPr>
              <a:t>Se recomienda implementar un plan de marketing que dé a conocer el producto al consumidor objetivo, poniendo énfasis en la diferenciación en cuanto a envoltura, color y precio, analizando regularmente que se cumpla con los objetivos de venta planteados y de esa manera garantizar la factibilidad del proyecto a mediano y largo plazo</a:t>
            </a:r>
            <a:endParaRPr sz="2000" smtClean="0">
              <a:solidFill>
                <a:srgbClr val="9EB160"/>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txBox="1">
            <a:spLocks noChangeArrowheads="1"/>
          </p:cNvSpPr>
          <p:nvPr/>
        </p:nvSpPr>
        <p:spPr>
          <a:xfrm>
            <a:off x="1285875" y="357188"/>
            <a:ext cx="6286500" cy="785812"/>
          </a:xfrm>
          <a:prstGeom prst="rect">
            <a:avLst/>
          </a:prstGeom>
        </p:spPr>
        <p:txBody>
          <a:bodyPr anchor="b">
            <a:normAutofit/>
          </a:bodyPr>
          <a:lstStyle/>
          <a:p>
            <a:pPr marL="484632" algn="ctr" fontAlgn="auto">
              <a:spcAft>
                <a:spcPts val="0"/>
              </a:spcAft>
              <a:defRPr/>
            </a:pPr>
            <a:r>
              <a:rPr lang="es-ES" sz="3200" dirty="0">
                <a:ln w="6350">
                  <a:noFill/>
                </a:ln>
                <a:latin typeface="Algerian" pitchFamily="82" charset="0"/>
                <a:ea typeface="+mj-ea"/>
                <a:cs typeface="Arial" pitchFamily="34" charset="0"/>
              </a:rPr>
              <a:t>Capítulo 1: introducción </a:t>
            </a:r>
          </a:p>
        </p:txBody>
      </p:sp>
      <p:sp>
        <p:nvSpPr>
          <p:cNvPr id="13315" name="Rectangle 3"/>
          <p:cNvSpPr>
            <a:spLocks noGrp="1" noChangeArrowheads="1"/>
          </p:cNvSpPr>
          <p:nvPr>
            <p:ph type="subTitle" idx="1"/>
          </p:nvPr>
        </p:nvSpPr>
        <p:spPr>
          <a:xfrm>
            <a:off x="428625" y="1785938"/>
            <a:ext cx="8143875" cy="1357312"/>
          </a:xfrm>
        </p:spPr>
        <p:txBody>
          <a:bodyPr/>
          <a:lstStyle/>
          <a:p>
            <a:pPr marR="0" algn="just" eaLnBrk="1" hangingPunct="1">
              <a:spcBef>
                <a:spcPct val="0"/>
              </a:spcBef>
            </a:pPr>
            <a:r>
              <a:rPr b="1" smtClean="0">
                <a:solidFill>
                  <a:schemeClr val="tx1"/>
                </a:solidFill>
                <a:latin typeface="Arial" charset="0"/>
                <a:cs typeface="Arial" charset="0"/>
              </a:rPr>
              <a:t>Objetivo General</a:t>
            </a:r>
          </a:p>
          <a:p>
            <a:pPr marR="0" algn="just" eaLnBrk="1" hangingPunct="1">
              <a:spcBef>
                <a:spcPct val="0"/>
              </a:spcBef>
            </a:pPr>
            <a:r>
              <a:rPr sz="2000" smtClean="0">
                <a:solidFill>
                  <a:schemeClr val="tx1"/>
                </a:solidFill>
                <a:latin typeface="Arial" charset="0"/>
                <a:cs typeface="Arial" charset="0"/>
              </a:rPr>
              <a:t>Determinar la factibilidad económica para la comercialización del nuevo producto Abrilar sobre.  </a:t>
            </a:r>
          </a:p>
        </p:txBody>
      </p:sp>
      <p:sp>
        <p:nvSpPr>
          <p:cNvPr id="13316" name="Rectangle 3"/>
          <p:cNvSpPr txBox="1">
            <a:spLocks noChangeArrowheads="1"/>
          </p:cNvSpPr>
          <p:nvPr/>
        </p:nvSpPr>
        <p:spPr bwMode="auto">
          <a:xfrm>
            <a:off x="428625" y="3286125"/>
            <a:ext cx="8143875" cy="3000375"/>
          </a:xfrm>
          <a:prstGeom prst="rect">
            <a:avLst/>
          </a:prstGeom>
          <a:noFill/>
          <a:ln w="9525">
            <a:noFill/>
            <a:miter lim="800000"/>
            <a:headEnd/>
            <a:tailEnd/>
          </a:ln>
        </p:spPr>
        <p:txBody>
          <a:bodyPr/>
          <a:lstStyle/>
          <a:p>
            <a:pPr algn="just">
              <a:buClr>
                <a:schemeClr val="accent1"/>
              </a:buClr>
              <a:buSzPct val="80000"/>
              <a:buFont typeface="Wingdings 2" pitchFamily="18" charset="2"/>
              <a:buNone/>
            </a:pPr>
            <a:r>
              <a:rPr lang="es-ES" sz="2600" b="1">
                <a:cs typeface="Arial" charset="0"/>
              </a:rPr>
              <a:t>Objetivos específicos</a:t>
            </a:r>
          </a:p>
          <a:p>
            <a:pPr algn="just">
              <a:buFont typeface="Arial" charset="0"/>
              <a:buChar char="•"/>
            </a:pPr>
            <a:r>
              <a:rPr lang="es-ES" sz="2000">
                <a:cs typeface="Arial" charset="0"/>
              </a:rPr>
              <a:t>Realizar un estudio de Mercado para determinar la demanda de potenciales clientes.</a:t>
            </a:r>
          </a:p>
          <a:p>
            <a:pPr algn="just">
              <a:buFont typeface="Arial" charset="0"/>
              <a:buChar char="•"/>
            </a:pPr>
            <a:r>
              <a:rPr lang="es-ES" sz="2000">
                <a:cs typeface="Arial" charset="0"/>
              </a:rPr>
              <a:t>Elaborar un plan de Marketing para comercializar la nueva línea .</a:t>
            </a:r>
          </a:p>
          <a:p>
            <a:pPr algn="just">
              <a:buFont typeface="Arial" charset="0"/>
              <a:buChar char="•"/>
            </a:pPr>
            <a:r>
              <a:rPr lang="es-ES" sz="2000">
                <a:cs typeface="Arial" charset="0"/>
              </a:rPr>
              <a:t>Determinar canales de Distribución.</a:t>
            </a:r>
          </a:p>
          <a:p>
            <a:pPr algn="just">
              <a:buFont typeface="Arial" charset="0"/>
              <a:buChar char="•"/>
            </a:pPr>
            <a:r>
              <a:rPr lang="es-ES" sz="2000">
                <a:cs typeface="Arial" charset="0"/>
              </a:rPr>
              <a:t>Determinar inversión inicial y costos de comercialización, a través de un estudio financiero y con ello medir la rentabilidad del Proyecto.</a:t>
            </a:r>
          </a:p>
          <a:p>
            <a:pPr algn="just">
              <a:buClr>
                <a:schemeClr val="accent1"/>
              </a:buClr>
              <a:buSzPct val="80000"/>
              <a:buFont typeface="Wingdings 2" pitchFamily="18" charset="2"/>
              <a:buNone/>
            </a:pPr>
            <a:r>
              <a:rPr lang="es-ES" sz="2000" b="1">
                <a:cs typeface="Arial"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txBox="1">
            <a:spLocks noChangeArrowheads="1"/>
          </p:cNvSpPr>
          <p:nvPr/>
        </p:nvSpPr>
        <p:spPr>
          <a:xfrm>
            <a:off x="1285875" y="357188"/>
            <a:ext cx="6286500" cy="785812"/>
          </a:xfrm>
          <a:prstGeom prst="rect">
            <a:avLst/>
          </a:prstGeom>
        </p:spPr>
        <p:txBody>
          <a:bodyPr anchor="b">
            <a:normAutofit/>
          </a:bodyPr>
          <a:lstStyle/>
          <a:p>
            <a:pPr marL="484632" algn="ctr" fontAlgn="auto">
              <a:spcAft>
                <a:spcPts val="0"/>
              </a:spcAft>
              <a:defRPr/>
            </a:pPr>
            <a:r>
              <a:rPr lang="es-ES" sz="3200" dirty="0">
                <a:ln w="6350">
                  <a:noFill/>
                </a:ln>
                <a:latin typeface="Algerian" pitchFamily="82" charset="0"/>
                <a:ea typeface="+mj-ea"/>
                <a:cs typeface="Arial" pitchFamily="34" charset="0"/>
              </a:rPr>
              <a:t>Capítulo 1: introducción </a:t>
            </a:r>
          </a:p>
        </p:txBody>
      </p:sp>
      <p:sp>
        <p:nvSpPr>
          <p:cNvPr id="14339" name="Rectangle 3"/>
          <p:cNvSpPr>
            <a:spLocks noGrp="1" noChangeArrowheads="1"/>
          </p:cNvSpPr>
          <p:nvPr>
            <p:ph type="subTitle" idx="1"/>
          </p:nvPr>
        </p:nvSpPr>
        <p:spPr>
          <a:xfrm>
            <a:off x="428625" y="1785938"/>
            <a:ext cx="8143875" cy="4071937"/>
          </a:xfrm>
        </p:spPr>
        <p:txBody>
          <a:bodyPr/>
          <a:lstStyle/>
          <a:p>
            <a:pPr marR="0" algn="just" eaLnBrk="1" hangingPunct="1">
              <a:spcBef>
                <a:spcPct val="0"/>
              </a:spcBef>
            </a:pPr>
            <a:r>
              <a:rPr b="1" smtClean="0">
                <a:solidFill>
                  <a:schemeClr val="tx1"/>
                </a:solidFill>
                <a:latin typeface="Arial" charset="0"/>
                <a:cs typeface="Arial" charset="0"/>
              </a:rPr>
              <a:t>Metodología </a:t>
            </a:r>
          </a:p>
          <a:p>
            <a:pPr marR="0" algn="just" eaLnBrk="1" hangingPunct="1">
              <a:spcBef>
                <a:spcPct val="0"/>
              </a:spcBef>
            </a:pPr>
            <a:endParaRPr b="1" smtClean="0">
              <a:solidFill>
                <a:schemeClr val="tx1"/>
              </a:solidFill>
              <a:latin typeface="Arial" charset="0"/>
              <a:cs typeface="Arial" charset="0"/>
            </a:endParaRPr>
          </a:p>
          <a:p>
            <a:pPr marR="0" algn="just" eaLnBrk="1" hangingPunct="1">
              <a:lnSpc>
                <a:spcPct val="90000"/>
              </a:lnSpc>
              <a:spcBef>
                <a:spcPct val="0"/>
              </a:spcBef>
              <a:buFont typeface="Wingdings" pitchFamily="2" charset="2"/>
              <a:buAutoNum type="alphaUcPeriod"/>
            </a:pPr>
            <a:r>
              <a:rPr sz="2600" b="1" smtClean="0">
                <a:solidFill>
                  <a:schemeClr val="tx1"/>
                </a:solidFill>
                <a:latin typeface="Arial" charset="0"/>
                <a:cs typeface="Arial" charset="0"/>
              </a:rPr>
              <a:t>Estudio de Mercado: </a:t>
            </a:r>
          </a:p>
          <a:p>
            <a:pPr marR="0" algn="just" eaLnBrk="1" hangingPunct="1">
              <a:lnSpc>
                <a:spcPct val="90000"/>
              </a:lnSpc>
              <a:spcBef>
                <a:spcPct val="0"/>
              </a:spcBef>
              <a:buFontTx/>
              <a:buChar char="•"/>
            </a:pPr>
            <a:r>
              <a:rPr sz="2600" smtClean="0">
                <a:solidFill>
                  <a:schemeClr val="tx1"/>
                </a:solidFill>
                <a:latin typeface="Arial" charset="0"/>
                <a:cs typeface="Arial" charset="0"/>
              </a:rPr>
              <a:t>Exploratorio: Entrevista para conocer e identificar el perfil de los potenciales clientes. Número entrevistados: 6 personas.</a:t>
            </a:r>
          </a:p>
          <a:p>
            <a:pPr marR="0" algn="just" eaLnBrk="1" hangingPunct="1">
              <a:lnSpc>
                <a:spcPct val="90000"/>
              </a:lnSpc>
              <a:spcBef>
                <a:spcPct val="0"/>
              </a:spcBef>
              <a:buFontTx/>
              <a:buAutoNum type="alphaUcPeriod" startAt="2"/>
            </a:pPr>
            <a:r>
              <a:rPr sz="2600" b="1" smtClean="0">
                <a:solidFill>
                  <a:schemeClr val="tx1"/>
                </a:solidFill>
                <a:latin typeface="Arial" charset="0"/>
                <a:cs typeface="Arial" charset="0"/>
              </a:rPr>
              <a:t>Plan de Marketing y Canales de Distribución.</a:t>
            </a:r>
          </a:p>
          <a:p>
            <a:pPr marR="0" algn="just" eaLnBrk="1" hangingPunct="1">
              <a:lnSpc>
                <a:spcPct val="90000"/>
              </a:lnSpc>
              <a:spcBef>
                <a:spcPct val="0"/>
              </a:spcBef>
              <a:buFontTx/>
              <a:buChar char="•"/>
            </a:pPr>
            <a:r>
              <a:rPr sz="2600" smtClean="0">
                <a:solidFill>
                  <a:schemeClr val="tx1"/>
                </a:solidFill>
                <a:latin typeface="Arial" charset="0"/>
                <a:cs typeface="Arial" charset="0"/>
              </a:rPr>
              <a:t>Descriptivo: Muestreo mediante encuestas. Número de encuestados: 400 personas</a:t>
            </a:r>
            <a:endParaRPr sz="2600" b="1" smtClean="0">
              <a:solidFill>
                <a:schemeClr val="tx1"/>
              </a:solidFill>
              <a:latin typeface="Arial" charset="0"/>
              <a:cs typeface="Arial" charset="0"/>
            </a:endParaRPr>
          </a:p>
          <a:p>
            <a:pPr marR="0" algn="just" eaLnBrk="1" hangingPunct="1">
              <a:spcBef>
                <a:spcPct val="0"/>
              </a:spcBef>
            </a:pPr>
            <a:endParaRPr b="1" smtClean="0">
              <a:solidFill>
                <a:schemeClr val="tx1"/>
              </a:solidFill>
              <a:latin typeface="Arial" charset="0"/>
              <a:cs typeface="Arial" charset="0"/>
            </a:endParaRPr>
          </a:p>
          <a:p>
            <a:pPr marR="0" algn="just" eaLnBrk="1" hangingPunct="1">
              <a:spcBef>
                <a:spcPct val="0"/>
              </a:spcBef>
            </a:pPr>
            <a:endParaRPr b="1"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Subtítulo"/>
          <p:cNvSpPr>
            <a:spLocks noGrp="1"/>
          </p:cNvSpPr>
          <p:nvPr>
            <p:ph type="subTitle" idx="1"/>
          </p:nvPr>
        </p:nvSpPr>
        <p:spPr>
          <a:xfrm>
            <a:off x="541338" y="1214438"/>
            <a:ext cx="8061325" cy="3205162"/>
          </a:xfrm>
        </p:spPr>
        <p:txBody>
          <a:bodyPr/>
          <a:lstStyle/>
          <a:p>
            <a:pPr marL="533400" marR="0" indent="-533400" algn="l" eaLnBrk="1" hangingPunct="1">
              <a:spcBef>
                <a:spcPct val="0"/>
              </a:spcBef>
            </a:pPr>
            <a:r>
              <a:rPr b="1" smtClean="0">
                <a:solidFill>
                  <a:schemeClr val="tx1"/>
                </a:solidFill>
                <a:latin typeface="Arial" charset="0"/>
                <a:cs typeface="Arial" charset="0"/>
              </a:rPr>
              <a:t>Metodología </a:t>
            </a:r>
          </a:p>
          <a:p>
            <a:pPr marL="533400" marR="0" indent="-533400" algn="just" eaLnBrk="1" hangingPunct="1">
              <a:spcBef>
                <a:spcPct val="0"/>
              </a:spcBef>
              <a:buFont typeface="Wingdings" pitchFamily="2" charset="2"/>
              <a:buAutoNum type="alphaUcPeriod" startAt="3"/>
            </a:pPr>
            <a:endParaRPr smtClean="0">
              <a:solidFill>
                <a:schemeClr val="tx1"/>
              </a:solidFill>
              <a:latin typeface="Arial" charset="0"/>
              <a:cs typeface="Arial" charset="0"/>
            </a:endParaRPr>
          </a:p>
          <a:p>
            <a:pPr marL="533400" marR="0" indent="-533400" algn="just" eaLnBrk="1" hangingPunct="1">
              <a:spcBef>
                <a:spcPct val="0"/>
              </a:spcBef>
              <a:buFont typeface="Wingdings" pitchFamily="2" charset="2"/>
              <a:buAutoNum type="alphaUcPeriod" startAt="3"/>
            </a:pPr>
            <a:r>
              <a:rPr b="1" smtClean="0">
                <a:solidFill>
                  <a:schemeClr val="tx1"/>
                </a:solidFill>
                <a:latin typeface="Arial" charset="0"/>
                <a:cs typeface="Arial" charset="0"/>
              </a:rPr>
              <a:t>Estudio Financiero</a:t>
            </a:r>
            <a:r>
              <a:rPr smtClean="0">
                <a:solidFill>
                  <a:schemeClr val="tx1"/>
                </a:solidFill>
                <a:latin typeface="Arial" charset="0"/>
                <a:cs typeface="Arial" charset="0"/>
              </a:rPr>
              <a:t>: Análisis Comparativo de la Rentabilidad de los productos existentes con respecto a la nuevo línea Abrilar sobre.</a:t>
            </a:r>
          </a:p>
          <a:p>
            <a:pPr marL="533400" marR="0" indent="-533400" algn="just" eaLnBrk="1" hangingPunct="1">
              <a:spcBef>
                <a:spcPct val="0"/>
              </a:spcBef>
              <a:buFont typeface="Wingdings" pitchFamily="2" charset="2"/>
              <a:buAutoNum type="alphaUcPeriod" startAt="3"/>
            </a:pPr>
            <a:r>
              <a:rPr b="1" smtClean="0">
                <a:solidFill>
                  <a:schemeClr val="tx1"/>
                </a:solidFill>
                <a:latin typeface="Arial" charset="0"/>
                <a:cs typeface="Arial" charset="0"/>
              </a:rPr>
              <a:t>Análisis Incremental</a:t>
            </a:r>
            <a:r>
              <a:rPr smtClean="0">
                <a:solidFill>
                  <a:schemeClr val="tx1"/>
                </a:solidFill>
                <a:latin typeface="Arial" charset="0"/>
                <a:cs typeface="Arial" charset="0"/>
              </a:rPr>
              <a:t>: Proyecciones para medir la viabilidad del proyecto.</a:t>
            </a:r>
          </a:p>
          <a:p>
            <a:pPr marL="533400" marR="0" indent="-533400" algn="just" eaLnBrk="1" hangingPunct="1">
              <a:spcBef>
                <a:spcPct val="0"/>
              </a:spcBef>
            </a:pPr>
            <a:endParaRPr b="1" smtClean="0">
              <a:solidFill>
                <a:schemeClr val="tx1"/>
              </a:solidFill>
              <a:latin typeface="Arial" charset="0"/>
              <a:cs typeface="Arial" charset="0"/>
            </a:endParaRPr>
          </a:p>
          <a:p>
            <a:pPr marL="533400" marR="0" indent="-533400" algn="just" eaLnBrk="1" hangingPunct="1">
              <a:spcBef>
                <a:spcPct val="0"/>
              </a:spcBef>
            </a:pPr>
            <a:endParaRPr smtClean="0">
              <a:solidFill>
                <a:schemeClr val="tx1"/>
              </a:solidFill>
              <a:latin typeface="Arial" charset="0"/>
              <a:cs typeface="Arial" charset="0"/>
            </a:endParaRPr>
          </a:p>
        </p:txBody>
      </p:sp>
      <p:sp>
        <p:nvSpPr>
          <p:cNvPr id="5" name="AutoShape 2"/>
          <p:cNvSpPr txBox="1">
            <a:spLocks noChangeArrowheads="1"/>
          </p:cNvSpPr>
          <p:nvPr/>
        </p:nvSpPr>
        <p:spPr>
          <a:xfrm>
            <a:off x="1285875" y="357188"/>
            <a:ext cx="6286500" cy="785812"/>
          </a:xfrm>
          <a:prstGeom prst="rect">
            <a:avLst/>
          </a:prstGeom>
        </p:spPr>
        <p:txBody>
          <a:bodyPr anchor="b">
            <a:normAutofit/>
          </a:bodyPr>
          <a:lstStyle/>
          <a:p>
            <a:pPr marL="484632" algn="ctr" fontAlgn="auto">
              <a:spcAft>
                <a:spcPts val="0"/>
              </a:spcAft>
              <a:defRPr/>
            </a:pPr>
            <a:r>
              <a:rPr lang="es-ES" sz="3200" dirty="0">
                <a:ln w="6350">
                  <a:noFill/>
                </a:ln>
                <a:latin typeface="Algerian" pitchFamily="82" charset="0"/>
                <a:ea typeface="+mj-ea"/>
                <a:cs typeface="Arial" pitchFamily="34" charset="0"/>
              </a:rPr>
              <a:t>Capítulo 1: introducción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Subtítulo"/>
          <p:cNvSpPr>
            <a:spLocks noGrp="1"/>
          </p:cNvSpPr>
          <p:nvPr>
            <p:ph type="subTitle" idx="1"/>
          </p:nvPr>
        </p:nvSpPr>
        <p:spPr>
          <a:xfrm>
            <a:off x="428625" y="1357313"/>
            <a:ext cx="8062913" cy="4000500"/>
          </a:xfrm>
        </p:spPr>
        <p:txBody>
          <a:bodyPr>
            <a:normAutofit lnSpcReduction="10000"/>
          </a:bodyPr>
          <a:lstStyle/>
          <a:p>
            <a:pPr marR="0" algn="l" eaLnBrk="1" hangingPunct="1">
              <a:spcBef>
                <a:spcPct val="0"/>
              </a:spcBef>
              <a:defRPr/>
            </a:pPr>
            <a:r>
              <a:rPr b="1" smtClean="0">
                <a:solidFill>
                  <a:schemeClr val="tx1"/>
                </a:solidFill>
                <a:latin typeface="Arial" charset="0"/>
                <a:cs typeface="Arial" charset="0"/>
              </a:rPr>
              <a:t>Definición del producto </a:t>
            </a:r>
          </a:p>
          <a:p>
            <a:pPr marR="0" algn="just" eaLnBrk="1" hangingPunct="1">
              <a:spcBef>
                <a:spcPct val="0"/>
              </a:spcBef>
              <a:defRPr/>
            </a:pPr>
            <a:r>
              <a:rPr sz="2200" smtClean="0">
                <a:solidFill>
                  <a:schemeClr val="tx1"/>
                </a:solidFill>
                <a:latin typeface="Arial" charset="0"/>
                <a:cs typeface="Arial" charset="0"/>
              </a:rPr>
              <a:t>Elaborado en el mercado Alemán con los altos estándares de calidad y efectividad, con eficacia y principio activo: sobre de 3.4 gramos.</a:t>
            </a:r>
          </a:p>
          <a:p>
            <a:pPr marR="0" algn="just" eaLnBrk="1" hangingPunct="1">
              <a:spcBef>
                <a:spcPct val="0"/>
              </a:spcBef>
              <a:defRPr/>
            </a:pPr>
            <a:r>
              <a:rPr lang="es-ES_tradnl" sz="2000" dirty="0" smtClean="0">
                <a:solidFill>
                  <a:schemeClr val="tx1"/>
                </a:solidFill>
                <a:latin typeface="Arial" charset="0"/>
                <a:cs typeface="Arial" charset="0"/>
              </a:rPr>
              <a:t>Contiene. </a:t>
            </a:r>
            <a:r>
              <a:rPr lang="es-ES_tradnl" sz="2000" dirty="0" err="1" smtClean="0">
                <a:solidFill>
                  <a:schemeClr val="tx1"/>
                </a:solidFill>
                <a:latin typeface="Arial" charset="0"/>
                <a:cs typeface="Arial" charset="0"/>
              </a:rPr>
              <a:t>Simeticona</a:t>
            </a:r>
            <a:r>
              <a:rPr lang="es-ES_tradnl" sz="2000" dirty="0" smtClean="0">
                <a:solidFill>
                  <a:schemeClr val="tx1"/>
                </a:solidFill>
                <a:latin typeface="Arial" charset="0"/>
                <a:cs typeface="Arial" charset="0"/>
              </a:rPr>
              <a:t>, Sorbitol, </a:t>
            </a:r>
            <a:r>
              <a:rPr lang="es-ES_tradnl" sz="2000" dirty="0" err="1" smtClean="0">
                <a:solidFill>
                  <a:schemeClr val="tx1"/>
                </a:solidFill>
                <a:latin typeface="Arial" charset="0"/>
                <a:cs typeface="Arial" charset="0"/>
              </a:rPr>
              <a:t>Aspartame</a:t>
            </a:r>
            <a:r>
              <a:rPr lang="es-ES_tradnl" sz="2000" dirty="0" smtClean="0">
                <a:solidFill>
                  <a:schemeClr val="tx1"/>
                </a:solidFill>
                <a:latin typeface="Arial" charset="0"/>
                <a:cs typeface="Arial" charset="0"/>
              </a:rPr>
              <a:t>, Manitol, Citrato de sodio entre otros.</a:t>
            </a:r>
            <a:endParaRPr sz="2000" smtClean="0">
              <a:solidFill>
                <a:schemeClr val="tx1"/>
              </a:solidFill>
              <a:latin typeface="Arial" charset="0"/>
              <a:cs typeface="Arial" charset="0"/>
            </a:endParaRPr>
          </a:p>
          <a:p>
            <a:pPr marR="0" algn="just" eaLnBrk="1" hangingPunct="1">
              <a:spcBef>
                <a:spcPct val="0"/>
              </a:spcBef>
              <a:defRPr/>
            </a:pPr>
            <a:endParaRPr sz="2000" smtClean="0">
              <a:solidFill>
                <a:schemeClr val="tx1"/>
              </a:solidFill>
              <a:latin typeface="Arial" charset="0"/>
              <a:cs typeface="Arial" charset="0"/>
            </a:endParaRPr>
          </a:p>
          <a:p>
            <a:pPr marR="0" algn="just" eaLnBrk="1" hangingPunct="1">
              <a:spcBef>
                <a:spcPct val="0"/>
              </a:spcBef>
              <a:defRPr/>
            </a:pPr>
            <a:r>
              <a:rPr b="1" smtClean="0">
                <a:solidFill>
                  <a:schemeClr val="tx1"/>
                </a:solidFill>
                <a:latin typeface="Arial" charset="0"/>
                <a:cs typeface="Arial" charset="0"/>
              </a:rPr>
              <a:t>Naturaleza del producto</a:t>
            </a:r>
          </a:p>
          <a:p>
            <a:pPr marR="0" algn="just" eaLnBrk="1" hangingPunct="1">
              <a:spcBef>
                <a:spcPct val="0"/>
              </a:spcBef>
              <a:defRPr/>
            </a:pPr>
            <a:r>
              <a:rPr sz="2200" smtClean="0">
                <a:solidFill>
                  <a:schemeClr val="tx1"/>
                </a:solidFill>
                <a:latin typeface="Arial" charset="0"/>
                <a:cs typeface="Arial" charset="0"/>
              </a:rPr>
              <a:t>El principio activo de Abrilar sobre, es una especie botánica natural de Hiedra originaria de los bosques húmedos del oeste, el centro y el sur de Europa, Norte de África y Asia,  desde la India hasta Japón, llamada Hederá Hélix.</a:t>
            </a:r>
          </a:p>
          <a:p>
            <a:pPr marR="0" algn="just" eaLnBrk="1" hangingPunct="1">
              <a:spcBef>
                <a:spcPct val="0"/>
              </a:spcBef>
              <a:defRPr/>
            </a:pPr>
            <a:endParaRPr sz="3600" b="1" smtClean="0">
              <a:solidFill>
                <a:schemeClr val="tx1"/>
              </a:solidFill>
              <a:latin typeface="Arial" charset="0"/>
              <a:cs typeface="Arial" charset="0"/>
            </a:endParaRPr>
          </a:p>
          <a:p>
            <a:pPr marR="0" algn="just" eaLnBrk="1" hangingPunct="1">
              <a:spcBef>
                <a:spcPct val="0"/>
              </a:spcBef>
              <a:defRPr/>
            </a:pPr>
            <a:endParaRPr sz="2000" smtClean="0">
              <a:solidFill>
                <a:schemeClr val="tx1"/>
              </a:solidFill>
              <a:latin typeface="Arial" charset="0"/>
              <a:cs typeface="Arial" charset="0"/>
            </a:endParaRPr>
          </a:p>
          <a:p>
            <a:pPr marR="0" algn="just" eaLnBrk="1" hangingPunct="1">
              <a:spcBef>
                <a:spcPct val="0"/>
              </a:spcBef>
              <a:defRPr/>
            </a:pPr>
            <a:endParaRPr sz="2000" smtClean="0">
              <a:solidFill>
                <a:schemeClr val="tx1"/>
              </a:solidFill>
              <a:latin typeface="Arial" charset="0"/>
              <a:cs typeface="Arial" charset="0"/>
            </a:endParaRPr>
          </a:p>
          <a:p>
            <a:pPr marR="0" algn="just" eaLnBrk="1" hangingPunct="1">
              <a:spcBef>
                <a:spcPct val="0"/>
              </a:spcBef>
              <a:defRPr/>
            </a:pPr>
            <a:endParaRPr sz="2000" smtClean="0">
              <a:solidFill>
                <a:schemeClr val="tx1"/>
              </a:solidFill>
              <a:latin typeface="Arial" charset="0"/>
              <a:cs typeface="Arial" charset="0"/>
            </a:endParaRPr>
          </a:p>
        </p:txBody>
      </p:sp>
      <p:sp>
        <p:nvSpPr>
          <p:cNvPr id="6" name="AutoShape 2"/>
          <p:cNvSpPr txBox="1">
            <a:spLocks noChangeArrowheads="1"/>
          </p:cNvSpPr>
          <p:nvPr/>
        </p:nvSpPr>
        <p:spPr>
          <a:xfrm>
            <a:off x="1357313" y="285750"/>
            <a:ext cx="6286500" cy="785813"/>
          </a:xfrm>
          <a:prstGeom prst="rect">
            <a:avLst/>
          </a:prstGeom>
        </p:spPr>
        <p:txBody>
          <a:bodyPr anchor="b">
            <a:normAutofit/>
          </a:bodyPr>
          <a:lstStyle/>
          <a:p>
            <a:pPr marL="484632" algn="ctr" fontAlgn="auto">
              <a:spcAft>
                <a:spcPts val="0"/>
              </a:spcAft>
              <a:defRPr/>
            </a:pPr>
            <a:r>
              <a:rPr lang="es-ES" sz="3200" dirty="0">
                <a:ln w="6350">
                  <a:noFill/>
                </a:ln>
                <a:latin typeface="Algerian" pitchFamily="82" charset="0"/>
                <a:ea typeface="+mj-ea"/>
                <a:cs typeface="Arial" pitchFamily="34" charset="0"/>
              </a:rPr>
              <a:t>Capítulo 1: introducción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95400" y="1500174"/>
          <a:ext cx="6359577" cy="471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71438" y="785813"/>
            <a:ext cx="3214687" cy="357187"/>
          </a:xfrm>
        </p:spPr>
        <p:txBody>
          <a:bodyPr>
            <a:normAutofit fontScale="90000"/>
          </a:bodyPr>
          <a:lstStyle/>
          <a:p>
            <a:pPr marL="484632" indent="0" eaLnBrk="1" fontAlgn="auto" hangingPunct="1">
              <a:spcAft>
                <a:spcPts val="0"/>
              </a:spcAft>
              <a:defRPr/>
            </a:pPr>
            <a:r>
              <a:rPr sz="2400" b="1" dirty="0" smtClean="0">
                <a:solidFill>
                  <a:schemeClr val="tx1"/>
                </a:solidFill>
                <a:latin typeface="Arial" pitchFamily="34" charset="0"/>
                <a:cs typeface="Arial" pitchFamily="34" charset="0"/>
              </a:rPr>
              <a:t>Análisis del Sector</a:t>
            </a:r>
            <a:endParaRPr sz="2400" b="1" dirty="0">
              <a:solidFill>
                <a:schemeClr val="tx1"/>
              </a:solidFill>
              <a:latin typeface="Arial" pitchFamily="34" charset="0"/>
              <a:cs typeface="Arial" pitchFamily="34" charset="0"/>
            </a:endParaRPr>
          </a:p>
        </p:txBody>
      </p:sp>
      <p:sp>
        <p:nvSpPr>
          <p:cNvPr id="5" name="AutoShape 2"/>
          <p:cNvSpPr txBox="1">
            <a:spLocks noChangeArrowheads="1"/>
          </p:cNvSpPr>
          <p:nvPr/>
        </p:nvSpPr>
        <p:spPr>
          <a:xfrm>
            <a:off x="1357313" y="0"/>
            <a:ext cx="6286500" cy="785813"/>
          </a:xfrm>
          <a:prstGeom prst="rect">
            <a:avLst/>
          </a:prstGeom>
        </p:spPr>
        <p:txBody>
          <a:bodyPr anchor="b">
            <a:normAutofit fontScale="85000" lnSpcReduction="10000"/>
          </a:bodyPr>
          <a:lstStyle/>
          <a:p>
            <a:pPr marL="484632" algn="ctr" fontAlgn="auto">
              <a:spcAft>
                <a:spcPts val="0"/>
              </a:spcAft>
              <a:defRPr/>
            </a:pPr>
            <a:r>
              <a:rPr lang="es-ES" sz="3200" dirty="0">
                <a:ln w="6350">
                  <a:noFill/>
                </a:ln>
                <a:latin typeface="Algerian" pitchFamily="82" charset="0"/>
                <a:ea typeface="+mj-ea"/>
                <a:cs typeface="Arial" pitchFamily="34" charset="0"/>
              </a:rPr>
              <a:t>Capítulo 2: estudio de mercado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1143000"/>
            <a:ext cx="8358187" cy="5000625"/>
          </a:xfrm>
        </p:spPr>
        <p:txBody>
          <a:bodyPr>
            <a:normAutofit lnSpcReduction="10000"/>
          </a:bodyPr>
          <a:lstStyle/>
          <a:p>
            <a:pPr marL="448056" indent="-384048" eaLnBrk="1" fontAlgn="auto" hangingPunct="1">
              <a:spcAft>
                <a:spcPts val="0"/>
              </a:spcAft>
              <a:buFont typeface="Wingdings 2"/>
              <a:buNone/>
              <a:defRPr/>
            </a:pPr>
            <a:r>
              <a:rPr sz="2400" smtClean="0">
                <a:latin typeface="Arial" pitchFamily="34" charset="0"/>
                <a:cs typeface="Arial" pitchFamily="34" charset="0"/>
              </a:rPr>
              <a:t>Objetivo General</a:t>
            </a:r>
          </a:p>
          <a:p>
            <a:pPr marL="448056" indent="-384048" eaLnBrk="1" fontAlgn="auto" hangingPunct="1">
              <a:spcAft>
                <a:spcPts val="0"/>
              </a:spcAft>
              <a:buFont typeface="Wingdings 2"/>
              <a:buNone/>
              <a:defRPr/>
            </a:pPr>
            <a:endParaRPr sz="1200" smtClean="0">
              <a:latin typeface="Arial" pitchFamily="34" charset="0"/>
              <a:cs typeface="Arial" pitchFamily="34" charset="0"/>
            </a:endParaRPr>
          </a:p>
          <a:p>
            <a:pPr marL="448056" indent="-384048" eaLnBrk="1" fontAlgn="auto" hangingPunct="1">
              <a:spcAft>
                <a:spcPts val="0"/>
              </a:spcAft>
              <a:buFont typeface="Wingdings 2"/>
              <a:buChar char=""/>
              <a:defRPr/>
            </a:pPr>
            <a:r>
              <a:rPr sz="2000" smtClean="0">
                <a:latin typeface="Arial" pitchFamily="34" charset="0"/>
                <a:cs typeface="Arial" pitchFamily="34" charset="0"/>
              </a:rPr>
              <a:t>El sector potencial en el cual se enfocara, el nuevo producto.</a:t>
            </a:r>
          </a:p>
          <a:p>
            <a:pPr marL="448056" indent="-384048" eaLnBrk="1" fontAlgn="auto" hangingPunct="1">
              <a:spcAft>
                <a:spcPts val="0"/>
              </a:spcAft>
              <a:buFont typeface="Wingdings 2"/>
              <a:buChar char=""/>
              <a:defRPr/>
            </a:pPr>
            <a:r>
              <a:rPr sz="2000" smtClean="0">
                <a:latin typeface="Arial" pitchFamily="34" charset="0"/>
                <a:cs typeface="Arial" pitchFamily="34" charset="0"/>
              </a:rPr>
              <a:t>El nivel de aceptación en el mercado meta. </a:t>
            </a:r>
          </a:p>
          <a:p>
            <a:pPr marL="448056" indent="-384048" eaLnBrk="1" fontAlgn="auto" hangingPunct="1">
              <a:spcAft>
                <a:spcPts val="0"/>
              </a:spcAft>
              <a:buFont typeface="Wingdings 2"/>
              <a:buNone/>
              <a:defRPr/>
            </a:pPr>
            <a:endParaRPr sz="1200" smtClean="0">
              <a:latin typeface="Arial" pitchFamily="34" charset="0"/>
              <a:cs typeface="Arial" pitchFamily="34" charset="0"/>
            </a:endParaRPr>
          </a:p>
          <a:p>
            <a:pPr marL="448056" indent="-384048" eaLnBrk="1" fontAlgn="auto" hangingPunct="1">
              <a:spcAft>
                <a:spcPts val="0"/>
              </a:spcAft>
              <a:buFont typeface="Wingdings 2"/>
              <a:buNone/>
              <a:defRPr/>
            </a:pPr>
            <a:r>
              <a:rPr sz="2400" smtClean="0">
                <a:latin typeface="Arial" pitchFamily="34" charset="0"/>
                <a:cs typeface="Arial" pitchFamily="34" charset="0"/>
              </a:rPr>
              <a:t>Objetivo Específico</a:t>
            </a:r>
          </a:p>
          <a:p>
            <a:pPr marL="448056" indent="-384048" eaLnBrk="1" fontAlgn="auto" hangingPunct="1">
              <a:spcAft>
                <a:spcPts val="0"/>
              </a:spcAft>
              <a:buFont typeface="Wingdings 2"/>
              <a:buNone/>
              <a:defRPr/>
            </a:pPr>
            <a:endParaRPr sz="1200" dirty="0" smtClean="0">
              <a:latin typeface="Arial" pitchFamily="34" charset="0"/>
              <a:cs typeface="Arial" pitchFamily="34" charset="0"/>
            </a:endParaRPr>
          </a:p>
          <a:p>
            <a:pPr marL="448056" indent="-384048" algn="just" eaLnBrk="1" fontAlgn="auto" hangingPunct="1">
              <a:spcAft>
                <a:spcPts val="0"/>
              </a:spcAft>
              <a:buFont typeface="Wingdings 2"/>
              <a:buChar char=""/>
              <a:defRPr/>
            </a:pPr>
            <a:r>
              <a:rPr sz="1800" smtClean="0">
                <a:latin typeface="Arial" pitchFamily="34" charset="0"/>
                <a:cs typeface="Arial" pitchFamily="34" charset="0"/>
              </a:rPr>
              <a:t>Identificar los puntos de ventas que favorezcan al nuevo producto para su introducción y comercialización en el mercado.</a:t>
            </a:r>
          </a:p>
          <a:p>
            <a:pPr marL="448056" indent="-384048" algn="just" eaLnBrk="1" fontAlgn="auto" hangingPunct="1">
              <a:spcAft>
                <a:spcPts val="0"/>
              </a:spcAft>
              <a:buFont typeface="Wingdings 2"/>
              <a:buChar char=""/>
              <a:defRPr/>
            </a:pPr>
            <a:r>
              <a:rPr sz="1800" smtClean="0">
                <a:latin typeface="Arial" pitchFamily="34" charset="0"/>
                <a:cs typeface="Arial" pitchFamily="34" charset="0"/>
              </a:rPr>
              <a:t>Determinar las características deseadas del producto, para el consumidor final, mediante la realización del estudio de mercado.</a:t>
            </a:r>
          </a:p>
          <a:p>
            <a:pPr marL="448056" indent="-384048" algn="just" eaLnBrk="1" fontAlgn="auto" hangingPunct="1">
              <a:spcAft>
                <a:spcPts val="0"/>
              </a:spcAft>
              <a:buFont typeface="Wingdings 2"/>
              <a:buChar char=""/>
              <a:defRPr/>
            </a:pPr>
            <a:r>
              <a:rPr sz="1800" smtClean="0">
                <a:latin typeface="Arial" pitchFamily="34" charset="0"/>
                <a:cs typeface="Arial" pitchFamily="34" charset="0"/>
              </a:rPr>
              <a:t>Determinar la frecuencia de consumo de las personas, y con ello establecer una estimación de la demanda. </a:t>
            </a:r>
          </a:p>
          <a:p>
            <a:pPr marL="448056" indent="-384048" algn="just" eaLnBrk="1" fontAlgn="auto" hangingPunct="1">
              <a:spcAft>
                <a:spcPts val="0"/>
              </a:spcAft>
              <a:buFont typeface="Wingdings 2"/>
              <a:buChar char=""/>
              <a:defRPr/>
            </a:pPr>
            <a:r>
              <a:rPr sz="1800" smtClean="0">
                <a:latin typeface="Arial" pitchFamily="34" charset="0"/>
                <a:cs typeface="Arial" pitchFamily="34" charset="0"/>
              </a:rPr>
              <a:t>Establecer una estrategia de comercialización del producto determinada, y lograr el enfoque necesario para llegar al nicho especifico, por medio de una adecuada estrategia de marketing.</a:t>
            </a:r>
          </a:p>
          <a:p>
            <a:pPr marL="448056" indent="-384048" algn="just" eaLnBrk="1" fontAlgn="auto" hangingPunct="1">
              <a:spcAft>
                <a:spcPts val="0"/>
              </a:spcAft>
              <a:buFont typeface="Wingdings 2"/>
              <a:buChar char=""/>
              <a:defRPr/>
            </a:pPr>
            <a:r>
              <a:rPr sz="1800" smtClean="0">
                <a:latin typeface="Arial" pitchFamily="34" charset="0"/>
                <a:cs typeface="Arial" pitchFamily="34" charset="0"/>
              </a:rPr>
              <a:t>Identificar la disponibilidad de pago por parte del consumidor objetivo.</a:t>
            </a:r>
            <a:endParaRPr sz="1800">
              <a:latin typeface="Arial" pitchFamily="34" charset="0"/>
              <a:cs typeface="Arial" pitchFamily="34" charset="0"/>
            </a:endParaRPr>
          </a:p>
        </p:txBody>
      </p:sp>
      <p:sp>
        <p:nvSpPr>
          <p:cNvPr id="18435" name="Title 1"/>
          <p:cNvSpPr>
            <a:spLocks noGrp="1"/>
          </p:cNvSpPr>
          <p:nvPr>
            <p:ph type="title"/>
          </p:nvPr>
        </p:nvSpPr>
        <p:spPr/>
        <p:txBody>
          <a:bodyPr/>
          <a:lstStyle/>
          <a:p>
            <a:pPr indent="0" algn="ctr" eaLnBrk="1" hangingPunct="1"/>
            <a:r>
              <a:rPr sz="4000" smtClean="0">
                <a:ln>
                  <a:noFill/>
                </a:ln>
                <a:solidFill>
                  <a:schemeClr val="tx1"/>
                </a:solidFill>
                <a:latin typeface="Arial" charset="0"/>
                <a:cs typeface="Arial" charset="0"/>
              </a:rPr>
              <a:t>Investigación de mercado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ción de propuesta de venta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de propuesta de ventas</Template>
  <TotalTime>0</TotalTime>
  <Words>2798</Words>
  <Application>Microsoft Office PowerPoint</Application>
  <PresentationFormat>Presentación en pantalla (4:3)</PresentationFormat>
  <Paragraphs>479</Paragraphs>
  <Slides>32</Slides>
  <Notes>11</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43" baseType="lpstr">
      <vt:lpstr>Arial</vt:lpstr>
      <vt:lpstr>Century Gothic</vt:lpstr>
      <vt:lpstr>Wingdings 2</vt:lpstr>
      <vt:lpstr>Verdana</vt:lpstr>
      <vt:lpstr>Calibri</vt:lpstr>
      <vt:lpstr>Algerian</vt:lpstr>
      <vt:lpstr>Wingdings</vt:lpstr>
      <vt:lpstr>Courier New</vt:lpstr>
      <vt:lpstr>Times New Roman</vt:lpstr>
      <vt:lpstr>Presentación de propuesta de ventas</vt:lpstr>
      <vt:lpstr>Gráfico de Microsoft Office Excel</vt:lpstr>
      <vt:lpstr>LABORATORIO HEMEL S.A. COMERCIALIZACION FITOFARMACO</vt:lpstr>
      <vt:lpstr>Diapositiva 2</vt:lpstr>
      <vt:lpstr>Diapositiva 3</vt:lpstr>
      <vt:lpstr>Diapositiva 4</vt:lpstr>
      <vt:lpstr>Diapositiva 5</vt:lpstr>
      <vt:lpstr>Diapositiva 6</vt:lpstr>
      <vt:lpstr>Diapositiva 7</vt:lpstr>
      <vt:lpstr>Análisis del Sector</vt:lpstr>
      <vt:lpstr>Investigación de mercado</vt:lpstr>
      <vt:lpstr>Tendencias económicas</vt:lpstr>
      <vt:lpstr>Análisis FODA</vt:lpstr>
      <vt:lpstr>Matriz de estrategia </vt:lpstr>
      <vt:lpstr>Modelo de las 5 fuerzas </vt:lpstr>
      <vt:lpstr>Plan Estratègico</vt:lpstr>
      <vt:lpstr>Preferencias de presentación de un fármaco</vt:lpstr>
      <vt:lpstr>Conclusiones</vt:lpstr>
      <vt:lpstr>Diapositiva 17</vt:lpstr>
      <vt:lpstr>Diapositiva 18</vt:lpstr>
      <vt:lpstr>Diapositiva 19</vt:lpstr>
      <vt:lpstr>Descripción del equipo de trabajo </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Conclusiones </vt:lpstr>
      <vt:lpstr>Recomendaciones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2009-09-20T04:55:25Z</dcterms:created>
  <dcterms:modified xsi:type="dcterms:W3CDTF">2009-09-24T00:05:36Z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TC102202133082</vt:lpwstr>
  </property>
</Properties>
</file>