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8"/>
  </p:notesMasterIdLst>
  <p:sldIdLst>
    <p:sldId id="319" r:id="rId2"/>
    <p:sldId id="321" r:id="rId3"/>
    <p:sldId id="257" r:id="rId4"/>
    <p:sldId id="259" r:id="rId5"/>
    <p:sldId id="322" r:id="rId6"/>
    <p:sldId id="258" r:id="rId7"/>
    <p:sldId id="262" r:id="rId8"/>
    <p:sldId id="263" r:id="rId9"/>
    <p:sldId id="269" r:id="rId10"/>
    <p:sldId id="320" r:id="rId11"/>
    <p:sldId id="266" r:id="rId12"/>
    <p:sldId id="273" r:id="rId13"/>
    <p:sldId id="267"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6" r:id="rId27"/>
    <p:sldId id="357" r:id="rId28"/>
    <p:sldId id="337" r:id="rId29"/>
    <p:sldId id="338" r:id="rId30"/>
    <p:sldId id="339" r:id="rId31"/>
    <p:sldId id="340" r:id="rId32"/>
    <p:sldId id="341" r:id="rId33"/>
    <p:sldId id="342" r:id="rId34"/>
    <p:sldId id="355" r:id="rId35"/>
    <p:sldId id="344" r:id="rId36"/>
    <p:sldId id="345" r:id="rId37"/>
    <p:sldId id="346" r:id="rId38"/>
    <p:sldId id="347" r:id="rId39"/>
    <p:sldId id="348" r:id="rId40"/>
    <p:sldId id="349" r:id="rId41"/>
    <p:sldId id="356" r:id="rId42"/>
    <p:sldId id="351" r:id="rId43"/>
    <p:sldId id="352" r:id="rId44"/>
    <p:sldId id="353" r:id="rId45"/>
    <p:sldId id="354" r:id="rId46"/>
    <p:sldId id="275" r:id="rId47"/>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8" autoAdjust="0"/>
  </p:normalViewPr>
  <p:slideViewPr>
    <p:cSldViewPr>
      <p:cViewPr>
        <p:scale>
          <a:sx n="66" d="100"/>
          <a:sy n="66" d="100"/>
        </p:scale>
        <p:origin x="-1284" y="-738"/>
      </p:cViewPr>
      <p:guideLst>
        <p:guide orient="horz" pos="4319"/>
        <p:guide pos="113"/>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B64FAD6-E16B-4696-9C82-724D8B970383}" type="datetimeFigureOut">
              <a:rPr lang="es-EC"/>
              <a:pPr>
                <a:defRPr/>
              </a:pPr>
              <a:t>07/06/2010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D53CB89-0F47-4B91-82CC-A583911F46EF}"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532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36E199-FBBB-4AEF-9037-093A2B88FBF7}" type="slidenum">
              <a:rPr lang="es-EC"/>
              <a:pPr fontAlgn="base">
                <a:spcBef>
                  <a:spcPct val="0"/>
                </a:spcBef>
                <a:spcAft>
                  <a:spcPct val="0"/>
                </a:spcAft>
              </a:pPr>
              <a:t>5</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10D6A815-4410-4534-9FEA-C28431D5ED02}" type="datetimeFigureOut">
              <a:rPr lang="es-EC"/>
              <a:pPr>
                <a:defRPr/>
              </a:pPr>
              <a:t>07/06/2010</a:t>
            </a:fld>
            <a:endParaRPr lang="es-EC"/>
          </a:p>
        </p:txBody>
      </p:sp>
      <p:sp>
        <p:nvSpPr>
          <p:cNvPr id="5" name="18 Marcador de pie de página"/>
          <p:cNvSpPr>
            <a:spLocks noGrp="1"/>
          </p:cNvSpPr>
          <p:nvPr>
            <p:ph type="ftr" sz="quarter" idx="11"/>
          </p:nvPr>
        </p:nvSpPr>
        <p:spPr/>
        <p:txBody>
          <a:bodyPr/>
          <a:lstStyle>
            <a:lvl1pPr>
              <a:defRPr/>
            </a:lvl1pPr>
          </a:lstStyle>
          <a:p>
            <a:pPr>
              <a:defRPr/>
            </a:pPr>
            <a:endParaRPr lang="es-EC"/>
          </a:p>
        </p:txBody>
      </p:sp>
      <p:sp>
        <p:nvSpPr>
          <p:cNvPr id="6" name="26 Marcador de número de diapositiva"/>
          <p:cNvSpPr>
            <a:spLocks noGrp="1"/>
          </p:cNvSpPr>
          <p:nvPr>
            <p:ph type="sldNum" sz="quarter" idx="12"/>
          </p:nvPr>
        </p:nvSpPr>
        <p:spPr/>
        <p:txBody>
          <a:bodyPr/>
          <a:lstStyle>
            <a:lvl1pPr>
              <a:defRPr/>
            </a:lvl1pPr>
          </a:lstStyle>
          <a:p>
            <a:pPr>
              <a:defRPr/>
            </a:pPr>
            <a:fld id="{F0294FD3-F9D1-4F43-82ED-5E01FD55516E}"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0832B0B9-6039-40DB-BD83-C77193A46760}" type="datetimeFigureOut">
              <a:rPr lang="es-EC"/>
              <a:pPr>
                <a:defRPr/>
              </a:pPr>
              <a:t>07/06/2010</a:t>
            </a:fld>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2B5BFDB3-DFC1-4B52-950C-9EA8161223DE}"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1EDE448-F29F-4509-BF2B-60D1E7BF4E12}" type="datetimeFigureOut">
              <a:rPr lang="es-EC"/>
              <a:pPr>
                <a:defRPr/>
              </a:pPr>
              <a:t>07/06/2010</a:t>
            </a:fld>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369225FE-5C95-4794-9497-53AC853EEC4E}"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06F8553-B033-49E0-9973-3CDB56F7146A}" type="datetimeFigureOut">
              <a:rPr lang="es-EC"/>
              <a:pPr>
                <a:defRPr/>
              </a:pPr>
              <a:t>07/06/2010</a:t>
            </a:fld>
            <a:endParaRPr lang="es-EC"/>
          </a:p>
        </p:txBody>
      </p:sp>
      <p:sp>
        <p:nvSpPr>
          <p:cNvPr id="5" name="21 Marcador de pie de página"/>
          <p:cNvSpPr>
            <a:spLocks noGrp="1"/>
          </p:cNvSpPr>
          <p:nvPr>
            <p:ph type="ftr" sz="quarter" idx="11"/>
          </p:nvPr>
        </p:nvSpPr>
        <p:spPr/>
        <p:txBody>
          <a:bodyPr/>
          <a:lstStyle>
            <a:lvl1pPr>
              <a:defRPr/>
            </a:lvl1pPr>
          </a:lstStyle>
          <a:p>
            <a:pPr>
              <a:defRPr/>
            </a:pPr>
            <a:endParaRPr lang="es-EC"/>
          </a:p>
        </p:txBody>
      </p:sp>
      <p:sp>
        <p:nvSpPr>
          <p:cNvPr id="6" name="17 Marcador de número de diapositiva"/>
          <p:cNvSpPr>
            <a:spLocks noGrp="1"/>
          </p:cNvSpPr>
          <p:nvPr>
            <p:ph type="sldNum" sz="quarter" idx="12"/>
          </p:nvPr>
        </p:nvSpPr>
        <p:spPr/>
        <p:txBody>
          <a:bodyPr/>
          <a:lstStyle>
            <a:lvl1pPr>
              <a:defRPr/>
            </a:lvl1pPr>
          </a:lstStyle>
          <a:p>
            <a:pPr>
              <a:defRPr/>
            </a:pPr>
            <a:fld id="{D293AB24-7903-46A6-903A-4A8F99033BC5}"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DAD9BF6-E7E9-4BD4-B65C-ED0D44AE5091}" type="datetimeFigureOut">
              <a:rPr lang="es-EC"/>
              <a:pPr>
                <a:defRPr/>
              </a:pPr>
              <a:t>07/06/2010</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B86C3259-ED0D-42E2-8550-4A49AE9D36EB}"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B2660D9B-36A7-4B2E-8B57-E30725F16A09}" type="datetimeFigureOut">
              <a:rPr lang="es-EC"/>
              <a:pPr>
                <a:defRPr/>
              </a:pPr>
              <a:t>07/06/2010</a:t>
            </a:fld>
            <a:endParaRPr lang="es-EC"/>
          </a:p>
        </p:txBody>
      </p:sp>
      <p:sp>
        <p:nvSpPr>
          <p:cNvPr id="6" name="21 Marcador de pie de página"/>
          <p:cNvSpPr>
            <a:spLocks noGrp="1"/>
          </p:cNvSpPr>
          <p:nvPr>
            <p:ph type="ftr" sz="quarter" idx="11"/>
          </p:nvPr>
        </p:nvSpPr>
        <p:spPr/>
        <p:txBody>
          <a:bodyPr/>
          <a:lstStyle>
            <a:lvl1pPr>
              <a:defRPr/>
            </a:lvl1pPr>
          </a:lstStyle>
          <a:p>
            <a:pPr>
              <a:defRPr/>
            </a:pPr>
            <a:endParaRPr lang="es-EC"/>
          </a:p>
        </p:txBody>
      </p:sp>
      <p:sp>
        <p:nvSpPr>
          <p:cNvPr id="7" name="17 Marcador de número de diapositiva"/>
          <p:cNvSpPr>
            <a:spLocks noGrp="1"/>
          </p:cNvSpPr>
          <p:nvPr>
            <p:ph type="sldNum" sz="quarter" idx="12"/>
          </p:nvPr>
        </p:nvSpPr>
        <p:spPr/>
        <p:txBody>
          <a:bodyPr/>
          <a:lstStyle>
            <a:lvl1pPr>
              <a:defRPr/>
            </a:lvl1pPr>
          </a:lstStyle>
          <a:p>
            <a:pPr>
              <a:defRPr/>
            </a:pPr>
            <a:fld id="{E98F60B8-7CC0-4B02-A790-9C6DBACC42E9}"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28290E82-6639-48A4-AA4D-C6974A633C99}" type="datetimeFigureOut">
              <a:rPr lang="es-EC"/>
              <a:pPr>
                <a:defRPr/>
              </a:pPr>
              <a:t>07/06/2010</a:t>
            </a:fld>
            <a:endParaRPr lang="es-EC"/>
          </a:p>
        </p:txBody>
      </p:sp>
      <p:sp>
        <p:nvSpPr>
          <p:cNvPr id="8" name="21 Marcador de pie de página"/>
          <p:cNvSpPr>
            <a:spLocks noGrp="1"/>
          </p:cNvSpPr>
          <p:nvPr>
            <p:ph type="ftr" sz="quarter" idx="11"/>
          </p:nvPr>
        </p:nvSpPr>
        <p:spPr/>
        <p:txBody>
          <a:bodyPr/>
          <a:lstStyle>
            <a:lvl1pPr>
              <a:defRPr/>
            </a:lvl1pPr>
          </a:lstStyle>
          <a:p>
            <a:pPr>
              <a:defRPr/>
            </a:pPr>
            <a:endParaRPr lang="es-EC"/>
          </a:p>
        </p:txBody>
      </p:sp>
      <p:sp>
        <p:nvSpPr>
          <p:cNvPr id="9" name="17 Marcador de número de diapositiva"/>
          <p:cNvSpPr>
            <a:spLocks noGrp="1"/>
          </p:cNvSpPr>
          <p:nvPr>
            <p:ph type="sldNum" sz="quarter" idx="12"/>
          </p:nvPr>
        </p:nvSpPr>
        <p:spPr/>
        <p:txBody>
          <a:bodyPr/>
          <a:lstStyle>
            <a:lvl1pPr>
              <a:defRPr/>
            </a:lvl1pPr>
          </a:lstStyle>
          <a:p>
            <a:pPr>
              <a:defRPr/>
            </a:pPr>
            <a:fld id="{DCB8958E-8D0F-4711-B3BD-632EC212BBF7}"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E59B90AF-6C85-4A5B-AA61-1ECD12B90DFE}" type="datetimeFigureOut">
              <a:rPr lang="es-EC"/>
              <a:pPr>
                <a:defRPr/>
              </a:pPr>
              <a:t>07/06/2010</a:t>
            </a:fld>
            <a:endParaRPr lang="es-EC"/>
          </a:p>
        </p:txBody>
      </p:sp>
      <p:sp>
        <p:nvSpPr>
          <p:cNvPr id="4" name="21 Marcador de pie de página"/>
          <p:cNvSpPr>
            <a:spLocks noGrp="1"/>
          </p:cNvSpPr>
          <p:nvPr>
            <p:ph type="ftr" sz="quarter" idx="11"/>
          </p:nvPr>
        </p:nvSpPr>
        <p:spPr/>
        <p:txBody>
          <a:bodyPr/>
          <a:lstStyle>
            <a:lvl1pPr>
              <a:defRPr/>
            </a:lvl1pPr>
          </a:lstStyle>
          <a:p>
            <a:pPr>
              <a:defRPr/>
            </a:pPr>
            <a:endParaRPr lang="es-EC"/>
          </a:p>
        </p:txBody>
      </p:sp>
      <p:sp>
        <p:nvSpPr>
          <p:cNvPr id="5" name="17 Marcador de número de diapositiva"/>
          <p:cNvSpPr>
            <a:spLocks noGrp="1"/>
          </p:cNvSpPr>
          <p:nvPr>
            <p:ph type="sldNum" sz="quarter" idx="12"/>
          </p:nvPr>
        </p:nvSpPr>
        <p:spPr/>
        <p:txBody>
          <a:bodyPr/>
          <a:lstStyle>
            <a:lvl1pPr>
              <a:defRPr/>
            </a:lvl1pPr>
          </a:lstStyle>
          <a:p>
            <a:pPr>
              <a:defRPr/>
            </a:pPr>
            <a:fld id="{A8FBF85D-FF64-4A20-B238-5065BB036181}"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62D745CD-AD7F-4E8E-8704-B881CB32EBDD}" type="datetimeFigureOut">
              <a:rPr lang="es-EC"/>
              <a:pPr>
                <a:defRPr/>
              </a:pPr>
              <a:t>07/06/2010</a:t>
            </a:fld>
            <a:endParaRPr lang="es-EC"/>
          </a:p>
        </p:txBody>
      </p:sp>
      <p:sp>
        <p:nvSpPr>
          <p:cNvPr id="3" name="21 Marcador de pie de página"/>
          <p:cNvSpPr>
            <a:spLocks noGrp="1"/>
          </p:cNvSpPr>
          <p:nvPr>
            <p:ph type="ftr" sz="quarter" idx="11"/>
          </p:nvPr>
        </p:nvSpPr>
        <p:spPr/>
        <p:txBody>
          <a:bodyPr/>
          <a:lstStyle>
            <a:lvl1pPr>
              <a:defRPr/>
            </a:lvl1pPr>
          </a:lstStyle>
          <a:p>
            <a:pPr>
              <a:defRPr/>
            </a:pPr>
            <a:endParaRPr lang="es-EC"/>
          </a:p>
        </p:txBody>
      </p:sp>
      <p:sp>
        <p:nvSpPr>
          <p:cNvPr id="4" name="17 Marcador de número de diapositiva"/>
          <p:cNvSpPr>
            <a:spLocks noGrp="1"/>
          </p:cNvSpPr>
          <p:nvPr>
            <p:ph type="sldNum" sz="quarter" idx="12"/>
          </p:nvPr>
        </p:nvSpPr>
        <p:spPr/>
        <p:txBody>
          <a:bodyPr/>
          <a:lstStyle>
            <a:lvl1pPr>
              <a:defRPr/>
            </a:lvl1pPr>
          </a:lstStyle>
          <a:p>
            <a:pPr>
              <a:defRPr/>
            </a:pPr>
            <a:fld id="{4CD6DDE4-712D-4211-9A86-22387B520C8D}"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450715B1-70EE-4725-9EA5-E988B70736A5}" type="datetimeFigureOut">
              <a:rPr lang="es-EC"/>
              <a:pPr>
                <a:defRPr/>
              </a:pPr>
              <a:t>07/06/2010</a:t>
            </a:fld>
            <a:endParaRPr lang="es-EC"/>
          </a:p>
        </p:txBody>
      </p:sp>
      <p:sp>
        <p:nvSpPr>
          <p:cNvPr id="6" name="21 Marcador de pie de página"/>
          <p:cNvSpPr>
            <a:spLocks noGrp="1"/>
          </p:cNvSpPr>
          <p:nvPr>
            <p:ph type="ftr" sz="quarter" idx="11"/>
          </p:nvPr>
        </p:nvSpPr>
        <p:spPr/>
        <p:txBody>
          <a:bodyPr/>
          <a:lstStyle>
            <a:lvl1pPr>
              <a:defRPr/>
            </a:lvl1pPr>
          </a:lstStyle>
          <a:p>
            <a:pPr>
              <a:defRPr/>
            </a:pPr>
            <a:endParaRPr lang="es-EC"/>
          </a:p>
        </p:txBody>
      </p:sp>
      <p:sp>
        <p:nvSpPr>
          <p:cNvPr id="7" name="17 Marcador de número de diapositiva"/>
          <p:cNvSpPr>
            <a:spLocks noGrp="1"/>
          </p:cNvSpPr>
          <p:nvPr>
            <p:ph type="sldNum" sz="quarter" idx="12"/>
          </p:nvPr>
        </p:nvSpPr>
        <p:spPr/>
        <p:txBody>
          <a:bodyPr/>
          <a:lstStyle>
            <a:lvl1pPr>
              <a:defRPr/>
            </a:lvl1pPr>
          </a:lstStyle>
          <a:p>
            <a:pPr>
              <a:defRPr/>
            </a:pPr>
            <a:fld id="{D1FF5A11-511F-4B04-9D8D-2024C468686B}"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DE66E629-2400-41FF-B82A-AA431A603429}" type="datetimeFigureOut">
              <a:rPr lang="es-EC"/>
              <a:pPr>
                <a:defRPr/>
              </a:pPr>
              <a:t>07/06/2010</a:t>
            </a:fld>
            <a:endParaRPr lang="es-EC"/>
          </a:p>
        </p:txBody>
      </p:sp>
      <p:sp>
        <p:nvSpPr>
          <p:cNvPr id="10" name="5 Marcador de pie de página"/>
          <p:cNvSpPr>
            <a:spLocks noGrp="1"/>
          </p:cNvSpPr>
          <p:nvPr>
            <p:ph type="ftr" sz="quarter" idx="11"/>
          </p:nvPr>
        </p:nvSpPr>
        <p:spPr/>
        <p:txBody>
          <a:bodyPr/>
          <a:lstStyle>
            <a:lvl1pPr>
              <a:defRPr/>
            </a:lvl1pPr>
          </a:lstStyle>
          <a:p>
            <a:pPr>
              <a:defRPr/>
            </a:pPr>
            <a:endParaRPr lang="es-EC"/>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58C33DC4-CF94-4CFB-B729-551CE88884D6}"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052"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2053"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DD3182D-E604-4928-9067-9442C724582F}" type="datetimeFigureOut">
              <a:rPr lang="es-EC"/>
              <a:pPr>
                <a:defRPr/>
              </a:pPr>
              <a:t>07/06/2010</a:t>
            </a:fld>
            <a:endParaRPr lang="es-EC"/>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s-EC"/>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9ADB4711-1E8A-4F66-A9A2-48BF8DB24A8D}" type="slidenum">
              <a:rPr lang="es-EC"/>
              <a:pPr>
                <a:defRPr/>
              </a:pPr>
              <a:t>‹Nº›</a:t>
            </a:fld>
            <a:endParaRPr lang="es-EC"/>
          </a:p>
        </p:txBody>
      </p:sp>
      <p:grpSp>
        <p:nvGrpSpPr>
          <p:cNvPr id="2057"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87" r:id="rId1"/>
    <p:sldLayoutId id="2147483879" r:id="rId2"/>
    <p:sldLayoutId id="2147483888" r:id="rId3"/>
    <p:sldLayoutId id="2147483880" r:id="rId4"/>
    <p:sldLayoutId id="2147483881" r:id="rId5"/>
    <p:sldLayoutId id="2147483882" r:id="rId6"/>
    <p:sldLayoutId id="2147483883" r:id="rId7"/>
    <p:sldLayoutId id="2147483884" r:id="rId8"/>
    <p:sldLayoutId id="2147483889" r:id="rId9"/>
    <p:sldLayoutId id="2147483885" r:id="rId10"/>
    <p:sldLayoutId id="214748388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le:///D:\TESIS\cartera.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2000">
              <a:schemeClr val="bg2">
                <a:tint val="80000"/>
                <a:satMod val="400000"/>
                <a:alpha val="57000"/>
              </a:schemeClr>
            </a:gs>
            <a:gs pos="25000">
              <a:schemeClr val="bg2">
                <a:tint val="83000"/>
                <a:satMod val="320000"/>
              </a:schemeClr>
            </a:gs>
            <a:gs pos="100000">
              <a:schemeClr val="bg2">
                <a:shade val="15000"/>
                <a:satMod val="3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500" y="642938"/>
            <a:ext cx="8229600" cy="4389437"/>
          </a:xfrm>
        </p:spPr>
        <p:txBody>
          <a:bodyPr>
            <a:normAutofit fontScale="92500" lnSpcReduction="10000"/>
          </a:bodyPr>
          <a:lstStyle/>
          <a:p>
            <a:pPr marL="274320" indent="-274320" algn="ctr" fontAlgn="auto">
              <a:spcAft>
                <a:spcPts val="0"/>
              </a:spcAft>
              <a:buClr>
                <a:schemeClr val="accent3"/>
              </a:buClr>
              <a:buFont typeface="Wingdings 2"/>
              <a:buNone/>
              <a:defRPr/>
            </a:pPr>
            <a:endParaRPr lang="es-EC" sz="9600" dirty="0" smtClean="0"/>
          </a:p>
          <a:p>
            <a:pPr marL="274320" indent="-274320" algn="ctr" fontAlgn="auto">
              <a:spcAft>
                <a:spcPts val="0"/>
              </a:spcAft>
              <a:buClr>
                <a:schemeClr val="accent3"/>
              </a:buClr>
              <a:buFont typeface="Wingdings 2"/>
              <a:buNone/>
              <a:defRPr/>
            </a:pPr>
            <a:r>
              <a:rPr lang="es-EC" sz="5400" dirty="0" smtClean="0">
                <a:effectLst>
                  <a:outerShdw blurRad="38100" dist="38100" dir="2700000" algn="tl">
                    <a:srgbClr val="000000">
                      <a:alpha val="43137"/>
                    </a:srgbClr>
                  </a:outerShdw>
                </a:effectLst>
              </a:rPr>
              <a:t>Devolución mensual de los Fondos  de Reserva y su Impacto en la Economía Ecuatoriana</a:t>
            </a:r>
            <a:endParaRPr lang="es-EC" sz="5400" dirty="0">
              <a:effectLst>
                <a:outerShdw blurRad="38100" dist="38100" dir="2700000" algn="tl">
                  <a:srgbClr val="000000">
                    <a:alpha val="43137"/>
                  </a:srgbClr>
                </a:outerShdw>
              </a:effectLst>
            </a:endParaRPr>
          </a:p>
        </p:txBody>
      </p:sp>
      <p:sp>
        <p:nvSpPr>
          <p:cNvPr id="6147" name="3 CuadroTexto"/>
          <p:cNvSpPr txBox="1">
            <a:spLocks noChangeArrowheads="1"/>
          </p:cNvSpPr>
          <p:nvPr/>
        </p:nvSpPr>
        <p:spPr bwMode="auto">
          <a:xfrm>
            <a:off x="3071813" y="5214938"/>
            <a:ext cx="5572125" cy="1292225"/>
          </a:xfrm>
          <a:prstGeom prst="rect">
            <a:avLst/>
          </a:prstGeom>
          <a:noFill/>
          <a:ln w="9525">
            <a:noFill/>
            <a:miter lim="800000"/>
            <a:headEnd/>
            <a:tailEnd/>
          </a:ln>
        </p:spPr>
        <p:txBody>
          <a:bodyPr>
            <a:spAutoFit/>
          </a:bodyPr>
          <a:lstStyle/>
          <a:p>
            <a:pPr algn="ctr"/>
            <a:endParaRPr lang="es-EC">
              <a:latin typeface="Constantia" pitchFamily="18" charset="0"/>
            </a:endParaRPr>
          </a:p>
          <a:p>
            <a:pPr algn="ctr"/>
            <a:r>
              <a:rPr lang="es-EC" sz="2000">
                <a:latin typeface="Constantia" pitchFamily="18" charset="0"/>
              </a:rPr>
              <a:t>Erika Asencio Zhune</a:t>
            </a:r>
          </a:p>
          <a:p>
            <a:pPr algn="ctr"/>
            <a:r>
              <a:rPr lang="es-EC" sz="2000">
                <a:latin typeface="Constantia" pitchFamily="18" charset="0"/>
              </a:rPr>
              <a:t>Jenny Chilan Quimiz</a:t>
            </a:r>
          </a:p>
          <a:p>
            <a:pPr algn="ctr"/>
            <a:r>
              <a:rPr lang="es-EC" sz="2000">
                <a:latin typeface="Constantia" pitchFamily="18" charset="0"/>
              </a:rPr>
              <a:t>Carolina Grijalva Rodríguez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a:xfrm>
            <a:off x="357188" y="1143000"/>
            <a:ext cx="8229600" cy="5357813"/>
          </a:xfrm>
        </p:spPr>
        <p:txBody>
          <a:bodyPr/>
          <a:lstStyle/>
          <a:p>
            <a:endParaRPr lang="es-EC" smtClean="0"/>
          </a:p>
          <a:p>
            <a:pPr algn="ctr"/>
            <a:r>
              <a:rPr lang="es-EC" smtClean="0"/>
              <a:t>Ley de Seguridad Social</a:t>
            </a:r>
          </a:p>
          <a:p>
            <a:endParaRPr lang="es-EC" smtClean="0"/>
          </a:p>
          <a:p>
            <a:endParaRPr lang="es-EC" smtClean="0"/>
          </a:p>
          <a:p>
            <a:endParaRPr lang="es-EC" smtClean="0"/>
          </a:p>
          <a:p>
            <a:endParaRPr lang="es-EC" smtClean="0"/>
          </a:p>
          <a:p>
            <a:endParaRPr lang="es-EC" smtClean="0"/>
          </a:p>
          <a:p>
            <a:endParaRPr lang="es-EC" smtClean="0"/>
          </a:p>
          <a:p>
            <a:r>
              <a:rPr lang="es-EC" smtClean="0"/>
              <a:t>Código de Trabajo</a:t>
            </a:r>
          </a:p>
          <a:p>
            <a:endParaRPr lang="es-EC" smtClean="0"/>
          </a:p>
          <a:p>
            <a:endParaRPr lang="es-EC" smtClean="0"/>
          </a:p>
          <a:p>
            <a:endParaRPr lang="es-EC" smtClean="0"/>
          </a:p>
        </p:txBody>
      </p:sp>
      <p:pic>
        <p:nvPicPr>
          <p:cNvPr id="15363" name="Picture 1" descr="C:\Program Files\Microsoft Office\MEDIA\CAGCAT10\j0300840.wmf"/>
          <p:cNvPicPr>
            <a:picLocks noChangeAspect="1" noChangeArrowheads="1"/>
          </p:cNvPicPr>
          <p:nvPr/>
        </p:nvPicPr>
        <p:blipFill>
          <a:blip r:embed="rId2"/>
          <a:srcRect/>
          <a:stretch>
            <a:fillRect/>
          </a:stretch>
        </p:blipFill>
        <p:spPr bwMode="auto">
          <a:xfrm>
            <a:off x="4143375" y="4429125"/>
            <a:ext cx="1643063" cy="1357313"/>
          </a:xfrm>
          <a:prstGeom prst="rect">
            <a:avLst/>
          </a:prstGeom>
          <a:noFill/>
          <a:ln w="9525">
            <a:noFill/>
            <a:miter lim="800000"/>
            <a:headEnd/>
            <a:tailEnd/>
          </a:ln>
        </p:spPr>
      </p:pic>
      <p:pic>
        <p:nvPicPr>
          <p:cNvPr id="15364" name="Picture 1" descr="C:\Program Files\Microsoft Office\MEDIA\CAGCAT10\j0234687.gif"/>
          <p:cNvPicPr>
            <a:picLocks noChangeAspect="1" noChangeArrowheads="1" noCrop="1"/>
          </p:cNvPicPr>
          <p:nvPr/>
        </p:nvPicPr>
        <p:blipFill>
          <a:blip r:embed="rId3"/>
          <a:srcRect/>
          <a:stretch>
            <a:fillRect/>
          </a:stretch>
        </p:blipFill>
        <p:spPr bwMode="auto">
          <a:xfrm>
            <a:off x="857250" y="1571625"/>
            <a:ext cx="1697038" cy="1000125"/>
          </a:xfrm>
          <a:prstGeom prst="rect">
            <a:avLst/>
          </a:prstGeom>
          <a:noFill/>
          <a:ln w="9525">
            <a:noFill/>
            <a:miter lim="800000"/>
            <a:headEnd/>
            <a:tailEnd/>
          </a:ln>
        </p:spPr>
      </p:pic>
      <p:pic>
        <p:nvPicPr>
          <p:cNvPr id="15365" name="Picture 2" descr="C:\Program Files\Microsoft Office\MEDIA\CAGCAT10\j0240695.wmf"/>
          <p:cNvPicPr>
            <a:picLocks noChangeAspect="1" noChangeArrowheads="1"/>
          </p:cNvPicPr>
          <p:nvPr/>
        </p:nvPicPr>
        <p:blipFill>
          <a:blip r:embed="rId4"/>
          <a:srcRect/>
          <a:stretch>
            <a:fillRect/>
          </a:stretch>
        </p:blipFill>
        <p:spPr bwMode="auto">
          <a:xfrm>
            <a:off x="3643313" y="2428875"/>
            <a:ext cx="1714500" cy="1030288"/>
          </a:xfrm>
          <a:prstGeom prst="rect">
            <a:avLst/>
          </a:prstGeom>
          <a:noFill/>
          <a:ln w="9525">
            <a:noFill/>
            <a:miter lim="800000"/>
            <a:headEnd/>
            <a:tailEnd/>
          </a:ln>
        </p:spPr>
      </p:pic>
      <p:pic>
        <p:nvPicPr>
          <p:cNvPr id="15366" name="Picture 3" descr="C:\Program Files\Microsoft Office\MEDIA\CAGCAT10\j0240719.wmf"/>
          <p:cNvPicPr>
            <a:picLocks noChangeAspect="1" noChangeArrowheads="1"/>
          </p:cNvPicPr>
          <p:nvPr/>
        </p:nvPicPr>
        <p:blipFill>
          <a:blip r:embed="rId5"/>
          <a:srcRect/>
          <a:stretch>
            <a:fillRect/>
          </a:stretch>
        </p:blipFill>
        <p:spPr bwMode="auto">
          <a:xfrm>
            <a:off x="6858000" y="1571625"/>
            <a:ext cx="955675" cy="1500188"/>
          </a:xfrm>
          <a:prstGeom prst="rect">
            <a:avLst/>
          </a:prstGeom>
          <a:noFill/>
          <a:ln w="9525">
            <a:noFill/>
            <a:miter lim="800000"/>
            <a:headEnd/>
            <a:tailEnd/>
          </a:ln>
        </p:spPr>
      </p:pic>
      <p:sp>
        <p:nvSpPr>
          <p:cNvPr id="9" name="8 Flecha curvada hacia la derecha"/>
          <p:cNvSpPr/>
          <p:nvPr/>
        </p:nvSpPr>
        <p:spPr>
          <a:xfrm rot="5400000">
            <a:off x="2571750" y="-214312"/>
            <a:ext cx="642937" cy="2928938"/>
          </a:xfrm>
          <a:prstGeom prst="curved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10" name="9 Flecha curvada hacia la derecha"/>
          <p:cNvSpPr/>
          <p:nvPr/>
        </p:nvSpPr>
        <p:spPr>
          <a:xfrm rot="16200000" flipH="1">
            <a:off x="5755481" y="-183356"/>
            <a:ext cx="561975" cy="2928938"/>
          </a:xfrm>
          <a:prstGeom prst="curvedRightArrow">
            <a:avLst/>
          </a:prstGeom>
          <a:gradFill>
            <a:gsLst>
              <a:gs pos="0">
                <a:schemeClr val="accent1">
                  <a:tint val="66000"/>
                  <a:satMod val="160000"/>
                </a:schemeClr>
              </a:gs>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11" name="10 Flecha abajo"/>
          <p:cNvSpPr/>
          <p:nvPr/>
        </p:nvSpPr>
        <p:spPr>
          <a:xfrm>
            <a:off x="4429125" y="2071688"/>
            <a:ext cx="142875" cy="357187"/>
          </a:xfrm>
          <a:prstGeom prst="downArrow">
            <a:avLst/>
          </a:prstGeom>
          <a:gradFill>
            <a:gsLst>
              <a:gs pos="0">
                <a:schemeClr val="accent1">
                  <a:tint val="66000"/>
                  <a:satMod val="160000"/>
                </a:schemeClr>
              </a:gs>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pic>
        <p:nvPicPr>
          <p:cNvPr id="15370" name="Picture 4"/>
          <p:cNvPicPr>
            <a:picLocks noChangeAspect="1" noChangeArrowheads="1"/>
          </p:cNvPicPr>
          <p:nvPr/>
        </p:nvPicPr>
        <p:blipFill>
          <a:blip r:embed="rId6"/>
          <a:srcRect/>
          <a:stretch>
            <a:fillRect/>
          </a:stretch>
        </p:blipFill>
        <p:spPr bwMode="auto">
          <a:xfrm>
            <a:off x="6643688" y="4500563"/>
            <a:ext cx="1714500" cy="1257300"/>
          </a:xfrm>
          <a:prstGeom prst="rect">
            <a:avLst/>
          </a:prstGeom>
          <a:noFill/>
          <a:ln w="9525">
            <a:noFill/>
            <a:miter lim="800000"/>
            <a:headEnd/>
            <a:tailEnd/>
          </a:ln>
        </p:spPr>
      </p:pic>
      <p:sp>
        <p:nvSpPr>
          <p:cNvPr id="13" name="12 Flecha derecha"/>
          <p:cNvSpPr/>
          <p:nvPr/>
        </p:nvSpPr>
        <p:spPr>
          <a:xfrm>
            <a:off x="3429000" y="5143500"/>
            <a:ext cx="571500" cy="142875"/>
          </a:xfrm>
          <a:prstGeom prst="rightArrow">
            <a:avLst/>
          </a:prstGeom>
          <a:gradFill>
            <a:gsLst>
              <a:gs pos="100000">
                <a:schemeClr val="accent1">
                  <a:tint val="66000"/>
                  <a:satMod val="160000"/>
                </a:schemeClr>
              </a:gs>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
        <p:nvSpPr>
          <p:cNvPr id="14" name="13 Flecha derecha"/>
          <p:cNvSpPr/>
          <p:nvPr/>
        </p:nvSpPr>
        <p:spPr>
          <a:xfrm>
            <a:off x="5929313" y="5143500"/>
            <a:ext cx="571500" cy="142875"/>
          </a:xfrm>
          <a:prstGeom prst="rightArrow">
            <a:avLst/>
          </a:prstGeom>
          <a:gradFill>
            <a:gsLst>
              <a:gs pos="100000">
                <a:schemeClr val="accent1">
                  <a:tint val="66000"/>
                  <a:satMod val="160000"/>
                </a:schemeClr>
              </a:gs>
              <a:gs pos="0">
                <a:schemeClr val="tx2">
                  <a:lumMod val="60000"/>
                  <a:lumOff val="40000"/>
                </a:schemeClr>
              </a:gs>
              <a:gs pos="49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13" y="1143000"/>
            <a:ext cx="8183562" cy="1050925"/>
          </a:xfrm>
        </p:spPr>
        <p:txBody>
          <a:bodyPr>
            <a:normAutofit fontScale="90000"/>
          </a:bodyPr>
          <a:lstStyle/>
          <a:p>
            <a:pPr algn="ctr" fontAlgn="auto">
              <a:spcAft>
                <a:spcPts val="0"/>
              </a:spcAft>
              <a:defRPr/>
            </a:pPr>
            <a:r>
              <a:rPr lang="es-EC" dirty="0" smtClean="0"/>
              <a:t>Beneficios sociales que presta el </a:t>
            </a:r>
            <a:br>
              <a:rPr lang="es-EC" dirty="0" smtClean="0"/>
            </a:br>
            <a:r>
              <a:rPr lang="es-EC" dirty="0" smtClean="0"/>
              <a:t>            a sus afiliados</a:t>
            </a:r>
            <a:endParaRPr lang="es-EC" dirty="0"/>
          </a:p>
        </p:txBody>
      </p:sp>
      <p:pic>
        <p:nvPicPr>
          <p:cNvPr id="16387" name="Picture 2"/>
          <p:cNvPicPr>
            <a:picLocks noChangeAspect="1" noChangeArrowheads="1"/>
          </p:cNvPicPr>
          <p:nvPr/>
        </p:nvPicPr>
        <p:blipFill>
          <a:blip r:embed="rId2"/>
          <a:srcRect/>
          <a:stretch>
            <a:fillRect/>
          </a:stretch>
        </p:blipFill>
        <p:spPr bwMode="auto">
          <a:xfrm>
            <a:off x="2643188" y="1500188"/>
            <a:ext cx="704850" cy="647700"/>
          </a:xfrm>
          <a:prstGeom prst="rect">
            <a:avLst/>
          </a:prstGeom>
          <a:noFill/>
          <a:ln w="9525">
            <a:noFill/>
            <a:miter lim="800000"/>
            <a:headEnd/>
            <a:tailEnd/>
          </a:ln>
        </p:spPr>
      </p:pic>
      <p:pic>
        <p:nvPicPr>
          <p:cNvPr id="16388" name="Picture 3"/>
          <p:cNvPicPr>
            <a:picLocks noChangeAspect="1" noChangeArrowheads="1"/>
          </p:cNvPicPr>
          <p:nvPr/>
        </p:nvPicPr>
        <p:blipFill>
          <a:blip r:embed="rId3">
            <a:lum bright="30000" contrast="-48000"/>
          </a:blip>
          <a:srcRect/>
          <a:stretch>
            <a:fillRect/>
          </a:stretch>
        </p:blipFill>
        <p:spPr bwMode="auto">
          <a:xfrm>
            <a:off x="2643188" y="5643563"/>
            <a:ext cx="4286250" cy="1000125"/>
          </a:xfrm>
          <a:prstGeom prst="rect">
            <a:avLst/>
          </a:prstGeom>
          <a:noFill/>
          <a:ln w="9525">
            <a:noFill/>
            <a:miter lim="800000"/>
            <a:headEnd/>
            <a:tailEnd/>
          </a:ln>
        </p:spPr>
      </p:pic>
      <p:pic>
        <p:nvPicPr>
          <p:cNvPr id="16389" name="Picture 1"/>
          <p:cNvPicPr>
            <a:picLocks noChangeAspect="1" noChangeArrowheads="1"/>
          </p:cNvPicPr>
          <p:nvPr/>
        </p:nvPicPr>
        <p:blipFill>
          <a:blip r:embed="rId4"/>
          <a:srcRect/>
          <a:stretch>
            <a:fillRect/>
          </a:stretch>
        </p:blipFill>
        <p:spPr bwMode="auto">
          <a:xfrm>
            <a:off x="285750" y="2500313"/>
            <a:ext cx="8570913" cy="2928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p:cNvPicPr>
            <a:picLocks noChangeAspect="1" noChangeArrowheads="1"/>
          </p:cNvPicPr>
          <p:nvPr/>
        </p:nvPicPr>
        <p:blipFill>
          <a:blip r:embed="rId2"/>
          <a:srcRect/>
          <a:stretch>
            <a:fillRect/>
          </a:stretch>
        </p:blipFill>
        <p:spPr bwMode="auto">
          <a:xfrm>
            <a:off x="714375" y="1000125"/>
            <a:ext cx="7858125" cy="534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88" y="1071563"/>
            <a:ext cx="8183562" cy="2122487"/>
          </a:xfrm>
        </p:spPr>
        <p:txBody>
          <a:bodyPr>
            <a:normAutofit fontScale="90000"/>
          </a:bodyPr>
          <a:lstStyle/>
          <a:p>
            <a:pPr algn="ctr" fontAlgn="auto">
              <a:spcAft>
                <a:spcPts val="0"/>
              </a:spcAft>
              <a:defRPr/>
            </a:pPr>
            <a:r>
              <a:rPr lang="es-EC" dirty="0" smtClean="0"/>
              <a:t>Aportaciones de los empleadores y trabajadores </a:t>
            </a:r>
            <a:br>
              <a:rPr lang="es-EC" dirty="0" smtClean="0"/>
            </a:br>
            <a:endParaRPr lang="es-EC" dirty="0"/>
          </a:p>
        </p:txBody>
      </p:sp>
      <p:sp>
        <p:nvSpPr>
          <p:cNvPr id="18435" name="2 Marcador de contenido"/>
          <p:cNvSpPr>
            <a:spLocks noGrp="1"/>
          </p:cNvSpPr>
          <p:nvPr>
            <p:ph idx="1"/>
          </p:nvPr>
        </p:nvSpPr>
        <p:spPr>
          <a:xfrm>
            <a:off x="500063" y="2670175"/>
            <a:ext cx="8183562" cy="4187825"/>
          </a:xfrm>
        </p:spPr>
        <p:txBody>
          <a:bodyPr/>
          <a:lstStyle/>
          <a:p>
            <a:pPr algn="just"/>
            <a:endParaRPr lang="es-EC" smtClean="0"/>
          </a:p>
          <a:p>
            <a:pPr algn="just"/>
            <a:r>
              <a:rPr lang="es-EC" smtClean="0"/>
              <a:t>Todos los meses se les descuentan a los afiliados en su remuneración por concepto de pago al IESS el </a:t>
            </a:r>
            <a:r>
              <a:rPr lang="es-EC" sz="2400" smtClean="0">
                <a:latin typeface="Bookman Old Style" pitchFamily="18" charset="0"/>
              </a:rPr>
              <a:t>9,35%</a:t>
            </a:r>
            <a:r>
              <a:rPr lang="es-EC" smtClean="0">
                <a:latin typeface="Bookman Old Style" pitchFamily="18" charset="0"/>
              </a:rPr>
              <a:t>  </a:t>
            </a:r>
            <a:r>
              <a:rPr lang="es-EC" smtClean="0"/>
              <a:t>para el sector privado y el </a:t>
            </a:r>
            <a:r>
              <a:rPr lang="es-EC" sz="2400" smtClean="0">
                <a:latin typeface="Bookman Old Style" pitchFamily="18" charset="0"/>
              </a:rPr>
              <a:t>11,35%</a:t>
            </a:r>
            <a:r>
              <a:rPr lang="es-EC" smtClean="0"/>
              <a:t> para el sector público.</a:t>
            </a:r>
          </a:p>
        </p:txBody>
      </p:sp>
      <p:pic>
        <p:nvPicPr>
          <p:cNvPr id="18436" name="Picture 2"/>
          <p:cNvPicPr>
            <a:picLocks noChangeAspect="1" noChangeArrowheads="1"/>
          </p:cNvPicPr>
          <p:nvPr/>
        </p:nvPicPr>
        <p:blipFill>
          <a:blip r:embed="rId2"/>
          <a:srcRect/>
          <a:stretch>
            <a:fillRect/>
          </a:stretch>
        </p:blipFill>
        <p:spPr bwMode="auto">
          <a:xfrm>
            <a:off x="8001000" y="1928813"/>
            <a:ext cx="704850" cy="647700"/>
          </a:xfrm>
          <a:prstGeom prst="rect">
            <a:avLst/>
          </a:prstGeom>
          <a:noFill/>
          <a:ln w="9525">
            <a:noFill/>
            <a:miter lim="800000"/>
            <a:headEnd/>
            <a:tailEnd/>
          </a:ln>
        </p:spPr>
      </p:pic>
      <p:pic>
        <p:nvPicPr>
          <p:cNvPr id="18437" name="Picture 3"/>
          <p:cNvPicPr>
            <a:picLocks noChangeAspect="1" noChangeArrowheads="1"/>
          </p:cNvPicPr>
          <p:nvPr/>
        </p:nvPicPr>
        <p:blipFill>
          <a:blip r:embed="rId3">
            <a:lum bright="30000" contrast="-48000"/>
          </a:blip>
          <a:srcRect/>
          <a:stretch>
            <a:fillRect/>
          </a:stretch>
        </p:blipFill>
        <p:spPr bwMode="auto">
          <a:xfrm>
            <a:off x="2857500" y="5357813"/>
            <a:ext cx="428625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88" y="928688"/>
            <a:ext cx="8229600" cy="1143000"/>
          </a:xfrm>
        </p:spPr>
        <p:txBody>
          <a:bodyPr>
            <a:normAutofit fontScale="90000"/>
          </a:bodyPr>
          <a:lstStyle/>
          <a:p>
            <a:pPr algn="ctr" fontAlgn="auto">
              <a:spcAft>
                <a:spcPts val="0"/>
              </a:spcAft>
              <a:defRPr/>
            </a:pPr>
            <a:r>
              <a:rPr lang="es-EC" dirty="0" smtClean="0"/>
              <a:t>Fondos de Reserva</a:t>
            </a:r>
            <a:br>
              <a:rPr lang="es-EC" dirty="0" smtClean="0"/>
            </a:br>
            <a:endParaRPr lang="es-EC" dirty="0"/>
          </a:p>
        </p:txBody>
      </p:sp>
      <p:sp>
        <p:nvSpPr>
          <p:cNvPr id="3" name="2 Marcador de contenido"/>
          <p:cNvSpPr>
            <a:spLocks noGrp="1"/>
          </p:cNvSpPr>
          <p:nvPr>
            <p:ph sz="half" idx="1"/>
          </p:nvPr>
        </p:nvSpPr>
        <p:spPr>
          <a:xfrm>
            <a:off x="428625" y="1928813"/>
            <a:ext cx="4038600" cy="4435475"/>
          </a:xfrm>
        </p:spPr>
        <p:txBody>
          <a:bodyPr>
            <a:normAutofit fontScale="92500" lnSpcReduction="20000"/>
          </a:bodyPr>
          <a:lstStyle/>
          <a:p>
            <a:pPr marL="274320" indent="-274320" fontAlgn="auto">
              <a:spcAft>
                <a:spcPts val="0"/>
              </a:spcAft>
              <a:buClr>
                <a:schemeClr val="accent3"/>
              </a:buClr>
              <a:buFont typeface="Wingdings 2"/>
              <a:buChar char=""/>
              <a:defRPr/>
            </a:pPr>
            <a:endParaRPr lang="es-EC" dirty="0" smtClean="0"/>
          </a:p>
          <a:p>
            <a:pPr marL="274320" indent="-274320"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r>
              <a:rPr lang="es-EC" dirty="0" smtClean="0"/>
              <a:t>Valor obligatorio por el cual el empleador deposita en el IESS al afiliado, el valor es equivalente a la doceava parte del sueldo o salario anual. </a:t>
            </a:r>
          </a:p>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r>
              <a:rPr lang="es-EC" dirty="0" smtClean="0"/>
              <a:t>Los Fondos de Reserva fueron creados en el año de 1928 con la Ley del Desahucio.</a:t>
            </a:r>
            <a:endParaRPr lang="es-EC" dirty="0"/>
          </a:p>
        </p:txBody>
      </p:sp>
      <p:sp>
        <p:nvSpPr>
          <p:cNvPr id="5" name="4 Marcador de contenido"/>
          <p:cNvSpPr>
            <a:spLocks noGrp="1"/>
          </p:cNvSpPr>
          <p:nvPr>
            <p:ph sz="half" idx="2"/>
          </p:nvPr>
        </p:nvSpPr>
        <p:spPr>
          <a:xfrm>
            <a:off x="4648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endParaRPr lang="es-EC"/>
          </a:p>
        </p:txBody>
      </p:sp>
      <p:pic>
        <p:nvPicPr>
          <p:cNvPr id="19461" name="Picture 1"/>
          <p:cNvPicPr>
            <a:picLocks noChangeAspect="1" noChangeArrowheads="1"/>
          </p:cNvPicPr>
          <p:nvPr/>
        </p:nvPicPr>
        <p:blipFill>
          <a:blip r:embed="rId2"/>
          <a:srcRect/>
          <a:stretch>
            <a:fillRect/>
          </a:stretch>
        </p:blipFill>
        <p:spPr bwMode="auto">
          <a:xfrm>
            <a:off x="4929188" y="1928813"/>
            <a:ext cx="3500437" cy="409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500" y="1306513"/>
            <a:ext cx="8183563" cy="1050925"/>
          </a:xfrm>
        </p:spPr>
        <p:txBody>
          <a:bodyPr>
            <a:normAutofit fontScale="90000"/>
          </a:bodyPr>
          <a:lstStyle/>
          <a:p>
            <a:pPr algn="ctr" fontAlgn="auto">
              <a:spcAft>
                <a:spcPts val="0"/>
              </a:spcAft>
              <a:defRPr/>
            </a:pPr>
            <a:r>
              <a:rPr lang="es-EC" dirty="0" smtClean="0"/>
              <a:t>Descripción de los Fondos de Reserva </a:t>
            </a:r>
            <a:endParaRPr lang="es-EC" dirty="0"/>
          </a:p>
        </p:txBody>
      </p:sp>
      <p:sp>
        <p:nvSpPr>
          <p:cNvPr id="20483" name="2 Marcador de contenido"/>
          <p:cNvSpPr>
            <a:spLocks noGrp="1"/>
          </p:cNvSpPr>
          <p:nvPr>
            <p:ph idx="1"/>
          </p:nvPr>
        </p:nvSpPr>
        <p:spPr>
          <a:xfrm>
            <a:off x="571500" y="2670175"/>
            <a:ext cx="8183563" cy="4187825"/>
          </a:xfrm>
        </p:spPr>
        <p:txBody>
          <a:bodyPr/>
          <a:lstStyle/>
          <a:p>
            <a:pPr algn="just"/>
            <a:r>
              <a:rPr lang="es-EC" smtClean="0"/>
              <a:t>Tienen derecho a recibir los Fondos, todos los afiliados que tienen relación de dependencia ante su empleador. Se excluye los profesionales en el libre ejercicio de la profesión, afiliados al Seguro Social Campesino, afiliados voluntarios, artesanos, autónomos organizados, trabajadores por horas.  </a:t>
            </a:r>
            <a:endParaRPr lang="es-EC" b="1" smtClean="0"/>
          </a:p>
          <a:p>
            <a:endParaRPr lang="es-EC"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571500" y="928688"/>
            <a:ext cx="8229600" cy="1143000"/>
          </a:xfrm>
        </p:spPr>
        <p:txBody>
          <a:bodyPr/>
          <a:lstStyle/>
          <a:p>
            <a:pPr algn="ctr"/>
            <a:r>
              <a:rPr lang="es-EC" smtClean="0"/>
              <a:t>Objetivo del Fondo de Reserva</a:t>
            </a:r>
          </a:p>
        </p:txBody>
      </p:sp>
      <p:sp>
        <p:nvSpPr>
          <p:cNvPr id="21507" name="2 Marcador de contenido"/>
          <p:cNvSpPr>
            <a:spLocks noGrp="1"/>
          </p:cNvSpPr>
          <p:nvPr>
            <p:ph idx="1"/>
          </p:nvPr>
        </p:nvSpPr>
        <p:spPr/>
        <p:txBody>
          <a:bodyPr/>
          <a:lstStyle/>
          <a:p>
            <a:pPr algn="just"/>
            <a:endParaRPr lang="es-EC" smtClean="0"/>
          </a:p>
          <a:p>
            <a:pPr algn="just"/>
            <a:r>
              <a:rPr lang="es-EC" smtClean="0"/>
              <a:t>Usado como ahorro interno: alternativa para mejorar los Fondos de Retiro Laboral.</a:t>
            </a:r>
          </a:p>
          <a:p>
            <a:pPr algn="just"/>
            <a:endParaRPr lang="es-EC" smtClean="0"/>
          </a:p>
          <a:p>
            <a:pPr algn="just"/>
            <a:r>
              <a:rPr lang="es-EC" smtClean="0"/>
              <a:t>Financiando actividades productivas: Incentivando a los sectores agroexportador, pesquero, minero, energético, telecomunicaciones, de la construcción y el industrial.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500063" y="500063"/>
            <a:ext cx="8183562" cy="1050925"/>
          </a:xfrm>
        </p:spPr>
        <p:txBody>
          <a:bodyPr/>
          <a:lstStyle/>
          <a:p>
            <a:pPr algn="ctr"/>
            <a:r>
              <a:rPr lang="es-EC" smtClean="0"/>
              <a:t>Disposiciones Legales</a:t>
            </a:r>
          </a:p>
        </p:txBody>
      </p:sp>
      <p:sp>
        <p:nvSpPr>
          <p:cNvPr id="22531" name="2 Marcador de contenido"/>
          <p:cNvSpPr>
            <a:spLocks noGrp="1"/>
          </p:cNvSpPr>
          <p:nvPr>
            <p:ph idx="1"/>
          </p:nvPr>
        </p:nvSpPr>
        <p:spPr>
          <a:xfrm>
            <a:off x="642938" y="1785938"/>
            <a:ext cx="8183562" cy="4429125"/>
          </a:xfrm>
        </p:spPr>
        <p:txBody>
          <a:bodyPr/>
          <a:lstStyle/>
          <a:p>
            <a:pPr algn="just"/>
            <a:r>
              <a:rPr lang="es-EC" smtClean="0"/>
              <a:t>Sector Privado: Depositara valores correspondiente desde el 1 de Julio del año anterior al 30 de Junio del presente año.</a:t>
            </a:r>
          </a:p>
          <a:p>
            <a:pPr algn="just">
              <a:buFont typeface="Wingdings 2" pitchFamily="18" charset="2"/>
              <a:buNone/>
            </a:pPr>
            <a:endParaRPr lang="es-EC" smtClean="0"/>
          </a:p>
          <a:p>
            <a:pPr algn="just"/>
            <a:r>
              <a:rPr lang="es-EC" smtClean="0"/>
              <a:t>Sector Publico: Plantillas correspondientes al periodo 1 de Julio del año anterior al 30 de Junio del Presente año.</a:t>
            </a:r>
          </a:p>
          <a:p>
            <a:pPr algn="just">
              <a:buFont typeface="Wingdings 2" pitchFamily="18" charset="2"/>
              <a:buNone/>
            </a:pPr>
            <a:endParaRPr lang="es-EC" smtClean="0"/>
          </a:p>
          <a:p>
            <a:pPr algn="just"/>
            <a:r>
              <a:rPr lang="es-EC" smtClean="0"/>
              <a:t>Afiliados Cesantes: Las planillas se pagaran hasta el día 30 de cada mes.</a:t>
            </a:r>
          </a:p>
          <a:p>
            <a:pPr algn="just"/>
            <a:endParaRPr lang="es-EC"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28625" y="785813"/>
            <a:ext cx="8229600" cy="1143000"/>
          </a:xfrm>
        </p:spPr>
        <p:txBody>
          <a:bodyPr/>
          <a:lstStyle/>
          <a:p>
            <a:pPr algn="ctr"/>
            <a:r>
              <a:rPr lang="es-EC" smtClean="0"/>
              <a:t>Disposiciones Legales</a:t>
            </a:r>
          </a:p>
        </p:txBody>
      </p:sp>
      <p:sp>
        <p:nvSpPr>
          <p:cNvPr id="23555" name="2 Marcador de contenido"/>
          <p:cNvSpPr>
            <a:spLocks noGrp="1"/>
          </p:cNvSpPr>
          <p:nvPr>
            <p:ph idx="1"/>
          </p:nvPr>
        </p:nvSpPr>
        <p:spPr/>
        <p:txBody>
          <a:bodyPr/>
          <a:lstStyle/>
          <a:p>
            <a:pPr algn="just"/>
            <a:endParaRPr lang="es-EC" smtClean="0"/>
          </a:p>
          <a:p>
            <a:pPr algn="just"/>
            <a:endParaRPr lang="es-EC" smtClean="0"/>
          </a:p>
          <a:p>
            <a:pPr algn="just"/>
            <a:r>
              <a:rPr lang="es-EC" smtClean="0"/>
              <a:t>Trabajadores del sector de la construcción: Las plantillas para pagar los Fondos de Reserva a los trabajadores de este sector seguirán siendo mensuales, en planillas separadas.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2"/>
          <a:srcRect/>
          <a:stretch>
            <a:fillRect/>
          </a:stretch>
        </p:blipFill>
        <p:spPr bwMode="auto">
          <a:xfrm>
            <a:off x="5643563" y="4071938"/>
            <a:ext cx="2667000" cy="1990725"/>
          </a:xfrm>
          <a:prstGeom prst="rect">
            <a:avLst/>
          </a:prstGeom>
          <a:noFill/>
          <a:ln w="9525">
            <a:noFill/>
            <a:miter lim="800000"/>
            <a:headEnd/>
            <a:tailEnd/>
          </a:ln>
        </p:spPr>
      </p:pic>
      <p:sp>
        <p:nvSpPr>
          <p:cNvPr id="2" name="1 Título"/>
          <p:cNvSpPr>
            <a:spLocks noGrp="1"/>
          </p:cNvSpPr>
          <p:nvPr>
            <p:ph type="title"/>
          </p:nvPr>
        </p:nvSpPr>
        <p:spPr>
          <a:xfrm>
            <a:off x="428625" y="1000125"/>
            <a:ext cx="8229600" cy="1143000"/>
          </a:xfrm>
        </p:spPr>
        <p:txBody>
          <a:bodyPr>
            <a:normAutofit fontScale="90000"/>
          </a:bodyPr>
          <a:lstStyle/>
          <a:p>
            <a:pPr algn="ctr" fontAlgn="auto">
              <a:spcAft>
                <a:spcPts val="0"/>
              </a:spcAft>
              <a:defRPr/>
            </a:pPr>
            <a:r>
              <a:rPr lang="es-EC" dirty="0" smtClean="0"/>
              <a:t>Sectores de la Economía Beneficiados</a:t>
            </a:r>
            <a:endParaRPr lang="es-EC" dirty="0"/>
          </a:p>
        </p:txBody>
      </p:sp>
      <p:sp>
        <p:nvSpPr>
          <p:cNvPr id="24580" name="2 Marcador de contenido"/>
          <p:cNvSpPr>
            <a:spLocks noGrp="1"/>
          </p:cNvSpPr>
          <p:nvPr>
            <p:ph idx="1"/>
          </p:nvPr>
        </p:nvSpPr>
        <p:spPr>
          <a:xfrm>
            <a:off x="571500" y="3000375"/>
            <a:ext cx="8229600" cy="3362325"/>
          </a:xfrm>
        </p:spPr>
        <p:txBody>
          <a:bodyPr/>
          <a:lstStyle/>
          <a:p>
            <a:pPr algn="just"/>
            <a:r>
              <a:rPr lang="es-EC" smtClean="0"/>
              <a:t>Se beneficia el sector productivo, el microempresario, el innovador de nuevos negocios, el turismo e instituciones.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2"/>
          <a:srcRect/>
          <a:stretch>
            <a:fillRect/>
          </a:stretch>
        </p:blipFill>
        <p:spPr bwMode="auto">
          <a:xfrm>
            <a:off x="857250" y="1928813"/>
            <a:ext cx="7377113" cy="4330700"/>
          </a:xfrm>
          <a:prstGeom prst="rect">
            <a:avLst/>
          </a:prstGeom>
          <a:noFill/>
          <a:ln w="9525">
            <a:noFill/>
            <a:miter lim="800000"/>
            <a:headEnd/>
            <a:tailEnd/>
          </a:ln>
        </p:spPr>
      </p:pic>
      <p:sp>
        <p:nvSpPr>
          <p:cNvPr id="5" name="4 Flecha curvada hacia abajo"/>
          <p:cNvSpPr/>
          <p:nvPr/>
        </p:nvSpPr>
        <p:spPr>
          <a:xfrm rot="1103835">
            <a:off x="2454275" y="3028950"/>
            <a:ext cx="2071688" cy="5000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4" name="3 Flecha curvada hacia arriba"/>
          <p:cNvSpPr/>
          <p:nvPr/>
        </p:nvSpPr>
        <p:spPr>
          <a:xfrm rot="6320706">
            <a:off x="650081" y="3434557"/>
            <a:ext cx="1724025" cy="88423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3" name="2 Flecha curvada hacia abajo"/>
          <p:cNvSpPr/>
          <p:nvPr/>
        </p:nvSpPr>
        <p:spPr>
          <a:xfrm>
            <a:off x="2357438" y="2571750"/>
            <a:ext cx="2500312" cy="5000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6" name="5 Flecha curvada hacia abajo"/>
          <p:cNvSpPr/>
          <p:nvPr/>
        </p:nvSpPr>
        <p:spPr>
          <a:xfrm>
            <a:off x="2286000" y="2428875"/>
            <a:ext cx="3714750" cy="5000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9" name="8 Flecha curvada hacia la izquierda"/>
          <p:cNvSpPr/>
          <p:nvPr/>
        </p:nvSpPr>
        <p:spPr>
          <a:xfrm rot="8491260">
            <a:off x="2266950" y="3144838"/>
            <a:ext cx="452438" cy="1933575"/>
          </a:xfrm>
          <a:prstGeom prst="curvedLeft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11" name="10 Flecha curvada hacia la izquierda"/>
          <p:cNvSpPr/>
          <p:nvPr/>
        </p:nvSpPr>
        <p:spPr>
          <a:xfrm rot="9008464">
            <a:off x="1822450" y="3365500"/>
            <a:ext cx="568325" cy="2019300"/>
          </a:xfrm>
          <a:prstGeom prst="curvedLeft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12" name="11 Flecha curvada hacia arriba"/>
          <p:cNvSpPr/>
          <p:nvPr/>
        </p:nvSpPr>
        <p:spPr>
          <a:xfrm rot="11634532">
            <a:off x="2168525" y="2781300"/>
            <a:ext cx="3606800" cy="652463"/>
          </a:xfrm>
          <a:prstGeom prst="curvedUp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7178" name="9 Título"/>
          <p:cNvSpPr>
            <a:spLocks noGrp="1"/>
          </p:cNvSpPr>
          <p:nvPr>
            <p:ph type="title"/>
          </p:nvPr>
        </p:nvSpPr>
        <p:spPr>
          <a:xfrm>
            <a:off x="500063" y="500063"/>
            <a:ext cx="8229600" cy="1143000"/>
          </a:xfrm>
        </p:spPr>
        <p:txBody>
          <a:bodyPr/>
          <a:lstStyle/>
          <a:p>
            <a:pPr algn="ctr"/>
            <a:r>
              <a:rPr lang="es-EC" smtClean="0"/>
              <a:t>Crisis Económica Mundial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grpId="1" nodeType="clickEffect">
                                  <p:stCondLst>
                                    <p:cond delay="0"/>
                                  </p:stCondLst>
                                  <p:childTnLst>
                                    <p:animEffect transition="out" filter="blinds(horizontal)">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par>
                                <p:cTn id="22" presetID="3" presetClass="exit" presetSubtype="10" fill="hold" grpId="1" nodeType="withEffect">
                                  <p:stCondLst>
                                    <p:cond delay="0"/>
                                  </p:stCondLst>
                                  <p:childTnLst>
                                    <p:animEffect transition="out" filter="blinds(horizontal)">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3" presetClass="exit" presetSubtype="10" fill="hold" grpId="1" nodeType="withEffect">
                                  <p:stCondLst>
                                    <p:cond delay="0"/>
                                  </p:stCondLst>
                                  <p:childTnLst>
                                    <p:animEffect transition="out" filter="blinds(horizontal)">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2000"/>
                                        <p:tgtEl>
                                          <p:spTgt spid="11"/>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circle(in)">
                                      <p:cBhvr>
                                        <p:cTn id="38" dur="2000"/>
                                        <p:tgtEl>
                                          <p:spTgt spid="9"/>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ircle(in)">
                                      <p:cBhvr>
                                        <p:cTn id="41" dur="2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1" nodeType="clickEffect">
                                  <p:stCondLst>
                                    <p:cond delay="0"/>
                                  </p:stCondLst>
                                  <p:childTnLst>
                                    <p:animEffect transition="out" filter="wipe(down)">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22" presetClass="exit" presetSubtype="4" fill="hold" grpId="1" nodeType="withEffect">
                                  <p:stCondLst>
                                    <p:cond delay="0"/>
                                  </p:stCondLst>
                                  <p:childTnLst>
                                    <p:animEffect transition="out" filter="wipe(down)">
                                      <p:cBhvr>
                                        <p:cTn id="48" dur="500"/>
                                        <p:tgtEl>
                                          <p:spTgt spid="9"/>
                                        </p:tgtEl>
                                      </p:cBhvr>
                                    </p:animEffect>
                                    <p:set>
                                      <p:cBhvr>
                                        <p:cTn id="49" dur="1" fill="hold">
                                          <p:stCondLst>
                                            <p:cond delay="499"/>
                                          </p:stCondLst>
                                        </p:cTn>
                                        <p:tgtEl>
                                          <p:spTgt spid="9"/>
                                        </p:tgtEl>
                                        <p:attrNameLst>
                                          <p:attrName>style.visibility</p:attrName>
                                        </p:attrNameLst>
                                      </p:cBhvr>
                                      <p:to>
                                        <p:strVal val="hidden"/>
                                      </p:to>
                                    </p:set>
                                  </p:childTnLst>
                                </p:cTn>
                              </p:par>
                              <p:par>
                                <p:cTn id="50" presetID="22" presetClass="exit" presetSubtype="4" fill="hold" grpId="1" nodeType="withEffect">
                                  <p:stCondLst>
                                    <p:cond delay="0"/>
                                  </p:stCondLst>
                                  <p:childTnLst>
                                    <p:animEffect transition="out" filter="wipe(down)">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4" grpId="0" animBg="1"/>
      <p:bldP spid="4" grpId="1" animBg="1"/>
      <p:bldP spid="3" grpId="0" animBg="1"/>
      <p:bldP spid="3" grpId="1" animBg="1"/>
      <p:bldP spid="6" grpId="0" animBg="1"/>
      <p:bldP spid="6" grpId="1" animBg="1"/>
      <p:bldP spid="9" grpId="0" animBg="1"/>
      <p:bldP spid="9" grpId="1" animBg="1"/>
      <p:bldP spid="11" grpId="0" animBg="1"/>
      <p:bldP spid="11" grpId="1" animBg="1"/>
      <p:bldP spid="12" grpId="0" animBg="1"/>
      <p:bldP spid="12"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1285875"/>
            <a:ext cx="8229600" cy="1143000"/>
          </a:xfrm>
        </p:spPr>
        <p:txBody>
          <a:bodyPr>
            <a:normAutofit fontScale="90000"/>
          </a:bodyPr>
          <a:lstStyle/>
          <a:p>
            <a:pPr algn="ctr" fontAlgn="auto">
              <a:spcAft>
                <a:spcPts val="0"/>
              </a:spcAft>
              <a:defRPr/>
            </a:pPr>
            <a:r>
              <a:rPr lang="es-EC" dirty="0" smtClean="0"/>
              <a:t>Mecanismos de Retiro de los Fondos de Reserva </a:t>
            </a:r>
            <a:endParaRPr lang="es-EC" dirty="0"/>
          </a:p>
        </p:txBody>
      </p:sp>
      <p:sp>
        <p:nvSpPr>
          <p:cNvPr id="25603" name="2 Marcador de contenido"/>
          <p:cNvSpPr>
            <a:spLocks noGrp="1"/>
          </p:cNvSpPr>
          <p:nvPr>
            <p:ph idx="1"/>
          </p:nvPr>
        </p:nvSpPr>
        <p:spPr>
          <a:xfrm>
            <a:off x="428625" y="2143125"/>
            <a:ext cx="8229600" cy="4389438"/>
          </a:xfrm>
        </p:spPr>
        <p:txBody>
          <a:bodyPr/>
          <a:lstStyle/>
          <a:p>
            <a:endParaRPr lang="es-EC" smtClean="0"/>
          </a:p>
          <a:p>
            <a:endParaRPr lang="es-EC" smtClean="0"/>
          </a:p>
          <a:p>
            <a:r>
              <a:rPr lang="es-EC" smtClean="0"/>
              <a:t>Contar con una clave personal y una cuenta bancaria (ahorro o corriente)</a:t>
            </a:r>
          </a:p>
        </p:txBody>
      </p:sp>
      <p:pic>
        <p:nvPicPr>
          <p:cNvPr id="25604" name="Picture 1"/>
          <p:cNvPicPr>
            <a:picLocks noChangeAspect="1" noChangeArrowheads="1"/>
          </p:cNvPicPr>
          <p:nvPr/>
        </p:nvPicPr>
        <p:blipFill>
          <a:blip r:embed="rId2"/>
          <a:srcRect/>
          <a:stretch>
            <a:fillRect/>
          </a:stretch>
        </p:blipFill>
        <p:spPr bwMode="auto">
          <a:xfrm>
            <a:off x="2143125" y="4214813"/>
            <a:ext cx="5002213"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1196975"/>
            <a:ext cx="8229600" cy="1143000"/>
          </a:xfrm>
        </p:spPr>
        <p:txBody>
          <a:bodyPr>
            <a:normAutofit fontScale="90000"/>
          </a:bodyPr>
          <a:lstStyle/>
          <a:p>
            <a:pPr algn="ctr" fontAlgn="auto">
              <a:spcAft>
                <a:spcPts val="0"/>
              </a:spcAft>
              <a:defRPr/>
            </a:pPr>
            <a:r>
              <a:rPr lang="es-EC" dirty="0" smtClean="0"/>
              <a:t>Portafolio de Inversión de los Fondos de Reserva</a:t>
            </a:r>
            <a:endParaRPr lang="es-EC" dirty="0"/>
          </a:p>
        </p:txBody>
      </p:sp>
      <p:sp>
        <p:nvSpPr>
          <p:cNvPr id="3" name="2 Marcador de contenido"/>
          <p:cNvSpPr>
            <a:spLocks noGrp="1"/>
          </p:cNvSpPr>
          <p:nvPr>
            <p:ph idx="1"/>
          </p:nvPr>
        </p:nvSpPr>
        <p:spPr>
          <a:xfrm>
            <a:off x="395288" y="2852738"/>
            <a:ext cx="8229600" cy="3790950"/>
          </a:xfrm>
        </p:spPr>
        <p:txBody>
          <a:bodyPr>
            <a:normAutofit/>
          </a:bodyPr>
          <a:lstStyle/>
          <a:p>
            <a:pPr marL="274320" indent="-274320" algn="just" fontAlgn="auto">
              <a:spcAft>
                <a:spcPts val="0"/>
              </a:spcAft>
              <a:buClr>
                <a:schemeClr val="accent3"/>
              </a:buClr>
              <a:buFont typeface="Wingdings 2"/>
              <a:buChar char=""/>
              <a:defRPr/>
            </a:pPr>
            <a:r>
              <a:rPr lang="es-EC" dirty="0" smtClean="0"/>
              <a:t>Inversiones No Privativas corresponden al Sector Público, Privado Financiero y Privado no Financiero </a:t>
            </a:r>
            <a:r>
              <a:rPr lang="es-EC" dirty="0" smtClean="0">
                <a:latin typeface="+mj-lt"/>
                <a:hlinkClick r:id="rId2" action="ppaction://hlinkfile"/>
              </a:rPr>
              <a:t>77,56% </a:t>
            </a:r>
            <a:r>
              <a:rPr lang="es-EC" dirty="0" smtClean="0">
                <a:latin typeface="+mj-lt"/>
              </a:rPr>
              <a:t>.</a:t>
            </a:r>
          </a:p>
          <a:p>
            <a:pPr marL="274320" indent="-274320" algn="just" fontAlgn="auto">
              <a:spcAft>
                <a:spcPts val="0"/>
              </a:spcAft>
              <a:buClr>
                <a:schemeClr val="accent3"/>
              </a:buClr>
              <a:buFont typeface="Wingdings 2"/>
              <a:buChar char=""/>
              <a:defRPr/>
            </a:pPr>
            <a:endParaRPr lang="es-EC" dirty="0" smtClean="0">
              <a:latin typeface="+mj-lt"/>
            </a:endParaRPr>
          </a:p>
          <a:p>
            <a:pPr marL="274320" indent="-274320" algn="just" fontAlgn="auto">
              <a:spcAft>
                <a:spcPts val="0"/>
              </a:spcAft>
              <a:buClr>
                <a:schemeClr val="accent3"/>
              </a:buClr>
              <a:buFont typeface="Wingdings 2"/>
              <a:buChar char=""/>
              <a:defRPr/>
            </a:pPr>
            <a:r>
              <a:rPr lang="es-EC" dirty="0" smtClean="0">
                <a:latin typeface="+mj-lt"/>
              </a:rPr>
              <a:t>El 22,44% corresponden a las Inversiones Privativas distribuidas en créditos hipotecarios, quirografarios, prendarios, etc.</a:t>
            </a:r>
            <a:endParaRPr lang="es-EC"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428625" y="500063"/>
            <a:ext cx="8229600" cy="1143000"/>
          </a:xfrm>
        </p:spPr>
        <p:txBody>
          <a:bodyPr/>
          <a:lstStyle/>
          <a:p>
            <a:pPr algn="ctr"/>
            <a:r>
              <a:rPr lang="es-EC" smtClean="0"/>
              <a:t>Veto Parcial </a:t>
            </a:r>
          </a:p>
        </p:txBody>
      </p:sp>
      <p:sp>
        <p:nvSpPr>
          <p:cNvPr id="27651" name="2 Marcador de contenido"/>
          <p:cNvSpPr>
            <a:spLocks noGrp="1"/>
          </p:cNvSpPr>
          <p:nvPr>
            <p:ph idx="1"/>
          </p:nvPr>
        </p:nvSpPr>
        <p:spPr>
          <a:xfrm>
            <a:off x="571500" y="2352675"/>
            <a:ext cx="8229600" cy="4389438"/>
          </a:xfrm>
        </p:spPr>
        <p:txBody>
          <a:bodyPr/>
          <a:lstStyle/>
          <a:p>
            <a:pPr algn="just"/>
            <a:r>
              <a:rPr lang="es-EC" smtClean="0"/>
              <a:t>El Ejecutivo (Presidente de la República) publicó el Veto Parcial el día 19 de Junio del 2009.</a:t>
            </a:r>
          </a:p>
          <a:p>
            <a:endParaRPr lang="es-EC" smtClean="0"/>
          </a:p>
          <a:p>
            <a:pPr algn="just"/>
            <a:r>
              <a:rPr lang="es-EC" smtClean="0"/>
              <a:t>El empleador  será quién pagará de manera mensual y directa a sus trabajadores , el valor equivalente (8,33%) de la remuneración de aportación por concepto de Fondos de Reserva,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500063" y="500063"/>
            <a:ext cx="8229600" cy="1143000"/>
          </a:xfrm>
        </p:spPr>
        <p:txBody>
          <a:bodyPr/>
          <a:lstStyle/>
          <a:p>
            <a:pPr algn="ctr"/>
            <a:r>
              <a:rPr lang="es-EC" smtClean="0"/>
              <a:t>Veto Parcial</a:t>
            </a:r>
          </a:p>
        </p:txBody>
      </p:sp>
      <p:sp>
        <p:nvSpPr>
          <p:cNvPr id="3" name="2 Marcador de contenido"/>
          <p:cNvSpPr>
            <a:spLocks noGrp="1"/>
          </p:cNvSpPr>
          <p:nvPr>
            <p:ph idx="1"/>
          </p:nvPr>
        </p:nvSpPr>
        <p:spPr>
          <a:xfrm>
            <a:off x="428625" y="1928813"/>
            <a:ext cx="8229600" cy="4389437"/>
          </a:xfrm>
        </p:spPr>
        <p:txBody>
          <a:bodyPr>
            <a:normAutofit lnSpcReduction="10000"/>
          </a:bodyPr>
          <a:lstStyle/>
          <a:p>
            <a:pPr marL="274320" indent="-274320" algn="just" fontAlgn="auto">
              <a:spcAft>
                <a:spcPts val="0"/>
              </a:spcAft>
              <a:buClr>
                <a:schemeClr val="accent3"/>
              </a:buClr>
              <a:buFont typeface="Wingdings 2"/>
              <a:buChar char=""/>
              <a:defRPr/>
            </a:pPr>
            <a:r>
              <a:rPr lang="es-EC" dirty="0" smtClean="0"/>
              <a:t>Si el afiliado solicite por escrito que dicho pago no se realice, los valores correspondiente al Fondo de Reserva continuarán ingresando a su fondo individual a través del IESS.</a:t>
            </a:r>
          </a:p>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r>
              <a:rPr lang="es-EC" dirty="0" smtClean="0"/>
              <a:t>Para los Fondos de Reserva acumulados el IESS procederá a transferir a las Instituciones Financieras registradas en el IESS por los afiliados, los recursos de Fondos de Reserva que dispone la Ley, en un plazo no mayor a 3 días laborales a partir del día siguiente a la fecha de presentación de la solicitud correspondiente.</a:t>
            </a:r>
          </a:p>
          <a:p>
            <a:pPr marL="274320" indent="-274320" algn="just" fontAlgn="auto">
              <a:spcAft>
                <a:spcPts val="0"/>
              </a:spcAft>
              <a:buClr>
                <a:schemeClr val="accent3"/>
              </a:buClr>
              <a:buFont typeface="Wingdings 2"/>
              <a:buChar char=""/>
              <a:defRPr/>
            </a:pPr>
            <a:endParaRPr lang="es-EC"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539750" y="404813"/>
            <a:ext cx="8229600" cy="1143000"/>
          </a:xfrm>
        </p:spPr>
        <p:txBody>
          <a:bodyPr/>
          <a:lstStyle/>
          <a:p>
            <a:pPr algn="ctr"/>
            <a:r>
              <a:rPr lang="es-ES" smtClean="0"/>
              <a:t>Focus Group</a:t>
            </a:r>
          </a:p>
        </p:txBody>
      </p:sp>
      <p:sp>
        <p:nvSpPr>
          <p:cNvPr id="29699" name="Rectangle 3"/>
          <p:cNvSpPr>
            <a:spLocks noGrp="1"/>
          </p:cNvSpPr>
          <p:nvPr>
            <p:ph type="body" idx="1"/>
          </p:nvPr>
        </p:nvSpPr>
        <p:spPr>
          <a:xfrm>
            <a:off x="468313" y="2060575"/>
            <a:ext cx="8229600" cy="4389438"/>
          </a:xfrm>
        </p:spPr>
        <p:txBody>
          <a:bodyPr/>
          <a:lstStyle/>
          <a:p>
            <a:pPr algn="ctr">
              <a:buFont typeface="Wingdings 2" pitchFamily="18" charset="2"/>
              <a:buNone/>
            </a:pPr>
            <a:r>
              <a:rPr lang="es-ES" smtClean="0"/>
              <a:t>Conclusiones</a:t>
            </a:r>
          </a:p>
          <a:p>
            <a:pPr algn="just">
              <a:buFont typeface="Wingdings 2" pitchFamily="18" charset="2"/>
              <a:buNone/>
            </a:pPr>
            <a:endParaRPr lang="es-EC" smtClean="0"/>
          </a:p>
          <a:p>
            <a:pPr algn="just"/>
            <a:r>
              <a:rPr lang="es-EC" smtClean="0"/>
              <a:t>En conclusión aquellos que consideran que no es viable el proyecto de Ley en la devolución mensual del Fondo de Reserva, porque se usa el dinero de los afiliados para inyectar dinero en la economía, sin considerar que será dinero destinado al consumo.</a:t>
            </a:r>
            <a:r>
              <a:rPr lang="es-ES"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pPr algn="ctr"/>
            <a:r>
              <a:rPr lang="es-ES" smtClean="0"/>
              <a:t>Focus Group</a:t>
            </a:r>
          </a:p>
        </p:txBody>
      </p:sp>
      <p:sp>
        <p:nvSpPr>
          <p:cNvPr id="30723" name="Rectangle 3"/>
          <p:cNvSpPr>
            <a:spLocks noGrp="1"/>
          </p:cNvSpPr>
          <p:nvPr>
            <p:ph type="body" idx="1"/>
          </p:nvPr>
        </p:nvSpPr>
        <p:spPr/>
        <p:txBody>
          <a:bodyPr/>
          <a:lstStyle/>
          <a:p>
            <a:pPr algn="ctr">
              <a:buFont typeface="Wingdings 2" pitchFamily="18" charset="2"/>
              <a:buNone/>
            </a:pPr>
            <a:r>
              <a:rPr lang="es-ES" smtClean="0"/>
              <a:t>Recomendaciones</a:t>
            </a:r>
          </a:p>
          <a:p>
            <a:pPr algn="just"/>
            <a:r>
              <a:rPr lang="es-EC" smtClean="0"/>
              <a:t>Tomar una medida integral como un incremento general de salarios a todos aquellos que forman parte de la población económicamente activa que reciban ingresos por prestaciones de servicios,  para enfrentar los efectos de la crisis del modelo capitalista.</a:t>
            </a:r>
          </a:p>
          <a:p>
            <a:pPr algn="just"/>
            <a:r>
              <a:rPr lang="es-EC" smtClean="0"/>
              <a:t>Se debe restaurar los equilibrios perdidos en el campo fiscal y externo atrayendo capitales o buscar ahorro externo, cuidando el ahorro interno y gastando con mucho sentido común.</a:t>
            </a:r>
            <a:endParaRPr lang="es-E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idx="4294967295"/>
          </p:nvPr>
        </p:nvSpPr>
        <p:spPr/>
        <p:txBody>
          <a:bodyPr/>
          <a:lstStyle/>
          <a:p>
            <a:pPr algn="ctr"/>
            <a:r>
              <a:rPr lang="es-EC" smtClean="0"/>
              <a:t>El Gobierno y la Política Fiscal</a:t>
            </a:r>
          </a:p>
        </p:txBody>
      </p:sp>
      <p:sp>
        <p:nvSpPr>
          <p:cNvPr id="31747" name="2 Marcador de contenido"/>
          <p:cNvSpPr>
            <a:spLocks noGrp="1"/>
          </p:cNvSpPr>
          <p:nvPr>
            <p:ph idx="4294967295"/>
          </p:nvPr>
        </p:nvSpPr>
        <p:spPr>
          <a:xfrm>
            <a:off x="500063" y="2352675"/>
            <a:ext cx="8229600" cy="4389438"/>
          </a:xfrm>
        </p:spPr>
        <p:txBody>
          <a:bodyPr/>
          <a:lstStyle/>
          <a:p>
            <a:pPr algn="just"/>
            <a:r>
              <a:rPr lang="es-EC" smtClean="0"/>
              <a:t>Función económica del estado: La intervención del Gobierno en la economía a generado cierta controversia, algunos economistas consideran su participación como desestabilizadora y hasta perjudicial, mientras que otros opinan que el Gobierno debe cumplir importantes funciones que disminuyen  las fluctuaciones de los ciclos económicos.</a:t>
            </a:r>
          </a:p>
          <a:p>
            <a:pPr algn="just">
              <a:buFont typeface="Wingdings 2" pitchFamily="18" charset="2"/>
              <a:buNone/>
            </a:pPr>
            <a:endParaRPr lang="es-EC" smtClean="0"/>
          </a:p>
          <a:p>
            <a:pPr lvl="1"/>
            <a:endParaRPr lang="es-EC"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1214438"/>
            <a:ext cx="8229600" cy="1143000"/>
          </a:xfrm>
        </p:spPr>
        <p:txBody>
          <a:bodyPr>
            <a:normAutofit fontScale="90000"/>
          </a:bodyPr>
          <a:lstStyle/>
          <a:p>
            <a:pPr algn="ctr" fontAlgn="auto">
              <a:spcAft>
                <a:spcPts val="0"/>
              </a:spcAft>
              <a:defRPr/>
            </a:pPr>
            <a:r>
              <a:rPr lang="es-EC" dirty="0" smtClean="0"/>
              <a:t>Política Fiscal contra la Crisis Económica</a:t>
            </a:r>
            <a:endParaRPr lang="es-EC" dirty="0"/>
          </a:p>
        </p:txBody>
      </p:sp>
      <p:sp>
        <p:nvSpPr>
          <p:cNvPr id="32771" name="2 Marcador de contenido"/>
          <p:cNvSpPr>
            <a:spLocks noGrp="1"/>
          </p:cNvSpPr>
          <p:nvPr>
            <p:ph idx="1"/>
          </p:nvPr>
        </p:nvSpPr>
        <p:spPr>
          <a:xfrm>
            <a:off x="571500" y="2857500"/>
            <a:ext cx="8229600" cy="3389313"/>
          </a:xfrm>
        </p:spPr>
        <p:txBody>
          <a:bodyPr/>
          <a:lstStyle/>
          <a:p>
            <a:pPr algn="just"/>
            <a:r>
              <a:rPr lang="es-EC" smtClean="0"/>
              <a:t>El Gobierno Ecuatoriano ante la crisis económica mundial decidió inyectar recursos en la economía nacional mediante la devolución mensualizada, directa  y sin descuento, de los Fondos de Reserva como una medida de política fiscal, incentivando los sectores económicos.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63" y="1000125"/>
            <a:ext cx="8229600" cy="1143000"/>
          </a:xfrm>
        </p:spPr>
        <p:txBody>
          <a:bodyPr>
            <a:normAutofit fontScale="90000"/>
          </a:bodyPr>
          <a:lstStyle/>
          <a:p>
            <a:pPr algn="ctr" fontAlgn="auto">
              <a:spcAft>
                <a:spcPts val="0"/>
              </a:spcAft>
              <a:defRPr/>
            </a:pPr>
            <a:r>
              <a:rPr lang="es-EC" dirty="0" smtClean="0"/>
              <a:t>Escenario de Impactos Macroeconómicos</a:t>
            </a:r>
            <a:endParaRPr lang="es-EC" dirty="0"/>
          </a:p>
        </p:txBody>
      </p:sp>
      <p:sp>
        <p:nvSpPr>
          <p:cNvPr id="33795" name="2 Marcador de contenido"/>
          <p:cNvSpPr>
            <a:spLocks noGrp="1"/>
          </p:cNvSpPr>
          <p:nvPr>
            <p:ph idx="4294967295"/>
          </p:nvPr>
        </p:nvSpPr>
        <p:spPr>
          <a:xfrm>
            <a:off x="428625" y="2468563"/>
            <a:ext cx="8229600" cy="4389437"/>
          </a:xfrm>
        </p:spPr>
        <p:txBody>
          <a:bodyPr/>
          <a:lstStyle/>
          <a:p>
            <a:pPr algn="just"/>
            <a:r>
              <a:rPr lang="es-EC" sz="3200" smtClean="0"/>
              <a:t>Detallaremos varios posibles escenarios sobre los efectos macroeconómicos que generaría la devolución mensual de los Fondos de Reserva por parte del IESS a sus afiliados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63" y="785813"/>
            <a:ext cx="8229600" cy="1143000"/>
          </a:xfrm>
        </p:spPr>
        <p:txBody>
          <a:bodyPr>
            <a:normAutofit fontScale="90000"/>
          </a:bodyPr>
          <a:lstStyle/>
          <a:p>
            <a:pPr algn="ctr" fontAlgn="auto">
              <a:spcAft>
                <a:spcPts val="0"/>
              </a:spcAft>
              <a:defRPr/>
            </a:pPr>
            <a:r>
              <a:rPr lang="es-EC" dirty="0" smtClean="0"/>
              <a:t>Los Fondos de Reserva entregados por el IESS</a:t>
            </a:r>
            <a:endParaRPr lang="es-EC" dirty="0"/>
          </a:p>
        </p:txBody>
      </p:sp>
      <p:pic>
        <p:nvPicPr>
          <p:cNvPr id="34819" name="Picture 1"/>
          <p:cNvPicPr>
            <a:picLocks noChangeAspect="1" noChangeArrowheads="1"/>
          </p:cNvPicPr>
          <p:nvPr/>
        </p:nvPicPr>
        <p:blipFill>
          <a:blip r:embed="rId2"/>
          <a:srcRect/>
          <a:stretch>
            <a:fillRect/>
          </a:stretch>
        </p:blipFill>
        <p:spPr bwMode="auto">
          <a:xfrm>
            <a:off x="1357313" y="2214563"/>
            <a:ext cx="6858000" cy="4000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0" y="928688"/>
            <a:ext cx="8858250" cy="1050925"/>
          </a:xfrm>
        </p:spPr>
        <p:txBody>
          <a:bodyPr/>
          <a:lstStyle/>
          <a:p>
            <a:pPr algn="r"/>
            <a:r>
              <a:rPr lang="es-EC" sz="4500" smtClean="0"/>
              <a:t>Síntesis de la Crisis Económica Mundial</a:t>
            </a:r>
          </a:p>
        </p:txBody>
      </p:sp>
      <p:grpSp>
        <p:nvGrpSpPr>
          <p:cNvPr id="8195" name="17 Grupo"/>
          <p:cNvGrpSpPr>
            <a:grpSpLocks/>
          </p:cNvGrpSpPr>
          <p:nvPr/>
        </p:nvGrpSpPr>
        <p:grpSpPr bwMode="auto">
          <a:xfrm>
            <a:off x="812800" y="1477963"/>
            <a:ext cx="7259638" cy="4749800"/>
            <a:chOff x="813432" y="1477481"/>
            <a:chExt cx="7259030" cy="4749743"/>
          </a:xfrm>
        </p:grpSpPr>
        <p:cxnSp>
          <p:nvCxnSpPr>
            <p:cNvPr id="20" name="19 Conector recto"/>
            <p:cNvCxnSpPr/>
            <p:nvPr/>
          </p:nvCxnSpPr>
          <p:spPr>
            <a:xfrm rot="5400000">
              <a:off x="-570117" y="3999195"/>
              <a:ext cx="4429072"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flipV="1">
              <a:off x="1643625" y="5714467"/>
              <a:ext cx="6000247" cy="7143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2" name="Freeform 11"/>
            <p:cNvSpPr>
              <a:spLocks/>
            </p:cNvSpPr>
            <p:nvPr/>
          </p:nvSpPr>
          <p:spPr bwMode="auto">
            <a:xfrm>
              <a:off x="1643625" y="2285508"/>
              <a:ext cx="5428795" cy="2857466"/>
            </a:xfrm>
            <a:custGeom>
              <a:avLst/>
              <a:gdLst/>
              <a:ahLst/>
              <a:cxnLst>
                <a:cxn ang="0">
                  <a:pos x="0" y="2716"/>
                </a:cxn>
                <a:cxn ang="0">
                  <a:pos x="1364" y="2221"/>
                </a:cxn>
                <a:cxn ang="0">
                  <a:pos x="2594" y="302"/>
                </a:cxn>
                <a:cxn ang="0">
                  <a:pos x="3764" y="406"/>
                </a:cxn>
                <a:cxn ang="0">
                  <a:pos x="4304" y="2146"/>
                </a:cxn>
                <a:cxn ang="0">
                  <a:pos x="5159" y="2581"/>
                </a:cxn>
              </a:cxnLst>
              <a:rect l="0" t="0" r="r" b="b"/>
              <a:pathLst>
                <a:path w="5159" h="2716">
                  <a:moveTo>
                    <a:pt x="0" y="2716"/>
                  </a:moveTo>
                  <a:cubicBezTo>
                    <a:pt x="466" y="2669"/>
                    <a:pt x="932" y="2623"/>
                    <a:pt x="1364" y="2221"/>
                  </a:cubicBezTo>
                  <a:cubicBezTo>
                    <a:pt x="1796" y="1819"/>
                    <a:pt x="2194" y="604"/>
                    <a:pt x="2594" y="302"/>
                  </a:cubicBezTo>
                  <a:cubicBezTo>
                    <a:pt x="2994" y="0"/>
                    <a:pt x="3479" y="99"/>
                    <a:pt x="3764" y="406"/>
                  </a:cubicBezTo>
                  <a:cubicBezTo>
                    <a:pt x="4049" y="713"/>
                    <a:pt x="4072" y="1784"/>
                    <a:pt x="4304" y="2146"/>
                  </a:cubicBezTo>
                  <a:cubicBezTo>
                    <a:pt x="4536" y="2508"/>
                    <a:pt x="5017" y="2509"/>
                    <a:pt x="5159" y="2581"/>
                  </a:cubicBezTo>
                </a:path>
              </a:pathLst>
            </a:custGeom>
            <a:noFill/>
            <a:ln w="38100" cap="flat">
              <a:solidFill>
                <a:schemeClr val="tx2">
                  <a:lumMod val="75000"/>
                </a:schemeClr>
              </a:solidFill>
              <a:prstDash val="solid"/>
              <a:round/>
              <a:headEnd/>
              <a:tailEnd/>
            </a:ln>
          </p:spPr>
          <p:txBody>
            <a:bodyPr/>
            <a:lstStyle/>
            <a:p>
              <a:pPr fontAlgn="auto">
                <a:spcBef>
                  <a:spcPts val="0"/>
                </a:spcBef>
                <a:spcAft>
                  <a:spcPts val="0"/>
                </a:spcAft>
                <a:defRPr/>
              </a:pPr>
              <a:endParaRPr lang="es-EC">
                <a:latin typeface="+mn-lt"/>
                <a:cs typeface="+mn-cs"/>
              </a:endParaRPr>
            </a:p>
          </p:txBody>
        </p:sp>
        <p:sp>
          <p:nvSpPr>
            <p:cNvPr id="23" name="22 CuadroTexto"/>
            <p:cNvSpPr txBox="1"/>
            <p:nvPr/>
          </p:nvSpPr>
          <p:spPr>
            <a:xfrm>
              <a:off x="1715056" y="3285621"/>
              <a:ext cx="1642925" cy="646105"/>
            </a:xfrm>
            <a:prstGeom prst="rect">
              <a:avLst/>
            </a:prstGeom>
            <a:noFill/>
          </p:spPr>
          <p:txBody>
            <a:bodyPr>
              <a:spAutoFit/>
            </a:bodyPr>
            <a:lstStyle/>
            <a:p>
              <a:pPr fontAlgn="auto">
                <a:spcBef>
                  <a:spcPts val="0"/>
                </a:spcBef>
                <a:spcAft>
                  <a:spcPts val="0"/>
                </a:spcAft>
                <a:defRPr/>
              </a:pPr>
              <a:r>
                <a:rPr lang="es-EC" dirty="0">
                  <a:solidFill>
                    <a:schemeClr val="accent3">
                      <a:lumMod val="75000"/>
                    </a:schemeClr>
                  </a:solidFill>
                  <a:latin typeface="+mn-lt"/>
                  <a:cs typeface="+mn-cs"/>
                </a:rPr>
                <a:t>Capitalismo</a:t>
              </a:r>
            </a:p>
            <a:p>
              <a:pPr fontAlgn="auto">
                <a:spcBef>
                  <a:spcPts val="0"/>
                </a:spcBef>
                <a:spcAft>
                  <a:spcPts val="0"/>
                </a:spcAft>
                <a:defRPr/>
              </a:pPr>
              <a:r>
                <a:rPr lang="es-EC" dirty="0">
                  <a:solidFill>
                    <a:schemeClr val="accent3">
                      <a:lumMod val="75000"/>
                    </a:schemeClr>
                  </a:solidFill>
                  <a:latin typeface="+mn-lt"/>
                  <a:cs typeface="+mn-cs"/>
                </a:rPr>
                <a:t>Joven</a:t>
              </a:r>
              <a:endParaRPr lang="es-EC" dirty="0">
                <a:solidFill>
                  <a:schemeClr val="accent3">
                    <a:lumMod val="75000"/>
                  </a:schemeClr>
                </a:solidFill>
                <a:latin typeface="+mn-lt"/>
                <a:cs typeface="+mn-cs"/>
              </a:endParaRPr>
            </a:p>
          </p:txBody>
        </p:sp>
        <p:sp>
          <p:nvSpPr>
            <p:cNvPr id="24" name="23 CuadroTexto"/>
            <p:cNvSpPr txBox="1"/>
            <p:nvPr/>
          </p:nvSpPr>
          <p:spPr>
            <a:xfrm>
              <a:off x="2429372" y="2071199"/>
              <a:ext cx="1714356" cy="646104"/>
            </a:xfrm>
            <a:prstGeom prst="rect">
              <a:avLst/>
            </a:prstGeom>
            <a:noFill/>
          </p:spPr>
          <p:txBody>
            <a:bodyPr>
              <a:spAutoFit/>
            </a:bodyPr>
            <a:lstStyle/>
            <a:p>
              <a:pPr fontAlgn="auto">
                <a:spcBef>
                  <a:spcPts val="0"/>
                </a:spcBef>
                <a:spcAft>
                  <a:spcPts val="0"/>
                </a:spcAft>
                <a:defRPr/>
              </a:pPr>
              <a:r>
                <a:rPr lang="es-EC" dirty="0">
                  <a:solidFill>
                    <a:schemeClr val="bg2">
                      <a:lumMod val="50000"/>
                    </a:schemeClr>
                  </a:solidFill>
                  <a:latin typeface="+mn-lt"/>
                  <a:cs typeface="+mn-cs"/>
                </a:rPr>
                <a:t>Capitalismo</a:t>
              </a:r>
            </a:p>
            <a:p>
              <a:pPr fontAlgn="auto">
                <a:spcBef>
                  <a:spcPts val="0"/>
                </a:spcBef>
                <a:spcAft>
                  <a:spcPts val="0"/>
                </a:spcAft>
                <a:defRPr/>
              </a:pPr>
              <a:r>
                <a:rPr lang="es-EC" dirty="0">
                  <a:solidFill>
                    <a:schemeClr val="bg2">
                      <a:lumMod val="50000"/>
                    </a:schemeClr>
                  </a:solidFill>
                  <a:latin typeface="+mn-lt"/>
                  <a:cs typeface="+mn-cs"/>
                </a:rPr>
                <a:t>Maduro</a:t>
              </a:r>
              <a:endParaRPr lang="es-EC" dirty="0">
                <a:solidFill>
                  <a:schemeClr val="bg2">
                    <a:lumMod val="50000"/>
                  </a:schemeClr>
                </a:solidFill>
                <a:latin typeface="+mn-lt"/>
                <a:cs typeface="+mn-cs"/>
              </a:endParaRPr>
            </a:p>
          </p:txBody>
        </p:sp>
        <p:sp>
          <p:nvSpPr>
            <p:cNvPr id="25" name="24 CuadroTexto">
              <a:hlinkClick r:id="rId2" action="ppaction://hlinksldjump"/>
            </p:cNvPr>
            <p:cNvSpPr txBox="1"/>
            <p:nvPr/>
          </p:nvSpPr>
          <p:spPr>
            <a:xfrm>
              <a:off x="5715221" y="1999762"/>
              <a:ext cx="1785788" cy="646105"/>
            </a:xfrm>
            <a:prstGeom prst="rect">
              <a:avLst/>
            </a:prstGeom>
            <a:noFill/>
          </p:spPr>
          <p:txBody>
            <a:bodyPr>
              <a:spAutoFit/>
            </a:bodyPr>
            <a:lstStyle/>
            <a:p>
              <a:pPr fontAlgn="auto">
                <a:spcBef>
                  <a:spcPts val="0"/>
                </a:spcBef>
                <a:spcAft>
                  <a:spcPts val="0"/>
                </a:spcAft>
                <a:defRPr/>
              </a:pPr>
              <a:r>
                <a:rPr lang="es-EC" dirty="0">
                  <a:solidFill>
                    <a:schemeClr val="accent3">
                      <a:lumMod val="75000"/>
                    </a:schemeClr>
                  </a:solidFill>
                  <a:latin typeface="+mn-lt"/>
                  <a:cs typeface="+mn-cs"/>
                </a:rPr>
                <a:t>Capitalismo</a:t>
              </a:r>
            </a:p>
            <a:p>
              <a:pPr fontAlgn="auto">
                <a:spcBef>
                  <a:spcPts val="0"/>
                </a:spcBef>
                <a:spcAft>
                  <a:spcPts val="0"/>
                </a:spcAft>
                <a:defRPr/>
              </a:pPr>
              <a:r>
                <a:rPr lang="es-EC" dirty="0">
                  <a:solidFill>
                    <a:schemeClr val="accent3">
                      <a:lumMod val="75000"/>
                    </a:schemeClr>
                  </a:solidFill>
                  <a:latin typeface="+mn-lt"/>
                  <a:cs typeface="+mn-cs"/>
                </a:rPr>
                <a:t>Senil</a:t>
              </a:r>
              <a:endParaRPr lang="es-EC" dirty="0">
                <a:solidFill>
                  <a:schemeClr val="accent3">
                    <a:lumMod val="75000"/>
                  </a:schemeClr>
                </a:solidFill>
                <a:latin typeface="+mn-lt"/>
                <a:cs typeface="+mn-cs"/>
              </a:endParaRPr>
            </a:p>
          </p:txBody>
        </p:sp>
        <p:sp>
          <p:nvSpPr>
            <p:cNvPr id="26" name="25 CuadroTexto"/>
            <p:cNvSpPr txBox="1"/>
            <p:nvPr/>
          </p:nvSpPr>
          <p:spPr>
            <a:xfrm>
              <a:off x="6215243" y="3499932"/>
              <a:ext cx="1428630" cy="369883"/>
            </a:xfrm>
            <a:prstGeom prst="rect">
              <a:avLst/>
            </a:prstGeom>
            <a:noFill/>
          </p:spPr>
          <p:txBody>
            <a:bodyPr>
              <a:spAutoFit/>
            </a:bodyPr>
            <a:lstStyle/>
            <a:p>
              <a:pPr fontAlgn="auto">
                <a:spcBef>
                  <a:spcPts val="0"/>
                </a:spcBef>
                <a:spcAft>
                  <a:spcPts val="0"/>
                </a:spcAft>
                <a:defRPr/>
              </a:pPr>
              <a:r>
                <a:rPr lang="es-EC" dirty="0">
                  <a:solidFill>
                    <a:schemeClr val="accent3">
                      <a:lumMod val="75000"/>
                    </a:schemeClr>
                  </a:solidFill>
                  <a:latin typeface="+mn-lt"/>
                  <a:cs typeface="+mn-cs"/>
                </a:rPr>
                <a:t>Colapso</a:t>
              </a:r>
              <a:endParaRPr lang="es-EC" dirty="0">
                <a:solidFill>
                  <a:schemeClr val="accent3">
                    <a:lumMod val="75000"/>
                  </a:schemeClr>
                </a:solidFill>
                <a:latin typeface="+mn-lt"/>
                <a:cs typeface="+mn-cs"/>
              </a:endParaRPr>
            </a:p>
          </p:txBody>
        </p:sp>
        <p:sp>
          <p:nvSpPr>
            <p:cNvPr id="27" name="26 Bisel"/>
            <p:cNvSpPr/>
            <p:nvPr/>
          </p:nvSpPr>
          <p:spPr>
            <a:xfrm>
              <a:off x="3357982" y="3928552"/>
              <a:ext cx="214294" cy="214309"/>
            </a:xfrm>
            <a:prstGeom prst="beve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
          <p:nvSpPr>
            <p:cNvPr id="28" name="27 Bisel"/>
            <p:cNvSpPr/>
            <p:nvPr/>
          </p:nvSpPr>
          <p:spPr>
            <a:xfrm>
              <a:off x="4786612" y="2356945"/>
              <a:ext cx="214294" cy="214309"/>
            </a:xfrm>
            <a:prstGeom prst="beve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
          <p:nvSpPr>
            <p:cNvPr id="29" name="28 Bisel"/>
            <p:cNvSpPr/>
            <p:nvPr/>
          </p:nvSpPr>
          <p:spPr>
            <a:xfrm>
              <a:off x="5858084" y="3785678"/>
              <a:ext cx="214295" cy="214309"/>
            </a:xfrm>
            <a:prstGeom prst="beve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p>
          </p:txBody>
        </p:sp>
        <p:sp>
          <p:nvSpPr>
            <p:cNvPr id="30" name="29 CuadroTexto"/>
            <p:cNvSpPr txBox="1"/>
            <p:nvPr/>
          </p:nvSpPr>
          <p:spPr>
            <a:xfrm>
              <a:off x="1715056" y="5857340"/>
              <a:ext cx="5928816" cy="369884"/>
            </a:xfrm>
            <a:prstGeom prst="rect">
              <a:avLst/>
            </a:prstGeom>
            <a:noFill/>
          </p:spPr>
          <p:txBody>
            <a:bodyPr>
              <a:spAutoFit/>
            </a:bodyPr>
            <a:lstStyle/>
            <a:p>
              <a:pPr fontAlgn="auto">
                <a:spcBef>
                  <a:spcPts val="0"/>
                </a:spcBef>
                <a:spcAft>
                  <a:spcPts val="0"/>
                </a:spcAft>
                <a:defRPr/>
              </a:pPr>
              <a:r>
                <a:rPr lang="es-EC" dirty="0">
                  <a:solidFill>
                    <a:schemeClr val="accent3">
                      <a:lumMod val="75000"/>
                    </a:schemeClr>
                  </a:solidFill>
                  <a:latin typeface="+mn-lt"/>
                  <a:cs typeface="+mn-cs"/>
                </a:rPr>
                <a:t>                1800           1900        1970             2000</a:t>
              </a:r>
              <a:endParaRPr lang="es-EC" dirty="0">
                <a:solidFill>
                  <a:schemeClr val="accent3">
                    <a:lumMod val="75000"/>
                  </a:schemeClr>
                </a:solidFill>
                <a:latin typeface="+mn-lt"/>
                <a:cs typeface="+mn-cs"/>
              </a:endParaRPr>
            </a:p>
          </p:txBody>
        </p:sp>
        <p:sp>
          <p:nvSpPr>
            <p:cNvPr id="31" name="30 CuadroTexto"/>
            <p:cNvSpPr txBox="1"/>
            <p:nvPr/>
          </p:nvSpPr>
          <p:spPr>
            <a:xfrm>
              <a:off x="7286715" y="5785904"/>
              <a:ext cx="785747" cy="369883"/>
            </a:xfrm>
            <a:prstGeom prst="rect">
              <a:avLst/>
            </a:prstGeom>
            <a:noFill/>
          </p:spPr>
          <p:txBody>
            <a:bodyPr>
              <a:spAutoFit/>
            </a:bodyPr>
            <a:lstStyle/>
            <a:p>
              <a:pPr fontAlgn="auto">
                <a:spcBef>
                  <a:spcPts val="0"/>
                </a:spcBef>
                <a:spcAft>
                  <a:spcPts val="0"/>
                </a:spcAft>
                <a:defRPr/>
              </a:pPr>
              <a:r>
                <a:rPr lang="es-EC" dirty="0">
                  <a:solidFill>
                    <a:schemeClr val="accent3">
                      <a:lumMod val="75000"/>
                    </a:schemeClr>
                  </a:solidFill>
                  <a:latin typeface="+mn-lt"/>
                  <a:cs typeface="+mn-cs"/>
                </a:rPr>
                <a:t>años</a:t>
              </a:r>
              <a:endParaRPr lang="es-EC" dirty="0">
                <a:solidFill>
                  <a:schemeClr val="accent3">
                    <a:lumMod val="75000"/>
                  </a:schemeClr>
                </a:solidFill>
                <a:latin typeface="+mn-lt"/>
                <a:cs typeface="+mn-cs"/>
              </a:endParaRPr>
            </a:p>
          </p:txBody>
        </p:sp>
        <p:sp>
          <p:nvSpPr>
            <p:cNvPr id="32" name="31 CuadroTexto"/>
            <p:cNvSpPr txBox="1"/>
            <p:nvPr/>
          </p:nvSpPr>
          <p:spPr>
            <a:xfrm rot="20385729">
              <a:off x="813432" y="1477481"/>
              <a:ext cx="1173065" cy="369883"/>
            </a:xfrm>
            <a:prstGeom prst="rect">
              <a:avLst/>
            </a:prstGeom>
            <a:noFill/>
          </p:spPr>
          <p:txBody>
            <a:bodyPr>
              <a:spAutoFit/>
            </a:bodyPr>
            <a:lstStyle/>
            <a:p>
              <a:pPr fontAlgn="auto">
                <a:spcBef>
                  <a:spcPts val="0"/>
                </a:spcBef>
                <a:spcAft>
                  <a:spcPts val="0"/>
                </a:spcAft>
                <a:defRPr/>
              </a:pPr>
              <a:r>
                <a:rPr lang="es-EC" dirty="0">
                  <a:solidFill>
                    <a:schemeClr val="accent3">
                      <a:lumMod val="75000"/>
                    </a:schemeClr>
                  </a:solidFill>
                  <a:latin typeface="+mn-lt"/>
                  <a:cs typeface="+mn-cs"/>
                </a:rPr>
                <a:t>Periodos</a:t>
              </a:r>
              <a:endParaRPr lang="es-EC" dirty="0">
                <a:solidFill>
                  <a:schemeClr val="accent3">
                    <a:lumMod val="75000"/>
                  </a:schemeClr>
                </a:solidFill>
                <a:latin typeface="+mn-lt"/>
                <a:cs typeface="+mn-cs"/>
              </a:endParaRPr>
            </a:p>
          </p:txBody>
        </p:sp>
        <p:sp>
          <p:nvSpPr>
            <p:cNvPr id="33" name="32 Forma libre"/>
            <p:cNvSpPr/>
            <p:nvPr/>
          </p:nvSpPr>
          <p:spPr>
            <a:xfrm>
              <a:off x="5929516" y="3928552"/>
              <a:ext cx="1301641" cy="1195373"/>
            </a:xfrm>
            <a:custGeom>
              <a:avLst/>
              <a:gdLst>
                <a:gd name="connsiteX0" fmla="*/ 0 w 1302327"/>
                <a:gd name="connsiteY0" fmla="*/ 101105 h 1195614"/>
                <a:gd name="connsiteX1" fmla="*/ 55418 w 1302327"/>
                <a:gd name="connsiteY1" fmla="*/ 87250 h 1195614"/>
                <a:gd name="connsiteX2" fmla="*/ 166254 w 1302327"/>
                <a:gd name="connsiteY2" fmla="*/ 31832 h 1195614"/>
                <a:gd name="connsiteX3" fmla="*/ 235527 w 1302327"/>
                <a:gd name="connsiteY3" fmla="*/ 45687 h 1195614"/>
                <a:gd name="connsiteX4" fmla="*/ 263236 w 1302327"/>
                <a:gd name="connsiteY4" fmla="*/ 184232 h 1195614"/>
                <a:gd name="connsiteX5" fmla="*/ 249381 w 1302327"/>
                <a:gd name="connsiteY5" fmla="*/ 225796 h 1195614"/>
                <a:gd name="connsiteX6" fmla="*/ 152400 w 1302327"/>
                <a:gd name="connsiteY6" fmla="*/ 295068 h 1195614"/>
                <a:gd name="connsiteX7" fmla="*/ 83127 w 1302327"/>
                <a:gd name="connsiteY7" fmla="*/ 350487 h 1195614"/>
                <a:gd name="connsiteX8" fmla="*/ 83127 w 1302327"/>
                <a:gd name="connsiteY8" fmla="*/ 516741 h 1195614"/>
                <a:gd name="connsiteX9" fmla="*/ 124690 w 1302327"/>
                <a:gd name="connsiteY9" fmla="*/ 530596 h 1195614"/>
                <a:gd name="connsiteX10" fmla="*/ 193963 w 1302327"/>
                <a:gd name="connsiteY10" fmla="*/ 516741 h 1195614"/>
                <a:gd name="connsiteX11" fmla="*/ 277090 w 1302327"/>
                <a:gd name="connsiteY11" fmla="*/ 489032 h 1195614"/>
                <a:gd name="connsiteX12" fmla="*/ 332509 w 1302327"/>
                <a:gd name="connsiteY12" fmla="*/ 475178 h 1195614"/>
                <a:gd name="connsiteX13" fmla="*/ 457200 w 1302327"/>
                <a:gd name="connsiteY13" fmla="*/ 489032 h 1195614"/>
                <a:gd name="connsiteX14" fmla="*/ 471054 w 1302327"/>
                <a:gd name="connsiteY14" fmla="*/ 530596 h 1195614"/>
                <a:gd name="connsiteX15" fmla="*/ 374072 w 1302327"/>
                <a:gd name="connsiteY15" fmla="*/ 655287 h 1195614"/>
                <a:gd name="connsiteX16" fmla="*/ 332509 w 1302327"/>
                <a:gd name="connsiteY16" fmla="*/ 669141 h 1195614"/>
                <a:gd name="connsiteX17" fmla="*/ 263236 w 1302327"/>
                <a:gd name="connsiteY17" fmla="*/ 752268 h 1195614"/>
                <a:gd name="connsiteX18" fmla="*/ 249381 w 1302327"/>
                <a:gd name="connsiteY18" fmla="*/ 793832 h 1195614"/>
                <a:gd name="connsiteX19" fmla="*/ 290945 w 1302327"/>
                <a:gd name="connsiteY19" fmla="*/ 876959 h 1195614"/>
                <a:gd name="connsiteX20" fmla="*/ 346363 w 1302327"/>
                <a:gd name="connsiteY20" fmla="*/ 890814 h 1195614"/>
                <a:gd name="connsiteX21" fmla="*/ 457200 w 1302327"/>
                <a:gd name="connsiteY21" fmla="*/ 876959 h 1195614"/>
                <a:gd name="connsiteX22" fmla="*/ 471054 w 1302327"/>
                <a:gd name="connsiteY22" fmla="*/ 835396 h 1195614"/>
                <a:gd name="connsiteX23" fmla="*/ 554181 w 1302327"/>
                <a:gd name="connsiteY23" fmla="*/ 779978 h 1195614"/>
                <a:gd name="connsiteX24" fmla="*/ 678872 w 1302327"/>
                <a:gd name="connsiteY24" fmla="*/ 738414 h 1195614"/>
                <a:gd name="connsiteX25" fmla="*/ 720436 w 1302327"/>
                <a:gd name="connsiteY25" fmla="*/ 779978 h 1195614"/>
                <a:gd name="connsiteX26" fmla="*/ 706581 w 1302327"/>
                <a:gd name="connsiteY26" fmla="*/ 849250 h 1195614"/>
                <a:gd name="connsiteX27" fmla="*/ 651163 w 1302327"/>
                <a:gd name="connsiteY27" fmla="*/ 973941 h 1195614"/>
                <a:gd name="connsiteX28" fmla="*/ 692727 w 1302327"/>
                <a:gd name="connsiteY28" fmla="*/ 1084778 h 1195614"/>
                <a:gd name="connsiteX29" fmla="*/ 789709 w 1302327"/>
                <a:gd name="connsiteY29" fmla="*/ 1070923 h 1195614"/>
                <a:gd name="connsiteX30" fmla="*/ 858981 w 1302327"/>
                <a:gd name="connsiteY30" fmla="*/ 946232 h 1195614"/>
                <a:gd name="connsiteX31" fmla="*/ 900545 w 1302327"/>
                <a:gd name="connsiteY31" fmla="*/ 918523 h 1195614"/>
                <a:gd name="connsiteX32" fmla="*/ 983672 w 1302327"/>
                <a:gd name="connsiteY32" fmla="*/ 890814 h 1195614"/>
                <a:gd name="connsiteX33" fmla="*/ 1025236 w 1302327"/>
                <a:gd name="connsiteY33" fmla="*/ 904668 h 1195614"/>
                <a:gd name="connsiteX34" fmla="*/ 1066800 w 1302327"/>
                <a:gd name="connsiteY34" fmla="*/ 973941 h 1195614"/>
                <a:gd name="connsiteX35" fmla="*/ 1052945 w 1302327"/>
                <a:gd name="connsiteY35" fmla="*/ 1043214 h 1195614"/>
                <a:gd name="connsiteX36" fmla="*/ 1052945 w 1302327"/>
                <a:gd name="connsiteY36" fmla="*/ 1181759 h 1195614"/>
                <a:gd name="connsiteX37" fmla="*/ 1094509 w 1302327"/>
                <a:gd name="connsiteY37" fmla="*/ 1195614 h 1195614"/>
                <a:gd name="connsiteX38" fmla="*/ 1163781 w 1302327"/>
                <a:gd name="connsiteY38" fmla="*/ 1181759 h 1195614"/>
                <a:gd name="connsiteX39" fmla="*/ 1191490 w 1302327"/>
                <a:gd name="connsiteY39" fmla="*/ 1140196 h 1195614"/>
                <a:gd name="connsiteX40" fmla="*/ 1233054 w 1302327"/>
                <a:gd name="connsiteY40" fmla="*/ 1057068 h 1195614"/>
                <a:gd name="connsiteX41" fmla="*/ 1274618 w 1302327"/>
                <a:gd name="connsiteY41" fmla="*/ 1029359 h 1195614"/>
                <a:gd name="connsiteX42" fmla="*/ 1302327 w 1302327"/>
                <a:gd name="connsiteY42" fmla="*/ 1001650 h 11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302327" h="1195614">
                  <a:moveTo>
                    <a:pt x="0" y="101105"/>
                  </a:moveTo>
                  <a:cubicBezTo>
                    <a:pt x="18473" y="96487"/>
                    <a:pt x="38018" y="94983"/>
                    <a:pt x="55418" y="87250"/>
                  </a:cubicBezTo>
                  <a:cubicBezTo>
                    <a:pt x="251729" y="0"/>
                    <a:pt x="37037" y="74905"/>
                    <a:pt x="166254" y="31832"/>
                  </a:cubicBezTo>
                  <a:cubicBezTo>
                    <a:pt x="189345" y="36450"/>
                    <a:pt x="215558" y="33206"/>
                    <a:pt x="235527" y="45687"/>
                  </a:cubicBezTo>
                  <a:cubicBezTo>
                    <a:pt x="297772" y="84590"/>
                    <a:pt x="276230" y="125759"/>
                    <a:pt x="263236" y="184232"/>
                  </a:cubicBezTo>
                  <a:cubicBezTo>
                    <a:pt x="260068" y="198488"/>
                    <a:pt x="258730" y="214577"/>
                    <a:pt x="249381" y="225796"/>
                  </a:cubicBezTo>
                  <a:cubicBezTo>
                    <a:pt x="229882" y="249195"/>
                    <a:pt x="177669" y="274853"/>
                    <a:pt x="152400" y="295068"/>
                  </a:cubicBezTo>
                  <a:cubicBezTo>
                    <a:pt x="53693" y="374035"/>
                    <a:pt x="211050" y="265204"/>
                    <a:pt x="83127" y="350487"/>
                  </a:cubicBezTo>
                  <a:cubicBezTo>
                    <a:pt x="62430" y="412574"/>
                    <a:pt x="49380" y="432372"/>
                    <a:pt x="83127" y="516741"/>
                  </a:cubicBezTo>
                  <a:cubicBezTo>
                    <a:pt x="88551" y="530300"/>
                    <a:pt x="110836" y="525978"/>
                    <a:pt x="124690" y="530596"/>
                  </a:cubicBezTo>
                  <a:cubicBezTo>
                    <a:pt x="147781" y="525978"/>
                    <a:pt x="171244" y="522937"/>
                    <a:pt x="193963" y="516741"/>
                  </a:cubicBezTo>
                  <a:cubicBezTo>
                    <a:pt x="222142" y="509056"/>
                    <a:pt x="248754" y="496116"/>
                    <a:pt x="277090" y="489032"/>
                  </a:cubicBezTo>
                  <a:lnTo>
                    <a:pt x="332509" y="475178"/>
                  </a:lnTo>
                  <a:cubicBezTo>
                    <a:pt x="374073" y="479796"/>
                    <a:pt x="418372" y="473501"/>
                    <a:pt x="457200" y="489032"/>
                  </a:cubicBezTo>
                  <a:cubicBezTo>
                    <a:pt x="470760" y="494456"/>
                    <a:pt x="475672" y="516741"/>
                    <a:pt x="471054" y="530596"/>
                  </a:cubicBezTo>
                  <a:cubicBezTo>
                    <a:pt x="463190" y="554188"/>
                    <a:pt x="404811" y="634794"/>
                    <a:pt x="374072" y="655287"/>
                  </a:cubicBezTo>
                  <a:cubicBezTo>
                    <a:pt x="361921" y="663388"/>
                    <a:pt x="346363" y="664523"/>
                    <a:pt x="332509" y="669141"/>
                  </a:cubicBezTo>
                  <a:cubicBezTo>
                    <a:pt x="301869" y="699781"/>
                    <a:pt x="282525" y="713691"/>
                    <a:pt x="263236" y="752268"/>
                  </a:cubicBezTo>
                  <a:cubicBezTo>
                    <a:pt x="256705" y="765330"/>
                    <a:pt x="253999" y="779977"/>
                    <a:pt x="249381" y="793832"/>
                  </a:cubicBezTo>
                  <a:cubicBezTo>
                    <a:pt x="257284" y="817541"/>
                    <a:pt x="267924" y="861612"/>
                    <a:pt x="290945" y="876959"/>
                  </a:cubicBezTo>
                  <a:cubicBezTo>
                    <a:pt x="306788" y="887521"/>
                    <a:pt x="327890" y="886196"/>
                    <a:pt x="346363" y="890814"/>
                  </a:cubicBezTo>
                  <a:cubicBezTo>
                    <a:pt x="383309" y="886196"/>
                    <a:pt x="423176" y="892081"/>
                    <a:pt x="457200" y="876959"/>
                  </a:cubicBezTo>
                  <a:cubicBezTo>
                    <a:pt x="470545" y="871028"/>
                    <a:pt x="462953" y="847547"/>
                    <a:pt x="471054" y="835396"/>
                  </a:cubicBezTo>
                  <a:cubicBezTo>
                    <a:pt x="500706" y="790918"/>
                    <a:pt x="510605" y="794503"/>
                    <a:pt x="554181" y="779978"/>
                  </a:cubicBezTo>
                  <a:cubicBezTo>
                    <a:pt x="626251" y="707908"/>
                    <a:pt x="583983" y="719435"/>
                    <a:pt x="678872" y="738414"/>
                  </a:cubicBezTo>
                  <a:cubicBezTo>
                    <a:pt x="692727" y="752269"/>
                    <a:pt x="715684" y="760970"/>
                    <a:pt x="720436" y="779978"/>
                  </a:cubicBezTo>
                  <a:cubicBezTo>
                    <a:pt x="726147" y="802823"/>
                    <a:pt x="712777" y="826532"/>
                    <a:pt x="706581" y="849250"/>
                  </a:cubicBezTo>
                  <a:cubicBezTo>
                    <a:pt x="683752" y="932957"/>
                    <a:pt x="689290" y="916750"/>
                    <a:pt x="651163" y="973941"/>
                  </a:cubicBezTo>
                  <a:cubicBezTo>
                    <a:pt x="651722" y="977295"/>
                    <a:pt x="652336" y="1080290"/>
                    <a:pt x="692727" y="1084778"/>
                  </a:cubicBezTo>
                  <a:cubicBezTo>
                    <a:pt x="725183" y="1088384"/>
                    <a:pt x="757382" y="1075541"/>
                    <a:pt x="789709" y="1070923"/>
                  </a:cubicBezTo>
                  <a:cubicBezTo>
                    <a:pt x="816479" y="990614"/>
                    <a:pt x="801552" y="994090"/>
                    <a:pt x="858981" y="946232"/>
                  </a:cubicBezTo>
                  <a:cubicBezTo>
                    <a:pt x="871773" y="935572"/>
                    <a:pt x="885329" y="925286"/>
                    <a:pt x="900545" y="918523"/>
                  </a:cubicBezTo>
                  <a:cubicBezTo>
                    <a:pt x="927235" y="906661"/>
                    <a:pt x="983672" y="890814"/>
                    <a:pt x="983672" y="890814"/>
                  </a:cubicBezTo>
                  <a:cubicBezTo>
                    <a:pt x="997527" y="895432"/>
                    <a:pt x="1012713" y="897154"/>
                    <a:pt x="1025236" y="904668"/>
                  </a:cubicBezTo>
                  <a:cubicBezTo>
                    <a:pt x="1056931" y="923685"/>
                    <a:pt x="1055902" y="941250"/>
                    <a:pt x="1066800" y="973941"/>
                  </a:cubicBezTo>
                  <a:cubicBezTo>
                    <a:pt x="1062182" y="997032"/>
                    <a:pt x="1058656" y="1020369"/>
                    <a:pt x="1052945" y="1043214"/>
                  </a:cubicBezTo>
                  <a:cubicBezTo>
                    <a:pt x="1038727" y="1100086"/>
                    <a:pt x="1014746" y="1105363"/>
                    <a:pt x="1052945" y="1181759"/>
                  </a:cubicBezTo>
                  <a:cubicBezTo>
                    <a:pt x="1059476" y="1194821"/>
                    <a:pt x="1080654" y="1190996"/>
                    <a:pt x="1094509" y="1195614"/>
                  </a:cubicBezTo>
                  <a:cubicBezTo>
                    <a:pt x="1117600" y="1190996"/>
                    <a:pt x="1143336" y="1193442"/>
                    <a:pt x="1163781" y="1181759"/>
                  </a:cubicBezTo>
                  <a:cubicBezTo>
                    <a:pt x="1178238" y="1173498"/>
                    <a:pt x="1184043" y="1155089"/>
                    <a:pt x="1191490" y="1140196"/>
                  </a:cubicBezTo>
                  <a:cubicBezTo>
                    <a:pt x="1214026" y="1095124"/>
                    <a:pt x="1193350" y="1096772"/>
                    <a:pt x="1233054" y="1057068"/>
                  </a:cubicBezTo>
                  <a:cubicBezTo>
                    <a:pt x="1244828" y="1045294"/>
                    <a:pt x="1261616" y="1039761"/>
                    <a:pt x="1274618" y="1029359"/>
                  </a:cubicBezTo>
                  <a:cubicBezTo>
                    <a:pt x="1284818" y="1021199"/>
                    <a:pt x="1293091" y="1010886"/>
                    <a:pt x="1302327" y="1001650"/>
                  </a:cubicBezTo>
                </a:path>
              </a:pathLst>
            </a:cu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C"/>
            </a:p>
          </p:txBody>
        </p:sp>
      </p:grpSp>
    </p:spTree>
  </p:cSld>
  <p:clrMapOvr>
    <a:masterClrMapping/>
  </p:clrMapOvr>
  <p:transition>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Marcador de contenido"/>
          <p:cNvSpPr>
            <a:spLocks noGrp="1"/>
          </p:cNvSpPr>
          <p:nvPr>
            <p:ph idx="4294967295"/>
          </p:nvPr>
        </p:nvSpPr>
        <p:spPr>
          <a:xfrm>
            <a:off x="428625" y="214313"/>
            <a:ext cx="8229600" cy="4389437"/>
          </a:xfrm>
        </p:spPr>
        <p:txBody>
          <a:bodyPr/>
          <a:lstStyle/>
          <a:p>
            <a:pPr algn="just"/>
            <a:endParaRPr lang="es-EC" smtClean="0"/>
          </a:p>
          <a:p>
            <a:pPr algn="just"/>
            <a:r>
              <a:rPr lang="es-EC" smtClean="0"/>
              <a:t>De lo anteriormente expuesto, un escenario seria la devolución inmediata de solo 50% de los recursos del Fondo de Reserva </a:t>
            </a:r>
          </a:p>
        </p:txBody>
      </p:sp>
      <p:pic>
        <p:nvPicPr>
          <p:cNvPr id="13321" name="Picture 9"/>
          <p:cNvPicPr>
            <a:picLocks noChangeAspect="1" noChangeArrowheads="1"/>
          </p:cNvPicPr>
          <p:nvPr/>
        </p:nvPicPr>
        <p:blipFill>
          <a:blip r:embed="rId2"/>
          <a:srcRect/>
          <a:stretch>
            <a:fillRect/>
          </a:stretch>
        </p:blipFill>
        <p:spPr bwMode="auto">
          <a:xfrm>
            <a:off x="3929063" y="3721100"/>
            <a:ext cx="5214937" cy="3136900"/>
          </a:xfrm>
          <a:prstGeom prst="rect">
            <a:avLst/>
          </a:prstGeom>
          <a:noFill/>
          <a:ln w="9525">
            <a:noFill/>
            <a:miter lim="800000"/>
            <a:headEnd/>
            <a:tailEnd/>
          </a:ln>
        </p:spPr>
      </p:pic>
      <p:pic>
        <p:nvPicPr>
          <p:cNvPr id="35844" name="Picture 10"/>
          <p:cNvPicPr>
            <a:picLocks noChangeAspect="1" noChangeArrowheads="1"/>
          </p:cNvPicPr>
          <p:nvPr/>
        </p:nvPicPr>
        <p:blipFill>
          <a:blip r:embed="rId3"/>
          <a:srcRect/>
          <a:stretch>
            <a:fillRect/>
          </a:stretch>
        </p:blipFill>
        <p:spPr bwMode="auto">
          <a:xfrm>
            <a:off x="34925" y="2000250"/>
            <a:ext cx="3857625" cy="3678238"/>
          </a:xfrm>
          <a:prstGeom prst="rect">
            <a:avLst/>
          </a:prstGeom>
          <a:noFill/>
          <a:ln w="9525">
            <a:noFill/>
            <a:miter lim="800000"/>
            <a:headEnd/>
            <a:tailEnd/>
          </a:ln>
        </p:spPr>
      </p:pic>
      <p:sp>
        <p:nvSpPr>
          <p:cNvPr id="27" name="26 Flecha curvada hacia abajo"/>
          <p:cNvSpPr/>
          <p:nvPr/>
        </p:nvSpPr>
        <p:spPr>
          <a:xfrm rot="1033359">
            <a:off x="3209925" y="2384425"/>
            <a:ext cx="3571875" cy="985838"/>
          </a:xfrm>
          <a:prstGeom prst="curvedDownArrow">
            <a:avLst>
              <a:gd name="adj1" fmla="val 25000"/>
              <a:gd name="adj2" fmla="val 45366"/>
              <a:gd name="adj3" fmla="val 16875"/>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blinds(horizontal)">
                                      <p:cBhvr>
                                        <p:cTn id="7"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88" y="1214438"/>
            <a:ext cx="8229600" cy="1204912"/>
          </a:xfrm>
        </p:spPr>
        <p:txBody>
          <a:bodyPr>
            <a:normAutofit fontScale="90000"/>
          </a:bodyPr>
          <a:lstStyle/>
          <a:p>
            <a:pPr algn="ctr" fontAlgn="auto">
              <a:spcAft>
                <a:spcPts val="0"/>
              </a:spcAft>
              <a:defRPr/>
            </a:pPr>
            <a:r>
              <a:rPr lang="es-EC" dirty="0" smtClean="0"/>
              <a:t>Metodología</a:t>
            </a:r>
            <a:br>
              <a:rPr lang="es-EC" dirty="0" smtClean="0"/>
            </a:br>
            <a:endParaRPr lang="es-EC" dirty="0"/>
          </a:p>
        </p:txBody>
      </p:sp>
      <p:sp>
        <p:nvSpPr>
          <p:cNvPr id="1028" name="2 Marcador de contenido"/>
          <p:cNvSpPr>
            <a:spLocks noGrp="1"/>
          </p:cNvSpPr>
          <p:nvPr>
            <p:ph idx="4294967295"/>
          </p:nvPr>
        </p:nvSpPr>
        <p:spPr>
          <a:xfrm>
            <a:off x="428625" y="2071688"/>
            <a:ext cx="8229600" cy="4389437"/>
          </a:xfrm>
        </p:spPr>
        <p:txBody>
          <a:bodyPr/>
          <a:lstStyle/>
          <a:p>
            <a:pPr algn="just"/>
            <a:r>
              <a:rPr lang="es-EC" smtClean="0"/>
              <a:t>Es decir una economía abierta donde se comercia con bienes y productos con otros países del mundo. Esto significa que las políticas económicas pueden alterar el comportamiento de los consumidores de modo que estos demanden más bienes extranjeros. </a:t>
            </a:r>
          </a:p>
          <a:p>
            <a:pPr algn="just"/>
            <a:r>
              <a:rPr lang="es-EC" smtClean="0"/>
              <a:t>La teoría de Keynes proporciona un marco en el que se relacionan dos variables económicas: Consumo (C) y Ingreso (Y)</a:t>
            </a:r>
          </a:p>
          <a:p>
            <a:pPr algn="just"/>
            <a:endParaRPr lang="es-EC" smtClean="0"/>
          </a:p>
          <a:p>
            <a:pPr algn="just"/>
            <a:endParaRPr lang="es-EC" smtClean="0"/>
          </a:p>
          <a:p>
            <a:pPr lvl="1" algn="just"/>
            <a:endParaRPr lang="es-EC" smtClean="0"/>
          </a:p>
          <a:p>
            <a:pPr algn="just">
              <a:buFont typeface="Wingdings 2" pitchFamily="18" charset="2"/>
              <a:buNone/>
            </a:pPr>
            <a:endParaRPr lang="es-EC" smtClean="0"/>
          </a:p>
          <a:p>
            <a:pPr algn="just">
              <a:buFont typeface="Wingdings 2" pitchFamily="18" charset="2"/>
              <a:buNone/>
            </a:pPr>
            <a:endParaRPr lang="es-EC" smtClean="0"/>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latin typeface="Constantia" pitchFamily="18" charset="0"/>
            </a:endParaRPr>
          </a:p>
        </p:txBody>
      </p:sp>
      <p:graphicFrame>
        <p:nvGraphicFramePr>
          <p:cNvPr id="1026" name="Object 1"/>
          <p:cNvGraphicFramePr>
            <a:graphicFrameLocks noChangeAspect="1"/>
          </p:cNvGraphicFramePr>
          <p:nvPr/>
        </p:nvGraphicFramePr>
        <p:xfrm>
          <a:off x="3071813" y="5643563"/>
          <a:ext cx="2857500" cy="642937"/>
        </p:xfrm>
        <a:graphic>
          <a:graphicData uri="http://schemas.openxmlformats.org/presentationml/2006/ole">
            <p:oleObj spid="_x0000_s1026" r:id="rId3" imgW="914003" imgH="177723" progId="">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63" y="1857375"/>
            <a:ext cx="8229600" cy="1143000"/>
          </a:xfrm>
        </p:spPr>
        <p:txBody>
          <a:bodyPr>
            <a:normAutofit fontScale="90000"/>
          </a:bodyPr>
          <a:lstStyle/>
          <a:p>
            <a:pPr algn="ctr" fontAlgn="auto">
              <a:spcAft>
                <a:spcPts val="0"/>
              </a:spcAft>
              <a:defRPr/>
            </a:pPr>
            <a:r>
              <a:rPr lang="es-EC" dirty="0" smtClean="0"/>
              <a:t>Expresión del Modelo básico de Regresión Lineal</a:t>
            </a:r>
            <a:r>
              <a:rPr lang="es-EC" b="1" dirty="0" smtClean="0"/>
              <a:t/>
            </a:r>
            <a:br>
              <a:rPr lang="es-EC" b="1" dirty="0" smtClean="0"/>
            </a:br>
            <a:endParaRPr lang="es-EC" dirty="0"/>
          </a:p>
        </p:txBody>
      </p:sp>
      <p:sp>
        <p:nvSpPr>
          <p:cNvPr id="36867" name="2 Marcador de contenido"/>
          <p:cNvSpPr>
            <a:spLocks noGrp="1"/>
          </p:cNvSpPr>
          <p:nvPr>
            <p:ph idx="4294967295"/>
          </p:nvPr>
        </p:nvSpPr>
        <p:spPr>
          <a:xfrm>
            <a:off x="500063" y="2643188"/>
            <a:ext cx="8229600" cy="1851025"/>
          </a:xfrm>
        </p:spPr>
        <p:txBody>
          <a:bodyPr/>
          <a:lstStyle/>
          <a:p>
            <a:r>
              <a:rPr lang="es-EC" smtClean="0"/>
              <a:t>Establece la linealidad en los parámetros en la relación entre la variable endógena y las exógenas. Es decir, en la función de consumo tendremos. </a:t>
            </a:r>
          </a:p>
          <a:p>
            <a:endParaRPr lang="es-EC" smtClean="0"/>
          </a:p>
        </p:txBody>
      </p:sp>
      <p:sp>
        <p:nvSpPr>
          <p:cNvPr id="3686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latin typeface="Constantia" pitchFamily="18" charset="0"/>
            </a:endParaRPr>
          </a:p>
        </p:txBody>
      </p:sp>
      <p:pic>
        <p:nvPicPr>
          <p:cNvPr id="368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00188" y="4714875"/>
            <a:ext cx="6826250" cy="50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Título"/>
          <p:cNvSpPr>
            <a:spLocks noGrp="1"/>
          </p:cNvSpPr>
          <p:nvPr>
            <p:ph type="title"/>
          </p:nvPr>
        </p:nvSpPr>
        <p:spPr>
          <a:xfrm>
            <a:off x="285750" y="1500188"/>
            <a:ext cx="8372475" cy="1571625"/>
          </a:xfrm>
        </p:spPr>
        <p:txBody>
          <a:bodyPr/>
          <a:lstStyle/>
          <a:p>
            <a:pPr algn="ctr"/>
            <a:r>
              <a:rPr lang="es-EC" sz="3600" smtClean="0"/>
              <a:t>H1: La devolución mensual del Fondo de Reserva incentiva al consumo de lo que produce la Industria Nacional</a:t>
            </a:r>
            <a:br>
              <a:rPr lang="es-EC" sz="3600" smtClean="0"/>
            </a:br>
            <a:endParaRPr lang="es-EC" sz="3600" smtClean="0"/>
          </a:p>
        </p:txBody>
      </p:sp>
      <p:sp>
        <p:nvSpPr>
          <p:cNvPr id="37891" name="2 Marcador de contenido"/>
          <p:cNvSpPr>
            <a:spLocks noGrp="1"/>
          </p:cNvSpPr>
          <p:nvPr>
            <p:ph idx="1"/>
          </p:nvPr>
        </p:nvSpPr>
        <p:spPr>
          <a:xfrm>
            <a:off x="428625" y="2643188"/>
            <a:ext cx="8229600" cy="3708400"/>
          </a:xfrm>
        </p:spPr>
        <p:txBody>
          <a:bodyPr/>
          <a:lstStyle/>
          <a:p>
            <a:pPr algn="just">
              <a:buFont typeface="Wingdings 2" pitchFamily="18" charset="2"/>
              <a:buNone/>
            </a:pPr>
            <a:endParaRPr lang="es-EC" smtClean="0"/>
          </a:p>
          <a:p>
            <a:pPr lvl="1"/>
            <a:r>
              <a:rPr lang="es-EC" smtClean="0"/>
              <a:t>La relación entre el ingreso y el consumo es directa</a:t>
            </a:r>
          </a:p>
          <a:p>
            <a:pPr lvl="1" algn="just">
              <a:buFont typeface="Wingdings 2" pitchFamily="18" charset="2"/>
              <a:buNone/>
            </a:pPr>
            <a:endParaRPr lang="es-EC" smtClean="0"/>
          </a:p>
          <a:p>
            <a:pPr lvl="1" algn="just"/>
            <a:r>
              <a:rPr lang="es-EC" smtClean="0"/>
              <a:t>En el corto plazo es posible que el consumo sea mayor que el ingreso, lo que se determinarían si se gastan los ahorros de periodos anteriores o bien a través del endeudamiento financiero.</a:t>
            </a:r>
          </a:p>
          <a:p>
            <a:pPr lvl="1"/>
            <a:endParaRPr lang="es-EC"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Marcador de contenido"/>
          <p:cNvSpPr>
            <a:spLocks noGrp="1"/>
          </p:cNvSpPr>
          <p:nvPr>
            <p:ph idx="1"/>
          </p:nvPr>
        </p:nvSpPr>
        <p:spPr>
          <a:xfrm>
            <a:off x="457200" y="5000625"/>
            <a:ext cx="8229600" cy="1323975"/>
          </a:xfrm>
        </p:spPr>
        <p:txBody>
          <a:bodyPr/>
          <a:lstStyle/>
          <a:p>
            <a:pPr algn="just"/>
            <a:r>
              <a:rPr lang="es-ES" smtClean="0"/>
              <a:t>Es la correlación de los ingresos de los hogares vs.  los consumo de los hogares en algunos puntos pueden llegar hacer iguales </a:t>
            </a:r>
          </a:p>
          <a:p>
            <a:endParaRPr lang="es-EC" smtClean="0"/>
          </a:p>
        </p:txBody>
      </p:sp>
      <p:pic>
        <p:nvPicPr>
          <p:cNvPr id="38915" name="Imagen 1"/>
          <p:cNvPicPr>
            <a:picLocks noChangeAspect="1" noChangeArrowheads="1"/>
          </p:cNvPicPr>
          <p:nvPr/>
        </p:nvPicPr>
        <p:blipFill>
          <a:blip r:embed="rId2"/>
          <a:srcRect/>
          <a:stretch>
            <a:fillRect/>
          </a:stretch>
        </p:blipFill>
        <p:spPr bwMode="auto">
          <a:xfrm>
            <a:off x="2286000" y="714375"/>
            <a:ext cx="4833938" cy="4214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algn="ctr"/>
            <a:r>
              <a:rPr lang="es-ES" sz="4400" smtClean="0"/>
              <a:t>Interpretación de la </a:t>
            </a:r>
            <a:r>
              <a:rPr lang="es-EC" sz="4400" smtClean="0"/>
              <a:t>Hipótesis 1</a:t>
            </a:r>
            <a:endParaRPr lang="es-ES" sz="4400" smtClean="0"/>
          </a:p>
        </p:txBody>
      </p:sp>
      <p:sp>
        <p:nvSpPr>
          <p:cNvPr id="39939" name="Rectangle 3"/>
          <p:cNvSpPr>
            <a:spLocks noGrp="1"/>
          </p:cNvSpPr>
          <p:nvPr>
            <p:ph type="body" idx="1"/>
          </p:nvPr>
        </p:nvSpPr>
        <p:spPr>
          <a:xfrm>
            <a:off x="500063" y="2286000"/>
            <a:ext cx="8401050" cy="4389438"/>
          </a:xfrm>
        </p:spPr>
        <p:txBody>
          <a:bodyPr/>
          <a:lstStyle/>
          <a:p>
            <a:r>
              <a:rPr lang="es-ES" smtClean="0"/>
              <a:t>El aumento  del 8.33% no es muy significativo en el nivel de ingreso debido a que solo aumenta en 0,25 millones de dólares.</a:t>
            </a:r>
          </a:p>
          <a:p>
            <a:pPr algn="ctr">
              <a:buFont typeface="Wingdings 2" pitchFamily="18" charset="2"/>
              <a:buNone/>
            </a:pPr>
            <a:r>
              <a:rPr lang="es-ES" smtClean="0"/>
              <a:t>PN = </a:t>
            </a:r>
            <a:r>
              <a:rPr lang="es-ES" smtClean="0">
                <a:latin typeface="Bookman Old Style" pitchFamily="18" charset="0"/>
              </a:rPr>
              <a:t>1373211 + 0,251 I – 0,437 M</a:t>
            </a:r>
          </a:p>
          <a:p>
            <a:endParaRPr lang="es-ES" smtClean="0"/>
          </a:p>
          <a:p>
            <a:r>
              <a:rPr lang="es-ES" smtClean="0"/>
              <a:t>El consumo no representa un aumento considerado debido  a:</a:t>
            </a:r>
          </a:p>
          <a:p>
            <a:pPr algn="ctr">
              <a:buFont typeface="Wingdings 2" pitchFamily="18" charset="2"/>
              <a:buNone/>
            </a:pPr>
            <a:r>
              <a:rPr lang="es-ES" smtClean="0">
                <a:latin typeface="Bookman Old Style" pitchFamily="18" charset="0"/>
              </a:rPr>
              <a:t>218 * 8,33% = 18,16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body" idx="1"/>
          </p:nvPr>
        </p:nvSpPr>
        <p:spPr/>
        <p:txBody>
          <a:bodyPr/>
          <a:lstStyle/>
          <a:p>
            <a:pPr algn="just"/>
            <a:r>
              <a:rPr lang="es-ES" smtClean="0"/>
              <a:t>Las importaciones se ven afectadas debido a las regulaciones impuestas por el Gobierno para fomentar el consumo nacional</a:t>
            </a:r>
          </a:p>
          <a:p>
            <a:pPr algn="ctr">
              <a:buFont typeface="Wingdings 2" pitchFamily="18" charset="2"/>
              <a:buNone/>
            </a:pPr>
            <a:endParaRPr lang="es-ES" smtClean="0"/>
          </a:p>
          <a:p>
            <a:pPr algn="just"/>
            <a:r>
              <a:rPr lang="es-ES" smtClean="0"/>
              <a:t>El coeficiente de determinación (R2) tiene como resultado </a:t>
            </a:r>
            <a:r>
              <a:rPr lang="es-ES" smtClean="0">
                <a:latin typeface="Bookman Old Style" pitchFamily="18" charset="0"/>
              </a:rPr>
              <a:t>0,6712</a:t>
            </a:r>
            <a:r>
              <a:rPr lang="es-ES" smtClean="0"/>
              <a:t> lo que significa que no es muy relevante el ingreso en el consumo de la producción nacional</a:t>
            </a:r>
          </a:p>
          <a:p>
            <a:pPr algn="ctr">
              <a:buFont typeface="Wingdings 2" pitchFamily="18" charset="2"/>
              <a:buNone/>
            </a:pPr>
            <a:r>
              <a:rPr lang="es-EC" smtClean="0"/>
              <a:t>R</a:t>
            </a:r>
            <a:r>
              <a:rPr lang="es-EC" baseline="30000" smtClean="0"/>
              <a:t>2</a:t>
            </a:r>
            <a:r>
              <a:rPr lang="es-EC" smtClean="0"/>
              <a:t> = </a:t>
            </a:r>
            <a:r>
              <a:rPr lang="es-EC" smtClean="0">
                <a:latin typeface="Bookman Old Style" pitchFamily="18" charset="0"/>
              </a:rPr>
              <a:t>0,6712</a:t>
            </a:r>
            <a:endParaRPr lang="es-ES" smtClean="0">
              <a:latin typeface="Bookman Old Style" pitchFamily="18" charset="0"/>
            </a:endParaRPr>
          </a:p>
          <a:p>
            <a:pPr algn="just"/>
            <a:endParaRPr lang="es-ES" smtClean="0"/>
          </a:p>
        </p:txBody>
      </p:sp>
      <p:sp>
        <p:nvSpPr>
          <p:cNvPr id="4" name="Rectangle 2"/>
          <p:cNvSpPr txBox="1">
            <a:spLocks/>
          </p:cNvSpPr>
          <p:nvPr/>
        </p:nvSpPr>
        <p:spPr>
          <a:xfrm>
            <a:off x="571500" y="571500"/>
            <a:ext cx="8229600" cy="1143000"/>
          </a:xfrm>
          <a:prstGeom prst="rect">
            <a:avLst/>
          </a:prstGeom>
        </p:spPr>
        <p:txBody>
          <a:bodyPr lIns="0" rIns="0" bIns="0" anchor="b">
            <a:normAutofit/>
          </a:bodyPr>
          <a:lstStyle/>
          <a:p>
            <a:pPr algn="ctr" fontAlgn="auto">
              <a:spcAft>
                <a:spcPts val="0"/>
              </a:spcAft>
              <a:defRPr/>
            </a:pPr>
            <a:r>
              <a:rPr lang="es-ES" sz="4400" dirty="0">
                <a:solidFill>
                  <a:schemeClr val="tx2"/>
                </a:solidFill>
                <a:latin typeface="+mj-lt"/>
                <a:ea typeface="+mj-ea"/>
                <a:cs typeface="+mj-cs"/>
              </a:rPr>
              <a:t>Interpretación de la </a:t>
            </a:r>
            <a:r>
              <a:rPr lang="es-EC" sz="4400" dirty="0">
                <a:solidFill>
                  <a:schemeClr val="tx2"/>
                </a:solidFill>
                <a:latin typeface="+mj-lt"/>
                <a:ea typeface="+mj-ea"/>
                <a:cs typeface="+mj-cs"/>
              </a:rPr>
              <a:t>Hipótesis 1</a:t>
            </a:r>
            <a:endParaRPr lang="es-ES" sz="44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Título"/>
          <p:cNvSpPr>
            <a:spLocks noGrp="1"/>
          </p:cNvSpPr>
          <p:nvPr>
            <p:ph type="title"/>
          </p:nvPr>
        </p:nvSpPr>
        <p:spPr>
          <a:xfrm>
            <a:off x="571500" y="357188"/>
            <a:ext cx="8229600" cy="3000375"/>
          </a:xfrm>
        </p:spPr>
        <p:txBody>
          <a:bodyPr/>
          <a:lstStyle/>
          <a:p>
            <a:pPr algn="ctr"/>
            <a:r>
              <a:rPr lang="es-EC" sz="4000" smtClean="0"/>
              <a:t>H2:  La entrega mensual del Fondo de Reserva disminuye el Ahorro en los hogares</a:t>
            </a:r>
            <a:r>
              <a:rPr lang="es-EC" smtClean="0"/>
              <a:t/>
            </a:r>
            <a:br>
              <a:rPr lang="es-EC" smtClean="0"/>
            </a:br>
            <a:endParaRPr lang="es-EC" smtClean="0"/>
          </a:p>
        </p:txBody>
      </p:sp>
      <p:sp>
        <p:nvSpPr>
          <p:cNvPr id="41987" name="2 Marcador de contenido"/>
          <p:cNvSpPr>
            <a:spLocks noGrp="1"/>
          </p:cNvSpPr>
          <p:nvPr>
            <p:ph idx="1"/>
          </p:nvPr>
        </p:nvSpPr>
        <p:spPr>
          <a:xfrm>
            <a:off x="457200" y="1643063"/>
            <a:ext cx="8229600" cy="4681537"/>
          </a:xfrm>
        </p:spPr>
        <p:txBody>
          <a:bodyPr/>
          <a:lstStyle/>
          <a:p>
            <a:pPr algn="just"/>
            <a:endParaRPr lang="es-EC" b="1" smtClean="0"/>
          </a:p>
          <a:p>
            <a:pPr algn="just"/>
            <a:endParaRPr lang="es-EC" b="1" smtClean="0"/>
          </a:p>
          <a:p>
            <a:pPr lvl="1" algn="just">
              <a:buFont typeface="Wingdings 2" pitchFamily="18" charset="2"/>
              <a:buNone/>
            </a:pPr>
            <a:endParaRPr lang="es-EC" smtClean="0"/>
          </a:p>
          <a:p>
            <a:pPr lvl="1" algn="just"/>
            <a:r>
              <a:rPr lang="es-EC" smtClean="0"/>
              <a:t>El ahorro queda definido como una variable residual, es decir, la actividad de reservar una parte del consumo actual para destinarla a un consumo futuro.  </a:t>
            </a:r>
          </a:p>
          <a:p>
            <a:pPr lvl="1" algn="just"/>
            <a:endParaRPr lang="es-EC" smtClean="0"/>
          </a:p>
          <a:p>
            <a:pPr lvl="1" algn="just"/>
            <a:r>
              <a:rPr lang="es-EC" smtClean="0"/>
              <a:t>Entiéndase la variable residual como la relación del ingreso y el consumo</a:t>
            </a:r>
          </a:p>
          <a:p>
            <a:pPr lvl="1" algn="just"/>
            <a:endParaRPr lang="es-EC" smtClean="0"/>
          </a:p>
          <a:p>
            <a:pPr lvl="1" algn="just"/>
            <a:endParaRPr lang="es-EC" smtClean="0"/>
          </a:p>
          <a:p>
            <a:pPr lvl="1" algn="just"/>
            <a:endParaRPr lang="es-EC" smtClean="0"/>
          </a:p>
          <a:p>
            <a:pPr lvl="1" algn="just"/>
            <a:endParaRPr lang="es-EC"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body" idx="1"/>
          </p:nvPr>
        </p:nvSpPr>
        <p:spPr>
          <a:xfrm>
            <a:off x="179388" y="1571625"/>
            <a:ext cx="8715375" cy="4538663"/>
          </a:xfrm>
        </p:spPr>
        <p:txBody>
          <a:bodyPr/>
          <a:lstStyle/>
          <a:p>
            <a:pPr algn="just"/>
            <a:r>
              <a:rPr lang="es-ES" smtClean="0"/>
              <a:t>Esta variable residual se ve afectada por un aumento del consumo en 0.84 millones y el ingreso en 0.587 millones </a:t>
            </a:r>
          </a:p>
          <a:p>
            <a:pPr algn="ctr">
              <a:buFont typeface="Wingdings 2" pitchFamily="18" charset="2"/>
              <a:buNone/>
            </a:pPr>
            <a:r>
              <a:rPr lang="es-ES" sz="2400" smtClean="0"/>
              <a:t>A = </a:t>
            </a:r>
            <a:r>
              <a:rPr lang="es-ES" sz="2400" smtClean="0">
                <a:latin typeface="Bookman Old Style" pitchFamily="18" charset="0"/>
              </a:rPr>
              <a:t>498077,5 + 0,845 C + 0,587 I</a:t>
            </a:r>
          </a:p>
          <a:p>
            <a:pPr algn="ctr">
              <a:buFont typeface="Wingdings 2" pitchFamily="18" charset="2"/>
              <a:buNone/>
            </a:pPr>
            <a:r>
              <a:rPr lang="es-EC" sz="2400" smtClean="0"/>
              <a:t>R</a:t>
            </a:r>
            <a:r>
              <a:rPr lang="es-EC" sz="2400" baseline="30000" smtClean="0"/>
              <a:t>2</a:t>
            </a:r>
            <a:r>
              <a:rPr lang="es-EC" sz="2400" smtClean="0"/>
              <a:t> = </a:t>
            </a:r>
            <a:r>
              <a:rPr lang="es-EC" sz="2400" smtClean="0">
                <a:latin typeface="Bookman Old Style" pitchFamily="18" charset="0"/>
              </a:rPr>
              <a:t>0,92</a:t>
            </a:r>
            <a:endParaRPr lang="es-ES" sz="2400" smtClean="0">
              <a:latin typeface="Bookman Old Style" pitchFamily="18" charset="0"/>
            </a:endParaRPr>
          </a:p>
          <a:p>
            <a:pPr algn="just"/>
            <a:endParaRPr lang="es-ES" smtClean="0"/>
          </a:p>
          <a:p>
            <a:pPr algn="just"/>
            <a:r>
              <a:rPr lang="es-ES" smtClean="0"/>
              <a:t>El Ahorro es proporcional dependiendo del nivel de ingreso con relación al consumo</a:t>
            </a:r>
          </a:p>
          <a:p>
            <a:endParaRPr lang="es-ES" smtClean="0"/>
          </a:p>
          <a:p>
            <a:endParaRPr lang="es-ES" smtClean="0"/>
          </a:p>
        </p:txBody>
      </p:sp>
      <p:sp>
        <p:nvSpPr>
          <p:cNvPr id="43011" name="Rectangle 3"/>
          <p:cNvSpPr>
            <a:spLocks noGrp="1"/>
          </p:cNvSpPr>
          <p:nvPr>
            <p:ph type="title"/>
          </p:nvPr>
        </p:nvSpPr>
        <p:spPr>
          <a:xfrm>
            <a:off x="500063" y="357188"/>
            <a:ext cx="8229600" cy="1143000"/>
          </a:xfrm>
        </p:spPr>
        <p:txBody>
          <a:bodyPr/>
          <a:lstStyle/>
          <a:p>
            <a:pPr algn="ctr"/>
            <a:r>
              <a:rPr lang="es-ES" smtClean="0"/>
              <a:t>Interpretación de la Hipótesis 2</a:t>
            </a:r>
          </a:p>
        </p:txBody>
      </p:sp>
      <p:pic>
        <p:nvPicPr>
          <p:cNvPr id="43012" name="Picture 3"/>
          <p:cNvPicPr>
            <a:picLocks noChangeAspect="1" noChangeArrowheads="1"/>
          </p:cNvPicPr>
          <p:nvPr/>
        </p:nvPicPr>
        <p:blipFill>
          <a:blip r:embed="rId2"/>
          <a:srcRect/>
          <a:stretch>
            <a:fillRect/>
          </a:stretch>
        </p:blipFill>
        <p:spPr bwMode="auto">
          <a:xfrm>
            <a:off x="2214563" y="4645025"/>
            <a:ext cx="4786312" cy="221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Título"/>
          <p:cNvSpPr>
            <a:spLocks noGrp="1"/>
          </p:cNvSpPr>
          <p:nvPr>
            <p:ph type="title"/>
          </p:nvPr>
        </p:nvSpPr>
        <p:spPr>
          <a:xfrm>
            <a:off x="500063" y="571500"/>
            <a:ext cx="8229600" cy="1847850"/>
          </a:xfrm>
        </p:spPr>
        <p:txBody>
          <a:bodyPr>
            <a:normAutofit fontScale="90000"/>
          </a:bodyPr>
          <a:lstStyle/>
          <a:p>
            <a:pPr algn="ctr" fontAlgn="auto">
              <a:spcAft>
                <a:spcPts val="0"/>
              </a:spcAft>
              <a:defRPr/>
            </a:pPr>
            <a:r>
              <a:rPr lang="es-EC" sz="3600" b="1" dirty="0" smtClean="0"/>
              <a:t>H3:  La devolución de los Fondos de Reserva induce al aumento de la tasa de desempleo</a:t>
            </a:r>
            <a:r>
              <a:rPr lang="es-EC" dirty="0" smtClean="0"/>
              <a:t/>
            </a:r>
            <a:br>
              <a:rPr lang="es-EC" dirty="0" smtClean="0"/>
            </a:br>
            <a:endParaRPr lang="es-EC" dirty="0"/>
          </a:p>
        </p:txBody>
      </p:sp>
      <p:sp>
        <p:nvSpPr>
          <p:cNvPr id="44035" name="23 Marcador de contenido"/>
          <p:cNvSpPr>
            <a:spLocks noGrp="1"/>
          </p:cNvSpPr>
          <p:nvPr>
            <p:ph idx="1"/>
          </p:nvPr>
        </p:nvSpPr>
        <p:spPr/>
        <p:txBody>
          <a:bodyPr/>
          <a:lstStyle/>
          <a:p>
            <a:endParaRPr lang="es-ES" smtClean="0"/>
          </a:p>
        </p:txBody>
      </p:sp>
      <p:cxnSp>
        <p:nvCxnSpPr>
          <p:cNvPr id="5" name="4 Conector recto"/>
          <p:cNvCxnSpPr/>
          <p:nvPr/>
        </p:nvCxnSpPr>
        <p:spPr>
          <a:xfrm rot="5400000">
            <a:off x="998538" y="4000500"/>
            <a:ext cx="357346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786063" y="5786438"/>
            <a:ext cx="4357687"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2786063" y="2643188"/>
            <a:ext cx="3571875" cy="31432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V="1">
            <a:off x="2786063" y="3143250"/>
            <a:ext cx="4214812" cy="12144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3463132" y="5250656"/>
            <a:ext cx="1073150" cy="1587"/>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4000500" y="4286250"/>
            <a:ext cx="1357313" cy="28575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3606801" y="4394200"/>
            <a:ext cx="785812" cy="1587"/>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rot="5400000">
            <a:off x="3070226" y="3143250"/>
            <a:ext cx="1858962" cy="1587"/>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44044" name="23 CuadroTexto"/>
          <p:cNvSpPr txBox="1">
            <a:spLocks noChangeArrowheads="1"/>
          </p:cNvSpPr>
          <p:nvPr/>
        </p:nvSpPr>
        <p:spPr bwMode="auto">
          <a:xfrm>
            <a:off x="7215188" y="5572125"/>
            <a:ext cx="428625" cy="369888"/>
          </a:xfrm>
          <a:prstGeom prst="rect">
            <a:avLst/>
          </a:prstGeom>
          <a:noFill/>
          <a:ln w="9525">
            <a:noFill/>
            <a:miter lim="800000"/>
            <a:headEnd/>
            <a:tailEnd/>
          </a:ln>
        </p:spPr>
        <p:txBody>
          <a:bodyPr>
            <a:spAutoFit/>
          </a:bodyPr>
          <a:lstStyle/>
          <a:p>
            <a:r>
              <a:rPr lang="es-EC">
                <a:latin typeface="Constantia" pitchFamily="18" charset="0"/>
              </a:rPr>
              <a:t>Y</a:t>
            </a:r>
          </a:p>
        </p:txBody>
      </p:sp>
      <p:sp>
        <p:nvSpPr>
          <p:cNvPr id="44045" name="24 CuadroTexto"/>
          <p:cNvSpPr txBox="1">
            <a:spLocks noChangeArrowheads="1"/>
          </p:cNvSpPr>
          <p:nvPr/>
        </p:nvSpPr>
        <p:spPr bwMode="auto">
          <a:xfrm>
            <a:off x="2143125" y="2286000"/>
            <a:ext cx="571500" cy="369888"/>
          </a:xfrm>
          <a:prstGeom prst="rect">
            <a:avLst/>
          </a:prstGeom>
          <a:noFill/>
          <a:ln w="9525">
            <a:noFill/>
            <a:miter lim="800000"/>
            <a:headEnd/>
            <a:tailEnd/>
          </a:ln>
        </p:spPr>
        <p:txBody>
          <a:bodyPr>
            <a:spAutoFit/>
          </a:bodyPr>
          <a:lstStyle/>
          <a:p>
            <a:r>
              <a:rPr lang="es-EC">
                <a:latin typeface="Constantia" pitchFamily="18" charset="0"/>
              </a:rPr>
              <a:t>DA</a:t>
            </a:r>
          </a:p>
        </p:txBody>
      </p:sp>
      <p:sp>
        <p:nvSpPr>
          <p:cNvPr id="44046" name="25 CuadroTexto"/>
          <p:cNvSpPr txBox="1">
            <a:spLocks noChangeArrowheads="1"/>
          </p:cNvSpPr>
          <p:nvPr/>
        </p:nvSpPr>
        <p:spPr bwMode="auto">
          <a:xfrm>
            <a:off x="6000750" y="2357438"/>
            <a:ext cx="428625" cy="369887"/>
          </a:xfrm>
          <a:prstGeom prst="rect">
            <a:avLst/>
          </a:prstGeom>
          <a:noFill/>
          <a:ln w="9525">
            <a:noFill/>
            <a:miter lim="800000"/>
            <a:headEnd/>
            <a:tailEnd/>
          </a:ln>
        </p:spPr>
        <p:txBody>
          <a:bodyPr>
            <a:spAutoFit/>
          </a:bodyPr>
          <a:lstStyle/>
          <a:p>
            <a:r>
              <a:rPr lang="es-EC">
                <a:latin typeface="Constantia" pitchFamily="18" charset="0"/>
              </a:rPr>
              <a:t>Y</a:t>
            </a:r>
          </a:p>
        </p:txBody>
      </p:sp>
      <p:sp>
        <p:nvSpPr>
          <p:cNvPr id="27" name="26 CuadroTexto"/>
          <p:cNvSpPr txBox="1">
            <a:spLocks noChangeArrowheads="1"/>
          </p:cNvSpPr>
          <p:nvPr/>
        </p:nvSpPr>
        <p:spPr bwMode="auto">
          <a:xfrm>
            <a:off x="3643313" y="5857875"/>
            <a:ext cx="571500" cy="366713"/>
          </a:xfrm>
          <a:prstGeom prst="rect">
            <a:avLst/>
          </a:prstGeom>
          <a:noFill/>
          <a:ln w="9525">
            <a:noFill/>
            <a:miter lim="800000"/>
            <a:headEnd/>
            <a:tailEnd/>
          </a:ln>
        </p:spPr>
        <p:txBody>
          <a:bodyPr>
            <a:spAutoFit/>
          </a:bodyPr>
          <a:lstStyle/>
          <a:p>
            <a:r>
              <a:rPr lang="es-EC">
                <a:latin typeface="Constantia" pitchFamily="18" charset="0"/>
              </a:rPr>
              <a:t>Ype</a:t>
            </a:r>
          </a:p>
        </p:txBody>
      </p:sp>
      <p:sp>
        <p:nvSpPr>
          <p:cNvPr id="28" name="27 CuadroTexto"/>
          <p:cNvSpPr txBox="1">
            <a:spLocks noChangeArrowheads="1"/>
          </p:cNvSpPr>
          <p:nvPr/>
        </p:nvSpPr>
        <p:spPr bwMode="auto">
          <a:xfrm>
            <a:off x="5643563" y="4429125"/>
            <a:ext cx="2286000" cy="369888"/>
          </a:xfrm>
          <a:prstGeom prst="rect">
            <a:avLst/>
          </a:prstGeom>
          <a:noFill/>
          <a:ln w="9525">
            <a:noFill/>
            <a:miter lim="800000"/>
            <a:headEnd/>
            <a:tailEnd/>
          </a:ln>
        </p:spPr>
        <p:txBody>
          <a:bodyPr>
            <a:spAutoFit/>
          </a:bodyPr>
          <a:lstStyle/>
          <a:p>
            <a:r>
              <a:rPr lang="es-EC">
                <a:latin typeface="Constantia" pitchFamily="18" charset="0"/>
              </a:rPr>
              <a:t>Brecha Inflacionaria</a:t>
            </a:r>
          </a:p>
        </p:txBody>
      </p:sp>
      <p:sp>
        <p:nvSpPr>
          <p:cNvPr id="44049" name="28 CuadroTexto"/>
          <p:cNvSpPr txBox="1">
            <a:spLocks noChangeArrowheads="1"/>
          </p:cNvSpPr>
          <p:nvPr/>
        </p:nvSpPr>
        <p:spPr bwMode="auto">
          <a:xfrm>
            <a:off x="6143625" y="5857875"/>
            <a:ext cx="1133475" cy="369888"/>
          </a:xfrm>
          <a:prstGeom prst="rect">
            <a:avLst/>
          </a:prstGeom>
          <a:noFill/>
          <a:ln w="9525">
            <a:noFill/>
            <a:miter lim="800000"/>
            <a:headEnd/>
            <a:tailEnd/>
          </a:ln>
        </p:spPr>
        <p:txBody>
          <a:bodyPr>
            <a:spAutoFit/>
          </a:bodyPr>
          <a:lstStyle/>
          <a:p>
            <a:r>
              <a:rPr lang="es-EC">
                <a:latin typeface="Constantia" pitchFamily="18" charset="0"/>
              </a:rPr>
              <a:t>Ingreso</a:t>
            </a:r>
          </a:p>
        </p:txBody>
      </p:sp>
      <p:sp>
        <p:nvSpPr>
          <p:cNvPr id="44050" name="29 CuadroTexto"/>
          <p:cNvSpPr txBox="1">
            <a:spLocks noChangeArrowheads="1"/>
          </p:cNvSpPr>
          <p:nvPr/>
        </p:nvSpPr>
        <p:spPr bwMode="auto">
          <a:xfrm>
            <a:off x="1214438" y="2643188"/>
            <a:ext cx="1357312" cy="369887"/>
          </a:xfrm>
          <a:prstGeom prst="rect">
            <a:avLst/>
          </a:prstGeom>
          <a:noFill/>
          <a:ln w="9525">
            <a:noFill/>
            <a:miter lim="800000"/>
            <a:headEnd/>
            <a:tailEnd/>
          </a:ln>
        </p:spPr>
        <p:txBody>
          <a:bodyPr>
            <a:spAutoFit/>
          </a:bodyPr>
          <a:lstStyle/>
          <a:p>
            <a:r>
              <a:rPr lang="es-EC">
                <a:latin typeface="Constantia" pitchFamily="18" charset="0"/>
              </a:rPr>
              <a:t>Demanda</a:t>
            </a:r>
          </a:p>
        </p:txBody>
      </p:sp>
      <p:sp>
        <p:nvSpPr>
          <p:cNvPr id="44051" name="32 CuadroTexto"/>
          <p:cNvSpPr txBox="1">
            <a:spLocks noChangeArrowheads="1"/>
          </p:cNvSpPr>
          <p:nvPr/>
        </p:nvSpPr>
        <p:spPr bwMode="auto">
          <a:xfrm>
            <a:off x="6858000" y="3214688"/>
            <a:ext cx="1785938" cy="369887"/>
          </a:xfrm>
          <a:prstGeom prst="rect">
            <a:avLst/>
          </a:prstGeom>
          <a:noFill/>
          <a:ln w="9525">
            <a:noFill/>
            <a:miter lim="800000"/>
            <a:headEnd/>
            <a:tailEnd/>
          </a:ln>
        </p:spPr>
        <p:txBody>
          <a:bodyPr>
            <a:spAutoFit/>
          </a:bodyPr>
          <a:lstStyle/>
          <a:p>
            <a:r>
              <a:rPr lang="es-EC">
                <a:latin typeface="Constantia" pitchFamily="18" charset="0"/>
              </a:rPr>
              <a:t>DA = C + I + G</a:t>
            </a:r>
          </a:p>
        </p:txBody>
      </p:sp>
      <p:cxnSp>
        <p:nvCxnSpPr>
          <p:cNvPr id="105" name="104 Conector recto"/>
          <p:cNvCxnSpPr/>
          <p:nvPr/>
        </p:nvCxnSpPr>
        <p:spPr>
          <a:xfrm rot="5400000">
            <a:off x="3893344" y="3964781"/>
            <a:ext cx="3644900" cy="1588"/>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108" name="107 Conector recto"/>
          <p:cNvCxnSpPr/>
          <p:nvPr/>
        </p:nvCxnSpPr>
        <p:spPr>
          <a:xfrm>
            <a:off x="4000500" y="5072063"/>
            <a:ext cx="1714500" cy="1587"/>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09" name="108 CuadroTexto"/>
          <p:cNvSpPr txBox="1">
            <a:spLocks noChangeArrowheads="1"/>
          </p:cNvSpPr>
          <p:nvPr/>
        </p:nvSpPr>
        <p:spPr bwMode="auto">
          <a:xfrm>
            <a:off x="4143375" y="5143500"/>
            <a:ext cx="1428750" cy="369888"/>
          </a:xfrm>
          <a:prstGeom prst="rect">
            <a:avLst/>
          </a:prstGeom>
          <a:noFill/>
          <a:ln w="9525">
            <a:noFill/>
            <a:miter lim="800000"/>
            <a:headEnd/>
            <a:tailEnd/>
          </a:ln>
        </p:spPr>
        <p:txBody>
          <a:bodyPr>
            <a:spAutoFit/>
          </a:bodyPr>
          <a:lstStyle/>
          <a:p>
            <a:r>
              <a:rPr lang="es-EC">
                <a:latin typeface="Constantia" pitchFamily="18" charset="0"/>
              </a:rPr>
              <a:t>Desempleo</a:t>
            </a:r>
          </a:p>
        </p:txBody>
      </p:sp>
      <p:sp>
        <p:nvSpPr>
          <p:cNvPr id="113" name="112 CuadroTexto"/>
          <p:cNvSpPr txBox="1">
            <a:spLocks noChangeArrowheads="1"/>
          </p:cNvSpPr>
          <p:nvPr/>
        </p:nvSpPr>
        <p:spPr bwMode="auto">
          <a:xfrm>
            <a:off x="3857625" y="4143375"/>
            <a:ext cx="285750" cy="369888"/>
          </a:xfrm>
          <a:prstGeom prst="rect">
            <a:avLst/>
          </a:prstGeom>
          <a:noFill/>
          <a:ln w="9525">
            <a:noFill/>
            <a:miter lim="800000"/>
            <a:headEnd/>
            <a:tailEnd/>
          </a:ln>
        </p:spPr>
        <p:txBody>
          <a:bodyPr>
            <a:spAutoFit/>
          </a:bodyPr>
          <a:lstStyle/>
          <a:p>
            <a:r>
              <a:rPr lang="es-EC">
                <a:latin typeface="Constantia" pitchFamily="18" charset="0"/>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55556E-7 7.40741E-7 L 0.00434 0.10023 " pathEditMode="relative" rAng="0" ptsTypes="AA">
                                      <p:cBhvr>
                                        <p:cTn id="6" dur="2000" fill="hold"/>
                                        <p:tgtEl>
                                          <p:spTgt spid="11"/>
                                        </p:tgtEl>
                                        <p:attrNameLst>
                                          <p:attrName>ppt_x</p:attrName>
                                          <p:attrName>ppt_y</p:attrName>
                                        </p:attrNameLst>
                                      </p:cBhvr>
                                      <p:rCtr x="2" y="50"/>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18"/>
                                        </p:tgtEl>
                                      </p:cBhvr>
                                    </p:animEffect>
                                    <p:set>
                                      <p:cBhvr>
                                        <p:cTn id="11" dur="1" fill="hold">
                                          <p:stCondLst>
                                            <p:cond delay="1999"/>
                                          </p:stCondLst>
                                        </p:cTn>
                                        <p:tgtEl>
                                          <p:spTgt spid="18"/>
                                        </p:tgtEl>
                                        <p:attrNameLst>
                                          <p:attrName>style.visibility</p:attrName>
                                        </p:attrNameLst>
                                      </p:cBhvr>
                                      <p:to>
                                        <p:strVal val="hidden"/>
                                      </p:to>
                                    </p:set>
                                  </p:childTnLst>
                                </p:cTn>
                              </p:par>
                              <p:par>
                                <p:cTn id="12" presetID="10" presetClass="exit" presetSubtype="0" fill="hold" nodeType="withEffect">
                                  <p:stCondLst>
                                    <p:cond delay="0"/>
                                  </p:stCondLst>
                                  <p:childTnLst>
                                    <p:animEffect transition="out" filter="fade">
                                      <p:cBhvr>
                                        <p:cTn id="13" dur="2000"/>
                                        <p:tgtEl>
                                          <p:spTgt spid="13"/>
                                        </p:tgtEl>
                                      </p:cBhvr>
                                    </p:animEffect>
                                    <p:set>
                                      <p:cBhvr>
                                        <p:cTn id="14" dur="1" fill="hold">
                                          <p:stCondLst>
                                            <p:cond delay="1999"/>
                                          </p:stCondLst>
                                        </p:cTn>
                                        <p:tgtEl>
                                          <p:spTgt spid="13"/>
                                        </p:tgtEl>
                                        <p:attrNameLst>
                                          <p:attrName>style.visibility</p:attrName>
                                        </p:attrNameLst>
                                      </p:cBhvr>
                                      <p:to>
                                        <p:strVal val="hidden"/>
                                      </p:to>
                                    </p:set>
                                  </p:childTnLst>
                                </p:cTn>
                              </p:par>
                              <p:par>
                                <p:cTn id="15" presetID="10" presetClass="exit" presetSubtype="0" fill="hold" nodeType="withEffect">
                                  <p:stCondLst>
                                    <p:cond delay="0"/>
                                  </p:stCondLst>
                                  <p:childTnLst>
                                    <p:animEffect transition="out" filter="fade">
                                      <p:cBhvr>
                                        <p:cTn id="16" dur="2000"/>
                                        <p:tgtEl>
                                          <p:spTgt spid="20"/>
                                        </p:tgtEl>
                                      </p:cBhvr>
                                    </p:animEffect>
                                    <p:set>
                                      <p:cBhvr>
                                        <p:cTn id="17" dur="1" fill="hold">
                                          <p:stCondLst>
                                            <p:cond delay="1999"/>
                                          </p:stCondLst>
                                        </p:cTn>
                                        <p:tgtEl>
                                          <p:spTgt spid="20"/>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2000"/>
                                        <p:tgtEl>
                                          <p:spTgt spid="16"/>
                                        </p:tgtEl>
                                      </p:cBhvr>
                                    </p:animEffect>
                                    <p:set>
                                      <p:cBhvr>
                                        <p:cTn id="20" dur="1" fill="hold">
                                          <p:stCondLst>
                                            <p:cond delay="1999"/>
                                          </p:stCondLst>
                                        </p:cTn>
                                        <p:tgtEl>
                                          <p:spTgt spid="16"/>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2000"/>
                                        <p:tgtEl>
                                          <p:spTgt spid="28"/>
                                        </p:tgtEl>
                                      </p:cBhvr>
                                    </p:animEffect>
                                    <p:set>
                                      <p:cBhvr>
                                        <p:cTn id="23" dur="1" fill="hold">
                                          <p:stCondLst>
                                            <p:cond delay="1999"/>
                                          </p:stCondLst>
                                        </p:cTn>
                                        <p:tgtEl>
                                          <p:spTgt spid="2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63" presetClass="path" presetSubtype="0" accel="50000" decel="50000" fill="hold" grpId="0" nodeType="clickEffect">
                                  <p:stCondLst>
                                    <p:cond delay="0"/>
                                  </p:stCondLst>
                                  <p:childTnLst>
                                    <p:animMotion origin="layout" path="M 2.5E-6 1.48148E-6 L 0.19635 -0.00301 " pathEditMode="relative" rAng="0" ptsTypes="AA">
                                      <p:cBhvr>
                                        <p:cTn id="27" dur="2000" fill="hold"/>
                                        <p:tgtEl>
                                          <p:spTgt spid="27"/>
                                        </p:tgtEl>
                                        <p:attrNameLst>
                                          <p:attrName>ppt_x</p:attrName>
                                          <p:attrName>ppt_y</p:attrName>
                                        </p:attrNameLst>
                                      </p:cBhvr>
                                      <p:rCtr x="98" y="-2"/>
                                    </p:animMotion>
                                  </p:childTnLst>
                                </p:cTn>
                              </p:par>
                              <p:par>
                                <p:cTn id="28" presetID="1" presetClass="entr" presetSubtype="0" fill="hold" grpId="0" nodeType="withEffect">
                                  <p:stCondLst>
                                    <p:cond delay="0"/>
                                  </p:stCondLst>
                                  <p:childTnLst>
                                    <p:set>
                                      <p:cBhvr>
                                        <p:cTn id="29" dur="1" fill="hold">
                                          <p:stCondLst>
                                            <p:cond delay="0"/>
                                          </p:stCondLst>
                                        </p:cTn>
                                        <p:tgtEl>
                                          <p:spTgt spid="109"/>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0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08"/>
                                        </p:tgtEl>
                                        <p:attrNameLst>
                                          <p:attrName>style.visibility</p:attrName>
                                        </p:attrNameLst>
                                      </p:cBhvr>
                                      <p:to>
                                        <p:strVal val="visible"/>
                                      </p:to>
                                    </p:set>
                                  </p:childTnLst>
                                </p:cTn>
                              </p:par>
                              <p:par>
                                <p:cTn id="38" presetID="1" presetClass="entr" presetSubtype="0" fill="hold" grpId="1" nodeType="withEffect">
                                  <p:stCondLst>
                                    <p:cond delay="0"/>
                                  </p:stCondLst>
                                  <p:childTnLst>
                                    <p:set>
                                      <p:cBhvr>
                                        <p:cTn id="39" dur="1" fill="hold">
                                          <p:stCondLst>
                                            <p:cond delay="0"/>
                                          </p:stCondLst>
                                        </p:cTn>
                                        <p:tgtEl>
                                          <p:spTgt spid="10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0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109" grpId="0"/>
      <p:bldP spid="109" grpId="1"/>
      <p:bldP spid="1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785813"/>
            <a:ext cx="8183562" cy="1749425"/>
          </a:xfrm>
        </p:spPr>
        <p:txBody>
          <a:bodyPr>
            <a:normAutofit fontScale="90000"/>
          </a:bodyPr>
          <a:lstStyle/>
          <a:p>
            <a:pPr algn="ctr" fontAlgn="auto">
              <a:spcAft>
                <a:spcPts val="0"/>
              </a:spcAft>
              <a:defRPr/>
            </a:pPr>
            <a:r>
              <a:rPr lang="es-EC" dirty="0" smtClean="0"/>
              <a:t/>
            </a:r>
            <a:br>
              <a:rPr lang="es-EC" dirty="0" smtClean="0"/>
            </a:br>
            <a:r>
              <a:rPr lang="es-EC" dirty="0" smtClean="0"/>
              <a:t>Tres vías surgieron para atacar la sobreproducción</a:t>
            </a:r>
            <a:br>
              <a:rPr lang="es-EC" dirty="0" smtClean="0"/>
            </a:br>
            <a:endParaRPr lang="es-EC" dirty="0"/>
          </a:p>
        </p:txBody>
      </p:sp>
      <p:sp>
        <p:nvSpPr>
          <p:cNvPr id="9219" name="2 Marcador de contenido"/>
          <p:cNvSpPr>
            <a:spLocks noGrp="1"/>
          </p:cNvSpPr>
          <p:nvPr>
            <p:ph idx="1"/>
          </p:nvPr>
        </p:nvSpPr>
        <p:spPr>
          <a:xfrm>
            <a:off x="428625" y="1857375"/>
            <a:ext cx="8183563" cy="4759325"/>
          </a:xfrm>
        </p:spPr>
        <p:txBody>
          <a:bodyPr/>
          <a:lstStyle/>
          <a:p>
            <a:pPr algn="just"/>
            <a:r>
              <a:rPr lang="es-EC" smtClean="0"/>
              <a:t>La Reestructuración Neoliberal: (</a:t>
            </a:r>
            <a:r>
              <a:rPr lang="es-EC" sz="2400" smtClean="0"/>
              <a:t>El problema de esa fórmula era que, al redistribuir el ingreso en favor de los ricos, oprimía el ingreso de los pobres y de las clases medias</a:t>
            </a:r>
            <a:r>
              <a:rPr lang="es-EC" smtClean="0"/>
              <a:t>).</a:t>
            </a:r>
          </a:p>
          <a:p>
            <a:pPr algn="ctr"/>
            <a:endParaRPr lang="es-EC" smtClean="0"/>
          </a:p>
          <a:p>
            <a:pPr algn="ctr"/>
            <a:r>
              <a:rPr lang="es-EC" smtClean="0"/>
              <a:t>La Globalización </a:t>
            </a:r>
          </a:p>
          <a:p>
            <a:pPr>
              <a:buFont typeface="Wingdings 2" pitchFamily="18" charset="2"/>
              <a:buNone/>
            </a:pPr>
            <a:endParaRPr lang="es-EC" smtClean="0"/>
          </a:p>
          <a:p>
            <a:endParaRPr lang="es-EC" smtClean="0"/>
          </a:p>
          <a:p>
            <a:pPr algn="just"/>
            <a:r>
              <a:rPr lang="es-EC" smtClean="0"/>
              <a:t>La Financiarización: Configuración económica donde las finanzas predominan sobre lo productivo</a:t>
            </a:r>
            <a:r>
              <a:rPr lang="es-EC" sz="2400" smtClean="0"/>
              <a:t>.</a:t>
            </a:r>
            <a:endParaRPr lang="es-EC" smtClean="0"/>
          </a:p>
          <a:p>
            <a:endParaRPr lang="es-EC" smtClean="0"/>
          </a:p>
          <a:p>
            <a:endParaRPr lang="es-EC" smtClean="0"/>
          </a:p>
        </p:txBody>
      </p:sp>
      <p:pic>
        <p:nvPicPr>
          <p:cNvPr id="9220" name="Picture 3"/>
          <p:cNvPicPr>
            <a:picLocks noChangeAspect="1" noChangeArrowheads="1"/>
          </p:cNvPicPr>
          <p:nvPr/>
        </p:nvPicPr>
        <p:blipFill>
          <a:blip r:embed="rId2"/>
          <a:srcRect/>
          <a:stretch>
            <a:fillRect/>
          </a:stretch>
        </p:blipFill>
        <p:spPr bwMode="auto">
          <a:xfrm>
            <a:off x="1857375" y="3714750"/>
            <a:ext cx="1000125" cy="990600"/>
          </a:xfrm>
          <a:prstGeom prst="rect">
            <a:avLst/>
          </a:prstGeom>
          <a:noFill/>
          <a:ln w="9525">
            <a:noFill/>
            <a:miter lim="800000"/>
            <a:headEnd/>
            <a:tailEnd/>
          </a:ln>
        </p:spPr>
      </p:pic>
      <p:pic>
        <p:nvPicPr>
          <p:cNvPr id="9221" name="Picture 5">
            <a:hlinkClick r:id="rId3" action="ppaction://hlinksldjump"/>
          </p:cNvPr>
          <p:cNvPicPr>
            <a:picLocks noChangeAspect="1" noChangeArrowheads="1"/>
          </p:cNvPicPr>
          <p:nvPr/>
        </p:nvPicPr>
        <p:blipFill>
          <a:blip r:embed="rId4"/>
          <a:srcRect/>
          <a:stretch>
            <a:fillRect/>
          </a:stretch>
        </p:blipFill>
        <p:spPr bwMode="auto">
          <a:xfrm>
            <a:off x="6215063" y="3643313"/>
            <a:ext cx="1062037" cy="1071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887538" y="1216025"/>
            <a:ext cx="6069012" cy="366713"/>
          </a:xfrm>
          <a:prstGeom prst="rect">
            <a:avLst/>
          </a:prstGeom>
          <a:noFill/>
          <a:ln w="9525">
            <a:noFill/>
            <a:miter lim="800000"/>
            <a:headEnd/>
            <a:tailEnd/>
          </a:ln>
        </p:spPr>
        <p:txBody>
          <a:bodyPr>
            <a:spAutoFit/>
          </a:bodyPr>
          <a:lstStyle/>
          <a:p>
            <a:endParaRPr lang="es-ES">
              <a:latin typeface="Constantia" pitchFamily="18" charset="0"/>
            </a:endParaRPr>
          </a:p>
        </p:txBody>
      </p:sp>
      <p:sp>
        <p:nvSpPr>
          <p:cNvPr id="45059" name="30 Marcador de contenido"/>
          <p:cNvSpPr>
            <a:spLocks/>
          </p:cNvSpPr>
          <p:nvPr/>
        </p:nvSpPr>
        <p:spPr bwMode="auto">
          <a:xfrm>
            <a:off x="500063" y="357188"/>
            <a:ext cx="8429625" cy="5976937"/>
          </a:xfrm>
          <a:prstGeom prst="rect">
            <a:avLst/>
          </a:prstGeom>
          <a:noFill/>
          <a:ln w="9525">
            <a:noFill/>
            <a:miter lim="800000"/>
            <a:headEnd/>
            <a:tailEnd/>
          </a:ln>
        </p:spPr>
        <p:txBody>
          <a:bodyPr/>
          <a:lstStyle/>
          <a:p>
            <a:pPr marL="273050" indent="-273050" algn="just">
              <a:spcBef>
                <a:spcPct val="20000"/>
              </a:spcBef>
              <a:buClr>
                <a:srgbClr val="0BD0D9"/>
              </a:buClr>
              <a:buSzPct val="95000"/>
              <a:buFont typeface="Wingdings 2" pitchFamily="18" charset="2"/>
              <a:buChar char=""/>
            </a:pPr>
            <a:endParaRPr lang="es-EC" sz="2600">
              <a:latin typeface="Constantia" pitchFamily="18" charset="0"/>
            </a:endParaRPr>
          </a:p>
          <a:p>
            <a:pPr marL="273050" indent="-273050" algn="just">
              <a:spcBef>
                <a:spcPct val="20000"/>
              </a:spcBef>
              <a:buClr>
                <a:srgbClr val="0BD0D9"/>
              </a:buClr>
              <a:buSzPct val="95000"/>
              <a:buFont typeface="Wingdings 2" pitchFamily="18" charset="2"/>
              <a:buChar char=""/>
            </a:pPr>
            <a:r>
              <a:rPr lang="es-EC" sz="2600">
                <a:latin typeface="Constantia" pitchFamily="18" charset="0"/>
              </a:rPr>
              <a:t>La Demanda de Trabajo depende exclusivamente de los empresarios.</a:t>
            </a:r>
          </a:p>
          <a:p>
            <a:pPr marL="273050" indent="-273050" algn="just">
              <a:spcBef>
                <a:spcPct val="20000"/>
              </a:spcBef>
              <a:buClr>
                <a:srgbClr val="0BD0D9"/>
              </a:buClr>
              <a:buSzPct val="95000"/>
              <a:buFont typeface="Wingdings 2" pitchFamily="18" charset="2"/>
              <a:buChar char=""/>
            </a:pPr>
            <a:r>
              <a:rPr lang="es-EC" sz="2600">
                <a:latin typeface="Constantia" pitchFamily="18" charset="0"/>
              </a:rPr>
              <a:t>Si el salario sube, los empresarios pueden percibir un mayor costo de producción y demanda de menos trabajo. </a:t>
            </a:r>
          </a:p>
          <a:p>
            <a:pPr marL="273050" indent="-273050" algn="just">
              <a:spcBef>
                <a:spcPct val="20000"/>
              </a:spcBef>
              <a:buClr>
                <a:srgbClr val="0BD0D9"/>
              </a:buClr>
              <a:buSzPct val="95000"/>
              <a:buFont typeface="Wingdings 2" pitchFamily="18" charset="2"/>
              <a:buChar char=""/>
            </a:pPr>
            <a:r>
              <a:rPr lang="es-EC" sz="2600">
                <a:latin typeface="Constantia" pitchFamily="18" charset="0"/>
              </a:rPr>
              <a:t>Los empresarios basan esta decisión de demandar más empleo en la relación que existe entre el precio de la producción de bienes vendidos y los salarios pagados. </a:t>
            </a:r>
          </a:p>
          <a:p>
            <a:pPr marL="273050" indent="-273050" algn="just">
              <a:spcBef>
                <a:spcPct val="20000"/>
              </a:spcBef>
              <a:buClr>
                <a:srgbClr val="0BD0D9"/>
              </a:buClr>
              <a:buSzPct val="95000"/>
              <a:buFont typeface="Wingdings 2" pitchFamily="18" charset="2"/>
              <a:buChar char=""/>
            </a:pPr>
            <a:r>
              <a:rPr lang="es-EC" sz="2600">
                <a:latin typeface="Constantia" pitchFamily="18" charset="0"/>
              </a:rPr>
              <a:t>Con la devolución mensual del 8.33% de Fondos de Reservas tenemos que aumenta Ype y  presiona alza de los precios lo que produce una brecha inflacionaria debido al que el costo de producción no cubre los ingresos obtenidos por lo que se ven obligados a demandar menos mano de obra. </a:t>
            </a:r>
          </a:p>
          <a:p>
            <a:pPr marL="273050" indent="-273050" algn="just">
              <a:spcBef>
                <a:spcPct val="20000"/>
              </a:spcBef>
              <a:buClr>
                <a:srgbClr val="0BD0D9"/>
              </a:buClr>
              <a:buSzPct val="95000"/>
              <a:buFont typeface="Wingdings 2" pitchFamily="18" charset="2"/>
              <a:buChar char=""/>
            </a:pPr>
            <a:endParaRPr lang="es-EC" sz="2600">
              <a:latin typeface="Constantia" pitchFamily="18" charset="0"/>
            </a:endParaRPr>
          </a:p>
          <a:p>
            <a:pPr marL="273050" indent="-273050" algn="just">
              <a:spcBef>
                <a:spcPct val="20000"/>
              </a:spcBef>
              <a:buClr>
                <a:srgbClr val="0BD0D9"/>
              </a:buClr>
              <a:buSzPct val="95000"/>
              <a:buFont typeface="Wingdings 2" pitchFamily="18" charset="2"/>
              <a:buChar char=""/>
            </a:pPr>
            <a:endParaRPr lang="es-EC" sz="2600">
              <a:latin typeface="Constantia"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a:xfrm>
            <a:off x="428625" y="4429125"/>
            <a:ext cx="8229600" cy="2181225"/>
          </a:xfrm>
        </p:spPr>
        <p:txBody>
          <a:bodyPr/>
          <a:lstStyle/>
          <a:p>
            <a:pPr algn="just"/>
            <a:r>
              <a:rPr lang="es-EC" smtClean="0"/>
              <a:t>Existe un aumento de desempleo del 8.6% (a Septiembre del 2009) con relación al termino del año 2008 del 7.50%, el cual se podría incrementar en relación con el pago mensualizado del Fondo de Reserva.</a:t>
            </a:r>
            <a:endParaRPr lang="es-ES" smtClean="0"/>
          </a:p>
          <a:p>
            <a:endParaRPr lang="es-EC" smtClean="0"/>
          </a:p>
        </p:txBody>
      </p:sp>
      <p:pic>
        <p:nvPicPr>
          <p:cNvPr id="46083" name="Picture 2"/>
          <p:cNvPicPr>
            <a:picLocks noChangeAspect="1" noChangeArrowheads="1"/>
          </p:cNvPicPr>
          <p:nvPr/>
        </p:nvPicPr>
        <p:blipFill>
          <a:blip r:embed="rId2"/>
          <a:srcRect/>
          <a:stretch>
            <a:fillRect/>
          </a:stretch>
        </p:blipFill>
        <p:spPr bwMode="auto">
          <a:xfrm>
            <a:off x="1643063" y="571500"/>
            <a:ext cx="6048375" cy="3744913"/>
          </a:xfrm>
          <a:prstGeom prst="rect">
            <a:avLst/>
          </a:prstGeom>
          <a:noFill/>
          <a:ln w="9525">
            <a:noFill/>
            <a:miter lim="800000"/>
            <a:headEnd/>
            <a:tailEnd/>
          </a:ln>
        </p:spPr>
      </p:pic>
      <p:sp>
        <p:nvSpPr>
          <p:cNvPr id="46084" name="Text Box 3"/>
          <p:cNvSpPr txBox="1">
            <a:spLocks noChangeArrowheads="1"/>
          </p:cNvSpPr>
          <p:nvPr/>
        </p:nvSpPr>
        <p:spPr bwMode="auto">
          <a:xfrm>
            <a:off x="3214688" y="857250"/>
            <a:ext cx="2735262" cy="366713"/>
          </a:xfrm>
          <a:prstGeom prst="rect">
            <a:avLst/>
          </a:prstGeom>
          <a:noFill/>
          <a:ln w="9525">
            <a:noFill/>
            <a:miter lim="800000"/>
            <a:headEnd/>
            <a:tailEnd/>
          </a:ln>
        </p:spPr>
        <p:txBody>
          <a:bodyPr>
            <a:spAutoFit/>
          </a:bodyPr>
          <a:lstStyle/>
          <a:p>
            <a:pPr>
              <a:spcBef>
                <a:spcPct val="50000"/>
              </a:spcBef>
            </a:pPr>
            <a:r>
              <a:rPr lang="es-EC" b="1">
                <a:solidFill>
                  <a:schemeClr val="tx2"/>
                </a:solidFill>
                <a:latin typeface="Constantia" pitchFamily="18" charset="0"/>
              </a:rPr>
              <a:t>Desempleo vs. PIB</a:t>
            </a:r>
            <a:endParaRPr lang="es-ES" b="1">
              <a:latin typeface="Constanti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30 Marcador de contenido"/>
          <p:cNvSpPr>
            <a:spLocks noGrp="1"/>
          </p:cNvSpPr>
          <p:nvPr>
            <p:ph idx="4294967295"/>
          </p:nvPr>
        </p:nvSpPr>
        <p:spPr>
          <a:xfrm>
            <a:off x="611188" y="1052513"/>
            <a:ext cx="8286750" cy="5445125"/>
          </a:xfrm>
        </p:spPr>
        <p:txBody>
          <a:bodyPr>
            <a:normAutofit fontScale="92500"/>
          </a:bodyPr>
          <a:lstStyle/>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r>
              <a:rPr lang="es-EC" dirty="0" smtClean="0"/>
              <a:t>El Consumo es un componente muy estable y predecible, pues las familias tratan de mantener su nivel de vida aún cuando las circunstancias sean difíciles. </a:t>
            </a:r>
          </a:p>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r>
              <a:rPr lang="es-EC" dirty="0" smtClean="0"/>
              <a:t>Este incremento de los ingresos mediante los Fondos de Reserva mensual no es significativo lo que demostramos en  la comprobación de las hipótesis.</a:t>
            </a:r>
          </a:p>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r>
              <a:rPr lang="es-EC" dirty="0" smtClean="0"/>
              <a:t>Con el Veto parcial las empresas son ahora las encargadas de realizar dicho pago incurriendo a tomar medidas previsivas para no verse afectadas.</a:t>
            </a:r>
          </a:p>
          <a:p>
            <a:pPr marL="274320" indent="-274320" algn="just" fontAlgn="auto">
              <a:spcAft>
                <a:spcPts val="0"/>
              </a:spcAft>
              <a:buClr>
                <a:schemeClr val="accent3"/>
              </a:buClr>
              <a:buFont typeface="Wingdings 2"/>
              <a:buChar char=""/>
              <a:defRPr/>
            </a:pPr>
            <a:endParaRPr lang="es-EC" dirty="0" smtClean="0"/>
          </a:p>
          <a:p>
            <a:pPr marL="274320" indent="-274320" algn="just" fontAlgn="auto">
              <a:spcAft>
                <a:spcPts val="0"/>
              </a:spcAft>
              <a:buClr>
                <a:schemeClr val="accent3"/>
              </a:buClr>
              <a:buFont typeface="Wingdings 2"/>
              <a:buChar char=""/>
              <a:defRPr/>
            </a:pPr>
            <a:endParaRPr lang="es-EC" dirty="0" smtClean="0"/>
          </a:p>
        </p:txBody>
      </p:sp>
      <p:sp>
        <p:nvSpPr>
          <p:cNvPr id="47107" name="32 Título"/>
          <p:cNvSpPr>
            <a:spLocks noGrp="1"/>
          </p:cNvSpPr>
          <p:nvPr>
            <p:ph type="title" idx="4294967295"/>
          </p:nvPr>
        </p:nvSpPr>
        <p:spPr>
          <a:xfrm>
            <a:off x="500063" y="714375"/>
            <a:ext cx="8229600" cy="1130300"/>
          </a:xfrm>
        </p:spPr>
        <p:txBody>
          <a:bodyPr/>
          <a:lstStyle/>
          <a:p>
            <a:pPr algn="ctr"/>
            <a:r>
              <a:rPr lang="es-EC" smtClean="0"/>
              <a:t>Conclusiones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contenido"/>
          <p:cNvSpPr>
            <a:spLocks noGrp="1"/>
          </p:cNvSpPr>
          <p:nvPr>
            <p:ph idx="4294967295"/>
          </p:nvPr>
        </p:nvSpPr>
        <p:spPr/>
        <p:txBody>
          <a:bodyPr/>
          <a:lstStyle/>
          <a:p>
            <a:pPr algn="just"/>
            <a:endParaRPr lang="es-EC" smtClean="0"/>
          </a:p>
          <a:p>
            <a:pPr algn="just"/>
            <a:r>
              <a:rPr lang="es-EC" smtClean="0"/>
              <a:t> De acuerdo a los datos del primer mes de entrega tenemos que solo el 30% de los afiliados han decidido acumular los fondos en el IESS y un 70% han decidido recibirlo. </a:t>
            </a:r>
          </a:p>
          <a:p>
            <a:pPr algn="just"/>
            <a:r>
              <a:rPr lang="es-EC" smtClean="0"/>
              <a:t>Con el actual proyecto de Ley los afiliados se ven beneficiados a corto plazo porque incentiva al consumo en la economía nacional y tiene una desventaja a largo plazo porque pierde su finalidad por el cual fue creado como ahorro futuro.</a:t>
            </a:r>
          </a:p>
        </p:txBody>
      </p:sp>
      <p:sp>
        <p:nvSpPr>
          <p:cNvPr id="48131" name="32 Título"/>
          <p:cNvSpPr>
            <a:spLocks noGrp="1"/>
          </p:cNvSpPr>
          <p:nvPr>
            <p:ph type="title" idx="4294967295"/>
          </p:nvPr>
        </p:nvSpPr>
        <p:spPr/>
        <p:txBody>
          <a:bodyPr/>
          <a:lstStyle/>
          <a:p>
            <a:pPr algn="ctr"/>
            <a:r>
              <a:rPr lang="es-EC" smtClean="0"/>
              <a:t>Conclusiones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idx="4294967295"/>
          </p:nvPr>
        </p:nvSpPr>
        <p:spPr/>
        <p:txBody>
          <a:bodyPr/>
          <a:lstStyle/>
          <a:p>
            <a:pPr algn="ctr"/>
            <a:r>
              <a:rPr lang="es-EC" smtClean="0"/>
              <a:t>Recomendaciones</a:t>
            </a:r>
          </a:p>
        </p:txBody>
      </p:sp>
      <p:sp>
        <p:nvSpPr>
          <p:cNvPr id="49155" name="2 Marcador de contenido"/>
          <p:cNvSpPr>
            <a:spLocks noGrp="1"/>
          </p:cNvSpPr>
          <p:nvPr>
            <p:ph idx="4294967295"/>
          </p:nvPr>
        </p:nvSpPr>
        <p:spPr/>
        <p:txBody>
          <a:bodyPr/>
          <a:lstStyle/>
          <a:p>
            <a:pPr algn="just"/>
            <a:r>
              <a:rPr lang="es-EC" smtClean="0"/>
              <a:t>El consumo familiar no solo depende del ingreso corriente sino del ingreso futuro y es previsible que este ingreso fluctúe de año en año. Este consumo permite a las empresa recuperar los recursos invertidos y así continuar con  la relación entre ingreso y el consumo.</a:t>
            </a:r>
          </a:p>
          <a:p>
            <a:pPr algn="just"/>
            <a:r>
              <a:rPr lang="es-EC" smtClean="0"/>
              <a:t>Se recomienda fomentar un cambio en la conducta de los hogares, quienes cuando sienten un incremento en sus ingresos inmediatamente incrementa su consumo, sin importarle medidas previsibles para el futuro.</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Marcador de contenido"/>
          <p:cNvSpPr>
            <a:spLocks noGrp="1"/>
          </p:cNvSpPr>
          <p:nvPr>
            <p:ph idx="4294967295"/>
          </p:nvPr>
        </p:nvSpPr>
        <p:spPr/>
        <p:txBody>
          <a:bodyPr/>
          <a:lstStyle/>
          <a:p>
            <a:pPr>
              <a:buFont typeface="Wingdings 2" pitchFamily="18" charset="2"/>
              <a:buNone/>
            </a:pPr>
            <a:endParaRPr lang="es-EC" smtClean="0"/>
          </a:p>
          <a:p>
            <a:pPr algn="just"/>
            <a:r>
              <a:rPr lang="es-EC" smtClean="0"/>
              <a:t>Si la sociedad dedica todo o casi todos sus ingresos al consumo es muy poco lo que queda para el ahorro y  en consecuencia será difícil financiar el incremento de la capacidad productiva (inversión).</a:t>
            </a:r>
          </a:p>
          <a:p>
            <a:pPr>
              <a:buFont typeface="Wingdings 2" pitchFamily="18" charset="2"/>
              <a:buNone/>
            </a:pPr>
            <a:endParaRPr lang="es-EC" smtClean="0"/>
          </a:p>
          <a:p>
            <a:pPr algn="just"/>
            <a:r>
              <a:rPr lang="es-EC" smtClean="0"/>
              <a:t> Así podríamos recomendar que para que la economía crezca es necesario se genere una buena distribución de los ingresos ya sean destinados para el consumo, ahorro e inversión.</a:t>
            </a:r>
          </a:p>
        </p:txBody>
      </p:sp>
      <p:sp>
        <p:nvSpPr>
          <p:cNvPr id="50179" name="1 Título"/>
          <p:cNvSpPr>
            <a:spLocks noGrp="1"/>
          </p:cNvSpPr>
          <p:nvPr>
            <p:ph type="title" idx="4294967295"/>
          </p:nvPr>
        </p:nvSpPr>
        <p:spPr/>
        <p:txBody>
          <a:bodyPr/>
          <a:lstStyle/>
          <a:p>
            <a:pPr algn="ctr"/>
            <a:r>
              <a:rPr lang="es-EC" smtClean="0"/>
              <a:t>Recomendaciones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52000">
              <a:schemeClr val="bg2">
                <a:tint val="80000"/>
                <a:satMod val="400000"/>
                <a:alpha val="57000"/>
              </a:schemeClr>
            </a:gs>
            <a:gs pos="25000">
              <a:schemeClr val="bg2">
                <a:tint val="83000"/>
                <a:satMod val="320000"/>
              </a:schemeClr>
            </a:gs>
            <a:gs pos="100000">
              <a:schemeClr val="bg2">
                <a:shade val="15000"/>
                <a:satMod val="3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51202" name="2 Marcador de contenido"/>
          <p:cNvSpPr>
            <a:spLocks noGrp="1"/>
          </p:cNvSpPr>
          <p:nvPr>
            <p:ph idx="1"/>
          </p:nvPr>
        </p:nvSpPr>
        <p:spPr>
          <a:xfrm>
            <a:off x="571500" y="642938"/>
            <a:ext cx="8229600" cy="4389437"/>
          </a:xfrm>
        </p:spPr>
        <p:txBody>
          <a:bodyPr/>
          <a:lstStyle/>
          <a:p>
            <a:pPr algn="ctr">
              <a:buFont typeface="Wingdings 2" pitchFamily="18" charset="2"/>
              <a:buNone/>
            </a:pPr>
            <a:endParaRPr lang="es-EC" sz="9600" smtClean="0"/>
          </a:p>
          <a:p>
            <a:pPr algn="ctr">
              <a:buFont typeface="Wingdings 2" pitchFamily="18" charset="2"/>
              <a:buNone/>
            </a:pPr>
            <a:r>
              <a:rPr lang="es-EC" sz="9600" smtClean="0"/>
              <a:t>Gracias</a:t>
            </a:r>
          </a:p>
        </p:txBody>
      </p:sp>
      <p:sp>
        <p:nvSpPr>
          <p:cNvPr id="51203" name="3 CuadroTexto"/>
          <p:cNvSpPr txBox="1">
            <a:spLocks noChangeArrowheads="1"/>
          </p:cNvSpPr>
          <p:nvPr/>
        </p:nvSpPr>
        <p:spPr bwMode="auto">
          <a:xfrm>
            <a:off x="2571750" y="4929188"/>
            <a:ext cx="5572125" cy="1200150"/>
          </a:xfrm>
          <a:prstGeom prst="rect">
            <a:avLst/>
          </a:prstGeom>
          <a:noFill/>
          <a:ln w="9525">
            <a:noFill/>
            <a:miter lim="800000"/>
            <a:headEnd/>
            <a:tailEnd/>
          </a:ln>
        </p:spPr>
        <p:txBody>
          <a:bodyPr>
            <a:spAutoFit/>
          </a:bodyPr>
          <a:lstStyle/>
          <a:p>
            <a:pPr algn="ctr"/>
            <a:r>
              <a:rPr lang="es-EC">
                <a:latin typeface="Constantia" pitchFamily="18" charset="0"/>
              </a:rPr>
              <a:t>Los científicos se esfuerzan por hacer posible lo imposible. Los políticos por hacer lo posible imposible</a:t>
            </a:r>
          </a:p>
          <a:p>
            <a:pPr algn="ctr"/>
            <a:endParaRPr lang="es-EC">
              <a:latin typeface="Constantia" pitchFamily="18" charset="0"/>
            </a:endParaRPr>
          </a:p>
          <a:p>
            <a:r>
              <a:rPr lang="es-EC">
                <a:latin typeface="Constantia" pitchFamily="18" charset="0"/>
              </a:rPr>
              <a:t>                                                             Berthand Rusell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Program Files\Microsoft Office\MEDIA\CAGCAT10\j0185604.wmf"/>
          <p:cNvPicPr>
            <a:picLocks noChangeAspect="1" noChangeArrowheads="1"/>
          </p:cNvPicPr>
          <p:nvPr/>
        </p:nvPicPr>
        <p:blipFill>
          <a:blip r:embed="rId3"/>
          <a:srcRect/>
          <a:stretch>
            <a:fillRect/>
          </a:stretch>
        </p:blipFill>
        <p:spPr bwMode="auto">
          <a:xfrm>
            <a:off x="5643563" y="1928813"/>
            <a:ext cx="922337" cy="923925"/>
          </a:xfrm>
          <a:prstGeom prst="rect">
            <a:avLst/>
          </a:prstGeom>
          <a:noFill/>
          <a:ln w="9525">
            <a:noFill/>
            <a:miter lim="800000"/>
            <a:headEnd/>
            <a:tailEnd/>
          </a:ln>
        </p:spPr>
      </p:pic>
      <p:pic>
        <p:nvPicPr>
          <p:cNvPr id="10243" name="Picture 3" descr="C:\Program Files\Microsoft Office\MEDIA\CAGCAT10\j0205462.wmf"/>
          <p:cNvPicPr>
            <a:picLocks noChangeAspect="1" noChangeArrowheads="1"/>
          </p:cNvPicPr>
          <p:nvPr/>
        </p:nvPicPr>
        <p:blipFill>
          <a:blip r:embed="rId4"/>
          <a:srcRect/>
          <a:stretch>
            <a:fillRect/>
          </a:stretch>
        </p:blipFill>
        <p:spPr bwMode="auto">
          <a:xfrm>
            <a:off x="3571875" y="2857500"/>
            <a:ext cx="1819275" cy="1809750"/>
          </a:xfrm>
          <a:prstGeom prst="rect">
            <a:avLst/>
          </a:prstGeom>
          <a:noFill/>
          <a:ln w="9525">
            <a:noFill/>
            <a:miter lim="800000"/>
            <a:headEnd/>
            <a:tailEnd/>
          </a:ln>
        </p:spPr>
      </p:pic>
      <p:pic>
        <p:nvPicPr>
          <p:cNvPr id="10244" name="Picture 4" descr="C:\Program Files\Microsoft Office\MEDIA\CAGCAT10\j0285360.wmf"/>
          <p:cNvPicPr>
            <a:picLocks noChangeAspect="1" noChangeArrowheads="1"/>
          </p:cNvPicPr>
          <p:nvPr/>
        </p:nvPicPr>
        <p:blipFill>
          <a:blip r:embed="rId5"/>
          <a:srcRect/>
          <a:stretch>
            <a:fillRect/>
          </a:stretch>
        </p:blipFill>
        <p:spPr bwMode="auto">
          <a:xfrm>
            <a:off x="2000250" y="1589088"/>
            <a:ext cx="1285875" cy="1585912"/>
          </a:xfrm>
          <a:prstGeom prst="rect">
            <a:avLst/>
          </a:prstGeom>
          <a:noFill/>
          <a:ln w="9525">
            <a:noFill/>
            <a:miter lim="800000"/>
            <a:headEnd/>
            <a:tailEnd/>
          </a:ln>
        </p:spPr>
      </p:pic>
      <p:pic>
        <p:nvPicPr>
          <p:cNvPr id="10245" name="Picture 5" descr="C:\Program Files\Microsoft Office\MEDIA\CAGCAT10\j0297749.wmf"/>
          <p:cNvPicPr>
            <a:picLocks noChangeAspect="1" noChangeArrowheads="1"/>
          </p:cNvPicPr>
          <p:nvPr/>
        </p:nvPicPr>
        <p:blipFill>
          <a:blip r:embed="rId6"/>
          <a:srcRect/>
          <a:stretch>
            <a:fillRect/>
          </a:stretch>
        </p:blipFill>
        <p:spPr bwMode="auto">
          <a:xfrm>
            <a:off x="3571875" y="4857750"/>
            <a:ext cx="1851025" cy="1762125"/>
          </a:xfrm>
          <a:prstGeom prst="rect">
            <a:avLst/>
          </a:prstGeom>
          <a:noFill/>
          <a:ln w="9525">
            <a:noFill/>
            <a:miter lim="800000"/>
            <a:headEnd/>
            <a:tailEnd/>
          </a:ln>
        </p:spPr>
      </p:pic>
      <p:pic>
        <p:nvPicPr>
          <p:cNvPr id="10246" name="10 Imagen" descr="http://www.expreso.ec/images/economia/2009/01/29/economia2.jpg"/>
          <p:cNvPicPr>
            <a:picLocks noChangeAspect="1" noChangeArrowheads="1"/>
          </p:cNvPicPr>
          <p:nvPr/>
        </p:nvPicPr>
        <p:blipFill>
          <a:blip r:embed="rId7"/>
          <a:srcRect/>
          <a:stretch>
            <a:fillRect/>
          </a:stretch>
        </p:blipFill>
        <p:spPr bwMode="auto">
          <a:xfrm>
            <a:off x="2000250" y="5643563"/>
            <a:ext cx="1285875" cy="704850"/>
          </a:xfrm>
          <a:prstGeom prst="rect">
            <a:avLst/>
          </a:prstGeom>
          <a:noFill/>
          <a:ln w="9525">
            <a:noFill/>
            <a:miter lim="800000"/>
            <a:headEnd/>
            <a:tailEnd/>
          </a:ln>
        </p:spPr>
      </p:pic>
      <p:sp>
        <p:nvSpPr>
          <p:cNvPr id="20" name="19 Flecha curvada hacia abajo"/>
          <p:cNvSpPr/>
          <p:nvPr/>
        </p:nvSpPr>
        <p:spPr>
          <a:xfrm rot="13736251">
            <a:off x="2404269" y="3563144"/>
            <a:ext cx="1500187" cy="428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23" name="22 Flecha curvada hacia la derecha"/>
          <p:cNvSpPr/>
          <p:nvPr/>
        </p:nvSpPr>
        <p:spPr>
          <a:xfrm rot="20260889">
            <a:off x="3292475" y="4533900"/>
            <a:ext cx="496888" cy="1635125"/>
          </a:xfrm>
          <a:prstGeom prst="curvedRightArrow">
            <a:avLst>
              <a:gd name="adj1" fmla="val 25000"/>
              <a:gd name="adj2" fmla="val 5511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24" name="23 Flecha curvada hacia abajo"/>
          <p:cNvSpPr/>
          <p:nvPr/>
        </p:nvSpPr>
        <p:spPr>
          <a:xfrm rot="5002495">
            <a:off x="4764882" y="4841081"/>
            <a:ext cx="1500188" cy="428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25" name="24 Flecha curvada hacia la derecha"/>
          <p:cNvSpPr/>
          <p:nvPr/>
        </p:nvSpPr>
        <p:spPr>
          <a:xfrm rot="13016238">
            <a:off x="5656263" y="2771775"/>
            <a:ext cx="496887" cy="1635125"/>
          </a:xfrm>
          <a:prstGeom prst="curvedRightArrow">
            <a:avLst>
              <a:gd name="adj1" fmla="val 25000"/>
              <a:gd name="adj2" fmla="val 5511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pic>
        <p:nvPicPr>
          <p:cNvPr id="10251" name="Picture 9" descr="C:\Program Files\Microsoft Office\MEDIA\CAGCAT10\j0222015.wmf"/>
          <p:cNvPicPr>
            <a:picLocks noChangeAspect="1" noChangeArrowheads="1"/>
          </p:cNvPicPr>
          <p:nvPr/>
        </p:nvPicPr>
        <p:blipFill>
          <a:blip r:embed="rId8"/>
          <a:srcRect/>
          <a:stretch>
            <a:fillRect/>
          </a:stretch>
        </p:blipFill>
        <p:spPr bwMode="auto">
          <a:xfrm>
            <a:off x="3786188" y="5715000"/>
            <a:ext cx="500062" cy="787400"/>
          </a:xfrm>
          <a:prstGeom prst="rect">
            <a:avLst/>
          </a:prstGeom>
          <a:noFill/>
          <a:ln w="9525">
            <a:noFill/>
            <a:miter lim="800000"/>
            <a:headEnd/>
            <a:tailEnd/>
          </a:ln>
        </p:spPr>
      </p:pic>
      <p:sp>
        <p:nvSpPr>
          <p:cNvPr id="10252" name="17 Título"/>
          <p:cNvSpPr>
            <a:spLocks noGrp="1"/>
          </p:cNvSpPr>
          <p:nvPr>
            <p:ph type="title"/>
          </p:nvPr>
        </p:nvSpPr>
        <p:spPr>
          <a:xfrm>
            <a:off x="428625" y="357188"/>
            <a:ext cx="8229600" cy="1143000"/>
          </a:xfrm>
        </p:spPr>
        <p:txBody>
          <a:bodyPr/>
          <a:lstStyle/>
          <a:p>
            <a:pPr algn="ctr"/>
            <a:r>
              <a:rPr lang="es-EC" smtClean="0"/>
              <a:t>Sistema Financiero en crisis</a:t>
            </a:r>
          </a:p>
        </p:txBody>
      </p:sp>
      <p:sp>
        <p:nvSpPr>
          <p:cNvPr id="13" name="12 Flecha curvada hacia la derecha"/>
          <p:cNvSpPr/>
          <p:nvPr/>
        </p:nvSpPr>
        <p:spPr>
          <a:xfrm rot="19496284">
            <a:off x="2354263" y="3136900"/>
            <a:ext cx="495300" cy="1636713"/>
          </a:xfrm>
          <a:prstGeom prst="curvedRightArrow">
            <a:avLst>
              <a:gd name="adj1" fmla="val 25000"/>
              <a:gd name="adj2" fmla="val 5511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14" name="13 Flecha curvada hacia abajo"/>
          <p:cNvSpPr/>
          <p:nvPr/>
        </p:nvSpPr>
        <p:spPr>
          <a:xfrm rot="7422628">
            <a:off x="5488782" y="3599656"/>
            <a:ext cx="1500188" cy="428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C">
              <a:solidFill>
                <a:schemeClr val="tx1"/>
              </a:solidFill>
            </a:endParaRPr>
          </a:p>
        </p:txBody>
      </p:sp>
      <p:sp>
        <p:nvSpPr>
          <p:cNvPr id="10255" name="14 CuadroTexto"/>
          <p:cNvSpPr txBox="1">
            <a:spLocks noChangeArrowheads="1"/>
          </p:cNvSpPr>
          <p:nvPr/>
        </p:nvSpPr>
        <p:spPr bwMode="auto">
          <a:xfrm>
            <a:off x="642938" y="1785938"/>
            <a:ext cx="1143000" cy="369887"/>
          </a:xfrm>
          <a:prstGeom prst="rect">
            <a:avLst/>
          </a:prstGeom>
          <a:noFill/>
          <a:ln w="9525">
            <a:noFill/>
            <a:miter lim="800000"/>
            <a:headEnd/>
            <a:tailEnd/>
          </a:ln>
        </p:spPr>
        <p:txBody>
          <a:bodyPr>
            <a:spAutoFit/>
          </a:bodyPr>
          <a:lstStyle/>
          <a:p>
            <a:r>
              <a:rPr lang="es-EC">
                <a:latin typeface="Constantia" pitchFamily="18" charset="0"/>
              </a:rPr>
              <a:t>Empresas</a:t>
            </a:r>
          </a:p>
        </p:txBody>
      </p:sp>
      <p:sp>
        <p:nvSpPr>
          <p:cNvPr id="10256" name="15 CuadroTexto"/>
          <p:cNvSpPr txBox="1">
            <a:spLocks noChangeArrowheads="1"/>
          </p:cNvSpPr>
          <p:nvPr/>
        </p:nvSpPr>
        <p:spPr bwMode="auto">
          <a:xfrm>
            <a:off x="6786563" y="1928813"/>
            <a:ext cx="1357312" cy="369887"/>
          </a:xfrm>
          <a:prstGeom prst="rect">
            <a:avLst/>
          </a:prstGeom>
          <a:noFill/>
          <a:ln w="9525">
            <a:noFill/>
            <a:miter lim="800000"/>
            <a:headEnd/>
            <a:tailEnd/>
          </a:ln>
        </p:spPr>
        <p:txBody>
          <a:bodyPr>
            <a:spAutoFit/>
          </a:bodyPr>
          <a:lstStyle/>
          <a:p>
            <a:r>
              <a:rPr lang="es-EC">
                <a:latin typeface="Constantia" pitchFamily="18" charset="0"/>
              </a:rPr>
              <a:t>Hogares</a:t>
            </a:r>
          </a:p>
        </p:txBody>
      </p:sp>
      <p:sp>
        <p:nvSpPr>
          <p:cNvPr id="10257" name="16 CuadroTexto"/>
          <p:cNvSpPr txBox="1">
            <a:spLocks noChangeArrowheads="1"/>
          </p:cNvSpPr>
          <p:nvPr/>
        </p:nvSpPr>
        <p:spPr bwMode="auto">
          <a:xfrm>
            <a:off x="4000500" y="2500313"/>
            <a:ext cx="1071563" cy="369887"/>
          </a:xfrm>
          <a:prstGeom prst="rect">
            <a:avLst/>
          </a:prstGeom>
          <a:noFill/>
          <a:ln w="9525">
            <a:noFill/>
            <a:miter lim="800000"/>
            <a:headEnd/>
            <a:tailEnd/>
          </a:ln>
        </p:spPr>
        <p:txBody>
          <a:bodyPr>
            <a:spAutoFit/>
          </a:bodyPr>
          <a:lstStyle/>
          <a:p>
            <a:r>
              <a:rPr lang="es-EC">
                <a:latin typeface="Constantia" pitchFamily="18" charset="0"/>
              </a:rPr>
              <a:t>Bancos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0"/>
                                        </p:tgtEl>
                                        <p:attrNameLst>
                                          <p:attrName>style.color</p:attrName>
                                        </p:attrNameLst>
                                      </p:cBhvr>
                                      <p:by>
                                        <p:hsl h="0" s="12549" l="25098"/>
                                      </p:by>
                                    </p:animClr>
                                    <p:animClr clrSpc="hsl" dir="cw">
                                      <p:cBhvr>
                                        <p:cTn id="7" dur="500" fill="hold"/>
                                        <p:tgtEl>
                                          <p:spTgt spid="20"/>
                                        </p:tgtEl>
                                        <p:attrNameLst>
                                          <p:attrName>fillcolor</p:attrName>
                                        </p:attrNameLst>
                                      </p:cBhvr>
                                      <p:by>
                                        <p:hsl h="0" s="12549" l="25098"/>
                                      </p:by>
                                    </p:animClr>
                                    <p:animClr clrSpc="hsl" dir="cw">
                                      <p:cBhvr>
                                        <p:cTn id="8" dur="500" fill="hold"/>
                                        <p:tgtEl>
                                          <p:spTgt spid="20"/>
                                        </p:tgtEl>
                                        <p:attrNameLst>
                                          <p:attrName>stroke.color</p:attrName>
                                        </p:attrNameLst>
                                      </p:cBhvr>
                                      <p:by>
                                        <p:hsl h="0" s="12549" l="25098"/>
                                      </p:by>
                                    </p:animClr>
                                    <p:set>
                                      <p:cBhvr>
                                        <p:cTn id="9" dur="500" fill="hold"/>
                                        <p:tgtEl>
                                          <p:spTgt spid="20"/>
                                        </p:tgtEl>
                                        <p:attrNameLst>
                                          <p:attrName>fill.type</p:attrName>
                                        </p:attrNameLst>
                                      </p:cBhvr>
                                      <p:to>
                                        <p:strVal val="solid"/>
                                      </p:to>
                                    </p:set>
                                  </p:childTnLst>
                                </p:cTn>
                              </p:par>
                              <p:par>
                                <p:cTn id="10" presetID="30" presetClass="emph" presetSubtype="0" fill="hold" grpId="0" nodeType="withEffect">
                                  <p:stCondLst>
                                    <p:cond delay="0"/>
                                  </p:stCondLst>
                                  <p:childTnLst>
                                    <p:animClr clrSpc="hsl" dir="cw">
                                      <p:cBhvr override="childStyle">
                                        <p:cTn id="11" dur="500" fill="hold"/>
                                        <p:tgtEl>
                                          <p:spTgt spid="25"/>
                                        </p:tgtEl>
                                        <p:attrNameLst>
                                          <p:attrName>style.color</p:attrName>
                                        </p:attrNameLst>
                                      </p:cBhvr>
                                      <p:by>
                                        <p:hsl h="0" s="12549" l="25098"/>
                                      </p:by>
                                    </p:animClr>
                                    <p:animClr clrSpc="hsl" dir="cw">
                                      <p:cBhvr>
                                        <p:cTn id="12" dur="500" fill="hold"/>
                                        <p:tgtEl>
                                          <p:spTgt spid="25"/>
                                        </p:tgtEl>
                                        <p:attrNameLst>
                                          <p:attrName>fillcolor</p:attrName>
                                        </p:attrNameLst>
                                      </p:cBhvr>
                                      <p:by>
                                        <p:hsl h="0" s="12549" l="25098"/>
                                      </p:by>
                                    </p:animClr>
                                    <p:animClr clrSpc="hsl" dir="cw">
                                      <p:cBhvr>
                                        <p:cTn id="13" dur="500" fill="hold"/>
                                        <p:tgtEl>
                                          <p:spTgt spid="25"/>
                                        </p:tgtEl>
                                        <p:attrNameLst>
                                          <p:attrName>stroke.color</p:attrName>
                                        </p:attrNameLst>
                                      </p:cBhvr>
                                      <p:by>
                                        <p:hsl h="0" s="12549" l="25098"/>
                                      </p:by>
                                    </p:animClr>
                                    <p:set>
                                      <p:cBhvr>
                                        <p:cTn id="14" dur="500" fill="hold"/>
                                        <p:tgtEl>
                                          <p:spTgt spid="25"/>
                                        </p:tgtEl>
                                        <p:attrNameLst>
                                          <p:attrName>fill.type</p:attrName>
                                        </p:attrNameLst>
                                      </p:cBhvr>
                                      <p:to>
                                        <p:strVal val="solid"/>
                                      </p:to>
                                    </p:set>
                                  </p:childTnLst>
                                </p:cTn>
                              </p:par>
                              <p:par>
                                <p:cTn id="15" presetID="30" presetClass="emph" presetSubtype="0" fill="hold" grpId="0" nodeType="withEffect">
                                  <p:stCondLst>
                                    <p:cond delay="0"/>
                                  </p:stCondLst>
                                  <p:childTnLst>
                                    <p:animClr clrSpc="hsl" dir="cw">
                                      <p:cBhvr override="childStyle">
                                        <p:cTn id="16" dur="500" fill="hold"/>
                                        <p:tgtEl>
                                          <p:spTgt spid="24"/>
                                        </p:tgtEl>
                                        <p:attrNameLst>
                                          <p:attrName>style.color</p:attrName>
                                        </p:attrNameLst>
                                      </p:cBhvr>
                                      <p:by>
                                        <p:hsl h="0" s="12549" l="25098"/>
                                      </p:by>
                                    </p:animClr>
                                    <p:animClr clrSpc="hsl" dir="cw">
                                      <p:cBhvr>
                                        <p:cTn id="17" dur="500" fill="hold"/>
                                        <p:tgtEl>
                                          <p:spTgt spid="24"/>
                                        </p:tgtEl>
                                        <p:attrNameLst>
                                          <p:attrName>fillcolor</p:attrName>
                                        </p:attrNameLst>
                                      </p:cBhvr>
                                      <p:by>
                                        <p:hsl h="0" s="12549" l="25098"/>
                                      </p:by>
                                    </p:animClr>
                                    <p:animClr clrSpc="hsl" dir="cw">
                                      <p:cBhvr>
                                        <p:cTn id="18" dur="500" fill="hold"/>
                                        <p:tgtEl>
                                          <p:spTgt spid="24"/>
                                        </p:tgtEl>
                                        <p:attrNameLst>
                                          <p:attrName>stroke.color</p:attrName>
                                        </p:attrNameLst>
                                      </p:cBhvr>
                                      <p:by>
                                        <p:hsl h="0" s="12549" l="25098"/>
                                      </p:by>
                                    </p:animClr>
                                    <p:set>
                                      <p:cBhvr>
                                        <p:cTn id="19" dur="500" fill="hold"/>
                                        <p:tgtEl>
                                          <p:spTgt spid="24"/>
                                        </p:tgtEl>
                                        <p:attrNameLst>
                                          <p:attrName>fill.type</p:attrName>
                                        </p:attrNameLst>
                                      </p:cBhvr>
                                      <p:to>
                                        <p:strVal val="solid"/>
                                      </p:to>
                                    </p:set>
                                  </p:childTnLst>
                                </p:cTn>
                              </p:par>
                              <p:par>
                                <p:cTn id="20" presetID="30" presetClass="emph" presetSubtype="0" fill="hold" grpId="0" nodeType="withEffect">
                                  <p:stCondLst>
                                    <p:cond delay="0"/>
                                  </p:stCondLst>
                                  <p:childTnLst>
                                    <p:animClr clrSpc="hsl" dir="cw">
                                      <p:cBhvr override="childStyle">
                                        <p:cTn id="21" dur="500" fill="hold"/>
                                        <p:tgtEl>
                                          <p:spTgt spid="23"/>
                                        </p:tgtEl>
                                        <p:attrNameLst>
                                          <p:attrName>style.color</p:attrName>
                                        </p:attrNameLst>
                                      </p:cBhvr>
                                      <p:by>
                                        <p:hsl h="0" s="12549" l="25098"/>
                                      </p:by>
                                    </p:animClr>
                                    <p:animClr clrSpc="hsl" dir="cw">
                                      <p:cBhvr>
                                        <p:cTn id="22" dur="500" fill="hold"/>
                                        <p:tgtEl>
                                          <p:spTgt spid="23"/>
                                        </p:tgtEl>
                                        <p:attrNameLst>
                                          <p:attrName>fillcolor</p:attrName>
                                        </p:attrNameLst>
                                      </p:cBhvr>
                                      <p:by>
                                        <p:hsl h="0" s="12549" l="25098"/>
                                      </p:by>
                                    </p:animClr>
                                    <p:animClr clrSpc="hsl" dir="cw">
                                      <p:cBhvr>
                                        <p:cTn id="23" dur="500" fill="hold"/>
                                        <p:tgtEl>
                                          <p:spTgt spid="23"/>
                                        </p:tgtEl>
                                        <p:attrNameLst>
                                          <p:attrName>stroke.color</p:attrName>
                                        </p:attrNameLst>
                                      </p:cBhvr>
                                      <p:by>
                                        <p:hsl h="0" s="12549" l="25098"/>
                                      </p:by>
                                    </p:animClr>
                                    <p:set>
                                      <p:cBhvr>
                                        <p:cTn id="24" dur="500" fill="hold"/>
                                        <p:tgtEl>
                                          <p:spTgt spid="23"/>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1" presetClass="emph" presetSubtype="0" fill="hold" grpId="1" nodeType="clickEffect">
                                  <p:stCondLst>
                                    <p:cond delay="0"/>
                                  </p:stCondLst>
                                  <p:childTnLst>
                                    <p:animClr clrSpc="hsl" dir="cw">
                                      <p:cBhvr override="childStyle">
                                        <p:cTn id="28" dur="1000" fill="hold"/>
                                        <p:tgtEl>
                                          <p:spTgt spid="20"/>
                                        </p:tgtEl>
                                        <p:attrNameLst>
                                          <p:attrName>style.color</p:attrName>
                                        </p:attrNameLst>
                                      </p:cBhvr>
                                      <p:by>
                                        <p:hsl h="7200000" s="0" l="0"/>
                                      </p:by>
                                    </p:animClr>
                                    <p:animClr clrSpc="hsl" dir="cw">
                                      <p:cBhvr>
                                        <p:cTn id="29" dur="1000" fill="hold"/>
                                        <p:tgtEl>
                                          <p:spTgt spid="20"/>
                                        </p:tgtEl>
                                        <p:attrNameLst>
                                          <p:attrName>fillcolor</p:attrName>
                                        </p:attrNameLst>
                                      </p:cBhvr>
                                      <p:by>
                                        <p:hsl h="7200000" s="0" l="0"/>
                                      </p:by>
                                    </p:animClr>
                                    <p:animClr clrSpc="hsl" dir="cw">
                                      <p:cBhvr>
                                        <p:cTn id="30" dur="1000" fill="hold"/>
                                        <p:tgtEl>
                                          <p:spTgt spid="20"/>
                                        </p:tgtEl>
                                        <p:attrNameLst>
                                          <p:attrName>stroke.color</p:attrName>
                                        </p:attrNameLst>
                                      </p:cBhvr>
                                      <p:by>
                                        <p:hsl h="7200000" s="0" l="0"/>
                                      </p:by>
                                    </p:animClr>
                                    <p:set>
                                      <p:cBhvr>
                                        <p:cTn id="31" dur="1000" fill="hold"/>
                                        <p:tgtEl>
                                          <p:spTgt spid="20"/>
                                        </p:tgtEl>
                                        <p:attrNameLst>
                                          <p:attrName>fill.type</p:attrName>
                                        </p:attrNameLst>
                                      </p:cBhvr>
                                      <p:to>
                                        <p:strVal val="solid"/>
                                      </p:to>
                                    </p:set>
                                  </p:childTnLst>
                                </p:cTn>
                              </p:par>
                              <p:par>
                                <p:cTn id="32" presetID="21" presetClass="emph" presetSubtype="0" fill="hold" grpId="1" nodeType="withEffect">
                                  <p:stCondLst>
                                    <p:cond delay="0"/>
                                  </p:stCondLst>
                                  <p:childTnLst>
                                    <p:animClr clrSpc="hsl" dir="cw">
                                      <p:cBhvr override="childStyle">
                                        <p:cTn id="33" dur="1000" fill="hold"/>
                                        <p:tgtEl>
                                          <p:spTgt spid="25"/>
                                        </p:tgtEl>
                                        <p:attrNameLst>
                                          <p:attrName>style.color</p:attrName>
                                        </p:attrNameLst>
                                      </p:cBhvr>
                                      <p:by>
                                        <p:hsl h="7200000" s="0" l="0"/>
                                      </p:by>
                                    </p:animClr>
                                    <p:animClr clrSpc="hsl" dir="cw">
                                      <p:cBhvr>
                                        <p:cTn id="34" dur="1000" fill="hold"/>
                                        <p:tgtEl>
                                          <p:spTgt spid="25"/>
                                        </p:tgtEl>
                                        <p:attrNameLst>
                                          <p:attrName>fillcolor</p:attrName>
                                        </p:attrNameLst>
                                      </p:cBhvr>
                                      <p:by>
                                        <p:hsl h="7200000" s="0" l="0"/>
                                      </p:by>
                                    </p:animClr>
                                    <p:animClr clrSpc="hsl" dir="cw">
                                      <p:cBhvr>
                                        <p:cTn id="35" dur="1000" fill="hold"/>
                                        <p:tgtEl>
                                          <p:spTgt spid="25"/>
                                        </p:tgtEl>
                                        <p:attrNameLst>
                                          <p:attrName>stroke.color</p:attrName>
                                        </p:attrNameLst>
                                      </p:cBhvr>
                                      <p:by>
                                        <p:hsl h="7200000" s="0" l="0"/>
                                      </p:by>
                                    </p:animClr>
                                    <p:set>
                                      <p:cBhvr>
                                        <p:cTn id="36" dur="1000" fill="hold"/>
                                        <p:tgtEl>
                                          <p:spTgt spid="25"/>
                                        </p:tgtEl>
                                        <p:attrNameLst>
                                          <p:attrName>fill.type</p:attrName>
                                        </p:attrNameLst>
                                      </p:cBhvr>
                                      <p:to>
                                        <p:strVal val="solid"/>
                                      </p:to>
                                    </p:set>
                                  </p:childTnLst>
                                </p:cTn>
                              </p:par>
                              <p:par>
                                <p:cTn id="37" presetID="21" presetClass="emph" presetSubtype="0" fill="hold" grpId="1" nodeType="withEffect">
                                  <p:stCondLst>
                                    <p:cond delay="0"/>
                                  </p:stCondLst>
                                  <p:childTnLst>
                                    <p:animClr clrSpc="hsl" dir="cw">
                                      <p:cBhvr override="childStyle">
                                        <p:cTn id="38" dur="1000" fill="hold"/>
                                        <p:tgtEl>
                                          <p:spTgt spid="24"/>
                                        </p:tgtEl>
                                        <p:attrNameLst>
                                          <p:attrName>style.color</p:attrName>
                                        </p:attrNameLst>
                                      </p:cBhvr>
                                      <p:by>
                                        <p:hsl h="7200000" s="0" l="0"/>
                                      </p:by>
                                    </p:animClr>
                                    <p:animClr clrSpc="hsl" dir="cw">
                                      <p:cBhvr>
                                        <p:cTn id="39" dur="1000" fill="hold"/>
                                        <p:tgtEl>
                                          <p:spTgt spid="24"/>
                                        </p:tgtEl>
                                        <p:attrNameLst>
                                          <p:attrName>fillcolor</p:attrName>
                                        </p:attrNameLst>
                                      </p:cBhvr>
                                      <p:by>
                                        <p:hsl h="7200000" s="0" l="0"/>
                                      </p:by>
                                    </p:animClr>
                                    <p:animClr clrSpc="hsl" dir="cw">
                                      <p:cBhvr>
                                        <p:cTn id="40" dur="1000" fill="hold"/>
                                        <p:tgtEl>
                                          <p:spTgt spid="24"/>
                                        </p:tgtEl>
                                        <p:attrNameLst>
                                          <p:attrName>stroke.color</p:attrName>
                                        </p:attrNameLst>
                                      </p:cBhvr>
                                      <p:by>
                                        <p:hsl h="7200000" s="0" l="0"/>
                                      </p:by>
                                    </p:animClr>
                                    <p:set>
                                      <p:cBhvr>
                                        <p:cTn id="41" dur="1000" fill="hold"/>
                                        <p:tgtEl>
                                          <p:spTgt spid="24"/>
                                        </p:tgtEl>
                                        <p:attrNameLst>
                                          <p:attrName>fill.type</p:attrName>
                                        </p:attrNameLst>
                                      </p:cBhvr>
                                      <p:to>
                                        <p:strVal val="solid"/>
                                      </p:to>
                                    </p:set>
                                  </p:childTnLst>
                                </p:cTn>
                              </p:par>
                              <p:par>
                                <p:cTn id="42" presetID="21" presetClass="emph" presetSubtype="0" fill="hold" grpId="1" nodeType="withEffect">
                                  <p:stCondLst>
                                    <p:cond delay="0"/>
                                  </p:stCondLst>
                                  <p:childTnLst>
                                    <p:animClr clrSpc="hsl" dir="cw">
                                      <p:cBhvr override="childStyle">
                                        <p:cTn id="43" dur="1000" fill="hold"/>
                                        <p:tgtEl>
                                          <p:spTgt spid="23"/>
                                        </p:tgtEl>
                                        <p:attrNameLst>
                                          <p:attrName>style.color</p:attrName>
                                        </p:attrNameLst>
                                      </p:cBhvr>
                                      <p:by>
                                        <p:hsl h="7200000" s="0" l="0"/>
                                      </p:by>
                                    </p:animClr>
                                    <p:animClr clrSpc="hsl" dir="cw">
                                      <p:cBhvr>
                                        <p:cTn id="44" dur="1000" fill="hold"/>
                                        <p:tgtEl>
                                          <p:spTgt spid="23"/>
                                        </p:tgtEl>
                                        <p:attrNameLst>
                                          <p:attrName>fillcolor</p:attrName>
                                        </p:attrNameLst>
                                      </p:cBhvr>
                                      <p:by>
                                        <p:hsl h="7200000" s="0" l="0"/>
                                      </p:by>
                                    </p:animClr>
                                    <p:animClr clrSpc="hsl" dir="cw">
                                      <p:cBhvr>
                                        <p:cTn id="45" dur="1000" fill="hold"/>
                                        <p:tgtEl>
                                          <p:spTgt spid="23"/>
                                        </p:tgtEl>
                                        <p:attrNameLst>
                                          <p:attrName>stroke.color</p:attrName>
                                        </p:attrNameLst>
                                      </p:cBhvr>
                                      <p:by>
                                        <p:hsl h="7200000" s="0" l="0"/>
                                      </p:by>
                                    </p:animClr>
                                    <p:set>
                                      <p:cBhvr>
                                        <p:cTn id="46" dur="1000" fill="hold"/>
                                        <p:tgtEl>
                                          <p:spTgt spid="23"/>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9" presetClass="emph" presetSubtype="0" grpId="2" nodeType="clickEffect">
                                  <p:stCondLst>
                                    <p:cond delay="0"/>
                                  </p:stCondLst>
                                  <p:childTnLst>
                                    <p:set>
                                      <p:cBhvr rctx="PPT">
                                        <p:cTn id="50" dur="indefinite"/>
                                        <p:tgtEl>
                                          <p:spTgt spid="20"/>
                                        </p:tgtEl>
                                        <p:attrNameLst>
                                          <p:attrName>style.opacity</p:attrName>
                                        </p:attrNameLst>
                                      </p:cBhvr>
                                      <p:to>
                                        <p:strVal val="0.5"/>
                                      </p:to>
                                    </p:set>
                                    <p:animEffect filter="image" prLst="opacity: 0.5">
                                      <p:cBhvr rctx="IE">
                                        <p:cTn id="51" dur="indefinite"/>
                                        <p:tgtEl>
                                          <p:spTgt spid="20"/>
                                        </p:tgtEl>
                                      </p:cBhvr>
                                    </p:animEffect>
                                  </p:childTnLst>
                                </p:cTn>
                              </p:par>
                              <p:par>
                                <p:cTn id="52" presetID="9" presetClass="emph" presetSubtype="0" grpId="2" nodeType="withEffect">
                                  <p:stCondLst>
                                    <p:cond delay="0"/>
                                  </p:stCondLst>
                                  <p:childTnLst>
                                    <p:set>
                                      <p:cBhvr rctx="PPT">
                                        <p:cTn id="53" dur="indefinite"/>
                                        <p:tgtEl>
                                          <p:spTgt spid="25"/>
                                        </p:tgtEl>
                                        <p:attrNameLst>
                                          <p:attrName>style.opacity</p:attrName>
                                        </p:attrNameLst>
                                      </p:cBhvr>
                                      <p:to>
                                        <p:strVal val="0.5"/>
                                      </p:to>
                                    </p:set>
                                    <p:animEffect filter="image" prLst="opacity: 0.5">
                                      <p:cBhvr rctx="IE">
                                        <p:cTn id="54" dur="indefinite"/>
                                        <p:tgtEl>
                                          <p:spTgt spid="25"/>
                                        </p:tgtEl>
                                      </p:cBhvr>
                                    </p:animEffect>
                                  </p:childTnLst>
                                </p:cTn>
                              </p:par>
                              <p:par>
                                <p:cTn id="55" presetID="9" presetClass="emph" presetSubtype="0" grpId="2" nodeType="withEffect">
                                  <p:stCondLst>
                                    <p:cond delay="0"/>
                                  </p:stCondLst>
                                  <p:childTnLst>
                                    <p:set>
                                      <p:cBhvr rctx="PPT">
                                        <p:cTn id="56" dur="indefinite"/>
                                        <p:tgtEl>
                                          <p:spTgt spid="24"/>
                                        </p:tgtEl>
                                        <p:attrNameLst>
                                          <p:attrName>style.opacity</p:attrName>
                                        </p:attrNameLst>
                                      </p:cBhvr>
                                      <p:to>
                                        <p:strVal val="0.5"/>
                                      </p:to>
                                    </p:set>
                                    <p:animEffect filter="image" prLst="opacity: 0.5">
                                      <p:cBhvr rctx="IE">
                                        <p:cTn id="57" dur="indefinite"/>
                                        <p:tgtEl>
                                          <p:spTgt spid="24"/>
                                        </p:tgtEl>
                                      </p:cBhvr>
                                    </p:animEffect>
                                  </p:childTnLst>
                                </p:cTn>
                              </p:par>
                              <p:par>
                                <p:cTn id="58" presetID="9" presetClass="emph" presetSubtype="0" grpId="2" nodeType="withEffect">
                                  <p:stCondLst>
                                    <p:cond delay="0"/>
                                  </p:stCondLst>
                                  <p:childTnLst>
                                    <p:set>
                                      <p:cBhvr rctx="PPT">
                                        <p:cTn id="59" dur="indefinite"/>
                                        <p:tgtEl>
                                          <p:spTgt spid="23"/>
                                        </p:tgtEl>
                                        <p:attrNameLst>
                                          <p:attrName>style.opacity</p:attrName>
                                        </p:attrNameLst>
                                      </p:cBhvr>
                                      <p:to>
                                        <p:strVal val="0.5"/>
                                      </p:to>
                                    </p:set>
                                    <p:animEffect filter="image" prLst="opacity: 0.5">
                                      <p:cBhvr rctx="IE">
                                        <p:cTn id="60" dur="indefinite"/>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33" presetClass="emph" presetSubtype="0" fill="remove" grpId="3" nodeType="clickEffect">
                                  <p:stCondLst>
                                    <p:cond delay="0"/>
                                  </p:stCondLst>
                                  <p:childTnLst>
                                    <p:animClr clrSpc="rgb" dir="cw">
                                      <p:cBhvr override="childStyle">
                                        <p:cTn id="64" dur="1500" accel="50000" autoRev="1" fill="hold" tmFilter="0, 0; .33333, 1; 1, 1">
                                          <p:stCondLst>
                                            <p:cond delay="0"/>
                                          </p:stCondLst>
                                        </p:cTn>
                                        <p:tgtEl>
                                          <p:spTgt spid="20"/>
                                        </p:tgtEl>
                                        <p:attrNameLst>
                                          <p:attrName>style.color</p:attrName>
                                        </p:attrNameLst>
                                      </p:cBhvr>
                                      <p:to>
                                        <a:schemeClr val="accent2"/>
                                      </p:to>
                                    </p:animClr>
                                    <p:animClr clrSpc="rgb" dir="cw">
                                      <p:cBhvr>
                                        <p:cTn id="65" dur="1500" accel="50000" autoRev="1" fill="hold" tmFilter="0, 0; .33333, 1; 1, 1">
                                          <p:stCondLst>
                                            <p:cond delay="0"/>
                                          </p:stCondLst>
                                        </p:cTn>
                                        <p:tgtEl>
                                          <p:spTgt spid="20"/>
                                        </p:tgtEl>
                                        <p:attrNameLst>
                                          <p:attrName>fillcolor</p:attrName>
                                        </p:attrNameLst>
                                      </p:cBhvr>
                                      <p:to>
                                        <a:schemeClr val="accent2"/>
                                      </p:to>
                                    </p:animClr>
                                    <p:set>
                                      <p:cBhvr>
                                        <p:cTn id="66" dur="3000" fill="hold"/>
                                        <p:tgtEl>
                                          <p:spTgt spid="20"/>
                                        </p:tgtEl>
                                        <p:attrNameLst>
                                          <p:attrName>fill.type</p:attrName>
                                        </p:attrNameLst>
                                      </p:cBhvr>
                                      <p:to>
                                        <p:strVal val="solid"/>
                                      </p:to>
                                    </p:set>
                                    <p:set>
                                      <p:cBhvr>
                                        <p:cTn id="67" dur="3000" fill="hold"/>
                                        <p:tgtEl>
                                          <p:spTgt spid="20"/>
                                        </p:tgtEl>
                                        <p:attrNameLst>
                                          <p:attrName>fill.on</p:attrName>
                                        </p:attrNameLst>
                                      </p:cBhvr>
                                      <p:to>
                                        <p:strVal val="true"/>
                                      </p:to>
                                    </p:set>
                                    <p:animScale>
                                      <p:cBhvr>
                                        <p:cTn id="68" dur="1500" accel="50000" autoRev="1" fill="hold" tmFilter="0, 0; .33333, 1; 1, 1">
                                          <p:stCondLst>
                                            <p:cond delay="0"/>
                                          </p:stCondLst>
                                        </p:cTn>
                                        <p:tgtEl>
                                          <p:spTgt spid="20"/>
                                        </p:tgtEl>
                                      </p:cBhvr>
                                      <p:from x="100000" y="100000"/>
                                      <p:to x="100000" y="140000"/>
                                    </p:animScale>
                                  </p:childTnLst>
                                </p:cTn>
                              </p:par>
                              <p:par>
                                <p:cTn id="69" presetID="33" presetClass="emph" presetSubtype="0" fill="remove" grpId="3" nodeType="withEffect">
                                  <p:stCondLst>
                                    <p:cond delay="0"/>
                                  </p:stCondLst>
                                  <p:childTnLst>
                                    <p:animClr clrSpc="rgb" dir="cw">
                                      <p:cBhvr override="childStyle">
                                        <p:cTn id="70" dur="1500" accel="50000" autoRev="1" fill="hold" tmFilter="0, 0; .33333, 1; 1, 1">
                                          <p:stCondLst>
                                            <p:cond delay="0"/>
                                          </p:stCondLst>
                                        </p:cTn>
                                        <p:tgtEl>
                                          <p:spTgt spid="25"/>
                                        </p:tgtEl>
                                        <p:attrNameLst>
                                          <p:attrName>style.color</p:attrName>
                                        </p:attrNameLst>
                                      </p:cBhvr>
                                      <p:to>
                                        <a:schemeClr val="accent2"/>
                                      </p:to>
                                    </p:animClr>
                                    <p:animClr clrSpc="rgb" dir="cw">
                                      <p:cBhvr>
                                        <p:cTn id="71" dur="1500" accel="50000" autoRev="1" fill="hold" tmFilter="0, 0; .33333, 1; 1, 1">
                                          <p:stCondLst>
                                            <p:cond delay="0"/>
                                          </p:stCondLst>
                                        </p:cTn>
                                        <p:tgtEl>
                                          <p:spTgt spid="25"/>
                                        </p:tgtEl>
                                        <p:attrNameLst>
                                          <p:attrName>fillcolor</p:attrName>
                                        </p:attrNameLst>
                                      </p:cBhvr>
                                      <p:to>
                                        <a:schemeClr val="accent2"/>
                                      </p:to>
                                    </p:animClr>
                                    <p:set>
                                      <p:cBhvr>
                                        <p:cTn id="72" dur="3000" fill="hold"/>
                                        <p:tgtEl>
                                          <p:spTgt spid="25"/>
                                        </p:tgtEl>
                                        <p:attrNameLst>
                                          <p:attrName>fill.type</p:attrName>
                                        </p:attrNameLst>
                                      </p:cBhvr>
                                      <p:to>
                                        <p:strVal val="solid"/>
                                      </p:to>
                                    </p:set>
                                    <p:set>
                                      <p:cBhvr>
                                        <p:cTn id="73" dur="3000" fill="hold"/>
                                        <p:tgtEl>
                                          <p:spTgt spid="25"/>
                                        </p:tgtEl>
                                        <p:attrNameLst>
                                          <p:attrName>fill.on</p:attrName>
                                        </p:attrNameLst>
                                      </p:cBhvr>
                                      <p:to>
                                        <p:strVal val="true"/>
                                      </p:to>
                                    </p:set>
                                    <p:animScale>
                                      <p:cBhvr>
                                        <p:cTn id="74" dur="1500" accel="50000" autoRev="1" fill="hold" tmFilter="0, 0; .33333, 1; 1, 1">
                                          <p:stCondLst>
                                            <p:cond delay="0"/>
                                          </p:stCondLst>
                                        </p:cTn>
                                        <p:tgtEl>
                                          <p:spTgt spid="25"/>
                                        </p:tgtEl>
                                      </p:cBhvr>
                                      <p:from x="100000" y="100000"/>
                                      <p:to x="100000" y="140000"/>
                                    </p:animScale>
                                  </p:childTnLst>
                                </p:cTn>
                              </p:par>
                              <p:par>
                                <p:cTn id="75" presetID="33" presetClass="emph" presetSubtype="0" fill="remove" grpId="3" nodeType="withEffect">
                                  <p:stCondLst>
                                    <p:cond delay="0"/>
                                  </p:stCondLst>
                                  <p:childTnLst>
                                    <p:animClr clrSpc="rgb" dir="cw">
                                      <p:cBhvr override="childStyle">
                                        <p:cTn id="76" dur="1500" accel="50000" autoRev="1" fill="hold" tmFilter="0, 0; .33333, 1; 1, 1">
                                          <p:stCondLst>
                                            <p:cond delay="0"/>
                                          </p:stCondLst>
                                        </p:cTn>
                                        <p:tgtEl>
                                          <p:spTgt spid="24"/>
                                        </p:tgtEl>
                                        <p:attrNameLst>
                                          <p:attrName>style.color</p:attrName>
                                        </p:attrNameLst>
                                      </p:cBhvr>
                                      <p:to>
                                        <a:schemeClr val="accent2"/>
                                      </p:to>
                                    </p:animClr>
                                    <p:animClr clrSpc="rgb" dir="cw">
                                      <p:cBhvr>
                                        <p:cTn id="77" dur="1500" accel="50000" autoRev="1" fill="hold" tmFilter="0, 0; .33333, 1; 1, 1">
                                          <p:stCondLst>
                                            <p:cond delay="0"/>
                                          </p:stCondLst>
                                        </p:cTn>
                                        <p:tgtEl>
                                          <p:spTgt spid="24"/>
                                        </p:tgtEl>
                                        <p:attrNameLst>
                                          <p:attrName>fillcolor</p:attrName>
                                        </p:attrNameLst>
                                      </p:cBhvr>
                                      <p:to>
                                        <a:schemeClr val="accent2"/>
                                      </p:to>
                                    </p:animClr>
                                    <p:set>
                                      <p:cBhvr>
                                        <p:cTn id="78" dur="3000" fill="hold"/>
                                        <p:tgtEl>
                                          <p:spTgt spid="24"/>
                                        </p:tgtEl>
                                        <p:attrNameLst>
                                          <p:attrName>fill.type</p:attrName>
                                        </p:attrNameLst>
                                      </p:cBhvr>
                                      <p:to>
                                        <p:strVal val="solid"/>
                                      </p:to>
                                    </p:set>
                                    <p:set>
                                      <p:cBhvr>
                                        <p:cTn id="79" dur="3000" fill="hold"/>
                                        <p:tgtEl>
                                          <p:spTgt spid="24"/>
                                        </p:tgtEl>
                                        <p:attrNameLst>
                                          <p:attrName>fill.on</p:attrName>
                                        </p:attrNameLst>
                                      </p:cBhvr>
                                      <p:to>
                                        <p:strVal val="true"/>
                                      </p:to>
                                    </p:set>
                                    <p:animScale>
                                      <p:cBhvr>
                                        <p:cTn id="80" dur="1500" accel="50000" autoRev="1" fill="hold" tmFilter="0, 0; .33333, 1; 1, 1">
                                          <p:stCondLst>
                                            <p:cond delay="0"/>
                                          </p:stCondLst>
                                        </p:cTn>
                                        <p:tgtEl>
                                          <p:spTgt spid="24"/>
                                        </p:tgtEl>
                                      </p:cBhvr>
                                      <p:from x="100000" y="100000"/>
                                      <p:to x="100000" y="140000"/>
                                    </p:animScale>
                                  </p:childTnLst>
                                </p:cTn>
                              </p:par>
                              <p:par>
                                <p:cTn id="81" presetID="33" presetClass="emph" presetSubtype="0" fill="remove" grpId="3" nodeType="withEffect">
                                  <p:stCondLst>
                                    <p:cond delay="0"/>
                                  </p:stCondLst>
                                  <p:childTnLst>
                                    <p:animClr clrSpc="rgb" dir="cw">
                                      <p:cBhvr override="childStyle">
                                        <p:cTn id="82" dur="1500" accel="50000" autoRev="1" fill="hold" tmFilter="0, 0; .33333, 1; 1, 1">
                                          <p:stCondLst>
                                            <p:cond delay="0"/>
                                          </p:stCondLst>
                                        </p:cTn>
                                        <p:tgtEl>
                                          <p:spTgt spid="23"/>
                                        </p:tgtEl>
                                        <p:attrNameLst>
                                          <p:attrName>style.color</p:attrName>
                                        </p:attrNameLst>
                                      </p:cBhvr>
                                      <p:to>
                                        <a:schemeClr val="accent2"/>
                                      </p:to>
                                    </p:animClr>
                                    <p:animClr clrSpc="rgb" dir="cw">
                                      <p:cBhvr>
                                        <p:cTn id="83" dur="1500" accel="50000" autoRev="1" fill="hold" tmFilter="0, 0; .33333, 1; 1, 1">
                                          <p:stCondLst>
                                            <p:cond delay="0"/>
                                          </p:stCondLst>
                                        </p:cTn>
                                        <p:tgtEl>
                                          <p:spTgt spid="23"/>
                                        </p:tgtEl>
                                        <p:attrNameLst>
                                          <p:attrName>fillcolor</p:attrName>
                                        </p:attrNameLst>
                                      </p:cBhvr>
                                      <p:to>
                                        <a:schemeClr val="accent2"/>
                                      </p:to>
                                    </p:animClr>
                                    <p:set>
                                      <p:cBhvr>
                                        <p:cTn id="84" dur="3000" fill="hold"/>
                                        <p:tgtEl>
                                          <p:spTgt spid="23"/>
                                        </p:tgtEl>
                                        <p:attrNameLst>
                                          <p:attrName>fill.type</p:attrName>
                                        </p:attrNameLst>
                                      </p:cBhvr>
                                      <p:to>
                                        <p:strVal val="solid"/>
                                      </p:to>
                                    </p:set>
                                    <p:set>
                                      <p:cBhvr>
                                        <p:cTn id="85" dur="3000" fill="hold"/>
                                        <p:tgtEl>
                                          <p:spTgt spid="23"/>
                                        </p:tgtEl>
                                        <p:attrNameLst>
                                          <p:attrName>fill.on</p:attrName>
                                        </p:attrNameLst>
                                      </p:cBhvr>
                                      <p:to>
                                        <p:strVal val="true"/>
                                      </p:to>
                                    </p:set>
                                    <p:animScale>
                                      <p:cBhvr>
                                        <p:cTn id="86" dur="1500" accel="50000" autoRev="1" fill="hold" tmFilter="0, 0; .33333, 1; 1, 1">
                                          <p:stCondLst>
                                            <p:cond delay="0"/>
                                          </p:stCondLst>
                                        </p:cTn>
                                        <p:tgtEl>
                                          <p:spTgt spid="23"/>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0" grpId="2" animBg="1"/>
      <p:bldP spid="20" grpId="3" animBg="1"/>
      <p:bldP spid="23" grpId="0" animBg="1"/>
      <p:bldP spid="23" grpId="1" animBg="1"/>
      <p:bldP spid="23" grpId="2" animBg="1"/>
      <p:bldP spid="23" grpId="3" animBg="1"/>
      <p:bldP spid="24" grpId="0" animBg="1"/>
      <p:bldP spid="24" grpId="1" animBg="1"/>
      <p:bldP spid="24" grpId="2" animBg="1"/>
      <p:bldP spid="24" grpId="3" animBg="1"/>
      <p:bldP spid="25" grpId="0" animBg="1"/>
      <p:bldP spid="25" grpId="1" animBg="1"/>
      <p:bldP spid="25" grpId="2" animBg="1"/>
      <p:bldP spid="25" grpId="3"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500" y="1214438"/>
            <a:ext cx="8183563" cy="1050925"/>
          </a:xfrm>
        </p:spPr>
        <p:txBody>
          <a:bodyPr>
            <a:normAutofit fontScale="90000"/>
          </a:bodyPr>
          <a:lstStyle/>
          <a:p>
            <a:pPr algn="ctr" fontAlgn="auto">
              <a:spcAft>
                <a:spcPts val="0"/>
              </a:spcAft>
              <a:defRPr/>
            </a:pPr>
            <a:r>
              <a:rPr lang="es-EC" dirty="0" smtClean="0"/>
              <a:t>Impacto de la Crisis Económica Mundial en el Ecuador</a:t>
            </a:r>
            <a:endParaRPr lang="es-EC" dirty="0"/>
          </a:p>
        </p:txBody>
      </p:sp>
      <p:sp>
        <p:nvSpPr>
          <p:cNvPr id="11267" name="2 Marcador de contenido"/>
          <p:cNvSpPr>
            <a:spLocks noGrp="1"/>
          </p:cNvSpPr>
          <p:nvPr>
            <p:ph idx="1"/>
          </p:nvPr>
        </p:nvSpPr>
        <p:spPr>
          <a:xfrm>
            <a:off x="500063" y="2143125"/>
            <a:ext cx="8397875" cy="4545013"/>
          </a:xfrm>
        </p:spPr>
        <p:txBody>
          <a:bodyPr/>
          <a:lstStyle/>
          <a:p>
            <a:pPr algn="just"/>
            <a:endParaRPr lang="es-EC" smtClean="0"/>
          </a:p>
          <a:p>
            <a:pPr algn="just"/>
            <a:r>
              <a:rPr lang="es-EC" smtClean="0"/>
              <a:t>El petróleo es el primer rubro de ingresos más importante para el país y sin duda, depreciación en un poco más de $ 50 incide notablemente en la economía nacional.</a:t>
            </a:r>
          </a:p>
          <a:p>
            <a:pPr algn="just"/>
            <a:r>
              <a:rPr lang="es-EC" smtClean="0"/>
              <a:t>Entre 2008 y 2009 la inversión estatal en educación bajará de 3,5% a 3% del PIB y vivienda de 0,9% a 0,3%, de acuerdo al Observatorio de Política Fiscal.</a:t>
            </a:r>
          </a:p>
          <a:p>
            <a:pPr algn="just"/>
            <a:r>
              <a:rPr lang="es-EC" smtClean="0"/>
              <a:t>Remesas han descendido en alrededor de un 5% en estos últimos meses.</a:t>
            </a:r>
          </a:p>
          <a:p>
            <a:endParaRPr lang="es-EC" b="1" smtClean="0"/>
          </a:p>
          <a:p>
            <a:endParaRPr lang="es-EC"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500063"/>
            <a:ext cx="8183562" cy="2820987"/>
          </a:xfrm>
        </p:spPr>
        <p:txBody>
          <a:bodyPr>
            <a:normAutofit fontScale="90000"/>
          </a:bodyPr>
          <a:lstStyle/>
          <a:p>
            <a:pPr algn="ctr" fontAlgn="auto">
              <a:spcAft>
                <a:spcPts val="0"/>
              </a:spcAft>
              <a:defRPr/>
            </a:pP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
            </a:r>
            <a:br>
              <a:rPr lang="es-EC" dirty="0" smtClean="0"/>
            </a:br>
            <a:r>
              <a:rPr lang="es-EC" dirty="0" smtClean="0"/>
              <a:t>Medidas propuesta por el Gobierno para enfrentar la Crisis Financiera        </a:t>
            </a:r>
            <a:br>
              <a:rPr lang="es-EC" dirty="0" smtClean="0"/>
            </a:br>
            <a:endParaRPr lang="es-EC" dirty="0"/>
          </a:p>
        </p:txBody>
      </p:sp>
      <p:sp>
        <p:nvSpPr>
          <p:cNvPr id="12291" name="2 Marcador de contenido"/>
          <p:cNvSpPr>
            <a:spLocks noGrp="1"/>
          </p:cNvSpPr>
          <p:nvPr>
            <p:ph idx="1"/>
          </p:nvPr>
        </p:nvSpPr>
        <p:spPr>
          <a:xfrm>
            <a:off x="500063" y="2500313"/>
            <a:ext cx="8183562" cy="4714875"/>
          </a:xfrm>
        </p:spPr>
        <p:txBody>
          <a:bodyPr/>
          <a:lstStyle/>
          <a:p>
            <a:endParaRPr lang="es-EC" smtClean="0"/>
          </a:p>
          <a:p>
            <a:pPr algn="just">
              <a:buFont typeface="Wingdings 2" pitchFamily="18" charset="2"/>
              <a:buNone/>
            </a:pPr>
            <a:r>
              <a:rPr lang="es-EC" smtClean="0"/>
              <a:t>Medidas Comerciales, Tributarias y Políticas Fiscales:</a:t>
            </a:r>
          </a:p>
          <a:p>
            <a:pPr algn="just"/>
            <a:r>
              <a:rPr lang="es-EC" smtClean="0"/>
              <a:t>Restricción de importaciones</a:t>
            </a:r>
          </a:p>
          <a:p>
            <a:pPr algn="just"/>
            <a:r>
              <a:rPr lang="es-EC" smtClean="0"/>
              <a:t>Buscar  financiación fiscal en organismos crediticios de la región</a:t>
            </a:r>
          </a:p>
          <a:p>
            <a:pPr algn="just"/>
            <a:r>
              <a:rPr lang="es-EC" smtClean="0"/>
              <a:t>Mejorar la  recaudación tributaria</a:t>
            </a:r>
          </a:p>
          <a:p>
            <a:pPr algn="just"/>
            <a:r>
              <a:rPr lang="es-EC" smtClean="0"/>
              <a:t>Regular al sistema financiero privado.</a:t>
            </a:r>
          </a:p>
          <a:p>
            <a:pPr algn="just"/>
            <a:r>
              <a:rPr lang="es-EC" smtClean="0"/>
              <a:t>Devolución mensual de los Fondos de Reservas</a:t>
            </a:r>
          </a:p>
          <a:p>
            <a:endParaRPr lang="es-EC"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Program Files\Microsoft Office\MEDIA\CAGCAT10\j0283209.gif"/>
          <p:cNvPicPr>
            <a:picLocks noChangeAspect="1" noChangeArrowheads="1" noCrop="1"/>
          </p:cNvPicPr>
          <p:nvPr/>
        </p:nvPicPr>
        <p:blipFill>
          <a:blip r:embed="rId2">
            <a:lum contrast="-2000"/>
          </a:blip>
          <a:srcRect/>
          <a:stretch>
            <a:fillRect/>
          </a:stretch>
        </p:blipFill>
        <p:spPr bwMode="auto">
          <a:xfrm>
            <a:off x="5214938" y="2786063"/>
            <a:ext cx="3214687" cy="3144837"/>
          </a:xfrm>
          <a:prstGeom prst="rect">
            <a:avLst/>
          </a:prstGeom>
          <a:noFill/>
          <a:ln w="9525">
            <a:noFill/>
            <a:miter lim="800000"/>
            <a:headEnd/>
            <a:tailEnd/>
          </a:ln>
        </p:spPr>
      </p:pic>
      <p:sp>
        <p:nvSpPr>
          <p:cNvPr id="13315" name="1 Título"/>
          <p:cNvSpPr>
            <a:spLocks noGrp="1"/>
          </p:cNvSpPr>
          <p:nvPr>
            <p:ph type="title"/>
          </p:nvPr>
        </p:nvSpPr>
        <p:spPr>
          <a:xfrm>
            <a:off x="571500" y="1000125"/>
            <a:ext cx="8183563" cy="1050925"/>
          </a:xfrm>
        </p:spPr>
        <p:txBody>
          <a:bodyPr/>
          <a:lstStyle/>
          <a:p>
            <a:pPr algn="ctr"/>
            <a:r>
              <a:rPr lang="es-EC" smtClean="0"/>
              <a:t>Estimular la Economía Interna </a:t>
            </a:r>
          </a:p>
        </p:txBody>
      </p:sp>
      <p:sp>
        <p:nvSpPr>
          <p:cNvPr id="3" name="2 Marcador de contenido"/>
          <p:cNvSpPr>
            <a:spLocks noGrp="1"/>
          </p:cNvSpPr>
          <p:nvPr>
            <p:ph idx="1"/>
          </p:nvPr>
        </p:nvSpPr>
        <p:spPr>
          <a:xfrm>
            <a:off x="285750" y="2357438"/>
            <a:ext cx="4786313" cy="4187825"/>
          </a:xfrm>
        </p:spPr>
        <p:txBody>
          <a:bodyPr>
            <a:normAutofit lnSpcReduction="10000"/>
          </a:bodyPr>
          <a:lstStyle/>
          <a:p>
            <a:pPr marL="274320" indent="-274320" algn="just" fontAlgn="auto">
              <a:spcAft>
                <a:spcPts val="0"/>
              </a:spcAft>
              <a:buClr>
                <a:schemeClr val="accent3"/>
              </a:buClr>
              <a:buFont typeface="Wingdings 2"/>
              <a:buNone/>
              <a:defRPr/>
            </a:pPr>
            <a:r>
              <a:rPr lang="es-EC" dirty="0" smtClean="0"/>
              <a:t>  Incentivando a los sectores económicos más dinámicos que generen bienestar a la Nación como los sectores Agroexportador,          Minero,</a:t>
            </a:r>
          </a:p>
          <a:p>
            <a:pPr marL="274320" indent="-274320" algn="just" fontAlgn="auto">
              <a:spcAft>
                <a:spcPts val="0"/>
              </a:spcAft>
              <a:buClr>
                <a:schemeClr val="accent3"/>
              </a:buClr>
              <a:buFont typeface="Wingdings 2"/>
              <a:buNone/>
              <a:defRPr/>
            </a:pPr>
            <a:r>
              <a:rPr lang="es-EC" dirty="0" smtClean="0"/>
              <a:t>   Energético, Construcción, etc. </a:t>
            </a:r>
          </a:p>
          <a:p>
            <a:pPr marL="274320" indent="-274320" algn="just" fontAlgn="auto">
              <a:spcAft>
                <a:spcPts val="0"/>
              </a:spcAft>
              <a:buClr>
                <a:schemeClr val="accent3"/>
              </a:buClr>
              <a:buFont typeface="Wingdings 2"/>
              <a:buNone/>
              <a:defRPr/>
            </a:pPr>
            <a:r>
              <a:rPr lang="es-EC" dirty="0" smtClean="0"/>
              <a:t>  Otorgando posibilidades de contar con recursos para que el aparato productico se mantenga en funcionamiento.</a:t>
            </a:r>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1357313"/>
            <a:ext cx="8183563" cy="1050925"/>
          </a:xfrm>
        </p:spPr>
        <p:txBody>
          <a:bodyPr>
            <a:normAutofit fontScale="90000"/>
          </a:bodyPr>
          <a:lstStyle/>
          <a:p>
            <a:pPr algn="ctr" fontAlgn="auto">
              <a:spcAft>
                <a:spcPts val="0"/>
              </a:spcAft>
              <a:defRPr/>
            </a:pPr>
            <a:r>
              <a:rPr lang="es-EC" dirty="0" smtClean="0"/>
              <a:t>Instituto Ecuatoriano de Seguridad Social</a:t>
            </a:r>
            <a:endParaRPr lang="es-EC" dirty="0"/>
          </a:p>
        </p:txBody>
      </p:sp>
      <p:sp>
        <p:nvSpPr>
          <p:cNvPr id="14339" name="2 Marcador de contenido"/>
          <p:cNvSpPr>
            <a:spLocks noGrp="1"/>
          </p:cNvSpPr>
          <p:nvPr>
            <p:ph idx="1"/>
          </p:nvPr>
        </p:nvSpPr>
        <p:spPr>
          <a:xfrm>
            <a:off x="571500" y="3000375"/>
            <a:ext cx="8183563" cy="4187825"/>
          </a:xfrm>
        </p:spPr>
        <p:txBody>
          <a:bodyPr/>
          <a:lstStyle/>
          <a:p>
            <a:pPr algn="just"/>
            <a:r>
              <a:rPr lang="es-EC" smtClean="0"/>
              <a:t>Es una entidad se encarga de aplicar el Sistema del Seguro General Obligatorio que forma parte del sistema nacional de Seguridad Social</a:t>
            </a:r>
          </a:p>
          <a:p>
            <a:pPr algn="just"/>
            <a:endParaRPr lang="es-EC" smtClean="0"/>
          </a:p>
        </p:txBody>
      </p:sp>
      <p:pic>
        <p:nvPicPr>
          <p:cNvPr id="14340" name="Picture 3"/>
          <p:cNvPicPr>
            <a:picLocks noChangeAspect="1" noChangeArrowheads="1"/>
          </p:cNvPicPr>
          <p:nvPr/>
        </p:nvPicPr>
        <p:blipFill>
          <a:blip r:embed="rId2">
            <a:lum bright="30000" contrast="-48000"/>
          </a:blip>
          <a:srcRect/>
          <a:stretch>
            <a:fillRect/>
          </a:stretch>
        </p:blipFill>
        <p:spPr bwMode="auto">
          <a:xfrm>
            <a:off x="2571750" y="5214938"/>
            <a:ext cx="428625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5283</TotalTime>
  <Words>2029</Words>
  <Application>Microsoft Office PowerPoint</Application>
  <PresentationFormat>Presentación en pantalla (4:3)</PresentationFormat>
  <Paragraphs>204</Paragraphs>
  <Slides>46</Slides>
  <Notes>1</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46</vt:i4>
      </vt:variant>
    </vt:vector>
  </HeadingPairs>
  <TitlesOfParts>
    <vt:vector size="52" baseType="lpstr">
      <vt:lpstr>Constantia</vt:lpstr>
      <vt:lpstr>Arial</vt:lpstr>
      <vt:lpstr>Calibri</vt:lpstr>
      <vt:lpstr>Wingdings 2</vt:lpstr>
      <vt:lpstr>Bookman Old Style</vt:lpstr>
      <vt:lpstr>Flujo</vt:lpstr>
      <vt:lpstr>Diapositiva 1</vt:lpstr>
      <vt:lpstr>Crisis Económica Mundial</vt:lpstr>
      <vt:lpstr>Síntesis de la Crisis Económica Mundial</vt:lpstr>
      <vt:lpstr> Tres vías surgieron para atacar la sobreproducción </vt:lpstr>
      <vt:lpstr>Sistema Financiero en crisis</vt:lpstr>
      <vt:lpstr>Impacto de la Crisis Económica Mundial en el Ecuador</vt:lpstr>
      <vt:lpstr>                  Medidas propuesta por el Gobierno para enfrentar la Crisis Financiera         </vt:lpstr>
      <vt:lpstr>Estimular la Economía Interna </vt:lpstr>
      <vt:lpstr>Instituto Ecuatoriano de Seguridad Social</vt:lpstr>
      <vt:lpstr>Diapositiva 10</vt:lpstr>
      <vt:lpstr>Beneficios sociales que presta el              a sus afiliados</vt:lpstr>
      <vt:lpstr>Diapositiva 12</vt:lpstr>
      <vt:lpstr>Aportaciones de los empleadores y trabajadores  </vt:lpstr>
      <vt:lpstr>Fondos de Reserva </vt:lpstr>
      <vt:lpstr>Descripción de los Fondos de Reserva </vt:lpstr>
      <vt:lpstr>Objetivo del Fondo de Reserva</vt:lpstr>
      <vt:lpstr>Disposiciones Legales</vt:lpstr>
      <vt:lpstr>Disposiciones Legales</vt:lpstr>
      <vt:lpstr>Sectores de la Economía Beneficiados</vt:lpstr>
      <vt:lpstr>Mecanismos de Retiro de los Fondos de Reserva </vt:lpstr>
      <vt:lpstr>Portafolio de Inversión de los Fondos de Reserva</vt:lpstr>
      <vt:lpstr>Veto Parcial </vt:lpstr>
      <vt:lpstr>Veto Parcial</vt:lpstr>
      <vt:lpstr>Focus Group</vt:lpstr>
      <vt:lpstr>Focus Group</vt:lpstr>
      <vt:lpstr>El Gobierno y la Política Fiscal</vt:lpstr>
      <vt:lpstr>Política Fiscal contra la Crisis Económica</vt:lpstr>
      <vt:lpstr>Escenario de Impactos Macroeconómicos</vt:lpstr>
      <vt:lpstr>Los Fondos de Reserva entregados por el IESS</vt:lpstr>
      <vt:lpstr>Diapositiva 30</vt:lpstr>
      <vt:lpstr>Metodología </vt:lpstr>
      <vt:lpstr>Expresión del Modelo básico de Regresión Lineal </vt:lpstr>
      <vt:lpstr>H1: La devolución mensual del Fondo de Reserva incentiva al consumo de lo que produce la Industria Nacional </vt:lpstr>
      <vt:lpstr>Diapositiva 34</vt:lpstr>
      <vt:lpstr>Interpretación de la Hipótesis 1</vt:lpstr>
      <vt:lpstr>Diapositiva 36</vt:lpstr>
      <vt:lpstr>H2:  La entrega mensual del Fondo de Reserva disminuye el Ahorro en los hogares </vt:lpstr>
      <vt:lpstr>Interpretación de la Hipótesis 2</vt:lpstr>
      <vt:lpstr>H3:  La devolución de los Fondos de Reserva induce al aumento de la tasa de desempleo </vt:lpstr>
      <vt:lpstr>Diapositiva 40</vt:lpstr>
      <vt:lpstr>Diapositiva 41</vt:lpstr>
      <vt:lpstr>Conclusiones</vt:lpstr>
      <vt:lpstr>Conclusiones</vt:lpstr>
      <vt:lpstr>Recomendaciones</vt:lpstr>
      <vt:lpstr>Recomendaciones</vt:lpstr>
      <vt:lpstr>Diapositiva 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Tatiana</dc:creator>
  <cp:lastModifiedBy>silgivar</cp:lastModifiedBy>
  <cp:revision>447</cp:revision>
  <dcterms:created xsi:type="dcterms:W3CDTF">2009-08-26T19:25:11Z</dcterms:created>
  <dcterms:modified xsi:type="dcterms:W3CDTF">2010-06-07T16:55:16Z</dcterms:modified>
</cp:coreProperties>
</file>