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33"/>
  </p:notesMasterIdLst>
  <p:handoutMasterIdLst>
    <p:handoutMasterId r:id="rId34"/>
  </p:handoutMasterIdLst>
  <p:sldIdLst>
    <p:sldId id="256" r:id="rId2"/>
    <p:sldId id="309" r:id="rId3"/>
    <p:sldId id="265" r:id="rId4"/>
    <p:sldId id="266" r:id="rId5"/>
    <p:sldId id="271" r:id="rId6"/>
    <p:sldId id="310" r:id="rId7"/>
    <p:sldId id="311" r:id="rId8"/>
    <p:sldId id="338" r:id="rId9"/>
    <p:sldId id="359" r:id="rId10"/>
    <p:sldId id="360" r:id="rId11"/>
    <p:sldId id="358" r:id="rId12"/>
    <p:sldId id="344" r:id="rId13"/>
    <p:sldId id="314" r:id="rId14"/>
    <p:sldId id="315" r:id="rId15"/>
    <p:sldId id="317" r:id="rId16"/>
    <p:sldId id="361" r:id="rId17"/>
    <p:sldId id="339" r:id="rId18"/>
    <p:sldId id="340" r:id="rId19"/>
    <p:sldId id="341" r:id="rId20"/>
    <p:sldId id="321" r:id="rId21"/>
    <p:sldId id="352" r:id="rId22"/>
    <p:sldId id="350" r:id="rId23"/>
    <p:sldId id="353" r:id="rId24"/>
    <p:sldId id="354" r:id="rId25"/>
    <p:sldId id="356" r:id="rId26"/>
    <p:sldId id="355" r:id="rId27"/>
    <p:sldId id="337" r:id="rId28"/>
    <p:sldId id="357" r:id="rId29"/>
    <p:sldId id="333" r:id="rId30"/>
    <p:sldId id="331" r:id="rId31"/>
    <p:sldId id="332" r:id="rId3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0701"/>
    <a:srgbClr val="CCFFCC"/>
    <a:srgbClr val="99CCFF"/>
    <a:srgbClr val="FFCCCC"/>
    <a:srgbClr val="FF99CC"/>
    <a:srgbClr val="FFCC99"/>
    <a:srgbClr val="CCEC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9635" autoAdjust="0"/>
  </p:normalViewPr>
  <p:slideViewPr>
    <p:cSldViewPr>
      <p:cViewPr varScale="1">
        <p:scale>
          <a:sx n="90" d="100"/>
          <a:sy n="90" d="100"/>
        </p:scale>
        <p:origin x="-59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866"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0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C"/>
          </a:p>
        </p:txBody>
      </p:sp>
      <p:sp>
        <p:nvSpPr>
          <p:cNvPr id="28057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C"/>
          </a:p>
        </p:txBody>
      </p:sp>
      <p:sp>
        <p:nvSpPr>
          <p:cNvPr id="28058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C"/>
          </a:p>
        </p:txBody>
      </p:sp>
      <p:sp>
        <p:nvSpPr>
          <p:cNvPr id="28058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09D9732-0E25-4166-AA97-EAC1D3B550DE}" type="slidenum">
              <a:rPr lang="es-EC"/>
              <a:pPr/>
              <a:t>‹Nº›</a:t>
            </a:fld>
            <a:endParaRPr lang="es-EC"/>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1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C"/>
          </a:p>
        </p:txBody>
      </p:sp>
      <p:sp>
        <p:nvSpPr>
          <p:cNvPr id="2816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C"/>
          </a:p>
        </p:txBody>
      </p:sp>
      <p:sp>
        <p:nvSpPr>
          <p:cNvPr id="28160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816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C" smtClean="0"/>
              <a:t>Haga clic para modificar el estilo de texto del patrón</a:t>
            </a:r>
          </a:p>
          <a:p>
            <a:pPr lvl="1"/>
            <a:r>
              <a:rPr lang="es-EC" smtClean="0"/>
              <a:t>Segundo nivel</a:t>
            </a:r>
          </a:p>
          <a:p>
            <a:pPr lvl="2"/>
            <a:r>
              <a:rPr lang="es-EC" smtClean="0"/>
              <a:t>Tercer nivel</a:t>
            </a:r>
          </a:p>
          <a:p>
            <a:pPr lvl="3"/>
            <a:r>
              <a:rPr lang="es-EC" smtClean="0"/>
              <a:t>Cuarto nivel</a:t>
            </a:r>
          </a:p>
          <a:p>
            <a:pPr lvl="4"/>
            <a:r>
              <a:rPr lang="es-EC" smtClean="0"/>
              <a:t>Quinto nivel</a:t>
            </a:r>
          </a:p>
        </p:txBody>
      </p:sp>
      <p:sp>
        <p:nvSpPr>
          <p:cNvPr id="2816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C"/>
          </a:p>
        </p:txBody>
      </p:sp>
      <p:sp>
        <p:nvSpPr>
          <p:cNvPr id="2816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2E4488B-3067-42BD-9FB1-6D95E4BC8A9F}" type="slidenum">
              <a:rPr lang="es-EC"/>
              <a:pPr/>
              <a:t>‹Nº›</a:t>
            </a:fld>
            <a:endParaRPr lang="es-EC"/>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l" rtl="0"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l" rtl="0"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l" rtl="0"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l" rtl="0"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592F08-F199-4DDF-8471-C0508CCF5060}" type="slidenum">
              <a:rPr lang="es-EC"/>
              <a:pPr/>
              <a:t>1</a:t>
            </a:fld>
            <a:endParaRPr lang="es-EC"/>
          </a:p>
        </p:txBody>
      </p:sp>
      <p:sp>
        <p:nvSpPr>
          <p:cNvPr id="282626" name="Rectangle 2"/>
          <p:cNvSpPr>
            <a:spLocks noRo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s-EC"/>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274E92-1954-4568-BC07-D031392D77E1}" type="slidenum">
              <a:rPr lang="es-EC"/>
              <a:pPr/>
              <a:t>10</a:t>
            </a:fld>
            <a:endParaRPr lang="es-EC"/>
          </a:p>
        </p:txBody>
      </p:sp>
      <p:sp>
        <p:nvSpPr>
          <p:cNvPr id="437250" name="Rectangle 2"/>
          <p:cNvSpPr>
            <a:spLocks noRot="1" noChangeArrowheads="1" noTextEdit="1"/>
          </p:cNvSpPr>
          <p:nvPr>
            <p:ph type="sldImg"/>
          </p:nvPr>
        </p:nvSpPr>
        <p:spPr>
          <a:ln/>
        </p:spPr>
      </p:sp>
      <p:sp>
        <p:nvSpPr>
          <p:cNvPr id="437251" name="Rectangle 3"/>
          <p:cNvSpPr>
            <a:spLocks noGrp="1" noChangeArrowheads="1"/>
          </p:cNvSpPr>
          <p:nvPr>
            <p:ph type="body" idx="1"/>
          </p:nvPr>
        </p:nvSpPr>
        <p:spPr/>
        <p:txBody>
          <a:bodyPr/>
          <a:lstStyle/>
          <a:p>
            <a:endParaRPr lang="es-EC"/>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97FBE3-D322-48B8-B125-E902995468B8}" type="slidenum">
              <a:rPr lang="es-EC"/>
              <a:pPr/>
              <a:t>11</a:t>
            </a:fld>
            <a:endParaRPr lang="es-EC"/>
          </a:p>
        </p:txBody>
      </p:sp>
      <p:sp>
        <p:nvSpPr>
          <p:cNvPr id="431106" name="Rectangle 2"/>
          <p:cNvSpPr>
            <a:spLocks noRot="1" noChangeArrowheads="1" noTextEdit="1"/>
          </p:cNvSpPr>
          <p:nvPr>
            <p:ph type="sldImg"/>
          </p:nvPr>
        </p:nvSpPr>
        <p:spPr>
          <a:ln/>
        </p:spPr>
      </p:sp>
      <p:sp>
        <p:nvSpPr>
          <p:cNvPr id="431107" name="Rectangle 3"/>
          <p:cNvSpPr>
            <a:spLocks noGrp="1" noChangeArrowheads="1"/>
          </p:cNvSpPr>
          <p:nvPr>
            <p:ph type="body" idx="1"/>
          </p:nvPr>
        </p:nvSpPr>
        <p:spPr/>
        <p:txBody>
          <a:bodyPr/>
          <a:lstStyle/>
          <a:p>
            <a:endParaRPr lang="es-EC"/>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836B74-E20A-4DC3-95B8-707EFB12AB61}" type="slidenum">
              <a:rPr lang="es-EC"/>
              <a:pPr/>
              <a:t>12</a:t>
            </a:fld>
            <a:endParaRPr lang="es-EC"/>
          </a:p>
        </p:txBody>
      </p:sp>
      <p:sp>
        <p:nvSpPr>
          <p:cNvPr id="401410" name="Rectangle 2"/>
          <p:cNvSpPr>
            <a:spLocks noRot="1" noChangeArrowheads="1" noTextEdit="1"/>
          </p:cNvSpPr>
          <p:nvPr>
            <p:ph type="sldImg"/>
          </p:nvPr>
        </p:nvSpPr>
        <p:spPr>
          <a:ln/>
        </p:spPr>
      </p:sp>
      <p:sp>
        <p:nvSpPr>
          <p:cNvPr id="401411" name="Rectangle 3"/>
          <p:cNvSpPr>
            <a:spLocks noGrp="1" noChangeArrowheads="1"/>
          </p:cNvSpPr>
          <p:nvPr>
            <p:ph type="body" idx="1"/>
          </p:nvPr>
        </p:nvSpPr>
        <p:spPr/>
        <p:txBody>
          <a:bodyPr/>
          <a:lstStyle/>
          <a:p>
            <a:endParaRPr lang="es-EC"/>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65BD28-FF1C-4742-A1B8-425042E45640}" type="slidenum">
              <a:rPr lang="es-EC"/>
              <a:pPr/>
              <a:t>13</a:t>
            </a:fld>
            <a:endParaRPr lang="es-EC"/>
          </a:p>
        </p:txBody>
      </p:sp>
      <p:sp>
        <p:nvSpPr>
          <p:cNvPr id="328706" name="Rectangle 2"/>
          <p:cNvSpPr>
            <a:spLocks noRot="1" noChangeArrowheads="1" noTextEdit="1"/>
          </p:cNvSpPr>
          <p:nvPr>
            <p:ph type="sldImg"/>
          </p:nvPr>
        </p:nvSpPr>
        <p:spPr>
          <a:ln/>
        </p:spPr>
      </p:sp>
      <p:sp>
        <p:nvSpPr>
          <p:cNvPr id="328707" name="Rectangle 3"/>
          <p:cNvSpPr>
            <a:spLocks noGrp="1" noChangeArrowheads="1"/>
          </p:cNvSpPr>
          <p:nvPr>
            <p:ph type="body" idx="1"/>
          </p:nvPr>
        </p:nvSpPr>
        <p:spPr/>
        <p:txBody>
          <a:bodyPr/>
          <a:lstStyle/>
          <a:p>
            <a:endParaRPr lang="es-EC"/>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957C8D-08A6-4890-B50A-978A86AF62D3}" type="slidenum">
              <a:rPr lang="es-EC"/>
              <a:pPr/>
              <a:t>14</a:t>
            </a:fld>
            <a:endParaRPr lang="es-EC"/>
          </a:p>
        </p:txBody>
      </p:sp>
      <p:sp>
        <p:nvSpPr>
          <p:cNvPr id="330754" name="Rectangle 2"/>
          <p:cNvSpPr>
            <a:spLocks noRot="1" noChangeArrowheads="1" noTextEdit="1"/>
          </p:cNvSpPr>
          <p:nvPr>
            <p:ph type="sldImg"/>
          </p:nvPr>
        </p:nvSpPr>
        <p:spPr>
          <a:ln/>
        </p:spPr>
      </p:sp>
      <p:sp>
        <p:nvSpPr>
          <p:cNvPr id="330755" name="Rectangle 3"/>
          <p:cNvSpPr>
            <a:spLocks noGrp="1" noChangeArrowheads="1"/>
          </p:cNvSpPr>
          <p:nvPr>
            <p:ph type="body" idx="1"/>
          </p:nvPr>
        </p:nvSpPr>
        <p:spPr/>
        <p:txBody>
          <a:bodyPr/>
          <a:lstStyle/>
          <a:p>
            <a:endParaRPr lang="es-EC"/>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66E631-F600-4CF3-BCED-4B87666AB288}" type="slidenum">
              <a:rPr lang="es-EC"/>
              <a:pPr/>
              <a:t>15</a:t>
            </a:fld>
            <a:endParaRPr lang="es-EC"/>
          </a:p>
        </p:txBody>
      </p:sp>
      <p:sp>
        <p:nvSpPr>
          <p:cNvPr id="334850" name="Rectangle 2"/>
          <p:cNvSpPr>
            <a:spLocks noRot="1" noChangeArrowheads="1" noTextEdit="1"/>
          </p:cNvSpPr>
          <p:nvPr>
            <p:ph type="sldImg"/>
          </p:nvPr>
        </p:nvSpPr>
        <p:spPr>
          <a:ln/>
        </p:spPr>
      </p:sp>
      <p:sp>
        <p:nvSpPr>
          <p:cNvPr id="334851" name="Rectangle 3"/>
          <p:cNvSpPr>
            <a:spLocks noGrp="1" noChangeArrowheads="1"/>
          </p:cNvSpPr>
          <p:nvPr>
            <p:ph type="body" idx="1"/>
          </p:nvPr>
        </p:nvSpPr>
        <p:spPr/>
        <p:txBody>
          <a:bodyPr/>
          <a:lstStyle/>
          <a:p>
            <a:endParaRPr lang="es-EC"/>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EA6A07-3FFA-4073-960B-2C5AFB6333B2}" type="slidenum">
              <a:rPr lang="es-EC"/>
              <a:pPr/>
              <a:t>16</a:t>
            </a:fld>
            <a:endParaRPr lang="es-EC"/>
          </a:p>
        </p:txBody>
      </p:sp>
      <p:sp>
        <p:nvSpPr>
          <p:cNvPr id="439298" name="Rectangle 2"/>
          <p:cNvSpPr>
            <a:spLocks noRot="1" noChangeArrowheads="1" noTextEdit="1"/>
          </p:cNvSpPr>
          <p:nvPr>
            <p:ph type="sldImg"/>
          </p:nvPr>
        </p:nvSpPr>
        <p:spPr>
          <a:ln/>
        </p:spPr>
      </p:sp>
      <p:sp>
        <p:nvSpPr>
          <p:cNvPr id="439299" name="Rectangle 3"/>
          <p:cNvSpPr>
            <a:spLocks noGrp="1" noChangeArrowheads="1"/>
          </p:cNvSpPr>
          <p:nvPr>
            <p:ph type="body" idx="1"/>
          </p:nvPr>
        </p:nvSpPr>
        <p:spPr/>
        <p:txBody>
          <a:bodyPr/>
          <a:lstStyle/>
          <a:p>
            <a:endParaRPr lang="es-EC"/>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A5BD8C-E037-4DB3-8C36-3BA4D4F84BDC}" type="slidenum">
              <a:rPr lang="es-EC"/>
              <a:pPr/>
              <a:t>17</a:t>
            </a:fld>
            <a:endParaRPr lang="es-EC"/>
          </a:p>
        </p:txBody>
      </p:sp>
      <p:sp>
        <p:nvSpPr>
          <p:cNvPr id="391170" name="Rectangle 2"/>
          <p:cNvSpPr>
            <a:spLocks noRot="1" noChangeArrowheads="1" noTextEdit="1"/>
          </p:cNvSpPr>
          <p:nvPr>
            <p:ph type="sldImg"/>
          </p:nvPr>
        </p:nvSpPr>
        <p:spPr>
          <a:ln/>
        </p:spPr>
      </p:sp>
      <p:sp>
        <p:nvSpPr>
          <p:cNvPr id="391171" name="Rectangle 3"/>
          <p:cNvSpPr>
            <a:spLocks noGrp="1" noChangeArrowheads="1"/>
          </p:cNvSpPr>
          <p:nvPr>
            <p:ph type="body" idx="1"/>
          </p:nvPr>
        </p:nvSpPr>
        <p:spPr/>
        <p:txBody>
          <a:bodyPr/>
          <a:lstStyle/>
          <a:p>
            <a:endParaRPr lang="es-EC"/>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0E804B-94EB-45AA-8CA8-5076082C52C8}" type="slidenum">
              <a:rPr lang="es-EC"/>
              <a:pPr/>
              <a:t>18</a:t>
            </a:fld>
            <a:endParaRPr lang="es-EC"/>
          </a:p>
        </p:txBody>
      </p:sp>
      <p:sp>
        <p:nvSpPr>
          <p:cNvPr id="393218" name="Rectangle 2"/>
          <p:cNvSpPr>
            <a:spLocks noRot="1" noChangeArrowheads="1" noTextEdit="1"/>
          </p:cNvSpPr>
          <p:nvPr>
            <p:ph type="sldImg"/>
          </p:nvPr>
        </p:nvSpPr>
        <p:spPr>
          <a:ln/>
        </p:spPr>
      </p:sp>
      <p:sp>
        <p:nvSpPr>
          <p:cNvPr id="393219" name="Rectangle 3"/>
          <p:cNvSpPr>
            <a:spLocks noGrp="1" noChangeArrowheads="1"/>
          </p:cNvSpPr>
          <p:nvPr>
            <p:ph type="body" idx="1"/>
          </p:nvPr>
        </p:nvSpPr>
        <p:spPr/>
        <p:txBody>
          <a:bodyPr/>
          <a:lstStyle/>
          <a:p>
            <a:endParaRPr lang="es-EC"/>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8DC8FF-92FE-4896-A156-DE9082933AC9}" type="slidenum">
              <a:rPr lang="es-EC"/>
              <a:pPr/>
              <a:t>19</a:t>
            </a:fld>
            <a:endParaRPr lang="es-EC"/>
          </a:p>
        </p:txBody>
      </p:sp>
      <p:sp>
        <p:nvSpPr>
          <p:cNvPr id="395266" name="Rectangle 2"/>
          <p:cNvSpPr>
            <a:spLocks noRot="1" noChangeArrowheads="1" noTextEdit="1"/>
          </p:cNvSpPr>
          <p:nvPr>
            <p:ph type="sldImg"/>
          </p:nvPr>
        </p:nvSpPr>
        <p:spPr>
          <a:ln/>
        </p:spPr>
      </p:sp>
      <p:sp>
        <p:nvSpPr>
          <p:cNvPr id="395267" name="Rectangle 3"/>
          <p:cNvSpPr>
            <a:spLocks noGrp="1" noChangeArrowheads="1"/>
          </p:cNvSpPr>
          <p:nvPr>
            <p:ph type="body" idx="1"/>
          </p:nvPr>
        </p:nvSpPr>
        <p:spPr/>
        <p:txBody>
          <a:bodyPr/>
          <a:lstStyle/>
          <a:p>
            <a:endParaRPr lang="es-EC"/>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5DA3EB-90B5-4D8F-AD67-C8CD1908D694}" type="slidenum">
              <a:rPr lang="es-EC"/>
              <a:pPr/>
              <a:t>2</a:t>
            </a:fld>
            <a:endParaRPr lang="es-EC"/>
          </a:p>
        </p:txBody>
      </p:sp>
      <p:sp>
        <p:nvSpPr>
          <p:cNvPr id="284674" name="Rectangle 2"/>
          <p:cNvSpPr>
            <a:spLocks noRo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s-EC"/>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FEF327-B110-456F-B176-04B58C17BB03}" type="slidenum">
              <a:rPr lang="es-EC"/>
              <a:pPr/>
              <a:t>20</a:t>
            </a:fld>
            <a:endParaRPr lang="es-EC"/>
          </a:p>
        </p:txBody>
      </p:sp>
      <p:sp>
        <p:nvSpPr>
          <p:cNvPr id="343042" name="Rectangle 2"/>
          <p:cNvSpPr>
            <a:spLocks noRot="1"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es-EC"/>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0A6450-0B13-4F79-91EE-3890A1DE513C}" type="slidenum">
              <a:rPr lang="es-EC"/>
              <a:pPr/>
              <a:t>21</a:t>
            </a:fld>
            <a:endParaRPr lang="es-EC"/>
          </a:p>
        </p:txBody>
      </p:sp>
      <p:sp>
        <p:nvSpPr>
          <p:cNvPr id="417794" name="Rectangle 2"/>
          <p:cNvSpPr>
            <a:spLocks noRot="1" noChangeArrowheads="1" noTextEdit="1"/>
          </p:cNvSpPr>
          <p:nvPr>
            <p:ph type="sldImg"/>
          </p:nvPr>
        </p:nvSpPr>
        <p:spPr>
          <a:ln/>
        </p:spPr>
      </p:sp>
      <p:sp>
        <p:nvSpPr>
          <p:cNvPr id="417795" name="Rectangle 3"/>
          <p:cNvSpPr>
            <a:spLocks noGrp="1" noChangeArrowheads="1"/>
          </p:cNvSpPr>
          <p:nvPr>
            <p:ph type="body" idx="1"/>
          </p:nvPr>
        </p:nvSpPr>
        <p:spPr/>
        <p:txBody>
          <a:bodyPr/>
          <a:lstStyle/>
          <a:p>
            <a:endParaRPr lang="es-EC"/>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EE7733-D3FA-40A3-ADAE-CB9EBC633A73}" type="slidenum">
              <a:rPr lang="es-EC"/>
              <a:pPr/>
              <a:t>22</a:t>
            </a:fld>
            <a:endParaRPr lang="es-EC"/>
          </a:p>
        </p:txBody>
      </p:sp>
      <p:sp>
        <p:nvSpPr>
          <p:cNvPr id="413698" name="Rectangle 2"/>
          <p:cNvSpPr>
            <a:spLocks noRot="1" noChangeArrowheads="1" noTextEdit="1"/>
          </p:cNvSpPr>
          <p:nvPr>
            <p:ph type="sldImg"/>
          </p:nvPr>
        </p:nvSpPr>
        <p:spPr>
          <a:ln/>
        </p:spPr>
      </p:sp>
      <p:sp>
        <p:nvSpPr>
          <p:cNvPr id="413699" name="Rectangle 3"/>
          <p:cNvSpPr>
            <a:spLocks noGrp="1" noChangeArrowheads="1"/>
          </p:cNvSpPr>
          <p:nvPr>
            <p:ph type="body" idx="1"/>
          </p:nvPr>
        </p:nvSpPr>
        <p:spPr/>
        <p:txBody>
          <a:bodyPr/>
          <a:lstStyle/>
          <a:p>
            <a:endParaRPr lang="es-EC"/>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0D3851-9218-4A09-BF2E-878691F953FE}" type="slidenum">
              <a:rPr lang="es-EC"/>
              <a:pPr/>
              <a:t>23</a:t>
            </a:fld>
            <a:endParaRPr lang="es-EC"/>
          </a:p>
        </p:txBody>
      </p:sp>
      <p:sp>
        <p:nvSpPr>
          <p:cNvPr id="419842" name="Rectangle 2"/>
          <p:cNvSpPr>
            <a:spLocks noRot="1" noChangeArrowheads="1" noTextEdit="1"/>
          </p:cNvSpPr>
          <p:nvPr>
            <p:ph type="sldImg"/>
          </p:nvPr>
        </p:nvSpPr>
        <p:spPr>
          <a:ln/>
        </p:spPr>
      </p:sp>
      <p:sp>
        <p:nvSpPr>
          <p:cNvPr id="419843" name="Rectangle 3"/>
          <p:cNvSpPr>
            <a:spLocks noGrp="1" noChangeArrowheads="1"/>
          </p:cNvSpPr>
          <p:nvPr>
            <p:ph type="body" idx="1"/>
          </p:nvPr>
        </p:nvSpPr>
        <p:spPr/>
        <p:txBody>
          <a:bodyPr/>
          <a:lstStyle/>
          <a:p>
            <a:endParaRPr lang="es-EC"/>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E852B1-DEAA-4599-8C83-41133D5070C8}" type="slidenum">
              <a:rPr lang="es-EC"/>
              <a:pPr/>
              <a:t>24</a:t>
            </a:fld>
            <a:endParaRPr lang="es-EC"/>
          </a:p>
        </p:txBody>
      </p:sp>
      <p:sp>
        <p:nvSpPr>
          <p:cNvPr id="421890" name="Rectangle 2"/>
          <p:cNvSpPr>
            <a:spLocks noRot="1" noChangeArrowheads="1" noTextEdit="1"/>
          </p:cNvSpPr>
          <p:nvPr>
            <p:ph type="sldImg"/>
          </p:nvPr>
        </p:nvSpPr>
        <p:spPr>
          <a:ln/>
        </p:spPr>
      </p:sp>
      <p:sp>
        <p:nvSpPr>
          <p:cNvPr id="421891" name="Rectangle 3"/>
          <p:cNvSpPr>
            <a:spLocks noGrp="1" noChangeArrowheads="1"/>
          </p:cNvSpPr>
          <p:nvPr>
            <p:ph type="body" idx="1"/>
          </p:nvPr>
        </p:nvSpPr>
        <p:spPr/>
        <p:txBody>
          <a:bodyPr/>
          <a:lstStyle/>
          <a:p>
            <a:endParaRPr lang="es-EC"/>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5299E-9DDE-4A14-9161-ECA7677E227F}" type="slidenum">
              <a:rPr lang="es-EC"/>
              <a:pPr/>
              <a:t>25</a:t>
            </a:fld>
            <a:endParaRPr lang="es-EC"/>
          </a:p>
        </p:txBody>
      </p:sp>
      <p:sp>
        <p:nvSpPr>
          <p:cNvPr id="425986" name="Rectangle 2"/>
          <p:cNvSpPr>
            <a:spLocks noRot="1" noChangeArrowheads="1" noTextEdit="1"/>
          </p:cNvSpPr>
          <p:nvPr>
            <p:ph type="sldImg"/>
          </p:nvPr>
        </p:nvSpPr>
        <p:spPr>
          <a:ln/>
        </p:spPr>
      </p:sp>
      <p:sp>
        <p:nvSpPr>
          <p:cNvPr id="425987" name="Rectangle 3"/>
          <p:cNvSpPr>
            <a:spLocks noGrp="1" noChangeArrowheads="1"/>
          </p:cNvSpPr>
          <p:nvPr>
            <p:ph type="body" idx="1"/>
          </p:nvPr>
        </p:nvSpPr>
        <p:spPr/>
        <p:txBody>
          <a:bodyPr/>
          <a:lstStyle/>
          <a:p>
            <a:endParaRPr lang="es-EC"/>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B4D92B-E5B0-47AA-BD68-F008A5CCFF54}" type="slidenum">
              <a:rPr lang="es-EC"/>
              <a:pPr/>
              <a:t>26</a:t>
            </a:fld>
            <a:endParaRPr lang="es-EC"/>
          </a:p>
        </p:txBody>
      </p:sp>
      <p:sp>
        <p:nvSpPr>
          <p:cNvPr id="423938" name="Rectangle 2"/>
          <p:cNvSpPr>
            <a:spLocks noRot="1" noChangeArrowheads="1" noTextEdit="1"/>
          </p:cNvSpPr>
          <p:nvPr>
            <p:ph type="sldImg"/>
          </p:nvPr>
        </p:nvSpPr>
        <p:spPr>
          <a:ln/>
        </p:spPr>
      </p:sp>
      <p:sp>
        <p:nvSpPr>
          <p:cNvPr id="423939" name="Rectangle 3"/>
          <p:cNvSpPr>
            <a:spLocks noGrp="1" noChangeArrowheads="1"/>
          </p:cNvSpPr>
          <p:nvPr>
            <p:ph type="body" idx="1"/>
          </p:nvPr>
        </p:nvSpPr>
        <p:spPr/>
        <p:txBody>
          <a:bodyPr/>
          <a:lstStyle/>
          <a:p>
            <a:endParaRPr lang="es-EC"/>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0FD904-6B34-4104-B542-9AA1824AD28D}" type="slidenum">
              <a:rPr lang="es-EC"/>
              <a:pPr/>
              <a:t>27</a:t>
            </a:fld>
            <a:endParaRPr lang="es-EC"/>
          </a:p>
        </p:txBody>
      </p:sp>
      <p:sp>
        <p:nvSpPr>
          <p:cNvPr id="386050" name="Rectangle 2"/>
          <p:cNvSpPr>
            <a:spLocks noRot="1" noChangeArrowheads="1" noTextEdit="1"/>
          </p:cNvSpPr>
          <p:nvPr>
            <p:ph type="sldImg"/>
          </p:nvPr>
        </p:nvSpPr>
        <p:spPr>
          <a:ln/>
        </p:spPr>
      </p:sp>
      <p:sp>
        <p:nvSpPr>
          <p:cNvPr id="386051" name="Rectangle 3"/>
          <p:cNvSpPr>
            <a:spLocks noGrp="1" noChangeArrowheads="1"/>
          </p:cNvSpPr>
          <p:nvPr>
            <p:ph type="body" idx="1"/>
          </p:nvPr>
        </p:nvSpPr>
        <p:spPr/>
        <p:txBody>
          <a:bodyPr/>
          <a:lstStyle/>
          <a:p>
            <a:endParaRPr lang="es-EC"/>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CEB54B-8A9C-476E-ABF7-5A1A331ECD37}" type="slidenum">
              <a:rPr lang="es-EC"/>
              <a:pPr/>
              <a:t>28</a:t>
            </a:fld>
            <a:endParaRPr lang="es-EC"/>
          </a:p>
        </p:txBody>
      </p:sp>
      <p:sp>
        <p:nvSpPr>
          <p:cNvPr id="428034" name="Rectangle 2"/>
          <p:cNvSpPr>
            <a:spLocks noRot="1" noChangeArrowheads="1" noTextEdit="1"/>
          </p:cNvSpPr>
          <p:nvPr>
            <p:ph type="sldImg"/>
          </p:nvPr>
        </p:nvSpPr>
        <p:spPr>
          <a:ln/>
        </p:spPr>
      </p:sp>
      <p:sp>
        <p:nvSpPr>
          <p:cNvPr id="428035" name="Rectangle 3"/>
          <p:cNvSpPr>
            <a:spLocks noGrp="1" noChangeArrowheads="1"/>
          </p:cNvSpPr>
          <p:nvPr>
            <p:ph type="body" idx="1"/>
          </p:nvPr>
        </p:nvSpPr>
        <p:spPr/>
        <p:txBody>
          <a:bodyPr/>
          <a:lstStyle/>
          <a:p>
            <a:endParaRPr lang="es-EC"/>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7CE70E-2508-47D7-991E-7611D7853CDB}" type="slidenum">
              <a:rPr lang="es-EC"/>
              <a:pPr/>
              <a:t>29</a:t>
            </a:fld>
            <a:endParaRPr lang="es-EC"/>
          </a:p>
        </p:txBody>
      </p:sp>
      <p:sp>
        <p:nvSpPr>
          <p:cNvPr id="370690" name="Rectangle 2"/>
          <p:cNvSpPr>
            <a:spLocks noRot="1" noChangeArrowheads="1" noTextEdit="1"/>
          </p:cNvSpPr>
          <p:nvPr>
            <p:ph type="sldImg"/>
          </p:nvPr>
        </p:nvSpPr>
        <p:spPr>
          <a:ln/>
        </p:spPr>
      </p:sp>
      <p:sp>
        <p:nvSpPr>
          <p:cNvPr id="370691" name="Rectangle 3"/>
          <p:cNvSpPr>
            <a:spLocks noGrp="1" noChangeArrowheads="1"/>
          </p:cNvSpPr>
          <p:nvPr>
            <p:ph type="body" idx="1"/>
          </p:nvPr>
        </p:nvSpPr>
        <p:spPr/>
        <p:txBody>
          <a:bodyPr/>
          <a:lstStyle/>
          <a:p>
            <a:endParaRPr lang="es-EC"/>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CBCC15-71D7-4CA0-AB07-D8E3EB93EC17}" type="slidenum">
              <a:rPr lang="es-EC"/>
              <a:pPr/>
              <a:t>3</a:t>
            </a:fld>
            <a:endParaRPr lang="es-EC"/>
          </a:p>
        </p:txBody>
      </p:sp>
      <p:sp>
        <p:nvSpPr>
          <p:cNvPr id="285698" name="Rectangle 2"/>
          <p:cNvSpPr>
            <a:spLocks noRot="1" noChangeArrowheads="1" noTextEdit="1"/>
          </p:cNvSpPr>
          <p:nvPr>
            <p:ph type="sldImg"/>
          </p:nvPr>
        </p:nvSpPr>
        <p:spPr>
          <a:ln/>
        </p:spPr>
      </p:sp>
      <p:sp>
        <p:nvSpPr>
          <p:cNvPr id="285699" name="Rectangle 3"/>
          <p:cNvSpPr>
            <a:spLocks noGrp="1" noChangeArrowheads="1"/>
          </p:cNvSpPr>
          <p:nvPr>
            <p:ph type="body" idx="1"/>
          </p:nvPr>
        </p:nvSpPr>
        <p:spPr/>
        <p:txBody>
          <a:bodyPr/>
          <a:lstStyle/>
          <a:p>
            <a:endParaRPr lang="es-EC"/>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F09815-2BEF-4FEE-81C7-98499F5B6A8F}" type="slidenum">
              <a:rPr lang="es-EC"/>
              <a:pPr/>
              <a:t>30</a:t>
            </a:fld>
            <a:endParaRPr lang="es-EC"/>
          </a:p>
        </p:txBody>
      </p:sp>
      <p:sp>
        <p:nvSpPr>
          <p:cNvPr id="363522" name="Rectangle 2"/>
          <p:cNvSpPr>
            <a:spLocks noRot="1" noChangeArrowheads="1" noTextEdit="1"/>
          </p:cNvSpPr>
          <p:nvPr>
            <p:ph type="sldImg"/>
          </p:nvPr>
        </p:nvSpPr>
        <p:spPr>
          <a:ln/>
        </p:spPr>
      </p:sp>
      <p:sp>
        <p:nvSpPr>
          <p:cNvPr id="363523" name="Rectangle 3"/>
          <p:cNvSpPr>
            <a:spLocks noGrp="1" noChangeArrowheads="1"/>
          </p:cNvSpPr>
          <p:nvPr>
            <p:ph type="body" idx="1"/>
          </p:nvPr>
        </p:nvSpPr>
        <p:spPr/>
        <p:txBody>
          <a:bodyPr/>
          <a:lstStyle/>
          <a:p>
            <a:endParaRPr lang="es-EC"/>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F9D95C-CFF2-4164-98EA-FE657C5546F8}" type="slidenum">
              <a:rPr lang="es-EC"/>
              <a:pPr/>
              <a:t>31</a:t>
            </a:fld>
            <a:endParaRPr lang="es-EC"/>
          </a:p>
        </p:txBody>
      </p:sp>
      <p:sp>
        <p:nvSpPr>
          <p:cNvPr id="365570" name="Rectangle 2"/>
          <p:cNvSpPr>
            <a:spLocks noRot="1" noChangeArrowheads="1" noTextEdit="1"/>
          </p:cNvSpPr>
          <p:nvPr>
            <p:ph type="sldImg"/>
          </p:nvPr>
        </p:nvSpPr>
        <p:spPr>
          <a:ln/>
        </p:spPr>
      </p:sp>
      <p:sp>
        <p:nvSpPr>
          <p:cNvPr id="365571" name="Rectangle 3"/>
          <p:cNvSpPr>
            <a:spLocks noGrp="1" noChangeArrowheads="1"/>
          </p:cNvSpPr>
          <p:nvPr>
            <p:ph type="body" idx="1"/>
          </p:nvPr>
        </p:nvSpPr>
        <p:spPr/>
        <p:txBody>
          <a:bodyPr/>
          <a:lstStyle/>
          <a:p>
            <a:endParaRPr lang="es-EC"/>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BB15CD-4291-4420-8FF7-285D3C7AB4CD}" type="slidenum">
              <a:rPr lang="es-EC"/>
              <a:pPr/>
              <a:t>4</a:t>
            </a:fld>
            <a:endParaRPr lang="es-EC"/>
          </a:p>
        </p:txBody>
      </p:sp>
      <p:sp>
        <p:nvSpPr>
          <p:cNvPr id="287746" name="Rectangle 2"/>
          <p:cNvSpPr>
            <a:spLocks noRo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s-EC"/>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C7D550-65FF-4651-B8CE-A87AF0F94DC7}" type="slidenum">
              <a:rPr lang="es-EC"/>
              <a:pPr/>
              <a:t>5</a:t>
            </a:fld>
            <a:endParaRPr lang="es-EC"/>
          </a:p>
        </p:txBody>
      </p:sp>
      <p:sp>
        <p:nvSpPr>
          <p:cNvPr id="289794" name="Rectangle 2"/>
          <p:cNvSpPr>
            <a:spLocks noRo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s-EC"/>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4495FD-B7C8-4D25-BD9B-9C27763BBADB}" type="slidenum">
              <a:rPr lang="es-EC"/>
              <a:pPr/>
              <a:t>6</a:t>
            </a:fld>
            <a:endParaRPr lang="es-EC"/>
          </a:p>
        </p:txBody>
      </p:sp>
      <p:sp>
        <p:nvSpPr>
          <p:cNvPr id="320514" name="Rectangle 2"/>
          <p:cNvSpPr>
            <a:spLocks noRot="1" noChangeArrowheads="1" noTextEdit="1"/>
          </p:cNvSpPr>
          <p:nvPr>
            <p:ph type="sldImg"/>
          </p:nvPr>
        </p:nvSpPr>
        <p:spPr>
          <a:ln/>
        </p:spPr>
      </p:sp>
      <p:sp>
        <p:nvSpPr>
          <p:cNvPr id="320515" name="Rectangle 3"/>
          <p:cNvSpPr>
            <a:spLocks noGrp="1" noChangeArrowheads="1"/>
          </p:cNvSpPr>
          <p:nvPr>
            <p:ph type="body" idx="1"/>
          </p:nvPr>
        </p:nvSpPr>
        <p:spPr/>
        <p:txBody>
          <a:bodyPr/>
          <a:lstStyle/>
          <a:p>
            <a:endParaRPr lang="es-EC"/>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AFD9B-80D0-4724-82F3-C2FDCD98A6F1}" type="slidenum">
              <a:rPr lang="es-EC"/>
              <a:pPr/>
              <a:t>7</a:t>
            </a:fld>
            <a:endParaRPr lang="es-EC"/>
          </a:p>
        </p:txBody>
      </p:sp>
      <p:sp>
        <p:nvSpPr>
          <p:cNvPr id="322562" name="Rectangle 2"/>
          <p:cNvSpPr>
            <a:spLocks noRot="1" noChangeArrowheads="1" noTextEdit="1"/>
          </p:cNvSpPr>
          <p:nvPr>
            <p:ph type="sldImg"/>
          </p:nvPr>
        </p:nvSpPr>
        <p:spPr>
          <a:ln/>
        </p:spPr>
      </p:sp>
      <p:sp>
        <p:nvSpPr>
          <p:cNvPr id="322563" name="Rectangle 3"/>
          <p:cNvSpPr>
            <a:spLocks noGrp="1" noChangeArrowheads="1"/>
          </p:cNvSpPr>
          <p:nvPr>
            <p:ph type="body" idx="1"/>
          </p:nvPr>
        </p:nvSpPr>
        <p:spPr/>
        <p:txBody>
          <a:bodyPr/>
          <a:lstStyle/>
          <a:p>
            <a:endParaRPr lang="es-EC"/>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54D4D9-A90B-4A99-BBF3-1537ED79DE27}" type="slidenum">
              <a:rPr lang="es-EC"/>
              <a:pPr/>
              <a:t>8</a:t>
            </a:fld>
            <a:endParaRPr lang="es-EC"/>
          </a:p>
        </p:txBody>
      </p:sp>
      <p:sp>
        <p:nvSpPr>
          <p:cNvPr id="388098" name="Rectangle 2"/>
          <p:cNvSpPr>
            <a:spLocks noRot="1" noChangeArrowheads="1" noTextEdit="1"/>
          </p:cNvSpPr>
          <p:nvPr>
            <p:ph type="sldImg"/>
          </p:nvPr>
        </p:nvSpPr>
        <p:spPr>
          <a:ln/>
        </p:spPr>
      </p:sp>
      <p:sp>
        <p:nvSpPr>
          <p:cNvPr id="388099" name="Rectangle 3"/>
          <p:cNvSpPr>
            <a:spLocks noGrp="1" noChangeArrowheads="1"/>
          </p:cNvSpPr>
          <p:nvPr>
            <p:ph type="body" idx="1"/>
          </p:nvPr>
        </p:nvSpPr>
        <p:spPr/>
        <p:txBody>
          <a:bodyPr/>
          <a:lstStyle/>
          <a:p>
            <a:endParaRPr lang="es-EC"/>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17FC60-4AF2-4814-B784-DF90D16868EB}" type="slidenum">
              <a:rPr lang="es-EC"/>
              <a:pPr/>
              <a:t>9</a:t>
            </a:fld>
            <a:endParaRPr lang="es-EC"/>
          </a:p>
        </p:txBody>
      </p:sp>
      <p:sp>
        <p:nvSpPr>
          <p:cNvPr id="435202" name="Rectangle 2"/>
          <p:cNvSpPr>
            <a:spLocks noRot="1" noChangeArrowheads="1" noTextEdit="1"/>
          </p:cNvSpPr>
          <p:nvPr>
            <p:ph type="sldImg"/>
          </p:nvPr>
        </p:nvSpPr>
        <p:spPr>
          <a:ln/>
        </p:spPr>
      </p:sp>
      <p:sp>
        <p:nvSpPr>
          <p:cNvPr id="435203" name="Rectangle 3"/>
          <p:cNvSpPr>
            <a:spLocks noGrp="1" noChangeArrowheads="1"/>
          </p:cNvSpPr>
          <p:nvPr>
            <p:ph type="body" idx="1"/>
          </p:nvPr>
        </p:nvSpPr>
        <p:spPr/>
        <p:txBody>
          <a:bodyPr/>
          <a:lstStyle/>
          <a:p>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a de título">
    <p:spTree>
      <p:nvGrpSpPr>
        <p:cNvPr id="1" name=""/>
        <p:cNvGrpSpPr/>
        <p:nvPr/>
      </p:nvGrpSpPr>
      <p:grpSpPr>
        <a:xfrm>
          <a:off x="0" y="0"/>
          <a:ext cx="0" cy="0"/>
          <a:chOff x="0" y="0"/>
          <a:chExt cx="0" cy="0"/>
        </a:xfrm>
      </p:grpSpPr>
      <p:grpSp>
        <p:nvGrpSpPr>
          <p:cNvPr id="382978" name="Group 2"/>
          <p:cNvGrpSpPr>
            <a:grpSpLocks/>
          </p:cNvGrpSpPr>
          <p:nvPr/>
        </p:nvGrpSpPr>
        <p:grpSpPr bwMode="auto">
          <a:xfrm>
            <a:off x="3175" y="4267200"/>
            <a:ext cx="9140825" cy="2590800"/>
            <a:chOff x="2" y="2688"/>
            <a:chExt cx="5758" cy="1632"/>
          </a:xfrm>
        </p:grpSpPr>
        <p:sp>
          <p:nvSpPr>
            <p:cNvPr id="382979"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s-ES"/>
            </a:p>
          </p:txBody>
        </p:sp>
        <p:grpSp>
          <p:nvGrpSpPr>
            <p:cNvPr id="382980" name="Group 4"/>
            <p:cNvGrpSpPr>
              <a:grpSpLocks/>
            </p:cNvGrpSpPr>
            <p:nvPr userDrawn="1"/>
          </p:nvGrpSpPr>
          <p:grpSpPr bwMode="auto">
            <a:xfrm>
              <a:off x="3528" y="3715"/>
              <a:ext cx="792" cy="521"/>
              <a:chOff x="3527" y="3715"/>
              <a:chExt cx="792" cy="521"/>
            </a:xfrm>
          </p:grpSpPr>
          <p:sp>
            <p:nvSpPr>
              <p:cNvPr id="382981"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s-ES"/>
              </a:p>
            </p:txBody>
          </p:sp>
          <p:sp>
            <p:nvSpPr>
              <p:cNvPr id="382982"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s-ES"/>
              </a:p>
            </p:txBody>
          </p:sp>
          <p:sp>
            <p:nvSpPr>
              <p:cNvPr id="382983"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382984"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s-ES"/>
              </a:p>
            </p:txBody>
          </p:sp>
          <p:sp>
            <p:nvSpPr>
              <p:cNvPr id="382985"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382986"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s-ES"/>
              </a:p>
            </p:txBody>
          </p:sp>
          <p:sp>
            <p:nvSpPr>
              <p:cNvPr id="382987"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s-ES"/>
              </a:p>
            </p:txBody>
          </p:sp>
          <p:sp>
            <p:nvSpPr>
              <p:cNvPr id="382988"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382989"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s-ES"/>
              </a:p>
            </p:txBody>
          </p:sp>
          <p:sp>
            <p:nvSpPr>
              <p:cNvPr id="382990"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s-ES"/>
              </a:p>
            </p:txBody>
          </p:sp>
          <p:sp>
            <p:nvSpPr>
              <p:cNvPr id="382991"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s-ES"/>
              </a:p>
            </p:txBody>
          </p:sp>
        </p:grpSp>
        <p:grpSp>
          <p:nvGrpSpPr>
            <p:cNvPr id="382992" name="Group 16"/>
            <p:cNvGrpSpPr>
              <a:grpSpLocks/>
            </p:cNvGrpSpPr>
            <p:nvPr userDrawn="1"/>
          </p:nvGrpSpPr>
          <p:grpSpPr bwMode="auto">
            <a:xfrm>
              <a:off x="1776" y="3631"/>
              <a:ext cx="1626" cy="683"/>
              <a:chOff x="1776" y="3631"/>
              <a:chExt cx="1626" cy="683"/>
            </a:xfrm>
          </p:grpSpPr>
          <p:sp>
            <p:nvSpPr>
              <p:cNvPr id="382993"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s-ES"/>
              </a:p>
            </p:txBody>
          </p:sp>
          <p:sp>
            <p:nvSpPr>
              <p:cNvPr id="382994"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s-ES"/>
              </a:p>
            </p:txBody>
          </p:sp>
          <p:sp>
            <p:nvSpPr>
              <p:cNvPr id="382995"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s-ES"/>
              </a:p>
            </p:txBody>
          </p:sp>
          <p:sp>
            <p:nvSpPr>
              <p:cNvPr id="382996"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s-ES"/>
              </a:p>
            </p:txBody>
          </p:sp>
          <p:sp>
            <p:nvSpPr>
              <p:cNvPr id="382997"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s-ES"/>
              </a:p>
            </p:txBody>
          </p:sp>
          <p:sp>
            <p:nvSpPr>
              <p:cNvPr id="382998"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s-ES"/>
              </a:p>
            </p:txBody>
          </p:sp>
          <p:sp>
            <p:nvSpPr>
              <p:cNvPr id="382999"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s-ES"/>
              </a:p>
            </p:txBody>
          </p:sp>
          <p:sp>
            <p:nvSpPr>
              <p:cNvPr id="383000"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s-ES"/>
              </a:p>
            </p:txBody>
          </p:sp>
          <p:sp>
            <p:nvSpPr>
              <p:cNvPr id="383001"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s-ES"/>
              </a:p>
            </p:txBody>
          </p:sp>
          <p:sp>
            <p:nvSpPr>
              <p:cNvPr id="383002"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s-ES"/>
              </a:p>
            </p:txBody>
          </p:sp>
          <p:sp>
            <p:nvSpPr>
              <p:cNvPr id="383003"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s-ES"/>
              </a:p>
            </p:txBody>
          </p:sp>
          <p:sp>
            <p:nvSpPr>
              <p:cNvPr id="383004"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s-ES"/>
              </a:p>
            </p:txBody>
          </p:sp>
          <p:sp>
            <p:nvSpPr>
              <p:cNvPr id="383005"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s-ES"/>
              </a:p>
            </p:txBody>
          </p:sp>
          <p:sp>
            <p:nvSpPr>
              <p:cNvPr id="383006"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s-ES"/>
              </a:p>
            </p:txBody>
          </p:sp>
          <p:sp>
            <p:nvSpPr>
              <p:cNvPr id="383007"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383008"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383009"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383010"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s-ES"/>
              </a:p>
            </p:txBody>
          </p:sp>
        </p:grpSp>
        <p:grpSp>
          <p:nvGrpSpPr>
            <p:cNvPr id="383011" name="Group 35"/>
            <p:cNvGrpSpPr>
              <a:grpSpLocks/>
            </p:cNvGrpSpPr>
            <p:nvPr userDrawn="1"/>
          </p:nvGrpSpPr>
          <p:grpSpPr bwMode="auto">
            <a:xfrm>
              <a:off x="4128" y="3360"/>
              <a:ext cx="1351" cy="821"/>
              <a:chOff x="4128" y="3360"/>
              <a:chExt cx="1351" cy="821"/>
            </a:xfrm>
          </p:grpSpPr>
          <p:sp>
            <p:nvSpPr>
              <p:cNvPr id="38301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38301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38301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s-ES"/>
              </a:p>
            </p:txBody>
          </p:sp>
          <p:sp>
            <p:nvSpPr>
              <p:cNvPr id="38301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38301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38301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38301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38301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s-ES"/>
              </a:p>
            </p:txBody>
          </p:sp>
          <p:sp>
            <p:nvSpPr>
              <p:cNvPr id="38302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s-ES"/>
              </a:p>
            </p:txBody>
          </p:sp>
          <p:sp>
            <p:nvSpPr>
              <p:cNvPr id="38302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38302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38302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s-ES"/>
              </a:p>
            </p:txBody>
          </p:sp>
          <p:sp>
            <p:nvSpPr>
              <p:cNvPr id="38302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s-ES"/>
              </a:p>
            </p:txBody>
          </p:sp>
          <p:sp>
            <p:nvSpPr>
              <p:cNvPr id="38302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38302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s-ES"/>
              </a:p>
            </p:txBody>
          </p:sp>
          <p:sp>
            <p:nvSpPr>
              <p:cNvPr id="38302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38302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s-ES"/>
              </a:p>
            </p:txBody>
          </p:sp>
        </p:grpSp>
        <p:grpSp>
          <p:nvGrpSpPr>
            <p:cNvPr id="383029" name="Group 53"/>
            <p:cNvGrpSpPr>
              <a:grpSpLocks/>
            </p:cNvGrpSpPr>
            <p:nvPr userDrawn="1"/>
          </p:nvGrpSpPr>
          <p:grpSpPr bwMode="auto">
            <a:xfrm>
              <a:off x="5280" y="3024"/>
              <a:ext cx="425" cy="258"/>
              <a:chOff x="5280" y="3024"/>
              <a:chExt cx="425" cy="258"/>
            </a:xfrm>
          </p:grpSpPr>
          <p:sp>
            <p:nvSpPr>
              <p:cNvPr id="38303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38303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38303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38303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38303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s-ES"/>
              </a:p>
            </p:txBody>
          </p:sp>
          <p:sp>
            <p:nvSpPr>
              <p:cNvPr id="38303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s-ES"/>
              </a:p>
            </p:txBody>
          </p:sp>
          <p:sp>
            <p:nvSpPr>
              <p:cNvPr id="38303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grpSp>
            <p:nvGrpSpPr>
              <p:cNvPr id="383037" name="Group 61"/>
              <p:cNvGrpSpPr>
                <a:grpSpLocks/>
              </p:cNvGrpSpPr>
              <p:nvPr/>
            </p:nvGrpSpPr>
            <p:grpSpPr bwMode="auto">
              <a:xfrm>
                <a:off x="5381" y="3085"/>
                <a:ext cx="227" cy="132"/>
                <a:chOff x="5381" y="3085"/>
                <a:chExt cx="227" cy="132"/>
              </a:xfrm>
            </p:grpSpPr>
            <p:sp>
              <p:nvSpPr>
                <p:cNvPr id="38303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s-ES"/>
                </a:p>
              </p:txBody>
            </p:sp>
            <p:sp>
              <p:nvSpPr>
                <p:cNvPr id="38303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s-ES"/>
                </a:p>
              </p:txBody>
            </p:sp>
            <p:sp>
              <p:nvSpPr>
                <p:cNvPr id="38304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s-ES"/>
                </a:p>
              </p:txBody>
            </p:sp>
            <p:sp>
              <p:nvSpPr>
                <p:cNvPr id="38304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s-ES"/>
                </a:p>
              </p:txBody>
            </p:sp>
          </p:grpSp>
        </p:grpSp>
      </p:grpSp>
      <p:sp>
        <p:nvSpPr>
          <p:cNvPr id="383042"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s-ES"/>
              <a:t>Haga clic para cambiar el estilo de título	</a:t>
            </a:r>
          </a:p>
        </p:txBody>
      </p:sp>
      <p:sp>
        <p:nvSpPr>
          <p:cNvPr id="38304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383044" name="Rectangle 68"/>
          <p:cNvSpPr>
            <a:spLocks noGrp="1" noChangeArrowheads="1"/>
          </p:cNvSpPr>
          <p:nvPr>
            <p:ph type="dt" sz="quarter" idx="2"/>
          </p:nvPr>
        </p:nvSpPr>
        <p:spPr>
          <a:xfrm>
            <a:off x="457200" y="6248400"/>
            <a:ext cx="2133600" cy="457200"/>
          </a:xfrm>
        </p:spPr>
        <p:txBody>
          <a:bodyPr/>
          <a:lstStyle>
            <a:lvl1pPr>
              <a:defRPr/>
            </a:lvl1pPr>
          </a:lstStyle>
          <a:p>
            <a:endParaRPr lang="es-ES"/>
          </a:p>
        </p:txBody>
      </p:sp>
      <p:sp>
        <p:nvSpPr>
          <p:cNvPr id="383045" name="Rectangle 69"/>
          <p:cNvSpPr>
            <a:spLocks noGrp="1" noChangeArrowheads="1"/>
          </p:cNvSpPr>
          <p:nvPr>
            <p:ph type="ftr" sz="quarter" idx="3"/>
          </p:nvPr>
        </p:nvSpPr>
        <p:spPr>
          <a:xfrm>
            <a:off x="3124200" y="6248400"/>
            <a:ext cx="2895600" cy="457200"/>
          </a:xfrm>
        </p:spPr>
        <p:txBody>
          <a:bodyPr/>
          <a:lstStyle>
            <a:lvl1pPr>
              <a:defRPr/>
            </a:lvl1pPr>
          </a:lstStyle>
          <a:p>
            <a:endParaRPr lang="es-ES"/>
          </a:p>
        </p:txBody>
      </p:sp>
      <p:sp>
        <p:nvSpPr>
          <p:cNvPr id="383046" name="Rectangle 70"/>
          <p:cNvSpPr>
            <a:spLocks noGrp="1" noChangeArrowheads="1"/>
          </p:cNvSpPr>
          <p:nvPr>
            <p:ph type="sldNum" sz="quarter" idx="4"/>
          </p:nvPr>
        </p:nvSpPr>
        <p:spPr>
          <a:xfrm>
            <a:off x="6553200" y="6248400"/>
            <a:ext cx="2133600" cy="457200"/>
          </a:xfrm>
        </p:spPr>
        <p:txBody>
          <a:bodyPr/>
          <a:lstStyle>
            <a:lvl1pPr>
              <a:defRPr/>
            </a:lvl1pPr>
          </a:lstStyle>
          <a:p>
            <a:fld id="{794CD7F0-B753-4B92-B98C-CFDFDDC09C5D}" type="slidenum">
              <a:rPr lang="es-ES"/>
              <a:pPr/>
              <a:t>‹Nº›</a:t>
            </a:fld>
            <a:endParaRPr lang="es-ES"/>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83042"/>
                                        </p:tgtEl>
                                        <p:attrNameLst>
                                          <p:attrName>style.visibility</p:attrName>
                                        </p:attrNameLst>
                                      </p:cBhvr>
                                      <p:to>
                                        <p:strVal val="visible"/>
                                      </p:to>
                                    </p:set>
                                    <p:anim calcmode="lin" valueType="num">
                                      <p:cBhvr>
                                        <p:cTn id="7" dur="1000" fill="hold"/>
                                        <p:tgtEl>
                                          <p:spTgt spid="383042"/>
                                        </p:tgtEl>
                                        <p:attrNameLst>
                                          <p:attrName>ppt_w</p:attrName>
                                        </p:attrNameLst>
                                      </p:cBhvr>
                                      <p:tavLst>
                                        <p:tav tm="0">
                                          <p:val>
                                            <p:strVal val="#ppt_w+.3"/>
                                          </p:val>
                                        </p:tav>
                                        <p:tav tm="100000">
                                          <p:val>
                                            <p:strVal val="#ppt_w"/>
                                          </p:val>
                                        </p:tav>
                                      </p:tavLst>
                                    </p:anim>
                                    <p:anim calcmode="lin" valueType="num">
                                      <p:cBhvr>
                                        <p:cTn id="8" dur="1000" fill="hold"/>
                                        <p:tgtEl>
                                          <p:spTgt spid="383042"/>
                                        </p:tgtEl>
                                        <p:attrNameLst>
                                          <p:attrName>ppt_h</p:attrName>
                                        </p:attrNameLst>
                                      </p:cBhvr>
                                      <p:tavLst>
                                        <p:tav tm="0">
                                          <p:val>
                                            <p:strVal val="#ppt_h"/>
                                          </p:val>
                                        </p:tav>
                                        <p:tav tm="100000">
                                          <p:val>
                                            <p:strVal val="#ppt_h"/>
                                          </p:val>
                                        </p:tav>
                                      </p:tavLst>
                                    </p:anim>
                                    <p:animEffect transition="in" filter="fade">
                                      <p:cBhvr>
                                        <p:cTn id="9" dur="1000"/>
                                        <p:tgtEl>
                                          <p:spTgt spid="383042"/>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83043">
                                            <p:txEl>
                                              <p:pRg st="0" end="0"/>
                                            </p:txEl>
                                          </p:spTgt>
                                        </p:tgtEl>
                                        <p:attrNameLst>
                                          <p:attrName>style.visibility</p:attrName>
                                        </p:attrNameLst>
                                      </p:cBhvr>
                                      <p:to>
                                        <p:strVal val="visible"/>
                                      </p:to>
                                    </p:set>
                                    <p:anim calcmode="lin" valueType="num">
                                      <p:cBhvr>
                                        <p:cTn id="14" dur="1000" fill="hold"/>
                                        <p:tgtEl>
                                          <p:spTgt spid="38304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8304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830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3042" grpId="0"/>
      <p:bldP spid="383043" grpId="0" build="p">
        <p:tmplLst>
          <p:tmpl lvl="1">
            <p:tnLst>
              <p:par>
                <p:cTn presetID="50" presetClass="entr" presetSubtype="0" decel="100000" fill="hold" nodeType="clickEffect">
                  <p:stCondLst>
                    <p:cond delay="0"/>
                  </p:stCondLst>
                  <p:childTnLst>
                    <p:set>
                      <p:cBhvr>
                        <p:cTn dur="1" fill="hold">
                          <p:stCondLst>
                            <p:cond delay="0"/>
                          </p:stCondLst>
                        </p:cTn>
                        <p:tgtEl>
                          <p:spTgt spid="383043"/>
                        </p:tgtEl>
                        <p:attrNameLst>
                          <p:attrName>style.visibility</p:attrName>
                        </p:attrNameLst>
                      </p:cBhvr>
                      <p:to>
                        <p:strVal val="visible"/>
                      </p:to>
                    </p:set>
                    <p:anim calcmode="lin" valueType="num">
                      <p:cBhvr>
                        <p:cTn dur="1000" fill="hold"/>
                        <p:tgtEl>
                          <p:spTgt spid="383043"/>
                        </p:tgtEl>
                        <p:attrNameLst>
                          <p:attrName>ppt_w</p:attrName>
                        </p:attrNameLst>
                      </p:cBhvr>
                      <p:tavLst>
                        <p:tav tm="0">
                          <p:val>
                            <p:strVal val="#ppt_w+.3"/>
                          </p:val>
                        </p:tav>
                        <p:tav tm="100000">
                          <p:val>
                            <p:strVal val="#ppt_w"/>
                          </p:val>
                        </p:tav>
                      </p:tavLst>
                    </p:anim>
                    <p:anim calcmode="lin" valueType="num">
                      <p:cBhvr>
                        <p:cTn dur="1000" fill="hold"/>
                        <p:tgtEl>
                          <p:spTgt spid="383043"/>
                        </p:tgtEl>
                        <p:attrNameLst>
                          <p:attrName>ppt_h</p:attrName>
                        </p:attrNameLst>
                      </p:cBhvr>
                      <p:tavLst>
                        <p:tav tm="0">
                          <p:val>
                            <p:strVal val="#ppt_h"/>
                          </p:val>
                        </p:tav>
                        <p:tav tm="100000">
                          <p:val>
                            <p:strVal val="#ppt_h"/>
                          </p:val>
                        </p:tav>
                      </p:tavLst>
                    </p:anim>
                    <p:animEffect transition="in" filter="fade">
                      <p:cBhvr>
                        <p:cTn dur="1000"/>
                        <p:tgtEl>
                          <p:spTgt spid="383043"/>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C5360344-3A43-4BC2-A703-6E085640CE06}" type="slidenum">
              <a:rPr lang="es-ES"/>
              <a:pPr/>
              <a:t>‹Nº›</a:t>
            </a:fld>
            <a:endParaRPr lang="es-ES"/>
          </a:p>
        </p:txBody>
      </p:sp>
    </p:spTree>
  </p:cSld>
  <p:clrMapOvr>
    <a:masterClrMapping/>
  </p:clrMapOvr>
  <p:transition>
    <p:split orient="ver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4835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7813"/>
            <a:ext cx="6019800" cy="58483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8BBAD6D7-3A03-431D-977F-CCD1060C0B27}" type="slidenum">
              <a:rPr lang="es-ES"/>
              <a:pPr/>
              <a:t>‹Nº›</a:t>
            </a:fld>
            <a:endParaRPr lang="es-ES"/>
          </a:p>
        </p:txBody>
      </p:sp>
    </p:spTree>
  </p:cSld>
  <p:clrMapOvr>
    <a:masterClrMapping/>
  </p:clrMapOvr>
  <p:transition>
    <p:split orient="vert"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7813"/>
            <a:ext cx="8229600" cy="584835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2 Marcador de fecha"/>
          <p:cNvSpPr>
            <a:spLocks noGrp="1"/>
          </p:cNvSpPr>
          <p:nvPr>
            <p:ph type="dt" sz="half" idx="10"/>
          </p:nvPr>
        </p:nvSpPr>
        <p:spPr>
          <a:xfrm>
            <a:off x="457200" y="6245225"/>
            <a:ext cx="2133600" cy="476250"/>
          </a:xfrm>
        </p:spPr>
        <p:txBody>
          <a:bodyPr/>
          <a:lstStyle>
            <a:lvl1pPr>
              <a:defRPr/>
            </a:lvl1pPr>
          </a:lstStyle>
          <a:p>
            <a:endParaRPr lang="es-ES"/>
          </a:p>
        </p:txBody>
      </p:sp>
      <p:sp>
        <p:nvSpPr>
          <p:cNvPr id="4" name="3 Marcador de pie de página"/>
          <p:cNvSpPr>
            <a:spLocks noGrp="1"/>
          </p:cNvSpPr>
          <p:nvPr>
            <p:ph type="ftr" sz="quarter" idx="11"/>
          </p:nvPr>
        </p:nvSpPr>
        <p:spPr>
          <a:xfrm>
            <a:off x="3124200" y="6245225"/>
            <a:ext cx="2895600" cy="476250"/>
          </a:xfrm>
        </p:spPr>
        <p:txBody>
          <a:bodyPr/>
          <a:lstStyle>
            <a:lvl1pPr>
              <a:defRPr/>
            </a:lvl1pPr>
          </a:lstStyle>
          <a:p>
            <a:endParaRPr lang="es-ES"/>
          </a:p>
        </p:txBody>
      </p:sp>
      <p:sp>
        <p:nvSpPr>
          <p:cNvPr id="5" name="4 Marcador de número de diapositiva"/>
          <p:cNvSpPr>
            <a:spLocks noGrp="1"/>
          </p:cNvSpPr>
          <p:nvPr>
            <p:ph type="sldNum" sz="quarter" idx="12"/>
          </p:nvPr>
        </p:nvSpPr>
        <p:spPr>
          <a:xfrm>
            <a:off x="6553200" y="6245225"/>
            <a:ext cx="2133600" cy="476250"/>
          </a:xfrm>
        </p:spPr>
        <p:txBody>
          <a:bodyPr/>
          <a:lstStyle>
            <a:lvl1pPr>
              <a:defRPr/>
            </a:lvl1pPr>
          </a:lstStyle>
          <a:p>
            <a:fld id="{453BFDAF-B685-4789-A358-F61761385D3B}" type="slidenum">
              <a:rPr lang="es-ES"/>
              <a:pPr/>
              <a:t>‹Nº›</a:t>
            </a:fld>
            <a:endParaRPr lang="es-ES"/>
          </a:p>
        </p:txBody>
      </p:sp>
    </p:spTree>
  </p:cSld>
  <p:clrMapOvr>
    <a:masterClrMapping/>
  </p:clrMapOvr>
  <p:transition>
    <p:split orient="vert" dir="in"/>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457200" y="1600200"/>
            <a:ext cx="8229600" cy="4525963"/>
          </a:xfrm>
        </p:spPr>
        <p:txBody>
          <a:bodyPr/>
          <a:lstStyle/>
          <a:p>
            <a:endParaRPr lang="es-ES"/>
          </a:p>
        </p:txBody>
      </p:sp>
      <p:sp>
        <p:nvSpPr>
          <p:cNvPr id="4" name="3 Marcador de fecha"/>
          <p:cNvSpPr>
            <a:spLocks noGrp="1"/>
          </p:cNvSpPr>
          <p:nvPr>
            <p:ph type="dt" sz="half" idx="10"/>
          </p:nvPr>
        </p:nvSpPr>
        <p:spPr>
          <a:xfrm>
            <a:off x="457200" y="6245225"/>
            <a:ext cx="2133600" cy="476250"/>
          </a:xfrm>
        </p:spPr>
        <p:txBody>
          <a:bodyPr/>
          <a:lstStyle>
            <a:lvl1pPr>
              <a:defRPr/>
            </a:lvl1pPr>
          </a:lstStyle>
          <a:p>
            <a:endParaRPr lang="es-ES"/>
          </a:p>
        </p:txBody>
      </p:sp>
      <p:sp>
        <p:nvSpPr>
          <p:cNvPr id="5" name="4 Marcador de pie de página"/>
          <p:cNvSpPr>
            <a:spLocks noGrp="1"/>
          </p:cNvSpPr>
          <p:nvPr>
            <p:ph type="ftr" sz="quarter" idx="11"/>
          </p:nvPr>
        </p:nvSpPr>
        <p:spPr>
          <a:xfrm>
            <a:off x="3124200" y="6245225"/>
            <a:ext cx="2895600" cy="476250"/>
          </a:xfrm>
        </p:spPr>
        <p:txBody>
          <a:bodyPr/>
          <a:lstStyle>
            <a:lvl1pPr>
              <a:defRPr/>
            </a:lvl1pPr>
          </a:lstStyle>
          <a:p>
            <a:endParaRPr lang="es-ES"/>
          </a:p>
        </p:txBody>
      </p:sp>
      <p:sp>
        <p:nvSpPr>
          <p:cNvPr id="6" name="5 Marcador de número de diapositiva"/>
          <p:cNvSpPr>
            <a:spLocks noGrp="1"/>
          </p:cNvSpPr>
          <p:nvPr>
            <p:ph type="sldNum" sz="quarter" idx="12"/>
          </p:nvPr>
        </p:nvSpPr>
        <p:spPr>
          <a:xfrm>
            <a:off x="6553200" y="6245225"/>
            <a:ext cx="2133600" cy="476250"/>
          </a:xfrm>
        </p:spPr>
        <p:txBody>
          <a:bodyPr/>
          <a:lstStyle>
            <a:lvl1pPr>
              <a:defRPr/>
            </a:lvl1pPr>
          </a:lstStyle>
          <a:p>
            <a:fld id="{E3678A49-9E56-4823-8FC4-FDC252453978}" type="slidenum">
              <a:rPr lang="es-ES"/>
              <a:pPr/>
              <a:t>‹Nº›</a:t>
            </a:fld>
            <a:endParaRPr lang="es-ES"/>
          </a:p>
        </p:txBody>
      </p:sp>
    </p:spTree>
  </p:cSld>
  <p:clrMapOvr>
    <a:masterClrMapping/>
  </p:clrMapOvr>
  <p:transition>
    <p:split orient="ver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D90473CE-E022-459C-B2F8-5C3A99A1117F}" type="slidenum">
              <a:rPr lang="es-ES"/>
              <a:pPr/>
              <a:t>‹Nº›</a:t>
            </a:fld>
            <a:endParaRPr lang="es-ES"/>
          </a:p>
        </p:txBody>
      </p:sp>
    </p:spTree>
  </p:cSld>
  <p:clrMapOvr>
    <a:masterClrMapping/>
  </p:clrMapOvr>
  <p:transition>
    <p:split orient="ver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1B2794C1-3760-493D-9ABD-FC54B1B433E9}" type="slidenum">
              <a:rPr lang="es-ES"/>
              <a:pPr/>
              <a:t>‹Nº›</a:t>
            </a:fld>
            <a:endParaRPr lang="es-ES"/>
          </a:p>
        </p:txBody>
      </p:sp>
    </p:spTree>
  </p:cSld>
  <p:clrMapOvr>
    <a:masterClrMapping/>
  </p:clrMapOvr>
  <p:transition>
    <p:split orient="ver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3D6522C0-82B8-4057-ABA8-01D50817D5CE}" type="slidenum">
              <a:rPr lang="es-ES"/>
              <a:pPr/>
              <a:t>‹Nº›</a:t>
            </a:fld>
            <a:endParaRPr lang="es-ES"/>
          </a:p>
        </p:txBody>
      </p:sp>
    </p:spTree>
  </p:cSld>
  <p:clrMapOvr>
    <a:masterClrMapping/>
  </p:clrMapOvr>
  <p:transition>
    <p:split orient="ver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F3BFDA81-B95C-4E8A-AC61-F178BEA4578D}" type="slidenum">
              <a:rPr lang="es-ES"/>
              <a:pPr/>
              <a:t>‹Nº›</a:t>
            </a:fld>
            <a:endParaRPr lang="es-ES"/>
          </a:p>
        </p:txBody>
      </p:sp>
    </p:spTree>
  </p:cSld>
  <p:clrMapOvr>
    <a:masterClrMapping/>
  </p:clrMapOvr>
  <p:transition>
    <p:split orient="ver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5332A3E7-02DC-436A-8C45-545D03DE9635}" type="slidenum">
              <a:rPr lang="es-ES"/>
              <a:pPr/>
              <a:t>‹Nº›</a:t>
            </a:fld>
            <a:endParaRPr lang="es-ES"/>
          </a:p>
        </p:txBody>
      </p:sp>
    </p:spTree>
  </p:cSld>
  <p:clrMapOvr>
    <a:masterClrMapping/>
  </p:clrMapOvr>
  <p:transition>
    <p:split orient="ver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0DE16799-B444-4798-A7D0-A47761B72E50}" type="slidenum">
              <a:rPr lang="es-ES"/>
              <a:pPr/>
              <a:t>‹Nº›</a:t>
            </a:fld>
            <a:endParaRPr lang="es-ES"/>
          </a:p>
        </p:txBody>
      </p:sp>
    </p:spTree>
  </p:cSld>
  <p:clrMapOvr>
    <a:masterClrMapping/>
  </p:clrMapOvr>
  <p:transition>
    <p:split orient="ver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13B85DBA-F0FF-4548-BA9A-2BD2C34522C3}" type="slidenum">
              <a:rPr lang="es-ES"/>
              <a:pPr/>
              <a:t>‹Nº›</a:t>
            </a:fld>
            <a:endParaRPr lang="es-ES"/>
          </a:p>
        </p:txBody>
      </p:sp>
    </p:spTree>
  </p:cSld>
  <p:clrMapOvr>
    <a:masterClrMapping/>
  </p:clrMapOvr>
  <p:transition>
    <p:split orient="ver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16FA76DD-AA08-4193-9560-D82644ADBB06}" type="slidenum">
              <a:rPr lang="es-ES"/>
              <a:pPr/>
              <a:t>‹Nº›</a:t>
            </a:fld>
            <a:endParaRPr lang="es-ES"/>
          </a:p>
        </p:txBody>
      </p:sp>
    </p:spTree>
  </p:cSld>
  <p:clrMapOvr>
    <a:masterClrMapping/>
  </p:clrMapOvr>
  <p:transition>
    <p:split orient="ver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1954"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s-ES"/>
          </a:p>
        </p:txBody>
      </p:sp>
      <p:grpSp>
        <p:nvGrpSpPr>
          <p:cNvPr id="381955" name="Group 3"/>
          <p:cNvGrpSpPr>
            <a:grpSpLocks/>
          </p:cNvGrpSpPr>
          <p:nvPr/>
        </p:nvGrpSpPr>
        <p:grpSpPr bwMode="auto">
          <a:xfrm>
            <a:off x="3175" y="4267200"/>
            <a:ext cx="9140825" cy="2590800"/>
            <a:chOff x="2" y="2688"/>
            <a:chExt cx="5758" cy="1632"/>
          </a:xfrm>
        </p:grpSpPr>
        <p:sp>
          <p:nvSpPr>
            <p:cNvPr id="38195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s-ES"/>
            </a:p>
          </p:txBody>
        </p:sp>
        <p:grpSp>
          <p:nvGrpSpPr>
            <p:cNvPr id="381957" name="Group 5"/>
            <p:cNvGrpSpPr>
              <a:grpSpLocks/>
            </p:cNvGrpSpPr>
            <p:nvPr userDrawn="1"/>
          </p:nvGrpSpPr>
          <p:grpSpPr bwMode="auto">
            <a:xfrm>
              <a:off x="3528" y="3715"/>
              <a:ext cx="792" cy="521"/>
              <a:chOff x="3527" y="3715"/>
              <a:chExt cx="792" cy="521"/>
            </a:xfrm>
          </p:grpSpPr>
          <p:sp>
            <p:nvSpPr>
              <p:cNvPr id="38195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s-ES"/>
              </a:p>
            </p:txBody>
          </p:sp>
          <p:sp>
            <p:nvSpPr>
              <p:cNvPr id="38195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s-ES"/>
              </a:p>
            </p:txBody>
          </p:sp>
          <p:sp>
            <p:nvSpPr>
              <p:cNvPr id="38196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38196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s-ES"/>
              </a:p>
            </p:txBody>
          </p:sp>
          <p:sp>
            <p:nvSpPr>
              <p:cNvPr id="38196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38196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s-ES"/>
              </a:p>
            </p:txBody>
          </p:sp>
          <p:sp>
            <p:nvSpPr>
              <p:cNvPr id="38196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s-ES"/>
              </a:p>
            </p:txBody>
          </p:sp>
          <p:sp>
            <p:nvSpPr>
              <p:cNvPr id="38196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38196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s-ES"/>
              </a:p>
            </p:txBody>
          </p:sp>
          <p:sp>
            <p:nvSpPr>
              <p:cNvPr id="38196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s-ES"/>
              </a:p>
            </p:txBody>
          </p:sp>
          <p:sp>
            <p:nvSpPr>
              <p:cNvPr id="38196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s-ES"/>
              </a:p>
            </p:txBody>
          </p:sp>
        </p:grpSp>
        <p:grpSp>
          <p:nvGrpSpPr>
            <p:cNvPr id="381969" name="Group 17"/>
            <p:cNvGrpSpPr>
              <a:grpSpLocks/>
            </p:cNvGrpSpPr>
            <p:nvPr userDrawn="1"/>
          </p:nvGrpSpPr>
          <p:grpSpPr bwMode="auto">
            <a:xfrm>
              <a:off x="1776" y="3631"/>
              <a:ext cx="1626" cy="683"/>
              <a:chOff x="1776" y="3631"/>
              <a:chExt cx="1626" cy="683"/>
            </a:xfrm>
          </p:grpSpPr>
          <p:sp>
            <p:nvSpPr>
              <p:cNvPr id="38197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s-ES"/>
              </a:p>
            </p:txBody>
          </p:sp>
          <p:sp>
            <p:nvSpPr>
              <p:cNvPr id="38197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s-ES"/>
              </a:p>
            </p:txBody>
          </p:sp>
          <p:sp>
            <p:nvSpPr>
              <p:cNvPr id="38197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s-ES"/>
              </a:p>
            </p:txBody>
          </p:sp>
          <p:sp>
            <p:nvSpPr>
              <p:cNvPr id="38197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s-ES"/>
              </a:p>
            </p:txBody>
          </p:sp>
          <p:sp>
            <p:nvSpPr>
              <p:cNvPr id="38197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s-ES"/>
              </a:p>
            </p:txBody>
          </p:sp>
          <p:sp>
            <p:nvSpPr>
              <p:cNvPr id="38197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s-ES"/>
              </a:p>
            </p:txBody>
          </p:sp>
          <p:sp>
            <p:nvSpPr>
              <p:cNvPr id="38197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s-ES"/>
              </a:p>
            </p:txBody>
          </p:sp>
          <p:sp>
            <p:nvSpPr>
              <p:cNvPr id="38197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s-ES"/>
              </a:p>
            </p:txBody>
          </p:sp>
          <p:sp>
            <p:nvSpPr>
              <p:cNvPr id="38197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s-ES"/>
              </a:p>
            </p:txBody>
          </p:sp>
          <p:sp>
            <p:nvSpPr>
              <p:cNvPr id="38197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s-ES"/>
              </a:p>
            </p:txBody>
          </p:sp>
          <p:sp>
            <p:nvSpPr>
              <p:cNvPr id="38198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s-ES"/>
              </a:p>
            </p:txBody>
          </p:sp>
          <p:sp>
            <p:nvSpPr>
              <p:cNvPr id="38198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s-ES"/>
              </a:p>
            </p:txBody>
          </p:sp>
          <p:sp>
            <p:nvSpPr>
              <p:cNvPr id="38198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s-ES"/>
              </a:p>
            </p:txBody>
          </p:sp>
          <p:sp>
            <p:nvSpPr>
              <p:cNvPr id="38198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s-ES"/>
              </a:p>
            </p:txBody>
          </p:sp>
          <p:sp>
            <p:nvSpPr>
              <p:cNvPr id="38198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38198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38198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s-ES"/>
              </a:p>
            </p:txBody>
          </p:sp>
          <p:sp>
            <p:nvSpPr>
              <p:cNvPr id="38198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s-ES"/>
              </a:p>
            </p:txBody>
          </p:sp>
        </p:grpSp>
        <p:grpSp>
          <p:nvGrpSpPr>
            <p:cNvPr id="381988" name="Group 36"/>
            <p:cNvGrpSpPr>
              <a:grpSpLocks/>
            </p:cNvGrpSpPr>
            <p:nvPr userDrawn="1"/>
          </p:nvGrpSpPr>
          <p:grpSpPr bwMode="auto">
            <a:xfrm>
              <a:off x="4128" y="3360"/>
              <a:ext cx="1351" cy="821"/>
              <a:chOff x="4128" y="3360"/>
              <a:chExt cx="1351" cy="821"/>
            </a:xfrm>
          </p:grpSpPr>
          <p:sp>
            <p:nvSpPr>
              <p:cNvPr id="38198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38199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38199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s-ES"/>
              </a:p>
            </p:txBody>
          </p:sp>
          <p:sp>
            <p:nvSpPr>
              <p:cNvPr id="38199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38199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38199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38199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s-ES"/>
              </a:p>
            </p:txBody>
          </p:sp>
          <p:sp>
            <p:nvSpPr>
              <p:cNvPr id="38199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s-ES"/>
              </a:p>
            </p:txBody>
          </p:sp>
          <p:sp>
            <p:nvSpPr>
              <p:cNvPr id="38199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s-ES"/>
              </a:p>
            </p:txBody>
          </p:sp>
          <p:sp>
            <p:nvSpPr>
              <p:cNvPr id="38199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38199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s-ES"/>
              </a:p>
            </p:txBody>
          </p:sp>
          <p:sp>
            <p:nvSpPr>
              <p:cNvPr id="38200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s-ES"/>
              </a:p>
            </p:txBody>
          </p:sp>
          <p:sp>
            <p:nvSpPr>
              <p:cNvPr id="38200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s-ES"/>
              </a:p>
            </p:txBody>
          </p:sp>
          <p:sp>
            <p:nvSpPr>
              <p:cNvPr id="38200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38200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s-ES"/>
              </a:p>
            </p:txBody>
          </p:sp>
          <p:sp>
            <p:nvSpPr>
              <p:cNvPr id="38200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s-ES"/>
              </a:p>
            </p:txBody>
          </p:sp>
          <p:sp>
            <p:nvSpPr>
              <p:cNvPr id="38200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s-ES"/>
              </a:p>
            </p:txBody>
          </p:sp>
        </p:grpSp>
        <p:grpSp>
          <p:nvGrpSpPr>
            <p:cNvPr id="382006" name="Group 54"/>
            <p:cNvGrpSpPr>
              <a:grpSpLocks/>
            </p:cNvGrpSpPr>
            <p:nvPr userDrawn="1"/>
          </p:nvGrpSpPr>
          <p:grpSpPr bwMode="auto">
            <a:xfrm>
              <a:off x="5280" y="3024"/>
              <a:ext cx="425" cy="258"/>
              <a:chOff x="5280" y="3024"/>
              <a:chExt cx="425" cy="258"/>
            </a:xfrm>
          </p:grpSpPr>
          <p:sp>
            <p:nvSpPr>
              <p:cNvPr id="38200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38200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38200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38201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sp>
            <p:nvSpPr>
              <p:cNvPr id="38201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s-ES"/>
              </a:p>
            </p:txBody>
          </p:sp>
          <p:sp>
            <p:nvSpPr>
              <p:cNvPr id="38201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s-ES"/>
              </a:p>
            </p:txBody>
          </p:sp>
          <p:sp>
            <p:nvSpPr>
              <p:cNvPr id="38201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ES"/>
              </a:p>
            </p:txBody>
          </p:sp>
          <p:grpSp>
            <p:nvGrpSpPr>
              <p:cNvPr id="382014" name="Group 62"/>
              <p:cNvGrpSpPr>
                <a:grpSpLocks/>
              </p:cNvGrpSpPr>
              <p:nvPr/>
            </p:nvGrpSpPr>
            <p:grpSpPr bwMode="auto">
              <a:xfrm>
                <a:off x="5381" y="3085"/>
                <a:ext cx="227" cy="132"/>
                <a:chOff x="5381" y="3085"/>
                <a:chExt cx="227" cy="132"/>
              </a:xfrm>
            </p:grpSpPr>
            <p:sp>
              <p:nvSpPr>
                <p:cNvPr id="38201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s-ES"/>
                </a:p>
              </p:txBody>
            </p:sp>
            <p:sp>
              <p:nvSpPr>
                <p:cNvPr id="38201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s-ES"/>
                </a:p>
              </p:txBody>
            </p:sp>
            <p:sp>
              <p:nvSpPr>
                <p:cNvPr id="38201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s-ES"/>
                </a:p>
              </p:txBody>
            </p:sp>
            <p:sp>
              <p:nvSpPr>
                <p:cNvPr id="38201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s-ES"/>
                </a:p>
              </p:txBody>
            </p:sp>
          </p:grpSp>
        </p:grpSp>
      </p:grpSp>
      <p:sp>
        <p:nvSpPr>
          <p:cNvPr id="382019"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s-ES" smtClean="0"/>
              <a:t>Haga clic para cambiar el estilo de título	</a:t>
            </a:r>
          </a:p>
        </p:txBody>
      </p:sp>
      <p:sp>
        <p:nvSpPr>
          <p:cNvPr id="382020"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82021"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es-ES"/>
          </a:p>
        </p:txBody>
      </p:sp>
      <p:sp>
        <p:nvSpPr>
          <p:cNvPr id="382022"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es-ES"/>
          </a:p>
        </p:txBody>
      </p:sp>
      <p:sp>
        <p:nvSpPr>
          <p:cNvPr id="382023"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612E03AD-FCC2-4C5D-9219-D70967F1D23D}" type="slidenum">
              <a:rPr lang="es-ES"/>
              <a:pPr/>
              <a:t>‹Nº›</a:t>
            </a:fld>
            <a:endParaRPr lang="es-ES"/>
          </a:p>
        </p:txBody>
      </p:sp>
    </p:spTree>
  </p:cSld>
  <p:clrMap bg1="dk2" tx1="lt1" bg2="dk1"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Lst>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82019"/>
                                        </p:tgtEl>
                                        <p:attrNameLst>
                                          <p:attrName>style.visibility</p:attrName>
                                        </p:attrNameLst>
                                      </p:cBhvr>
                                      <p:to>
                                        <p:strVal val="visible"/>
                                      </p:to>
                                    </p:set>
                                    <p:anim calcmode="lin" valueType="num">
                                      <p:cBhvr>
                                        <p:cTn id="7" dur="1000" fill="hold"/>
                                        <p:tgtEl>
                                          <p:spTgt spid="382019"/>
                                        </p:tgtEl>
                                        <p:attrNameLst>
                                          <p:attrName>ppt_w</p:attrName>
                                        </p:attrNameLst>
                                      </p:cBhvr>
                                      <p:tavLst>
                                        <p:tav tm="0">
                                          <p:val>
                                            <p:strVal val="#ppt_w+.3"/>
                                          </p:val>
                                        </p:tav>
                                        <p:tav tm="100000">
                                          <p:val>
                                            <p:strVal val="#ppt_w"/>
                                          </p:val>
                                        </p:tav>
                                      </p:tavLst>
                                    </p:anim>
                                    <p:anim calcmode="lin" valueType="num">
                                      <p:cBhvr>
                                        <p:cTn id="8" dur="1000" fill="hold"/>
                                        <p:tgtEl>
                                          <p:spTgt spid="382019"/>
                                        </p:tgtEl>
                                        <p:attrNameLst>
                                          <p:attrName>ppt_h</p:attrName>
                                        </p:attrNameLst>
                                      </p:cBhvr>
                                      <p:tavLst>
                                        <p:tav tm="0">
                                          <p:val>
                                            <p:strVal val="#ppt_h"/>
                                          </p:val>
                                        </p:tav>
                                        <p:tav tm="100000">
                                          <p:val>
                                            <p:strVal val="#ppt_h"/>
                                          </p:val>
                                        </p:tav>
                                      </p:tavLst>
                                    </p:anim>
                                    <p:animEffect transition="in" filter="fade">
                                      <p:cBhvr>
                                        <p:cTn id="9" dur="1000"/>
                                        <p:tgtEl>
                                          <p:spTgt spid="382019"/>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82020">
                                            <p:txEl>
                                              <p:pRg st="0" end="0"/>
                                            </p:txEl>
                                          </p:spTgt>
                                        </p:tgtEl>
                                        <p:attrNameLst>
                                          <p:attrName>style.visibility</p:attrName>
                                        </p:attrNameLst>
                                      </p:cBhvr>
                                      <p:to>
                                        <p:strVal val="visible"/>
                                      </p:to>
                                    </p:set>
                                    <p:anim calcmode="lin" valueType="num">
                                      <p:cBhvr>
                                        <p:cTn id="14" dur="1000" fill="hold"/>
                                        <p:tgtEl>
                                          <p:spTgt spid="382020">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82020">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82020">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382020">
                                            <p:txEl>
                                              <p:pRg st="1" end="1"/>
                                            </p:txEl>
                                          </p:spTgt>
                                        </p:tgtEl>
                                        <p:attrNameLst>
                                          <p:attrName>style.visibility</p:attrName>
                                        </p:attrNameLst>
                                      </p:cBhvr>
                                      <p:to>
                                        <p:strVal val="visible"/>
                                      </p:to>
                                    </p:set>
                                    <p:anim calcmode="lin" valueType="num">
                                      <p:cBhvr>
                                        <p:cTn id="19" dur="1000" fill="hold"/>
                                        <p:tgtEl>
                                          <p:spTgt spid="382020">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382020">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82020">
                                            <p:txEl>
                                              <p:pRg st="1" end="1"/>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382020">
                                            <p:txEl>
                                              <p:pRg st="2" end="2"/>
                                            </p:txEl>
                                          </p:spTgt>
                                        </p:tgtEl>
                                        <p:attrNameLst>
                                          <p:attrName>style.visibility</p:attrName>
                                        </p:attrNameLst>
                                      </p:cBhvr>
                                      <p:to>
                                        <p:strVal val="visible"/>
                                      </p:to>
                                    </p:set>
                                    <p:anim calcmode="lin" valueType="num">
                                      <p:cBhvr>
                                        <p:cTn id="24" dur="1000" fill="hold"/>
                                        <p:tgtEl>
                                          <p:spTgt spid="382020">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382020">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382020">
                                            <p:txEl>
                                              <p:pRg st="2" end="2"/>
                                            </p:txEl>
                                          </p:spTgt>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382020">
                                            <p:txEl>
                                              <p:pRg st="3" end="3"/>
                                            </p:txEl>
                                          </p:spTgt>
                                        </p:tgtEl>
                                        <p:attrNameLst>
                                          <p:attrName>style.visibility</p:attrName>
                                        </p:attrNameLst>
                                      </p:cBhvr>
                                      <p:to>
                                        <p:strVal val="visible"/>
                                      </p:to>
                                    </p:set>
                                    <p:anim calcmode="lin" valueType="num">
                                      <p:cBhvr>
                                        <p:cTn id="29" dur="1000" fill="hold"/>
                                        <p:tgtEl>
                                          <p:spTgt spid="382020">
                                            <p:txEl>
                                              <p:pRg st="3" end="3"/>
                                            </p:txEl>
                                          </p:spTgt>
                                        </p:tgtEl>
                                        <p:attrNameLst>
                                          <p:attrName>ppt_w</p:attrName>
                                        </p:attrNameLst>
                                      </p:cBhvr>
                                      <p:tavLst>
                                        <p:tav tm="0">
                                          <p:val>
                                            <p:strVal val="#ppt_w+.3"/>
                                          </p:val>
                                        </p:tav>
                                        <p:tav tm="100000">
                                          <p:val>
                                            <p:strVal val="#ppt_w"/>
                                          </p:val>
                                        </p:tav>
                                      </p:tavLst>
                                    </p:anim>
                                    <p:anim calcmode="lin" valueType="num">
                                      <p:cBhvr>
                                        <p:cTn id="30" dur="1000" fill="hold"/>
                                        <p:tgtEl>
                                          <p:spTgt spid="382020">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382020">
                                            <p:txEl>
                                              <p:pRg st="3" end="3"/>
                                            </p:txEl>
                                          </p:spTgt>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382020">
                                            <p:txEl>
                                              <p:pRg st="4" end="4"/>
                                            </p:txEl>
                                          </p:spTgt>
                                        </p:tgtEl>
                                        <p:attrNameLst>
                                          <p:attrName>style.visibility</p:attrName>
                                        </p:attrNameLst>
                                      </p:cBhvr>
                                      <p:to>
                                        <p:strVal val="visible"/>
                                      </p:to>
                                    </p:set>
                                    <p:anim calcmode="lin" valueType="num">
                                      <p:cBhvr>
                                        <p:cTn id="34" dur="1000" fill="hold"/>
                                        <p:tgtEl>
                                          <p:spTgt spid="382020">
                                            <p:txEl>
                                              <p:pRg st="4" end="4"/>
                                            </p:txEl>
                                          </p:spTgt>
                                        </p:tgtEl>
                                        <p:attrNameLst>
                                          <p:attrName>ppt_w</p:attrName>
                                        </p:attrNameLst>
                                      </p:cBhvr>
                                      <p:tavLst>
                                        <p:tav tm="0">
                                          <p:val>
                                            <p:strVal val="#ppt_w+.3"/>
                                          </p:val>
                                        </p:tav>
                                        <p:tav tm="100000">
                                          <p:val>
                                            <p:strVal val="#ppt_w"/>
                                          </p:val>
                                        </p:tav>
                                      </p:tavLst>
                                    </p:anim>
                                    <p:anim calcmode="lin" valueType="num">
                                      <p:cBhvr>
                                        <p:cTn id="35" dur="1000" fill="hold"/>
                                        <p:tgtEl>
                                          <p:spTgt spid="382020">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3820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019" grpId="0"/>
      <p:bldP spid="382020" grpId="0" build="p">
        <p:tmplLst>
          <p:tmpl lvl="1">
            <p:tnLst>
              <p:par>
                <p:cTn presetID="50" presetClass="entr" presetSubtype="0" decel="100000" fill="hold" nodeType="clickEffect">
                  <p:stCondLst>
                    <p:cond delay="0"/>
                  </p:stCondLst>
                  <p:childTnLst>
                    <p:set>
                      <p:cBhvr>
                        <p:cTn dur="1" fill="hold">
                          <p:stCondLst>
                            <p:cond delay="0"/>
                          </p:stCondLst>
                        </p:cTn>
                        <p:tgtEl>
                          <p:spTgt spid="382020"/>
                        </p:tgtEl>
                        <p:attrNameLst>
                          <p:attrName>style.visibility</p:attrName>
                        </p:attrNameLst>
                      </p:cBhvr>
                      <p:to>
                        <p:strVal val="visible"/>
                      </p:to>
                    </p:set>
                    <p:anim calcmode="lin" valueType="num">
                      <p:cBhvr>
                        <p:cTn dur="1000" fill="hold"/>
                        <p:tgtEl>
                          <p:spTgt spid="382020"/>
                        </p:tgtEl>
                        <p:attrNameLst>
                          <p:attrName>ppt_w</p:attrName>
                        </p:attrNameLst>
                      </p:cBhvr>
                      <p:tavLst>
                        <p:tav tm="0">
                          <p:val>
                            <p:strVal val="#ppt_w+.3"/>
                          </p:val>
                        </p:tav>
                        <p:tav tm="100000">
                          <p:val>
                            <p:strVal val="#ppt_w"/>
                          </p:val>
                        </p:tav>
                      </p:tavLst>
                    </p:anim>
                    <p:anim calcmode="lin" valueType="num">
                      <p:cBhvr>
                        <p:cTn dur="1000" fill="hold"/>
                        <p:tgtEl>
                          <p:spTgt spid="382020"/>
                        </p:tgtEl>
                        <p:attrNameLst>
                          <p:attrName>ppt_h</p:attrName>
                        </p:attrNameLst>
                      </p:cBhvr>
                      <p:tavLst>
                        <p:tav tm="0">
                          <p:val>
                            <p:strVal val="#ppt_h"/>
                          </p:val>
                        </p:tav>
                        <p:tav tm="100000">
                          <p:val>
                            <p:strVal val="#ppt_h"/>
                          </p:val>
                        </p:tav>
                      </p:tavLst>
                    </p:anim>
                    <p:animEffect transition="in" filter="fade">
                      <p:cBhvr>
                        <p:cTn dur="1000"/>
                        <p:tgtEl>
                          <p:spTgt spid="382020"/>
                        </p:tgtEl>
                      </p:cBhvr>
                    </p:animEffect>
                  </p:childTnLst>
                </p:cTn>
              </p:par>
            </p:tnLst>
          </p:tmpl>
          <p:tmpl lvl="2">
            <p:tnLst>
              <p:par>
                <p:cTn presetID="50" presetClass="entr" presetSubtype="0" decel="100000" fill="hold" nodeType="withEffect">
                  <p:stCondLst>
                    <p:cond delay="0"/>
                  </p:stCondLst>
                  <p:childTnLst>
                    <p:set>
                      <p:cBhvr>
                        <p:cTn dur="1" fill="hold">
                          <p:stCondLst>
                            <p:cond delay="0"/>
                          </p:stCondLst>
                        </p:cTn>
                        <p:tgtEl>
                          <p:spTgt spid="382020"/>
                        </p:tgtEl>
                        <p:attrNameLst>
                          <p:attrName>style.visibility</p:attrName>
                        </p:attrNameLst>
                      </p:cBhvr>
                      <p:to>
                        <p:strVal val="visible"/>
                      </p:to>
                    </p:set>
                    <p:anim calcmode="lin" valueType="num">
                      <p:cBhvr>
                        <p:cTn dur="1000" fill="hold"/>
                        <p:tgtEl>
                          <p:spTgt spid="382020"/>
                        </p:tgtEl>
                        <p:attrNameLst>
                          <p:attrName>ppt_w</p:attrName>
                        </p:attrNameLst>
                      </p:cBhvr>
                      <p:tavLst>
                        <p:tav tm="0">
                          <p:val>
                            <p:strVal val="#ppt_w+.3"/>
                          </p:val>
                        </p:tav>
                        <p:tav tm="100000">
                          <p:val>
                            <p:strVal val="#ppt_w"/>
                          </p:val>
                        </p:tav>
                      </p:tavLst>
                    </p:anim>
                    <p:anim calcmode="lin" valueType="num">
                      <p:cBhvr>
                        <p:cTn dur="1000" fill="hold"/>
                        <p:tgtEl>
                          <p:spTgt spid="382020"/>
                        </p:tgtEl>
                        <p:attrNameLst>
                          <p:attrName>ppt_h</p:attrName>
                        </p:attrNameLst>
                      </p:cBhvr>
                      <p:tavLst>
                        <p:tav tm="0">
                          <p:val>
                            <p:strVal val="#ppt_h"/>
                          </p:val>
                        </p:tav>
                        <p:tav tm="100000">
                          <p:val>
                            <p:strVal val="#ppt_h"/>
                          </p:val>
                        </p:tav>
                      </p:tavLst>
                    </p:anim>
                    <p:animEffect transition="in" filter="fade">
                      <p:cBhvr>
                        <p:cTn dur="1000"/>
                        <p:tgtEl>
                          <p:spTgt spid="382020"/>
                        </p:tgtEl>
                      </p:cBhvr>
                    </p:animEffect>
                  </p:childTnLst>
                </p:cTn>
              </p:par>
            </p:tnLst>
          </p:tmpl>
          <p:tmpl lvl="3">
            <p:tnLst>
              <p:par>
                <p:cTn presetID="50" presetClass="entr" presetSubtype="0" decel="100000" fill="hold" nodeType="withEffect">
                  <p:stCondLst>
                    <p:cond delay="0"/>
                  </p:stCondLst>
                  <p:childTnLst>
                    <p:set>
                      <p:cBhvr>
                        <p:cTn dur="1" fill="hold">
                          <p:stCondLst>
                            <p:cond delay="0"/>
                          </p:stCondLst>
                        </p:cTn>
                        <p:tgtEl>
                          <p:spTgt spid="382020"/>
                        </p:tgtEl>
                        <p:attrNameLst>
                          <p:attrName>style.visibility</p:attrName>
                        </p:attrNameLst>
                      </p:cBhvr>
                      <p:to>
                        <p:strVal val="visible"/>
                      </p:to>
                    </p:set>
                    <p:anim calcmode="lin" valueType="num">
                      <p:cBhvr>
                        <p:cTn dur="1000" fill="hold"/>
                        <p:tgtEl>
                          <p:spTgt spid="382020"/>
                        </p:tgtEl>
                        <p:attrNameLst>
                          <p:attrName>ppt_w</p:attrName>
                        </p:attrNameLst>
                      </p:cBhvr>
                      <p:tavLst>
                        <p:tav tm="0">
                          <p:val>
                            <p:strVal val="#ppt_w+.3"/>
                          </p:val>
                        </p:tav>
                        <p:tav tm="100000">
                          <p:val>
                            <p:strVal val="#ppt_w"/>
                          </p:val>
                        </p:tav>
                      </p:tavLst>
                    </p:anim>
                    <p:anim calcmode="lin" valueType="num">
                      <p:cBhvr>
                        <p:cTn dur="1000" fill="hold"/>
                        <p:tgtEl>
                          <p:spTgt spid="382020"/>
                        </p:tgtEl>
                        <p:attrNameLst>
                          <p:attrName>ppt_h</p:attrName>
                        </p:attrNameLst>
                      </p:cBhvr>
                      <p:tavLst>
                        <p:tav tm="0">
                          <p:val>
                            <p:strVal val="#ppt_h"/>
                          </p:val>
                        </p:tav>
                        <p:tav tm="100000">
                          <p:val>
                            <p:strVal val="#ppt_h"/>
                          </p:val>
                        </p:tav>
                      </p:tavLst>
                    </p:anim>
                    <p:animEffect transition="in" filter="fade">
                      <p:cBhvr>
                        <p:cTn dur="1000"/>
                        <p:tgtEl>
                          <p:spTgt spid="382020"/>
                        </p:tgtEl>
                      </p:cBhvr>
                    </p:animEffect>
                  </p:childTnLst>
                </p:cTn>
              </p:par>
            </p:tnLst>
          </p:tmpl>
          <p:tmpl lvl="4">
            <p:tnLst>
              <p:par>
                <p:cTn presetID="50" presetClass="entr" presetSubtype="0" decel="100000" fill="hold" nodeType="withEffect">
                  <p:stCondLst>
                    <p:cond delay="0"/>
                  </p:stCondLst>
                  <p:childTnLst>
                    <p:set>
                      <p:cBhvr>
                        <p:cTn dur="1" fill="hold">
                          <p:stCondLst>
                            <p:cond delay="0"/>
                          </p:stCondLst>
                        </p:cTn>
                        <p:tgtEl>
                          <p:spTgt spid="382020"/>
                        </p:tgtEl>
                        <p:attrNameLst>
                          <p:attrName>style.visibility</p:attrName>
                        </p:attrNameLst>
                      </p:cBhvr>
                      <p:to>
                        <p:strVal val="visible"/>
                      </p:to>
                    </p:set>
                    <p:anim calcmode="lin" valueType="num">
                      <p:cBhvr>
                        <p:cTn dur="1000" fill="hold"/>
                        <p:tgtEl>
                          <p:spTgt spid="382020"/>
                        </p:tgtEl>
                        <p:attrNameLst>
                          <p:attrName>ppt_w</p:attrName>
                        </p:attrNameLst>
                      </p:cBhvr>
                      <p:tavLst>
                        <p:tav tm="0">
                          <p:val>
                            <p:strVal val="#ppt_w+.3"/>
                          </p:val>
                        </p:tav>
                        <p:tav tm="100000">
                          <p:val>
                            <p:strVal val="#ppt_w"/>
                          </p:val>
                        </p:tav>
                      </p:tavLst>
                    </p:anim>
                    <p:anim calcmode="lin" valueType="num">
                      <p:cBhvr>
                        <p:cTn dur="1000" fill="hold"/>
                        <p:tgtEl>
                          <p:spTgt spid="382020"/>
                        </p:tgtEl>
                        <p:attrNameLst>
                          <p:attrName>ppt_h</p:attrName>
                        </p:attrNameLst>
                      </p:cBhvr>
                      <p:tavLst>
                        <p:tav tm="0">
                          <p:val>
                            <p:strVal val="#ppt_h"/>
                          </p:val>
                        </p:tav>
                        <p:tav tm="100000">
                          <p:val>
                            <p:strVal val="#ppt_h"/>
                          </p:val>
                        </p:tav>
                      </p:tavLst>
                    </p:anim>
                    <p:animEffect transition="in" filter="fade">
                      <p:cBhvr>
                        <p:cTn dur="1000"/>
                        <p:tgtEl>
                          <p:spTgt spid="382020"/>
                        </p:tgtEl>
                      </p:cBhvr>
                    </p:animEffect>
                  </p:childTnLst>
                </p:cTn>
              </p:par>
            </p:tnLst>
          </p:tmpl>
          <p:tmpl lvl="5">
            <p:tnLst>
              <p:par>
                <p:cTn presetID="50" presetClass="entr" presetSubtype="0" decel="100000" fill="hold" nodeType="withEffect">
                  <p:stCondLst>
                    <p:cond delay="0"/>
                  </p:stCondLst>
                  <p:childTnLst>
                    <p:set>
                      <p:cBhvr>
                        <p:cTn dur="1" fill="hold">
                          <p:stCondLst>
                            <p:cond delay="0"/>
                          </p:stCondLst>
                        </p:cTn>
                        <p:tgtEl>
                          <p:spTgt spid="382020"/>
                        </p:tgtEl>
                        <p:attrNameLst>
                          <p:attrName>style.visibility</p:attrName>
                        </p:attrNameLst>
                      </p:cBhvr>
                      <p:to>
                        <p:strVal val="visible"/>
                      </p:to>
                    </p:set>
                    <p:anim calcmode="lin" valueType="num">
                      <p:cBhvr>
                        <p:cTn dur="1000" fill="hold"/>
                        <p:tgtEl>
                          <p:spTgt spid="382020"/>
                        </p:tgtEl>
                        <p:attrNameLst>
                          <p:attrName>ppt_w</p:attrName>
                        </p:attrNameLst>
                      </p:cBhvr>
                      <p:tavLst>
                        <p:tav tm="0">
                          <p:val>
                            <p:strVal val="#ppt_w+.3"/>
                          </p:val>
                        </p:tav>
                        <p:tav tm="100000">
                          <p:val>
                            <p:strVal val="#ppt_w"/>
                          </p:val>
                        </p:tav>
                      </p:tavLst>
                    </p:anim>
                    <p:anim calcmode="lin" valueType="num">
                      <p:cBhvr>
                        <p:cTn dur="1000" fill="hold"/>
                        <p:tgtEl>
                          <p:spTgt spid="382020"/>
                        </p:tgtEl>
                        <p:attrNameLst>
                          <p:attrName>ppt_h</p:attrName>
                        </p:attrNameLst>
                      </p:cBhvr>
                      <p:tavLst>
                        <p:tav tm="0">
                          <p:val>
                            <p:strVal val="#ppt_h"/>
                          </p:val>
                        </p:tav>
                        <p:tav tm="100000">
                          <p:val>
                            <p:strVal val="#ppt_h"/>
                          </p:val>
                        </p:tav>
                      </p:tavLst>
                    </p:anim>
                    <p:animEffect transition="in" filter="fade">
                      <p:cBhvr>
                        <p:cTn dur="1000"/>
                        <p:tgtEl>
                          <p:spTgt spid="382020"/>
                        </p:tgtEl>
                      </p:cBhvr>
                    </p:animEffect>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oleObject" Target="../embeddings/Gr_fico_de_Microsoft_Office_Excel4.xls"/><Relationship Id="rId4" Type="http://schemas.openxmlformats.org/officeDocument/2006/relationships/oleObject" Target="../embeddings/Gr_fico_de_Microsoft_Office_Excel3.xls"/></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oleObject" Target="../embeddings/Gr_fico_de_Microsoft_Office_Excel6.xls"/><Relationship Id="rId4" Type="http://schemas.openxmlformats.org/officeDocument/2006/relationships/oleObject" Target="../embeddings/Gr_fico_de_Microsoft_Office_Excel5.xls"/></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oleObject" Target="../embeddings/Gr_fico_de_Microsoft_Office_Excel7.xls"/></Relationships>
</file>

<file path=ppt/slides/_rels/slide1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2.emf"/></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18.wmf"/></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0.xml"/><Relationship Id="rId1" Type="http://schemas.openxmlformats.org/officeDocument/2006/relationships/slideLayout" Target="../slideLayouts/slideLayout12.xml"/><Relationship Id="rId5" Type="http://schemas.openxmlformats.org/officeDocument/2006/relationships/image" Target="../media/image20.png"/><Relationship Id="rId4" Type="http://schemas.openxmlformats.org/officeDocument/2006/relationships/image" Target="../media/image2.emf"/></Relationships>
</file>

<file path=ppt/slides/_rels/slide21.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21.xml"/><Relationship Id="rId1" Type="http://schemas.openxmlformats.org/officeDocument/2006/relationships/slideLayout" Target="../slideLayouts/slideLayout12.xml"/><Relationship Id="rId5" Type="http://schemas.openxmlformats.org/officeDocument/2006/relationships/image" Target="../media/image22.emf"/><Relationship Id="rId4" Type="http://schemas.openxmlformats.org/officeDocument/2006/relationships/image" Target="../media/image2.emf"/></Relationships>
</file>

<file path=ppt/slides/_rels/slide22.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22.xml"/><Relationship Id="rId1" Type="http://schemas.openxmlformats.org/officeDocument/2006/relationships/slideLayout" Target="../slideLayouts/slideLayout12.xml"/><Relationship Id="rId5" Type="http://schemas.openxmlformats.org/officeDocument/2006/relationships/image" Target="../media/image23.emf"/><Relationship Id="rId4" Type="http://schemas.openxmlformats.org/officeDocument/2006/relationships/image" Target="../media/image2.emf"/></Relationships>
</file>

<file path=ppt/slides/_rels/slide23.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23.xml"/><Relationship Id="rId1" Type="http://schemas.openxmlformats.org/officeDocument/2006/relationships/slideLayout" Target="../slideLayouts/slideLayout12.xml"/><Relationship Id="rId5" Type="http://schemas.openxmlformats.org/officeDocument/2006/relationships/image" Target="../media/image24.emf"/><Relationship Id="rId4" Type="http://schemas.openxmlformats.org/officeDocument/2006/relationships/image" Target="../media/image2.emf"/></Relationships>
</file>

<file path=ppt/slides/_rels/slide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4.xml"/><Relationship Id="rId1" Type="http://schemas.openxmlformats.org/officeDocument/2006/relationships/slideLayout" Target="../slideLayouts/slideLayout12.xml"/><Relationship Id="rId4" Type="http://schemas.openxmlformats.org/officeDocument/2006/relationships/image" Target="../media/image25.emf"/></Relationships>
</file>

<file path=ppt/slides/_rels/slide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5.xml"/><Relationship Id="rId1" Type="http://schemas.openxmlformats.org/officeDocument/2006/relationships/slideLayout" Target="../slideLayouts/slideLayout12.xml"/><Relationship Id="rId4" Type="http://schemas.openxmlformats.org/officeDocument/2006/relationships/image" Target="../media/image26.wmf"/></Relationships>
</file>

<file path=ppt/slides/_rels/slide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6.xml"/><Relationship Id="rId1" Type="http://schemas.openxmlformats.org/officeDocument/2006/relationships/slideLayout" Target="../slideLayouts/slideLayout12.xml"/><Relationship Id="rId4" Type="http://schemas.openxmlformats.org/officeDocument/2006/relationships/image" Target="../media/image27.emf"/></Relationships>
</file>

<file path=ppt/slides/_rels/slide27.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27.xml"/><Relationship Id="rId1" Type="http://schemas.openxmlformats.org/officeDocument/2006/relationships/slideLayout" Target="../slideLayouts/slideLayout12.xml"/><Relationship Id="rId4" Type="http://schemas.openxmlformats.org/officeDocument/2006/relationships/image" Target="../media/image2.emf"/></Relationships>
</file>

<file path=ppt/slides/_rels/slide2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8.xml"/><Relationship Id="rId1" Type="http://schemas.openxmlformats.org/officeDocument/2006/relationships/slideLayout" Target="../slideLayouts/slideLayout12.xml"/><Relationship Id="rId4" Type="http://schemas.openxmlformats.org/officeDocument/2006/relationships/image" Target="../media/image28.e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2.emf"/><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oleObject" Target="../embeddings/Gr_fico_de_Microsoft_Office_Excel2.xls"/><Relationship Id="rId4" Type="http://schemas.openxmlformats.org/officeDocument/2006/relationships/oleObject" Target="../embeddings/Gr_fico_de_Microsoft_Office_Excel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50" name="Object 6"/>
          <p:cNvGraphicFramePr>
            <a:graphicFrameLocks noChangeAspect="1"/>
          </p:cNvGraphicFramePr>
          <p:nvPr/>
        </p:nvGraphicFramePr>
        <p:xfrm>
          <a:off x="762000" y="762000"/>
          <a:ext cx="7200900" cy="1485900"/>
        </p:xfrm>
        <a:graphic>
          <a:graphicData uri="http://schemas.openxmlformats.org/presentationml/2006/ole">
            <p:oleObj spid="_x0000_s6150" name="Imagen" r:id="rId4" imgW="5277960" imgH="1633320" progId="Word.Picture.8">
              <p:embed/>
            </p:oleObj>
          </a:graphicData>
        </a:graphic>
      </p:graphicFrame>
      <p:sp>
        <p:nvSpPr>
          <p:cNvPr id="6151" name="Rectangle 7"/>
          <p:cNvSpPr>
            <a:spLocks noChangeArrowheads="1"/>
          </p:cNvSpPr>
          <p:nvPr/>
        </p:nvSpPr>
        <p:spPr bwMode="auto">
          <a:xfrm>
            <a:off x="685800" y="2667000"/>
            <a:ext cx="7848600" cy="1506538"/>
          </a:xfrm>
          <a:prstGeom prst="rect">
            <a:avLst/>
          </a:prstGeom>
          <a:noFill/>
          <a:ln w="9525">
            <a:noFill/>
            <a:miter lim="800000"/>
            <a:headEnd/>
            <a:tailEnd/>
          </a:ln>
          <a:effectLst/>
        </p:spPr>
        <p:txBody>
          <a:bodyPr bIns="0" anchor="ctr">
            <a:spAutoFit/>
          </a:bodyPr>
          <a:lstStyle/>
          <a:p>
            <a:pPr algn="ctr"/>
            <a:r>
              <a:rPr lang="es-ES" sz="2400" b="1" i="1">
                <a:solidFill>
                  <a:srgbClr val="CCFFCC"/>
                </a:solidFill>
                <a:latin typeface="Times New Roman" pitchFamily="18" charset="0"/>
                <a:cs typeface="Times New Roman" pitchFamily="18" charset="0"/>
              </a:rPr>
              <a:t>“</a:t>
            </a:r>
            <a:r>
              <a:rPr lang="es-ES" sz="2400" b="1">
                <a:solidFill>
                  <a:srgbClr val="CCFFCC"/>
                </a:solidFill>
                <a:latin typeface="Times New Roman" pitchFamily="18" charset="0"/>
                <a:cs typeface="Times New Roman" pitchFamily="18" charset="0"/>
              </a:rPr>
              <a:t>PROYECTO DE</a:t>
            </a:r>
            <a:r>
              <a:rPr lang="es-ES" sz="2400" b="1" i="1">
                <a:solidFill>
                  <a:srgbClr val="CCFFCC"/>
                </a:solidFill>
                <a:latin typeface="Times New Roman" pitchFamily="18" charset="0"/>
                <a:cs typeface="Times New Roman" pitchFamily="18" charset="0"/>
              </a:rPr>
              <a:t> </a:t>
            </a:r>
            <a:r>
              <a:rPr lang="es-ES" sz="2400" b="1">
                <a:solidFill>
                  <a:srgbClr val="CCFFCC"/>
                </a:solidFill>
                <a:latin typeface="Times New Roman" pitchFamily="18" charset="0"/>
                <a:cs typeface="Times New Roman" pitchFamily="18" charset="0"/>
              </a:rPr>
              <a:t>PRODUCCIÓN</a:t>
            </a:r>
            <a:r>
              <a:rPr lang="es-ES" sz="2400" b="1" i="1">
                <a:solidFill>
                  <a:srgbClr val="CCFFCC"/>
                </a:solidFill>
                <a:latin typeface="Times New Roman" pitchFamily="18" charset="0"/>
                <a:cs typeface="Times New Roman" pitchFamily="18" charset="0"/>
              </a:rPr>
              <a:t> </a:t>
            </a:r>
            <a:r>
              <a:rPr lang="es-ES" sz="2400" b="1">
                <a:solidFill>
                  <a:srgbClr val="CCFFCC"/>
                </a:solidFill>
                <a:latin typeface="Times New Roman" pitchFamily="18" charset="0"/>
                <a:cs typeface="Times New Roman" pitchFamily="18" charset="0"/>
              </a:rPr>
              <a:t>Y COMERCIALIZACIÓN DE ARROZ CON LECHE, EN EL MERCADO LOCAL E INTERNACIONAL, EN ENVASES PLÁSTICOS Y DE VIDRIO”</a:t>
            </a:r>
            <a:endParaRPr lang="es-ES" sz="2400">
              <a:solidFill>
                <a:srgbClr val="CCFFCC"/>
              </a:solidFill>
              <a:latin typeface="Times New Roman" pitchFamily="18" charset="0"/>
              <a:cs typeface="Times New Roman" pitchFamily="18" charset="0"/>
            </a:endParaRPr>
          </a:p>
        </p:txBody>
      </p:sp>
      <p:sp>
        <p:nvSpPr>
          <p:cNvPr id="6159" name="Rectangle 15"/>
          <p:cNvSpPr>
            <a:spLocks noGrp="1" noChangeArrowheads="1"/>
          </p:cNvSpPr>
          <p:nvPr>
            <p:ph type="subTitle" idx="4294967295"/>
          </p:nvPr>
        </p:nvSpPr>
        <p:spPr>
          <a:xfrm>
            <a:off x="762000" y="4572000"/>
            <a:ext cx="6400800" cy="1752600"/>
          </a:xfrm>
        </p:spPr>
        <p:txBody>
          <a:bodyPr/>
          <a:lstStyle/>
          <a:p>
            <a:pPr marL="0" indent="0" algn="ctr">
              <a:buFont typeface="Wingdings" pitchFamily="2" charset="2"/>
              <a:buNone/>
            </a:pPr>
            <a:r>
              <a:rPr lang="en-US" b="1">
                <a:solidFill>
                  <a:srgbClr val="CCFFCC"/>
                </a:solidFill>
                <a:latin typeface="Times New Roman" pitchFamily="18" charset="0"/>
                <a:ea typeface="Times"/>
                <a:cs typeface="Times New Roman" pitchFamily="18" charset="0"/>
              </a:rPr>
              <a:t>Presentado por:</a:t>
            </a:r>
          </a:p>
          <a:p>
            <a:pPr marL="0" indent="0" algn="ctr">
              <a:buFont typeface="Wingdings" pitchFamily="2" charset="2"/>
              <a:buNone/>
            </a:pPr>
            <a:r>
              <a:rPr lang="en-US" b="1">
                <a:solidFill>
                  <a:srgbClr val="CCFFCC"/>
                </a:solidFill>
                <a:latin typeface="Times New Roman" pitchFamily="18" charset="0"/>
                <a:ea typeface="Times"/>
                <a:cs typeface="Times New Roman" pitchFamily="18" charset="0"/>
              </a:rPr>
              <a:t>Angela Maria Pólit Castro</a:t>
            </a:r>
          </a:p>
        </p:txBody>
      </p:sp>
      <p:pic>
        <p:nvPicPr>
          <p:cNvPr id="6166" name="Picture 22"/>
          <p:cNvPicPr>
            <a:picLocks noChangeAspect="1" noChangeArrowheads="1"/>
          </p:cNvPicPr>
          <p:nvPr/>
        </p:nvPicPr>
        <p:blipFill>
          <a:blip r:embed="rId5"/>
          <a:srcRect/>
          <a:stretch>
            <a:fillRect/>
          </a:stretch>
        </p:blipFill>
        <p:spPr bwMode="auto">
          <a:xfrm>
            <a:off x="6248400" y="4724400"/>
            <a:ext cx="2895600" cy="1600200"/>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Text Box 2"/>
          <p:cNvSpPr txBox="1">
            <a:spLocks noChangeArrowheads="1"/>
          </p:cNvSpPr>
          <p:nvPr/>
        </p:nvSpPr>
        <p:spPr bwMode="auto">
          <a:xfrm>
            <a:off x="381000" y="1752600"/>
            <a:ext cx="8458200" cy="366713"/>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
        <p:nvSpPr>
          <p:cNvPr id="436227" name="Rectangle 3"/>
          <p:cNvSpPr>
            <a:spLocks noChangeArrowheads="1"/>
          </p:cNvSpPr>
          <p:nvPr/>
        </p:nvSpPr>
        <p:spPr bwMode="auto">
          <a:xfrm>
            <a:off x="457200" y="685800"/>
            <a:ext cx="8229600" cy="377825"/>
          </a:xfrm>
          <a:prstGeom prst="rect">
            <a:avLst/>
          </a:prstGeom>
          <a:noFill/>
          <a:ln w="9525">
            <a:noFill/>
            <a:miter lim="800000"/>
            <a:headEnd/>
            <a:tailEnd/>
          </a:ln>
          <a:effectLst/>
        </p:spPr>
        <p:txBody>
          <a:bodyPr anchor="b"/>
          <a:lstStyle/>
          <a:p>
            <a:pPr algn="ctr"/>
            <a:endParaRPr lang="en-US" sz="2800" b="1">
              <a:solidFill>
                <a:schemeClr val="tx2"/>
              </a:solidFill>
              <a:effectLst>
                <a:outerShdw blurRad="38100" dist="38100" dir="2700000" algn="tl">
                  <a:srgbClr val="000000"/>
                </a:outerShdw>
              </a:effectLst>
              <a:latin typeface="Times New Roman" pitchFamily="18" charset="0"/>
              <a:cs typeface="Times New Roman" pitchFamily="18" charset="0"/>
            </a:endParaRPr>
          </a:p>
        </p:txBody>
      </p:sp>
      <p:sp>
        <p:nvSpPr>
          <p:cNvPr id="436228" name="Rectangle 4"/>
          <p:cNvSpPr>
            <a:spLocks noChangeArrowheads="1"/>
          </p:cNvSpPr>
          <p:nvPr/>
        </p:nvSpPr>
        <p:spPr bwMode="auto">
          <a:xfrm>
            <a:off x="457200" y="685800"/>
            <a:ext cx="8229600" cy="530225"/>
          </a:xfrm>
          <a:prstGeom prst="rect">
            <a:avLst/>
          </a:prstGeom>
          <a:noFill/>
          <a:ln w="9525">
            <a:noFill/>
            <a:miter lim="800000"/>
            <a:headEnd/>
            <a:tailEnd/>
          </a:ln>
          <a:effectLst/>
        </p:spPr>
        <p:txBody>
          <a:bodyPr anchor="b"/>
          <a:lstStyle/>
          <a:p>
            <a:pPr algn="ct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RESULTADOS PRINCIPALES</a:t>
            </a:r>
            <a:r>
              <a:rPr lang="en-US" sz="3200" b="1">
                <a:solidFill>
                  <a:schemeClr val="tx2"/>
                </a:solidFill>
                <a:effectLst>
                  <a:outerShdw blurRad="38100" dist="38100" dir="2700000" algn="tl">
                    <a:srgbClr val="000000"/>
                  </a:outerShdw>
                </a:effectLst>
                <a:latin typeface="Century Gothic" pitchFamily="34" charset="0"/>
                <a:cs typeface="Times New Roman" pitchFamily="18" charset="0"/>
              </a:rPr>
              <a:t>  </a:t>
            </a: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SOBRE LA ENCUESTA</a:t>
            </a:r>
          </a:p>
        </p:txBody>
      </p:sp>
      <p:sp>
        <p:nvSpPr>
          <p:cNvPr id="436229" name="Rectangle 5"/>
          <p:cNvSpPr>
            <a:spLocks noChangeArrowheads="1"/>
          </p:cNvSpPr>
          <p:nvPr/>
        </p:nvSpPr>
        <p:spPr bwMode="auto">
          <a:xfrm>
            <a:off x="0" y="2228850"/>
            <a:ext cx="9144000" cy="0"/>
          </a:xfrm>
          <a:prstGeom prst="rect">
            <a:avLst/>
          </a:prstGeom>
          <a:noFill/>
          <a:ln w="9525">
            <a:noFill/>
            <a:miter lim="800000"/>
            <a:headEnd/>
            <a:tailEnd/>
          </a:ln>
          <a:effectLst/>
        </p:spPr>
        <p:txBody>
          <a:bodyPr wrap="none" anchor="ctr">
            <a:spAutoFit/>
          </a:bodyPr>
          <a:lstStyle/>
          <a:p>
            <a:endParaRPr lang="es-ES"/>
          </a:p>
        </p:txBody>
      </p:sp>
      <p:sp>
        <p:nvSpPr>
          <p:cNvPr id="436233" name="Rectangle 9"/>
          <p:cNvSpPr>
            <a:spLocks noChangeArrowheads="1"/>
          </p:cNvSpPr>
          <p:nvPr/>
        </p:nvSpPr>
        <p:spPr bwMode="auto">
          <a:xfrm>
            <a:off x="0" y="1219200"/>
            <a:ext cx="4953000" cy="641350"/>
          </a:xfrm>
          <a:prstGeom prst="rect">
            <a:avLst/>
          </a:prstGeom>
          <a:noFill/>
          <a:ln w="9525">
            <a:noFill/>
            <a:miter lim="800000"/>
            <a:headEnd/>
            <a:tailEnd/>
          </a:ln>
          <a:effectLst/>
        </p:spPr>
        <p:txBody>
          <a:bodyPr anchor="ctr">
            <a:spAutoFit/>
          </a:bodyPr>
          <a:lstStyle/>
          <a:p>
            <a:pPr algn="just"/>
            <a:r>
              <a:rPr lang="es-ES" b="1">
                <a:solidFill>
                  <a:schemeClr val="hlink"/>
                </a:solidFill>
              </a:rPr>
              <a:t>¿Cree usted que el arroz con leche es un producto nutritivo?</a:t>
            </a:r>
          </a:p>
        </p:txBody>
      </p:sp>
      <p:graphicFrame>
        <p:nvGraphicFramePr>
          <p:cNvPr id="436235" name="Object 11"/>
          <p:cNvGraphicFramePr>
            <a:graphicFrameLocks noChangeAspect="1"/>
          </p:cNvGraphicFramePr>
          <p:nvPr/>
        </p:nvGraphicFramePr>
        <p:xfrm>
          <a:off x="5038725" y="1600200"/>
          <a:ext cx="4105275" cy="2286000"/>
        </p:xfrm>
        <a:graphic>
          <a:graphicData uri="http://schemas.openxmlformats.org/presentationml/2006/ole">
            <p:oleObj spid="_x0000_s436235" name="Gráfico" r:id="rId4" imgW="5400751" imgH="2286000" progId="Excel.Chart.8">
              <p:embed/>
            </p:oleObj>
          </a:graphicData>
        </a:graphic>
      </p:graphicFrame>
      <p:sp>
        <p:nvSpPr>
          <p:cNvPr id="436236" name="Rectangle 12"/>
          <p:cNvSpPr>
            <a:spLocks noChangeArrowheads="1"/>
          </p:cNvSpPr>
          <p:nvPr/>
        </p:nvSpPr>
        <p:spPr bwMode="auto">
          <a:xfrm>
            <a:off x="0" y="1905000"/>
            <a:ext cx="4876800" cy="2289175"/>
          </a:xfrm>
          <a:prstGeom prst="rect">
            <a:avLst/>
          </a:prstGeom>
          <a:noFill/>
          <a:ln w="9525">
            <a:noFill/>
            <a:miter lim="800000"/>
            <a:headEnd/>
            <a:tailEnd/>
          </a:ln>
          <a:effectLst/>
        </p:spPr>
        <p:txBody>
          <a:bodyPr anchor="ctr">
            <a:spAutoFit/>
          </a:bodyPr>
          <a:lstStyle/>
          <a:p>
            <a:pPr algn="just"/>
            <a:r>
              <a:rPr lang="es-ES" b="1">
                <a:latin typeface="Century Gothic" pitchFamily="34" charset="0"/>
              </a:rPr>
              <a:t>50% de los encuestados afirmó que el arroz con leche si es nutritivo.</a:t>
            </a:r>
          </a:p>
          <a:p>
            <a:pPr algn="just"/>
            <a:r>
              <a:rPr lang="es-ES" b="1">
                <a:latin typeface="Century Gothic" pitchFamily="34" charset="0"/>
              </a:rPr>
              <a:t> </a:t>
            </a:r>
          </a:p>
          <a:p>
            <a:pPr algn="just"/>
            <a:r>
              <a:rPr lang="es-ES" b="1">
                <a:latin typeface="Century Gothic" pitchFamily="34" charset="0"/>
              </a:rPr>
              <a:t>El 38% dijo que probablemente lo es.</a:t>
            </a:r>
          </a:p>
          <a:p>
            <a:pPr algn="just"/>
            <a:r>
              <a:rPr lang="es-ES" b="1">
                <a:latin typeface="Century Gothic" pitchFamily="34" charset="0"/>
              </a:rPr>
              <a:t> </a:t>
            </a:r>
          </a:p>
          <a:p>
            <a:pPr algn="just"/>
            <a:r>
              <a:rPr lang="es-ES" b="1">
                <a:latin typeface="Century Gothic" pitchFamily="34" charset="0"/>
              </a:rPr>
              <a:t>La percepción general es que muchas personas creen que el producto si es nutritivo</a:t>
            </a:r>
            <a:r>
              <a:rPr lang="es-ES"/>
              <a:t>.</a:t>
            </a:r>
          </a:p>
        </p:txBody>
      </p:sp>
      <p:sp>
        <p:nvSpPr>
          <p:cNvPr id="436237" name="Rectangle 13"/>
          <p:cNvSpPr>
            <a:spLocks noChangeArrowheads="1"/>
          </p:cNvSpPr>
          <p:nvPr/>
        </p:nvSpPr>
        <p:spPr bwMode="auto">
          <a:xfrm>
            <a:off x="0" y="4267200"/>
            <a:ext cx="5181600" cy="915988"/>
          </a:xfrm>
          <a:prstGeom prst="rect">
            <a:avLst/>
          </a:prstGeom>
          <a:noFill/>
          <a:ln w="9525">
            <a:noFill/>
            <a:miter lim="800000"/>
            <a:headEnd/>
            <a:tailEnd/>
          </a:ln>
          <a:effectLst/>
        </p:spPr>
        <p:txBody>
          <a:bodyPr anchor="ctr">
            <a:spAutoFit/>
          </a:bodyPr>
          <a:lstStyle/>
          <a:p>
            <a:r>
              <a:rPr lang="es-ES" b="1">
                <a:solidFill>
                  <a:schemeClr val="hlink"/>
                </a:solidFill>
                <a:latin typeface="Century Gothic" pitchFamily="34" charset="0"/>
              </a:rPr>
              <a:t>¿En que presentación le gustaría consumir arroz con leche?</a:t>
            </a:r>
            <a:endParaRPr lang="es-ES">
              <a:solidFill>
                <a:schemeClr val="hlink"/>
              </a:solidFill>
              <a:latin typeface="Century Gothic" pitchFamily="34" charset="0"/>
            </a:endParaRPr>
          </a:p>
          <a:p>
            <a:pPr eaLnBrk="0" hangingPunct="0"/>
            <a:endParaRPr lang="es-ES">
              <a:solidFill>
                <a:schemeClr val="hlink"/>
              </a:solidFill>
              <a:latin typeface="Century Gothic" pitchFamily="34" charset="0"/>
            </a:endParaRPr>
          </a:p>
        </p:txBody>
      </p:sp>
      <p:sp>
        <p:nvSpPr>
          <p:cNvPr id="436238" name="Rectangle 14"/>
          <p:cNvSpPr>
            <a:spLocks noChangeArrowheads="1"/>
          </p:cNvSpPr>
          <p:nvPr/>
        </p:nvSpPr>
        <p:spPr bwMode="auto">
          <a:xfrm>
            <a:off x="0" y="4953000"/>
            <a:ext cx="5105400" cy="1739900"/>
          </a:xfrm>
          <a:prstGeom prst="rect">
            <a:avLst/>
          </a:prstGeom>
          <a:noFill/>
          <a:ln w="9525">
            <a:noFill/>
            <a:miter lim="800000"/>
            <a:headEnd/>
            <a:tailEnd/>
          </a:ln>
          <a:effectLst/>
        </p:spPr>
        <p:txBody>
          <a:bodyPr anchor="ctr">
            <a:spAutoFit/>
          </a:bodyPr>
          <a:lstStyle/>
          <a:p>
            <a:r>
              <a:rPr lang="es-ES" b="1">
                <a:latin typeface="Century Gothic" pitchFamily="34" charset="0"/>
              </a:rPr>
              <a:t>La presentación favorita de las personas son los vasitos plásticos mientras que las tazas también obtuvieron una muy buena aceptación, por lo que dan fe de que el producto tendrá mayor éxito si se lo sirve al instante</a:t>
            </a:r>
          </a:p>
        </p:txBody>
      </p:sp>
      <p:sp>
        <p:nvSpPr>
          <p:cNvPr id="436240" name="Rectangle 16"/>
          <p:cNvSpPr>
            <a:spLocks noChangeArrowheads="1"/>
          </p:cNvSpPr>
          <p:nvPr/>
        </p:nvSpPr>
        <p:spPr bwMode="auto">
          <a:xfrm>
            <a:off x="0" y="209550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436239" name="Object 15"/>
          <p:cNvGraphicFramePr>
            <a:graphicFrameLocks noChangeAspect="1"/>
          </p:cNvGraphicFramePr>
          <p:nvPr/>
        </p:nvGraphicFramePr>
        <p:xfrm>
          <a:off x="5105400" y="4343400"/>
          <a:ext cx="4038600" cy="2286000"/>
        </p:xfrm>
        <a:graphic>
          <a:graphicData uri="http://schemas.openxmlformats.org/presentationml/2006/ole">
            <p:oleObj spid="_x0000_s436239" name="Gráfico" r:id="rId5" imgW="5162702" imgH="2667000" progId="Excel.Chart.8">
              <p:embed/>
            </p:oleObj>
          </a:graphicData>
        </a:graphic>
      </p:graphicFrame>
    </p:spTree>
  </p:cSld>
  <p:clrMapOvr>
    <a:masterClrMapping/>
  </p:clrMapOvr>
  <p:transition>
    <p:split orient="ver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Text Box 2"/>
          <p:cNvSpPr txBox="1">
            <a:spLocks noChangeArrowheads="1"/>
          </p:cNvSpPr>
          <p:nvPr/>
        </p:nvSpPr>
        <p:spPr bwMode="auto">
          <a:xfrm>
            <a:off x="381000" y="1752600"/>
            <a:ext cx="8458200" cy="366713"/>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
        <p:nvSpPr>
          <p:cNvPr id="430083" name="Rectangle 3"/>
          <p:cNvSpPr>
            <a:spLocks noChangeArrowheads="1"/>
          </p:cNvSpPr>
          <p:nvPr/>
        </p:nvSpPr>
        <p:spPr bwMode="auto">
          <a:xfrm>
            <a:off x="457200" y="685800"/>
            <a:ext cx="8229600" cy="377825"/>
          </a:xfrm>
          <a:prstGeom prst="rect">
            <a:avLst/>
          </a:prstGeom>
          <a:noFill/>
          <a:ln w="9525">
            <a:noFill/>
            <a:miter lim="800000"/>
            <a:headEnd/>
            <a:tailEnd/>
          </a:ln>
          <a:effectLst/>
        </p:spPr>
        <p:txBody>
          <a:bodyPr anchor="b"/>
          <a:lstStyle/>
          <a:p>
            <a:pPr algn="ctr"/>
            <a:endParaRPr lang="en-US" sz="2800" b="1">
              <a:solidFill>
                <a:schemeClr val="tx2"/>
              </a:solidFill>
              <a:effectLst>
                <a:outerShdw blurRad="38100" dist="38100" dir="2700000" algn="tl">
                  <a:srgbClr val="000000"/>
                </a:outerShdw>
              </a:effectLst>
              <a:latin typeface="Times New Roman" pitchFamily="18" charset="0"/>
              <a:cs typeface="Times New Roman" pitchFamily="18" charset="0"/>
            </a:endParaRPr>
          </a:p>
        </p:txBody>
      </p:sp>
      <p:sp>
        <p:nvSpPr>
          <p:cNvPr id="430084" name="Rectangle 4"/>
          <p:cNvSpPr>
            <a:spLocks noChangeArrowheads="1"/>
          </p:cNvSpPr>
          <p:nvPr/>
        </p:nvSpPr>
        <p:spPr bwMode="auto">
          <a:xfrm>
            <a:off x="457200" y="685800"/>
            <a:ext cx="8229600" cy="530225"/>
          </a:xfrm>
          <a:prstGeom prst="rect">
            <a:avLst/>
          </a:prstGeom>
          <a:noFill/>
          <a:ln w="9525">
            <a:noFill/>
            <a:miter lim="800000"/>
            <a:headEnd/>
            <a:tailEnd/>
          </a:ln>
          <a:effectLst/>
        </p:spPr>
        <p:txBody>
          <a:bodyPr anchor="b"/>
          <a:lstStyle/>
          <a:p>
            <a:pPr algn="ct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RESULTADOS PRINCIPALES</a:t>
            </a:r>
            <a:r>
              <a:rPr lang="en-US" sz="3200" b="1">
                <a:solidFill>
                  <a:schemeClr val="tx2"/>
                </a:solidFill>
                <a:effectLst>
                  <a:outerShdw blurRad="38100" dist="38100" dir="2700000" algn="tl">
                    <a:srgbClr val="000000"/>
                  </a:outerShdw>
                </a:effectLst>
                <a:latin typeface="Century Gothic" pitchFamily="34" charset="0"/>
                <a:cs typeface="Times New Roman" pitchFamily="18" charset="0"/>
              </a:rPr>
              <a:t>  </a:t>
            </a: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SOBRE LA ENCUESTA</a:t>
            </a:r>
          </a:p>
        </p:txBody>
      </p:sp>
      <p:sp>
        <p:nvSpPr>
          <p:cNvPr id="430085" name="Rectangle 5"/>
          <p:cNvSpPr>
            <a:spLocks noChangeArrowheads="1"/>
          </p:cNvSpPr>
          <p:nvPr/>
        </p:nvSpPr>
        <p:spPr bwMode="auto">
          <a:xfrm>
            <a:off x="0" y="2228850"/>
            <a:ext cx="9144000" cy="0"/>
          </a:xfrm>
          <a:prstGeom prst="rect">
            <a:avLst/>
          </a:prstGeom>
          <a:noFill/>
          <a:ln w="9525">
            <a:noFill/>
            <a:miter lim="800000"/>
            <a:headEnd/>
            <a:tailEnd/>
          </a:ln>
          <a:effectLst/>
        </p:spPr>
        <p:txBody>
          <a:bodyPr wrap="none" anchor="ctr">
            <a:spAutoFit/>
          </a:bodyPr>
          <a:lstStyle/>
          <a:p>
            <a:endParaRPr lang="es-ES"/>
          </a:p>
        </p:txBody>
      </p:sp>
      <p:sp>
        <p:nvSpPr>
          <p:cNvPr id="430086" name="Rectangle 6"/>
          <p:cNvSpPr>
            <a:spLocks noChangeArrowheads="1"/>
          </p:cNvSpPr>
          <p:nvPr/>
        </p:nvSpPr>
        <p:spPr bwMode="auto">
          <a:xfrm>
            <a:off x="0" y="2286000"/>
            <a:ext cx="9144000" cy="0"/>
          </a:xfrm>
          <a:prstGeom prst="rect">
            <a:avLst/>
          </a:prstGeom>
          <a:noFill/>
          <a:ln w="9525">
            <a:noFill/>
            <a:miter lim="800000"/>
            <a:headEnd/>
            <a:tailEnd/>
          </a:ln>
          <a:effectLst/>
        </p:spPr>
        <p:txBody>
          <a:bodyPr wrap="none" anchor="ctr">
            <a:spAutoFit/>
          </a:bodyPr>
          <a:lstStyle/>
          <a:p>
            <a:endParaRPr lang="es-ES"/>
          </a:p>
        </p:txBody>
      </p:sp>
      <p:sp>
        <p:nvSpPr>
          <p:cNvPr id="430088" name="Rectangle 8"/>
          <p:cNvSpPr>
            <a:spLocks noChangeArrowheads="1"/>
          </p:cNvSpPr>
          <p:nvPr/>
        </p:nvSpPr>
        <p:spPr bwMode="auto">
          <a:xfrm>
            <a:off x="0" y="2095500"/>
            <a:ext cx="9144000" cy="0"/>
          </a:xfrm>
          <a:prstGeom prst="rect">
            <a:avLst/>
          </a:prstGeom>
          <a:noFill/>
          <a:ln w="9525">
            <a:noFill/>
            <a:miter lim="800000"/>
            <a:headEnd/>
            <a:tailEnd/>
          </a:ln>
          <a:effectLst/>
        </p:spPr>
        <p:txBody>
          <a:bodyPr wrap="none" anchor="ctr">
            <a:spAutoFit/>
          </a:bodyPr>
          <a:lstStyle/>
          <a:p>
            <a:endParaRPr lang="es-ES"/>
          </a:p>
        </p:txBody>
      </p:sp>
      <p:sp>
        <p:nvSpPr>
          <p:cNvPr id="430091" name="Rectangle 11"/>
          <p:cNvSpPr>
            <a:spLocks noChangeArrowheads="1"/>
          </p:cNvSpPr>
          <p:nvPr/>
        </p:nvSpPr>
        <p:spPr bwMode="auto">
          <a:xfrm>
            <a:off x="0" y="1447800"/>
            <a:ext cx="5181600" cy="641350"/>
          </a:xfrm>
          <a:prstGeom prst="rect">
            <a:avLst/>
          </a:prstGeom>
          <a:noFill/>
          <a:ln w="9525">
            <a:noFill/>
            <a:miter lim="800000"/>
            <a:headEnd/>
            <a:tailEnd/>
          </a:ln>
          <a:effectLst/>
        </p:spPr>
        <p:txBody>
          <a:bodyPr anchor="ctr">
            <a:spAutoFit/>
          </a:bodyPr>
          <a:lstStyle/>
          <a:p>
            <a:r>
              <a:rPr lang="es-ES" b="1">
                <a:solidFill>
                  <a:schemeClr val="hlink"/>
                </a:solidFill>
              </a:rPr>
              <a:t>¿Dónde le gustaría consumir este producto?</a:t>
            </a:r>
            <a:endParaRPr lang="es-ES">
              <a:solidFill>
                <a:schemeClr val="hlink"/>
              </a:solidFill>
            </a:endParaRPr>
          </a:p>
          <a:p>
            <a:pPr eaLnBrk="0" hangingPunct="0"/>
            <a:endParaRPr lang="es-ES">
              <a:solidFill>
                <a:schemeClr val="hlink"/>
              </a:solidFill>
            </a:endParaRPr>
          </a:p>
        </p:txBody>
      </p:sp>
      <p:sp>
        <p:nvSpPr>
          <p:cNvPr id="430092" name="Rectangle 12"/>
          <p:cNvSpPr>
            <a:spLocks noChangeArrowheads="1"/>
          </p:cNvSpPr>
          <p:nvPr/>
        </p:nvSpPr>
        <p:spPr bwMode="auto">
          <a:xfrm>
            <a:off x="0" y="2319338"/>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430093" name="Object 13"/>
          <p:cNvGraphicFramePr>
            <a:graphicFrameLocks noChangeAspect="1"/>
          </p:cNvGraphicFramePr>
          <p:nvPr/>
        </p:nvGraphicFramePr>
        <p:xfrm>
          <a:off x="5105400" y="1905000"/>
          <a:ext cx="4038600" cy="2219325"/>
        </p:xfrm>
        <a:graphic>
          <a:graphicData uri="http://schemas.openxmlformats.org/presentationml/2006/ole">
            <p:oleObj spid="_x0000_s430093" name="Gráfico" r:id="rId4" imgW="5029200" imgH="2219249" progId="Excel.Chart.8">
              <p:embed/>
            </p:oleObj>
          </a:graphicData>
        </a:graphic>
      </p:graphicFrame>
      <p:sp>
        <p:nvSpPr>
          <p:cNvPr id="430094" name="Rectangle 14"/>
          <p:cNvSpPr>
            <a:spLocks noChangeArrowheads="1"/>
          </p:cNvSpPr>
          <p:nvPr/>
        </p:nvSpPr>
        <p:spPr bwMode="auto">
          <a:xfrm>
            <a:off x="0" y="2133600"/>
            <a:ext cx="5105400" cy="1739900"/>
          </a:xfrm>
          <a:prstGeom prst="rect">
            <a:avLst/>
          </a:prstGeom>
          <a:noFill/>
          <a:ln w="9525">
            <a:noFill/>
            <a:miter lim="800000"/>
            <a:headEnd/>
            <a:tailEnd/>
          </a:ln>
          <a:effectLst/>
        </p:spPr>
        <p:txBody>
          <a:bodyPr anchor="ctr">
            <a:spAutoFit/>
          </a:bodyPr>
          <a:lstStyle/>
          <a:p>
            <a:pPr algn="just"/>
            <a:r>
              <a:rPr lang="es-ES" b="1">
                <a:latin typeface="Century Gothic" pitchFamily="34" charset="0"/>
              </a:rPr>
              <a:t>Las personas adquirirían el producto “arroz con leche”, principalmente en las tiendas (29%), y en los supermercados (26%), lugares en donde se lo comercializaría en presentación de frascos de vidrio, como las compotas, pero de mayor</a:t>
            </a:r>
            <a:r>
              <a:rPr lang="es-ES"/>
              <a:t> </a:t>
            </a:r>
            <a:r>
              <a:rPr lang="es-ES" b="1">
                <a:latin typeface="Century Gothic" pitchFamily="34" charset="0"/>
              </a:rPr>
              <a:t>tamaño.</a:t>
            </a:r>
          </a:p>
        </p:txBody>
      </p:sp>
      <p:sp>
        <p:nvSpPr>
          <p:cNvPr id="430095" name="Rectangle 15"/>
          <p:cNvSpPr>
            <a:spLocks noChangeArrowheads="1"/>
          </p:cNvSpPr>
          <p:nvPr/>
        </p:nvSpPr>
        <p:spPr bwMode="auto">
          <a:xfrm>
            <a:off x="0" y="4267200"/>
            <a:ext cx="5181600" cy="641350"/>
          </a:xfrm>
          <a:prstGeom prst="rect">
            <a:avLst/>
          </a:prstGeom>
          <a:noFill/>
          <a:ln w="9525">
            <a:noFill/>
            <a:miter lim="800000"/>
            <a:headEnd/>
            <a:tailEnd/>
          </a:ln>
          <a:effectLst/>
        </p:spPr>
        <p:txBody>
          <a:bodyPr anchor="ctr">
            <a:spAutoFit/>
          </a:bodyPr>
          <a:lstStyle/>
          <a:p>
            <a:pPr eaLnBrk="0" hangingPunct="0"/>
            <a:r>
              <a:rPr lang="es-ES" b="1">
                <a:solidFill>
                  <a:schemeClr val="hlink"/>
                </a:solidFill>
              </a:rPr>
              <a:t>¿Con que frecuencia consumiría este producto?</a:t>
            </a:r>
          </a:p>
        </p:txBody>
      </p:sp>
      <p:graphicFrame>
        <p:nvGraphicFramePr>
          <p:cNvPr id="430096" name="Object 16"/>
          <p:cNvGraphicFramePr>
            <a:graphicFrameLocks noChangeAspect="1"/>
          </p:cNvGraphicFramePr>
          <p:nvPr>
            <p:ph/>
          </p:nvPr>
        </p:nvGraphicFramePr>
        <p:xfrm>
          <a:off x="4991100" y="4419600"/>
          <a:ext cx="4152900" cy="2247900"/>
        </p:xfrm>
        <a:graphic>
          <a:graphicData uri="http://schemas.openxmlformats.org/presentationml/2006/ole">
            <p:oleObj spid="_x0000_s430096" name="Gráfico" r:id="rId5" imgW="5143500" imgH="2400300" progId="Excel.Chart.8">
              <p:embed/>
            </p:oleObj>
          </a:graphicData>
        </a:graphic>
      </p:graphicFrame>
      <p:sp>
        <p:nvSpPr>
          <p:cNvPr id="430098" name="Rectangle 18"/>
          <p:cNvSpPr>
            <a:spLocks noChangeArrowheads="1"/>
          </p:cNvSpPr>
          <p:nvPr/>
        </p:nvSpPr>
        <p:spPr bwMode="auto">
          <a:xfrm>
            <a:off x="228600" y="5029200"/>
            <a:ext cx="4419600" cy="1190625"/>
          </a:xfrm>
          <a:prstGeom prst="rect">
            <a:avLst/>
          </a:prstGeom>
          <a:noFill/>
          <a:ln w="9525">
            <a:noFill/>
            <a:miter lim="800000"/>
            <a:headEnd/>
            <a:tailEnd/>
          </a:ln>
          <a:effectLst/>
        </p:spPr>
        <p:txBody>
          <a:bodyPr anchor="ctr">
            <a:spAutoFit/>
          </a:bodyPr>
          <a:lstStyle/>
          <a:p>
            <a:pPr algn="just"/>
            <a:r>
              <a:rPr lang="es-ES" b="1">
                <a:latin typeface="Century Gothic" pitchFamily="34" charset="0"/>
              </a:rPr>
              <a:t>Un 92% de las personas encuestadas consumirían el producto durante toda la semana, un elevado porcentaje de compra para el arroz con leche.</a:t>
            </a:r>
          </a:p>
        </p:txBody>
      </p:sp>
    </p:spTree>
  </p:cSld>
  <p:clrMapOvr>
    <a:masterClrMapping/>
  </p:clrMapOvr>
  <p:transition>
    <p:split orient="ver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Text Box 2"/>
          <p:cNvSpPr txBox="1">
            <a:spLocks noChangeArrowheads="1"/>
          </p:cNvSpPr>
          <p:nvPr/>
        </p:nvSpPr>
        <p:spPr bwMode="auto">
          <a:xfrm>
            <a:off x="381000" y="1752600"/>
            <a:ext cx="8458200" cy="366713"/>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
        <p:nvSpPr>
          <p:cNvPr id="400387" name="Rectangle 3"/>
          <p:cNvSpPr>
            <a:spLocks noChangeArrowheads="1"/>
          </p:cNvSpPr>
          <p:nvPr/>
        </p:nvSpPr>
        <p:spPr bwMode="auto">
          <a:xfrm>
            <a:off x="457200" y="685800"/>
            <a:ext cx="8229600" cy="377825"/>
          </a:xfrm>
          <a:prstGeom prst="rect">
            <a:avLst/>
          </a:prstGeom>
          <a:noFill/>
          <a:ln w="9525">
            <a:noFill/>
            <a:miter lim="800000"/>
            <a:headEnd/>
            <a:tailEnd/>
          </a:ln>
          <a:effectLst/>
        </p:spPr>
        <p:txBody>
          <a:bodyPr anchor="b"/>
          <a:lstStyle/>
          <a:p>
            <a:pPr algn="ctr"/>
            <a:endParaRPr lang="en-US" sz="2800" b="1">
              <a:solidFill>
                <a:schemeClr val="tx2"/>
              </a:solidFill>
              <a:effectLst>
                <a:outerShdw blurRad="38100" dist="38100" dir="2700000" algn="tl">
                  <a:srgbClr val="000000"/>
                </a:outerShdw>
              </a:effectLst>
              <a:latin typeface="Times New Roman" pitchFamily="18" charset="0"/>
              <a:cs typeface="Times New Roman" pitchFamily="18" charset="0"/>
            </a:endParaRPr>
          </a:p>
        </p:txBody>
      </p:sp>
      <p:sp>
        <p:nvSpPr>
          <p:cNvPr id="400388" name="Rectangle 4"/>
          <p:cNvSpPr>
            <a:spLocks noChangeArrowheads="1"/>
          </p:cNvSpPr>
          <p:nvPr/>
        </p:nvSpPr>
        <p:spPr bwMode="auto">
          <a:xfrm>
            <a:off x="457200" y="685800"/>
            <a:ext cx="8229600" cy="530225"/>
          </a:xfrm>
          <a:prstGeom prst="rect">
            <a:avLst/>
          </a:prstGeom>
          <a:noFill/>
          <a:ln w="9525">
            <a:noFill/>
            <a:miter lim="800000"/>
            <a:headEnd/>
            <a:tailEnd/>
          </a:ln>
          <a:effectLst/>
        </p:spPr>
        <p:txBody>
          <a:bodyPr anchor="b"/>
          <a:lstStyle/>
          <a:p>
            <a:pPr algn="ct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RESULTADOS PRINCIPALES</a:t>
            </a:r>
            <a:r>
              <a:rPr lang="en-US" sz="3200" b="1">
                <a:solidFill>
                  <a:schemeClr val="tx2"/>
                </a:solidFill>
                <a:effectLst>
                  <a:outerShdw blurRad="38100" dist="38100" dir="2700000" algn="tl">
                    <a:srgbClr val="000000"/>
                  </a:outerShdw>
                </a:effectLst>
                <a:latin typeface="Century Gothic" pitchFamily="34" charset="0"/>
                <a:cs typeface="Times New Roman" pitchFamily="18" charset="0"/>
              </a:rPr>
              <a:t>  </a:t>
            </a: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SOBRE LA ENCUESTA</a:t>
            </a:r>
          </a:p>
        </p:txBody>
      </p:sp>
      <p:sp>
        <p:nvSpPr>
          <p:cNvPr id="400389" name="Rectangle 5"/>
          <p:cNvSpPr>
            <a:spLocks noChangeArrowheads="1"/>
          </p:cNvSpPr>
          <p:nvPr/>
        </p:nvSpPr>
        <p:spPr bwMode="auto">
          <a:xfrm>
            <a:off x="0" y="2228850"/>
            <a:ext cx="9144000" cy="0"/>
          </a:xfrm>
          <a:prstGeom prst="rect">
            <a:avLst/>
          </a:prstGeom>
          <a:noFill/>
          <a:ln w="9525">
            <a:noFill/>
            <a:miter lim="800000"/>
            <a:headEnd/>
            <a:tailEnd/>
          </a:ln>
          <a:effectLst/>
        </p:spPr>
        <p:txBody>
          <a:bodyPr wrap="none" anchor="ctr">
            <a:spAutoFit/>
          </a:bodyPr>
          <a:lstStyle/>
          <a:p>
            <a:endParaRPr lang="es-ES"/>
          </a:p>
        </p:txBody>
      </p:sp>
      <p:sp>
        <p:nvSpPr>
          <p:cNvPr id="400390" name="Rectangle 6"/>
          <p:cNvSpPr>
            <a:spLocks noChangeArrowheads="1"/>
          </p:cNvSpPr>
          <p:nvPr/>
        </p:nvSpPr>
        <p:spPr bwMode="auto">
          <a:xfrm>
            <a:off x="0" y="2286000"/>
            <a:ext cx="9144000" cy="0"/>
          </a:xfrm>
          <a:prstGeom prst="rect">
            <a:avLst/>
          </a:prstGeom>
          <a:noFill/>
          <a:ln w="9525">
            <a:noFill/>
            <a:miter lim="800000"/>
            <a:headEnd/>
            <a:tailEnd/>
          </a:ln>
          <a:effectLst/>
        </p:spPr>
        <p:txBody>
          <a:bodyPr wrap="none" anchor="ctr">
            <a:spAutoFit/>
          </a:bodyPr>
          <a:lstStyle/>
          <a:p>
            <a:endParaRPr lang="es-ES"/>
          </a:p>
        </p:txBody>
      </p:sp>
      <p:sp>
        <p:nvSpPr>
          <p:cNvPr id="400391" name="Rectangle 7"/>
          <p:cNvSpPr>
            <a:spLocks noChangeArrowheads="1"/>
          </p:cNvSpPr>
          <p:nvPr/>
        </p:nvSpPr>
        <p:spPr bwMode="auto">
          <a:xfrm>
            <a:off x="762000" y="1371600"/>
            <a:ext cx="7010400" cy="641350"/>
          </a:xfrm>
          <a:prstGeom prst="rect">
            <a:avLst/>
          </a:prstGeom>
          <a:noFill/>
          <a:ln w="9525">
            <a:noFill/>
            <a:miter lim="800000"/>
            <a:headEnd/>
            <a:tailEnd/>
          </a:ln>
          <a:effectLst/>
        </p:spPr>
        <p:txBody>
          <a:bodyPr anchor="ctr">
            <a:spAutoFit/>
          </a:bodyPr>
          <a:lstStyle/>
          <a:p>
            <a:pPr algn="ctr" eaLnBrk="0" hangingPunct="0"/>
            <a:r>
              <a:rPr lang="es-ES" b="1">
                <a:solidFill>
                  <a:schemeClr val="hlink"/>
                </a:solidFill>
              </a:rPr>
              <a:t>¿Cuál es el precio mínimo que pagaría por este producto (1/4 de litro)?</a:t>
            </a:r>
          </a:p>
        </p:txBody>
      </p:sp>
      <p:sp>
        <p:nvSpPr>
          <p:cNvPr id="400392" name="Rectangle 8"/>
          <p:cNvSpPr>
            <a:spLocks noChangeArrowheads="1"/>
          </p:cNvSpPr>
          <p:nvPr/>
        </p:nvSpPr>
        <p:spPr bwMode="auto">
          <a:xfrm>
            <a:off x="0" y="2095500"/>
            <a:ext cx="9144000" cy="0"/>
          </a:xfrm>
          <a:prstGeom prst="rect">
            <a:avLst/>
          </a:prstGeom>
          <a:noFill/>
          <a:ln w="9525">
            <a:noFill/>
            <a:miter lim="800000"/>
            <a:headEnd/>
            <a:tailEnd/>
          </a:ln>
          <a:effectLst/>
        </p:spPr>
        <p:txBody>
          <a:bodyPr wrap="none" anchor="ctr">
            <a:spAutoFit/>
          </a:bodyPr>
          <a:lstStyle/>
          <a:p>
            <a:endParaRPr lang="es-ES"/>
          </a:p>
        </p:txBody>
      </p:sp>
      <p:sp>
        <p:nvSpPr>
          <p:cNvPr id="400394" name="Rectangle 10"/>
          <p:cNvSpPr>
            <a:spLocks noChangeArrowheads="1"/>
          </p:cNvSpPr>
          <p:nvPr/>
        </p:nvSpPr>
        <p:spPr bwMode="auto">
          <a:xfrm>
            <a:off x="0" y="2319338"/>
            <a:ext cx="9144000" cy="0"/>
          </a:xfrm>
          <a:prstGeom prst="rect">
            <a:avLst/>
          </a:prstGeom>
          <a:noFill/>
          <a:ln w="9525">
            <a:noFill/>
            <a:miter lim="800000"/>
            <a:headEnd/>
            <a:tailEnd/>
          </a:ln>
          <a:effectLst/>
        </p:spPr>
        <p:txBody>
          <a:bodyPr wrap="none" anchor="ctr">
            <a:spAutoFit/>
          </a:bodyPr>
          <a:lstStyle/>
          <a:p>
            <a:endParaRPr lang="es-ES"/>
          </a:p>
        </p:txBody>
      </p:sp>
      <p:sp>
        <p:nvSpPr>
          <p:cNvPr id="400395" name="Rectangle 11"/>
          <p:cNvSpPr>
            <a:spLocks noChangeArrowheads="1"/>
          </p:cNvSpPr>
          <p:nvPr/>
        </p:nvSpPr>
        <p:spPr bwMode="auto">
          <a:xfrm>
            <a:off x="0" y="2228850"/>
            <a:ext cx="9144000" cy="0"/>
          </a:xfrm>
          <a:prstGeom prst="rect">
            <a:avLst/>
          </a:prstGeom>
          <a:noFill/>
          <a:ln w="9525">
            <a:noFill/>
            <a:miter lim="800000"/>
            <a:headEnd/>
            <a:tailEnd/>
          </a:ln>
          <a:effectLst/>
        </p:spPr>
        <p:txBody>
          <a:bodyPr wrap="none" anchor="ctr">
            <a:spAutoFit/>
          </a:bodyPr>
          <a:lstStyle/>
          <a:p>
            <a:endParaRPr lang="es-ES"/>
          </a:p>
        </p:txBody>
      </p:sp>
      <p:sp>
        <p:nvSpPr>
          <p:cNvPr id="400397" name="Rectangle 13"/>
          <p:cNvSpPr>
            <a:spLocks noChangeArrowheads="1"/>
          </p:cNvSpPr>
          <p:nvPr/>
        </p:nvSpPr>
        <p:spPr bwMode="auto">
          <a:xfrm>
            <a:off x="0" y="2286000"/>
            <a:ext cx="4419600" cy="366713"/>
          </a:xfrm>
          <a:prstGeom prst="rect">
            <a:avLst/>
          </a:prstGeom>
          <a:noFill/>
          <a:ln w="9525">
            <a:noFill/>
            <a:miter lim="800000"/>
            <a:headEnd/>
            <a:tailEnd/>
          </a:ln>
          <a:effectLst/>
        </p:spPr>
        <p:txBody>
          <a:bodyPr anchor="ctr">
            <a:spAutoFit/>
          </a:bodyPr>
          <a:lstStyle/>
          <a:p>
            <a:pPr algn="just"/>
            <a:endParaRPr lang="es-EC" b="1">
              <a:latin typeface="Century Gothic" pitchFamily="34" charset="0"/>
            </a:endParaRPr>
          </a:p>
        </p:txBody>
      </p:sp>
      <p:sp>
        <p:nvSpPr>
          <p:cNvPr id="400398" name="Rectangle 14"/>
          <p:cNvSpPr>
            <a:spLocks noChangeArrowheads="1"/>
          </p:cNvSpPr>
          <p:nvPr/>
        </p:nvSpPr>
        <p:spPr bwMode="auto">
          <a:xfrm>
            <a:off x="0" y="2147888"/>
            <a:ext cx="9144000" cy="0"/>
          </a:xfrm>
          <a:prstGeom prst="rect">
            <a:avLst/>
          </a:prstGeom>
          <a:noFill/>
          <a:ln w="9525">
            <a:noFill/>
            <a:miter lim="800000"/>
            <a:headEnd/>
            <a:tailEnd/>
          </a:ln>
          <a:effectLst/>
        </p:spPr>
        <p:txBody>
          <a:bodyPr wrap="none" anchor="ctr">
            <a:spAutoFit/>
          </a:bodyPr>
          <a:lstStyle/>
          <a:p>
            <a:endParaRPr lang="es-ES"/>
          </a:p>
        </p:txBody>
      </p:sp>
      <p:sp>
        <p:nvSpPr>
          <p:cNvPr id="400402" name="Rectangle 18"/>
          <p:cNvSpPr>
            <a:spLocks noChangeArrowheads="1"/>
          </p:cNvSpPr>
          <p:nvPr/>
        </p:nvSpPr>
        <p:spPr bwMode="auto">
          <a:xfrm>
            <a:off x="0" y="2085975"/>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400401" name="Object 17"/>
          <p:cNvGraphicFramePr>
            <a:graphicFrameLocks noChangeAspect="1"/>
          </p:cNvGraphicFramePr>
          <p:nvPr/>
        </p:nvGraphicFramePr>
        <p:xfrm>
          <a:off x="2209800" y="3733800"/>
          <a:ext cx="4724400" cy="2686050"/>
        </p:xfrm>
        <a:graphic>
          <a:graphicData uri="http://schemas.openxmlformats.org/presentationml/2006/ole">
            <p:oleObj spid="_x0000_s400401" name="Gráfico" r:id="rId4" imgW="4905451" imgH="2686202" progId="Excel.Chart.8">
              <p:embed/>
            </p:oleObj>
          </a:graphicData>
        </a:graphic>
      </p:graphicFrame>
      <p:sp>
        <p:nvSpPr>
          <p:cNvPr id="400403" name="Rectangle 19"/>
          <p:cNvSpPr>
            <a:spLocks noChangeArrowheads="1"/>
          </p:cNvSpPr>
          <p:nvPr/>
        </p:nvSpPr>
        <p:spPr bwMode="auto">
          <a:xfrm>
            <a:off x="762000" y="2286000"/>
            <a:ext cx="7467600" cy="915988"/>
          </a:xfrm>
          <a:prstGeom prst="rect">
            <a:avLst/>
          </a:prstGeom>
          <a:noFill/>
          <a:ln w="9525">
            <a:noFill/>
            <a:miter lim="800000"/>
            <a:headEnd/>
            <a:tailEnd/>
          </a:ln>
          <a:effectLst/>
        </p:spPr>
        <p:txBody>
          <a:bodyPr anchor="ctr">
            <a:spAutoFit/>
          </a:bodyPr>
          <a:lstStyle/>
          <a:p>
            <a:pPr algn="just"/>
            <a:r>
              <a:rPr lang="es-ES" b="1">
                <a:latin typeface="Century Gothic" pitchFamily="34" charset="0"/>
              </a:rPr>
              <a:t>A un precio de cincuenta centavos (USD 0.50), más del 50% de los encuestados estarían dispuestos a comprar el producto, pero a un precio mayor que ese, haría que la demanda sea cero</a:t>
            </a:r>
            <a:r>
              <a:rPr lang="es-ES"/>
              <a:t>. </a:t>
            </a:r>
          </a:p>
        </p:txBody>
      </p:sp>
      <p:sp>
        <p:nvSpPr>
          <p:cNvPr id="400407" name="Rectangle 23"/>
          <p:cNvSpPr>
            <a:spLocks noChangeArrowheads="1"/>
          </p:cNvSpPr>
          <p:nvPr/>
        </p:nvSpPr>
        <p:spPr bwMode="auto">
          <a:xfrm>
            <a:off x="0" y="2228850"/>
            <a:ext cx="9144000" cy="0"/>
          </a:xfrm>
          <a:prstGeom prst="rect">
            <a:avLst/>
          </a:prstGeom>
          <a:noFill/>
          <a:ln w="9525">
            <a:noFill/>
            <a:miter lim="800000"/>
            <a:headEnd/>
            <a:tailEnd/>
          </a:ln>
          <a:effectLst/>
        </p:spPr>
        <p:txBody>
          <a:bodyPr wrap="none" anchor="ctr">
            <a:spAutoFit/>
          </a:bodyPr>
          <a:lstStyle/>
          <a:p>
            <a:endParaRPr lang="es-ES"/>
          </a:p>
        </p:txBody>
      </p:sp>
    </p:spTree>
  </p:cSld>
  <p:clrMapOvr>
    <a:masterClrMapping/>
  </p:clrMapOvr>
  <p:transition>
    <p:split orient="ver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Text Box 2"/>
          <p:cNvSpPr txBox="1">
            <a:spLocks noChangeArrowheads="1"/>
          </p:cNvSpPr>
          <p:nvPr/>
        </p:nvSpPr>
        <p:spPr bwMode="auto">
          <a:xfrm>
            <a:off x="381000" y="1752600"/>
            <a:ext cx="8458200" cy="366713"/>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
        <p:nvSpPr>
          <p:cNvPr id="327683" name="Rectangle 3"/>
          <p:cNvSpPr>
            <a:spLocks noChangeArrowheads="1"/>
          </p:cNvSpPr>
          <p:nvPr/>
        </p:nvSpPr>
        <p:spPr bwMode="auto">
          <a:xfrm>
            <a:off x="-304800" y="533400"/>
            <a:ext cx="8229600" cy="377825"/>
          </a:xfrm>
          <a:prstGeom prst="rect">
            <a:avLst/>
          </a:prstGeom>
          <a:noFill/>
          <a:ln w="9525">
            <a:noFill/>
            <a:miter lim="800000"/>
            <a:headEnd/>
            <a:tailEnd/>
          </a:ln>
          <a:effectLst/>
        </p:spPr>
        <p:txBody>
          <a:bodyPr anchor="b"/>
          <a:lstStyle/>
          <a:p>
            <a:pPr algn="ctr"/>
            <a:r>
              <a:rPr lang="en-US" sz="3200" b="1">
                <a:solidFill>
                  <a:schemeClr val="hlink"/>
                </a:solidFill>
                <a:effectLst>
                  <a:outerShdw blurRad="38100" dist="38100" dir="2700000" algn="tl">
                    <a:srgbClr val="000000"/>
                  </a:outerShdw>
                </a:effectLst>
                <a:latin typeface="Times New Roman" pitchFamily="18" charset="0"/>
                <a:cs typeface="Times New Roman" pitchFamily="18" charset="0"/>
              </a:rPr>
              <a:t>PLAN DE MERCADEO</a:t>
            </a:r>
          </a:p>
        </p:txBody>
      </p:sp>
      <p:pic>
        <p:nvPicPr>
          <p:cNvPr id="327723" name="Picture 43"/>
          <p:cNvPicPr>
            <a:picLocks noChangeAspect="1" noChangeArrowheads="1"/>
          </p:cNvPicPr>
          <p:nvPr>
            <p:ph/>
          </p:nvPr>
        </p:nvPicPr>
        <p:blipFill>
          <a:blip r:embed="rId3"/>
          <a:srcRect/>
          <a:stretch>
            <a:fillRect/>
          </a:stretch>
        </p:blipFill>
        <p:spPr>
          <a:xfrm>
            <a:off x="762000" y="1676400"/>
            <a:ext cx="6934200" cy="5029200"/>
          </a:xfrm>
          <a:solidFill>
            <a:srgbClr val="FFCC99"/>
          </a:solidFill>
          <a:ln/>
        </p:spPr>
      </p:pic>
      <p:sp>
        <p:nvSpPr>
          <p:cNvPr id="327724" name="Rectangle 44"/>
          <p:cNvSpPr>
            <a:spLocks noChangeArrowheads="1"/>
          </p:cNvSpPr>
          <p:nvPr/>
        </p:nvSpPr>
        <p:spPr bwMode="auto">
          <a:xfrm>
            <a:off x="-304800" y="1143000"/>
            <a:ext cx="8229600" cy="377825"/>
          </a:xfrm>
          <a:prstGeom prst="rect">
            <a:avLst/>
          </a:prstGeom>
          <a:noFill/>
          <a:ln w="9525">
            <a:noFill/>
            <a:miter lim="800000"/>
            <a:headEnd/>
            <a:tailEnd/>
          </a:ln>
          <a:effectLst/>
        </p:spPr>
        <p:txBody>
          <a:bodyPr anchor="b"/>
          <a:lstStyle/>
          <a:p>
            <a:pPr algn="ctr"/>
            <a:r>
              <a:rPr lang="en-US" sz="2800" b="1">
                <a:solidFill>
                  <a:schemeClr val="hlink"/>
                </a:solidFill>
                <a:effectLst>
                  <a:outerShdw blurRad="38100" dist="38100" dir="2700000" algn="tl">
                    <a:srgbClr val="000000"/>
                  </a:outerShdw>
                </a:effectLst>
                <a:latin typeface="Century Gothic" pitchFamily="34" charset="0"/>
                <a:cs typeface="Times New Roman" pitchFamily="18" charset="0"/>
              </a:rPr>
              <a:t>MATRIZ FODA</a:t>
            </a:r>
          </a:p>
        </p:txBody>
      </p:sp>
      <p:pic>
        <p:nvPicPr>
          <p:cNvPr id="327725" name="Picture 45"/>
          <p:cNvPicPr>
            <a:picLocks noChangeAspect="1" noChangeArrowheads="1"/>
          </p:cNvPicPr>
          <p:nvPr/>
        </p:nvPicPr>
        <p:blipFill>
          <a:blip r:embed="rId4"/>
          <a:srcRect/>
          <a:stretch>
            <a:fillRect/>
          </a:stretch>
        </p:blipFill>
        <p:spPr bwMode="auto">
          <a:xfrm>
            <a:off x="6400800" y="152400"/>
            <a:ext cx="2362200" cy="1371600"/>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1" name="Rectangle 3"/>
          <p:cNvSpPr>
            <a:spLocks noChangeArrowheads="1"/>
          </p:cNvSpPr>
          <p:nvPr/>
        </p:nvSpPr>
        <p:spPr bwMode="auto">
          <a:xfrm>
            <a:off x="914400" y="685800"/>
            <a:ext cx="5791200" cy="377825"/>
          </a:xfrm>
          <a:prstGeom prst="rect">
            <a:avLst/>
          </a:prstGeom>
          <a:noFill/>
          <a:ln w="9525">
            <a:noFill/>
            <a:miter lim="800000"/>
            <a:headEnd/>
            <a:tailEnd/>
          </a:ln>
          <a:effectLst/>
        </p:spPr>
        <p:txBody>
          <a:bodyPr anchor="b"/>
          <a:lstStyle/>
          <a:p>
            <a:pPr algn="ct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CADENA DE VALOR DE PORTER</a:t>
            </a:r>
          </a:p>
        </p:txBody>
      </p:sp>
      <p:sp>
        <p:nvSpPr>
          <p:cNvPr id="330426" name="Rectangle 698"/>
          <p:cNvSpPr>
            <a:spLocks noChangeArrowheads="1"/>
          </p:cNvSpPr>
          <p:nvPr/>
        </p:nvSpPr>
        <p:spPr bwMode="auto">
          <a:xfrm>
            <a:off x="0" y="-3176588"/>
            <a:ext cx="9144000" cy="0"/>
          </a:xfrm>
          <a:prstGeom prst="rect">
            <a:avLst/>
          </a:prstGeom>
          <a:noFill/>
          <a:ln w="9525">
            <a:noFill/>
            <a:miter lim="800000"/>
            <a:headEnd/>
            <a:tailEnd/>
          </a:ln>
          <a:effectLst/>
        </p:spPr>
        <p:txBody>
          <a:bodyPr wrap="none">
            <a:spAutoFit/>
          </a:bodyPr>
          <a:lstStyle/>
          <a:p>
            <a:endParaRPr lang="es-ES"/>
          </a:p>
        </p:txBody>
      </p:sp>
      <p:graphicFrame>
        <p:nvGraphicFramePr>
          <p:cNvPr id="330687" name="Group 959"/>
          <p:cNvGraphicFramePr>
            <a:graphicFrameLocks noGrp="1"/>
          </p:cNvGraphicFramePr>
          <p:nvPr/>
        </p:nvGraphicFramePr>
        <p:xfrm>
          <a:off x="9525" y="-2720975"/>
          <a:ext cx="752475" cy="455612"/>
        </p:xfrm>
        <a:graphic>
          <a:graphicData uri="http://schemas.openxmlformats.org/drawingml/2006/table">
            <a:tbl>
              <a:tblPr/>
              <a:tblGrid>
                <a:gridCol w="752475"/>
              </a:tblGrid>
              <a:tr h="1619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s-EC"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cap="flat">
                      <a:noFill/>
                    </a:lnL>
                    <a:lnR cap="flat">
                      <a:noFill/>
                    </a:lnR>
                    <a:lnT cap="flat">
                      <a:noFill/>
                    </a:lnT>
                    <a:lnB cap="flat">
                      <a:noFill/>
                    </a:lnB>
                    <a:lnTlToBr>
                      <a:noFill/>
                    </a:lnTlToBr>
                    <a:lnBlToTr>
                      <a:noFill/>
                    </a:lnBlToTr>
                    <a:noFill/>
                  </a:tcPr>
                </a:tc>
              </a:tr>
            </a:tbl>
          </a:graphicData>
        </a:graphic>
      </p:graphicFrame>
      <p:sp>
        <p:nvSpPr>
          <p:cNvPr id="389121" name="Text Box 1025"/>
          <p:cNvSpPr txBox="1">
            <a:spLocks noChangeArrowheads="1"/>
          </p:cNvSpPr>
          <p:nvPr/>
        </p:nvSpPr>
        <p:spPr bwMode="auto">
          <a:xfrm>
            <a:off x="6553200" y="3048000"/>
            <a:ext cx="2286000" cy="1524000"/>
          </a:xfrm>
          <a:prstGeom prst="rect">
            <a:avLst/>
          </a:prstGeom>
          <a:solidFill>
            <a:srgbClr val="FFFF00"/>
          </a:solidFill>
          <a:ln w="38100" cmpd="dbl">
            <a:solidFill>
              <a:srgbClr val="000000"/>
            </a:solidFill>
            <a:miter lim="800000"/>
            <a:headEnd/>
            <a:tailEnd/>
          </a:ln>
        </p:spPr>
        <p:txBody>
          <a:bodyPr/>
          <a:lstStyle/>
          <a:p>
            <a:pPr algn="ctr"/>
            <a:r>
              <a:rPr lang="es-ES" sz="1600" b="1">
                <a:solidFill>
                  <a:srgbClr val="000000"/>
                </a:solidFill>
                <a:latin typeface="Times New Roman" pitchFamily="18" charset="0"/>
                <a:cs typeface="Times New Roman" pitchFamily="18" charset="0"/>
              </a:rPr>
              <a:t>Clientes</a:t>
            </a:r>
            <a:r>
              <a:rPr lang="es-ES" sz="1600">
                <a:solidFill>
                  <a:srgbClr val="000000"/>
                </a:solidFill>
                <a:latin typeface="Times New Roman" pitchFamily="18" charset="0"/>
                <a:cs typeface="Times New Roman" pitchFamily="18" charset="0"/>
              </a:rPr>
              <a:t/>
            </a:r>
            <a:br>
              <a:rPr lang="es-ES" sz="1600">
                <a:solidFill>
                  <a:srgbClr val="000000"/>
                </a:solidFill>
                <a:latin typeface="Times New Roman" pitchFamily="18" charset="0"/>
                <a:cs typeface="Times New Roman" pitchFamily="18" charset="0"/>
              </a:rPr>
            </a:br>
            <a:r>
              <a:rPr lang="es-ES" sz="1600">
                <a:solidFill>
                  <a:srgbClr val="000000"/>
                </a:solidFill>
                <a:latin typeface="Times New Roman" pitchFamily="18" charset="0"/>
                <a:cs typeface="Times New Roman" pitchFamily="18" charset="0"/>
              </a:rPr>
              <a:t>- Jóvenes, hombres y mujeres de nivel socioeconómico medio, medio alto y alto, de 12 a 64 anos de edad</a:t>
            </a:r>
            <a:endParaRPr lang="es-ES" sz="1600">
              <a:solidFill>
                <a:srgbClr val="000000"/>
              </a:solidFill>
            </a:endParaRPr>
          </a:p>
        </p:txBody>
      </p:sp>
      <p:sp>
        <p:nvSpPr>
          <p:cNvPr id="389122" name="Text Box 1026"/>
          <p:cNvSpPr txBox="1">
            <a:spLocks noChangeArrowheads="1"/>
          </p:cNvSpPr>
          <p:nvPr/>
        </p:nvSpPr>
        <p:spPr bwMode="auto">
          <a:xfrm>
            <a:off x="2743200" y="1447800"/>
            <a:ext cx="2819400" cy="1066800"/>
          </a:xfrm>
          <a:prstGeom prst="rect">
            <a:avLst/>
          </a:prstGeom>
          <a:solidFill>
            <a:srgbClr val="FFFF00"/>
          </a:solidFill>
          <a:ln w="38100" cmpd="dbl">
            <a:solidFill>
              <a:srgbClr val="000000"/>
            </a:solidFill>
            <a:miter lim="800000"/>
            <a:headEnd/>
            <a:tailEnd/>
          </a:ln>
        </p:spPr>
        <p:txBody>
          <a:bodyPr/>
          <a:lstStyle/>
          <a:p>
            <a:pPr algn="ctr"/>
            <a:r>
              <a:rPr lang="es-ES" sz="1600" b="1">
                <a:solidFill>
                  <a:srgbClr val="000000"/>
                </a:solidFill>
                <a:latin typeface="Times New Roman" pitchFamily="18" charset="0"/>
                <a:cs typeface="Times New Roman" pitchFamily="18" charset="0"/>
              </a:rPr>
              <a:t>Competidores Potenciales</a:t>
            </a:r>
            <a:r>
              <a:rPr lang="es-ES" sz="1600">
                <a:solidFill>
                  <a:srgbClr val="000000"/>
                </a:solidFill>
                <a:latin typeface="Times New Roman" pitchFamily="18" charset="0"/>
                <a:cs typeface="Times New Roman" pitchFamily="18" charset="0"/>
              </a:rPr>
              <a:t/>
            </a:r>
            <a:br>
              <a:rPr lang="es-ES" sz="1600">
                <a:solidFill>
                  <a:srgbClr val="000000"/>
                </a:solidFill>
                <a:latin typeface="Times New Roman" pitchFamily="18" charset="0"/>
                <a:cs typeface="Times New Roman" pitchFamily="18" charset="0"/>
              </a:rPr>
            </a:br>
            <a:r>
              <a:rPr lang="es-ES" sz="1600">
                <a:solidFill>
                  <a:srgbClr val="000000"/>
                </a:solidFill>
                <a:latin typeface="Times New Roman" pitchFamily="18" charset="0"/>
                <a:cs typeface="Times New Roman" pitchFamily="18" charset="0"/>
              </a:rPr>
              <a:t>- Nuevos locales que ofrezcan el mismo producto en los centros comerciales</a:t>
            </a:r>
          </a:p>
        </p:txBody>
      </p:sp>
      <p:sp>
        <p:nvSpPr>
          <p:cNvPr id="389123" name="Text Box 1027"/>
          <p:cNvSpPr txBox="1">
            <a:spLocks noChangeArrowheads="1"/>
          </p:cNvSpPr>
          <p:nvPr/>
        </p:nvSpPr>
        <p:spPr bwMode="auto">
          <a:xfrm>
            <a:off x="2667000" y="3048000"/>
            <a:ext cx="3352800" cy="1295400"/>
          </a:xfrm>
          <a:prstGeom prst="rect">
            <a:avLst/>
          </a:prstGeom>
          <a:solidFill>
            <a:srgbClr val="FFCC00"/>
          </a:solidFill>
          <a:ln w="38100" cmpd="dbl">
            <a:solidFill>
              <a:srgbClr val="000000"/>
            </a:solidFill>
            <a:miter lim="800000"/>
            <a:headEnd/>
            <a:tailEnd/>
          </a:ln>
        </p:spPr>
        <p:txBody>
          <a:bodyPr/>
          <a:lstStyle/>
          <a:p>
            <a:pPr algn="ctr"/>
            <a:r>
              <a:rPr lang="es-ES" sz="1600" b="1">
                <a:solidFill>
                  <a:srgbClr val="000000"/>
                </a:solidFill>
                <a:latin typeface="Times New Roman" pitchFamily="18" charset="0"/>
                <a:cs typeface="Times New Roman" pitchFamily="18" charset="0"/>
              </a:rPr>
              <a:t>Competidores </a:t>
            </a:r>
            <a:r>
              <a:rPr lang="es-ES" sz="1600">
                <a:solidFill>
                  <a:srgbClr val="000000"/>
                </a:solidFill>
                <a:latin typeface="Times New Roman" pitchFamily="18" charset="0"/>
                <a:cs typeface="Times New Roman" pitchFamily="18" charset="0"/>
              </a:rPr>
              <a:t/>
            </a:r>
            <a:br>
              <a:rPr lang="es-ES" sz="1600">
                <a:solidFill>
                  <a:srgbClr val="000000"/>
                </a:solidFill>
                <a:latin typeface="Times New Roman" pitchFamily="18" charset="0"/>
                <a:cs typeface="Times New Roman" pitchFamily="18" charset="0"/>
              </a:rPr>
            </a:br>
            <a:r>
              <a:rPr lang="es-ES" sz="1600">
                <a:solidFill>
                  <a:srgbClr val="000000"/>
                </a:solidFill>
                <a:latin typeface="Times New Roman" pitchFamily="18" charset="0"/>
                <a:cs typeface="Times New Roman" pitchFamily="18" charset="0"/>
              </a:rPr>
              <a:t>- Otros locales de comida ubicados en los principales centros comerciales de la ciudad que ofrezcan en sus menús arroz con leche</a:t>
            </a:r>
            <a:endParaRPr lang="es-ES" sz="1600">
              <a:solidFill>
                <a:srgbClr val="000000"/>
              </a:solidFill>
            </a:endParaRPr>
          </a:p>
        </p:txBody>
      </p:sp>
      <p:sp>
        <p:nvSpPr>
          <p:cNvPr id="389124" name="Text Box 1028"/>
          <p:cNvSpPr txBox="1">
            <a:spLocks noChangeArrowheads="1"/>
          </p:cNvSpPr>
          <p:nvPr/>
        </p:nvSpPr>
        <p:spPr bwMode="auto">
          <a:xfrm>
            <a:off x="381000" y="3276600"/>
            <a:ext cx="1609725" cy="914400"/>
          </a:xfrm>
          <a:prstGeom prst="rect">
            <a:avLst/>
          </a:prstGeom>
          <a:solidFill>
            <a:srgbClr val="FFFF00"/>
          </a:solidFill>
          <a:ln w="38100" cmpd="dbl">
            <a:solidFill>
              <a:srgbClr val="000000"/>
            </a:solidFill>
            <a:miter lim="800000"/>
            <a:headEnd/>
            <a:tailEnd/>
          </a:ln>
        </p:spPr>
        <p:txBody>
          <a:bodyPr/>
          <a:lstStyle/>
          <a:p>
            <a:pPr algn="ctr"/>
            <a:r>
              <a:rPr lang="es-ES" sz="1600" b="1">
                <a:solidFill>
                  <a:srgbClr val="000000"/>
                </a:solidFill>
                <a:latin typeface="Times New Roman" pitchFamily="18" charset="0"/>
                <a:cs typeface="Times New Roman" pitchFamily="18" charset="0"/>
              </a:rPr>
              <a:t>Proveedores</a:t>
            </a:r>
            <a:r>
              <a:rPr lang="es-ES" sz="1600">
                <a:solidFill>
                  <a:srgbClr val="000000"/>
                </a:solidFill>
                <a:latin typeface="Times New Roman" pitchFamily="18" charset="0"/>
                <a:cs typeface="Times New Roman" pitchFamily="18" charset="0"/>
              </a:rPr>
              <a:t/>
            </a:r>
            <a:br>
              <a:rPr lang="es-ES" sz="1600">
                <a:solidFill>
                  <a:srgbClr val="000000"/>
                </a:solidFill>
                <a:latin typeface="Times New Roman" pitchFamily="18" charset="0"/>
                <a:cs typeface="Times New Roman" pitchFamily="18" charset="0"/>
              </a:rPr>
            </a:br>
            <a:r>
              <a:rPr lang="es-ES" sz="1600">
                <a:solidFill>
                  <a:srgbClr val="000000"/>
                </a:solidFill>
                <a:latin typeface="Times New Roman" pitchFamily="18" charset="0"/>
                <a:cs typeface="Times New Roman" pitchFamily="18" charset="0"/>
              </a:rPr>
              <a:t>- Mayoristas</a:t>
            </a:r>
            <a:br>
              <a:rPr lang="es-ES" sz="1600">
                <a:solidFill>
                  <a:srgbClr val="000000"/>
                </a:solidFill>
                <a:latin typeface="Times New Roman" pitchFamily="18" charset="0"/>
                <a:cs typeface="Times New Roman" pitchFamily="18" charset="0"/>
              </a:rPr>
            </a:br>
            <a:r>
              <a:rPr lang="es-ES" sz="1600">
                <a:solidFill>
                  <a:srgbClr val="000000"/>
                </a:solidFill>
                <a:latin typeface="Times New Roman" pitchFamily="18" charset="0"/>
                <a:cs typeface="Times New Roman" pitchFamily="18" charset="0"/>
              </a:rPr>
              <a:t>- Supermercados</a:t>
            </a:r>
            <a:endParaRPr lang="es-ES" sz="1600">
              <a:solidFill>
                <a:srgbClr val="000000"/>
              </a:solidFill>
            </a:endParaRPr>
          </a:p>
        </p:txBody>
      </p:sp>
      <p:sp>
        <p:nvSpPr>
          <p:cNvPr id="389125" name="Text Box 1029"/>
          <p:cNvSpPr txBox="1">
            <a:spLocks noChangeArrowheads="1"/>
          </p:cNvSpPr>
          <p:nvPr/>
        </p:nvSpPr>
        <p:spPr bwMode="auto">
          <a:xfrm>
            <a:off x="2438400" y="4953000"/>
            <a:ext cx="3962400" cy="1371600"/>
          </a:xfrm>
          <a:prstGeom prst="rect">
            <a:avLst/>
          </a:prstGeom>
          <a:solidFill>
            <a:srgbClr val="FFFF00"/>
          </a:solidFill>
          <a:ln w="38100" cmpd="dbl">
            <a:solidFill>
              <a:srgbClr val="000000"/>
            </a:solidFill>
            <a:miter lim="800000"/>
            <a:headEnd/>
            <a:tailEnd/>
          </a:ln>
        </p:spPr>
        <p:txBody>
          <a:bodyPr/>
          <a:lstStyle/>
          <a:p>
            <a:pPr algn="ctr"/>
            <a:r>
              <a:rPr lang="es-ES" sz="1600" b="1">
                <a:solidFill>
                  <a:srgbClr val="000000"/>
                </a:solidFill>
                <a:latin typeface="Times New Roman" pitchFamily="18" charset="0"/>
                <a:cs typeface="Times New Roman" pitchFamily="18" charset="0"/>
              </a:rPr>
              <a:t>Sustitutos / Similares</a:t>
            </a:r>
            <a:r>
              <a:rPr lang="es-ES" sz="1600">
                <a:solidFill>
                  <a:srgbClr val="000000"/>
                </a:solidFill>
                <a:latin typeface="Times New Roman" pitchFamily="18" charset="0"/>
                <a:cs typeface="Times New Roman" pitchFamily="18" charset="0"/>
              </a:rPr>
              <a:t/>
            </a:r>
            <a:br>
              <a:rPr lang="es-ES" sz="1600">
                <a:solidFill>
                  <a:srgbClr val="000000"/>
                </a:solidFill>
                <a:latin typeface="Times New Roman" pitchFamily="18" charset="0"/>
                <a:cs typeface="Times New Roman" pitchFamily="18" charset="0"/>
              </a:rPr>
            </a:br>
            <a:r>
              <a:rPr lang="es-ES" sz="1600">
                <a:solidFill>
                  <a:srgbClr val="000000"/>
                </a:solidFill>
                <a:latin typeface="Times New Roman" pitchFamily="18" charset="0"/>
                <a:cs typeface="Times New Roman" pitchFamily="18" charset="0"/>
              </a:rPr>
              <a:t>-</a:t>
            </a:r>
            <a:r>
              <a:rPr lang="es-ES" sz="1600" b="1">
                <a:solidFill>
                  <a:srgbClr val="000000"/>
                </a:solidFill>
                <a:latin typeface="Times New Roman" pitchFamily="18" charset="0"/>
                <a:cs typeface="Times New Roman" pitchFamily="18" charset="0"/>
              </a:rPr>
              <a:t> </a:t>
            </a:r>
            <a:r>
              <a:rPr lang="es-ES" sz="1600">
                <a:solidFill>
                  <a:srgbClr val="000000"/>
                </a:solidFill>
                <a:latin typeface="Times New Roman" pitchFamily="18" charset="0"/>
                <a:cs typeface="Times New Roman" pitchFamily="18" charset="0"/>
              </a:rPr>
              <a:t>Heladerías</a:t>
            </a:r>
            <a:br>
              <a:rPr lang="es-ES" sz="1600">
                <a:solidFill>
                  <a:srgbClr val="000000"/>
                </a:solidFill>
                <a:latin typeface="Times New Roman" pitchFamily="18" charset="0"/>
                <a:cs typeface="Times New Roman" pitchFamily="18" charset="0"/>
              </a:rPr>
            </a:br>
            <a:r>
              <a:rPr lang="es-ES" sz="1600">
                <a:solidFill>
                  <a:srgbClr val="000000"/>
                </a:solidFill>
                <a:latin typeface="Times New Roman" pitchFamily="18" charset="0"/>
                <a:cs typeface="Times New Roman" pitchFamily="18" charset="0"/>
              </a:rPr>
              <a:t>- Dulcerías</a:t>
            </a:r>
            <a:br>
              <a:rPr lang="es-ES" sz="1600">
                <a:solidFill>
                  <a:srgbClr val="000000"/>
                </a:solidFill>
                <a:latin typeface="Times New Roman" pitchFamily="18" charset="0"/>
                <a:cs typeface="Times New Roman" pitchFamily="18" charset="0"/>
              </a:rPr>
            </a:br>
            <a:r>
              <a:rPr lang="es-ES" sz="1600">
                <a:solidFill>
                  <a:srgbClr val="000000"/>
                </a:solidFill>
                <a:latin typeface="Times New Roman" pitchFamily="18" charset="0"/>
                <a:cs typeface="Times New Roman" pitchFamily="18" charset="0"/>
              </a:rPr>
              <a:t>- Locales de comida rápida que sirvan postres</a:t>
            </a:r>
            <a:br>
              <a:rPr lang="es-ES" sz="1600">
                <a:solidFill>
                  <a:srgbClr val="000000"/>
                </a:solidFill>
                <a:latin typeface="Times New Roman" pitchFamily="18" charset="0"/>
                <a:cs typeface="Times New Roman" pitchFamily="18" charset="0"/>
              </a:rPr>
            </a:br>
            <a:r>
              <a:rPr lang="es-ES" sz="1600">
                <a:solidFill>
                  <a:srgbClr val="000000"/>
                </a:solidFill>
                <a:latin typeface="Times New Roman" pitchFamily="18" charset="0"/>
                <a:cs typeface="Times New Roman" pitchFamily="18" charset="0"/>
              </a:rPr>
              <a:t>Arroz con leche preparado en casa</a:t>
            </a:r>
            <a:endParaRPr lang="es-ES" sz="1600">
              <a:solidFill>
                <a:srgbClr val="000000"/>
              </a:solidFill>
            </a:endParaRPr>
          </a:p>
        </p:txBody>
      </p:sp>
      <p:sp>
        <p:nvSpPr>
          <p:cNvPr id="389126" name="Line 1030"/>
          <p:cNvSpPr>
            <a:spLocks noChangeShapeType="1"/>
          </p:cNvSpPr>
          <p:nvPr/>
        </p:nvSpPr>
        <p:spPr bwMode="auto">
          <a:xfrm>
            <a:off x="4114800" y="2514600"/>
            <a:ext cx="0" cy="552450"/>
          </a:xfrm>
          <a:prstGeom prst="line">
            <a:avLst/>
          </a:prstGeom>
          <a:noFill/>
          <a:ln w="19050">
            <a:solidFill>
              <a:srgbClr val="000000"/>
            </a:solidFill>
            <a:round/>
            <a:headEnd/>
            <a:tailEnd/>
          </a:ln>
        </p:spPr>
        <p:txBody>
          <a:bodyPr/>
          <a:lstStyle/>
          <a:p>
            <a:endParaRPr lang="es-ES"/>
          </a:p>
        </p:txBody>
      </p:sp>
      <p:sp>
        <p:nvSpPr>
          <p:cNvPr id="389127" name="Line 1031"/>
          <p:cNvSpPr>
            <a:spLocks noChangeShapeType="1"/>
          </p:cNvSpPr>
          <p:nvPr/>
        </p:nvSpPr>
        <p:spPr bwMode="auto">
          <a:xfrm>
            <a:off x="4114800" y="4343400"/>
            <a:ext cx="0" cy="628650"/>
          </a:xfrm>
          <a:prstGeom prst="line">
            <a:avLst/>
          </a:prstGeom>
          <a:noFill/>
          <a:ln w="19050">
            <a:solidFill>
              <a:srgbClr val="000000"/>
            </a:solidFill>
            <a:round/>
            <a:headEnd/>
            <a:tailEnd/>
          </a:ln>
        </p:spPr>
        <p:txBody>
          <a:bodyPr/>
          <a:lstStyle/>
          <a:p>
            <a:endParaRPr lang="es-ES"/>
          </a:p>
        </p:txBody>
      </p:sp>
      <p:sp>
        <p:nvSpPr>
          <p:cNvPr id="389128" name="Line 1032"/>
          <p:cNvSpPr>
            <a:spLocks noChangeShapeType="1"/>
          </p:cNvSpPr>
          <p:nvPr/>
        </p:nvSpPr>
        <p:spPr bwMode="auto">
          <a:xfrm flipH="1">
            <a:off x="1981200" y="3733800"/>
            <a:ext cx="685800" cy="19050"/>
          </a:xfrm>
          <a:prstGeom prst="line">
            <a:avLst/>
          </a:prstGeom>
          <a:noFill/>
          <a:ln w="19050">
            <a:solidFill>
              <a:srgbClr val="000000"/>
            </a:solidFill>
            <a:round/>
            <a:headEnd/>
            <a:tailEnd/>
          </a:ln>
        </p:spPr>
        <p:txBody>
          <a:bodyPr/>
          <a:lstStyle/>
          <a:p>
            <a:endParaRPr lang="es-ES"/>
          </a:p>
        </p:txBody>
      </p:sp>
      <p:sp>
        <p:nvSpPr>
          <p:cNvPr id="389129" name="Line 1033"/>
          <p:cNvSpPr>
            <a:spLocks noChangeShapeType="1"/>
          </p:cNvSpPr>
          <p:nvPr/>
        </p:nvSpPr>
        <p:spPr bwMode="auto">
          <a:xfrm flipH="1">
            <a:off x="6019800" y="3733800"/>
            <a:ext cx="533400" cy="19050"/>
          </a:xfrm>
          <a:prstGeom prst="line">
            <a:avLst/>
          </a:prstGeom>
          <a:noFill/>
          <a:ln w="19050">
            <a:solidFill>
              <a:srgbClr val="000000"/>
            </a:solidFill>
            <a:round/>
            <a:headEnd/>
            <a:tailEnd/>
          </a:ln>
        </p:spPr>
        <p:txBody>
          <a:bodyPr/>
          <a:lstStyle/>
          <a:p>
            <a:endParaRPr lang="es-ES"/>
          </a:p>
        </p:txBody>
      </p:sp>
      <p:pic>
        <p:nvPicPr>
          <p:cNvPr id="389130" name="Picture 1034"/>
          <p:cNvPicPr>
            <a:picLocks noChangeAspect="1" noChangeArrowheads="1"/>
          </p:cNvPicPr>
          <p:nvPr/>
        </p:nvPicPr>
        <p:blipFill>
          <a:blip r:embed="rId3"/>
          <a:srcRect/>
          <a:stretch>
            <a:fillRect/>
          </a:stretch>
        </p:blipFill>
        <p:spPr bwMode="auto">
          <a:xfrm>
            <a:off x="6477000" y="304800"/>
            <a:ext cx="2286000" cy="1676400"/>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7" name="Rectangle 3"/>
          <p:cNvSpPr>
            <a:spLocks noChangeArrowheads="1"/>
          </p:cNvSpPr>
          <p:nvPr/>
        </p:nvSpPr>
        <p:spPr bwMode="auto">
          <a:xfrm>
            <a:off x="457200" y="381000"/>
            <a:ext cx="8229600" cy="377825"/>
          </a:xfrm>
          <a:prstGeom prst="rect">
            <a:avLst/>
          </a:prstGeom>
          <a:noFill/>
          <a:ln w="9525">
            <a:noFill/>
            <a:miter lim="800000"/>
            <a:headEnd/>
            <a:tailEnd/>
          </a:ln>
          <a:effectLst/>
        </p:spPr>
        <p:txBody>
          <a:bodyPr anchor="b"/>
          <a:lstStyle/>
          <a:p>
            <a:pPr algn="ctr"/>
            <a:r>
              <a:rPr lang="en-US" sz="2800" b="1">
                <a:solidFill>
                  <a:schemeClr val="hlink"/>
                </a:solidFill>
                <a:effectLst>
                  <a:outerShdw blurRad="38100" dist="38100" dir="2700000" algn="tl">
                    <a:srgbClr val="000000"/>
                  </a:outerShdw>
                </a:effectLst>
                <a:latin typeface="Century Gothic" pitchFamily="34" charset="0"/>
                <a:cs typeface="Times New Roman" pitchFamily="18" charset="0"/>
              </a:rPr>
              <a:t>MARKETING MIX</a:t>
            </a:r>
          </a:p>
        </p:txBody>
      </p:sp>
      <p:sp>
        <p:nvSpPr>
          <p:cNvPr id="333828" name="Rectangle 4"/>
          <p:cNvSpPr>
            <a:spLocks noChangeArrowheads="1"/>
          </p:cNvSpPr>
          <p:nvPr/>
        </p:nvSpPr>
        <p:spPr bwMode="auto">
          <a:xfrm>
            <a:off x="990600" y="850900"/>
            <a:ext cx="7391400" cy="6130925"/>
          </a:xfrm>
          <a:prstGeom prst="rect">
            <a:avLst/>
          </a:prstGeom>
          <a:noFill/>
          <a:ln w="9525">
            <a:noFill/>
            <a:miter lim="800000"/>
            <a:headEnd/>
            <a:tailEnd/>
          </a:ln>
          <a:effectLst/>
        </p:spPr>
        <p:txBody>
          <a:bodyPr anchor="ctr">
            <a:spAutoFit/>
          </a:bodyPr>
          <a:lstStyle/>
          <a:p>
            <a:r>
              <a:rPr lang="es-ES" sz="2400" b="1">
                <a:solidFill>
                  <a:schemeClr val="hlink"/>
                </a:solidFill>
                <a:latin typeface="Century Gothic" pitchFamily="34" charset="0"/>
                <a:cs typeface="Times New Roman" pitchFamily="18" charset="0"/>
              </a:rPr>
              <a:t>1. Producto</a:t>
            </a:r>
          </a:p>
          <a:p>
            <a:endParaRPr lang="es-ES_tradnl" sz="2000" b="1" u="sng">
              <a:solidFill>
                <a:schemeClr val="hlink"/>
              </a:solidFill>
              <a:latin typeface="Century Gothic" pitchFamily="34" charset="0"/>
              <a:cs typeface="Times New Roman" pitchFamily="18" charset="0"/>
            </a:endParaRPr>
          </a:p>
          <a:p>
            <a:r>
              <a:rPr lang="es-ES_tradnl" b="1">
                <a:solidFill>
                  <a:schemeClr val="hlink"/>
                </a:solidFill>
              </a:rPr>
              <a:t>Nombre del Producto: </a:t>
            </a:r>
            <a:r>
              <a:rPr lang="es-ES_tradnl" b="1"/>
              <a:t>Deliarroz</a:t>
            </a:r>
          </a:p>
          <a:p>
            <a:endParaRPr lang="es-ES_tradnl" sz="2000" b="1">
              <a:latin typeface="Century Gothic" pitchFamily="34" charset="0"/>
              <a:cs typeface="Times New Roman" pitchFamily="18" charset="0"/>
            </a:endParaRPr>
          </a:p>
          <a:p>
            <a:r>
              <a:rPr lang="es-ES_tradnl" sz="2000" b="1" u="sng">
                <a:solidFill>
                  <a:schemeClr val="hlink"/>
                </a:solidFill>
                <a:latin typeface="Century Gothic" pitchFamily="34" charset="0"/>
                <a:cs typeface="Times New Roman" pitchFamily="18" charset="0"/>
              </a:rPr>
              <a:t>Características:</a:t>
            </a:r>
          </a:p>
          <a:p>
            <a:endParaRPr lang="es-ES_tradnl" b="1" u="sng">
              <a:latin typeface="Century Gothic" pitchFamily="34" charset="0"/>
              <a:cs typeface="Times New Roman" pitchFamily="18" charset="0"/>
            </a:endParaRPr>
          </a:p>
          <a:p>
            <a:pPr>
              <a:buFont typeface="Wingdings" pitchFamily="2" charset="2"/>
              <a:buChar char="Ø"/>
            </a:pPr>
            <a:r>
              <a:rPr lang="es-ES_tradnl" b="1">
                <a:latin typeface="Century Gothic" pitchFamily="34" charset="0"/>
                <a:cs typeface="Times New Roman" pitchFamily="18" charset="0"/>
              </a:rPr>
              <a:t> Producto innovador sin dejar de ser nutritivo</a:t>
            </a:r>
          </a:p>
          <a:p>
            <a:pPr>
              <a:buFont typeface="Wingdings" pitchFamily="2" charset="2"/>
              <a:buChar char="Ø"/>
            </a:pPr>
            <a:endParaRPr lang="es-ES_tradnl" b="1">
              <a:latin typeface="Century Gothic" pitchFamily="34" charset="0"/>
              <a:cs typeface="Times New Roman" pitchFamily="18" charset="0"/>
            </a:endParaRPr>
          </a:p>
          <a:p>
            <a:pPr>
              <a:buFont typeface="Wingdings" pitchFamily="2" charset="2"/>
              <a:buChar char="Ø"/>
            </a:pPr>
            <a:r>
              <a:rPr lang="es-ES" b="1">
                <a:latin typeface="Century Gothic" pitchFamily="34" charset="0"/>
              </a:rPr>
              <a:t> Darle valor agregado al  producto como proteínas, vitaminas y minerales necesarios para el desarrollo de los jóvenes.</a:t>
            </a:r>
          </a:p>
          <a:p>
            <a:pPr algn="ctr">
              <a:buFont typeface="Wingdings" pitchFamily="2" charset="2"/>
              <a:buChar char="Ø"/>
            </a:pPr>
            <a:endParaRPr lang="es-ES" b="1">
              <a:latin typeface="Century Gothic" pitchFamily="34" charset="0"/>
            </a:endParaRPr>
          </a:p>
          <a:p>
            <a:pPr>
              <a:buFont typeface="Wingdings" pitchFamily="2" charset="2"/>
              <a:buChar char="Ø"/>
            </a:pPr>
            <a:r>
              <a:rPr lang="es-ES" b="1">
                <a:latin typeface="Century Gothic" pitchFamily="34" charset="0"/>
              </a:rPr>
              <a:t> Crear los envases adecuados para el mercado tanto local como externo que además sean atractivos para el grupo objetivo.</a:t>
            </a:r>
          </a:p>
          <a:p>
            <a:pPr algn="ctr">
              <a:buFont typeface="Wingdings" pitchFamily="2" charset="2"/>
              <a:buChar char="Ø"/>
            </a:pPr>
            <a:endParaRPr lang="es-ES" b="1">
              <a:latin typeface="Century Gothic" pitchFamily="34" charset="0"/>
            </a:endParaRPr>
          </a:p>
          <a:p>
            <a:pPr>
              <a:buFont typeface="Wingdings" pitchFamily="2" charset="2"/>
              <a:buChar char="Ø"/>
            </a:pPr>
            <a:r>
              <a:rPr lang="es-ES" b="1">
                <a:latin typeface="Century Gothic" pitchFamily="34" charset="0"/>
              </a:rPr>
              <a:t> Producto sin calorías que permite brindar diferentes opciones a nuestros consumidores. </a:t>
            </a:r>
            <a:endParaRPr lang="es-ES" b="1">
              <a:solidFill>
                <a:schemeClr val="hlink"/>
              </a:solidFill>
              <a:latin typeface="Century Gothic" pitchFamily="34" charset="0"/>
              <a:cs typeface="Times New Roman" pitchFamily="18" charset="0"/>
            </a:endParaRPr>
          </a:p>
          <a:p>
            <a:pPr>
              <a:buFontTx/>
              <a:buChar char="-"/>
            </a:pPr>
            <a:endParaRPr lang="es-ES" b="1">
              <a:solidFill>
                <a:schemeClr val="hlink"/>
              </a:solidFill>
              <a:latin typeface="Century Gothic" pitchFamily="34" charset="0"/>
              <a:cs typeface="Times New Roman" pitchFamily="18" charset="0"/>
            </a:endParaRPr>
          </a:p>
          <a:p>
            <a:pPr>
              <a:buFontTx/>
              <a:buChar char="-"/>
            </a:pPr>
            <a:endParaRPr lang="es-ES" sz="2000">
              <a:latin typeface="Times New Roman" pitchFamily="18" charset="0"/>
              <a:cs typeface="Times New Roman" pitchFamily="18" charset="0"/>
            </a:endParaRPr>
          </a:p>
          <a:p>
            <a:pPr>
              <a:buFontTx/>
              <a:buChar char="-"/>
            </a:pPr>
            <a:endParaRPr lang="es-ES" sz="2000">
              <a:latin typeface="Times New Roman" pitchFamily="18" charset="0"/>
              <a:cs typeface="Times New Roman" pitchFamily="18" charset="0"/>
            </a:endParaRPr>
          </a:p>
          <a:p>
            <a:endParaRPr lang="es-ES" sz="2000">
              <a:latin typeface="Times New Roman" pitchFamily="18" charset="0"/>
              <a:cs typeface="Times New Roman" pitchFamily="18" charset="0"/>
            </a:endParaRPr>
          </a:p>
        </p:txBody>
      </p:sp>
      <p:pic>
        <p:nvPicPr>
          <p:cNvPr id="333829" name="Picture 5"/>
          <p:cNvPicPr>
            <a:picLocks noChangeAspect="1" noChangeArrowheads="1"/>
          </p:cNvPicPr>
          <p:nvPr/>
        </p:nvPicPr>
        <p:blipFill>
          <a:blip r:embed="rId3"/>
          <a:srcRect/>
          <a:stretch>
            <a:fillRect/>
          </a:stretch>
        </p:blipFill>
        <p:spPr bwMode="auto">
          <a:xfrm>
            <a:off x="5943600" y="685800"/>
            <a:ext cx="2895600" cy="1676400"/>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Text Box 2"/>
          <p:cNvSpPr txBox="1">
            <a:spLocks noChangeArrowheads="1"/>
          </p:cNvSpPr>
          <p:nvPr/>
        </p:nvSpPr>
        <p:spPr bwMode="auto">
          <a:xfrm>
            <a:off x="381000" y="1752600"/>
            <a:ext cx="8458200" cy="366713"/>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
        <p:nvSpPr>
          <p:cNvPr id="438275" name="Rectangle 3"/>
          <p:cNvSpPr>
            <a:spLocks noChangeArrowheads="1"/>
          </p:cNvSpPr>
          <p:nvPr/>
        </p:nvSpPr>
        <p:spPr bwMode="auto">
          <a:xfrm>
            <a:off x="457200" y="381000"/>
            <a:ext cx="8229600" cy="377825"/>
          </a:xfrm>
          <a:prstGeom prst="rect">
            <a:avLst/>
          </a:prstGeom>
          <a:noFill/>
          <a:ln w="9525">
            <a:noFill/>
            <a:miter lim="800000"/>
            <a:headEnd/>
            <a:tailEnd/>
          </a:ln>
          <a:effectLst/>
        </p:spPr>
        <p:txBody>
          <a:bodyPr anchor="b"/>
          <a:lstStyle/>
          <a:p>
            <a:pPr algn="ctr"/>
            <a:r>
              <a:rPr lang="en-US" sz="2800" b="1">
                <a:solidFill>
                  <a:schemeClr val="hlink"/>
                </a:solidFill>
                <a:effectLst>
                  <a:outerShdw blurRad="38100" dist="38100" dir="2700000" algn="tl">
                    <a:srgbClr val="000000"/>
                  </a:outerShdw>
                </a:effectLst>
                <a:latin typeface="Century Gothic" pitchFamily="34" charset="0"/>
                <a:cs typeface="Times New Roman" pitchFamily="18" charset="0"/>
              </a:rPr>
              <a:t>MARKETING MIX</a:t>
            </a:r>
          </a:p>
        </p:txBody>
      </p:sp>
      <p:sp>
        <p:nvSpPr>
          <p:cNvPr id="438276" name="Rectangle 4"/>
          <p:cNvSpPr>
            <a:spLocks noChangeArrowheads="1"/>
          </p:cNvSpPr>
          <p:nvPr/>
        </p:nvSpPr>
        <p:spPr bwMode="auto">
          <a:xfrm>
            <a:off x="990600" y="457200"/>
            <a:ext cx="7391400" cy="7108825"/>
          </a:xfrm>
          <a:prstGeom prst="rect">
            <a:avLst/>
          </a:prstGeom>
          <a:noFill/>
          <a:ln w="9525">
            <a:noFill/>
            <a:miter lim="800000"/>
            <a:headEnd/>
            <a:tailEnd/>
          </a:ln>
          <a:effectLst/>
        </p:spPr>
        <p:txBody>
          <a:bodyPr anchor="ctr">
            <a:spAutoFit/>
          </a:bodyPr>
          <a:lstStyle/>
          <a:p>
            <a:endParaRPr lang="es-ES_tradnl" b="1"/>
          </a:p>
          <a:p>
            <a:endParaRPr lang="es-ES_tradnl" sz="2000" b="1">
              <a:latin typeface="Century Gothic" pitchFamily="34" charset="0"/>
              <a:cs typeface="Times New Roman" pitchFamily="18" charset="0"/>
            </a:endParaRPr>
          </a:p>
          <a:p>
            <a:r>
              <a:rPr lang="es-ES_tradnl" sz="2000" b="1" u="sng">
                <a:solidFill>
                  <a:schemeClr val="hlink"/>
                </a:solidFill>
                <a:latin typeface="Century Gothic" pitchFamily="34" charset="0"/>
                <a:cs typeface="Times New Roman" pitchFamily="18" charset="0"/>
              </a:rPr>
              <a:t>Estrategias del Producto:</a:t>
            </a:r>
          </a:p>
          <a:p>
            <a:endParaRPr lang="es-ES_tradnl" b="1" u="sng">
              <a:latin typeface="Century Gothic" pitchFamily="34" charset="0"/>
              <a:cs typeface="Times New Roman" pitchFamily="18" charset="0"/>
            </a:endParaRPr>
          </a:p>
          <a:p>
            <a:pPr>
              <a:buFont typeface="Wingdings" pitchFamily="2" charset="2"/>
              <a:buChar char="Ø"/>
            </a:pPr>
            <a:r>
              <a:rPr lang="es-ES_tradnl" b="1">
                <a:latin typeface="Century Gothic" pitchFamily="34" charset="0"/>
                <a:cs typeface="Times New Roman" pitchFamily="18" charset="0"/>
              </a:rPr>
              <a:t> Se diseñará en 3 presentaciones: como postre en envases plásticos para el mercado local, en vidrio para el mercado externo, y como un postre bajo en calorías exclusivamente en el mercado internacional.</a:t>
            </a:r>
          </a:p>
          <a:p>
            <a:pPr>
              <a:buFont typeface="Wingdings" pitchFamily="2" charset="2"/>
              <a:buNone/>
            </a:pPr>
            <a:endParaRPr lang="es-ES_tradnl" b="1">
              <a:latin typeface="Century Gothic" pitchFamily="34" charset="0"/>
              <a:cs typeface="Times New Roman" pitchFamily="18" charset="0"/>
            </a:endParaRPr>
          </a:p>
          <a:p>
            <a:pPr>
              <a:buFont typeface="Wingdings" pitchFamily="2" charset="2"/>
              <a:buChar char="Ø"/>
            </a:pPr>
            <a:r>
              <a:rPr lang="es-ES" b="1">
                <a:latin typeface="Century Gothic" pitchFamily="34" charset="0"/>
              </a:rPr>
              <a:t>Por lanzamiento se empezarán con vasos plásticos de 8 onzas (0.25 litros) y se piensa crear el de medio litro a los 6 meses de haberse lanzado el producto, de acuerdo a los estudios de mercado. Estos envases para el mercado local son de polipropileno, sin tapa si se consume en el momento, con tapa si el consumo es posterior y una cucharita de plástico. En el vaso de plástico vendrá impreso el logotipo de la empresa. </a:t>
            </a:r>
          </a:p>
          <a:p>
            <a:pPr>
              <a:buFont typeface="Wingdings" pitchFamily="2" charset="2"/>
              <a:buChar char="Ø"/>
            </a:pPr>
            <a:endParaRPr lang="es-EC" b="1">
              <a:latin typeface="Century Gothic" pitchFamily="34" charset="0"/>
            </a:endParaRPr>
          </a:p>
          <a:p>
            <a:pPr>
              <a:buFont typeface="Wingdings" pitchFamily="2" charset="2"/>
              <a:buChar char="Ø"/>
            </a:pPr>
            <a:r>
              <a:rPr lang="es-EC" b="1">
                <a:latin typeface="Century Gothic" pitchFamily="34" charset="0"/>
              </a:rPr>
              <a:t> Para el mercado externo, se utilizaran envases de vidrio de 16 onzas para consumo individual y en envases de 500 gramos, para las personas que desean cuidar su figura, estos envases vendrán con una etiqueta especificando las normas alimentarias exigidas con el logotipo de la compañía </a:t>
            </a:r>
            <a:endParaRPr lang="es-ES" b="1">
              <a:solidFill>
                <a:schemeClr val="hlink"/>
              </a:solidFill>
              <a:latin typeface="Century Gothic" pitchFamily="34" charset="0"/>
              <a:cs typeface="Times New Roman" pitchFamily="18" charset="0"/>
            </a:endParaRPr>
          </a:p>
          <a:p>
            <a:pPr>
              <a:buFontTx/>
              <a:buChar char="-"/>
            </a:pPr>
            <a:endParaRPr lang="es-ES" sz="2000">
              <a:latin typeface="Times New Roman" pitchFamily="18" charset="0"/>
              <a:cs typeface="Times New Roman" pitchFamily="18" charset="0"/>
            </a:endParaRPr>
          </a:p>
          <a:p>
            <a:pPr>
              <a:buFontTx/>
              <a:buChar char="-"/>
            </a:pPr>
            <a:endParaRPr lang="es-ES" sz="2000">
              <a:latin typeface="Times New Roman" pitchFamily="18" charset="0"/>
              <a:cs typeface="Times New Roman" pitchFamily="18" charset="0"/>
            </a:endParaRPr>
          </a:p>
          <a:p>
            <a:endParaRPr lang="es-ES" sz="2000">
              <a:latin typeface="Times New Roman" pitchFamily="18" charset="0"/>
              <a:cs typeface="Times New Roman" pitchFamily="18" charset="0"/>
            </a:endParaRPr>
          </a:p>
        </p:txBody>
      </p:sp>
      <p:pic>
        <p:nvPicPr>
          <p:cNvPr id="438277" name="Picture 5"/>
          <p:cNvPicPr>
            <a:picLocks noChangeAspect="1" noChangeArrowheads="1"/>
          </p:cNvPicPr>
          <p:nvPr/>
        </p:nvPicPr>
        <p:blipFill>
          <a:blip r:embed="rId3"/>
          <a:srcRect/>
          <a:stretch>
            <a:fillRect/>
          </a:stretch>
        </p:blipFill>
        <p:spPr bwMode="auto">
          <a:xfrm>
            <a:off x="6019800" y="228600"/>
            <a:ext cx="2895600" cy="1295400"/>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Text Box 2"/>
          <p:cNvSpPr txBox="1">
            <a:spLocks noChangeArrowheads="1"/>
          </p:cNvSpPr>
          <p:nvPr/>
        </p:nvSpPr>
        <p:spPr bwMode="auto">
          <a:xfrm>
            <a:off x="381000" y="1752600"/>
            <a:ext cx="8458200" cy="366713"/>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
        <p:nvSpPr>
          <p:cNvPr id="390147" name="Rectangle 3"/>
          <p:cNvSpPr>
            <a:spLocks noChangeArrowheads="1"/>
          </p:cNvSpPr>
          <p:nvPr/>
        </p:nvSpPr>
        <p:spPr bwMode="auto">
          <a:xfrm>
            <a:off x="457200" y="381000"/>
            <a:ext cx="8229600" cy="377825"/>
          </a:xfrm>
          <a:prstGeom prst="rect">
            <a:avLst/>
          </a:prstGeom>
          <a:noFill/>
          <a:ln w="9525">
            <a:noFill/>
            <a:miter lim="800000"/>
            <a:headEnd/>
            <a:tailEnd/>
          </a:ln>
          <a:effectLst/>
        </p:spPr>
        <p:txBody>
          <a:bodyPr anchor="b"/>
          <a:lstStyle/>
          <a:p>
            <a:pPr algn="ct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MARKETING</a:t>
            </a:r>
            <a:r>
              <a:rPr lang="en-US" sz="2800" b="1">
                <a:solidFill>
                  <a:schemeClr val="hlink"/>
                </a:solidFill>
                <a:effectLst>
                  <a:outerShdw blurRad="38100" dist="38100" dir="2700000" algn="tl">
                    <a:srgbClr val="000000"/>
                  </a:outerShdw>
                </a:effectLst>
                <a:latin typeface="Times New Roman" pitchFamily="18" charset="0"/>
                <a:cs typeface="Times New Roman" pitchFamily="18" charset="0"/>
              </a:rPr>
              <a:t> </a:t>
            </a: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MIX</a:t>
            </a:r>
          </a:p>
        </p:txBody>
      </p:sp>
      <p:sp>
        <p:nvSpPr>
          <p:cNvPr id="390148" name="Rectangle 4"/>
          <p:cNvSpPr>
            <a:spLocks noChangeArrowheads="1"/>
          </p:cNvSpPr>
          <p:nvPr/>
        </p:nvSpPr>
        <p:spPr bwMode="auto">
          <a:xfrm>
            <a:off x="838200" y="990600"/>
            <a:ext cx="7391400" cy="3783013"/>
          </a:xfrm>
          <a:prstGeom prst="rect">
            <a:avLst/>
          </a:prstGeom>
          <a:noFill/>
          <a:ln w="9525">
            <a:noFill/>
            <a:miter lim="800000"/>
            <a:headEnd/>
            <a:tailEnd/>
          </a:ln>
          <a:effectLst/>
        </p:spPr>
        <p:txBody>
          <a:bodyPr anchor="ctr">
            <a:spAutoFit/>
          </a:bodyPr>
          <a:lstStyle/>
          <a:p>
            <a:r>
              <a:rPr lang="es-ES" sz="2400" b="1">
                <a:solidFill>
                  <a:schemeClr val="hlink"/>
                </a:solidFill>
                <a:latin typeface="Century Gothic" pitchFamily="34" charset="0"/>
                <a:cs typeface="Times New Roman" pitchFamily="18" charset="0"/>
              </a:rPr>
              <a:t>2. Precio</a:t>
            </a:r>
          </a:p>
          <a:p>
            <a:endParaRPr lang="es-ES_tradnl" sz="2000" b="1" u="sng">
              <a:solidFill>
                <a:schemeClr val="hlink"/>
              </a:solidFill>
              <a:latin typeface="Century Gothic" pitchFamily="34" charset="0"/>
              <a:cs typeface="Times New Roman" pitchFamily="18" charset="0"/>
            </a:endParaRPr>
          </a:p>
          <a:p>
            <a:r>
              <a:rPr lang="es-ES" b="1">
                <a:latin typeface="Century Gothic" pitchFamily="34" charset="0"/>
              </a:rPr>
              <a:t>El precio de venta de nuestro producto de 8 onzas al mercado local es de 50 centavos de dólar, un 37.5% mas barato que el arroz con leche fabricado por nuestra competencia directa, Milk &amp; Rice.</a:t>
            </a:r>
            <a:r>
              <a:rPr lang="es-ES">
                <a:latin typeface="Century Gothic" pitchFamily="34" charset="0"/>
              </a:rPr>
              <a:t> </a:t>
            </a:r>
          </a:p>
          <a:p>
            <a:pPr>
              <a:buFontTx/>
              <a:buChar char="-"/>
            </a:pPr>
            <a:endParaRPr lang="es-ES_tradnl">
              <a:latin typeface="Century Gothic" pitchFamily="34" charset="0"/>
            </a:endParaRPr>
          </a:p>
          <a:p>
            <a:r>
              <a:rPr lang="es-ES_tradnl" b="1" u="sng">
                <a:solidFill>
                  <a:schemeClr val="hlink"/>
                </a:solidFill>
                <a:latin typeface="Century Gothic" pitchFamily="34" charset="0"/>
                <a:cs typeface="Times New Roman" pitchFamily="18" charset="0"/>
              </a:rPr>
              <a:t>Estrategia de precio</a:t>
            </a:r>
          </a:p>
          <a:p>
            <a:endParaRPr lang="es-ES" b="1" u="sng">
              <a:solidFill>
                <a:schemeClr val="hlink"/>
              </a:solidFill>
              <a:latin typeface="Century Gothic" pitchFamily="34" charset="0"/>
              <a:cs typeface="Times New Roman" pitchFamily="18" charset="0"/>
            </a:endParaRPr>
          </a:p>
          <a:p>
            <a:r>
              <a:rPr lang="es-ES" b="1">
                <a:latin typeface="Century Gothic" pitchFamily="34" charset="0"/>
              </a:rPr>
              <a:t>El precio para el mercado local será desde 50 centavos (envase pequeño) hasta un dólar (envase mediano); mientras que en el mercado externo, el precio de venta al público será de $1.25 el frasco de 500 gramos y $1.50 el envase con menos calorías </a:t>
            </a:r>
          </a:p>
        </p:txBody>
      </p:sp>
      <p:pic>
        <p:nvPicPr>
          <p:cNvPr id="390149" name="Picture 5" descr="j0251301"/>
          <p:cNvPicPr>
            <a:picLocks noChangeAspect="1" noChangeArrowheads="1"/>
          </p:cNvPicPr>
          <p:nvPr/>
        </p:nvPicPr>
        <p:blipFill>
          <a:blip r:embed="rId3"/>
          <a:srcRect/>
          <a:stretch>
            <a:fillRect/>
          </a:stretch>
        </p:blipFill>
        <p:spPr bwMode="auto">
          <a:xfrm>
            <a:off x="3352800" y="4953000"/>
            <a:ext cx="2303463" cy="1577975"/>
          </a:xfrm>
          <a:prstGeom prst="rect">
            <a:avLst/>
          </a:prstGeom>
          <a:noFill/>
        </p:spPr>
      </p:pic>
      <p:pic>
        <p:nvPicPr>
          <p:cNvPr id="390150" name="Picture 6"/>
          <p:cNvPicPr>
            <a:picLocks noChangeAspect="1" noChangeArrowheads="1"/>
          </p:cNvPicPr>
          <p:nvPr/>
        </p:nvPicPr>
        <p:blipFill>
          <a:blip r:embed="rId4"/>
          <a:srcRect/>
          <a:stretch>
            <a:fillRect/>
          </a:stretch>
        </p:blipFill>
        <p:spPr bwMode="auto">
          <a:xfrm>
            <a:off x="6248400" y="228600"/>
            <a:ext cx="2895600" cy="1295400"/>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Text Box 2"/>
          <p:cNvSpPr txBox="1">
            <a:spLocks noChangeArrowheads="1"/>
          </p:cNvSpPr>
          <p:nvPr/>
        </p:nvSpPr>
        <p:spPr bwMode="auto">
          <a:xfrm>
            <a:off x="381000" y="1752600"/>
            <a:ext cx="8458200" cy="366713"/>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
        <p:nvSpPr>
          <p:cNvPr id="392195" name="Rectangle 3"/>
          <p:cNvSpPr>
            <a:spLocks noChangeArrowheads="1"/>
          </p:cNvSpPr>
          <p:nvPr/>
        </p:nvSpPr>
        <p:spPr bwMode="auto">
          <a:xfrm>
            <a:off x="457200" y="381000"/>
            <a:ext cx="8229600" cy="377825"/>
          </a:xfrm>
          <a:prstGeom prst="rect">
            <a:avLst/>
          </a:prstGeom>
          <a:noFill/>
          <a:ln w="9525">
            <a:noFill/>
            <a:miter lim="800000"/>
            <a:headEnd/>
            <a:tailEnd/>
          </a:ln>
          <a:effectLst/>
        </p:spPr>
        <p:txBody>
          <a:bodyPr anchor="b"/>
          <a:lstStyle/>
          <a:p>
            <a:pPr algn="ct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MARKETING</a:t>
            </a:r>
            <a:r>
              <a:rPr lang="en-US" sz="2800" b="1">
                <a:solidFill>
                  <a:schemeClr val="hlink"/>
                </a:solidFill>
                <a:effectLst>
                  <a:outerShdw blurRad="38100" dist="38100" dir="2700000" algn="tl">
                    <a:srgbClr val="000000"/>
                  </a:outerShdw>
                </a:effectLst>
                <a:latin typeface="Times New Roman" pitchFamily="18" charset="0"/>
                <a:cs typeface="Times New Roman" pitchFamily="18" charset="0"/>
              </a:rPr>
              <a:t> </a:t>
            </a: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MIX</a:t>
            </a:r>
          </a:p>
        </p:txBody>
      </p:sp>
      <p:sp>
        <p:nvSpPr>
          <p:cNvPr id="392196" name="Rectangle 4"/>
          <p:cNvSpPr>
            <a:spLocks noChangeArrowheads="1"/>
          </p:cNvSpPr>
          <p:nvPr/>
        </p:nvSpPr>
        <p:spPr bwMode="auto">
          <a:xfrm>
            <a:off x="914400" y="717550"/>
            <a:ext cx="7391400" cy="4881563"/>
          </a:xfrm>
          <a:prstGeom prst="rect">
            <a:avLst/>
          </a:prstGeom>
          <a:noFill/>
          <a:ln w="9525">
            <a:noFill/>
            <a:miter lim="800000"/>
            <a:headEnd/>
            <a:tailEnd/>
          </a:ln>
          <a:effectLst/>
        </p:spPr>
        <p:txBody>
          <a:bodyPr anchor="ctr">
            <a:spAutoFit/>
          </a:bodyPr>
          <a:lstStyle/>
          <a:p>
            <a:r>
              <a:rPr lang="es-ES" sz="2400" b="1">
                <a:solidFill>
                  <a:schemeClr val="hlink"/>
                </a:solidFill>
                <a:latin typeface="Century Gothic" pitchFamily="34" charset="0"/>
                <a:cs typeface="Times New Roman" pitchFamily="18" charset="0"/>
              </a:rPr>
              <a:t>3. Plaza</a:t>
            </a:r>
          </a:p>
          <a:p>
            <a:endParaRPr lang="es-ES_tradnl" sz="2000" b="1" u="sng">
              <a:solidFill>
                <a:schemeClr val="hlink"/>
              </a:solidFill>
              <a:latin typeface="Century Gothic" pitchFamily="34" charset="0"/>
              <a:cs typeface="Times New Roman" pitchFamily="18" charset="0"/>
            </a:endParaRPr>
          </a:p>
          <a:p>
            <a:r>
              <a:rPr lang="es-ES_tradnl" b="1" u="sng">
                <a:solidFill>
                  <a:schemeClr val="hlink"/>
                </a:solidFill>
                <a:latin typeface="Century Gothic" pitchFamily="34" charset="0"/>
              </a:rPr>
              <a:t>Estrategias </a:t>
            </a:r>
          </a:p>
          <a:p>
            <a:endParaRPr lang="es-ES" b="1"/>
          </a:p>
          <a:p>
            <a:pPr>
              <a:buFont typeface="Wingdings" pitchFamily="2" charset="2"/>
              <a:buChar char="Ø"/>
            </a:pPr>
            <a:r>
              <a:rPr lang="es-ES" b="1">
                <a:latin typeface="Century Gothic" pitchFamily="34" charset="0"/>
              </a:rPr>
              <a:t> Venta directa que se realizará en los centros comerciales, en caretillas o pequeñas islas.</a:t>
            </a:r>
          </a:p>
          <a:p>
            <a:pPr>
              <a:buFont typeface="Wingdings" pitchFamily="2" charset="2"/>
              <a:buChar char="Ø"/>
            </a:pPr>
            <a:endParaRPr lang="es-ES" b="1">
              <a:latin typeface="Century Gothic" pitchFamily="34" charset="0"/>
            </a:endParaRPr>
          </a:p>
          <a:p>
            <a:pPr>
              <a:buFont typeface="Wingdings" pitchFamily="2" charset="2"/>
              <a:buChar char="Ø"/>
            </a:pPr>
            <a:r>
              <a:rPr lang="es-ES" b="1">
                <a:latin typeface="Century Gothic" pitchFamily="34" charset="0"/>
              </a:rPr>
              <a:t> En los mercados externos, la venta se realizara en supermercados, tanto en Colombia como en España (al largo plazo), siendo la motivación principal para los detallistas y autoservicios, los márgenes de utilidad obtenidos por las ventas.  </a:t>
            </a:r>
          </a:p>
          <a:p>
            <a:pPr>
              <a:buFont typeface="Wingdings" pitchFamily="2" charset="2"/>
              <a:buChar char="Ø"/>
            </a:pPr>
            <a:endParaRPr lang="es-ES" b="1">
              <a:latin typeface="Century Gothic" pitchFamily="34" charset="0"/>
            </a:endParaRPr>
          </a:p>
          <a:p>
            <a:pPr>
              <a:buFont typeface="Wingdings" pitchFamily="2" charset="2"/>
              <a:buChar char="Ø"/>
            </a:pPr>
            <a:r>
              <a:rPr lang="es-ES" b="1">
                <a:latin typeface="Century Gothic" pitchFamily="34" charset="0"/>
              </a:rPr>
              <a:t> Mini-islas en los lugares frecuentados por los jóvenes (colegios, universidades, cybers), además del Aeropuerto Internacional</a:t>
            </a:r>
          </a:p>
          <a:p>
            <a:pPr>
              <a:buFont typeface="Wingdings" pitchFamily="2" charset="2"/>
              <a:buChar char="Ø"/>
            </a:pPr>
            <a:endParaRPr lang="es-ES" b="1">
              <a:latin typeface="Century Gothic" pitchFamily="34" charset="0"/>
            </a:endParaRPr>
          </a:p>
          <a:p>
            <a:pPr>
              <a:buFont typeface="Wingdings" pitchFamily="2" charset="2"/>
              <a:buChar char="Ø"/>
            </a:pPr>
            <a:r>
              <a:rPr lang="es-ES" b="1">
                <a:latin typeface="Century Gothic" pitchFamily="34" charset="0"/>
              </a:rPr>
              <a:t> En los bares de colegios, y universidades.</a:t>
            </a:r>
            <a:endParaRPr lang="es-ES">
              <a:latin typeface="Century Gothic" pitchFamily="34" charset="0"/>
            </a:endParaRPr>
          </a:p>
        </p:txBody>
      </p:sp>
      <p:pic>
        <p:nvPicPr>
          <p:cNvPr id="392197" name="Picture 5"/>
          <p:cNvPicPr>
            <a:picLocks noChangeAspect="1" noChangeArrowheads="1"/>
          </p:cNvPicPr>
          <p:nvPr/>
        </p:nvPicPr>
        <p:blipFill>
          <a:blip r:embed="rId3"/>
          <a:srcRect/>
          <a:stretch>
            <a:fillRect/>
          </a:stretch>
        </p:blipFill>
        <p:spPr bwMode="auto">
          <a:xfrm>
            <a:off x="6477000" y="228600"/>
            <a:ext cx="2667000" cy="1676400"/>
          </a:xfrm>
          <a:prstGeom prst="rect">
            <a:avLst/>
          </a:prstGeom>
          <a:noFill/>
        </p:spPr>
      </p:pic>
      <p:pic>
        <p:nvPicPr>
          <p:cNvPr id="392199" name="Picture 7" descr="j0251301"/>
          <p:cNvPicPr>
            <a:picLocks noChangeAspect="1" noChangeArrowheads="1"/>
          </p:cNvPicPr>
          <p:nvPr/>
        </p:nvPicPr>
        <p:blipFill>
          <a:blip r:embed="rId4"/>
          <a:srcRect/>
          <a:stretch>
            <a:fillRect/>
          </a:stretch>
        </p:blipFill>
        <p:spPr bwMode="auto">
          <a:xfrm>
            <a:off x="6477000" y="5029200"/>
            <a:ext cx="2303463" cy="1577975"/>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Text Box 2"/>
          <p:cNvSpPr txBox="1">
            <a:spLocks noChangeArrowheads="1"/>
          </p:cNvSpPr>
          <p:nvPr/>
        </p:nvSpPr>
        <p:spPr bwMode="auto">
          <a:xfrm>
            <a:off x="381000" y="1752600"/>
            <a:ext cx="8458200" cy="366713"/>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
        <p:nvSpPr>
          <p:cNvPr id="394243" name="Rectangle 3"/>
          <p:cNvSpPr>
            <a:spLocks noChangeArrowheads="1"/>
          </p:cNvSpPr>
          <p:nvPr/>
        </p:nvSpPr>
        <p:spPr bwMode="auto">
          <a:xfrm>
            <a:off x="457200" y="381000"/>
            <a:ext cx="8229600" cy="377825"/>
          </a:xfrm>
          <a:prstGeom prst="rect">
            <a:avLst/>
          </a:prstGeom>
          <a:noFill/>
          <a:ln w="9525">
            <a:noFill/>
            <a:miter lim="800000"/>
            <a:headEnd/>
            <a:tailEnd/>
          </a:ln>
          <a:effectLst/>
        </p:spPr>
        <p:txBody>
          <a:bodyPr anchor="b"/>
          <a:lstStyle/>
          <a:p>
            <a:pPr algn="ct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MARKETING</a:t>
            </a:r>
            <a:r>
              <a:rPr lang="en-US" sz="2800" b="1">
                <a:solidFill>
                  <a:schemeClr val="hlink"/>
                </a:solidFill>
                <a:effectLst>
                  <a:outerShdw blurRad="38100" dist="38100" dir="2700000" algn="tl">
                    <a:srgbClr val="000000"/>
                  </a:outerShdw>
                </a:effectLst>
                <a:latin typeface="Times New Roman" pitchFamily="18" charset="0"/>
                <a:cs typeface="Times New Roman" pitchFamily="18" charset="0"/>
              </a:rPr>
              <a:t> </a:t>
            </a: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MIX  </a:t>
            </a:r>
          </a:p>
        </p:txBody>
      </p:sp>
      <p:sp>
        <p:nvSpPr>
          <p:cNvPr id="394244" name="Rectangle 4"/>
          <p:cNvSpPr>
            <a:spLocks noChangeArrowheads="1"/>
          </p:cNvSpPr>
          <p:nvPr/>
        </p:nvSpPr>
        <p:spPr bwMode="auto">
          <a:xfrm>
            <a:off x="914400" y="1020763"/>
            <a:ext cx="7391400" cy="1431925"/>
          </a:xfrm>
          <a:prstGeom prst="rect">
            <a:avLst/>
          </a:prstGeom>
          <a:noFill/>
          <a:ln w="9525">
            <a:noFill/>
            <a:miter lim="800000"/>
            <a:headEnd/>
            <a:tailEnd/>
          </a:ln>
          <a:effectLst/>
        </p:spPr>
        <p:txBody>
          <a:bodyPr anchor="ctr">
            <a:spAutoFit/>
          </a:bodyPr>
          <a:lstStyle/>
          <a:p>
            <a:r>
              <a:rPr lang="es-ES" sz="2400" b="1">
                <a:solidFill>
                  <a:schemeClr val="hlink"/>
                </a:solidFill>
                <a:latin typeface="Century Gothic" pitchFamily="34" charset="0"/>
                <a:cs typeface="Times New Roman" pitchFamily="18" charset="0"/>
              </a:rPr>
              <a:t>4. Promoción</a:t>
            </a:r>
          </a:p>
          <a:p>
            <a:endParaRPr lang="es-ES_tradnl" sz="2400" b="1">
              <a:solidFill>
                <a:schemeClr val="hlink"/>
              </a:solidFill>
              <a:latin typeface="Century Gothic" pitchFamily="34" charset="0"/>
              <a:cs typeface="Times New Roman" pitchFamily="18" charset="0"/>
            </a:endParaRPr>
          </a:p>
          <a:p>
            <a:r>
              <a:rPr lang="es-ES_tradnl" sz="2000" b="1">
                <a:solidFill>
                  <a:schemeClr val="hlink"/>
                </a:solidFill>
                <a:latin typeface="Century Gothic" pitchFamily="34" charset="0"/>
                <a:cs typeface="Times New Roman" pitchFamily="18" charset="0"/>
              </a:rPr>
              <a:t>Slogan:</a:t>
            </a:r>
            <a:endParaRPr lang="es-ES" sz="2000" b="1">
              <a:solidFill>
                <a:schemeClr val="hlink"/>
              </a:solidFill>
              <a:latin typeface="Century Gothic" pitchFamily="34" charset="0"/>
              <a:cs typeface="Times New Roman" pitchFamily="18" charset="0"/>
            </a:endParaRPr>
          </a:p>
          <a:p>
            <a:endParaRPr lang="es-ES_tradnl" sz="2000" b="1" u="sng">
              <a:solidFill>
                <a:schemeClr val="hlink"/>
              </a:solidFill>
              <a:latin typeface="Century Gothic" pitchFamily="34" charset="0"/>
              <a:cs typeface="Times New Roman" pitchFamily="18" charset="0"/>
            </a:endParaRPr>
          </a:p>
        </p:txBody>
      </p:sp>
      <p:pic>
        <p:nvPicPr>
          <p:cNvPr id="394247" name="Picture 7"/>
          <p:cNvPicPr>
            <a:picLocks noChangeAspect="1" noChangeArrowheads="1"/>
          </p:cNvPicPr>
          <p:nvPr/>
        </p:nvPicPr>
        <p:blipFill>
          <a:blip r:embed="rId3"/>
          <a:srcRect/>
          <a:stretch>
            <a:fillRect/>
          </a:stretch>
        </p:blipFill>
        <p:spPr bwMode="auto">
          <a:xfrm>
            <a:off x="2743200" y="2133600"/>
            <a:ext cx="2895600" cy="1676400"/>
          </a:xfrm>
          <a:prstGeom prst="rect">
            <a:avLst/>
          </a:prstGeom>
          <a:noFill/>
        </p:spPr>
      </p:pic>
      <p:sp>
        <p:nvSpPr>
          <p:cNvPr id="394248" name="Rectangle 8"/>
          <p:cNvSpPr>
            <a:spLocks noChangeArrowheads="1"/>
          </p:cNvSpPr>
          <p:nvPr/>
        </p:nvSpPr>
        <p:spPr bwMode="auto">
          <a:xfrm>
            <a:off x="914400" y="3886200"/>
            <a:ext cx="7391400" cy="396875"/>
          </a:xfrm>
          <a:prstGeom prst="rect">
            <a:avLst/>
          </a:prstGeom>
          <a:noFill/>
          <a:ln w="9525">
            <a:noFill/>
            <a:miter lim="800000"/>
            <a:headEnd/>
            <a:tailEnd/>
          </a:ln>
          <a:effectLst/>
        </p:spPr>
        <p:txBody>
          <a:bodyPr anchor="ctr">
            <a:spAutoFit/>
          </a:bodyPr>
          <a:lstStyle/>
          <a:p>
            <a:r>
              <a:rPr lang="es-ES_tradnl" sz="2000" b="1" u="sng">
                <a:solidFill>
                  <a:schemeClr val="hlink"/>
                </a:solidFill>
                <a:latin typeface="Century Gothic" pitchFamily="34" charset="0"/>
                <a:cs typeface="Times New Roman" pitchFamily="18" charset="0"/>
              </a:rPr>
              <a:t>Publicidad</a:t>
            </a:r>
          </a:p>
        </p:txBody>
      </p:sp>
      <p:sp>
        <p:nvSpPr>
          <p:cNvPr id="394249" name="Rectangle 9"/>
          <p:cNvSpPr>
            <a:spLocks noChangeArrowheads="1"/>
          </p:cNvSpPr>
          <p:nvPr/>
        </p:nvSpPr>
        <p:spPr bwMode="auto">
          <a:xfrm>
            <a:off x="914400" y="4314825"/>
            <a:ext cx="7696200" cy="2530475"/>
          </a:xfrm>
          <a:prstGeom prst="rect">
            <a:avLst/>
          </a:prstGeom>
          <a:noFill/>
          <a:ln w="9525">
            <a:noFill/>
            <a:miter lim="800000"/>
            <a:headEnd/>
            <a:tailEnd/>
          </a:ln>
          <a:effectLst/>
        </p:spPr>
        <p:txBody>
          <a:bodyPr anchor="ctr">
            <a:spAutoFit/>
          </a:bodyPr>
          <a:lstStyle/>
          <a:p>
            <a:pPr>
              <a:buFont typeface="Wingdings" pitchFamily="2" charset="2"/>
              <a:buChar char="Ø"/>
              <a:tabLst>
                <a:tab pos="457200" algn="l"/>
              </a:tabLst>
            </a:pPr>
            <a:r>
              <a:rPr lang="es-ES" b="1">
                <a:latin typeface="Century Gothic" pitchFamily="34" charset="0"/>
              </a:rPr>
              <a:t> </a:t>
            </a:r>
            <a:r>
              <a:rPr lang="es-ES" sz="2000" b="1">
                <a:latin typeface="Century Gothic" pitchFamily="34" charset="0"/>
              </a:rPr>
              <a:t>Afiches</a:t>
            </a:r>
          </a:p>
          <a:p>
            <a:pPr>
              <a:buFont typeface="Wingdings" pitchFamily="2" charset="2"/>
              <a:buChar char="Ø"/>
              <a:tabLst>
                <a:tab pos="457200" algn="l"/>
              </a:tabLst>
            </a:pPr>
            <a:r>
              <a:rPr lang="es-ES" sz="2000" b="1">
                <a:latin typeface="Century Gothic" pitchFamily="34" charset="0"/>
              </a:rPr>
              <a:t> Circulares informativas</a:t>
            </a:r>
          </a:p>
          <a:p>
            <a:pPr>
              <a:buFont typeface="Wingdings" pitchFamily="2" charset="2"/>
              <a:buChar char="Ø"/>
              <a:tabLst>
                <a:tab pos="457200" algn="l"/>
              </a:tabLst>
            </a:pPr>
            <a:r>
              <a:rPr lang="es-ES" sz="2000" b="1">
                <a:latin typeface="Century Gothic" pitchFamily="34" charset="0"/>
              </a:rPr>
              <a:t> Radio</a:t>
            </a:r>
          </a:p>
          <a:p>
            <a:pPr>
              <a:buFont typeface="Wingdings" pitchFamily="2" charset="2"/>
              <a:buChar char="Ø"/>
              <a:tabLst>
                <a:tab pos="457200" algn="l"/>
              </a:tabLst>
            </a:pPr>
            <a:r>
              <a:rPr lang="es-ES" sz="2000" b="1">
                <a:latin typeface="Century Gothic" pitchFamily="34" charset="0"/>
              </a:rPr>
              <a:t> Anuncios en periódicos internacionales: El Tiempo de Bogota y El  Mercurio de Santiago de Chile (secciones especializadas)</a:t>
            </a:r>
          </a:p>
          <a:p>
            <a:pPr>
              <a:buFont typeface="Wingdings" pitchFamily="2" charset="2"/>
              <a:buChar char="Ø"/>
              <a:tabLst>
                <a:tab pos="457200" algn="l"/>
              </a:tabLst>
            </a:pPr>
            <a:r>
              <a:rPr lang="es-ES" sz="2000" b="1">
                <a:latin typeface="Century Gothic" pitchFamily="34" charset="0"/>
              </a:rPr>
              <a:t> Anuncios en periódicos nacionales: El Universo y Expreso</a:t>
            </a:r>
          </a:p>
          <a:p>
            <a:pPr>
              <a:buFont typeface="Wingdings" pitchFamily="2" charset="2"/>
              <a:buChar char="Ø"/>
              <a:tabLst>
                <a:tab pos="457200" algn="l"/>
              </a:tabLst>
            </a:pPr>
            <a:r>
              <a:rPr lang="es-ES" sz="2000" b="1">
                <a:latin typeface="Century Gothic" pitchFamily="34" charset="0"/>
              </a:rPr>
              <a:t> Anuncios en revistas especialistas</a:t>
            </a:r>
          </a:p>
        </p:txBody>
      </p:sp>
      <p:pic>
        <p:nvPicPr>
          <p:cNvPr id="394250" name="Picture 10"/>
          <p:cNvPicPr>
            <a:picLocks noChangeAspect="1" noChangeArrowheads="1"/>
          </p:cNvPicPr>
          <p:nvPr/>
        </p:nvPicPr>
        <p:blipFill>
          <a:blip r:embed="rId3"/>
          <a:srcRect/>
          <a:stretch>
            <a:fillRect/>
          </a:stretch>
        </p:blipFill>
        <p:spPr bwMode="auto">
          <a:xfrm>
            <a:off x="6248400" y="381000"/>
            <a:ext cx="2895600" cy="1219200"/>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457200" y="0"/>
            <a:ext cx="8229600" cy="1139825"/>
          </a:xfrm>
        </p:spPr>
        <p:txBody>
          <a:bodyPr/>
          <a:lstStyle/>
          <a:p>
            <a:r>
              <a:rPr lang="en-US" sz="3200" b="1">
                <a:solidFill>
                  <a:schemeClr val="hlink"/>
                </a:solidFill>
                <a:latin typeface="Century Gothic" pitchFamily="34" charset="0"/>
                <a:cs typeface="Times New Roman" pitchFamily="18" charset="0"/>
              </a:rPr>
              <a:t>ORIGEN</a:t>
            </a:r>
          </a:p>
        </p:txBody>
      </p:sp>
      <p:sp>
        <p:nvSpPr>
          <p:cNvPr id="189443" name="Rectangle 3"/>
          <p:cNvSpPr>
            <a:spLocks noGrp="1" noChangeArrowheads="1"/>
          </p:cNvSpPr>
          <p:nvPr>
            <p:ph type="body" idx="1"/>
          </p:nvPr>
        </p:nvSpPr>
        <p:spPr>
          <a:xfrm>
            <a:off x="-1066800" y="1143000"/>
            <a:ext cx="7848600" cy="4953000"/>
          </a:xfrm>
        </p:spPr>
        <p:txBody>
          <a:bodyPr/>
          <a:lstStyle/>
          <a:p>
            <a:pPr lvl="3">
              <a:buFont typeface="Wingdings" pitchFamily="2" charset="2"/>
              <a:buChar char="ü"/>
            </a:pPr>
            <a:r>
              <a:rPr lang="es-ES" sz="1800" b="1">
                <a:effectLst/>
                <a:latin typeface="Century Gothic" pitchFamily="34" charset="0"/>
                <a:cs typeface="Times New Roman" pitchFamily="18" charset="0"/>
              </a:rPr>
              <a:t>El arroz con leche es un producto tradicional y delicioso, consumido frío o caliente.</a:t>
            </a:r>
          </a:p>
          <a:p>
            <a:pPr lvl="3">
              <a:buFont typeface="Wingdings" pitchFamily="2" charset="2"/>
              <a:buChar char="ü"/>
            </a:pPr>
            <a:endParaRPr lang="es-ES" sz="1800" b="1">
              <a:effectLst/>
              <a:latin typeface="Century Gothic" pitchFamily="34" charset="0"/>
              <a:cs typeface="Times New Roman" pitchFamily="18" charset="0"/>
            </a:endParaRPr>
          </a:p>
          <a:p>
            <a:pPr lvl="3">
              <a:buFont typeface="Wingdings" pitchFamily="2" charset="2"/>
              <a:buChar char="ü"/>
            </a:pPr>
            <a:r>
              <a:rPr lang="es-ES" sz="1800" b="1">
                <a:effectLst/>
                <a:latin typeface="Century Gothic" pitchFamily="34" charset="0"/>
                <a:cs typeface="Times New Roman" pitchFamily="18" charset="0"/>
              </a:rPr>
              <a:t>Es un postre con historia: El arroz con leche, que ya se preparaba en el siglo XIII, sigue siendo un postre muy apreciado en todo Ecuador y en el Mundo.</a:t>
            </a:r>
          </a:p>
          <a:p>
            <a:pPr lvl="3">
              <a:buFont typeface="Wingdings" pitchFamily="2" charset="2"/>
              <a:buNone/>
            </a:pPr>
            <a:r>
              <a:rPr lang="es-ES" sz="1800" b="1">
                <a:effectLst/>
                <a:latin typeface="Century Gothic" pitchFamily="34" charset="0"/>
                <a:cs typeface="Times New Roman" pitchFamily="18" charset="0"/>
              </a:rPr>
              <a:t> </a:t>
            </a:r>
          </a:p>
          <a:p>
            <a:pPr lvl="3">
              <a:buFont typeface="Wingdings" pitchFamily="2" charset="2"/>
              <a:buChar char="ü"/>
            </a:pPr>
            <a:r>
              <a:rPr lang="es-ES" sz="1800" b="1">
                <a:effectLst/>
                <a:latin typeface="Century Gothic" pitchFamily="34" charset="0"/>
                <a:cs typeface="Times New Roman" pitchFamily="18" charset="0"/>
              </a:rPr>
              <a:t>Las recetas españolas más antiguas corresponden a la cocina hispano-magrebí. Ya en el siglo XIII se preparaba el arroz cocinado con leche y azúcar. </a:t>
            </a:r>
          </a:p>
          <a:p>
            <a:pPr lvl="3">
              <a:buFont typeface="Wingdings" pitchFamily="2" charset="2"/>
              <a:buChar char="ü"/>
            </a:pPr>
            <a:endParaRPr lang="es-ES" sz="1800" b="1">
              <a:effectLst/>
              <a:latin typeface="Century Gothic" pitchFamily="34" charset="0"/>
              <a:cs typeface="Times New Roman" pitchFamily="18" charset="0"/>
            </a:endParaRPr>
          </a:p>
          <a:p>
            <a:pPr lvl="3">
              <a:buFont typeface="Wingdings" pitchFamily="2" charset="2"/>
              <a:buChar char="ü"/>
            </a:pPr>
            <a:r>
              <a:rPr lang="es-ES" sz="1800" b="1">
                <a:effectLst/>
                <a:latin typeface="Century Gothic" pitchFamily="34" charset="0"/>
                <a:cs typeface="Times New Roman" pitchFamily="18" charset="0"/>
              </a:rPr>
              <a:t>En la actualidad, la nutrición es parte vital del quehacer humano. </a:t>
            </a:r>
          </a:p>
          <a:p>
            <a:pPr lvl="3">
              <a:buFont typeface="Wingdings" pitchFamily="2" charset="2"/>
              <a:buChar char="ü"/>
            </a:pPr>
            <a:endParaRPr lang="es-ES" sz="1800" b="1">
              <a:effectLst/>
              <a:latin typeface="Century Gothic" pitchFamily="34" charset="0"/>
              <a:cs typeface="Times New Roman" pitchFamily="18" charset="0"/>
            </a:endParaRPr>
          </a:p>
          <a:p>
            <a:pPr lvl="3">
              <a:buFont typeface="Wingdings" pitchFamily="2" charset="2"/>
              <a:buChar char="ü"/>
            </a:pPr>
            <a:r>
              <a:rPr lang="es-ES" sz="1800" b="1">
                <a:effectLst/>
                <a:latin typeface="Century Gothic" pitchFamily="34" charset="0"/>
                <a:cs typeface="Times New Roman" pitchFamily="18" charset="0"/>
              </a:rPr>
              <a:t>Pensando en la explotación de las  riquezas y recursos que tiene el Ecuador y en la necesidad de brindar una excelente opción de nutrición, se ha creído oportuno iniciar la comercialización de postres como el “arroz con leche”.</a:t>
            </a:r>
            <a:endParaRPr lang="en-US" sz="1800" b="1">
              <a:effectLst/>
              <a:latin typeface="Century Gothic" pitchFamily="34" charset="0"/>
              <a:cs typeface="Times New Roman" pitchFamily="18" charset="0"/>
            </a:endParaRPr>
          </a:p>
        </p:txBody>
      </p:sp>
      <p:pic>
        <p:nvPicPr>
          <p:cNvPr id="189445" name="Picture 5"/>
          <p:cNvPicPr>
            <a:picLocks noChangeAspect="1" noChangeArrowheads="1"/>
          </p:cNvPicPr>
          <p:nvPr/>
        </p:nvPicPr>
        <p:blipFill>
          <a:blip r:embed="rId3"/>
          <a:srcRect/>
          <a:stretch>
            <a:fillRect/>
          </a:stretch>
        </p:blipFill>
        <p:spPr bwMode="auto">
          <a:xfrm>
            <a:off x="6019800" y="228600"/>
            <a:ext cx="2895600" cy="1600200"/>
          </a:xfrm>
          <a:prstGeom prst="rect">
            <a:avLst/>
          </a:prstGeom>
          <a:noFill/>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89442"/>
                                        </p:tgtEl>
                                        <p:attrNameLst>
                                          <p:attrName>style.visibility</p:attrName>
                                        </p:attrNameLst>
                                      </p:cBhvr>
                                      <p:to>
                                        <p:strVal val="visible"/>
                                      </p:to>
                                    </p:set>
                                    <p:anim calcmode="lin" valueType="num">
                                      <p:cBhvr>
                                        <p:cTn id="7" dur="1000" fill="hold"/>
                                        <p:tgtEl>
                                          <p:spTgt spid="189442"/>
                                        </p:tgtEl>
                                        <p:attrNameLst>
                                          <p:attrName>ppt_w</p:attrName>
                                        </p:attrNameLst>
                                      </p:cBhvr>
                                      <p:tavLst>
                                        <p:tav tm="0">
                                          <p:val>
                                            <p:strVal val="#ppt_w+.3"/>
                                          </p:val>
                                        </p:tav>
                                        <p:tav tm="100000">
                                          <p:val>
                                            <p:strVal val="#ppt_w"/>
                                          </p:val>
                                        </p:tav>
                                      </p:tavLst>
                                    </p:anim>
                                    <p:anim calcmode="lin" valueType="num">
                                      <p:cBhvr>
                                        <p:cTn id="8" dur="1000" fill="hold"/>
                                        <p:tgtEl>
                                          <p:spTgt spid="189442"/>
                                        </p:tgtEl>
                                        <p:attrNameLst>
                                          <p:attrName>ppt_h</p:attrName>
                                        </p:attrNameLst>
                                      </p:cBhvr>
                                      <p:tavLst>
                                        <p:tav tm="0">
                                          <p:val>
                                            <p:strVal val="#ppt_h"/>
                                          </p:val>
                                        </p:tav>
                                        <p:tav tm="100000">
                                          <p:val>
                                            <p:strVal val="#ppt_h"/>
                                          </p:val>
                                        </p:tav>
                                      </p:tavLst>
                                    </p:anim>
                                    <p:animEffect transition="in" filter="fade">
                                      <p:cBhvr>
                                        <p:cTn id="9" dur="1000"/>
                                        <p:tgtEl>
                                          <p:spTgt spid="189442"/>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89443">
                                            <p:txEl>
                                              <p:pRg st="0" end="0"/>
                                            </p:txEl>
                                          </p:spTgt>
                                        </p:tgtEl>
                                        <p:attrNameLst>
                                          <p:attrName>style.visibility</p:attrName>
                                        </p:attrNameLst>
                                      </p:cBhvr>
                                      <p:to>
                                        <p:strVal val="visible"/>
                                      </p:to>
                                    </p:set>
                                    <p:anim calcmode="lin" valueType="num">
                                      <p:cBhvr>
                                        <p:cTn id="14" dur="1000" fill="hold"/>
                                        <p:tgtEl>
                                          <p:spTgt spid="18944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8944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89443">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189443">
                                            <p:txEl>
                                              <p:pRg st="2" end="2"/>
                                            </p:txEl>
                                          </p:spTgt>
                                        </p:tgtEl>
                                        <p:attrNameLst>
                                          <p:attrName>style.visibility</p:attrName>
                                        </p:attrNameLst>
                                      </p:cBhvr>
                                      <p:to>
                                        <p:strVal val="visible"/>
                                      </p:to>
                                    </p:set>
                                    <p:anim calcmode="lin" valueType="num">
                                      <p:cBhvr>
                                        <p:cTn id="19" dur="1000" fill="hold"/>
                                        <p:tgtEl>
                                          <p:spTgt spid="189443">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18944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89443">
                                            <p:txEl>
                                              <p:pRg st="2" end="2"/>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189443">
                                            <p:txEl>
                                              <p:pRg st="3" end="3"/>
                                            </p:txEl>
                                          </p:spTgt>
                                        </p:tgtEl>
                                        <p:attrNameLst>
                                          <p:attrName>style.visibility</p:attrName>
                                        </p:attrNameLst>
                                      </p:cBhvr>
                                      <p:to>
                                        <p:strVal val="visible"/>
                                      </p:to>
                                    </p:set>
                                    <p:anim calcmode="lin" valueType="num">
                                      <p:cBhvr>
                                        <p:cTn id="24" dur="1000" fill="hold"/>
                                        <p:tgtEl>
                                          <p:spTgt spid="189443">
                                            <p:txEl>
                                              <p:pRg st="3" end="3"/>
                                            </p:txEl>
                                          </p:spTgt>
                                        </p:tgtEl>
                                        <p:attrNameLst>
                                          <p:attrName>ppt_w</p:attrName>
                                        </p:attrNameLst>
                                      </p:cBhvr>
                                      <p:tavLst>
                                        <p:tav tm="0">
                                          <p:val>
                                            <p:strVal val="#ppt_w+.3"/>
                                          </p:val>
                                        </p:tav>
                                        <p:tav tm="100000">
                                          <p:val>
                                            <p:strVal val="#ppt_w"/>
                                          </p:val>
                                        </p:tav>
                                      </p:tavLst>
                                    </p:anim>
                                    <p:anim calcmode="lin" valueType="num">
                                      <p:cBhvr>
                                        <p:cTn id="25" dur="1000" fill="hold"/>
                                        <p:tgtEl>
                                          <p:spTgt spid="189443">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189443">
                                            <p:txEl>
                                              <p:pRg st="3" end="3"/>
                                            </p:txEl>
                                          </p:spTgt>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189443">
                                            <p:txEl>
                                              <p:pRg st="4" end="4"/>
                                            </p:txEl>
                                          </p:spTgt>
                                        </p:tgtEl>
                                        <p:attrNameLst>
                                          <p:attrName>style.visibility</p:attrName>
                                        </p:attrNameLst>
                                      </p:cBhvr>
                                      <p:to>
                                        <p:strVal val="visible"/>
                                      </p:to>
                                    </p:set>
                                    <p:anim calcmode="lin" valueType="num">
                                      <p:cBhvr>
                                        <p:cTn id="29" dur="1000" fill="hold"/>
                                        <p:tgtEl>
                                          <p:spTgt spid="189443">
                                            <p:txEl>
                                              <p:pRg st="4" end="4"/>
                                            </p:txEl>
                                          </p:spTgt>
                                        </p:tgtEl>
                                        <p:attrNameLst>
                                          <p:attrName>ppt_w</p:attrName>
                                        </p:attrNameLst>
                                      </p:cBhvr>
                                      <p:tavLst>
                                        <p:tav tm="0">
                                          <p:val>
                                            <p:strVal val="#ppt_w+.3"/>
                                          </p:val>
                                        </p:tav>
                                        <p:tav tm="100000">
                                          <p:val>
                                            <p:strVal val="#ppt_w"/>
                                          </p:val>
                                        </p:tav>
                                      </p:tavLst>
                                    </p:anim>
                                    <p:anim calcmode="lin" valueType="num">
                                      <p:cBhvr>
                                        <p:cTn id="30" dur="1000" fill="hold"/>
                                        <p:tgtEl>
                                          <p:spTgt spid="189443">
                                            <p:txEl>
                                              <p:pRg st="4" end="4"/>
                                            </p:txEl>
                                          </p:spTgt>
                                        </p:tgtEl>
                                        <p:attrNameLst>
                                          <p:attrName>ppt_h</p:attrName>
                                        </p:attrNameLst>
                                      </p:cBhvr>
                                      <p:tavLst>
                                        <p:tav tm="0">
                                          <p:val>
                                            <p:strVal val="#ppt_h"/>
                                          </p:val>
                                        </p:tav>
                                        <p:tav tm="100000">
                                          <p:val>
                                            <p:strVal val="#ppt_h"/>
                                          </p:val>
                                        </p:tav>
                                      </p:tavLst>
                                    </p:anim>
                                    <p:animEffect transition="in" filter="fade">
                                      <p:cBhvr>
                                        <p:cTn id="31" dur="1000"/>
                                        <p:tgtEl>
                                          <p:spTgt spid="189443">
                                            <p:txEl>
                                              <p:pRg st="4" end="4"/>
                                            </p:txEl>
                                          </p:spTgt>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189443">
                                            <p:txEl>
                                              <p:pRg st="6" end="6"/>
                                            </p:txEl>
                                          </p:spTgt>
                                        </p:tgtEl>
                                        <p:attrNameLst>
                                          <p:attrName>style.visibility</p:attrName>
                                        </p:attrNameLst>
                                      </p:cBhvr>
                                      <p:to>
                                        <p:strVal val="visible"/>
                                      </p:to>
                                    </p:set>
                                    <p:anim calcmode="lin" valueType="num">
                                      <p:cBhvr>
                                        <p:cTn id="34" dur="1000" fill="hold"/>
                                        <p:tgtEl>
                                          <p:spTgt spid="189443">
                                            <p:txEl>
                                              <p:pRg st="6" end="6"/>
                                            </p:txEl>
                                          </p:spTgt>
                                        </p:tgtEl>
                                        <p:attrNameLst>
                                          <p:attrName>ppt_w</p:attrName>
                                        </p:attrNameLst>
                                      </p:cBhvr>
                                      <p:tavLst>
                                        <p:tav tm="0">
                                          <p:val>
                                            <p:strVal val="#ppt_w+.3"/>
                                          </p:val>
                                        </p:tav>
                                        <p:tav tm="100000">
                                          <p:val>
                                            <p:strVal val="#ppt_w"/>
                                          </p:val>
                                        </p:tav>
                                      </p:tavLst>
                                    </p:anim>
                                    <p:anim calcmode="lin" valueType="num">
                                      <p:cBhvr>
                                        <p:cTn id="35" dur="1000" fill="hold"/>
                                        <p:tgtEl>
                                          <p:spTgt spid="189443">
                                            <p:txEl>
                                              <p:pRg st="6" end="6"/>
                                            </p:txEl>
                                          </p:spTgt>
                                        </p:tgtEl>
                                        <p:attrNameLst>
                                          <p:attrName>ppt_h</p:attrName>
                                        </p:attrNameLst>
                                      </p:cBhvr>
                                      <p:tavLst>
                                        <p:tav tm="0">
                                          <p:val>
                                            <p:strVal val="#ppt_h"/>
                                          </p:val>
                                        </p:tav>
                                        <p:tav tm="100000">
                                          <p:val>
                                            <p:strVal val="#ppt_h"/>
                                          </p:val>
                                        </p:tav>
                                      </p:tavLst>
                                    </p:anim>
                                    <p:animEffect transition="in" filter="fade">
                                      <p:cBhvr>
                                        <p:cTn id="36" dur="1000"/>
                                        <p:tgtEl>
                                          <p:spTgt spid="189443">
                                            <p:txEl>
                                              <p:pRg st="6" end="6"/>
                                            </p:txEl>
                                          </p:spTgt>
                                        </p:tgtEl>
                                      </p:cBhvr>
                                    </p:animEffect>
                                  </p:childTnLst>
                                </p:cTn>
                              </p:par>
                              <p:par>
                                <p:cTn id="37" presetID="50" presetClass="entr" presetSubtype="0" decel="100000" fill="hold" grpId="0" nodeType="withEffect">
                                  <p:stCondLst>
                                    <p:cond delay="0"/>
                                  </p:stCondLst>
                                  <p:childTnLst>
                                    <p:set>
                                      <p:cBhvr>
                                        <p:cTn id="38" dur="1" fill="hold">
                                          <p:stCondLst>
                                            <p:cond delay="0"/>
                                          </p:stCondLst>
                                        </p:cTn>
                                        <p:tgtEl>
                                          <p:spTgt spid="189443">
                                            <p:txEl>
                                              <p:pRg st="8" end="8"/>
                                            </p:txEl>
                                          </p:spTgt>
                                        </p:tgtEl>
                                        <p:attrNameLst>
                                          <p:attrName>style.visibility</p:attrName>
                                        </p:attrNameLst>
                                      </p:cBhvr>
                                      <p:to>
                                        <p:strVal val="visible"/>
                                      </p:to>
                                    </p:set>
                                    <p:anim calcmode="lin" valueType="num">
                                      <p:cBhvr>
                                        <p:cTn id="39" dur="1000" fill="hold"/>
                                        <p:tgtEl>
                                          <p:spTgt spid="189443">
                                            <p:txEl>
                                              <p:pRg st="8" end="8"/>
                                            </p:txEl>
                                          </p:spTgt>
                                        </p:tgtEl>
                                        <p:attrNameLst>
                                          <p:attrName>ppt_w</p:attrName>
                                        </p:attrNameLst>
                                      </p:cBhvr>
                                      <p:tavLst>
                                        <p:tav tm="0">
                                          <p:val>
                                            <p:strVal val="#ppt_w+.3"/>
                                          </p:val>
                                        </p:tav>
                                        <p:tav tm="100000">
                                          <p:val>
                                            <p:strVal val="#ppt_w"/>
                                          </p:val>
                                        </p:tav>
                                      </p:tavLst>
                                    </p:anim>
                                    <p:anim calcmode="lin" valueType="num">
                                      <p:cBhvr>
                                        <p:cTn id="40" dur="1000" fill="hold"/>
                                        <p:tgtEl>
                                          <p:spTgt spid="189443">
                                            <p:txEl>
                                              <p:pRg st="8" end="8"/>
                                            </p:txEl>
                                          </p:spTgt>
                                        </p:tgtEl>
                                        <p:attrNameLst>
                                          <p:attrName>ppt_h</p:attrName>
                                        </p:attrNameLst>
                                      </p:cBhvr>
                                      <p:tavLst>
                                        <p:tav tm="0">
                                          <p:val>
                                            <p:strVal val="#ppt_h"/>
                                          </p:val>
                                        </p:tav>
                                        <p:tav tm="100000">
                                          <p:val>
                                            <p:strVal val="#ppt_h"/>
                                          </p:val>
                                        </p:tav>
                                      </p:tavLst>
                                    </p:anim>
                                    <p:animEffect transition="in" filter="fade">
                                      <p:cBhvr>
                                        <p:cTn id="41" dur="1000"/>
                                        <p:tgtEl>
                                          <p:spTgt spid="1894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p:bldP spid="18944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Text Box 2"/>
          <p:cNvSpPr txBox="1">
            <a:spLocks noChangeArrowheads="1"/>
          </p:cNvSpPr>
          <p:nvPr/>
        </p:nvSpPr>
        <p:spPr bwMode="auto">
          <a:xfrm>
            <a:off x="381000" y="1752600"/>
            <a:ext cx="8458200" cy="366713"/>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
        <p:nvSpPr>
          <p:cNvPr id="342019" name="Rectangle 3"/>
          <p:cNvSpPr>
            <a:spLocks noChangeArrowheads="1"/>
          </p:cNvSpPr>
          <p:nvPr/>
        </p:nvSpPr>
        <p:spPr bwMode="auto">
          <a:xfrm>
            <a:off x="-457200" y="685800"/>
            <a:ext cx="7010400" cy="377825"/>
          </a:xfrm>
          <a:prstGeom prst="rect">
            <a:avLst/>
          </a:prstGeom>
          <a:noFill/>
          <a:ln w="9525">
            <a:noFill/>
            <a:miter lim="800000"/>
            <a:headEnd/>
            <a:tailEnd/>
          </a:ln>
          <a:effectLst/>
        </p:spPr>
        <p:txBody>
          <a:bodyPr anchor="b"/>
          <a:lstStyle/>
          <a:p>
            <a:pPr algn="ctr"/>
            <a:r>
              <a:rPr lang="en-US" sz="2800" b="1">
                <a:solidFill>
                  <a:schemeClr val="hlink"/>
                </a:solidFill>
                <a:effectLst>
                  <a:outerShdw blurRad="38100" dist="38100" dir="2700000" algn="tl">
                    <a:srgbClr val="000000"/>
                  </a:outerShdw>
                </a:effectLst>
                <a:latin typeface="Century Gothic" pitchFamily="34" charset="0"/>
                <a:cs typeface="Times New Roman" pitchFamily="18" charset="0"/>
              </a:rPr>
              <a:t>PROCESO DE MANUFACTURA</a:t>
            </a:r>
          </a:p>
        </p:txBody>
      </p:sp>
      <p:sp>
        <p:nvSpPr>
          <p:cNvPr id="342021" name="AutoShape 5"/>
          <p:cNvSpPr>
            <a:spLocks noChangeAspect="1" noChangeArrowheads="1"/>
          </p:cNvSpPr>
          <p:nvPr/>
        </p:nvSpPr>
        <p:spPr bwMode="auto">
          <a:xfrm>
            <a:off x="0" y="0"/>
            <a:ext cx="3336925" cy="4452938"/>
          </a:xfrm>
          <a:prstGeom prst="rect">
            <a:avLst/>
          </a:prstGeom>
          <a:noFill/>
        </p:spPr>
        <p:txBody>
          <a:bodyPr/>
          <a:lstStyle/>
          <a:p>
            <a:endParaRPr lang="es-ES"/>
          </a:p>
        </p:txBody>
      </p:sp>
      <p:pic>
        <p:nvPicPr>
          <p:cNvPr id="342049" name="Picture 33"/>
          <p:cNvPicPr>
            <a:picLocks noChangeAspect="1" noChangeArrowheads="1"/>
          </p:cNvPicPr>
          <p:nvPr/>
        </p:nvPicPr>
        <p:blipFill>
          <a:blip r:embed="rId3"/>
          <a:srcRect/>
          <a:stretch>
            <a:fillRect/>
          </a:stretch>
        </p:blipFill>
        <p:spPr bwMode="auto">
          <a:xfrm>
            <a:off x="3810000" y="1905000"/>
            <a:ext cx="4419600" cy="4724400"/>
          </a:xfrm>
          <a:prstGeom prst="rect">
            <a:avLst/>
          </a:prstGeom>
          <a:noFill/>
          <a:ln w="9525">
            <a:noFill/>
            <a:miter lim="800000"/>
            <a:headEnd/>
            <a:tailEnd/>
          </a:ln>
          <a:effectLst/>
        </p:spPr>
      </p:pic>
      <p:pic>
        <p:nvPicPr>
          <p:cNvPr id="342050" name="Picture 34"/>
          <p:cNvPicPr>
            <a:picLocks noChangeAspect="1" noChangeArrowheads="1"/>
          </p:cNvPicPr>
          <p:nvPr/>
        </p:nvPicPr>
        <p:blipFill>
          <a:blip r:embed="rId4"/>
          <a:srcRect/>
          <a:stretch>
            <a:fillRect/>
          </a:stretch>
        </p:blipFill>
        <p:spPr bwMode="auto">
          <a:xfrm>
            <a:off x="6019800" y="304800"/>
            <a:ext cx="2895600" cy="1066800"/>
          </a:xfrm>
          <a:prstGeom prst="rect">
            <a:avLst/>
          </a:prstGeom>
          <a:noFill/>
        </p:spPr>
      </p:pic>
      <p:pic>
        <p:nvPicPr>
          <p:cNvPr id="342051" name="Picture 35"/>
          <p:cNvPicPr>
            <a:picLocks noChangeAspect="1" noChangeArrowheads="1"/>
          </p:cNvPicPr>
          <p:nvPr/>
        </p:nvPicPr>
        <p:blipFill>
          <a:blip r:embed="rId5"/>
          <a:srcRect/>
          <a:stretch>
            <a:fillRect/>
          </a:stretch>
        </p:blipFill>
        <p:spPr bwMode="auto">
          <a:xfrm>
            <a:off x="990600" y="1752600"/>
            <a:ext cx="2362200" cy="1752600"/>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Text Box 2"/>
          <p:cNvSpPr txBox="1">
            <a:spLocks noChangeArrowheads="1"/>
          </p:cNvSpPr>
          <p:nvPr/>
        </p:nvSpPr>
        <p:spPr bwMode="auto">
          <a:xfrm>
            <a:off x="381000" y="990600"/>
            <a:ext cx="8458200" cy="396875"/>
          </a:xfrm>
          <a:prstGeom prst="rect">
            <a:avLst/>
          </a:prstGeom>
          <a:noFill/>
          <a:ln w="9525">
            <a:noFill/>
            <a:miter lim="800000"/>
            <a:headEnd/>
            <a:tailEnd/>
          </a:ln>
          <a:effectLst/>
        </p:spPr>
        <p:txBody>
          <a:bodyPr>
            <a:spAutoFit/>
          </a:bodyPr>
          <a:lstStyle/>
          <a:p>
            <a:pPr>
              <a:spcBef>
                <a:spcPct val="50000"/>
              </a:spcBef>
            </a:pPr>
            <a:r>
              <a:rPr lang="es-ES_tradnl" sz="2000" b="1" u="sng">
                <a:solidFill>
                  <a:schemeClr val="hlink"/>
                </a:solidFill>
                <a:latin typeface="Century Gothic" pitchFamily="34" charset="0"/>
              </a:rPr>
              <a:t>Inversión Inicial Total</a:t>
            </a:r>
          </a:p>
        </p:txBody>
      </p:sp>
      <p:sp>
        <p:nvSpPr>
          <p:cNvPr id="416771" name="Rectangle 3"/>
          <p:cNvSpPr>
            <a:spLocks noChangeArrowheads="1"/>
          </p:cNvSpPr>
          <p:nvPr/>
        </p:nvSpPr>
        <p:spPr bwMode="auto">
          <a:xfrm>
            <a:off x="533400" y="304800"/>
            <a:ext cx="5187950" cy="641350"/>
          </a:xfrm>
          <a:prstGeom prst="rect">
            <a:avLst/>
          </a:prstGeom>
          <a:noFill/>
          <a:ln w="9525">
            <a:noFill/>
            <a:miter lim="800000"/>
            <a:headEnd/>
            <a:tailEnd/>
          </a:ln>
          <a:effectLst/>
        </p:spPr>
        <p:txBody>
          <a:bodyPr wrap="none">
            <a:spAutoFit/>
          </a:bodyPr>
          <a:lstStyle/>
          <a:p>
            <a:r>
              <a:rPr lang="es-ES_tradnl" sz="3600" b="1">
                <a:solidFill>
                  <a:schemeClr val="hlink"/>
                </a:solidFill>
                <a:effectLst>
                  <a:outerShdw blurRad="38100" dist="38100" dir="2700000" algn="tl">
                    <a:srgbClr val="000000"/>
                  </a:outerShdw>
                </a:effectLst>
              </a:rPr>
              <a:t>ESTUDIO FINANCIERO</a:t>
            </a:r>
            <a:endParaRPr lang="es-ES" sz="3600" b="1">
              <a:solidFill>
                <a:schemeClr val="hlink"/>
              </a:solidFill>
              <a:effectLst>
                <a:outerShdw blurRad="38100" dist="38100" dir="2700000" algn="tl">
                  <a:srgbClr val="000000"/>
                </a:outerShdw>
              </a:effectLst>
            </a:endParaRPr>
          </a:p>
        </p:txBody>
      </p:sp>
      <p:sp>
        <p:nvSpPr>
          <p:cNvPr id="416773" name="Text Box 5"/>
          <p:cNvSpPr txBox="1">
            <a:spLocks noChangeArrowheads="1"/>
          </p:cNvSpPr>
          <p:nvPr/>
        </p:nvSpPr>
        <p:spPr bwMode="auto">
          <a:xfrm>
            <a:off x="381000" y="5029200"/>
            <a:ext cx="8458200" cy="457200"/>
          </a:xfrm>
          <a:prstGeom prst="rect">
            <a:avLst/>
          </a:prstGeom>
          <a:noFill/>
          <a:ln w="9525">
            <a:noFill/>
            <a:miter lim="800000"/>
            <a:headEnd/>
            <a:tailEnd/>
          </a:ln>
          <a:effectLst/>
        </p:spPr>
        <p:txBody>
          <a:bodyPr>
            <a:spAutoFit/>
          </a:bodyPr>
          <a:lstStyle/>
          <a:p>
            <a:pPr>
              <a:spcBef>
                <a:spcPct val="50000"/>
              </a:spcBef>
            </a:pPr>
            <a:r>
              <a:rPr lang="es-ES_tradnl" sz="2400" b="1">
                <a:latin typeface="Century Gothic" pitchFamily="34" charset="0"/>
              </a:rPr>
              <a:t>La inversión total inicial asciende a 100,851.41 USD</a:t>
            </a:r>
          </a:p>
        </p:txBody>
      </p:sp>
      <p:pic>
        <p:nvPicPr>
          <p:cNvPr id="416774" name="Picture 6" descr="BS00508_"/>
          <p:cNvPicPr>
            <a:picLocks noChangeAspect="1" noChangeArrowheads="1"/>
          </p:cNvPicPr>
          <p:nvPr/>
        </p:nvPicPr>
        <p:blipFill>
          <a:blip r:embed="rId3"/>
          <a:srcRect/>
          <a:stretch>
            <a:fillRect/>
          </a:stretch>
        </p:blipFill>
        <p:spPr bwMode="auto">
          <a:xfrm>
            <a:off x="2743200" y="1524000"/>
            <a:ext cx="2592388" cy="914400"/>
          </a:xfrm>
          <a:prstGeom prst="rect">
            <a:avLst/>
          </a:prstGeom>
          <a:noFill/>
        </p:spPr>
      </p:pic>
      <p:pic>
        <p:nvPicPr>
          <p:cNvPr id="416775" name="Picture 7"/>
          <p:cNvPicPr>
            <a:picLocks noChangeAspect="1" noChangeArrowheads="1"/>
          </p:cNvPicPr>
          <p:nvPr/>
        </p:nvPicPr>
        <p:blipFill>
          <a:blip r:embed="rId4"/>
          <a:srcRect/>
          <a:stretch>
            <a:fillRect/>
          </a:stretch>
        </p:blipFill>
        <p:spPr bwMode="auto">
          <a:xfrm>
            <a:off x="6019800" y="304800"/>
            <a:ext cx="2895600" cy="1219200"/>
          </a:xfrm>
          <a:prstGeom prst="rect">
            <a:avLst/>
          </a:prstGeom>
          <a:noFill/>
        </p:spPr>
      </p:pic>
      <p:pic>
        <p:nvPicPr>
          <p:cNvPr id="416776" name="Picture 8"/>
          <p:cNvPicPr>
            <a:picLocks noChangeAspect="1" noChangeArrowheads="1"/>
          </p:cNvPicPr>
          <p:nvPr/>
        </p:nvPicPr>
        <p:blipFill>
          <a:blip r:embed="rId5"/>
          <a:srcRect/>
          <a:stretch>
            <a:fillRect/>
          </a:stretch>
        </p:blipFill>
        <p:spPr bwMode="auto">
          <a:xfrm>
            <a:off x="2209800" y="2867025"/>
            <a:ext cx="4495800" cy="1628775"/>
          </a:xfrm>
          <a:prstGeom prst="rect">
            <a:avLst/>
          </a:prstGeom>
          <a:noFill/>
          <a:ln w="9525">
            <a:noFill/>
            <a:miter lim="800000"/>
            <a:headEnd/>
            <a:tailEnd/>
          </a:ln>
          <a:effectLst/>
        </p:spPr>
      </p:pic>
    </p:spTree>
  </p:cSld>
  <p:clrMapOvr>
    <a:masterClrMapping/>
  </p:clrMapOvr>
  <p:transition>
    <p:split orient="vert"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Text Box 2"/>
          <p:cNvSpPr txBox="1">
            <a:spLocks noChangeArrowheads="1"/>
          </p:cNvSpPr>
          <p:nvPr/>
        </p:nvSpPr>
        <p:spPr bwMode="auto">
          <a:xfrm>
            <a:off x="381000" y="990600"/>
            <a:ext cx="8458200" cy="396875"/>
          </a:xfrm>
          <a:prstGeom prst="rect">
            <a:avLst/>
          </a:prstGeom>
          <a:noFill/>
          <a:ln w="9525">
            <a:noFill/>
            <a:miter lim="800000"/>
            <a:headEnd/>
            <a:tailEnd/>
          </a:ln>
          <a:effectLst/>
        </p:spPr>
        <p:txBody>
          <a:bodyPr>
            <a:spAutoFit/>
          </a:bodyPr>
          <a:lstStyle/>
          <a:p>
            <a:pPr>
              <a:spcBef>
                <a:spcPct val="50000"/>
              </a:spcBef>
            </a:pPr>
            <a:r>
              <a:rPr lang="es-ES_tradnl" sz="2000" b="1" u="sng">
                <a:solidFill>
                  <a:schemeClr val="hlink"/>
                </a:solidFill>
                <a:latin typeface="Century Gothic" pitchFamily="34" charset="0"/>
              </a:rPr>
              <a:t>Costos variables estimados</a:t>
            </a:r>
          </a:p>
        </p:txBody>
      </p:sp>
      <p:sp>
        <p:nvSpPr>
          <p:cNvPr id="412675" name="Rectangle 3"/>
          <p:cNvSpPr>
            <a:spLocks noChangeArrowheads="1"/>
          </p:cNvSpPr>
          <p:nvPr/>
        </p:nvSpPr>
        <p:spPr bwMode="auto">
          <a:xfrm>
            <a:off x="457200" y="228600"/>
            <a:ext cx="5187950" cy="641350"/>
          </a:xfrm>
          <a:prstGeom prst="rect">
            <a:avLst/>
          </a:prstGeom>
          <a:noFill/>
          <a:ln w="9525">
            <a:noFill/>
            <a:miter lim="800000"/>
            <a:headEnd/>
            <a:tailEnd/>
          </a:ln>
          <a:effectLst/>
        </p:spPr>
        <p:txBody>
          <a:bodyPr wrap="none">
            <a:spAutoFit/>
          </a:bodyPr>
          <a:lstStyle/>
          <a:p>
            <a:r>
              <a:rPr lang="es-ES_tradnl" sz="3600" b="1">
                <a:solidFill>
                  <a:schemeClr val="hlink"/>
                </a:solidFill>
                <a:effectLst>
                  <a:outerShdw blurRad="38100" dist="38100" dir="2700000" algn="tl">
                    <a:srgbClr val="000000"/>
                  </a:outerShdw>
                </a:effectLst>
              </a:rPr>
              <a:t>ESTUDIO FINANCIERO</a:t>
            </a:r>
            <a:endParaRPr lang="es-ES" sz="3600" b="1">
              <a:solidFill>
                <a:schemeClr val="hlink"/>
              </a:solidFill>
              <a:effectLst>
                <a:outerShdw blurRad="38100" dist="38100" dir="2700000" algn="tl">
                  <a:srgbClr val="000000"/>
                </a:outerShdw>
              </a:effectLst>
            </a:endParaRPr>
          </a:p>
        </p:txBody>
      </p:sp>
      <p:pic>
        <p:nvPicPr>
          <p:cNvPr id="412677" name="Picture 5" descr="BS00508_"/>
          <p:cNvPicPr>
            <a:picLocks noChangeAspect="1" noChangeArrowheads="1"/>
          </p:cNvPicPr>
          <p:nvPr/>
        </p:nvPicPr>
        <p:blipFill>
          <a:blip r:embed="rId3"/>
          <a:srcRect/>
          <a:stretch>
            <a:fillRect/>
          </a:stretch>
        </p:blipFill>
        <p:spPr bwMode="auto">
          <a:xfrm>
            <a:off x="2133600" y="1676400"/>
            <a:ext cx="2592388" cy="914400"/>
          </a:xfrm>
          <a:prstGeom prst="rect">
            <a:avLst/>
          </a:prstGeom>
          <a:noFill/>
        </p:spPr>
      </p:pic>
      <p:pic>
        <p:nvPicPr>
          <p:cNvPr id="412678" name="Picture 6"/>
          <p:cNvPicPr>
            <a:picLocks noChangeAspect="1" noChangeArrowheads="1"/>
          </p:cNvPicPr>
          <p:nvPr/>
        </p:nvPicPr>
        <p:blipFill>
          <a:blip r:embed="rId4"/>
          <a:srcRect/>
          <a:stretch>
            <a:fillRect/>
          </a:stretch>
        </p:blipFill>
        <p:spPr bwMode="auto">
          <a:xfrm>
            <a:off x="6019800" y="228600"/>
            <a:ext cx="2895600" cy="1295400"/>
          </a:xfrm>
          <a:prstGeom prst="rect">
            <a:avLst/>
          </a:prstGeom>
          <a:noFill/>
        </p:spPr>
      </p:pic>
      <p:pic>
        <p:nvPicPr>
          <p:cNvPr id="413196" name="Picture 524"/>
          <p:cNvPicPr>
            <a:picLocks noChangeAspect="1" noChangeArrowheads="1"/>
          </p:cNvPicPr>
          <p:nvPr/>
        </p:nvPicPr>
        <p:blipFill>
          <a:blip r:embed="rId5"/>
          <a:srcRect/>
          <a:stretch>
            <a:fillRect/>
          </a:stretch>
        </p:blipFill>
        <p:spPr bwMode="auto">
          <a:xfrm>
            <a:off x="1600200" y="2971800"/>
            <a:ext cx="6172200" cy="3429000"/>
          </a:xfrm>
          <a:prstGeom prst="rect">
            <a:avLst/>
          </a:prstGeom>
          <a:solidFill>
            <a:schemeClr val="tx1"/>
          </a:solidFill>
          <a:ln w="9525">
            <a:noFill/>
            <a:miter lim="800000"/>
            <a:headEnd/>
            <a:tailEnd/>
          </a:ln>
          <a:effectLst/>
        </p:spPr>
      </p:pic>
    </p:spTree>
  </p:cSld>
  <p:clrMapOvr>
    <a:masterClrMapping/>
  </p:clrMapOvr>
  <p:transition>
    <p:split orient="vert"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Text Box 2"/>
          <p:cNvSpPr txBox="1">
            <a:spLocks noChangeArrowheads="1"/>
          </p:cNvSpPr>
          <p:nvPr/>
        </p:nvSpPr>
        <p:spPr bwMode="auto">
          <a:xfrm>
            <a:off x="381000" y="990600"/>
            <a:ext cx="8458200" cy="396875"/>
          </a:xfrm>
          <a:prstGeom prst="rect">
            <a:avLst/>
          </a:prstGeom>
          <a:noFill/>
          <a:ln w="9525">
            <a:noFill/>
            <a:miter lim="800000"/>
            <a:headEnd/>
            <a:tailEnd/>
          </a:ln>
          <a:effectLst/>
        </p:spPr>
        <p:txBody>
          <a:bodyPr>
            <a:spAutoFit/>
          </a:bodyPr>
          <a:lstStyle/>
          <a:p>
            <a:pPr>
              <a:spcBef>
                <a:spcPct val="50000"/>
              </a:spcBef>
            </a:pPr>
            <a:r>
              <a:rPr lang="es-ES_tradnl" sz="2000" b="1" u="sng">
                <a:solidFill>
                  <a:schemeClr val="hlink"/>
                </a:solidFill>
                <a:latin typeface="Century Gothic" pitchFamily="34" charset="0"/>
              </a:rPr>
              <a:t>Costos fijos estimados</a:t>
            </a:r>
          </a:p>
        </p:txBody>
      </p:sp>
      <p:sp>
        <p:nvSpPr>
          <p:cNvPr id="418819" name="Rectangle 3"/>
          <p:cNvSpPr>
            <a:spLocks noChangeArrowheads="1"/>
          </p:cNvSpPr>
          <p:nvPr/>
        </p:nvSpPr>
        <p:spPr bwMode="auto">
          <a:xfrm>
            <a:off x="533400" y="228600"/>
            <a:ext cx="5187950" cy="641350"/>
          </a:xfrm>
          <a:prstGeom prst="rect">
            <a:avLst/>
          </a:prstGeom>
          <a:noFill/>
          <a:ln w="9525">
            <a:noFill/>
            <a:miter lim="800000"/>
            <a:headEnd/>
            <a:tailEnd/>
          </a:ln>
          <a:effectLst/>
        </p:spPr>
        <p:txBody>
          <a:bodyPr wrap="none">
            <a:spAutoFit/>
          </a:bodyPr>
          <a:lstStyle/>
          <a:p>
            <a:r>
              <a:rPr lang="es-ES_tradnl" sz="3600" b="1">
                <a:solidFill>
                  <a:schemeClr val="hlink"/>
                </a:solidFill>
                <a:effectLst>
                  <a:outerShdw blurRad="38100" dist="38100" dir="2700000" algn="tl">
                    <a:srgbClr val="000000"/>
                  </a:outerShdw>
                </a:effectLst>
              </a:rPr>
              <a:t>ESTUDIO FINANCIERO</a:t>
            </a:r>
            <a:endParaRPr lang="es-ES" sz="3600" b="1">
              <a:solidFill>
                <a:schemeClr val="hlink"/>
              </a:solidFill>
              <a:effectLst>
                <a:outerShdw blurRad="38100" dist="38100" dir="2700000" algn="tl">
                  <a:srgbClr val="000000"/>
                </a:outerShdw>
              </a:effectLst>
            </a:endParaRPr>
          </a:p>
        </p:txBody>
      </p:sp>
      <p:pic>
        <p:nvPicPr>
          <p:cNvPr id="418821" name="Picture 5" descr="BS00508_"/>
          <p:cNvPicPr>
            <a:picLocks noChangeAspect="1" noChangeArrowheads="1"/>
          </p:cNvPicPr>
          <p:nvPr/>
        </p:nvPicPr>
        <p:blipFill>
          <a:blip r:embed="rId3"/>
          <a:srcRect/>
          <a:stretch>
            <a:fillRect/>
          </a:stretch>
        </p:blipFill>
        <p:spPr bwMode="auto">
          <a:xfrm>
            <a:off x="1600200" y="1524000"/>
            <a:ext cx="2592388" cy="914400"/>
          </a:xfrm>
          <a:prstGeom prst="rect">
            <a:avLst/>
          </a:prstGeom>
          <a:noFill/>
        </p:spPr>
      </p:pic>
      <p:pic>
        <p:nvPicPr>
          <p:cNvPr id="418824" name="Picture 8"/>
          <p:cNvPicPr>
            <a:picLocks noChangeAspect="1" noChangeArrowheads="1"/>
          </p:cNvPicPr>
          <p:nvPr/>
        </p:nvPicPr>
        <p:blipFill>
          <a:blip r:embed="rId4"/>
          <a:srcRect/>
          <a:stretch>
            <a:fillRect/>
          </a:stretch>
        </p:blipFill>
        <p:spPr bwMode="auto">
          <a:xfrm>
            <a:off x="6019800" y="228600"/>
            <a:ext cx="2895600" cy="1219200"/>
          </a:xfrm>
          <a:prstGeom prst="rect">
            <a:avLst/>
          </a:prstGeom>
          <a:noFill/>
        </p:spPr>
      </p:pic>
      <p:pic>
        <p:nvPicPr>
          <p:cNvPr id="418825" name="Picture 9"/>
          <p:cNvPicPr>
            <a:picLocks noChangeAspect="1" noChangeArrowheads="1"/>
          </p:cNvPicPr>
          <p:nvPr/>
        </p:nvPicPr>
        <p:blipFill>
          <a:blip r:embed="rId5"/>
          <a:srcRect/>
          <a:stretch>
            <a:fillRect/>
          </a:stretch>
        </p:blipFill>
        <p:spPr bwMode="auto">
          <a:xfrm>
            <a:off x="1828800" y="2895600"/>
            <a:ext cx="6172200" cy="3429000"/>
          </a:xfrm>
          <a:prstGeom prst="rect">
            <a:avLst/>
          </a:prstGeom>
          <a:solidFill>
            <a:schemeClr val="tx1"/>
          </a:solidFill>
          <a:ln w="9525">
            <a:noFill/>
            <a:miter lim="800000"/>
            <a:headEnd/>
            <a:tailEnd/>
          </a:ln>
          <a:effectLst/>
        </p:spPr>
      </p:pic>
    </p:spTree>
  </p:cSld>
  <p:clrMapOvr>
    <a:masterClrMapping/>
  </p:clrMapOvr>
  <p:transition>
    <p:split orient="vert"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Text Box 2"/>
          <p:cNvSpPr txBox="1">
            <a:spLocks noChangeArrowheads="1"/>
          </p:cNvSpPr>
          <p:nvPr/>
        </p:nvSpPr>
        <p:spPr bwMode="auto">
          <a:xfrm>
            <a:off x="381000" y="1752600"/>
            <a:ext cx="8458200" cy="366713"/>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
        <p:nvSpPr>
          <p:cNvPr id="420867" name="Rectangle 3"/>
          <p:cNvSpPr>
            <a:spLocks noChangeArrowheads="1"/>
          </p:cNvSpPr>
          <p:nvPr/>
        </p:nvSpPr>
        <p:spPr bwMode="auto">
          <a:xfrm>
            <a:off x="228600" y="685800"/>
            <a:ext cx="5791200" cy="835025"/>
          </a:xfrm>
          <a:prstGeom prst="rect">
            <a:avLst/>
          </a:prstGeom>
          <a:noFill/>
          <a:ln w="9525">
            <a:noFill/>
            <a:miter lim="800000"/>
            <a:headEnd/>
            <a:tailEnd/>
          </a:ln>
          <a:effectLst/>
        </p:spPr>
        <p:txBody>
          <a:bodyPr anchor="b"/>
          <a:lstStyle/>
          <a:p>
            <a:pPr algn="ct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INGRESOS ESTIMADOS POR MES (PRIMER AÑO)</a:t>
            </a:r>
          </a:p>
        </p:txBody>
      </p:sp>
      <p:sp>
        <p:nvSpPr>
          <p:cNvPr id="420868" name="Rectangle 4"/>
          <p:cNvSpPr>
            <a:spLocks noChangeArrowheads="1"/>
          </p:cNvSpPr>
          <p:nvPr/>
        </p:nvSpPr>
        <p:spPr bwMode="auto">
          <a:xfrm>
            <a:off x="0" y="2219325"/>
            <a:ext cx="9144000" cy="0"/>
          </a:xfrm>
          <a:prstGeom prst="rect">
            <a:avLst/>
          </a:prstGeom>
          <a:noFill/>
          <a:ln w="9525">
            <a:noFill/>
            <a:miter lim="800000"/>
            <a:headEnd/>
            <a:tailEnd/>
          </a:ln>
          <a:effectLst/>
        </p:spPr>
        <p:txBody>
          <a:bodyPr wrap="none" anchor="ctr">
            <a:spAutoFit/>
          </a:bodyPr>
          <a:lstStyle/>
          <a:p>
            <a:endParaRPr lang="es-ES"/>
          </a:p>
        </p:txBody>
      </p:sp>
      <p:pic>
        <p:nvPicPr>
          <p:cNvPr id="420870" name="Picture 6"/>
          <p:cNvPicPr>
            <a:picLocks noChangeAspect="1" noChangeArrowheads="1"/>
          </p:cNvPicPr>
          <p:nvPr/>
        </p:nvPicPr>
        <p:blipFill>
          <a:blip r:embed="rId3"/>
          <a:srcRect/>
          <a:stretch>
            <a:fillRect/>
          </a:stretch>
        </p:blipFill>
        <p:spPr bwMode="auto">
          <a:xfrm>
            <a:off x="6248400" y="228600"/>
            <a:ext cx="2895600" cy="1219200"/>
          </a:xfrm>
          <a:prstGeom prst="rect">
            <a:avLst/>
          </a:prstGeom>
          <a:noFill/>
        </p:spPr>
      </p:pic>
      <p:pic>
        <p:nvPicPr>
          <p:cNvPr id="420871" name="Picture 7"/>
          <p:cNvPicPr>
            <a:picLocks noChangeAspect="1" noChangeArrowheads="1"/>
          </p:cNvPicPr>
          <p:nvPr/>
        </p:nvPicPr>
        <p:blipFill>
          <a:blip r:embed="rId4"/>
          <a:srcRect/>
          <a:stretch>
            <a:fillRect/>
          </a:stretch>
        </p:blipFill>
        <p:spPr bwMode="auto">
          <a:xfrm>
            <a:off x="457200" y="2209800"/>
            <a:ext cx="8229600" cy="2895600"/>
          </a:xfrm>
          <a:prstGeom prst="rect">
            <a:avLst/>
          </a:prstGeom>
          <a:noFill/>
          <a:ln w="9525">
            <a:noFill/>
            <a:miter lim="800000"/>
            <a:headEnd/>
            <a:tailEnd/>
          </a:ln>
          <a:effectLst/>
        </p:spPr>
      </p:pic>
    </p:spTree>
  </p:cSld>
  <p:clrMapOvr>
    <a:masterClrMapping/>
  </p:clrMapOvr>
  <p:transition>
    <p:split orient="vert"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Text Box 2"/>
          <p:cNvSpPr txBox="1">
            <a:spLocks noChangeArrowheads="1"/>
          </p:cNvSpPr>
          <p:nvPr/>
        </p:nvSpPr>
        <p:spPr bwMode="auto">
          <a:xfrm>
            <a:off x="381000" y="1752600"/>
            <a:ext cx="8458200" cy="366713"/>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
        <p:nvSpPr>
          <p:cNvPr id="424963" name="Rectangle 3"/>
          <p:cNvSpPr>
            <a:spLocks noChangeArrowheads="1"/>
          </p:cNvSpPr>
          <p:nvPr/>
        </p:nvSpPr>
        <p:spPr bwMode="auto">
          <a:xfrm>
            <a:off x="533400" y="381000"/>
            <a:ext cx="5257800" cy="835025"/>
          </a:xfrm>
          <a:prstGeom prst="rect">
            <a:avLst/>
          </a:prstGeom>
          <a:noFill/>
          <a:ln w="9525">
            <a:noFill/>
            <a:miter lim="800000"/>
            <a:headEnd/>
            <a:tailEnd/>
          </a:ln>
          <a:effectLst/>
        </p:spPr>
        <p:txBody>
          <a:bodyPr anchor="b"/>
          <a:lstStyle/>
          <a:p>
            <a:pPr algn="ct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ESTADO DE PERDIDAS Y GANANCIAS ( a 5 años</a:t>
            </a:r>
            <a:r>
              <a:rPr lang="en-US" sz="3200" b="1">
                <a:solidFill>
                  <a:schemeClr val="hlink"/>
                </a:solidFill>
                <a:effectLst>
                  <a:outerShdw blurRad="38100" dist="38100" dir="2700000" algn="tl">
                    <a:srgbClr val="000000"/>
                  </a:outerShdw>
                </a:effectLst>
                <a:latin typeface="Times New Roman" pitchFamily="18" charset="0"/>
                <a:cs typeface="Times New Roman" pitchFamily="18" charset="0"/>
              </a:rPr>
              <a:t>)</a:t>
            </a:r>
          </a:p>
        </p:txBody>
      </p:sp>
      <p:pic>
        <p:nvPicPr>
          <p:cNvPr id="424965" name="Picture 5"/>
          <p:cNvPicPr>
            <a:picLocks noChangeAspect="1" noChangeArrowheads="1"/>
          </p:cNvPicPr>
          <p:nvPr/>
        </p:nvPicPr>
        <p:blipFill>
          <a:blip r:embed="rId3"/>
          <a:srcRect/>
          <a:stretch>
            <a:fillRect/>
          </a:stretch>
        </p:blipFill>
        <p:spPr bwMode="auto">
          <a:xfrm>
            <a:off x="6019800" y="0"/>
            <a:ext cx="2895600" cy="1676400"/>
          </a:xfrm>
          <a:prstGeom prst="rect">
            <a:avLst/>
          </a:prstGeom>
          <a:noFill/>
        </p:spPr>
      </p:pic>
      <p:pic>
        <p:nvPicPr>
          <p:cNvPr id="424966" name="Picture 6"/>
          <p:cNvPicPr>
            <a:picLocks noChangeAspect="1" noChangeArrowheads="1"/>
          </p:cNvPicPr>
          <p:nvPr/>
        </p:nvPicPr>
        <p:blipFill>
          <a:blip r:embed="rId4"/>
          <a:srcRect/>
          <a:stretch>
            <a:fillRect/>
          </a:stretch>
        </p:blipFill>
        <p:spPr bwMode="auto">
          <a:xfrm>
            <a:off x="381000" y="2362200"/>
            <a:ext cx="8332788" cy="3810000"/>
          </a:xfrm>
          <a:prstGeom prst="rect">
            <a:avLst/>
          </a:prstGeom>
          <a:solidFill>
            <a:schemeClr val="tx1"/>
          </a:solidFill>
          <a:ln w="9525">
            <a:noFill/>
            <a:miter lim="800000"/>
            <a:headEnd/>
            <a:tailEnd/>
          </a:ln>
          <a:effectLst/>
        </p:spPr>
      </p:pic>
    </p:spTree>
  </p:cSld>
  <p:clrMapOvr>
    <a:masterClrMapping/>
  </p:clrMapOvr>
  <p:transition>
    <p:split orient="vert" dir="in"/>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Text Box 2"/>
          <p:cNvSpPr txBox="1">
            <a:spLocks noChangeArrowheads="1"/>
          </p:cNvSpPr>
          <p:nvPr/>
        </p:nvSpPr>
        <p:spPr bwMode="auto">
          <a:xfrm>
            <a:off x="381000" y="1752600"/>
            <a:ext cx="8458200" cy="366713"/>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
        <p:nvSpPr>
          <p:cNvPr id="422915" name="Rectangle 3"/>
          <p:cNvSpPr>
            <a:spLocks noChangeArrowheads="1"/>
          </p:cNvSpPr>
          <p:nvPr/>
        </p:nvSpPr>
        <p:spPr bwMode="auto">
          <a:xfrm>
            <a:off x="533400" y="381000"/>
            <a:ext cx="5638800" cy="835025"/>
          </a:xfrm>
          <a:prstGeom prst="rect">
            <a:avLst/>
          </a:prstGeom>
          <a:noFill/>
          <a:ln w="9525">
            <a:noFill/>
            <a:miter lim="800000"/>
            <a:headEnd/>
            <a:tailEnd/>
          </a:ln>
          <a:effectLst/>
        </p:spPr>
        <p:txBody>
          <a:bodyPr anchor="b"/>
          <a:lstStyle/>
          <a:p>
            <a:pPr algn="ct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FLUJO DE CAJA PROYECTADO ( a 5 años)</a:t>
            </a:r>
            <a:r>
              <a:rPr lang="en-US" sz="3600" b="1">
                <a:solidFill>
                  <a:schemeClr val="hlink"/>
                </a:solidFill>
                <a:effectLst>
                  <a:outerShdw blurRad="38100" dist="38100" dir="2700000" algn="tl">
                    <a:srgbClr val="000000"/>
                  </a:outerShdw>
                </a:effectLst>
                <a:latin typeface="Times New Roman" pitchFamily="18" charset="0"/>
                <a:cs typeface="Times New Roman" pitchFamily="18" charset="0"/>
              </a:rPr>
              <a:t> </a:t>
            </a:r>
          </a:p>
        </p:txBody>
      </p:sp>
      <p:pic>
        <p:nvPicPr>
          <p:cNvPr id="422917" name="Picture 5"/>
          <p:cNvPicPr>
            <a:picLocks noChangeAspect="1" noChangeArrowheads="1"/>
          </p:cNvPicPr>
          <p:nvPr/>
        </p:nvPicPr>
        <p:blipFill>
          <a:blip r:embed="rId3"/>
          <a:srcRect/>
          <a:stretch>
            <a:fillRect/>
          </a:stretch>
        </p:blipFill>
        <p:spPr bwMode="auto">
          <a:xfrm>
            <a:off x="6248400" y="0"/>
            <a:ext cx="2895600" cy="1371600"/>
          </a:xfrm>
          <a:prstGeom prst="rect">
            <a:avLst/>
          </a:prstGeom>
          <a:noFill/>
        </p:spPr>
      </p:pic>
      <p:pic>
        <p:nvPicPr>
          <p:cNvPr id="422918" name="Picture 6"/>
          <p:cNvPicPr>
            <a:picLocks noChangeAspect="1" noChangeArrowheads="1"/>
          </p:cNvPicPr>
          <p:nvPr/>
        </p:nvPicPr>
        <p:blipFill>
          <a:blip r:embed="rId4"/>
          <a:srcRect/>
          <a:stretch>
            <a:fillRect/>
          </a:stretch>
        </p:blipFill>
        <p:spPr bwMode="auto">
          <a:xfrm>
            <a:off x="1066800" y="1752600"/>
            <a:ext cx="7086600" cy="4495800"/>
          </a:xfrm>
          <a:prstGeom prst="rect">
            <a:avLst/>
          </a:prstGeom>
          <a:noFill/>
          <a:ln w="9525">
            <a:noFill/>
            <a:miter lim="800000"/>
            <a:headEnd/>
            <a:tailEnd/>
          </a:ln>
          <a:effectLst/>
        </p:spPr>
      </p:pic>
    </p:spTree>
  </p:cSld>
  <p:clrMapOvr>
    <a:masterClrMapping/>
  </p:clrMapOvr>
  <p:transition>
    <p:split orient="vert" dir="in"/>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Text Box 2"/>
          <p:cNvSpPr txBox="1">
            <a:spLocks noChangeArrowheads="1"/>
          </p:cNvSpPr>
          <p:nvPr/>
        </p:nvSpPr>
        <p:spPr bwMode="auto">
          <a:xfrm>
            <a:off x="457200" y="1447800"/>
            <a:ext cx="8458200" cy="366713"/>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
        <p:nvSpPr>
          <p:cNvPr id="385027" name="Rectangle 3"/>
          <p:cNvSpPr>
            <a:spLocks noChangeArrowheads="1"/>
          </p:cNvSpPr>
          <p:nvPr/>
        </p:nvSpPr>
        <p:spPr bwMode="auto">
          <a:xfrm>
            <a:off x="533400" y="304800"/>
            <a:ext cx="5295900" cy="579438"/>
          </a:xfrm>
          <a:prstGeom prst="rect">
            <a:avLst/>
          </a:prstGeom>
          <a:noFill/>
          <a:ln w="9525">
            <a:noFill/>
            <a:miter lim="800000"/>
            <a:headEnd/>
            <a:tailEnd/>
          </a:ln>
          <a:effectLst/>
        </p:spPr>
        <p:txBody>
          <a:bodyPr wrap="none">
            <a:spAutoFit/>
          </a:bodyPr>
          <a:lstStyle/>
          <a:p>
            <a:r>
              <a:rPr lang="es-ES_tradnl" sz="3200" b="1">
                <a:solidFill>
                  <a:schemeClr val="hlink"/>
                </a:solidFill>
                <a:effectLst>
                  <a:outerShdw blurRad="38100" dist="38100" dir="2700000" algn="tl">
                    <a:srgbClr val="000000"/>
                  </a:outerShdw>
                </a:effectLst>
                <a:latin typeface="Century Gothic" pitchFamily="34" charset="0"/>
              </a:rPr>
              <a:t>EVALUACION FINANCIERA</a:t>
            </a:r>
            <a:endParaRPr lang="es-ES" sz="3200" b="1">
              <a:solidFill>
                <a:schemeClr val="hlink"/>
              </a:solidFill>
              <a:effectLst>
                <a:outerShdw blurRad="38100" dist="38100" dir="2700000" algn="tl">
                  <a:srgbClr val="000000"/>
                </a:outerShdw>
              </a:effectLst>
              <a:latin typeface="Century Gothic" pitchFamily="34" charset="0"/>
            </a:endParaRPr>
          </a:p>
        </p:txBody>
      </p:sp>
      <p:sp>
        <p:nvSpPr>
          <p:cNvPr id="385033" name="Rectangle 9"/>
          <p:cNvSpPr>
            <a:spLocks noChangeArrowheads="1"/>
          </p:cNvSpPr>
          <p:nvPr/>
        </p:nvSpPr>
        <p:spPr bwMode="auto">
          <a:xfrm>
            <a:off x="762000" y="3352800"/>
            <a:ext cx="8077200" cy="1006475"/>
          </a:xfrm>
          <a:prstGeom prst="rect">
            <a:avLst/>
          </a:prstGeom>
          <a:noFill/>
          <a:ln w="9525">
            <a:noFill/>
            <a:miter lim="800000"/>
            <a:headEnd/>
            <a:tailEnd/>
          </a:ln>
          <a:effectLst/>
        </p:spPr>
        <p:txBody>
          <a:bodyPr>
            <a:spAutoFit/>
          </a:bodyPr>
          <a:lstStyle/>
          <a:p>
            <a:r>
              <a:rPr lang="es-ES_tradnl" sz="2000" b="1">
                <a:effectLst>
                  <a:outerShdw blurRad="38100" dist="38100" dir="2700000" algn="tl">
                    <a:srgbClr val="000000"/>
                  </a:outerShdw>
                </a:effectLst>
              </a:rPr>
              <a:t>El VAN que resulto de descontar los flujos de fondos fue mayor que cero (79.327,44 &gt; 0), se acepta el proyecto por ser financieramente rentable.  </a:t>
            </a:r>
            <a:endParaRPr lang="es-ES" sz="2000" b="1">
              <a:effectLst>
                <a:outerShdw blurRad="38100" dist="38100" dir="2700000" algn="tl">
                  <a:srgbClr val="000000"/>
                </a:outerShdw>
              </a:effectLst>
            </a:endParaRPr>
          </a:p>
        </p:txBody>
      </p:sp>
      <p:sp>
        <p:nvSpPr>
          <p:cNvPr id="385034" name="Rectangle 10"/>
          <p:cNvSpPr>
            <a:spLocks noChangeArrowheads="1"/>
          </p:cNvSpPr>
          <p:nvPr/>
        </p:nvSpPr>
        <p:spPr bwMode="auto">
          <a:xfrm>
            <a:off x="838200" y="2590800"/>
            <a:ext cx="3384550" cy="366713"/>
          </a:xfrm>
          <a:prstGeom prst="rect">
            <a:avLst/>
          </a:prstGeom>
          <a:noFill/>
          <a:ln w="9525">
            <a:noFill/>
            <a:miter lim="800000"/>
            <a:headEnd/>
            <a:tailEnd/>
          </a:ln>
          <a:effectLst/>
        </p:spPr>
        <p:txBody>
          <a:bodyPr wrap="none">
            <a:spAutoFit/>
          </a:bodyPr>
          <a:lstStyle/>
          <a:p>
            <a:r>
              <a:rPr lang="es-ES_tradnl" b="1">
                <a:solidFill>
                  <a:schemeClr val="hlink"/>
                </a:solidFill>
                <a:effectLst>
                  <a:outerShdw blurRad="38100" dist="38100" dir="2700000" algn="tl">
                    <a:srgbClr val="000000"/>
                  </a:outerShdw>
                </a:effectLst>
              </a:rPr>
              <a:t>VALOR ACTUAL NETO (VAN)</a:t>
            </a:r>
            <a:endParaRPr lang="es-ES" b="1">
              <a:solidFill>
                <a:schemeClr val="hlink"/>
              </a:solidFill>
              <a:effectLst>
                <a:outerShdw blurRad="38100" dist="38100" dir="2700000" algn="tl">
                  <a:srgbClr val="000000"/>
                </a:outerShdw>
              </a:effectLst>
            </a:endParaRPr>
          </a:p>
        </p:txBody>
      </p:sp>
      <p:sp>
        <p:nvSpPr>
          <p:cNvPr id="385035" name="Rectangle 11"/>
          <p:cNvSpPr>
            <a:spLocks noChangeArrowheads="1"/>
          </p:cNvSpPr>
          <p:nvPr/>
        </p:nvSpPr>
        <p:spPr bwMode="auto">
          <a:xfrm>
            <a:off x="838200" y="4648200"/>
            <a:ext cx="4057650" cy="366713"/>
          </a:xfrm>
          <a:prstGeom prst="rect">
            <a:avLst/>
          </a:prstGeom>
          <a:noFill/>
          <a:ln w="9525">
            <a:noFill/>
            <a:miter lim="800000"/>
            <a:headEnd/>
            <a:tailEnd/>
          </a:ln>
          <a:effectLst/>
        </p:spPr>
        <p:txBody>
          <a:bodyPr wrap="none">
            <a:spAutoFit/>
          </a:bodyPr>
          <a:lstStyle/>
          <a:p>
            <a:r>
              <a:rPr lang="es-ES_tradnl" b="1">
                <a:solidFill>
                  <a:schemeClr val="hlink"/>
                </a:solidFill>
                <a:effectLst>
                  <a:outerShdw blurRad="38100" dist="38100" dir="2700000" algn="tl">
                    <a:srgbClr val="000000"/>
                  </a:outerShdw>
                </a:effectLst>
              </a:rPr>
              <a:t>TASA INTERNA DE RETORNO (TIR)</a:t>
            </a:r>
            <a:endParaRPr lang="es-ES" b="1">
              <a:solidFill>
                <a:schemeClr val="hlink"/>
              </a:solidFill>
              <a:effectLst>
                <a:outerShdw blurRad="38100" dist="38100" dir="2700000" algn="tl">
                  <a:srgbClr val="000000"/>
                </a:outerShdw>
              </a:effectLst>
            </a:endParaRPr>
          </a:p>
        </p:txBody>
      </p:sp>
      <p:sp>
        <p:nvSpPr>
          <p:cNvPr id="385036" name="Rectangle 12"/>
          <p:cNvSpPr>
            <a:spLocks noChangeArrowheads="1"/>
          </p:cNvSpPr>
          <p:nvPr/>
        </p:nvSpPr>
        <p:spPr bwMode="auto">
          <a:xfrm>
            <a:off x="762000" y="5257800"/>
            <a:ext cx="8077200" cy="1006475"/>
          </a:xfrm>
          <a:prstGeom prst="rect">
            <a:avLst/>
          </a:prstGeom>
          <a:noFill/>
          <a:ln w="9525">
            <a:noFill/>
            <a:miter lim="800000"/>
            <a:headEnd/>
            <a:tailEnd/>
          </a:ln>
          <a:effectLst/>
        </p:spPr>
        <p:txBody>
          <a:bodyPr anchor="ctr">
            <a:spAutoFit/>
          </a:bodyPr>
          <a:lstStyle/>
          <a:p>
            <a:r>
              <a:rPr lang="es-ES" sz="2000" b="1"/>
              <a:t>La TIR para el proyecto resulta ser de 38,08% y al ser mayor que la TMAR estimada (38,08% &gt; 16,11%), entonces se acepta que el proyecto es rentable y viable financieramente </a:t>
            </a:r>
          </a:p>
        </p:txBody>
      </p:sp>
      <p:pic>
        <p:nvPicPr>
          <p:cNvPr id="385037" name="Picture 13" descr="BS00508_"/>
          <p:cNvPicPr>
            <a:picLocks noChangeAspect="1" noChangeArrowheads="1"/>
          </p:cNvPicPr>
          <p:nvPr/>
        </p:nvPicPr>
        <p:blipFill>
          <a:blip r:embed="rId3"/>
          <a:srcRect/>
          <a:stretch>
            <a:fillRect/>
          </a:stretch>
        </p:blipFill>
        <p:spPr bwMode="auto">
          <a:xfrm>
            <a:off x="2819400" y="1143000"/>
            <a:ext cx="2592388" cy="914400"/>
          </a:xfrm>
          <a:prstGeom prst="rect">
            <a:avLst/>
          </a:prstGeom>
          <a:noFill/>
        </p:spPr>
      </p:pic>
      <p:pic>
        <p:nvPicPr>
          <p:cNvPr id="385038" name="Picture 14"/>
          <p:cNvPicPr>
            <a:picLocks noChangeAspect="1" noChangeArrowheads="1"/>
          </p:cNvPicPr>
          <p:nvPr/>
        </p:nvPicPr>
        <p:blipFill>
          <a:blip r:embed="rId4"/>
          <a:srcRect/>
          <a:stretch>
            <a:fillRect/>
          </a:stretch>
        </p:blipFill>
        <p:spPr bwMode="auto">
          <a:xfrm>
            <a:off x="6019800" y="304800"/>
            <a:ext cx="2895600" cy="1371600"/>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ChangeArrowheads="1"/>
          </p:cNvSpPr>
          <p:nvPr/>
        </p:nvSpPr>
        <p:spPr bwMode="auto">
          <a:xfrm>
            <a:off x="-381000" y="533400"/>
            <a:ext cx="8229600" cy="377825"/>
          </a:xfrm>
          <a:prstGeom prst="rect">
            <a:avLst/>
          </a:prstGeom>
          <a:noFill/>
          <a:ln w="9525">
            <a:noFill/>
            <a:miter lim="800000"/>
            <a:headEnd/>
            <a:tailEnd/>
          </a:ln>
          <a:effectLst/>
        </p:spPr>
        <p:txBody>
          <a:bodyPr anchor="b"/>
          <a:lstStyle/>
          <a:p>
            <a:pPr algn="ct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ANALISIS DE SENSIBILIDAD</a:t>
            </a:r>
          </a:p>
        </p:txBody>
      </p:sp>
      <p:sp>
        <p:nvSpPr>
          <p:cNvPr id="427011" name="Rectangle 3"/>
          <p:cNvSpPr>
            <a:spLocks noChangeArrowheads="1"/>
          </p:cNvSpPr>
          <p:nvPr/>
        </p:nvSpPr>
        <p:spPr bwMode="auto">
          <a:xfrm>
            <a:off x="0" y="1371600"/>
            <a:ext cx="8686800" cy="625475"/>
          </a:xfrm>
          <a:prstGeom prst="rect">
            <a:avLst/>
          </a:prstGeom>
          <a:noFill/>
          <a:ln w="9525">
            <a:noFill/>
            <a:miter lim="800000"/>
            <a:headEnd/>
            <a:tailEnd/>
          </a:ln>
          <a:effectLst/>
        </p:spPr>
        <p:txBody>
          <a:bodyPr anchor="ctr">
            <a:spAutoFit/>
          </a:bodyPr>
          <a:lstStyle/>
          <a:p>
            <a:pPr marL="342900" indent="-342900" algn="just"/>
            <a:endParaRPr lang="es-ES">
              <a:latin typeface="Times New Roman" pitchFamily="18" charset="0"/>
              <a:ea typeface="Tiime"/>
              <a:cs typeface="Times New Roman" pitchFamily="18" charset="0"/>
            </a:endParaRPr>
          </a:p>
          <a:p>
            <a:pPr marL="342900" indent="-342900">
              <a:buFontTx/>
              <a:buAutoNum type="arabicPeriod"/>
            </a:pPr>
            <a:endParaRPr lang="es-ES" sz="1700" b="1">
              <a:solidFill>
                <a:srgbClr val="FFCC99"/>
              </a:solidFill>
              <a:latin typeface="Century Gothic" pitchFamily="34" charset="0"/>
              <a:ea typeface="Tiime"/>
              <a:cs typeface="Times New Roman" pitchFamily="18" charset="0"/>
            </a:endParaRPr>
          </a:p>
        </p:txBody>
      </p:sp>
      <p:sp>
        <p:nvSpPr>
          <p:cNvPr id="427012" name="Text Box 4"/>
          <p:cNvSpPr txBox="1">
            <a:spLocks noChangeArrowheads="1"/>
          </p:cNvSpPr>
          <p:nvPr/>
        </p:nvSpPr>
        <p:spPr bwMode="auto">
          <a:xfrm>
            <a:off x="533400" y="1905000"/>
            <a:ext cx="8458200" cy="366713"/>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
        <p:nvSpPr>
          <p:cNvPr id="427014" name="Rectangle 6"/>
          <p:cNvSpPr>
            <a:spLocks noChangeArrowheads="1"/>
          </p:cNvSpPr>
          <p:nvPr/>
        </p:nvSpPr>
        <p:spPr bwMode="auto">
          <a:xfrm>
            <a:off x="533400" y="5029200"/>
            <a:ext cx="8305800" cy="1597025"/>
          </a:xfrm>
          <a:prstGeom prst="rect">
            <a:avLst/>
          </a:prstGeom>
          <a:noFill/>
          <a:ln w="9525">
            <a:noFill/>
            <a:miter lim="800000"/>
            <a:headEnd/>
            <a:tailEnd/>
          </a:ln>
          <a:effectLst/>
        </p:spPr>
        <p:txBody>
          <a:bodyPr anchor="b"/>
          <a:lstStyle/>
          <a:p>
            <a:pPr>
              <a:buFont typeface="Wingdings" pitchFamily="2" charset="2"/>
              <a:buNone/>
            </a:pPr>
            <a:r>
              <a:rPr lang="en-US" sz="2000" b="1">
                <a:solidFill>
                  <a:schemeClr val="hlink"/>
                </a:solidFill>
                <a:effectLst>
                  <a:outerShdw blurRad="38100" dist="38100" dir="2700000" algn="tl">
                    <a:srgbClr val="000000"/>
                  </a:outerShdw>
                </a:effectLst>
                <a:latin typeface="Century Gothic" pitchFamily="34" charset="0"/>
                <a:cs typeface="Times New Roman" pitchFamily="18" charset="0"/>
              </a:rPr>
              <a:t/>
            </a:r>
            <a:br>
              <a:rPr lang="en-US" sz="2000" b="1">
                <a:solidFill>
                  <a:schemeClr val="hlink"/>
                </a:solidFill>
                <a:effectLst>
                  <a:outerShdw blurRad="38100" dist="38100" dir="2700000" algn="tl">
                    <a:srgbClr val="000000"/>
                  </a:outerShdw>
                </a:effectLst>
                <a:latin typeface="Century Gothic" pitchFamily="34" charset="0"/>
                <a:cs typeface="Times New Roman" pitchFamily="18" charset="0"/>
              </a:rPr>
            </a:br>
            <a:r>
              <a:rPr lang="en-US" sz="2000" b="1">
                <a:solidFill>
                  <a:schemeClr val="hlink"/>
                </a:solidFill>
                <a:effectLst>
                  <a:outerShdw blurRad="38100" dist="38100" dir="2700000" algn="tl">
                    <a:srgbClr val="000000"/>
                  </a:outerShdw>
                </a:effectLst>
                <a:latin typeface="Century Gothic" pitchFamily="34" charset="0"/>
                <a:cs typeface="Times New Roman" pitchFamily="18" charset="0"/>
              </a:rPr>
              <a:t/>
            </a:r>
            <a:br>
              <a:rPr lang="en-US" sz="2000" b="1">
                <a:solidFill>
                  <a:schemeClr val="hlink"/>
                </a:solidFill>
                <a:effectLst>
                  <a:outerShdw blurRad="38100" dist="38100" dir="2700000" algn="tl">
                    <a:srgbClr val="000000"/>
                  </a:outerShdw>
                </a:effectLst>
                <a:latin typeface="Century Gothic" pitchFamily="34" charset="0"/>
                <a:cs typeface="Times New Roman" pitchFamily="18" charset="0"/>
              </a:rPr>
            </a:br>
            <a:r>
              <a:rPr lang="en-US" sz="2000" b="1">
                <a:solidFill>
                  <a:schemeClr val="hlink"/>
                </a:solidFill>
                <a:effectLst>
                  <a:outerShdw blurRad="38100" dist="38100" dir="2700000" algn="tl">
                    <a:srgbClr val="000000"/>
                  </a:outerShdw>
                </a:effectLst>
                <a:latin typeface="Century Gothic" pitchFamily="34" charset="0"/>
                <a:cs typeface="Times New Roman" pitchFamily="18" charset="0"/>
              </a:rPr>
              <a:t/>
            </a:r>
            <a:br>
              <a:rPr lang="en-US" sz="2000" b="1">
                <a:solidFill>
                  <a:schemeClr val="hlink"/>
                </a:solidFill>
                <a:effectLst>
                  <a:outerShdw blurRad="38100" dist="38100" dir="2700000" algn="tl">
                    <a:srgbClr val="000000"/>
                  </a:outerShdw>
                </a:effectLst>
                <a:latin typeface="Century Gothic" pitchFamily="34" charset="0"/>
                <a:cs typeface="Times New Roman" pitchFamily="18" charset="0"/>
              </a:rPr>
            </a:br>
            <a:r>
              <a:rPr lang="en-US" sz="2000" b="1">
                <a:solidFill>
                  <a:schemeClr val="hlink"/>
                </a:solidFill>
                <a:effectLst>
                  <a:outerShdw blurRad="38100" dist="38100" dir="2700000" algn="tl">
                    <a:srgbClr val="000000"/>
                  </a:outerShdw>
                </a:effectLst>
                <a:latin typeface="Century Gothic" pitchFamily="34" charset="0"/>
                <a:cs typeface="Times New Roman" pitchFamily="18" charset="0"/>
              </a:rPr>
              <a:t/>
            </a:r>
            <a:br>
              <a:rPr lang="en-US" sz="2000" b="1">
                <a:solidFill>
                  <a:schemeClr val="hlink"/>
                </a:solidFill>
                <a:effectLst>
                  <a:outerShdw blurRad="38100" dist="38100" dir="2700000" algn="tl">
                    <a:srgbClr val="000000"/>
                  </a:outerShdw>
                </a:effectLst>
                <a:latin typeface="Century Gothic" pitchFamily="34" charset="0"/>
                <a:cs typeface="Times New Roman" pitchFamily="18" charset="0"/>
              </a:rPr>
            </a:br>
            <a:r>
              <a:rPr lang="en-US" sz="2000" b="1">
                <a:solidFill>
                  <a:schemeClr val="hlink"/>
                </a:solidFill>
                <a:effectLst>
                  <a:outerShdw blurRad="38100" dist="38100" dir="2700000" algn="tl">
                    <a:srgbClr val="000000"/>
                  </a:outerShdw>
                </a:effectLst>
                <a:latin typeface="Century Gothic" pitchFamily="34" charset="0"/>
                <a:cs typeface="Times New Roman" pitchFamily="18" charset="0"/>
              </a:rPr>
              <a:t>1. </a:t>
            </a:r>
            <a:r>
              <a:rPr lang="es-ES" sz="2000" b="1">
                <a:effectLst>
                  <a:outerShdw blurRad="38100" dist="38100" dir="2700000" algn="tl">
                    <a:srgbClr val="000000"/>
                  </a:outerShdw>
                </a:effectLst>
              </a:rPr>
              <a:t>VAN en el peor de los escenarios:  USD -41,317</a:t>
            </a:r>
            <a:br>
              <a:rPr lang="es-ES" sz="2000" b="1">
                <a:effectLst>
                  <a:outerShdw blurRad="38100" dist="38100" dir="2700000" algn="tl">
                    <a:srgbClr val="000000"/>
                  </a:outerShdw>
                </a:effectLst>
              </a:rPr>
            </a:br>
            <a:r>
              <a:rPr lang="es-ES" sz="2000" b="1">
                <a:solidFill>
                  <a:schemeClr val="hlink"/>
                </a:solidFill>
                <a:effectLst>
                  <a:outerShdw blurRad="38100" dist="38100" dir="2700000" algn="tl">
                    <a:srgbClr val="000000"/>
                  </a:outerShdw>
                </a:effectLst>
              </a:rPr>
              <a:t>2</a:t>
            </a:r>
            <a:r>
              <a:rPr lang="es-ES" sz="2000" b="1">
                <a:effectLst>
                  <a:outerShdw blurRad="38100" dist="38100" dir="2700000" algn="tl">
                    <a:srgbClr val="000000"/>
                  </a:outerShdw>
                </a:effectLst>
              </a:rPr>
              <a:t>. VAN en mejor de los escenarios hasta USD 187,129 </a:t>
            </a:r>
            <a:br>
              <a:rPr lang="es-ES" sz="2000" b="1">
                <a:effectLst>
                  <a:outerShdw blurRad="38100" dist="38100" dir="2700000" algn="tl">
                    <a:srgbClr val="000000"/>
                  </a:outerShdw>
                </a:effectLst>
              </a:rPr>
            </a:br>
            <a:r>
              <a:rPr lang="es-ES" sz="2000" b="1">
                <a:solidFill>
                  <a:schemeClr val="hlink"/>
                </a:solidFill>
                <a:effectLst>
                  <a:outerShdw blurRad="38100" dist="38100" dir="2700000" algn="tl">
                    <a:srgbClr val="000000"/>
                  </a:outerShdw>
                </a:effectLst>
              </a:rPr>
              <a:t>3.</a:t>
            </a:r>
            <a:r>
              <a:rPr lang="es-ES" sz="2000" b="1">
                <a:effectLst>
                  <a:outerShdw blurRad="38100" dist="38100" dir="2700000" algn="tl">
                    <a:srgbClr val="000000"/>
                  </a:outerShdw>
                </a:effectLst>
              </a:rPr>
              <a:t> Probabilidad de que el VAN sea menor a cero 3.7%, una probabilidad sumamente baja, lo que demuestra la alta factibilidad de ejecutar el proyecto por parte de los inversionistas.</a:t>
            </a:r>
            <a:endParaRPr lang="en-US" sz="2000" b="1">
              <a:solidFill>
                <a:schemeClr val="tx2"/>
              </a:solidFill>
              <a:effectLst>
                <a:outerShdw blurRad="38100" dist="38100" dir="2700000" algn="tl">
                  <a:srgbClr val="000000"/>
                </a:outerShdw>
              </a:effectLst>
            </a:endParaRPr>
          </a:p>
        </p:txBody>
      </p:sp>
      <p:sp>
        <p:nvSpPr>
          <p:cNvPr id="427015" name="Rectangle 7"/>
          <p:cNvSpPr>
            <a:spLocks noChangeArrowheads="1"/>
          </p:cNvSpPr>
          <p:nvPr/>
        </p:nvSpPr>
        <p:spPr bwMode="auto">
          <a:xfrm>
            <a:off x="1676400" y="1066800"/>
            <a:ext cx="5060950" cy="457200"/>
          </a:xfrm>
          <a:prstGeom prst="rect">
            <a:avLst/>
          </a:prstGeom>
          <a:noFill/>
          <a:ln w="9525">
            <a:noFill/>
            <a:miter lim="800000"/>
            <a:headEnd/>
            <a:tailEnd/>
          </a:ln>
          <a:effectLst/>
        </p:spPr>
        <p:txBody>
          <a:bodyPr wrap="none">
            <a:spAutoFit/>
          </a:bodyPr>
          <a:lstStyle/>
          <a:p>
            <a:r>
              <a:rPr lang="en-US" sz="2400" b="1">
                <a:solidFill>
                  <a:schemeClr val="hlink"/>
                </a:solidFill>
                <a:effectLst>
                  <a:outerShdw blurRad="38100" dist="38100" dir="2700000" algn="tl">
                    <a:srgbClr val="000000"/>
                  </a:outerShdw>
                </a:effectLst>
                <a:latin typeface="Century Gothic" pitchFamily="34" charset="0"/>
              </a:rPr>
              <a:t>Analisis del  Programa Cristal Ball</a:t>
            </a:r>
            <a:endParaRPr lang="es-ES" sz="2400" b="1">
              <a:solidFill>
                <a:schemeClr val="hlink"/>
              </a:solidFill>
              <a:effectLst>
                <a:outerShdw blurRad="38100" dist="38100" dir="2700000" algn="tl">
                  <a:srgbClr val="000000"/>
                </a:outerShdw>
              </a:effectLst>
              <a:latin typeface="Century Gothic" pitchFamily="34" charset="0"/>
            </a:endParaRPr>
          </a:p>
        </p:txBody>
      </p:sp>
      <p:pic>
        <p:nvPicPr>
          <p:cNvPr id="427016" name="Picture 8"/>
          <p:cNvPicPr>
            <a:picLocks noChangeAspect="1" noChangeArrowheads="1"/>
          </p:cNvPicPr>
          <p:nvPr/>
        </p:nvPicPr>
        <p:blipFill>
          <a:blip r:embed="rId3"/>
          <a:srcRect/>
          <a:stretch>
            <a:fillRect/>
          </a:stretch>
        </p:blipFill>
        <p:spPr bwMode="auto">
          <a:xfrm>
            <a:off x="6858000" y="228600"/>
            <a:ext cx="1981200" cy="1447800"/>
          </a:xfrm>
          <a:prstGeom prst="rect">
            <a:avLst/>
          </a:prstGeom>
          <a:noFill/>
        </p:spPr>
      </p:pic>
      <p:pic>
        <p:nvPicPr>
          <p:cNvPr id="427018" name="Imagen 1"/>
          <p:cNvPicPr>
            <a:picLocks noChangeAspect="1" noChangeArrowheads="1"/>
          </p:cNvPicPr>
          <p:nvPr/>
        </p:nvPicPr>
        <p:blipFill>
          <a:blip r:embed="rId4"/>
          <a:srcRect/>
          <a:stretch>
            <a:fillRect/>
          </a:stretch>
        </p:blipFill>
        <p:spPr bwMode="auto">
          <a:xfrm>
            <a:off x="1981200" y="2057400"/>
            <a:ext cx="5105400" cy="2438400"/>
          </a:xfrm>
          <a:prstGeom prst="rect">
            <a:avLst/>
          </a:prstGeom>
          <a:solidFill>
            <a:schemeClr val="tx1"/>
          </a:solidFill>
          <a:ln w="0">
            <a:noFill/>
            <a:miter lim="800000"/>
            <a:headEnd/>
            <a:tailEnd/>
          </a:ln>
        </p:spPr>
      </p:pic>
    </p:spTree>
  </p:cSld>
  <p:clrMapOvr>
    <a:masterClrMapping/>
  </p:clrMapOvr>
  <p:transition>
    <p:split orient="vert" dir="in"/>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7" name="Rectangle 3"/>
          <p:cNvSpPr>
            <a:spLocks noChangeArrowheads="1"/>
          </p:cNvSpPr>
          <p:nvPr/>
        </p:nvSpPr>
        <p:spPr bwMode="auto">
          <a:xfrm>
            <a:off x="381000" y="228600"/>
            <a:ext cx="8229600" cy="377825"/>
          </a:xfrm>
          <a:prstGeom prst="rect">
            <a:avLst/>
          </a:prstGeom>
          <a:noFill/>
          <a:ln w="9525">
            <a:noFill/>
            <a:miter lim="800000"/>
            <a:headEnd/>
            <a:tailEnd/>
          </a:ln>
          <a:effectLst/>
        </p:spPr>
        <p:txBody>
          <a:bodyPr anchor="b"/>
          <a:lstStyle/>
          <a:p>
            <a:pPr algn="ct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CONCLUSIONES</a:t>
            </a:r>
          </a:p>
        </p:txBody>
      </p:sp>
      <p:sp>
        <p:nvSpPr>
          <p:cNvPr id="369668" name="Rectangle 4"/>
          <p:cNvSpPr>
            <a:spLocks noChangeArrowheads="1"/>
          </p:cNvSpPr>
          <p:nvPr/>
        </p:nvSpPr>
        <p:spPr bwMode="auto">
          <a:xfrm>
            <a:off x="228600" y="277813"/>
            <a:ext cx="8686800" cy="6835775"/>
          </a:xfrm>
          <a:prstGeom prst="rect">
            <a:avLst/>
          </a:prstGeom>
          <a:noFill/>
          <a:ln w="9525">
            <a:noFill/>
            <a:miter lim="800000"/>
            <a:headEnd/>
            <a:tailEnd/>
          </a:ln>
          <a:effectLst/>
        </p:spPr>
        <p:txBody>
          <a:bodyPr anchor="ctr">
            <a:spAutoFit/>
          </a:bodyPr>
          <a:lstStyle/>
          <a:p>
            <a:pPr marL="342900" indent="-342900" algn="just"/>
            <a:endParaRPr lang="es-ES">
              <a:latin typeface="Times New Roman" pitchFamily="18" charset="0"/>
              <a:ea typeface="Tiime"/>
              <a:cs typeface="Times New Roman" pitchFamily="18" charset="0"/>
            </a:endParaRPr>
          </a:p>
          <a:p>
            <a:pPr marL="342900" indent="-342900"/>
            <a:r>
              <a:rPr lang="es-ES" sz="1700" b="1">
                <a:latin typeface="Century Gothic" pitchFamily="34" charset="0"/>
                <a:ea typeface="Tiime"/>
                <a:cs typeface="Times New Roman" pitchFamily="18" charset="0"/>
              </a:rPr>
              <a:t>1. Existe una alta demanda insatisfecha por los actuales y pocos oferentes del producto arroz con leche, lo que hace factible desarrollar el producto Deliarroz para satisfacer a los actuales y potenciales consumidores.</a:t>
            </a:r>
          </a:p>
          <a:p>
            <a:pPr marL="342900" indent="-342900"/>
            <a:endParaRPr lang="es-ES" sz="1700" b="1">
              <a:latin typeface="Century Gothic" pitchFamily="34" charset="0"/>
              <a:ea typeface="Tiime"/>
              <a:cs typeface="Times New Roman" pitchFamily="18" charset="0"/>
            </a:endParaRPr>
          </a:p>
          <a:p>
            <a:pPr marL="342900" indent="-342900"/>
            <a:r>
              <a:rPr lang="es-ES" sz="1700" b="1">
                <a:latin typeface="Century Gothic" pitchFamily="34" charset="0"/>
                <a:ea typeface="Tiime"/>
                <a:cs typeface="Times New Roman" pitchFamily="18" charset="0"/>
              </a:rPr>
              <a:t>2. El producto tendría una aceptación mas que favorable para venderse en supermercados, tiendas, autoservicios (gasolinas), e islas en los centros comerciales.</a:t>
            </a:r>
          </a:p>
          <a:p>
            <a:pPr marL="342900" indent="-342900"/>
            <a:endParaRPr lang="es-ES" sz="1700" b="1">
              <a:latin typeface="Century Gothic" pitchFamily="34" charset="0"/>
              <a:ea typeface="Tiime"/>
              <a:cs typeface="Times New Roman" pitchFamily="18" charset="0"/>
            </a:endParaRPr>
          </a:p>
          <a:p>
            <a:pPr marL="342900" indent="-342900"/>
            <a:r>
              <a:rPr lang="es-ES" sz="1700" b="1">
                <a:latin typeface="Century Gothic" pitchFamily="34" charset="0"/>
                <a:ea typeface="Tiime"/>
                <a:cs typeface="Times New Roman" pitchFamily="18" charset="0"/>
              </a:rPr>
              <a:t>3. El agresivo plan de mercadeo estará mas enfocado a los jóvenes deportistas, a los niños y jóvenes en crecimiento, a las mujeres y a las personas mayores de 45 años.</a:t>
            </a:r>
          </a:p>
          <a:p>
            <a:pPr marL="342900" indent="-342900"/>
            <a:endParaRPr lang="es-ES" sz="1700" b="1">
              <a:latin typeface="Century Gothic" pitchFamily="34" charset="0"/>
              <a:ea typeface="Tiime"/>
              <a:cs typeface="Times New Roman" pitchFamily="18" charset="0"/>
            </a:endParaRPr>
          </a:p>
          <a:p>
            <a:pPr marL="342900" indent="-342900"/>
            <a:r>
              <a:rPr lang="es-ES" sz="1700" b="1">
                <a:latin typeface="Century Gothic" pitchFamily="34" charset="0"/>
                <a:ea typeface="Tiime"/>
                <a:cs typeface="Times New Roman" pitchFamily="18" charset="0"/>
              </a:rPr>
              <a:t>4. El estudio financiero realizado al proyecto, demostró que es factible y viable ejecutarlo para beneficio de los inversionistas, ya que el VAN del mismo resultó ser mayor que cero (USD 79.327), y la TIR calculada fue mayor que la TMAR estimada (38,08% &gt; 16,11%).</a:t>
            </a:r>
          </a:p>
          <a:p>
            <a:pPr marL="342900" indent="-342900"/>
            <a:endParaRPr lang="es-ES" sz="1700" b="1">
              <a:latin typeface="Century Gothic" pitchFamily="34" charset="0"/>
              <a:ea typeface="Tiime"/>
              <a:cs typeface="Times New Roman" pitchFamily="18" charset="0"/>
            </a:endParaRPr>
          </a:p>
          <a:p>
            <a:pPr marL="342900" indent="-342900"/>
            <a:r>
              <a:rPr lang="es-ES" sz="1700" b="1">
                <a:latin typeface="Century Gothic" pitchFamily="34" charset="0"/>
                <a:ea typeface="Tiime"/>
                <a:cs typeface="Times New Roman" pitchFamily="18" charset="0"/>
              </a:rPr>
              <a:t>5 El análisis de sensibilidad realizado por medio del programa Crystal Ball, demostró que el proyecto sigue siendo rentable pese a las variaciones negativas de ciertas variables fundamentales para el mismo.</a:t>
            </a:r>
          </a:p>
          <a:p>
            <a:pPr marL="342900" indent="-342900"/>
            <a:endParaRPr lang="es-ES" sz="1700" b="1">
              <a:latin typeface="Century Gothic" pitchFamily="34" charset="0"/>
              <a:ea typeface="Tiime"/>
              <a:cs typeface="Times New Roman" pitchFamily="18" charset="0"/>
            </a:endParaRPr>
          </a:p>
          <a:p>
            <a:pPr marL="342900" indent="-342900"/>
            <a:r>
              <a:rPr lang="es-ES" sz="1700" b="1">
                <a:latin typeface="Century Gothic" pitchFamily="34" charset="0"/>
                <a:ea typeface="Tiime"/>
                <a:cs typeface="Times New Roman" pitchFamily="18" charset="0"/>
              </a:rPr>
              <a:t> 6. En lo social existirá  trabajo remunerado a mano de obra desempleada;, también habrá generación de divisa cuando el producto empieza a exportarse a Colombia (cuarto año). </a:t>
            </a:r>
          </a:p>
          <a:p>
            <a:pPr marL="342900" indent="-342900">
              <a:buFontTx/>
              <a:buAutoNum type="arabicPeriod"/>
            </a:pPr>
            <a:endParaRPr lang="es-ES" sz="1700" b="1">
              <a:solidFill>
                <a:srgbClr val="FFCC99"/>
              </a:solidFill>
              <a:latin typeface="Century Gothic" pitchFamily="34" charset="0"/>
              <a:ea typeface="Tiime"/>
              <a:cs typeface="Times New Roman" pitchFamily="18" charset="0"/>
            </a:endParaRPr>
          </a:p>
        </p:txBody>
      </p:sp>
    </p:spTree>
  </p:cSld>
  <p:clrMapOvr>
    <a:masterClrMapping/>
  </p:clrMapOvr>
  <p:transition>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Text Box 4"/>
          <p:cNvSpPr txBox="1">
            <a:spLocks noChangeArrowheads="1"/>
          </p:cNvSpPr>
          <p:nvPr/>
        </p:nvSpPr>
        <p:spPr bwMode="auto">
          <a:xfrm>
            <a:off x="1295400" y="762000"/>
            <a:ext cx="6934200" cy="366713"/>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
        <p:nvSpPr>
          <p:cNvPr id="125004" name="Rectangle 76"/>
          <p:cNvSpPr>
            <a:spLocks noGrp="1" noChangeArrowheads="1"/>
          </p:cNvSpPr>
          <p:nvPr>
            <p:ph type="title"/>
          </p:nvPr>
        </p:nvSpPr>
        <p:spPr>
          <a:xfrm>
            <a:off x="457200" y="0"/>
            <a:ext cx="8229600" cy="788988"/>
          </a:xfrm>
        </p:spPr>
        <p:txBody>
          <a:bodyPr/>
          <a:lstStyle/>
          <a:p>
            <a:r>
              <a:rPr lang="en-US" sz="3200" b="1">
                <a:solidFill>
                  <a:schemeClr val="hlink"/>
                </a:solidFill>
                <a:latin typeface="Century Gothic" pitchFamily="34" charset="0"/>
                <a:cs typeface="Times New Roman" pitchFamily="18" charset="0"/>
              </a:rPr>
              <a:t>USOS</a:t>
            </a:r>
          </a:p>
        </p:txBody>
      </p:sp>
      <p:sp>
        <p:nvSpPr>
          <p:cNvPr id="125006" name="Rectangle 78"/>
          <p:cNvSpPr>
            <a:spLocks noChangeArrowheads="1"/>
          </p:cNvSpPr>
          <p:nvPr/>
        </p:nvSpPr>
        <p:spPr bwMode="auto">
          <a:xfrm>
            <a:off x="381000" y="4419600"/>
            <a:ext cx="4343400" cy="2209800"/>
          </a:xfrm>
          <a:prstGeom prst="rect">
            <a:avLst/>
          </a:prstGeom>
          <a:noFill/>
          <a:ln w="9525">
            <a:noFill/>
            <a:miter lim="800000"/>
            <a:headEnd/>
            <a:tailEnd/>
          </a:ln>
          <a:effectLst/>
        </p:spPr>
        <p:txBody>
          <a:bodyPr/>
          <a:lstStyle/>
          <a:p>
            <a:pPr marL="342900" indent="-342900">
              <a:lnSpc>
                <a:spcPct val="90000"/>
              </a:lnSpc>
              <a:spcBef>
                <a:spcPct val="20000"/>
              </a:spcBef>
              <a:buClr>
                <a:schemeClr val="hlink"/>
              </a:buClr>
              <a:buSzPct val="80000"/>
              <a:buFont typeface="Wingdings" pitchFamily="2" charset="2"/>
              <a:buNone/>
            </a:pPr>
            <a:endParaRPr lang="es-ES" sz="2000" b="1">
              <a:effectLst>
                <a:outerShdw blurRad="38100" dist="38100" dir="2700000" algn="tl">
                  <a:srgbClr val="000000"/>
                </a:outerShdw>
              </a:effectLst>
              <a:latin typeface="Times New Roman" pitchFamily="18" charset="0"/>
              <a:cs typeface="Times New Roman" pitchFamily="18" charset="0"/>
            </a:endParaRPr>
          </a:p>
          <a:p>
            <a:pPr marL="342900" indent="-342900">
              <a:lnSpc>
                <a:spcPct val="90000"/>
              </a:lnSpc>
              <a:spcBef>
                <a:spcPct val="20000"/>
              </a:spcBef>
              <a:buClr>
                <a:schemeClr val="hlink"/>
              </a:buClr>
              <a:buSzPct val="80000"/>
              <a:buFont typeface="Wingdings" pitchFamily="2" charset="2"/>
              <a:buNone/>
            </a:pPr>
            <a:r>
              <a:rPr lang="es-ES" sz="1600" b="1">
                <a:solidFill>
                  <a:schemeClr val="hlink"/>
                </a:solidFill>
                <a:latin typeface="Century Gothic" pitchFamily="34" charset="0"/>
                <a:cs typeface="Times New Roman" pitchFamily="18" charset="0"/>
              </a:rPr>
              <a:t>3</a:t>
            </a:r>
            <a:r>
              <a:rPr lang="es-ES" b="1">
                <a:solidFill>
                  <a:schemeClr val="hlink"/>
                </a:solidFill>
                <a:latin typeface="Century Gothic" pitchFamily="34" charset="0"/>
                <a:cs typeface="Times New Roman" pitchFamily="18" charset="0"/>
              </a:rPr>
              <a:t>. Otros usos</a:t>
            </a:r>
            <a:r>
              <a:rPr lang="es-ES" b="1">
                <a:effectLst>
                  <a:outerShdw blurRad="38100" dist="38100" dir="2700000" algn="tl">
                    <a:srgbClr val="000000"/>
                  </a:outerShdw>
                </a:effectLst>
                <a:latin typeface="Century Gothic" pitchFamily="34" charset="0"/>
                <a:cs typeface="Times New Roman" pitchFamily="18" charset="0"/>
              </a:rPr>
              <a:t> :</a:t>
            </a:r>
          </a:p>
          <a:p>
            <a:pPr marL="342900" indent="-342900">
              <a:lnSpc>
                <a:spcPct val="90000"/>
              </a:lnSpc>
              <a:spcBef>
                <a:spcPct val="20000"/>
              </a:spcBef>
              <a:buClr>
                <a:schemeClr val="hlink"/>
              </a:buClr>
              <a:buSzPct val="80000"/>
              <a:buFont typeface="Wingdings" pitchFamily="2" charset="2"/>
              <a:buChar char="ü"/>
            </a:pPr>
            <a:r>
              <a:rPr lang="es-ES" b="1">
                <a:latin typeface="Century Gothic" pitchFamily="34" charset="0"/>
                <a:cs typeface="Times New Roman" pitchFamily="18" charset="0"/>
              </a:rPr>
              <a:t>Efecto como regulador intestinal </a:t>
            </a:r>
          </a:p>
          <a:p>
            <a:pPr marL="342900" indent="-342900">
              <a:lnSpc>
                <a:spcPct val="90000"/>
              </a:lnSpc>
              <a:spcBef>
                <a:spcPct val="20000"/>
              </a:spcBef>
              <a:buClr>
                <a:schemeClr val="hlink"/>
              </a:buClr>
              <a:buSzPct val="80000"/>
              <a:buFont typeface="Wingdings" pitchFamily="2" charset="2"/>
              <a:buChar char="ü"/>
            </a:pPr>
            <a:endParaRPr lang="es-ES" b="1">
              <a:latin typeface="Century Gothic" pitchFamily="34" charset="0"/>
              <a:cs typeface="Times New Roman" pitchFamily="18" charset="0"/>
            </a:endParaRPr>
          </a:p>
          <a:p>
            <a:pPr marL="342900" indent="-342900">
              <a:lnSpc>
                <a:spcPct val="90000"/>
              </a:lnSpc>
              <a:spcBef>
                <a:spcPct val="20000"/>
              </a:spcBef>
              <a:buClr>
                <a:schemeClr val="hlink"/>
              </a:buClr>
              <a:buSzPct val="80000"/>
              <a:buFont typeface="Wingdings" pitchFamily="2" charset="2"/>
              <a:buChar char="ü"/>
            </a:pPr>
            <a:r>
              <a:rPr lang="es-ES" b="1">
                <a:latin typeface="Century Gothic" pitchFamily="34" charset="0"/>
                <a:cs typeface="Times New Roman" pitchFamily="18" charset="0"/>
              </a:rPr>
              <a:t>Aumenta la presencia de bacterias benéficas que contrarrestaran la colonización intestinal por parte de patógenos.</a:t>
            </a:r>
            <a:endParaRPr lang="en-US" b="1">
              <a:latin typeface="Century Gothic" pitchFamily="34" charset="0"/>
              <a:cs typeface="Times New Roman" pitchFamily="18" charset="0"/>
            </a:endParaRPr>
          </a:p>
        </p:txBody>
      </p:sp>
      <p:sp>
        <p:nvSpPr>
          <p:cNvPr id="125007" name="Rectangle 79"/>
          <p:cNvSpPr>
            <a:spLocks noChangeArrowheads="1"/>
          </p:cNvSpPr>
          <p:nvPr/>
        </p:nvSpPr>
        <p:spPr bwMode="auto">
          <a:xfrm>
            <a:off x="457200" y="914400"/>
            <a:ext cx="4114800" cy="1878013"/>
          </a:xfrm>
          <a:prstGeom prst="rect">
            <a:avLst/>
          </a:prstGeom>
          <a:noFill/>
          <a:ln w="9525">
            <a:noFill/>
            <a:miter lim="800000"/>
            <a:headEnd/>
            <a:tailEnd/>
          </a:ln>
          <a:effectLst/>
        </p:spPr>
        <p:txBody>
          <a:bodyPr>
            <a:spAutoFit/>
          </a:bodyPr>
          <a:lstStyle/>
          <a:p>
            <a:pPr marL="342900" indent="-342900">
              <a:spcBef>
                <a:spcPct val="50000"/>
              </a:spcBef>
              <a:buClr>
                <a:schemeClr val="hlink"/>
              </a:buClr>
              <a:buFont typeface="Wingdings" pitchFamily="2" charset="2"/>
              <a:buAutoNum type="arabicPeriod"/>
            </a:pPr>
            <a:r>
              <a:rPr lang="es-ES" sz="1600" b="1">
                <a:latin typeface="Century Gothic" pitchFamily="34" charset="0"/>
              </a:rPr>
              <a:t> </a:t>
            </a:r>
            <a:r>
              <a:rPr lang="es-ES" b="1">
                <a:latin typeface="Century Gothic" pitchFamily="34" charset="0"/>
              </a:rPr>
              <a:t>Se puede utilizar en la industria alimenticia dado que actúa como bebida energizante para deportistas, niños y adultos para toda edad</a:t>
            </a:r>
            <a:r>
              <a:rPr lang="es-ES" b="1">
                <a:effectLst>
                  <a:outerShdw blurRad="38100" dist="38100" dir="2700000" algn="tl">
                    <a:srgbClr val="000000"/>
                  </a:outerShdw>
                </a:effectLst>
                <a:latin typeface="Century Gothic" pitchFamily="34" charset="0"/>
              </a:rPr>
              <a:t>.</a:t>
            </a:r>
          </a:p>
          <a:p>
            <a:pPr marL="342900" indent="-342900">
              <a:spcBef>
                <a:spcPct val="50000"/>
              </a:spcBef>
              <a:buClr>
                <a:schemeClr val="hlink"/>
              </a:buClr>
              <a:buFont typeface="Wingdings" pitchFamily="2" charset="2"/>
              <a:buChar char="§"/>
            </a:pPr>
            <a:endParaRPr lang="es-ES" b="1">
              <a:effectLst>
                <a:outerShdw blurRad="38100" dist="38100" dir="2700000" algn="tl">
                  <a:srgbClr val="000000"/>
                </a:outerShdw>
              </a:effectLst>
              <a:latin typeface="Century Gothic" pitchFamily="34" charset="0"/>
              <a:cs typeface="Times New Roman" pitchFamily="18" charset="0"/>
            </a:endParaRPr>
          </a:p>
        </p:txBody>
      </p:sp>
      <p:sp>
        <p:nvSpPr>
          <p:cNvPr id="125008" name="Rectangle 80"/>
          <p:cNvSpPr>
            <a:spLocks noChangeArrowheads="1"/>
          </p:cNvSpPr>
          <p:nvPr/>
        </p:nvSpPr>
        <p:spPr bwMode="auto">
          <a:xfrm>
            <a:off x="533400" y="2590800"/>
            <a:ext cx="4572000" cy="2014538"/>
          </a:xfrm>
          <a:prstGeom prst="rect">
            <a:avLst/>
          </a:prstGeom>
          <a:noFill/>
          <a:ln w="9525">
            <a:noFill/>
            <a:miter lim="800000"/>
            <a:headEnd/>
            <a:tailEnd/>
          </a:ln>
          <a:effectLst/>
        </p:spPr>
        <p:txBody>
          <a:bodyPr>
            <a:spAutoFit/>
          </a:bodyPr>
          <a:lstStyle/>
          <a:p>
            <a:pPr marL="342900" indent="-342900"/>
            <a:r>
              <a:rPr lang="es-ES" b="1">
                <a:solidFill>
                  <a:schemeClr val="hlink"/>
                </a:solidFill>
                <a:latin typeface="Century Gothic" pitchFamily="34" charset="0"/>
              </a:rPr>
              <a:t>2</a:t>
            </a:r>
            <a:r>
              <a:rPr lang="es-ES" b="1">
                <a:latin typeface="Century Gothic" pitchFamily="34" charset="0"/>
              </a:rPr>
              <a:t>. </a:t>
            </a:r>
            <a:r>
              <a:rPr lang="es-ES" b="1">
                <a:solidFill>
                  <a:schemeClr val="hlink"/>
                </a:solidFill>
                <a:latin typeface="Century Gothic" pitchFamily="34" charset="0"/>
              </a:rPr>
              <a:t>En su preparación sirve como:</a:t>
            </a:r>
          </a:p>
          <a:p>
            <a:pPr marL="342900" indent="-342900">
              <a:buFontTx/>
              <a:buAutoNum type="arabicPeriod"/>
            </a:pPr>
            <a:endParaRPr lang="es-ES" b="1">
              <a:solidFill>
                <a:schemeClr val="hlink"/>
              </a:solidFill>
              <a:latin typeface="Century Gothic" pitchFamily="34" charset="0"/>
            </a:endParaRPr>
          </a:p>
          <a:p>
            <a:pPr marL="342900" indent="-342900">
              <a:buFont typeface="Wingdings" pitchFamily="2" charset="2"/>
              <a:buChar char="ü"/>
            </a:pPr>
            <a:r>
              <a:rPr lang="es-ES" b="1">
                <a:latin typeface="Century Gothic" pitchFamily="34" charset="0"/>
              </a:rPr>
              <a:t>Energizante</a:t>
            </a:r>
          </a:p>
          <a:p>
            <a:pPr marL="342900" indent="-342900">
              <a:buFont typeface="Wingdings" pitchFamily="2" charset="2"/>
              <a:buChar char="ü"/>
            </a:pPr>
            <a:r>
              <a:rPr lang="es-ES" b="1">
                <a:latin typeface="Century Gothic" pitchFamily="34" charset="0"/>
              </a:rPr>
              <a:t>Bebida refrescante (con canela).</a:t>
            </a:r>
          </a:p>
          <a:p>
            <a:pPr marL="342900" indent="-342900">
              <a:buFont typeface="Wingdings" pitchFamily="2" charset="2"/>
              <a:buChar char="ü"/>
            </a:pPr>
            <a:r>
              <a:rPr lang="es-ES" b="1">
                <a:latin typeface="Century Gothic" pitchFamily="34" charset="0"/>
              </a:rPr>
              <a:t>Postre.</a:t>
            </a:r>
          </a:p>
          <a:p>
            <a:pPr marL="342900" indent="-342900">
              <a:buFont typeface="Wingdings" pitchFamily="2" charset="2"/>
              <a:buChar char="ü"/>
            </a:pPr>
            <a:r>
              <a:rPr lang="es-ES" b="1">
                <a:latin typeface="Century Gothic" pitchFamily="34" charset="0"/>
              </a:rPr>
              <a:t>Papillas.</a:t>
            </a:r>
          </a:p>
          <a:p>
            <a:pPr marL="342900" indent="-342900">
              <a:buFont typeface="Wingdings" pitchFamily="2" charset="2"/>
              <a:buChar char="ü"/>
            </a:pPr>
            <a:r>
              <a:rPr lang="es-ES" b="1">
                <a:latin typeface="Century Gothic" pitchFamily="34" charset="0"/>
              </a:rPr>
              <a:t>La cocina de platos tradicionales.</a:t>
            </a:r>
          </a:p>
        </p:txBody>
      </p:sp>
      <p:pic>
        <p:nvPicPr>
          <p:cNvPr id="125010" name="Picture 82"/>
          <p:cNvPicPr>
            <a:picLocks noChangeAspect="1" noChangeArrowheads="1"/>
          </p:cNvPicPr>
          <p:nvPr/>
        </p:nvPicPr>
        <p:blipFill>
          <a:blip r:embed="rId3"/>
          <a:srcRect/>
          <a:stretch>
            <a:fillRect/>
          </a:stretch>
        </p:blipFill>
        <p:spPr bwMode="auto">
          <a:xfrm>
            <a:off x="5257800" y="1981200"/>
            <a:ext cx="2514600" cy="2133600"/>
          </a:xfrm>
          <a:prstGeom prst="rect">
            <a:avLst/>
          </a:prstGeom>
          <a:noFill/>
          <a:ln w="9525">
            <a:noFill/>
            <a:miter lim="800000"/>
            <a:headEnd/>
            <a:tailEnd/>
          </a:ln>
        </p:spPr>
      </p:pic>
      <p:pic>
        <p:nvPicPr>
          <p:cNvPr id="125011" name="Picture 83" descr="casher3"/>
          <p:cNvPicPr>
            <a:picLocks noChangeAspect="1" noChangeArrowheads="1"/>
          </p:cNvPicPr>
          <p:nvPr/>
        </p:nvPicPr>
        <p:blipFill>
          <a:blip r:embed="rId4"/>
          <a:srcRect/>
          <a:stretch>
            <a:fillRect/>
          </a:stretch>
        </p:blipFill>
        <p:spPr bwMode="auto">
          <a:xfrm>
            <a:off x="5334000" y="4800600"/>
            <a:ext cx="2438400" cy="1676400"/>
          </a:xfrm>
          <a:prstGeom prst="rect">
            <a:avLst/>
          </a:prstGeom>
          <a:noFill/>
          <a:ln w="9525">
            <a:noFill/>
            <a:miter lim="800000"/>
            <a:headEnd/>
            <a:tailEnd/>
          </a:ln>
        </p:spPr>
      </p:pic>
      <p:pic>
        <p:nvPicPr>
          <p:cNvPr id="125012" name="Picture 84"/>
          <p:cNvPicPr>
            <a:picLocks noChangeAspect="1" noChangeArrowheads="1"/>
          </p:cNvPicPr>
          <p:nvPr/>
        </p:nvPicPr>
        <p:blipFill>
          <a:blip r:embed="rId5"/>
          <a:srcRect/>
          <a:stretch>
            <a:fillRect/>
          </a:stretch>
        </p:blipFill>
        <p:spPr bwMode="auto">
          <a:xfrm>
            <a:off x="6019800" y="304800"/>
            <a:ext cx="2895600" cy="1371600"/>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Text Box 2"/>
          <p:cNvSpPr txBox="1">
            <a:spLocks noChangeArrowheads="1"/>
          </p:cNvSpPr>
          <p:nvPr/>
        </p:nvSpPr>
        <p:spPr bwMode="auto">
          <a:xfrm>
            <a:off x="381000" y="1752600"/>
            <a:ext cx="8458200" cy="366713"/>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
        <p:nvSpPr>
          <p:cNvPr id="362499" name="Rectangle 3"/>
          <p:cNvSpPr>
            <a:spLocks noChangeArrowheads="1"/>
          </p:cNvSpPr>
          <p:nvPr/>
        </p:nvSpPr>
        <p:spPr bwMode="auto">
          <a:xfrm>
            <a:off x="533400" y="533400"/>
            <a:ext cx="8229600" cy="377825"/>
          </a:xfrm>
          <a:prstGeom prst="rect">
            <a:avLst/>
          </a:prstGeom>
          <a:noFill/>
          <a:ln w="9525">
            <a:noFill/>
            <a:miter lim="800000"/>
            <a:headEnd/>
            <a:tailEnd/>
          </a:ln>
          <a:effectLst/>
        </p:spPr>
        <p:txBody>
          <a:bodyPr anchor="b"/>
          <a:lstStyle/>
          <a:p>
            <a:pPr algn="ct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RECOMENDACIONES</a:t>
            </a:r>
          </a:p>
        </p:txBody>
      </p:sp>
      <p:sp>
        <p:nvSpPr>
          <p:cNvPr id="362502" name="Rectangle 6"/>
          <p:cNvSpPr>
            <a:spLocks noChangeArrowheads="1"/>
          </p:cNvSpPr>
          <p:nvPr/>
        </p:nvSpPr>
        <p:spPr bwMode="auto">
          <a:xfrm>
            <a:off x="0" y="1371600"/>
            <a:ext cx="8686800" cy="625475"/>
          </a:xfrm>
          <a:prstGeom prst="rect">
            <a:avLst/>
          </a:prstGeom>
          <a:noFill/>
          <a:ln w="9525">
            <a:noFill/>
            <a:miter lim="800000"/>
            <a:headEnd/>
            <a:tailEnd/>
          </a:ln>
          <a:effectLst/>
        </p:spPr>
        <p:txBody>
          <a:bodyPr anchor="ctr">
            <a:spAutoFit/>
          </a:bodyPr>
          <a:lstStyle/>
          <a:p>
            <a:pPr marL="342900" indent="-342900" algn="just"/>
            <a:endParaRPr lang="es-ES">
              <a:latin typeface="Times New Roman" pitchFamily="18" charset="0"/>
              <a:ea typeface="Tiime"/>
              <a:cs typeface="Times New Roman" pitchFamily="18" charset="0"/>
            </a:endParaRPr>
          </a:p>
          <a:p>
            <a:pPr marL="342900" indent="-342900">
              <a:buFontTx/>
              <a:buAutoNum type="arabicPeriod"/>
            </a:pPr>
            <a:endParaRPr lang="es-ES" sz="1700" b="1">
              <a:solidFill>
                <a:srgbClr val="FFCC99"/>
              </a:solidFill>
              <a:latin typeface="Century Gothic" pitchFamily="34" charset="0"/>
              <a:ea typeface="Tiime"/>
              <a:cs typeface="Times New Roman" pitchFamily="18" charset="0"/>
            </a:endParaRPr>
          </a:p>
        </p:txBody>
      </p:sp>
      <p:sp>
        <p:nvSpPr>
          <p:cNvPr id="362503" name="Text Box 7"/>
          <p:cNvSpPr txBox="1">
            <a:spLocks noChangeArrowheads="1"/>
          </p:cNvSpPr>
          <p:nvPr/>
        </p:nvSpPr>
        <p:spPr bwMode="auto">
          <a:xfrm>
            <a:off x="533400" y="1905000"/>
            <a:ext cx="8458200" cy="366713"/>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
        <p:nvSpPr>
          <p:cNvPr id="362504" name="Rectangle 8"/>
          <p:cNvSpPr>
            <a:spLocks noChangeArrowheads="1"/>
          </p:cNvSpPr>
          <p:nvPr/>
        </p:nvSpPr>
        <p:spPr bwMode="auto">
          <a:xfrm>
            <a:off x="228600" y="990600"/>
            <a:ext cx="8001000" cy="1069975"/>
          </a:xfrm>
          <a:prstGeom prst="rect">
            <a:avLst/>
          </a:prstGeom>
          <a:noFill/>
          <a:ln w="9525">
            <a:noFill/>
            <a:miter lim="800000"/>
            <a:headEnd/>
            <a:tailEnd/>
          </a:ln>
          <a:effectLst/>
        </p:spPr>
        <p:txBody>
          <a:bodyPr anchor="ctr">
            <a:spAutoFit/>
          </a:bodyPr>
          <a:lstStyle/>
          <a:p>
            <a:r>
              <a:rPr lang="es-ES" sz="1600" b="1">
                <a:latin typeface="Century Gothic" pitchFamily="34" charset="0"/>
              </a:rPr>
              <a:t>1. La empresa creada podría ampliar su cadena productiva al proveerse de su propia materia prima, comprando tierras para la siembra y cultivo de arroz, así como para la cría de vacas lecheras, que le abastezcan de los recursos necesarios para disminuir de los costos de producción. </a:t>
            </a:r>
          </a:p>
        </p:txBody>
      </p:sp>
      <p:sp>
        <p:nvSpPr>
          <p:cNvPr id="362505" name="Rectangle 9"/>
          <p:cNvSpPr>
            <a:spLocks noChangeArrowheads="1"/>
          </p:cNvSpPr>
          <p:nvPr/>
        </p:nvSpPr>
        <p:spPr bwMode="auto">
          <a:xfrm>
            <a:off x="228600" y="2286000"/>
            <a:ext cx="7947025" cy="825500"/>
          </a:xfrm>
          <a:prstGeom prst="rect">
            <a:avLst/>
          </a:prstGeom>
          <a:noFill/>
          <a:ln w="9525">
            <a:noFill/>
            <a:miter lim="800000"/>
            <a:headEnd/>
            <a:tailEnd/>
          </a:ln>
          <a:effectLst/>
        </p:spPr>
        <p:txBody>
          <a:bodyPr anchor="ctr">
            <a:spAutoFit/>
          </a:bodyPr>
          <a:lstStyle/>
          <a:p>
            <a:r>
              <a:rPr lang="es-ES" sz="1600" b="1">
                <a:latin typeface="Century Gothic" pitchFamily="34" charset="0"/>
              </a:rPr>
              <a:t>2. Considerar la expansión de las islas no solo en los centros comerciales, sino también en universidades, colegios particulares, clubes deportivos y sociales, terminales aéreos y terrestres y atractivos turísticos (como el Malecón 2000). </a:t>
            </a:r>
          </a:p>
        </p:txBody>
      </p:sp>
      <p:sp>
        <p:nvSpPr>
          <p:cNvPr id="362506" name="Rectangle 10"/>
          <p:cNvSpPr>
            <a:spLocks noChangeArrowheads="1"/>
          </p:cNvSpPr>
          <p:nvPr/>
        </p:nvSpPr>
        <p:spPr bwMode="auto">
          <a:xfrm>
            <a:off x="228600" y="3429000"/>
            <a:ext cx="7772400" cy="1069975"/>
          </a:xfrm>
          <a:prstGeom prst="rect">
            <a:avLst/>
          </a:prstGeom>
          <a:noFill/>
          <a:ln w="9525">
            <a:noFill/>
            <a:miter lim="800000"/>
            <a:headEnd/>
            <a:tailEnd/>
          </a:ln>
          <a:effectLst/>
        </p:spPr>
        <p:txBody>
          <a:bodyPr anchor="ctr">
            <a:spAutoFit/>
          </a:bodyPr>
          <a:lstStyle/>
          <a:p>
            <a:r>
              <a:rPr lang="es-ES" sz="1600" b="1">
                <a:latin typeface="Century Gothic" pitchFamily="34" charset="0"/>
              </a:rPr>
              <a:t>3. Resultaría  factible vender el producto en frasco de vidrio en los principales supermercados de la ciudad, en las tiendas de barrio y en las principales gasolineras (autoservicios) de la ciudad, ampliando los canales de comercialización y distribución del producto </a:t>
            </a:r>
          </a:p>
        </p:txBody>
      </p:sp>
      <p:sp>
        <p:nvSpPr>
          <p:cNvPr id="362507" name="Rectangle 11"/>
          <p:cNvSpPr>
            <a:spLocks noChangeArrowheads="1"/>
          </p:cNvSpPr>
          <p:nvPr/>
        </p:nvSpPr>
        <p:spPr bwMode="auto">
          <a:xfrm>
            <a:off x="304800" y="4724400"/>
            <a:ext cx="8153400" cy="825500"/>
          </a:xfrm>
          <a:prstGeom prst="rect">
            <a:avLst/>
          </a:prstGeom>
          <a:noFill/>
          <a:ln w="9525">
            <a:noFill/>
            <a:miter lim="800000"/>
            <a:headEnd/>
            <a:tailEnd/>
          </a:ln>
          <a:effectLst/>
        </p:spPr>
        <p:txBody>
          <a:bodyPr anchor="ctr">
            <a:spAutoFit/>
          </a:bodyPr>
          <a:lstStyle/>
          <a:p>
            <a:r>
              <a:rPr lang="es-ES" sz="1600" b="1">
                <a:latin typeface="Century Gothic" pitchFamily="34" charset="0"/>
              </a:rPr>
              <a:t>4. Una vez que la empresa gane la suficiente experiencia local, podría ser interesante, y hasta necesario, franquiciar la marca DeliArroz para expandir las islas a otras ciudades del país </a:t>
            </a:r>
          </a:p>
        </p:txBody>
      </p:sp>
      <p:sp>
        <p:nvSpPr>
          <p:cNvPr id="362508" name="Rectangle 12"/>
          <p:cNvSpPr>
            <a:spLocks noChangeArrowheads="1"/>
          </p:cNvSpPr>
          <p:nvPr/>
        </p:nvSpPr>
        <p:spPr bwMode="auto">
          <a:xfrm>
            <a:off x="228600" y="5513388"/>
            <a:ext cx="8610600" cy="1344612"/>
          </a:xfrm>
          <a:prstGeom prst="rect">
            <a:avLst/>
          </a:prstGeom>
          <a:noFill/>
          <a:ln w="9525">
            <a:noFill/>
            <a:miter lim="800000"/>
            <a:headEnd/>
            <a:tailEnd/>
          </a:ln>
          <a:effectLst/>
        </p:spPr>
        <p:txBody>
          <a:bodyPr anchor="ctr">
            <a:spAutoFit/>
          </a:bodyPr>
          <a:lstStyle/>
          <a:p>
            <a:pPr algn="ctr"/>
            <a:endParaRPr lang="es-ES"/>
          </a:p>
          <a:p>
            <a:r>
              <a:rPr lang="es-ES" sz="1600" b="1">
                <a:latin typeface="Century Gothic" pitchFamily="34" charset="0"/>
              </a:rPr>
              <a:t>5. Después de ganar experiencia exportando el producto a Colombia, la siguiente estrategia a implementar, es vender el producto a Europa, especialmente en donde las colonias ecuatorianas sean numerosas (España e Italia), y en los Estados Unidos    </a:t>
            </a:r>
          </a:p>
          <a:p>
            <a:pPr eaLnBrk="0" hangingPunct="0"/>
            <a:endParaRPr lang="es-ES" sz="1600" b="1">
              <a:latin typeface="Century Gothic" pitchFamily="34" charset="0"/>
            </a:endParaRPr>
          </a:p>
        </p:txBody>
      </p:sp>
    </p:spTree>
  </p:cSld>
  <p:clrMapOvr>
    <a:masterClrMapping/>
  </p:clrMapOvr>
  <p:transition>
    <p:split orient="vert" dir="in"/>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Text Box 2"/>
          <p:cNvSpPr txBox="1">
            <a:spLocks noChangeArrowheads="1"/>
          </p:cNvSpPr>
          <p:nvPr/>
        </p:nvSpPr>
        <p:spPr bwMode="auto">
          <a:xfrm>
            <a:off x="381000" y="1752600"/>
            <a:ext cx="8458200" cy="366713"/>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
        <p:nvSpPr>
          <p:cNvPr id="364547" name="Rectangle 3"/>
          <p:cNvSpPr>
            <a:spLocks noChangeArrowheads="1"/>
          </p:cNvSpPr>
          <p:nvPr/>
        </p:nvSpPr>
        <p:spPr bwMode="auto">
          <a:xfrm>
            <a:off x="457200" y="685800"/>
            <a:ext cx="8229600" cy="377825"/>
          </a:xfrm>
          <a:prstGeom prst="rect">
            <a:avLst/>
          </a:prstGeom>
          <a:noFill/>
          <a:ln w="9525">
            <a:noFill/>
            <a:miter lim="800000"/>
            <a:headEnd/>
            <a:tailEnd/>
          </a:ln>
          <a:effectLst/>
        </p:spPr>
        <p:txBody>
          <a:bodyPr anchor="b"/>
          <a:lstStyle/>
          <a:p>
            <a:pPr algn="ctr"/>
            <a:endParaRPr lang="en-US" sz="2800" b="1">
              <a:solidFill>
                <a:schemeClr val="tx2"/>
              </a:solidFill>
              <a:effectLst>
                <a:outerShdw blurRad="38100" dist="38100" dir="2700000" algn="tl">
                  <a:srgbClr val="000000"/>
                </a:outerShdw>
              </a:effectLst>
              <a:latin typeface="Times New Roman" pitchFamily="18" charset="0"/>
              <a:cs typeface="Times New Roman" pitchFamily="18" charset="0"/>
            </a:endParaRPr>
          </a:p>
        </p:txBody>
      </p:sp>
      <p:sp>
        <p:nvSpPr>
          <p:cNvPr id="364548" name="WordArt 4"/>
          <p:cNvSpPr>
            <a:spLocks noChangeArrowheads="1" noChangeShapeType="1" noTextEdit="1"/>
          </p:cNvSpPr>
          <p:nvPr/>
        </p:nvSpPr>
        <p:spPr bwMode="auto">
          <a:xfrm>
            <a:off x="685800" y="1600200"/>
            <a:ext cx="8077200" cy="2209800"/>
          </a:xfrm>
          <a:prstGeom prst="rect">
            <a:avLst/>
          </a:prstGeom>
        </p:spPr>
        <p:txBody>
          <a:bodyPr wrap="none" fromWordArt="1">
            <a:prstTxWarp prst="textPlain">
              <a:avLst>
                <a:gd name="adj" fmla="val 50000"/>
              </a:avLst>
            </a:prstTxWarp>
          </a:bodyPr>
          <a:lstStyle/>
          <a:p>
            <a:pPr algn="ctr"/>
            <a:r>
              <a:rPr lang="es-ES" sz="3600" kern="10">
                <a:ln w="9525">
                  <a:solidFill>
                    <a:schemeClr val="hlink"/>
                  </a:solidFill>
                  <a:round/>
                  <a:headEnd/>
                  <a:tailEnd/>
                </a:ln>
                <a:solidFill>
                  <a:schemeClr val="hlink"/>
                </a:solidFill>
                <a:effectLst>
                  <a:outerShdw dist="45791" dir="2021404" algn="ctr" rotWithShape="0">
                    <a:srgbClr val="B2B2B2">
                      <a:alpha val="80000"/>
                    </a:srgbClr>
                  </a:outerShdw>
                </a:effectLst>
                <a:latin typeface="Times New Roman"/>
                <a:cs typeface="Times New Roman"/>
              </a:rPr>
              <a:t>GRACIAS POR SU ATENCION </a:t>
            </a:r>
          </a:p>
        </p:txBody>
      </p:sp>
      <p:pic>
        <p:nvPicPr>
          <p:cNvPr id="364549" name="Picture 5"/>
          <p:cNvPicPr>
            <a:picLocks noChangeAspect="1" noChangeArrowheads="1"/>
          </p:cNvPicPr>
          <p:nvPr/>
        </p:nvPicPr>
        <p:blipFill>
          <a:blip r:embed="rId3"/>
          <a:srcRect/>
          <a:stretch>
            <a:fillRect/>
          </a:stretch>
        </p:blipFill>
        <p:spPr bwMode="auto">
          <a:xfrm>
            <a:off x="2514600" y="4419600"/>
            <a:ext cx="4419600" cy="2057400"/>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008" name="Rectangle 1056"/>
          <p:cNvSpPr>
            <a:spLocks noGrp="1" noChangeArrowheads="1"/>
          </p:cNvSpPr>
          <p:nvPr>
            <p:ph type="title"/>
          </p:nvPr>
        </p:nvSpPr>
        <p:spPr>
          <a:xfrm>
            <a:off x="0" y="304800"/>
            <a:ext cx="7391400" cy="1139825"/>
          </a:xfrm>
        </p:spPr>
        <p:txBody>
          <a:bodyPr/>
          <a:lstStyle/>
          <a:p>
            <a:pPr algn="l"/>
            <a:r>
              <a:rPr lang="en-US" sz="2800" b="1">
                <a:solidFill>
                  <a:schemeClr val="hlink"/>
                </a:solidFill>
                <a:latin typeface="Century Gothic" pitchFamily="34" charset="0"/>
                <a:cs typeface="Times New Roman" pitchFamily="18" charset="0"/>
              </a:rPr>
              <a:t>DECISION Y COMPORTAMIENTO DE LA COMPRA DE LOS CONSUMIDORES</a:t>
            </a:r>
          </a:p>
        </p:txBody>
      </p:sp>
      <p:sp>
        <p:nvSpPr>
          <p:cNvPr id="127010" name="Rectangle 1058"/>
          <p:cNvSpPr>
            <a:spLocks noChangeArrowheads="1"/>
          </p:cNvSpPr>
          <p:nvPr/>
        </p:nvSpPr>
        <p:spPr bwMode="auto">
          <a:xfrm>
            <a:off x="381000" y="2225675"/>
            <a:ext cx="7848600" cy="915988"/>
          </a:xfrm>
          <a:prstGeom prst="rect">
            <a:avLst/>
          </a:prstGeom>
          <a:noFill/>
          <a:ln w="9525">
            <a:noFill/>
            <a:miter lim="800000"/>
            <a:headEnd/>
            <a:tailEnd/>
          </a:ln>
          <a:effectLst/>
        </p:spPr>
        <p:txBody>
          <a:bodyPr anchor="ctr">
            <a:spAutoFit/>
          </a:bodyPr>
          <a:lstStyle/>
          <a:p>
            <a:r>
              <a:rPr lang="es-ES" b="1">
                <a:latin typeface="Century Gothic" pitchFamily="34" charset="0"/>
                <a:cs typeface="Times New Roman" pitchFamily="18" charset="0"/>
              </a:rPr>
              <a:t>En la compra de un postre, la siguiente tabla muestra como una misma persona puede desempeñar uno o varios roles en la decisión de compra.</a:t>
            </a:r>
          </a:p>
        </p:txBody>
      </p:sp>
      <p:sp>
        <p:nvSpPr>
          <p:cNvPr id="127077" name="Rectangle 1125"/>
          <p:cNvSpPr>
            <a:spLocks noChangeArrowheads="1"/>
          </p:cNvSpPr>
          <p:nvPr/>
        </p:nvSpPr>
        <p:spPr bwMode="auto">
          <a:xfrm>
            <a:off x="533400" y="1600200"/>
            <a:ext cx="8305800" cy="457200"/>
          </a:xfrm>
          <a:prstGeom prst="rect">
            <a:avLst/>
          </a:prstGeom>
          <a:noFill/>
          <a:ln w="9525">
            <a:noFill/>
            <a:miter lim="800000"/>
            <a:headEnd/>
            <a:tailEnd/>
          </a:ln>
          <a:effectLst/>
        </p:spPr>
        <p:txBody>
          <a:bodyPr>
            <a:spAutoFit/>
          </a:bodyPr>
          <a:lstStyle/>
          <a:p>
            <a:r>
              <a:rPr lang="es-ES" sz="2400" b="1">
                <a:solidFill>
                  <a:schemeClr val="hlink"/>
                </a:solidFill>
                <a:latin typeface="Century Gothic" pitchFamily="34" charset="0"/>
              </a:rPr>
              <a:t>Rol de decisión de compra</a:t>
            </a:r>
            <a:r>
              <a:rPr lang="es-ES" sz="2400">
                <a:latin typeface="Century Gothic" pitchFamily="34" charset="0"/>
              </a:rPr>
              <a:t> </a:t>
            </a:r>
          </a:p>
        </p:txBody>
      </p:sp>
      <p:pic>
        <p:nvPicPr>
          <p:cNvPr id="127083" name="Picture 1131"/>
          <p:cNvPicPr>
            <a:picLocks noChangeAspect="1" noChangeArrowheads="1"/>
          </p:cNvPicPr>
          <p:nvPr/>
        </p:nvPicPr>
        <p:blipFill>
          <a:blip r:embed="rId3"/>
          <a:srcRect/>
          <a:stretch>
            <a:fillRect/>
          </a:stretch>
        </p:blipFill>
        <p:spPr bwMode="auto">
          <a:xfrm>
            <a:off x="2362200" y="3657600"/>
            <a:ext cx="4038600" cy="1676400"/>
          </a:xfrm>
          <a:prstGeom prst="rect">
            <a:avLst/>
          </a:prstGeom>
          <a:noFill/>
          <a:ln w="9525">
            <a:noFill/>
            <a:miter lim="800000"/>
            <a:headEnd/>
            <a:tailEnd/>
          </a:ln>
          <a:effectLst/>
        </p:spPr>
      </p:pic>
      <p:pic>
        <p:nvPicPr>
          <p:cNvPr id="127084" name="Picture 1132"/>
          <p:cNvPicPr>
            <a:picLocks noChangeAspect="1" noChangeArrowheads="1"/>
          </p:cNvPicPr>
          <p:nvPr/>
        </p:nvPicPr>
        <p:blipFill>
          <a:blip r:embed="rId4"/>
          <a:srcRect/>
          <a:stretch>
            <a:fillRect/>
          </a:stretch>
        </p:blipFill>
        <p:spPr bwMode="auto">
          <a:xfrm>
            <a:off x="7086600" y="381000"/>
            <a:ext cx="2057400" cy="1828800"/>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7" name="Text Box 5"/>
          <p:cNvSpPr txBox="1">
            <a:spLocks noChangeArrowheads="1"/>
          </p:cNvSpPr>
          <p:nvPr/>
        </p:nvSpPr>
        <p:spPr bwMode="auto">
          <a:xfrm>
            <a:off x="381000" y="1752600"/>
            <a:ext cx="8458200" cy="366713"/>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
        <p:nvSpPr>
          <p:cNvPr id="198660" name="Rectangle 4"/>
          <p:cNvSpPr>
            <a:spLocks noChangeArrowheads="1"/>
          </p:cNvSpPr>
          <p:nvPr/>
        </p:nvSpPr>
        <p:spPr bwMode="auto">
          <a:xfrm>
            <a:off x="-762000" y="685800"/>
            <a:ext cx="8229600" cy="533400"/>
          </a:xfrm>
          <a:prstGeom prst="rect">
            <a:avLst/>
          </a:prstGeom>
          <a:noFill/>
          <a:ln w="9525">
            <a:noFill/>
            <a:miter lim="800000"/>
            <a:headEnd/>
            <a:tailEnd/>
          </a:ln>
          <a:effectLst/>
        </p:spPr>
        <p:txBody>
          <a:bodyPr anchor="b"/>
          <a:lstStyle/>
          <a:p>
            <a:pPr algn="ct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PERFIL DEL CONSUMIDOR</a:t>
            </a:r>
          </a:p>
        </p:txBody>
      </p:sp>
      <p:sp>
        <p:nvSpPr>
          <p:cNvPr id="198661" name="Rectangle 5"/>
          <p:cNvSpPr>
            <a:spLocks noChangeArrowheads="1"/>
          </p:cNvSpPr>
          <p:nvPr/>
        </p:nvSpPr>
        <p:spPr bwMode="auto">
          <a:xfrm>
            <a:off x="457200" y="2133600"/>
            <a:ext cx="8153400" cy="915988"/>
          </a:xfrm>
          <a:prstGeom prst="rect">
            <a:avLst/>
          </a:prstGeom>
          <a:noFill/>
          <a:ln w="9525">
            <a:noFill/>
            <a:miter lim="800000"/>
            <a:headEnd/>
            <a:tailEnd/>
          </a:ln>
          <a:effectLst/>
        </p:spPr>
        <p:txBody>
          <a:bodyPr anchor="ctr">
            <a:spAutoFit/>
          </a:bodyPr>
          <a:lstStyle/>
          <a:p>
            <a:r>
              <a:rPr lang="es-ES" b="1">
                <a:latin typeface="Century Gothic" pitchFamily="34" charset="0"/>
                <a:cs typeface="Times New Roman" pitchFamily="18" charset="0"/>
              </a:rPr>
              <a:t>Para conocer el perfil del consumidor en el mercado de postres elaborados, se debe primero tomar en cuenta los hábitos de compra que a continuación se presentan:</a:t>
            </a:r>
          </a:p>
        </p:txBody>
      </p:sp>
      <p:pic>
        <p:nvPicPr>
          <p:cNvPr id="198948" name="Picture 292"/>
          <p:cNvPicPr>
            <a:picLocks noChangeAspect="1" noChangeArrowheads="1"/>
          </p:cNvPicPr>
          <p:nvPr>
            <p:ph/>
          </p:nvPr>
        </p:nvPicPr>
        <p:blipFill>
          <a:blip r:embed="rId3"/>
          <a:srcRect/>
          <a:stretch>
            <a:fillRect/>
          </a:stretch>
        </p:blipFill>
        <p:spPr>
          <a:xfrm>
            <a:off x="914400" y="3581400"/>
            <a:ext cx="7239000" cy="2209800"/>
          </a:xfrm>
          <a:noFill/>
          <a:ln/>
        </p:spPr>
      </p:pic>
      <p:pic>
        <p:nvPicPr>
          <p:cNvPr id="198949" name="Picture 293"/>
          <p:cNvPicPr>
            <a:picLocks noChangeAspect="1" noChangeArrowheads="1"/>
          </p:cNvPicPr>
          <p:nvPr/>
        </p:nvPicPr>
        <p:blipFill>
          <a:blip r:embed="rId4"/>
          <a:srcRect/>
          <a:stretch>
            <a:fillRect/>
          </a:stretch>
        </p:blipFill>
        <p:spPr bwMode="auto">
          <a:xfrm>
            <a:off x="6019800" y="228600"/>
            <a:ext cx="2895600" cy="1676400"/>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381000" y="1752600"/>
            <a:ext cx="8458200" cy="366713"/>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
        <p:nvSpPr>
          <p:cNvPr id="319491" name="Rectangle 3"/>
          <p:cNvSpPr>
            <a:spLocks noChangeArrowheads="1"/>
          </p:cNvSpPr>
          <p:nvPr/>
        </p:nvSpPr>
        <p:spPr bwMode="auto">
          <a:xfrm>
            <a:off x="381000" y="685800"/>
            <a:ext cx="7315200" cy="377825"/>
          </a:xfrm>
          <a:prstGeom prst="rect">
            <a:avLst/>
          </a:prstGeom>
          <a:noFill/>
          <a:ln w="9525">
            <a:noFill/>
            <a:miter lim="800000"/>
            <a:headEnd/>
            <a:tailEnd/>
          </a:ln>
          <a:effectLst/>
        </p:spPr>
        <p:txBody>
          <a:bodyPr anchor="b"/>
          <a:lstStyle/>
          <a:p>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SEGMENTACION</a:t>
            </a:r>
            <a:r>
              <a:rPr lang="en-US" sz="2800" b="1">
                <a:solidFill>
                  <a:schemeClr val="hlink"/>
                </a:solidFill>
                <a:effectLst>
                  <a:outerShdw blurRad="38100" dist="38100" dir="2700000" algn="tl">
                    <a:srgbClr val="000000"/>
                  </a:outerShdw>
                </a:effectLst>
                <a:latin typeface="Century Gothic" pitchFamily="34" charset="0"/>
                <a:cs typeface="Times New Roman" pitchFamily="18" charset="0"/>
              </a:rPr>
              <a:t> DE </a:t>
            </a: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CONSUMIDORES</a:t>
            </a:r>
          </a:p>
        </p:txBody>
      </p:sp>
      <p:sp>
        <p:nvSpPr>
          <p:cNvPr id="319492" name="Rectangle 4"/>
          <p:cNvSpPr>
            <a:spLocks noChangeArrowheads="1"/>
          </p:cNvSpPr>
          <p:nvPr/>
        </p:nvSpPr>
        <p:spPr bwMode="auto">
          <a:xfrm>
            <a:off x="304800" y="990600"/>
            <a:ext cx="6248400" cy="5792788"/>
          </a:xfrm>
          <a:prstGeom prst="rect">
            <a:avLst/>
          </a:prstGeom>
          <a:noFill/>
          <a:ln w="9525">
            <a:noFill/>
            <a:miter lim="800000"/>
            <a:headEnd/>
            <a:tailEnd/>
          </a:ln>
          <a:effectLst/>
        </p:spPr>
        <p:txBody>
          <a:bodyPr anchor="ctr">
            <a:spAutoFit/>
          </a:bodyPr>
          <a:lstStyle/>
          <a:p>
            <a:pPr algn="just"/>
            <a:r>
              <a:rPr lang="es-ES" b="1">
                <a:latin typeface="Century Gothic" pitchFamily="34" charset="0"/>
                <a:cs typeface="Times New Roman" pitchFamily="18" charset="0"/>
              </a:rPr>
              <a:t>Los consumidores de la categoría de postres se segmentan de la siguiente manera:</a:t>
            </a:r>
          </a:p>
          <a:p>
            <a:pPr algn="just"/>
            <a:endParaRPr lang="es-ES" b="1">
              <a:latin typeface="Century Gothic" pitchFamily="34" charset="0"/>
              <a:cs typeface="Times New Roman" pitchFamily="18" charset="0"/>
            </a:endParaRPr>
          </a:p>
          <a:p>
            <a:pPr algn="just"/>
            <a:r>
              <a:rPr lang="es-ES" sz="2000" b="1">
                <a:latin typeface="Century Gothic" pitchFamily="34" charset="0"/>
                <a:cs typeface="Times New Roman" pitchFamily="18" charset="0"/>
              </a:rPr>
              <a:t>1.- Orientados al beneficio: </a:t>
            </a:r>
            <a:r>
              <a:rPr lang="es-ES" sz="2000">
                <a:latin typeface="Century Gothic" pitchFamily="34" charset="0"/>
                <a:cs typeface="Times New Roman" pitchFamily="18" charset="0"/>
              </a:rPr>
              <a:t>Compran los productos que ofrezcan los mayores beneficios, no importa el precio</a:t>
            </a:r>
          </a:p>
          <a:p>
            <a:pPr algn="just"/>
            <a:endParaRPr lang="es-ES" sz="2000">
              <a:latin typeface="Century Gothic" pitchFamily="34" charset="0"/>
              <a:cs typeface="Times New Roman" pitchFamily="18" charset="0"/>
            </a:endParaRPr>
          </a:p>
          <a:p>
            <a:pPr algn="just"/>
            <a:r>
              <a:rPr lang="es-ES" sz="2000" b="1">
                <a:latin typeface="Century Gothic" pitchFamily="34" charset="0"/>
                <a:cs typeface="Times New Roman" pitchFamily="18" charset="0"/>
              </a:rPr>
              <a:t>2.- Orientados a la marca: </a:t>
            </a:r>
            <a:r>
              <a:rPr lang="es-ES" sz="2000">
                <a:latin typeface="Century Gothic" pitchFamily="34" charset="0"/>
                <a:cs typeface="Times New Roman" pitchFamily="18" charset="0"/>
              </a:rPr>
              <a:t>Compran siempre el producto o productos de la misma marca, ya los han comprado y les gusta.</a:t>
            </a:r>
          </a:p>
          <a:p>
            <a:pPr algn="just"/>
            <a:endParaRPr lang="es-ES" sz="2000">
              <a:latin typeface="Century Gothic" pitchFamily="34" charset="0"/>
              <a:cs typeface="Times New Roman" pitchFamily="18" charset="0"/>
            </a:endParaRPr>
          </a:p>
          <a:p>
            <a:pPr algn="just"/>
            <a:r>
              <a:rPr lang="es-ES" sz="2000" b="1">
                <a:latin typeface="Century Gothic" pitchFamily="34" charset="0"/>
                <a:cs typeface="Times New Roman" pitchFamily="18" charset="0"/>
              </a:rPr>
              <a:t>3.- Recomendado por los comerciales: </a:t>
            </a:r>
            <a:r>
              <a:rPr lang="es-ES" sz="2000">
                <a:latin typeface="Century Gothic" pitchFamily="34" charset="0"/>
                <a:cs typeface="Times New Roman" pitchFamily="18" charset="0"/>
              </a:rPr>
              <a:t>Compran los productos por medio de anuncios publicitarios que los recomienda.</a:t>
            </a:r>
          </a:p>
          <a:p>
            <a:pPr algn="just"/>
            <a:endParaRPr lang="es-ES" sz="2000">
              <a:latin typeface="Century Gothic" pitchFamily="34" charset="0"/>
              <a:cs typeface="Times New Roman" pitchFamily="18" charset="0"/>
            </a:endParaRPr>
          </a:p>
          <a:p>
            <a:pPr algn="just"/>
            <a:r>
              <a:rPr lang="es-ES" sz="2000" b="1">
                <a:latin typeface="Century Gothic" pitchFamily="34" charset="0"/>
                <a:cs typeface="Times New Roman" pitchFamily="18" charset="0"/>
              </a:rPr>
              <a:t>4.- Orientados al precio: </a:t>
            </a:r>
            <a:r>
              <a:rPr lang="es-ES" sz="2000">
                <a:latin typeface="Century Gothic" pitchFamily="34" charset="0"/>
                <a:cs typeface="Times New Roman" pitchFamily="18" charset="0"/>
              </a:rPr>
              <a:t>Compran siempre productos ofertados o de bajo precio, no importa la marca o las características.</a:t>
            </a:r>
          </a:p>
          <a:p>
            <a:pPr algn="just"/>
            <a:endParaRPr lang="es-ES" sz="2000">
              <a:latin typeface="Century Gothic" pitchFamily="34" charset="0"/>
              <a:cs typeface="Times New Roman" pitchFamily="18" charset="0"/>
            </a:endParaRPr>
          </a:p>
        </p:txBody>
      </p:sp>
      <p:pic>
        <p:nvPicPr>
          <p:cNvPr id="319494" name="Picture 6"/>
          <p:cNvPicPr>
            <a:picLocks noChangeAspect="1" noChangeArrowheads="1"/>
          </p:cNvPicPr>
          <p:nvPr/>
        </p:nvPicPr>
        <p:blipFill>
          <a:blip r:embed="rId3"/>
          <a:srcRect/>
          <a:stretch>
            <a:fillRect/>
          </a:stretch>
        </p:blipFill>
        <p:spPr bwMode="auto">
          <a:xfrm>
            <a:off x="6705600" y="1143000"/>
            <a:ext cx="2438400" cy="1676400"/>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Text Box 2"/>
          <p:cNvSpPr txBox="1">
            <a:spLocks noChangeArrowheads="1"/>
          </p:cNvSpPr>
          <p:nvPr/>
        </p:nvSpPr>
        <p:spPr bwMode="auto">
          <a:xfrm>
            <a:off x="381000" y="1752600"/>
            <a:ext cx="8458200" cy="366713"/>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
        <p:nvSpPr>
          <p:cNvPr id="321539" name="Rectangle 3"/>
          <p:cNvSpPr>
            <a:spLocks noChangeArrowheads="1"/>
          </p:cNvSpPr>
          <p:nvPr/>
        </p:nvSpPr>
        <p:spPr bwMode="auto">
          <a:xfrm>
            <a:off x="457200" y="685800"/>
            <a:ext cx="8229600" cy="530225"/>
          </a:xfrm>
          <a:prstGeom prst="rect">
            <a:avLst/>
          </a:prstGeom>
          <a:noFill/>
          <a:ln w="9525">
            <a:noFill/>
            <a:miter lim="800000"/>
            <a:headEnd/>
            <a:tailEnd/>
          </a:ln>
          <a:effectLst/>
        </p:spPr>
        <p:txBody>
          <a:bodyPr anchor="b"/>
          <a:lstStyle/>
          <a:p>
            <a:pPr algn="ct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INVESTIGACION DE MERCADO</a:t>
            </a:r>
            <a:r>
              <a:rPr lang="en-US" sz="2800" b="1">
                <a:solidFill>
                  <a:schemeClr val="tx2"/>
                </a:solidFill>
                <a:effectLst>
                  <a:outerShdw blurRad="38100" dist="38100" dir="2700000" algn="tl">
                    <a:srgbClr val="000000"/>
                  </a:outerShdw>
                </a:effectLst>
                <a:latin typeface="Times New Roman" pitchFamily="18" charset="0"/>
                <a:cs typeface="Times New Roman" pitchFamily="18" charset="0"/>
              </a:rPr>
              <a:t> </a:t>
            </a:r>
          </a:p>
        </p:txBody>
      </p:sp>
      <p:sp>
        <p:nvSpPr>
          <p:cNvPr id="321540" name="Rectangle 4"/>
          <p:cNvSpPr>
            <a:spLocks noChangeArrowheads="1"/>
          </p:cNvSpPr>
          <p:nvPr/>
        </p:nvSpPr>
        <p:spPr bwMode="auto">
          <a:xfrm>
            <a:off x="762000" y="1905000"/>
            <a:ext cx="7772400" cy="2222500"/>
          </a:xfrm>
          <a:prstGeom prst="rect">
            <a:avLst/>
          </a:prstGeom>
          <a:noFill/>
          <a:ln w="9525">
            <a:noFill/>
            <a:miter lim="800000"/>
            <a:headEnd/>
            <a:tailEnd/>
          </a:ln>
          <a:effectLst/>
        </p:spPr>
        <p:txBody>
          <a:bodyPr anchor="ctr">
            <a:spAutoFit/>
          </a:bodyPr>
          <a:lstStyle/>
          <a:p>
            <a:pPr algn="just"/>
            <a:endParaRPr lang="es-ES" sz="2000" b="1">
              <a:solidFill>
                <a:schemeClr val="hlink"/>
              </a:solidFill>
              <a:latin typeface="Century Gothic" pitchFamily="34" charset="0"/>
              <a:cs typeface="Times New Roman" pitchFamily="18" charset="0"/>
            </a:endParaRPr>
          </a:p>
          <a:p>
            <a:pPr algn="just"/>
            <a:r>
              <a:rPr lang="es-ES" sz="2000" b="1">
                <a:solidFill>
                  <a:schemeClr val="hlink"/>
                </a:solidFill>
                <a:latin typeface="Century Gothic" pitchFamily="34" charset="0"/>
                <a:cs typeface="Times New Roman" pitchFamily="18" charset="0"/>
              </a:rPr>
              <a:t>OBJETIVO:</a:t>
            </a:r>
            <a:r>
              <a:rPr lang="es-ES">
                <a:latin typeface="Times New Roman" pitchFamily="18" charset="0"/>
                <a:cs typeface="Times New Roman" pitchFamily="18" charset="0"/>
              </a:rPr>
              <a:t>  </a:t>
            </a:r>
            <a:r>
              <a:rPr lang="es-ES" sz="2400" b="1">
                <a:latin typeface="Century Gothic" pitchFamily="34" charset="0"/>
                <a:cs typeface="Times New Roman" pitchFamily="18" charset="0"/>
              </a:rPr>
              <a:t>Determinar los problemas que podrían presentar el producto </a:t>
            </a:r>
            <a:r>
              <a:rPr lang="es-ES" sz="2400" b="1" i="1">
                <a:latin typeface="Century Gothic" pitchFamily="34" charset="0"/>
                <a:cs typeface="Times New Roman" pitchFamily="18" charset="0"/>
              </a:rPr>
              <a:t>arroz con leche </a:t>
            </a:r>
            <a:r>
              <a:rPr lang="es-ES" sz="2400" b="1">
                <a:latin typeface="Century Gothic" pitchFamily="34" charset="0"/>
                <a:cs typeface="Times New Roman" pitchFamily="18" charset="0"/>
              </a:rPr>
              <a:t>en el mercado, además de determinar la demanda que tendrá el mismo en la ciudad de Guayaquil </a:t>
            </a:r>
          </a:p>
          <a:p>
            <a:pPr algn="just"/>
            <a:endParaRPr lang="es-ES_tradnl" sz="2400" b="1">
              <a:latin typeface="Century Gothic" pitchFamily="34" charset="0"/>
              <a:cs typeface="Times New Roman" pitchFamily="18" charset="0"/>
            </a:endParaRPr>
          </a:p>
        </p:txBody>
      </p:sp>
      <p:sp>
        <p:nvSpPr>
          <p:cNvPr id="321541" name="Rectangle 5"/>
          <p:cNvSpPr>
            <a:spLocks noChangeArrowheads="1"/>
          </p:cNvSpPr>
          <p:nvPr/>
        </p:nvSpPr>
        <p:spPr bwMode="auto">
          <a:xfrm>
            <a:off x="457200" y="2819400"/>
            <a:ext cx="7772400" cy="701675"/>
          </a:xfrm>
          <a:prstGeom prst="rect">
            <a:avLst/>
          </a:prstGeom>
          <a:noFill/>
          <a:ln w="9525">
            <a:noFill/>
            <a:miter lim="800000"/>
            <a:headEnd/>
            <a:tailEnd/>
          </a:ln>
          <a:effectLst/>
        </p:spPr>
        <p:txBody>
          <a:bodyPr anchor="ctr">
            <a:spAutoFit/>
          </a:bodyPr>
          <a:lstStyle/>
          <a:p>
            <a:pPr algn="just"/>
            <a:endParaRPr lang="es-ES" sz="2000" b="1">
              <a:solidFill>
                <a:schemeClr val="hlink"/>
              </a:solidFill>
              <a:latin typeface="Century Gothic" pitchFamily="34" charset="0"/>
              <a:cs typeface="Times New Roman" pitchFamily="18" charset="0"/>
            </a:endParaRPr>
          </a:p>
          <a:p>
            <a:pPr algn="just"/>
            <a:endParaRPr lang="es-ES" sz="2000" b="1">
              <a:solidFill>
                <a:schemeClr val="hlink"/>
              </a:solidFill>
              <a:latin typeface="Century Gothic" pitchFamily="34" charset="0"/>
              <a:cs typeface="Times New Roman" pitchFamily="18" charset="0"/>
            </a:endParaRPr>
          </a:p>
        </p:txBody>
      </p:sp>
      <p:pic>
        <p:nvPicPr>
          <p:cNvPr id="321542" name="Picture 6" descr="j0233018"/>
          <p:cNvPicPr>
            <a:picLocks noChangeAspect="1" noChangeArrowheads="1"/>
          </p:cNvPicPr>
          <p:nvPr/>
        </p:nvPicPr>
        <p:blipFill>
          <a:blip r:embed="rId3"/>
          <a:srcRect/>
          <a:stretch>
            <a:fillRect/>
          </a:stretch>
        </p:blipFill>
        <p:spPr bwMode="auto">
          <a:xfrm>
            <a:off x="3429000" y="3962400"/>
            <a:ext cx="2590800" cy="2614613"/>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Text Box 2"/>
          <p:cNvSpPr txBox="1">
            <a:spLocks noChangeArrowheads="1"/>
          </p:cNvSpPr>
          <p:nvPr/>
        </p:nvSpPr>
        <p:spPr bwMode="auto">
          <a:xfrm>
            <a:off x="381000" y="1752600"/>
            <a:ext cx="8458200" cy="366713"/>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
        <p:nvSpPr>
          <p:cNvPr id="387075" name="Rectangle 3"/>
          <p:cNvSpPr>
            <a:spLocks noChangeArrowheads="1"/>
          </p:cNvSpPr>
          <p:nvPr/>
        </p:nvSpPr>
        <p:spPr bwMode="auto">
          <a:xfrm>
            <a:off x="457200" y="685800"/>
            <a:ext cx="8229600" cy="530225"/>
          </a:xfrm>
          <a:prstGeom prst="rect">
            <a:avLst/>
          </a:prstGeom>
          <a:noFill/>
          <a:ln w="9525">
            <a:noFill/>
            <a:miter lim="800000"/>
            <a:headEnd/>
            <a:tailEnd/>
          </a:ln>
          <a:effectLst/>
        </p:spPr>
        <p:txBody>
          <a:bodyPr anchor="b"/>
          <a:lstStyle/>
          <a:p>
            <a:pPr algn="ct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CALCULO DEL TAMAÑO DE LA MUESTRA (n )</a:t>
            </a:r>
            <a:r>
              <a:rPr lang="en-US" sz="2800" b="1">
                <a:solidFill>
                  <a:schemeClr val="tx2"/>
                </a:solidFill>
                <a:effectLst>
                  <a:outerShdw blurRad="38100" dist="38100" dir="2700000" algn="tl">
                    <a:srgbClr val="000000"/>
                  </a:outerShdw>
                </a:effectLst>
                <a:latin typeface="Times New Roman" pitchFamily="18" charset="0"/>
                <a:cs typeface="Times New Roman" pitchFamily="18" charset="0"/>
              </a:rPr>
              <a:t> </a:t>
            </a:r>
          </a:p>
        </p:txBody>
      </p:sp>
      <p:sp>
        <p:nvSpPr>
          <p:cNvPr id="387076" name="Rectangle 4"/>
          <p:cNvSpPr>
            <a:spLocks noChangeArrowheads="1"/>
          </p:cNvSpPr>
          <p:nvPr/>
        </p:nvSpPr>
        <p:spPr bwMode="auto">
          <a:xfrm>
            <a:off x="685800" y="2635250"/>
            <a:ext cx="7772400" cy="671513"/>
          </a:xfrm>
          <a:prstGeom prst="rect">
            <a:avLst/>
          </a:prstGeom>
          <a:noFill/>
          <a:ln w="9525">
            <a:noFill/>
            <a:miter lim="800000"/>
            <a:headEnd/>
            <a:tailEnd/>
          </a:ln>
          <a:effectLst/>
        </p:spPr>
        <p:txBody>
          <a:bodyPr anchor="ctr">
            <a:spAutoFit/>
          </a:bodyPr>
          <a:lstStyle/>
          <a:p>
            <a:pPr algn="just"/>
            <a:endParaRPr lang="es-ES" sz="2000" b="1">
              <a:solidFill>
                <a:schemeClr val="hlink"/>
              </a:solidFill>
              <a:latin typeface="Century Gothic" pitchFamily="34" charset="0"/>
              <a:cs typeface="Times New Roman" pitchFamily="18" charset="0"/>
            </a:endParaRPr>
          </a:p>
          <a:p>
            <a:pPr algn="just"/>
            <a:endParaRPr lang="es-ES_tradnl">
              <a:latin typeface="Century Gothic" pitchFamily="34" charset="0"/>
              <a:cs typeface="Times New Roman" pitchFamily="18" charset="0"/>
            </a:endParaRPr>
          </a:p>
        </p:txBody>
      </p:sp>
      <p:sp>
        <p:nvSpPr>
          <p:cNvPr id="387077" name="Rectangle 5"/>
          <p:cNvSpPr>
            <a:spLocks noChangeArrowheads="1"/>
          </p:cNvSpPr>
          <p:nvPr/>
        </p:nvSpPr>
        <p:spPr bwMode="auto">
          <a:xfrm>
            <a:off x="228600" y="1066800"/>
            <a:ext cx="7772400" cy="2409825"/>
          </a:xfrm>
          <a:prstGeom prst="rect">
            <a:avLst/>
          </a:prstGeom>
          <a:noFill/>
          <a:ln w="9525">
            <a:noFill/>
            <a:miter lim="800000"/>
            <a:headEnd/>
            <a:tailEnd/>
          </a:ln>
          <a:effectLst/>
        </p:spPr>
        <p:txBody>
          <a:bodyPr anchor="ctr">
            <a:spAutoFit/>
          </a:bodyPr>
          <a:lstStyle/>
          <a:p>
            <a:pPr algn="just"/>
            <a:endParaRPr lang="es-ES" sz="2000" b="1">
              <a:solidFill>
                <a:schemeClr val="hlink"/>
              </a:solidFill>
              <a:latin typeface="Century Gothic" pitchFamily="34" charset="0"/>
              <a:cs typeface="Times New Roman" pitchFamily="18" charset="0"/>
            </a:endParaRPr>
          </a:p>
          <a:p>
            <a:pPr algn="just"/>
            <a:r>
              <a:rPr lang="es-ES_tradnl" sz="2000" b="1">
                <a:solidFill>
                  <a:schemeClr val="hlink"/>
                </a:solidFill>
                <a:latin typeface="Century Gothic" pitchFamily="34" charset="0"/>
                <a:cs typeface="Times New Roman" pitchFamily="18" charset="0"/>
              </a:rPr>
              <a:t>Se toman en cuenta los siguientes datos: </a:t>
            </a:r>
          </a:p>
          <a:p>
            <a:pPr algn="ctr"/>
            <a:endParaRPr lang="es-ES_tradnl" sz="2000" b="1">
              <a:solidFill>
                <a:schemeClr val="hlink"/>
              </a:solidFill>
              <a:latin typeface="Century Gothic" pitchFamily="34" charset="0"/>
              <a:cs typeface="Times New Roman" pitchFamily="18" charset="0"/>
            </a:endParaRPr>
          </a:p>
          <a:p>
            <a:r>
              <a:rPr lang="es-ES_tradnl" sz="2000" b="1">
                <a:solidFill>
                  <a:schemeClr val="hlink"/>
                </a:solidFill>
                <a:latin typeface="Century Gothic" pitchFamily="34" charset="0"/>
                <a:cs typeface="Times New Roman" pitchFamily="18" charset="0"/>
              </a:rPr>
              <a:t> </a:t>
            </a:r>
            <a:r>
              <a:rPr lang="es-ES_tradnl" altLang="zh-CN" b="1">
                <a:solidFill>
                  <a:schemeClr val="hlink"/>
                </a:solidFill>
                <a:ea typeface="SimSun" pitchFamily="2" charset="-122"/>
              </a:rPr>
              <a:t>Lugar:</a:t>
            </a:r>
            <a:r>
              <a:rPr lang="es-ES_tradnl" altLang="zh-CN" b="1">
                <a:ea typeface="SimSun" pitchFamily="2" charset="-122"/>
              </a:rPr>
              <a:t> </a:t>
            </a:r>
            <a:r>
              <a:rPr lang="es-ES_tradnl" altLang="zh-CN" b="1">
                <a:latin typeface="Century Gothic" pitchFamily="34" charset="0"/>
                <a:ea typeface="SimSun" pitchFamily="2" charset="-122"/>
              </a:rPr>
              <a:t>Ciudad de Guayaquil </a:t>
            </a:r>
          </a:p>
          <a:p>
            <a:endParaRPr lang="es-ES_tradnl" altLang="zh-CN" b="1">
              <a:latin typeface="Century Gothic" pitchFamily="34" charset="0"/>
              <a:ea typeface="SimSun" pitchFamily="2" charset="-122"/>
            </a:endParaRPr>
          </a:p>
          <a:p>
            <a:r>
              <a:rPr lang="es-ES" altLang="zh-CN" b="1">
                <a:solidFill>
                  <a:schemeClr val="hlink"/>
                </a:solidFill>
                <a:latin typeface="Century Gothic" pitchFamily="34" charset="0"/>
                <a:ea typeface="SimSun" pitchFamily="2" charset="-122"/>
              </a:rPr>
              <a:t>Población:</a:t>
            </a:r>
            <a:r>
              <a:rPr lang="es-ES" altLang="zh-CN" b="1">
                <a:latin typeface="Century Gothic" pitchFamily="34" charset="0"/>
                <a:ea typeface="SimSun" pitchFamily="2" charset="-122"/>
              </a:rPr>
              <a:t>  2’039,789 habitantes </a:t>
            </a:r>
            <a:endParaRPr lang="es-ES_tradnl" altLang="zh-CN" b="1">
              <a:latin typeface="Century Gothic" pitchFamily="34" charset="0"/>
              <a:ea typeface="SimSun" pitchFamily="2" charset="-122"/>
            </a:endParaRPr>
          </a:p>
          <a:p>
            <a:endParaRPr lang="es-ES" altLang="zh-CN" b="1">
              <a:latin typeface="Century Gothic" pitchFamily="34" charset="0"/>
              <a:ea typeface="SimSun" pitchFamily="2" charset="-122"/>
            </a:endParaRPr>
          </a:p>
          <a:p>
            <a:r>
              <a:rPr lang="es-ES_tradnl" altLang="zh-CN" b="1">
                <a:solidFill>
                  <a:schemeClr val="hlink"/>
                </a:solidFill>
                <a:latin typeface="Century Gothic" pitchFamily="34" charset="0"/>
                <a:ea typeface="SimSun" pitchFamily="2" charset="-122"/>
              </a:rPr>
              <a:t>Nivel Socio-Económico:</a:t>
            </a:r>
            <a:r>
              <a:rPr lang="es-ES_tradnl" altLang="zh-CN" b="1">
                <a:latin typeface="Century Gothic" pitchFamily="34" charset="0"/>
                <a:ea typeface="SimSun" pitchFamily="2" charset="-122"/>
              </a:rPr>
              <a:t>  Medio y Alto</a:t>
            </a:r>
            <a:endParaRPr lang="es-ES" b="1">
              <a:latin typeface="Century Gothic" pitchFamily="34" charset="0"/>
            </a:endParaRPr>
          </a:p>
        </p:txBody>
      </p:sp>
      <p:sp>
        <p:nvSpPr>
          <p:cNvPr id="387078" name="Rectangle 6"/>
          <p:cNvSpPr>
            <a:spLocks noChangeArrowheads="1"/>
          </p:cNvSpPr>
          <p:nvPr/>
        </p:nvSpPr>
        <p:spPr bwMode="auto">
          <a:xfrm>
            <a:off x="1143000" y="4419600"/>
            <a:ext cx="5943600" cy="366713"/>
          </a:xfrm>
          <a:prstGeom prst="rect">
            <a:avLst/>
          </a:prstGeom>
          <a:noFill/>
          <a:ln w="9525">
            <a:noFill/>
            <a:miter lim="800000"/>
            <a:headEnd/>
            <a:tailEnd/>
          </a:ln>
          <a:effectLst/>
        </p:spPr>
        <p:txBody>
          <a:bodyPr>
            <a:spAutoFit/>
          </a:bodyPr>
          <a:lstStyle/>
          <a:p>
            <a:r>
              <a:rPr lang="es-ES_tradnl" altLang="zh-CN">
                <a:ea typeface="SimSun" pitchFamily="2" charset="-122"/>
              </a:rPr>
              <a:t> </a:t>
            </a:r>
            <a:endParaRPr lang="es-ES"/>
          </a:p>
        </p:txBody>
      </p:sp>
      <p:sp>
        <p:nvSpPr>
          <p:cNvPr id="387079" name="Rectangle 7"/>
          <p:cNvSpPr>
            <a:spLocks noChangeArrowheads="1"/>
          </p:cNvSpPr>
          <p:nvPr/>
        </p:nvSpPr>
        <p:spPr bwMode="auto">
          <a:xfrm>
            <a:off x="228600" y="3521075"/>
            <a:ext cx="5334000" cy="3662363"/>
          </a:xfrm>
          <a:prstGeom prst="rect">
            <a:avLst/>
          </a:prstGeom>
          <a:noFill/>
          <a:ln w="9525">
            <a:noFill/>
            <a:miter lim="800000"/>
            <a:headEnd/>
            <a:tailEnd/>
          </a:ln>
          <a:effectLst/>
        </p:spPr>
        <p:txBody>
          <a:bodyPr anchor="ctr">
            <a:spAutoFit/>
          </a:bodyPr>
          <a:lstStyle/>
          <a:p>
            <a:pPr algn="just"/>
            <a:r>
              <a:rPr lang="es-ES_tradnl" b="1">
                <a:solidFill>
                  <a:schemeClr val="hlink"/>
                </a:solidFill>
                <a:latin typeface="Century Gothic" pitchFamily="34" charset="0"/>
                <a:cs typeface="Times New Roman" pitchFamily="18" charset="0"/>
              </a:rPr>
              <a:t>N = </a:t>
            </a:r>
            <a:r>
              <a:rPr lang="es-ES_tradnl" b="1">
                <a:latin typeface="Century Gothic" pitchFamily="34" charset="0"/>
                <a:cs typeface="Times New Roman" pitchFamily="18" charset="0"/>
              </a:rPr>
              <a:t>Población de la clase media y alta de Guayaquil, entre los 6 y 64 años de edad = 801.490</a:t>
            </a:r>
          </a:p>
          <a:p>
            <a:pPr algn="just"/>
            <a:endParaRPr lang="es-ES_tradnl" b="1">
              <a:latin typeface="Century Gothic" pitchFamily="34" charset="0"/>
              <a:cs typeface="Times New Roman" pitchFamily="18" charset="0"/>
            </a:endParaRPr>
          </a:p>
          <a:p>
            <a:pPr algn="just"/>
            <a:r>
              <a:rPr lang="es-ES_tradnl" b="1">
                <a:solidFill>
                  <a:schemeClr val="hlink"/>
                </a:solidFill>
                <a:latin typeface="Century Gothic" pitchFamily="34" charset="0"/>
                <a:cs typeface="Times New Roman" pitchFamily="18" charset="0"/>
              </a:rPr>
              <a:t>Nivel de confianza =</a:t>
            </a:r>
            <a:r>
              <a:rPr lang="es-ES_tradnl" b="1">
                <a:latin typeface="Century Gothic" pitchFamily="34" charset="0"/>
                <a:cs typeface="Times New Roman" pitchFamily="18" charset="0"/>
              </a:rPr>
              <a:t> 95 %</a:t>
            </a:r>
          </a:p>
          <a:p>
            <a:pPr algn="just"/>
            <a:endParaRPr lang="es-ES_tradnl" b="1">
              <a:solidFill>
                <a:schemeClr val="hlink"/>
              </a:solidFill>
              <a:latin typeface="Century Gothic" pitchFamily="34" charset="0"/>
              <a:cs typeface="Times New Roman" pitchFamily="18" charset="0"/>
            </a:endParaRPr>
          </a:p>
          <a:p>
            <a:pPr algn="just"/>
            <a:r>
              <a:rPr lang="es-ES_tradnl" b="1">
                <a:solidFill>
                  <a:schemeClr val="hlink"/>
                </a:solidFill>
                <a:latin typeface="Century Gothic" pitchFamily="34" charset="0"/>
                <a:cs typeface="Times New Roman" pitchFamily="18" charset="0"/>
              </a:rPr>
              <a:t>Z=</a:t>
            </a:r>
            <a:r>
              <a:rPr lang="es-ES_tradnl" b="1">
                <a:latin typeface="Century Gothic" pitchFamily="34" charset="0"/>
                <a:cs typeface="Times New Roman" pitchFamily="18" charset="0"/>
              </a:rPr>
              <a:t> 1.96</a:t>
            </a:r>
          </a:p>
          <a:p>
            <a:pPr algn="just"/>
            <a:endParaRPr lang="es-ES_tradnl" b="1">
              <a:solidFill>
                <a:schemeClr val="hlink"/>
              </a:solidFill>
              <a:latin typeface="Century Gothic" pitchFamily="34" charset="0"/>
              <a:cs typeface="Times New Roman" pitchFamily="18" charset="0"/>
            </a:endParaRPr>
          </a:p>
          <a:p>
            <a:pPr algn="just"/>
            <a:r>
              <a:rPr lang="es-ES_tradnl" b="1">
                <a:solidFill>
                  <a:schemeClr val="hlink"/>
                </a:solidFill>
                <a:latin typeface="Century Gothic" pitchFamily="34" charset="0"/>
                <a:cs typeface="Times New Roman" pitchFamily="18" charset="0"/>
              </a:rPr>
              <a:t>Varianza =</a:t>
            </a:r>
            <a:r>
              <a:rPr lang="es-ES_tradnl" b="1">
                <a:latin typeface="Century Gothic" pitchFamily="34" charset="0"/>
                <a:cs typeface="Times New Roman" pitchFamily="18" charset="0"/>
              </a:rPr>
              <a:t> 0.5</a:t>
            </a:r>
          </a:p>
          <a:p>
            <a:pPr algn="just"/>
            <a:endParaRPr lang="es-ES_tradnl" b="1">
              <a:solidFill>
                <a:schemeClr val="hlink"/>
              </a:solidFill>
              <a:latin typeface="Century Gothic" pitchFamily="34" charset="0"/>
              <a:cs typeface="Times New Roman" pitchFamily="18" charset="0"/>
            </a:endParaRPr>
          </a:p>
          <a:p>
            <a:pPr algn="just"/>
            <a:r>
              <a:rPr lang="es-ES_tradnl" b="1">
                <a:solidFill>
                  <a:schemeClr val="hlink"/>
                </a:solidFill>
                <a:latin typeface="Century Gothic" pitchFamily="34" charset="0"/>
                <a:cs typeface="Times New Roman" pitchFamily="18" charset="0"/>
              </a:rPr>
              <a:t>Error Muestral =</a:t>
            </a:r>
            <a:r>
              <a:rPr lang="es-ES_tradnl" b="1">
                <a:latin typeface="Century Gothic" pitchFamily="34" charset="0"/>
                <a:cs typeface="Times New Roman" pitchFamily="18" charset="0"/>
              </a:rPr>
              <a:t> 5 %</a:t>
            </a:r>
          </a:p>
          <a:p>
            <a:pPr algn="just"/>
            <a:endParaRPr lang="es-ES" b="1">
              <a:latin typeface="Century Gothic" pitchFamily="34" charset="0"/>
              <a:cs typeface="Times New Roman" pitchFamily="18" charset="0"/>
            </a:endParaRPr>
          </a:p>
          <a:p>
            <a:pPr algn="ctr"/>
            <a:endParaRPr lang="es-ES" b="1"/>
          </a:p>
        </p:txBody>
      </p:sp>
      <p:pic>
        <p:nvPicPr>
          <p:cNvPr id="387080" name="Picture 8"/>
          <p:cNvPicPr>
            <a:picLocks noChangeAspect="1" noChangeArrowheads="1"/>
          </p:cNvPicPr>
          <p:nvPr/>
        </p:nvPicPr>
        <p:blipFill>
          <a:blip r:embed="rId3"/>
          <a:srcRect/>
          <a:stretch>
            <a:fillRect/>
          </a:stretch>
        </p:blipFill>
        <p:spPr bwMode="auto">
          <a:xfrm>
            <a:off x="3505200" y="5410200"/>
            <a:ext cx="2305050" cy="1066800"/>
          </a:xfrm>
          <a:prstGeom prst="rect">
            <a:avLst/>
          </a:prstGeom>
          <a:noFill/>
        </p:spPr>
      </p:pic>
      <p:pic>
        <p:nvPicPr>
          <p:cNvPr id="387081" name="Picture 9"/>
          <p:cNvPicPr>
            <a:picLocks noChangeAspect="1" noChangeArrowheads="1"/>
          </p:cNvPicPr>
          <p:nvPr/>
        </p:nvPicPr>
        <p:blipFill>
          <a:blip r:embed="rId4"/>
          <a:srcRect/>
          <a:stretch>
            <a:fillRect/>
          </a:stretch>
        </p:blipFill>
        <p:spPr bwMode="auto">
          <a:xfrm>
            <a:off x="6934200" y="5715000"/>
            <a:ext cx="981075" cy="533400"/>
          </a:xfrm>
          <a:prstGeom prst="rect">
            <a:avLst/>
          </a:prstGeom>
          <a:noFill/>
        </p:spPr>
      </p:pic>
      <p:sp>
        <p:nvSpPr>
          <p:cNvPr id="387082" name="AutoShape 10"/>
          <p:cNvSpPr>
            <a:spLocks noChangeArrowheads="1"/>
          </p:cNvSpPr>
          <p:nvPr/>
        </p:nvSpPr>
        <p:spPr bwMode="auto">
          <a:xfrm>
            <a:off x="6019800" y="5867400"/>
            <a:ext cx="685800" cy="152400"/>
          </a:xfrm>
          <a:prstGeom prst="rightArrow">
            <a:avLst>
              <a:gd name="adj1" fmla="val 50000"/>
              <a:gd name="adj2" fmla="val 112500"/>
            </a:avLst>
          </a:prstGeom>
          <a:solidFill>
            <a:srgbClr val="FFFF00"/>
          </a:solidFill>
          <a:ln w="9525">
            <a:solidFill>
              <a:schemeClr val="tx1"/>
            </a:solidFill>
            <a:miter lim="800000"/>
            <a:headEnd/>
            <a:tailEnd/>
          </a:ln>
          <a:effectLst/>
        </p:spPr>
        <p:txBody>
          <a:bodyPr wrap="none" anchor="ctr"/>
          <a:lstStyle/>
          <a:p>
            <a:endParaRPr lang="es-ES"/>
          </a:p>
        </p:txBody>
      </p:sp>
      <p:pic>
        <p:nvPicPr>
          <p:cNvPr id="387083" name="Picture 11"/>
          <p:cNvPicPr>
            <a:picLocks noChangeAspect="1" noChangeArrowheads="1"/>
          </p:cNvPicPr>
          <p:nvPr/>
        </p:nvPicPr>
        <p:blipFill>
          <a:blip r:embed="rId5"/>
          <a:srcRect/>
          <a:stretch>
            <a:fillRect/>
          </a:stretch>
        </p:blipFill>
        <p:spPr bwMode="auto">
          <a:xfrm>
            <a:off x="5943600" y="762000"/>
            <a:ext cx="2895600" cy="1676400"/>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Text Box 2"/>
          <p:cNvSpPr txBox="1">
            <a:spLocks noChangeArrowheads="1"/>
          </p:cNvSpPr>
          <p:nvPr/>
        </p:nvSpPr>
        <p:spPr bwMode="auto">
          <a:xfrm>
            <a:off x="381000" y="1752600"/>
            <a:ext cx="8458200" cy="366713"/>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
        <p:nvSpPr>
          <p:cNvPr id="434179" name="Rectangle 3"/>
          <p:cNvSpPr>
            <a:spLocks noChangeArrowheads="1"/>
          </p:cNvSpPr>
          <p:nvPr/>
        </p:nvSpPr>
        <p:spPr bwMode="auto">
          <a:xfrm>
            <a:off x="457200" y="685800"/>
            <a:ext cx="8229600" cy="377825"/>
          </a:xfrm>
          <a:prstGeom prst="rect">
            <a:avLst/>
          </a:prstGeom>
          <a:noFill/>
          <a:ln w="9525">
            <a:noFill/>
            <a:miter lim="800000"/>
            <a:headEnd/>
            <a:tailEnd/>
          </a:ln>
          <a:effectLst/>
        </p:spPr>
        <p:txBody>
          <a:bodyPr anchor="b"/>
          <a:lstStyle/>
          <a:p>
            <a:pPr algn="ctr"/>
            <a:endParaRPr lang="en-US" sz="2800" b="1">
              <a:solidFill>
                <a:schemeClr val="tx2"/>
              </a:solidFill>
              <a:effectLst>
                <a:outerShdw blurRad="38100" dist="38100" dir="2700000" algn="tl">
                  <a:srgbClr val="000000"/>
                </a:outerShdw>
              </a:effectLst>
              <a:latin typeface="Times New Roman" pitchFamily="18" charset="0"/>
              <a:cs typeface="Times New Roman" pitchFamily="18" charset="0"/>
            </a:endParaRPr>
          </a:p>
        </p:txBody>
      </p:sp>
      <p:sp>
        <p:nvSpPr>
          <p:cNvPr id="434180" name="Rectangle 4"/>
          <p:cNvSpPr>
            <a:spLocks noChangeArrowheads="1"/>
          </p:cNvSpPr>
          <p:nvPr/>
        </p:nvSpPr>
        <p:spPr bwMode="auto">
          <a:xfrm>
            <a:off x="457200" y="685800"/>
            <a:ext cx="8229600" cy="530225"/>
          </a:xfrm>
          <a:prstGeom prst="rect">
            <a:avLst/>
          </a:prstGeom>
          <a:noFill/>
          <a:ln w="9525">
            <a:noFill/>
            <a:miter lim="800000"/>
            <a:headEnd/>
            <a:tailEnd/>
          </a:ln>
          <a:effectLst/>
        </p:spPr>
        <p:txBody>
          <a:bodyPr anchor="b"/>
          <a:lstStyle/>
          <a:p>
            <a:pPr algn="ct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RESULTADOS PRINCIPALES</a:t>
            </a:r>
            <a:r>
              <a:rPr lang="en-US" sz="3200" b="1">
                <a:solidFill>
                  <a:schemeClr val="tx2"/>
                </a:solidFill>
                <a:effectLst>
                  <a:outerShdw blurRad="38100" dist="38100" dir="2700000" algn="tl">
                    <a:srgbClr val="000000"/>
                  </a:outerShdw>
                </a:effectLst>
                <a:latin typeface="Century Gothic" pitchFamily="34" charset="0"/>
                <a:cs typeface="Times New Roman" pitchFamily="18" charset="0"/>
              </a:rPr>
              <a:t>  </a:t>
            </a:r>
            <a:r>
              <a:rPr lang="en-US" sz="3200" b="1">
                <a:solidFill>
                  <a:schemeClr val="hlink"/>
                </a:solidFill>
                <a:effectLst>
                  <a:outerShdw blurRad="38100" dist="38100" dir="2700000" algn="tl">
                    <a:srgbClr val="000000"/>
                  </a:outerShdw>
                </a:effectLst>
                <a:latin typeface="Century Gothic" pitchFamily="34" charset="0"/>
                <a:cs typeface="Times New Roman" pitchFamily="18" charset="0"/>
              </a:rPr>
              <a:t>SOBRE LA ENCUESTA</a:t>
            </a:r>
          </a:p>
        </p:txBody>
      </p:sp>
      <p:sp>
        <p:nvSpPr>
          <p:cNvPr id="434181" name="Rectangle 5"/>
          <p:cNvSpPr>
            <a:spLocks noChangeArrowheads="1"/>
          </p:cNvSpPr>
          <p:nvPr/>
        </p:nvSpPr>
        <p:spPr bwMode="auto">
          <a:xfrm>
            <a:off x="0" y="222885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434182" name="Object 6"/>
          <p:cNvGraphicFramePr>
            <a:graphicFrameLocks noChangeAspect="1"/>
          </p:cNvGraphicFramePr>
          <p:nvPr/>
        </p:nvGraphicFramePr>
        <p:xfrm>
          <a:off x="5029200" y="1600200"/>
          <a:ext cx="3810000" cy="1905000"/>
        </p:xfrm>
        <a:graphic>
          <a:graphicData uri="http://schemas.openxmlformats.org/presentationml/2006/ole">
            <p:oleObj spid="_x0000_s434182" name="Gráfico" r:id="rId4" imgW="4219651" imgH="2400300" progId="Excel.Chart.8">
              <p:embed/>
            </p:oleObj>
          </a:graphicData>
        </a:graphic>
      </p:graphicFrame>
      <p:sp>
        <p:nvSpPr>
          <p:cNvPr id="434183" name="Rectangle 7"/>
          <p:cNvSpPr>
            <a:spLocks noChangeArrowheads="1"/>
          </p:cNvSpPr>
          <p:nvPr/>
        </p:nvSpPr>
        <p:spPr bwMode="auto">
          <a:xfrm>
            <a:off x="0" y="1447800"/>
            <a:ext cx="4241800" cy="366713"/>
          </a:xfrm>
          <a:prstGeom prst="rect">
            <a:avLst/>
          </a:prstGeom>
          <a:noFill/>
          <a:ln w="9525">
            <a:noFill/>
            <a:miter lim="800000"/>
            <a:headEnd/>
            <a:tailEnd/>
          </a:ln>
          <a:effectLst/>
        </p:spPr>
        <p:txBody>
          <a:bodyPr wrap="none" anchor="ctr">
            <a:spAutoFit/>
          </a:bodyPr>
          <a:lstStyle/>
          <a:p>
            <a:r>
              <a:rPr lang="es-ES" b="1">
                <a:solidFill>
                  <a:schemeClr val="hlink"/>
                </a:solidFill>
                <a:latin typeface="Century Gothic" pitchFamily="34" charset="0"/>
              </a:rPr>
              <a:t>¿Ha probado usted arroz con leche?</a:t>
            </a:r>
          </a:p>
        </p:txBody>
      </p:sp>
      <p:sp>
        <p:nvSpPr>
          <p:cNvPr id="434184" name="Rectangle 8"/>
          <p:cNvSpPr>
            <a:spLocks noChangeArrowheads="1"/>
          </p:cNvSpPr>
          <p:nvPr/>
        </p:nvSpPr>
        <p:spPr bwMode="auto">
          <a:xfrm>
            <a:off x="0" y="1997075"/>
            <a:ext cx="5181600" cy="1190625"/>
          </a:xfrm>
          <a:prstGeom prst="rect">
            <a:avLst/>
          </a:prstGeom>
          <a:noFill/>
          <a:ln w="9525">
            <a:noFill/>
            <a:miter lim="800000"/>
            <a:headEnd/>
            <a:tailEnd/>
          </a:ln>
          <a:effectLst/>
        </p:spPr>
        <p:txBody>
          <a:bodyPr anchor="ctr">
            <a:spAutoFit/>
          </a:bodyPr>
          <a:lstStyle/>
          <a:p>
            <a:r>
              <a:rPr lang="es-ES" b="1">
                <a:latin typeface="Century Gothic" pitchFamily="34" charset="0"/>
              </a:rPr>
              <a:t>El 87% de las personas entrevistadas afirmó haber probado arroz con leche, apenas un 13% dijeron que nunca habían probado arroz con leche </a:t>
            </a:r>
          </a:p>
        </p:txBody>
      </p:sp>
      <p:sp>
        <p:nvSpPr>
          <p:cNvPr id="434185" name="Rectangle 9"/>
          <p:cNvSpPr>
            <a:spLocks noChangeArrowheads="1"/>
          </p:cNvSpPr>
          <p:nvPr/>
        </p:nvSpPr>
        <p:spPr bwMode="auto">
          <a:xfrm>
            <a:off x="0" y="3489325"/>
            <a:ext cx="4953000" cy="366713"/>
          </a:xfrm>
          <a:prstGeom prst="rect">
            <a:avLst/>
          </a:prstGeom>
          <a:noFill/>
          <a:ln w="9525">
            <a:noFill/>
            <a:miter lim="800000"/>
            <a:headEnd/>
            <a:tailEnd/>
          </a:ln>
          <a:effectLst/>
        </p:spPr>
        <p:txBody>
          <a:bodyPr anchor="ctr">
            <a:spAutoFit/>
          </a:bodyPr>
          <a:lstStyle/>
          <a:p>
            <a:pPr algn="just"/>
            <a:r>
              <a:rPr lang="es-ES" b="1">
                <a:solidFill>
                  <a:schemeClr val="hlink"/>
                </a:solidFill>
              </a:rPr>
              <a:t>¿Le gusta el arroz con leche?</a:t>
            </a:r>
          </a:p>
        </p:txBody>
      </p:sp>
      <p:sp>
        <p:nvSpPr>
          <p:cNvPr id="434186" name="Rectangle 10"/>
          <p:cNvSpPr>
            <a:spLocks noChangeArrowheads="1"/>
          </p:cNvSpPr>
          <p:nvPr/>
        </p:nvSpPr>
        <p:spPr bwMode="auto">
          <a:xfrm>
            <a:off x="0" y="2286000"/>
            <a:ext cx="9144000" cy="0"/>
          </a:xfrm>
          <a:prstGeom prst="rect">
            <a:avLst/>
          </a:prstGeom>
          <a:noFill/>
          <a:ln w="9525">
            <a:noFill/>
            <a:miter lim="800000"/>
            <a:headEnd/>
            <a:tailEnd/>
          </a:ln>
          <a:effectLst/>
        </p:spPr>
        <p:txBody>
          <a:bodyPr wrap="none" anchor="ctr">
            <a:spAutoFit/>
          </a:bodyPr>
          <a:lstStyle/>
          <a:p>
            <a:endParaRPr lang="es-ES"/>
          </a:p>
        </p:txBody>
      </p:sp>
      <p:sp>
        <p:nvSpPr>
          <p:cNvPr id="434188" name="Rectangle 12"/>
          <p:cNvSpPr>
            <a:spLocks noChangeArrowheads="1"/>
          </p:cNvSpPr>
          <p:nvPr/>
        </p:nvSpPr>
        <p:spPr bwMode="auto">
          <a:xfrm>
            <a:off x="0" y="4419600"/>
            <a:ext cx="4876800" cy="1465263"/>
          </a:xfrm>
          <a:prstGeom prst="rect">
            <a:avLst/>
          </a:prstGeom>
          <a:noFill/>
          <a:ln w="9525">
            <a:noFill/>
            <a:miter lim="800000"/>
            <a:headEnd/>
            <a:tailEnd/>
          </a:ln>
          <a:effectLst/>
        </p:spPr>
        <p:txBody>
          <a:bodyPr anchor="ctr">
            <a:spAutoFit/>
          </a:bodyPr>
          <a:lstStyle/>
          <a:p>
            <a:pPr algn="just"/>
            <a:r>
              <a:rPr lang="es-ES" b="1">
                <a:latin typeface="Century Gothic" pitchFamily="34" charset="0"/>
              </a:rPr>
              <a:t>77%  dijeron que SI les gustó el producto</a:t>
            </a:r>
          </a:p>
          <a:p>
            <a:pPr algn="just"/>
            <a:r>
              <a:rPr lang="es-ES" b="1">
                <a:latin typeface="Century Gothic" pitchFamily="34" charset="0"/>
              </a:rPr>
              <a:t> </a:t>
            </a:r>
          </a:p>
          <a:p>
            <a:pPr algn="just"/>
            <a:r>
              <a:rPr lang="es-ES" b="1">
                <a:latin typeface="Century Gothic" pitchFamily="34" charset="0"/>
              </a:rPr>
              <a:t>23 % afirmaron que NO les gustó el arroz con leche.</a:t>
            </a:r>
          </a:p>
          <a:p>
            <a:pPr algn="just"/>
            <a:r>
              <a:rPr lang="es-ES" b="1">
                <a:latin typeface="Century Gothic" pitchFamily="34" charset="0"/>
              </a:rPr>
              <a:t> </a:t>
            </a:r>
          </a:p>
        </p:txBody>
      </p:sp>
      <p:sp>
        <p:nvSpPr>
          <p:cNvPr id="434190" name="Rectangle 14"/>
          <p:cNvSpPr>
            <a:spLocks noChangeArrowheads="1"/>
          </p:cNvSpPr>
          <p:nvPr/>
        </p:nvSpPr>
        <p:spPr bwMode="auto">
          <a:xfrm>
            <a:off x="0" y="232410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434189" name="Object 13"/>
          <p:cNvGraphicFramePr>
            <a:graphicFrameLocks noChangeAspect="1"/>
          </p:cNvGraphicFramePr>
          <p:nvPr/>
        </p:nvGraphicFramePr>
        <p:xfrm>
          <a:off x="4876800" y="4343400"/>
          <a:ext cx="4095750" cy="2209800"/>
        </p:xfrm>
        <a:graphic>
          <a:graphicData uri="http://schemas.openxmlformats.org/presentationml/2006/ole">
            <p:oleObj spid="_x0000_s434189" name="Gráfico" r:id="rId5" imgW="4400702" imgH="2209800" progId="Excel.Chart.8">
              <p:embed/>
            </p:oleObj>
          </a:graphicData>
        </a:graphic>
      </p:graphicFrame>
    </p:spTree>
  </p:cSld>
  <p:clrMapOvr>
    <a:masterClrMapping/>
  </p:clrMapOvr>
  <p:transition>
    <p:split orient="vert" dir="in"/>
  </p:transition>
  <p:timing>
    <p:tnLst>
      <p:par>
        <p:cTn id="1" dur="indefinite" restart="never" nodeType="tmRoot"/>
      </p:par>
    </p:tnLst>
  </p:timing>
</p:sld>
</file>

<file path=ppt/theme/theme1.xml><?xml version="1.0" encoding="utf-8"?>
<a:theme xmlns:a="http://schemas.openxmlformats.org/drawingml/2006/main" name="Onda">
  <a:themeElements>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Ond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nda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Onda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Onda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Onda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Onda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Onda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Onda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Onda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1768</TotalTime>
  <Words>1979</Words>
  <Application>Microsoft PowerPoint</Application>
  <PresentationFormat>Presentación en pantalla (4:3)</PresentationFormat>
  <Paragraphs>226</Paragraphs>
  <Slides>31</Slides>
  <Notes>31</Notes>
  <HiddenSlides>0</HiddenSlides>
  <MMClips>0</MMClips>
  <ScaleCrop>false</ScaleCrop>
  <HeadingPairs>
    <vt:vector size="8" baseType="variant">
      <vt:variant>
        <vt:lpstr>Fuentes usadas</vt:lpstr>
      </vt:variant>
      <vt:variant>
        <vt:i4>8</vt:i4>
      </vt:variant>
      <vt:variant>
        <vt:lpstr>Tema</vt:lpstr>
      </vt:variant>
      <vt:variant>
        <vt:i4>1</vt:i4>
      </vt:variant>
      <vt:variant>
        <vt:lpstr>Servidores OLE incrustados</vt:lpstr>
      </vt:variant>
      <vt:variant>
        <vt:i4>2</vt:i4>
      </vt:variant>
      <vt:variant>
        <vt:lpstr>Títulos de diapositiva</vt:lpstr>
      </vt:variant>
      <vt:variant>
        <vt:i4>31</vt:i4>
      </vt:variant>
    </vt:vector>
  </HeadingPairs>
  <TitlesOfParts>
    <vt:vector size="42" baseType="lpstr">
      <vt:lpstr>Arial</vt:lpstr>
      <vt:lpstr>Wingdings</vt:lpstr>
      <vt:lpstr>Times New Roman</vt:lpstr>
      <vt:lpstr>Times</vt:lpstr>
      <vt:lpstr>Century Gothic</vt:lpstr>
      <vt:lpstr>Verdana</vt:lpstr>
      <vt:lpstr>SimSun</vt:lpstr>
      <vt:lpstr>Tiime</vt:lpstr>
      <vt:lpstr>Onda</vt:lpstr>
      <vt:lpstr>Imagen de Microsoft Word</vt:lpstr>
      <vt:lpstr>Gráfico de Microsoft Office Excel</vt:lpstr>
      <vt:lpstr>Diapositiva 1</vt:lpstr>
      <vt:lpstr>ORIGEN</vt:lpstr>
      <vt:lpstr>USOS</vt:lpstr>
      <vt:lpstr>DECISION Y COMPORTAMIENTO DE LA COMPRA DE LOS CONSUMIDORES</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silgivar</cp:lastModifiedBy>
  <cp:revision>195</cp:revision>
  <cp:lastPrinted>1601-01-01T00:00:00Z</cp:lastPrinted>
  <dcterms:created xsi:type="dcterms:W3CDTF">1601-01-01T00:00:00Z</dcterms:created>
  <dcterms:modified xsi:type="dcterms:W3CDTF">2010-06-07T17:23:50Z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