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6.xml" ContentType="application/vnd.openxmlformats-officedocument.themeOverride+xml"/>
  <Default Extension="vml" ContentType="application/vnd.openxmlformats-officedocument.vmlDrawing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45" r:id="rId3"/>
    <p:sldId id="343" r:id="rId4"/>
    <p:sldId id="337" r:id="rId5"/>
    <p:sldId id="338" r:id="rId6"/>
    <p:sldId id="339" r:id="rId7"/>
    <p:sldId id="340" r:id="rId8"/>
    <p:sldId id="341" r:id="rId9"/>
    <p:sldId id="34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346" r:id="rId20"/>
    <p:sldId id="286" r:id="rId21"/>
    <p:sldId id="291" r:id="rId22"/>
    <p:sldId id="292" r:id="rId23"/>
    <p:sldId id="294" r:id="rId24"/>
    <p:sldId id="297" r:id="rId25"/>
    <p:sldId id="298" r:id="rId26"/>
    <p:sldId id="299" r:id="rId27"/>
    <p:sldId id="300" r:id="rId28"/>
    <p:sldId id="302" r:id="rId29"/>
    <p:sldId id="303" r:id="rId30"/>
    <p:sldId id="305" r:id="rId31"/>
    <p:sldId id="307" r:id="rId32"/>
    <p:sldId id="310" r:id="rId33"/>
    <p:sldId id="313" r:id="rId34"/>
    <p:sldId id="314" r:id="rId35"/>
    <p:sldId id="315" r:id="rId36"/>
    <p:sldId id="317" r:id="rId37"/>
    <p:sldId id="319" r:id="rId38"/>
    <p:sldId id="321" r:id="rId39"/>
    <p:sldId id="257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44" r:id="rId48"/>
    <p:sldId id="349" r:id="rId49"/>
    <p:sldId id="348" r:id="rId50"/>
    <p:sldId id="259" r:id="rId51"/>
    <p:sldId id="258" r:id="rId52"/>
    <p:sldId id="260" r:id="rId53"/>
    <p:sldId id="261" r:id="rId54"/>
    <p:sldId id="262" r:id="rId55"/>
    <p:sldId id="270" r:id="rId56"/>
    <p:sldId id="271" r:id="rId57"/>
    <p:sldId id="265" r:id="rId58"/>
    <p:sldId id="272" r:id="rId59"/>
    <p:sldId id="266" r:id="rId60"/>
    <p:sldId id="273" r:id="rId61"/>
    <p:sldId id="274" r:id="rId62"/>
    <p:sldId id="268" r:id="rId63"/>
    <p:sldId id="269" r:id="rId64"/>
    <p:sldId id="275" r:id="rId6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2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718" autoAdjust="0"/>
  </p:normalViewPr>
  <p:slideViewPr>
    <p:cSldViewPr>
      <p:cViewPr>
        <p:scale>
          <a:sx n="75" d="100"/>
          <a:sy n="75" d="100"/>
        </p:scale>
        <p:origin x="-37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B91370-1563-4CB0-9DB8-5308458DA0A5}" type="datetimeFigureOut">
              <a:rPr lang="es-ES"/>
              <a:pPr>
                <a:defRPr/>
              </a:pPr>
              <a:t>29/04/2010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9F24A7-40BB-4167-ADEB-E2601AA2B3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6D58C-422B-4180-998A-ED5B84F9703D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733EED-2F79-467F-BD6D-C1416A9F5D39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AQUÍ HABLAS DE TODO LO REFERENTE A LA CONSTITUCION DE LA EMPRESA, TIPICIDAD, </a:t>
            </a: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6E33C-20A4-4016-9951-059CEDCC8B4B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B0090-2B43-4186-930F-C2BF95257F3D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390464-04D8-4FDF-B042-D4F2DCABB2B1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91BE76-1C1B-4BBF-8DC5-DA1CB21C7514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38E05-82F4-4D5B-8811-10E2A750E8BA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2B7F4-E3C9-47B3-B423-D3F27597989B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20264-7DF4-4280-A660-91A4691F5772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1BC158-FD39-4BB6-B957-D8500EA21859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DE06A6-1B65-445C-9B62-D1F70ED4301E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E9BC7F-A756-4368-A167-F3AEDB8C9DBD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E41BF-E87A-495F-982D-1E705C7E185D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18F82B-85DA-4FE6-97E0-0FA5D7810CC8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E9A4DC-4A23-4DE0-97D9-2FBB943B8143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Hablas de las especies</a:t>
            </a:r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9B1C92-8E85-4CAD-A1B1-049B8FE77657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D13762-1307-4A15-B7D8-16DE2E17E733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945C1-FAF5-4524-8512-1F9B0D06641A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22980-84F2-4987-8F21-BC4C5E1521D1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5330D4-62B4-48ED-92B0-BF08F541F4B3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40207-6D8D-4FFE-A22D-A00D8B6024A8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72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5F975-0B50-4CC5-9156-0CD0D2A5D46D}" type="slidenum">
              <a:rPr lang="es-ES" smtClean="0"/>
              <a:pPr/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9D87A-B5DA-4974-AE9F-7885C3419404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83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740B46-7968-47D4-BFEB-371EF911B27A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8C927-A032-4256-8728-F861772D7595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73FE1-456D-48EE-BCC2-6BD461A0867B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13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C32AD-AF99-40C3-B3DB-AF1AAD1BD398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F06898-2CED-4B18-9F41-D93CFA7D0F83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E1D0FA-3B97-465F-86B8-D24071084CAD}" type="slidenum">
              <a:rPr lang="es-ES" smtClean="0"/>
              <a:pPr/>
              <a:t>35</a:t>
            </a:fld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8D99D-C6BE-43EE-94D6-3D10040CAD72}" type="slidenum">
              <a:rPr lang="es-ES" smtClean="0"/>
              <a:pPr/>
              <a:t>36</a:t>
            </a:fld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68F191-0778-42FD-AFCC-97F2AC2AF8F8}" type="slidenum">
              <a:rPr lang="es-ES" smtClean="0"/>
              <a:pPr/>
              <a:t>37</a:t>
            </a:fld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0AB6B7-1BB5-40B0-B8D3-4C2870308E9B}" type="slidenum">
              <a:rPr lang="es-ES" smtClean="0"/>
              <a:pPr/>
              <a:t>38</a:t>
            </a:fld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A311A3-38F7-441B-892C-7CD99E754412}" type="slidenum">
              <a:rPr lang="es-ES" smtClean="0"/>
              <a:pPr/>
              <a:t>39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33E0C-9701-444B-8FAC-432D7A34927C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B3529-8252-431C-B829-8AFA4E64BA23}" type="slidenum">
              <a:rPr lang="es-ES" smtClean="0"/>
              <a:pPr/>
              <a:t>40</a:t>
            </a:fld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087C01-9ECB-4E6F-822A-659C5939289B}" type="slidenum">
              <a:rPr lang="es-ES" smtClean="0"/>
              <a:pPr/>
              <a:t>41</a:t>
            </a:fld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D416D7-1CDD-4590-943B-D0DB9FFECF29}" type="slidenum">
              <a:rPr lang="es-ES" smtClean="0"/>
              <a:pPr/>
              <a:t>42</a:t>
            </a:fld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6291B-B446-4459-B61C-8EEA20CF9BB8}" type="slidenum">
              <a:rPr lang="es-ES" smtClean="0"/>
              <a:pPr/>
              <a:t>43</a:t>
            </a:fld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2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59018-2F47-4F85-A315-1C3D33EE8558}" type="slidenum">
              <a:rPr lang="es-ES" smtClean="0"/>
              <a:pPr/>
              <a:t>44</a:t>
            </a:fld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36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21696-868E-449E-9324-4D329A8C40FD}" type="slidenum">
              <a:rPr lang="es-ES" smtClean="0"/>
              <a:pPr/>
              <a:t>45</a:t>
            </a:fld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ADF66E-87AE-4E53-AF81-35A883E1C95F}" type="slidenum">
              <a:rPr lang="es-ES" smtClean="0"/>
              <a:pPr/>
              <a:t>46</a:t>
            </a:fld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900E7-B0C9-4AC3-B039-76D1BDAFB875}" type="slidenum">
              <a:rPr lang="es-ES" smtClean="0"/>
              <a:pPr/>
              <a:t>47</a:t>
            </a:fld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11210-82E5-4F07-8C6A-2654F1480421}" type="slidenum">
              <a:rPr lang="es-ES" smtClean="0"/>
              <a:pPr/>
              <a:t>48</a:t>
            </a:fld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77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7CC71E-4A43-41C2-B489-17C647D1D69B}" type="slidenum">
              <a:rPr lang="es-ES" smtClean="0"/>
              <a:pPr/>
              <a:t>49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2F8238-15F1-42CB-9A16-A7C946FBB3A6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87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3B72D-1E1C-4013-BCCE-97FF8318E93C}" type="slidenum">
              <a:rPr lang="es-ES" smtClean="0"/>
              <a:pPr/>
              <a:t>50</a:t>
            </a:fld>
            <a:endParaRPr lang="es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577EEB-5B29-4DDD-AEB8-2BD5265ACB78}" type="slidenum">
              <a:rPr lang="es-ES" smtClean="0"/>
              <a:pPr/>
              <a:t>51</a:t>
            </a:fld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08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17902-92CB-4372-943F-01BA247F1CED}" type="slidenum">
              <a:rPr lang="es-ES" smtClean="0"/>
              <a:pPr/>
              <a:t>52</a:t>
            </a:fld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E552B3-C99D-4701-BE93-F176AC0FB141}" type="slidenum">
              <a:rPr lang="es-ES" smtClean="0"/>
              <a:pPr/>
              <a:t>53</a:t>
            </a:fld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SIN ESPECIFICARLOS DETALLADAMENTE</a:t>
            </a:r>
          </a:p>
        </p:txBody>
      </p:sp>
      <p:sp>
        <p:nvSpPr>
          <p:cNvPr id="1228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BF9CF0-D774-432C-A70A-8E97409A091B}" type="slidenum">
              <a:rPr lang="es-ES" smtClean="0"/>
              <a:pPr/>
              <a:t>54</a:t>
            </a:fld>
            <a:endParaRPr lang="es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39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16B522-724B-41B7-98E7-D673E6016CF4}" type="slidenum">
              <a:rPr lang="es-ES" smtClean="0"/>
              <a:pPr/>
              <a:t>55</a:t>
            </a:fld>
            <a:endParaRPr lang="es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FF8ADC-DFEC-4158-9C17-5C89384EF134}" type="slidenum">
              <a:rPr lang="es-ES" smtClean="0"/>
              <a:pPr/>
              <a:t>56</a:t>
            </a:fld>
            <a:endParaRPr lang="es-E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59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182FA-DD52-4405-8A1F-96A59F3B8326}" type="slidenum">
              <a:rPr lang="es-ES" smtClean="0"/>
              <a:pPr/>
              <a:t>57</a:t>
            </a:fld>
            <a:endParaRPr lang="es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69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3B7BD-631F-4E7A-AE47-DDDC606DF849}" type="slidenum">
              <a:rPr lang="es-ES" smtClean="0"/>
              <a:pPr/>
              <a:t>58</a:t>
            </a:fld>
            <a:endParaRPr lang="es-E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80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37974-7AD3-49AA-BD73-F06B97DAE25F}" type="slidenum">
              <a:rPr lang="es-ES" smtClean="0"/>
              <a:pPr/>
              <a:t>59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66A94-C041-40A7-B29E-AE2CD0DB1EA8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90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073A26-FCE3-43BF-8676-4628D35F398B}" type="slidenum">
              <a:rPr lang="es-ES" smtClean="0"/>
              <a:pPr/>
              <a:t>60</a:t>
            </a:fld>
            <a:endParaRPr lang="es-E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00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743232-526B-4F0C-B475-238626FDE42A}" type="slidenum">
              <a:rPr lang="es-ES" smtClean="0"/>
              <a:pPr/>
              <a:t>61</a:t>
            </a:fld>
            <a:endParaRPr lang="es-E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10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6FD91-9429-4B1E-AEEE-19D79B681F71}" type="slidenum">
              <a:rPr lang="es-ES" smtClean="0"/>
              <a:pPr/>
              <a:t>62</a:t>
            </a:fld>
            <a:endParaRPr lang="es-E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2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7ECFF7-CD0D-4B8C-8D86-0267084D052F}" type="slidenum">
              <a:rPr lang="es-ES" smtClean="0"/>
              <a:pPr/>
              <a:t>63</a:t>
            </a:fld>
            <a:endParaRPr lang="es-E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33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ECB2A-F742-470E-AD86-A4E287B71A36}" type="slidenum">
              <a:rPr lang="es-ES" smtClean="0"/>
              <a:pPr/>
              <a:t>64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05359A-D500-4A8E-85DE-699EC7B50E4B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F0EE99-CD48-461F-AA89-7237B1656BB1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E535B0-9340-4A93-8BEA-DC09C180F734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4874-E38B-4D55-AC59-7C2CE67E23EF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31905-785D-4CEB-994E-AB4C1027227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5CC3-6DBB-483E-BBCB-ADD6E315555A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9D0B-8FC3-46EA-B2C5-399BC7B6DD0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6A93-FD81-4200-96EE-A04ED6186877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BA7B-09EF-4FBA-AC2D-7339B54E03D4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D60E-754B-402E-BE7C-CCF7C570504A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96B5-EBA5-4723-93A0-A492FD91517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79CD-7A0D-4A71-BC8D-02EE7F34677F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38D4-ABBB-4658-8DA3-AEE9E92C718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210D-B919-4E68-A023-D598B738E10F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1013-BDD0-401B-A833-1A8AD162449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FF50-291D-48EA-9B78-CCD1D6299FD9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4162-50A3-4F92-ACAC-935EA457D6F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F91C-2340-45F5-BA94-6F3A10F91F34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D50B-D775-4CD4-BC62-9289CAB4E41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B0FA-5708-430A-A19C-8089A0BA371B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52C36-B86A-4FBC-B30D-04A63084FF32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33E2-A00D-4A41-A865-1446B95CE6FB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701B-8D20-4725-A535-2B1319A187C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95C5-9B60-4309-8AD0-7514D42EC3BB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5156-9F3B-40C1-B296-C40CAA9F101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6D8517-A9A6-4595-912F-755618D9986F}" type="datetimeFigureOut">
              <a:rPr lang="fr-FR"/>
              <a:pPr>
                <a:defRPr/>
              </a:pPr>
              <a:t>29/04/2010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71A03-BC69-40D1-8822-E507687C8FA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0.xml"/><Relationship Id="rId7" Type="http://schemas.openxmlformats.org/officeDocument/2006/relationships/hyperlink" Target="http://www.americanprideseafoods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5.jpe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5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_3_ok"/>
          <p:cNvPicPr>
            <a:picLocks noChangeAspect="1" noChangeArrowheads="1"/>
          </p:cNvPicPr>
          <p:nvPr/>
        </p:nvPicPr>
        <p:blipFill>
          <a:blip r:embed="rId4" cstate="print"/>
          <a:srcRect t="53049"/>
          <a:stretch>
            <a:fillRect/>
          </a:stretch>
        </p:blipFill>
        <p:spPr bwMode="auto">
          <a:xfrm>
            <a:off x="2143108" y="1857364"/>
            <a:ext cx="5897563" cy="1450975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  <a:softEdge rad="635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14500" y="4500563"/>
            <a:ext cx="66436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“Las jaibas, criaturas acorazadas de los mares y delicia de nuestros paladares”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contenido"/>
          <p:cNvSpPr txBox="1">
            <a:spLocks/>
          </p:cNvSpPr>
          <p:nvPr/>
        </p:nvSpPr>
        <p:spPr bwMode="auto">
          <a:xfrm>
            <a:off x="700118" y="2571744"/>
            <a:ext cx="8229600" cy="6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ESTUDIO ORGANIZACIONAL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596900" y="152876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i="1" smtClean="0"/>
              <a:t> </a:t>
            </a:r>
            <a:endParaRPr lang="en-US" smtClean="0"/>
          </a:p>
        </p:txBody>
      </p:sp>
      <p:grpSp>
        <p:nvGrpSpPr>
          <p:cNvPr id="14339" name="Group 24"/>
          <p:cNvGrpSpPr>
            <a:grpSpLocks/>
          </p:cNvGrpSpPr>
          <p:nvPr/>
        </p:nvGrpSpPr>
        <p:grpSpPr bwMode="auto">
          <a:xfrm>
            <a:off x="1997075" y="1000125"/>
            <a:ext cx="6718300" cy="5210175"/>
            <a:chOff x="1117" y="1360"/>
            <a:chExt cx="3395" cy="2759"/>
          </a:xfrm>
        </p:grpSpPr>
        <p:sp>
          <p:nvSpPr>
            <p:cNvPr id="14340" name="AutoShape 6"/>
            <p:cNvSpPr>
              <a:spLocks noChangeArrowheads="1"/>
            </p:cNvSpPr>
            <p:nvPr/>
          </p:nvSpPr>
          <p:spPr bwMode="auto">
            <a:xfrm flipH="1">
              <a:off x="3360" y="1878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41" name="AutoShape 7"/>
            <p:cNvSpPr>
              <a:spLocks noChangeArrowheads="1"/>
            </p:cNvSpPr>
            <p:nvPr/>
          </p:nvSpPr>
          <p:spPr bwMode="auto">
            <a:xfrm flipH="1">
              <a:off x="2358" y="1872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42" name="AutoShape 8"/>
            <p:cNvSpPr>
              <a:spLocks noChangeArrowheads="1"/>
            </p:cNvSpPr>
            <p:nvPr/>
          </p:nvSpPr>
          <p:spPr bwMode="auto">
            <a:xfrm>
              <a:off x="3066" y="160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3202" y="1360"/>
              <a:ext cx="1174" cy="33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" dirty="0">
                  <a:solidFill>
                    <a:schemeClr val="bg1"/>
                  </a:solidFill>
                </a:rPr>
                <a:t>VISIÓN</a:t>
              </a:r>
              <a:endParaRPr lang="en-US" b="1" i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4344" name="AutoShape 10"/>
            <p:cNvSpPr>
              <a:spLocks noChangeArrowheads="1"/>
            </p:cNvSpPr>
            <p:nvPr/>
          </p:nvSpPr>
          <p:spPr bwMode="auto">
            <a:xfrm flipH="1">
              <a:off x="4245" y="1497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45" name="AutoShape 11"/>
            <p:cNvSpPr>
              <a:spLocks noChangeArrowheads="1"/>
            </p:cNvSpPr>
            <p:nvPr/>
          </p:nvSpPr>
          <p:spPr bwMode="auto">
            <a:xfrm flipH="1">
              <a:off x="3248" y="1497"/>
              <a:ext cx="45" cy="9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4346" name="Group 15"/>
            <p:cNvGrpSpPr>
              <a:grpSpLocks/>
            </p:cNvGrpSpPr>
            <p:nvPr/>
          </p:nvGrpSpPr>
          <p:grpSpPr bwMode="auto">
            <a:xfrm>
              <a:off x="1117" y="1965"/>
              <a:ext cx="1446" cy="2154"/>
              <a:chOff x="1117" y="1719"/>
              <a:chExt cx="1446" cy="2154"/>
            </a:xfrm>
          </p:grpSpPr>
          <p:sp>
            <p:nvSpPr>
              <p:cNvPr id="14348" name="AutoShape 16"/>
              <p:cNvSpPr>
                <a:spLocks noChangeArrowheads="1"/>
              </p:cNvSpPr>
              <p:nvPr/>
            </p:nvSpPr>
            <p:spPr bwMode="auto">
              <a:xfrm>
                <a:off x="1117" y="1885"/>
                <a:ext cx="1446" cy="1988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5" name="AutoShape 17"/>
              <p:cNvSpPr>
                <a:spLocks noChangeArrowheads="1"/>
              </p:cNvSpPr>
              <p:nvPr/>
            </p:nvSpPr>
            <p:spPr bwMode="gray">
              <a:xfrm>
                <a:off x="1271" y="1719"/>
                <a:ext cx="1174" cy="3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38824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3882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350" name="AutoShape 18"/>
              <p:cNvSpPr>
                <a:spLocks noChangeArrowheads="1"/>
              </p:cNvSpPr>
              <p:nvPr/>
            </p:nvSpPr>
            <p:spPr bwMode="auto">
              <a:xfrm flipH="1">
                <a:off x="2278" y="1840"/>
                <a:ext cx="45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51" name="AutoShape 19"/>
              <p:cNvSpPr>
                <a:spLocks noChangeArrowheads="1"/>
              </p:cNvSpPr>
              <p:nvPr/>
            </p:nvSpPr>
            <p:spPr bwMode="auto">
              <a:xfrm flipH="1">
                <a:off x="1281" y="1840"/>
                <a:ext cx="46" cy="91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4352" name="Text Box 20"/>
              <p:cNvSpPr txBox="1">
                <a:spLocks noChangeArrowheads="1"/>
              </p:cNvSpPr>
              <p:nvPr/>
            </p:nvSpPr>
            <p:spPr bwMode="gray">
              <a:xfrm>
                <a:off x="1588" y="1795"/>
                <a:ext cx="535" cy="1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ES">
                    <a:solidFill>
                      <a:schemeClr val="bg1"/>
                    </a:solidFill>
                  </a:rPr>
                  <a:t>MISIÓN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53" name="Text Box 21"/>
              <p:cNvSpPr txBox="1">
                <a:spLocks noChangeArrowheads="1"/>
              </p:cNvSpPr>
              <p:nvPr/>
            </p:nvSpPr>
            <p:spPr bwMode="auto">
              <a:xfrm>
                <a:off x="1155" y="2287"/>
                <a:ext cx="1343" cy="12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endParaRPr lang="en-US" b="1" i="1"/>
              </a:p>
              <a:p>
                <a:pPr>
                  <a:buFont typeface="Arial" charset="0"/>
                  <a:buNone/>
                </a:pPr>
                <a:r>
                  <a:rPr lang="es-ES"/>
                  <a:t>Ser la empresa líder en producción y exportación de carne de jaiba, cumpliendo con altos estándares de calidad y contribuyendo a la economía nacional.</a:t>
                </a:r>
                <a:endParaRPr lang="en-US"/>
              </a:p>
            </p:txBody>
          </p:sp>
        </p:grpSp>
        <p:sp>
          <p:nvSpPr>
            <p:cNvPr id="14347" name="Text Box 23"/>
            <p:cNvSpPr txBox="1">
              <a:spLocks noChangeArrowheads="1"/>
            </p:cNvSpPr>
            <p:nvPr/>
          </p:nvSpPr>
          <p:spPr bwMode="auto">
            <a:xfrm>
              <a:off x="3176" y="2041"/>
              <a:ext cx="1247" cy="9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</a:pPr>
              <a:r>
                <a:rPr lang="es-ES"/>
                <a:t>Ser la empresa ecuatoriana exportadora de Jaiba con mayor volumen de ventas al mercado Estadounidense</a:t>
              </a:r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000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ORGANIGRAMA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363" name="Organigrama 22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000250"/>
            <a:ext cx="4318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FODA DEL PROYECTO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1928813" y="2000250"/>
            <a:ext cx="7000875" cy="43576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800" smtClean="0"/>
              <a:t>Es un producto escasamente explotado.   </a:t>
            </a:r>
            <a:endParaRPr lang="en-US" sz="28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800" smtClean="0"/>
              <a:t>Bajos costos de producción y alta valoración en el mercado.</a:t>
            </a:r>
            <a:endParaRPr lang="en-US" sz="28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800" smtClean="0"/>
              <a:t> Ser especializada en jaiba.</a:t>
            </a:r>
            <a:endParaRPr lang="en-US" sz="28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800" smtClean="0"/>
              <a:t>La factibilidad de producir más productos derivados de la jaiba.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endParaRPr lang="en-US" sz="2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en-US" sz="280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428625" y="857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FORTALEZAS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DEBILIDADES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1857375" y="1357313"/>
            <a:ext cx="7072313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Cumplir con altas exigencias del mercado.</a:t>
            </a:r>
            <a:endParaRPr lang="en-US" sz="30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Ser un producto perecedero que requiere pronta manufactura y envió. </a:t>
            </a:r>
            <a:endParaRPr lang="en-US" sz="30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Se incurriría en una alta inversión.</a:t>
            </a:r>
            <a:endParaRPr lang="en-US" sz="30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Poca diversificación de riesgo.</a:t>
            </a:r>
            <a:endParaRPr lang="en-US" sz="3000" smtClean="0"/>
          </a:p>
          <a:p>
            <a:pPr eaLnBrk="1" hangingPunct="1">
              <a:buFont typeface="Arial" charset="0"/>
              <a:buNone/>
            </a:pPr>
            <a:endParaRPr lang="en-US" sz="3000" smtClean="0"/>
          </a:p>
          <a:p>
            <a:pPr eaLnBrk="1" hangingPunct="1"/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OPORTUNIDADES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1785938" y="1285875"/>
            <a:ext cx="7143750" cy="49291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La competencia no incrementará en mayor medida con el pasar de los años.</a:t>
            </a:r>
            <a:endParaRPr lang="en-US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La jaiba no se ve afectada por veda.</a:t>
            </a:r>
            <a:endParaRPr lang="en-US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Captar más socios a nivel internacional.</a:t>
            </a:r>
            <a:endParaRPr lang="en-US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Expandirnos a grandes mercados  como el asiático y europeo.</a:t>
            </a: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OPORTUNIDADES</a:t>
            </a:r>
            <a:endParaRPr lang="en-US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2028825" y="1643063"/>
            <a:ext cx="7115175" cy="4525962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Fomentar su consumo  como sustituto del cangrejo.</a:t>
            </a:r>
            <a:endParaRPr lang="en-US" sz="2800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Crear asociaciones con otros exportadores de jaiba. </a:t>
            </a:r>
            <a:endParaRPr lang="en-US" sz="2800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La posibilidad de producir más productos derivados de la jaiba.</a:t>
            </a:r>
            <a:endParaRPr lang="en-US" sz="2800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Es un producto saludable que va acorde con las nuevas tendencias alimenticias.</a:t>
            </a:r>
            <a:endParaRPr lang="en-US" sz="2800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en-US" sz="28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AMENAZAS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2000250" y="1500188"/>
            <a:ext cx="6858000" cy="4786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Dificultad para obtener financiamiento.</a:t>
            </a:r>
            <a:endParaRPr lang="en-US" sz="30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La competencia podría obstaculizar el desempeño de la nueva compañía.</a:t>
            </a:r>
            <a:endParaRPr lang="en-US" sz="30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Falta de proveedores de jaiba.</a:t>
            </a:r>
            <a:endParaRPr lang="en-US" sz="30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3000" smtClean="0"/>
              <a:t>Cualquier enfermedad o circunstancia impredecible que  provoque la Caída del precio.</a:t>
            </a:r>
            <a:endParaRPr lang="en-US" sz="3000" smtClean="0"/>
          </a:p>
          <a:p>
            <a:pPr eaLnBrk="1" hangingPunct="1">
              <a:lnSpc>
                <a:spcPct val="150000"/>
              </a:lnSpc>
            </a:pP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EXPORTACIÓN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57388" y="857250"/>
            <a:ext cx="7186612" cy="534035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en-US" sz="2900" dirty="0" smtClean="0"/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n-US" sz="4200" dirty="0" err="1" smtClean="0"/>
              <a:t>Registro</a:t>
            </a:r>
            <a:r>
              <a:rPr lang="en-US" sz="4200" dirty="0" smtClean="0"/>
              <a:t> de </a:t>
            </a:r>
            <a:r>
              <a:rPr lang="en-US" sz="4200" dirty="0" err="1" smtClean="0"/>
              <a:t>exportación</a:t>
            </a:r>
            <a:r>
              <a:rPr lang="en-US" sz="4200" dirty="0" smtClean="0"/>
              <a:t>.</a:t>
            </a:r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s-ES" sz="4200" dirty="0" smtClean="0"/>
              <a:t>Contratación de exportación.</a:t>
            </a:r>
            <a:endParaRPr lang="en-US" sz="4200" dirty="0" smtClean="0"/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n-US" sz="4200" dirty="0" err="1" smtClean="0"/>
              <a:t>Trámites</a:t>
            </a:r>
            <a:r>
              <a:rPr lang="en-US" sz="4200" dirty="0" smtClean="0"/>
              <a:t> de </a:t>
            </a:r>
            <a:r>
              <a:rPr lang="en-US" sz="4200" dirty="0" err="1" smtClean="0"/>
              <a:t>exportación</a:t>
            </a:r>
            <a:r>
              <a:rPr lang="en-US" sz="4200" dirty="0" smtClean="0"/>
              <a:t>.</a:t>
            </a:r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s-ES" sz="4200" dirty="0" smtClean="0"/>
              <a:t>Elaboración y aprobación del Formato Único de Exportación (FUE).</a:t>
            </a:r>
            <a:endParaRPr lang="en-US" sz="4200" dirty="0" smtClean="0"/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s-ES" sz="4200" dirty="0" smtClean="0"/>
              <a:t>Elaboración y aprobación del certificado de origen.</a:t>
            </a:r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s-ES" sz="4200" dirty="0" smtClean="0"/>
              <a:t>Elaboración y aprobación de la Declaración aduanera Única (DAU).</a:t>
            </a:r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n-US" sz="4200" dirty="0" err="1" smtClean="0"/>
              <a:t>Certificados</a:t>
            </a:r>
            <a:r>
              <a:rPr lang="en-US" sz="4200" dirty="0" smtClean="0"/>
              <a:t> </a:t>
            </a:r>
            <a:r>
              <a:rPr lang="en-US" sz="4200" dirty="0" err="1" smtClean="0"/>
              <a:t>fitosanitarios</a:t>
            </a:r>
            <a:r>
              <a:rPr lang="en-US" sz="4200" dirty="0" smtClean="0"/>
              <a:t>.</a:t>
            </a:r>
          </a:p>
          <a:p>
            <a:pPr eaLnBrk="1" hangingPunct="1">
              <a:lnSpc>
                <a:spcPct val="170000"/>
              </a:lnSpc>
              <a:buFont typeface="Arial" charset="0"/>
              <a:buBlip>
                <a:blip r:embed="rId5"/>
              </a:buBlip>
              <a:defRPr/>
            </a:pPr>
            <a:r>
              <a:rPr lang="en-US" sz="4200" dirty="0" err="1" smtClean="0"/>
              <a:t>Justificación</a:t>
            </a:r>
            <a:r>
              <a:rPr lang="en-US" sz="4200" dirty="0" smtClean="0"/>
              <a:t> de </a:t>
            </a:r>
            <a:r>
              <a:rPr lang="en-US" sz="4200" dirty="0" err="1" smtClean="0"/>
              <a:t>divisas</a:t>
            </a:r>
            <a:r>
              <a:rPr lang="en-US" sz="4200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900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785938" y="357188"/>
            <a:ext cx="73580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del mercado internacional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2579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r>
              <a:rPr lang="es-ES" sz="2500" smtClean="0"/>
              <a:t>   </a:t>
            </a:r>
            <a:endParaRPr lang="en-US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143125"/>
            <a:ext cx="533082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4214813" y="3929063"/>
            <a:ext cx="382428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Blip>
                <a:blip r:embed="rId5"/>
              </a:buBlip>
            </a:pPr>
            <a:r>
              <a:rPr lang="es-ES" sz="2800" b="1" i="1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Diana Lara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5"/>
              </a:buBlip>
            </a:pPr>
            <a:r>
              <a:rPr lang="es-ES" sz="2800" b="1" i="1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Noelia Muñoz</a:t>
            </a:r>
          </a:p>
          <a:p>
            <a:pPr eaLnBrk="0" hangingPunct="0">
              <a:lnSpc>
                <a:spcPct val="150000"/>
              </a:lnSpc>
              <a:buFontTx/>
              <a:buBlip>
                <a:blip r:embed="rId5"/>
              </a:buBlip>
            </a:pPr>
            <a:r>
              <a:rPr lang="es-ES" sz="2800" b="1" i="1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 Carlos Quevedo M.</a:t>
            </a:r>
          </a:p>
        </p:txBody>
      </p:sp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1357313" y="1500188"/>
            <a:ext cx="6786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 i="1">
                <a:solidFill>
                  <a:srgbClr val="0070C0"/>
                </a:solidFill>
                <a:ea typeface="Times New Roman" pitchFamily="18" charset="0"/>
                <a:cs typeface="Arial" charset="0"/>
              </a:rPr>
              <a:t>“Proyecto de exportación de jaiba”</a:t>
            </a:r>
          </a:p>
          <a:p>
            <a:pPr algn="ctr"/>
            <a:endParaRPr lang="es-ES" sz="2800">
              <a:ea typeface="Times New Roman" pitchFamily="18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1285875" y="428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LATINOAMÉRICA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2000250" y="1357313"/>
            <a:ext cx="68580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r>
              <a:rPr lang="es-ES" sz="2500" smtClean="0"/>
              <a:t>                             </a:t>
            </a:r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r>
              <a:rPr lang="es-ES" sz="2500" smtClean="0"/>
              <a:t>   </a:t>
            </a:r>
            <a:endParaRPr lang="en-US" smtClean="0"/>
          </a:p>
        </p:txBody>
      </p:sp>
      <p:pic>
        <p:nvPicPr>
          <p:cNvPr id="2355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2071688"/>
            <a:ext cx="48577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r>
              <a:rPr lang="es-ES" smtClean="0"/>
              <a:t>    </a:t>
            </a:r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r>
              <a:rPr lang="es-ES" sz="2800" smtClean="0"/>
              <a:t>    </a:t>
            </a:r>
            <a:endParaRPr lang="es-ES" sz="250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 cstate="print"/>
          <a:srcRect l="30762" t="52734" r="28223" b="27734"/>
          <a:stretch>
            <a:fillRect/>
          </a:stretch>
        </p:blipFill>
        <p:spPr bwMode="auto">
          <a:xfrm>
            <a:off x="3000375" y="1714500"/>
            <a:ext cx="5643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r>
              <a:rPr lang="es-ES" smtClean="0"/>
              <a:t>    </a:t>
            </a:r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s-ES" sz="2800" smtClean="0"/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 l="31902" t="58028" r="28957" b="26604"/>
          <a:stretch>
            <a:fillRect/>
          </a:stretch>
        </p:blipFill>
        <p:spPr bwMode="auto">
          <a:xfrm>
            <a:off x="2071688" y="2571750"/>
            <a:ext cx="6572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COMPETENCIA INTERNACIONAL</a:t>
            </a:r>
            <a:endParaRPr lang="en-US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2071688" y="928688"/>
            <a:ext cx="6543675" cy="5357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300" smtClean="0"/>
              <a:t>Peru :   Ocean Eagle Seafood SAC.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300" smtClean="0"/>
              <a:t>Chile :   Novofoods &amp; Company.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300" smtClean="0"/>
              <a:t>México: Exportadora Miramar S.A de C.V. </a:t>
            </a:r>
            <a:endParaRPr lang="en-US" sz="23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300" smtClean="0"/>
              <a:t>Argentina:  Pesquera Costa Brava S.A.</a:t>
            </a:r>
            <a:endParaRPr lang="en-US" sz="23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300" smtClean="0"/>
              <a:t>Italy:  Ocean Eagle Seafood SRL.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300" smtClean="0"/>
              <a:t>Indonesia :  PT Makmur Hasil Bahari.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300" smtClean="0"/>
              <a:t>China: Lighthouse Seafood International Pte Ltd.</a:t>
            </a:r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s-ES" sz="2800" smtClean="0"/>
          </a:p>
          <a:p>
            <a:pPr eaLnBrk="1" hangingPunct="1">
              <a:buFont typeface="Arial" charset="0"/>
              <a:buNone/>
            </a:pPr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  <a:p>
            <a:pPr eaLnBrk="1" hangingPunct="1">
              <a:buFont typeface="Arial" charset="0"/>
              <a:buNone/>
            </a:pPr>
            <a:endParaRPr lang="es-ES" sz="25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OFERTA ECUATORIANA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214438" y="142875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n-US" b="1" i="1" smtClean="0"/>
          </a:p>
        </p:txBody>
      </p:sp>
      <p:grpSp>
        <p:nvGrpSpPr>
          <p:cNvPr id="27652" name="Group 37"/>
          <p:cNvGrpSpPr>
            <a:grpSpLocks/>
          </p:cNvGrpSpPr>
          <p:nvPr/>
        </p:nvGrpSpPr>
        <p:grpSpPr bwMode="auto">
          <a:xfrm>
            <a:off x="2133600" y="2362200"/>
            <a:ext cx="4876800" cy="457200"/>
            <a:chOff x="1440" y="1488"/>
            <a:chExt cx="3072" cy="288"/>
          </a:xfrm>
        </p:grpSpPr>
        <p:sp>
          <p:nvSpPr>
            <p:cNvPr id="5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670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S"/>
                <a:t>Alprojanza S.A.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653" name="Group 37"/>
          <p:cNvGrpSpPr>
            <a:grpSpLocks/>
          </p:cNvGrpSpPr>
          <p:nvPr/>
        </p:nvGrpSpPr>
        <p:grpSpPr bwMode="auto">
          <a:xfrm>
            <a:off x="2143125" y="3214688"/>
            <a:ext cx="4876800" cy="457200"/>
            <a:chOff x="1440" y="1488"/>
            <a:chExt cx="3072" cy="288"/>
          </a:xfrm>
        </p:grpSpPr>
        <p:sp>
          <p:nvSpPr>
            <p:cNvPr id="9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667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54" name="11 Rectángulo"/>
          <p:cNvSpPr>
            <a:spLocks noChangeArrowheads="1"/>
          </p:cNvSpPr>
          <p:nvPr/>
        </p:nvSpPr>
        <p:spPr bwMode="auto">
          <a:xfrm>
            <a:off x="3286125" y="3244850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s-ES"/>
              <a:t>Promariscos S.A. </a:t>
            </a:r>
            <a:endParaRPr lang="en-US"/>
          </a:p>
        </p:txBody>
      </p:sp>
      <p:grpSp>
        <p:nvGrpSpPr>
          <p:cNvPr id="27655" name="Group 37"/>
          <p:cNvGrpSpPr>
            <a:grpSpLocks/>
          </p:cNvGrpSpPr>
          <p:nvPr/>
        </p:nvGrpSpPr>
        <p:grpSpPr bwMode="auto">
          <a:xfrm>
            <a:off x="2071688" y="4143375"/>
            <a:ext cx="4876800" cy="457200"/>
            <a:chOff x="1440" y="1488"/>
            <a:chExt cx="3072" cy="288"/>
          </a:xfrm>
        </p:grpSpPr>
        <p:sp>
          <p:nvSpPr>
            <p:cNvPr id="14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664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56" name="17 Rectángulo"/>
          <p:cNvSpPr>
            <a:spLocks noChangeArrowheads="1"/>
          </p:cNvSpPr>
          <p:nvPr/>
        </p:nvSpPr>
        <p:spPr bwMode="auto">
          <a:xfrm>
            <a:off x="3571875" y="4143375"/>
            <a:ext cx="230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Canino Hector Marty</a:t>
            </a:r>
          </a:p>
        </p:txBody>
      </p:sp>
      <p:grpSp>
        <p:nvGrpSpPr>
          <p:cNvPr id="27657" name="Group 37"/>
          <p:cNvGrpSpPr>
            <a:grpSpLocks/>
          </p:cNvGrpSpPr>
          <p:nvPr/>
        </p:nvGrpSpPr>
        <p:grpSpPr bwMode="auto">
          <a:xfrm>
            <a:off x="2071688" y="5143500"/>
            <a:ext cx="4876800" cy="457200"/>
            <a:chOff x="1440" y="1488"/>
            <a:chExt cx="3072" cy="288"/>
          </a:xfrm>
        </p:grpSpPr>
        <p:sp>
          <p:nvSpPr>
            <p:cNvPr id="20" name="Rectangle 38"/>
            <p:cNvSpPr>
              <a:spLocks noChangeArrowheads="1"/>
            </p:cNvSpPr>
            <p:nvPr/>
          </p:nvSpPr>
          <p:spPr bwMode="gray">
            <a:xfrm>
              <a:off x="1776" y="1488"/>
              <a:ext cx="2736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647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gray">
            <a:xfrm>
              <a:off x="1440" y="1488"/>
              <a:ext cx="384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>
              <a:prstShdw prst="shdw17" dist="63500" dir="54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  <a:p>
              <a:pPr algn="ctr" eaLnBrk="0" hangingPunct="0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661" name="Rectangle 40"/>
            <p:cNvSpPr>
              <a:spLocks noChangeArrowheads="1"/>
            </p:cNvSpPr>
            <p:nvPr/>
          </p:nvSpPr>
          <p:spPr bwMode="gray">
            <a:xfrm>
              <a:off x="1872" y="1504"/>
              <a:ext cx="25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58" name="22 Rectángulo"/>
          <p:cNvSpPr>
            <a:spLocks noChangeArrowheads="1"/>
          </p:cNvSpPr>
          <p:nvPr/>
        </p:nvSpPr>
        <p:spPr bwMode="auto">
          <a:xfrm>
            <a:off x="3357563" y="5143500"/>
            <a:ext cx="2201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s-ES"/>
              <a:t>Piadorza S.A. 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Estrategias F.O.D.A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813" y="1600200"/>
            <a:ext cx="6757987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Blip>
                <a:blip r:embed="rId5"/>
              </a:buBlip>
              <a:defRPr/>
            </a:pPr>
            <a:r>
              <a:rPr lang="es-ES" i="1" dirty="0" smtClean="0"/>
              <a:t>Explotar campos de producción de jaiba y cangrejo en las costas ecuatorianas para su exportación y consumo local.</a:t>
            </a:r>
          </a:p>
          <a:p>
            <a:pPr eaLnBrk="1" hangingPunct="1">
              <a:buFont typeface="Arial" charset="0"/>
              <a:buBlip>
                <a:blip r:embed="rId5"/>
              </a:buBlip>
              <a:defRPr/>
            </a:pPr>
            <a:r>
              <a:rPr lang="es-ES" i="1" dirty="0" smtClean="0"/>
              <a:t>Expandirnos nuestra cartera de clientes abarcando mercados donde la jaiba es altamente valorada.</a:t>
            </a:r>
          </a:p>
          <a:p>
            <a:pPr eaLnBrk="1" hangingPunct="1">
              <a:buFont typeface="Arial" charset="0"/>
              <a:buBlip>
                <a:blip r:embed="rId5"/>
              </a:buBlip>
              <a:defRPr/>
            </a:pPr>
            <a:r>
              <a:rPr lang="es-ES" i="1" dirty="0" smtClean="0"/>
              <a:t>Posicionar la marca en el mercado internacional utilizando eficientemente nuestra especialización en jaiba como ventaja competitiva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Estrategias F.O.D.A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i="1" smtClean="0"/>
              <a:t>Generar productos financieros en  alianza con entidades financieras. Desarrollar con profundidad el crédito.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i="1" smtClean="0"/>
              <a:t>Desarrollar imagen de lo nacional: "COMPRALE AL ECUADOR“.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i="1" smtClean="0"/>
              <a:t>Potenciar la capacidad técnica de la zona para aumentar la producción </a:t>
            </a:r>
          </a:p>
          <a:p>
            <a:pPr eaLnBrk="1" hangingPunct="1"/>
            <a:endParaRPr lang="es-ES" i="1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MARKETING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                                          Matriz BCG</a:t>
            </a:r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algn="just" eaLnBrk="1" hangingPunct="1">
              <a:buFont typeface="Arial" charset="0"/>
              <a:buNone/>
            </a:pPr>
            <a:r>
              <a:rPr lang="es-ES" b="1" smtClean="0"/>
              <a:t>   </a:t>
            </a:r>
            <a:endParaRPr lang="es-ES" sz="2300" smtClean="0"/>
          </a:p>
          <a:p>
            <a:pPr algn="just" eaLnBrk="1" hangingPunct="1">
              <a:buFont typeface="Arial" charset="0"/>
              <a:buNone/>
            </a:pPr>
            <a:endParaRPr lang="es-ES" sz="230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5" cstate="print"/>
          <a:srcRect l="32959" t="38086" r="32617" b="18552"/>
          <a:stretch>
            <a:fillRect/>
          </a:stretch>
        </p:blipFill>
        <p:spPr bwMode="auto">
          <a:xfrm>
            <a:off x="2928938" y="1804988"/>
            <a:ext cx="4500562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DE MARKETING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b="1" smtClean="0"/>
              <a:t>                 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None/>
            </a:pPr>
            <a:r>
              <a:rPr lang="en-US" smtClean="0"/>
              <a:t> </a:t>
            </a:r>
          </a:p>
          <a:p>
            <a:pPr lvl="1" eaLnBrk="1" hangingPunct="1">
              <a:lnSpc>
                <a:spcPct val="160000"/>
              </a:lnSpc>
              <a:buFont typeface="Arial" charset="0"/>
              <a:buNone/>
            </a:pPr>
            <a:endParaRPr lang="en-US" smtClean="0"/>
          </a:p>
          <a:p>
            <a:pPr lvl="1" eaLnBrk="1" hangingPunct="1">
              <a:lnSpc>
                <a:spcPct val="160000"/>
              </a:lnSpc>
              <a:buFont typeface="Arial" charset="0"/>
              <a:buNone/>
            </a:pPr>
            <a:endParaRPr lang="en-US" smtClean="0"/>
          </a:p>
          <a:p>
            <a:pPr lvl="1" eaLnBrk="1" hangingPunct="1">
              <a:lnSpc>
                <a:spcPct val="160000"/>
              </a:lnSpc>
              <a:buFont typeface="Arial" charset="0"/>
              <a:buNone/>
            </a:pPr>
            <a:r>
              <a:rPr lang="es-ES" smtClean="0"/>
              <a:t>     </a:t>
            </a:r>
            <a:endParaRPr lang="en-US" smtClean="0"/>
          </a:p>
          <a:p>
            <a:pPr algn="just" eaLnBrk="1" hangingPunct="1">
              <a:lnSpc>
                <a:spcPct val="160000"/>
              </a:lnSpc>
              <a:buFont typeface="Arial" charset="0"/>
              <a:buNone/>
            </a:pPr>
            <a:endParaRPr lang="es-ES" sz="28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n-US" sz="2700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algn="just" eaLnBrk="1" hangingPunct="1">
              <a:buFont typeface="Arial" charset="0"/>
              <a:buNone/>
            </a:pPr>
            <a:endParaRPr lang="es-ES" sz="2300" smtClean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286000" y="1357313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MERCADO OBJETIVO</a:t>
            </a:r>
          </a:p>
        </p:txBody>
      </p:sp>
      <p:sp>
        <p:nvSpPr>
          <p:cNvPr id="31749" name="AutoShape 3"/>
          <p:cNvSpPr>
            <a:spLocks noChangeArrowheads="1"/>
          </p:cNvSpPr>
          <p:nvPr/>
        </p:nvSpPr>
        <p:spPr bwMode="gray">
          <a:xfrm>
            <a:off x="2500313" y="2214563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1750" name="Group 19"/>
          <p:cNvGrpSpPr>
            <a:grpSpLocks/>
          </p:cNvGrpSpPr>
          <p:nvPr/>
        </p:nvGrpSpPr>
        <p:grpSpPr bwMode="auto">
          <a:xfrm>
            <a:off x="2071688" y="3857625"/>
            <a:ext cx="1428750" cy="1381125"/>
            <a:chOff x="3072" y="2448"/>
            <a:chExt cx="1028" cy="1332"/>
          </a:xfrm>
        </p:grpSpPr>
        <p:grpSp>
          <p:nvGrpSpPr>
            <p:cNvPr id="31763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5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9" cy="168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gray">
              <a:xfrm>
                <a:off x="2208" y="1947"/>
                <a:ext cx="1295" cy="636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gray">
            <a:xfrm>
              <a:off x="3120" y="2907"/>
              <a:ext cx="86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Necesidad</a:t>
              </a:r>
            </a:p>
          </p:txBody>
        </p:sp>
        <p:sp>
          <p:nvSpPr>
            <p:cNvPr id="31765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</p:grp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4572000" y="3786188"/>
            <a:ext cx="1428750" cy="1381125"/>
            <a:chOff x="3072" y="2448"/>
            <a:chExt cx="1028" cy="1332"/>
          </a:xfrm>
        </p:grpSpPr>
        <p:grpSp>
          <p:nvGrpSpPr>
            <p:cNvPr id="3175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27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79" cy="168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gray">
              <a:xfrm>
                <a:off x="2208" y="1947"/>
                <a:ext cx="1295" cy="636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gray">
            <a:xfrm>
              <a:off x="3120" y="2907"/>
              <a:ext cx="86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Tecnología </a:t>
              </a:r>
            </a:p>
          </p:txBody>
        </p:sp>
        <p:sp>
          <p:nvSpPr>
            <p:cNvPr id="31760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</p:grpSp>
      <p:grpSp>
        <p:nvGrpSpPr>
          <p:cNvPr id="31752" name="Group 19"/>
          <p:cNvGrpSpPr>
            <a:grpSpLocks/>
          </p:cNvGrpSpPr>
          <p:nvPr/>
        </p:nvGrpSpPr>
        <p:grpSpPr bwMode="auto">
          <a:xfrm>
            <a:off x="7000875" y="3857625"/>
            <a:ext cx="1930400" cy="1381125"/>
            <a:chOff x="2989" y="2448"/>
            <a:chExt cx="1111" cy="1332"/>
          </a:xfrm>
        </p:grpSpPr>
        <p:grpSp>
          <p:nvGrpSpPr>
            <p:cNvPr id="31753" name="Group 20"/>
            <p:cNvGrpSpPr>
              <a:grpSpLocks/>
            </p:cNvGrpSpPr>
            <p:nvPr/>
          </p:nvGrpSpPr>
          <p:grpSpPr bwMode="auto">
            <a:xfrm>
              <a:off x="2989" y="2448"/>
              <a:ext cx="959" cy="959"/>
              <a:chOff x="1871" y="1920"/>
              <a:chExt cx="1679" cy="1681"/>
            </a:xfrm>
          </p:grpSpPr>
          <p:sp>
            <p:nvSpPr>
              <p:cNvPr id="33" name="Oval 21"/>
              <p:cNvSpPr>
                <a:spLocks noChangeArrowheads="1"/>
              </p:cNvSpPr>
              <p:nvPr/>
            </p:nvSpPr>
            <p:spPr bwMode="gray">
              <a:xfrm>
                <a:off x="1871" y="1920"/>
                <a:ext cx="1681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gray">
              <a:xfrm>
                <a:off x="2065" y="1947"/>
                <a:ext cx="1297" cy="636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31" name="Text Box 23"/>
            <p:cNvSpPr txBox="1">
              <a:spLocks noChangeArrowheads="1"/>
            </p:cNvSpPr>
            <p:nvPr/>
          </p:nvSpPr>
          <p:spPr bwMode="gray">
            <a:xfrm>
              <a:off x="3044" y="2907"/>
              <a:ext cx="864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Consumidores</a:t>
              </a:r>
            </a:p>
          </p:txBody>
        </p:sp>
        <p:sp>
          <p:nvSpPr>
            <p:cNvPr id="31755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357686" y="1857364"/>
            <a:ext cx="4551376" cy="3144829"/>
            <a:chOff x="672" y="1097"/>
            <a:chExt cx="4532" cy="27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672" y="1148"/>
              <a:ext cx="4531" cy="2740"/>
              <a:chOff x="617" y="1370"/>
              <a:chExt cx="4531" cy="2740"/>
            </a:xfrm>
            <a:grpFill/>
          </p:grpSpPr>
          <p:sp>
            <p:nvSpPr>
              <p:cNvPr id="192" name="Freeform 5"/>
              <p:cNvSpPr>
                <a:spLocks/>
              </p:cNvSpPr>
              <p:nvPr/>
            </p:nvSpPr>
            <p:spPr bwMode="gray">
              <a:xfrm>
                <a:off x="1599" y="1634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3" name="Freeform 6"/>
              <p:cNvSpPr>
                <a:spLocks/>
              </p:cNvSpPr>
              <p:nvPr/>
            </p:nvSpPr>
            <p:spPr bwMode="gray">
              <a:xfrm>
                <a:off x="1421" y="1478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4" name="Freeform 7"/>
              <p:cNvSpPr>
                <a:spLocks/>
              </p:cNvSpPr>
              <p:nvPr/>
            </p:nvSpPr>
            <p:spPr bwMode="gray">
              <a:xfrm>
                <a:off x="1051" y="1494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5" name="Freeform 8"/>
              <p:cNvSpPr>
                <a:spLocks/>
              </p:cNvSpPr>
              <p:nvPr/>
            </p:nvSpPr>
            <p:spPr bwMode="gray">
              <a:xfrm>
                <a:off x="1139" y="1454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6" name="Freeform 9"/>
              <p:cNvSpPr>
                <a:spLocks/>
              </p:cNvSpPr>
              <p:nvPr/>
            </p:nvSpPr>
            <p:spPr bwMode="gray">
              <a:xfrm>
                <a:off x="1167" y="1618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7" name="Freeform 10"/>
              <p:cNvSpPr>
                <a:spLocks/>
              </p:cNvSpPr>
              <p:nvPr/>
            </p:nvSpPr>
            <p:spPr bwMode="gray">
              <a:xfrm>
                <a:off x="2641" y="2278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8" name="Freeform 11"/>
              <p:cNvSpPr>
                <a:spLocks/>
              </p:cNvSpPr>
              <p:nvPr/>
            </p:nvSpPr>
            <p:spPr bwMode="gray">
              <a:xfrm>
                <a:off x="1121" y="1472"/>
                <a:ext cx="2132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9" name="Freeform 12"/>
              <p:cNvSpPr>
                <a:spLocks/>
              </p:cNvSpPr>
              <p:nvPr/>
            </p:nvSpPr>
            <p:spPr bwMode="gray">
              <a:xfrm>
                <a:off x="2107" y="2818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gray">
              <a:xfrm>
                <a:off x="1621" y="2626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1" name="Freeform 14"/>
              <p:cNvSpPr>
                <a:spLocks/>
              </p:cNvSpPr>
              <p:nvPr/>
            </p:nvSpPr>
            <p:spPr bwMode="gray">
              <a:xfrm>
                <a:off x="2099" y="3038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2" name="Freeform 15"/>
              <p:cNvSpPr>
                <a:spLocks/>
              </p:cNvSpPr>
              <p:nvPr/>
            </p:nvSpPr>
            <p:spPr bwMode="gray">
              <a:xfrm>
                <a:off x="1961" y="2784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3" name="Freeform 16"/>
              <p:cNvSpPr>
                <a:spLocks/>
              </p:cNvSpPr>
              <p:nvPr/>
            </p:nvSpPr>
            <p:spPr bwMode="gray">
              <a:xfrm>
                <a:off x="2011" y="2746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4" name="Freeform 17"/>
              <p:cNvSpPr>
                <a:spLocks/>
              </p:cNvSpPr>
              <p:nvPr/>
            </p:nvSpPr>
            <p:spPr bwMode="gray">
              <a:xfrm>
                <a:off x="2137" y="2808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5" name="Freeform 18"/>
              <p:cNvSpPr>
                <a:spLocks/>
              </p:cNvSpPr>
              <p:nvPr/>
            </p:nvSpPr>
            <p:spPr bwMode="gray">
              <a:xfrm>
                <a:off x="2087" y="2844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6" name="Freeform 19"/>
              <p:cNvSpPr>
                <a:spLocks/>
              </p:cNvSpPr>
              <p:nvPr/>
            </p:nvSpPr>
            <p:spPr bwMode="gray">
              <a:xfrm>
                <a:off x="1957" y="2734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7" name="Freeform 20"/>
              <p:cNvSpPr>
                <a:spLocks/>
              </p:cNvSpPr>
              <p:nvPr/>
            </p:nvSpPr>
            <p:spPr bwMode="gray">
              <a:xfrm>
                <a:off x="1855" y="2712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8" name="Freeform 21"/>
              <p:cNvSpPr>
                <a:spLocks/>
              </p:cNvSpPr>
              <p:nvPr/>
            </p:nvSpPr>
            <p:spPr bwMode="gray">
              <a:xfrm>
                <a:off x="1697" y="2634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9" name="Freeform 22"/>
              <p:cNvSpPr>
                <a:spLocks/>
              </p:cNvSpPr>
              <p:nvPr/>
            </p:nvSpPr>
            <p:spPr bwMode="gray">
              <a:xfrm>
                <a:off x="1609" y="2590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0" name="Freeform 23"/>
              <p:cNvSpPr>
                <a:spLocks/>
              </p:cNvSpPr>
              <p:nvPr/>
            </p:nvSpPr>
            <p:spPr bwMode="gray">
              <a:xfrm>
                <a:off x="2401" y="2464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1" name="Freeform 24"/>
              <p:cNvSpPr>
                <a:spLocks/>
              </p:cNvSpPr>
              <p:nvPr/>
            </p:nvSpPr>
            <p:spPr bwMode="gray">
              <a:xfrm>
                <a:off x="1967" y="2350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2" name="Freeform 25"/>
              <p:cNvSpPr>
                <a:spLocks/>
              </p:cNvSpPr>
              <p:nvPr/>
            </p:nvSpPr>
            <p:spPr bwMode="gray">
              <a:xfrm>
                <a:off x="1775" y="2296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3" name="Freeform 26"/>
              <p:cNvSpPr>
                <a:spLocks/>
              </p:cNvSpPr>
              <p:nvPr/>
            </p:nvSpPr>
            <p:spPr bwMode="gray">
              <a:xfrm>
                <a:off x="2133" y="2924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4" name="Freeform 27"/>
              <p:cNvSpPr>
                <a:spLocks/>
              </p:cNvSpPr>
              <p:nvPr/>
            </p:nvSpPr>
            <p:spPr bwMode="gray">
              <a:xfrm>
                <a:off x="2487" y="2650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5" name="Freeform 28"/>
              <p:cNvSpPr>
                <a:spLocks/>
              </p:cNvSpPr>
              <p:nvPr/>
            </p:nvSpPr>
            <p:spPr bwMode="gray">
              <a:xfrm>
                <a:off x="2499" y="2528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6" name="Freeform 29"/>
              <p:cNvSpPr>
                <a:spLocks/>
              </p:cNvSpPr>
              <p:nvPr/>
            </p:nvSpPr>
            <p:spPr bwMode="gray">
              <a:xfrm>
                <a:off x="2519" y="2644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7" name="Freeform 30"/>
              <p:cNvSpPr>
                <a:spLocks/>
              </p:cNvSpPr>
              <p:nvPr/>
            </p:nvSpPr>
            <p:spPr bwMode="gray">
              <a:xfrm>
                <a:off x="2617" y="2454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8" name="Freeform 31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gray">
              <a:xfrm>
                <a:off x="925" y="1780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gray">
              <a:xfrm>
                <a:off x="739" y="2478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2" name="Freeform 35"/>
              <p:cNvSpPr>
                <a:spLocks/>
              </p:cNvSpPr>
              <p:nvPr/>
            </p:nvSpPr>
            <p:spPr bwMode="gray">
              <a:xfrm>
                <a:off x="939" y="2440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3" name="Freeform 36"/>
              <p:cNvSpPr>
                <a:spLocks/>
              </p:cNvSpPr>
              <p:nvPr/>
            </p:nvSpPr>
            <p:spPr bwMode="gray">
              <a:xfrm>
                <a:off x="1013" y="2576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4" name="Freeform 37"/>
              <p:cNvSpPr>
                <a:spLocks/>
              </p:cNvSpPr>
              <p:nvPr/>
            </p:nvSpPr>
            <p:spPr bwMode="gray">
              <a:xfrm>
                <a:off x="963" y="2524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5" name="Freeform 38"/>
              <p:cNvSpPr>
                <a:spLocks/>
              </p:cNvSpPr>
              <p:nvPr/>
            </p:nvSpPr>
            <p:spPr bwMode="gray">
              <a:xfrm>
                <a:off x="967" y="2492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6" name="Freeform 39"/>
              <p:cNvSpPr>
                <a:spLocks/>
              </p:cNvSpPr>
              <p:nvPr/>
            </p:nvSpPr>
            <p:spPr bwMode="gray">
              <a:xfrm>
                <a:off x="977" y="2384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7" name="Freeform 40"/>
              <p:cNvSpPr>
                <a:spLocks/>
              </p:cNvSpPr>
              <p:nvPr/>
            </p:nvSpPr>
            <p:spPr bwMode="gray">
              <a:xfrm>
                <a:off x="933" y="2422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8" name="Freeform 41"/>
              <p:cNvSpPr>
                <a:spLocks/>
              </p:cNvSpPr>
              <p:nvPr/>
            </p:nvSpPr>
            <p:spPr bwMode="gray">
              <a:xfrm>
                <a:off x="801" y="2340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9" name="Freeform 42"/>
              <p:cNvSpPr>
                <a:spLocks/>
              </p:cNvSpPr>
              <p:nvPr/>
            </p:nvSpPr>
            <p:spPr bwMode="gray">
              <a:xfrm>
                <a:off x="737" y="2506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0" name="Freeform 43"/>
              <p:cNvSpPr>
                <a:spLocks/>
              </p:cNvSpPr>
              <p:nvPr/>
            </p:nvSpPr>
            <p:spPr bwMode="gray">
              <a:xfrm>
                <a:off x="927" y="2252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1" name="Freeform 44"/>
              <p:cNvSpPr>
                <a:spLocks/>
              </p:cNvSpPr>
              <p:nvPr/>
            </p:nvSpPr>
            <p:spPr bwMode="gray">
              <a:xfrm>
                <a:off x="903" y="2288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2" name="Freeform 45"/>
              <p:cNvSpPr>
                <a:spLocks/>
              </p:cNvSpPr>
              <p:nvPr/>
            </p:nvSpPr>
            <p:spPr bwMode="gray">
              <a:xfrm>
                <a:off x="895" y="2334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3" name="Freeform 46"/>
              <p:cNvSpPr>
                <a:spLocks/>
              </p:cNvSpPr>
              <p:nvPr/>
            </p:nvSpPr>
            <p:spPr bwMode="gray">
              <a:xfrm>
                <a:off x="923" y="2368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4" name="Freeform 47"/>
              <p:cNvSpPr>
                <a:spLocks/>
              </p:cNvSpPr>
              <p:nvPr/>
            </p:nvSpPr>
            <p:spPr bwMode="gray">
              <a:xfrm>
                <a:off x="719" y="2246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5" name="Freeform 48"/>
              <p:cNvSpPr>
                <a:spLocks/>
              </p:cNvSpPr>
              <p:nvPr/>
            </p:nvSpPr>
            <p:spPr bwMode="gray">
              <a:xfrm>
                <a:off x="779" y="2164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6" name="Freeform 49"/>
              <p:cNvSpPr>
                <a:spLocks/>
              </p:cNvSpPr>
              <p:nvPr/>
            </p:nvSpPr>
            <p:spPr bwMode="gray">
              <a:xfrm>
                <a:off x="757" y="2246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7" name="Freeform 50"/>
              <p:cNvSpPr>
                <a:spLocks/>
              </p:cNvSpPr>
              <p:nvPr/>
            </p:nvSpPr>
            <p:spPr bwMode="gray">
              <a:xfrm>
                <a:off x="961" y="2194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8" name="Freeform 51"/>
              <p:cNvSpPr>
                <a:spLocks/>
              </p:cNvSpPr>
              <p:nvPr/>
            </p:nvSpPr>
            <p:spPr bwMode="gray">
              <a:xfrm>
                <a:off x="1011" y="1856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9" name="Freeform 52"/>
              <p:cNvSpPr>
                <a:spLocks/>
              </p:cNvSpPr>
              <p:nvPr/>
            </p:nvSpPr>
            <p:spPr bwMode="gray">
              <a:xfrm>
                <a:off x="1129" y="1828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0" name="Freeform 53"/>
              <p:cNvSpPr>
                <a:spLocks/>
              </p:cNvSpPr>
              <p:nvPr/>
            </p:nvSpPr>
            <p:spPr bwMode="gray">
              <a:xfrm>
                <a:off x="989" y="2266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1" name="Freeform 54"/>
              <p:cNvSpPr>
                <a:spLocks/>
              </p:cNvSpPr>
              <p:nvPr/>
            </p:nvSpPr>
            <p:spPr bwMode="gray">
              <a:xfrm>
                <a:off x="1191" y="2508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2" name="Freeform 55"/>
              <p:cNvSpPr>
                <a:spLocks/>
              </p:cNvSpPr>
              <p:nvPr/>
            </p:nvSpPr>
            <p:spPr bwMode="gray">
              <a:xfrm>
                <a:off x="1119" y="2438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3" name="Freeform 56"/>
              <p:cNvSpPr>
                <a:spLocks/>
              </p:cNvSpPr>
              <p:nvPr/>
            </p:nvSpPr>
            <p:spPr bwMode="gray">
              <a:xfrm>
                <a:off x="1107" y="2524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4" name="Freeform 57"/>
              <p:cNvSpPr>
                <a:spLocks/>
              </p:cNvSpPr>
              <p:nvPr/>
            </p:nvSpPr>
            <p:spPr bwMode="gray">
              <a:xfrm>
                <a:off x="1099" y="2496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5" name="Freeform 58"/>
              <p:cNvSpPr>
                <a:spLocks/>
              </p:cNvSpPr>
              <p:nvPr/>
            </p:nvSpPr>
            <p:spPr bwMode="gray">
              <a:xfrm>
                <a:off x="1013" y="2418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6" name="Freeform 59"/>
              <p:cNvSpPr>
                <a:spLocks/>
              </p:cNvSpPr>
              <p:nvPr/>
            </p:nvSpPr>
            <p:spPr bwMode="gray">
              <a:xfrm>
                <a:off x="1073" y="2384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7" name="Freeform 60"/>
              <p:cNvSpPr>
                <a:spLocks/>
              </p:cNvSpPr>
              <p:nvPr/>
            </p:nvSpPr>
            <p:spPr bwMode="gray">
              <a:xfrm>
                <a:off x="1015" y="2342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8" name="Freeform 61"/>
              <p:cNvSpPr>
                <a:spLocks/>
              </p:cNvSpPr>
              <p:nvPr/>
            </p:nvSpPr>
            <p:spPr bwMode="gray">
              <a:xfrm>
                <a:off x="1031" y="2246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9" name="Freeform 62"/>
              <p:cNvSpPr>
                <a:spLocks/>
              </p:cNvSpPr>
              <p:nvPr/>
            </p:nvSpPr>
            <p:spPr bwMode="gray">
              <a:xfrm>
                <a:off x="1129" y="2384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0" name="Freeform 63"/>
              <p:cNvSpPr>
                <a:spLocks/>
              </p:cNvSpPr>
              <p:nvPr/>
            </p:nvSpPr>
            <p:spPr bwMode="gray">
              <a:xfrm>
                <a:off x="1189" y="2506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1" name="Freeform 64"/>
              <p:cNvSpPr>
                <a:spLocks/>
              </p:cNvSpPr>
              <p:nvPr/>
            </p:nvSpPr>
            <p:spPr bwMode="gray">
              <a:xfrm>
                <a:off x="1295" y="2684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2" name="Freeform 65"/>
              <p:cNvSpPr>
                <a:spLocks/>
              </p:cNvSpPr>
              <p:nvPr/>
            </p:nvSpPr>
            <p:spPr bwMode="gray">
              <a:xfrm>
                <a:off x="1389" y="2886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3" name="Freeform 66"/>
              <p:cNvSpPr>
                <a:spLocks/>
              </p:cNvSpPr>
              <p:nvPr/>
            </p:nvSpPr>
            <p:spPr bwMode="gray">
              <a:xfrm>
                <a:off x="1409" y="2868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4" name="Freeform 67"/>
              <p:cNvSpPr>
                <a:spLocks/>
              </p:cNvSpPr>
              <p:nvPr/>
            </p:nvSpPr>
            <p:spPr bwMode="gray">
              <a:xfrm>
                <a:off x="1515" y="2794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5" name="Freeform 68"/>
              <p:cNvSpPr>
                <a:spLocks/>
              </p:cNvSpPr>
              <p:nvPr/>
            </p:nvSpPr>
            <p:spPr bwMode="gray">
              <a:xfrm>
                <a:off x="1339" y="2586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6" name="Freeform 69"/>
              <p:cNvSpPr>
                <a:spLocks/>
              </p:cNvSpPr>
              <p:nvPr/>
            </p:nvSpPr>
            <p:spPr bwMode="gray">
              <a:xfrm>
                <a:off x="1295" y="2654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7" name="Freeform 70"/>
              <p:cNvSpPr>
                <a:spLocks/>
              </p:cNvSpPr>
              <p:nvPr/>
            </p:nvSpPr>
            <p:spPr bwMode="gray">
              <a:xfrm>
                <a:off x="1277" y="2662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8" name="Freeform 71"/>
              <p:cNvSpPr>
                <a:spLocks/>
              </p:cNvSpPr>
              <p:nvPr/>
            </p:nvSpPr>
            <p:spPr bwMode="gray">
              <a:xfrm>
                <a:off x="1299" y="2594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9" name="Freeform 72"/>
              <p:cNvSpPr>
                <a:spLocks/>
              </p:cNvSpPr>
              <p:nvPr/>
            </p:nvSpPr>
            <p:spPr bwMode="gray">
              <a:xfrm>
                <a:off x="1403" y="2548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0" name="Freeform 73"/>
              <p:cNvSpPr>
                <a:spLocks/>
              </p:cNvSpPr>
              <p:nvPr/>
            </p:nvSpPr>
            <p:spPr bwMode="gray">
              <a:xfrm>
                <a:off x="987" y="3172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1" name="Freeform 74"/>
              <p:cNvSpPr>
                <a:spLocks/>
              </p:cNvSpPr>
              <p:nvPr/>
            </p:nvSpPr>
            <p:spPr bwMode="gray">
              <a:xfrm>
                <a:off x="731" y="2596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2" name="Freeform 75"/>
              <p:cNvSpPr>
                <a:spLocks/>
              </p:cNvSpPr>
              <p:nvPr/>
            </p:nvSpPr>
            <p:spPr bwMode="gray">
              <a:xfrm>
                <a:off x="623" y="2734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3" name="Freeform 76"/>
              <p:cNvSpPr>
                <a:spLocks/>
              </p:cNvSpPr>
              <p:nvPr/>
            </p:nvSpPr>
            <p:spPr bwMode="gray">
              <a:xfrm>
                <a:off x="617" y="2740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4" name="Freeform 77"/>
              <p:cNvSpPr>
                <a:spLocks/>
              </p:cNvSpPr>
              <p:nvPr/>
            </p:nvSpPr>
            <p:spPr bwMode="gray">
              <a:xfrm>
                <a:off x="631" y="2938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5" name="Freeform 78"/>
              <p:cNvSpPr>
                <a:spLocks/>
              </p:cNvSpPr>
              <p:nvPr/>
            </p:nvSpPr>
            <p:spPr bwMode="gray">
              <a:xfrm>
                <a:off x="617" y="2896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6" name="Freeform 79"/>
              <p:cNvSpPr>
                <a:spLocks/>
              </p:cNvSpPr>
              <p:nvPr/>
            </p:nvSpPr>
            <p:spPr bwMode="gray">
              <a:xfrm>
                <a:off x="621" y="2916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7" name="Freeform 80"/>
              <p:cNvSpPr>
                <a:spLocks/>
              </p:cNvSpPr>
              <p:nvPr/>
            </p:nvSpPr>
            <p:spPr bwMode="gray">
              <a:xfrm>
                <a:off x="697" y="3000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8" name="Freeform 81"/>
              <p:cNvSpPr>
                <a:spLocks/>
              </p:cNvSpPr>
              <p:nvPr/>
            </p:nvSpPr>
            <p:spPr bwMode="gray">
              <a:xfrm>
                <a:off x="679" y="2976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9" name="Freeform 82"/>
              <p:cNvSpPr>
                <a:spLocks/>
              </p:cNvSpPr>
              <p:nvPr/>
            </p:nvSpPr>
            <p:spPr bwMode="gray">
              <a:xfrm>
                <a:off x="647" y="2940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0" name="Freeform 83"/>
              <p:cNvSpPr>
                <a:spLocks/>
              </p:cNvSpPr>
              <p:nvPr/>
            </p:nvSpPr>
            <p:spPr bwMode="gray">
              <a:xfrm>
                <a:off x="735" y="2960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1" name="Freeform 84"/>
              <p:cNvSpPr>
                <a:spLocks/>
              </p:cNvSpPr>
              <p:nvPr/>
            </p:nvSpPr>
            <p:spPr bwMode="gray">
              <a:xfrm>
                <a:off x="773" y="2924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2" name="Freeform 85"/>
              <p:cNvSpPr>
                <a:spLocks/>
              </p:cNvSpPr>
              <p:nvPr/>
            </p:nvSpPr>
            <p:spPr bwMode="gray">
              <a:xfrm>
                <a:off x="809" y="2944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3" name="Freeform 86"/>
              <p:cNvSpPr>
                <a:spLocks/>
              </p:cNvSpPr>
              <p:nvPr/>
            </p:nvSpPr>
            <p:spPr bwMode="gray">
              <a:xfrm>
                <a:off x="829" y="2944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4" name="Freeform 87"/>
              <p:cNvSpPr>
                <a:spLocks/>
              </p:cNvSpPr>
              <p:nvPr/>
            </p:nvSpPr>
            <p:spPr bwMode="gray">
              <a:xfrm>
                <a:off x="841" y="2938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5" name="Freeform 88"/>
              <p:cNvSpPr>
                <a:spLocks/>
              </p:cNvSpPr>
              <p:nvPr/>
            </p:nvSpPr>
            <p:spPr bwMode="gray">
              <a:xfrm>
                <a:off x="683" y="2614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6" name="Freeform 89"/>
              <p:cNvSpPr>
                <a:spLocks/>
              </p:cNvSpPr>
              <p:nvPr/>
            </p:nvSpPr>
            <p:spPr bwMode="gray">
              <a:xfrm>
                <a:off x="941" y="2592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7" name="Freeform 90"/>
              <p:cNvSpPr>
                <a:spLocks/>
              </p:cNvSpPr>
              <p:nvPr/>
            </p:nvSpPr>
            <p:spPr bwMode="gray">
              <a:xfrm>
                <a:off x="963" y="2654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8" name="Freeform 91"/>
              <p:cNvSpPr>
                <a:spLocks/>
              </p:cNvSpPr>
              <p:nvPr/>
            </p:nvSpPr>
            <p:spPr bwMode="gray">
              <a:xfrm>
                <a:off x="875" y="2936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9" name="Freeform 92"/>
              <p:cNvSpPr>
                <a:spLocks/>
              </p:cNvSpPr>
              <p:nvPr/>
            </p:nvSpPr>
            <p:spPr bwMode="gray">
              <a:xfrm>
                <a:off x="995" y="2796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0" name="Freeform 93"/>
              <p:cNvSpPr>
                <a:spLocks/>
              </p:cNvSpPr>
              <p:nvPr/>
            </p:nvSpPr>
            <p:spPr bwMode="gray">
              <a:xfrm>
                <a:off x="829" y="2796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1" name="Freeform 94"/>
              <p:cNvSpPr>
                <a:spLocks/>
              </p:cNvSpPr>
              <p:nvPr/>
            </p:nvSpPr>
            <p:spPr bwMode="gray">
              <a:xfrm>
                <a:off x="961" y="2936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2" name="Freeform 95"/>
              <p:cNvSpPr>
                <a:spLocks/>
              </p:cNvSpPr>
              <p:nvPr/>
            </p:nvSpPr>
            <p:spPr bwMode="gray">
              <a:xfrm>
                <a:off x="1021" y="2810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3" name="Freeform 96"/>
              <p:cNvSpPr>
                <a:spLocks/>
              </p:cNvSpPr>
              <p:nvPr/>
            </p:nvSpPr>
            <p:spPr bwMode="gray">
              <a:xfrm>
                <a:off x="1119" y="2816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4" name="Freeform 97"/>
              <p:cNvSpPr>
                <a:spLocks/>
              </p:cNvSpPr>
              <p:nvPr/>
            </p:nvSpPr>
            <p:spPr bwMode="gray">
              <a:xfrm>
                <a:off x="1023" y="2986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5" name="Freeform 98"/>
              <p:cNvSpPr>
                <a:spLocks/>
              </p:cNvSpPr>
              <p:nvPr/>
            </p:nvSpPr>
            <p:spPr bwMode="gray">
              <a:xfrm>
                <a:off x="953" y="3082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6" name="Freeform 99"/>
              <p:cNvSpPr>
                <a:spLocks/>
              </p:cNvSpPr>
              <p:nvPr/>
            </p:nvSpPr>
            <p:spPr bwMode="gray">
              <a:xfrm>
                <a:off x="959" y="3084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7" name="Freeform 100"/>
              <p:cNvSpPr>
                <a:spLocks/>
              </p:cNvSpPr>
              <p:nvPr/>
            </p:nvSpPr>
            <p:spPr bwMode="gray">
              <a:xfrm>
                <a:off x="977" y="3060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8" name="Freeform 101"/>
              <p:cNvSpPr>
                <a:spLocks/>
              </p:cNvSpPr>
              <p:nvPr/>
            </p:nvSpPr>
            <p:spPr bwMode="gray">
              <a:xfrm>
                <a:off x="987" y="3200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9" name="Freeform 102"/>
              <p:cNvSpPr>
                <a:spLocks/>
              </p:cNvSpPr>
              <p:nvPr/>
            </p:nvSpPr>
            <p:spPr bwMode="gray">
              <a:xfrm>
                <a:off x="991" y="3042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0" name="Freeform 103"/>
              <p:cNvSpPr>
                <a:spLocks/>
              </p:cNvSpPr>
              <p:nvPr/>
            </p:nvSpPr>
            <p:spPr bwMode="gray">
              <a:xfrm>
                <a:off x="1099" y="3234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1" name="Freeform 104"/>
              <p:cNvSpPr>
                <a:spLocks/>
              </p:cNvSpPr>
              <p:nvPr/>
            </p:nvSpPr>
            <p:spPr bwMode="gray">
              <a:xfrm>
                <a:off x="985" y="3342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2" name="Freeform 105"/>
              <p:cNvSpPr>
                <a:spLocks/>
              </p:cNvSpPr>
              <p:nvPr/>
            </p:nvSpPr>
            <p:spPr bwMode="gray">
              <a:xfrm>
                <a:off x="1099" y="3356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3" name="Freeform 106"/>
              <p:cNvSpPr>
                <a:spLocks/>
              </p:cNvSpPr>
              <p:nvPr/>
            </p:nvSpPr>
            <p:spPr bwMode="gray">
              <a:xfrm>
                <a:off x="1377" y="2960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4" name="Freeform 107"/>
              <p:cNvSpPr>
                <a:spLocks/>
              </p:cNvSpPr>
              <p:nvPr/>
            </p:nvSpPr>
            <p:spPr bwMode="gray">
              <a:xfrm>
                <a:off x="1277" y="3056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5" name="Freeform 108"/>
              <p:cNvSpPr>
                <a:spLocks/>
              </p:cNvSpPr>
              <p:nvPr/>
            </p:nvSpPr>
            <p:spPr bwMode="gray">
              <a:xfrm>
                <a:off x="1219" y="3062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6" name="Freeform 109"/>
              <p:cNvSpPr>
                <a:spLocks/>
              </p:cNvSpPr>
              <p:nvPr/>
            </p:nvSpPr>
            <p:spPr bwMode="gray">
              <a:xfrm>
                <a:off x="1271" y="2884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7" name="Freeform 110"/>
              <p:cNvSpPr>
                <a:spLocks/>
              </p:cNvSpPr>
              <p:nvPr/>
            </p:nvSpPr>
            <p:spPr bwMode="gray">
              <a:xfrm>
                <a:off x="1221" y="3132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8" name="Freeform 111"/>
              <p:cNvSpPr>
                <a:spLocks/>
              </p:cNvSpPr>
              <p:nvPr/>
            </p:nvSpPr>
            <p:spPr bwMode="gray">
              <a:xfrm>
                <a:off x="1223" y="3150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9" name="Freeform 112"/>
              <p:cNvSpPr>
                <a:spLocks/>
              </p:cNvSpPr>
              <p:nvPr/>
            </p:nvSpPr>
            <p:spPr bwMode="gray">
              <a:xfrm>
                <a:off x="1231" y="3130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0" name="Freeform 113"/>
              <p:cNvSpPr>
                <a:spLocks/>
              </p:cNvSpPr>
              <p:nvPr/>
            </p:nvSpPr>
            <p:spPr bwMode="gray">
              <a:xfrm>
                <a:off x="1247" y="3264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1" name="Freeform 114"/>
              <p:cNvSpPr>
                <a:spLocks/>
              </p:cNvSpPr>
              <p:nvPr/>
            </p:nvSpPr>
            <p:spPr bwMode="gray">
              <a:xfrm>
                <a:off x="1045" y="3424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2" name="Freeform 115"/>
              <p:cNvSpPr>
                <a:spLocks/>
              </p:cNvSpPr>
              <p:nvPr/>
            </p:nvSpPr>
            <p:spPr bwMode="gray">
              <a:xfrm>
                <a:off x="1247" y="3454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3" name="Freeform 116"/>
              <p:cNvSpPr>
                <a:spLocks/>
              </p:cNvSpPr>
              <p:nvPr/>
            </p:nvSpPr>
            <p:spPr bwMode="gray">
              <a:xfrm>
                <a:off x="1189" y="3500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4" name="Freeform 117"/>
              <p:cNvSpPr>
                <a:spLocks/>
              </p:cNvSpPr>
              <p:nvPr/>
            </p:nvSpPr>
            <p:spPr bwMode="gray">
              <a:xfrm>
                <a:off x="1177" y="3328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5" name="Freeform 118"/>
              <p:cNvSpPr>
                <a:spLocks/>
              </p:cNvSpPr>
              <p:nvPr/>
            </p:nvSpPr>
            <p:spPr bwMode="gray">
              <a:xfrm>
                <a:off x="681" y="2768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6" name="Freeform 119"/>
              <p:cNvSpPr>
                <a:spLocks/>
              </p:cNvSpPr>
              <p:nvPr/>
            </p:nvSpPr>
            <p:spPr bwMode="gray">
              <a:xfrm>
                <a:off x="1169" y="2688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7" name="Freeform 120"/>
              <p:cNvSpPr>
                <a:spLocks/>
              </p:cNvSpPr>
              <p:nvPr/>
            </p:nvSpPr>
            <p:spPr bwMode="gray">
              <a:xfrm>
                <a:off x="1255" y="2692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8" name="Freeform 121"/>
              <p:cNvSpPr>
                <a:spLocks/>
              </p:cNvSpPr>
              <p:nvPr/>
            </p:nvSpPr>
            <p:spPr bwMode="gray">
              <a:xfrm>
                <a:off x="1393" y="3266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9" name="Freeform 122"/>
              <p:cNvSpPr>
                <a:spLocks/>
              </p:cNvSpPr>
              <p:nvPr/>
            </p:nvSpPr>
            <p:spPr bwMode="gray">
              <a:xfrm>
                <a:off x="2677" y="3726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0" name="Freeform 123"/>
              <p:cNvSpPr>
                <a:spLocks/>
              </p:cNvSpPr>
              <p:nvPr/>
            </p:nvSpPr>
            <p:spPr bwMode="gray">
              <a:xfrm>
                <a:off x="2731" y="3138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1" name="Freeform 124"/>
              <p:cNvSpPr>
                <a:spLocks/>
              </p:cNvSpPr>
              <p:nvPr/>
            </p:nvSpPr>
            <p:spPr bwMode="gray">
              <a:xfrm>
                <a:off x="2957" y="3706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2" name="Freeform 125"/>
              <p:cNvSpPr>
                <a:spLocks/>
              </p:cNvSpPr>
              <p:nvPr/>
            </p:nvSpPr>
            <p:spPr bwMode="gray">
              <a:xfrm>
                <a:off x="2887" y="3810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3" name="Freeform 126"/>
              <p:cNvSpPr>
                <a:spLocks/>
              </p:cNvSpPr>
              <p:nvPr/>
            </p:nvSpPr>
            <p:spPr bwMode="gray">
              <a:xfrm>
                <a:off x="2363" y="2868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4" name="Freeform 127"/>
              <p:cNvSpPr>
                <a:spLocks/>
              </p:cNvSpPr>
              <p:nvPr/>
            </p:nvSpPr>
            <p:spPr bwMode="gray">
              <a:xfrm>
                <a:off x="2331" y="2968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5" name="Freeform 128"/>
              <p:cNvSpPr>
                <a:spLocks/>
              </p:cNvSpPr>
              <p:nvPr/>
            </p:nvSpPr>
            <p:spPr bwMode="gray">
              <a:xfrm>
                <a:off x="2391" y="2992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6" name="Freeform 129"/>
              <p:cNvSpPr>
                <a:spLocks/>
              </p:cNvSpPr>
              <p:nvPr/>
            </p:nvSpPr>
            <p:spPr bwMode="gray">
              <a:xfrm>
                <a:off x="2249" y="3020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7" name="Freeform 130"/>
              <p:cNvSpPr>
                <a:spLocks/>
              </p:cNvSpPr>
              <p:nvPr/>
            </p:nvSpPr>
            <p:spPr bwMode="gray">
              <a:xfrm>
                <a:off x="2229" y="3062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8" name="Freeform 131"/>
              <p:cNvSpPr>
                <a:spLocks/>
              </p:cNvSpPr>
              <p:nvPr/>
            </p:nvSpPr>
            <p:spPr bwMode="gray">
              <a:xfrm>
                <a:off x="2633" y="3146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9" name="Freeform 132"/>
              <p:cNvSpPr>
                <a:spLocks/>
              </p:cNvSpPr>
              <p:nvPr/>
            </p:nvSpPr>
            <p:spPr bwMode="gray">
              <a:xfrm>
                <a:off x="2513" y="3118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0" name="Freeform 133"/>
              <p:cNvSpPr>
                <a:spLocks/>
              </p:cNvSpPr>
              <p:nvPr/>
            </p:nvSpPr>
            <p:spPr bwMode="gray">
              <a:xfrm>
                <a:off x="2285" y="3296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1" name="Freeform 134"/>
              <p:cNvSpPr>
                <a:spLocks/>
              </p:cNvSpPr>
              <p:nvPr/>
            </p:nvSpPr>
            <p:spPr bwMode="gray">
              <a:xfrm>
                <a:off x="2353" y="3084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2" name="Freeform 135"/>
              <p:cNvSpPr>
                <a:spLocks/>
              </p:cNvSpPr>
              <p:nvPr/>
            </p:nvSpPr>
            <p:spPr bwMode="gray">
              <a:xfrm>
                <a:off x="2047" y="3042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3" name="Freeform 136"/>
              <p:cNvSpPr>
                <a:spLocks/>
              </p:cNvSpPr>
              <p:nvPr/>
            </p:nvSpPr>
            <p:spPr bwMode="gray">
              <a:xfrm>
                <a:off x="2179" y="3194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4" name="Freeform 137"/>
              <p:cNvSpPr>
                <a:spLocks/>
              </p:cNvSpPr>
              <p:nvPr/>
            </p:nvSpPr>
            <p:spPr bwMode="gray">
              <a:xfrm>
                <a:off x="4551" y="3258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5" name="Freeform 138"/>
              <p:cNvSpPr>
                <a:spLocks/>
              </p:cNvSpPr>
              <p:nvPr/>
            </p:nvSpPr>
            <p:spPr bwMode="gray">
              <a:xfrm>
                <a:off x="4401" y="3118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6" name="Freeform 139"/>
              <p:cNvSpPr>
                <a:spLocks/>
              </p:cNvSpPr>
              <p:nvPr/>
            </p:nvSpPr>
            <p:spPr bwMode="gray">
              <a:xfrm>
                <a:off x="4525" y="2938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7" name="Freeform 140"/>
              <p:cNvSpPr>
                <a:spLocks/>
              </p:cNvSpPr>
              <p:nvPr/>
            </p:nvSpPr>
            <p:spPr bwMode="gray">
              <a:xfrm>
                <a:off x="4679" y="2996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8" name="Freeform 141"/>
              <p:cNvSpPr>
                <a:spLocks/>
              </p:cNvSpPr>
              <p:nvPr/>
            </p:nvSpPr>
            <p:spPr bwMode="gray">
              <a:xfrm>
                <a:off x="4711" y="3024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9" name="Freeform 142"/>
              <p:cNvSpPr>
                <a:spLocks/>
              </p:cNvSpPr>
              <p:nvPr/>
            </p:nvSpPr>
            <p:spPr bwMode="gray">
              <a:xfrm>
                <a:off x="4747" y="3034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0" name="Freeform 143"/>
              <p:cNvSpPr>
                <a:spLocks/>
              </p:cNvSpPr>
              <p:nvPr/>
            </p:nvSpPr>
            <p:spPr bwMode="gray">
              <a:xfrm>
                <a:off x="4445" y="2936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1" name="Freeform 144"/>
              <p:cNvSpPr>
                <a:spLocks/>
              </p:cNvSpPr>
              <p:nvPr/>
            </p:nvSpPr>
            <p:spPr bwMode="gray">
              <a:xfrm>
                <a:off x="4405" y="3102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2" name="Freeform 145"/>
              <p:cNvSpPr>
                <a:spLocks/>
              </p:cNvSpPr>
              <p:nvPr/>
            </p:nvSpPr>
            <p:spPr bwMode="gray">
              <a:xfrm>
                <a:off x="4515" y="3442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3" name="Freeform 146"/>
              <p:cNvSpPr>
                <a:spLocks/>
              </p:cNvSpPr>
              <p:nvPr/>
            </p:nvSpPr>
            <p:spPr bwMode="gray">
              <a:xfrm>
                <a:off x="4511" y="3052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4" name="Freeform 147"/>
              <p:cNvSpPr>
                <a:spLocks/>
              </p:cNvSpPr>
              <p:nvPr/>
            </p:nvSpPr>
            <p:spPr bwMode="gray">
              <a:xfrm>
                <a:off x="4479" y="3354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5" name="Freeform 148"/>
              <p:cNvSpPr>
                <a:spLocks/>
              </p:cNvSpPr>
              <p:nvPr/>
            </p:nvSpPr>
            <p:spPr bwMode="gray">
              <a:xfrm>
                <a:off x="4659" y="3404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6" name="Freeform 149"/>
              <p:cNvSpPr>
                <a:spLocks/>
              </p:cNvSpPr>
              <p:nvPr/>
            </p:nvSpPr>
            <p:spPr bwMode="gray">
              <a:xfrm>
                <a:off x="4335" y="2928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7" name="Freeform 150"/>
              <p:cNvSpPr>
                <a:spLocks/>
              </p:cNvSpPr>
              <p:nvPr/>
            </p:nvSpPr>
            <p:spPr bwMode="gray">
              <a:xfrm>
                <a:off x="4275" y="2880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8" name="Freeform 151"/>
              <p:cNvSpPr>
                <a:spLocks/>
              </p:cNvSpPr>
              <p:nvPr/>
            </p:nvSpPr>
            <p:spPr bwMode="gray">
              <a:xfrm>
                <a:off x="4321" y="2872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9" name="Freeform 152"/>
              <p:cNvSpPr>
                <a:spLocks/>
              </p:cNvSpPr>
              <p:nvPr/>
            </p:nvSpPr>
            <p:spPr bwMode="gray">
              <a:xfrm>
                <a:off x="4349" y="2992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0" name="Freeform 153"/>
              <p:cNvSpPr>
                <a:spLocks/>
              </p:cNvSpPr>
              <p:nvPr/>
            </p:nvSpPr>
            <p:spPr bwMode="gray">
              <a:xfrm>
                <a:off x="4383" y="3010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1" name="Freeform 154"/>
              <p:cNvSpPr>
                <a:spLocks/>
              </p:cNvSpPr>
              <p:nvPr/>
            </p:nvSpPr>
            <p:spPr bwMode="gray">
              <a:xfrm>
                <a:off x="3961" y="2686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2" name="Freeform 155"/>
              <p:cNvSpPr>
                <a:spLocks/>
              </p:cNvSpPr>
              <p:nvPr/>
            </p:nvSpPr>
            <p:spPr bwMode="gray">
              <a:xfrm>
                <a:off x="4305" y="2920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3" name="Freeform 156"/>
              <p:cNvSpPr>
                <a:spLocks/>
              </p:cNvSpPr>
              <p:nvPr/>
            </p:nvSpPr>
            <p:spPr bwMode="gray">
              <a:xfrm>
                <a:off x="4293" y="2944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4" name="Freeform 157"/>
              <p:cNvSpPr>
                <a:spLocks/>
              </p:cNvSpPr>
              <p:nvPr/>
            </p:nvSpPr>
            <p:spPr bwMode="gray">
              <a:xfrm>
                <a:off x="4543" y="2872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5" name="Freeform 158"/>
              <p:cNvSpPr>
                <a:spLocks/>
              </p:cNvSpPr>
              <p:nvPr/>
            </p:nvSpPr>
            <p:spPr bwMode="gray">
              <a:xfrm>
                <a:off x="4505" y="2866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6" name="Freeform 159"/>
              <p:cNvSpPr>
                <a:spLocks/>
              </p:cNvSpPr>
              <p:nvPr/>
            </p:nvSpPr>
            <p:spPr bwMode="gray">
              <a:xfrm>
                <a:off x="4369" y="2820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7" name="Freeform 160"/>
              <p:cNvSpPr>
                <a:spLocks/>
              </p:cNvSpPr>
              <p:nvPr/>
            </p:nvSpPr>
            <p:spPr bwMode="gray">
              <a:xfrm>
                <a:off x="4605" y="1462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8" name="Freeform 161"/>
              <p:cNvSpPr>
                <a:spLocks/>
              </p:cNvSpPr>
              <p:nvPr/>
            </p:nvSpPr>
            <p:spPr bwMode="gray">
              <a:xfrm>
                <a:off x="4999" y="1710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9" name="Freeform 162"/>
              <p:cNvSpPr>
                <a:spLocks/>
              </p:cNvSpPr>
              <p:nvPr/>
            </p:nvSpPr>
            <p:spPr bwMode="gray">
              <a:xfrm>
                <a:off x="4415" y="1754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0" name="Freeform 163"/>
              <p:cNvSpPr>
                <a:spLocks/>
              </p:cNvSpPr>
              <p:nvPr/>
            </p:nvSpPr>
            <p:spPr bwMode="gray">
              <a:xfrm>
                <a:off x="4351" y="1992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1" name="Freeform 164"/>
              <p:cNvSpPr>
                <a:spLocks/>
              </p:cNvSpPr>
              <p:nvPr/>
            </p:nvSpPr>
            <p:spPr bwMode="gray">
              <a:xfrm>
                <a:off x="4149" y="1668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2" name="Freeform 165"/>
              <p:cNvSpPr>
                <a:spLocks/>
              </p:cNvSpPr>
              <p:nvPr/>
            </p:nvSpPr>
            <p:spPr bwMode="gray">
              <a:xfrm>
                <a:off x="4293" y="1680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3" name="Freeform 166"/>
              <p:cNvSpPr>
                <a:spLocks/>
              </p:cNvSpPr>
              <p:nvPr/>
            </p:nvSpPr>
            <p:spPr bwMode="gray">
              <a:xfrm>
                <a:off x="3893" y="1652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4" name="Freeform 167"/>
              <p:cNvSpPr>
                <a:spLocks/>
              </p:cNvSpPr>
              <p:nvPr/>
            </p:nvSpPr>
            <p:spPr bwMode="gray">
              <a:xfrm>
                <a:off x="3949" y="1708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5" name="Freeform 168"/>
              <p:cNvSpPr>
                <a:spLocks/>
              </p:cNvSpPr>
              <p:nvPr/>
            </p:nvSpPr>
            <p:spPr bwMode="gray">
              <a:xfrm>
                <a:off x="3957" y="1494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6" name="Freeform 169"/>
              <p:cNvSpPr>
                <a:spLocks/>
              </p:cNvSpPr>
              <p:nvPr/>
            </p:nvSpPr>
            <p:spPr bwMode="gray">
              <a:xfrm>
                <a:off x="4069" y="1454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7" name="Freeform 170"/>
              <p:cNvSpPr>
                <a:spLocks/>
              </p:cNvSpPr>
              <p:nvPr/>
            </p:nvSpPr>
            <p:spPr bwMode="gray">
              <a:xfrm>
                <a:off x="4095" y="1416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8" name="Freeform 171"/>
              <p:cNvSpPr>
                <a:spLocks/>
              </p:cNvSpPr>
              <p:nvPr/>
            </p:nvSpPr>
            <p:spPr bwMode="gray">
              <a:xfrm>
                <a:off x="4095" y="1470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9" name="Freeform 172"/>
              <p:cNvSpPr>
                <a:spLocks/>
              </p:cNvSpPr>
              <p:nvPr/>
            </p:nvSpPr>
            <p:spPr bwMode="gray">
              <a:xfrm>
                <a:off x="4021" y="1576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0" name="Freeform 173"/>
              <p:cNvSpPr>
                <a:spLocks/>
              </p:cNvSpPr>
              <p:nvPr/>
            </p:nvSpPr>
            <p:spPr bwMode="gray">
              <a:xfrm>
                <a:off x="4019" y="1596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1" name="Freeform 174"/>
              <p:cNvSpPr>
                <a:spLocks/>
              </p:cNvSpPr>
              <p:nvPr/>
            </p:nvSpPr>
            <p:spPr bwMode="gray">
              <a:xfrm>
                <a:off x="4199" y="1466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2" name="Freeform 175"/>
              <p:cNvSpPr>
                <a:spLocks/>
              </p:cNvSpPr>
              <p:nvPr/>
            </p:nvSpPr>
            <p:spPr bwMode="gray">
              <a:xfrm>
                <a:off x="4149" y="1534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3" name="Freeform 176"/>
              <p:cNvSpPr>
                <a:spLocks/>
              </p:cNvSpPr>
              <p:nvPr/>
            </p:nvSpPr>
            <p:spPr bwMode="gray">
              <a:xfrm>
                <a:off x="4225" y="1592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4" name="Freeform 177"/>
              <p:cNvSpPr>
                <a:spLocks/>
              </p:cNvSpPr>
              <p:nvPr/>
            </p:nvSpPr>
            <p:spPr bwMode="gray">
              <a:xfrm>
                <a:off x="4275" y="1574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5" name="Freeform 178"/>
              <p:cNvSpPr>
                <a:spLocks/>
              </p:cNvSpPr>
              <p:nvPr/>
            </p:nvSpPr>
            <p:spPr bwMode="gray">
              <a:xfrm>
                <a:off x="4185" y="1370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6" name="Freeform 179"/>
              <p:cNvSpPr>
                <a:spLocks/>
              </p:cNvSpPr>
              <p:nvPr/>
            </p:nvSpPr>
            <p:spPr bwMode="gray">
              <a:xfrm>
                <a:off x="4291" y="1414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7" name="Freeform 180"/>
              <p:cNvSpPr>
                <a:spLocks/>
              </p:cNvSpPr>
              <p:nvPr/>
            </p:nvSpPr>
            <p:spPr bwMode="gray">
              <a:xfrm>
                <a:off x="4417" y="1424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8" name="Freeform 181"/>
              <p:cNvSpPr>
                <a:spLocks/>
              </p:cNvSpPr>
              <p:nvPr/>
            </p:nvSpPr>
            <p:spPr bwMode="gray">
              <a:xfrm>
                <a:off x="4179" y="1838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9" name="Freeform 182"/>
              <p:cNvSpPr>
                <a:spLocks/>
              </p:cNvSpPr>
              <p:nvPr/>
            </p:nvSpPr>
            <p:spPr bwMode="gray">
              <a:xfrm>
                <a:off x="4431" y="1676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0" name="Freeform 183"/>
              <p:cNvSpPr>
                <a:spLocks/>
              </p:cNvSpPr>
              <p:nvPr/>
            </p:nvSpPr>
            <p:spPr bwMode="gray">
              <a:xfrm>
                <a:off x="4473" y="1882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1" name="Freeform 184"/>
              <p:cNvSpPr>
                <a:spLocks/>
              </p:cNvSpPr>
              <p:nvPr/>
            </p:nvSpPr>
            <p:spPr bwMode="gray">
              <a:xfrm>
                <a:off x="4463" y="1400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2" name="Freeform 185"/>
              <p:cNvSpPr>
                <a:spLocks/>
              </p:cNvSpPr>
              <p:nvPr/>
            </p:nvSpPr>
            <p:spPr bwMode="gray">
              <a:xfrm>
                <a:off x="4715" y="3574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3" name="Freeform 186"/>
              <p:cNvSpPr>
                <a:spLocks/>
              </p:cNvSpPr>
              <p:nvPr/>
            </p:nvSpPr>
            <p:spPr bwMode="gray">
              <a:xfrm>
                <a:off x="3651" y="1774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4" name="Freeform 187"/>
              <p:cNvSpPr>
                <a:spLocks/>
              </p:cNvSpPr>
              <p:nvPr/>
            </p:nvSpPr>
            <p:spPr bwMode="gray">
              <a:xfrm>
                <a:off x="3313" y="1796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5" name="Freeform 188"/>
              <p:cNvSpPr>
                <a:spLocks/>
              </p:cNvSpPr>
              <p:nvPr/>
            </p:nvSpPr>
            <p:spPr bwMode="gray">
              <a:xfrm>
                <a:off x="3863" y="2400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6" name="Freeform 189"/>
              <p:cNvSpPr>
                <a:spLocks/>
              </p:cNvSpPr>
              <p:nvPr/>
            </p:nvSpPr>
            <p:spPr bwMode="gray">
              <a:xfrm>
                <a:off x="5012" y="2016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pFill/>
              <a:ln w="635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  <p:grpSp>
          <p:nvGrpSpPr>
            <p:cNvPr id="5" name="Group 190"/>
            <p:cNvGrpSpPr>
              <a:grpSpLocks/>
            </p:cNvGrpSpPr>
            <p:nvPr/>
          </p:nvGrpSpPr>
          <p:grpSpPr bwMode="auto">
            <a:xfrm>
              <a:off x="672" y="1097"/>
              <a:ext cx="4532" cy="2740"/>
              <a:chOff x="672" y="1104"/>
              <a:chExt cx="4532" cy="2740"/>
            </a:xfrm>
            <a:grpFill/>
          </p:grpSpPr>
          <p:sp>
            <p:nvSpPr>
              <p:cNvPr id="7" name="Freeform 191"/>
              <p:cNvSpPr>
                <a:spLocks/>
              </p:cNvSpPr>
              <p:nvPr/>
            </p:nvSpPr>
            <p:spPr bwMode="gray">
              <a:xfrm>
                <a:off x="1654" y="1368"/>
                <a:ext cx="84" cy="186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74" y="4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4" y="8"/>
                  </a:cxn>
                  <a:cxn ang="0">
                    <a:pos x="50" y="22"/>
                  </a:cxn>
                  <a:cxn ang="0">
                    <a:pos x="38" y="30"/>
                  </a:cxn>
                  <a:cxn ang="0">
                    <a:pos x="34" y="32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2" y="148"/>
                  </a:cxn>
                  <a:cxn ang="0">
                    <a:pos x="6" y="150"/>
                  </a:cxn>
                  <a:cxn ang="0">
                    <a:pos x="4" y="158"/>
                  </a:cxn>
                  <a:cxn ang="0">
                    <a:pos x="4" y="168"/>
                  </a:cxn>
                  <a:cxn ang="0">
                    <a:pos x="6" y="176"/>
                  </a:cxn>
                  <a:cxn ang="0">
                    <a:pos x="14" y="178"/>
                  </a:cxn>
                  <a:cxn ang="0">
                    <a:pos x="24" y="180"/>
                  </a:cxn>
                  <a:cxn ang="0">
                    <a:pos x="28" y="184"/>
                  </a:cxn>
                  <a:cxn ang="0">
                    <a:pos x="40" y="186"/>
                  </a:cxn>
                  <a:cxn ang="0">
                    <a:pos x="44" y="184"/>
                  </a:cxn>
                  <a:cxn ang="0">
                    <a:pos x="48" y="180"/>
                  </a:cxn>
                  <a:cxn ang="0">
                    <a:pos x="48" y="174"/>
                  </a:cxn>
                  <a:cxn ang="0">
                    <a:pos x="44" y="170"/>
                  </a:cxn>
                  <a:cxn ang="0">
                    <a:pos x="40" y="170"/>
                  </a:cxn>
                  <a:cxn ang="0">
                    <a:pos x="30" y="154"/>
                  </a:cxn>
                  <a:cxn ang="0">
                    <a:pos x="26" y="128"/>
                  </a:cxn>
                  <a:cxn ang="0">
                    <a:pos x="34" y="100"/>
                  </a:cxn>
                  <a:cxn ang="0">
                    <a:pos x="32" y="96"/>
                  </a:cxn>
                  <a:cxn ang="0">
                    <a:pos x="34" y="86"/>
                  </a:cxn>
                  <a:cxn ang="0">
                    <a:pos x="40" y="76"/>
                  </a:cxn>
                  <a:cxn ang="0">
                    <a:pos x="56" y="50"/>
                  </a:cxn>
                  <a:cxn ang="0">
                    <a:pos x="84" y="22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" name="Freeform 192"/>
              <p:cNvSpPr>
                <a:spLocks/>
              </p:cNvSpPr>
              <p:nvPr/>
            </p:nvSpPr>
            <p:spPr bwMode="gray">
              <a:xfrm>
                <a:off x="1476" y="1212"/>
                <a:ext cx="110" cy="7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4" y="16"/>
                  </a:cxn>
                  <a:cxn ang="0">
                    <a:pos x="22" y="18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4"/>
                  </a:cxn>
                  <a:cxn ang="0">
                    <a:pos x="4" y="24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8" y="38"/>
                  </a:cxn>
                  <a:cxn ang="0">
                    <a:pos x="22" y="42"/>
                  </a:cxn>
                  <a:cxn ang="0">
                    <a:pos x="34" y="44"/>
                  </a:cxn>
                  <a:cxn ang="0">
                    <a:pos x="46" y="44"/>
                  </a:cxn>
                  <a:cxn ang="0">
                    <a:pos x="50" y="44"/>
                  </a:cxn>
                  <a:cxn ang="0">
                    <a:pos x="68" y="70"/>
                  </a:cxn>
                  <a:cxn ang="0">
                    <a:pos x="86" y="56"/>
                  </a:cxn>
                  <a:cxn ang="0">
                    <a:pos x="88" y="44"/>
                  </a:cxn>
                  <a:cxn ang="0">
                    <a:pos x="88" y="44"/>
                  </a:cxn>
                  <a:cxn ang="0">
                    <a:pos x="92" y="42"/>
                  </a:cxn>
                  <a:cxn ang="0">
                    <a:pos x="96" y="40"/>
                  </a:cxn>
                  <a:cxn ang="0">
                    <a:pos x="100" y="36"/>
                  </a:cxn>
                  <a:cxn ang="0">
                    <a:pos x="104" y="32"/>
                  </a:cxn>
                  <a:cxn ang="0">
                    <a:pos x="108" y="28"/>
                  </a:cxn>
                  <a:cxn ang="0">
                    <a:pos x="110" y="22"/>
                  </a:cxn>
                  <a:cxn ang="0">
                    <a:pos x="110" y="18"/>
                  </a:cxn>
                  <a:cxn ang="0">
                    <a:pos x="110" y="16"/>
                  </a:cxn>
                  <a:cxn ang="0">
                    <a:pos x="108" y="16"/>
                  </a:cxn>
                  <a:cxn ang="0">
                    <a:pos x="106" y="16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100" y="20"/>
                  </a:cxn>
                  <a:cxn ang="0">
                    <a:pos x="98" y="22"/>
                  </a:cxn>
                  <a:cxn ang="0">
                    <a:pos x="98" y="22"/>
                  </a:cxn>
                  <a:cxn ang="0">
                    <a:pos x="80" y="32"/>
                  </a:cxn>
                  <a:cxn ang="0">
                    <a:pos x="62" y="30"/>
                  </a:cxn>
                  <a:cxn ang="0">
                    <a:pos x="60" y="28"/>
                  </a:cxn>
                  <a:cxn ang="0">
                    <a:pos x="58" y="28"/>
                  </a:cxn>
                  <a:cxn ang="0">
                    <a:pos x="56" y="24"/>
                  </a:cxn>
                  <a:cxn ang="0">
                    <a:pos x="56" y="22"/>
                  </a:cxn>
                  <a:cxn ang="0">
                    <a:pos x="56" y="18"/>
                  </a:cxn>
                  <a:cxn ang="0">
                    <a:pos x="58" y="14"/>
                  </a:cxn>
                  <a:cxn ang="0">
                    <a:pos x="62" y="10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2" y="2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4" y="4"/>
                  </a:cxn>
                  <a:cxn ang="0">
                    <a:pos x="26" y="10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" name="Freeform 193"/>
              <p:cNvSpPr>
                <a:spLocks/>
              </p:cNvSpPr>
              <p:nvPr/>
            </p:nvSpPr>
            <p:spPr bwMode="gray">
              <a:xfrm>
                <a:off x="1106" y="1228"/>
                <a:ext cx="110" cy="220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0" y="20"/>
                  </a:cxn>
                  <a:cxn ang="0">
                    <a:pos x="36" y="20"/>
                  </a:cxn>
                  <a:cxn ang="0">
                    <a:pos x="34" y="26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4" y="34"/>
                  </a:cxn>
                  <a:cxn ang="0">
                    <a:pos x="20" y="26"/>
                  </a:cxn>
                  <a:cxn ang="0">
                    <a:pos x="12" y="18"/>
                  </a:cxn>
                  <a:cxn ang="0">
                    <a:pos x="2" y="16"/>
                  </a:cxn>
                  <a:cxn ang="0">
                    <a:pos x="0" y="60"/>
                  </a:cxn>
                  <a:cxn ang="0">
                    <a:pos x="4" y="72"/>
                  </a:cxn>
                  <a:cxn ang="0">
                    <a:pos x="14" y="94"/>
                  </a:cxn>
                  <a:cxn ang="0">
                    <a:pos x="42" y="106"/>
                  </a:cxn>
                  <a:cxn ang="0">
                    <a:pos x="58" y="94"/>
                  </a:cxn>
                  <a:cxn ang="0">
                    <a:pos x="60" y="96"/>
                  </a:cxn>
                  <a:cxn ang="0">
                    <a:pos x="66" y="100"/>
                  </a:cxn>
                  <a:cxn ang="0">
                    <a:pos x="68" y="106"/>
                  </a:cxn>
                  <a:cxn ang="0">
                    <a:pos x="62" y="114"/>
                  </a:cxn>
                  <a:cxn ang="0">
                    <a:pos x="46" y="126"/>
                  </a:cxn>
                  <a:cxn ang="0">
                    <a:pos x="38" y="130"/>
                  </a:cxn>
                  <a:cxn ang="0">
                    <a:pos x="36" y="144"/>
                  </a:cxn>
                  <a:cxn ang="0">
                    <a:pos x="36" y="166"/>
                  </a:cxn>
                  <a:cxn ang="0">
                    <a:pos x="38" y="170"/>
                  </a:cxn>
                  <a:cxn ang="0">
                    <a:pos x="42" y="182"/>
                  </a:cxn>
                  <a:cxn ang="0">
                    <a:pos x="48" y="192"/>
                  </a:cxn>
                  <a:cxn ang="0">
                    <a:pos x="56" y="202"/>
                  </a:cxn>
                  <a:cxn ang="0">
                    <a:pos x="62" y="212"/>
                  </a:cxn>
                  <a:cxn ang="0">
                    <a:pos x="66" y="220"/>
                  </a:cxn>
                  <a:cxn ang="0">
                    <a:pos x="74" y="212"/>
                  </a:cxn>
                  <a:cxn ang="0">
                    <a:pos x="90" y="154"/>
                  </a:cxn>
                  <a:cxn ang="0">
                    <a:pos x="104" y="98"/>
                  </a:cxn>
                  <a:cxn ang="0">
                    <a:pos x="108" y="88"/>
                  </a:cxn>
                  <a:cxn ang="0">
                    <a:pos x="108" y="66"/>
                  </a:cxn>
                  <a:cxn ang="0">
                    <a:pos x="102" y="22"/>
                  </a:cxn>
                  <a:cxn ang="0">
                    <a:pos x="70" y="2"/>
                  </a:cxn>
                  <a:cxn ang="0">
                    <a:pos x="64" y="4"/>
                  </a:cxn>
                  <a:cxn ang="0">
                    <a:pos x="58" y="8"/>
                  </a:cxn>
                  <a:cxn ang="0">
                    <a:pos x="58" y="14"/>
                  </a:cxn>
                  <a:cxn ang="0">
                    <a:pos x="56" y="24"/>
                  </a:cxn>
                  <a:cxn ang="0">
                    <a:pos x="54" y="30"/>
                  </a:cxn>
                  <a:cxn ang="0">
                    <a:pos x="44" y="22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" name="Freeform 194"/>
              <p:cNvSpPr>
                <a:spLocks/>
              </p:cNvSpPr>
              <p:nvPr/>
            </p:nvSpPr>
            <p:spPr bwMode="gray">
              <a:xfrm>
                <a:off x="1194" y="1188"/>
                <a:ext cx="122" cy="9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4" y="2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10" y="50"/>
                  </a:cxn>
                  <a:cxn ang="0">
                    <a:pos x="12" y="52"/>
                  </a:cxn>
                  <a:cxn ang="0">
                    <a:pos x="14" y="54"/>
                  </a:cxn>
                  <a:cxn ang="0">
                    <a:pos x="18" y="54"/>
                  </a:cxn>
                  <a:cxn ang="0">
                    <a:pos x="22" y="56"/>
                  </a:cxn>
                  <a:cxn ang="0">
                    <a:pos x="26" y="56"/>
                  </a:cxn>
                  <a:cxn ang="0">
                    <a:pos x="28" y="56"/>
                  </a:cxn>
                  <a:cxn ang="0">
                    <a:pos x="30" y="58"/>
                  </a:cxn>
                  <a:cxn ang="0">
                    <a:pos x="32" y="60"/>
                  </a:cxn>
                  <a:cxn ang="0">
                    <a:pos x="30" y="62"/>
                  </a:cxn>
                  <a:cxn ang="0">
                    <a:pos x="28" y="66"/>
                  </a:cxn>
                  <a:cxn ang="0">
                    <a:pos x="24" y="70"/>
                  </a:cxn>
                  <a:cxn ang="0">
                    <a:pos x="24" y="74"/>
                  </a:cxn>
                  <a:cxn ang="0">
                    <a:pos x="26" y="80"/>
                  </a:cxn>
                  <a:cxn ang="0">
                    <a:pos x="28" y="82"/>
                  </a:cxn>
                  <a:cxn ang="0">
                    <a:pos x="32" y="86"/>
                  </a:cxn>
                  <a:cxn ang="0">
                    <a:pos x="36" y="88"/>
                  </a:cxn>
                  <a:cxn ang="0">
                    <a:pos x="40" y="88"/>
                  </a:cxn>
                  <a:cxn ang="0">
                    <a:pos x="50" y="88"/>
                  </a:cxn>
                  <a:cxn ang="0">
                    <a:pos x="64" y="88"/>
                  </a:cxn>
                  <a:cxn ang="0">
                    <a:pos x="80" y="94"/>
                  </a:cxn>
                  <a:cxn ang="0">
                    <a:pos x="122" y="42"/>
                  </a:cxn>
                  <a:cxn ang="0">
                    <a:pos x="114" y="24"/>
                  </a:cxn>
                  <a:cxn ang="0">
                    <a:pos x="92" y="20"/>
                  </a:cxn>
                  <a:cxn ang="0">
                    <a:pos x="56" y="0"/>
                  </a:cxn>
                  <a:cxn ang="0">
                    <a:pos x="54" y="12"/>
                  </a:cxn>
                  <a:cxn ang="0">
                    <a:pos x="40" y="10"/>
                  </a:cxn>
                  <a:cxn ang="0">
                    <a:pos x="22" y="0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" name="Freeform 195"/>
              <p:cNvSpPr>
                <a:spLocks/>
              </p:cNvSpPr>
              <p:nvPr/>
            </p:nvSpPr>
            <p:spPr bwMode="gray">
              <a:xfrm>
                <a:off x="1222" y="1352"/>
                <a:ext cx="46" cy="46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6"/>
                  </a:cxn>
                  <a:cxn ang="0">
                    <a:pos x="26" y="4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8" y="30"/>
                  </a:cxn>
                  <a:cxn ang="0">
                    <a:pos x="12" y="34"/>
                  </a:cxn>
                  <a:cxn ang="0">
                    <a:pos x="16" y="36"/>
                  </a:cxn>
                  <a:cxn ang="0">
                    <a:pos x="20" y="40"/>
                  </a:cxn>
                  <a:cxn ang="0">
                    <a:pos x="24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8" y="44"/>
                  </a:cxn>
                  <a:cxn ang="0">
                    <a:pos x="32" y="44"/>
                  </a:cxn>
                  <a:cxn ang="0">
                    <a:pos x="36" y="40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46" y="32"/>
                  </a:cxn>
                  <a:cxn ang="0">
                    <a:pos x="46" y="28"/>
                  </a:cxn>
                  <a:cxn ang="0">
                    <a:pos x="46" y="24"/>
                  </a:cxn>
                  <a:cxn ang="0">
                    <a:pos x="42" y="20"/>
                  </a:cxn>
                  <a:cxn ang="0">
                    <a:pos x="38" y="16"/>
                  </a:cxn>
                  <a:cxn ang="0">
                    <a:pos x="34" y="12"/>
                  </a:cxn>
                  <a:cxn ang="0">
                    <a:pos x="32" y="10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" name="Freeform 196"/>
              <p:cNvSpPr>
                <a:spLocks/>
              </p:cNvSpPr>
              <p:nvPr/>
            </p:nvSpPr>
            <p:spPr bwMode="gray">
              <a:xfrm>
                <a:off x="2696" y="2012"/>
                <a:ext cx="32" cy="164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2" y="2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10" y="14"/>
                  </a:cxn>
                  <a:cxn ang="0">
                    <a:pos x="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2" y="42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4" y="56"/>
                  </a:cxn>
                  <a:cxn ang="0">
                    <a:pos x="6" y="60"/>
                  </a:cxn>
                  <a:cxn ang="0">
                    <a:pos x="6" y="66"/>
                  </a:cxn>
                  <a:cxn ang="0">
                    <a:pos x="8" y="82"/>
                  </a:cxn>
                  <a:cxn ang="0">
                    <a:pos x="6" y="100"/>
                  </a:cxn>
                  <a:cxn ang="0">
                    <a:pos x="6" y="118"/>
                  </a:cxn>
                  <a:cxn ang="0">
                    <a:pos x="6" y="132"/>
                  </a:cxn>
                  <a:cxn ang="0">
                    <a:pos x="6" y="140"/>
                  </a:cxn>
                  <a:cxn ang="0">
                    <a:pos x="6" y="142"/>
                  </a:cxn>
                  <a:cxn ang="0">
                    <a:pos x="4" y="146"/>
                  </a:cxn>
                  <a:cxn ang="0">
                    <a:pos x="2" y="150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0" y="160"/>
                  </a:cxn>
                  <a:cxn ang="0">
                    <a:pos x="8" y="164"/>
                  </a:cxn>
                  <a:cxn ang="0">
                    <a:pos x="12" y="152"/>
                  </a:cxn>
                  <a:cxn ang="0">
                    <a:pos x="22" y="162"/>
                  </a:cxn>
                  <a:cxn ang="0">
                    <a:pos x="22" y="160"/>
                  </a:cxn>
                  <a:cxn ang="0">
                    <a:pos x="22" y="158"/>
                  </a:cxn>
                  <a:cxn ang="0">
                    <a:pos x="22" y="152"/>
                  </a:cxn>
                  <a:cxn ang="0">
                    <a:pos x="22" y="146"/>
                  </a:cxn>
                  <a:cxn ang="0">
                    <a:pos x="20" y="140"/>
                  </a:cxn>
                  <a:cxn ang="0">
                    <a:pos x="16" y="130"/>
                  </a:cxn>
                  <a:cxn ang="0">
                    <a:pos x="16" y="118"/>
                  </a:cxn>
                  <a:cxn ang="0">
                    <a:pos x="24" y="106"/>
                  </a:cxn>
                  <a:cxn ang="0">
                    <a:pos x="28" y="102"/>
                  </a:cxn>
                  <a:cxn ang="0">
                    <a:pos x="32" y="96"/>
                  </a:cxn>
                  <a:cxn ang="0">
                    <a:pos x="32" y="92"/>
                  </a:cxn>
                  <a:cxn ang="0">
                    <a:pos x="32" y="88"/>
                  </a:cxn>
                  <a:cxn ang="0">
                    <a:pos x="30" y="84"/>
                  </a:cxn>
                  <a:cxn ang="0">
                    <a:pos x="30" y="80"/>
                  </a:cxn>
                  <a:cxn ang="0">
                    <a:pos x="30" y="74"/>
                  </a:cxn>
                  <a:cxn ang="0">
                    <a:pos x="28" y="62"/>
                  </a:cxn>
                  <a:cxn ang="0">
                    <a:pos x="26" y="50"/>
                  </a:cxn>
                  <a:cxn ang="0">
                    <a:pos x="24" y="40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2" y="32"/>
                  </a:cxn>
                  <a:cxn ang="0">
                    <a:pos x="22" y="28"/>
                  </a:cxn>
                  <a:cxn ang="0">
                    <a:pos x="22" y="22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6" y="8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" name="Freeform 197"/>
              <p:cNvSpPr>
                <a:spLocks/>
              </p:cNvSpPr>
              <p:nvPr/>
            </p:nvSpPr>
            <p:spPr bwMode="gray">
              <a:xfrm>
                <a:off x="1176" y="1206"/>
                <a:ext cx="2133" cy="1160"/>
              </a:xfrm>
              <a:custGeom>
                <a:avLst/>
                <a:gdLst/>
                <a:ahLst/>
                <a:cxnLst>
                  <a:cxn ang="0">
                    <a:pos x="1494" y="916"/>
                  </a:cxn>
                  <a:cxn ang="0">
                    <a:pos x="1558" y="688"/>
                  </a:cxn>
                  <a:cxn ang="0">
                    <a:pos x="1762" y="626"/>
                  </a:cxn>
                  <a:cxn ang="0">
                    <a:pos x="1698" y="776"/>
                  </a:cxn>
                  <a:cxn ang="0">
                    <a:pos x="1790" y="726"/>
                  </a:cxn>
                  <a:cxn ang="0">
                    <a:pos x="1876" y="654"/>
                  </a:cxn>
                  <a:cxn ang="0">
                    <a:pos x="1998" y="586"/>
                  </a:cxn>
                  <a:cxn ang="0">
                    <a:pos x="2084" y="548"/>
                  </a:cxn>
                  <a:cxn ang="0">
                    <a:pos x="2074" y="480"/>
                  </a:cxn>
                  <a:cxn ang="0">
                    <a:pos x="1880" y="370"/>
                  </a:cxn>
                  <a:cxn ang="0">
                    <a:pos x="1640" y="308"/>
                  </a:cxn>
                  <a:cxn ang="0">
                    <a:pos x="1578" y="268"/>
                  </a:cxn>
                  <a:cxn ang="0">
                    <a:pos x="1412" y="308"/>
                  </a:cxn>
                  <a:cxn ang="0">
                    <a:pos x="1338" y="230"/>
                  </a:cxn>
                  <a:cxn ang="0">
                    <a:pos x="1160" y="170"/>
                  </a:cxn>
                  <a:cxn ang="0">
                    <a:pos x="1134" y="160"/>
                  </a:cxn>
                  <a:cxn ang="0">
                    <a:pos x="1086" y="8"/>
                  </a:cxn>
                  <a:cxn ang="0">
                    <a:pos x="1020" y="108"/>
                  </a:cxn>
                  <a:cxn ang="0">
                    <a:pos x="906" y="98"/>
                  </a:cxn>
                  <a:cxn ang="0">
                    <a:pos x="764" y="244"/>
                  </a:cxn>
                  <a:cxn ang="0">
                    <a:pos x="812" y="382"/>
                  </a:cxn>
                  <a:cxn ang="0">
                    <a:pos x="778" y="298"/>
                  </a:cxn>
                  <a:cxn ang="0">
                    <a:pos x="706" y="244"/>
                  </a:cxn>
                  <a:cxn ang="0">
                    <a:pos x="670" y="318"/>
                  </a:cxn>
                  <a:cxn ang="0">
                    <a:pos x="726" y="416"/>
                  </a:cxn>
                  <a:cxn ang="0">
                    <a:pos x="756" y="470"/>
                  </a:cxn>
                  <a:cxn ang="0">
                    <a:pos x="712" y="492"/>
                  </a:cxn>
                  <a:cxn ang="0">
                    <a:pos x="676" y="424"/>
                  </a:cxn>
                  <a:cxn ang="0">
                    <a:pos x="648" y="466"/>
                  </a:cxn>
                  <a:cxn ang="0">
                    <a:pos x="656" y="368"/>
                  </a:cxn>
                  <a:cxn ang="0">
                    <a:pos x="610" y="280"/>
                  </a:cxn>
                  <a:cxn ang="0">
                    <a:pos x="552" y="374"/>
                  </a:cxn>
                  <a:cxn ang="0">
                    <a:pos x="390" y="422"/>
                  </a:cxn>
                  <a:cxn ang="0">
                    <a:pos x="328" y="410"/>
                  </a:cxn>
                  <a:cxn ang="0">
                    <a:pos x="302" y="490"/>
                  </a:cxn>
                  <a:cxn ang="0">
                    <a:pos x="208" y="560"/>
                  </a:cxn>
                  <a:cxn ang="0">
                    <a:pos x="258" y="480"/>
                  </a:cxn>
                  <a:cxn ang="0">
                    <a:pos x="162" y="368"/>
                  </a:cxn>
                  <a:cxn ang="0">
                    <a:pos x="134" y="606"/>
                  </a:cxn>
                  <a:cxn ang="0">
                    <a:pos x="54" y="674"/>
                  </a:cxn>
                  <a:cxn ang="0">
                    <a:pos x="28" y="730"/>
                  </a:cxn>
                  <a:cxn ang="0">
                    <a:pos x="42" y="810"/>
                  </a:cxn>
                  <a:cxn ang="0">
                    <a:pos x="38" y="892"/>
                  </a:cxn>
                  <a:cxn ang="0">
                    <a:pos x="60" y="918"/>
                  </a:cxn>
                  <a:cxn ang="0">
                    <a:pos x="114" y="970"/>
                  </a:cxn>
                  <a:cxn ang="0">
                    <a:pos x="174" y="998"/>
                  </a:cxn>
                  <a:cxn ang="0">
                    <a:pos x="212" y="974"/>
                  </a:cxn>
                  <a:cxn ang="0">
                    <a:pos x="236" y="1020"/>
                  </a:cxn>
                  <a:cxn ang="0">
                    <a:pos x="316" y="1092"/>
                  </a:cxn>
                  <a:cxn ang="0">
                    <a:pos x="348" y="1034"/>
                  </a:cxn>
                  <a:cxn ang="0">
                    <a:pos x="390" y="992"/>
                  </a:cxn>
                  <a:cxn ang="0">
                    <a:pos x="410" y="1058"/>
                  </a:cxn>
                  <a:cxn ang="0">
                    <a:pos x="452" y="1122"/>
                  </a:cxn>
                  <a:cxn ang="0">
                    <a:pos x="560" y="1128"/>
                  </a:cxn>
                  <a:cxn ang="0">
                    <a:pos x="660" y="1104"/>
                  </a:cxn>
                  <a:cxn ang="0">
                    <a:pos x="732" y="1050"/>
                  </a:cxn>
                  <a:cxn ang="0">
                    <a:pos x="752" y="994"/>
                  </a:cxn>
                  <a:cxn ang="0">
                    <a:pos x="834" y="912"/>
                  </a:cxn>
                  <a:cxn ang="0">
                    <a:pos x="964" y="912"/>
                  </a:cxn>
                  <a:cxn ang="0">
                    <a:pos x="1168" y="880"/>
                  </a:cxn>
                  <a:cxn ang="0">
                    <a:pos x="1354" y="904"/>
                  </a:cxn>
                  <a:cxn ang="0">
                    <a:pos x="1432" y="908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" name="Freeform 198"/>
              <p:cNvSpPr>
                <a:spLocks/>
              </p:cNvSpPr>
              <p:nvPr/>
            </p:nvSpPr>
            <p:spPr bwMode="gray">
              <a:xfrm>
                <a:off x="2162" y="2552"/>
                <a:ext cx="86" cy="1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8" y="28"/>
                  </a:cxn>
                  <a:cxn ang="0">
                    <a:pos x="10" y="32"/>
                  </a:cxn>
                  <a:cxn ang="0">
                    <a:pos x="10" y="36"/>
                  </a:cxn>
                  <a:cxn ang="0">
                    <a:pos x="22" y="40"/>
                  </a:cxn>
                  <a:cxn ang="0">
                    <a:pos x="22" y="48"/>
                  </a:cxn>
                  <a:cxn ang="0">
                    <a:pos x="20" y="58"/>
                  </a:cxn>
                  <a:cxn ang="0">
                    <a:pos x="18" y="60"/>
                  </a:cxn>
                  <a:cxn ang="0">
                    <a:pos x="20" y="62"/>
                  </a:cxn>
                  <a:cxn ang="0">
                    <a:pos x="26" y="60"/>
                  </a:cxn>
                  <a:cxn ang="0">
                    <a:pos x="32" y="56"/>
                  </a:cxn>
                  <a:cxn ang="0">
                    <a:pos x="38" y="56"/>
                  </a:cxn>
                  <a:cxn ang="0">
                    <a:pos x="42" y="58"/>
                  </a:cxn>
                  <a:cxn ang="0">
                    <a:pos x="50" y="66"/>
                  </a:cxn>
                  <a:cxn ang="0">
                    <a:pos x="58" y="78"/>
                  </a:cxn>
                  <a:cxn ang="0">
                    <a:pos x="60" y="86"/>
                  </a:cxn>
                  <a:cxn ang="0">
                    <a:pos x="62" y="94"/>
                  </a:cxn>
                  <a:cxn ang="0">
                    <a:pos x="62" y="104"/>
                  </a:cxn>
                  <a:cxn ang="0">
                    <a:pos x="60" y="110"/>
                  </a:cxn>
                  <a:cxn ang="0">
                    <a:pos x="70" y="114"/>
                  </a:cxn>
                  <a:cxn ang="0">
                    <a:pos x="78" y="114"/>
                  </a:cxn>
                  <a:cxn ang="0">
                    <a:pos x="86" y="114"/>
                  </a:cxn>
                  <a:cxn ang="0">
                    <a:pos x="86" y="100"/>
                  </a:cxn>
                  <a:cxn ang="0">
                    <a:pos x="80" y="78"/>
                  </a:cxn>
                  <a:cxn ang="0">
                    <a:pos x="72" y="70"/>
                  </a:cxn>
                  <a:cxn ang="0">
                    <a:pos x="64" y="62"/>
                  </a:cxn>
                  <a:cxn ang="0">
                    <a:pos x="60" y="58"/>
                  </a:cxn>
                  <a:cxn ang="0">
                    <a:pos x="58" y="56"/>
                  </a:cxn>
                  <a:cxn ang="0">
                    <a:pos x="52" y="50"/>
                  </a:cxn>
                  <a:cxn ang="0">
                    <a:pos x="46" y="44"/>
                  </a:cxn>
                  <a:cxn ang="0">
                    <a:pos x="50" y="38"/>
                  </a:cxn>
                  <a:cxn ang="0">
                    <a:pos x="52" y="36"/>
                  </a:cxn>
                  <a:cxn ang="0">
                    <a:pos x="54" y="30"/>
                  </a:cxn>
                  <a:cxn ang="0">
                    <a:pos x="52" y="24"/>
                  </a:cxn>
                  <a:cxn ang="0">
                    <a:pos x="40" y="16"/>
                  </a:cxn>
                  <a:cxn ang="0">
                    <a:pos x="36" y="4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4" y="4"/>
                  </a:cxn>
                  <a:cxn ang="0">
                    <a:pos x="24" y="10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2" y="22"/>
                  </a:cxn>
                  <a:cxn ang="0">
                    <a:pos x="0" y="26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" name="Freeform 199"/>
              <p:cNvSpPr>
                <a:spLocks/>
              </p:cNvSpPr>
              <p:nvPr/>
            </p:nvSpPr>
            <p:spPr bwMode="gray">
              <a:xfrm>
                <a:off x="1676" y="2360"/>
                <a:ext cx="200" cy="174"/>
              </a:xfrm>
              <a:custGeom>
                <a:avLst/>
                <a:gdLst/>
                <a:ahLst/>
                <a:cxnLst>
                  <a:cxn ang="0">
                    <a:pos x="150" y="2"/>
                  </a:cxn>
                  <a:cxn ang="0">
                    <a:pos x="142" y="10"/>
                  </a:cxn>
                  <a:cxn ang="0">
                    <a:pos x="122" y="28"/>
                  </a:cxn>
                  <a:cxn ang="0">
                    <a:pos x="118" y="30"/>
                  </a:cxn>
                  <a:cxn ang="0">
                    <a:pos x="110" y="36"/>
                  </a:cxn>
                  <a:cxn ang="0">
                    <a:pos x="92" y="66"/>
                  </a:cxn>
                  <a:cxn ang="0">
                    <a:pos x="82" y="66"/>
                  </a:cxn>
                  <a:cxn ang="0">
                    <a:pos x="66" y="70"/>
                  </a:cxn>
                  <a:cxn ang="0">
                    <a:pos x="56" y="82"/>
                  </a:cxn>
                  <a:cxn ang="0">
                    <a:pos x="46" y="90"/>
                  </a:cxn>
                  <a:cxn ang="0">
                    <a:pos x="40" y="94"/>
                  </a:cxn>
                  <a:cxn ang="0">
                    <a:pos x="8" y="98"/>
                  </a:cxn>
                  <a:cxn ang="0">
                    <a:pos x="14" y="120"/>
                  </a:cxn>
                  <a:cxn ang="0">
                    <a:pos x="12" y="132"/>
                  </a:cxn>
                  <a:cxn ang="0">
                    <a:pos x="4" y="144"/>
                  </a:cxn>
                  <a:cxn ang="0">
                    <a:pos x="4" y="154"/>
                  </a:cxn>
                  <a:cxn ang="0">
                    <a:pos x="8" y="162"/>
                  </a:cxn>
                  <a:cxn ang="0">
                    <a:pos x="18" y="158"/>
                  </a:cxn>
                  <a:cxn ang="0">
                    <a:pos x="30" y="156"/>
                  </a:cxn>
                  <a:cxn ang="0">
                    <a:pos x="44" y="158"/>
                  </a:cxn>
                  <a:cxn ang="0">
                    <a:pos x="48" y="158"/>
                  </a:cxn>
                  <a:cxn ang="0">
                    <a:pos x="60" y="160"/>
                  </a:cxn>
                  <a:cxn ang="0">
                    <a:pos x="76" y="174"/>
                  </a:cxn>
                  <a:cxn ang="0">
                    <a:pos x="94" y="156"/>
                  </a:cxn>
                  <a:cxn ang="0">
                    <a:pos x="114" y="154"/>
                  </a:cxn>
                  <a:cxn ang="0">
                    <a:pos x="114" y="130"/>
                  </a:cxn>
                  <a:cxn ang="0">
                    <a:pos x="116" y="112"/>
                  </a:cxn>
                  <a:cxn ang="0">
                    <a:pos x="152" y="82"/>
                  </a:cxn>
                  <a:cxn ang="0">
                    <a:pos x="156" y="76"/>
                  </a:cxn>
                  <a:cxn ang="0">
                    <a:pos x="164" y="66"/>
                  </a:cxn>
                  <a:cxn ang="0">
                    <a:pos x="172" y="60"/>
                  </a:cxn>
                  <a:cxn ang="0">
                    <a:pos x="172" y="52"/>
                  </a:cxn>
                  <a:cxn ang="0">
                    <a:pos x="178" y="46"/>
                  </a:cxn>
                  <a:cxn ang="0">
                    <a:pos x="188" y="44"/>
                  </a:cxn>
                  <a:cxn ang="0">
                    <a:pos x="200" y="46"/>
                  </a:cxn>
                  <a:cxn ang="0">
                    <a:pos x="198" y="42"/>
                  </a:cxn>
                  <a:cxn ang="0">
                    <a:pos x="192" y="38"/>
                  </a:cxn>
                  <a:cxn ang="0">
                    <a:pos x="184" y="36"/>
                  </a:cxn>
                  <a:cxn ang="0">
                    <a:pos x="180" y="32"/>
                  </a:cxn>
                  <a:cxn ang="0">
                    <a:pos x="172" y="26"/>
                  </a:cxn>
                  <a:cxn ang="0">
                    <a:pos x="160" y="28"/>
                  </a:cxn>
                  <a:cxn ang="0">
                    <a:pos x="156" y="18"/>
                  </a:cxn>
                  <a:cxn ang="0">
                    <a:pos x="154" y="0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" name="Freeform 200"/>
              <p:cNvSpPr>
                <a:spLocks/>
              </p:cNvSpPr>
              <p:nvPr/>
            </p:nvSpPr>
            <p:spPr bwMode="gray">
              <a:xfrm>
                <a:off x="2154" y="2772"/>
                <a:ext cx="68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6"/>
                  </a:cxn>
                  <a:cxn ang="0">
                    <a:pos x="18" y="28"/>
                  </a:cxn>
                  <a:cxn ang="0">
                    <a:pos x="28" y="36"/>
                  </a:cxn>
                  <a:cxn ang="0">
                    <a:pos x="38" y="44"/>
                  </a:cxn>
                  <a:cxn ang="0">
                    <a:pos x="50" y="54"/>
                  </a:cxn>
                  <a:cxn ang="0">
                    <a:pos x="60" y="62"/>
                  </a:cxn>
                  <a:cxn ang="0">
                    <a:pos x="66" y="66"/>
                  </a:cxn>
                  <a:cxn ang="0">
                    <a:pos x="68" y="66"/>
                  </a:cxn>
                  <a:cxn ang="0">
                    <a:pos x="68" y="62"/>
                  </a:cxn>
                  <a:cxn ang="0">
                    <a:pos x="68" y="60"/>
                  </a:cxn>
                  <a:cxn ang="0">
                    <a:pos x="68" y="58"/>
                  </a:cxn>
                  <a:cxn ang="0">
                    <a:pos x="66" y="56"/>
                  </a:cxn>
                  <a:cxn ang="0">
                    <a:pos x="66" y="54"/>
                  </a:cxn>
                  <a:cxn ang="0">
                    <a:pos x="58" y="42"/>
                  </a:cxn>
                  <a:cxn ang="0">
                    <a:pos x="58" y="40"/>
                  </a:cxn>
                  <a:cxn ang="0">
                    <a:pos x="58" y="36"/>
                  </a:cxn>
                  <a:cxn ang="0">
                    <a:pos x="56" y="32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46" y="12"/>
                  </a:cxn>
                  <a:cxn ang="0">
                    <a:pos x="38" y="14"/>
                  </a:cxn>
                  <a:cxn ang="0">
                    <a:pos x="30" y="4"/>
                  </a:cxn>
                  <a:cxn ang="0">
                    <a:pos x="12" y="6"/>
                  </a:cxn>
                  <a:cxn ang="0">
                    <a:pos x="0" y="0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" name="Freeform 201"/>
              <p:cNvSpPr>
                <a:spLocks/>
              </p:cNvSpPr>
              <p:nvPr/>
            </p:nvSpPr>
            <p:spPr bwMode="gray">
              <a:xfrm>
                <a:off x="2016" y="2518"/>
                <a:ext cx="54" cy="56"/>
              </a:xfrm>
              <a:custGeom>
                <a:avLst/>
                <a:gdLst/>
                <a:ahLst/>
                <a:cxnLst>
                  <a:cxn ang="0">
                    <a:pos x="54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8" y="42"/>
                  </a:cxn>
                  <a:cxn ang="0">
                    <a:pos x="44" y="40"/>
                  </a:cxn>
                  <a:cxn ang="0">
                    <a:pos x="40" y="38"/>
                  </a:cxn>
                  <a:cxn ang="0">
                    <a:pos x="40" y="38"/>
                  </a:cxn>
                  <a:cxn ang="0">
                    <a:pos x="38" y="36"/>
                  </a:cxn>
                  <a:cxn ang="0">
                    <a:pos x="34" y="36"/>
                  </a:cxn>
                  <a:cxn ang="0">
                    <a:pos x="28" y="36"/>
                  </a:cxn>
                  <a:cxn ang="0">
                    <a:pos x="24" y="38"/>
                  </a:cxn>
                  <a:cxn ang="0">
                    <a:pos x="20" y="40"/>
                  </a:cxn>
                  <a:cxn ang="0">
                    <a:pos x="20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2" y="46"/>
                  </a:cxn>
                  <a:cxn ang="0">
                    <a:pos x="6" y="46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4" y="26"/>
                  </a:cxn>
                  <a:cxn ang="0">
                    <a:pos x="2" y="26"/>
                  </a:cxn>
                  <a:cxn ang="0">
                    <a:pos x="2" y="24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"/>
                  </a:cxn>
                  <a:cxn ang="0">
                    <a:pos x="30" y="6"/>
                  </a:cxn>
                  <a:cxn ang="0">
                    <a:pos x="30" y="14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0" y="18"/>
                  </a:cxn>
                  <a:cxn ang="0">
                    <a:pos x="42" y="14"/>
                  </a:cxn>
                  <a:cxn ang="0">
                    <a:pos x="44" y="12"/>
                  </a:cxn>
                  <a:cxn ang="0">
                    <a:pos x="44" y="12"/>
                  </a:cxn>
                  <a:cxn ang="0">
                    <a:pos x="46" y="12"/>
                  </a:cxn>
                  <a:cxn ang="0">
                    <a:pos x="48" y="14"/>
                  </a:cxn>
                  <a:cxn ang="0">
                    <a:pos x="48" y="18"/>
                  </a:cxn>
                  <a:cxn ang="0">
                    <a:pos x="52" y="34"/>
                  </a:cxn>
                  <a:cxn ang="0">
                    <a:pos x="54" y="46"/>
                  </a:cxn>
                  <a:cxn ang="0">
                    <a:pos x="54" y="56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" name="Freeform 202"/>
              <p:cNvSpPr>
                <a:spLocks/>
              </p:cNvSpPr>
              <p:nvPr/>
            </p:nvSpPr>
            <p:spPr bwMode="gray">
              <a:xfrm>
                <a:off x="2066" y="2480"/>
                <a:ext cx="100" cy="272"/>
              </a:xfrm>
              <a:custGeom>
                <a:avLst/>
                <a:gdLst/>
                <a:ahLst/>
                <a:cxnLst>
                  <a:cxn ang="0">
                    <a:pos x="40" y="170"/>
                  </a:cxn>
                  <a:cxn ang="0">
                    <a:pos x="26" y="166"/>
                  </a:cxn>
                  <a:cxn ang="0">
                    <a:pos x="26" y="156"/>
                  </a:cxn>
                  <a:cxn ang="0">
                    <a:pos x="26" y="142"/>
                  </a:cxn>
                  <a:cxn ang="0">
                    <a:pos x="24" y="136"/>
                  </a:cxn>
                  <a:cxn ang="0">
                    <a:pos x="20" y="130"/>
                  </a:cxn>
                  <a:cxn ang="0">
                    <a:pos x="16" y="120"/>
                  </a:cxn>
                  <a:cxn ang="0">
                    <a:pos x="10" y="112"/>
                  </a:cxn>
                  <a:cxn ang="0">
                    <a:pos x="8" y="108"/>
                  </a:cxn>
                  <a:cxn ang="0">
                    <a:pos x="4" y="102"/>
                  </a:cxn>
                  <a:cxn ang="0">
                    <a:pos x="2" y="94"/>
                  </a:cxn>
                  <a:cxn ang="0">
                    <a:pos x="2" y="90"/>
                  </a:cxn>
                  <a:cxn ang="0">
                    <a:pos x="4" y="82"/>
                  </a:cxn>
                  <a:cxn ang="0">
                    <a:pos x="2" y="78"/>
                  </a:cxn>
                  <a:cxn ang="0">
                    <a:pos x="0" y="74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6" y="72"/>
                  </a:cxn>
                  <a:cxn ang="0">
                    <a:pos x="8" y="74"/>
                  </a:cxn>
                  <a:cxn ang="0">
                    <a:pos x="10" y="70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10" y="58"/>
                  </a:cxn>
                  <a:cxn ang="0">
                    <a:pos x="16" y="60"/>
                  </a:cxn>
                  <a:cxn ang="0">
                    <a:pos x="22" y="58"/>
                  </a:cxn>
                  <a:cxn ang="0">
                    <a:pos x="22" y="56"/>
                  </a:cxn>
                  <a:cxn ang="0">
                    <a:pos x="26" y="54"/>
                  </a:cxn>
                  <a:cxn ang="0">
                    <a:pos x="28" y="48"/>
                  </a:cxn>
                  <a:cxn ang="0">
                    <a:pos x="32" y="40"/>
                  </a:cxn>
                  <a:cxn ang="0">
                    <a:pos x="36" y="34"/>
                  </a:cxn>
                  <a:cxn ang="0">
                    <a:pos x="36" y="30"/>
                  </a:cxn>
                  <a:cxn ang="0">
                    <a:pos x="40" y="26"/>
                  </a:cxn>
                  <a:cxn ang="0">
                    <a:pos x="66" y="0"/>
                  </a:cxn>
                  <a:cxn ang="0">
                    <a:pos x="74" y="8"/>
                  </a:cxn>
                  <a:cxn ang="0">
                    <a:pos x="84" y="34"/>
                  </a:cxn>
                  <a:cxn ang="0">
                    <a:pos x="82" y="36"/>
                  </a:cxn>
                  <a:cxn ang="0">
                    <a:pos x="76" y="52"/>
                  </a:cxn>
                  <a:cxn ang="0">
                    <a:pos x="72" y="72"/>
                  </a:cxn>
                  <a:cxn ang="0">
                    <a:pos x="76" y="76"/>
                  </a:cxn>
                  <a:cxn ang="0">
                    <a:pos x="80" y="80"/>
                  </a:cxn>
                  <a:cxn ang="0">
                    <a:pos x="90" y="78"/>
                  </a:cxn>
                  <a:cxn ang="0">
                    <a:pos x="96" y="98"/>
                  </a:cxn>
                  <a:cxn ang="0">
                    <a:pos x="90" y="102"/>
                  </a:cxn>
                  <a:cxn ang="0">
                    <a:pos x="82" y="112"/>
                  </a:cxn>
                  <a:cxn ang="0">
                    <a:pos x="84" y="138"/>
                  </a:cxn>
                  <a:cxn ang="0">
                    <a:pos x="82" y="138"/>
                  </a:cxn>
                  <a:cxn ang="0">
                    <a:pos x="80" y="142"/>
                  </a:cxn>
                  <a:cxn ang="0">
                    <a:pos x="80" y="150"/>
                  </a:cxn>
                  <a:cxn ang="0">
                    <a:pos x="80" y="158"/>
                  </a:cxn>
                  <a:cxn ang="0">
                    <a:pos x="80" y="168"/>
                  </a:cxn>
                  <a:cxn ang="0">
                    <a:pos x="84" y="182"/>
                  </a:cxn>
                  <a:cxn ang="0">
                    <a:pos x="84" y="210"/>
                  </a:cxn>
                  <a:cxn ang="0">
                    <a:pos x="84" y="224"/>
                  </a:cxn>
                  <a:cxn ang="0">
                    <a:pos x="82" y="244"/>
                  </a:cxn>
                  <a:cxn ang="0">
                    <a:pos x="76" y="272"/>
                  </a:cxn>
                  <a:cxn ang="0">
                    <a:pos x="72" y="262"/>
                  </a:cxn>
                  <a:cxn ang="0">
                    <a:pos x="74" y="226"/>
                  </a:cxn>
                  <a:cxn ang="0">
                    <a:pos x="74" y="206"/>
                  </a:cxn>
                  <a:cxn ang="0">
                    <a:pos x="70" y="168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" name="Freeform 203"/>
              <p:cNvSpPr>
                <a:spLocks/>
              </p:cNvSpPr>
              <p:nvPr/>
            </p:nvSpPr>
            <p:spPr bwMode="gray">
              <a:xfrm>
                <a:off x="2192" y="2542"/>
                <a:ext cx="90" cy="168"/>
              </a:xfrm>
              <a:custGeom>
                <a:avLst/>
                <a:gdLst/>
                <a:ahLst/>
                <a:cxnLst>
                  <a:cxn ang="0">
                    <a:pos x="58" y="124"/>
                  </a:cxn>
                  <a:cxn ang="0">
                    <a:pos x="62" y="128"/>
                  </a:cxn>
                  <a:cxn ang="0">
                    <a:pos x="64" y="132"/>
                  </a:cxn>
                  <a:cxn ang="0">
                    <a:pos x="50" y="154"/>
                  </a:cxn>
                  <a:cxn ang="0">
                    <a:pos x="42" y="158"/>
                  </a:cxn>
                  <a:cxn ang="0">
                    <a:pos x="46" y="166"/>
                  </a:cxn>
                  <a:cxn ang="0">
                    <a:pos x="64" y="164"/>
                  </a:cxn>
                  <a:cxn ang="0">
                    <a:pos x="78" y="150"/>
                  </a:cxn>
                  <a:cxn ang="0">
                    <a:pos x="88" y="134"/>
                  </a:cxn>
                  <a:cxn ang="0">
                    <a:pos x="90" y="126"/>
                  </a:cxn>
                  <a:cxn ang="0">
                    <a:pos x="84" y="102"/>
                  </a:cxn>
                  <a:cxn ang="0">
                    <a:pos x="84" y="98"/>
                  </a:cxn>
                  <a:cxn ang="0">
                    <a:pos x="82" y="90"/>
                  </a:cxn>
                  <a:cxn ang="0">
                    <a:pos x="76" y="82"/>
                  </a:cxn>
                  <a:cxn ang="0">
                    <a:pos x="60" y="7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4" y="30"/>
                  </a:cxn>
                  <a:cxn ang="0">
                    <a:pos x="72" y="26"/>
                  </a:cxn>
                  <a:cxn ang="0">
                    <a:pos x="70" y="22"/>
                  </a:cxn>
                  <a:cxn ang="0">
                    <a:pos x="68" y="16"/>
                  </a:cxn>
                  <a:cxn ang="0">
                    <a:pos x="64" y="12"/>
                  </a:cxn>
                  <a:cxn ang="0">
                    <a:pos x="60" y="6"/>
                  </a:cxn>
                  <a:cxn ang="0">
                    <a:pos x="50" y="2"/>
                  </a:cxn>
                  <a:cxn ang="0">
                    <a:pos x="48" y="4"/>
                  </a:cxn>
                  <a:cxn ang="0">
                    <a:pos x="40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8" y="14"/>
                  </a:cxn>
                  <a:cxn ang="0">
                    <a:pos x="20" y="30"/>
                  </a:cxn>
                  <a:cxn ang="0">
                    <a:pos x="24" y="36"/>
                  </a:cxn>
                  <a:cxn ang="0">
                    <a:pos x="22" y="44"/>
                  </a:cxn>
                  <a:cxn ang="0">
                    <a:pos x="20" y="48"/>
                  </a:cxn>
                  <a:cxn ang="0">
                    <a:pos x="18" y="50"/>
                  </a:cxn>
                  <a:cxn ang="0">
                    <a:pos x="18" y="58"/>
                  </a:cxn>
                  <a:cxn ang="0">
                    <a:pos x="24" y="64"/>
                  </a:cxn>
                  <a:cxn ang="0">
                    <a:pos x="30" y="68"/>
                  </a:cxn>
                  <a:cxn ang="0">
                    <a:pos x="32" y="70"/>
                  </a:cxn>
                  <a:cxn ang="0">
                    <a:pos x="38" y="76"/>
                  </a:cxn>
                  <a:cxn ang="0">
                    <a:pos x="46" y="84"/>
                  </a:cxn>
                  <a:cxn ang="0">
                    <a:pos x="52" y="94"/>
                  </a:cxn>
                  <a:cxn ang="0">
                    <a:pos x="56" y="106"/>
                  </a:cxn>
                  <a:cxn ang="0">
                    <a:pos x="56" y="116"/>
                  </a:cxn>
                  <a:cxn ang="0">
                    <a:pos x="56" y="124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0" name="Freeform 204"/>
              <p:cNvSpPr>
                <a:spLocks/>
              </p:cNvSpPr>
              <p:nvPr/>
            </p:nvSpPr>
            <p:spPr bwMode="gray">
              <a:xfrm>
                <a:off x="2142" y="2578"/>
                <a:ext cx="82" cy="20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0" y="6"/>
                  </a:cxn>
                  <a:cxn ang="0">
                    <a:pos x="4" y="24"/>
                  </a:cxn>
                  <a:cxn ang="0">
                    <a:pos x="6" y="40"/>
                  </a:cxn>
                  <a:cxn ang="0">
                    <a:pos x="4" y="42"/>
                  </a:cxn>
                  <a:cxn ang="0">
                    <a:pos x="2" y="48"/>
                  </a:cxn>
                  <a:cxn ang="0">
                    <a:pos x="4" y="58"/>
                  </a:cxn>
                  <a:cxn ang="0">
                    <a:pos x="4" y="64"/>
                  </a:cxn>
                  <a:cxn ang="0">
                    <a:pos x="6" y="76"/>
                  </a:cxn>
                  <a:cxn ang="0">
                    <a:pos x="12" y="90"/>
                  </a:cxn>
                  <a:cxn ang="0">
                    <a:pos x="8" y="120"/>
                  </a:cxn>
                  <a:cxn ang="0">
                    <a:pos x="8" y="132"/>
                  </a:cxn>
                  <a:cxn ang="0">
                    <a:pos x="4" y="162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2" y="178"/>
                  </a:cxn>
                  <a:cxn ang="0">
                    <a:pos x="8" y="186"/>
                  </a:cxn>
                  <a:cxn ang="0">
                    <a:pos x="24" y="200"/>
                  </a:cxn>
                  <a:cxn ang="0">
                    <a:pos x="50" y="208"/>
                  </a:cxn>
                  <a:cxn ang="0">
                    <a:pos x="46" y="192"/>
                  </a:cxn>
                  <a:cxn ang="0">
                    <a:pos x="20" y="166"/>
                  </a:cxn>
                  <a:cxn ang="0">
                    <a:pos x="14" y="148"/>
                  </a:cxn>
                  <a:cxn ang="0">
                    <a:pos x="18" y="128"/>
                  </a:cxn>
                  <a:cxn ang="0">
                    <a:pos x="22" y="108"/>
                  </a:cxn>
                  <a:cxn ang="0">
                    <a:pos x="24" y="90"/>
                  </a:cxn>
                  <a:cxn ang="0">
                    <a:pos x="26" y="86"/>
                  </a:cxn>
                  <a:cxn ang="0">
                    <a:pos x="28" y="82"/>
                  </a:cxn>
                  <a:cxn ang="0">
                    <a:pos x="32" y="84"/>
                  </a:cxn>
                  <a:cxn ang="0">
                    <a:pos x="34" y="90"/>
                  </a:cxn>
                  <a:cxn ang="0">
                    <a:pos x="42" y="110"/>
                  </a:cxn>
                  <a:cxn ang="0">
                    <a:pos x="48" y="112"/>
                  </a:cxn>
                  <a:cxn ang="0">
                    <a:pos x="48" y="92"/>
                  </a:cxn>
                  <a:cxn ang="0">
                    <a:pos x="56" y="82"/>
                  </a:cxn>
                  <a:cxn ang="0">
                    <a:pos x="64" y="80"/>
                  </a:cxn>
                  <a:cxn ang="0">
                    <a:pos x="74" y="82"/>
                  </a:cxn>
                  <a:cxn ang="0">
                    <a:pos x="82" y="82"/>
                  </a:cxn>
                  <a:cxn ang="0">
                    <a:pos x="82" y="74"/>
                  </a:cxn>
                  <a:cxn ang="0">
                    <a:pos x="80" y="62"/>
                  </a:cxn>
                  <a:cxn ang="0">
                    <a:pos x="80" y="58"/>
                  </a:cxn>
                  <a:cxn ang="0">
                    <a:pos x="74" y="46"/>
                  </a:cxn>
                  <a:cxn ang="0">
                    <a:pos x="64" y="34"/>
                  </a:cxn>
                  <a:cxn ang="0">
                    <a:pos x="60" y="32"/>
                  </a:cxn>
                  <a:cxn ang="0">
                    <a:pos x="54" y="30"/>
                  </a:cxn>
                  <a:cxn ang="0">
                    <a:pos x="50" y="32"/>
                  </a:cxn>
                  <a:cxn ang="0">
                    <a:pos x="44" y="36"/>
                  </a:cxn>
                  <a:cxn ang="0">
                    <a:pos x="38" y="36"/>
                  </a:cxn>
                  <a:cxn ang="0">
                    <a:pos x="38" y="34"/>
                  </a:cxn>
                  <a:cxn ang="0">
                    <a:pos x="40" y="28"/>
                  </a:cxn>
                  <a:cxn ang="0">
                    <a:pos x="42" y="18"/>
                  </a:cxn>
                  <a:cxn ang="0">
                    <a:pos x="40" y="10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20" y="0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1" name="Freeform 205"/>
              <p:cNvSpPr>
                <a:spLocks/>
              </p:cNvSpPr>
              <p:nvPr/>
            </p:nvSpPr>
            <p:spPr bwMode="gray">
              <a:xfrm>
                <a:off x="2012" y="2468"/>
                <a:ext cx="70" cy="3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34" y="36"/>
                  </a:cxn>
                  <a:cxn ang="0">
                    <a:pos x="34" y="36"/>
                  </a:cxn>
                  <a:cxn ang="0">
                    <a:pos x="30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0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0" y="12"/>
                  </a:cxn>
                  <a:cxn ang="0">
                    <a:pos x="58" y="38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2" name="Freeform 206"/>
              <p:cNvSpPr>
                <a:spLocks/>
              </p:cNvSpPr>
              <p:nvPr/>
            </p:nvSpPr>
            <p:spPr bwMode="gray">
              <a:xfrm>
                <a:off x="1910" y="2446"/>
                <a:ext cx="98" cy="5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22"/>
                  </a:cxn>
                  <a:cxn ang="0">
                    <a:pos x="10" y="22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8" y="32"/>
                  </a:cxn>
                  <a:cxn ang="0">
                    <a:pos x="26" y="36"/>
                  </a:cxn>
                  <a:cxn ang="0">
                    <a:pos x="42" y="42"/>
                  </a:cxn>
                  <a:cxn ang="0">
                    <a:pos x="64" y="48"/>
                  </a:cxn>
                  <a:cxn ang="0">
                    <a:pos x="96" y="52"/>
                  </a:cxn>
                  <a:cxn ang="0">
                    <a:pos x="98" y="34"/>
                  </a:cxn>
                  <a:cxn ang="0">
                    <a:pos x="82" y="32"/>
                  </a:cxn>
                  <a:cxn ang="0">
                    <a:pos x="36" y="22"/>
                  </a:cxn>
                  <a:cxn ang="0">
                    <a:pos x="24" y="12"/>
                  </a:cxn>
                  <a:cxn ang="0">
                    <a:pos x="8" y="0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3" name="Freeform 207"/>
              <p:cNvSpPr>
                <a:spLocks/>
              </p:cNvSpPr>
              <p:nvPr/>
            </p:nvSpPr>
            <p:spPr bwMode="gray">
              <a:xfrm>
                <a:off x="1752" y="2368"/>
                <a:ext cx="378" cy="372"/>
              </a:xfrm>
              <a:custGeom>
                <a:avLst/>
                <a:gdLst/>
                <a:ahLst/>
                <a:cxnLst>
                  <a:cxn ang="0">
                    <a:pos x="262" y="126"/>
                  </a:cxn>
                  <a:cxn ang="0">
                    <a:pos x="264" y="110"/>
                  </a:cxn>
                  <a:cxn ang="0">
                    <a:pos x="256" y="114"/>
                  </a:cxn>
                  <a:cxn ang="0">
                    <a:pos x="254" y="130"/>
                  </a:cxn>
                  <a:cxn ang="0">
                    <a:pos x="192" y="116"/>
                  </a:cxn>
                  <a:cxn ang="0">
                    <a:pos x="168" y="98"/>
                  </a:cxn>
                  <a:cxn ang="0">
                    <a:pos x="162" y="82"/>
                  </a:cxn>
                  <a:cxn ang="0">
                    <a:pos x="160" y="58"/>
                  </a:cxn>
                  <a:cxn ang="0">
                    <a:pos x="174" y="40"/>
                  </a:cxn>
                  <a:cxn ang="0">
                    <a:pos x="170" y="6"/>
                  </a:cxn>
                  <a:cxn ang="0">
                    <a:pos x="152" y="0"/>
                  </a:cxn>
                  <a:cxn ang="0">
                    <a:pos x="140" y="8"/>
                  </a:cxn>
                  <a:cxn ang="0">
                    <a:pos x="110" y="18"/>
                  </a:cxn>
                  <a:cxn ang="0">
                    <a:pos x="112" y="28"/>
                  </a:cxn>
                  <a:cxn ang="0">
                    <a:pos x="124" y="34"/>
                  </a:cxn>
                  <a:cxn ang="0">
                    <a:pos x="108" y="36"/>
                  </a:cxn>
                  <a:cxn ang="0">
                    <a:pos x="96" y="48"/>
                  </a:cxn>
                  <a:cxn ang="0">
                    <a:pos x="88" y="60"/>
                  </a:cxn>
                  <a:cxn ang="0">
                    <a:pos x="58" y="84"/>
                  </a:cxn>
                  <a:cxn ang="0">
                    <a:pos x="48" y="126"/>
                  </a:cxn>
                  <a:cxn ang="0">
                    <a:pos x="18" y="148"/>
                  </a:cxn>
                  <a:cxn ang="0">
                    <a:pos x="12" y="170"/>
                  </a:cxn>
                  <a:cxn ang="0">
                    <a:pos x="32" y="166"/>
                  </a:cxn>
                  <a:cxn ang="0">
                    <a:pos x="32" y="176"/>
                  </a:cxn>
                  <a:cxn ang="0">
                    <a:pos x="16" y="192"/>
                  </a:cxn>
                  <a:cxn ang="0">
                    <a:pos x="38" y="214"/>
                  </a:cxn>
                  <a:cxn ang="0">
                    <a:pos x="50" y="206"/>
                  </a:cxn>
                  <a:cxn ang="0">
                    <a:pos x="58" y="194"/>
                  </a:cxn>
                  <a:cxn ang="0">
                    <a:pos x="56" y="210"/>
                  </a:cxn>
                  <a:cxn ang="0">
                    <a:pos x="76" y="308"/>
                  </a:cxn>
                  <a:cxn ang="0">
                    <a:pos x="102" y="352"/>
                  </a:cxn>
                  <a:cxn ang="0">
                    <a:pos x="114" y="370"/>
                  </a:cxn>
                  <a:cxn ang="0">
                    <a:pos x="132" y="370"/>
                  </a:cxn>
                  <a:cxn ang="0">
                    <a:pos x="134" y="362"/>
                  </a:cxn>
                  <a:cxn ang="0">
                    <a:pos x="146" y="348"/>
                  </a:cxn>
                  <a:cxn ang="0">
                    <a:pos x="160" y="318"/>
                  </a:cxn>
                  <a:cxn ang="0">
                    <a:pos x="162" y="280"/>
                  </a:cxn>
                  <a:cxn ang="0">
                    <a:pos x="182" y="268"/>
                  </a:cxn>
                  <a:cxn ang="0">
                    <a:pos x="224" y="232"/>
                  </a:cxn>
                  <a:cxn ang="0">
                    <a:pos x="248" y="202"/>
                  </a:cxn>
                  <a:cxn ang="0">
                    <a:pos x="262" y="194"/>
                  </a:cxn>
                  <a:cxn ang="0">
                    <a:pos x="266" y="176"/>
                  </a:cxn>
                  <a:cxn ang="0">
                    <a:pos x="266" y="160"/>
                  </a:cxn>
                  <a:cxn ang="0">
                    <a:pos x="282" y="150"/>
                  </a:cxn>
                  <a:cxn ang="0">
                    <a:pos x="294" y="156"/>
                  </a:cxn>
                  <a:cxn ang="0">
                    <a:pos x="304" y="170"/>
                  </a:cxn>
                  <a:cxn ang="0">
                    <a:pos x="312" y="164"/>
                  </a:cxn>
                  <a:cxn ang="0">
                    <a:pos x="318" y="182"/>
                  </a:cxn>
                  <a:cxn ang="0">
                    <a:pos x="324" y="184"/>
                  </a:cxn>
                  <a:cxn ang="0">
                    <a:pos x="322" y="168"/>
                  </a:cxn>
                  <a:cxn ang="0">
                    <a:pos x="336" y="168"/>
                  </a:cxn>
                  <a:cxn ang="0">
                    <a:pos x="346" y="152"/>
                  </a:cxn>
                  <a:cxn ang="0">
                    <a:pos x="370" y="130"/>
                  </a:cxn>
                  <a:cxn ang="0">
                    <a:pos x="378" y="114"/>
                  </a:cxn>
                  <a:cxn ang="0">
                    <a:pos x="344" y="114"/>
                  </a:cxn>
                  <a:cxn ang="0">
                    <a:pos x="322" y="130"/>
                  </a:cxn>
                  <a:cxn ang="0">
                    <a:pos x="306" y="136"/>
                  </a:cxn>
                  <a:cxn ang="0">
                    <a:pos x="282" y="136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4" name="Freeform 208"/>
              <p:cNvSpPr>
                <a:spLocks/>
              </p:cNvSpPr>
              <p:nvPr/>
            </p:nvSpPr>
            <p:spPr bwMode="gray">
              <a:xfrm>
                <a:off x="1664" y="2324"/>
                <a:ext cx="196" cy="136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84" y="36"/>
                  </a:cxn>
                  <a:cxn ang="0">
                    <a:pos x="166" y="38"/>
                  </a:cxn>
                  <a:cxn ang="0">
                    <a:pos x="162" y="40"/>
                  </a:cxn>
                  <a:cxn ang="0">
                    <a:pos x="156" y="44"/>
                  </a:cxn>
                  <a:cxn ang="0">
                    <a:pos x="154" y="50"/>
                  </a:cxn>
                  <a:cxn ang="0">
                    <a:pos x="134" y="66"/>
                  </a:cxn>
                  <a:cxn ang="0">
                    <a:pos x="132" y="66"/>
                  </a:cxn>
                  <a:cxn ang="0">
                    <a:pos x="128" y="66"/>
                  </a:cxn>
                  <a:cxn ang="0">
                    <a:pos x="122" y="72"/>
                  </a:cxn>
                  <a:cxn ang="0">
                    <a:pos x="122" y="84"/>
                  </a:cxn>
                  <a:cxn ang="0">
                    <a:pos x="102" y="102"/>
                  </a:cxn>
                  <a:cxn ang="0">
                    <a:pos x="94" y="102"/>
                  </a:cxn>
                  <a:cxn ang="0">
                    <a:pos x="84" y="104"/>
                  </a:cxn>
                  <a:cxn ang="0">
                    <a:pos x="74" y="110"/>
                  </a:cxn>
                  <a:cxn ang="0">
                    <a:pos x="68" y="118"/>
                  </a:cxn>
                  <a:cxn ang="0">
                    <a:pos x="60" y="124"/>
                  </a:cxn>
                  <a:cxn ang="0">
                    <a:pos x="56" y="128"/>
                  </a:cxn>
                  <a:cxn ang="0">
                    <a:pos x="52" y="130"/>
                  </a:cxn>
                  <a:cxn ang="0">
                    <a:pos x="32" y="136"/>
                  </a:cxn>
                  <a:cxn ang="0">
                    <a:pos x="12" y="132"/>
                  </a:cxn>
                  <a:cxn ang="0">
                    <a:pos x="0" y="80"/>
                  </a:cxn>
                  <a:cxn ang="0">
                    <a:pos x="12" y="42"/>
                  </a:cxn>
                  <a:cxn ang="0">
                    <a:pos x="32" y="32"/>
                  </a:cxn>
                  <a:cxn ang="0">
                    <a:pos x="38" y="30"/>
                  </a:cxn>
                  <a:cxn ang="0">
                    <a:pos x="48" y="24"/>
                  </a:cxn>
                  <a:cxn ang="0">
                    <a:pos x="56" y="14"/>
                  </a:cxn>
                  <a:cxn ang="0">
                    <a:pos x="60" y="8"/>
                  </a:cxn>
                  <a:cxn ang="0">
                    <a:pos x="66" y="10"/>
                  </a:cxn>
                  <a:cxn ang="0">
                    <a:pos x="74" y="10"/>
                  </a:cxn>
                  <a:cxn ang="0">
                    <a:pos x="92" y="12"/>
                  </a:cxn>
                  <a:cxn ang="0">
                    <a:pos x="122" y="2"/>
                  </a:cxn>
                  <a:cxn ang="0">
                    <a:pos x="140" y="8"/>
                  </a:cxn>
                  <a:cxn ang="0">
                    <a:pos x="142" y="12"/>
                  </a:cxn>
                  <a:cxn ang="0">
                    <a:pos x="150" y="16"/>
                  </a:cxn>
                  <a:cxn ang="0">
                    <a:pos x="158" y="20"/>
                  </a:cxn>
                  <a:cxn ang="0">
                    <a:pos x="194" y="20"/>
                  </a:cxn>
                  <a:cxn ang="0">
                    <a:pos x="194" y="24"/>
                  </a:cxn>
                  <a:cxn ang="0">
                    <a:pos x="196" y="34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5" name="Freeform 209"/>
              <p:cNvSpPr>
                <a:spLocks/>
              </p:cNvSpPr>
              <p:nvPr/>
            </p:nvSpPr>
            <p:spPr bwMode="gray">
              <a:xfrm>
                <a:off x="2456" y="2198"/>
                <a:ext cx="116" cy="172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94" y="20"/>
                  </a:cxn>
                  <a:cxn ang="0">
                    <a:pos x="76" y="34"/>
                  </a:cxn>
                  <a:cxn ang="0">
                    <a:pos x="66" y="42"/>
                  </a:cxn>
                  <a:cxn ang="0">
                    <a:pos x="58" y="48"/>
                  </a:cxn>
                  <a:cxn ang="0">
                    <a:pos x="54" y="50"/>
                  </a:cxn>
                  <a:cxn ang="0">
                    <a:pos x="18" y="46"/>
                  </a:cxn>
                  <a:cxn ang="0">
                    <a:pos x="16" y="52"/>
                  </a:cxn>
                  <a:cxn ang="0">
                    <a:pos x="18" y="60"/>
                  </a:cxn>
                  <a:cxn ang="0">
                    <a:pos x="18" y="64"/>
                  </a:cxn>
                  <a:cxn ang="0">
                    <a:pos x="18" y="70"/>
                  </a:cxn>
                  <a:cxn ang="0">
                    <a:pos x="10" y="72"/>
                  </a:cxn>
                  <a:cxn ang="0">
                    <a:pos x="4" y="70"/>
                  </a:cxn>
                  <a:cxn ang="0">
                    <a:pos x="0" y="70"/>
                  </a:cxn>
                  <a:cxn ang="0">
                    <a:pos x="12" y="90"/>
                  </a:cxn>
                  <a:cxn ang="0">
                    <a:pos x="16" y="112"/>
                  </a:cxn>
                  <a:cxn ang="0">
                    <a:pos x="20" y="114"/>
                  </a:cxn>
                  <a:cxn ang="0">
                    <a:pos x="26" y="120"/>
                  </a:cxn>
                  <a:cxn ang="0">
                    <a:pos x="34" y="124"/>
                  </a:cxn>
                  <a:cxn ang="0">
                    <a:pos x="40" y="128"/>
                  </a:cxn>
                  <a:cxn ang="0">
                    <a:pos x="42" y="132"/>
                  </a:cxn>
                  <a:cxn ang="0">
                    <a:pos x="42" y="134"/>
                  </a:cxn>
                  <a:cxn ang="0">
                    <a:pos x="42" y="140"/>
                  </a:cxn>
                  <a:cxn ang="0">
                    <a:pos x="40" y="156"/>
                  </a:cxn>
                  <a:cxn ang="0">
                    <a:pos x="42" y="164"/>
                  </a:cxn>
                  <a:cxn ang="0">
                    <a:pos x="48" y="170"/>
                  </a:cxn>
                  <a:cxn ang="0">
                    <a:pos x="56" y="172"/>
                  </a:cxn>
                  <a:cxn ang="0">
                    <a:pos x="64" y="172"/>
                  </a:cxn>
                  <a:cxn ang="0">
                    <a:pos x="72" y="166"/>
                  </a:cxn>
                  <a:cxn ang="0">
                    <a:pos x="76" y="160"/>
                  </a:cxn>
                  <a:cxn ang="0">
                    <a:pos x="78" y="136"/>
                  </a:cxn>
                  <a:cxn ang="0">
                    <a:pos x="76" y="120"/>
                  </a:cxn>
                  <a:cxn ang="0">
                    <a:pos x="70" y="112"/>
                  </a:cxn>
                  <a:cxn ang="0">
                    <a:pos x="66" y="108"/>
                  </a:cxn>
                  <a:cxn ang="0">
                    <a:pos x="62" y="106"/>
                  </a:cxn>
                  <a:cxn ang="0">
                    <a:pos x="54" y="96"/>
                  </a:cxn>
                  <a:cxn ang="0">
                    <a:pos x="54" y="90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0" y="84"/>
                  </a:cxn>
                  <a:cxn ang="0">
                    <a:pos x="86" y="56"/>
                  </a:cxn>
                  <a:cxn ang="0">
                    <a:pos x="98" y="42"/>
                  </a:cxn>
                  <a:cxn ang="0">
                    <a:pos x="110" y="20"/>
                  </a:cxn>
                  <a:cxn ang="0">
                    <a:pos x="114" y="8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6" name="Freeform 210"/>
              <p:cNvSpPr>
                <a:spLocks/>
              </p:cNvSpPr>
              <p:nvPr/>
            </p:nvSpPr>
            <p:spPr bwMode="gray">
              <a:xfrm>
                <a:off x="2022" y="2084"/>
                <a:ext cx="420" cy="174"/>
              </a:xfrm>
              <a:custGeom>
                <a:avLst/>
                <a:gdLst/>
                <a:ahLst/>
                <a:cxnLst>
                  <a:cxn ang="0">
                    <a:pos x="26" y="20"/>
                  </a:cxn>
                  <a:cxn ang="0">
                    <a:pos x="26" y="18"/>
                  </a:cxn>
                  <a:cxn ang="0">
                    <a:pos x="30" y="14"/>
                  </a:cxn>
                  <a:cxn ang="0">
                    <a:pos x="36" y="10"/>
                  </a:cxn>
                  <a:cxn ang="0">
                    <a:pos x="48" y="12"/>
                  </a:cxn>
                  <a:cxn ang="0">
                    <a:pos x="58" y="14"/>
                  </a:cxn>
                  <a:cxn ang="0">
                    <a:pos x="78" y="18"/>
                  </a:cxn>
                  <a:cxn ang="0">
                    <a:pos x="106" y="42"/>
                  </a:cxn>
                  <a:cxn ang="0">
                    <a:pos x="108" y="40"/>
                  </a:cxn>
                  <a:cxn ang="0">
                    <a:pos x="114" y="36"/>
                  </a:cxn>
                  <a:cxn ang="0">
                    <a:pos x="120" y="28"/>
                  </a:cxn>
                  <a:cxn ang="0">
                    <a:pos x="122" y="20"/>
                  </a:cxn>
                  <a:cxn ang="0">
                    <a:pos x="128" y="18"/>
                  </a:cxn>
                  <a:cxn ang="0">
                    <a:pos x="136" y="14"/>
                  </a:cxn>
                  <a:cxn ang="0">
                    <a:pos x="154" y="0"/>
                  </a:cxn>
                  <a:cxn ang="0">
                    <a:pos x="178" y="4"/>
                  </a:cxn>
                  <a:cxn ang="0">
                    <a:pos x="200" y="2"/>
                  </a:cxn>
                  <a:cxn ang="0">
                    <a:pos x="234" y="12"/>
                  </a:cxn>
                  <a:cxn ang="0">
                    <a:pos x="256" y="24"/>
                  </a:cxn>
                  <a:cxn ang="0">
                    <a:pos x="274" y="26"/>
                  </a:cxn>
                  <a:cxn ang="0">
                    <a:pos x="304" y="18"/>
                  </a:cxn>
                  <a:cxn ang="0">
                    <a:pos x="318" y="10"/>
                  </a:cxn>
                  <a:cxn ang="0">
                    <a:pos x="322" y="4"/>
                  </a:cxn>
                  <a:cxn ang="0">
                    <a:pos x="322" y="2"/>
                  </a:cxn>
                  <a:cxn ang="0">
                    <a:pos x="342" y="6"/>
                  </a:cxn>
                  <a:cxn ang="0">
                    <a:pos x="378" y="22"/>
                  </a:cxn>
                  <a:cxn ang="0">
                    <a:pos x="372" y="60"/>
                  </a:cxn>
                  <a:cxn ang="0">
                    <a:pos x="382" y="60"/>
                  </a:cxn>
                  <a:cxn ang="0">
                    <a:pos x="394" y="60"/>
                  </a:cxn>
                  <a:cxn ang="0">
                    <a:pos x="404" y="60"/>
                  </a:cxn>
                  <a:cxn ang="0">
                    <a:pos x="412" y="64"/>
                  </a:cxn>
                  <a:cxn ang="0">
                    <a:pos x="418" y="68"/>
                  </a:cxn>
                  <a:cxn ang="0">
                    <a:pos x="420" y="74"/>
                  </a:cxn>
                  <a:cxn ang="0">
                    <a:pos x="414" y="78"/>
                  </a:cxn>
                  <a:cxn ang="0">
                    <a:pos x="404" y="84"/>
                  </a:cxn>
                  <a:cxn ang="0">
                    <a:pos x="390" y="88"/>
                  </a:cxn>
                  <a:cxn ang="0">
                    <a:pos x="374" y="92"/>
                  </a:cxn>
                  <a:cxn ang="0">
                    <a:pos x="360" y="100"/>
                  </a:cxn>
                  <a:cxn ang="0">
                    <a:pos x="360" y="104"/>
                  </a:cxn>
                  <a:cxn ang="0">
                    <a:pos x="358" y="112"/>
                  </a:cxn>
                  <a:cxn ang="0">
                    <a:pos x="354" y="120"/>
                  </a:cxn>
                  <a:cxn ang="0">
                    <a:pos x="344" y="128"/>
                  </a:cxn>
                  <a:cxn ang="0">
                    <a:pos x="322" y="136"/>
                  </a:cxn>
                  <a:cxn ang="0">
                    <a:pos x="280" y="144"/>
                  </a:cxn>
                  <a:cxn ang="0">
                    <a:pos x="246" y="152"/>
                  </a:cxn>
                  <a:cxn ang="0">
                    <a:pos x="232" y="158"/>
                  </a:cxn>
                  <a:cxn ang="0">
                    <a:pos x="204" y="172"/>
                  </a:cxn>
                  <a:cxn ang="0">
                    <a:pos x="176" y="172"/>
                  </a:cxn>
                  <a:cxn ang="0">
                    <a:pos x="162" y="162"/>
                  </a:cxn>
                  <a:cxn ang="0">
                    <a:pos x="144" y="160"/>
                  </a:cxn>
                  <a:cxn ang="0">
                    <a:pos x="116" y="162"/>
                  </a:cxn>
                  <a:cxn ang="0">
                    <a:pos x="88" y="160"/>
                  </a:cxn>
                  <a:cxn ang="0">
                    <a:pos x="76" y="148"/>
                  </a:cxn>
                  <a:cxn ang="0">
                    <a:pos x="76" y="134"/>
                  </a:cxn>
                  <a:cxn ang="0">
                    <a:pos x="66" y="108"/>
                  </a:cxn>
                  <a:cxn ang="0">
                    <a:pos x="44" y="94"/>
                  </a:cxn>
                  <a:cxn ang="0">
                    <a:pos x="16" y="78"/>
                  </a:cxn>
                  <a:cxn ang="0">
                    <a:pos x="0" y="50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7" name="Freeform 211"/>
              <p:cNvSpPr>
                <a:spLocks/>
              </p:cNvSpPr>
              <p:nvPr/>
            </p:nvSpPr>
            <p:spPr bwMode="gray">
              <a:xfrm>
                <a:off x="1830" y="2030"/>
                <a:ext cx="790" cy="574"/>
              </a:xfrm>
              <a:custGeom>
                <a:avLst/>
                <a:gdLst/>
                <a:ahLst/>
                <a:cxnLst>
                  <a:cxn ang="0">
                    <a:pos x="258" y="162"/>
                  </a:cxn>
                  <a:cxn ang="0">
                    <a:pos x="310" y="218"/>
                  </a:cxn>
                  <a:cxn ang="0">
                    <a:pos x="396" y="226"/>
                  </a:cxn>
                  <a:cxn ang="0">
                    <a:pos x="514" y="190"/>
                  </a:cxn>
                  <a:cxn ang="0">
                    <a:pos x="584" y="142"/>
                  </a:cxn>
                  <a:cxn ang="0">
                    <a:pos x="606" y="118"/>
                  </a:cxn>
                  <a:cxn ang="0">
                    <a:pos x="588" y="56"/>
                  </a:cxn>
                  <a:cxn ang="0">
                    <a:pos x="658" y="8"/>
                  </a:cxn>
                  <a:cxn ang="0">
                    <a:pos x="678" y="52"/>
                  </a:cxn>
                  <a:cxn ang="0">
                    <a:pos x="712" y="90"/>
                  </a:cxn>
                  <a:cxn ang="0">
                    <a:pos x="734" y="108"/>
                  </a:cxn>
                  <a:cxn ang="0">
                    <a:pos x="762" y="104"/>
                  </a:cxn>
                  <a:cxn ang="0">
                    <a:pos x="790" y="78"/>
                  </a:cxn>
                  <a:cxn ang="0">
                    <a:pos x="778" y="120"/>
                  </a:cxn>
                  <a:cxn ang="0">
                    <a:pos x="698" y="208"/>
                  </a:cxn>
                  <a:cxn ang="0">
                    <a:pos x="660" y="216"/>
                  </a:cxn>
                  <a:cxn ang="0">
                    <a:pos x="644" y="224"/>
                  </a:cxn>
                  <a:cxn ang="0">
                    <a:pos x="636" y="242"/>
                  </a:cxn>
                  <a:cxn ang="0">
                    <a:pos x="618" y="270"/>
                  </a:cxn>
                  <a:cxn ang="0">
                    <a:pos x="600" y="268"/>
                  </a:cxn>
                  <a:cxn ang="0">
                    <a:pos x="596" y="254"/>
                  </a:cxn>
                  <a:cxn ang="0">
                    <a:pos x="556" y="264"/>
                  </a:cxn>
                  <a:cxn ang="0">
                    <a:pos x="560" y="282"/>
                  </a:cxn>
                  <a:cxn ang="0">
                    <a:pos x="590" y="294"/>
                  </a:cxn>
                  <a:cxn ang="0">
                    <a:pos x="624" y="298"/>
                  </a:cxn>
                  <a:cxn ang="0">
                    <a:pos x="592" y="316"/>
                  </a:cxn>
                  <a:cxn ang="0">
                    <a:pos x="582" y="336"/>
                  </a:cxn>
                  <a:cxn ang="0">
                    <a:pos x="608" y="390"/>
                  </a:cxn>
                  <a:cxn ang="0">
                    <a:pos x="614" y="422"/>
                  </a:cxn>
                  <a:cxn ang="0">
                    <a:pos x="560" y="502"/>
                  </a:cxn>
                  <a:cxn ang="0">
                    <a:pos x="482" y="534"/>
                  </a:cxn>
                  <a:cxn ang="0">
                    <a:pos x="468" y="546"/>
                  </a:cxn>
                  <a:cxn ang="0">
                    <a:pos x="454" y="574"/>
                  </a:cxn>
                  <a:cxn ang="0">
                    <a:pos x="460" y="548"/>
                  </a:cxn>
                  <a:cxn ang="0">
                    <a:pos x="442" y="532"/>
                  </a:cxn>
                  <a:cxn ang="0">
                    <a:pos x="408" y="516"/>
                  </a:cxn>
                  <a:cxn ang="0">
                    <a:pos x="372" y="514"/>
                  </a:cxn>
                  <a:cxn ang="0">
                    <a:pos x="358" y="524"/>
                  </a:cxn>
                  <a:cxn ang="0">
                    <a:pos x="356" y="542"/>
                  </a:cxn>
                  <a:cxn ang="0">
                    <a:pos x="338" y="548"/>
                  </a:cxn>
                  <a:cxn ang="0">
                    <a:pos x="334" y="534"/>
                  </a:cxn>
                  <a:cxn ang="0">
                    <a:pos x="308" y="520"/>
                  </a:cxn>
                  <a:cxn ang="0">
                    <a:pos x="304" y="452"/>
                  </a:cxn>
                  <a:cxn ang="0">
                    <a:pos x="232" y="440"/>
                  </a:cxn>
                  <a:cxn ang="0">
                    <a:pos x="186" y="454"/>
                  </a:cxn>
                  <a:cxn ang="0">
                    <a:pos x="180" y="450"/>
                  </a:cxn>
                  <a:cxn ang="0">
                    <a:pos x="92" y="380"/>
                  </a:cxn>
                  <a:cxn ang="0">
                    <a:pos x="90" y="346"/>
                  </a:cxn>
                  <a:cxn ang="0">
                    <a:pos x="60" y="330"/>
                  </a:cxn>
                  <a:cxn ang="0">
                    <a:pos x="22" y="308"/>
                  </a:cxn>
                  <a:cxn ang="0">
                    <a:pos x="10" y="282"/>
                  </a:cxn>
                  <a:cxn ang="0">
                    <a:pos x="0" y="266"/>
                  </a:cxn>
                  <a:cxn ang="0">
                    <a:pos x="40" y="246"/>
                  </a:cxn>
                  <a:cxn ang="0">
                    <a:pos x="60" y="240"/>
                  </a:cxn>
                  <a:cxn ang="0">
                    <a:pos x="84" y="212"/>
                  </a:cxn>
                  <a:cxn ang="0">
                    <a:pos x="74" y="188"/>
                  </a:cxn>
                  <a:cxn ang="0">
                    <a:pos x="90" y="176"/>
                  </a:cxn>
                  <a:cxn ang="0">
                    <a:pos x="110" y="164"/>
                  </a:cxn>
                  <a:cxn ang="0">
                    <a:pos x="134" y="130"/>
                  </a:cxn>
                  <a:cxn ang="0">
                    <a:pos x="164" y="102"/>
                  </a:cxn>
                  <a:cxn ang="0">
                    <a:pos x="180" y="86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8" name="Freeform 212"/>
              <p:cNvSpPr>
                <a:spLocks/>
              </p:cNvSpPr>
              <p:nvPr/>
            </p:nvSpPr>
            <p:spPr bwMode="gray">
              <a:xfrm>
                <a:off x="2188" y="2658"/>
                <a:ext cx="68" cy="56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2" y="10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4" y="4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50" y="8"/>
                  </a:cxn>
                  <a:cxn ang="0">
                    <a:pos x="54" y="8"/>
                  </a:cxn>
                  <a:cxn ang="0">
                    <a:pos x="58" y="8"/>
                  </a:cxn>
                  <a:cxn ang="0">
                    <a:pos x="60" y="8"/>
                  </a:cxn>
                  <a:cxn ang="0">
                    <a:pos x="64" y="10"/>
                  </a:cxn>
                  <a:cxn ang="0">
                    <a:pos x="66" y="12"/>
                  </a:cxn>
                  <a:cxn ang="0">
                    <a:pos x="68" y="16"/>
                  </a:cxn>
                  <a:cxn ang="0">
                    <a:pos x="68" y="18"/>
                  </a:cxn>
                  <a:cxn ang="0">
                    <a:pos x="66" y="22"/>
                  </a:cxn>
                  <a:cxn ang="0">
                    <a:pos x="66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4"/>
                  </a:cxn>
                  <a:cxn ang="0">
                    <a:pos x="54" y="38"/>
                  </a:cxn>
                  <a:cxn ang="0">
                    <a:pos x="50" y="42"/>
                  </a:cxn>
                  <a:cxn ang="0">
                    <a:pos x="46" y="42"/>
                  </a:cxn>
                  <a:cxn ang="0">
                    <a:pos x="42" y="52"/>
                  </a:cxn>
                  <a:cxn ang="0">
                    <a:pos x="24" y="56"/>
                  </a:cxn>
                  <a:cxn ang="0">
                    <a:pos x="2" y="36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29" name="Freeform 213"/>
              <p:cNvSpPr>
                <a:spLocks/>
              </p:cNvSpPr>
              <p:nvPr/>
            </p:nvSpPr>
            <p:spPr bwMode="gray">
              <a:xfrm>
                <a:off x="2542" y="2384"/>
                <a:ext cx="36" cy="4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6"/>
                  </a:cxn>
                  <a:cxn ang="0">
                    <a:pos x="8" y="20"/>
                  </a:cxn>
                  <a:cxn ang="0">
                    <a:pos x="10" y="24"/>
                  </a:cxn>
                  <a:cxn ang="0">
                    <a:pos x="14" y="28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6" y="36"/>
                  </a:cxn>
                  <a:cxn ang="0">
                    <a:pos x="16" y="38"/>
                  </a:cxn>
                  <a:cxn ang="0">
                    <a:pos x="18" y="40"/>
                  </a:cxn>
                  <a:cxn ang="0">
                    <a:pos x="18" y="42"/>
                  </a:cxn>
                  <a:cxn ang="0">
                    <a:pos x="22" y="44"/>
                  </a:cxn>
                  <a:cxn ang="0">
                    <a:pos x="26" y="44"/>
                  </a:cxn>
                  <a:cxn ang="0">
                    <a:pos x="30" y="42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4" y="30"/>
                  </a:cxn>
                  <a:cxn ang="0">
                    <a:pos x="34" y="26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4" y="16"/>
                  </a:cxn>
                  <a:cxn ang="0">
                    <a:pos x="36" y="14"/>
                  </a:cxn>
                  <a:cxn ang="0">
                    <a:pos x="34" y="14"/>
                  </a:cxn>
                  <a:cxn ang="0">
                    <a:pos x="32" y="12"/>
                  </a:cxn>
                  <a:cxn ang="0">
                    <a:pos x="28" y="10"/>
                  </a:cxn>
                  <a:cxn ang="0">
                    <a:pos x="24" y="6"/>
                  </a:cxn>
                  <a:cxn ang="0">
                    <a:pos x="20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0" name="Freeform 214"/>
              <p:cNvSpPr>
                <a:spLocks/>
              </p:cNvSpPr>
              <p:nvPr/>
            </p:nvSpPr>
            <p:spPr bwMode="gray">
              <a:xfrm>
                <a:off x="2554" y="2262"/>
                <a:ext cx="144" cy="122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22" y="114"/>
                  </a:cxn>
                  <a:cxn ang="0">
                    <a:pos x="58" y="106"/>
                  </a:cxn>
                  <a:cxn ang="0">
                    <a:pos x="62" y="118"/>
                  </a:cxn>
                  <a:cxn ang="0">
                    <a:pos x="66" y="120"/>
                  </a:cxn>
                  <a:cxn ang="0">
                    <a:pos x="74" y="120"/>
                  </a:cxn>
                  <a:cxn ang="0">
                    <a:pos x="82" y="114"/>
                  </a:cxn>
                  <a:cxn ang="0">
                    <a:pos x="86" y="110"/>
                  </a:cxn>
                  <a:cxn ang="0">
                    <a:pos x="102" y="104"/>
                  </a:cxn>
                  <a:cxn ang="0">
                    <a:pos x="106" y="100"/>
                  </a:cxn>
                  <a:cxn ang="0">
                    <a:pos x="116" y="94"/>
                  </a:cxn>
                  <a:cxn ang="0">
                    <a:pos x="124" y="88"/>
                  </a:cxn>
                  <a:cxn ang="0">
                    <a:pos x="128" y="82"/>
                  </a:cxn>
                  <a:cxn ang="0">
                    <a:pos x="132" y="76"/>
                  </a:cxn>
                  <a:cxn ang="0">
                    <a:pos x="136" y="68"/>
                  </a:cxn>
                  <a:cxn ang="0">
                    <a:pos x="138" y="60"/>
                  </a:cxn>
                  <a:cxn ang="0">
                    <a:pos x="138" y="52"/>
                  </a:cxn>
                  <a:cxn ang="0">
                    <a:pos x="136" y="44"/>
                  </a:cxn>
                  <a:cxn ang="0">
                    <a:pos x="136" y="42"/>
                  </a:cxn>
                  <a:cxn ang="0">
                    <a:pos x="140" y="38"/>
                  </a:cxn>
                  <a:cxn ang="0">
                    <a:pos x="144" y="30"/>
                  </a:cxn>
                  <a:cxn ang="0">
                    <a:pos x="144" y="20"/>
                  </a:cxn>
                  <a:cxn ang="0">
                    <a:pos x="142" y="8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2" y="2"/>
                  </a:cxn>
                  <a:cxn ang="0">
                    <a:pos x="122" y="8"/>
                  </a:cxn>
                  <a:cxn ang="0">
                    <a:pos x="116" y="18"/>
                  </a:cxn>
                  <a:cxn ang="0">
                    <a:pos x="114" y="32"/>
                  </a:cxn>
                  <a:cxn ang="0">
                    <a:pos x="112" y="44"/>
                  </a:cxn>
                  <a:cxn ang="0">
                    <a:pos x="108" y="48"/>
                  </a:cxn>
                  <a:cxn ang="0">
                    <a:pos x="102" y="58"/>
                  </a:cxn>
                  <a:cxn ang="0">
                    <a:pos x="94" y="68"/>
                  </a:cxn>
                  <a:cxn ang="0">
                    <a:pos x="82" y="76"/>
                  </a:cxn>
                  <a:cxn ang="0">
                    <a:pos x="72" y="84"/>
                  </a:cxn>
                  <a:cxn ang="0">
                    <a:pos x="64" y="90"/>
                  </a:cxn>
                  <a:cxn ang="0">
                    <a:pos x="40" y="90"/>
                  </a:cxn>
                  <a:cxn ang="0">
                    <a:pos x="6" y="106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1" name="Freeform 215"/>
              <p:cNvSpPr>
                <a:spLocks/>
              </p:cNvSpPr>
              <p:nvPr/>
            </p:nvSpPr>
            <p:spPr bwMode="gray">
              <a:xfrm>
                <a:off x="2574" y="2378"/>
                <a:ext cx="24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"/>
                  </a:cxn>
                  <a:cxn ang="0">
                    <a:pos x="8" y="16"/>
                  </a:cxn>
                  <a:cxn ang="0">
                    <a:pos x="18" y="8"/>
                  </a:cxn>
                  <a:cxn ang="0">
                    <a:pos x="24" y="2"/>
                  </a:cxn>
                  <a:cxn ang="0">
                    <a:pos x="8" y="0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2" name="Freeform 216"/>
              <p:cNvSpPr>
                <a:spLocks/>
              </p:cNvSpPr>
              <p:nvPr/>
            </p:nvSpPr>
            <p:spPr bwMode="gray">
              <a:xfrm>
                <a:off x="2672" y="2188"/>
                <a:ext cx="78" cy="6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6" y="6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4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22"/>
                  </a:cxn>
                  <a:cxn ang="0">
                    <a:pos x="20" y="26"/>
                  </a:cxn>
                  <a:cxn ang="0">
                    <a:pos x="18" y="28"/>
                  </a:cxn>
                  <a:cxn ang="0">
                    <a:pos x="16" y="32"/>
                  </a:cxn>
                  <a:cxn ang="0">
                    <a:pos x="12" y="36"/>
                  </a:cxn>
                  <a:cxn ang="0">
                    <a:pos x="10" y="42"/>
                  </a:cxn>
                  <a:cxn ang="0">
                    <a:pos x="6" y="46"/>
                  </a:cxn>
                  <a:cxn ang="0">
                    <a:pos x="4" y="48"/>
                  </a:cxn>
                  <a:cxn ang="0">
                    <a:pos x="2" y="50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4" y="56"/>
                  </a:cxn>
                  <a:cxn ang="0">
                    <a:pos x="8" y="58"/>
                  </a:cxn>
                  <a:cxn ang="0">
                    <a:pos x="14" y="58"/>
                  </a:cxn>
                  <a:cxn ang="0">
                    <a:pos x="20" y="58"/>
                  </a:cxn>
                  <a:cxn ang="0">
                    <a:pos x="26" y="58"/>
                  </a:cxn>
                  <a:cxn ang="0">
                    <a:pos x="30" y="56"/>
                  </a:cxn>
                  <a:cxn ang="0">
                    <a:pos x="32" y="56"/>
                  </a:cxn>
                  <a:cxn ang="0">
                    <a:pos x="38" y="60"/>
                  </a:cxn>
                  <a:cxn ang="0">
                    <a:pos x="48" y="58"/>
                  </a:cxn>
                  <a:cxn ang="0">
                    <a:pos x="48" y="58"/>
                  </a:cxn>
                  <a:cxn ang="0">
                    <a:pos x="50" y="56"/>
                  </a:cxn>
                  <a:cxn ang="0">
                    <a:pos x="52" y="52"/>
                  </a:cxn>
                  <a:cxn ang="0">
                    <a:pos x="54" y="50"/>
                  </a:cxn>
                  <a:cxn ang="0">
                    <a:pos x="56" y="46"/>
                  </a:cxn>
                  <a:cxn ang="0">
                    <a:pos x="60" y="44"/>
                  </a:cxn>
                  <a:cxn ang="0">
                    <a:pos x="62" y="44"/>
                  </a:cxn>
                  <a:cxn ang="0">
                    <a:pos x="64" y="44"/>
                  </a:cxn>
                  <a:cxn ang="0">
                    <a:pos x="66" y="42"/>
                  </a:cxn>
                  <a:cxn ang="0">
                    <a:pos x="70" y="40"/>
                  </a:cxn>
                  <a:cxn ang="0">
                    <a:pos x="72" y="38"/>
                  </a:cxn>
                  <a:cxn ang="0">
                    <a:pos x="74" y="36"/>
                  </a:cxn>
                  <a:cxn ang="0">
                    <a:pos x="76" y="34"/>
                  </a:cxn>
                  <a:cxn ang="0">
                    <a:pos x="78" y="32"/>
                  </a:cxn>
                  <a:cxn ang="0">
                    <a:pos x="78" y="32"/>
                  </a:cxn>
                  <a:cxn ang="0">
                    <a:pos x="78" y="30"/>
                  </a:cxn>
                  <a:cxn ang="0">
                    <a:pos x="78" y="26"/>
                  </a:cxn>
                  <a:cxn ang="0">
                    <a:pos x="78" y="24"/>
                  </a:cxn>
                  <a:cxn ang="0">
                    <a:pos x="76" y="22"/>
                  </a:cxn>
                  <a:cxn ang="0">
                    <a:pos x="74" y="20"/>
                  </a:cxn>
                  <a:cxn ang="0">
                    <a:pos x="72" y="22"/>
                  </a:cxn>
                  <a:cxn ang="0">
                    <a:pos x="70" y="24"/>
                  </a:cxn>
                  <a:cxn ang="0">
                    <a:pos x="66" y="26"/>
                  </a:cxn>
                  <a:cxn ang="0">
                    <a:pos x="64" y="26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2" y="22"/>
                  </a:cxn>
                  <a:cxn ang="0">
                    <a:pos x="46" y="20"/>
                  </a:cxn>
                  <a:cxn ang="0">
                    <a:pos x="42" y="16"/>
                  </a:cxn>
                  <a:cxn ang="0">
                    <a:pos x="38" y="12"/>
                  </a:cxn>
                  <a:cxn ang="0">
                    <a:pos x="36" y="6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3" name="Freeform 217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2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6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8" y="0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4" name="Freeform 218"/>
              <p:cNvSpPr>
                <a:spLocks/>
              </p:cNvSpPr>
              <p:nvPr/>
            </p:nvSpPr>
            <p:spPr bwMode="gray">
              <a:xfrm>
                <a:off x="1832" y="2358"/>
                <a:ext cx="80" cy="34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0" y="2"/>
                  </a:cxn>
                  <a:cxn ang="0">
                    <a:pos x="38" y="2"/>
                  </a:cxn>
                  <a:cxn ang="0">
                    <a:pos x="24" y="2"/>
                  </a:cxn>
                  <a:cxn ang="0">
                    <a:pos x="16" y="2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2" y="28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12" y="28"/>
                  </a:cxn>
                  <a:cxn ang="0">
                    <a:pos x="16" y="28"/>
                  </a:cxn>
                  <a:cxn ang="0">
                    <a:pos x="20" y="30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30" y="28"/>
                  </a:cxn>
                  <a:cxn ang="0">
                    <a:pos x="40" y="26"/>
                  </a:cxn>
                  <a:cxn ang="0">
                    <a:pos x="58" y="24"/>
                  </a:cxn>
                  <a:cxn ang="0">
                    <a:pos x="58" y="24"/>
                  </a:cxn>
                  <a:cxn ang="0">
                    <a:pos x="58" y="22"/>
                  </a:cxn>
                  <a:cxn ang="0">
                    <a:pos x="58" y="20"/>
                  </a:cxn>
                  <a:cxn ang="0">
                    <a:pos x="60" y="16"/>
                  </a:cxn>
                  <a:cxn ang="0">
                    <a:pos x="62" y="14"/>
                  </a:cxn>
                  <a:cxn ang="0">
                    <a:pos x="66" y="12"/>
                  </a:cxn>
                  <a:cxn ang="0">
                    <a:pos x="72" y="10"/>
                  </a:cxn>
                  <a:cxn ang="0">
                    <a:pos x="80" y="10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4" y="6"/>
                  </a:cxn>
                  <a:cxn ang="0">
                    <a:pos x="60" y="4"/>
                  </a:cxn>
                  <a:cxn ang="0">
                    <a:pos x="56" y="0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5" name="Freeform 219"/>
              <p:cNvSpPr>
                <a:spLocks/>
              </p:cNvSpPr>
              <p:nvPr/>
            </p:nvSpPr>
            <p:spPr bwMode="gray">
              <a:xfrm>
                <a:off x="980" y="1514"/>
                <a:ext cx="336" cy="412"/>
              </a:xfrm>
              <a:custGeom>
                <a:avLst/>
                <a:gdLst/>
                <a:ahLst/>
                <a:cxnLst>
                  <a:cxn ang="0">
                    <a:pos x="302" y="44"/>
                  </a:cxn>
                  <a:cxn ang="0">
                    <a:pos x="314" y="42"/>
                  </a:cxn>
                  <a:cxn ang="0">
                    <a:pos x="312" y="42"/>
                  </a:cxn>
                  <a:cxn ang="0">
                    <a:pos x="326" y="38"/>
                  </a:cxn>
                  <a:cxn ang="0">
                    <a:pos x="330" y="22"/>
                  </a:cxn>
                  <a:cxn ang="0">
                    <a:pos x="302" y="4"/>
                  </a:cxn>
                  <a:cxn ang="0">
                    <a:pos x="250" y="8"/>
                  </a:cxn>
                  <a:cxn ang="0">
                    <a:pos x="230" y="14"/>
                  </a:cxn>
                  <a:cxn ang="0">
                    <a:pos x="218" y="20"/>
                  </a:cxn>
                  <a:cxn ang="0">
                    <a:pos x="214" y="26"/>
                  </a:cxn>
                  <a:cxn ang="0">
                    <a:pos x="204" y="36"/>
                  </a:cxn>
                  <a:cxn ang="0">
                    <a:pos x="194" y="34"/>
                  </a:cxn>
                  <a:cxn ang="0">
                    <a:pos x="186" y="34"/>
                  </a:cxn>
                  <a:cxn ang="0">
                    <a:pos x="176" y="48"/>
                  </a:cxn>
                  <a:cxn ang="0">
                    <a:pos x="158" y="58"/>
                  </a:cxn>
                  <a:cxn ang="0">
                    <a:pos x="148" y="76"/>
                  </a:cxn>
                  <a:cxn ang="0">
                    <a:pos x="136" y="114"/>
                  </a:cxn>
                  <a:cxn ang="0">
                    <a:pos x="106" y="170"/>
                  </a:cxn>
                  <a:cxn ang="0">
                    <a:pos x="94" y="200"/>
                  </a:cxn>
                  <a:cxn ang="0">
                    <a:pos x="72" y="230"/>
                  </a:cxn>
                  <a:cxn ang="0">
                    <a:pos x="26" y="278"/>
                  </a:cxn>
                  <a:cxn ang="0">
                    <a:pos x="16" y="284"/>
                  </a:cxn>
                  <a:cxn ang="0">
                    <a:pos x="8" y="300"/>
                  </a:cxn>
                  <a:cxn ang="0">
                    <a:pos x="4" y="334"/>
                  </a:cxn>
                  <a:cxn ang="0">
                    <a:pos x="10" y="344"/>
                  </a:cxn>
                  <a:cxn ang="0">
                    <a:pos x="6" y="352"/>
                  </a:cxn>
                  <a:cxn ang="0">
                    <a:pos x="2" y="364"/>
                  </a:cxn>
                  <a:cxn ang="0">
                    <a:pos x="4" y="384"/>
                  </a:cxn>
                  <a:cxn ang="0">
                    <a:pos x="10" y="400"/>
                  </a:cxn>
                  <a:cxn ang="0">
                    <a:pos x="28" y="412"/>
                  </a:cxn>
                  <a:cxn ang="0">
                    <a:pos x="46" y="402"/>
                  </a:cxn>
                  <a:cxn ang="0">
                    <a:pos x="54" y="390"/>
                  </a:cxn>
                  <a:cxn ang="0">
                    <a:pos x="58" y="376"/>
                  </a:cxn>
                  <a:cxn ang="0">
                    <a:pos x="68" y="370"/>
                  </a:cxn>
                  <a:cxn ang="0">
                    <a:pos x="76" y="358"/>
                  </a:cxn>
                  <a:cxn ang="0">
                    <a:pos x="80" y="342"/>
                  </a:cxn>
                  <a:cxn ang="0">
                    <a:pos x="92" y="354"/>
                  </a:cxn>
                  <a:cxn ang="0">
                    <a:pos x="100" y="318"/>
                  </a:cxn>
                  <a:cxn ang="0">
                    <a:pos x="102" y="260"/>
                  </a:cxn>
                  <a:cxn ang="0">
                    <a:pos x="132" y="198"/>
                  </a:cxn>
                  <a:cxn ang="0">
                    <a:pos x="140" y="178"/>
                  </a:cxn>
                  <a:cxn ang="0">
                    <a:pos x="154" y="162"/>
                  </a:cxn>
                  <a:cxn ang="0">
                    <a:pos x="162" y="134"/>
                  </a:cxn>
                  <a:cxn ang="0">
                    <a:pos x="170" y="112"/>
                  </a:cxn>
                  <a:cxn ang="0">
                    <a:pos x="224" y="64"/>
                  </a:cxn>
                  <a:cxn ang="0">
                    <a:pos x="238" y="66"/>
                  </a:cxn>
                  <a:cxn ang="0">
                    <a:pos x="264" y="70"/>
                  </a:cxn>
                  <a:cxn ang="0">
                    <a:pos x="276" y="64"/>
                  </a:cxn>
                  <a:cxn ang="0">
                    <a:pos x="278" y="56"/>
                  </a:cxn>
                  <a:cxn ang="0">
                    <a:pos x="294" y="50"/>
                  </a:cxn>
                  <a:cxn ang="0">
                    <a:pos x="328" y="64"/>
                  </a:cxn>
                  <a:cxn ang="0">
                    <a:pos x="326" y="52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6" name="Freeform 220"/>
              <p:cNvSpPr>
                <a:spLocks/>
              </p:cNvSpPr>
              <p:nvPr/>
            </p:nvSpPr>
            <p:spPr bwMode="gray">
              <a:xfrm>
                <a:off x="794" y="2212"/>
                <a:ext cx="158" cy="132"/>
              </a:xfrm>
              <a:custGeom>
                <a:avLst/>
                <a:gdLst/>
                <a:ahLst/>
                <a:cxnLst>
                  <a:cxn ang="0">
                    <a:pos x="154" y="46"/>
                  </a:cxn>
                  <a:cxn ang="0">
                    <a:pos x="146" y="46"/>
                  </a:cxn>
                  <a:cxn ang="0">
                    <a:pos x="136" y="48"/>
                  </a:cxn>
                  <a:cxn ang="0">
                    <a:pos x="132" y="54"/>
                  </a:cxn>
                  <a:cxn ang="0">
                    <a:pos x="126" y="58"/>
                  </a:cxn>
                  <a:cxn ang="0">
                    <a:pos x="120" y="66"/>
                  </a:cxn>
                  <a:cxn ang="0">
                    <a:pos x="120" y="74"/>
                  </a:cxn>
                  <a:cxn ang="0">
                    <a:pos x="120" y="78"/>
                  </a:cxn>
                  <a:cxn ang="0">
                    <a:pos x="116" y="84"/>
                  </a:cxn>
                  <a:cxn ang="0">
                    <a:pos x="110" y="92"/>
                  </a:cxn>
                  <a:cxn ang="0">
                    <a:pos x="96" y="118"/>
                  </a:cxn>
                  <a:cxn ang="0">
                    <a:pos x="92" y="118"/>
                  </a:cxn>
                  <a:cxn ang="0">
                    <a:pos x="78" y="118"/>
                  </a:cxn>
                  <a:cxn ang="0">
                    <a:pos x="68" y="116"/>
                  </a:cxn>
                  <a:cxn ang="0">
                    <a:pos x="60" y="118"/>
                  </a:cxn>
                  <a:cxn ang="0">
                    <a:pos x="52" y="120"/>
                  </a:cxn>
                  <a:cxn ang="0">
                    <a:pos x="50" y="122"/>
                  </a:cxn>
                  <a:cxn ang="0">
                    <a:pos x="44" y="120"/>
                  </a:cxn>
                  <a:cxn ang="0">
                    <a:pos x="38" y="120"/>
                  </a:cxn>
                  <a:cxn ang="0">
                    <a:pos x="32" y="124"/>
                  </a:cxn>
                  <a:cxn ang="0">
                    <a:pos x="30" y="132"/>
                  </a:cxn>
                  <a:cxn ang="0">
                    <a:pos x="26" y="132"/>
                  </a:cxn>
                  <a:cxn ang="0">
                    <a:pos x="20" y="128"/>
                  </a:cxn>
                  <a:cxn ang="0">
                    <a:pos x="18" y="122"/>
                  </a:cxn>
                  <a:cxn ang="0">
                    <a:pos x="16" y="120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6" y="114"/>
                  </a:cxn>
                  <a:cxn ang="0">
                    <a:pos x="20" y="104"/>
                  </a:cxn>
                  <a:cxn ang="0">
                    <a:pos x="24" y="102"/>
                  </a:cxn>
                  <a:cxn ang="0">
                    <a:pos x="30" y="98"/>
                  </a:cxn>
                  <a:cxn ang="0">
                    <a:pos x="28" y="88"/>
                  </a:cxn>
                  <a:cxn ang="0">
                    <a:pos x="30" y="70"/>
                  </a:cxn>
                  <a:cxn ang="0">
                    <a:pos x="30" y="50"/>
                  </a:cxn>
                  <a:cxn ang="0">
                    <a:pos x="32" y="42"/>
                  </a:cxn>
                  <a:cxn ang="0">
                    <a:pos x="38" y="38"/>
                  </a:cxn>
                  <a:cxn ang="0">
                    <a:pos x="38" y="34"/>
                  </a:cxn>
                  <a:cxn ang="0">
                    <a:pos x="36" y="32"/>
                  </a:cxn>
                  <a:cxn ang="0">
                    <a:pos x="28" y="28"/>
                  </a:cxn>
                  <a:cxn ang="0">
                    <a:pos x="26" y="28"/>
                  </a:cxn>
                  <a:cxn ang="0">
                    <a:pos x="24" y="28"/>
                  </a:cxn>
                  <a:cxn ang="0">
                    <a:pos x="10" y="30"/>
                  </a:cxn>
                  <a:cxn ang="0">
                    <a:pos x="4" y="24"/>
                  </a:cxn>
                  <a:cxn ang="0">
                    <a:pos x="4" y="20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2"/>
                  </a:cxn>
                  <a:cxn ang="0">
                    <a:pos x="58" y="6"/>
                  </a:cxn>
                  <a:cxn ang="0">
                    <a:pos x="84" y="8"/>
                  </a:cxn>
                  <a:cxn ang="0">
                    <a:pos x="98" y="6"/>
                  </a:cxn>
                  <a:cxn ang="0">
                    <a:pos x="102" y="8"/>
                  </a:cxn>
                  <a:cxn ang="0">
                    <a:pos x="102" y="12"/>
                  </a:cxn>
                  <a:cxn ang="0">
                    <a:pos x="106" y="14"/>
                  </a:cxn>
                  <a:cxn ang="0">
                    <a:pos x="112" y="18"/>
                  </a:cxn>
                  <a:cxn ang="0">
                    <a:pos x="114" y="18"/>
                  </a:cxn>
                  <a:cxn ang="0">
                    <a:pos x="120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52" y="42"/>
                  </a:cxn>
                  <a:cxn ang="0">
                    <a:pos x="154" y="46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7" name="Freeform 221"/>
              <p:cNvSpPr>
                <a:spLocks/>
              </p:cNvSpPr>
              <p:nvPr/>
            </p:nvSpPr>
            <p:spPr bwMode="gray">
              <a:xfrm>
                <a:off x="994" y="2174"/>
                <a:ext cx="156" cy="146"/>
              </a:xfrm>
              <a:custGeom>
                <a:avLst/>
                <a:gdLst/>
                <a:ahLst/>
                <a:cxnLst>
                  <a:cxn ang="0">
                    <a:pos x="94" y="14"/>
                  </a:cxn>
                  <a:cxn ang="0">
                    <a:pos x="92" y="16"/>
                  </a:cxn>
                  <a:cxn ang="0">
                    <a:pos x="92" y="16"/>
                  </a:cxn>
                  <a:cxn ang="0">
                    <a:pos x="94" y="18"/>
                  </a:cxn>
                  <a:cxn ang="0">
                    <a:pos x="94" y="20"/>
                  </a:cxn>
                  <a:cxn ang="0">
                    <a:pos x="76" y="28"/>
                  </a:cxn>
                  <a:cxn ang="0">
                    <a:pos x="78" y="32"/>
                  </a:cxn>
                  <a:cxn ang="0">
                    <a:pos x="84" y="38"/>
                  </a:cxn>
                  <a:cxn ang="0">
                    <a:pos x="94" y="46"/>
                  </a:cxn>
                  <a:cxn ang="0">
                    <a:pos x="104" y="52"/>
                  </a:cxn>
                  <a:cxn ang="0">
                    <a:pos x="102" y="56"/>
                  </a:cxn>
                  <a:cxn ang="0">
                    <a:pos x="104" y="62"/>
                  </a:cxn>
                  <a:cxn ang="0">
                    <a:pos x="138" y="90"/>
                  </a:cxn>
                  <a:cxn ang="0">
                    <a:pos x="156" y="120"/>
                  </a:cxn>
                  <a:cxn ang="0">
                    <a:pos x="144" y="118"/>
                  </a:cxn>
                  <a:cxn ang="0">
                    <a:pos x="134" y="122"/>
                  </a:cxn>
                  <a:cxn ang="0">
                    <a:pos x="130" y="134"/>
                  </a:cxn>
                  <a:cxn ang="0">
                    <a:pos x="124" y="146"/>
                  </a:cxn>
                  <a:cxn ang="0">
                    <a:pos x="120" y="134"/>
                  </a:cxn>
                  <a:cxn ang="0">
                    <a:pos x="118" y="132"/>
                  </a:cxn>
                  <a:cxn ang="0">
                    <a:pos x="116" y="130"/>
                  </a:cxn>
                  <a:cxn ang="0">
                    <a:pos x="118" y="128"/>
                  </a:cxn>
                  <a:cxn ang="0">
                    <a:pos x="122" y="112"/>
                  </a:cxn>
                  <a:cxn ang="0">
                    <a:pos x="110" y="106"/>
                  </a:cxn>
                  <a:cxn ang="0">
                    <a:pos x="80" y="84"/>
                  </a:cxn>
                  <a:cxn ang="0">
                    <a:pos x="50" y="54"/>
                  </a:cxn>
                  <a:cxn ang="0">
                    <a:pos x="50" y="50"/>
                  </a:cxn>
                  <a:cxn ang="0">
                    <a:pos x="48" y="44"/>
                  </a:cxn>
                  <a:cxn ang="0">
                    <a:pos x="44" y="40"/>
                  </a:cxn>
                  <a:cxn ang="0">
                    <a:pos x="18" y="48"/>
                  </a:cxn>
                  <a:cxn ang="0">
                    <a:pos x="12" y="48"/>
                  </a:cxn>
                  <a:cxn ang="0">
                    <a:pos x="4" y="34"/>
                  </a:cxn>
                  <a:cxn ang="0">
                    <a:pos x="2" y="32"/>
                  </a:cxn>
                  <a:cxn ang="0">
                    <a:pos x="0" y="22"/>
                  </a:cxn>
                  <a:cxn ang="0">
                    <a:pos x="12" y="22"/>
                  </a:cxn>
                  <a:cxn ang="0">
                    <a:pos x="16" y="24"/>
                  </a:cxn>
                  <a:cxn ang="0">
                    <a:pos x="24" y="12"/>
                  </a:cxn>
                  <a:cxn ang="0">
                    <a:pos x="30" y="1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6" y="14"/>
                  </a:cxn>
                  <a:cxn ang="0">
                    <a:pos x="40" y="12"/>
                  </a:cxn>
                  <a:cxn ang="0">
                    <a:pos x="42" y="10"/>
                  </a:cxn>
                  <a:cxn ang="0">
                    <a:pos x="44" y="8"/>
                  </a:cxn>
                  <a:cxn ang="0">
                    <a:pos x="44" y="10"/>
                  </a:cxn>
                  <a:cxn ang="0">
                    <a:pos x="46" y="12"/>
                  </a:cxn>
                  <a:cxn ang="0">
                    <a:pos x="48" y="10"/>
                  </a:cxn>
                  <a:cxn ang="0">
                    <a:pos x="48" y="8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72" y="0"/>
                  </a:cxn>
                  <a:cxn ang="0">
                    <a:pos x="74" y="4"/>
                  </a:cxn>
                  <a:cxn ang="0">
                    <a:pos x="80" y="8"/>
                  </a:cxn>
                  <a:cxn ang="0">
                    <a:pos x="88" y="12"/>
                  </a:cxn>
                  <a:cxn ang="0">
                    <a:pos x="94" y="14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8" name="Freeform 222"/>
              <p:cNvSpPr>
                <a:spLocks/>
              </p:cNvSpPr>
              <p:nvPr/>
            </p:nvSpPr>
            <p:spPr bwMode="gray">
              <a:xfrm>
                <a:off x="1068" y="2310"/>
                <a:ext cx="42" cy="2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20"/>
                  </a:cxn>
                  <a:cxn ang="0">
                    <a:pos x="26" y="22"/>
                  </a:cxn>
                  <a:cxn ang="0">
                    <a:pos x="28" y="24"/>
                  </a:cxn>
                  <a:cxn ang="0">
                    <a:pos x="30" y="22"/>
                  </a:cxn>
                  <a:cxn ang="0">
                    <a:pos x="34" y="20"/>
                  </a:cxn>
                  <a:cxn ang="0">
                    <a:pos x="38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8" y="14"/>
                  </a:cxn>
                  <a:cxn ang="0">
                    <a:pos x="38" y="12"/>
                  </a:cxn>
                  <a:cxn ang="0">
                    <a:pos x="36" y="1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2" y="2"/>
                  </a:cxn>
                  <a:cxn ang="0">
                    <a:pos x="28" y="4"/>
                  </a:cxn>
                  <a:cxn ang="0">
                    <a:pos x="26" y="4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8" y="4"/>
                  </a:cxn>
                  <a:cxn ang="0">
                    <a:pos x="6" y="4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39" name="Freeform 223"/>
              <p:cNvSpPr>
                <a:spLocks/>
              </p:cNvSpPr>
              <p:nvPr/>
            </p:nvSpPr>
            <p:spPr bwMode="gray">
              <a:xfrm>
                <a:off x="1018" y="2258"/>
                <a:ext cx="20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0" y="20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8" y="40"/>
                  </a:cxn>
                  <a:cxn ang="0">
                    <a:pos x="12" y="42"/>
                  </a:cxn>
                  <a:cxn ang="0">
                    <a:pos x="12" y="38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6" y="34"/>
                  </a:cxn>
                  <a:cxn ang="0">
                    <a:pos x="18" y="34"/>
                  </a:cxn>
                  <a:cxn ang="0">
                    <a:pos x="18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4"/>
                  </a:cxn>
                  <a:cxn ang="0">
                    <a:pos x="20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0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0" name="Freeform 224"/>
              <p:cNvSpPr>
                <a:spLocks/>
              </p:cNvSpPr>
              <p:nvPr/>
            </p:nvSpPr>
            <p:spPr bwMode="gray">
              <a:xfrm>
                <a:off x="1022" y="2226"/>
                <a:ext cx="18" cy="2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8" y="14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8" y="4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1" name="Freeform 225"/>
              <p:cNvSpPr>
                <a:spLocks/>
              </p:cNvSpPr>
              <p:nvPr/>
            </p:nvSpPr>
            <p:spPr bwMode="gray">
              <a:xfrm>
                <a:off x="1032" y="2118"/>
                <a:ext cx="102" cy="60"/>
              </a:xfrm>
              <a:custGeom>
                <a:avLst/>
                <a:gdLst/>
                <a:ahLst/>
                <a:cxnLst>
                  <a:cxn ang="0">
                    <a:pos x="34" y="58"/>
                  </a:cxn>
                  <a:cxn ang="0">
                    <a:pos x="32" y="56"/>
                  </a:cxn>
                  <a:cxn ang="0">
                    <a:pos x="28" y="56"/>
                  </a:cxn>
                  <a:cxn ang="0">
                    <a:pos x="20" y="56"/>
                  </a:cxn>
                  <a:cxn ang="0">
                    <a:pos x="16" y="56"/>
                  </a:cxn>
                  <a:cxn ang="0">
                    <a:pos x="12" y="58"/>
                  </a:cxn>
                  <a:cxn ang="0">
                    <a:pos x="10" y="60"/>
                  </a:cxn>
                  <a:cxn ang="0">
                    <a:pos x="10" y="56"/>
                  </a:cxn>
                  <a:cxn ang="0">
                    <a:pos x="8" y="56"/>
                  </a:cxn>
                  <a:cxn ang="0">
                    <a:pos x="8" y="52"/>
                  </a:cxn>
                  <a:cxn ang="0">
                    <a:pos x="8" y="38"/>
                  </a:cxn>
                  <a:cxn ang="0">
                    <a:pos x="28" y="34"/>
                  </a:cxn>
                  <a:cxn ang="0">
                    <a:pos x="28" y="26"/>
                  </a:cxn>
                  <a:cxn ang="0">
                    <a:pos x="38" y="12"/>
                  </a:cxn>
                  <a:cxn ang="0">
                    <a:pos x="50" y="4"/>
                  </a:cxn>
                  <a:cxn ang="0">
                    <a:pos x="52" y="0"/>
                  </a:cxn>
                  <a:cxn ang="0">
                    <a:pos x="54" y="0"/>
                  </a:cxn>
                  <a:cxn ang="0">
                    <a:pos x="58" y="4"/>
                  </a:cxn>
                  <a:cxn ang="0">
                    <a:pos x="60" y="4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6" y="8"/>
                  </a:cxn>
                  <a:cxn ang="0">
                    <a:pos x="92" y="8"/>
                  </a:cxn>
                  <a:cxn ang="0">
                    <a:pos x="96" y="8"/>
                  </a:cxn>
                  <a:cxn ang="0">
                    <a:pos x="102" y="18"/>
                  </a:cxn>
                  <a:cxn ang="0">
                    <a:pos x="98" y="20"/>
                  </a:cxn>
                  <a:cxn ang="0">
                    <a:pos x="96" y="28"/>
                  </a:cxn>
                  <a:cxn ang="0">
                    <a:pos x="96" y="34"/>
                  </a:cxn>
                  <a:cxn ang="0">
                    <a:pos x="92" y="38"/>
                  </a:cxn>
                  <a:cxn ang="0">
                    <a:pos x="92" y="44"/>
                  </a:cxn>
                  <a:cxn ang="0">
                    <a:pos x="44" y="56"/>
                  </a:cxn>
                  <a:cxn ang="0">
                    <a:pos x="36" y="60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2" name="Freeform 226"/>
              <p:cNvSpPr>
                <a:spLocks/>
              </p:cNvSpPr>
              <p:nvPr/>
            </p:nvSpPr>
            <p:spPr bwMode="gray">
              <a:xfrm>
                <a:off x="988" y="2156"/>
                <a:ext cx="54" cy="42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0" y="8"/>
                  </a:cxn>
                  <a:cxn ang="0">
                    <a:pos x="8" y="16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8" y="30"/>
                  </a:cxn>
                  <a:cxn ang="0">
                    <a:pos x="8" y="34"/>
                  </a:cxn>
                  <a:cxn ang="0">
                    <a:pos x="6" y="40"/>
                  </a:cxn>
                  <a:cxn ang="0">
                    <a:pos x="8" y="40"/>
                  </a:cxn>
                  <a:cxn ang="0">
                    <a:pos x="12" y="40"/>
                  </a:cxn>
                  <a:cxn ang="0">
                    <a:pos x="16" y="40"/>
                  </a:cxn>
                  <a:cxn ang="0">
                    <a:pos x="20" y="42"/>
                  </a:cxn>
                  <a:cxn ang="0">
                    <a:pos x="22" y="42"/>
                  </a:cxn>
                  <a:cxn ang="0">
                    <a:pos x="34" y="34"/>
                  </a:cxn>
                  <a:cxn ang="0">
                    <a:pos x="30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30"/>
                  </a:cxn>
                  <a:cxn ang="0">
                    <a:pos x="36" y="32"/>
                  </a:cxn>
                  <a:cxn ang="0">
                    <a:pos x="36" y="32"/>
                  </a:cxn>
                  <a:cxn ang="0">
                    <a:pos x="38" y="34"/>
                  </a:cxn>
                  <a:cxn ang="0">
                    <a:pos x="40" y="32"/>
                  </a:cxn>
                  <a:cxn ang="0">
                    <a:pos x="42" y="32"/>
                  </a:cxn>
                  <a:cxn ang="0">
                    <a:pos x="44" y="32"/>
                  </a:cxn>
                  <a:cxn ang="0">
                    <a:pos x="46" y="30"/>
                  </a:cxn>
                  <a:cxn ang="0">
                    <a:pos x="48" y="28"/>
                  </a:cxn>
                  <a:cxn ang="0">
                    <a:pos x="52" y="24"/>
                  </a:cxn>
                  <a:cxn ang="0">
                    <a:pos x="50" y="26"/>
                  </a:cxn>
                  <a:cxn ang="0">
                    <a:pos x="50" y="26"/>
                  </a:cxn>
                  <a:cxn ang="0">
                    <a:pos x="50" y="28"/>
                  </a:cxn>
                  <a:cxn ang="0">
                    <a:pos x="52" y="30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2" y="24"/>
                  </a:cxn>
                  <a:cxn ang="0">
                    <a:pos x="54" y="22"/>
                  </a:cxn>
                  <a:cxn ang="0">
                    <a:pos x="54" y="22"/>
                  </a:cxn>
                  <a:cxn ang="0">
                    <a:pos x="54" y="20"/>
                  </a:cxn>
                  <a:cxn ang="0">
                    <a:pos x="54" y="20"/>
                  </a:cxn>
                  <a:cxn ang="0">
                    <a:pos x="54" y="18"/>
                  </a:cxn>
                  <a:cxn ang="0">
                    <a:pos x="52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2" y="14"/>
                  </a:cxn>
                  <a:cxn ang="0">
                    <a:pos x="44" y="0"/>
                  </a:cxn>
                  <a:cxn ang="0">
                    <a:pos x="38" y="4"/>
                  </a:cxn>
                  <a:cxn ang="0">
                    <a:pos x="30" y="6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3" name="Freeform 227"/>
              <p:cNvSpPr>
                <a:spLocks/>
              </p:cNvSpPr>
              <p:nvPr/>
            </p:nvSpPr>
            <p:spPr bwMode="gray">
              <a:xfrm>
                <a:off x="856" y="2074"/>
                <a:ext cx="158" cy="182"/>
              </a:xfrm>
              <a:custGeom>
                <a:avLst/>
                <a:gdLst/>
                <a:ahLst/>
                <a:cxnLst>
                  <a:cxn ang="0">
                    <a:pos x="138" y="120"/>
                  </a:cxn>
                  <a:cxn ang="0">
                    <a:pos x="140" y="130"/>
                  </a:cxn>
                  <a:cxn ang="0">
                    <a:pos x="150" y="144"/>
                  </a:cxn>
                  <a:cxn ang="0">
                    <a:pos x="138" y="156"/>
                  </a:cxn>
                  <a:cxn ang="0">
                    <a:pos x="122" y="156"/>
                  </a:cxn>
                  <a:cxn ang="0">
                    <a:pos x="102" y="158"/>
                  </a:cxn>
                  <a:cxn ang="0">
                    <a:pos x="100" y="170"/>
                  </a:cxn>
                  <a:cxn ang="0">
                    <a:pos x="90" y="180"/>
                  </a:cxn>
                  <a:cxn ang="0">
                    <a:pos x="64" y="164"/>
                  </a:cxn>
                  <a:cxn ang="0">
                    <a:pos x="58" y="160"/>
                  </a:cxn>
                  <a:cxn ang="0">
                    <a:pos x="52" y="158"/>
                  </a:cxn>
                  <a:cxn ang="0">
                    <a:pos x="44" y="152"/>
                  </a:cxn>
                  <a:cxn ang="0">
                    <a:pos x="40" y="148"/>
                  </a:cxn>
                  <a:cxn ang="0">
                    <a:pos x="36" y="144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8"/>
                  </a:cxn>
                  <a:cxn ang="0">
                    <a:pos x="2" y="60"/>
                  </a:cxn>
                  <a:cxn ang="0">
                    <a:pos x="0" y="56"/>
                  </a:cxn>
                  <a:cxn ang="0">
                    <a:pos x="4" y="48"/>
                  </a:cxn>
                  <a:cxn ang="0">
                    <a:pos x="22" y="36"/>
                  </a:cxn>
                  <a:cxn ang="0">
                    <a:pos x="30" y="36"/>
                  </a:cxn>
                  <a:cxn ang="0">
                    <a:pos x="44" y="32"/>
                  </a:cxn>
                  <a:cxn ang="0">
                    <a:pos x="54" y="28"/>
                  </a:cxn>
                  <a:cxn ang="0">
                    <a:pos x="70" y="16"/>
                  </a:cxn>
                  <a:cxn ang="0">
                    <a:pos x="80" y="12"/>
                  </a:cxn>
                  <a:cxn ang="0">
                    <a:pos x="92" y="4"/>
                  </a:cxn>
                  <a:cxn ang="0">
                    <a:pos x="98" y="4"/>
                  </a:cxn>
                  <a:cxn ang="0">
                    <a:pos x="106" y="14"/>
                  </a:cxn>
                  <a:cxn ang="0">
                    <a:pos x="110" y="18"/>
                  </a:cxn>
                  <a:cxn ang="0">
                    <a:pos x="110" y="26"/>
                  </a:cxn>
                  <a:cxn ang="0">
                    <a:pos x="118" y="32"/>
                  </a:cxn>
                  <a:cxn ang="0">
                    <a:pos x="122" y="40"/>
                  </a:cxn>
                  <a:cxn ang="0">
                    <a:pos x="126" y="46"/>
                  </a:cxn>
                  <a:cxn ang="0">
                    <a:pos x="134" y="52"/>
                  </a:cxn>
                  <a:cxn ang="0">
                    <a:pos x="142" y="56"/>
                  </a:cxn>
                  <a:cxn ang="0">
                    <a:pos x="156" y="62"/>
                  </a:cxn>
                  <a:cxn ang="0">
                    <a:pos x="158" y="64"/>
                  </a:cxn>
                  <a:cxn ang="0">
                    <a:pos x="154" y="78"/>
                  </a:cxn>
                  <a:cxn ang="0">
                    <a:pos x="140" y="100"/>
                  </a:cxn>
                  <a:cxn ang="0">
                    <a:pos x="134" y="112"/>
                  </a:cxn>
                  <a:cxn ang="0">
                    <a:pos x="138" y="110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4" name="Freeform 228"/>
              <p:cNvSpPr>
                <a:spLocks/>
              </p:cNvSpPr>
              <p:nvPr/>
            </p:nvSpPr>
            <p:spPr bwMode="gray">
              <a:xfrm>
                <a:off x="792" y="2240"/>
                <a:ext cx="40" cy="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32"/>
                  </a:cxn>
                  <a:cxn ang="0">
                    <a:pos x="4" y="40"/>
                  </a:cxn>
                  <a:cxn ang="0">
                    <a:pos x="4" y="46"/>
                  </a:cxn>
                  <a:cxn ang="0">
                    <a:pos x="2" y="52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0" y="64"/>
                  </a:cxn>
                  <a:cxn ang="0">
                    <a:pos x="2" y="66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4" y="84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4" y="86"/>
                  </a:cxn>
                  <a:cxn ang="0">
                    <a:pos x="16" y="86"/>
                  </a:cxn>
                  <a:cxn ang="0">
                    <a:pos x="16" y="88"/>
                  </a:cxn>
                  <a:cxn ang="0">
                    <a:pos x="18" y="90"/>
                  </a:cxn>
                  <a:cxn ang="0">
                    <a:pos x="18" y="88"/>
                  </a:cxn>
                  <a:cxn ang="0">
                    <a:pos x="18" y="86"/>
                  </a:cxn>
                  <a:cxn ang="0">
                    <a:pos x="20" y="82"/>
                  </a:cxn>
                  <a:cxn ang="0">
                    <a:pos x="22" y="78"/>
                  </a:cxn>
                  <a:cxn ang="0">
                    <a:pos x="24" y="74"/>
                  </a:cxn>
                  <a:cxn ang="0">
                    <a:pos x="28" y="74"/>
                  </a:cxn>
                  <a:cxn ang="0">
                    <a:pos x="32" y="70"/>
                  </a:cxn>
                  <a:cxn ang="0">
                    <a:pos x="26" y="64"/>
                  </a:cxn>
                  <a:cxn ang="0">
                    <a:pos x="30" y="60"/>
                  </a:cxn>
                  <a:cxn ang="0">
                    <a:pos x="32" y="52"/>
                  </a:cxn>
                  <a:cxn ang="0">
                    <a:pos x="32" y="42"/>
                  </a:cxn>
                  <a:cxn ang="0">
                    <a:pos x="28" y="32"/>
                  </a:cxn>
                  <a:cxn ang="0">
                    <a:pos x="32" y="22"/>
                  </a:cxn>
                  <a:cxn ang="0">
                    <a:pos x="34" y="14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40" y="8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12" y="2"/>
                  </a:cxn>
                  <a:cxn ang="0">
                    <a:pos x="6" y="0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5" name="Freeform 229"/>
              <p:cNvSpPr>
                <a:spLocks/>
              </p:cNvSpPr>
              <p:nvPr/>
            </p:nvSpPr>
            <p:spPr bwMode="gray">
              <a:xfrm>
                <a:off x="982" y="1986"/>
                <a:ext cx="104" cy="178"/>
              </a:xfrm>
              <a:custGeom>
                <a:avLst/>
                <a:gdLst/>
                <a:ahLst/>
                <a:cxnLst>
                  <a:cxn ang="0">
                    <a:pos x="28" y="148"/>
                  </a:cxn>
                  <a:cxn ang="0">
                    <a:pos x="16" y="144"/>
                  </a:cxn>
                  <a:cxn ang="0">
                    <a:pos x="6" y="116"/>
                  </a:cxn>
                  <a:cxn ang="0">
                    <a:pos x="6" y="112"/>
                  </a:cxn>
                  <a:cxn ang="0">
                    <a:pos x="2" y="106"/>
                  </a:cxn>
                  <a:cxn ang="0">
                    <a:pos x="10" y="88"/>
                  </a:cxn>
                  <a:cxn ang="0">
                    <a:pos x="6" y="86"/>
                  </a:cxn>
                  <a:cxn ang="0">
                    <a:pos x="12" y="76"/>
                  </a:cxn>
                  <a:cxn ang="0">
                    <a:pos x="18" y="74"/>
                  </a:cxn>
                  <a:cxn ang="0">
                    <a:pos x="18" y="66"/>
                  </a:cxn>
                  <a:cxn ang="0">
                    <a:pos x="16" y="60"/>
                  </a:cxn>
                  <a:cxn ang="0">
                    <a:pos x="18" y="58"/>
                  </a:cxn>
                  <a:cxn ang="0">
                    <a:pos x="20" y="54"/>
                  </a:cxn>
                  <a:cxn ang="0">
                    <a:pos x="20" y="44"/>
                  </a:cxn>
                  <a:cxn ang="0">
                    <a:pos x="30" y="32"/>
                  </a:cxn>
                  <a:cxn ang="0">
                    <a:pos x="44" y="26"/>
                  </a:cxn>
                  <a:cxn ang="0">
                    <a:pos x="62" y="6"/>
                  </a:cxn>
                  <a:cxn ang="0">
                    <a:pos x="76" y="20"/>
                  </a:cxn>
                  <a:cxn ang="0">
                    <a:pos x="72" y="24"/>
                  </a:cxn>
                  <a:cxn ang="0">
                    <a:pos x="72" y="30"/>
                  </a:cxn>
                  <a:cxn ang="0">
                    <a:pos x="72" y="40"/>
                  </a:cxn>
                  <a:cxn ang="0">
                    <a:pos x="78" y="40"/>
                  </a:cxn>
                  <a:cxn ang="0">
                    <a:pos x="82" y="42"/>
                  </a:cxn>
                  <a:cxn ang="0">
                    <a:pos x="74" y="42"/>
                  </a:cxn>
                  <a:cxn ang="0">
                    <a:pos x="78" y="50"/>
                  </a:cxn>
                  <a:cxn ang="0">
                    <a:pos x="76" y="56"/>
                  </a:cxn>
                  <a:cxn ang="0">
                    <a:pos x="72" y="60"/>
                  </a:cxn>
                  <a:cxn ang="0">
                    <a:pos x="72" y="66"/>
                  </a:cxn>
                  <a:cxn ang="0">
                    <a:pos x="72" y="70"/>
                  </a:cxn>
                  <a:cxn ang="0">
                    <a:pos x="66" y="78"/>
                  </a:cxn>
                  <a:cxn ang="0">
                    <a:pos x="64" y="88"/>
                  </a:cxn>
                  <a:cxn ang="0">
                    <a:pos x="64" y="94"/>
                  </a:cxn>
                  <a:cxn ang="0">
                    <a:pos x="80" y="94"/>
                  </a:cxn>
                  <a:cxn ang="0">
                    <a:pos x="96" y="110"/>
                  </a:cxn>
                  <a:cxn ang="0">
                    <a:pos x="102" y="132"/>
                  </a:cxn>
                  <a:cxn ang="0">
                    <a:pos x="96" y="138"/>
                  </a:cxn>
                  <a:cxn ang="0">
                    <a:pos x="78" y="158"/>
                  </a:cxn>
                  <a:cxn ang="0">
                    <a:pos x="80" y="160"/>
                  </a:cxn>
                  <a:cxn ang="0">
                    <a:pos x="78" y="164"/>
                  </a:cxn>
                  <a:cxn ang="0">
                    <a:pos x="58" y="170"/>
                  </a:cxn>
                  <a:cxn ang="0">
                    <a:pos x="26" y="178"/>
                  </a:cxn>
                  <a:cxn ang="0">
                    <a:pos x="28" y="168"/>
                  </a:cxn>
                  <a:cxn ang="0">
                    <a:pos x="32" y="150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6" name="Freeform 230"/>
              <p:cNvSpPr>
                <a:spLocks/>
              </p:cNvSpPr>
              <p:nvPr/>
            </p:nvSpPr>
            <p:spPr bwMode="gray">
              <a:xfrm>
                <a:off x="958" y="2022"/>
                <a:ext cx="46" cy="62"/>
              </a:xfrm>
              <a:custGeom>
                <a:avLst/>
                <a:gdLst/>
                <a:ahLst/>
                <a:cxnLst>
                  <a:cxn ang="0">
                    <a:pos x="24" y="62"/>
                  </a:cxn>
                  <a:cxn ang="0">
                    <a:pos x="22" y="60"/>
                  </a:cxn>
                  <a:cxn ang="0">
                    <a:pos x="20" y="60"/>
                  </a:cxn>
                  <a:cxn ang="0">
                    <a:pos x="16" y="58"/>
                  </a:cxn>
                  <a:cxn ang="0">
                    <a:pos x="14" y="56"/>
                  </a:cxn>
                  <a:cxn ang="0">
                    <a:pos x="14" y="54"/>
                  </a:cxn>
                  <a:cxn ang="0">
                    <a:pos x="0" y="46"/>
                  </a:cxn>
                  <a:cxn ang="0">
                    <a:pos x="6" y="40"/>
                  </a:cxn>
                  <a:cxn ang="0">
                    <a:pos x="6" y="38"/>
                  </a:cxn>
                  <a:cxn ang="0">
                    <a:pos x="8" y="36"/>
                  </a:cxn>
                  <a:cxn ang="0">
                    <a:pos x="8" y="34"/>
                  </a:cxn>
                  <a:cxn ang="0">
                    <a:pos x="10" y="30"/>
                  </a:cxn>
                  <a:cxn ang="0">
                    <a:pos x="12" y="28"/>
                  </a:cxn>
                  <a:cxn ang="0">
                    <a:pos x="12" y="24"/>
                  </a:cxn>
                  <a:cxn ang="0">
                    <a:pos x="12" y="22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20" y="10"/>
                  </a:cxn>
                  <a:cxn ang="0">
                    <a:pos x="22" y="6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36" y="0"/>
                  </a:cxn>
                  <a:cxn ang="0">
                    <a:pos x="40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44" y="6"/>
                  </a:cxn>
                  <a:cxn ang="0">
                    <a:pos x="44" y="8"/>
                  </a:cxn>
                  <a:cxn ang="0">
                    <a:pos x="46" y="12"/>
                  </a:cxn>
                  <a:cxn ang="0">
                    <a:pos x="44" y="18"/>
                  </a:cxn>
                  <a:cxn ang="0">
                    <a:pos x="42" y="22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42" y="26"/>
                  </a:cxn>
                  <a:cxn ang="0">
                    <a:pos x="42" y="28"/>
                  </a:cxn>
                  <a:cxn ang="0">
                    <a:pos x="42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42" y="40"/>
                  </a:cxn>
                  <a:cxn ang="0">
                    <a:pos x="36" y="40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0" y="48"/>
                  </a:cxn>
                  <a:cxn ang="0">
                    <a:pos x="30" y="50"/>
                  </a:cxn>
                  <a:cxn ang="0">
                    <a:pos x="34" y="52"/>
                  </a:cxn>
                  <a:cxn ang="0">
                    <a:pos x="24" y="62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7" name="Freeform 231"/>
              <p:cNvSpPr>
                <a:spLocks/>
              </p:cNvSpPr>
              <p:nvPr/>
            </p:nvSpPr>
            <p:spPr bwMode="gray">
              <a:xfrm>
                <a:off x="950" y="2068"/>
                <a:ext cx="40" cy="4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2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2" y="18"/>
                  </a:cxn>
                  <a:cxn ang="0">
                    <a:pos x="32" y="22"/>
                  </a:cxn>
                  <a:cxn ang="0">
                    <a:pos x="34" y="24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2" y="38"/>
                  </a:cxn>
                  <a:cxn ang="0">
                    <a:pos x="30" y="40"/>
                  </a:cxn>
                  <a:cxn ang="0">
                    <a:pos x="30" y="42"/>
                  </a:cxn>
                  <a:cxn ang="0">
                    <a:pos x="28" y="44"/>
                  </a:cxn>
                  <a:cxn ang="0">
                    <a:pos x="28" y="46"/>
                  </a:cxn>
                  <a:cxn ang="0">
                    <a:pos x="26" y="42"/>
                  </a:cxn>
                  <a:cxn ang="0">
                    <a:pos x="24" y="38"/>
                  </a:cxn>
                  <a:cxn ang="0">
                    <a:pos x="22" y="38"/>
                  </a:cxn>
                  <a:cxn ang="0">
                    <a:pos x="20" y="38"/>
                  </a:cxn>
                  <a:cxn ang="0">
                    <a:pos x="20" y="36"/>
                  </a:cxn>
                  <a:cxn ang="0">
                    <a:pos x="18" y="36"/>
                  </a:cxn>
                  <a:cxn ang="0">
                    <a:pos x="16" y="32"/>
                  </a:cxn>
                  <a:cxn ang="0">
                    <a:pos x="14" y="28"/>
                  </a:cxn>
                  <a:cxn ang="0">
                    <a:pos x="14" y="26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8" name="Freeform 232"/>
              <p:cNvSpPr>
                <a:spLocks/>
              </p:cNvSpPr>
              <p:nvPr/>
            </p:nvSpPr>
            <p:spPr bwMode="gray">
              <a:xfrm>
                <a:off x="978" y="2102"/>
                <a:ext cx="16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6" y="20"/>
                  </a:cxn>
                  <a:cxn ang="0">
                    <a:pos x="10" y="24"/>
                  </a:cxn>
                  <a:cxn ang="0">
                    <a:pos x="16" y="26"/>
                  </a:cxn>
                  <a:cxn ang="0">
                    <a:pos x="10" y="0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49" name="Freeform 233"/>
              <p:cNvSpPr>
                <a:spLocks/>
              </p:cNvSpPr>
              <p:nvPr/>
            </p:nvSpPr>
            <p:spPr bwMode="gray">
              <a:xfrm>
                <a:off x="774" y="1980"/>
                <a:ext cx="70" cy="8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54" y="26"/>
                  </a:cxn>
                  <a:cxn ang="0">
                    <a:pos x="54" y="20"/>
                  </a:cxn>
                  <a:cxn ang="0">
                    <a:pos x="52" y="18"/>
                  </a:cxn>
                  <a:cxn ang="0">
                    <a:pos x="50" y="20"/>
                  </a:cxn>
                  <a:cxn ang="0">
                    <a:pos x="46" y="22"/>
                  </a:cxn>
                  <a:cxn ang="0">
                    <a:pos x="42" y="18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38" y="0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28" y="22"/>
                  </a:cxn>
                  <a:cxn ang="0">
                    <a:pos x="20" y="26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4" y="36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6" y="54"/>
                  </a:cxn>
                  <a:cxn ang="0">
                    <a:pos x="16" y="58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14" y="74"/>
                  </a:cxn>
                  <a:cxn ang="0">
                    <a:pos x="14" y="78"/>
                  </a:cxn>
                  <a:cxn ang="0">
                    <a:pos x="16" y="82"/>
                  </a:cxn>
                  <a:cxn ang="0">
                    <a:pos x="26" y="84"/>
                  </a:cxn>
                  <a:cxn ang="0">
                    <a:pos x="42" y="78"/>
                  </a:cxn>
                  <a:cxn ang="0">
                    <a:pos x="62" y="66"/>
                  </a:cxn>
                  <a:cxn ang="0">
                    <a:pos x="68" y="56"/>
                  </a:cxn>
                  <a:cxn ang="0">
                    <a:pos x="70" y="50"/>
                  </a:cxn>
                  <a:cxn ang="0">
                    <a:pos x="68" y="46"/>
                  </a:cxn>
                  <a:cxn ang="0">
                    <a:pos x="64" y="38"/>
                  </a:cxn>
                  <a:cxn ang="0">
                    <a:pos x="62" y="32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0" name="Freeform 234"/>
              <p:cNvSpPr>
                <a:spLocks/>
              </p:cNvSpPr>
              <p:nvPr/>
            </p:nvSpPr>
            <p:spPr bwMode="gray">
              <a:xfrm>
                <a:off x="834" y="1898"/>
                <a:ext cx="108" cy="200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14" y="16"/>
                  </a:cxn>
                  <a:cxn ang="0">
                    <a:pos x="16" y="22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6" y="44"/>
                  </a:cxn>
                  <a:cxn ang="0">
                    <a:pos x="4" y="52"/>
                  </a:cxn>
                  <a:cxn ang="0">
                    <a:pos x="14" y="54"/>
                  </a:cxn>
                  <a:cxn ang="0">
                    <a:pos x="12" y="58"/>
                  </a:cxn>
                  <a:cxn ang="0">
                    <a:pos x="12" y="64"/>
                  </a:cxn>
                  <a:cxn ang="0">
                    <a:pos x="14" y="70"/>
                  </a:cxn>
                  <a:cxn ang="0">
                    <a:pos x="24" y="76"/>
                  </a:cxn>
                  <a:cxn ang="0">
                    <a:pos x="24" y="82"/>
                  </a:cxn>
                  <a:cxn ang="0">
                    <a:pos x="22" y="86"/>
                  </a:cxn>
                  <a:cxn ang="0">
                    <a:pos x="18" y="94"/>
                  </a:cxn>
                  <a:cxn ang="0">
                    <a:pos x="20" y="98"/>
                  </a:cxn>
                  <a:cxn ang="0">
                    <a:pos x="32" y="92"/>
                  </a:cxn>
                  <a:cxn ang="0">
                    <a:pos x="36" y="102"/>
                  </a:cxn>
                  <a:cxn ang="0">
                    <a:pos x="40" y="114"/>
                  </a:cxn>
                  <a:cxn ang="0">
                    <a:pos x="22" y="128"/>
                  </a:cxn>
                  <a:cxn ang="0">
                    <a:pos x="28" y="140"/>
                  </a:cxn>
                  <a:cxn ang="0">
                    <a:pos x="20" y="154"/>
                  </a:cxn>
                  <a:cxn ang="0">
                    <a:pos x="18" y="156"/>
                  </a:cxn>
                  <a:cxn ang="0">
                    <a:pos x="18" y="160"/>
                  </a:cxn>
                  <a:cxn ang="0">
                    <a:pos x="38" y="164"/>
                  </a:cxn>
                  <a:cxn ang="0">
                    <a:pos x="52" y="158"/>
                  </a:cxn>
                  <a:cxn ang="0">
                    <a:pos x="52" y="162"/>
                  </a:cxn>
                  <a:cxn ang="0">
                    <a:pos x="44" y="166"/>
                  </a:cxn>
                  <a:cxn ang="0">
                    <a:pos x="0" y="196"/>
                  </a:cxn>
                  <a:cxn ang="0">
                    <a:pos x="28" y="190"/>
                  </a:cxn>
                  <a:cxn ang="0">
                    <a:pos x="58" y="188"/>
                  </a:cxn>
                  <a:cxn ang="0">
                    <a:pos x="108" y="174"/>
                  </a:cxn>
                  <a:cxn ang="0">
                    <a:pos x="98" y="164"/>
                  </a:cxn>
                  <a:cxn ang="0">
                    <a:pos x="102" y="158"/>
                  </a:cxn>
                  <a:cxn ang="0">
                    <a:pos x="102" y="150"/>
                  </a:cxn>
                  <a:cxn ang="0">
                    <a:pos x="100" y="146"/>
                  </a:cxn>
                  <a:cxn ang="0">
                    <a:pos x="94" y="140"/>
                  </a:cxn>
                  <a:cxn ang="0">
                    <a:pos x="88" y="136"/>
                  </a:cxn>
                  <a:cxn ang="0">
                    <a:pos x="84" y="120"/>
                  </a:cxn>
                  <a:cxn ang="0">
                    <a:pos x="66" y="100"/>
                  </a:cxn>
                  <a:cxn ang="0">
                    <a:pos x="64" y="84"/>
                  </a:cxn>
                  <a:cxn ang="0">
                    <a:pos x="56" y="68"/>
                  </a:cxn>
                  <a:cxn ang="0">
                    <a:pos x="56" y="44"/>
                  </a:cxn>
                  <a:cxn ang="0">
                    <a:pos x="56" y="42"/>
                  </a:cxn>
                  <a:cxn ang="0">
                    <a:pos x="52" y="36"/>
                  </a:cxn>
                  <a:cxn ang="0">
                    <a:pos x="48" y="34"/>
                  </a:cxn>
                  <a:cxn ang="0">
                    <a:pos x="44" y="32"/>
                  </a:cxn>
                  <a:cxn ang="0">
                    <a:pos x="36" y="28"/>
                  </a:cxn>
                  <a:cxn ang="0">
                    <a:pos x="34" y="26"/>
                  </a:cxn>
                  <a:cxn ang="0">
                    <a:pos x="34" y="20"/>
                  </a:cxn>
                  <a:cxn ang="0">
                    <a:pos x="38" y="14"/>
                  </a:cxn>
                  <a:cxn ang="0">
                    <a:pos x="40" y="8"/>
                  </a:cxn>
                  <a:cxn ang="0">
                    <a:pos x="40" y="4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1" name="Freeform 235"/>
              <p:cNvSpPr>
                <a:spLocks/>
              </p:cNvSpPr>
              <p:nvPr/>
            </p:nvSpPr>
            <p:spPr bwMode="gray">
              <a:xfrm>
                <a:off x="812" y="1980"/>
                <a:ext cx="36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2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6" y="30"/>
                  </a:cxn>
                  <a:cxn ang="0">
                    <a:pos x="24" y="30"/>
                  </a:cxn>
                  <a:cxn ang="0">
                    <a:pos x="20" y="30"/>
                  </a:cxn>
                  <a:cxn ang="0">
                    <a:pos x="18" y="28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8" y="22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2" name="Freeform 236"/>
              <p:cNvSpPr>
                <a:spLocks/>
              </p:cNvSpPr>
              <p:nvPr/>
            </p:nvSpPr>
            <p:spPr bwMode="gray">
              <a:xfrm>
                <a:off x="1016" y="1928"/>
                <a:ext cx="36" cy="62"/>
              </a:xfrm>
              <a:custGeom>
                <a:avLst/>
                <a:gdLst/>
                <a:ahLst/>
                <a:cxnLst>
                  <a:cxn ang="0">
                    <a:pos x="30" y="58"/>
                  </a:cxn>
                  <a:cxn ang="0">
                    <a:pos x="30" y="46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2" y="30"/>
                  </a:cxn>
                  <a:cxn ang="0">
                    <a:pos x="36" y="28"/>
                  </a:cxn>
                  <a:cxn ang="0">
                    <a:pos x="36" y="28"/>
                  </a:cxn>
                  <a:cxn ang="0">
                    <a:pos x="36" y="24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2"/>
                  </a:cxn>
                  <a:cxn ang="0">
                    <a:pos x="30" y="8"/>
                  </a:cxn>
                  <a:cxn ang="0">
                    <a:pos x="30" y="4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2" y="20"/>
                  </a:cxn>
                  <a:cxn ang="0">
                    <a:pos x="2" y="22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2" y="40"/>
                  </a:cxn>
                  <a:cxn ang="0">
                    <a:pos x="2" y="44"/>
                  </a:cxn>
                  <a:cxn ang="0">
                    <a:pos x="2" y="46"/>
                  </a:cxn>
                  <a:cxn ang="0">
                    <a:pos x="10" y="54"/>
                  </a:cxn>
                  <a:cxn ang="0">
                    <a:pos x="10" y="62"/>
                  </a:cxn>
                  <a:cxn ang="0">
                    <a:pos x="30" y="58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3" name="Freeform 237"/>
              <p:cNvSpPr>
                <a:spLocks/>
              </p:cNvSpPr>
              <p:nvPr/>
            </p:nvSpPr>
            <p:spPr bwMode="gray">
              <a:xfrm>
                <a:off x="1066" y="1590"/>
                <a:ext cx="168" cy="390"/>
              </a:xfrm>
              <a:custGeom>
                <a:avLst/>
                <a:gdLst/>
                <a:ahLst/>
                <a:cxnLst>
                  <a:cxn ang="0">
                    <a:pos x="0" y="286"/>
                  </a:cxn>
                  <a:cxn ang="0">
                    <a:pos x="0" y="300"/>
                  </a:cxn>
                  <a:cxn ang="0">
                    <a:pos x="0" y="312"/>
                  </a:cxn>
                  <a:cxn ang="0">
                    <a:pos x="0" y="322"/>
                  </a:cxn>
                  <a:cxn ang="0">
                    <a:pos x="16" y="388"/>
                  </a:cxn>
                  <a:cxn ang="0">
                    <a:pos x="38" y="382"/>
                  </a:cxn>
                  <a:cxn ang="0">
                    <a:pos x="50" y="372"/>
                  </a:cxn>
                  <a:cxn ang="0">
                    <a:pos x="60" y="360"/>
                  </a:cxn>
                  <a:cxn ang="0">
                    <a:pos x="66" y="328"/>
                  </a:cxn>
                  <a:cxn ang="0">
                    <a:pos x="88" y="296"/>
                  </a:cxn>
                  <a:cxn ang="0">
                    <a:pos x="94" y="282"/>
                  </a:cxn>
                  <a:cxn ang="0">
                    <a:pos x="92" y="272"/>
                  </a:cxn>
                  <a:cxn ang="0">
                    <a:pos x="82" y="264"/>
                  </a:cxn>
                  <a:cxn ang="0">
                    <a:pos x="76" y="262"/>
                  </a:cxn>
                  <a:cxn ang="0">
                    <a:pos x="78" y="230"/>
                  </a:cxn>
                  <a:cxn ang="0">
                    <a:pos x="78" y="232"/>
                  </a:cxn>
                  <a:cxn ang="0">
                    <a:pos x="80" y="218"/>
                  </a:cxn>
                  <a:cxn ang="0">
                    <a:pos x="86" y="204"/>
                  </a:cxn>
                  <a:cxn ang="0">
                    <a:pos x="94" y="194"/>
                  </a:cxn>
                  <a:cxn ang="0">
                    <a:pos x="106" y="184"/>
                  </a:cxn>
                  <a:cxn ang="0">
                    <a:pos x="116" y="176"/>
                  </a:cxn>
                  <a:cxn ang="0">
                    <a:pos x="122" y="158"/>
                  </a:cxn>
                  <a:cxn ang="0">
                    <a:pos x="122" y="140"/>
                  </a:cxn>
                  <a:cxn ang="0">
                    <a:pos x="156" y="118"/>
                  </a:cxn>
                  <a:cxn ang="0">
                    <a:pos x="168" y="118"/>
                  </a:cxn>
                  <a:cxn ang="0">
                    <a:pos x="162" y="106"/>
                  </a:cxn>
                  <a:cxn ang="0">
                    <a:pos x="152" y="80"/>
                  </a:cxn>
                  <a:cxn ang="0">
                    <a:pos x="152" y="72"/>
                  </a:cxn>
                  <a:cxn ang="0">
                    <a:pos x="156" y="68"/>
                  </a:cxn>
                  <a:cxn ang="0">
                    <a:pos x="156" y="56"/>
                  </a:cxn>
                  <a:cxn ang="0">
                    <a:pos x="140" y="38"/>
                  </a:cxn>
                  <a:cxn ang="0">
                    <a:pos x="130" y="24"/>
                  </a:cxn>
                  <a:cxn ang="0">
                    <a:pos x="122" y="20"/>
                  </a:cxn>
                  <a:cxn ang="0">
                    <a:pos x="114" y="4"/>
                  </a:cxn>
                  <a:cxn ang="0">
                    <a:pos x="102" y="14"/>
                  </a:cxn>
                  <a:cxn ang="0">
                    <a:pos x="92" y="24"/>
                  </a:cxn>
                  <a:cxn ang="0">
                    <a:pos x="86" y="32"/>
                  </a:cxn>
                  <a:cxn ang="0">
                    <a:pos x="80" y="44"/>
                  </a:cxn>
                  <a:cxn ang="0">
                    <a:pos x="76" y="56"/>
                  </a:cxn>
                  <a:cxn ang="0">
                    <a:pos x="70" y="82"/>
                  </a:cxn>
                  <a:cxn ang="0">
                    <a:pos x="64" y="92"/>
                  </a:cxn>
                  <a:cxn ang="0">
                    <a:pos x="54" y="104"/>
                  </a:cxn>
                  <a:cxn ang="0">
                    <a:pos x="46" y="122"/>
                  </a:cxn>
                  <a:cxn ang="0">
                    <a:pos x="12" y="178"/>
                  </a:cxn>
                  <a:cxn ang="0">
                    <a:pos x="14" y="260"/>
                  </a:cxn>
                  <a:cxn ang="0">
                    <a:pos x="14" y="266"/>
                  </a:cxn>
                  <a:cxn ang="0">
                    <a:pos x="8" y="278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4" name="Freeform 238"/>
              <p:cNvSpPr>
                <a:spLocks/>
              </p:cNvSpPr>
              <p:nvPr/>
            </p:nvSpPr>
            <p:spPr bwMode="gray">
              <a:xfrm>
                <a:off x="1184" y="1562"/>
                <a:ext cx="124" cy="310"/>
              </a:xfrm>
              <a:custGeom>
                <a:avLst/>
                <a:gdLst/>
                <a:ahLst/>
                <a:cxnLst>
                  <a:cxn ang="0">
                    <a:pos x="102" y="62"/>
                  </a:cxn>
                  <a:cxn ang="0">
                    <a:pos x="122" y="112"/>
                  </a:cxn>
                  <a:cxn ang="0">
                    <a:pos x="112" y="128"/>
                  </a:cxn>
                  <a:cxn ang="0">
                    <a:pos x="114" y="134"/>
                  </a:cxn>
                  <a:cxn ang="0">
                    <a:pos x="118" y="144"/>
                  </a:cxn>
                  <a:cxn ang="0">
                    <a:pos x="118" y="152"/>
                  </a:cxn>
                  <a:cxn ang="0">
                    <a:pos x="114" y="182"/>
                  </a:cxn>
                  <a:cxn ang="0">
                    <a:pos x="114" y="212"/>
                  </a:cxn>
                  <a:cxn ang="0">
                    <a:pos x="122" y="222"/>
                  </a:cxn>
                  <a:cxn ang="0">
                    <a:pos x="124" y="254"/>
                  </a:cxn>
                  <a:cxn ang="0">
                    <a:pos x="124" y="260"/>
                  </a:cxn>
                  <a:cxn ang="0">
                    <a:pos x="90" y="292"/>
                  </a:cxn>
                  <a:cxn ang="0">
                    <a:pos x="92" y="294"/>
                  </a:cxn>
                  <a:cxn ang="0">
                    <a:pos x="88" y="294"/>
                  </a:cxn>
                  <a:cxn ang="0">
                    <a:pos x="80" y="292"/>
                  </a:cxn>
                  <a:cxn ang="0">
                    <a:pos x="72" y="296"/>
                  </a:cxn>
                  <a:cxn ang="0">
                    <a:pos x="54" y="302"/>
                  </a:cxn>
                  <a:cxn ang="0">
                    <a:pos x="48" y="304"/>
                  </a:cxn>
                  <a:cxn ang="0">
                    <a:pos x="38" y="306"/>
                  </a:cxn>
                  <a:cxn ang="0">
                    <a:pos x="24" y="306"/>
                  </a:cxn>
                  <a:cxn ang="0">
                    <a:pos x="20" y="304"/>
                  </a:cxn>
                  <a:cxn ang="0">
                    <a:pos x="12" y="298"/>
                  </a:cxn>
                  <a:cxn ang="0">
                    <a:pos x="6" y="292"/>
                  </a:cxn>
                  <a:cxn ang="0">
                    <a:pos x="4" y="286"/>
                  </a:cxn>
                  <a:cxn ang="0">
                    <a:pos x="4" y="278"/>
                  </a:cxn>
                  <a:cxn ang="0">
                    <a:pos x="4" y="268"/>
                  </a:cxn>
                  <a:cxn ang="0">
                    <a:pos x="4" y="230"/>
                  </a:cxn>
                  <a:cxn ang="0">
                    <a:pos x="6" y="224"/>
                  </a:cxn>
                  <a:cxn ang="0">
                    <a:pos x="12" y="212"/>
                  </a:cxn>
                  <a:cxn ang="0">
                    <a:pos x="42" y="186"/>
                  </a:cxn>
                  <a:cxn ang="0">
                    <a:pos x="50" y="178"/>
                  </a:cxn>
                  <a:cxn ang="0">
                    <a:pos x="56" y="158"/>
                  </a:cxn>
                  <a:cxn ang="0">
                    <a:pos x="48" y="148"/>
                  </a:cxn>
                  <a:cxn ang="0">
                    <a:pos x="50" y="146"/>
                  </a:cxn>
                  <a:cxn ang="0">
                    <a:pos x="48" y="142"/>
                  </a:cxn>
                  <a:cxn ang="0">
                    <a:pos x="38" y="122"/>
                  </a:cxn>
                  <a:cxn ang="0">
                    <a:pos x="34" y="100"/>
                  </a:cxn>
                  <a:cxn ang="0">
                    <a:pos x="36" y="98"/>
                  </a:cxn>
                  <a:cxn ang="0">
                    <a:pos x="40" y="94"/>
                  </a:cxn>
                  <a:cxn ang="0">
                    <a:pos x="38" y="86"/>
                  </a:cxn>
                  <a:cxn ang="0">
                    <a:pos x="32" y="76"/>
                  </a:cxn>
                  <a:cxn ang="0">
                    <a:pos x="22" y="68"/>
                  </a:cxn>
                  <a:cxn ang="0">
                    <a:pos x="18" y="62"/>
                  </a:cxn>
                  <a:cxn ang="0">
                    <a:pos x="10" y="52"/>
                  </a:cxn>
                  <a:cxn ang="0">
                    <a:pos x="0" y="28"/>
                  </a:cxn>
                  <a:cxn ang="0">
                    <a:pos x="10" y="20"/>
                  </a:cxn>
                  <a:cxn ang="0">
                    <a:pos x="28" y="16"/>
                  </a:cxn>
                  <a:cxn ang="0">
                    <a:pos x="40" y="24"/>
                  </a:cxn>
                  <a:cxn ang="0">
                    <a:pos x="58" y="22"/>
                  </a:cxn>
                  <a:cxn ang="0">
                    <a:pos x="72" y="14"/>
                  </a:cxn>
                  <a:cxn ang="0">
                    <a:pos x="72" y="12"/>
                  </a:cxn>
                  <a:cxn ang="0">
                    <a:pos x="76" y="6"/>
                  </a:cxn>
                  <a:cxn ang="0">
                    <a:pos x="82" y="2"/>
                  </a:cxn>
                  <a:cxn ang="0">
                    <a:pos x="92" y="2"/>
                  </a:cxn>
                  <a:cxn ang="0">
                    <a:pos x="120" y="20"/>
                  </a:cxn>
                  <a:cxn ang="0">
                    <a:pos x="116" y="26"/>
                  </a:cxn>
                  <a:cxn ang="0">
                    <a:pos x="102" y="46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5" name="Freeform 239"/>
              <p:cNvSpPr>
                <a:spLocks/>
              </p:cNvSpPr>
              <p:nvPr/>
            </p:nvSpPr>
            <p:spPr bwMode="gray">
              <a:xfrm>
                <a:off x="1044" y="2000"/>
                <a:ext cx="54" cy="84"/>
              </a:xfrm>
              <a:custGeom>
                <a:avLst/>
                <a:gdLst/>
                <a:ahLst/>
                <a:cxnLst>
                  <a:cxn ang="0">
                    <a:pos x="18" y="8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2" y="74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10" y="56"/>
                  </a:cxn>
                  <a:cxn ang="0">
                    <a:pos x="14" y="54"/>
                  </a:cxn>
                  <a:cxn ang="0">
                    <a:pos x="10" y="48"/>
                  </a:cxn>
                  <a:cxn ang="0">
                    <a:pos x="10" y="46"/>
                  </a:cxn>
                  <a:cxn ang="0">
                    <a:pos x="12" y="44"/>
                  </a:cxn>
                  <a:cxn ang="0">
                    <a:pos x="16" y="40"/>
                  </a:cxn>
                  <a:cxn ang="0">
                    <a:pos x="16" y="36"/>
                  </a:cxn>
                  <a:cxn ang="0">
                    <a:pos x="12" y="30"/>
                  </a:cxn>
                  <a:cxn ang="0">
                    <a:pos x="16" y="28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14" y="26"/>
                  </a:cxn>
                  <a:cxn ang="0">
                    <a:pos x="10" y="26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38" y="2"/>
                  </a:cxn>
                  <a:cxn ang="0">
                    <a:pos x="46" y="12"/>
                  </a:cxn>
                  <a:cxn ang="0">
                    <a:pos x="46" y="20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6" y="34"/>
                  </a:cxn>
                  <a:cxn ang="0">
                    <a:pos x="42" y="36"/>
                  </a:cxn>
                  <a:cxn ang="0">
                    <a:pos x="46" y="40"/>
                  </a:cxn>
                  <a:cxn ang="0">
                    <a:pos x="50" y="42"/>
                  </a:cxn>
                  <a:cxn ang="0">
                    <a:pos x="52" y="46"/>
                  </a:cxn>
                  <a:cxn ang="0">
                    <a:pos x="54" y="50"/>
                  </a:cxn>
                  <a:cxn ang="0">
                    <a:pos x="52" y="52"/>
                  </a:cxn>
                  <a:cxn ang="0">
                    <a:pos x="48" y="56"/>
                  </a:cxn>
                  <a:cxn ang="0">
                    <a:pos x="48" y="58"/>
                  </a:cxn>
                  <a:cxn ang="0">
                    <a:pos x="50" y="60"/>
                  </a:cxn>
                  <a:cxn ang="0">
                    <a:pos x="50" y="64"/>
                  </a:cxn>
                  <a:cxn ang="0">
                    <a:pos x="48" y="68"/>
                  </a:cxn>
                  <a:cxn ang="0">
                    <a:pos x="48" y="70"/>
                  </a:cxn>
                  <a:cxn ang="0">
                    <a:pos x="50" y="74"/>
                  </a:cxn>
                  <a:cxn ang="0">
                    <a:pos x="50" y="78"/>
                  </a:cxn>
                  <a:cxn ang="0">
                    <a:pos x="48" y="80"/>
                  </a:cxn>
                  <a:cxn ang="0">
                    <a:pos x="44" y="76"/>
                  </a:cxn>
                  <a:cxn ang="0">
                    <a:pos x="46" y="80"/>
                  </a:cxn>
                  <a:cxn ang="0">
                    <a:pos x="42" y="80"/>
                  </a:cxn>
                  <a:cxn ang="0">
                    <a:pos x="38" y="82"/>
                  </a:cxn>
                  <a:cxn ang="0">
                    <a:pos x="34" y="82"/>
                  </a:cxn>
                  <a:cxn ang="0">
                    <a:pos x="32" y="84"/>
                  </a:cxn>
                  <a:cxn ang="0">
                    <a:pos x="28" y="84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6" name="Freeform 240"/>
              <p:cNvSpPr>
                <a:spLocks/>
              </p:cNvSpPr>
              <p:nvPr/>
            </p:nvSpPr>
            <p:spPr bwMode="gray">
              <a:xfrm>
                <a:off x="1246" y="2242"/>
                <a:ext cx="224" cy="110"/>
              </a:xfrm>
              <a:custGeom>
                <a:avLst/>
                <a:gdLst/>
                <a:ahLst/>
                <a:cxnLst>
                  <a:cxn ang="0">
                    <a:pos x="194" y="34"/>
                  </a:cxn>
                  <a:cxn ang="0">
                    <a:pos x="204" y="40"/>
                  </a:cxn>
                  <a:cxn ang="0">
                    <a:pos x="216" y="58"/>
                  </a:cxn>
                  <a:cxn ang="0">
                    <a:pos x="224" y="80"/>
                  </a:cxn>
                  <a:cxn ang="0">
                    <a:pos x="220" y="82"/>
                  </a:cxn>
                  <a:cxn ang="0">
                    <a:pos x="208" y="80"/>
                  </a:cxn>
                  <a:cxn ang="0">
                    <a:pos x="194" y="82"/>
                  </a:cxn>
                  <a:cxn ang="0">
                    <a:pos x="182" y="88"/>
                  </a:cxn>
                  <a:cxn ang="0">
                    <a:pos x="174" y="92"/>
                  </a:cxn>
                  <a:cxn ang="0">
                    <a:pos x="168" y="92"/>
                  </a:cxn>
                  <a:cxn ang="0">
                    <a:pos x="162" y="98"/>
                  </a:cxn>
                  <a:cxn ang="0">
                    <a:pos x="152" y="102"/>
                  </a:cxn>
                  <a:cxn ang="0">
                    <a:pos x="136" y="102"/>
                  </a:cxn>
                  <a:cxn ang="0">
                    <a:pos x="128" y="98"/>
                  </a:cxn>
                  <a:cxn ang="0">
                    <a:pos x="124" y="102"/>
                  </a:cxn>
                  <a:cxn ang="0">
                    <a:pos x="118" y="110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6" y="104"/>
                  </a:cxn>
                  <a:cxn ang="0">
                    <a:pos x="116" y="100"/>
                  </a:cxn>
                  <a:cxn ang="0">
                    <a:pos x="98" y="104"/>
                  </a:cxn>
                  <a:cxn ang="0">
                    <a:pos x="92" y="106"/>
                  </a:cxn>
                  <a:cxn ang="0">
                    <a:pos x="82" y="108"/>
                  </a:cxn>
                  <a:cxn ang="0">
                    <a:pos x="70" y="104"/>
                  </a:cxn>
                  <a:cxn ang="0">
                    <a:pos x="58" y="104"/>
                  </a:cxn>
                  <a:cxn ang="0">
                    <a:pos x="52" y="110"/>
                  </a:cxn>
                  <a:cxn ang="0">
                    <a:pos x="46" y="110"/>
                  </a:cxn>
                  <a:cxn ang="0">
                    <a:pos x="34" y="106"/>
                  </a:cxn>
                  <a:cxn ang="0">
                    <a:pos x="26" y="102"/>
                  </a:cxn>
                  <a:cxn ang="0">
                    <a:pos x="14" y="94"/>
                  </a:cxn>
                  <a:cxn ang="0">
                    <a:pos x="12" y="86"/>
                  </a:cxn>
                  <a:cxn ang="0">
                    <a:pos x="8" y="76"/>
                  </a:cxn>
                  <a:cxn ang="0">
                    <a:pos x="2" y="66"/>
                  </a:cxn>
                  <a:cxn ang="0">
                    <a:pos x="0" y="54"/>
                  </a:cxn>
                  <a:cxn ang="0">
                    <a:pos x="4" y="50"/>
                  </a:cxn>
                  <a:cxn ang="0">
                    <a:pos x="14" y="44"/>
                  </a:cxn>
                  <a:cxn ang="0">
                    <a:pos x="20" y="46"/>
                  </a:cxn>
                  <a:cxn ang="0">
                    <a:pos x="30" y="44"/>
                  </a:cxn>
                  <a:cxn ang="0">
                    <a:pos x="38" y="40"/>
                  </a:cxn>
                  <a:cxn ang="0">
                    <a:pos x="50" y="40"/>
                  </a:cxn>
                  <a:cxn ang="0">
                    <a:pos x="40" y="36"/>
                  </a:cxn>
                  <a:cxn ang="0">
                    <a:pos x="38" y="32"/>
                  </a:cxn>
                  <a:cxn ang="0">
                    <a:pos x="42" y="20"/>
                  </a:cxn>
                  <a:cxn ang="0">
                    <a:pos x="52" y="16"/>
                  </a:cxn>
                  <a:cxn ang="0">
                    <a:pos x="62" y="16"/>
                  </a:cxn>
                  <a:cxn ang="0">
                    <a:pos x="72" y="14"/>
                  </a:cxn>
                  <a:cxn ang="0">
                    <a:pos x="86" y="4"/>
                  </a:cxn>
                  <a:cxn ang="0">
                    <a:pos x="88" y="2"/>
                  </a:cxn>
                  <a:cxn ang="0">
                    <a:pos x="98" y="0"/>
                  </a:cxn>
                  <a:cxn ang="0">
                    <a:pos x="112" y="4"/>
                  </a:cxn>
                  <a:cxn ang="0">
                    <a:pos x="122" y="12"/>
                  </a:cxn>
                  <a:cxn ang="0">
                    <a:pos x="132" y="14"/>
                  </a:cxn>
                  <a:cxn ang="0">
                    <a:pos x="140" y="12"/>
                  </a:cxn>
                  <a:cxn ang="0">
                    <a:pos x="152" y="12"/>
                  </a:cxn>
                  <a:cxn ang="0">
                    <a:pos x="158" y="16"/>
                  </a:cxn>
                  <a:cxn ang="0">
                    <a:pos x="170" y="24"/>
                  </a:cxn>
                  <a:cxn ang="0">
                    <a:pos x="182" y="28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7" name="Freeform 241"/>
              <p:cNvSpPr>
                <a:spLocks/>
              </p:cNvSpPr>
              <p:nvPr/>
            </p:nvSpPr>
            <p:spPr bwMode="gray">
              <a:xfrm>
                <a:off x="1174" y="2172"/>
                <a:ext cx="110" cy="90"/>
              </a:xfrm>
              <a:custGeom>
                <a:avLst/>
                <a:gdLst/>
                <a:ahLst/>
                <a:cxnLst>
                  <a:cxn ang="0">
                    <a:pos x="28" y="74"/>
                  </a:cxn>
                  <a:cxn ang="0">
                    <a:pos x="30" y="60"/>
                  </a:cxn>
                  <a:cxn ang="0">
                    <a:pos x="32" y="58"/>
                  </a:cxn>
                  <a:cxn ang="0">
                    <a:pos x="32" y="54"/>
                  </a:cxn>
                  <a:cxn ang="0">
                    <a:pos x="30" y="50"/>
                  </a:cxn>
                  <a:cxn ang="0">
                    <a:pos x="26" y="44"/>
                  </a:cxn>
                  <a:cxn ang="0">
                    <a:pos x="22" y="36"/>
                  </a:cxn>
                  <a:cxn ang="0">
                    <a:pos x="18" y="24"/>
                  </a:cxn>
                  <a:cxn ang="0">
                    <a:pos x="14" y="22"/>
                  </a:cxn>
                  <a:cxn ang="0">
                    <a:pos x="4" y="12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0" y="0"/>
                  </a:cxn>
                  <a:cxn ang="0">
                    <a:pos x="18" y="4"/>
                  </a:cxn>
                  <a:cxn ang="0">
                    <a:pos x="24" y="10"/>
                  </a:cxn>
                  <a:cxn ang="0">
                    <a:pos x="32" y="16"/>
                  </a:cxn>
                  <a:cxn ang="0">
                    <a:pos x="44" y="18"/>
                  </a:cxn>
                  <a:cxn ang="0">
                    <a:pos x="58" y="12"/>
                  </a:cxn>
                  <a:cxn ang="0">
                    <a:pos x="84" y="18"/>
                  </a:cxn>
                  <a:cxn ang="0">
                    <a:pos x="100" y="24"/>
                  </a:cxn>
                  <a:cxn ang="0">
                    <a:pos x="104" y="26"/>
                  </a:cxn>
                  <a:cxn ang="0">
                    <a:pos x="110" y="30"/>
                  </a:cxn>
                  <a:cxn ang="0">
                    <a:pos x="110" y="34"/>
                  </a:cxn>
                  <a:cxn ang="0">
                    <a:pos x="108" y="42"/>
                  </a:cxn>
                  <a:cxn ang="0">
                    <a:pos x="106" y="46"/>
                  </a:cxn>
                  <a:cxn ang="0">
                    <a:pos x="104" y="52"/>
                  </a:cxn>
                  <a:cxn ang="0">
                    <a:pos x="100" y="56"/>
                  </a:cxn>
                  <a:cxn ang="0">
                    <a:pos x="98" y="58"/>
                  </a:cxn>
                  <a:cxn ang="0">
                    <a:pos x="94" y="66"/>
                  </a:cxn>
                  <a:cxn ang="0">
                    <a:pos x="94" y="68"/>
                  </a:cxn>
                  <a:cxn ang="0">
                    <a:pos x="90" y="70"/>
                  </a:cxn>
                  <a:cxn ang="0">
                    <a:pos x="82" y="72"/>
                  </a:cxn>
                  <a:cxn ang="0">
                    <a:pos x="74" y="82"/>
                  </a:cxn>
                  <a:cxn ang="0">
                    <a:pos x="70" y="88"/>
                  </a:cxn>
                  <a:cxn ang="0">
                    <a:pos x="62" y="88"/>
                  </a:cxn>
                  <a:cxn ang="0">
                    <a:pos x="56" y="88"/>
                  </a:cxn>
                  <a:cxn ang="0">
                    <a:pos x="36" y="90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8" name="Freeform 242"/>
              <p:cNvSpPr>
                <a:spLocks/>
              </p:cNvSpPr>
              <p:nvPr/>
            </p:nvSpPr>
            <p:spPr bwMode="gray">
              <a:xfrm>
                <a:off x="1162" y="2258"/>
                <a:ext cx="84" cy="84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4"/>
                  </a:cxn>
                  <a:cxn ang="0">
                    <a:pos x="68" y="2"/>
                  </a:cxn>
                  <a:cxn ang="0">
                    <a:pos x="66" y="0"/>
                  </a:cxn>
                  <a:cxn ang="0">
                    <a:pos x="48" y="4"/>
                  </a:cxn>
                  <a:cxn ang="0">
                    <a:pos x="34" y="6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18"/>
                  </a:cxn>
                  <a:cxn ang="0">
                    <a:pos x="12" y="20"/>
                  </a:cxn>
                  <a:cxn ang="0">
                    <a:pos x="8" y="22"/>
                  </a:cxn>
                  <a:cxn ang="0">
                    <a:pos x="6" y="26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6"/>
                  </a:cxn>
                  <a:cxn ang="0">
                    <a:pos x="18" y="66"/>
                  </a:cxn>
                  <a:cxn ang="0">
                    <a:pos x="26" y="76"/>
                  </a:cxn>
                  <a:cxn ang="0">
                    <a:pos x="30" y="84"/>
                  </a:cxn>
                  <a:cxn ang="0">
                    <a:pos x="42" y="84"/>
                  </a:cxn>
                  <a:cxn ang="0">
                    <a:pos x="44" y="66"/>
                  </a:cxn>
                  <a:cxn ang="0">
                    <a:pos x="46" y="66"/>
                  </a:cxn>
                  <a:cxn ang="0">
                    <a:pos x="48" y="64"/>
                  </a:cxn>
                  <a:cxn ang="0">
                    <a:pos x="50" y="62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58" y="48"/>
                  </a:cxn>
                  <a:cxn ang="0">
                    <a:pos x="58" y="46"/>
                  </a:cxn>
                  <a:cxn ang="0">
                    <a:pos x="58" y="42"/>
                  </a:cxn>
                  <a:cxn ang="0">
                    <a:pos x="58" y="38"/>
                  </a:cxn>
                  <a:cxn ang="0">
                    <a:pos x="60" y="32"/>
                  </a:cxn>
                  <a:cxn ang="0">
                    <a:pos x="64" y="26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20"/>
                  </a:cxn>
                  <a:cxn ang="0">
                    <a:pos x="70" y="18"/>
                  </a:cxn>
                  <a:cxn ang="0">
                    <a:pos x="74" y="16"/>
                  </a:cxn>
                  <a:cxn ang="0">
                    <a:pos x="78" y="16"/>
                  </a:cxn>
                  <a:cxn ang="0">
                    <a:pos x="84" y="18"/>
                  </a:cxn>
                  <a:cxn ang="0">
                    <a:pos x="84" y="2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59" name="Freeform 243"/>
              <p:cNvSpPr>
                <a:spLocks/>
              </p:cNvSpPr>
              <p:nvPr/>
            </p:nvSpPr>
            <p:spPr bwMode="gray">
              <a:xfrm>
                <a:off x="1154" y="2230"/>
                <a:ext cx="28" cy="64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0" y="32"/>
                  </a:cxn>
                  <a:cxn ang="0">
                    <a:pos x="12" y="36"/>
                  </a:cxn>
                  <a:cxn ang="0">
                    <a:pos x="12" y="40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0" y="44"/>
                  </a:cxn>
                  <a:cxn ang="0">
                    <a:pos x="8" y="48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8" y="58"/>
                  </a:cxn>
                  <a:cxn ang="0">
                    <a:pos x="8" y="60"/>
                  </a:cxn>
                  <a:cxn ang="0">
                    <a:pos x="8" y="64"/>
                  </a:cxn>
                  <a:cxn ang="0">
                    <a:pos x="8" y="62"/>
                  </a:cxn>
                  <a:cxn ang="0">
                    <a:pos x="8" y="60"/>
                  </a:cxn>
                  <a:cxn ang="0">
                    <a:pos x="10" y="58"/>
                  </a:cxn>
                  <a:cxn ang="0">
                    <a:pos x="14" y="54"/>
                  </a:cxn>
                  <a:cxn ang="0">
                    <a:pos x="18" y="50"/>
                  </a:cxn>
                  <a:cxn ang="0">
                    <a:pos x="26" y="44"/>
                  </a:cxn>
                  <a:cxn ang="0">
                    <a:pos x="26" y="42"/>
                  </a:cxn>
                  <a:cxn ang="0">
                    <a:pos x="26" y="40"/>
                  </a:cxn>
                  <a:cxn ang="0">
                    <a:pos x="28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6" y="34"/>
                  </a:cxn>
                  <a:cxn ang="0">
                    <a:pos x="26" y="32"/>
                  </a:cxn>
                  <a:cxn ang="0">
                    <a:pos x="26" y="28"/>
                  </a:cxn>
                  <a:cxn ang="0">
                    <a:pos x="26" y="24"/>
                  </a:cxn>
                  <a:cxn ang="0">
                    <a:pos x="26" y="22"/>
                  </a:cxn>
                  <a:cxn ang="0">
                    <a:pos x="26" y="18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20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0" name="Freeform 244"/>
              <p:cNvSpPr>
                <a:spLocks/>
              </p:cNvSpPr>
              <p:nvPr/>
            </p:nvSpPr>
            <p:spPr bwMode="gray">
              <a:xfrm>
                <a:off x="1068" y="2152"/>
                <a:ext cx="142" cy="114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20" y="40"/>
                  </a:cxn>
                  <a:cxn ang="0">
                    <a:pos x="18" y="38"/>
                  </a:cxn>
                  <a:cxn ang="0">
                    <a:pos x="20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4"/>
                  </a:cxn>
                  <a:cxn ang="0">
                    <a:pos x="20" y="16"/>
                  </a:cxn>
                  <a:cxn ang="0">
                    <a:pos x="32" y="12"/>
                  </a:cxn>
                  <a:cxn ang="0">
                    <a:pos x="54" y="6"/>
                  </a:cxn>
                  <a:cxn ang="0">
                    <a:pos x="58" y="2"/>
                  </a:cxn>
                  <a:cxn ang="0">
                    <a:pos x="60" y="0"/>
                  </a:cxn>
                  <a:cxn ang="0">
                    <a:pos x="68" y="24"/>
                  </a:cxn>
                  <a:cxn ang="0">
                    <a:pos x="86" y="24"/>
                  </a:cxn>
                  <a:cxn ang="0">
                    <a:pos x="92" y="22"/>
                  </a:cxn>
                  <a:cxn ang="0">
                    <a:pos x="102" y="18"/>
                  </a:cxn>
                  <a:cxn ang="0">
                    <a:pos x="108" y="20"/>
                  </a:cxn>
                  <a:cxn ang="0">
                    <a:pos x="110" y="26"/>
                  </a:cxn>
                  <a:cxn ang="0">
                    <a:pos x="110" y="32"/>
                  </a:cxn>
                  <a:cxn ang="0">
                    <a:pos x="120" y="42"/>
                  </a:cxn>
                  <a:cxn ang="0">
                    <a:pos x="124" y="44"/>
                  </a:cxn>
                  <a:cxn ang="0">
                    <a:pos x="128" y="56"/>
                  </a:cxn>
                  <a:cxn ang="0">
                    <a:pos x="132" y="64"/>
                  </a:cxn>
                  <a:cxn ang="0">
                    <a:pos x="136" y="70"/>
                  </a:cxn>
                  <a:cxn ang="0">
                    <a:pos x="138" y="74"/>
                  </a:cxn>
                  <a:cxn ang="0">
                    <a:pos x="138" y="78"/>
                  </a:cxn>
                  <a:cxn ang="0">
                    <a:pos x="136" y="80"/>
                  </a:cxn>
                  <a:cxn ang="0">
                    <a:pos x="134" y="94"/>
                  </a:cxn>
                  <a:cxn ang="0">
                    <a:pos x="128" y="112"/>
                  </a:cxn>
                  <a:cxn ang="0">
                    <a:pos x="112" y="110"/>
                  </a:cxn>
                  <a:cxn ang="0">
                    <a:pos x="112" y="104"/>
                  </a:cxn>
                  <a:cxn ang="0">
                    <a:pos x="112" y="102"/>
                  </a:cxn>
                  <a:cxn ang="0">
                    <a:pos x="110" y="92"/>
                  </a:cxn>
                  <a:cxn ang="0">
                    <a:pos x="108" y="86"/>
                  </a:cxn>
                  <a:cxn ang="0">
                    <a:pos x="106" y="82"/>
                  </a:cxn>
                  <a:cxn ang="0">
                    <a:pos x="98" y="78"/>
                  </a:cxn>
                  <a:cxn ang="0">
                    <a:pos x="94" y="80"/>
                  </a:cxn>
                  <a:cxn ang="0">
                    <a:pos x="92" y="80"/>
                  </a:cxn>
                  <a:cxn ang="0">
                    <a:pos x="64" y="76"/>
                  </a:cxn>
                  <a:cxn ang="0">
                    <a:pos x="58" y="74"/>
                  </a:cxn>
                  <a:cxn ang="0">
                    <a:pos x="52" y="70"/>
                  </a:cxn>
                  <a:cxn ang="0">
                    <a:pos x="46" y="60"/>
                  </a:cxn>
                  <a:cxn ang="0">
                    <a:pos x="38" y="60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1" name="Freeform 245"/>
              <p:cNvSpPr>
                <a:spLocks/>
              </p:cNvSpPr>
              <p:nvPr/>
            </p:nvSpPr>
            <p:spPr bwMode="gray">
              <a:xfrm>
                <a:off x="1128" y="2118"/>
                <a:ext cx="76" cy="58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4" y="20"/>
                  </a:cxn>
                  <a:cxn ang="0">
                    <a:pos x="28" y="22"/>
                  </a:cxn>
                  <a:cxn ang="0">
                    <a:pos x="26" y="22"/>
                  </a:cxn>
                  <a:cxn ang="0">
                    <a:pos x="12" y="22"/>
                  </a:cxn>
                  <a:cxn ang="0">
                    <a:pos x="10" y="20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42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26" y="58"/>
                  </a:cxn>
                  <a:cxn ang="0">
                    <a:pos x="32" y="56"/>
                  </a:cxn>
                  <a:cxn ang="0">
                    <a:pos x="38" y="54"/>
                  </a:cxn>
                  <a:cxn ang="0">
                    <a:pos x="46" y="52"/>
                  </a:cxn>
                  <a:cxn ang="0">
                    <a:pos x="52" y="54"/>
                  </a:cxn>
                  <a:cxn ang="0">
                    <a:pos x="56" y="54"/>
                  </a:cxn>
                  <a:cxn ang="0">
                    <a:pos x="58" y="52"/>
                  </a:cxn>
                  <a:cxn ang="0">
                    <a:pos x="62" y="48"/>
                  </a:cxn>
                  <a:cxn ang="0">
                    <a:pos x="68" y="42"/>
                  </a:cxn>
                  <a:cxn ang="0">
                    <a:pos x="72" y="30"/>
                  </a:cxn>
                  <a:cxn ang="0">
                    <a:pos x="72" y="24"/>
                  </a:cxn>
                  <a:cxn ang="0">
                    <a:pos x="74" y="16"/>
                  </a:cxn>
                  <a:cxn ang="0">
                    <a:pos x="76" y="1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56" y="2"/>
                  </a:cxn>
                  <a:cxn ang="0">
                    <a:pos x="54" y="4"/>
                  </a:cxn>
                  <a:cxn ang="0">
                    <a:pos x="46" y="8"/>
                  </a:cxn>
                  <a:cxn ang="0">
                    <a:pos x="46" y="12"/>
                  </a:cxn>
                  <a:cxn ang="0">
                    <a:pos x="44" y="16"/>
                  </a:cxn>
                  <a:cxn ang="0">
                    <a:pos x="42" y="18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2" name="Freeform 246"/>
              <p:cNvSpPr>
                <a:spLocks/>
              </p:cNvSpPr>
              <p:nvPr/>
            </p:nvSpPr>
            <p:spPr bwMode="gray">
              <a:xfrm>
                <a:off x="1070" y="2076"/>
                <a:ext cx="138" cy="66"/>
              </a:xfrm>
              <a:custGeom>
                <a:avLst/>
                <a:gdLst/>
                <a:ahLst/>
                <a:cxnLst>
                  <a:cxn ang="0">
                    <a:pos x="134" y="22"/>
                  </a:cxn>
                  <a:cxn ang="0">
                    <a:pos x="130" y="18"/>
                  </a:cxn>
                  <a:cxn ang="0">
                    <a:pos x="126" y="16"/>
                  </a:cxn>
                  <a:cxn ang="0">
                    <a:pos x="118" y="12"/>
                  </a:cxn>
                  <a:cxn ang="0">
                    <a:pos x="110" y="14"/>
                  </a:cxn>
                  <a:cxn ang="0">
                    <a:pos x="106" y="18"/>
                  </a:cxn>
                  <a:cxn ang="0">
                    <a:pos x="104" y="20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4" y="24"/>
                  </a:cxn>
                  <a:cxn ang="0">
                    <a:pos x="90" y="24"/>
                  </a:cxn>
                  <a:cxn ang="0">
                    <a:pos x="84" y="22"/>
                  </a:cxn>
                  <a:cxn ang="0">
                    <a:pos x="76" y="20"/>
                  </a:cxn>
                  <a:cxn ang="0">
                    <a:pos x="60" y="14"/>
                  </a:cxn>
                  <a:cxn ang="0">
                    <a:pos x="46" y="8"/>
                  </a:cxn>
                  <a:cxn ang="0">
                    <a:pos x="36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8" y="4"/>
                  </a:cxn>
                  <a:cxn ang="0">
                    <a:pos x="14" y="6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8" y="20"/>
                  </a:cxn>
                  <a:cxn ang="0">
                    <a:pos x="16" y="42"/>
                  </a:cxn>
                  <a:cxn ang="0">
                    <a:pos x="18" y="42"/>
                  </a:cxn>
                  <a:cxn ang="0">
                    <a:pos x="18" y="44"/>
                  </a:cxn>
                  <a:cxn ang="0">
                    <a:pos x="20" y="46"/>
                  </a:cxn>
                  <a:cxn ang="0">
                    <a:pos x="24" y="46"/>
                  </a:cxn>
                  <a:cxn ang="0">
                    <a:pos x="30" y="46"/>
                  </a:cxn>
                  <a:cxn ang="0">
                    <a:pos x="34" y="42"/>
                  </a:cxn>
                  <a:cxn ang="0">
                    <a:pos x="42" y="44"/>
                  </a:cxn>
                  <a:cxn ang="0">
                    <a:pos x="42" y="46"/>
                  </a:cxn>
                  <a:cxn ang="0">
                    <a:pos x="44" y="48"/>
                  </a:cxn>
                  <a:cxn ang="0">
                    <a:pos x="52" y="50"/>
                  </a:cxn>
                  <a:cxn ang="0">
                    <a:pos x="60" y="52"/>
                  </a:cxn>
                  <a:cxn ang="0">
                    <a:pos x="62" y="58"/>
                  </a:cxn>
                  <a:cxn ang="0">
                    <a:pos x="68" y="64"/>
                  </a:cxn>
                  <a:cxn ang="0">
                    <a:pos x="72" y="64"/>
                  </a:cxn>
                  <a:cxn ang="0">
                    <a:pos x="78" y="66"/>
                  </a:cxn>
                  <a:cxn ang="0">
                    <a:pos x="86" y="64"/>
                  </a:cxn>
                  <a:cxn ang="0">
                    <a:pos x="90" y="62"/>
                  </a:cxn>
                  <a:cxn ang="0">
                    <a:pos x="98" y="60"/>
                  </a:cxn>
                  <a:cxn ang="0">
                    <a:pos x="102" y="58"/>
                  </a:cxn>
                  <a:cxn ang="0">
                    <a:pos x="104" y="54"/>
                  </a:cxn>
                  <a:cxn ang="0">
                    <a:pos x="104" y="50"/>
                  </a:cxn>
                  <a:cxn ang="0">
                    <a:pos x="108" y="48"/>
                  </a:cxn>
                  <a:cxn ang="0">
                    <a:pos x="112" y="44"/>
                  </a:cxn>
                  <a:cxn ang="0">
                    <a:pos x="118" y="46"/>
                  </a:cxn>
                  <a:cxn ang="0">
                    <a:pos x="126" y="44"/>
                  </a:cxn>
                  <a:cxn ang="0">
                    <a:pos x="130" y="40"/>
                  </a:cxn>
                  <a:cxn ang="0">
                    <a:pos x="136" y="38"/>
                  </a:cxn>
                  <a:cxn ang="0">
                    <a:pos x="138" y="38"/>
                  </a:cxn>
                  <a:cxn ang="0">
                    <a:pos x="136" y="36"/>
                  </a:cxn>
                  <a:cxn ang="0">
                    <a:pos x="136" y="30"/>
                  </a:cxn>
                  <a:cxn ang="0">
                    <a:pos x="138" y="24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3" name="Freeform 247"/>
              <p:cNvSpPr>
                <a:spLocks/>
              </p:cNvSpPr>
              <p:nvPr/>
            </p:nvSpPr>
            <p:spPr bwMode="gray">
              <a:xfrm>
                <a:off x="1086" y="1980"/>
                <a:ext cx="152" cy="122"/>
              </a:xfrm>
              <a:custGeom>
                <a:avLst/>
                <a:gdLst/>
                <a:ahLst/>
                <a:cxnLst>
                  <a:cxn ang="0">
                    <a:pos x="84" y="2"/>
                  </a:cxn>
                  <a:cxn ang="0">
                    <a:pos x="80" y="10"/>
                  </a:cxn>
                  <a:cxn ang="0">
                    <a:pos x="60" y="18"/>
                  </a:cxn>
                  <a:cxn ang="0">
                    <a:pos x="52" y="18"/>
                  </a:cxn>
                  <a:cxn ang="0">
                    <a:pos x="46" y="16"/>
                  </a:cxn>
                  <a:cxn ang="0">
                    <a:pos x="36" y="22"/>
                  </a:cxn>
                  <a:cxn ang="0">
                    <a:pos x="30" y="28"/>
                  </a:cxn>
                  <a:cxn ang="0">
                    <a:pos x="4" y="36"/>
                  </a:cxn>
                  <a:cxn ang="0">
                    <a:pos x="4" y="48"/>
                  </a:cxn>
                  <a:cxn ang="0">
                    <a:pos x="4" y="52"/>
                  </a:cxn>
                  <a:cxn ang="0">
                    <a:pos x="0" y="56"/>
                  </a:cxn>
                  <a:cxn ang="0">
                    <a:pos x="6" y="62"/>
                  </a:cxn>
                  <a:cxn ang="0">
                    <a:pos x="10" y="66"/>
                  </a:cxn>
                  <a:cxn ang="0">
                    <a:pos x="10" y="72"/>
                  </a:cxn>
                  <a:cxn ang="0">
                    <a:pos x="6" y="76"/>
                  </a:cxn>
                  <a:cxn ang="0">
                    <a:pos x="6" y="78"/>
                  </a:cxn>
                  <a:cxn ang="0">
                    <a:pos x="8" y="84"/>
                  </a:cxn>
                  <a:cxn ang="0">
                    <a:pos x="8" y="90"/>
                  </a:cxn>
                  <a:cxn ang="0">
                    <a:pos x="8" y="94"/>
                  </a:cxn>
                  <a:cxn ang="0">
                    <a:pos x="6" y="100"/>
                  </a:cxn>
                  <a:cxn ang="0">
                    <a:pos x="8" y="100"/>
                  </a:cxn>
                  <a:cxn ang="0">
                    <a:pos x="12" y="102"/>
                  </a:cxn>
                  <a:cxn ang="0">
                    <a:pos x="12" y="98"/>
                  </a:cxn>
                  <a:cxn ang="0">
                    <a:pos x="18" y="96"/>
                  </a:cxn>
                  <a:cxn ang="0">
                    <a:pos x="30" y="104"/>
                  </a:cxn>
                  <a:cxn ang="0">
                    <a:pos x="52" y="110"/>
                  </a:cxn>
                  <a:cxn ang="0">
                    <a:pos x="68" y="118"/>
                  </a:cxn>
                  <a:cxn ang="0">
                    <a:pos x="76" y="120"/>
                  </a:cxn>
                  <a:cxn ang="0">
                    <a:pos x="84" y="118"/>
                  </a:cxn>
                  <a:cxn ang="0">
                    <a:pos x="88" y="118"/>
                  </a:cxn>
                  <a:cxn ang="0">
                    <a:pos x="90" y="114"/>
                  </a:cxn>
                  <a:cxn ang="0">
                    <a:pos x="98" y="110"/>
                  </a:cxn>
                  <a:cxn ang="0">
                    <a:pos x="110" y="112"/>
                  </a:cxn>
                  <a:cxn ang="0">
                    <a:pos x="116" y="116"/>
                  </a:cxn>
                  <a:cxn ang="0">
                    <a:pos x="124" y="120"/>
                  </a:cxn>
                  <a:cxn ang="0">
                    <a:pos x="128" y="118"/>
                  </a:cxn>
                  <a:cxn ang="0">
                    <a:pos x="150" y="104"/>
                  </a:cxn>
                  <a:cxn ang="0">
                    <a:pos x="152" y="100"/>
                  </a:cxn>
                  <a:cxn ang="0">
                    <a:pos x="146" y="86"/>
                  </a:cxn>
                  <a:cxn ang="0">
                    <a:pos x="142" y="78"/>
                  </a:cxn>
                  <a:cxn ang="0">
                    <a:pos x="132" y="64"/>
                  </a:cxn>
                  <a:cxn ang="0">
                    <a:pos x="126" y="58"/>
                  </a:cxn>
                  <a:cxn ang="0">
                    <a:pos x="132" y="5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18"/>
                  </a:cxn>
                  <a:cxn ang="0">
                    <a:pos x="116" y="12"/>
                  </a:cxn>
                  <a:cxn ang="0">
                    <a:pos x="112" y="6"/>
                  </a:cxn>
                  <a:cxn ang="0">
                    <a:pos x="104" y="8"/>
                  </a:cxn>
                  <a:cxn ang="0">
                    <a:pos x="94" y="8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4" name="Freeform 248"/>
              <p:cNvSpPr>
                <a:spLocks/>
              </p:cNvSpPr>
              <p:nvPr/>
            </p:nvSpPr>
            <p:spPr bwMode="gray">
              <a:xfrm>
                <a:off x="1184" y="2118"/>
                <a:ext cx="102" cy="84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26" y="2"/>
                  </a:cxn>
                  <a:cxn ang="0">
                    <a:pos x="38" y="2"/>
                  </a:cxn>
                  <a:cxn ang="0">
                    <a:pos x="48" y="4"/>
                  </a:cxn>
                  <a:cxn ang="0">
                    <a:pos x="52" y="6"/>
                  </a:cxn>
                  <a:cxn ang="0">
                    <a:pos x="60" y="6"/>
                  </a:cxn>
                  <a:cxn ang="0">
                    <a:pos x="68" y="4"/>
                  </a:cxn>
                  <a:cxn ang="0">
                    <a:pos x="72" y="0"/>
                  </a:cxn>
                  <a:cxn ang="0">
                    <a:pos x="76" y="2"/>
                  </a:cxn>
                  <a:cxn ang="0">
                    <a:pos x="84" y="6"/>
                  </a:cxn>
                  <a:cxn ang="0">
                    <a:pos x="92" y="14"/>
                  </a:cxn>
                  <a:cxn ang="0">
                    <a:pos x="94" y="20"/>
                  </a:cxn>
                  <a:cxn ang="0">
                    <a:pos x="96" y="30"/>
                  </a:cxn>
                  <a:cxn ang="0">
                    <a:pos x="98" y="40"/>
                  </a:cxn>
                  <a:cxn ang="0">
                    <a:pos x="96" y="54"/>
                  </a:cxn>
                  <a:cxn ang="0">
                    <a:pos x="98" y="60"/>
                  </a:cxn>
                  <a:cxn ang="0">
                    <a:pos x="102" y="64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100" y="74"/>
                  </a:cxn>
                  <a:cxn ang="0">
                    <a:pos x="100" y="82"/>
                  </a:cxn>
                  <a:cxn ang="0">
                    <a:pos x="100" y="84"/>
                  </a:cxn>
                  <a:cxn ang="0">
                    <a:pos x="94" y="80"/>
                  </a:cxn>
                  <a:cxn ang="0">
                    <a:pos x="88" y="76"/>
                  </a:cxn>
                  <a:cxn ang="0">
                    <a:pos x="74" y="72"/>
                  </a:cxn>
                  <a:cxn ang="0">
                    <a:pos x="72" y="70"/>
                  </a:cxn>
                  <a:cxn ang="0">
                    <a:pos x="64" y="66"/>
                  </a:cxn>
                  <a:cxn ang="0">
                    <a:pos x="60" y="66"/>
                  </a:cxn>
                  <a:cxn ang="0">
                    <a:pos x="48" y="66"/>
                  </a:cxn>
                  <a:cxn ang="0">
                    <a:pos x="34" y="72"/>
                  </a:cxn>
                  <a:cxn ang="0">
                    <a:pos x="32" y="72"/>
                  </a:cxn>
                  <a:cxn ang="0">
                    <a:pos x="26" y="72"/>
                  </a:cxn>
                  <a:cxn ang="0">
                    <a:pos x="16" y="64"/>
                  </a:cxn>
                  <a:cxn ang="0">
                    <a:pos x="8" y="58"/>
                  </a:cxn>
                  <a:cxn ang="0">
                    <a:pos x="0" y="54"/>
                  </a:cxn>
                  <a:cxn ang="0">
                    <a:pos x="4" y="52"/>
                  </a:cxn>
                  <a:cxn ang="0">
                    <a:pos x="10" y="44"/>
                  </a:cxn>
                  <a:cxn ang="0">
                    <a:pos x="16" y="36"/>
                  </a:cxn>
                  <a:cxn ang="0">
                    <a:pos x="16" y="32"/>
                  </a:cxn>
                  <a:cxn ang="0">
                    <a:pos x="18" y="20"/>
                  </a:cxn>
                  <a:cxn ang="0">
                    <a:pos x="18" y="12"/>
                  </a:cxn>
                  <a:cxn ang="0">
                    <a:pos x="20" y="6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5" name="Freeform 249"/>
              <p:cNvSpPr>
                <a:spLocks/>
              </p:cNvSpPr>
              <p:nvPr/>
            </p:nvSpPr>
            <p:spPr bwMode="gray">
              <a:xfrm>
                <a:off x="1244" y="2240"/>
                <a:ext cx="42" cy="4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2" y="10"/>
                  </a:cxn>
                  <a:cxn ang="0">
                    <a:pos x="36" y="14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8" y="28"/>
                  </a:cxn>
                  <a:cxn ang="0">
                    <a:pos x="36" y="30"/>
                  </a:cxn>
                  <a:cxn ang="0">
                    <a:pos x="34" y="30"/>
                  </a:cxn>
                  <a:cxn ang="0">
                    <a:pos x="34" y="30"/>
                  </a:cxn>
                  <a:cxn ang="0">
                    <a:pos x="30" y="30"/>
                  </a:cxn>
                  <a:cxn ang="0">
                    <a:pos x="28" y="32"/>
                  </a:cxn>
                  <a:cxn ang="0">
                    <a:pos x="24" y="32"/>
                  </a:cxn>
                  <a:cxn ang="0">
                    <a:pos x="22" y="32"/>
                  </a:cxn>
                  <a:cxn ang="0">
                    <a:pos x="22" y="32"/>
                  </a:cxn>
                  <a:cxn ang="0">
                    <a:pos x="20" y="34"/>
                  </a:cxn>
                  <a:cxn ang="0">
                    <a:pos x="18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8" y="44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4"/>
                  </a:cxn>
                  <a:cxn ang="0">
                    <a:pos x="2" y="36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16"/>
                  </a:cxn>
                  <a:cxn ang="0">
                    <a:pos x="4" y="12"/>
                  </a:cxn>
                  <a:cxn ang="0">
                    <a:pos x="8" y="8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6" name="Freeform 250"/>
              <p:cNvSpPr>
                <a:spLocks/>
              </p:cNvSpPr>
              <p:nvPr/>
            </p:nvSpPr>
            <p:spPr bwMode="gray">
              <a:xfrm>
                <a:off x="1350" y="2418"/>
                <a:ext cx="270" cy="232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30" y="36"/>
                  </a:cxn>
                  <a:cxn ang="0">
                    <a:pos x="26" y="40"/>
                  </a:cxn>
                  <a:cxn ang="0">
                    <a:pos x="0" y="40"/>
                  </a:cxn>
                  <a:cxn ang="0">
                    <a:pos x="6" y="56"/>
                  </a:cxn>
                  <a:cxn ang="0">
                    <a:pos x="8" y="60"/>
                  </a:cxn>
                  <a:cxn ang="0">
                    <a:pos x="12" y="68"/>
                  </a:cxn>
                  <a:cxn ang="0">
                    <a:pos x="18" y="78"/>
                  </a:cxn>
                  <a:cxn ang="0">
                    <a:pos x="26" y="90"/>
                  </a:cxn>
                  <a:cxn ang="0">
                    <a:pos x="38" y="110"/>
                  </a:cxn>
                  <a:cxn ang="0">
                    <a:pos x="42" y="118"/>
                  </a:cxn>
                  <a:cxn ang="0">
                    <a:pos x="52" y="140"/>
                  </a:cxn>
                  <a:cxn ang="0">
                    <a:pos x="68" y="170"/>
                  </a:cxn>
                  <a:cxn ang="0">
                    <a:pos x="80" y="188"/>
                  </a:cxn>
                  <a:cxn ang="0">
                    <a:pos x="92" y="212"/>
                  </a:cxn>
                  <a:cxn ang="0">
                    <a:pos x="96" y="212"/>
                  </a:cxn>
                  <a:cxn ang="0">
                    <a:pos x="100" y="210"/>
                  </a:cxn>
                  <a:cxn ang="0">
                    <a:pos x="104" y="206"/>
                  </a:cxn>
                  <a:cxn ang="0">
                    <a:pos x="104" y="202"/>
                  </a:cxn>
                  <a:cxn ang="0">
                    <a:pos x="106" y="204"/>
                  </a:cxn>
                  <a:cxn ang="0">
                    <a:pos x="110" y="204"/>
                  </a:cxn>
                  <a:cxn ang="0">
                    <a:pos x="136" y="232"/>
                  </a:cxn>
                  <a:cxn ang="0">
                    <a:pos x="140" y="228"/>
                  </a:cxn>
                  <a:cxn ang="0">
                    <a:pos x="146" y="220"/>
                  </a:cxn>
                  <a:cxn ang="0">
                    <a:pos x="152" y="212"/>
                  </a:cxn>
                  <a:cxn ang="0">
                    <a:pos x="158" y="204"/>
                  </a:cxn>
                  <a:cxn ang="0">
                    <a:pos x="166" y="200"/>
                  </a:cxn>
                  <a:cxn ang="0">
                    <a:pos x="194" y="188"/>
                  </a:cxn>
                  <a:cxn ang="0">
                    <a:pos x="220" y="184"/>
                  </a:cxn>
                  <a:cxn ang="0">
                    <a:pos x="224" y="182"/>
                  </a:cxn>
                  <a:cxn ang="0">
                    <a:pos x="248" y="170"/>
                  </a:cxn>
                  <a:cxn ang="0">
                    <a:pos x="268" y="148"/>
                  </a:cxn>
                  <a:cxn ang="0">
                    <a:pos x="268" y="132"/>
                  </a:cxn>
                  <a:cxn ang="0">
                    <a:pos x="268" y="126"/>
                  </a:cxn>
                  <a:cxn ang="0">
                    <a:pos x="270" y="122"/>
                  </a:cxn>
                  <a:cxn ang="0">
                    <a:pos x="234" y="124"/>
                  </a:cxn>
                  <a:cxn ang="0">
                    <a:pos x="232" y="122"/>
                  </a:cxn>
                  <a:cxn ang="0">
                    <a:pos x="228" y="120"/>
                  </a:cxn>
                  <a:cxn ang="0">
                    <a:pos x="228" y="116"/>
                  </a:cxn>
                  <a:cxn ang="0">
                    <a:pos x="220" y="108"/>
                  </a:cxn>
                  <a:cxn ang="0">
                    <a:pos x="216" y="110"/>
                  </a:cxn>
                  <a:cxn ang="0">
                    <a:pos x="210" y="110"/>
                  </a:cxn>
                  <a:cxn ang="0">
                    <a:pos x="206" y="106"/>
                  </a:cxn>
                  <a:cxn ang="0">
                    <a:pos x="202" y="98"/>
                  </a:cxn>
                  <a:cxn ang="0">
                    <a:pos x="196" y="88"/>
                  </a:cxn>
                  <a:cxn ang="0">
                    <a:pos x="192" y="80"/>
                  </a:cxn>
                  <a:cxn ang="0">
                    <a:pos x="172" y="54"/>
                  </a:cxn>
                  <a:cxn ang="0">
                    <a:pos x="154" y="52"/>
                  </a:cxn>
                  <a:cxn ang="0">
                    <a:pos x="150" y="48"/>
                  </a:cxn>
                  <a:cxn ang="0">
                    <a:pos x="144" y="46"/>
                  </a:cxn>
                  <a:cxn ang="0">
                    <a:pos x="138" y="40"/>
                  </a:cxn>
                  <a:cxn ang="0">
                    <a:pos x="130" y="34"/>
                  </a:cxn>
                  <a:cxn ang="0">
                    <a:pos x="120" y="28"/>
                  </a:cxn>
                  <a:cxn ang="0">
                    <a:pos x="102" y="16"/>
                  </a:cxn>
                  <a:cxn ang="0">
                    <a:pos x="68" y="4"/>
                  </a:cxn>
                  <a:cxn ang="0">
                    <a:pos x="62" y="0"/>
                  </a:cxn>
                  <a:cxn ang="0">
                    <a:pos x="58" y="2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7" name="Freeform 251"/>
              <p:cNvSpPr>
                <a:spLocks/>
              </p:cNvSpPr>
              <p:nvPr/>
            </p:nvSpPr>
            <p:spPr bwMode="gray">
              <a:xfrm>
                <a:off x="1444" y="2620"/>
                <a:ext cx="42" cy="66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6" y="64"/>
                  </a:cxn>
                  <a:cxn ang="0">
                    <a:pos x="12" y="62"/>
                  </a:cxn>
                  <a:cxn ang="0">
                    <a:pos x="10" y="62"/>
                  </a:cxn>
                  <a:cxn ang="0">
                    <a:pos x="10" y="60"/>
                  </a:cxn>
                  <a:cxn ang="0">
                    <a:pos x="8" y="46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2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42" y="30"/>
                  </a:cxn>
                  <a:cxn ang="0">
                    <a:pos x="42" y="30"/>
                  </a:cxn>
                  <a:cxn ang="0">
                    <a:pos x="40" y="32"/>
                  </a:cxn>
                  <a:cxn ang="0">
                    <a:pos x="38" y="34"/>
                  </a:cxn>
                  <a:cxn ang="0">
                    <a:pos x="38" y="36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3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34" y="48"/>
                  </a:cxn>
                  <a:cxn ang="0">
                    <a:pos x="34" y="50"/>
                  </a:cxn>
                  <a:cxn ang="0">
                    <a:pos x="32" y="52"/>
                  </a:cxn>
                  <a:cxn ang="0">
                    <a:pos x="30" y="54"/>
                  </a:cxn>
                  <a:cxn ang="0">
                    <a:pos x="28" y="56"/>
                  </a:cxn>
                  <a:cxn ang="0">
                    <a:pos x="28" y="56"/>
                  </a:cxn>
                  <a:cxn ang="0">
                    <a:pos x="30" y="60"/>
                  </a:cxn>
                  <a:cxn ang="0">
                    <a:pos x="28" y="62"/>
                  </a:cxn>
                  <a:cxn ang="0">
                    <a:pos x="28" y="62"/>
                  </a:cxn>
                  <a:cxn ang="0">
                    <a:pos x="26" y="60"/>
                  </a:cxn>
                  <a:cxn ang="0">
                    <a:pos x="24" y="60"/>
                  </a:cxn>
                  <a:cxn ang="0">
                    <a:pos x="24" y="62"/>
                  </a:cxn>
                  <a:cxn ang="0">
                    <a:pos x="22" y="64"/>
                  </a:cxn>
                  <a:cxn ang="0">
                    <a:pos x="20" y="66"/>
                  </a:cxn>
                  <a:cxn ang="0">
                    <a:pos x="20" y="66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8" name="Freeform 252"/>
              <p:cNvSpPr>
                <a:spLocks/>
              </p:cNvSpPr>
              <p:nvPr/>
            </p:nvSpPr>
            <p:spPr bwMode="gray">
              <a:xfrm>
                <a:off x="1464" y="2602"/>
                <a:ext cx="118" cy="86"/>
              </a:xfrm>
              <a:custGeom>
                <a:avLst/>
                <a:gdLst/>
                <a:ahLst/>
                <a:cxnLst>
                  <a:cxn ang="0">
                    <a:pos x="118" y="28"/>
                  </a:cxn>
                  <a:cxn ang="0">
                    <a:pos x="102" y="32"/>
                  </a:cxn>
                  <a:cxn ang="0">
                    <a:pos x="94" y="38"/>
                  </a:cxn>
                  <a:cxn ang="0">
                    <a:pos x="86" y="46"/>
                  </a:cxn>
                  <a:cxn ang="0">
                    <a:pos x="80" y="54"/>
                  </a:cxn>
                  <a:cxn ang="0">
                    <a:pos x="74" y="58"/>
                  </a:cxn>
                  <a:cxn ang="0">
                    <a:pos x="68" y="60"/>
                  </a:cxn>
                  <a:cxn ang="0">
                    <a:pos x="62" y="62"/>
                  </a:cxn>
                  <a:cxn ang="0">
                    <a:pos x="58" y="64"/>
                  </a:cxn>
                  <a:cxn ang="0">
                    <a:pos x="54" y="64"/>
                  </a:cxn>
                  <a:cxn ang="0">
                    <a:pos x="52" y="64"/>
                  </a:cxn>
                  <a:cxn ang="0">
                    <a:pos x="36" y="78"/>
                  </a:cxn>
                  <a:cxn ang="0">
                    <a:pos x="6" y="86"/>
                  </a:cxn>
                  <a:cxn ang="0">
                    <a:pos x="2" y="8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" y="84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6" y="80"/>
                  </a:cxn>
                  <a:cxn ang="0">
                    <a:pos x="8" y="80"/>
                  </a:cxn>
                  <a:cxn ang="0">
                    <a:pos x="10" y="78"/>
                  </a:cxn>
                  <a:cxn ang="0">
                    <a:pos x="8" y="74"/>
                  </a:cxn>
                  <a:cxn ang="0">
                    <a:pos x="12" y="68"/>
                  </a:cxn>
                  <a:cxn ang="0">
                    <a:pos x="14" y="68"/>
                  </a:cxn>
                  <a:cxn ang="0">
                    <a:pos x="14" y="66"/>
                  </a:cxn>
                  <a:cxn ang="0">
                    <a:pos x="16" y="66"/>
                  </a:cxn>
                  <a:cxn ang="0">
                    <a:pos x="18" y="66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22" y="64"/>
                  </a:cxn>
                  <a:cxn ang="0">
                    <a:pos x="20" y="62"/>
                  </a:cxn>
                  <a:cxn ang="0">
                    <a:pos x="20" y="60"/>
                  </a:cxn>
                  <a:cxn ang="0">
                    <a:pos x="20" y="58"/>
                  </a:cxn>
                  <a:cxn ang="0">
                    <a:pos x="18" y="56"/>
                  </a:cxn>
                  <a:cxn ang="0">
                    <a:pos x="18" y="54"/>
                  </a:cxn>
                  <a:cxn ang="0">
                    <a:pos x="18" y="50"/>
                  </a:cxn>
                  <a:cxn ang="0">
                    <a:pos x="22" y="48"/>
                  </a:cxn>
                  <a:cxn ang="0">
                    <a:pos x="22" y="48"/>
                  </a:cxn>
                  <a:cxn ang="0">
                    <a:pos x="24" y="46"/>
                  </a:cxn>
                  <a:cxn ang="0">
                    <a:pos x="26" y="44"/>
                  </a:cxn>
                  <a:cxn ang="0">
                    <a:pos x="26" y="44"/>
                  </a:cxn>
                  <a:cxn ang="0">
                    <a:pos x="28" y="42"/>
                  </a:cxn>
                  <a:cxn ang="0">
                    <a:pos x="30" y="38"/>
                  </a:cxn>
                  <a:cxn ang="0">
                    <a:pos x="34" y="34"/>
                  </a:cxn>
                  <a:cxn ang="0">
                    <a:pos x="38" y="30"/>
                  </a:cxn>
                  <a:cxn ang="0">
                    <a:pos x="40" y="24"/>
                  </a:cxn>
                  <a:cxn ang="0">
                    <a:pos x="44" y="20"/>
                  </a:cxn>
                  <a:cxn ang="0">
                    <a:pos x="48" y="18"/>
                  </a:cxn>
                  <a:cxn ang="0">
                    <a:pos x="50" y="16"/>
                  </a:cxn>
                  <a:cxn ang="0">
                    <a:pos x="54" y="14"/>
                  </a:cxn>
                  <a:cxn ang="0">
                    <a:pos x="66" y="10"/>
                  </a:cxn>
                  <a:cxn ang="0">
                    <a:pos x="80" y="6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6" y="0"/>
                  </a:cxn>
                  <a:cxn ang="0">
                    <a:pos x="108" y="2"/>
                  </a:cxn>
                  <a:cxn ang="0">
                    <a:pos x="118" y="28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69" name="Freeform 253"/>
              <p:cNvSpPr>
                <a:spLocks/>
              </p:cNvSpPr>
              <p:nvPr/>
            </p:nvSpPr>
            <p:spPr bwMode="gray">
              <a:xfrm>
                <a:off x="1570" y="2528"/>
                <a:ext cx="92" cy="10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4" y="22"/>
                  </a:cxn>
                  <a:cxn ang="0">
                    <a:pos x="88" y="22"/>
                  </a:cxn>
                  <a:cxn ang="0">
                    <a:pos x="90" y="24"/>
                  </a:cxn>
                  <a:cxn ang="0">
                    <a:pos x="90" y="24"/>
                  </a:cxn>
                  <a:cxn ang="0">
                    <a:pos x="92" y="30"/>
                  </a:cxn>
                  <a:cxn ang="0">
                    <a:pos x="92" y="34"/>
                  </a:cxn>
                  <a:cxn ang="0">
                    <a:pos x="90" y="40"/>
                  </a:cxn>
                  <a:cxn ang="0">
                    <a:pos x="86" y="44"/>
                  </a:cxn>
                  <a:cxn ang="0">
                    <a:pos x="82" y="46"/>
                  </a:cxn>
                  <a:cxn ang="0">
                    <a:pos x="78" y="50"/>
                  </a:cxn>
                  <a:cxn ang="0">
                    <a:pos x="76" y="50"/>
                  </a:cxn>
                  <a:cxn ang="0">
                    <a:pos x="74" y="50"/>
                  </a:cxn>
                  <a:cxn ang="0">
                    <a:pos x="74" y="56"/>
                  </a:cxn>
                  <a:cxn ang="0">
                    <a:pos x="72" y="58"/>
                  </a:cxn>
                  <a:cxn ang="0">
                    <a:pos x="70" y="62"/>
                  </a:cxn>
                  <a:cxn ang="0">
                    <a:pos x="66" y="64"/>
                  </a:cxn>
                  <a:cxn ang="0">
                    <a:pos x="64" y="64"/>
                  </a:cxn>
                  <a:cxn ang="0">
                    <a:pos x="64" y="66"/>
                  </a:cxn>
                  <a:cxn ang="0">
                    <a:pos x="58" y="66"/>
                  </a:cxn>
                  <a:cxn ang="0">
                    <a:pos x="54" y="68"/>
                  </a:cxn>
                  <a:cxn ang="0">
                    <a:pos x="52" y="72"/>
                  </a:cxn>
                  <a:cxn ang="0">
                    <a:pos x="50" y="74"/>
                  </a:cxn>
                  <a:cxn ang="0">
                    <a:pos x="50" y="76"/>
                  </a:cxn>
                  <a:cxn ang="0">
                    <a:pos x="50" y="78"/>
                  </a:cxn>
                  <a:cxn ang="0">
                    <a:pos x="50" y="80"/>
                  </a:cxn>
                  <a:cxn ang="0">
                    <a:pos x="48" y="82"/>
                  </a:cxn>
                  <a:cxn ang="0">
                    <a:pos x="42" y="90"/>
                  </a:cxn>
                  <a:cxn ang="0">
                    <a:pos x="30" y="98"/>
                  </a:cxn>
                  <a:cxn ang="0">
                    <a:pos x="12" y="102"/>
                  </a:cxn>
                  <a:cxn ang="0">
                    <a:pos x="2" y="76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2" y="72"/>
                  </a:cxn>
                  <a:cxn ang="0">
                    <a:pos x="12" y="68"/>
                  </a:cxn>
                  <a:cxn ang="0">
                    <a:pos x="26" y="62"/>
                  </a:cxn>
                  <a:cxn ang="0">
                    <a:pos x="38" y="54"/>
                  </a:cxn>
                  <a:cxn ang="0">
                    <a:pos x="46" y="42"/>
                  </a:cxn>
                  <a:cxn ang="0">
                    <a:pos x="50" y="28"/>
                  </a:cxn>
                  <a:cxn ang="0">
                    <a:pos x="50" y="26"/>
                  </a:cxn>
                  <a:cxn ang="0">
                    <a:pos x="50" y="24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50" y="12"/>
                  </a:cxn>
                  <a:cxn ang="0">
                    <a:pos x="52" y="12"/>
                  </a:cxn>
                  <a:cxn ang="0">
                    <a:pos x="54" y="12"/>
                  </a:cxn>
                  <a:cxn ang="0">
                    <a:pos x="58" y="10"/>
                  </a:cxn>
                  <a:cxn ang="0">
                    <a:pos x="60" y="8"/>
                  </a:cxn>
                  <a:cxn ang="0">
                    <a:pos x="60" y="8"/>
                  </a:cxn>
                  <a:cxn ang="0">
                    <a:pos x="60" y="6"/>
                  </a:cxn>
                  <a:cxn ang="0">
                    <a:pos x="62" y="4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72" y="0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0" name="Freeform 254"/>
              <p:cNvSpPr>
                <a:spLocks/>
              </p:cNvSpPr>
              <p:nvPr/>
            </p:nvSpPr>
            <p:spPr bwMode="gray">
              <a:xfrm>
                <a:off x="1394" y="2320"/>
                <a:ext cx="116" cy="134"/>
              </a:xfrm>
              <a:custGeom>
                <a:avLst/>
                <a:gdLst/>
                <a:ahLst/>
                <a:cxnLst>
                  <a:cxn ang="0">
                    <a:pos x="86" y="132"/>
                  </a:cxn>
                  <a:cxn ang="0">
                    <a:pos x="80" y="130"/>
                  </a:cxn>
                  <a:cxn ang="0">
                    <a:pos x="70" y="124"/>
                  </a:cxn>
                  <a:cxn ang="0">
                    <a:pos x="50" y="114"/>
                  </a:cxn>
                  <a:cxn ang="0">
                    <a:pos x="18" y="98"/>
                  </a:cxn>
                  <a:cxn ang="0">
                    <a:pos x="16" y="92"/>
                  </a:cxn>
                  <a:cxn ang="0">
                    <a:pos x="0" y="68"/>
                  </a:cxn>
                  <a:cxn ang="0">
                    <a:pos x="26" y="44"/>
                  </a:cxn>
                  <a:cxn ang="0">
                    <a:pos x="26" y="40"/>
                  </a:cxn>
                  <a:cxn ang="0">
                    <a:pos x="26" y="36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30" y="26"/>
                  </a:cxn>
                  <a:cxn ang="0">
                    <a:pos x="34" y="22"/>
                  </a:cxn>
                  <a:cxn ang="0">
                    <a:pos x="36" y="16"/>
                  </a:cxn>
                  <a:cxn ang="0">
                    <a:pos x="38" y="10"/>
                  </a:cxn>
                  <a:cxn ang="0">
                    <a:pos x="40" y="6"/>
                  </a:cxn>
                  <a:cxn ang="0">
                    <a:pos x="46" y="4"/>
                  </a:cxn>
                  <a:cxn ang="0">
                    <a:pos x="54" y="2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4" y="4"/>
                  </a:cxn>
                  <a:cxn ang="0">
                    <a:pos x="78" y="2"/>
                  </a:cxn>
                  <a:cxn ang="0">
                    <a:pos x="82" y="4"/>
                  </a:cxn>
                  <a:cxn ang="0">
                    <a:pos x="84" y="10"/>
                  </a:cxn>
                  <a:cxn ang="0">
                    <a:pos x="82" y="12"/>
                  </a:cxn>
                  <a:cxn ang="0">
                    <a:pos x="80" y="16"/>
                  </a:cxn>
                  <a:cxn ang="0">
                    <a:pos x="84" y="18"/>
                  </a:cxn>
                  <a:cxn ang="0">
                    <a:pos x="88" y="22"/>
                  </a:cxn>
                  <a:cxn ang="0">
                    <a:pos x="90" y="26"/>
                  </a:cxn>
                  <a:cxn ang="0">
                    <a:pos x="96" y="32"/>
                  </a:cxn>
                  <a:cxn ang="0">
                    <a:pos x="98" y="38"/>
                  </a:cxn>
                  <a:cxn ang="0">
                    <a:pos x="96" y="42"/>
                  </a:cxn>
                  <a:cxn ang="0">
                    <a:pos x="92" y="52"/>
                  </a:cxn>
                  <a:cxn ang="0">
                    <a:pos x="90" y="60"/>
                  </a:cxn>
                  <a:cxn ang="0">
                    <a:pos x="92" y="64"/>
                  </a:cxn>
                  <a:cxn ang="0">
                    <a:pos x="96" y="72"/>
                  </a:cxn>
                  <a:cxn ang="0">
                    <a:pos x="100" y="82"/>
                  </a:cxn>
                  <a:cxn ang="0">
                    <a:pos x="106" y="86"/>
                  </a:cxn>
                  <a:cxn ang="0">
                    <a:pos x="106" y="90"/>
                  </a:cxn>
                  <a:cxn ang="0">
                    <a:pos x="108" y="96"/>
                  </a:cxn>
                  <a:cxn ang="0">
                    <a:pos x="108" y="98"/>
                  </a:cxn>
                  <a:cxn ang="0">
                    <a:pos x="112" y="102"/>
                  </a:cxn>
                  <a:cxn ang="0">
                    <a:pos x="114" y="106"/>
                  </a:cxn>
                  <a:cxn ang="0">
                    <a:pos x="116" y="112"/>
                  </a:cxn>
                  <a:cxn ang="0">
                    <a:pos x="114" y="124"/>
                  </a:cxn>
                  <a:cxn ang="0">
                    <a:pos x="112" y="124"/>
                  </a:cxn>
                  <a:cxn ang="0">
                    <a:pos x="108" y="128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1" name="Freeform 255"/>
              <p:cNvSpPr>
                <a:spLocks/>
              </p:cNvSpPr>
              <p:nvPr/>
            </p:nvSpPr>
            <p:spPr bwMode="gray">
              <a:xfrm>
                <a:off x="1350" y="2388"/>
                <a:ext cx="62" cy="72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6"/>
                  </a:cxn>
                  <a:cxn ang="0">
                    <a:pos x="16" y="16"/>
                  </a:cxn>
                  <a:cxn ang="0">
                    <a:pos x="20" y="16"/>
                  </a:cxn>
                  <a:cxn ang="0">
                    <a:pos x="26" y="14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46" y="4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10"/>
                  </a:cxn>
                  <a:cxn ang="0">
                    <a:pos x="54" y="14"/>
                  </a:cxn>
                  <a:cxn ang="0">
                    <a:pos x="56" y="18"/>
                  </a:cxn>
                  <a:cxn ang="0">
                    <a:pos x="58" y="22"/>
                  </a:cxn>
                  <a:cxn ang="0">
                    <a:pos x="60" y="26"/>
                  </a:cxn>
                  <a:cxn ang="0">
                    <a:pos x="62" y="28"/>
                  </a:cxn>
                  <a:cxn ang="0">
                    <a:pos x="62" y="28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60" y="32"/>
                  </a:cxn>
                  <a:cxn ang="0">
                    <a:pos x="56" y="34"/>
                  </a:cxn>
                  <a:cxn ang="0">
                    <a:pos x="48" y="34"/>
                  </a:cxn>
                  <a:cxn ang="0">
                    <a:pos x="40" y="36"/>
                  </a:cxn>
                  <a:cxn ang="0">
                    <a:pos x="34" y="38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8" y="46"/>
                  </a:cxn>
                  <a:cxn ang="0">
                    <a:pos x="40" y="50"/>
                  </a:cxn>
                  <a:cxn ang="0">
                    <a:pos x="42" y="52"/>
                  </a:cxn>
                  <a:cxn ang="0">
                    <a:pos x="42" y="56"/>
                  </a:cxn>
                  <a:cxn ang="0">
                    <a:pos x="40" y="56"/>
                  </a:cxn>
                  <a:cxn ang="0">
                    <a:pos x="38" y="58"/>
                  </a:cxn>
                  <a:cxn ang="0">
                    <a:pos x="36" y="62"/>
                  </a:cxn>
                  <a:cxn ang="0">
                    <a:pos x="32" y="66"/>
                  </a:cxn>
                  <a:cxn ang="0">
                    <a:pos x="30" y="68"/>
                  </a:cxn>
                  <a:cxn ang="0">
                    <a:pos x="28" y="68"/>
                  </a:cxn>
                  <a:cxn ang="0">
                    <a:pos x="26" y="68"/>
                  </a:cxn>
                  <a:cxn ang="0">
                    <a:pos x="26" y="70"/>
                  </a:cxn>
                  <a:cxn ang="0">
                    <a:pos x="26" y="72"/>
                  </a:cxn>
                  <a:cxn ang="0">
                    <a:pos x="24" y="72"/>
                  </a:cxn>
                  <a:cxn ang="0">
                    <a:pos x="20" y="70"/>
                  </a:cxn>
                  <a:cxn ang="0">
                    <a:pos x="14" y="70"/>
                  </a:cxn>
                  <a:cxn ang="0">
                    <a:pos x="8" y="70"/>
                  </a:cxn>
                  <a:cxn ang="0">
                    <a:pos x="2" y="70"/>
                  </a:cxn>
                  <a:cxn ang="0">
                    <a:pos x="0" y="70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2" name="Freeform 256"/>
              <p:cNvSpPr>
                <a:spLocks/>
              </p:cNvSpPr>
              <p:nvPr/>
            </p:nvSpPr>
            <p:spPr bwMode="gray">
              <a:xfrm>
                <a:off x="1332" y="2396"/>
                <a:ext cx="22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4" y="16"/>
                  </a:cxn>
                  <a:cxn ang="0">
                    <a:pos x="12" y="20"/>
                  </a:cxn>
                  <a:cxn ang="0">
                    <a:pos x="8" y="2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8"/>
                  </a:cxn>
                  <a:cxn ang="0">
                    <a:pos x="18" y="62"/>
                  </a:cxn>
                  <a:cxn ang="0">
                    <a:pos x="18" y="60"/>
                  </a:cxn>
                  <a:cxn ang="0">
                    <a:pos x="18" y="56"/>
                  </a:cxn>
                  <a:cxn ang="0">
                    <a:pos x="18" y="52"/>
                  </a:cxn>
                  <a:cxn ang="0">
                    <a:pos x="18" y="44"/>
                  </a:cxn>
                  <a:cxn ang="0">
                    <a:pos x="20" y="40"/>
                  </a:cxn>
                  <a:cxn ang="0">
                    <a:pos x="20" y="34"/>
                  </a:cxn>
                  <a:cxn ang="0">
                    <a:pos x="22" y="32"/>
                  </a:cxn>
                  <a:cxn ang="0">
                    <a:pos x="22" y="26"/>
                  </a:cxn>
                  <a:cxn ang="0">
                    <a:pos x="22" y="14"/>
                  </a:cxn>
                  <a:cxn ang="0">
                    <a:pos x="22" y="0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3" name="Freeform 257"/>
              <p:cNvSpPr>
                <a:spLocks/>
              </p:cNvSpPr>
              <p:nvPr/>
            </p:nvSpPr>
            <p:spPr bwMode="gray">
              <a:xfrm>
                <a:off x="1354" y="2328"/>
                <a:ext cx="80" cy="7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64" y="6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54" y="12"/>
                  </a:cxn>
                  <a:cxn ang="0">
                    <a:pos x="44" y="16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0" y="12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6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2" y="44"/>
                  </a:cxn>
                  <a:cxn ang="0">
                    <a:pos x="8" y="50"/>
                  </a:cxn>
                  <a:cxn ang="0">
                    <a:pos x="8" y="54"/>
                  </a:cxn>
                  <a:cxn ang="0">
                    <a:pos x="6" y="58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6"/>
                  </a:cxn>
                  <a:cxn ang="0">
                    <a:pos x="0" y="68"/>
                  </a:cxn>
                  <a:cxn ang="0">
                    <a:pos x="4" y="70"/>
                  </a:cxn>
                  <a:cxn ang="0">
                    <a:pos x="4" y="72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66" y="38"/>
                  </a:cxn>
                  <a:cxn ang="0">
                    <a:pos x="66" y="34"/>
                  </a:cxn>
                  <a:cxn ang="0">
                    <a:pos x="66" y="30"/>
                  </a:cxn>
                  <a:cxn ang="0">
                    <a:pos x="66" y="26"/>
                  </a:cxn>
                  <a:cxn ang="0">
                    <a:pos x="66" y="22"/>
                  </a:cxn>
                  <a:cxn ang="0">
                    <a:pos x="70" y="20"/>
                  </a:cxn>
                  <a:cxn ang="0">
                    <a:pos x="72" y="14"/>
                  </a:cxn>
                  <a:cxn ang="0">
                    <a:pos x="74" y="12"/>
                  </a:cxn>
                  <a:cxn ang="0">
                    <a:pos x="78" y="4"/>
                  </a:cxn>
                  <a:cxn ang="0">
                    <a:pos x="80" y="0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4" name="Freeform 258"/>
              <p:cNvSpPr>
                <a:spLocks/>
              </p:cNvSpPr>
              <p:nvPr/>
            </p:nvSpPr>
            <p:spPr bwMode="gray">
              <a:xfrm>
                <a:off x="1458" y="2282"/>
                <a:ext cx="234" cy="248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20" y="48"/>
                  </a:cxn>
                  <a:cxn ang="0">
                    <a:pos x="16" y="52"/>
                  </a:cxn>
                  <a:cxn ang="0">
                    <a:pos x="20" y="56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4" y="76"/>
                  </a:cxn>
                  <a:cxn ang="0">
                    <a:pos x="28" y="90"/>
                  </a:cxn>
                  <a:cxn ang="0">
                    <a:pos x="28" y="102"/>
                  </a:cxn>
                  <a:cxn ang="0">
                    <a:pos x="32" y="110"/>
                  </a:cxn>
                  <a:cxn ang="0">
                    <a:pos x="40" y="122"/>
                  </a:cxn>
                  <a:cxn ang="0">
                    <a:pos x="42" y="128"/>
                  </a:cxn>
                  <a:cxn ang="0">
                    <a:pos x="44" y="134"/>
                  </a:cxn>
                  <a:cxn ang="0">
                    <a:pos x="48" y="140"/>
                  </a:cxn>
                  <a:cxn ang="0">
                    <a:pos x="50" y="146"/>
                  </a:cxn>
                  <a:cxn ang="0">
                    <a:pos x="50" y="162"/>
                  </a:cxn>
                  <a:cxn ang="0">
                    <a:pos x="78" y="162"/>
                  </a:cxn>
                  <a:cxn ang="0">
                    <a:pos x="88" y="174"/>
                  </a:cxn>
                  <a:cxn ang="0">
                    <a:pos x="114" y="204"/>
                  </a:cxn>
                  <a:cxn ang="0">
                    <a:pos x="128" y="208"/>
                  </a:cxn>
                  <a:cxn ang="0">
                    <a:pos x="142" y="210"/>
                  </a:cxn>
                  <a:cxn ang="0">
                    <a:pos x="152" y="210"/>
                  </a:cxn>
                  <a:cxn ang="0">
                    <a:pos x="168" y="226"/>
                  </a:cxn>
                  <a:cxn ang="0">
                    <a:pos x="178" y="232"/>
                  </a:cxn>
                  <a:cxn ang="0">
                    <a:pos x="188" y="228"/>
                  </a:cxn>
                  <a:cxn ang="0">
                    <a:pos x="198" y="232"/>
                  </a:cxn>
                  <a:cxn ang="0">
                    <a:pos x="208" y="248"/>
                  </a:cxn>
                  <a:cxn ang="0">
                    <a:pos x="222" y="236"/>
                  </a:cxn>
                  <a:cxn ang="0">
                    <a:pos x="222" y="224"/>
                  </a:cxn>
                  <a:cxn ang="0">
                    <a:pos x="224" y="214"/>
                  </a:cxn>
                  <a:cxn ang="0">
                    <a:pos x="232" y="206"/>
                  </a:cxn>
                  <a:cxn ang="0">
                    <a:pos x="232" y="198"/>
                  </a:cxn>
                  <a:cxn ang="0">
                    <a:pos x="218" y="172"/>
                  </a:cxn>
                  <a:cxn ang="0">
                    <a:pos x="216" y="104"/>
                  </a:cxn>
                  <a:cxn ang="0">
                    <a:pos x="212" y="70"/>
                  </a:cxn>
                  <a:cxn ang="0">
                    <a:pos x="184" y="52"/>
                  </a:cxn>
                  <a:cxn ang="0">
                    <a:pos x="176" y="48"/>
                  </a:cxn>
                  <a:cxn ang="0">
                    <a:pos x="160" y="44"/>
                  </a:cxn>
                  <a:cxn ang="0">
                    <a:pos x="126" y="54"/>
                  </a:cxn>
                  <a:cxn ang="0">
                    <a:pos x="122" y="56"/>
                  </a:cxn>
                  <a:cxn ang="0">
                    <a:pos x="102" y="58"/>
                  </a:cxn>
                  <a:cxn ang="0">
                    <a:pos x="98" y="60"/>
                  </a:cxn>
                  <a:cxn ang="0">
                    <a:pos x="82" y="50"/>
                  </a:cxn>
                  <a:cxn ang="0">
                    <a:pos x="62" y="12"/>
                  </a:cxn>
                  <a:cxn ang="0">
                    <a:pos x="56" y="6"/>
                  </a:cxn>
                  <a:cxn ang="0">
                    <a:pos x="38" y="16"/>
                  </a:cxn>
                  <a:cxn ang="0">
                    <a:pos x="30" y="18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8" y="26"/>
                  </a:cxn>
                  <a:cxn ang="0">
                    <a:pos x="12" y="40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5" name="Freeform 259"/>
              <p:cNvSpPr>
                <a:spLocks/>
              </p:cNvSpPr>
              <p:nvPr/>
            </p:nvSpPr>
            <p:spPr bwMode="gray">
              <a:xfrm>
                <a:off x="1042" y="2906"/>
                <a:ext cx="28" cy="22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4" y="22"/>
                  </a:cxn>
                  <a:cxn ang="0">
                    <a:pos x="28" y="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4" y="2"/>
                  </a:cxn>
                  <a:cxn ang="0">
                    <a:pos x="0" y="8"/>
                  </a:cxn>
                  <a:cxn ang="0">
                    <a:pos x="2" y="10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6" name="Freeform 260"/>
              <p:cNvSpPr>
                <a:spLocks/>
              </p:cNvSpPr>
              <p:nvPr/>
            </p:nvSpPr>
            <p:spPr bwMode="gray">
              <a:xfrm>
                <a:off x="786" y="2330"/>
                <a:ext cx="260" cy="246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20" y="114"/>
                  </a:cxn>
                  <a:cxn ang="0">
                    <a:pos x="86" y="92"/>
                  </a:cxn>
                  <a:cxn ang="0">
                    <a:pos x="88" y="76"/>
                  </a:cxn>
                  <a:cxn ang="0">
                    <a:pos x="94" y="72"/>
                  </a:cxn>
                  <a:cxn ang="0">
                    <a:pos x="102" y="72"/>
                  </a:cxn>
                  <a:cxn ang="0">
                    <a:pos x="108" y="72"/>
                  </a:cxn>
                  <a:cxn ang="0">
                    <a:pos x="102" y="64"/>
                  </a:cxn>
                  <a:cxn ang="0">
                    <a:pos x="98" y="56"/>
                  </a:cxn>
                  <a:cxn ang="0">
                    <a:pos x="98" y="46"/>
                  </a:cxn>
                  <a:cxn ang="0">
                    <a:pos x="96" y="36"/>
                  </a:cxn>
                  <a:cxn ang="0">
                    <a:pos x="90" y="30"/>
                  </a:cxn>
                  <a:cxn ang="0">
                    <a:pos x="86" y="30"/>
                  </a:cxn>
                  <a:cxn ang="0">
                    <a:pos x="92" y="26"/>
                  </a:cxn>
                  <a:cxn ang="0">
                    <a:pos x="116" y="16"/>
                  </a:cxn>
                  <a:cxn ang="0">
                    <a:pos x="126" y="14"/>
                  </a:cxn>
                  <a:cxn ang="0">
                    <a:pos x="136" y="10"/>
                  </a:cxn>
                  <a:cxn ang="0">
                    <a:pos x="142" y="8"/>
                  </a:cxn>
                  <a:cxn ang="0">
                    <a:pos x="148" y="8"/>
                  </a:cxn>
                  <a:cxn ang="0">
                    <a:pos x="170" y="4"/>
                  </a:cxn>
                  <a:cxn ang="0">
                    <a:pos x="198" y="2"/>
                  </a:cxn>
                  <a:cxn ang="0">
                    <a:pos x="202" y="0"/>
                  </a:cxn>
                  <a:cxn ang="0">
                    <a:pos x="210" y="2"/>
                  </a:cxn>
                  <a:cxn ang="0">
                    <a:pos x="216" y="4"/>
                  </a:cxn>
                  <a:cxn ang="0">
                    <a:pos x="218" y="8"/>
                  </a:cxn>
                  <a:cxn ang="0">
                    <a:pos x="216" y="14"/>
                  </a:cxn>
                  <a:cxn ang="0">
                    <a:pos x="216" y="24"/>
                  </a:cxn>
                  <a:cxn ang="0">
                    <a:pos x="214" y="28"/>
                  </a:cxn>
                  <a:cxn ang="0">
                    <a:pos x="212" y="34"/>
                  </a:cxn>
                  <a:cxn ang="0">
                    <a:pos x="210" y="36"/>
                  </a:cxn>
                  <a:cxn ang="0">
                    <a:pos x="210" y="40"/>
                  </a:cxn>
                  <a:cxn ang="0">
                    <a:pos x="212" y="46"/>
                  </a:cxn>
                  <a:cxn ang="0">
                    <a:pos x="214" y="50"/>
                  </a:cxn>
                  <a:cxn ang="0">
                    <a:pos x="214" y="54"/>
                  </a:cxn>
                  <a:cxn ang="0">
                    <a:pos x="216" y="60"/>
                  </a:cxn>
                  <a:cxn ang="0">
                    <a:pos x="218" y="60"/>
                  </a:cxn>
                  <a:cxn ang="0">
                    <a:pos x="220" y="64"/>
                  </a:cxn>
                  <a:cxn ang="0">
                    <a:pos x="224" y="88"/>
                  </a:cxn>
                  <a:cxn ang="0">
                    <a:pos x="234" y="110"/>
                  </a:cxn>
                  <a:cxn ang="0">
                    <a:pos x="234" y="110"/>
                  </a:cxn>
                  <a:cxn ang="0">
                    <a:pos x="234" y="116"/>
                  </a:cxn>
                  <a:cxn ang="0">
                    <a:pos x="236" y="126"/>
                  </a:cxn>
                  <a:cxn ang="0">
                    <a:pos x="238" y="134"/>
                  </a:cxn>
                  <a:cxn ang="0">
                    <a:pos x="238" y="138"/>
                  </a:cxn>
                  <a:cxn ang="0">
                    <a:pos x="240" y="142"/>
                  </a:cxn>
                  <a:cxn ang="0">
                    <a:pos x="244" y="146"/>
                  </a:cxn>
                  <a:cxn ang="0">
                    <a:pos x="244" y="154"/>
                  </a:cxn>
                  <a:cxn ang="0">
                    <a:pos x="242" y="166"/>
                  </a:cxn>
                  <a:cxn ang="0">
                    <a:pos x="244" y="168"/>
                  </a:cxn>
                  <a:cxn ang="0">
                    <a:pos x="246" y="174"/>
                  </a:cxn>
                  <a:cxn ang="0">
                    <a:pos x="246" y="180"/>
                  </a:cxn>
                  <a:cxn ang="0">
                    <a:pos x="250" y="186"/>
                  </a:cxn>
                  <a:cxn ang="0">
                    <a:pos x="192" y="236"/>
                  </a:cxn>
                  <a:cxn ang="0">
                    <a:pos x="148" y="230"/>
                  </a:cxn>
                  <a:cxn ang="0">
                    <a:pos x="4" y="144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7" name="Freeform 261"/>
              <p:cNvSpPr>
                <a:spLocks/>
              </p:cNvSpPr>
              <p:nvPr/>
            </p:nvSpPr>
            <p:spPr bwMode="gray">
              <a:xfrm>
                <a:off x="678" y="2468"/>
                <a:ext cx="112" cy="98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" y="82"/>
                  </a:cxn>
                  <a:cxn ang="0">
                    <a:pos x="6" y="74"/>
                  </a:cxn>
                  <a:cxn ang="0">
                    <a:pos x="16" y="68"/>
                  </a:cxn>
                  <a:cxn ang="0">
                    <a:pos x="28" y="64"/>
                  </a:cxn>
                  <a:cxn ang="0">
                    <a:pos x="32" y="60"/>
                  </a:cxn>
                  <a:cxn ang="0">
                    <a:pos x="32" y="56"/>
                  </a:cxn>
                  <a:cxn ang="0">
                    <a:pos x="28" y="54"/>
                  </a:cxn>
                  <a:cxn ang="0">
                    <a:pos x="24" y="42"/>
                  </a:cxn>
                  <a:cxn ang="0">
                    <a:pos x="30" y="32"/>
                  </a:cxn>
                  <a:cxn ang="0">
                    <a:pos x="40" y="26"/>
                  </a:cxn>
                  <a:cxn ang="0">
                    <a:pos x="46" y="24"/>
                  </a:cxn>
                  <a:cxn ang="0">
                    <a:pos x="50" y="16"/>
                  </a:cxn>
                  <a:cxn ang="0">
                    <a:pos x="52" y="10"/>
                  </a:cxn>
                  <a:cxn ang="0">
                    <a:pos x="56" y="4"/>
                  </a:cxn>
                  <a:cxn ang="0">
                    <a:pos x="66" y="0"/>
                  </a:cxn>
                  <a:cxn ang="0">
                    <a:pos x="112" y="20"/>
                  </a:cxn>
                  <a:cxn ang="0">
                    <a:pos x="88" y="20"/>
                  </a:cxn>
                  <a:cxn ang="0">
                    <a:pos x="86" y="18"/>
                  </a:cxn>
                  <a:cxn ang="0">
                    <a:pos x="82" y="20"/>
                  </a:cxn>
                  <a:cxn ang="0">
                    <a:pos x="82" y="26"/>
                  </a:cxn>
                  <a:cxn ang="0">
                    <a:pos x="80" y="38"/>
                  </a:cxn>
                  <a:cxn ang="0">
                    <a:pos x="80" y="50"/>
                  </a:cxn>
                  <a:cxn ang="0">
                    <a:pos x="80" y="54"/>
                  </a:cxn>
                  <a:cxn ang="0">
                    <a:pos x="80" y="56"/>
                  </a:cxn>
                  <a:cxn ang="0">
                    <a:pos x="78" y="60"/>
                  </a:cxn>
                  <a:cxn ang="0">
                    <a:pos x="76" y="60"/>
                  </a:cxn>
                  <a:cxn ang="0">
                    <a:pos x="72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60" y="74"/>
                  </a:cxn>
                  <a:cxn ang="0">
                    <a:pos x="0" y="94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8" name="Freeform 262"/>
              <p:cNvSpPr>
                <a:spLocks/>
              </p:cNvSpPr>
              <p:nvPr/>
            </p:nvSpPr>
            <p:spPr bwMode="gray">
              <a:xfrm>
                <a:off x="672" y="2474"/>
                <a:ext cx="158" cy="182"/>
              </a:xfrm>
              <a:custGeom>
                <a:avLst/>
                <a:gdLst/>
                <a:ahLst/>
                <a:cxnLst>
                  <a:cxn ang="0">
                    <a:pos x="4" y="158"/>
                  </a:cxn>
                  <a:cxn ang="0">
                    <a:pos x="10" y="150"/>
                  </a:cxn>
                  <a:cxn ang="0">
                    <a:pos x="14" y="146"/>
                  </a:cxn>
                  <a:cxn ang="0">
                    <a:pos x="18" y="142"/>
                  </a:cxn>
                  <a:cxn ang="0">
                    <a:pos x="18" y="132"/>
                  </a:cxn>
                  <a:cxn ang="0">
                    <a:pos x="14" y="124"/>
                  </a:cxn>
                  <a:cxn ang="0">
                    <a:pos x="12" y="120"/>
                  </a:cxn>
                  <a:cxn ang="0">
                    <a:pos x="16" y="96"/>
                  </a:cxn>
                  <a:cxn ang="0">
                    <a:pos x="14" y="88"/>
                  </a:cxn>
                  <a:cxn ang="0">
                    <a:pos x="66" y="68"/>
                  </a:cxn>
                  <a:cxn ang="0">
                    <a:pos x="68" y="58"/>
                  </a:cxn>
                  <a:cxn ang="0">
                    <a:pos x="72" y="54"/>
                  </a:cxn>
                  <a:cxn ang="0">
                    <a:pos x="78" y="54"/>
                  </a:cxn>
                  <a:cxn ang="0">
                    <a:pos x="82" y="54"/>
                  </a:cxn>
                  <a:cxn ang="0">
                    <a:pos x="84" y="54"/>
                  </a:cxn>
                  <a:cxn ang="0">
                    <a:pos x="86" y="50"/>
                  </a:cxn>
                  <a:cxn ang="0">
                    <a:pos x="86" y="48"/>
                  </a:cxn>
                  <a:cxn ang="0">
                    <a:pos x="86" y="44"/>
                  </a:cxn>
                  <a:cxn ang="0">
                    <a:pos x="86" y="32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92" y="12"/>
                  </a:cxn>
                  <a:cxn ang="0">
                    <a:pos x="94" y="14"/>
                  </a:cxn>
                  <a:cxn ang="0">
                    <a:pos x="118" y="14"/>
                  </a:cxn>
                  <a:cxn ang="0">
                    <a:pos x="118" y="0"/>
                  </a:cxn>
                  <a:cxn ang="0">
                    <a:pos x="138" y="28"/>
                  </a:cxn>
                  <a:cxn ang="0">
                    <a:pos x="138" y="28"/>
                  </a:cxn>
                  <a:cxn ang="0">
                    <a:pos x="136" y="30"/>
                  </a:cxn>
                  <a:cxn ang="0">
                    <a:pos x="142" y="142"/>
                  </a:cxn>
                  <a:cxn ang="0">
                    <a:pos x="144" y="146"/>
                  </a:cxn>
                  <a:cxn ang="0">
                    <a:pos x="146" y="152"/>
                  </a:cxn>
                  <a:cxn ang="0">
                    <a:pos x="140" y="164"/>
                  </a:cxn>
                  <a:cxn ang="0">
                    <a:pos x="88" y="158"/>
                  </a:cxn>
                  <a:cxn ang="0">
                    <a:pos x="84" y="162"/>
                  </a:cxn>
                  <a:cxn ang="0">
                    <a:pos x="82" y="162"/>
                  </a:cxn>
                  <a:cxn ang="0">
                    <a:pos x="80" y="160"/>
                  </a:cxn>
                  <a:cxn ang="0">
                    <a:pos x="76" y="162"/>
                  </a:cxn>
                  <a:cxn ang="0">
                    <a:pos x="76" y="166"/>
                  </a:cxn>
                  <a:cxn ang="0">
                    <a:pos x="76" y="170"/>
                  </a:cxn>
                  <a:cxn ang="0">
                    <a:pos x="72" y="172"/>
                  </a:cxn>
                  <a:cxn ang="0">
                    <a:pos x="70" y="176"/>
                  </a:cxn>
                  <a:cxn ang="0">
                    <a:pos x="66" y="182"/>
                  </a:cxn>
                  <a:cxn ang="0">
                    <a:pos x="62" y="182"/>
                  </a:cxn>
                  <a:cxn ang="0">
                    <a:pos x="60" y="178"/>
                  </a:cxn>
                  <a:cxn ang="0">
                    <a:pos x="54" y="178"/>
                  </a:cxn>
                  <a:cxn ang="0">
                    <a:pos x="46" y="172"/>
                  </a:cxn>
                  <a:cxn ang="0">
                    <a:pos x="42" y="166"/>
                  </a:cxn>
                  <a:cxn ang="0">
                    <a:pos x="36" y="160"/>
                  </a:cxn>
                  <a:cxn ang="0">
                    <a:pos x="26" y="156"/>
                  </a:cxn>
                  <a:cxn ang="0">
                    <a:pos x="0" y="164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79" name="Freeform 263"/>
              <p:cNvSpPr>
                <a:spLocks/>
              </p:cNvSpPr>
              <p:nvPr/>
            </p:nvSpPr>
            <p:spPr bwMode="gray">
              <a:xfrm>
                <a:off x="686" y="2672"/>
                <a:ext cx="40" cy="2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22"/>
                  </a:cxn>
                  <a:cxn ang="0">
                    <a:pos x="16" y="28"/>
                  </a:cxn>
                  <a:cxn ang="0">
                    <a:pos x="18" y="28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36" y="22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40" y="16"/>
                  </a:cxn>
                  <a:cxn ang="0">
                    <a:pos x="38" y="8"/>
                  </a:cxn>
                  <a:cxn ang="0">
                    <a:pos x="38" y="2"/>
                  </a:cxn>
                  <a:cxn ang="0">
                    <a:pos x="24" y="0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0" name="Freeform 264"/>
              <p:cNvSpPr>
                <a:spLocks/>
              </p:cNvSpPr>
              <p:nvPr/>
            </p:nvSpPr>
            <p:spPr bwMode="gray">
              <a:xfrm>
                <a:off x="672" y="2630"/>
                <a:ext cx="66" cy="5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2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0"/>
                  </a:cxn>
                  <a:cxn ang="0">
                    <a:pos x="46" y="14"/>
                  </a:cxn>
                  <a:cxn ang="0">
                    <a:pos x="48" y="18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0" y="20"/>
                  </a:cxn>
                  <a:cxn ang="0">
                    <a:pos x="56" y="22"/>
                  </a:cxn>
                  <a:cxn ang="0">
                    <a:pos x="60" y="24"/>
                  </a:cxn>
                  <a:cxn ang="0">
                    <a:pos x="62" y="26"/>
                  </a:cxn>
                  <a:cxn ang="0">
                    <a:pos x="64" y="26"/>
                  </a:cxn>
                  <a:cxn ang="0">
                    <a:pos x="64" y="26"/>
                  </a:cxn>
                  <a:cxn ang="0">
                    <a:pos x="64" y="30"/>
                  </a:cxn>
                  <a:cxn ang="0">
                    <a:pos x="64" y="32"/>
                  </a:cxn>
                  <a:cxn ang="0">
                    <a:pos x="64" y="36"/>
                  </a:cxn>
                  <a:cxn ang="0">
                    <a:pos x="66" y="42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58" y="44"/>
                  </a:cxn>
                  <a:cxn ang="0">
                    <a:pos x="50" y="44"/>
                  </a:cxn>
                  <a:cxn ang="0">
                    <a:pos x="44" y="44"/>
                  </a:cxn>
                  <a:cxn ang="0">
                    <a:pos x="40" y="44"/>
                  </a:cxn>
                  <a:cxn ang="0">
                    <a:pos x="38" y="42"/>
                  </a:cxn>
                  <a:cxn ang="0">
                    <a:pos x="34" y="42"/>
                  </a:cxn>
                  <a:cxn ang="0">
                    <a:pos x="30" y="44"/>
                  </a:cxn>
                  <a:cxn ang="0">
                    <a:pos x="26" y="44"/>
                  </a:cxn>
                  <a:cxn ang="0">
                    <a:pos x="22" y="46"/>
                  </a:cxn>
                  <a:cxn ang="0">
                    <a:pos x="18" y="48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2" y="46"/>
                  </a:cxn>
                  <a:cxn ang="0">
                    <a:pos x="10" y="44"/>
                  </a:cxn>
                  <a:cxn ang="0">
                    <a:pos x="8" y="42"/>
                  </a:cxn>
                  <a:cxn ang="0">
                    <a:pos x="6" y="40"/>
                  </a:cxn>
                  <a:cxn ang="0">
                    <a:pos x="4" y="36"/>
                  </a:cxn>
                  <a:cxn ang="0">
                    <a:pos x="2" y="30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1" name="Freeform 265"/>
              <p:cNvSpPr>
                <a:spLocks/>
              </p:cNvSpPr>
              <p:nvPr/>
            </p:nvSpPr>
            <p:spPr bwMode="gray">
              <a:xfrm>
                <a:off x="676" y="2650"/>
                <a:ext cx="42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6" y="8"/>
                  </a:cxn>
                  <a:cxn ang="0">
                    <a:pos x="22" y="10"/>
                  </a:cxn>
                  <a:cxn ang="0">
                    <a:pos x="28" y="10"/>
                  </a:cxn>
                  <a:cxn ang="0">
                    <a:pos x="30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22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2" name="Freeform 266"/>
              <p:cNvSpPr>
                <a:spLocks/>
              </p:cNvSpPr>
              <p:nvPr/>
            </p:nvSpPr>
            <p:spPr bwMode="gray">
              <a:xfrm>
                <a:off x="752" y="2734"/>
                <a:ext cx="84" cy="56"/>
              </a:xfrm>
              <a:custGeom>
                <a:avLst/>
                <a:gdLst/>
                <a:ahLst/>
                <a:cxnLst>
                  <a:cxn ang="0">
                    <a:pos x="24" y="44"/>
                  </a:cxn>
                  <a:cxn ang="0">
                    <a:pos x="22" y="3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4" y="18"/>
                  </a:cxn>
                  <a:cxn ang="0">
                    <a:pos x="6" y="16"/>
                  </a:cxn>
                  <a:cxn ang="0">
                    <a:pos x="12" y="12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4" y="4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4" y="10"/>
                  </a:cxn>
                  <a:cxn ang="0">
                    <a:pos x="46" y="10"/>
                  </a:cxn>
                  <a:cxn ang="0">
                    <a:pos x="46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6" y="4"/>
                  </a:cxn>
                  <a:cxn ang="0">
                    <a:pos x="58" y="4"/>
                  </a:cxn>
                  <a:cxn ang="0">
                    <a:pos x="62" y="6"/>
                  </a:cxn>
                  <a:cxn ang="0">
                    <a:pos x="64" y="10"/>
                  </a:cxn>
                  <a:cxn ang="0">
                    <a:pos x="64" y="10"/>
                  </a:cxn>
                  <a:cxn ang="0">
                    <a:pos x="64" y="12"/>
                  </a:cxn>
                  <a:cxn ang="0">
                    <a:pos x="64" y="16"/>
                  </a:cxn>
                  <a:cxn ang="0">
                    <a:pos x="64" y="18"/>
                  </a:cxn>
                  <a:cxn ang="0">
                    <a:pos x="66" y="22"/>
                  </a:cxn>
                  <a:cxn ang="0">
                    <a:pos x="70" y="24"/>
                  </a:cxn>
                  <a:cxn ang="0">
                    <a:pos x="72" y="24"/>
                  </a:cxn>
                  <a:cxn ang="0">
                    <a:pos x="74" y="24"/>
                  </a:cxn>
                  <a:cxn ang="0">
                    <a:pos x="76" y="24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2" y="30"/>
                  </a:cxn>
                  <a:cxn ang="0">
                    <a:pos x="84" y="36"/>
                  </a:cxn>
                  <a:cxn ang="0">
                    <a:pos x="82" y="40"/>
                  </a:cxn>
                  <a:cxn ang="0">
                    <a:pos x="82" y="42"/>
                  </a:cxn>
                  <a:cxn ang="0">
                    <a:pos x="80" y="44"/>
                  </a:cxn>
                  <a:cxn ang="0">
                    <a:pos x="80" y="4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44" y="56"/>
                  </a:cxn>
                  <a:cxn ang="0">
                    <a:pos x="38" y="54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8"/>
                  </a:cxn>
                  <a:cxn ang="0">
                    <a:pos x="24" y="44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3" name="Freeform 267"/>
              <p:cNvSpPr>
                <a:spLocks/>
              </p:cNvSpPr>
              <p:nvPr/>
            </p:nvSpPr>
            <p:spPr bwMode="gray">
              <a:xfrm>
                <a:off x="734" y="2710"/>
                <a:ext cx="36" cy="4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6" y="2"/>
                  </a:cxn>
                  <a:cxn ang="0">
                    <a:pos x="28" y="2"/>
                  </a:cxn>
                  <a:cxn ang="0">
                    <a:pos x="30" y="4"/>
                  </a:cxn>
                  <a:cxn ang="0">
                    <a:pos x="32" y="4"/>
                  </a:cxn>
                  <a:cxn ang="0">
                    <a:pos x="34" y="8"/>
                  </a:cxn>
                  <a:cxn ang="0">
                    <a:pos x="36" y="12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0" y="34"/>
                  </a:cxn>
                  <a:cxn ang="0">
                    <a:pos x="30" y="34"/>
                  </a:cxn>
                  <a:cxn ang="0">
                    <a:pos x="28" y="38"/>
                  </a:cxn>
                  <a:cxn ang="0">
                    <a:pos x="24" y="40"/>
                  </a:cxn>
                  <a:cxn ang="0">
                    <a:pos x="20" y="44"/>
                  </a:cxn>
                  <a:cxn ang="0">
                    <a:pos x="18" y="44"/>
                  </a:cxn>
                  <a:cxn ang="0">
                    <a:pos x="16" y="44"/>
                  </a:cxn>
                  <a:cxn ang="0">
                    <a:pos x="14" y="42"/>
                  </a:cxn>
                  <a:cxn ang="0">
                    <a:pos x="10" y="40"/>
                  </a:cxn>
                  <a:cxn ang="0">
                    <a:pos x="8" y="38"/>
                  </a:cxn>
                  <a:cxn ang="0">
                    <a:pos x="0" y="18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4" name="Freeform 268"/>
              <p:cNvSpPr>
                <a:spLocks/>
              </p:cNvSpPr>
              <p:nvPr/>
            </p:nvSpPr>
            <p:spPr bwMode="gray">
              <a:xfrm>
                <a:off x="702" y="2674"/>
                <a:ext cx="100" cy="7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4" y="8"/>
                  </a:cxn>
                  <a:cxn ang="0">
                    <a:pos x="22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8" y="4"/>
                  </a:cxn>
                  <a:cxn ang="0">
                    <a:pos x="40" y="6"/>
                  </a:cxn>
                  <a:cxn ang="0">
                    <a:pos x="44" y="6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64" y="8"/>
                  </a:cxn>
                  <a:cxn ang="0">
                    <a:pos x="64" y="6"/>
                  </a:cxn>
                  <a:cxn ang="0">
                    <a:pos x="66" y="4"/>
                  </a:cxn>
                  <a:cxn ang="0">
                    <a:pos x="70" y="2"/>
                  </a:cxn>
                  <a:cxn ang="0">
                    <a:pos x="76" y="4"/>
                  </a:cxn>
                  <a:cxn ang="0">
                    <a:pos x="78" y="8"/>
                  </a:cxn>
                  <a:cxn ang="0">
                    <a:pos x="80" y="14"/>
                  </a:cxn>
                  <a:cxn ang="0">
                    <a:pos x="84" y="22"/>
                  </a:cxn>
                  <a:cxn ang="0">
                    <a:pos x="88" y="28"/>
                  </a:cxn>
                  <a:cxn ang="0">
                    <a:pos x="90" y="36"/>
                  </a:cxn>
                  <a:cxn ang="0">
                    <a:pos x="96" y="50"/>
                  </a:cxn>
                  <a:cxn ang="0">
                    <a:pos x="100" y="64"/>
                  </a:cxn>
                  <a:cxn ang="0">
                    <a:pos x="96" y="70"/>
                  </a:cxn>
                  <a:cxn ang="0">
                    <a:pos x="88" y="66"/>
                  </a:cxn>
                  <a:cxn ang="0">
                    <a:pos x="78" y="60"/>
                  </a:cxn>
                  <a:cxn ang="0">
                    <a:pos x="78" y="60"/>
                  </a:cxn>
                  <a:cxn ang="0">
                    <a:pos x="72" y="60"/>
                  </a:cxn>
                  <a:cxn ang="0">
                    <a:pos x="68" y="60"/>
                  </a:cxn>
                  <a:cxn ang="0">
                    <a:pos x="68" y="54"/>
                  </a:cxn>
                  <a:cxn ang="0">
                    <a:pos x="68" y="46"/>
                  </a:cxn>
                  <a:cxn ang="0">
                    <a:pos x="62" y="40"/>
                  </a:cxn>
                  <a:cxn ang="0">
                    <a:pos x="50" y="36"/>
                  </a:cxn>
                  <a:cxn ang="0">
                    <a:pos x="48" y="36"/>
                  </a:cxn>
                  <a:cxn ang="0">
                    <a:pos x="40" y="40"/>
                  </a:cxn>
                  <a:cxn ang="0">
                    <a:pos x="32" y="46"/>
                  </a:cxn>
                  <a:cxn ang="0">
                    <a:pos x="18" y="40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5" name="Freeform 269"/>
              <p:cNvSpPr>
                <a:spLocks/>
              </p:cNvSpPr>
              <p:nvPr/>
            </p:nvSpPr>
            <p:spPr bwMode="gray">
              <a:xfrm>
                <a:off x="790" y="2694"/>
                <a:ext cx="84" cy="88"/>
              </a:xfrm>
              <a:custGeom>
                <a:avLst/>
                <a:gdLst/>
                <a:ahLst/>
                <a:cxnLst>
                  <a:cxn ang="0">
                    <a:pos x="42" y="84"/>
                  </a:cxn>
                  <a:cxn ang="0">
                    <a:pos x="44" y="78"/>
                  </a:cxn>
                  <a:cxn ang="0">
                    <a:pos x="44" y="68"/>
                  </a:cxn>
                  <a:cxn ang="0">
                    <a:pos x="42" y="66"/>
                  </a:cxn>
                  <a:cxn ang="0">
                    <a:pos x="36" y="64"/>
                  </a:cxn>
                  <a:cxn ang="0">
                    <a:pos x="32" y="64"/>
                  </a:cxn>
                  <a:cxn ang="0">
                    <a:pos x="28" y="62"/>
                  </a:cxn>
                  <a:cxn ang="0">
                    <a:pos x="26" y="54"/>
                  </a:cxn>
                  <a:cxn ang="0">
                    <a:pos x="26" y="48"/>
                  </a:cxn>
                  <a:cxn ang="0">
                    <a:pos x="24" y="46"/>
                  </a:cxn>
                  <a:cxn ang="0">
                    <a:pos x="18" y="42"/>
                  </a:cxn>
                  <a:cxn ang="0">
                    <a:pos x="10" y="48"/>
                  </a:cxn>
                  <a:cxn ang="0">
                    <a:pos x="10" y="44"/>
                  </a:cxn>
                  <a:cxn ang="0">
                    <a:pos x="10" y="36"/>
                  </a:cxn>
                  <a:cxn ang="0">
                    <a:pos x="8" y="32"/>
                  </a:cxn>
                  <a:cxn ang="0">
                    <a:pos x="4" y="24"/>
                  </a:cxn>
                  <a:cxn ang="0">
                    <a:pos x="2" y="14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6" y="6"/>
                  </a:cxn>
                  <a:cxn ang="0">
                    <a:pos x="22" y="4"/>
                  </a:cxn>
                  <a:cxn ang="0">
                    <a:pos x="24" y="0"/>
                  </a:cxn>
                  <a:cxn ang="0">
                    <a:pos x="30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42" y="0"/>
                  </a:cxn>
                  <a:cxn ang="0">
                    <a:pos x="50" y="0"/>
                  </a:cxn>
                  <a:cxn ang="0">
                    <a:pos x="58" y="2"/>
                  </a:cxn>
                  <a:cxn ang="0">
                    <a:pos x="64" y="0"/>
                  </a:cxn>
                  <a:cxn ang="0">
                    <a:pos x="72" y="0"/>
                  </a:cxn>
                  <a:cxn ang="0">
                    <a:pos x="76" y="4"/>
                  </a:cxn>
                  <a:cxn ang="0">
                    <a:pos x="78" y="12"/>
                  </a:cxn>
                  <a:cxn ang="0">
                    <a:pos x="82" y="32"/>
                  </a:cxn>
                  <a:cxn ang="0">
                    <a:pos x="80" y="46"/>
                  </a:cxn>
                  <a:cxn ang="0">
                    <a:pos x="76" y="68"/>
                  </a:cxn>
                  <a:cxn ang="0">
                    <a:pos x="84" y="88"/>
                  </a:cxn>
                  <a:cxn ang="0">
                    <a:pos x="42" y="86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6" name="Freeform 270"/>
              <p:cNvSpPr>
                <a:spLocks/>
              </p:cNvSpPr>
              <p:nvPr/>
            </p:nvSpPr>
            <p:spPr bwMode="gray">
              <a:xfrm>
                <a:off x="828" y="2658"/>
                <a:ext cx="74" cy="38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24" y="8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6" y="36"/>
                  </a:cxn>
                  <a:cxn ang="0">
                    <a:pos x="10" y="36"/>
                  </a:cxn>
                  <a:cxn ang="0">
                    <a:pos x="16" y="38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8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36" y="34"/>
                  </a:cxn>
                  <a:cxn ang="0">
                    <a:pos x="36" y="32"/>
                  </a:cxn>
                  <a:cxn ang="0">
                    <a:pos x="38" y="30"/>
                  </a:cxn>
                  <a:cxn ang="0">
                    <a:pos x="40" y="28"/>
                  </a:cxn>
                  <a:cxn ang="0">
                    <a:pos x="40" y="26"/>
                  </a:cxn>
                  <a:cxn ang="0">
                    <a:pos x="42" y="24"/>
                  </a:cxn>
                  <a:cxn ang="0">
                    <a:pos x="44" y="22"/>
                  </a:cxn>
                  <a:cxn ang="0">
                    <a:pos x="46" y="22"/>
                  </a:cxn>
                  <a:cxn ang="0">
                    <a:pos x="50" y="20"/>
                  </a:cxn>
                  <a:cxn ang="0">
                    <a:pos x="60" y="20"/>
                  </a:cxn>
                  <a:cxn ang="0">
                    <a:pos x="62" y="20"/>
                  </a:cxn>
                  <a:cxn ang="0">
                    <a:pos x="64" y="22"/>
                  </a:cxn>
                  <a:cxn ang="0">
                    <a:pos x="68" y="22"/>
                  </a:cxn>
                  <a:cxn ang="0">
                    <a:pos x="70" y="22"/>
                  </a:cxn>
                  <a:cxn ang="0">
                    <a:pos x="72" y="22"/>
                  </a:cxn>
                  <a:cxn ang="0">
                    <a:pos x="74" y="20"/>
                  </a:cxn>
                  <a:cxn ang="0">
                    <a:pos x="74" y="20"/>
                  </a:cxn>
                  <a:cxn ang="0">
                    <a:pos x="74" y="18"/>
                  </a:cxn>
                  <a:cxn ang="0">
                    <a:pos x="72" y="16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64" y="12"/>
                  </a:cxn>
                  <a:cxn ang="0">
                    <a:pos x="62" y="8"/>
                  </a:cxn>
                  <a:cxn ang="0">
                    <a:pos x="60" y="4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56" y="0"/>
                  </a:cxn>
                  <a:cxn ang="0">
                    <a:pos x="54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0" y="6"/>
                  </a:cxn>
                  <a:cxn ang="0">
                    <a:pos x="36" y="8"/>
                  </a:cxn>
                  <a:cxn ang="0">
                    <a:pos x="28" y="8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7" name="Freeform 271"/>
              <p:cNvSpPr>
                <a:spLocks/>
              </p:cNvSpPr>
              <p:nvPr/>
            </p:nvSpPr>
            <p:spPr bwMode="gray">
              <a:xfrm>
                <a:off x="864" y="2678"/>
                <a:ext cx="32" cy="10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6" y="36"/>
                  </a:cxn>
                  <a:cxn ang="0">
                    <a:pos x="6" y="40"/>
                  </a:cxn>
                  <a:cxn ang="0">
                    <a:pos x="6" y="44"/>
                  </a:cxn>
                  <a:cxn ang="0">
                    <a:pos x="8" y="50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62"/>
                  </a:cxn>
                  <a:cxn ang="0">
                    <a:pos x="4" y="68"/>
                  </a:cxn>
                  <a:cxn ang="0">
                    <a:pos x="4" y="74"/>
                  </a:cxn>
                  <a:cxn ang="0">
                    <a:pos x="2" y="80"/>
                  </a:cxn>
                  <a:cxn ang="0">
                    <a:pos x="2" y="88"/>
                  </a:cxn>
                  <a:cxn ang="0">
                    <a:pos x="10" y="104"/>
                  </a:cxn>
                  <a:cxn ang="0">
                    <a:pos x="28" y="106"/>
                  </a:cxn>
                  <a:cxn ang="0">
                    <a:pos x="28" y="102"/>
                  </a:cxn>
                  <a:cxn ang="0">
                    <a:pos x="30" y="88"/>
                  </a:cxn>
                  <a:cxn ang="0">
                    <a:pos x="32" y="74"/>
                  </a:cxn>
                  <a:cxn ang="0">
                    <a:pos x="32" y="62"/>
                  </a:cxn>
                  <a:cxn ang="0">
                    <a:pos x="32" y="50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24" y="8"/>
                  </a:cxn>
                  <a:cxn ang="0">
                    <a:pos x="20" y="2"/>
                  </a:cxn>
                  <a:cxn ang="0">
                    <a:pos x="14" y="0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8" name="Freeform 272"/>
              <p:cNvSpPr>
                <a:spLocks/>
              </p:cNvSpPr>
              <p:nvPr/>
            </p:nvSpPr>
            <p:spPr bwMode="gray">
              <a:xfrm>
                <a:off x="884" y="2678"/>
                <a:ext cx="26" cy="10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4" y="22"/>
                  </a:cxn>
                  <a:cxn ang="0">
                    <a:pos x="24" y="28"/>
                  </a:cxn>
                  <a:cxn ang="0">
                    <a:pos x="26" y="36"/>
                  </a:cxn>
                  <a:cxn ang="0">
                    <a:pos x="26" y="42"/>
                  </a:cxn>
                  <a:cxn ang="0">
                    <a:pos x="26" y="56"/>
                  </a:cxn>
                  <a:cxn ang="0">
                    <a:pos x="26" y="74"/>
                  </a:cxn>
                  <a:cxn ang="0">
                    <a:pos x="26" y="90"/>
                  </a:cxn>
                  <a:cxn ang="0">
                    <a:pos x="26" y="96"/>
                  </a:cxn>
                  <a:cxn ang="0">
                    <a:pos x="24" y="96"/>
                  </a:cxn>
                  <a:cxn ang="0">
                    <a:pos x="20" y="98"/>
                  </a:cxn>
                  <a:cxn ang="0">
                    <a:pos x="18" y="100"/>
                  </a:cxn>
                  <a:cxn ang="0">
                    <a:pos x="14" y="102"/>
                  </a:cxn>
                  <a:cxn ang="0">
                    <a:pos x="8" y="106"/>
                  </a:cxn>
                  <a:cxn ang="0">
                    <a:pos x="8" y="102"/>
                  </a:cxn>
                  <a:cxn ang="0">
                    <a:pos x="10" y="88"/>
                  </a:cxn>
                  <a:cxn ang="0">
                    <a:pos x="12" y="74"/>
                  </a:cxn>
                  <a:cxn ang="0">
                    <a:pos x="12" y="60"/>
                  </a:cxn>
                  <a:cxn ang="0">
                    <a:pos x="10" y="48"/>
                  </a:cxn>
                  <a:cxn ang="0">
                    <a:pos x="10" y="40"/>
                  </a:cxn>
                  <a:cxn ang="0">
                    <a:pos x="10" y="34"/>
                  </a:cxn>
                  <a:cxn ang="0">
                    <a:pos x="8" y="28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89" name="Freeform 273"/>
              <p:cNvSpPr>
                <a:spLocks/>
              </p:cNvSpPr>
              <p:nvPr/>
            </p:nvSpPr>
            <p:spPr bwMode="gray">
              <a:xfrm>
                <a:off x="896" y="2672"/>
                <a:ext cx="42" cy="102"/>
              </a:xfrm>
              <a:custGeom>
                <a:avLst/>
                <a:gdLst/>
                <a:ahLst/>
                <a:cxnLst>
                  <a:cxn ang="0">
                    <a:pos x="14" y="102"/>
                  </a:cxn>
                  <a:cxn ang="0">
                    <a:pos x="14" y="96"/>
                  </a:cxn>
                  <a:cxn ang="0">
                    <a:pos x="14" y="82"/>
                  </a:cxn>
                  <a:cxn ang="0">
                    <a:pos x="14" y="64"/>
                  </a:cxn>
                  <a:cxn ang="0">
                    <a:pos x="14" y="46"/>
                  </a:cxn>
                  <a:cxn ang="0">
                    <a:pos x="14" y="36"/>
                  </a:cxn>
                  <a:cxn ang="0">
                    <a:pos x="12" y="30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14" y="8"/>
                  </a:cxn>
                  <a:cxn ang="0">
                    <a:pos x="16" y="0"/>
                  </a:cxn>
                  <a:cxn ang="0">
                    <a:pos x="28" y="10"/>
                  </a:cxn>
                  <a:cxn ang="0">
                    <a:pos x="30" y="12"/>
                  </a:cxn>
                  <a:cxn ang="0">
                    <a:pos x="34" y="16"/>
                  </a:cxn>
                  <a:cxn ang="0">
                    <a:pos x="40" y="22"/>
                  </a:cxn>
                  <a:cxn ang="0">
                    <a:pos x="42" y="34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36" y="64"/>
                  </a:cxn>
                  <a:cxn ang="0">
                    <a:pos x="36" y="82"/>
                  </a:cxn>
                  <a:cxn ang="0">
                    <a:pos x="34" y="98"/>
                  </a:cxn>
                  <a:cxn ang="0">
                    <a:pos x="14" y="102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0" name="Freeform 274"/>
              <p:cNvSpPr>
                <a:spLocks/>
              </p:cNvSpPr>
              <p:nvPr/>
            </p:nvSpPr>
            <p:spPr bwMode="gray">
              <a:xfrm>
                <a:off x="738" y="2348"/>
                <a:ext cx="158" cy="12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" y="118"/>
                  </a:cxn>
                  <a:cxn ang="0">
                    <a:pos x="2" y="116"/>
                  </a:cxn>
                  <a:cxn ang="0">
                    <a:pos x="14" y="112"/>
                  </a:cxn>
                  <a:cxn ang="0">
                    <a:pos x="22" y="106"/>
                  </a:cxn>
                  <a:cxn ang="0">
                    <a:pos x="30" y="98"/>
                  </a:cxn>
                  <a:cxn ang="0">
                    <a:pos x="38" y="90"/>
                  </a:cxn>
                  <a:cxn ang="0">
                    <a:pos x="44" y="82"/>
                  </a:cxn>
                  <a:cxn ang="0">
                    <a:pos x="46" y="80"/>
                  </a:cxn>
                  <a:cxn ang="0">
                    <a:pos x="46" y="68"/>
                  </a:cxn>
                  <a:cxn ang="0">
                    <a:pos x="50" y="60"/>
                  </a:cxn>
                  <a:cxn ang="0">
                    <a:pos x="56" y="54"/>
                  </a:cxn>
                  <a:cxn ang="0">
                    <a:pos x="60" y="48"/>
                  </a:cxn>
                  <a:cxn ang="0">
                    <a:pos x="60" y="44"/>
                  </a:cxn>
                  <a:cxn ang="0">
                    <a:pos x="64" y="40"/>
                  </a:cxn>
                  <a:cxn ang="0">
                    <a:pos x="66" y="36"/>
                  </a:cxn>
                  <a:cxn ang="0">
                    <a:pos x="70" y="34"/>
                  </a:cxn>
                  <a:cxn ang="0">
                    <a:pos x="74" y="32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76" y="20"/>
                  </a:cxn>
                  <a:cxn ang="0">
                    <a:pos x="76" y="14"/>
                  </a:cxn>
                  <a:cxn ang="0">
                    <a:pos x="78" y="8"/>
                  </a:cxn>
                  <a:cxn ang="0">
                    <a:pos x="78" y="4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2" y="0"/>
                  </a:cxn>
                  <a:cxn ang="0">
                    <a:pos x="84" y="2"/>
                  </a:cxn>
                  <a:cxn ang="0">
                    <a:pos x="88" y="4"/>
                  </a:cxn>
                  <a:cxn ang="0">
                    <a:pos x="92" y="6"/>
                  </a:cxn>
                  <a:cxn ang="0">
                    <a:pos x="98" y="8"/>
                  </a:cxn>
                  <a:cxn ang="0">
                    <a:pos x="104" y="10"/>
                  </a:cxn>
                  <a:cxn ang="0">
                    <a:pos x="114" y="12"/>
                  </a:cxn>
                  <a:cxn ang="0">
                    <a:pos x="126" y="12"/>
                  </a:cxn>
                  <a:cxn ang="0">
                    <a:pos x="134" y="12"/>
                  </a:cxn>
                  <a:cxn ang="0">
                    <a:pos x="136" y="12"/>
                  </a:cxn>
                  <a:cxn ang="0">
                    <a:pos x="138" y="12"/>
                  </a:cxn>
                  <a:cxn ang="0">
                    <a:pos x="142" y="14"/>
                  </a:cxn>
                  <a:cxn ang="0">
                    <a:pos x="144" y="18"/>
                  </a:cxn>
                  <a:cxn ang="0">
                    <a:pos x="146" y="22"/>
                  </a:cxn>
                  <a:cxn ang="0">
                    <a:pos x="146" y="28"/>
                  </a:cxn>
                  <a:cxn ang="0">
                    <a:pos x="146" y="34"/>
                  </a:cxn>
                  <a:cxn ang="0">
                    <a:pos x="146" y="38"/>
                  </a:cxn>
                  <a:cxn ang="0">
                    <a:pos x="148" y="42"/>
                  </a:cxn>
                  <a:cxn ang="0">
                    <a:pos x="150" y="46"/>
                  </a:cxn>
                  <a:cxn ang="0">
                    <a:pos x="158" y="54"/>
                  </a:cxn>
                  <a:cxn ang="0">
                    <a:pos x="156" y="54"/>
                  </a:cxn>
                  <a:cxn ang="0">
                    <a:pos x="154" y="54"/>
                  </a:cxn>
                  <a:cxn ang="0">
                    <a:pos x="150" y="54"/>
                  </a:cxn>
                  <a:cxn ang="0">
                    <a:pos x="146" y="54"/>
                  </a:cxn>
                  <a:cxn ang="0">
                    <a:pos x="142" y="54"/>
                  </a:cxn>
                  <a:cxn ang="0">
                    <a:pos x="140" y="56"/>
                  </a:cxn>
                  <a:cxn ang="0">
                    <a:pos x="136" y="58"/>
                  </a:cxn>
                  <a:cxn ang="0">
                    <a:pos x="136" y="62"/>
                  </a:cxn>
                  <a:cxn ang="0">
                    <a:pos x="134" y="74"/>
                  </a:cxn>
                  <a:cxn ang="0">
                    <a:pos x="82" y="92"/>
                  </a:cxn>
                  <a:cxn ang="0">
                    <a:pos x="68" y="96"/>
                  </a:cxn>
                  <a:cxn ang="0">
                    <a:pos x="60" y="104"/>
                  </a:cxn>
                  <a:cxn ang="0">
                    <a:pos x="48" y="110"/>
                  </a:cxn>
                  <a:cxn ang="0">
                    <a:pos x="52" y="126"/>
                  </a:cxn>
                  <a:cxn ang="0">
                    <a:pos x="0" y="120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1" name="Freeform 275"/>
              <p:cNvSpPr>
                <a:spLocks/>
              </p:cNvSpPr>
              <p:nvPr/>
            </p:nvSpPr>
            <p:spPr bwMode="gray">
              <a:xfrm>
                <a:off x="996" y="2326"/>
                <a:ext cx="52" cy="1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6" y="18"/>
                  </a:cxn>
                  <a:cxn ang="0">
                    <a:pos x="4" y="28"/>
                  </a:cxn>
                  <a:cxn ang="0">
                    <a:pos x="4" y="32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0"/>
                  </a:cxn>
                  <a:cxn ang="0">
                    <a:pos x="2" y="54"/>
                  </a:cxn>
                  <a:cxn ang="0">
                    <a:pos x="2" y="58"/>
                  </a:cxn>
                  <a:cxn ang="0">
                    <a:pos x="6" y="64"/>
                  </a:cxn>
                  <a:cxn ang="0">
                    <a:pos x="8" y="64"/>
                  </a:cxn>
                  <a:cxn ang="0">
                    <a:pos x="10" y="68"/>
                  </a:cxn>
                  <a:cxn ang="0">
                    <a:pos x="14" y="88"/>
                  </a:cxn>
                  <a:cxn ang="0">
                    <a:pos x="22" y="112"/>
                  </a:cxn>
                  <a:cxn ang="0">
                    <a:pos x="26" y="108"/>
                  </a:cxn>
                  <a:cxn ang="0">
                    <a:pos x="34" y="102"/>
                  </a:cxn>
                  <a:cxn ang="0">
                    <a:pos x="40" y="96"/>
                  </a:cxn>
                  <a:cxn ang="0">
                    <a:pos x="40" y="92"/>
                  </a:cxn>
                  <a:cxn ang="0">
                    <a:pos x="38" y="88"/>
                  </a:cxn>
                  <a:cxn ang="0">
                    <a:pos x="38" y="84"/>
                  </a:cxn>
                  <a:cxn ang="0">
                    <a:pos x="44" y="82"/>
                  </a:cxn>
                  <a:cxn ang="0">
                    <a:pos x="48" y="76"/>
                  </a:cxn>
                  <a:cxn ang="0">
                    <a:pos x="46" y="68"/>
                  </a:cxn>
                  <a:cxn ang="0">
                    <a:pos x="44" y="62"/>
                  </a:cxn>
                  <a:cxn ang="0">
                    <a:pos x="42" y="60"/>
                  </a:cxn>
                  <a:cxn ang="0">
                    <a:pos x="42" y="54"/>
                  </a:cxn>
                  <a:cxn ang="0">
                    <a:pos x="44" y="50"/>
                  </a:cxn>
                  <a:cxn ang="0">
                    <a:pos x="48" y="46"/>
                  </a:cxn>
                  <a:cxn ang="0">
                    <a:pos x="50" y="44"/>
                  </a:cxn>
                  <a:cxn ang="0">
                    <a:pos x="50" y="42"/>
                  </a:cxn>
                  <a:cxn ang="0">
                    <a:pos x="48" y="40"/>
                  </a:cxn>
                  <a:cxn ang="0">
                    <a:pos x="46" y="36"/>
                  </a:cxn>
                  <a:cxn ang="0">
                    <a:pos x="44" y="28"/>
                  </a:cxn>
                  <a:cxn ang="0">
                    <a:pos x="46" y="24"/>
                  </a:cxn>
                  <a:cxn ang="0">
                    <a:pos x="52" y="20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2" y="2"/>
                  </a:cxn>
                  <a:cxn ang="0">
                    <a:pos x="16" y="4"/>
                  </a:cxn>
                  <a:cxn ang="0">
                    <a:pos x="12" y="8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2" name="Freeform 276"/>
              <p:cNvSpPr>
                <a:spLocks/>
              </p:cNvSpPr>
              <p:nvPr/>
            </p:nvSpPr>
            <p:spPr bwMode="gray">
              <a:xfrm>
                <a:off x="1018" y="2388"/>
                <a:ext cx="206" cy="202"/>
              </a:xfrm>
              <a:custGeom>
                <a:avLst/>
                <a:gdLst/>
                <a:ahLst/>
                <a:cxnLst>
                  <a:cxn ang="0">
                    <a:pos x="200" y="34"/>
                  </a:cxn>
                  <a:cxn ang="0">
                    <a:pos x="192" y="30"/>
                  </a:cxn>
                  <a:cxn ang="0">
                    <a:pos x="182" y="24"/>
                  </a:cxn>
                  <a:cxn ang="0">
                    <a:pos x="174" y="22"/>
                  </a:cxn>
                  <a:cxn ang="0">
                    <a:pos x="170" y="22"/>
                  </a:cxn>
                  <a:cxn ang="0">
                    <a:pos x="162" y="22"/>
                  </a:cxn>
                  <a:cxn ang="0">
                    <a:pos x="148" y="26"/>
                  </a:cxn>
                  <a:cxn ang="0">
                    <a:pos x="138" y="28"/>
                  </a:cxn>
                  <a:cxn ang="0">
                    <a:pos x="136" y="34"/>
                  </a:cxn>
                  <a:cxn ang="0">
                    <a:pos x="138" y="42"/>
                  </a:cxn>
                  <a:cxn ang="0">
                    <a:pos x="140" y="46"/>
                  </a:cxn>
                  <a:cxn ang="0">
                    <a:pos x="138" y="54"/>
                  </a:cxn>
                  <a:cxn ang="0">
                    <a:pos x="122" y="56"/>
                  </a:cxn>
                  <a:cxn ang="0">
                    <a:pos x="106" y="52"/>
                  </a:cxn>
                  <a:cxn ang="0">
                    <a:pos x="96" y="44"/>
                  </a:cxn>
                  <a:cxn ang="0">
                    <a:pos x="88" y="36"/>
                  </a:cxn>
                  <a:cxn ang="0">
                    <a:pos x="84" y="26"/>
                  </a:cxn>
                  <a:cxn ang="0">
                    <a:pos x="80" y="18"/>
                  </a:cxn>
                  <a:cxn ang="0">
                    <a:pos x="78" y="16"/>
                  </a:cxn>
                  <a:cxn ang="0">
                    <a:pos x="56" y="10"/>
                  </a:cxn>
                  <a:cxn ang="0">
                    <a:pos x="46" y="6"/>
                  </a:cxn>
                  <a:cxn ang="0">
                    <a:pos x="38" y="4"/>
                  </a:cxn>
                  <a:cxn ang="0">
                    <a:pos x="24" y="0"/>
                  </a:cxn>
                  <a:cxn ang="0">
                    <a:pos x="24" y="4"/>
                  </a:cxn>
                  <a:cxn ang="0">
                    <a:pos x="26" y="12"/>
                  </a:cxn>
                  <a:cxn ang="0">
                    <a:pos x="24" y="18"/>
                  </a:cxn>
                  <a:cxn ang="0">
                    <a:pos x="22" y="20"/>
                  </a:cxn>
                  <a:cxn ang="0">
                    <a:pos x="18" y="20"/>
                  </a:cxn>
                  <a:cxn ang="0">
                    <a:pos x="16" y="22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6" y="34"/>
                  </a:cxn>
                  <a:cxn ang="0">
                    <a:pos x="12" y="40"/>
                  </a:cxn>
                  <a:cxn ang="0">
                    <a:pos x="6" y="46"/>
                  </a:cxn>
                  <a:cxn ang="0">
                    <a:pos x="2" y="50"/>
                  </a:cxn>
                  <a:cxn ang="0">
                    <a:pos x="0" y="50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4" y="72"/>
                  </a:cxn>
                  <a:cxn ang="0">
                    <a:pos x="6" y="80"/>
                  </a:cxn>
                  <a:cxn ang="0">
                    <a:pos x="8" y="82"/>
                  </a:cxn>
                  <a:cxn ang="0">
                    <a:pos x="12" y="88"/>
                  </a:cxn>
                  <a:cxn ang="0">
                    <a:pos x="12" y="96"/>
                  </a:cxn>
                  <a:cxn ang="0">
                    <a:pos x="12" y="106"/>
                  </a:cxn>
                  <a:cxn ang="0">
                    <a:pos x="10" y="108"/>
                  </a:cxn>
                  <a:cxn ang="0">
                    <a:pos x="14" y="112"/>
                  </a:cxn>
                  <a:cxn ang="0">
                    <a:pos x="14" y="122"/>
                  </a:cxn>
                  <a:cxn ang="0">
                    <a:pos x="30" y="142"/>
                  </a:cxn>
                  <a:cxn ang="0">
                    <a:pos x="36" y="142"/>
                  </a:cxn>
                  <a:cxn ang="0">
                    <a:pos x="40" y="146"/>
                  </a:cxn>
                  <a:cxn ang="0">
                    <a:pos x="44" y="152"/>
                  </a:cxn>
                  <a:cxn ang="0">
                    <a:pos x="48" y="158"/>
                  </a:cxn>
                  <a:cxn ang="0">
                    <a:pos x="184" y="202"/>
                  </a:cxn>
                  <a:cxn ang="0">
                    <a:pos x="206" y="184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3" name="Freeform 277"/>
              <p:cNvSpPr>
                <a:spLocks/>
              </p:cNvSpPr>
              <p:nvPr/>
            </p:nvSpPr>
            <p:spPr bwMode="gray">
              <a:xfrm>
                <a:off x="930" y="2670"/>
                <a:ext cx="146" cy="120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32" y="2"/>
                  </a:cxn>
                  <a:cxn ang="0">
                    <a:pos x="124" y="6"/>
                  </a:cxn>
                  <a:cxn ang="0">
                    <a:pos x="120" y="8"/>
                  </a:cxn>
                  <a:cxn ang="0">
                    <a:pos x="96" y="4"/>
                  </a:cxn>
                  <a:cxn ang="0">
                    <a:pos x="84" y="8"/>
                  </a:cxn>
                  <a:cxn ang="0">
                    <a:pos x="76" y="6"/>
                  </a:cxn>
                  <a:cxn ang="0">
                    <a:pos x="68" y="12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50" y="10"/>
                  </a:cxn>
                  <a:cxn ang="0">
                    <a:pos x="42" y="8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0" y="6"/>
                  </a:cxn>
                  <a:cxn ang="0">
                    <a:pos x="16" y="8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8"/>
                  </a:cxn>
                  <a:cxn ang="0">
                    <a:pos x="6" y="40"/>
                  </a:cxn>
                  <a:cxn ang="0">
                    <a:pos x="6" y="48"/>
                  </a:cxn>
                  <a:cxn ang="0">
                    <a:pos x="2" y="54"/>
                  </a:cxn>
                  <a:cxn ang="0">
                    <a:pos x="0" y="64"/>
                  </a:cxn>
                  <a:cxn ang="0">
                    <a:pos x="0" y="100"/>
                  </a:cxn>
                  <a:cxn ang="0">
                    <a:pos x="16" y="100"/>
                  </a:cxn>
                  <a:cxn ang="0">
                    <a:pos x="34" y="112"/>
                  </a:cxn>
                  <a:cxn ang="0">
                    <a:pos x="52" y="118"/>
                  </a:cxn>
                  <a:cxn ang="0">
                    <a:pos x="76" y="120"/>
                  </a:cxn>
                  <a:cxn ang="0">
                    <a:pos x="94" y="102"/>
                  </a:cxn>
                  <a:cxn ang="0">
                    <a:pos x="96" y="86"/>
                  </a:cxn>
                  <a:cxn ang="0">
                    <a:pos x="100" y="80"/>
                  </a:cxn>
                  <a:cxn ang="0">
                    <a:pos x="108" y="72"/>
                  </a:cxn>
                  <a:cxn ang="0">
                    <a:pos x="118" y="68"/>
                  </a:cxn>
                  <a:cxn ang="0">
                    <a:pos x="122" y="72"/>
                  </a:cxn>
                  <a:cxn ang="0">
                    <a:pos x="126" y="72"/>
                  </a:cxn>
                  <a:cxn ang="0">
                    <a:pos x="132" y="68"/>
                  </a:cxn>
                  <a:cxn ang="0">
                    <a:pos x="138" y="56"/>
                  </a:cxn>
                  <a:cxn ang="0">
                    <a:pos x="142" y="46"/>
                  </a:cxn>
                  <a:cxn ang="0">
                    <a:pos x="144" y="36"/>
                  </a:cxn>
                  <a:cxn ang="0">
                    <a:pos x="146" y="24"/>
                  </a:cxn>
                  <a:cxn ang="0">
                    <a:pos x="144" y="14"/>
                  </a:cxn>
                  <a:cxn ang="0">
                    <a:pos x="146" y="4"/>
                  </a:cxn>
                  <a:cxn ang="0">
                    <a:pos x="146" y="0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4" name="Freeform 278"/>
              <p:cNvSpPr>
                <a:spLocks/>
              </p:cNvSpPr>
              <p:nvPr/>
            </p:nvSpPr>
            <p:spPr bwMode="gray">
              <a:xfrm>
                <a:off x="1050" y="2530"/>
                <a:ext cx="52" cy="132"/>
              </a:xfrm>
              <a:custGeom>
                <a:avLst/>
                <a:gdLst/>
                <a:ahLst/>
                <a:cxnLst>
                  <a:cxn ang="0">
                    <a:pos x="28" y="132"/>
                  </a:cxn>
                  <a:cxn ang="0">
                    <a:pos x="30" y="118"/>
                  </a:cxn>
                  <a:cxn ang="0">
                    <a:pos x="30" y="118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32" y="108"/>
                  </a:cxn>
                  <a:cxn ang="0">
                    <a:pos x="36" y="104"/>
                  </a:cxn>
                  <a:cxn ang="0">
                    <a:pos x="40" y="100"/>
                  </a:cxn>
                  <a:cxn ang="0">
                    <a:pos x="44" y="96"/>
                  </a:cxn>
                  <a:cxn ang="0">
                    <a:pos x="44" y="92"/>
                  </a:cxn>
                  <a:cxn ang="0">
                    <a:pos x="44" y="80"/>
                  </a:cxn>
                  <a:cxn ang="0">
                    <a:pos x="44" y="66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0" y="44"/>
                  </a:cxn>
                  <a:cxn ang="0">
                    <a:pos x="50" y="40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4"/>
                  </a:cxn>
                  <a:cxn ang="0">
                    <a:pos x="44" y="20"/>
                  </a:cxn>
                  <a:cxn ang="0">
                    <a:pos x="44" y="14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4" y="12"/>
                  </a:cxn>
                  <a:cxn ang="0">
                    <a:pos x="12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5" name="Freeform 279"/>
              <p:cNvSpPr>
                <a:spLocks/>
              </p:cNvSpPr>
              <p:nvPr/>
            </p:nvSpPr>
            <p:spPr bwMode="gray">
              <a:xfrm>
                <a:off x="884" y="2530"/>
                <a:ext cx="218" cy="162"/>
              </a:xfrm>
              <a:custGeom>
                <a:avLst/>
                <a:gdLst/>
                <a:ahLst/>
                <a:cxnLst>
                  <a:cxn ang="0">
                    <a:pos x="94" y="36"/>
                  </a:cxn>
                  <a:cxn ang="0">
                    <a:pos x="78" y="40"/>
                  </a:cxn>
                  <a:cxn ang="0">
                    <a:pos x="62" y="42"/>
                  </a:cxn>
                  <a:cxn ang="0">
                    <a:pos x="60" y="62"/>
                  </a:cxn>
                  <a:cxn ang="0">
                    <a:pos x="50" y="100"/>
                  </a:cxn>
                  <a:cxn ang="0">
                    <a:pos x="38" y="116"/>
                  </a:cxn>
                  <a:cxn ang="0">
                    <a:pos x="32" y="120"/>
                  </a:cxn>
                  <a:cxn ang="0">
                    <a:pos x="24" y="122"/>
                  </a:cxn>
                  <a:cxn ang="0">
                    <a:pos x="18" y="122"/>
                  </a:cxn>
                  <a:cxn ang="0">
                    <a:pos x="10" y="122"/>
                  </a:cxn>
                  <a:cxn ang="0">
                    <a:pos x="4" y="122"/>
                  </a:cxn>
                  <a:cxn ang="0">
                    <a:pos x="2" y="128"/>
                  </a:cxn>
                  <a:cxn ang="0">
                    <a:pos x="4" y="132"/>
                  </a:cxn>
                  <a:cxn ang="0">
                    <a:pos x="8" y="138"/>
                  </a:cxn>
                  <a:cxn ang="0">
                    <a:pos x="8" y="140"/>
                  </a:cxn>
                  <a:cxn ang="0">
                    <a:pos x="14" y="144"/>
                  </a:cxn>
                  <a:cxn ang="0">
                    <a:pos x="16" y="144"/>
                  </a:cxn>
                  <a:cxn ang="0">
                    <a:pos x="16" y="150"/>
                  </a:cxn>
                  <a:cxn ang="0">
                    <a:pos x="28" y="142"/>
                  </a:cxn>
                  <a:cxn ang="0">
                    <a:pos x="30" y="146"/>
                  </a:cxn>
                  <a:cxn ang="0">
                    <a:pos x="36" y="150"/>
                  </a:cxn>
                  <a:cxn ang="0">
                    <a:pos x="42" y="154"/>
                  </a:cxn>
                  <a:cxn ang="0">
                    <a:pos x="44" y="156"/>
                  </a:cxn>
                  <a:cxn ang="0">
                    <a:pos x="50" y="162"/>
                  </a:cxn>
                  <a:cxn ang="0">
                    <a:pos x="50" y="158"/>
                  </a:cxn>
                  <a:cxn ang="0">
                    <a:pos x="56" y="152"/>
                  </a:cxn>
                  <a:cxn ang="0">
                    <a:pos x="68" y="146"/>
                  </a:cxn>
                  <a:cxn ang="0">
                    <a:pos x="82" y="146"/>
                  </a:cxn>
                  <a:cxn ang="0">
                    <a:pos x="88" y="146"/>
                  </a:cxn>
                  <a:cxn ang="0">
                    <a:pos x="88" y="148"/>
                  </a:cxn>
                  <a:cxn ang="0">
                    <a:pos x="96" y="150"/>
                  </a:cxn>
                  <a:cxn ang="0">
                    <a:pos x="106" y="154"/>
                  </a:cxn>
                  <a:cxn ang="0">
                    <a:pos x="110" y="156"/>
                  </a:cxn>
                  <a:cxn ang="0">
                    <a:pos x="114" y="152"/>
                  </a:cxn>
                  <a:cxn ang="0">
                    <a:pos x="122" y="148"/>
                  </a:cxn>
                  <a:cxn ang="0">
                    <a:pos x="130" y="148"/>
                  </a:cxn>
                  <a:cxn ang="0">
                    <a:pos x="144" y="144"/>
                  </a:cxn>
                  <a:cxn ang="0">
                    <a:pos x="166" y="148"/>
                  </a:cxn>
                  <a:cxn ang="0">
                    <a:pos x="170" y="146"/>
                  </a:cxn>
                  <a:cxn ang="0">
                    <a:pos x="178" y="142"/>
                  </a:cxn>
                  <a:cxn ang="0">
                    <a:pos x="188" y="140"/>
                  </a:cxn>
                  <a:cxn ang="0">
                    <a:pos x="196" y="118"/>
                  </a:cxn>
                  <a:cxn ang="0">
                    <a:pos x="196" y="116"/>
                  </a:cxn>
                  <a:cxn ang="0">
                    <a:pos x="198" y="108"/>
                  </a:cxn>
                  <a:cxn ang="0">
                    <a:pos x="206" y="100"/>
                  </a:cxn>
                  <a:cxn ang="0">
                    <a:pos x="210" y="92"/>
                  </a:cxn>
                  <a:cxn ang="0">
                    <a:pos x="210" y="66"/>
                  </a:cxn>
                  <a:cxn ang="0">
                    <a:pos x="218" y="44"/>
                  </a:cxn>
                  <a:cxn ang="0">
                    <a:pos x="216" y="40"/>
                  </a:cxn>
                  <a:cxn ang="0">
                    <a:pos x="212" y="30"/>
                  </a:cxn>
                  <a:cxn ang="0">
                    <a:pos x="210" y="20"/>
                  </a:cxn>
                  <a:cxn ang="0">
                    <a:pos x="182" y="16"/>
                  </a:cxn>
                  <a:cxn ang="0">
                    <a:pos x="180" y="12"/>
                  </a:cxn>
                  <a:cxn ang="0">
                    <a:pos x="174" y="4"/>
                  </a:cxn>
                  <a:cxn ang="0">
                    <a:pos x="166" y="0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6" name="Freeform 280"/>
              <p:cNvSpPr>
                <a:spLocks/>
              </p:cNvSpPr>
              <p:nvPr/>
            </p:nvSpPr>
            <p:spPr bwMode="gray">
              <a:xfrm>
                <a:off x="1016" y="2670"/>
                <a:ext cx="88" cy="148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58" y="8"/>
                  </a:cxn>
                  <a:cxn ang="0">
                    <a:pos x="58" y="20"/>
                  </a:cxn>
                  <a:cxn ang="0">
                    <a:pos x="60" y="30"/>
                  </a:cxn>
                  <a:cxn ang="0">
                    <a:pos x="58" y="42"/>
                  </a:cxn>
                  <a:cxn ang="0">
                    <a:pos x="56" y="48"/>
                  </a:cxn>
                  <a:cxn ang="0">
                    <a:pos x="50" y="64"/>
                  </a:cxn>
                  <a:cxn ang="0">
                    <a:pos x="42" y="70"/>
                  </a:cxn>
                  <a:cxn ang="0">
                    <a:pos x="38" y="72"/>
                  </a:cxn>
                  <a:cxn ang="0">
                    <a:pos x="36" y="72"/>
                  </a:cxn>
                  <a:cxn ang="0">
                    <a:pos x="26" y="70"/>
                  </a:cxn>
                  <a:cxn ang="0">
                    <a:pos x="18" y="76"/>
                  </a:cxn>
                  <a:cxn ang="0">
                    <a:pos x="12" y="84"/>
                  </a:cxn>
                  <a:cxn ang="0">
                    <a:pos x="8" y="88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30"/>
                  </a:cxn>
                  <a:cxn ang="0">
                    <a:pos x="10" y="134"/>
                  </a:cxn>
                  <a:cxn ang="0">
                    <a:pos x="14" y="136"/>
                  </a:cxn>
                  <a:cxn ang="0">
                    <a:pos x="18" y="140"/>
                  </a:cxn>
                  <a:cxn ang="0">
                    <a:pos x="18" y="148"/>
                  </a:cxn>
                  <a:cxn ang="0">
                    <a:pos x="36" y="148"/>
                  </a:cxn>
                  <a:cxn ang="0">
                    <a:pos x="70" y="146"/>
                  </a:cxn>
                  <a:cxn ang="0">
                    <a:pos x="86" y="144"/>
                  </a:cxn>
                  <a:cxn ang="0">
                    <a:pos x="88" y="138"/>
                  </a:cxn>
                  <a:cxn ang="0">
                    <a:pos x="88" y="134"/>
                  </a:cxn>
                  <a:cxn ang="0">
                    <a:pos x="82" y="130"/>
                  </a:cxn>
                  <a:cxn ang="0">
                    <a:pos x="74" y="122"/>
                  </a:cxn>
                  <a:cxn ang="0">
                    <a:pos x="68" y="110"/>
                  </a:cxn>
                  <a:cxn ang="0">
                    <a:pos x="62" y="100"/>
                  </a:cxn>
                  <a:cxn ang="0">
                    <a:pos x="66" y="98"/>
                  </a:cxn>
                  <a:cxn ang="0">
                    <a:pos x="70" y="94"/>
                  </a:cxn>
                  <a:cxn ang="0">
                    <a:pos x="72" y="86"/>
                  </a:cxn>
                  <a:cxn ang="0">
                    <a:pos x="70" y="78"/>
                  </a:cxn>
                  <a:cxn ang="0">
                    <a:pos x="68" y="76"/>
                  </a:cxn>
                  <a:cxn ang="0">
                    <a:pos x="64" y="72"/>
                  </a:cxn>
                  <a:cxn ang="0">
                    <a:pos x="62" y="64"/>
                  </a:cxn>
                  <a:cxn ang="0">
                    <a:pos x="64" y="58"/>
                  </a:cxn>
                  <a:cxn ang="0">
                    <a:pos x="68" y="58"/>
                  </a:cxn>
                  <a:cxn ang="0">
                    <a:pos x="74" y="56"/>
                  </a:cxn>
                  <a:cxn ang="0">
                    <a:pos x="78" y="50"/>
                  </a:cxn>
                  <a:cxn ang="0">
                    <a:pos x="78" y="46"/>
                  </a:cxn>
                  <a:cxn ang="0">
                    <a:pos x="74" y="40"/>
                  </a:cxn>
                  <a:cxn ang="0">
                    <a:pos x="72" y="30"/>
                  </a:cxn>
                  <a:cxn ang="0">
                    <a:pos x="72" y="20"/>
                  </a:cxn>
                  <a:cxn ang="0">
                    <a:pos x="72" y="16"/>
                  </a:cxn>
                  <a:cxn ang="0">
                    <a:pos x="72" y="8"/>
                  </a:cxn>
                  <a:cxn ang="0">
                    <a:pos x="66" y="2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7" name="Freeform 281"/>
              <p:cNvSpPr>
                <a:spLocks/>
              </p:cNvSpPr>
              <p:nvPr/>
            </p:nvSpPr>
            <p:spPr bwMode="gray">
              <a:xfrm>
                <a:off x="1076" y="2544"/>
                <a:ext cx="126" cy="212"/>
              </a:xfrm>
              <a:custGeom>
                <a:avLst/>
                <a:gdLst/>
                <a:ahLst/>
                <a:cxnLst>
                  <a:cxn ang="0">
                    <a:pos x="126" y="46"/>
                  </a:cxn>
                  <a:cxn ang="0">
                    <a:pos x="124" y="90"/>
                  </a:cxn>
                  <a:cxn ang="0">
                    <a:pos x="120" y="88"/>
                  </a:cxn>
                  <a:cxn ang="0">
                    <a:pos x="112" y="90"/>
                  </a:cxn>
                  <a:cxn ang="0">
                    <a:pos x="108" y="92"/>
                  </a:cxn>
                  <a:cxn ang="0">
                    <a:pos x="106" y="98"/>
                  </a:cxn>
                  <a:cxn ang="0">
                    <a:pos x="106" y="104"/>
                  </a:cxn>
                  <a:cxn ang="0">
                    <a:pos x="102" y="110"/>
                  </a:cxn>
                  <a:cxn ang="0">
                    <a:pos x="98" y="114"/>
                  </a:cxn>
                  <a:cxn ang="0">
                    <a:pos x="98" y="120"/>
                  </a:cxn>
                  <a:cxn ang="0">
                    <a:pos x="98" y="124"/>
                  </a:cxn>
                  <a:cxn ang="0">
                    <a:pos x="98" y="124"/>
                  </a:cxn>
                  <a:cxn ang="0">
                    <a:pos x="98" y="122"/>
                  </a:cxn>
                  <a:cxn ang="0">
                    <a:pos x="100" y="126"/>
                  </a:cxn>
                  <a:cxn ang="0">
                    <a:pos x="104" y="132"/>
                  </a:cxn>
                  <a:cxn ang="0">
                    <a:pos x="102" y="138"/>
                  </a:cxn>
                  <a:cxn ang="0">
                    <a:pos x="102" y="150"/>
                  </a:cxn>
                  <a:cxn ang="0">
                    <a:pos x="104" y="158"/>
                  </a:cxn>
                  <a:cxn ang="0">
                    <a:pos x="106" y="168"/>
                  </a:cxn>
                  <a:cxn ang="0">
                    <a:pos x="108" y="174"/>
                  </a:cxn>
                  <a:cxn ang="0">
                    <a:pos x="108" y="176"/>
                  </a:cxn>
                  <a:cxn ang="0">
                    <a:pos x="100" y="178"/>
                  </a:cxn>
                  <a:cxn ang="0">
                    <a:pos x="92" y="182"/>
                  </a:cxn>
                  <a:cxn ang="0">
                    <a:pos x="86" y="190"/>
                  </a:cxn>
                  <a:cxn ang="0">
                    <a:pos x="86" y="192"/>
                  </a:cxn>
                  <a:cxn ang="0">
                    <a:pos x="84" y="198"/>
                  </a:cxn>
                  <a:cxn ang="0">
                    <a:pos x="78" y="202"/>
                  </a:cxn>
                  <a:cxn ang="0">
                    <a:pos x="68" y="204"/>
                  </a:cxn>
                  <a:cxn ang="0">
                    <a:pos x="66" y="202"/>
                  </a:cxn>
                  <a:cxn ang="0">
                    <a:pos x="60" y="200"/>
                  </a:cxn>
                  <a:cxn ang="0">
                    <a:pos x="58" y="204"/>
                  </a:cxn>
                  <a:cxn ang="0">
                    <a:pos x="46" y="208"/>
                  </a:cxn>
                  <a:cxn ang="0">
                    <a:pos x="12" y="212"/>
                  </a:cxn>
                  <a:cxn ang="0">
                    <a:pos x="12" y="210"/>
                  </a:cxn>
                  <a:cxn ang="0">
                    <a:pos x="10" y="204"/>
                  </a:cxn>
                  <a:cxn ang="0">
                    <a:pos x="6" y="200"/>
                  </a:cxn>
                  <a:cxn ang="0">
                    <a:pos x="2" y="194"/>
                  </a:cxn>
                  <a:cxn ang="0">
                    <a:pos x="2" y="184"/>
                  </a:cxn>
                  <a:cxn ang="0">
                    <a:pos x="6" y="186"/>
                  </a:cxn>
                  <a:cxn ang="0">
                    <a:pos x="12" y="184"/>
                  </a:cxn>
                  <a:cxn ang="0">
                    <a:pos x="18" y="180"/>
                  </a:cxn>
                  <a:cxn ang="0">
                    <a:pos x="18" y="174"/>
                  </a:cxn>
                  <a:cxn ang="0">
                    <a:pos x="16" y="168"/>
                  </a:cxn>
                  <a:cxn ang="0">
                    <a:pos x="12" y="156"/>
                  </a:cxn>
                  <a:cxn ang="0">
                    <a:pos x="12" y="150"/>
                  </a:cxn>
                  <a:cxn ang="0">
                    <a:pos x="14" y="144"/>
                  </a:cxn>
                  <a:cxn ang="0">
                    <a:pos x="12" y="136"/>
                  </a:cxn>
                  <a:cxn ang="0">
                    <a:pos x="10" y="132"/>
                  </a:cxn>
                  <a:cxn ang="0">
                    <a:pos x="8" y="130"/>
                  </a:cxn>
                  <a:cxn ang="0">
                    <a:pos x="4" y="126"/>
                  </a:cxn>
                  <a:cxn ang="0">
                    <a:pos x="0" y="126"/>
                  </a:cxn>
                  <a:cxn ang="0">
                    <a:pos x="2" y="120"/>
                  </a:cxn>
                  <a:cxn ang="0">
                    <a:pos x="6" y="104"/>
                  </a:cxn>
                  <a:cxn ang="0">
                    <a:pos x="4" y="102"/>
                  </a:cxn>
                  <a:cxn ang="0">
                    <a:pos x="6" y="96"/>
                  </a:cxn>
                  <a:cxn ang="0">
                    <a:pos x="12" y="88"/>
                  </a:cxn>
                  <a:cxn ang="0">
                    <a:pos x="18" y="78"/>
                  </a:cxn>
                  <a:cxn ang="0">
                    <a:pos x="18" y="50"/>
                  </a:cxn>
                  <a:cxn ang="0">
                    <a:pos x="26" y="30"/>
                  </a:cxn>
                  <a:cxn ang="0">
                    <a:pos x="24" y="26"/>
                  </a:cxn>
                  <a:cxn ang="0">
                    <a:pos x="20" y="16"/>
                  </a:cxn>
                  <a:cxn ang="0">
                    <a:pos x="18" y="6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8" name="Freeform 282"/>
              <p:cNvSpPr>
                <a:spLocks/>
              </p:cNvSpPr>
              <p:nvPr/>
            </p:nvSpPr>
            <p:spPr bwMode="gray">
              <a:xfrm>
                <a:off x="1174" y="2550"/>
                <a:ext cx="218" cy="250"/>
              </a:xfrm>
              <a:custGeom>
                <a:avLst/>
                <a:gdLst/>
                <a:ahLst/>
                <a:cxnLst>
                  <a:cxn ang="0">
                    <a:pos x="186" y="4"/>
                  </a:cxn>
                  <a:cxn ang="0">
                    <a:pos x="174" y="16"/>
                  </a:cxn>
                  <a:cxn ang="0">
                    <a:pos x="28" y="22"/>
                  </a:cxn>
                  <a:cxn ang="0">
                    <a:pos x="24" y="82"/>
                  </a:cxn>
                  <a:cxn ang="0">
                    <a:pos x="14" y="84"/>
                  </a:cxn>
                  <a:cxn ang="0">
                    <a:pos x="10" y="90"/>
                  </a:cxn>
                  <a:cxn ang="0">
                    <a:pos x="6" y="100"/>
                  </a:cxn>
                  <a:cxn ang="0">
                    <a:pos x="2" y="106"/>
                  </a:cxn>
                  <a:cxn ang="0">
                    <a:pos x="0" y="110"/>
                  </a:cxn>
                  <a:cxn ang="0">
                    <a:pos x="4" y="122"/>
                  </a:cxn>
                  <a:cxn ang="0">
                    <a:pos x="6" y="128"/>
                  </a:cxn>
                  <a:cxn ang="0">
                    <a:pos x="6" y="136"/>
                  </a:cxn>
                  <a:cxn ang="0">
                    <a:pos x="6" y="152"/>
                  </a:cxn>
                  <a:cxn ang="0">
                    <a:pos x="14" y="174"/>
                  </a:cxn>
                  <a:cxn ang="0">
                    <a:pos x="24" y="186"/>
                  </a:cxn>
                  <a:cxn ang="0">
                    <a:pos x="32" y="196"/>
                  </a:cxn>
                  <a:cxn ang="0">
                    <a:pos x="50" y="222"/>
                  </a:cxn>
                  <a:cxn ang="0">
                    <a:pos x="56" y="230"/>
                  </a:cxn>
                  <a:cxn ang="0">
                    <a:pos x="66" y="238"/>
                  </a:cxn>
                  <a:cxn ang="0">
                    <a:pos x="78" y="240"/>
                  </a:cxn>
                  <a:cxn ang="0">
                    <a:pos x="88" y="250"/>
                  </a:cxn>
                  <a:cxn ang="0">
                    <a:pos x="114" y="250"/>
                  </a:cxn>
                  <a:cxn ang="0">
                    <a:pos x="138" y="250"/>
                  </a:cxn>
                  <a:cxn ang="0">
                    <a:pos x="180" y="244"/>
                  </a:cxn>
                  <a:cxn ang="0">
                    <a:pos x="180" y="222"/>
                  </a:cxn>
                  <a:cxn ang="0">
                    <a:pos x="172" y="210"/>
                  </a:cxn>
                  <a:cxn ang="0">
                    <a:pos x="160" y="196"/>
                  </a:cxn>
                  <a:cxn ang="0">
                    <a:pos x="154" y="192"/>
                  </a:cxn>
                  <a:cxn ang="0">
                    <a:pos x="152" y="184"/>
                  </a:cxn>
                  <a:cxn ang="0">
                    <a:pos x="156" y="176"/>
                  </a:cxn>
                  <a:cxn ang="0">
                    <a:pos x="156" y="158"/>
                  </a:cxn>
                  <a:cxn ang="0">
                    <a:pos x="160" y="150"/>
                  </a:cxn>
                  <a:cxn ang="0">
                    <a:pos x="176" y="130"/>
                  </a:cxn>
                  <a:cxn ang="0">
                    <a:pos x="188" y="108"/>
                  </a:cxn>
                  <a:cxn ang="0">
                    <a:pos x="192" y="94"/>
                  </a:cxn>
                  <a:cxn ang="0">
                    <a:pos x="200" y="82"/>
                  </a:cxn>
                  <a:cxn ang="0">
                    <a:pos x="208" y="78"/>
                  </a:cxn>
                  <a:cxn ang="0">
                    <a:pos x="216" y="70"/>
                  </a:cxn>
                  <a:cxn ang="0">
                    <a:pos x="218" y="66"/>
                  </a:cxn>
                  <a:cxn ang="0">
                    <a:pos x="212" y="54"/>
                  </a:cxn>
                  <a:cxn ang="0">
                    <a:pos x="204" y="40"/>
                  </a:cxn>
                  <a:cxn ang="0">
                    <a:pos x="200" y="32"/>
                  </a:cxn>
                  <a:cxn ang="0">
                    <a:pos x="200" y="22"/>
                  </a:cxn>
                  <a:cxn ang="0">
                    <a:pos x="192" y="8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99" name="Freeform 283"/>
              <p:cNvSpPr>
                <a:spLocks/>
              </p:cNvSpPr>
              <p:nvPr/>
            </p:nvSpPr>
            <p:spPr bwMode="gray">
              <a:xfrm>
                <a:off x="1078" y="2720"/>
                <a:ext cx="148" cy="84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98" y="2"/>
                  </a:cxn>
                  <a:cxn ang="0">
                    <a:pos x="90" y="6"/>
                  </a:cxn>
                  <a:cxn ang="0">
                    <a:pos x="84" y="12"/>
                  </a:cxn>
                  <a:cxn ang="0">
                    <a:pos x="82" y="22"/>
                  </a:cxn>
                  <a:cxn ang="0">
                    <a:pos x="76" y="28"/>
                  </a:cxn>
                  <a:cxn ang="0">
                    <a:pos x="70" y="28"/>
                  </a:cxn>
                  <a:cxn ang="0">
                    <a:pos x="64" y="26"/>
                  </a:cxn>
                  <a:cxn ang="0">
                    <a:pos x="60" y="26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48" y="30"/>
                  </a:cxn>
                  <a:cxn ang="0">
                    <a:pos x="36" y="34"/>
                  </a:cxn>
                  <a:cxn ang="0">
                    <a:pos x="26" y="36"/>
                  </a:cxn>
                  <a:cxn ang="0">
                    <a:pos x="10" y="38"/>
                  </a:cxn>
                  <a:cxn ang="0">
                    <a:pos x="6" y="46"/>
                  </a:cxn>
                  <a:cxn ang="0">
                    <a:pos x="4" y="50"/>
                  </a:cxn>
                  <a:cxn ang="0">
                    <a:pos x="0" y="50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6" y="60"/>
                  </a:cxn>
                  <a:cxn ang="0">
                    <a:pos x="10" y="70"/>
                  </a:cxn>
                  <a:cxn ang="0">
                    <a:pos x="26" y="84"/>
                  </a:cxn>
                  <a:cxn ang="0">
                    <a:pos x="38" y="74"/>
                  </a:cxn>
                  <a:cxn ang="0">
                    <a:pos x="42" y="68"/>
                  </a:cxn>
                  <a:cxn ang="0">
                    <a:pos x="48" y="62"/>
                  </a:cxn>
                  <a:cxn ang="0">
                    <a:pos x="58" y="60"/>
                  </a:cxn>
                  <a:cxn ang="0">
                    <a:pos x="60" y="62"/>
                  </a:cxn>
                  <a:cxn ang="0">
                    <a:pos x="62" y="68"/>
                  </a:cxn>
                  <a:cxn ang="0">
                    <a:pos x="64" y="70"/>
                  </a:cxn>
                  <a:cxn ang="0">
                    <a:pos x="74" y="68"/>
                  </a:cxn>
                  <a:cxn ang="0">
                    <a:pos x="86" y="68"/>
                  </a:cxn>
                  <a:cxn ang="0">
                    <a:pos x="118" y="62"/>
                  </a:cxn>
                  <a:cxn ang="0">
                    <a:pos x="146" y="52"/>
                  </a:cxn>
                  <a:cxn ang="0">
                    <a:pos x="132" y="34"/>
                  </a:cxn>
                  <a:cxn ang="0">
                    <a:pos x="122" y="22"/>
                  </a:cxn>
                  <a:cxn ang="0">
                    <a:pos x="118" y="16"/>
                  </a:cxn>
                  <a:cxn ang="0">
                    <a:pos x="112" y="8"/>
                  </a:cxn>
                  <a:cxn ang="0">
                    <a:pos x="106" y="0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0" name="Freeform 284"/>
              <p:cNvSpPr>
                <a:spLocks/>
              </p:cNvSpPr>
              <p:nvPr/>
            </p:nvSpPr>
            <p:spPr bwMode="gray">
              <a:xfrm>
                <a:off x="1008" y="2816"/>
                <a:ext cx="74" cy="8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6"/>
                  </a:cxn>
                  <a:cxn ang="0">
                    <a:pos x="54" y="12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2" y="14"/>
                  </a:cxn>
                  <a:cxn ang="0">
                    <a:pos x="74" y="22"/>
                  </a:cxn>
                  <a:cxn ang="0">
                    <a:pos x="72" y="26"/>
                  </a:cxn>
                  <a:cxn ang="0">
                    <a:pos x="68" y="26"/>
                  </a:cxn>
                  <a:cxn ang="0">
                    <a:pos x="68" y="30"/>
                  </a:cxn>
                  <a:cxn ang="0">
                    <a:pos x="68" y="36"/>
                  </a:cxn>
                  <a:cxn ang="0">
                    <a:pos x="74" y="38"/>
                  </a:cxn>
                  <a:cxn ang="0">
                    <a:pos x="74" y="42"/>
                  </a:cxn>
                  <a:cxn ang="0">
                    <a:pos x="74" y="52"/>
                  </a:cxn>
                  <a:cxn ang="0">
                    <a:pos x="70" y="60"/>
                  </a:cxn>
                  <a:cxn ang="0">
                    <a:pos x="62" y="64"/>
                  </a:cxn>
                  <a:cxn ang="0">
                    <a:pos x="52" y="66"/>
                  </a:cxn>
                  <a:cxn ang="0">
                    <a:pos x="46" y="68"/>
                  </a:cxn>
                  <a:cxn ang="0">
                    <a:pos x="42" y="68"/>
                  </a:cxn>
                  <a:cxn ang="0">
                    <a:pos x="32" y="72"/>
                  </a:cxn>
                  <a:cxn ang="0">
                    <a:pos x="28" y="78"/>
                  </a:cxn>
                  <a:cxn ang="0">
                    <a:pos x="24" y="82"/>
                  </a:cxn>
                  <a:cxn ang="0">
                    <a:pos x="22" y="74"/>
                  </a:cxn>
                  <a:cxn ang="0">
                    <a:pos x="20" y="72"/>
                  </a:cxn>
                  <a:cxn ang="0">
                    <a:pos x="16" y="68"/>
                  </a:cxn>
                  <a:cxn ang="0">
                    <a:pos x="14" y="66"/>
                  </a:cxn>
                  <a:cxn ang="0">
                    <a:pos x="6" y="58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6" y="18"/>
                  </a:cxn>
                  <a:cxn ang="0">
                    <a:pos x="26" y="18"/>
                  </a:cxn>
                  <a:cxn ang="0">
                    <a:pos x="30" y="18"/>
                  </a:cxn>
                  <a:cxn ang="0">
                    <a:pos x="32" y="2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1" name="Freeform 285"/>
              <p:cNvSpPr>
                <a:spLocks/>
              </p:cNvSpPr>
              <p:nvPr/>
            </p:nvSpPr>
            <p:spPr bwMode="gray">
              <a:xfrm>
                <a:off x="1014" y="2818"/>
                <a:ext cx="26" cy="1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4" y="14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6" y="6"/>
                  </a:cxn>
                  <a:cxn ang="0">
                    <a:pos x="26" y="2"/>
                  </a:cxn>
                  <a:cxn ang="0">
                    <a:pos x="26" y="0"/>
                  </a:cxn>
                  <a:cxn ang="0">
                    <a:pos x="20" y="0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2" name="Freeform 286"/>
              <p:cNvSpPr>
                <a:spLocks/>
              </p:cNvSpPr>
              <p:nvPr/>
            </p:nvSpPr>
            <p:spPr bwMode="gray">
              <a:xfrm>
                <a:off x="1032" y="2794"/>
                <a:ext cx="88" cy="122"/>
              </a:xfrm>
              <a:custGeom>
                <a:avLst/>
                <a:gdLst/>
                <a:ahLst/>
                <a:cxnLst>
                  <a:cxn ang="0">
                    <a:pos x="10" y="120"/>
                  </a:cxn>
                  <a:cxn ang="0">
                    <a:pos x="12" y="122"/>
                  </a:cxn>
                  <a:cxn ang="0">
                    <a:pos x="10" y="120"/>
                  </a:cxn>
                  <a:cxn ang="0">
                    <a:pos x="0" y="104"/>
                  </a:cxn>
                  <a:cxn ang="0">
                    <a:pos x="2" y="102"/>
                  </a:cxn>
                  <a:cxn ang="0">
                    <a:pos x="6" y="98"/>
                  </a:cxn>
                  <a:cxn ang="0">
                    <a:pos x="8" y="96"/>
                  </a:cxn>
                  <a:cxn ang="0">
                    <a:pos x="14" y="92"/>
                  </a:cxn>
                  <a:cxn ang="0">
                    <a:pos x="20" y="84"/>
                  </a:cxn>
                  <a:cxn ang="0">
                    <a:pos x="24" y="90"/>
                  </a:cxn>
                  <a:cxn ang="0">
                    <a:pos x="32" y="88"/>
                  </a:cxn>
                  <a:cxn ang="0">
                    <a:pos x="44" y="84"/>
                  </a:cxn>
                  <a:cxn ang="0">
                    <a:pos x="48" y="82"/>
                  </a:cxn>
                  <a:cxn ang="0">
                    <a:pos x="48" y="78"/>
                  </a:cxn>
                  <a:cxn ang="0">
                    <a:pos x="50" y="66"/>
                  </a:cxn>
                  <a:cxn ang="0">
                    <a:pos x="44" y="58"/>
                  </a:cxn>
                  <a:cxn ang="0">
                    <a:pos x="44" y="56"/>
                  </a:cxn>
                  <a:cxn ang="0">
                    <a:pos x="44" y="50"/>
                  </a:cxn>
                  <a:cxn ang="0">
                    <a:pos x="46" y="48"/>
                  </a:cxn>
                  <a:cxn ang="0">
                    <a:pos x="48" y="46"/>
                  </a:cxn>
                  <a:cxn ang="0">
                    <a:pos x="50" y="40"/>
                  </a:cxn>
                  <a:cxn ang="0">
                    <a:pos x="48" y="34"/>
                  </a:cxn>
                  <a:cxn ang="0">
                    <a:pos x="30" y="32"/>
                  </a:cxn>
                  <a:cxn ang="0">
                    <a:pos x="28" y="24"/>
                  </a:cxn>
                  <a:cxn ang="0">
                    <a:pos x="32" y="22"/>
                  </a:cxn>
                  <a:cxn ang="0">
                    <a:pos x="56" y="20"/>
                  </a:cxn>
                  <a:cxn ang="0">
                    <a:pos x="72" y="22"/>
                  </a:cxn>
                  <a:cxn ang="0">
                    <a:pos x="72" y="18"/>
                  </a:cxn>
                  <a:cxn ang="0">
                    <a:pos x="72" y="12"/>
                  </a:cxn>
                  <a:cxn ang="0">
                    <a:pos x="78" y="6"/>
                  </a:cxn>
                  <a:cxn ang="0">
                    <a:pos x="82" y="4"/>
                  </a:cxn>
                  <a:cxn ang="0">
                    <a:pos x="86" y="0"/>
                  </a:cxn>
                  <a:cxn ang="0">
                    <a:pos x="88" y="0"/>
                  </a:cxn>
                  <a:cxn ang="0">
                    <a:pos x="88" y="10"/>
                  </a:cxn>
                  <a:cxn ang="0">
                    <a:pos x="88" y="14"/>
                  </a:cxn>
                  <a:cxn ang="0">
                    <a:pos x="86" y="24"/>
                  </a:cxn>
                  <a:cxn ang="0">
                    <a:pos x="86" y="34"/>
                  </a:cxn>
                  <a:cxn ang="0">
                    <a:pos x="86" y="40"/>
                  </a:cxn>
                  <a:cxn ang="0">
                    <a:pos x="86" y="48"/>
                  </a:cxn>
                  <a:cxn ang="0">
                    <a:pos x="84" y="60"/>
                  </a:cxn>
                  <a:cxn ang="0">
                    <a:pos x="80" y="68"/>
                  </a:cxn>
                  <a:cxn ang="0">
                    <a:pos x="78" y="72"/>
                  </a:cxn>
                  <a:cxn ang="0">
                    <a:pos x="74" y="82"/>
                  </a:cxn>
                  <a:cxn ang="0">
                    <a:pos x="70" y="92"/>
                  </a:cxn>
                  <a:cxn ang="0">
                    <a:pos x="66" y="98"/>
                  </a:cxn>
                  <a:cxn ang="0">
                    <a:pos x="64" y="102"/>
                  </a:cxn>
                  <a:cxn ang="0">
                    <a:pos x="60" y="110"/>
                  </a:cxn>
                  <a:cxn ang="0">
                    <a:pos x="56" y="112"/>
                  </a:cxn>
                  <a:cxn ang="0">
                    <a:pos x="50" y="112"/>
                  </a:cxn>
                  <a:cxn ang="0">
                    <a:pos x="44" y="112"/>
                  </a:cxn>
                  <a:cxn ang="0">
                    <a:pos x="38" y="116"/>
                  </a:cxn>
                  <a:cxn ang="0">
                    <a:pos x="34" y="114"/>
                  </a:cxn>
                  <a:cxn ang="0">
                    <a:pos x="32" y="112"/>
                  </a:cxn>
                  <a:cxn ang="0">
                    <a:pos x="28" y="112"/>
                  </a:cxn>
                  <a:cxn ang="0">
                    <a:pos x="18" y="116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3" name="Freeform 287"/>
              <p:cNvSpPr>
                <a:spLocks/>
              </p:cNvSpPr>
              <p:nvPr/>
            </p:nvSpPr>
            <p:spPr bwMode="gray">
              <a:xfrm>
                <a:off x="1042" y="2934"/>
                <a:ext cx="130" cy="156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42" y="0"/>
                  </a:cxn>
                  <a:cxn ang="0">
                    <a:pos x="56" y="0"/>
                  </a:cxn>
                  <a:cxn ang="0">
                    <a:pos x="86" y="26"/>
                  </a:cxn>
                  <a:cxn ang="0">
                    <a:pos x="86" y="18"/>
                  </a:cxn>
                  <a:cxn ang="0">
                    <a:pos x="88" y="14"/>
                  </a:cxn>
                  <a:cxn ang="0">
                    <a:pos x="102" y="18"/>
                  </a:cxn>
                  <a:cxn ang="0">
                    <a:pos x="112" y="24"/>
                  </a:cxn>
                  <a:cxn ang="0">
                    <a:pos x="112" y="34"/>
                  </a:cxn>
                  <a:cxn ang="0">
                    <a:pos x="114" y="38"/>
                  </a:cxn>
                  <a:cxn ang="0">
                    <a:pos x="116" y="48"/>
                  </a:cxn>
                  <a:cxn ang="0">
                    <a:pos x="114" y="56"/>
                  </a:cxn>
                  <a:cxn ang="0">
                    <a:pos x="114" y="60"/>
                  </a:cxn>
                  <a:cxn ang="0">
                    <a:pos x="128" y="62"/>
                  </a:cxn>
                  <a:cxn ang="0">
                    <a:pos x="128" y="70"/>
                  </a:cxn>
                  <a:cxn ang="0">
                    <a:pos x="128" y="82"/>
                  </a:cxn>
                  <a:cxn ang="0">
                    <a:pos x="128" y="88"/>
                  </a:cxn>
                  <a:cxn ang="0">
                    <a:pos x="112" y="136"/>
                  </a:cxn>
                  <a:cxn ang="0">
                    <a:pos x="114" y="138"/>
                  </a:cxn>
                  <a:cxn ang="0">
                    <a:pos x="118" y="144"/>
                  </a:cxn>
                  <a:cxn ang="0">
                    <a:pos x="130" y="152"/>
                  </a:cxn>
                  <a:cxn ang="0">
                    <a:pos x="126" y="152"/>
                  </a:cxn>
                  <a:cxn ang="0">
                    <a:pos x="116" y="154"/>
                  </a:cxn>
                  <a:cxn ang="0">
                    <a:pos x="106" y="156"/>
                  </a:cxn>
                  <a:cxn ang="0">
                    <a:pos x="100" y="156"/>
                  </a:cxn>
                  <a:cxn ang="0">
                    <a:pos x="92" y="156"/>
                  </a:cxn>
                  <a:cxn ang="0">
                    <a:pos x="82" y="154"/>
                  </a:cxn>
                  <a:cxn ang="0">
                    <a:pos x="76" y="150"/>
                  </a:cxn>
                  <a:cxn ang="0">
                    <a:pos x="30" y="150"/>
                  </a:cxn>
                  <a:cxn ang="0">
                    <a:pos x="24" y="150"/>
                  </a:cxn>
                  <a:cxn ang="0">
                    <a:pos x="20" y="144"/>
                  </a:cxn>
                  <a:cxn ang="0">
                    <a:pos x="16" y="142"/>
                  </a:cxn>
                  <a:cxn ang="0">
                    <a:pos x="6" y="142"/>
                  </a:cxn>
                  <a:cxn ang="0">
                    <a:pos x="2" y="140"/>
                  </a:cxn>
                  <a:cxn ang="0">
                    <a:pos x="6" y="118"/>
                  </a:cxn>
                  <a:cxn ang="0">
                    <a:pos x="10" y="100"/>
                  </a:cxn>
                  <a:cxn ang="0">
                    <a:pos x="12" y="94"/>
                  </a:cxn>
                  <a:cxn ang="0">
                    <a:pos x="16" y="82"/>
                  </a:cxn>
                  <a:cxn ang="0">
                    <a:pos x="24" y="68"/>
                  </a:cxn>
                  <a:cxn ang="0">
                    <a:pos x="26" y="68"/>
                  </a:cxn>
                  <a:cxn ang="0">
                    <a:pos x="28" y="66"/>
                  </a:cxn>
                  <a:cxn ang="0">
                    <a:pos x="28" y="58"/>
                  </a:cxn>
                  <a:cxn ang="0">
                    <a:pos x="26" y="46"/>
                  </a:cxn>
                  <a:cxn ang="0">
                    <a:pos x="14" y="16"/>
                  </a:cxn>
                  <a:cxn ang="0">
                    <a:pos x="6" y="4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4" name="Freeform 288"/>
              <p:cNvSpPr>
                <a:spLocks/>
              </p:cNvSpPr>
              <p:nvPr/>
            </p:nvSpPr>
            <p:spPr bwMode="gray">
              <a:xfrm>
                <a:off x="1046" y="2776"/>
                <a:ext cx="254" cy="258"/>
              </a:xfrm>
              <a:custGeom>
                <a:avLst/>
                <a:gdLst/>
                <a:ahLst/>
                <a:cxnLst>
                  <a:cxn ang="0">
                    <a:pos x="24" y="132"/>
                  </a:cxn>
                  <a:cxn ang="0">
                    <a:pos x="32" y="128"/>
                  </a:cxn>
                  <a:cxn ang="0">
                    <a:pos x="40" y="130"/>
                  </a:cxn>
                  <a:cxn ang="0">
                    <a:pos x="46" y="128"/>
                  </a:cxn>
                  <a:cxn ang="0">
                    <a:pos x="50" y="120"/>
                  </a:cxn>
                  <a:cxn ang="0">
                    <a:pos x="66" y="86"/>
                  </a:cxn>
                  <a:cxn ang="0">
                    <a:pos x="68" y="80"/>
                  </a:cxn>
                  <a:cxn ang="0">
                    <a:pos x="72" y="70"/>
                  </a:cxn>
                  <a:cxn ang="0">
                    <a:pos x="72" y="52"/>
                  </a:cxn>
                  <a:cxn ang="0">
                    <a:pos x="72" y="40"/>
                  </a:cxn>
                  <a:cxn ang="0">
                    <a:pos x="76" y="30"/>
                  </a:cxn>
                  <a:cxn ang="0">
                    <a:pos x="72" y="18"/>
                  </a:cxn>
                  <a:cxn ang="0">
                    <a:pos x="74" y="12"/>
                  </a:cxn>
                  <a:cxn ang="0">
                    <a:pos x="84" y="6"/>
                  </a:cxn>
                  <a:cxn ang="0">
                    <a:pos x="92" y="8"/>
                  </a:cxn>
                  <a:cxn ang="0">
                    <a:pos x="96" y="16"/>
                  </a:cxn>
                  <a:cxn ang="0">
                    <a:pos x="104" y="14"/>
                  </a:cxn>
                  <a:cxn ang="0">
                    <a:pos x="122" y="12"/>
                  </a:cxn>
                  <a:cxn ang="0">
                    <a:pos x="130" y="12"/>
                  </a:cxn>
                  <a:cxn ang="0">
                    <a:pos x="180" y="2"/>
                  </a:cxn>
                  <a:cxn ang="0">
                    <a:pos x="188" y="10"/>
                  </a:cxn>
                  <a:cxn ang="0">
                    <a:pos x="202" y="14"/>
                  </a:cxn>
                  <a:cxn ang="0">
                    <a:pos x="212" y="18"/>
                  </a:cxn>
                  <a:cxn ang="0">
                    <a:pos x="222" y="24"/>
                  </a:cxn>
                  <a:cxn ang="0">
                    <a:pos x="244" y="26"/>
                  </a:cxn>
                  <a:cxn ang="0">
                    <a:pos x="242" y="32"/>
                  </a:cxn>
                  <a:cxn ang="0">
                    <a:pos x="240" y="40"/>
                  </a:cxn>
                  <a:cxn ang="0">
                    <a:pos x="238" y="50"/>
                  </a:cxn>
                  <a:cxn ang="0">
                    <a:pos x="236" y="60"/>
                  </a:cxn>
                  <a:cxn ang="0">
                    <a:pos x="230" y="74"/>
                  </a:cxn>
                  <a:cxn ang="0">
                    <a:pos x="234" y="118"/>
                  </a:cxn>
                  <a:cxn ang="0">
                    <a:pos x="244" y="170"/>
                  </a:cxn>
                  <a:cxn ang="0">
                    <a:pos x="250" y="194"/>
                  </a:cxn>
                  <a:cxn ang="0">
                    <a:pos x="242" y="194"/>
                  </a:cxn>
                  <a:cxn ang="0">
                    <a:pos x="232" y="196"/>
                  </a:cxn>
                  <a:cxn ang="0">
                    <a:pos x="226" y="204"/>
                  </a:cxn>
                  <a:cxn ang="0">
                    <a:pos x="228" y="214"/>
                  </a:cxn>
                  <a:cxn ang="0">
                    <a:pos x="234" y="228"/>
                  </a:cxn>
                  <a:cxn ang="0">
                    <a:pos x="240" y="240"/>
                  </a:cxn>
                  <a:cxn ang="0">
                    <a:pos x="250" y="258"/>
                  </a:cxn>
                  <a:cxn ang="0">
                    <a:pos x="214" y="230"/>
                  </a:cxn>
                  <a:cxn ang="0">
                    <a:pos x="210" y="230"/>
                  </a:cxn>
                  <a:cxn ang="0">
                    <a:pos x="206" y="224"/>
                  </a:cxn>
                  <a:cxn ang="0">
                    <a:pos x="204" y="230"/>
                  </a:cxn>
                  <a:cxn ang="0">
                    <a:pos x="192" y="230"/>
                  </a:cxn>
                  <a:cxn ang="0">
                    <a:pos x="164" y="224"/>
                  </a:cxn>
                  <a:cxn ang="0">
                    <a:pos x="158" y="222"/>
                  </a:cxn>
                  <a:cxn ang="0">
                    <a:pos x="156" y="220"/>
                  </a:cxn>
                  <a:cxn ang="0">
                    <a:pos x="146" y="218"/>
                  </a:cxn>
                  <a:cxn ang="0">
                    <a:pos x="136" y="218"/>
                  </a:cxn>
                  <a:cxn ang="0">
                    <a:pos x="110" y="218"/>
                  </a:cxn>
                  <a:cxn ang="0">
                    <a:pos x="112" y="210"/>
                  </a:cxn>
                  <a:cxn ang="0">
                    <a:pos x="110" y="196"/>
                  </a:cxn>
                  <a:cxn ang="0">
                    <a:pos x="108" y="186"/>
                  </a:cxn>
                  <a:cxn ang="0">
                    <a:pos x="98" y="176"/>
                  </a:cxn>
                  <a:cxn ang="0">
                    <a:pos x="84" y="172"/>
                  </a:cxn>
                  <a:cxn ang="0">
                    <a:pos x="82" y="184"/>
                  </a:cxn>
                  <a:cxn ang="0">
                    <a:pos x="48" y="158"/>
                  </a:cxn>
                  <a:cxn ang="0">
                    <a:pos x="20" y="160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5" name="Freeform 289"/>
              <p:cNvSpPr>
                <a:spLocks/>
              </p:cNvSpPr>
              <p:nvPr/>
            </p:nvSpPr>
            <p:spPr bwMode="gray">
              <a:xfrm>
                <a:off x="1154" y="2968"/>
                <a:ext cx="194" cy="120"/>
              </a:xfrm>
              <a:custGeom>
                <a:avLst/>
                <a:gdLst/>
                <a:ahLst/>
                <a:cxnLst>
                  <a:cxn ang="0">
                    <a:pos x="142" y="2"/>
                  </a:cxn>
                  <a:cxn ang="0">
                    <a:pos x="138" y="2"/>
                  </a:cxn>
                  <a:cxn ang="0">
                    <a:pos x="132" y="2"/>
                  </a:cxn>
                  <a:cxn ang="0">
                    <a:pos x="124" y="4"/>
                  </a:cxn>
                  <a:cxn ang="0">
                    <a:pos x="120" y="8"/>
                  </a:cxn>
                  <a:cxn ang="0">
                    <a:pos x="118" y="18"/>
                  </a:cxn>
                  <a:cxn ang="0">
                    <a:pos x="120" y="22"/>
                  </a:cxn>
                  <a:cxn ang="0">
                    <a:pos x="124" y="32"/>
                  </a:cxn>
                  <a:cxn ang="0">
                    <a:pos x="128" y="42"/>
                  </a:cxn>
                  <a:cxn ang="0">
                    <a:pos x="132" y="48"/>
                  </a:cxn>
                  <a:cxn ang="0">
                    <a:pos x="146" y="64"/>
                  </a:cxn>
                  <a:cxn ang="0">
                    <a:pos x="130" y="62"/>
                  </a:cxn>
                  <a:cxn ang="0">
                    <a:pos x="106" y="38"/>
                  </a:cxn>
                  <a:cxn ang="0">
                    <a:pos x="104" y="40"/>
                  </a:cxn>
                  <a:cxn ang="0">
                    <a:pos x="100" y="38"/>
                  </a:cxn>
                  <a:cxn ang="0">
                    <a:pos x="98" y="32"/>
                  </a:cxn>
                  <a:cxn ang="0">
                    <a:pos x="96" y="36"/>
                  </a:cxn>
                  <a:cxn ang="0">
                    <a:pos x="92" y="38"/>
                  </a:cxn>
                  <a:cxn ang="0">
                    <a:pos x="84" y="38"/>
                  </a:cxn>
                  <a:cxn ang="0">
                    <a:pos x="62" y="34"/>
                  </a:cxn>
                  <a:cxn ang="0">
                    <a:pos x="54" y="32"/>
                  </a:cxn>
                  <a:cxn ang="0">
                    <a:pos x="50" y="30"/>
                  </a:cxn>
                  <a:cxn ang="0">
                    <a:pos x="48" y="28"/>
                  </a:cxn>
                  <a:cxn ang="0">
                    <a:pos x="46" y="26"/>
                  </a:cxn>
                  <a:cxn ang="0">
                    <a:pos x="38" y="26"/>
                  </a:cxn>
                  <a:cxn ang="0">
                    <a:pos x="32" y="26"/>
                  </a:cxn>
                  <a:cxn ang="0">
                    <a:pos x="22" y="26"/>
                  </a:cxn>
                  <a:cxn ang="0">
                    <a:pos x="16" y="28"/>
                  </a:cxn>
                  <a:cxn ang="0">
                    <a:pos x="16" y="38"/>
                  </a:cxn>
                  <a:cxn ang="0">
                    <a:pos x="14" y="48"/>
                  </a:cxn>
                  <a:cxn ang="0">
                    <a:pos x="16" y="54"/>
                  </a:cxn>
                  <a:cxn ang="0">
                    <a:pos x="0" y="102"/>
                  </a:cxn>
                  <a:cxn ang="0">
                    <a:pos x="2" y="104"/>
                  </a:cxn>
                  <a:cxn ang="0">
                    <a:pos x="8" y="112"/>
                  </a:cxn>
                  <a:cxn ang="0">
                    <a:pos x="18" y="118"/>
                  </a:cxn>
                  <a:cxn ang="0">
                    <a:pos x="24" y="116"/>
                  </a:cxn>
                  <a:cxn ang="0">
                    <a:pos x="36" y="116"/>
                  </a:cxn>
                  <a:cxn ang="0">
                    <a:pos x="48" y="116"/>
                  </a:cxn>
                  <a:cxn ang="0">
                    <a:pos x="60" y="118"/>
                  </a:cxn>
                  <a:cxn ang="0">
                    <a:pos x="72" y="120"/>
                  </a:cxn>
                  <a:cxn ang="0">
                    <a:pos x="82" y="120"/>
                  </a:cxn>
                  <a:cxn ang="0">
                    <a:pos x="102" y="118"/>
                  </a:cxn>
                  <a:cxn ang="0">
                    <a:pos x="114" y="104"/>
                  </a:cxn>
                  <a:cxn ang="0">
                    <a:pos x="192" y="64"/>
                  </a:cxn>
                  <a:cxn ang="0">
                    <a:pos x="194" y="50"/>
                  </a:cxn>
                  <a:cxn ang="0">
                    <a:pos x="190" y="34"/>
                  </a:cxn>
                  <a:cxn ang="0">
                    <a:pos x="174" y="10"/>
                  </a:cxn>
                  <a:cxn ang="0">
                    <a:pos x="142" y="0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6" name="Freeform 290"/>
              <p:cNvSpPr>
                <a:spLocks/>
              </p:cNvSpPr>
              <p:nvPr/>
            </p:nvSpPr>
            <p:spPr bwMode="gray">
              <a:xfrm>
                <a:off x="1040" y="3076"/>
                <a:ext cx="192" cy="166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22" y="10"/>
                  </a:cxn>
                  <a:cxn ang="0">
                    <a:pos x="112" y="12"/>
                  </a:cxn>
                  <a:cxn ang="0">
                    <a:pos x="104" y="14"/>
                  </a:cxn>
                  <a:cxn ang="0">
                    <a:pos x="98" y="14"/>
                  </a:cxn>
                  <a:cxn ang="0">
                    <a:pos x="88" y="12"/>
                  </a:cxn>
                  <a:cxn ang="0">
                    <a:pos x="80" y="10"/>
                  </a:cxn>
                  <a:cxn ang="0">
                    <a:pos x="34" y="8"/>
                  </a:cxn>
                  <a:cxn ang="0">
                    <a:pos x="30" y="8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2" y="12"/>
                  </a:cxn>
                  <a:cxn ang="0">
                    <a:pos x="12" y="32"/>
                  </a:cxn>
                  <a:cxn ang="0">
                    <a:pos x="18" y="54"/>
                  </a:cxn>
                  <a:cxn ang="0">
                    <a:pos x="24" y="72"/>
                  </a:cxn>
                  <a:cxn ang="0">
                    <a:pos x="34" y="110"/>
                  </a:cxn>
                  <a:cxn ang="0">
                    <a:pos x="46" y="136"/>
                  </a:cxn>
                  <a:cxn ang="0">
                    <a:pos x="48" y="140"/>
                  </a:cxn>
                  <a:cxn ang="0">
                    <a:pos x="52" y="148"/>
                  </a:cxn>
                  <a:cxn ang="0">
                    <a:pos x="58" y="158"/>
                  </a:cxn>
                  <a:cxn ang="0">
                    <a:pos x="60" y="164"/>
                  </a:cxn>
                  <a:cxn ang="0">
                    <a:pos x="72" y="160"/>
                  </a:cxn>
                  <a:cxn ang="0">
                    <a:pos x="74" y="156"/>
                  </a:cxn>
                  <a:cxn ang="0">
                    <a:pos x="76" y="152"/>
                  </a:cxn>
                  <a:cxn ang="0">
                    <a:pos x="78" y="150"/>
                  </a:cxn>
                  <a:cxn ang="0">
                    <a:pos x="82" y="152"/>
                  </a:cxn>
                  <a:cxn ang="0">
                    <a:pos x="82" y="156"/>
                  </a:cxn>
                  <a:cxn ang="0">
                    <a:pos x="82" y="162"/>
                  </a:cxn>
                  <a:cxn ang="0">
                    <a:pos x="86" y="164"/>
                  </a:cxn>
                  <a:cxn ang="0">
                    <a:pos x="94" y="164"/>
                  </a:cxn>
                  <a:cxn ang="0">
                    <a:pos x="104" y="166"/>
                  </a:cxn>
                  <a:cxn ang="0">
                    <a:pos x="112" y="162"/>
                  </a:cxn>
                  <a:cxn ang="0">
                    <a:pos x="114" y="60"/>
                  </a:cxn>
                  <a:cxn ang="0">
                    <a:pos x="128" y="16"/>
                  </a:cxn>
                  <a:cxn ang="0">
                    <a:pos x="144" y="16"/>
                  </a:cxn>
                  <a:cxn ang="0">
                    <a:pos x="164" y="16"/>
                  </a:cxn>
                  <a:cxn ang="0">
                    <a:pos x="168" y="18"/>
                  </a:cxn>
                  <a:cxn ang="0">
                    <a:pos x="170" y="22"/>
                  </a:cxn>
                  <a:cxn ang="0">
                    <a:pos x="172" y="20"/>
                  </a:cxn>
                  <a:cxn ang="0">
                    <a:pos x="182" y="16"/>
                  </a:cxn>
                  <a:cxn ang="0">
                    <a:pos x="190" y="12"/>
                  </a:cxn>
                  <a:cxn ang="0">
                    <a:pos x="188" y="12"/>
                  </a:cxn>
                  <a:cxn ang="0">
                    <a:pos x="166" y="8"/>
                  </a:cxn>
                  <a:cxn ang="0">
                    <a:pos x="132" y="10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7" name="Freeform 291"/>
              <p:cNvSpPr>
                <a:spLocks/>
              </p:cNvSpPr>
              <p:nvPr/>
            </p:nvSpPr>
            <p:spPr bwMode="gray">
              <a:xfrm>
                <a:off x="1154" y="3090"/>
                <a:ext cx="120" cy="138"/>
              </a:xfrm>
              <a:custGeom>
                <a:avLst/>
                <a:gdLst/>
                <a:ahLst/>
                <a:cxnLst>
                  <a:cxn ang="0">
                    <a:pos x="98" y="48"/>
                  </a:cxn>
                  <a:cxn ang="0">
                    <a:pos x="98" y="44"/>
                  </a:cxn>
                  <a:cxn ang="0">
                    <a:pos x="96" y="38"/>
                  </a:cxn>
                  <a:cxn ang="0">
                    <a:pos x="90" y="32"/>
                  </a:cxn>
                  <a:cxn ang="0">
                    <a:pos x="88" y="28"/>
                  </a:cxn>
                  <a:cxn ang="0">
                    <a:pos x="84" y="22"/>
                  </a:cxn>
                  <a:cxn ang="0">
                    <a:pos x="80" y="1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68" y="2"/>
                  </a:cxn>
                  <a:cxn ang="0">
                    <a:pos x="60" y="6"/>
                  </a:cxn>
                  <a:cxn ang="0">
                    <a:pos x="56" y="10"/>
                  </a:cxn>
                  <a:cxn ang="0">
                    <a:pos x="46" y="2"/>
                  </a:cxn>
                  <a:cxn ang="0">
                    <a:pos x="26" y="2"/>
                  </a:cxn>
                  <a:cxn ang="0">
                    <a:pos x="14" y="4"/>
                  </a:cxn>
                  <a:cxn ang="0">
                    <a:pos x="0" y="48"/>
                  </a:cxn>
                  <a:cxn ang="0">
                    <a:pos x="2" y="102"/>
                  </a:cxn>
                  <a:cxn ang="0">
                    <a:pos x="6" y="104"/>
                  </a:cxn>
                  <a:cxn ang="0">
                    <a:pos x="12" y="112"/>
                  </a:cxn>
                  <a:cxn ang="0">
                    <a:pos x="12" y="126"/>
                  </a:cxn>
                  <a:cxn ang="0">
                    <a:pos x="10" y="128"/>
                  </a:cxn>
                  <a:cxn ang="0">
                    <a:pos x="8" y="134"/>
                  </a:cxn>
                  <a:cxn ang="0">
                    <a:pos x="12" y="138"/>
                  </a:cxn>
                  <a:cxn ang="0">
                    <a:pos x="20" y="136"/>
                  </a:cxn>
                  <a:cxn ang="0">
                    <a:pos x="32" y="130"/>
                  </a:cxn>
                  <a:cxn ang="0">
                    <a:pos x="40" y="124"/>
                  </a:cxn>
                  <a:cxn ang="0">
                    <a:pos x="42" y="118"/>
                  </a:cxn>
                  <a:cxn ang="0">
                    <a:pos x="44" y="112"/>
                  </a:cxn>
                  <a:cxn ang="0">
                    <a:pos x="46" y="110"/>
                  </a:cxn>
                  <a:cxn ang="0">
                    <a:pos x="52" y="108"/>
                  </a:cxn>
                  <a:cxn ang="0">
                    <a:pos x="60" y="110"/>
                  </a:cxn>
                  <a:cxn ang="0">
                    <a:pos x="64" y="114"/>
                  </a:cxn>
                  <a:cxn ang="0">
                    <a:pos x="70" y="116"/>
                  </a:cxn>
                  <a:cxn ang="0">
                    <a:pos x="74" y="114"/>
                  </a:cxn>
                  <a:cxn ang="0">
                    <a:pos x="76" y="106"/>
                  </a:cxn>
                  <a:cxn ang="0">
                    <a:pos x="82" y="98"/>
                  </a:cxn>
                  <a:cxn ang="0">
                    <a:pos x="90" y="90"/>
                  </a:cxn>
                  <a:cxn ang="0">
                    <a:pos x="94" y="88"/>
                  </a:cxn>
                  <a:cxn ang="0">
                    <a:pos x="104" y="84"/>
                  </a:cxn>
                  <a:cxn ang="0">
                    <a:pos x="108" y="80"/>
                  </a:cxn>
                  <a:cxn ang="0">
                    <a:pos x="112" y="78"/>
                  </a:cxn>
                  <a:cxn ang="0">
                    <a:pos x="118" y="72"/>
                  </a:cxn>
                  <a:cxn ang="0">
                    <a:pos x="120" y="68"/>
                  </a:cxn>
                  <a:cxn ang="0">
                    <a:pos x="116" y="62"/>
                  </a:cxn>
                  <a:cxn ang="0">
                    <a:pos x="112" y="60"/>
                  </a:cxn>
                  <a:cxn ang="0">
                    <a:pos x="110" y="60"/>
                  </a:cxn>
                  <a:cxn ang="0">
                    <a:pos x="106" y="56"/>
                  </a:cxn>
                  <a:cxn ang="0">
                    <a:pos x="102" y="48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8" name="Freeform 292"/>
              <p:cNvSpPr>
                <a:spLocks/>
              </p:cNvSpPr>
              <p:nvPr/>
            </p:nvSpPr>
            <p:spPr bwMode="gray">
              <a:xfrm>
                <a:off x="1432" y="2694"/>
                <a:ext cx="116" cy="164"/>
              </a:xfrm>
              <a:custGeom>
                <a:avLst/>
                <a:gdLst/>
                <a:ahLst/>
                <a:cxnLst>
                  <a:cxn ang="0">
                    <a:pos x="4" y="164"/>
                  </a:cxn>
                  <a:cxn ang="0">
                    <a:pos x="28" y="148"/>
                  </a:cxn>
                  <a:cxn ang="0">
                    <a:pos x="32" y="144"/>
                  </a:cxn>
                  <a:cxn ang="0">
                    <a:pos x="38" y="136"/>
                  </a:cxn>
                  <a:cxn ang="0">
                    <a:pos x="50" y="126"/>
                  </a:cxn>
                  <a:cxn ang="0">
                    <a:pos x="62" y="112"/>
                  </a:cxn>
                  <a:cxn ang="0">
                    <a:pos x="72" y="98"/>
                  </a:cxn>
                  <a:cxn ang="0">
                    <a:pos x="82" y="84"/>
                  </a:cxn>
                  <a:cxn ang="0">
                    <a:pos x="92" y="66"/>
                  </a:cxn>
                  <a:cxn ang="0">
                    <a:pos x="100" y="50"/>
                  </a:cxn>
                  <a:cxn ang="0">
                    <a:pos x="106" y="36"/>
                  </a:cxn>
                  <a:cxn ang="0">
                    <a:pos x="108" y="32"/>
                  </a:cxn>
                  <a:cxn ang="0">
                    <a:pos x="116" y="18"/>
                  </a:cxn>
                  <a:cxn ang="0">
                    <a:pos x="11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2" y="2"/>
                  </a:cxn>
                  <a:cxn ang="0">
                    <a:pos x="98" y="4"/>
                  </a:cxn>
                  <a:cxn ang="0">
                    <a:pos x="92" y="4"/>
                  </a:cxn>
                  <a:cxn ang="0">
                    <a:pos x="80" y="6"/>
                  </a:cxn>
                  <a:cxn ang="0">
                    <a:pos x="66" y="8"/>
                  </a:cxn>
                  <a:cxn ang="0">
                    <a:pos x="54" y="10"/>
                  </a:cxn>
                  <a:cxn ang="0">
                    <a:pos x="50" y="1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20"/>
                  </a:cxn>
                  <a:cxn ang="0">
                    <a:pos x="16" y="22"/>
                  </a:cxn>
                  <a:cxn ang="0">
                    <a:pos x="14" y="28"/>
                  </a:cxn>
                  <a:cxn ang="0">
                    <a:pos x="24" y="34"/>
                  </a:cxn>
                  <a:cxn ang="0">
                    <a:pos x="56" y="52"/>
                  </a:cxn>
                  <a:cxn ang="0">
                    <a:pos x="70" y="54"/>
                  </a:cxn>
                  <a:cxn ang="0">
                    <a:pos x="40" y="96"/>
                  </a:cxn>
                  <a:cxn ang="0">
                    <a:pos x="24" y="102"/>
                  </a:cxn>
                  <a:cxn ang="0">
                    <a:pos x="22" y="108"/>
                  </a:cxn>
                  <a:cxn ang="0">
                    <a:pos x="6" y="108"/>
                  </a:cxn>
                  <a:cxn ang="0">
                    <a:pos x="0" y="122"/>
                  </a:cxn>
                  <a:cxn ang="0">
                    <a:pos x="0" y="156"/>
                  </a:cxn>
                  <a:cxn ang="0">
                    <a:pos x="4" y="164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09" name="Freeform 293"/>
              <p:cNvSpPr>
                <a:spLocks/>
              </p:cNvSpPr>
              <p:nvPr/>
            </p:nvSpPr>
            <p:spPr bwMode="gray">
              <a:xfrm>
                <a:off x="1332" y="2790"/>
                <a:ext cx="106" cy="124"/>
              </a:xfrm>
              <a:custGeom>
                <a:avLst/>
                <a:gdLst/>
                <a:ahLst/>
                <a:cxnLst>
                  <a:cxn ang="0">
                    <a:pos x="66" y="116"/>
                  </a:cxn>
                  <a:cxn ang="0">
                    <a:pos x="82" y="100"/>
                  </a:cxn>
                  <a:cxn ang="0">
                    <a:pos x="102" y="68"/>
                  </a:cxn>
                  <a:cxn ang="0">
                    <a:pos x="104" y="68"/>
                  </a:cxn>
                  <a:cxn ang="0">
                    <a:pos x="100" y="60"/>
                  </a:cxn>
                  <a:cxn ang="0">
                    <a:pos x="100" y="26"/>
                  </a:cxn>
                  <a:cxn ang="0">
                    <a:pos x="106" y="12"/>
                  </a:cxn>
                  <a:cxn ang="0">
                    <a:pos x="104" y="6"/>
                  </a:cxn>
                  <a:cxn ang="0">
                    <a:pos x="84" y="10"/>
                  </a:cxn>
                  <a:cxn ang="0">
                    <a:pos x="76" y="18"/>
                  </a:cxn>
                  <a:cxn ang="0">
                    <a:pos x="58" y="16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4" y="40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2"/>
                  </a:cxn>
                  <a:cxn ang="0">
                    <a:pos x="4" y="66"/>
                  </a:cxn>
                  <a:cxn ang="0">
                    <a:pos x="6" y="70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46" y="110"/>
                  </a:cxn>
                  <a:cxn ang="0">
                    <a:pos x="46" y="110"/>
                  </a:cxn>
                  <a:cxn ang="0">
                    <a:pos x="48" y="112"/>
                  </a:cxn>
                  <a:cxn ang="0">
                    <a:pos x="48" y="114"/>
                  </a:cxn>
                  <a:cxn ang="0">
                    <a:pos x="50" y="116"/>
                  </a:cxn>
                  <a:cxn ang="0">
                    <a:pos x="62" y="124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0" name="Freeform 294"/>
              <p:cNvSpPr>
                <a:spLocks/>
              </p:cNvSpPr>
              <p:nvPr/>
            </p:nvSpPr>
            <p:spPr bwMode="gray">
              <a:xfrm>
                <a:off x="1274" y="2796"/>
                <a:ext cx="72" cy="7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8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2" y="20"/>
                  </a:cxn>
                  <a:cxn ang="0">
                    <a:pos x="10" y="22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8" y="34"/>
                  </a:cxn>
                  <a:cxn ang="0">
                    <a:pos x="8" y="38"/>
                  </a:cxn>
                  <a:cxn ang="0">
                    <a:pos x="6" y="44"/>
                  </a:cxn>
                  <a:cxn ang="0">
                    <a:pos x="4" y="48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2" y="72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8" y="74"/>
                  </a:cxn>
                  <a:cxn ang="0">
                    <a:pos x="12" y="74"/>
                  </a:cxn>
                  <a:cxn ang="0">
                    <a:pos x="18" y="72"/>
                  </a:cxn>
                  <a:cxn ang="0">
                    <a:pos x="24" y="70"/>
                  </a:cxn>
                  <a:cxn ang="0">
                    <a:pos x="28" y="68"/>
                  </a:cxn>
                  <a:cxn ang="0">
                    <a:pos x="44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2"/>
                  </a:cxn>
                  <a:cxn ang="0">
                    <a:pos x="46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72" y="34"/>
                  </a:cxn>
                  <a:cxn ang="0">
                    <a:pos x="68" y="10"/>
                  </a:cxn>
                  <a:cxn ang="0">
                    <a:pos x="68" y="8"/>
                  </a:cxn>
                  <a:cxn ang="0">
                    <a:pos x="68" y="6"/>
                  </a:cxn>
                  <a:cxn ang="0">
                    <a:pos x="68" y="4"/>
                  </a:cxn>
                  <a:cxn ang="0">
                    <a:pos x="66" y="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60" y="2"/>
                  </a:cxn>
                  <a:cxn ang="0">
                    <a:pos x="54" y="2"/>
                  </a:cxn>
                  <a:cxn ang="0">
                    <a:pos x="48" y="2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22" y="4"/>
                  </a:cxn>
                  <a:cxn ang="0">
                    <a:pos x="16" y="6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1" name="Freeform 295"/>
              <p:cNvSpPr>
                <a:spLocks/>
              </p:cNvSpPr>
              <p:nvPr/>
            </p:nvSpPr>
            <p:spPr bwMode="gray">
              <a:xfrm>
                <a:off x="1326" y="2618"/>
                <a:ext cx="178" cy="19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2" y="4"/>
                  </a:cxn>
                  <a:cxn ang="0">
                    <a:pos x="56" y="10"/>
                  </a:cxn>
                  <a:cxn ang="0">
                    <a:pos x="52" y="12"/>
                  </a:cxn>
                  <a:cxn ang="0">
                    <a:pos x="46" y="18"/>
                  </a:cxn>
                  <a:cxn ang="0">
                    <a:pos x="40" y="26"/>
                  </a:cxn>
                  <a:cxn ang="0">
                    <a:pos x="36" y="30"/>
                  </a:cxn>
                  <a:cxn ang="0">
                    <a:pos x="30" y="50"/>
                  </a:cxn>
                  <a:cxn ang="0">
                    <a:pos x="24" y="62"/>
                  </a:cxn>
                  <a:cxn ang="0">
                    <a:pos x="12" y="76"/>
                  </a:cxn>
                  <a:cxn ang="0">
                    <a:pos x="6" y="86"/>
                  </a:cxn>
                  <a:cxn ang="0">
                    <a:pos x="4" y="90"/>
                  </a:cxn>
                  <a:cxn ang="0">
                    <a:pos x="4" y="104"/>
                  </a:cxn>
                  <a:cxn ang="0">
                    <a:pos x="4" y="112"/>
                  </a:cxn>
                  <a:cxn ang="0">
                    <a:pos x="0" y="116"/>
                  </a:cxn>
                  <a:cxn ang="0">
                    <a:pos x="0" y="122"/>
                  </a:cxn>
                  <a:cxn ang="0">
                    <a:pos x="4" y="126"/>
                  </a:cxn>
                  <a:cxn ang="0">
                    <a:pos x="8" y="128"/>
                  </a:cxn>
                  <a:cxn ang="0">
                    <a:pos x="14" y="134"/>
                  </a:cxn>
                  <a:cxn ang="0">
                    <a:pos x="22" y="144"/>
                  </a:cxn>
                  <a:cxn ang="0">
                    <a:pos x="28" y="152"/>
                  </a:cxn>
                  <a:cxn ang="0">
                    <a:pos x="30" y="154"/>
                  </a:cxn>
                  <a:cxn ang="0">
                    <a:pos x="46" y="172"/>
                  </a:cxn>
                  <a:cxn ang="0">
                    <a:pos x="82" y="190"/>
                  </a:cxn>
                  <a:cxn ang="0">
                    <a:pos x="110" y="178"/>
                  </a:cxn>
                  <a:cxn ang="0">
                    <a:pos x="128" y="184"/>
                  </a:cxn>
                  <a:cxn ang="0">
                    <a:pos x="146" y="172"/>
                  </a:cxn>
                  <a:cxn ang="0">
                    <a:pos x="162" y="128"/>
                  </a:cxn>
                  <a:cxn ang="0">
                    <a:pos x="120" y="104"/>
                  </a:cxn>
                  <a:cxn ang="0">
                    <a:pos x="120" y="96"/>
                  </a:cxn>
                  <a:cxn ang="0">
                    <a:pos x="104" y="80"/>
                  </a:cxn>
                  <a:cxn ang="0">
                    <a:pos x="114" y="74"/>
                  </a:cxn>
                  <a:cxn ang="0">
                    <a:pos x="118" y="68"/>
                  </a:cxn>
                  <a:cxn ang="0">
                    <a:pos x="118" y="66"/>
                  </a:cxn>
                  <a:cxn ang="0">
                    <a:pos x="114" y="60"/>
                  </a:cxn>
                  <a:cxn ang="0">
                    <a:pos x="104" y="50"/>
                  </a:cxn>
                  <a:cxn ang="0">
                    <a:pos x="96" y="42"/>
                  </a:cxn>
                  <a:cxn ang="0">
                    <a:pos x="90" y="38"/>
                  </a:cxn>
                  <a:cxn ang="0">
                    <a:pos x="82" y="30"/>
                  </a:cxn>
                  <a:cxn ang="0">
                    <a:pos x="76" y="20"/>
                  </a:cxn>
                  <a:cxn ang="0">
                    <a:pos x="72" y="14"/>
                  </a:cxn>
                  <a:cxn ang="0">
                    <a:pos x="70" y="10"/>
                  </a:cxn>
                  <a:cxn ang="0">
                    <a:pos x="66" y="0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2" name="Freeform 296"/>
              <p:cNvSpPr>
                <a:spLocks/>
              </p:cNvSpPr>
              <p:nvPr/>
            </p:nvSpPr>
            <p:spPr bwMode="gray">
              <a:xfrm>
                <a:off x="1276" y="2866"/>
                <a:ext cx="22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0" y="2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8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2" y="20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8" y="2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3" name="Freeform 297"/>
              <p:cNvSpPr>
                <a:spLocks/>
              </p:cNvSpPr>
              <p:nvPr/>
            </p:nvSpPr>
            <p:spPr bwMode="gray">
              <a:xfrm>
                <a:off x="1278" y="2884"/>
                <a:ext cx="24" cy="3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4" y="10"/>
                  </a:cxn>
                  <a:cxn ang="0">
                    <a:pos x="22" y="8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18" y="0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4" name="Freeform 298"/>
              <p:cNvSpPr>
                <a:spLocks/>
              </p:cNvSpPr>
              <p:nvPr/>
            </p:nvSpPr>
            <p:spPr bwMode="gray">
              <a:xfrm>
                <a:off x="1286" y="2864"/>
                <a:ext cx="126" cy="142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6"/>
                  </a:cxn>
                  <a:cxn ang="0">
                    <a:pos x="38" y="12"/>
                  </a:cxn>
                  <a:cxn ang="0">
                    <a:pos x="32" y="18"/>
                  </a:cxn>
                  <a:cxn ang="0">
                    <a:pos x="28" y="18"/>
                  </a:cxn>
                  <a:cxn ang="0">
                    <a:pos x="22" y="12"/>
                  </a:cxn>
                  <a:cxn ang="0">
                    <a:pos x="18" y="6"/>
                  </a:cxn>
                  <a:cxn ang="0">
                    <a:pos x="10" y="2"/>
                  </a:cxn>
                  <a:cxn ang="0">
                    <a:pos x="10" y="6"/>
                  </a:cxn>
                  <a:cxn ang="0">
                    <a:pos x="12" y="14"/>
                  </a:cxn>
                  <a:cxn ang="0">
                    <a:pos x="14" y="16"/>
                  </a:cxn>
                  <a:cxn ang="0">
                    <a:pos x="12" y="22"/>
                  </a:cxn>
                  <a:cxn ang="0">
                    <a:pos x="12" y="26"/>
                  </a:cxn>
                  <a:cxn ang="0">
                    <a:pos x="16" y="32"/>
                  </a:cxn>
                  <a:cxn ang="0">
                    <a:pos x="16" y="34"/>
                  </a:cxn>
                  <a:cxn ang="0">
                    <a:pos x="14" y="38"/>
                  </a:cxn>
                  <a:cxn ang="0">
                    <a:pos x="6" y="48"/>
                  </a:cxn>
                  <a:cxn ang="0">
                    <a:pos x="10" y="104"/>
                  </a:cxn>
                  <a:cxn ang="0">
                    <a:pos x="14" y="104"/>
                  </a:cxn>
                  <a:cxn ang="0">
                    <a:pos x="22" y="106"/>
                  </a:cxn>
                  <a:cxn ang="0">
                    <a:pos x="30" y="108"/>
                  </a:cxn>
                  <a:cxn ang="0">
                    <a:pos x="34" y="108"/>
                  </a:cxn>
                  <a:cxn ang="0">
                    <a:pos x="40" y="108"/>
                  </a:cxn>
                  <a:cxn ang="0">
                    <a:pos x="48" y="108"/>
                  </a:cxn>
                  <a:cxn ang="0">
                    <a:pos x="56" y="116"/>
                  </a:cxn>
                  <a:cxn ang="0">
                    <a:pos x="60" y="126"/>
                  </a:cxn>
                  <a:cxn ang="0">
                    <a:pos x="62" y="132"/>
                  </a:cxn>
                  <a:cxn ang="0">
                    <a:pos x="68" y="142"/>
                  </a:cxn>
                  <a:cxn ang="0">
                    <a:pos x="84" y="140"/>
                  </a:cxn>
                  <a:cxn ang="0">
                    <a:pos x="106" y="142"/>
                  </a:cxn>
                  <a:cxn ang="0">
                    <a:pos x="110" y="108"/>
                  </a:cxn>
                  <a:cxn ang="0">
                    <a:pos x="106" y="90"/>
                  </a:cxn>
                  <a:cxn ang="0">
                    <a:pos x="102" y="84"/>
                  </a:cxn>
                  <a:cxn ang="0">
                    <a:pos x="100" y="76"/>
                  </a:cxn>
                  <a:cxn ang="0">
                    <a:pos x="110" y="50"/>
                  </a:cxn>
                  <a:cxn ang="0">
                    <a:pos x="96" y="42"/>
                  </a:cxn>
                  <a:cxn ang="0">
                    <a:pos x="94" y="38"/>
                  </a:cxn>
                  <a:cxn ang="0">
                    <a:pos x="48" y="4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5" name="Freeform 299"/>
              <p:cNvSpPr>
                <a:spLocks/>
              </p:cNvSpPr>
              <p:nvPr/>
            </p:nvSpPr>
            <p:spPr bwMode="gray">
              <a:xfrm>
                <a:off x="1302" y="2998"/>
                <a:ext cx="112" cy="212"/>
              </a:xfrm>
              <a:custGeom>
                <a:avLst/>
                <a:gdLst/>
                <a:ahLst/>
                <a:cxnLst>
                  <a:cxn ang="0">
                    <a:pos x="8" y="148"/>
                  </a:cxn>
                  <a:cxn ang="0">
                    <a:pos x="28" y="128"/>
                  </a:cxn>
                  <a:cxn ang="0">
                    <a:pos x="28" y="96"/>
                  </a:cxn>
                  <a:cxn ang="0">
                    <a:pos x="18" y="76"/>
                  </a:cxn>
                  <a:cxn ang="0">
                    <a:pos x="8" y="66"/>
                  </a:cxn>
                  <a:cxn ang="0">
                    <a:pos x="44" y="34"/>
                  </a:cxn>
                  <a:cxn ang="0">
                    <a:pos x="46" y="20"/>
                  </a:cxn>
                  <a:cxn ang="0">
                    <a:pos x="54" y="28"/>
                  </a:cxn>
                  <a:cxn ang="0">
                    <a:pos x="58" y="36"/>
                  </a:cxn>
                  <a:cxn ang="0">
                    <a:pos x="62" y="40"/>
                  </a:cxn>
                  <a:cxn ang="0">
                    <a:pos x="64" y="40"/>
                  </a:cxn>
                  <a:cxn ang="0">
                    <a:pos x="62" y="26"/>
                  </a:cxn>
                  <a:cxn ang="0">
                    <a:pos x="58" y="24"/>
                  </a:cxn>
                  <a:cxn ang="0">
                    <a:pos x="56" y="20"/>
                  </a:cxn>
                  <a:cxn ang="0">
                    <a:pos x="64" y="8"/>
                  </a:cxn>
                  <a:cxn ang="0">
                    <a:pos x="70" y="8"/>
                  </a:cxn>
                  <a:cxn ang="0">
                    <a:pos x="110" y="0"/>
                  </a:cxn>
                  <a:cxn ang="0">
                    <a:pos x="110" y="10"/>
                  </a:cxn>
                  <a:cxn ang="0">
                    <a:pos x="110" y="24"/>
                  </a:cxn>
                  <a:cxn ang="0">
                    <a:pos x="110" y="36"/>
                  </a:cxn>
                  <a:cxn ang="0">
                    <a:pos x="112" y="42"/>
                  </a:cxn>
                  <a:cxn ang="0">
                    <a:pos x="108" y="70"/>
                  </a:cxn>
                  <a:cxn ang="0">
                    <a:pos x="96" y="80"/>
                  </a:cxn>
                  <a:cxn ang="0">
                    <a:pos x="88" y="82"/>
                  </a:cxn>
                  <a:cxn ang="0">
                    <a:pos x="78" y="88"/>
                  </a:cxn>
                  <a:cxn ang="0">
                    <a:pos x="72" y="94"/>
                  </a:cxn>
                  <a:cxn ang="0">
                    <a:pos x="68" y="100"/>
                  </a:cxn>
                  <a:cxn ang="0">
                    <a:pos x="60" y="108"/>
                  </a:cxn>
                  <a:cxn ang="0">
                    <a:pos x="56" y="110"/>
                  </a:cxn>
                  <a:cxn ang="0">
                    <a:pos x="48" y="118"/>
                  </a:cxn>
                  <a:cxn ang="0">
                    <a:pos x="44" y="126"/>
                  </a:cxn>
                  <a:cxn ang="0">
                    <a:pos x="44" y="142"/>
                  </a:cxn>
                  <a:cxn ang="0">
                    <a:pos x="46" y="168"/>
                  </a:cxn>
                  <a:cxn ang="0">
                    <a:pos x="46" y="176"/>
                  </a:cxn>
                  <a:cxn ang="0">
                    <a:pos x="46" y="184"/>
                  </a:cxn>
                  <a:cxn ang="0">
                    <a:pos x="42" y="188"/>
                  </a:cxn>
                  <a:cxn ang="0">
                    <a:pos x="34" y="192"/>
                  </a:cxn>
                  <a:cxn ang="0">
                    <a:pos x="30" y="194"/>
                  </a:cxn>
                  <a:cxn ang="0">
                    <a:pos x="22" y="198"/>
                  </a:cxn>
                  <a:cxn ang="0">
                    <a:pos x="20" y="202"/>
                  </a:cxn>
                  <a:cxn ang="0">
                    <a:pos x="20" y="206"/>
                  </a:cxn>
                  <a:cxn ang="0">
                    <a:pos x="22" y="208"/>
                  </a:cxn>
                  <a:cxn ang="0">
                    <a:pos x="20" y="212"/>
                  </a:cxn>
                  <a:cxn ang="0">
                    <a:pos x="18" y="212"/>
                  </a:cxn>
                  <a:cxn ang="0">
                    <a:pos x="12" y="204"/>
                  </a:cxn>
                  <a:cxn ang="0">
                    <a:pos x="10" y="194"/>
                  </a:cxn>
                  <a:cxn ang="0">
                    <a:pos x="8" y="192"/>
                  </a:cxn>
                  <a:cxn ang="0">
                    <a:pos x="6" y="192"/>
                  </a:cxn>
                  <a:cxn ang="0">
                    <a:pos x="6" y="174"/>
                  </a:cxn>
                  <a:cxn ang="0">
                    <a:pos x="2" y="164"/>
                  </a:cxn>
                  <a:cxn ang="0">
                    <a:pos x="0" y="160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6" name="Freeform 300"/>
              <p:cNvSpPr>
                <a:spLocks/>
              </p:cNvSpPr>
              <p:nvPr/>
            </p:nvSpPr>
            <p:spPr bwMode="gray">
              <a:xfrm>
                <a:off x="1100" y="3158"/>
                <a:ext cx="224" cy="176"/>
              </a:xfrm>
              <a:custGeom>
                <a:avLst/>
                <a:gdLst/>
                <a:ahLst/>
                <a:cxnLst>
                  <a:cxn ang="0">
                    <a:pos x="170" y="6"/>
                  </a:cxn>
                  <a:cxn ang="0">
                    <a:pos x="162" y="10"/>
                  </a:cxn>
                  <a:cxn ang="0">
                    <a:pos x="152" y="18"/>
                  </a:cxn>
                  <a:cxn ang="0">
                    <a:pos x="144" y="22"/>
                  </a:cxn>
                  <a:cxn ang="0">
                    <a:pos x="134" y="34"/>
                  </a:cxn>
                  <a:cxn ang="0">
                    <a:pos x="128" y="46"/>
                  </a:cxn>
                  <a:cxn ang="0">
                    <a:pos x="122" y="46"/>
                  </a:cxn>
                  <a:cxn ang="0">
                    <a:pos x="114" y="40"/>
                  </a:cxn>
                  <a:cxn ang="0">
                    <a:pos x="102" y="42"/>
                  </a:cxn>
                  <a:cxn ang="0">
                    <a:pos x="98" y="46"/>
                  </a:cxn>
                  <a:cxn ang="0">
                    <a:pos x="94" y="54"/>
                  </a:cxn>
                  <a:cxn ang="0">
                    <a:pos x="80" y="66"/>
                  </a:cxn>
                  <a:cxn ang="0">
                    <a:pos x="66" y="68"/>
                  </a:cxn>
                  <a:cxn ang="0">
                    <a:pos x="64" y="62"/>
                  </a:cxn>
                  <a:cxn ang="0">
                    <a:pos x="68" y="56"/>
                  </a:cxn>
                  <a:cxn ang="0">
                    <a:pos x="64" y="38"/>
                  </a:cxn>
                  <a:cxn ang="0">
                    <a:pos x="56" y="32"/>
                  </a:cxn>
                  <a:cxn ang="0">
                    <a:pos x="54" y="78"/>
                  </a:cxn>
                  <a:cxn ang="0">
                    <a:pos x="50" y="82"/>
                  </a:cxn>
                  <a:cxn ang="0">
                    <a:pos x="28" y="82"/>
                  </a:cxn>
                  <a:cxn ang="0">
                    <a:pos x="24" y="80"/>
                  </a:cxn>
                  <a:cxn ang="0">
                    <a:pos x="22" y="70"/>
                  </a:cxn>
                  <a:cxn ang="0">
                    <a:pos x="18" y="68"/>
                  </a:cxn>
                  <a:cxn ang="0">
                    <a:pos x="0" y="82"/>
                  </a:cxn>
                  <a:cxn ang="0">
                    <a:pos x="20" y="160"/>
                  </a:cxn>
                  <a:cxn ang="0">
                    <a:pos x="38" y="172"/>
                  </a:cxn>
                  <a:cxn ang="0">
                    <a:pos x="70" y="172"/>
                  </a:cxn>
                  <a:cxn ang="0">
                    <a:pos x="100" y="164"/>
                  </a:cxn>
                  <a:cxn ang="0">
                    <a:pos x="128" y="160"/>
                  </a:cxn>
                  <a:cxn ang="0">
                    <a:pos x="146" y="150"/>
                  </a:cxn>
                  <a:cxn ang="0">
                    <a:pos x="154" y="142"/>
                  </a:cxn>
                  <a:cxn ang="0">
                    <a:pos x="166" y="126"/>
                  </a:cxn>
                  <a:cxn ang="0">
                    <a:pos x="186" y="104"/>
                  </a:cxn>
                  <a:cxn ang="0">
                    <a:pos x="190" y="96"/>
                  </a:cxn>
                  <a:cxn ang="0">
                    <a:pos x="198" y="88"/>
                  </a:cxn>
                  <a:cxn ang="0">
                    <a:pos x="202" y="84"/>
                  </a:cxn>
                  <a:cxn ang="0">
                    <a:pos x="212" y="76"/>
                  </a:cxn>
                  <a:cxn ang="0">
                    <a:pos x="216" y="70"/>
                  </a:cxn>
                  <a:cxn ang="0">
                    <a:pos x="222" y="58"/>
                  </a:cxn>
                  <a:cxn ang="0">
                    <a:pos x="216" y="52"/>
                  </a:cxn>
                  <a:cxn ang="0">
                    <a:pos x="214" y="44"/>
                  </a:cxn>
                  <a:cxn ang="0">
                    <a:pos x="210" y="32"/>
                  </a:cxn>
                  <a:cxn ang="0">
                    <a:pos x="210" y="26"/>
                  </a:cxn>
                  <a:cxn ang="0">
                    <a:pos x="208" y="8"/>
                  </a:cxn>
                  <a:cxn ang="0">
                    <a:pos x="176" y="0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7" name="Freeform 301"/>
              <p:cNvSpPr>
                <a:spLocks/>
              </p:cNvSpPr>
              <p:nvPr/>
            </p:nvSpPr>
            <p:spPr bwMode="gray">
              <a:xfrm>
                <a:off x="1302" y="3188"/>
                <a:ext cx="14" cy="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4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6"/>
                  </a:cxn>
                  <a:cxn ang="0">
                    <a:pos x="6" y="28"/>
                  </a:cxn>
                  <a:cxn ang="0">
                    <a:pos x="4" y="26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4" y="2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8" name="Freeform 302"/>
              <p:cNvSpPr>
                <a:spLocks/>
              </p:cNvSpPr>
              <p:nvPr/>
            </p:nvSpPr>
            <p:spPr bwMode="gray">
              <a:xfrm>
                <a:off x="1244" y="3234"/>
                <a:ext cx="22" cy="26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22" y="8"/>
                  </a:cxn>
                  <a:cxn ang="0">
                    <a:pos x="16" y="18"/>
                  </a:cxn>
                  <a:cxn ang="0">
                    <a:pos x="14" y="20"/>
                  </a:cxn>
                  <a:cxn ang="0">
                    <a:pos x="14" y="22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8" y="26"/>
                  </a:cxn>
                  <a:cxn ang="0">
                    <a:pos x="0" y="12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19" name="Freeform 303"/>
              <p:cNvSpPr>
                <a:spLocks/>
              </p:cNvSpPr>
              <p:nvPr/>
            </p:nvSpPr>
            <p:spPr bwMode="gray">
              <a:xfrm>
                <a:off x="1232" y="3062"/>
                <a:ext cx="100" cy="96"/>
              </a:xfrm>
              <a:custGeom>
                <a:avLst/>
                <a:gdLst/>
                <a:ahLst/>
                <a:cxnLst>
                  <a:cxn ang="0">
                    <a:pos x="18" y="26"/>
                  </a:cxn>
                  <a:cxn ang="0">
                    <a:pos x="34" y="16"/>
                  </a:cxn>
                  <a:cxn ang="0">
                    <a:pos x="36" y="10"/>
                  </a:cxn>
                  <a:cxn ang="0">
                    <a:pos x="78" y="8"/>
                  </a:cxn>
                  <a:cxn ang="0">
                    <a:pos x="100" y="18"/>
                  </a:cxn>
                  <a:cxn ang="0">
                    <a:pos x="100" y="48"/>
                  </a:cxn>
                  <a:cxn ang="0">
                    <a:pos x="90" y="76"/>
                  </a:cxn>
                  <a:cxn ang="0">
                    <a:pos x="72" y="92"/>
                  </a:cxn>
                  <a:cxn ang="0">
                    <a:pos x="42" y="96"/>
                  </a:cxn>
                  <a:cxn ang="0">
                    <a:pos x="40" y="94"/>
                  </a:cxn>
                  <a:cxn ang="0">
                    <a:pos x="34" y="88"/>
                  </a:cxn>
                  <a:cxn ang="0">
                    <a:pos x="32" y="88"/>
                  </a:cxn>
                  <a:cxn ang="0">
                    <a:pos x="28" y="86"/>
                  </a:cxn>
                  <a:cxn ang="0">
                    <a:pos x="26" y="80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8" y="68"/>
                  </a:cxn>
                  <a:cxn ang="0">
                    <a:pos x="12" y="58"/>
                  </a:cxn>
                  <a:cxn ang="0">
                    <a:pos x="4" y="46"/>
                  </a:cxn>
                  <a:cxn ang="0">
                    <a:pos x="0" y="28"/>
                  </a:cxn>
                  <a:cxn ang="0">
                    <a:pos x="2" y="38"/>
                  </a:cxn>
                  <a:cxn ang="0">
                    <a:pos x="6" y="50"/>
                  </a:cxn>
                  <a:cxn ang="0">
                    <a:pos x="10" y="56"/>
                  </a:cxn>
                  <a:cxn ang="0">
                    <a:pos x="12" y="58"/>
                  </a:cxn>
                  <a:cxn ang="0">
                    <a:pos x="16" y="64"/>
                  </a:cxn>
                  <a:cxn ang="0">
                    <a:pos x="20" y="72"/>
                  </a:cxn>
                  <a:cxn ang="0">
                    <a:pos x="20" y="74"/>
                  </a:cxn>
                  <a:cxn ang="0">
                    <a:pos x="26" y="80"/>
                  </a:cxn>
                  <a:cxn ang="0">
                    <a:pos x="28" y="86"/>
                  </a:cxn>
                  <a:cxn ang="0">
                    <a:pos x="32" y="88"/>
                  </a:cxn>
                  <a:cxn ang="0">
                    <a:pos x="34" y="88"/>
                  </a:cxn>
                  <a:cxn ang="0">
                    <a:pos x="40" y="94"/>
                  </a:cxn>
                  <a:cxn ang="0">
                    <a:pos x="42" y="96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0" name="Freeform 304"/>
              <p:cNvSpPr>
                <a:spLocks/>
              </p:cNvSpPr>
              <p:nvPr/>
            </p:nvSpPr>
            <p:spPr bwMode="gray">
              <a:xfrm>
                <a:off x="736" y="2502"/>
                <a:ext cx="210" cy="20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8" y="114"/>
                  </a:cxn>
                  <a:cxn ang="0">
                    <a:pos x="80" y="120"/>
                  </a:cxn>
                  <a:cxn ang="0">
                    <a:pos x="82" y="128"/>
                  </a:cxn>
                  <a:cxn ang="0">
                    <a:pos x="24" y="130"/>
                  </a:cxn>
                  <a:cxn ang="0">
                    <a:pos x="22" y="132"/>
                  </a:cxn>
                  <a:cxn ang="0">
                    <a:pos x="18" y="134"/>
                  </a:cxn>
                  <a:cxn ang="0">
                    <a:pos x="16" y="132"/>
                  </a:cxn>
                  <a:cxn ang="0">
                    <a:pos x="14" y="132"/>
                  </a:cxn>
                  <a:cxn ang="0">
                    <a:pos x="12" y="136"/>
                  </a:cxn>
                  <a:cxn ang="0">
                    <a:pos x="12" y="140"/>
                  </a:cxn>
                  <a:cxn ang="0">
                    <a:pos x="10" y="144"/>
                  </a:cxn>
                  <a:cxn ang="0">
                    <a:pos x="8" y="146"/>
                  </a:cxn>
                  <a:cxn ang="0">
                    <a:pos x="6" y="150"/>
                  </a:cxn>
                  <a:cxn ang="0">
                    <a:pos x="2" y="154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2" y="172"/>
                  </a:cxn>
                  <a:cxn ang="0">
                    <a:pos x="2" y="174"/>
                  </a:cxn>
                  <a:cxn ang="0">
                    <a:pos x="4" y="176"/>
                  </a:cxn>
                  <a:cxn ang="0">
                    <a:pos x="10" y="178"/>
                  </a:cxn>
                  <a:cxn ang="0">
                    <a:pos x="14" y="180"/>
                  </a:cxn>
                  <a:cxn ang="0">
                    <a:pos x="22" y="182"/>
                  </a:cxn>
                  <a:cxn ang="0">
                    <a:pos x="24" y="182"/>
                  </a:cxn>
                  <a:cxn ang="0">
                    <a:pos x="30" y="182"/>
                  </a:cxn>
                  <a:cxn ang="0">
                    <a:pos x="30" y="176"/>
                  </a:cxn>
                  <a:cxn ang="0">
                    <a:pos x="32" y="176"/>
                  </a:cxn>
                  <a:cxn ang="0">
                    <a:pos x="38" y="174"/>
                  </a:cxn>
                  <a:cxn ang="0">
                    <a:pos x="44" y="178"/>
                  </a:cxn>
                  <a:cxn ang="0">
                    <a:pos x="44" y="182"/>
                  </a:cxn>
                  <a:cxn ang="0">
                    <a:pos x="48" y="190"/>
                  </a:cxn>
                  <a:cxn ang="0">
                    <a:pos x="56" y="198"/>
                  </a:cxn>
                  <a:cxn ang="0">
                    <a:pos x="60" y="200"/>
                  </a:cxn>
                  <a:cxn ang="0">
                    <a:pos x="70" y="198"/>
                  </a:cxn>
                  <a:cxn ang="0">
                    <a:pos x="74" y="196"/>
                  </a:cxn>
                  <a:cxn ang="0">
                    <a:pos x="78" y="192"/>
                  </a:cxn>
                  <a:cxn ang="0">
                    <a:pos x="84" y="196"/>
                  </a:cxn>
                  <a:cxn ang="0">
                    <a:pos x="86" y="196"/>
                  </a:cxn>
                  <a:cxn ang="0">
                    <a:pos x="90" y="196"/>
                  </a:cxn>
                  <a:cxn ang="0">
                    <a:pos x="92" y="194"/>
                  </a:cxn>
                  <a:cxn ang="0">
                    <a:pos x="94" y="186"/>
                  </a:cxn>
                  <a:cxn ang="0">
                    <a:pos x="98" y="176"/>
                  </a:cxn>
                  <a:cxn ang="0">
                    <a:pos x="102" y="170"/>
                  </a:cxn>
                  <a:cxn ang="0">
                    <a:pos x="106" y="166"/>
                  </a:cxn>
                  <a:cxn ang="0">
                    <a:pos x="114" y="164"/>
                  </a:cxn>
                  <a:cxn ang="0">
                    <a:pos x="130" y="162"/>
                  </a:cxn>
                  <a:cxn ang="0">
                    <a:pos x="148" y="156"/>
                  </a:cxn>
                  <a:cxn ang="0">
                    <a:pos x="154" y="150"/>
                  </a:cxn>
                  <a:cxn ang="0">
                    <a:pos x="162" y="150"/>
                  </a:cxn>
                  <a:cxn ang="0">
                    <a:pos x="176" y="148"/>
                  </a:cxn>
                  <a:cxn ang="0">
                    <a:pos x="180" y="148"/>
                  </a:cxn>
                  <a:cxn ang="0">
                    <a:pos x="186" y="142"/>
                  </a:cxn>
                  <a:cxn ang="0">
                    <a:pos x="196" y="132"/>
                  </a:cxn>
                  <a:cxn ang="0">
                    <a:pos x="202" y="120"/>
                  </a:cxn>
                  <a:cxn ang="0">
                    <a:pos x="208" y="92"/>
                  </a:cxn>
                  <a:cxn ang="0">
                    <a:pos x="202" y="74"/>
                  </a:cxn>
                  <a:cxn ang="0">
                    <a:pos x="170" y="58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1" name="Freeform 305"/>
              <p:cNvSpPr>
                <a:spLocks/>
              </p:cNvSpPr>
              <p:nvPr/>
            </p:nvSpPr>
            <p:spPr bwMode="gray">
              <a:xfrm>
                <a:off x="1224" y="2422"/>
                <a:ext cx="138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6" y="4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4" y="8"/>
                  </a:cxn>
                  <a:cxn ang="0">
                    <a:pos x="38" y="10"/>
                  </a:cxn>
                  <a:cxn ang="0">
                    <a:pos x="44" y="10"/>
                  </a:cxn>
                  <a:cxn ang="0">
                    <a:pos x="68" y="4"/>
                  </a:cxn>
                  <a:cxn ang="0">
                    <a:pos x="68" y="4"/>
                  </a:cxn>
                  <a:cxn ang="0">
                    <a:pos x="70" y="4"/>
                  </a:cxn>
                  <a:cxn ang="0">
                    <a:pos x="72" y="2"/>
                  </a:cxn>
                  <a:cxn ang="0">
                    <a:pos x="76" y="2"/>
                  </a:cxn>
                  <a:cxn ang="0">
                    <a:pos x="80" y="4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6" y="10"/>
                  </a:cxn>
                  <a:cxn ang="0">
                    <a:pos x="86" y="14"/>
                  </a:cxn>
                  <a:cxn ang="0">
                    <a:pos x="88" y="20"/>
                  </a:cxn>
                  <a:cxn ang="0">
                    <a:pos x="92" y="26"/>
                  </a:cxn>
                  <a:cxn ang="0">
                    <a:pos x="92" y="30"/>
                  </a:cxn>
                  <a:cxn ang="0">
                    <a:pos x="98" y="40"/>
                  </a:cxn>
                  <a:cxn ang="0">
                    <a:pos x="106" y="56"/>
                  </a:cxn>
                  <a:cxn ang="0">
                    <a:pos x="114" y="74"/>
                  </a:cxn>
                  <a:cxn ang="0">
                    <a:pos x="122" y="92"/>
                  </a:cxn>
                  <a:cxn ang="0">
                    <a:pos x="130" y="108"/>
                  </a:cxn>
                  <a:cxn ang="0">
                    <a:pos x="136" y="122"/>
                  </a:cxn>
                  <a:cxn ang="0">
                    <a:pos x="138" y="128"/>
                  </a:cxn>
                  <a:cxn ang="0">
                    <a:pos x="138" y="130"/>
                  </a:cxn>
                  <a:cxn ang="0">
                    <a:pos x="136" y="132"/>
                  </a:cxn>
                  <a:cxn ang="0">
                    <a:pos x="132" y="138"/>
                  </a:cxn>
                  <a:cxn ang="0">
                    <a:pos x="126" y="142"/>
                  </a:cxn>
                  <a:cxn ang="0">
                    <a:pos x="120" y="146"/>
                  </a:cxn>
                  <a:cxn ang="0">
                    <a:pos x="110" y="150"/>
                  </a:cxn>
                  <a:cxn ang="0">
                    <a:pos x="0" y="150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2" name="Freeform 306"/>
              <p:cNvSpPr>
                <a:spLocks/>
              </p:cNvSpPr>
              <p:nvPr/>
            </p:nvSpPr>
            <p:spPr bwMode="gray">
              <a:xfrm>
                <a:off x="1310" y="2426"/>
                <a:ext cx="40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0" y="30"/>
                  </a:cxn>
                  <a:cxn ang="0">
                    <a:pos x="14" y="34"/>
                  </a:cxn>
                  <a:cxn ang="0">
                    <a:pos x="16" y="38"/>
                  </a:cxn>
                  <a:cxn ang="0">
                    <a:pos x="22" y="42"/>
                  </a:cxn>
                  <a:cxn ang="0">
                    <a:pos x="26" y="44"/>
                  </a:cxn>
                  <a:cxn ang="0">
                    <a:pos x="30" y="48"/>
                  </a:cxn>
                  <a:cxn ang="0">
                    <a:pos x="32" y="50"/>
                  </a:cxn>
                  <a:cxn ang="0">
                    <a:pos x="32" y="50"/>
                  </a:cxn>
                  <a:cxn ang="0">
                    <a:pos x="34" y="50"/>
                  </a:cxn>
                  <a:cxn ang="0">
                    <a:pos x="36" y="48"/>
                  </a:cxn>
                  <a:cxn ang="0">
                    <a:pos x="38" y="44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2" y="18"/>
                  </a:cxn>
                  <a:cxn ang="0">
                    <a:pos x="26" y="8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3" name="Freeform 307"/>
              <p:cNvSpPr>
                <a:spLocks/>
              </p:cNvSpPr>
              <p:nvPr/>
            </p:nvSpPr>
            <p:spPr bwMode="gray">
              <a:xfrm>
                <a:off x="1448" y="3000"/>
                <a:ext cx="86" cy="182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72" y="4"/>
                  </a:cxn>
                  <a:cxn ang="0">
                    <a:pos x="64" y="12"/>
                  </a:cxn>
                  <a:cxn ang="0">
                    <a:pos x="60" y="20"/>
                  </a:cxn>
                  <a:cxn ang="0">
                    <a:pos x="56" y="24"/>
                  </a:cxn>
                  <a:cxn ang="0">
                    <a:pos x="48" y="32"/>
                  </a:cxn>
                  <a:cxn ang="0">
                    <a:pos x="40" y="42"/>
                  </a:cxn>
                  <a:cxn ang="0">
                    <a:pos x="34" y="50"/>
                  </a:cxn>
                  <a:cxn ang="0">
                    <a:pos x="28" y="54"/>
                  </a:cxn>
                  <a:cxn ang="0">
                    <a:pos x="24" y="54"/>
                  </a:cxn>
                  <a:cxn ang="0">
                    <a:pos x="22" y="54"/>
                  </a:cxn>
                  <a:cxn ang="0">
                    <a:pos x="16" y="54"/>
                  </a:cxn>
                  <a:cxn ang="0">
                    <a:pos x="10" y="60"/>
                  </a:cxn>
                  <a:cxn ang="0">
                    <a:pos x="6" y="68"/>
                  </a:cxn>
                  <a:cxn ang="0">
                    <a:pos x="6" y="82"/>
                  </a:cxn>
                  <a:cxn ang="0">
                    <a:pos x="4" y="90"/>
                  </a:cxn>
                  <a:cxn ang="0">
                    <a:pos x="6" y="92"/>
                  </a:cxn>
                  <a:cxn ang="0">
                    <a:pos x="8" y="92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0" y="110"/>
                  </a:cxn>
                  <a:cxn ang="0">
                    <a:pos x="6" y="116"/>
                  </a:cxn>
                  <a:cxn ang="0">
                    <a:pos x="0" y="138"/>
                  </a:cxn>
                  <a:cxn ang="0">
                    <a:pos x="6" y="172"/>
                  </a:cxn>
                  <a:cxn ang="0">
                    <a:pos x="8" y="172"/>
                  </a:cxn>
                  <a:cxn ang="0">
                    <a:pos x="16" y="172"/>
                  </a:cxn>
                  <a:cxn ang="0">
                    <a:pos x="22" y="172"/>
                  </a:cxn>
                  <a:cxn ang="0">
                    <a:pos x="20" y="174"/>
                  </a:cxn>
                  <a:cxn ang="0">
                    <a:pos x="24" y="178"/>
                  </a:cxn>
                  <a:cxn ang="0">
                    <a:pos x="28" y="182"/>
                  </a:cxn>
                  <a:cxn ang="0">
                    <a:pos x="36" y="182"/>
                  </a:cxn>
                  <a:cxn ang="0">
                    <a:pos x="44" y="178"/>
                  </a:cxn>
                  <a:cxn ang="0">
                    <a:pos x="50" y="164"/>
                  </a:cxn>
                  <a:cxn ang="0">
                    <a:pos x="58" y="134"/>
                  </a:cxn>
                  <a:cxn ang="0">
                    <a:pos x="58" y="126"/>
                  </a:cxn>
                  <a:cxn ang="0">
                    <a:pos x="60" y="120"/>
                  </a:cxn>
                  <a:cxn ang="0">
                    <a:pos x="66" y="108"/>
                  </a:cxn>
                  <a:cxn ang="0">
                    <a:pos x="72" y="82"/>
                  </a:cxn>
                  <a:cxn ang="0">
                    <a:pos x="78" y="54"/>
                  </a:cxn>
                  <a:cxn ang="0">
                    <a:pos x="78" y="50"/>
                  </a:cxn>
                  <a:cxn ang="0">
                    <a:pos x="82" y="40"/>
                  </a:cxn>
                  <a:cxn ang="0">
                    <a:pos x="84" y="28"/>
                  </a:cxn>
                  <a:cxn ang="0">
                    <a:pos x="84" y="20"/>
                  </a:cxn>
                  <a:cxn ang="0">
                    <a:pos x="86" y="12"/>
                  </a:cxn>
                  <a:cxn ang="0">
                    <a:pos x="86" y="4"/>
                  </a:cxn>
                  <a:cxn ang="0">
                    <a:pos x="78" y="0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4" name="Freeform 308"/>
              <p:cNvSpPr>
                <a:spLocks/>
              </p:cNvSpPr>
              <p:nvPr/>
            </p:nvSpPr>
            <p:spPr bwMode="gray">
              <a:xfrm>
                <a:off x="2732" y="3460"/>
                <a:ext cx="58" cy="5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2"/>
                  </a:cxn>
                  <a:cxn ang="0">
                    <a:pos x="10" y="36"/>
                  </a:cxn>
                  <a:cxn ang="0">
                    <a:pos x="14" y="40"/>
                  </a:cxn>
                  <a:cxn ang="0">
                    <a:pos x="14" y="44"/>
                  </a:cxn>
                  <a:cxn ang="0">
                    <a:pos x="18" y="46"/>
                  </a:cxn>
                  <a:cxn ang="0">
                    <a:pos x="22" y="50"/>
                  </a:cxn>
                  <a:cxn ang="0">
                    <a:pos x="26" y="52"/>
                  </a:cxn>
                  <a:cxn ang="0">
                    <a:pos x="32" y="54"/>
                  </a:cxn>
                  <a:cxn ang="0">
                    <a:pos x="36" y="56"/>
                  </a:cxn>
                  <a:cxn ang="0">
                    <a:pos x="40" y="54"/>
                  </a:cxn>
                  <a:cxn ang="0">
                    <a:pos x="42" y="52"/>
                  </a:cxn>
                  <a:cxn ang="0">
                    <a:pos x="46" y="5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56" y="24"/>
                  </a:cxn>
                  <a:cxn ang="0">
                    <a:pos x="56" y="18"/>
                  </a:cxn>
                  <a:cxn ang="0">
                    <a:pos x="56" y="12"/>
                  </a:cxn>
                  <a:cxn ang="0">
                    <a:pos x="56" y="8"/>
                  </a:cxn>
                  <a:cxn ang="0">
                    <a:pos x="56" y="6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4" y="8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6" y="2"/>
                  </a:cxn>
                  <a:cxn ang="0">
                    <a:pos x="10" y="2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5" name="Freeform 309"/>
              <p:cNvSpPr>
                <a:spLocks/>
              </p:cNvSpPr>
              <p:nvPr/>
            </p:nvSpPr>
            <p:spPr bwMode="gray">
              <a:xfrm>
                <a:off x="2786" y="2872"/>
                <a:ext cx="70" cy="54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8" y="26"/>
                  </a:cxn>
                  <a:cxn ang="0">
                    <a:pos x="40" y="22"/>
                  </a:cxn>
                  <a:cxn ang="0">
                    <a:pos x="44" y="18"/>
                  </a:cxn>
                  <a:cxn ang="0">
                    <a:pos x="48" y="14"/>
                  </a:cxn>
                  <a:cxn ang="0">
                    <a:pos x="52" y="10"/>
                  </a:cxn>
                  <a:cxn ang="0">
                    <a:pos x="54" y="4"/>
                  </a:cxn>
                  <a:cxn ang="0">
                    <a:pos x="54" y="0"/>
                  </a:cxn>
                  <a:cxn ang="0">
                    <a:pos x="64" y="0"/>
                  </a:cxn>
                  <a:cxn ang="0">
                    <a:pos x="70" y="8"/>
                  </a:cxn>
                  <a:cxn ang="0">
                    <a:pos x="68" y="12"/>
                  </a:cxn>
                  <a:cxn ang="0">
                    <a:pos x="64" y="22"/>
                  </a:cxn>
                  <a:cxn ang="0">
                    <a:pos x="56" y="32"/>
                  </a:cxn>
                  <a:cxn ang="0">
                    <a:pos x="46" y="42"/>
                  </a:cxn>
                  <a:cxn ang="0">
                    <a:pos x="28" y="50"/>
                  </a:cxn>
                  <a:cxn ang="0">
                    <a:pos x="16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4"/>
                  </a:cxn>
                  <a:cxn ang="0">
                    <a:pos x="6" y="54"/>
                  </a:cxn>
                  <a:cxn ang="0">
                    <a:pos x="4" y="52"/>
                  </a:cxn>
                  <a:cxn ang="0">
                    <a:pos x="2" y="52"/>
                  </a:cxn>
                  <a:cxn ang="0">
                    <a:pos x="0" y="50"/>
                  </a:cxn>
                  <a:cxn ang="0">
                    <a:pos x="0" y="48"/>
                  </a:cxn>
                  <a:cxn ang="0">
                    <a:pos x="2" y="44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6" name="Freeform 310"/>
              <p:cNvSpPr>
                <a:spLocks/>
              </p:cNvSpPr>
              <p:nvPr/>
            </p:nvSpPr>
            <p:spPr bwMode="gray">
              <a:xfrm>
                <a:off x="3013" y="3440"/>
                <a:ext cx="74" cy="11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12"/>
                  </a:cxn>
                  <a:cxn ang="0">
                    <a:pos x="8" y="2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2" y="54"/>
                  </a:cxn>
                  <a:cxn ang="0">
                    <a:pos x="18" y="74"/>
                  </a:cxn>
                  <a:cxn ang="0">
                    <a:pos x="18" y="78"/>
                  </a:cxn>
                  <a:cxn ang="0">
                    <a:pos x="22" y="84"/>
                  </a:cxn>
                  <a:cxn ang="0">
                    <a:pos x="28" y="92"/>
                  </a:cxn>
                  <a:cxn ang="0">
                    <a:pos x="32" y="102"/>
                  </a:cxn>
                  <a:cxn ang="0">
                    <a:pos x="36" y="110"/>
                  </a:cxn>
                  <a:cxn ang="0">
                    <a:pos x="38" y="110"/>
                  </a:cxn>
                  <a:cxn ang="0">
                    <a:pos x="40" y="102"/>
                  </a:cxn>
                  <a:cxn ang="0">
                    <a:pos x="46" y="90"/>
                  </a:cxn>
                  <a:cxn ang="0">
                    <a:pos x="54" y="82"/>
                  </a:cxn>
                  <a:cxn ang="0">
                    <a:pos x="60" y="78"/>
                  </a:cxn>
                  <a:cxn ang="0">
                    <a:pos x="66" y="68"/>
                  </a:cxn>
                  <a:cxn ang="0">
                    <a:pos x="70" y="58"/>
                  </a:cxn>
                  <a:cxn ang="0">
                    <a:pos x="72" y="50"/>
                  </a:cxn>
                  <a:cxn ang="0">
                    <a:pos x="72" y="50"/>
                  </a:cxn>
                  <a:cxn ang="0">
                    <a:pos x="64" y="52"/>
                  </a:cxn>
                  <a:cxn ang="0">
                    <a:pos x="54" y="52"/>
                  </a:cxn>
                  <a:cxn ang="0">
                    <a:pos x="46" y="48"/>
                  </a:cxn>
                  <a:cxn ang="0">
                    <a:pos x="38" y="40"/>
                  </a:cxn>
                  <a:cxn ang="0">
                    <a:pos x="34" y="32"/>
                  </a:cxn>
                  <a:cxn ang="0">
                    <a:pos x="32" y="28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2" y="2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7" name="Freeform 311"/>
              <p:cNvSpPr>
                <a:spLocks/>
              </p:cNvSpPr>
              <p:nvPr/>
            </p:nvSpPr>
            <p:spPr bwMode="gray">
              <a:xfrm>
                <a:off x="2943" y="3544"/>
                <a:ext cx="92" cy="104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0" y="84"/>
                  </a:cxn>
                  <a:cxn ang="0">
                    <a:pos x="0" y="88"/>
                  </a:cxn>
                  <a:cxn ang="0">
                    <a:pos x="0" y="90"/>
                  </a:cxn>
                  <a:cxn ang="0">
                    <a:pos x="0" y="94"/>
                  </a:cxn>
                  <a:cxn ang="0">
                    <a:pos x="4" y="96"/>
                  </a:cxn>
                  <a:cxn ang="0">
                    <a:pos x="10" y="98"/>
                  </a:cxn>
                  <a:cxn ang="0">
                    <a:pos x="16" y="100"/>
                  </a:cxn>
                  <a:cxn ang="0">
                    <a:pos x="22" y="102"/>
                  </a:cxn>
                  <a:cxn ang="0">
                    <a:pos x="28" y="104"/>
                  </a:cxn>
                  <a:cxn ang="0">
                    <a:pos x="34" y="104"/>
                  </a:cxn>
                  <a:cxn ang="0">
                    <a:pos x="36" y="104"/>
                  </a:cxn>
                  <a:cxn ang="0">
                    <a:pos x="40" y="102"/>
                  </a:cxn>
                  <a:cxn ang="0">
                    <a:pos x="44" y="98"/>
                  </a:cxn>
                  <a:cxn ang="0">
                    <a:pos x="48" y="94"/>
                  </a:cxn>
                  <a:cxn ang="0">
                    <a:pos x="50" y="90"/>
                  </a:cxn>
                  <a:cxn ang="0">
                    <a:pos x="52" y="86"/>
                  </a:cxn>
                  <a:cxn ang="0">
                    <a:pos x="52" y="82"/>
                  </a:cxn>
                  <a:cxn ang="0">
                    <a:pos x="52" y="78"/>
                  </a:cxn>
                  <a:cxn ang="0">
                    <a:pos x="50" y="74"/>
                  </a:cxn>
                  <a:cxn ang="0">
                    <a:pos x="52" y="70"/>
                  </a:cxn>
                  <a:cxn ang="0">
                    <a:pos x="54" y="66"/>
                  </a:cxn>
                  <a:cxn ang="0">
                    <a:pos x="58" y="64"/>
                  </a:cxn>
                  <a:cxn ang="0">
                    <a:pos x="62" y="60"/>
                  </a:cxn>
                  <a:cxn ang="0">
                    <a:pos x="66" y="54"/>
                  </a:cxn>
                  <a:cxn ang="0">
                    <a:pos x="70" y="50"/>
                  </a:cxn>
                  <a:cxn ang="0">
                    <a:pos x="72" y="46"/>
                  </a:cxn>
                  <a:cxn ang="0">
                    <a:pos x="74" y="44"/>
                  </a:cxn>
                  <a:cxn ang="0">
                    <a:pos x="74" y="42"/>
                  </a:cxn>
                  <a:cxn ang="0">
                    <a:pos x="80" y="30"/>
                  </a:cxn>
                  <a:cxn ang="0">
                    <a:pos x="82" y="28"/>
                  </a:cxn>
                  <a:cxn ang="0">
                    <a:pos x="84" y="26"/>
                  </a:cxn>
                  <a:cxn ang="0">
                    <a:pos x="86" y="24"/>
                  </a:cxn>
                  <a:cxn ang="0">
                    <a:pos x="88" y="20"/>
                  </a:cxn>
                  <a:cxn ang="0">
                    <a:pos x="90" y="16"/>
                  </a:cxn>
                  <a:cxn ang="0">
                    <a:pos x="92" y="12"/>
                  </a:cxn>
                  <a:cxn ang="0">
                    <a:pos x="92" y="8"/>
                  </a:cxn>
                  <a:cxn ang="0">
                    <a:pos x="90" y="6"/>
                  </a:cxn>
                  <a:cxn ang="0">
                    <a:pos x="86" y="4"/>
                  </a:cxn>
                  <a:cxn ang="0">
                    <a:pos x="82" y="2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70" y="0"/>
                  </a:cxn>
                  <a:cxn ang="0">
                    <a:pos x="68" y="2"/>
                  </a:cxn>
                  <a:cxn ang="0">
                    <a:pos x="66" y="4"/>
                  </a:cxn>
                  <a:cxn ang="0">
                    <a:pos x="64" y="8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60" y="12"/>
                  </a:cxn>
                  <a:cxn ang="0">
                    <a:pos x="58" y="26"/>
                  </a:cxn>
                  <a:cxn ang="0">
                    <a:pos x="42" y="36"/>
                  </a:cxn>
                  <a:cxn ang="0">
                    <a:pos x="32" y="44"/>
                  </a:cxn>
                  <a:cxn ang="0">
                    <a:pos x="20" y="62"/>
                  </a:cxn>
                  <a:cxn ang="0">
                    <a:pos x="14" y="72"/>
                  </a:cxn>
                  <a:cxn ang="0">
                    <a:pos x="14" y="72"/>
                  </a:cxn>
                  <a:cxn ang="0">
                    <a:pos x="12" y="72"/>
                  </a:cxn>
                  <a:cxn ang="0">
                    <a:pos x="8" y="72"/>
                  </a:cxn>
                  <a:cxn ang="0">
                    <a:pos x="6" y="76"/>
                  </a:cxn>
                  <a:cxn ang="0">
                    <a:pos x="4" y="80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8" name="Freeform 312"/>
              <p:cNvSpPr>
                <a:spLocks/>
              </p:cNvSpPr>
              <p:nvPr/>
            </p:nvSpPr>
            <p:spPr bwMode="gray">
              <a:xfrm>
                <a:off x="2418" y="2602"/>
                <a:ext cx="36" cy="9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2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2" y="5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4" y="56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0" y="64"/>
                  </a:cxn>
                  <a:cxn ang="0">
                    <a:pos x="0" y="66"/>
                  </a:cxn>
                  <a:cxn ang="0">
                    <a:pos x="2" y="70"/>
                  </a:cxn>
                  <a:cxn ang="0">
                    <a:pos x="4" y="76"/>
                  </a:cxn>
                  <a:cxn ang="0">
                    <a:pos x="6" y="82"/>
                  </a:cxn>
                  <a:cxn ang="0">
                    <a:pos x="10" y="88"/>
                  </a:cxn>
                  <a:cxn ang="0">
                    <a:pos x="12" y="92"/>
                  </a:cxn>
                  <a:cxn ang="0">
                    <a:pos x="14" y="94"/>
                  </a:cxn>
                  <a:cxn ang="0">
                    <a:pos x="16" y="96"/>
                  </a:cxn>
                  <a:cxn ang="0">
                    <a:pos x="18" y="94"/>
                  </a:cxn>
                  <a:cxn ang="0">
                    <a:pos x="22" y="90"/>
                  </a:cxn>
                  <a:cxn ang="0">
                    <a:pos x="24" y="88"/>
                  </a:cxn>
                  <a:cxn ang="0">
                    <a:pos x="24" y="84"/>
                  </a:cxn>
                  <a:cxn ang="0">
                    <a:pos x="24" y="78"/>
                  </a:cxn>
                  <a:cxn ang="0">
                    <a:pos x="24" y="72"/>
                  </a:cxn>
                  <a:cxn ang="0">
                    <a:pos x="24" y="66"/>
                  </a:cxn>
                  <a:cxn ang="0">
                    <a:pos x="24" y="60"/>
                  </a:cxn>
                  <a:cxn ang="0">
                    <a:pos x="24" y="56"/>
                  </a:cxn>
                  <a:cxn ang="0">
                    <a:pos x="24" y="56"/>
                  </a:cxn>
                  <a:cxn ang="0">
                    <a:pos x="30" y="42"/>
                  </a:cxn>
                  <a:cxn ang="0">
                    <a:pos x="30" y="40"/>
                  </a:cxn>
                  <a:cxn ang="0">
                    <a:pos x="30" y="36"/>
                  </a:cxn>
                  <a:cxn ang="0">
                    <a:pos x="30" y="32"/>
                  </a:cxn>
                  <a:cxn ang="0">
                    <a:pos x="30" y="28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4" y="22"/>
                  </a:cxn>
                  <a:cxn ang="0">
                    <a:pos x="34" y="20"/>
                  </a:cxn>
                  <a:cxn ang="0">
                    <a:pos x="34" y="16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4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4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29" name="Freeform 313"/>
              <p:cNvSpPr>
                <a:spLocks/>
              </p:cNvSpPr>
              <p:nvPr/>
            </p:nvSpPr>
            <p:spPr bwMode="gray">
              <a:xfrm>
                <a:off x="2386" y="2702"/>
                <a:ext cx="32" cy="34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10" y="32"/>
                  </a:cxn>
                  <a:cxn ang="0">
                    <a:pos x="12" y="30"/>
                  </a:cxn>
                  <a:cxn ang="0">
                    <a:pos x="16" y="26"/>
                  </a:cxn>
                  <a:cxn ang="0">
                    <a:pos x="20" y="24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4" y="20"/>
                  </a:cxn>
                  <a:cxn ang="0">
                    <a:pos x="26" y="16"/>
                  </a:cxn>
                  <a:cxn ang="0">
                    <a:pos x="28" y="12"/>
                  </a:cxn>
                  <a:cxn ang="0">
                    <a:pos x="30" y="10"/>
                  </a:cxn>
                  <a:cxn ang="0">
                    <a:pos x="32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2" y="2"/>
                  </a:cxn>
                  <a:cxn ang="0">
                    <a:pos x="20" y="6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8" y="20"/>
                  </a:cxn>
                  <a:cxn ang="0">
                    <a:pos x="4" y="24"/>
                  </a:cxn>
                  <a:cxn ang="0">
                    <a:pos x="2" y="26"/>
                  </a:cxn>
                  <a:cxn ang="0">
                    <a:pos x="2" y="28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0" name="Freeform 314"/>
              <p:cNvSpPr>
                <a:spLocks/>
              </p:cNvSpPr>
              <p:nvPr/>
            </p:nvSpPr>
            <p:spPr bwMode="gray">
              <a:xfrm>
                <a:off x="2446" y="2726"/>
                <a:ext cx="60" cy="4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0" y="8"/>
                  </a:cxn>
                  <a:cxn ang="0">
                    <a:pos x="20" y="10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4" y="20"/>
                  </a:cxn>
                  <a:cxn ang="0">
                    <a:pos x="2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4" y="42"/>
                  </a:cxn>
                  <a:cxn ang="0">
                    <a:pos x="26" y="44"/>
                  </a:cxn>
                  <a:cxn ang="0">
                    <a:pos x="30" y="44"/>
                  </a:cxn>
                  <a:cxn ang="0">
                    <a:pos x="32" y="46"/>
                  </a:cxn>
                  <a:cxn ang="0">
                    <a:pos x="36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4" y="42"/>
                  </a:cxn>
                  <a:cxn ang="0">
                    <a:pos x="44" y="38"/>
                  </a:cxn>
                  <a:cxn ang="0">
                    <a:pos x="44" y="34"/>
                  </a:cxn>
                  <a:cxn ang="0">
                    <a:pos x="42" y="32"/>
                  </a:cxn>
                  <a:cxn ang="0">
                    <a:pos x="42" y="30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30"/>
                  </a:cxn>
                  <a:cxn ang="0">
                    <a:pos x="50" y="32"/>
                  </a:cxn>
                  <a:cxn ang="0">
                    <a:pos x="52" y="34"/>
                  </a:cxn>
                  <a:cxn ang="0">
                    <a:pos x="54" y="36"/>
                  </a:cxn>
                  <a:cxn ang="0">
                    <a:pos x="56" y="34"/>
                  </a:cxn>
                  <a:cxn ang="0">
                    <a:pos x="58" y="30"/>
                  </a:cxn>
                  <a:cxn ang="0">
                    <a:pos x="60" y="24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2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1" name="Freeform 315"/>
              <p:cNvSpPr>
                <a:spLocks/>
              </p:cNvSpPr>
              <p:nvPr/>
            </p:nvSpPr>
            <p:spPr bwMode="gray">
              <a:xfrm>
                <a:off x="2304" y="2754"/>
                <a:ext cx="108" cy="96"/>
              </a:xfrm>
              <a:custGeom>
                <a:avLst/>
                <a:gdLst/>
                <a:ahLst/>
                <a:cxnLst>
                  <a:cxn ang="0">
                    <a:pos x="70" y="46"/>
                  </a:cxn>
                  <a:cxn ang="0">
                    <a:pos x="90" y="46"/>
                  </a:cxn>
                  <a:cxn ang="0">
                    <a:pos x="100" y="44"/>
                  </a:cxn>
                  <a:cxn ang="0">
                    <a:pos x="86" y="38"/>
                  </a:cxn>
                  <a:cxn ang="0">
                    <a:pos x="108" y="30"/>
                  </a:cxn>
                  <a:cxn ang="0">
                    <a:pos x="108" y="26"/>
                  </a:cxn>
                  <a:cxn ang="0">
                    <a:pos x="104" y="22"/>
                  </a:cxn>
                  <a:cxn ang="0">
                    <a:pos x="98" y="16"/>
                  </a:cxn>
                  <a:cxn ang="0">
                    <a:pos x="92" y="10"/>
                  </a:cxn>
                  <a:cxn ang="0">
                    <a:pos x="90" y="6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72" y="4"/>
                  </a:cxn>
                  <a:cxn ang="0">
                    <a:pos x="66" y="10"/>
                  </a:cxn>
                  <a:cxn ang="0">
                    <a:pos x="58" y="14"/>
                  </a:cxn>
                  <a:cxn ang="0">
                    <a:pos x="48" y="38"/>
                  </a:cxn>
                  <a:cxn ang="0">
                    <a:pos x="42" y="40"/>
                  </a:cxn>
                  <a:cxn ang="0">
                    <a:pos x="36" y="46"/>
                  </a:cxn>
                  <a:cxn ang="0">
                    <a:pos x="30" y="48"/>
                  </a:cxn>
                  <a:cxn ang="0">
                    <a:pos x="24" y="54"/>
                  </a:cxn>
                  <a:cxn ang="0">
                    <a:pos x="18" y="60"/>
                  </a:cxn>
                  <a:cxn ang="0">
                    <a:pos x="16" y="64"/>
                  </a:cxn>
                  <a:cxn ang="0">
                    <a:pos x="0" y="88"/>
                  </a:cxn>
                  <a:cxn ang="0">
                    <a:pos x="2" y="90"/>
                  </a:cxn>
                  <a:cxn ang="0">
                    <a:pos x="10" y="94"/>
                  </a:cxn>
                  <a:cxn ang="0">
                    <a:pos x="16" y="96"/>
                  </a:cxn>
                  <a:cxn ang="0">
                    <a:pos x="22" y="90"/>
                  </a:cxn>
                  <a:cxn ang="0">
                    <a:pos x="24" y="86"/>
                  </a:cxn>
                  <a:cxn ang="0">
                    <a:pos x="28" y="82"/>
                  </a:cxn>
                  <a:cxn ang="0">
                    <a:pos x="32" y="80"/>
                  </a:cxn>
                  <a:cxn ang="0">
                    <a:pos x="46" y="74"/>
                  </a:cxn>
                  <a:cxn ang="0">
                    <a:pos x="62" y="56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2" name="Freeform 316"/>
              <p:cNvSpPr>
                <a:spLocks/>
              </p:cNvSpPr>
              <p:nvPr/>
            </p:nvSpPr>
            <p:spPr bwMode="gray">
              <a:xfrm>
                <a:off x="2284" y="2796"/>
                <a:ext cx="120" cy="110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104" y="34"/>
                  </a:cxn>
                  <a:cxn ang="0">
                    <a:pos x="112" y="36"/>
                  </a:cxn>
                  <a:cxn ang="0">
                    <a:pos x="120" y="42"/>
                  </a:cxn>
                  <a:cxn ang="0">
                    <a:pos x="116" y="46"/>
                  </a:cxn>
                  <a:cxn ang="0">
                    <a:pos x="114" y="48"/>
                  </a:cxn>
                  <a:cxn ang="0">
                    <a:pos x="106" y="50"/>
                  </a:cxn>
                  <a:cxn ang="0">
                    <a:pos x="102" y="54"/>
                  </a:cxn>
                  <a:cxn ang="0">
                    <a:pos x="100" y="56"/>
                  </a:cxn>
                  <a:cxn ang="0">
                    <a:pos x="94" y="70"/>
                  </a:cxn>
                  <a:cxn ang="0">
                    <a:pos x="88" y="76"/>
                  </a:cxn>
                  <a:cxn ang="0">
                    <a:pos x="86" y="80"/>
                  </a:cxn>
                  <a:cxn ang="0">
                    <a:pos x="84" y="84"/>
                  </a:cxn>
                  <a:cxn ang="0">
                    <a:pos x="82" y="94"/>
                  </a:cxn>
                  <a:cxn ang="0">
                    <a:pos x="78" y="102"/>
                  </a:cxn>
                  <a:cxn ang="0">
                    <a:pos x="74" y="106"/>
                  </a:cxn>
                  <a:cxn ang="0">
                    <a:pos x="66" y="108"/>
                  </a:cxn>
                  <a:cxn ang="0">
                    <a:pos x="60" y="100"/>
                  </a:cxn>
                  <a:cxn ang="0">
                    <a:pos x="50" y="98"/>
                  </a:cxn>
                  <a:cxn ang="0">
                    <a:pos x="46" y="96"/>
                  </a:cxn>
                  <a:cxn ang="0">
                    <a:pos x="40" y="96"/>
                  </a:cxn>
                  <a:cxn ang="0">
                    <a:pos x="34" y="96"/>
                  </a:cxn>
                  <a:cxn ang="0">
                    <a:pos x="26" y="94"/>
                  </a:cxn>
                  <a:cxn ang="0">
                    <a:pos x="22" y="90"/>
                  </a:cxn>
                  <a:cxn ang="0">
                    <a:pos x="16" y="86"/>
                  </a:cxn>
                  <a:cxn ang="0">
                    <a:pos x="6" y="82"/>
                  </a:cxn>
                  <a:cxn ang="0">
                    <a:pos x="0" y="78"/>
                  </a:cxn>
                  <a:cxn ang="0">
                    <a:pos x="0" y="74"/>
                  </a:cxn>
                  <a:cxn ang="0">
                    <a:pos x="4" y="72"/>
                  </a:cxn>
                  <a:cxn ang="0">
                    <a:pos x="2" y="60"/>
                  </a:cxn>
                  <a:cxn ang="0">
                    <a:pos x="2" y="52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20" y="46"/>
                  </a:cxn>
                  <a:cxn ang="0">
                    <a:pos x="22" y="48"/>
                  </a:cxn>
                  <a:cxn ang="0">
                    <a:pos x="28" y="52"/>
                  </a:cxn>
                  <a:cxn ang="0">
                    <a:pos x="36" y="52"/>
                  </a:cxn>
                  <a:cxn ang="0">
                    <a:pos x="44" y="44"/>
                  </a:cxn>
                  <a:cxn ang="0">
                    <a:pos x="48" y="42"/>
                  </a:cxn>
                  <a:cxn ang="0">
                    <a:pos x="56" y="38"/>
                  </a:cxn>
                  <a:cxn ang="0">
                    <a:pos x="62" y="34"/>
                  </a:cxn>
                  <a:cxn ang="0">
                    <a:pos x="70" y="30"/>
                  </a:cxn>
                  <a:cxn ang="0">
                    <a:pos x="74" y="28"/>
                  </a:cxn>
                  <a:cxn ang="0">
                    <a:pos x="90" y="4"/>
                  </a:cxn>
                  <a:cxn ang="0">
                    <a:pos x="94" y="4"/>
                  </a:cxn>
                  <a:cxn ang="0">
                    <a:pos x="106" y="4"/>
                  </a:cxn>
                  <a:cxn ang="0">
                    <a:pos x="116" y="2"/>
                  </a:cxn>
                  <a:cxn ang="0">
                    <a:pos x="120" y="2"/>
                  </a:cxn>
                  <a:cxn ang="0">
                    <a:pos x="116" y="6"/>
                  </a:cxn>
                  <a:cxn ang="0">
                    <a:pos x="108" y="12"/>
                  </a:cxn>
                  <a:cxn ang="0">
                    <a:pos x="102" y="28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3" name="Freeform 317"/>
              <p:cNvSpPr>
                <a:spLocks/>
              </p:cNvSpPr>
              <p:nvPr/>
            </p:nvSpPr>
            <p:spPr bwMode="gray">
              <a:xfrm>
                <a:off x="2688" y="2880"/>
                <a:ext cx="128" cy="108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8"/>
                  </a:cxn>
                  <a:cxn ang="0">
                    <a:pos x="76" y="36"/>
                  </a:cxn>
                  <a:cxn ang="0">
                    <a:pos x="72" y="36"/>
                  </a:cxn>
                  <a:cxn ang="0">
                    <a:pos x="70" y="34"/>
                  </a:cxn>
                  <a:cxn ang="0">
                    <a:pos x="68" y="32"/>
                  </a:cxn>
                  <a:cxn ang="0">
                    <a:pos x="62" y="28"/>
                  </a:cxn>
                  <a:cxn ang="0">
                    <a:pos x="58" y="24"/>
                  </a:cxn>
                  <a:cxn ang="0">
                    <a:pos x="52" y="20"/>
                  </a:cxn>
                  <a:cxn ang="0">
                    <a:pos x="46" y="16"/>
                  </a:cxn>
                  <a:cxn ang="0">
                    <a:pos x="42" y="12"/>
                  </a:cxn>
                  <a:cxn ang="0">
                    <a:pos x="40" y="10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26" y="8"/>
                  </a:cxn>
                  <a:cxn ang="0">
                    <a:pos x="14" y="4"/>
                  </a:cxn>
                  <a:cxn ang="0">
                    <a:pos x="4" y="0"/>
                  </a:cxn>
                  <a:cxn ang="0">
                    <a:pos x="0" y="80"/>
                  </a:cxn>
                  <a:cxn ang="0">
                    <a:pos x="12" y="86"/>
                  </a:cxn>
                  <a:cxn ang="0">
                    <a:pos x="28" y="80"/>
                  </a:cxn>
                  <a:cxn ang="0">
                    <a:pos x="28" y="78"/>
                  </a:cxn>
                  <a:cxn ang="0">
                    <a:pos x="28" y="76"/>
                  </a:cxn>
                  <a:cxn ang="0">
                    <a:pos x="30" y="74"/>
                  </a:cxn>
                  <a:cxn ang="0">
                    <a:pos x="34" y="72"/>
                  </a:cxn>
                  <a:cxn ang="0">
                    <a:pos x="38" y="68"/>
                  </a:cxn>
                  <a:cxn ang="0">
                    <a:pos x="42" y="68"/>
                  </a:cxn>
                  <a:cxn ang="0">
                    <a:pos x="46" y="66"/>
                  </a:cxn>
                  <a:cxn ang="0">
                    <a:pos x="52" y="68"/>
                  </a:cxn>
                  <a:cxn ang="0">
                    <a:pos x="76" y="82"/>
                  </a:cxn>
                  <a:cxn ang="0">
                    <a:pos x="86" y="94"/>
                  </a:cxn>
                  <a:cxn ang="0">
                    <a:pos x="104" y="102"/>
                  </a:cxn>
                  <a:cxn ang="0">
                    <a:pos x="126" y="108"/>
                  </a:cxn>
                  <a:cxn ang="0">
                    <a:pos x="128" y="108"/>
                  </a:cxn>
                  <a:cxn ang="0">
                    <a:pos x="128" y="106"/>
                  </a:cxn>
                  <a:cxn ang="0">
                    <a:pos x="128" y="104"/>
                  </a:cxn>
                  <a:cxn ang="0">
                    <a:pos x="128" y="100"/>
                  </a:cxn>
                  <a:cxn ang="0">
                    <a:pos x="126" y="98"/>
                  </a:cxn>
                  <a:cxn ang="0">
                    <a:pos x="124" y="94"/>
                  </a:cxn>
                  <a:cxn ang="0">
                    <a:pos x="120" y="92"/>
                  </a:cxn>
                  <a:cxn ang="0">
                    <a:pos x="116" y="88"/>
                  </a:cxn>
                  <a:cxn ang="0">
                    <a:pos x="110" y="84"/>
                  </a:cxn>
                  <a:cxn ang="0">
                    <a:pos x="106" y="80"/>
                  </a:cxn>
                  <a:cxn ang="0">
                    <a:pos x="102" y="76"/>
                  </a:cxn>
                  <a:cxn ang="0">
                    <a:pos x="98" y="72"/>
                  </a:cxn>
                  <a:cxn ang="0">
                    <a:pos x="96" y="70"/>
                  </a:cxn>
                  <a:cxn ang="0">
                    <a:pos x="96" y="70"/>
                  </a:cxn>
                  <a:cxn ang="0">
                    <a:pos x="80" y="60"/>
                  </a:cxn>
                  <a:cxn ang="0">
                    <a:pos x="96" y="54"/>
                  </a:cxn>
                  <a:cxn ang="0">
                    <a:pos x="92" y="46"/>
                  </a:cxn>
                  <a:cxn ang="0">
                    <a:pos x="90" y="46"/>
                  </a:cxn>
                  <a:cxn ang="0">
                    <a:pos x="88" y="44"/>
                  </a:cxn>
                  <a:cxn ang="0">
                    <a:pos x="84" y="44"/>
                  </a:cxn>
                  <a:cxn ang="0">
                    <a:pos x="80" y="42"/>
                  </a:cxn>
                  <a:cxn ang="0">
                    <a:pos x="78" y="42"/>
                  </a:cxn>
                  <a:cxn ang="0">
                    <a:pos x="78" y="40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4" name="Freeform 318"/>
              <p:cNvSpPr>
                <a:spLocks/>
              </p:cNvSpPr>
              <p:nvPr/>
            </p:nvSpPr>
            <p:spPr bwMode="gray">
              <a:xfrm>
                <a:off x="2568" y="2852"/>
                <a:ext cx="122" cy="108"/>
              </a:xfrm>
              <a:custGeom>
                <a:avLst/>
                <a:gdLst/>
                <a:ahLst/>
                <a:cxnLst>
                  <a:cxn ang="0">
                    <a:pos x="122" y="28"/>
                  </a:cxn>
                  <a:cxn ang="0">
                    <a:pos x="114" y="24"/>
                  </a:cxn>
                  <a:cxn ang="0">
                    <a:pos x="102" y="18"/>
                  </a:cxn>
                  <a:cxn ang="0">
                    <a:pos x="92" y="14"/>
                  </a:cxn>
                  <a:cxn ang="0">
                    <a:pos x="80" y="14"/>
                  </a:cxn>
                  <a:cxn ang="0">
                    <a:pos x="72" y="20"/>
                  </a:cxn>
                  <a:cxn ang="0">
                    <a:pos x="72" y="20"/>
                  </a:cxn>
                  <a:cxn ang="0">
                    <a:pos x="72" y="24"/>
                  </a:cxn>
                  <a:cxn ang="0">
                    <a:pos x="72" y="28"/>
                  </a:cxn>
                  <a:cxn ang="0">
                    <a:pos x="70" y="32"/>
                  </a:cxn>
                  <a:cxn ang="0">
                    <a:pos x="70" y="36"/>
                  </a:cxn>
                  <a:cxn ang="0">
                    <a:pos x="66" y="40"/>
                  </a:cxn>
                  <a:cxn ang="0">
                    <a:pos x="64" y="42"/>
                  </a:cxn>
                  <a:cxn ang="0">
                    <a:pos x="58" y="42"/>
                  </a:cxn>
                  <a:cxn ang="0">
                    <a:pos x="52" y="42"/>
                  </a:cxn>
                  <a:cxn ang="0">
                    <a:pos x="48" y="40"/>
                  </a:cxn>
                  <a:cxn ang="0">
                    <a:pos x="42" y="38"/>
                  </a:cxn>
                  <a:cxn ang="0">
                    <a:pos x="40" y="32"/>
                  </a:cxn>
                  <a:cxn ang="0">
                    <a:pos x="38" y="28"/>
                  </a:cxn>
                  <a:cxn ang="0">
                    <a:pos x="34" y="22"/>
                  </a:cxn>
                  <a:cxn ang="0">
                    <a:pos x="34" y="18"/>
                  </a:cxn>
                  <a:cxn ang="0">
                    <a:pos x="32" y="14"/>
                  </a:cxn>
                  <a:cxn ang="0">
                    <a:pos x="32" y="12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6" y="18"/>
                  </a:cxn>
                  <a:cxn ang="0">
                    <a:pos x="10" y="26"/>
                  </a:cxn>
                  <a:cxn ang="0">
                    <a:pos x="12" y="32"/>
                  </a:cxn>
                  <a:cxn ang="0">
                    <a:pos x="14" y="38"/>
                  </a:cxn>
                  <a:cxn ang="0">
                    <a:pos x="14" y="42"/>
                  </a:cxn>
                  <a:cxn ang="0">
                    <a:pos x="16" y="46"/>
                  </a:cxn>
                  <a:cxn ang="0">
                    <a:pos x="18" y="48"/>
                  </a:cxn>
                  <a:cxn ang="0">
                    <a:pos x="20" y="50"/>
                  </a:cxn>
                  <a:cxn ang="0">
                    <a:pos x="24" y="50"/>
                  </a:cxn>
                  <a:cxn ang="0">
                    <a:pos x="28" y="48"/>
                  </a:cxn>
                  <a:cxn ang="0">
                    <a:pos x="34" y="48"/>
                  </a:cxn>
                  <a:cxn ang="0">
                    <a:pos x="38" y="50"/>
                  </a:cxn>
                  <a:cxn ang="0">
                    <a:pos x="42" y="52"/>
                  </a:cxn>
                  <a:cxn ang="0">
                    <a:pos x="46" y="54"/>
                  </a:cxn>
                  <a:cxn ang="0">
                    <a:pos x="50" y="54"/>
                  </a:cxn>
                  <a:cxn ang="0">
                    <a:pos x="56" y="56"/>
                  </a:cxn>
                  <a:cxn ang="0">
                    <a:pos x="62" y="56"/>
                  </a:cxn>
                  <a:cxn ang="0">
                    <a:pos x="68" y="58"/>
                  </a:cxn>
                  <a:cxn ang="0">
                    <a:pos x="70" y="58"/>
                  </a:cxn>
                  <a:cxn ang="0">
                    <a:pos x="72" y="58"/>
                  </a:cxn>
                  <a:cxn ang="0">
                    <a:pos x="88" y="72"/>
                  </a:cxn>
                  <a:cxn ang="0">
                    <a:pos x="98" y="90"/>
                  </a:cxn>
                  <a:cxn ang="0">
                    <a:pos x="114" y="104"/>
                  </a:cxn>
                  <a:cxn ang="0">
                    <a:pos x="118" y="108"/>
                  </a:cxn>
                  <a:cxn ang="0">
                    <a:pos x="122" y="28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5" name="Freeform 319"/>
              <p:cNvSpPr>
                <a:spLocks/>
              </p:cNvSpPr>
              <p:nvPr/>
            </p:nvSpPr>
            <p:spPr bwMode="gray">
              <a:xfrm>
                <a:off x="2340" y="3030"/>
                <a:ext cx="508" cy="408"/>
              </a:xfrm>
              <a:custGeom>
                <a:avLst/>
                <a:gdLst/>
                <a:ahLst/>
                <a:cxnLst>
                  <a:cxn ang="0">
                    <a:pos x="98" y="124"/>
                  </a:cxn>
                  <a:cxn ang="0">
                    <a:pos x="110" y="100"/>
                  </a:cxn>
                  <a:cxn ang="0">
                    <a:pos x="128" y="86"/>
                  </a:cxn>
                  <a:cxn ang="0">
                    <a:pos x="134" y="70"/>
                  </a:cxn>
                  <a:cxn ang="0">
                    <a:pos x="170" y="48"/>
                  </a:cxn>
                  <a:cxn ang="0">
                    <a:pos x="190" y="60"/>
                  </a:cxn>
                  <a:cxn ang="0">
                    <a:pos x="202" y="56"/>
                  </a:cxn>
                  <a:cxn ang="0">
                    <a:pos x="196" y="44"/>
                  </a:cxn>
                  <a:cxn ang="0">
                    <a:pos x="204" y="28"/>
                  </a:cxn>
                  <a:cxn ang="0">
                    <a:pos x="230" y="18"/>
                  </a:cxn>
                  <a:cxn ang="0">
                    <a:pos x="222" y="8"/>
                  </a:cxn>
                  <a:cxn ang="0">
                    <a:pos x="238" y="0"/>
                  </a:cxn>
                  <a:cxn ang="0">
                    <a:pos x="246" y="8"/>
                  </a:cxn>
                  <a:cxn ang="0">
                    <a:pos x="252" y="12"/>
                  </a:cxn>
                  <a:cxn ang="0">
                    <a:pos x="256" y="4"/>
                  </a:cxn>
                  <a:cxn ang="0">
                    <a:pos x="268" y="20"/>
                  </a:cxn>
                  <a:cxn ang="0">
                    <a:pos x="298" y="18"/>
                  </a:cxn>
                  <a:cxn ang="0">
                    <a:pos x="300" y="32"/>
                  </a:cxn>
                  <a:cxn ang="0">
                    <a:pos x="286" y="52"/>
                  </a:cxn>
                  <a:cxn ang="0">
                    <a:pos x="326" y="82"/>
                  </a:cxn>
                  <a:cxn ang="0">
                    <a:pos x="344" y="78"/>
                  </a:cxn>
                  <a:cxn ang="0">
                    <a:pos x="358" y="10"/>
                  </a:cxn>
                  <a:cxn ang="0">
                    <a:pos x="364" y="0"/>
                  </a:cxn>
                  <a:cxn ang="0">
                    <a:pos x="378" y="20"/>
                  </a:cxn>
                  <a:cxn ang="0">
                    <a:pos x="376" y="36"/>
                  </a:cxn>
                  <a:cxn ang="0">
                    <a:pos x="390" y="42"/>
                  </a:cxn>
                  <a:cxn ang="0">
                    <a:pos x="404" y="66"/>
                  </a:cxn>
                  <a:cxn ang="0">
                    <a:pos x="412" y="80"/>
                  </a:cxn>
                  <a:cxn ang="0">
                    <a:pos x="424" y="100"/>
                  </a:cxn>
                  <a:cxn ang="0">
                    <a:pos x="454" y="136"/>
                  </a:cxn>
                  <a:cxn ang="0">
                    <a:pos x="506" y="210"/>
                  </a:cxn>
                  <a:cxn ang="0">
                    <a:pos x="508" y="272"/>
                  </a:cxn>
                  <a:cxn ang="0">
                    <a:pos x="488" y="294"/>
                  </a:cxn>
                  <a:cxn ang="0">
                    <a:pos x="472" y="332"/>
                  </a:cxn>
                  <a:cxn ang="0">
                    <a:pos x="460" y="352"/>
                  </a:cxn>
                  <a:cxn ang="0">
                    <a:pos x="460" y="384"/>
                  </a:cxn>
                  <a:cxn ang="0">
                    <a:pos x="414" y="408"/>
                  </a:cxn>
                  <a:cxn ang="0">
                    <a:pos x="394" y="392"/>
                  </a:cxn>
                  <a:cxn ang="0">
                    <a:pos x="376" y="396"/>
                  </a:cxn>
                  <a:cxn ang="0">
                    <a:pos x="344" y="388"/>
                  </a:cxn>
                  <a:cxn ang="0">
                    <a:pos x="274" y="318"/>
                  </a:cxn>
                  <a:cxn ang="0">
                    <a:pos x="214" y="294"/>
                  </a:cxn>
                  <a:cxn ang="0">
                    <a:pos x="134" y="326"/>
                  </a:cxn>
                  <a:cxn ang="0">
                    <a:pos x="120" y="340"/>
                  </a:cxn>
                  <a:cxn ang="0">
                    <a:pos x="80" y="338"/>
                  </a:cxn>
                  <a:cxn ang="0">
                    <a:pos x="64" y="352"/>
                  </a:cxn>
                  <a:cxn ang="0">
                    <a:pos x="36" y="350"/>
                  </a:cxn>
                  <a:cxn ang="0">
                    <a:pos x="30" y="340"/>
                  </a:cxn>
                  <a:cxn ang="0">
                    <a:pos x="20" y="342"/>
                  </a:cxn>
                  <a:cxn ang="0">
                    <a:pos x="26" y="326"/>
                  </a:cxn>
                  <a:cxn ang="0">
                    <a:pos x="24" y="284"/>
                  </a:cxn>
                  <a:cxn ang="0">
                    <a:pos x="4" y="228"/>
                  </a:cxn>
                  <a:cxn ang="0">
                    <a:pos x="4" y="194"/>
                  </a:cxn>
                  <a:cxn ang="0">
                    <a:pos x="12" y="154"/>
                  </a:cxn>
                  <a:cxn ang="0">
                    <a:pos x="30" y="138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6" name="Freeform 320"/>
              <p:cNvSpPr>
                <a:spLocks/>
              </p:cNvSpPr>
              <p:nvPr/>
            </p:nvSpPr>
            <p:spPr bwMode="gray">
              <a:xfrm>
                <a:off x="2408" y="2818"/>
                <a:ext cx="82" cy="96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8" y="86"/>
                  </a:cxn>
                  <a:cxn ang="0">
                    <a:pos x="8" y="78"/>
                  </a:cxn>
                  <a:cxn ang="0">
                    <a:pos x="10" y="68"/>
                  </a:cxn>
                  <a:cxn ang="0">
                    <a:pos x="12" y="62"/>
                  </a:cxn>
                  <a:cxn ang="0">
                    <a:pos x="10" y="56"/>
                  </a:cxn>
                  <a:cxn ang="0">
                    <a:pos x="6" y="52"/>
                  </a:cxn>
                  <a:cxn ang="0">
                    <a:pos x="2" y="52"/>
                  </a:cxn>
                  <a:cxn ang="0">
                    <a:pos x="0" y="46"/>
                  </a:cxn>
                  <a:cxn ang="0">
                    <a:pos x="4" y="38"/>
                  </a:cxn>
                  <a:cxn ang="0">
                    <a:pos x="8" y="32"/>
                  </a:cxn>
                  <a:cxn ang="0">
                    <a:pos x="8" y="30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2"/>
                  </a:cxn>
                  <a:cxn ang="0">
                    <a:pos x="24" y="8"/>
                  </a:cxn>
                  <a:cxn ang="0">
                    <a:pos x="34" y="2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2" y="2"/>
                  </a:cxn>
                  <a:cxn ang="0">
                    <a:pos x="68" y="4"/>
                  </a:cxn>
                  <a:cxn ang="0">
                    <a:pos x="72" y="6"/>
                  </a:cxn>
                  <a:cxn ang="0">
                    <a:pos x="76" y="6"/>
                  </a:cxn>
                  <a:cxn ang="0">
                    <a:pos x="78" y="4"/>
                  </a:cxn>
                  <a:cxn ang="0">
                    <a:pos x="82" y="10"/>
                  </a:cxn>
                  <a:cxn ang="0">
                    <a:pos x="82" y="18"/>
                  </a:cxn>
                  <a:cxn ang="0">
                    <a:pos x="74" y="22"/>
                  </a:cxn>
                  <a:cxn ang="0">
                    <a:pos x="68" y="22"/>
                  </a:cxn>
                  <a:cxn ang="0">
                    <a:pos x="64" y="16"/>
                  </a:cxn>
                  <a:cxn ang="0">
                    <a:pos x="60" y="12"/>
                  </a:cxn>
                  <a:cxn ang="0">
                    <a:pos x="54" y="8"/>
                  </a:cxn>
                  <a:cxn ang="0">
                    <a:pos x="46" y="6"/>
                  </a:cxn>
                  <a:cxn ang="0">
                    <a:pos x="36" y="10"/>
                  </a:cxn>
                  <a:cxn ang="0">
                    <a:pos x="26" y="16"/>
                  </a:cxn>
                  <a:cxn ang="0">
                    <a:pos x="22" y="22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20" y="38"/>
                  </a:cxn>
                  <a:cxn ang="0">
                    <a:pos x="24" y="38"/>
                  </a:cxn>
                  <a:cxn ang="0">
                    <a:pos x="34" y="36"/>
                  </a:cxn>
                  <a:cxn ang="0">
                    <a:pos x="42" y="34"/>
                  </a:cxn>
                  <a:cxn ang="0">
                    <a:pos x="44" y="30"/>
                  </a:cxn>
                  <a:cxn ang="0">
                    <a:pos x="50" y="28"/>
                  </a:cxn>
                  <a:cxn ang="0">
                    <a:pos x="54" y="28"/>
                  </a:cxn>
                  <a:cxn ang="0">
                    <a:pos x="54" y="32"/>
                  </a:cxn>
                  <a:cxn ang="0">
                    <a:pos x="54" y="36"/>
                  </a:cxn>
                  <a:cxn ang="0">
                    <a:pos x="50" y="38"/>
                  </a:cxn>
                  <a:cxn ang="0">
                    <a:pos x="42" y="40"/>
                  </a:cxn>
                  <a:cxn ang="0">
                    <a:pos x="36" y="44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50"/>
                  </a:cxn>
                  <a:cxn ang="0">
                    <a:pos x="36" y="5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46" y="70"/>
                  </a:cxn>
                  <a:cxn ang="0">
                    <a:pos x="62" y="90"/>
                  </a:cxn>
                  <a:cxn ang="0">
                    <a:pos x="38" y="96"/>
                  </a:cxn>
                  <a:cxn ang="0">
                    <a:pos x="34" y="64"/>
                  </a:cxn>
                  <a:cxn ang="0">
                    <a:pos x="28" y="58"/>
                  </a:cxn>
                  <a:cxn ang="0">
                    <a:pos x="24" y="78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7" name="Freeform 321"/>
              <p:cNvSpPr>
                <a:spLocks/>
              </p:cNvSpPr>
              <p:nvPr/>
            </p:nvSpPr>
            <p:spPr bwMode="gray">
              <a:xfrm>
                <a:off x="2102" y="2776"/>
                <a:ext cx="136" cy="1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8" y="4"/>
                  </a:cxn>
                  <a:cxn ang="0">
                    <a:pos x="18" y="2"/>
                  </a:cxn>
                  <a:cxn ang="0">
                    <a:pos x="24" y="0"/>
                  </a:cxn>
                  <a:cxn ang="0">
                    <a:pos x="32" y="4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20"/>
                  </a:cxn>
                  <a:cxn ang="0">
                    <a:pos x="66" y="42"/>
                  </a:cxn>
                  <a:cxn ang="0">
                    <a:pos x="72" y="42"/>
                  </a:cxn>
                  <a:cxn ang="0">
                    <a:pos x="92" y="60"/>
                  </a:cxn>
                  <a:cxn ang="0">
                    <a:pos x="110" y="74"/>
                  </a:cxn>
                  <a:cxn ang="0">
                    <a:pos x="108" y="74"/>
                  </a:cxn>
                  <a:cxn ang="0">
                    <a:pos x="104" y="76"/>
                  </a:cxn>
                  <a:cxn ang="0">
                    <a:pos x="104" y="78"/>
                  </a:cxn>
                  <a:cxn ang="0">
                    <a:pos x="114" y="88"/>
                  </a:cxn>
                  <a:cxn ang="0">
                    <a:pos x="126" y="100"/>
                  </a:cxn>
                  <a:cxn ang="0">
                    <a:pos x="128" y="102"/>
                  </a:cxn>
                  <a:cxn ang="0">
                    <a:pos x="132" y="108"/>
                  </a:cxn>
                  <a:cxn ang="0">
                    <a:pos x="136" y="116"/>
                  </a:cxn>
                  <a:cxn ang="0">
                    <a:pos x="134" y="116"/>
                  </a:cxn>
                  <a:cxn ang="0">
                    <a:pos x="134" y="120"/>
                  </a:cxn>
                  <a:cxn ang="0">
                    <a:pos x="136" y="128"/>
                  </a:cxn>
                  <a:cxn ang="0">
                    <a:pos x="136" y="132"/>
                  </a:cxn>
                  <a:cxn ang="0">
                    <a:pos x="136" y="140"/>
                  </a:cxn>
                  <a:cxn ang="0">
                    <a:pos x="132" y="146"/>
                  </a:cxn>
                  <a:cxn ang="0">
                    <a:pos x="126" y="148"/>
                  </a:cxn>
                  <a:cxn ang="0">
                    <a:pos x="122" y="148"/>
                  </a:cxn>
                  <a:cxn ang="0">
                    <a:pos x="100" y="138"/>
                  </a:cxn>
                  <a:cxn ang="0">
                    <a:pos x="82" y="116"/>
                  </a:cxn>
                  <a:cxn ang="0">
                    <a:pos x="62" y="88"/>
                  </a:cxn>
                  <a:cxn ang="0">
                    <a:pos x="52" y="68"/>
                  </a:cxn>
                  <a:cxn ang="0">
                    <a:pos x="44" y="60"/>
                  </a:cxn>
                  <a:cxn ang="0">
                    <a:pos x="40" y="54"/>
                  </a:cxn>
                  <a:cxn ang="0">
                    <a:pos x="34" y="46"/>
                  </a:cxn>
                  <a:cxn ang="0">
                    <a:pos x="14" y="18"/>
                  </a:cxn>
                  <a:cxn ang="0">
                    <a:pos x="12" y="16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8" name="Freeform 322"/>
              <p:cNvSpPr>
                <a:spLocks/>
              </p:cNvSpPr>
              <p:nvPr/>
            </p:nvSpPr>
            <p:spPr bwMode="gray">
              <a:xfrm>
                <a:off x="2234" y="2928"/>
                <a:ext cx="116" cy="32"/>
              </a:xfrm>
              <a:custGeom>
                <a:avLst/>
                <a:gdLst/>
                <a:ahLst/>
                <a:cxnLst>
                  <a:cxn ang="0">
                    <a:pos x="50" y="22"/>
                  </a:cxn>
                  <a:cxn ang="0">
                    <a:pos x="22" y="22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56" y="8"/>
                  </a:cxn>
                  <a:cxn ang="0">
                    <a:pos x="58" y="8"/>
                  </a:cxn>
                  <a:cxn ang="0">
                    <a:pos x="62" y="6"/>
                  </a:cxn>
                  <a:cxn ang="0">
                    <a:pos x="66" y="6"/>
                  </a:cxn>
                  <a:cxn ang="0">
                    <a:pos x="72" y="6"/>
                  </a:cxn>
                  <a:cxn ang="0">
                    <a:pos x="80" y="6"/>
                  </a:cxn>
                  <a:cxn ang="0">
                    <a:pos x="84" y="8"/>
                  </a:cxn>
                  <a:cxn ang="0">
                    <a:pos x="90" y="12"/>
                  </a:cxn>
                  <a:cxn ang="0">
                    <a:pos x="96" y="14"/>
                  </a:cxn>
                  <a:cxn ang="0">
                    <a:pos x="102" y="16"/>
                  </a:cxn>
                  <a:cxn ang="0">
                    <a:pos x="108" y="18"/>
                  </a:cxn>
                  <a:cxn ang="0">
                    <a:pos x="110" y="20"/>
                  </a:cxn>
                  <a:cxn ang="0">
                    <a:pos x="112" y="20"/>
                  </a:cxn>
                  <a:cxn ang="0">
                    <a:pos x="112" y="20"/>
                  </a:cxn>
                  <a:cxn ang="0">
                    <a:pos x="114" y="22"/>
                  </a:cxn>
                  <a:cxn ang="0">
                    <a:pos x="114" y="24"/>
                  </a:cxn>
                  <a:cxn ang="0">
                    <a:pos x="116" y="28"/>
                  </a:cxn>
                  <a:cxn ang="0">
                    <a:pos x="114" y="30"/>
                  </a:cxn>
                  <a:cxn ang="0">
                    <a:pos x="114" y="32"/>
                  </a:cxn>
                  <a:cxn ang="0">
                    <a:pos x="110" y="32"/>
                  </a:cxn>
                  <a:cxn ang="0">
                    <a:pos x="100" y="32"/>
                  </a:cxn>
                  <a:cxn ang="0">
                    <a:pos x="88" y="30"/>
                  </a:cxn>
                  <a:cxn ang="0">
                    <a:pos x="76" y="30"/>
                  </a:cxn>
                  <a:cxn ang="0">
                    <a:pos x="72" y="28"/>
                  </a:cxn>
                  <a:cxn ang="0">
                    <a:pos x="50" y="22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39" name="Freeform 323"/>
              <p:cNvSpPr>
                <a:spLocks/>
              </p:cNvSpPr>
              <p:nvPr/>
            </p:nvSpPr>
            <p:spPr bwMode="gray">
              <a:xfrm>
                <a:off x="4607" y="2992"/>
                <a:ext cx="176" cy="204"/>
              </a:xfrm>
              <a:custGeom>
                <a:avLst/>
                <a:gdLst/>
                <a:ahLst/>
                <a:cxnLst>
                  <a:cxn ang="0">
                    <a:pos x="2" y="94"/>
                  </a:cxn>
                  <a:cxn ang="0">
                    <a:pos x="8" y="90"/>
                  </a:cxn>
                  <a:cxn ang="0">
                    <a:pos x="22" y="84"/>
                  </a:cxn>
                  <a:cxn ang="0">
                    <a:pos x="28" y="80"/>
                  </a:cxn>
                  <a:cxn ang="0">
                    <a:pos x="26" y="70"/>
                  </a:cxn>
                  <a:cxn ang="0">
                    <a:pos x="24" y="66"/>
                  </a:cxn>
                  <a:cxn ang="0">
                    <a:pos x="24" y="52"/>
                  </a:cxn>
                  <a:cxn ang="0">
                    <a:pos x="28" y="44"/>
                  </a:cxn>
                  <a:cxn ang="0">
                    <a:pos x="26" y="36"/>
                  </a:cxn>
                  <a:cxn ang="0">
                    <a:pos x="34" y="18"/>
                  </a:cxn>
                  <a:cxn ang="0">
                    <a:pos x="42" y="16"/>
                  </a:cxn>
                  <a:cxn ang="0">
                    <a:pos x="48" y="8"/>
                  </a:cxn>
                  <a:cxn ang="0">
                    <a:pos x="58" y="4"/>
                  </a:cxn>
                  <a:cxn ang="0">
                    <a:pos x="64" y="6"/>
                  </a:cxn>
                  <a:cxn ang="0">
                    <a:pos x="68" y="0"/>
                  </a:cxn>
                  <a:cxn ang="0">
                    <a:pos x="74" y="2"/>
                  </a:cxn>
                  <a:cxn ang="0">
                    <a:pos x="72" y="20"/>
                  </a:cxn>
                  <a:cxn ang="0">
                    <a:pos x="98" y="46"/>
                  </a:cxn>
                  <a:cxn ang="0">
                    <a:pos x="110" y="48"/>
                  </a:cxn>
                  <a:cxn ang="0">
                    <a:pos x="118" y="60"/>
                  </a:cxn>
                  <a:cxn ang="0">
                    <a:pos x="128" y="66"/>
                  </a:cxn>
                  <a:cxn ang="0">
                    <a:pos x="140" y="78"/>
                  </a:cxn>
                  <a:cxn ang="0">
                    <a:pos x="166" y="90"/>
                  </a:cxn>
                  <a:cxn ang="0">
                    <a:pos x="166" y="98"/>
                  </a:cxn>
                  <a:cxn ang="0">
                    <a:pos x="168" y="104"/>
                  </a:cxn>
                  <a:cxn ang="0">
                    <a:pos x="174" y="108"/>
                  </a:cxn>
                  <a:cxn ang="0">
                    <a:pos x="176" y="120"/>
                  </a:cxn>
                  <a:cxn ang="0">
                    <a:pos x="174" y="156"/>
                  </a:cxn>
                  <a:cxn ang="0">
                    <a:pos x="162" y="152"/>
                  </a:cxn>
                  <a:cxn ang="0">
                    <a:pos x="132" y="150"/>
                  </a:cxn>
                  <a:cxn ang="0">
                    <a:pos x="112" y="180"/>
                  </a:cxn>
                  <a:cxn ang="0">
                    <a:pos x="106" y="190"/>
                  </a:cxn>
                  <a:cxn ang="0">
                    <a:pos x="98" y="186"/>
                  </a:cxn>
                  <a:cxn ang="0">
                    <a:pos x="84" y="200"/>
                  </a:cxn>
                  <a:cxn ang="0">
                    <a:pos x="82" y="194"/>
                  </a:cxn>
                  <a:cxn ang="0">
                    <a:pos x="76" y="188"/>
                  </a:cxn>
                  <a:cxn ang="0">
                    <a:pos x="56" y="188"/>
                  </a:cxn>
                  <a:cxn ang="0">
                    <a:pos x="50" y="198"/>
                  </a:cxn>
                  <a:cxn ang="0">
                    <a:pos x="46" y="202"/>
                  </a:cxn>
                  <a:cxn ang="0">
                    <a:pos x="40" y="204"/>
                  </a:cxn>
                  <a:cxn ang="0">
                    <a:pos x="30" y="160"/>
                  </a:cxn>
                  <a:cxn ang="0">
                    <a:pos x="30" y="150"/>
                  </a:cxn>
                  <a:cxn ang="0">
                    <a:pos x="24" y="138"/>
                  </a:cxn>
                  <a:cxn ang="0">
                    <a:pos x="10" y="118"/>
                  </a:cxn>
                  <a:cxn ang="0">
                    <a:pos x="2" y="102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0" name="Freeform 324"/>
              <p:cNvSpPr>
                <a:spLocks/>
              </p:cNvSpPr>
              <p:nvPr/>
            </p:nvSpPr>
            <p:spPr bwMode="gray">
              <a:xfrm>
                <a:off x="4457" y="2852"/>
                <a:ext cx="178" cy="244"/>
              </a:xfrm>
              <a:custGeom>
                <a:avLst/>
                <a:gdLst/>
                <a:ahLst/>
                <a:cxnLst>
                  <a:cxn ang="0">
                    <a:pos x="72" y="216"/>
                  </a:cxn>
                  <a:cxn ang="0">
                    <a:pos x="68" y="200"/>
                  </a:cxn>
                  <a:cxn ang="0">
                    <a:pos x="58" y="176"/>
                  </a:cxn>
                  <a:cxn ang="0">
                    <a:pos x="46" y="148"/>
                  </a:cxn>
                  <a:cxn ang="0">
                    <a:pos x="18" y="108"/>
                  </a:cxn>
                  <a:cxn ang="0">
                    <a:pos x="4" y="90"/>
                  </a:cxn>
                  <a:cxn ang="0">
                    <a:pos x="6" y="84"/>
                  </a:cxn>
                  <a:cxn ang="0">
                    <a:pos x="4" y="78"/>
                  </a:cxn>
                  <a:cxn ang="0">
                    <a:pos x="0" y="74"/>
                  </a:cxn>
                  <a:cxn ang="0">
                    <a:pos x="6" y="64"/>
                  </a:cxn>
                  <a:cxn ang="0">
                    <a:pos x="14" y="64"/>
                  </a:cxn>
                  <a:cxn ang="0">
                    <a:pos x="28" y="68"/>
                  </a:cxn>
                  <a:cxn ang="0">
                    <a:pos x="36" y="66"/>
                  </a:cxn>
                  <a:cxn ang="0">
                    <a:pos x="38" y="62"/>
                  </a:cxn>
                  <a:cxn ang="0">
                    <a:pos x="42" y="54"/>
                  </a:cxn>
                  <a:cxn ang="0">
                    <a:pos x="46" y="48"/>
                  </a:cxn>
                  <a:cxn ang="0">
                    <a:pos x="60" y="44"/>
                  </a:cxn>
                  <a:cxn ang="0">
                    <a:pos x="82" y="18"/>
                  </a:cxn>
                  <a:cxn ang="0">
                    <a:pos x="82" y="8"/>
                  </a:cxn>
                  <a:cxn ang="0">
                    <a:pos x="88" y="4"/>
                  </a:cxn>
                  <a:cxn ang="0">
                    <a:pos x="100" y="8"/>
                  </a:cxn>
                  <a:cxn ang="0">
                    <a:pos x="116" y="14"/>
                  </a:cxn>
                  <a:cxn ang="0">
                    <a:pos x="124" y="22"/>
                  </a:cxn>
                  <a:cxn ang="0">
                    <a:pos x="126" y="28"/>
                  </a:cxn>
                  <a:cxn ang="0">
                    <a:pos x="134" y="36"/>
                  </a:cxn>
                  <a:cxn ang="0">
                    <a:pos x="146" y="36"/>
                  </a:cxn>
                  <a:cxn ang="0">
                    <a:pos x="158" y="38"/>
                  </a:cxn>
                  <a:cxn ang="0">
                    <a:pos x="162" y="42"/>
                  </a:cxn>
                  <a:cxn ang="0">
                    <a:pos x="162" y="60"/>
                  </a:cxn>
                  <a:cxn ang="0">
                    <a:pos x="156" y="66"/>
                  </a:cxn>
                  <a:cxn ang="0">
                    <a:pos x="148" y="64"/>
                  </a:cxn>
                  <a:cxn ang="0">
                    <a:pos x="142" y="66"/>
                  </a:cxn>
                  <a:cxn ang="0">
                    <a:pos x="128" y="72"/>
                  </a:cxn>
                  <a:cxn ang="0">
                    <a:pos x="122" y="82"/>
                  </a:cxn>
                  <a:cxn ang="0">
                    <a:pos x="118" y="92"/>
                  </a:cxn>
                  <a:cxn ang="0">
                    <a:pos x="114" y="98"/>
                  </a:cxn>
                  <a:cxn ang="0">
                    <a:pos x="110" y="116"/>
                  </a:cxn>
                  <a:cxn ang="0">
                    <a:pos x="114" y="126"/>
                  </a:cxn>
                  <a:cxn ang="0">
                    <a:pos x="116" y="134"/>
                  </a:cxn>
                  <a:cxn ang="0">
                    <a:pos x="118" y="134"/>
                  </a:cxn>
                  <a:cxn ang="0">
                    <a:pos x="126" y="134"/>
                  </a:cxn>
                  <a:cxn ang="0">
                    <a:pos x="126" y="136"/>
                  </a:cxn>
                  <a:cxn ang="0">
                    <a:pos x="138" y="140"/>
                  </a:cxn>
                  <a:cxn ang="0">
                    <a:pos x="142" y="140"/>
                  </a:cxn>
                  <a:cxn ang="0">
                    <a:pos x="150" y="134"/>
                  </a:cxn>
                  <a:cxn ang="0">
                    <a:pos x="152" y="156"/>
                  </a:cxn>
                  <a:cxn ang="0">
                    <a:pos x="156" y="158"/>
                  </a:cxn>
                  <a:cxn ang="0">
                    <a:pos x="164" y="160"/>
                  </a:cxn>
                  <a:cxn ang="0">
                    <a:pos x="176" y="176"/>
                  </a:cxn>
                  <a:cxn ang="0">
                    <a:pos x="178" y="184"/>
                  </a:cxn>
                  <a:cxn ang="0">
                    <a:pos x="174" y="192"/>
                  </a:cxn>
                  <a:cxn ang="0">
                    <a:pos x="174" y="206"/>
                  </a:cxn>
                  <a:cxn ang="0">
                    <a:pos x="176" y="210"/>
                  </a:cxn>
                  <a:cxn ang="0">
                    <a:pos x="178" y="220"/>
                  </a:cxn>
                  <a:cxn ang="0">
                    <a:pos x="170" y="224"/>
                  </a:cxn>
                  <a:cxn ang="0">
                    <a:pos x="156" y="230"/>
                  </a:cxn>
                  <a:cxn ang="0">
                    <a:pos x="148" y="238"/>
                  </a:cxn>
                  <a:cxn ang="0">
                    <a:pos x="132" y="244"/>
                  </a:cxn>
                  <a:cxn ang="0">
                    <a:pos x="120" y="244"/>
                  </a:cxn>
                  <a:cxn ang="0">
                    <a:pos x="112" y="240"/>
                  </a:cxn>
                  <a:cxn ang="0">
                    <a:pos x="98" y="234"/>
                  </a:cxn>
                  <a:cxn ang="0">
                    <a:pos x="82" y="226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1" name="Freeform 325"/>
              <p:cNvSpPr>
                <a:spLocks/>
              </p:cNvSpPr>
              <p:nvPr/>
            </p:nvSpPr>
            <p:spPr bwMode="gray">
              <a:xfrm>
                <a:off x="4581" y="2672"/>
                <a:ext cx="176" cy="172"/>
              </a:xfrm>
              <a:custGeom>
                <a:avLst/>
                <a:gdLst/>
                <a:ahLst/>
                <a:cxnLst>
                  <a:cxn ang="0">
                    <a:pos x="166" y="50"/>
                  </a:cxn>
                  <a:cxn ang="0">
                    <a:pos x="162" y="46"/>
                  </a:cxn>
                  <a:cxn ang="0">
                    <a:pos x="152" y="38"/>
                  </a:cxn>
                  <a:cxn ang="0">
                    <a:pos x="142" y="34"/>
                  </a:cxn>
                  <a:cxn ang="0">
                    <a:pos x="134" y="26"/>
                  </a:cxn>
                  <a:cxn ang="0">
                    <a:pos x="126" y="22"/>
                  </a:cxn>
                  <a:cxn ang="0">
                    <a:pos x="110" y="26"/>
                  </a:cxn>
                  <a:cxn ang="0">
                    <a:pos x="100" y="30"/>
                  </a:cxn>
                  <a:cxn ang="0">
                    <a:pos x="84" y="32"/>
                  </a:cxn>
                  <a:cxn ang="0">
                    <a:pos x="72" y="30"/>
                  </a:cxn>
                  <a:cxn ang="0">
                    <a:pos x="62" y="22"/>
                  </a:cxn>
                  <a:cxn ang="0">
                    <a:pos x="54" y="14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6" y="12"/>
                  </a:cxn>
                  <a:cxn ang="0">
                    <a:pos x="36" y="16"/>
                  </a:cxn>
                  <a:cxn ang="0">
                    <a:pos x="36" y="20"/>
                  </a:cxn>
                  <a:cxn ang="0">
                    <a:pos x="32" y="18"/>
                  </a:cxn>
                  <a:cxn ang="0">
                    <a:pos x="32" y="14"/>
                  </a:cxn>
                  <a:cxn ang="0">
                    <a:pos x="34" y="10"/>
                  </a:cxn>
                  <a:cxn ang="0">
                    <a:pos x="32" y="6"/>
                  </a:cxn>
                  <a:cxn ang="0">
                    <a:pos x="24" y="10"/>
                  </a:cxn>
                  <a:cxn ang="0">
                    <a:pos x="18" y="16"/>
                  </a:cxn>
                  <a:cxn ang="0">
                    <a:pos x="10" y="20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6" y="84"/>
                  </a:cxn>
                  <a:cxn ang="0">
                    <a:pos x="48" y="98"/>
                  </a:cxn>
                  <a:cxn ang="0">
                    <a:pos x="56" y="98"/>
                  </a:cxn>
                  <a:cxn ang="0">
                    <a:pos x="62" y="96"/>
                  </a:cxn>
                  <a:cxn ang="0">
                    <a:pos x="66" y="96"/>
                  </a:cxn>
                  <a:cxn ang="0">
                    <a:pos x="66" y="102"/>
                  </a:cxn>
                  <a:cxn ang="0">
                    <a:pos x="60" y="108"/>
                  </a:cxn>
                  <a:cxn ang="0">
                    <a:pos x="60" y="122"/>
                  </a:cxn>
                  <a:cxn ang="0">
                    <a:pos x="60" y="140"/>
                  </a:cxn>
                  <a:cxn ang="0">
                    <a:pos x="64" y="148"/>
                  </a:cxn>
                  <a:cxn ang="0">
                    <a:pos x="68" y="164"/>
                  </a:cxn>
                  <a:cxn ang="0">
                    <a:pos x="116" y="152"/>
                  </a:cxn>
                  <a:cxn ang="0">
                    <a:pos x="122" y="140"/>
                  </a:cxn>
                  <a:cxn ang="0">
                    <a:pos x="116" y="140"/>
                  </a:cxn>
                  <a:cxn ang="0">
                    <a:pos x="112" y="136"/>
                  </a:cxn>
                  <a:cxn ang="0">
                    <a:pos x="108" y="126"/>
                  </a:cxn>
                  <a:cxn ang="0">
                    <a:pos x="104" y="124"/>
                  </a:cxn>
                  <a:cxn ang="0">
                    <a:pos x="106" y="118"/>
                  </a:cxn>
                  <a:cxn ang="0">
                    <a:pos x="126" y="124"/>
                  </a:cxn>
                  <a:cxn ang="0">
                    <a:pos x="144" y="124"/>
                  </a:cxn>
                  <a:cxn ang="0">
                    <a:pos x="156" y="122"/>
                  </a:cxn>
                  <a:cxn ang="0">
                    <a:pos x="162" y="120"/>
                  </a:cxn>
                  <a:cxn ang="0">
                    <a:pos x="156" y="100"/>
                  </a:cxn>
                  <a:cxn ang="0">
                    <a:pos x="154" y="90"/>
                  </a:cxn>
                  <a:cxn ang="0">
                    <a:pos x="166" y="76"/>
                  </a:cxn>
                  <a:cxn ang="0">
                    <a:pos x="168" y="62"/>
                  </a:cxn>
                  <a:cxn ang="0">
                    <a:pos x="176" y="58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2" name="Freeform 326"/>
              <p:cNvSpPr>
                <a:spLocks/>
              </p:cNvSpPr>
              <p:nvPr/>
            </p:nvSpPr>
            <p:spPr bwMode="gray">
              <a:xfrm>
                <a:off x="4735" y="2730"/>
                <a:ext cx="52" cy="86"/>
              </a:xfrm>
              <a:custGeom>
                <a:avLst/>
                <a:gdLst/>
                <a:ahLst/>
                <a:cxnLst>
                  <a:cxn ang="0">
                    <a:pos x="52" y="28"/>
                  </a:cxn>
                  <a:cxn ang="0">
                    <a:pos x="52" y="28"/>
                  </a:cxn>
                  <a:cxn ang="0">
                    <a:pos x="48" y="26"/>
                  </a:cxn>
                  <a:cxn ang="0">
                    <a:pos x="46" y="22"/>
                  </a:cxn>
                  <a:cxn ang="0">
                    <a:pos x="40" y="16"/>
                  </a:cxn>
                  <a:cxn ang="0">
                    <a:pos x="34" y="12"/>
                  </a:cxn>
                  <a:cxn ang="0">
                    <a:pos x="28" y="6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0" y="2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18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10" y="58"/>
                  </a:cxn>
                  <a:cxn ang="0">
                    <a:pos x="14" y="58"/>
                  </a:cxn>
                  <a:cxn ang="0">
                    <a:pos x="16" y="60"/>
                  </a:cxn>
                  <a:cxn ang="0">
                    <a:pos x="16" y="62"/>
                  </a:cxn>
                  <a:cxn ang="0">
                    <a:pos x="18" y="66"/>
                  </a:cxn>
                  <a:cxn ang="0">
                    <a:pos x="18" y="70"/>
                  </a:cxn>
                  <a:cxn ang="0">
                    <a:pos x="18" y="72"/>
                  </a:cxn>
                  <a:cxn ang="0">
                    <a:pos x="16" y="74"/>
                  </a:cxn>
                  <a:cxn ang="0">
                    <a:pos x="16" y="78"/>
                  </a:cxn>
                  <a:cxn ang="0">
                    <a:pos x="16" y="80"/>
                  </a:cxn>
                  <a:cxn ang="0">
                    <a:pos x="16" y="84"/>
                  </a:cxn>
                  <a:cxn ang="0">
                    <a:pos x="18" y="86"/>
                  </a:cxn>
                  <a:cxn ang="0">
                    <a:pos x="24" y="84"/>
                  </a:cxn>
                  <a:cxn ang="0">
                    <a:pos x="26" y="84"/>
                  </a:cxn>
                  <a:cxn ang="0">
                    <a:pos x="36" y="82"/>
                  </a:cxn>
                  <a:cxn ang="0">
                    <a:pos x="40" y="82"/>
                  </a:cxn>
                  <a:cxn ang="0">
                    <a:pos x="46" y="82"/>
                  </a:cxn>
                  <a:cxn ang="0">
                    <a:pos x="46" y="82"/>
                  </a:cxn>
                  <a:cxn ang="0">
                    <a:pos x="44" y="80"/>
                  </a:cxn>
                  <a:cxn ang="0">
                    <a:pos x="42" y="78"/>
                  </a:cxn>
                  <a:cxn ang="0">
                    <a:pos x="42" y="74"/>
                  </a:cxn>
                  <a:cxn ang="0">
                    <a:pos x="40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4" y="58"/>
                  </a:cxn>
                  <a:cxn ang="0">
                    <a:pos x="32" y="54"/>
                  </a:cxn>
                  <a:cxn ang="0">
                    <a:pos x="32" y="50"/>
                  </a:cxn>
                  <a:cxn ang="0">
                    <a:pos x="32" y="44"/>
                  </a:cxn>
                  <a:cxn ang="0">
                    <a:pos x="34" y="40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2" y="42"/>
                  </a:cxn>
                  <a:cxn ang="0">
                    <a:pos x="44" y="42"/>
                  </a:cxn>
                  <a:cxn ang="0">
                    <a:pos x="44" y="40"/>
                  </a:cxn>
                  <a:cxn ang="0">
                    <a:pos x="46" y="38"/>
                  </a:cxn>
                  <a:cxn ang="0">
                    <a:pos x="46" y="38"/>
                  </a:cxn>
                  <a:cxn ang="0">
                    <a:pos x="46" y="36"/>
                  </a:cxn>
                  <a:cxn ang="0">
                    <a:pos x="48" y="34"/>
                  </a:cxn>
                  <a:cxn ang="0">
                    <a:pos x="48" y="32"/>
                  </a:cxn>
                  <a:cxn ang="0">
                    <a:pos x="52" y="28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3" name="Freeform 327"/>
              <p:cNvSpPr>
                <a:spLocks/>
              </p:cNvSpPr>
              <p:nvPr/>
            </p:nvSpPr>
            <p:spPr bwMode="gray">
              <a:xfrm>
                <a:off x="4767" y="2758"/>
                <a:ext cx="46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4"/>
                  </a:cxn>
                  <a:cxn ang="0">
                    <a:pos x="36" y="8"/>
                  </a:cxn>
                  <a:cxn ang="0">
                    <a:pos x="46" y="10"/>
                  </a:cxn>
                  <a:cxn ang="0">
                    <a:pos x="44" y="16"/>
                  </a:cxn>
                  <a:cxn ang="0">
                    <a:pos x="44" y="16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8" y="22"/>
                  </a:cxn>
                  <a:cxn ang="0">
                    <a:pos x="38" y="24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40" y="32"/>
                  </a:cxn>
                  <a:cxn ang="0">
                    <a:pos x="42" y="36"/>
                  </a:cxn>
                  <a:cxn ang="0">
                    <a:pos x="42" y="38"/>
                  </a:cxn>
                  <a:cxn ang="0">
                    <a:pos x="42" y="38"/>
                  </a:cxn>
                  <a:cxn ang="0">
                    <a:pos x="40" y="42"/>
                  </a:cxn>
                  <a:cxn ang="0">
                    <a:pos x="40" y="44"/>
                  </a:cxn>
                  <a:cxn ang="0">
                    <a:pos x="40" y="46"/>
                  </a:cxn>
                  <a:cxn ang="0">
                    <a:pos x="40" y="48"/>
                  </a:cxn>
                  <a:cxn ang="0">
                    <a:pos x="40" y="50"/>
                  </a:cxn>
                  <a:cxn ang="0">
                    <a:pos x="38" y="52"/>
                  </a:cxn>
                  <a:cxn ang="0">
                    <a:pos x="36" y="52"/>
                  </a:cxn>
                  <a:cxn ang="0">
                    <a:pos x="34" y="52"/>
                  </a:cxn>
                  <a:cxn ang="0">
                    <a:pos x="34" y="52"/>
                  </a:cxn>
                  <a:cxn ang="0">
                    <a:pos x="32" y="50"/>
                  </a:cxn>
                  <a:cxn ang="0">
                    <a:pos x="28" y="50"/>
                  </a:cxn>
                  <a:cxn ang="0">
                    <a:pos x="26" y="52"/>
                  </a:cxn>
                  <a:cxn ang="0">
                    <a:pos x="24" y="52"/>
                  </a:cxn>
                  <a:cxn ang="0">
                    <a:pos x="20" y="50"/>
                  </a:cxn>
                  <a:cxn ang="0">
                    <a:pos x="20" y="50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52"/>
                  </a:cxn>
                  <a:cxn ang="0">
                    <a:pos x="10" y="50"/>
                  </a:cxn>
                  <a:cxn ang="0">
                    <a:pos x="10" y="46"/>
                  </a:cxn>
                  <a:cxn ang="0">
                    <a:pos x="8" y="36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0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12"/>
                  </a:cxn>
                  <a:cxn ang="0">
                    <a:pos x="6" y="12"/>
                  </a:cxn>
                  <a:cxn ang="0">
                    <a:pos x="8" y="12"/>
                  </a:cxn>
                  <a:cxn ang="0">
                    <a:pos x="10" y="14"/>
                  </a:cxn>
                  <a:cxn ang="0">
                    <a:pos x="12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4"/>
                  </a:cxn>
                  <a:cxn ang="0">
                    <a:pos x="20" y="0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4" name="Freeform 328"/>
              <p:cNvSpPr>
                <a:spLocks/>
              </p:cNvSpPr>
              <p:nvPr/>
            </p:nvSpPr>
            <p:spPr bwMode="gray">
              <a:xfrm>
                <a:off x="4803" y="2768"/>
                <a:ext cx="46" cy="42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38" y="12"/>
                  </a:cxn>
                  <a:cxn ang="0">
                    <a:pos x="32" y="8"/>
                  </a:cxn>
                  <a:cxn ang="0">
                    <a:pos x="20" y="4"/>
                  </a:cxn>
                  <a:cxn ang="0">
                    <a:pos x="10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4" y="32"/>
                  </a:cxn>
                  <a:cxn ang="0">
                    <a:pos x="4" y="34"/>
                  </a:cxn>
                  <a:cxn ang="0">
                    <a:pos x="4" y="36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8" y="42"/>
                  </a:cxn>
                  <a:cxn ang="0">
                    <a:pos x="10" y="40"/>
                  </a:cxn>
                  <a:cxn ang="0">
                    <a:pos x="10" y="40"/>
                  </a:cxn>
                  <a:cxn ang="0">
                    <a:pos x="12" y="40"/>
                  </a:cxn>
                  <a:cxn ang="0">
                    <a:pos x="14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8" y="40"/>
                  </a:cxn>
                  <a:cxn ang="0">
                    <a:pos x="20" y="40"/>
                  </a:cxn>
                  <a:cxn ang="0">
                    <a:pos x="22" y="42"/>
                  </a:cxn>
                  <a:cxn ang="0">
                    <a:pos x="24" y="42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42"/>
                  </a:cxn>
                  <a:cxn ang="0">
                    <a:pos x="28" y="40"/>
                  </a:cxn>
                  <a:cxn ang="0">
                    <a:pos x="30" y="38"/>
                  </a:cxn>
                  <a:cxn ang="0">
                    <a:pos x="30" y="36"/>
                  </a:cxn>
                  <a:cxn ang="0">
                    <a:pos x="32" y="32"/>
                  </a:cxn>
                  <a:cxn ang="0">
                    <a:pos x="34" y="28"/>
                  </a:cxn>
                  <a:cxn ang="0">
                    <a:pos x="36" y="26"/>
                  </a:cxn>
                  <a:cxn ang="0">
                    <a:pos x="40" y="26"/>
                  </a:cxn>
                  <a:cxn ang="0">
                    <a:pos x="42" y="22"/>
                  </a:cxn>
                  <a:cxn ang="0">
                    <a:pos x="46" y="18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5" name="Freeform 329"/>
              <p:cNvSpPr>
                <a:spLocks/>
              </p:cNvSpPr>
              <p:nvPr/>
            </p:nvSpPr>
            <p:spPr bwMode="gray">
              <a:xfrm>
                <a:off x="4501" y="2670"/>
                <a:ext cx="148" cy="242"/>
              </a:xfrm>
              <a:custGeom>
                <a:avLst/>
                <a:gdLst/>
                <a:ahLst/>
                <a:cxnLst>
                  <a:cxn ang="0">
                    <a:pos x="128" y="204"/>
                  </a:cxn>
                  <a:cxn ang="0">
                    <a:pos x="126" y="212"/>
                  </a:cxn>
                  <a:cxn ang="0">
                    <a:pos x="114" y="240"/>
                  </a:cxn>
                  <a:cxn ang="0">
                    <a:pos x="118" y="226"/>
                  </a:cxn>
                  <a:cxn ang="0">
                    <a:pos x="114" y="220"/>
                  </a:cxn>
                  <a:cxn ang="0">
                    <a:pos x="106" y="218"/>
                  </a:cxn>
                  <a:cxn ang="0">
                    <a:pos x="96" y="218"/>
                  </a:cxn>
                  <a:cxn ang="0">
                    <a:pos x="82" y="214"/>
                  </a:cxn>
                  <a:cxn ang="0">
                    <a:pos x="80" y="206"/>
                  </a:cxn>
                  <a:cxn ang="0">
                    <a:pos x="78" y="200"/>
                  </a:cxn>
                  <a:cxn ang="0">
                    <a:pos x="60" y="192"/>
                  </a:cxn>
                  <a:cxn ang="0">
                    <a:pos x="50" y="188"/>
                  </a:cxn>
                  <a:cxn ang="0">
                    <a:pos x="36" y="180"/>
                  </a:cxn>
                  <a:cxn ang="0">
                    <a:pos x="26" y="172"/>
                  </a:cxn>
                  <a:cxn ang="0">
                    <a:pos x="26" y="172"/>
                  </a:cxn>
                  <a:cxn ang="0">
                    <a:pos x="14" y="168"/>
                  </a:cxn>
                  <a:cxn ang="0">
                    <a:pos x="2" y="166"/>
                  </a:cxn>
                  <a:cxn ang="0">
                    <a:pos x="4" y="160"/>
                  </a:cxn>
                  <a:cxn ang="0">
                    <a:pos x="14" y="142"/>
                  </a:cxn>
                  <a:cxn ang="0">
                    <a:pos x="18" y="122"/>
                  </a:cxn>
                  <a:cxn ang="0">
                    <a:pos x="18" y="92"/>
                  </a:cxn>
                  <a:cxn ang="0">
                    <a:pos x="20" y="72"/>
                  </a:cxn>
                  <a:cxn ang="0">
                    <a:pos x="18" y="66"/>
                  </a:cxn>
                  <a:cxn ang="0">
                    <a:pos x="18" y="56"/>
                  </a:cxn>
                  <a:cxn ang="0">
                    <a:pos x="34" y="50"/>
                  </a:cxn>
                  <a:cxn ang="0">
                    <a:pos x="68" y="22"/>
                  </a:cxn>
                  <a:cxn ang="0">
                    <a:pos x="78" y="12"/>
                  </a:cxn>
                  <a:cxn ang="0">
                    <a:pos x="86" y="8"/>
                  </a:cxn>
                  <a:cxn ang="0">
                    <a:pos x="94" y="6"/>
                  </a:cxn>
                  <a:cxn ang="0">
                    <a:pos x="102" y="2"/>
                  </a:cxn>
                  <a:cxn ang="0">
                    <a:pos x="112" y="0"/>
                  </a:cxn>
                  <a:cxn ang="0">
                    <a:pos x="116" y="2"/>
                  </a:cxn>
                  <a:cxn ang="0">
                    <a:pos x="114" y="6"/>
                  </a:cxn>
                  <a:cxn ang="0">
                    <a:pos x="106" y="10"/>
                  </a:cxn>
                  <a:cxn ang="0">
                    <a:pos x="98" y="20"/>
                  </a:cxn>
                  <a:cxn ang="0">
                    <a:pos x="86" y="26"/>
                  </a:cxn>
                  <a:cxn ang="0">
                    <a:pos x="80" y="32"/>
                  </a:cxn>
                  <a:cxn ang="0">
                    <a:pos x="80" y="44"/>
                  </a:cxn>
                  <a:cxn ang="0">
                    <a:pos x="82" y="50"/>
                  </a:cxn>
                  <a:cxn ang="0">
                    <a:pos x="84" y="60"/>
                  </a:cxn>
                  <a:cxn ang="0">
                    <a:pos x="82" y="66"/>
                  </a:cxn>
                  <a:cxn ang="0">
                    <a:pos x="82" y="78"/>
                  </a:cxn>
                  <a:cxn ang="0">
                    <a:pos x="92" y="88"/>
                  </a:cxn>
                  <a:cxn ang="0">
                    <a:pos x="128" y="100"/>
                  </a:cxn>
                  <a:cxn ang="0">
                    <a:pos x="140" y="100"/>
                  </a:cxn>
                  <a:cxn ang="0">
                    <a:pos x="142" y="98"/>
                  </a:cxn>
                  <a:cxn ang="0">
                    <a:pos x="146" y="100"/>
                  </a:cxn>
                  <a:cxn ang="0">
                    <a:pos x="144" y="106"/>
                  </a:cxn>
                  <a:cxn ang="0">
                    <a:pos x="140" y="114"/>
                  </a:cxn>
                  <a:cxn ang="0">
                    <a:pos x="142" y="130"/>
                  </a:cxn>
                  <a:cxn ang="0">
                    <a:pos x="142" y="142"/>
                  </a:cxn>
                  <a:cxn ang="0">
                    <a:pos x="146" y="156"/>
                  </a:cxn>
                  <a:cxn ang="0">
                    <a:pos x="146" y="166"/>
                  </a:cxn>
                  <a:cxn ang="0">
                    <a:pos x="144" y="160"/>
                  </a:cxn>
                  <a:cxn ang="0">
                    <a:pos x="120" y="168"/>
                  </a:cxn>
                  <a:cxn ang="0">
                    <a:pos x="128" y="178"/>
                  </a:cxn>
                  <a:cxn ang="0">
                    <a:pos x="122" y="174"/>
                  </a:cxn>
                  <a:cxn ang="0">
                    <a:pos x="120" y="186"/>
                  </a:cxn>
                  <a:cxn ang="0">
                    <a:pos x="124" y="194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6" name="Freeform 330"/>
              <p:cNvSpPr>
                <a:spLocks/>
              </p:cNvSpPr>
              <p:nvPr/>
            </p:nvSpPr>
            <p:spPr bwMode="gray">
              <a:xfrm>
                <a:off x="4461" y="2836"/>
                <a:ext cx="80" cy="84"/>
              </a:xfrm>
              <a:custGeom>
                <a:avLst/>
                <a:gdLst/>
                <a:ahLst/>
                <a:cxnLst>
                  <a:cxn ang="0">
                    <a:pos x="10" y="80"/>
                  </a:cxn>
                  <a:cxn ang="0">
                    <a:pos x="10" y="74"/>
                  </a:cxn>
                  <a:cxn ang="0">
                    <a:pos x="6" y="74"/>
                  </a:cxn>
                  <a:cxn ang="0">
                    <a:pos x="4" y="72"/>
                  </a:cxn>
                  <a:cxn ang="0">
                    <a:pos x="2" y="70"/>
                  </a:cxn>
                  <a:cxn ang="0">
                    <a:pos x="0" y="68"/>
                  </a:cxn>
                  <a:cxn ang="0">
                    <a:pos x="0" y="66"/>
                  </a:cxn>
                  <a:cxn ang="0">
                    <a:pos x="6" y="54"/>
                  </a:cxn>
                  <a:cxn ang="0">
                    <a:pos x="14" y="44"/>
                  </a:cxn>
                  <a:cxn ang="0">
                    <a:pos x="24" y="36"/>
                  </a:cxn>
                  <a:cxn ang="0">
                    <a:pos x="28" y="34"/>
                  </a:cxn>
                  <a:cxn ang="0">
                    <a:pos x="30" y="22"/>
                  </a:cxn>
                  <a:cxn ang="0">
                    <a:pos x="32" y="20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38" y="16"/>
                  </a:cxn>
                  <a:cxn ang="0">
                    <a:pos x="38" y="12"/>
                  </a:cxn>
                  <a:cxn ang="0">
                    <a:pos x="38" y="8"/>
                  </a:cxn>
                  <a:cxn ang="0">
                    <a:pos x="38" y="6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4" y="2"/>
                  </a:cxn>
                  <a:cxn ang="0">
                    <a:pos x="60" y="4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6" y="6"/>
                  </a:cxn>
                  <a:cxn ang="0">
                    <a:pos x="68" y="6"/>
                  </a:cxn>
                  <a:cxn ang="0">
                    <a:pos x="70" y="10"/>
                  </a:cxn>
                  <a:cxn ang="0">
                    <a:pos x="74" y="12"/>
                  </a:cxn>
                  <a:cxn ang="0">
                    <a:pos x="78" y="16"/>
                  </a:cxn>
                  <a:cxn ang="0">
                    <a:pos x="78" y="18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80" y="26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44"/>
                  </a:cxn>
                  <a:cxn ang="0">
                    <a:pos x="66" y="52"/>
                  </a:cxn>
                  <a:cxn ang="0">
                    <a:pos x="56" y="60"/>
                  </a:cxn>
                  <a:cxn ang="0">
                    <a:pos x="44" y="64"/>
                  </a:cxn>
                  <a:cxn ang="0">
                    <a:pos x="42" y="64"/>
                  </a:cxn>
                  <a:cxn ang="0">
                    <a:pos x="42" y="64"/>
                  </a:cxn>
                  <a:cxn ang="0">
                    <a:pos x="40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8"/>
                  </a:cxn>
                  <a:cxn ang="0">
                    <a:pos x="32" y="80"/>
                  </a:cxn>
                  <a:cxn ang="0">
                    <a:pos x="32" y="80"/>
                  </a:cxn>
                  <a:cxn ang="0">
                    <a:pos x="32" y="82"/>
                  </a:cxn>
                  <a:cxn ang="0">
                    <a:pos x="30" y="84"/>
                  </a:cxn>
                  <a:cxn ang="0">
                    <a:pos x="26" y="84"/>
                  </a:cxn>
                  <a:cxn ang="0">
                    <a:pos x="24" y="84"/>
                  </a:cxn>
                  <a:cxn ang="0">
                    <a:pos x="22" y="82"/>
                  </a:cxn>
                  <a:cxn ang="0">
                    <a:pos x="12" y="82"/>
                  </a:cxn>
                  <a:cxn ang="0">
                    <a:pos x="10" y="80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7" name="Freeform 331"/>
              <p:cNvSpPr>
                <a:spLocks/>
              </p:cNvSpPr>
              <p:nvPr/>
            </p:nvSpPr>
            <p:spPr bwMode="gray">
              <a:xfrm>
                <a:off x="4571" y="3176"/>
                <a:ext cx="268" cy="660"/>
              </a:xfrm>
              <a:custGeom>
                <a:avLst/>
                <a:gdLst/>
                <a:ahLst/>
                <a:cxnLst>
                  <a:cxn ang="0">
                    <a:pos x="82" y="28"/>
                  </a:cxn>
                  <a:cxn ang="0">
                    <a:pos x="78" y="38"/>
                  </a:cxn>
                  <a:cxn ang="0">
                    <a:pos x="68" y="58"/>
                  </a:cxn>
                  <a:cxn ang="0">
                    <a:pos x="52" y="90"/>
                  </a:cxn>
                  <a:cxn ang="0">
                    <a:pos x="46" y="126"/>
                  </a:cxn>
                  <a:cxn ang="0">
                    <a:pos x="44" y="238"/>
                  </a:cxn>
                  <a:cxn ang="0">
                    <a:pos x="32" y="256"/>
                  </a:cxn>
                  <a:cxn ang="0">
                    <a:pos x="22" y="282"/>
                  </a:cxn>
                  <a:cxn ang="0">
                    <a:pos x="24" y="310"/>
                  </a:cxn>
                  <a:cxn ang="0">
                    <a:pos x="20" y="332"/>
                  </a:cxn>
                  <a:cxn ang="0">
                    <a:pos x="20" y="370"/>
                  </a:cxn>
                  <a:cxn ang="0">
                    <a:pos x="18" y="382"/>
                  </a:cxn>
                  <a:cxn ang="0">
                    <a:pos x="22" y="390"/>
                  </a:cxn>
                  <a:cxn ang="0">
                    <a:pos x="20" y="428"/>
                  </a:cxn>
                  <a:cxn ang="0">
                    <a:pos x="10" y="438"/>
                  </a:cxn>
                  <a:cxn ang="0">
                    <a:pos x="2" y="466"/>
                  </a:cxn>
                  <a:cxn ang="0">
                    <a:pos x="2" y="530"/>
                  </a:cxn>
                  <a:cxn ang="0">
                    <a:pos x="2" y="554"/>
                  </a:cxn>
                  <a:cxn ang="0">
                    <a:pos x="54" y="570"/>
                  </a:cxn>
                  <a:cxn ang="0">
                    <a:pos x="56" y="588"/>
                  </a:cxn>
                  <a:cxn ang="0">
                    <a:pos x="114" y="660"/>
                  </a:cxn>
                  <a:cxn ang="0">
                    <a:pos x="106" y="624"/>
                  </a:cxn>
                  <a:cxn ang="0">
                    <a:pos x="82" y="616"/>
                  </a:cxn>
                  <a:cxn ang="0">
                    <a:pos x="56" y="568"/>
                  </a:cxn>
                  <a:cxn ang="0">
                    <a:pos x="54" y="534"/>
                  </a:cxn>
                  <a:cxn ang="0">
                    <a:pos x="78" y="506"/>
                  </a:cxn>
                  <a:cxn ang="0">
                    <a:pos x="92" y="492"/>
                  </a:cxn>
                  <a:cxn ang="0">
                    <a:pos x="96" y="482"/>
                  </a:cxn>
                  <a:cxn ang="0">
                    <a:pos x="96" y="466"/>
                  </a:cxn>
                  <a:cxn ang="0">
                    <a:pos x="82" y="456"/>
                  </a:cxn>
                  <a:cxn ang="0">
                    <a:pos x="74" y="436"/>
                  </a:cxn>
                  <a:cxn ang="0">
                    <a:pos x="82" y="424"/>
                  </a:cxn>
                  <a:cxn ang="0">
                    <a:pos x="88" y="424"/>
                  </a:cxn>
                  <a:cxn ang="0">
                    <a:pos x="124" y="368"/>
                  </a:cxn>
                  <a:cxn ang="0">
                    <a:pos x="112" y="346"/>
                  </a:cxn>
                  <a:cxn ang="0">
                    <a:pos x="112" y="334"/>
                  </a:cxn>
                  <a:cxn ang="0">
                    <a:pos x="142" y="314"/>
                  </a:cxn>
                  <a:cxn ang="0">
                    <a:pos x="148" y="300"/>
                  </a:cxn>
                  <a:cxn ang="0">
                    <a:pos x="164" y="294"/>
                  </a:cxn>
                  <a:cxn ang="0">
                    <a:pos x="210" y="282"/>
                  </a:cxn>
                  <a:cxn ang="0">
                    <a:pos x="218" y="250"/>
                  </a:cxn>
                  <a:cxn ang="0">
                    <a:pos x="206" y="216"/>
                  </a:cxn>
                  <a:cxn ang="0">
                    <a:pos x="200" y="202"/>
                  </a:cxn>
                  <a:cxn ang="0">
                    <a:pos x="200" y="180"/>
                  </a:cxn>
                  <a:cxn ang="0">
                    <a:pos x="214" y="134"/>
                  </a:cxn>
                  <a:cxn ang="0">
                    <a:pos x="220" y="120"/>
                  </a:cxn>
                  <a:cxn ang="0">
                    <a:pos x="230" y="110"/>
                  </a:cxn>
                  <a:cxn ang="0">
                    <a:pos x="262" y="84"/>
                  </a:cxn>
                  <a:cxn ang="0">
                    <a:pos x="268" y="68"/>
                  </a:cxn>
                  <a:cxn ang="0">
                    <a:pos x="262" y="62"/>
                  </a:cxn>
                  <a:cxn ang="0">
                    <a:pos x="258" y="58"/>
                  </a:cxn>
                  <a:cxn ang="0">
                    <a:pos x="252" y="58"/>
                  </a:cxn>
                  <a:cxn ang="0">
                    <a:pos x="250" y="72"/>
                  </a:cxn>
                  <a:cxn ang="0">
                    <a:pos x="246" y="86"/>
                  </a:cxn>
                  <a:cxn ang="0">
                    <a:pos x="176" y="34"/>
                  </a:cxn>
                  <a:cxn ang="0">
                    <a:pos x="146" y="18"/>
                  </a:cxn>
                  <a:cxn ang="0">
                    <a:pos x="144" y="6"/>
                  </a:cxn>
                  <a:cxn ang="0">
                    <a:pos x="138" y="2"/>
                  </a:cxn>
                  <a:cxn ang="0">
                    <a:pos x="120" y="16"/>
                  </a:cxn>
                  <a:cxn ang="0">
                    <a:pos x="118" y="8"/>
                  </a:cxn>
                  <a:cxn ang="0">
                    <a:pos x="94" y="0"/>
                  </a:cxn>
                  <a:cxn ang="0">
                    <a:pos x="86" y="14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8" name="Freeform 332"/>
              <p:cNvSpPr>
                <a:spLocks/>
              </p:cNvSpPr>
              <p:nvPr/>
            </p:nvSpPr>
            <p:spPr bwMode="gray">
              <a:xfrm>
                <a:off x="4567" y="2786"/>
                <a:ext cx="532" cy="572"/>
              </a:xfrm>
              <a:custGeom>
                <a:avLst/>
                <a:gdLst/>
                <a:ahLst/>
                <a:cxnLst>
                  <a:cxn ang="0">
                    <a:pos x="324" y="492"/>
                  </a:cxn>
                  <a:cxn ang="0">
                    <a:pos x="418" y="404"/>
                  </a:cxn>
                  <a:cxn ang="0">
                    <a:pos x="474" y="284"/>
                  </a:cxn>
                  <a:cxn ang="0">
                    <a:pos x="532" y="162"/>
                  </a:cxn>
                  <a:cxn ang="0">
                    <a:pos x="478" y="116"/>
                  </a:cxn>
                  <a:cxn ang="0">
                    <a:pos x="382" y="96"/>
                  </a:cxn>
                  <a:cxn ang="0">
                    <a:pos x="384" y="80"/>
                  </a:cxn>
                  <a:cxn ang="0">
                    <a:pos x="366" y="76"/>
                  </a:cxn>
                  <a:cxn ang="0">
                    <a:pos x="336" y="72"/>
                  </a:cxn>
                  <a:cxn ang="0">
                    <a:pos x="306" y="84"/>
                  </a:cxn>
                  <a:cxn ang="0">
                    <a:pos x="282" y="96"/>
                  </a:cxn>
                  <a:cxn ang="0">
                    <a:pos x="300" y="76"/>
                  </a:cxn>
                  <a:cxn ang="0">
                    <a:pos x="322" y="50"/>
                  </a:cxn>
                  <a:cxn ang="0">
                    <a:pos x="282" y="0"/>
                  </a:cxn>
                  <a:cxn ang="0">
                    <a:pos x="264" y="20"/>
                  </a:cxn>
                  <a:cxn ang="0">
                    <a:pos x="254" y="22"/>
                  </a:cxn>
                  <a:cxn ang="0">
                    <a:pos x="244" y="22"/>
                  </a:cxn>
                  <a:cxn ang="0">
                    <a:pos x="234" y="24"/>
                  </a:cxn>
                  <a:cxn ang="0">
                    <a:pos x="218" y="22"/>
                  </a:cxn>
                  <a:cxn ang="0">
                    <a:pos x="202" y="26"/>
                  </a:cxn>
                  <a:cxn ang="0">
                    <a:pos x="184" y="24"/>
                  </a:cxn>
                  <a:cxn ang="0">
                    <a:pos x="176" y="2"/>
                  </a:cxn>
                  <a:cxn ang="0">
                    <a:pos x="156" y="14"/>
                  </a:cxn>
                  <a:cxn ang="0">
                    <a:pos x="120" y="6"/>
                  </a:cxn>
                  <a:cxn ang="0">
                    <a:pos x="120" y="10"/>
                  </a:cxn>
                  <a:cxn ang="0">
                    <a:pos x="130" y="26"/>
                  </a:cxn>
                  <a:cxn ang="0">
                    <a:pos x="90" y="52"/>
                  </a:cxn>
                  <a:cxn ang="0">
                    <a:pos x="76" y="44"/>
                  </a:cxn>
                  <a:cxn ang="0">
                    <a:pos x="62" y="62"/>
                  </a:cxn>
                  <a:cxn ang="0">
                    <a:pos x="52" y="70"/>
                  </a:cxn>
                  <a:cxn ang="0">
                    <a:pos x="60" y="96"/>
                  </a:cxn>
                  <a:cxn ang="0">
                    <a:pos x="36" y="132"/>
                  </a:cxn>
                  <a:cxn ang="0">
                    <a:pos x="10" y="146"/>
                  </a:cxn>
                  <a:cxn ang="0">
                    <a:pos x="2" y="164"/>
                  </a:cxn>
                  <a:cxn ang="0">
                    <a:pos x="4" y="194"/>
                  </a:cxn>
                  <a:cxn ang="0">
                    <a:pos x="12" y="198"/>
                  </a:cxn>
                  <a:cxn ang="0">
                    <a:pos x="26" y="206"/>
                  </a:cxn>
                  <a:cxn ang="0">
                    <a:pos x="42" y="198"/>
                  </a:cxn>
                  <a:cxn ang="0">
                    <a:pos x="50" y="226"/>
                  </a:cxn>
                  <a:cxn ang="0">
                    <a:pos x="78" y="224"/>
                  </a:cxn>
                  <a:cxn ang="0">
                    <a:pos x="96" y="210"/>
                  </a:cxn>
                  <a:cxn ang="0">
                    <a:pos x="110" y="206"/>
                  </a:cxn>
                  <a:cxn ang="0">
                    <a:pos x="124" y="248"/>
                  </a:cxn>
                  <a:cxn ang="0">
                    <a:pos x="156" y="266"/>
                  </a:cxn>
                  <a:cxn ang="0">
                    <a:pos x="182" y="288"/>
                  </a:cxn>
                  <a:cxn ang="0">
                    <a:pos x="206" y="310"/>
                  </a:cxn>
                  <a:cxn ang="0">
                    <a:pos x="214" y="326"/>
                  </a:cxn>
                  <a:cxn ang="0">
                    <a:pos x="214" y="372"/>
                  </a:cxn>
                  <a:cxn ang="0">
                    <a:pos x="220" y="416"/>
                  </a:cxn>
                  <a:cxn ang="0">
                    <a:pos x="242" y="422"/>
                  </a:cxn>
                  <a:cxn ang="0">
                    <a:pos x="254" y="436"/>
                  </a:cxn>
                  <a:cxn ang="0">
                    <a:pos x="264" y="450"/>
                  </a:cxn>
                  <a:cxn ang="0">
                    <a:pos x="270" y="466"/>
                  </a:cxn>
                  <a:cxn ang="0">
                    <a:pos x="232" y="500"/>
                  </a:cxn>
                  <a:cxn ang="0">
                    <a:pos x="216" y="524"/>
                  </a:cxn>
                  <a:cxn ang="0">
                    <a:pos x="240" y="538"/>
                  </a:cxn>
                  <a:cxn ang="0">
                    <a:pos x="264" y="552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49" name="Freeform 333"/>
              <p:cNvSpPr>
                <a:spLocks/>
              </p:cNvSpPr>
              <p:nvPr/>
            </p:nvSpPr>
            <p:spPr bwMode="gray">
              <a:xfrm>
                <a:off x="4535" y="3088"/>
                <a:ext cx="150" cy="756"/>
              </a:xfrm>
              <a:custGeom>
                <a:avLst/>
                <a:gdLst/>
                <a:ahLst/>
                <a:cxnLst>
                  <a:cxn ang="0">
                    <a:pos x="130" y="742"/>
                  </a:cxn>
                  <a:cxn ang="0">
                    <a:pos x="102" y="748"/>
                  </a:cxn>
                  <a:cxn ang="0">
                    <a:pos x="92" y="748"/>
                  </a:cxn>
                  <a:cxn ang="0">
                    <a:pos x="54" y="716"/>
                  </a:cxn>
                  <a:cxn ang="0">
                    <a:pos x="70" y="688"/>
                  </a:cxn>
                  <a:cxn ang="0">
                    <a:pos x="58" y="678"/>
                  </a:cxn>
                  <a:cxn ang="0">
                    <a:pos x="42" y="678"/>
                  </a:cxn>
                  <a:cxn ang="0">
                    <a:pos x="34" y="686"/>
                  </a:cxn>
                  <a:cxn ang="0">
                    <a:pos x="0" y="622"/>
                  </a:cxn>
                  <a:cxn ang="0">
                    <a:pos x="8" y="540"/>
                  </a:cxn>
                  <a:cxn ang="0">
                    <a:pos x="30" y="452"/>
                  </a:cxn>
                  <a:cxn ang="0">
                    <a:pos x="28" y="398"/>
                  </a:cxn>
                  <a:cxn ang="0">
                    <a:pos x="48" y="368"/>
                  </a:cxn>
                  <a:cxn ang="0">
                    <a:pos x="46" y="336"/>
                  </a:cxn>
                  <a:cxn ang="0">
                    <a:pos x="38" y="352"/>
                  </a:cxn>
                  <a:cxn ang="0">
                    <a:pos x="36" y="372"/>
                  </a:cxn>
                  <a:cxn ang="0">
                    <a:pos x="30" y="380"/>
                  </a:cxn>
                  <a:cxn ang="0">
                    <a:pos x="50" y="260"/>
                  </a:cxn>
                  <a:cxn ang="0">
                    <a:pos x="56" y="214"/>
                  </a:cxn>
                  <a:cxn ang="0">
                    <a:pos x="66" y="184"/>
                  </a:cxn>
                  <a:cxn ang="0">
                    <a:pos x="66" y="166"/>
                  </a:cxn>
                  <a:cxn ang="0">
                    <a:pos x="68" y="150"/>
                  </a:cxn>
                  <a:cxn ang="0">
                    <a:pos x="70" y="134"/>
                  </a:cxn>
                  <a:cxn ang="0">
                    <a:pos x="68" y="110"/>
                  </a:cxn>
                  <a:cxn ang="0">
                    <a:pos x="72" y="88"/>
                  </a:cxn>
                  <a:cxn ang="0">
                    <a:pos x="64" y="30"/>
                  </a:cxn>
                  <a:cxn ang="0">
                    <a:pos x="46" y="10"/>
                  </a:cxn>
                  <a:cxn ang="0">
                    <a:pos x="60" y="6"/>
                  </a:cxn>
                  <a:cxn ang="0">
                    <a:pos x="74" y="8"/>
                  </a:cxn>
                  <a:cxn ang="0">
                    <a:pos x="100" y="46"/>
                  </a:cxn>
                  <a:cxn ang="0">
                    <a:pos x="110" y="106"/>
                  </a:cxn>
                  <a:cxn ang="0">
                    <a:pos x="116" y="108"/>
                  </a:cxn>
                  <a:cxn ang="0">
                    <a:pos x="118" y="116"/>
                  </a:cxn>
                  <a:cxn ang="0">
                    <a:pos x="114" y="126"/>
                  </a:cxn>
                  <a:cxn ang="0">
                    <a:pos x="104" y="146"/>
                  </a:cxn>
                  <a:cxn ang="0">
                    <a:pos x="88" y="178"/>
                  </a:cxn>
                  <a:cxn ang="0">
                    <a:pos x="82" y="214"/>
                  </a:cxn>
                  <a:cxn ang="0">
                    <a:pos x="80" y="326"/>
                  </a:cxn>
                  <a:cxn ang="0">
                    <a:pos x="68" y="344"/>
                  </a:cxn>
                  <a:cxn ang="0">
                    <a:pos x="58" y="370"/>
                  </a:cxn>
                  <a:cxn ang="0">
                    <a:pos x="60" y="398"/>
                  </a:cxn>
                  <a:cxn ang="0">
                    <a:pos x="56" y="420"/>
                  </a:cxn>
                  <a:cxn ang="0">
                    <a:pos x="56" y="458"/>
                  </a:cxn>
                  <a:cxn ang="0">
                    <a:pos x="54" y="470"/>
                  </a:cxn>
                  <a:cxn ang="0">
                    <a:pos x="58" y="478"/>
                  </a:cxn>
                  <a:cxn ang="0">
                    <a:pos x="56" y="516"/>
                  </a:cxn>
                  <a:cxn ang="0">
                    <a:pos x="46" y="526"/>
                  </a:cxn>
                  <a:cxn ang="0">
                    <a:pos x="38" y="554"/>
                  </a:cxn>
                  <a:cxn ang="0">
                    <a:pos x="38" y="618"/>
                  </a:cxn>
                  <a:cxn ang="0">
                    <a:pos x="38" y="642"/>
                  </a:cxn>
                  <a:cxn ang="0">
                    <a:pos x="90" y="658"/>
                  </a:cxn>
                  <a:cxn ang="0">
                    <a:pos x="92" y="676"/>
                  </a:cxn>
                  <a:cxn ang="0">
                    <a:pos x="150" y="748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0" name="Freeform 334"/>
              <p:cNvSpPr>
                <a:spLocks/>
              </p:cNvSpPr>
              <p:nvPr/>
            </p:nvSpPr>
            <p:spPr bwMode="gray">
              <a:xfrm>
                <a:off x="4715" y="3138"/>
                <a:ext cx="110" cy="126"/>
              </a:xfrm>
              <a:custGeom>
                <a:avLst/>
                <a:gdLst/>
                <a:ahLst/>
                <a:cxnLst>
                  <a:cxn ang="0">
                    <a:pos x="110" y="94"/>
                  </a:cxn>
                  <a:cxn ang="0">
                    <a:pos x="108" y="84"/>
                  </a:cxn>
                  <a:cxn ang="0">
                    <a:pos x="104" y="76"/>
                  </a:cxn>
                  <a:cxn ang="0">
                    <a:pos x="102" y="72"/>
                  </a:cxn>
                  <a:cxn ang="0">
                    <a:pos x="98" y="70"/>
                  </a:cxn>
                  <a:cxn ang="0">
                    <a:pos x="92" y="70"/>
                  </a:cxn>
                  <a:cxn ang="0">
                    <a:pos x="90" y="72"/>
                  </a:cxn>
                  <a:cxn ang="0">
                    <a:pos x="76" y="68"/>
                  </a:cxn>
                  <a:cxn ang="0">
                    <a:pos x="72" y="64"/>
                  </a:cxn>
                  <a:cxn ang="0">
                    <a:pos x="72" y="54"/>
                  </a:cxn>
                  <a:cxn ang="0">
                    <a:pos x="68" y="32"/>
                  </a:cxn>
                  <a:cxn ang="0">
                    <a:pos x="68" y="24"/>
                  </a:cxn>
                  <a:cxn ang="0">
                    <a:pos x="68" y="18"/>
                  </a:cxn>
                  <a:cxn ang="0">
                    <a:pos x="68" y="18"/>
                  </a:cxn>
                  <a:cxn ang="0">
                    <a:pos x="64" y="16"/>
                  </a:cxn>
                  <a:cxn ang="0">
                    <a:pos x="56" y="8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30" y="4"/>
                  </a:cxn>
                  <a:cxn ang="0">
                    <a:pos x="18" y="10"/>
                  </a:cxn>
                  <a:cxn ang="0">
                    <a:pos x="8" y="24"/>
                  </a:cxn>
                  <a:cxn ang="0">
                    <a:pos x="6" y="28"/>
                  </a:cxn>
                  <a:cxn ang="0">
                    <a:pos x="2" y="38"/>
                  </a:cxn>
                  <a:cxn ang="0">
                    <a:pos x="0" y="52"/>
                  </a:cxn>
                  <a:cxn ang="0">
                    <a:pos x="2" y="56"/>
                  </a:cxn>
                  <a:cxn ang="0">
                    <a:pos x="10" y="60"/>
                  </a:cxn>
                  <a:cxn ang="0">
                    <a:pos x="32" y="72"/>
                  </a:cxn>
                  <a:cxn ang="0">
                    <a:pos x="50" y="126"/>
                  </a:cxn>
                  <a:cxn ang="0">
                    <a:pos x="102" y="124"/>
                  </a:cxn>
                  <a:cxn ang="0">
                    <a:pos x="104" y="116"/>
                  </a:cxn>
                  <a:cxn ang="0">
                    <a:pos x="106" y="110"/>
                  </a:cxn>
                  <a:cxn ang="0">
                    <a:pos x="106" y="104"/>
                  </a:cxn>
                  <a:cxn ang="0">
                    <a:pos x="108" y="96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1" name="Freeform 335"/>
              <p:cNvSpPr>
                <a:spLocks/>
              </p:cNvSpPr>
              <p:nvPr/>
            </p:nvSpPr>
            <p:spPr bwMode="gray">
              <a:xfrm>
                <a:off x="4391" y="2662"/>
                <a:ext cx="52" cy="70"/>
              </a:xfrm>
              <a:custGeom>
                <a:avLst/>
                <a:gdLst/>
                <a:ahLst/>
                <a:cxnLst>
                  <a:cxn ang="0">
                    <a:pos x="50" y="64"/>
                  </a:cxn>
                  <a:cxn ang="0">
                    <a:pos x="46" y="60"/>
                  </a:cxn>
                  <a:cxn ang="0">
                    <a:pos x="44" y="54"/>
                  </a:cxn>
                  <a:cxn ang="0">
                    <a:pos x="46" y="46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8" y="32"/>
                  </a:cxn>
                  <a:cxn ang="0">
                    <a:pos x="50" y="20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36" y="0"/>
                  </a:cxn>
                  <a:cxn ang="0">
                    <a:pos x="34" y="2"/>
                  </a:cxn>
                  <a:cxn ang="0">
                    <a:pos x="30" y="10"/>
                  </a:cxn>
                  <a:cxn ang="0">
                    <a:pos x="28" y="14"/>
                  </a:cxn>
                  <a:cxn ang="0">
                    <a:pos x="24" y="20"/>
                  </a:cxn>
                  <a:cxn ang="0">
                    <a:pos x="20" y="22"/>
                  </a:cxn>
                  <a:cxn ang="0">
                    <a:pos x="16" y="24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0" y="36"/>
                  </a:cxn>
                  <a:cxn ang="0">
                    <a:pos x="8" y="38"/>
                  </a:cxn>
                  <a:cxn ang="0">
                    <a:pos x="6" y="40"/>
                  </a:cxn>
                  <a:cxn ang="0">
                    <a:pos x="6" y="42"/>
                  </a:cxn>
                  <a:cxn ang="0">
                    <a:pos x="4" y="44"/>
                  </a:cxn>
                  <a:cxn ang="0">
                    <a:pos x="2" y="44"/>
                  </a:cxn>
                  <a:cxn ang="0">
                    <a:pos x="0" y="42"/>
                  </a:cxn>
                  <a:cxn ang="0">
                    <a:pos x="0" y="44"/>
                  </a:cxn>
                  <a:cxn ang="0">
                    <a:pos x="8" y="52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0" y="62"/>
                  </a:cxn>
                  <a:cxn ang="0">
                    <a:pos x="26" y="66"/>
                  </a:cxn>
                  <a:cxn ang="0">
                    <a:pos x="30" y="66"/>
                  </a:cxn>
                  <a:cxn ang="0">
                    <a:pos x="36" y="66"/>
                  </a:cxn>
                  <a:cxn ang="0">
                    <a:pos x="40" y="66"/>
                  </a:cxn>
                  <a:cxn ang="0">
                    <a:pos x="44" y="68"/>
                  </a:cxn>
                  <a:cxn ang="0">
                    <a:pos x="48" y="70"/>
                  </a:cxn>
                  <a:cxn ang="0">
                    <a:pos x="50" y="70"/>
                  </a:cxn>
                  <a:cxn ang="0">
                    <a:pos x="52" y="70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2" name="Freeform 336"/>
              <p:cNvSpPr>
                <a:spLocks/>
              </p:cNvSpPr>
              <p:nvPr/>
            </p:nvSpPr>
            <p:spPr bwMode="gray">
              <a:xfrm>
                <a:off x="4331" y="2614"/>
                <a:ext cx="60" cy="74"/>
              </a:xfrm>
              <a:custGeom>
                <a:avLst/>
                <a:gdLst/>
                <a:ahLst/>
                <a:cxnLst>
                  <a:cxn ang="0">
                    <a:pos x="60" y="40"/>
                  </a:cxn>
                  <a:cxn ang="0">
                    <a:pos x="60" y="40"/>
                  </a:cxn>
                  <a:cxn ang="0">
                    <a:pos x="58" y="42"/>
                  </a:cxn>
                  <a:cxn ang="0">
                    <a:pos x="56" y="46"/>
                  </a:cxn>
                  <a:cxn ang="0">
                    <a:pos x="54" y="48"/>
                  </a:cxn>
                  <a:cxn ang="0">
                    <a:pos x="50" y="50"/>
                  </a:cxn>
                  <a:cxn ang="0">
                    <a:pos x="46" y="52"/>
                  </a:cxn>
                  <a:cxn ang="0">
                    <a:pos x="46" y="52"/>
                  </a:cxn>
                  <a:cxn ang="0">
                    <a:pos x="44" y="52"/>
                  </a:cxn>
                  <a:cxn ang="0">
                    <a:pos x="42" y="54"/>
                  </a:cxn>
                  <a:cxn ang="0">
                    <a:pos x="40" y="58"/>
                  </a:cxn>
                  <a:cxn ang="0">
                    <a:pos x="40" y="58"/>
                  </a:cxn>
                  <a:cxn ang="0">
                    <a:pos x="38" y="60"/>
                  </a:cxn>
                  <a:cxn ang="0">
                    <a:pos x="36" y="62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30" y="64"/>
                  </a:cxn>
                  <a:cxn ang="0">
                    <a:pos x="26" y="66"/>
                  </a:cxn>
                  <a:cxn ang="0">
                    <a:pos x="24" y="68"/>
                  </a:cxn>
                  <a:cxn ang="0">
                    <a:pos x="16" y="74"/>
                  </a:cxn>
                  <a:cxn ang="0">
                    <a:pos x="10" y="70"/>
                  </a:cxn>
                  <a:cxn ang="0">
                    <a:pos x="6" y="66"/>
                  </a:cxn>
                  <a:cxn ang="0">
                    <a:pos x="4" y="62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2" y="50"/>
                  </a:cxn>
                  <a:cxn ang="0">
                    <a:pos x="4" y="48"/>
                  </a:cxn>
                  <a:cxn ang="0">
                    <a:pos x="6" y="44"/>
                  </a:cxn>
                  <a:cxn ang="0">
                    <a:pos x="8" y="42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8" y="36"/>
                  </a:cxn>
                  <a:cxn ang="0">
                    <a:pos x="6" y="34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0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32" y="28"/>
                  </a:cxn>
                  <a:cxn ang="0">
                    <a:pos x="32" y="18"/>
                  </a:cxn>
                  <a:cxn ang="0">
                    <a:pos x="22" y="8"/>
                  </a:cxn>
                  <a:cxn ang="0">
                    <a:pos x="26" y="8"/>
                  </a:cxn>
                  <a:cxn ang="0">
                    <a:pos x="26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32"/>
                  </a:cxn>
                  <a:cxn ang="0">
                    <a:pos x="54" y="32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6"/>
                  </a:cxn>
                  <a:cxn ang="0">
                    <a:pos x="56" y="38"/>
                  </a:cxn>
                  <a:cxn ang="0">
                    <a:pos x="60" y="40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3" name="Freeform 337"/>
              <p:cNvSpPr>
                <a:spLocks/>
              </p:cNvSpPr>
              <p:nvPr/>
            </p:nvSpPr>
            <p:spPr bwMode="gray">
              <a:xfrm>
                <a:off x="4377" y="2606"/>
                <a:ext cx="14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8" y="38"/>
                  </a:cxn>
                  <a:cxn ang="0">
                    <a:pos x="10" y="36"/>
                  </a:cxn>
                  <a:cxn ang="0">
                    <a:pos x="12" y="34"/>
                  </a:cxn>
                  <a:cxn ang="0">
                    <a:pos x="12" y="32"/>
                  </a:cxn>
                  <a:cxn ang="0">
                    <a:pos x="12" y="30"/>
                  </a:cxn>
                  <a:cxn ang="0">
                    <a:pos x="12" y="28"/>
                  </a:cxn>
                  <a:cxn ang="0">
                    <a:pos x="10" y="24"/>
                  </a:cxn>
                  <a:cxn ang="0">
                    <a:pos x="10" y="18"/>
                  </a:cxn>
                  <a:cxn ang="0">
                    <a:pos x="10" y="14"/>
                  </a:cxn>
                  <a:cxn ang="0">
                    <a:pos x="10" y="12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4" name="Freeform 338"/>
              <p:cNvSpPr>
                <a:spLocks/>
              </p:cNvSpPr>
              <p:nvPr/>
            </p:nvSpPr>
            <p:spPr bwMode="gray">
              <a:xfrm>
                <a:off x="4405" y="2726"/>
                <a:ext cx="48" cy="40"/>
              </a:xfrm>
              <a:custGeom>
                <a:avLst/>
                <a:gdLst/>
                <a:ahLst/>
                <a:cxnLst>
                  <a:cxn ang="0">
                    <a:pos x="48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40" y="8"/>
                  </a:cxn>
                  <a:cxn ang="0">
                    <a:pos x="38" y="6"/>
                  </a:cxn>
                  <a:cxn ang="0">
                    <a:pos x="36" y="6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2"/>
                  </a:cxn>
                  <a:cxn ang="0">
                    <a:pos x="22" y="2"/>
                  </a:cxn>
                  <a:cxn ang="0">
                    <a:pos x="16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0"/>
                  </a:cxn>
                  <a:cxn ang="0">
                    <a:pos x="2" y="16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6" y="18"/>
                  </a:cxn>
                  <a:cxn ang="0">
                    <a:pos x="8" y="16"/>
                  </a:cxn>
                  <a:cxn ang="0">
                    <a:pos x="14" y="2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26" y="34"/>
                  </a:cxn>
                  <a:cxn ang="0">
                    <a:pos x="26" y="34"/>
                  </a:cxn>
                  <a:cxn ang="0">
                    <a:pos x="28" y="34"/>
                  </a:cxn>
                  <a:cxn ang="0">
                    <a:pos x="28" y="36"/>
                  </a:cxn>
                  <a:cxn ang="0">
                    <a:pos x="32" y="40"/>
                  </a:cxn>
                  <a:cxn ang="0">
                    <a:pos x="36" y="38"/>
                  </a:cxn>
                  <a:cxn ang="0">
                    <a:pos x="40" y="32"/>
                  </a:cxn>
                  <a:cxn ang="0">
                    <a:pos x="40" y="28"/>
                  </a:cxn>
                  <a:cxn ang="0">
                    <a:pos x="44" y="22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5" name="Freeform 339"/>
              <p:cNvSpPr>
                <a:spLocks/>
              </p:cNvSpPr>
              <p:nvPr/>
            </p:nvSpPr>
            <p:spPr bwMode="gray">
              <a:xfrm>
                <a:off x="4439" y="2744"/>
                <a:ext cx="82" cy="30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8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6" y="22"/>
                  </a:cxn>
                  <a:cxn ang="0">
                    <a:pos x="10" y="20"/>
                  </a:cxn>
                  <a:cxn ang="0">
                    <a:pos x="16" y="20"/>
                  </a:cxn>
                  <a:cxn ang="0">
                    <a:pos x="28" y="18"/>
                  </a:cxn>
                  <a:cxn ang="0">
                    <a:pos x="32" y="18"/>
                  </a:cxn>
                  <a:cxn ang="0">
                    <a:pos x="40" y="20"/>
                  </a:cxn>
                  <a:cxn ang="0">
                    <a:pos x="42" y="22"/>
                  </a:cxn>
                  <a:cxn ang="0">
                    <a:pos x="46" y="26"/>
                  </a:cxn>
                  <a:cxn ang="0">
                    <a:pos x="50" y="28"/>
                  </a:cxn>
                  <a:cxn ang="0">
                    <a:pos x="56" y="28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54" y="24"/>
                  </a:cxn>
                  <a:cxn ang="0">
                    <a:pos x="52" y="22"/>
                  </a:cxn>
                  <a:cxn ang="0">
                    <a:pos x="54" y="20"/>
                  </a:cxn>
                  <a:cxn ang="0">
                    <a:pos x="60" y="18"/>
                  </a:cxn>
                  <a:cxn ang="0">
                    <a:pos x="62" y="14"/>
                  </a:cxn>
                  <a:cxn ang="0">
                    <a:pos x="64" y="12"/>
                  </a:cxn>
                  <a:cxn ang="0">
                    <a:pos x="68" y="12"/>
                  </a:cxn>
                  <a:cxn ang="0">
                    <a:pos x="72" y="12"/>
                  </a:cxn>
                  <a:cxn ang="0">
                    <a:pos x="76" y="14"/>
                  </a:cxn>
                  <a:cxn ang="0">
                    <a:pos x="80" y="18"/>
                  </a:cxn>
                  <a:cxn ang="0">
                    <a:pos x="82" y="14"/>
                  </a:cxn>
                  <a:cxn ang="0">
                    <a:pos x="80" y="10"/>
                  </a:cxn>
                  <a:cxn ang="0">
                    <a:pos x="78" y="6"/>
                  </a:cxn>
                  <a:cxn ang="0">
                    <a:pos x="70" y="4"/>
                  </a:cxn>
                  <a:cxn ang="0">
                    <a:pos x="66" y="4"/>
                  </a:cxn>
                  <a:cxn ang="0">
                    <a:pos x="62" y="4"/>
                  </a:cxn>
                  <a:cxn ang="0">
                    <a:pos x="50" y="8"/>
                  </a:cxn>
                  <a:cxn ang="0">
                    <a:pos x="44" y="10"/>
                  </a:cxn>
                  <a:cxn ang="0">
                    <a:pos x="40" y="10"/>
                  </a:cxn>
                  <a:cxn ang="0">
                    <a:pos x="34" y="8"/>
                  </a:cxn>
                  <a:cxn ang="0">
                    <a:pos x="32" y="8"/>
                  </a:cxn>
                  <a:cxn ang="0">
                    <a:pos x="30" y="6"/>
                  </a:cxn>
                  <a:cxn ang="0">
                    <a:pos x="16" y="0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6" name="Freeform 340"/>
              <p:cNvSpPr>
                <a:spLocks/>
              </p:cNvSpPr>
              <p:nvPr/>
            </p:nvSpPr>
            <p:spPr bwMode="gray">
              <a:xfrm>
                <a:off x="4017" y="2420"/>
                <a:ext cx="386" cy="248"/>
              </a:xfrm>
              <a:custGeom>
                <a:avLst/>
                <a:gdLst/>
                <a:ahLst/>
                <a:cxnLst>
                  <a:cxn ang="0">
                    <a:pos x="380" y="178"/>
                  </a:cxn>
                  <a:cxn ang="0">
                    <a:pos x="384" y="170"/>
                  </a:cxn>
                  <a:cxn ang="0">
                    <a:pos x="386" y="164"/>
                  </a:cxn>
                  <a:cxn ang="0">
                    <a:pos x="374" y="162"/>
                  </a:cxn>
                  <a:cxn ang="0">
                    <a:pos x="356" y="162"/>
                  </a:cxn>
                  <a:cxn ang="0">
                    <a:pos x="346" y="166"/>
                  </a:cxn>
                  <a:cxn ang="0">
                    <a:pos x="340" y="164"/>
                  </a:cxn>
                  <a:cxn ang="0">
                    <a:pos x="334" y="170"/>
                  </a:cxn>
                  <a:cxn ang="0">
                    <a:pos x="332" y="184"/>
                  </a:cxn>
                  <a:cxn ang="0">
                    <a:pos x="326" y="192"/>
                  </a:cxn>
                  <a:cxn ang="0">
                    <a:pos x="314" y="196"/>
                  </a:cxn>
                  <a:cxn ang="0">
                    <a:pos x="302" y="198"/>
                  </a:cxn>
                  <a:cxn ang="0">
                    <a:pos x="268" y="190"/>
                  </a:cxn>
                  <a:cxn ang="0">
                    <a:pos x="258" y="184"/>
                  </a:cxn>
                  <a:cxn ang="0">
                    <a:pos x="254" y="162"/>
                  </a:cxn>
                  <a:cxn ang="0">
                    <a:pos x="244" y="136"/>
                  </a:cxn>
                  <a:cxn ang="0">
                    <a:pos x="244" y="116"/>
                  </a:cxn>
                  <a:cxn ang="0">
                    <a:pos x="232" y="90"/>
                  </a:cxn>
                  <a:cxn ang="0">
                    <a:pos x="208" y="62"/>
                  </a:cxn>
                  <a:cxn ang="0">
                    <a:pos x="194" y="50"/>
                  </a:cxn>
                  <a:cxn ang="0">
                    <a:pos x="184" y="54"/>
                  </a:cxn>
                  <a:cxn ang="0">
                    <a:pos x="164" y="48"/>
                  </a:cxn>
                  <a:cxn ang="0">
                    <a:pos x="142" y="12"/>
                  </a:cxn>
                  <a:cxn ang="0">
                    <a:pos x="126" y="10"/>
                  </a:cxn>
                  <a:cxn ang="0">
                    <a:pos x="100" y="20"/>
                  </a:cxn>
                  <a:cxn ang="0">
                    <a:pos x="54" y="14"/>
                  </a:cxn>
                  <a:cxn ang="0">
                    <a:pos x="26" y="0"/>
                  </a:cxn>
                  <a:cxn ang="0">
                    <a:pos x="6" y="22"/>
                  </a:cxn>
                  <a:cxn ang="0">
                    <a:pos x="22" y="58"/>
                  </a:cxn>
                  <a:cxn ang="0">
                    <a:pos x="30" y="80"/>
                  </a:cxn>
                  <a:cxn ang="0">
                    <a:pos x="44" y="88"/>
                  </a:cxn>
                  <a:cxn ang="0">
                    <a:pos x="58" y="108"/>
                  </a:cxn>
                  <a:cxn ang="0">
                    <a:pos x="82" y="142"/>
                  </a:cxn>
                  <a:cxn ang="0">
                    <a:pos x="94" y="148"/>
                  </a:cxn>
                  <a:cxn ang="0">
                    <a:pos x="94" y="140"/>
                  </a:cxn>
                  <a:cxn ang="0">
                    <a:pos x="80" y="116"/>
                  </a:cxn>
                  <a:cxn ang="0">
                    <a:pos x="52" y="72"/>
                  </a:cxn>
                  <a:cxn ang="0">
                    <a:pos x="30" y="24"/>
                  </a:cxn>
                  <a:cxn ang="0">
                    <a:pos x="30" y="16"/>
                  </a:cxn>
                  <a:cxn ang="0">
                    <a:pos x="42" y="18"/>
                  </a:cxn>
                  <a:cxn ang="0">
                    <a:pos x="68" y="66"/>
                  </a:cxn>
                  <a:cxn ang="0">
                    <a:pos x="84" y="80"/>
                  </a:cxn>
                  <a:cxn ang="0">
                    <a:pos x="96" y="90"/>
                  </a:cxn>
                  <a:cxn ang="0">
                    <a:pos x="116" y="116"/>
                  </a:cxn>
                  <a:cxn ang="0">
                    <a:pos x="142" y="148"/>
                  </a:cxn>
                  <a:cxn ang="0">
                    <a:pos x="150" y="198"/>
                  </a:cxn>
                  <a:cxn ang="0">
                    <a:pos x="174" y="204"/>
                  </a:cxn>
                  <a:cxn ang="0">
                    <a:pos x="226" y="224"/>
                  </a:cxn>
                  <a:cxn ang="0">
                    <a:pos x="272" y="240"/>
                  </a:cxn>
                  <a:cxn ang="0">
                    <a:pos x="304" y="240"/>
                  </a:cxn>
                  <a:cxn ang="0">
                    <a:pos x="314" y="244"/>
                  </a:cxn>
                  <a:cxn ang="0">
                    <a:pos x="318" y="242"/>
                  </a:cxn>
                  <a:cxn ang="0">
                    <a:pos x="322" y="232"/>
                  </a:cxn>
                  <a:cxn ang="0">
                    <a:pos x="320" y="226"/>
                  </a:cxn>
                  <a:cxn ang="0">
                    <a:pos x="346" y="222"/>
                  </a:cxn>
                  <a:cxn ang="0">
                    <a:pos x="340" y="194"/>
                  </a:cxn>
                  <a:cxn ang="0">
                    <a:pos x="360" y="190"/>
                  </a:cxn>
                  <a:cxn ang="0">
                    <a:pos x="366" y="190"/>
                  </a:cxn>
                  <a:cxn ang="0">
                    <a:pos x="374" y="186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7" name="Freeform 341"/>
              <p:cNvSpPr>
                <a:spLocks/>
              </p:cNvSpPr>
              <p:nvPr/>
            </p:nvSpPr>
            <p:spPr bwMode="gray">
              <a:xfrm>
                <a:off x="4361" y="2654"/>
                <a:ext cx="82" cy="46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8"/>
                  </a:cxn>
                  <a:cxn ang="0">
                    <a:pos x="66" y="8"/>
                  </a:cxn>
                  <a:cxn ang="0">
                    <a:pos x="62" y="12"/>
                  </a:cxn>
                  <a:cxn ang="0">
                    <a:pos x="60" y="18"/>
                  </a:cxn>
                  <a:cxn ang="0">
                    <a:pos x="56" y="24"/>
                  </a:cxn>
                  <a:cxn ang="0">
                    <a:pos x="50" y="30"/>
                  </a:cxn>
                  <a:cxn ang="0">
                    <a:pos x="48" y="30"/>
                  </a:cxn>
                  <a:cxn ang="0">
                    <a:pos x="44" y="34"/>
                  </a:cxn>
                  <a:cxn ang="0">
                    <a:pos x="44" y="38"/>
                  </a:cxn>
                  <a:cxn ang="0">
                    <a:pos x="42" y="42"/>
                  </a:cxn>
                  <a:cxn ang="0">
                    <a:pos x="38" y="44"/>
                  </a:cxn>
                  <a:cxn ang="0">
                    <a:pos x="36" y="46"/>
                  </a:cxn>
                  <a:cxn ang="0">
                    <a:pos x="34" y="42"/>
                  </a:cxn>
                  <a:cxn ang="0">
                    <a:pos x="32" y="42"/>
                  </a:cxn>
                  <a:cxn ang="0">
                    <a:pos x="30" y="44"/>
                  </a:cxn>
                  <a:cxn ang="0">
                    <a:pos x="30" y="42"/>
                  </a:cxn>
                  <a:cxn ang="0">
                    <a:pos x="30" y="36"/>
                  </a:cxn>
                  <a:cxn ang="0">
                    <a:pos x="30" y="34"/>
                  </a:cxn>
                  <a:cxn ang="0">
                    <a:pos x="26" y="32"/>
                  </a:cxn>
                  <a:cxn ang="0">
                    <a:pos x="22" y="30"/>
                  </a:cxn>
                  <a:cxn ang="0">
                    <a:pos x="18" y="30"/>
                  </a:cxn>
                  <a:cxn ang="0">
                    <a:pos x="16" y="32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2" y="2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10" y="18"/>
                  </a:cxn>
                  <a:cxn ang="0">
                    <a:pos x="12" y="14"/>
                  </a:cxn>
                  <a:cxn ang="0">
                    <a:pos x="16" y="12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28" y="2"/>
                  </a:cxn>
                  <a:cxn ang="0">
                    <a:pos x="32" y="0"/>
                  </a:cxn>
                  <a:cxn ang="0">
                    <a:pos x="34" y="0"/>
                  </a:cxn>
                  <a:cxn ang="0">
                    <a:pos x="40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8" y="0"/>
                  </a:cxn>
                  <a:cxn ang="0">
                    <a:pos x="70" y="2"/>
                  </a:cxn>
                  <a:cxn ang="0">
                    <a:pos x="80" y="2"/>
                  </a:cxn>
                  <a:cxn ang="0">
                    <a:pos x="82" y="4"/>
                  </a:cxn>
                  <a:cxn ang="0">
                    <a:pos x="82" y="6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8" name="Freeform 342"/>
              <p:cNvSpPr>
                <a:spLocks/>
              </p:cNvSpPr>
              <p:nvPr/>
            </p:nvSpPr>
            <p:spPr bwMode="gray">
              <a:xfrm>
                <a:off x="4349" y="2678"/>
                <a:ext cx="44" cy="24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0" y="22"/>
                  </a:cxn>
                  <a:cxn ang="0">
                    <a:pos x="40" y="24"/>
                  </a:cxn>
                  <a:cxn ang="0">
                    <a:pos x="32" y="22"/>
                  </a:cxn>
                  <a:cxn ang="0">
                    <a:pos x="26" y="22"/>
                  </a:cxn>
                  <a:cxn ang="0">
                    <a:pos x="20" y="20"/>
                  </a:cxn>
                  <a:cxn ang="0">
                    <a:pos x="16" y="18"/>
                  </a:cxn>
                  <a:cxn ang="0">
                    <a:pos x="12" y="18"/>
                  </a:cxn>
                  <a:cxn ang="0">
                    <a:pos x="12" y="16"/>
                  </a:cxn>
                  <a:cxn ang="0">
                    <a:pos x="6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8"/>
                  </a:cxn>
                  <a:cxn ang="0">
                    <a:pos x="30" y="8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8"/>
                  </a:cxn>
                  <a:cxn ang="0">
                    <a:pos x="42" y="10"/>
                  </a:cxn>
                  <a:cxn ang="0">
                    <a:pos x="44" y="12"/>
                  </a:cxn>
                  <a:cxn ang="0">
                    <a:pos x="44" y="14"/>
                  </a:cxn>
                  <a:cxn ang="0">
                    <a:pos x="44" y="16"/>
                  </a:cxn>
                  <a:cxn ang="0">
                    <a:pos x="44" y="18"/>
                  </a:cxn>
                  <a:cxn ang="0">
                    <a:pos x="44" y="20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59" name="Freeform 343"/>
              <p:cNvSpPr>
                <a:spLocks/>
              </p:cNvSpPr>
              <p:nvPr/>
            </p:nvSpPr>
            <p:spPr bwMode="gray">
              <a:xfrm>
                <a:off x="4599" y="2606"/>
                <a:ext cx="38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6" y="6"/>
                  </a:cxn>
                  <a:cxn ang="0">
                    <a:pos x="6" y="10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20" y="22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32" y="22"/>
                  </a:cxn>
                  <a:cxn ang="0">
                    <a:pos x="38" y="20"/>
                  </a:cxn>
                  <a:cxn ang="0">
                    <a:pos x="38" y="12"/>
                  </a:cxn>
                  <a:cxn ang="0">
                    <a:pos x="32" y="10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20" y="6"/>
                  </a:cxn>
                  <a:cxn ang="0">
                    <a:pos x="14" y="2"/>
                  </a:cxn>
                  <a:cxn ang="0">
                    <a:pos x="4" y="0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0" name="Freeform 344"/>
              <p:cNvSpPr>
                <a:spLocks/>
              </p:cNvSpPr>
              <p:nvPr/>
            </p:nvSpPr>
            <p:spPr bwMode="gray">
              <a:xfrm>
                <a:off x="4561" y="2600"/>
                <a:ext cx="44" cy="3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8" y="6"/>
                  </a:cxn>
                  <a:cxn ang="0">
                    <a:pos x="12" y="8"/>
                  </a:cxn>
                  <a:cxn ang="0">
                    <a:pos x="14" y="8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2" y="10"/>
                  </a:cxn>
                  <a:cxn ang="0">
                    <a:pos x="24" y="1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6" y="16"/>
                  </a:cxn>
                  <a:cxn ang="0">
                    <a:pos x="26" y="18"/>
                  </a:cxn>
                  <a:cxn ang="0">
                    <a:pos x="26" y="20"/>
                  </a:cxn>
                  <a:cxn ang="0">
                    <a:pos x="24" y="22"/>
                  </a:cxn>
                  <a:cxn ang="0">
                    <a:pos x="20" y="22"/>
                  </a:cxn>
                  <a:cxn ang="0">
                    <a:pos x="10" y="18"/>
                  </a:cxn>
                  <a:cxn ang="0">
                    <a:pos x="4" y="18"/>
                  </a:cxn>
                  <a:cxn ang="0">
                    <a:pos x="0" y="22"/>
                  </a:cxn>
                  <a:cxn ang="0">
                    <a:pos x="6" y="26"/>
                  </a:cxn>
                  <a:cxn ang="0">
                    <a:pos x="6" y="26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6"/>
                  </a:cxn>
                  <a:cxn ang="0">
                    <a:pos x="20" y="28"/>
                  </a:cxn>
                  <a:cxn ang="0">
                    <a:pos x="20" y="30"/>
                  </a:cxn>
                  <a:cxn ang="0">
                    <a:pos x="22" y="32"/>
                  </a:cxn>
                  <a:cxn ang="0">
                    <a:pos x="26" y="34"/>
                  </a:cxn>
                  <a:cxn ang="0">
                    <a:pos x="30" y="36"/>
                  </a:cxn>
                  <a:cxn ang="0">
                    <a:pos x="34" y="36"/>
                  </a:cxn>
                  <a:cxn ang="0">
                    <a:pos x="36" y="36"/>
                  </a:cxn>
                  <a:cxn ang="0">
                    <a:pos x="40" y="36"/>
                  </a:cxn>
                  <a:cxn ang="0">
                    <a:pos x="42" y="36"/>
                  </a:cxn>
                  <a:cxn ang="0">
                    <a:pos x="42" y="34"/>
                  </a:cxn>
                  <a:cxn ang="0">
                    <a:pos x="42" y="30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8" y="24"/>
                  </a:cxn>
                  <a:cxn ang="0">
                    <a:pos x="38" y="22"/>
                  </a:cxn>
                  <a:cxn ang="0">
                    <a:pos x="38" y="18"/>
                  </a:cxn>
                  <a:cxn ang="0">
                    <a:pos x="40" y="18"/>
                  </a:cxn>
                  <a:cxn ang="0">
                    <a:pos x="42" y="16"/>
                  </a:cxn>
                  <a:cxn ang="0">
                    <a:pos x="44" y="14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4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1" name="Freeform 345"/>
              <p:cNvSpPr>
                <a:spLocks/>
              </p:cNvSpPr>
              <p:nvPr/>
            </p:nvSpPr>
            <p:spPr bwMode="gray">
              <a:xfrm>
                <a:off x="4425" y="2554"/>
                <a:ext cx="140" cy="54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8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20" y="18"/>
                  </a:cxn>
                  <a:cxn ang="0">
                    <a:pos x="24" y="16"/>
                  </a:cxn>
                  <a:cxn ang="0">
                    <a:pos x="28" y="16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6" y="18"/>
                  </a:cxn>
                  <a:cxn ang="0">
                    <a:pos x="40" y="20"/>
                  </a:cxn>
                  <a:cxn ang="0">
                    <a:pos x="44" y="22"/>
                  </a:cxn>
                  <a:cxn ang="0">
                    <a:pos x="48" y="22"/>
                  </a:cxn>
                  <a:cxn ang="0">
                    <a:pos x="50" y="24"/>
                  </a:cxn>
                  <a:cxn ang="0">
                    <a:pos x="52" y="24"/>
                  </a:cxn>
                  <a:cxn ang="0">
                    <a:pos x="68" y="32"/>
                  </a:cxn>
                  <a:cxn ang="0">
                    <a:pos x="68" y="32"/>
                  </a:cxn>
                  <a:cxn ang="0">
                    <a:pos x="70" y="34"/>
                  </a:cxn>
                  <a:cxn ang="0">
                    <a:pos x="74" y="36"/>
                  </a:cxn>
                  <a:cxn ang="0">
                    <a:pos x="80" y="40"/>
                  </a:cxn>
                  <a:cxn ang="0">
                    <a:pos x="88" y="40"/>
                  </a:cxn>
                  <a:cxn ang="0">
                    <a:pos x="98" y="42"/>
                  </a:cxn>
                  <a:cxn ang="0">
                    <a:pos x="98" y="46"/>
                  </a:cxn>
                  <a:cxn ang="0">
                    <a:pos x="90" y="50"/>
                  </a:cxn>
                  <a:cxn ang="0">
                    <a:pos x="92" y="54"/>
                  </a:cxn>
                  <a:cxn ang="0">
                    <a:pos x="94" y="54"/>
                  </a:cxn>
                  <a:cxn ang="0">
                    <a:pos x="96" y="54"/>
                  </a:cxn>
                  <a:cxn ang="0">
                    <a:pos x="102" y="54"/>
                  </a:cxn>
                  <a:cxn ang="0">
                    <a:pos x="108" y="54"/>
                  </a:cxn>
                  <a:cxn ang="0">
                    <a:pos x="114" y="54"/>
                  </a:cxn>
                  <a:cxn ang="0">
                    <a:pos x="120" y="54"/>
                  </a:cxn>
                  <a:cxn ang="0">
                    <a:pos x="122" y="54"/>
                  </a:cxn>
                  <a:cxn ang="0">
                    <a:pos x="138" y="52"/>
                  </a:cxn>
                  <a:cxn ang="0">
                    <a:pos x="138" y="52"/>
                  </a:cxn>
                  <a:cxn ang="0">
                    <a:pos x="138" y="50"/>
                  </a:cxn>
                  <a:cxn ang="0">
                    <a:pos x="140" y="48"/>
                  </a:cxn>
                  <a:cxn ang="0">
                    <a:pos x="140" y="46"/>
                  </a:cxn>
                  <a:cxn ang="0">
                    <a:pos x="138" y="42"/>
                  </a:cxn>
                  <a:cxn ang="0">
                    <a:pos x="120" y="34"/>
                  </a:cxn>
                  <a:cxn ang="0">
                    <a:pos x="116" y="30"/>
                  </a:cxn>
                  <a:cxn ang="0">
                    <a:pos x="86" y="22"/>
                  </a:cxn>
                  <a:cxn ang="0">
                    <a:pos x="76" y="20"/>
                  </a:cxn>
                  <a:cxn ang="0">
                    <a:pos x="74" y="20"/>
                  </a:cxn>
                  <a:cxn ang="0">
                    <a:pos x="70" y="16"/>
                  </a:cxn>
                  <a:cxn ang="0">
                    <a:pos x="66" y="14"/>
                  </a:cxn>
                  <a:cxn ang="0">
                    <a:pos x="58" y="8"/>
                  </a:cxn>
                  <a:cxn ang="0">
                    <a:pos x="32" y="0"/>
                  </a:cxn>
                  <a:cxn ang="0">
                    <a:pos x="18" y="2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2" name="Freeform 346"/>
              <p:cNvSpPr>
                <a:spLocks/>
              </p:cNvSpPr>
              <p:nvPr/>
            </p:nvSpPr>
            <p:spPr bwMode="gray">
              <a:xfrm>
                <a:off x="4661" y="1196"/>
                <a:ext cx="440" cy="658"/>
              </a:xfrm>
              <a:custGeom>
                <a:avLst/>
                <a:gdLst/>
                <a:ahLst/>
                <a:cxnLst>
                  <a:cxn ang="0">
                    <a:pos x="96" y="110"/>
                  </a:cxn>
                  <a:cxn ang="0">
                    <a:pos x="70" y="128"/>
                  </a:cxn>
                  <a:cxn ang="0">
                    <a:pos x="50" y="154"/>
                  </a:cxn>
                  <a:cxn ang="0">
                    <a:pos x="66" y="176"/>
                  </a:cxn>
                  <a:cxn ang="0">
                    <a:pos x="54" y="202"/>
                  </a:cxn>
                  <a:cxn ang="0">
                    <a:pos x="22" y="214"/>
                  </a:cxn>
                  <a:cxn ang="0">
                    <a:pos x="2" y="226"/>
                  </a:cxn>
                  <a:cxn ang="0">
                    <a:pos x="26" y="256"/>
                  </a:cxn>
                  <a:cxn ang="0">
                    <a:pos x="52" y="258"/>
                  </a:cxn>
                  <a:cxn ang="0">
                    <a:pos x="38" y="272"/>
                  </a:cxn>
                  <a:cxn ang="0">
                    <a:pos x="20" y="274"/>
                  </a:cxn>
                  <a:cxn ang="0">
                    <a:pos x="24" y="296"/>
                  </a:cxn>
                  <a:cxn ang="0">
                    <a:pos x="46" y="318"/>
                  </a:cxn>
                  <a:cxn ang="0">
                    <a:pos x="94" y="304"/>
                  </a:cxn>
                  <a:cxn ang="0">
                    <a:pos x="120" y="314"/>
                  </a:cxn>
                  <a:cxn ang="0">
                    <a:pos x="142" y="378"/>
                  </a:cxn>
                  <a:cxn ang="0">
                    <a:pos x="144" y="410"/>
                  </a:cxn>
                  <a:cxn ang="0">
                    <a:pos x="142" y="428"/>
                  </a:cxn>
                  <a:cxn ang="0">
                    <a:pos x="148" y="434"/>
                  </a:cxn>
                  <a:cxn ang="0">
                    <a:pos x="166" y="448"/>
                  </a:cxn>
                  <a:cxn ang="0">
                    <a:pos x="162" y="456"/>
                  </a:cxn>
                  <a:cxn ang="0">
                    <a:pos x="166" y="470"/>
                  </a:cxn>
                  <a:cxn ang="0">
                    <a:pos x="160" y="502"/>
                  </a:cxn>
                  <a:cxn ang="0">
                    <a:pos x="150" y="532"/>
                  </a:cxn>
                  <a:cxn ang="0">
                    <a:pos x="166" y="598"/>
                  </a:cxn>
                  <a:cxn ang="0">
                    <a:pos x="194" y="646"/>
                  </a:cxn>
                  <a:cxn ang="0">
                    <a:pos x="214" y="648"/>
                  </a:cxn>
                  <a:cxn ang="0">
                    <a:pos x="234" y="652"/>
                  </a:cxn>
                  <a:cxn ang="0">
                    <a:pos x="242" y="610"/>
                  </a:cxn>
                  <a:cxn ang="0">
                    <a:pos x="258" y="564"/>
                  </a:cxn>
                  <a:cxn ang="0">
                    <a:pos x="282" y="556"/>
                  </a:cxn>
                  <a:cxn ang="0">
                    <a:pos x="328" y="510"/>
                  </a:cxn>
                  <a:cxn ang="0">
                    <a:pos x="348" y="500"/>
                  </a:cxn>
                  <a:cxn ang="0">
                    <a:pos x="372" y="486"/>
                  </a:cxn>
                  <a:cxn ang="0">
                    <a:pos x="378" y="464"/>
                  </a:cxn>
                  <a:cxn ang="0">
                    <a:pos x="340" y="474"/>
                  </a:cxn>
                  <a:cxn ang="0">
                    <a:pos x="344" y="468"/>
                  </a:cxn>
                  <a:cxn ang="0">
                    <a:pos x="360" y="438"/>
                  </a:cxn>
                  <a:cxn ang="0">
                    <a:pos x="370" y="436"/>
                  </a:cxn>
                  <a:cxn ang="0">
                    <a:pos x="390" y="426"/>
                  </a:cxn>
                  <a:cxn ang="0">
                    <a:pos x="384" y="392"/>
                  </a:cxn>
                  <a:cxn ang="0">
                    <a:pos x="402" y="374"/>
                  </a:cxn>
                  <a:cxn ang="0">
                    <a:pos x="414" y="322"/>
                  </a:cxn>
                  <a:cxn ang="0">
                    <a:pos x="382" y="310"/>
                  </a:cxn>
                  <a:cxn ang="0">
                    <a:pos x="380" y="270"/>
                  </a:cxn>
                  <a:cxn ang="0">
                    <a:pos x="380" y="210"/>
                  </a:cxn>
                  <a:cxn ang="0">
                    <a:pos x="396" y="174"/>
                  </a:cxn>
                  <a:cxn ang="0">
                    <a:pos x="414" y="140"/>
                  </a:cxn>
                  <a:cxn ang="0">
                    <a:pos x="410" y="130"/>
                  </a:cxn>
                  <a:cxn ang="0">
                    <a:pos x="436" y="86"/>
                  </a:cxn>
                  <a:cxn ang="0">
                    <a:pos x="408" y="74"/>
                  </a:cxn>
                  <a:cxn ang="0">
                    <a:pos x="398" y="108"/>
                  </a:cxn>
                  <a:cxn ang="0">
                    <a:pos x="398" y="66"/>
                  </a:cxn>
                  <a:cxn ang="0">
                    <a:pos x="368" y="78"/>
                  </a:cxn>
                  <a:cxn ang="0">
                    <a:pos x="364" y="60"/>
                  </a:cxn>
                  <a:cxn ang="0">
                    <a:pos x="332" y="62"/>
                  </a:cxn>
                  <a:cxn ang="0">
                    <a:pos x="368" y="44"/>
                  </a:cxn>
                  <a:cxn ang="0">
                    <a:pos x="338" y="18"/>
                  </a:cxn>
                  <a:cxn ang="0">
                    <a:pos x="288" y="38"/>
                  </a:cxn>
                  <a:cxn ang="0">
                    <a:pos x="318" y="4"/>
                  </a:cxn>
                  <a:cxn ang="0">
                    <a:pos x="224" y="42"/>
                  </a:cxn>
                  <a:cxn ang="0">
                    <a:pos x="164" y="66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3" name="Freeform 347"/>
              <p:cNvSpPr>
                <a:spLocks/>
              </p:cNvSpPr>
              <p:nvPr/>
            </p:nvSpPr>
            <p:spPr bwMode="gray">
              <a:xfrm>
                <a:off x="5055" y="1444"/>
                <a:ext cx="38" cy="4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6" y="30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2"/>
                  </a:cxn>
                  <a:cxn ang="0">
                    <a:pos x="6" y="44"/>
                  </a:cxn>
                  <a:cxn ang="0">
                    <a:pos x="8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0"/>
                  </a:cxn>
                  <a:cxn ang="0">
                    <a:pos x="14" y="38"/>
                  </a:cxn>
                  <a:cxn ang="0">
                    <a:pos x="16" y="38"/>
                  </a:cxn>
                  <a:cxn ang="0">
                    <a:pos x="18" y="36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6" y="42"/>
                  </a:cxn>
                  <a:cxn ang="0">
                    <a:pos x="30" y="44"/>
                  </a:cxn>
                  <a:cxn ang="0">
                    <a:pos x="34" y="46"/>
                  </a:cxn>
                  <a:cxn ang="0">
                    <a:pos x="36" y="46"/>
                  </a:cxn>
                  <a:cxn ang="0">
                    <a:pos x="38" y="46"/>
                  </a:cxn>
                  <a:cxn ang="0">
                    <a:pos x="38" y="44"/>
                  </a:cxn>
                  <a:cxn ang="0">
                    <a:pos x="38" y="38"/>
                  </a:cxn>
                  <a:cxn ang="0">
                    <a:pos x="36" y="34"/>
                  </a:cxn>
                  <a:cxn ang="0">
                    <a:pos x="34" y="32"/>
                  </a:cxn>
                  <a:cxn ang="0">
                    <a:pos x="34" y="30"/>
                  </a:cxn>
                  <a:cxn ang="0">
                    <a:pos x="32" y="28"/>
                  </a:cxn>
                  <a:cxn ang="0">
                    <a:pos x="32" y="28"/>
                  </a:cxn>
                  <a:cxn ang="0">
                    <a:pos x="32" y="26"/>
                  </a:cxn>
                  <a:cxn ang="0">
                    <a:pos x="30" y="24"/>
                  </a:cxn>
                  <a:cxn ang="0">
                    <a:pos x="28" y="24"/>
                  </a:cxn>
                  <a:cxn ang="0">
                    <a:pos x="26" y="24"/>
                  </a:cxn>
                  <a:cxn ang="0">
                    <a:pos x="24" y="24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16" y="18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16" y="14"/>
                  </a:cxn>
                  <a:cxn ang="0">
                    <a:pos x="28" y="14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6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2" y="4"/>
                  </a:cxn>
                  <a:cxn ang="0">
                    <a:pos x="10" y="0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4" name="Freeform 348"/>
              <p:cNvSpPr>
                <a:spLocks/>
              </p:cNvSpPr>
              <p:nvPr/>
            </p:nvSpPr>
            <p:spPr bwMode="gray">
              <a:xfrm>
                <a:off x="4471" y="1488"/>
                <a:ext cx="278" cy="320"/>
              </a:xfrm>
              <a:custGeom>
                <a:avLst/>
                <a:gdLst/>
                <a:ahLst/>
                <a:cxnLst>
                  <a:cxn ang="0">
                    <a:pos x="94" y="122"/>
                  </a:cxn>
                  <a:cxn ang="0">
                    <a:pos x="110" y="128"/>
                  </a:cxn>
                  <a:cxn ang="0">
                    <a:pos x="138" y="144"/>
                  </a:cxn>
                  <a:cxn ang="0">
                    <a:pos x="146" y="148"/>
                  </a:cxn>
                  <a:cxn ang="0">
                    <a:pos x="156" y="182"/>
                  </a:cxn>
                  <a:cxn ang="0">
                    <a:pos x="148" y="224"/>
                  </a:cxn>
                  <a:cxn ang="0">
                    <a:pos x="132" y="238"/>
                  </a:cxn>
                  <a:cxn ang="0">
                    <a:pos x="118" y="238"/>
                  </a:cxn>
                  <a:cxn ang="0">
                    <a:pos x="110" y="254"/>
                  </a:cxn>
                  <a:cxn ang="0">
                    <a:pos x="134" y="266"/>
                  </a:cxn>
                  <a:cxn ang="0">
                    <a:pos x="146" y="258"/>
                  </a:cxn>
                  <a:cxn ang="0">
                    <a:pos x="174" y="282"/>
                  </a:cxn>
                  <a:cxn ang="0">
                    <a:pos x="192" y="300"/>
                  </a:cxn>
                  <a:cxn ang="0">
                    <a:pos x="208" y="312"/>
                  </a:cxn>
                  <a:cxn ang="0">
                    <a:pos x="222" y="318"/>
                  </a:cxn>
                  <a:cxn ang="0">
                    <a:pos x="216" y="298"/>
                  </a:cxn>
                  <a:cxn ang="0">
                    <a:pos x="204" y="286"/>
                  </a:cxn>
                  <a:cxn ang="0">
                    <a:pos x="218" y="288"/>
                  </a:cxn>
                  <a:cxn ang="0">
                    <a:pos x="238" y="304"/>
                  </a:cxn>
                  <a:cxn ang="0">
                    <a:pos x="246" y="302"/>
                  </a:cxn>
                  <a:cxn ang="0">
                    <a:pos x="246" y="278"/>
                  </a:cxn>
                  <a:cxn ang="0">
                    <a:pos x="230" y="262"/>
                  </a:cxn>
                  <a:cxn ang="0">
                    <a:pos x="218" y="252"/>
                  </a:cxn>
                  <a:cxn ang="0">
                    <a:pos x="210" y="242"/>
                  </a:cxn>
                  <a:cxn ang="0">
                    <a:pos x="206" y="220"/>
                  </a:cxn>
                  <a:cxn ang="0">
                    <a:pos x="214" y="208"/>
                  </a:cxn>
                  <a:cxn ang="0">
                    <a:pos x="224" y="228"/>
                  </a:cxn>
                  <a:cxn ang="0">
                    <a:pos x="232" y="246"/>
                  </a:cxn>
                  <a:cxn ang="0">
                    <a:pos x="242" y="248"/>
                  </a:cxn>
                  <a:cxn ang="0">
                    <a:pos x="260" y="236"/>
                  </a:cxn>
                  <a:cxn ang="0">
                    <a:pos x="274" y="232"/>
                  </a:cxn>
                  <a:cxn ang="0">
                    <a:pos x="272" y="220"/>
                  </a:cxn>
                  <a:cxn ang="0">
                    <a:pos x="276" y="212"/>
                  </a:cxn>
                  <a:cxn ang="0">
                    <a:pos x="270" y="202"/>
                  </a:cxn>
                  <a:cxn ang="0">
                    <a:pos x="260" y="200"/>
                  </a:cxn>
                  <a:cxn ang="0">
                    <a:pos x="254" y="196"/>
                  </a:cxn>
                  <a:cxn ang="0">
                    <a:pos x="216" y="166"/>
                  </a:cxn>
                  <a:cxn ang="0">
                    <a:pos x="206" y="168"/>
                  </a:cxn>
                  <a:cxn ang="0">
                    <a:pos x="210" y="152"/>
                  </a:cxn>
                  <a:cxn ang="0">
                    <a:pos x="222" y="140"/>
                  </a:cxn>
                  <a:cxn ang="0">
                    <a:pos x="218" y="126"/>
                  </a:cxn>
                  <a:cxn ang="0">
                    <a:pos x="208" y="116"/>
                  </a:cxn>
                  <a:cxn ang="0">
                    <a:pos x="196" y="96"/>
                  </a:cxn>
                  <a:cxn ang="0">
                    <a:pos x="186" y="94"/>
                  </a:cxn>
                  <a:cxn ang="0">
                    <a:pos x="176" y="94"/>
                  </a:cxn>
                  <a:cxn ang="0">
                    <a:pos x="180" y="82"/>
                  </a:cxn>
                  <a:cxn ang="0">
                    <a:pos x="168" y="78"/>
                  </a:cxn>
                  <a:cxn ang="0">
                    <a:pos x="150" y="58"/>
                  </a:cxn>
                  <a:cxn ang="0">
                    <a:pos x="108" y="48"/>
                  </a:cxn>
                  <a:cxn ang="0">
                    <a:pos x="78" y="44"/>
                  </a:cxn>
                  <a:cxn ang="0">
                    <a:pos x="84" y="24"/>
                  </a:cxn>
                  <a:cxn ang="0">
                    <a:pos x="80" y="4"/>
                  </a:cxn>
                  <a:cxn ang="0">
                    <a:pos x="60" y="16"/>
                  </a:cxn>
                  <a:cxn ang="0">
                    <a:pos x="72" y="78"/>
                  </a:cxn>
                  <a:cxn ang="0">
                    <a:pos x="72" y="92"/>
                  </a:cxn>
                  <a:cxn ang="0">
                    <a:pos x="44" y="38"/>
                  </a:cxn>
                  <a:cxn ang="0">
                    <a:pos x="40" y="0"/>
                  </a:cxn>
                  <a:cxn ang="0">
                    <a:pos x="2" y="56"/>
                  </a:cxn>
                  <a:cxn ang="0">
                    <a:pos x="4" y="68"/>
                  </a:cxn>
                  <a:cxn ang="0">
                    <a:pos x="22" y="108"/>
                  </a:cxn>
                  <a:cxn ang="0">
                    <a:pos x="36" y="110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5" name="Freeform 349"/>
              <p:cNvSpPr>
                <a:spLocks/>
              </p:cNvSpPr>
              <p:nvPr/>
            </p:nvSpPr>
            <p:spPr bwMode="gray">
              <a:xfrm>
                <a:off x="4407" y="1726"/>
                <a:ext cx="80" cy="58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46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6" y="44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4" y="46"/>
                  </a:cxn>
                  <a:cxn ang="0">
                    <a:pos x="16" y="48"/>
                  </a:cxn>
                  <a:cxn ang="0">
                    <a:pos x="16" y="50"/>
                  </a:cxn>
                  <a:cxn ang="0">
                    <a:pos x="16" y="52"/>
                  </a:cxn>
                  <a:cxn ang="0">
                    <a:pos x="18" y="54"/>
                  </a:cxn>
                  <a:cxn ang="0">
                    <a:pos x="20" y="56"/>
                  </a:cxn>
                  <a:cxn ang="0">
                    <a:pos x="22" y="58"/>
                  </a:cxn>
                  <a:cxn ang="0">
                    <a:pos x="26" y="58"/>
                  </a:cxn>
                  <a:cxn ang="0">
                    <a:pos x="30" y="58"/>
                  </a:cxn>
                  <a:cxn ang="0">
                    <a:pos x="34" y="56"/>
                  </a:cxn>
                  <a:cxn ang="0">
                    <a:pos x="54" y="44"/>
                  </a:cxn>
                  <a:cxn ang="0">
                    <a:pos x="72" y="48"/>
                  </a:cxn>
                  <a:cxn ang="0">
                    <a:pos x="80" y="42"/>
                  </a:cxn>
                  <a:cxn ang="0">
                    <a:pos x="80" y="40"/>
                  </a:cxn>
                  <a:cxn ang="0">
                    <a:pos x="78" y="38"/>
                  </a:cxn>
                  <a:cxn ang="0">
                    <a:pos x="74" y="34"/>
                  </a:cxn>
                  <a:cxn ang="0">
                    <a:pos x="70" y="30"/>
                  </a:cxn>
                  <a:cxn ang="0">
                    <a:pos x="66" y="26"/>
                  </a:cxn>
                  <a:cxn ang="0">
                    <a:pos x="60" y="24"/>
                  </a:cxn>
                  <a:cxn ang="0">
                    <a:pos x="60" y="24"/>
                  </a:cxn>
                  <a:cxn ang="0">
                    <a:pos x="58" y="22"/>
                  </a:cxn>
                  <a:cxn ang="0">
                    <a:pos x="54" y="20"/>
                  </a:cxn>
                  <a:cxn ang="0">
                    <a:pos x="50" y="16"/>
                  </a:cxn>
                  <a:cxn ang="0">
                    <a:pos x="46" y="14"/>
                  </a:cxn>
                  <a:cxn ang="0">
                    <a:pos x="42" y="12"/>
                  </a:cxn>
                  <a:cxn ang="0">
                    <a:pos x="38" y="10"/>
                  </a:cxn>
                  <a:cxn ang="0">
                    <a:pos x="34" y="10"/>
                  </a:cxn>
                  <a:cxn ang="0">
                    <a:pos x="32" y="0"/>
                  </a:cxn>
                  <a:cxn ang="0">
                    <a:pos x="22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6" y="16"/>
                  </a:cxn>
                  <a:cxn ang="0">
                    <a:pos x="12" y="18"/>
                  </a:cxn>
                  <a:cxn ang="0">
                    <a:pos x="10" y="20"/>
                  </a:cxn>
                  <a:cxn ang="0">
                    <a:pos x="6" y="24"/>
                  </a:cxn>
                  <a:cxn ang="0">
                    <a:pos x="6" y="30"/>
                  </a:cxn>
                  <a:cxn ang="0">
                    <a:pos x="6" y="36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6" name="Freeform 350"/>
              <p:cNvSpPr>
                <a:spLocks/>
              </p:cNvSpPr>
              <p:nvPr/>
            </p:nvSpPr>
            <p:spPr bwMode="gray">
              <a:xfrm>
                <a:off x="4205" y="1402"/>
                <a:ext cx="84" cy="122"/>
              </a:xfrm>
              <a:custGeom>
                <a:avLst/>
                <a:gdLst/>
                <a:ahLst/>
                <a:cxnLst>
                  <a:cxn ang="0">
                    <a:pos x="14" y="48"/>
                  </a:cxn>
                  <a:cxn ang="0">
                    <a:pos x="10" y="46"/>
                  </a:cxn>
                  <a:cxn ang="0">
                    <a:pos x="6" y="46"/>
                  </a:cxn>
                  <a:cxn ang="0">
                    <a:pos x="2" y="48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4" y="70"/>
                  </a:cxn>
                  <a:cxn ang="0">
                    <a:pos x="10" y="80"/>
                  </a:cxn>
                  <a:cxn ang="0">
                    <a:pos x="20" y="86"/>
                  </a:cxn>
                  <a:cxn ang="0">
                    <a:pos x="24" y="90"/>
                  </a:cxn>
                  <a:cxn ang="0">
                    <a:pos x="32" y="102"/>
                  </a:cxn>
                  <a:cxn ang="0">
                    <a:pos x="32" y="106"/>
                  </a:cxn>
                  <a:cxn ang="0">
                    <a:pos x="34" y="112"/>
                  </a:cxn>
                  <a:cxn ang="0">
                    <a:pos x="40" y="118"/>
                  </a:cxn>
                  <a:cxn ang="0">
                    <a:pos x="50" y="122"/>
                  </a:cxn>
                  <a:cxn ang="0">
                    <a:pos x="64" y="120"/>
                  </a:cxn>
                  <a:cxn ang="0">
                    <a:pos x="68" y="118"/>
                  </a:cxn>
                  <a:cxn ang="0">
                    <a:pos x="76" y="114"/>
                  </a:cxn>
                  <a:cxn ang="0">
                    <a:pos x="84" y="104"/>
                  </a:cxn>
                  <a:cxn ang="0">
                    <a:pos x="84" y="88"/>
                  </a:cxn>
                  <a:cxn ang="0">
                    <a:pos x="80" y="68"/>
                  </a:cxn>
                  <a:cxn ang="0">
                    <a:pos x="78" y="54"/>
                  </a:cxn>
                  <a:cxn ang="0">
                    <a:pos x="74" y="56"/>
                  </a:cxn>
                  <a:cxn ang="0">
                    <a:pos x="66" y="56"/>
                  </a:cxn>
                  <a:cxn ang="0">
                    <a:pos x="60" y="54"/>
                  </a:cxn>
                  <a:cxn ang="0">
                    <a:pos x="60" y="48"/>
                  </a:cxn>
                  <a:cxn ang="0">
                    <a:pos x="64" y="42"/>
                  </a:cxn>
                  <a:cxn ang="0">
                    <a:pos x="72" y="36"/>
                  </a:cxn>
                  <a:cxn ang="0">
                    <a:pos x="76" y="36"/>
                  </a:cxn>
                  <a:cxn ang="0">
                    <a:pos x="78" y="30"/>
                  </a:cxn>
                  <a:cxn ang="0">
                    <a:pos x="80" y="20"/>
                  </a:cxn>
                  <a:cxn ang="0">
                    <a:pos x="76" y="1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54" y="4"/>
                  </a:cxn>
                  <a:cxn ang="0">
                    <a:pos x="46" y="4"/>
                  </a:cxn>
                  <a:cxn ang="0">
                    <a:pos x="40" y="4"/>
                  </a:cxn>
                  <a:cxn ang="0">
                    <a:pos x="32" y="2"/>
                  </a:cxn>
                  <a:cxn ang="0">
                    <a:pos x="24" y="6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24"/>
                  </a:cxn>
                  <a:cxn ang="0">
                    <a:pos x="24" y="34"/>
                  </a:cxn>
                  <a:cxn ang="0">
                    <a:pos x="28" y="38"/>
                  </a:cxn>
                  <a:cxn ang="0">
                    <a:pos x="32" y="42"/>
                  </a:cxn>
                  <a:cxn ang="0">
                    <a:pos x="34" y="48"/>
                  </a:cxn>
                  <a:cxn ang="0">
                    <a:pos x="32" y="56"/>
                  </a:cxn>
                  <a:cxn ang="0">
                    <a:pos x="26" y="58"/>
                  </a:cxn>
                  <a:cxn ang="0">
                    <a:pos x="20" y="54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7" name="Freeform 351"/>
              <p:cNvSpPr>
                <a:spLocks/>
              </p:cNvSpPr>
              <p:nvPr/>
            </p:nvSpPr>
            <p:spPr bwMode="gray">
              <a:xfrm>
                <a:off x="4349" y="1414"/>
                <a:ext cx="68" cy="106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8" y="16"/>
                  </a:cxn>
                  <a:cxn ang="0">
                    <a:pos x="4" y="22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2" y="54"/>
                  </a:cxn>
                  <a:cxn ang="0">
                    <a:pos x="4" y="66"/>
                  </a:cxn>
                  <a:cxn ang="0">
                    <a:pos x="8" y="104"/>
                  </a:cxn>
                  <a:cxn ang="0">
                    <a:pos x="10" y="106"/>
                  </a:cxn>
                  <a:cxn ang="0">
                    <a:pos x="16" y="106"/>
                  </a:cxn>
                  <a:cxn ang="0">
                    <a:pos x="20" y="104"/>
                  </a:cxn>
                  <a:cxn ang="0">
                    <a:pos x="24" y="98"/>
                  </a:cxn>
                  <a:cxn ang="0">
                    <a:pos x="26" y="90"/>
                  </a:cxn>
                  <a:cxn ang="0">
                    <a:pos x="24" y="86"/>
                  </a:cxn>
                  <a:cxn ang="0">
                    <a:pos x="22" y="78"/>
                  </a:cxn>
                  <a:cxn ang="0">
                    <a:pos x="24" y="72"/>
                  </a:cxn>
                  <a:cxn ang="0">
                    <a:pos x="30" y="68"/>
                  </a:cxn>
                  <a:cxn ang="0">
                    <a:pos x="36" y="68"/>
                  </a:cxn>
                  <a:cxn ang="0">
                    <a:pos x="40" y="66"/>
                  </a:cxn>
                  <a:cxn ang="0">
                    <a:pos x="48" y="62"/>
                  </a:cxn>
                  <a:cxn ang="0">
                    <a:pos x="54" y="52"/>
                  </a:cxn>
                  <a:cxn ang="0">
                    <a:pos x="56" y="48"/>
                  </a:cxn>
                  <a:cxn ang="0">
                    <a:pos x="62" y="38"/>
                  </a:cxn>
                  <a:cxn ang="0">
                    <a:pos x="64" y="24"/>
                  </a:cxn>
                  <a:cxn ang="0">
                    <a:pos x="64" y="22"/>
                  </a:cxn>
                  <a:cxn ang="0">
                    <a:pos x="68" y="18"/>
                  </a:cxn>
                  <a:cxn ang="0">
                    <a:pos x="68" y="12"/>
                  </a:cxn>
                  <a:cxn ang="0">
                    <a:pos x="62" y="8"/>
                  </a:cxn>
                  <a:cxn ang="0">
                    <a:pos x="56" y="8"/>
                  </a:cxn>
                  <a:cxn ang="0">
                    <a:pos x="48" y="8"/>
                  </a:cxn>
                  <a:cxn ang="0">
                    <a:pos x="40" y="6"/>
                  </a:cxn>
                  <a:cxn ang="0">
                    <a:pos x="34" y="0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8" name="Freeform 352"/>
              <p:cNvSpPr>
                <a:spLocks/>
              </p:cNvSpPr>
              <p:nvPr/>
            </p:nvSpPr>
            <p:spPr bwMode="gray">
              <a:xfrm>
                <a:off x="3949" y="1386"/>
                <a:ext cx="104" cy="116"/>
              </a:xfrm>
              <a:custGeom>
                <a:avLst/>
                <a:gdLst/>
                <a:ahLst/>
                <a:cxnLst>
                  <a:cxn ang="0">
                    <a:pos x="4" y="80"/>
                  </a:cxn>
                  <a:cxn ang="0">
                    <a:pos x="0" y="82"/>
                  </a:cxn>
                  <a:cxn ang="0">
                    <a:pos x="0" y="86"/>
                  </a:cxn>
                  <a:cxn ang="0">
                    <a:pos x="4" y="92"/>
                  </a:cxn>
                  <a:cxn ang="0">
                    <a:pos x="8" y="94"/>
                  </a:cxn>
                  <a:cxn ang="0">
                    <a:pos x="12" y="100"/>
                  </a:cxn>
                  <a:cxn ang="0">
                    <a:pos x="14" y="110"/>
                  </a:cxn>
                  <a:cxn ang="0">
                    <a:pos x="18" y="112"/>
                  </a:cxn>
                  <a:cxn ang="0">
                    <a:pos x="24" y="116"/>
                  </a:cxn>
                  <a:cxn ang="0">
                    <a:pos x="30" y="114"/>
                  </a:cxn>
                  <a:cxn ang="0">
                    <a:pos x="34" y="110"/>
                  </a:cxn>
                  <a:cxn ang="0">
                    <a:pos x="36" y="106"/>
                  </a:cxn>
                  <a:cxn ang="0">
                    <a:pos x="42" y="104"/>
                  </a:cxn>
                  <a:cxn ang="0">
                    <a:pos x="46" y="106"/>
                  </a:cxn>
                  <a:cxn ang="0">
                    <a:pos x="50" y="106"/>
                  </a:cxn>
                  <a:cxn ang="0">
                    <a:pos x="54" y="102"/>
                  </a:cxn>
                  <a:cxn ang="0">
                    <a:pos x="56" y="92"/>
                  </a:cxn>
                  <a:cxn ang="0">
                    <a:pos x="60" y="74"/>
                  </a:cxn>
                  <a:cxn ang="0">
                    <a:pos x="82" y="48"/>
                  </a:cxn>
                  <a:cxn ang="0">
                    <a:pos x="104" y="32"/>
                  </a:cxn>
                  <a:cxn ang="0">
                    <a:pos x="104" y="32"/>
                  </a:cxn>
                  <a:cxn ang="0">
                    <a:pos x="98" y="28"/>
                  </a:cxn>
                  <a:cxn ang="0">
                    <a:pos x="88" y="20"/>
                  </a:cxn>
                  <a:cxn ang="0">
                    <a:pos x="88" y="18"/>
                  </a:cxn>
                  <a:cxn ang="0">
                    <a:pos x="84" y="14"/>
                  </a:cxn>
                  <a:cxn ang="0">
                    <a:pos x="78" y="14"/>
                  </a:cxn>
                  <a:cxn ang="0">
                    <a:pos x="72" y="20"/>
                  </a:cxn>
                  <a:cxn ang="0">
                    <a:pos x="70" y="20"/>
                  </a:cxn>
                  <a:cxn ang="0">
                    <a:pos x="68" y="22"/>
                  </a:cxn>
                  <a:cxn ang="0">
                    <a:pos x="66" y="16"/>
                  </a:cxn>
                  <a:cxn ang="0">
                    <a:pos x="64" y="14"/>
                  </a:cxn>
                  <a:cxn ang="0">
                    <a:pos x="60" y="10"/>
                  </a:cxn>
                  <a:cxn ang="0">
                    <a:pos x="56" y="8"/>
                  </a:cxn>
                  <a:cxn ang="0">
                    <a:pos x="50" y="12"/>
                  </a:cxn>
                  <a:cxn ang="0">
                    <a:pos x="42" y="10"/>
                  </a:cxn>
                  <a:cxn ang="0">
                    <a:pos x="44" y="6"/>
                  </a:cxn>
                  <a:cxn ang="0">
                    <a:pos x="46" y="2"/>
                  </a:cxn>
                  <a:cxn ang="0">
                    <a:pos x="42" y="0"/>
                  </a:cxn>
                  <a:cxn ang="0">
                    <a:pos x="34" y="2"/>
                  </a:cxn>
                  <a:cxn ang="0">
                    <a:pos x="28" y="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6" y="1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8" y="34"/>
                  </a:cxn>
                  <a:cxn ang="0">
                    <a:pos x="16" y="40"/>
                  </a:cxn>
                  <a:cxn ang="0">
                    <a:pos x="14" y="44"/>
                  </a:cxn>
                  <a:cxn ang="0">
                    <a:pos x="8" y="54"/>
                  </a:cxn>
                  <a:cxn ang="0">
                    <a:pos x="4" y="80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69" name="Freeform 353"/>
              <p:cNvSpPr>
                <a:spLocks/>
              </p:cNvSpPr>
              <p:nvPr/>
            </p:nvSpPr>
            <p:spPr bwMode="gray">
              <a:xfrm>
                <a:off x="4005" y="1442"/>
                <a:ext cx="232" cy="186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4" y="74"/>
                  </a:cxn>
                  <a:cxn ang="0">
                    <a:pos x="46" y="78"/>
                  </a:cxn>
                  <a:cxn ang="0">
                    <a:pos x="36" y="86"/>
                  </a:cxn>
                  <a:cxn ang="0">
                    <a:pos x="24" y="86"/>
                  </a:cxn>
                  <a:cxn ang="0">
                    <a:pos x="10" y="88"/>
                  </a:cxn>
                  <a:cxn ang="0">
                    <a:pos x="8" y="100"/>
                  </a:cxn>
                  <a:cxn ang="0">
                    <a:pos x="20" y="104"/>
                  </a:cxn>
                  <a:cxn ang="0">
                    <a:pos x="54" y="104"/>
                  </a:cxn>
                  <a:cxn ang="0">
                    <a:pos x="86" y="114"/>
                  </a:cxn>
                  <a:cxn ang="0">
                    <a:pos x="86" y="124"/>
                  </a:cxn>
                  <a:cxn ang="0">
                    <a:pos x="76" y="132"/>
                  </a:cxn>
                  <a:cxn ang="0">
                    <a:pos x="64" y="128"/>
                  </a:cxn>
                  <a:cxn ang="0">
                    <a:pos x="42" y="132"/>
                  </a:cxn>
                  <a:cxn ang="0">
                    <a:pos x="32" y="130"/>
                  </a:cxn>
                  <a:cxn ang="0">
                    <a:pos x="22" y="138"/>
                  </a:cxn>
                  <a:cxn ang="0">
                    <a:pos x="24" y="148"/>
                  </a:cxn>
                  <a:cxn ang="0">
                    <a:pos x="48" y="160"/>
                  </a:cxn>
                  <a:cxn ang="0">
                    <a:pos x="62" y="168"/>
                  </a:cxn>
                  <a:cxn ang="0">
                    <a:pos x="76" y="184"/>
                  </a:cxn>
                  <a:cxn ang="0">
                    <a:pos x="146" y="162"/>
                  </a:cxn>
                  <a:cxn ang="0">
                    <a:pos x="160" y="162"/>
                  </a:cxn>
                  <a:cxn ang="0">
                    <a:pos x="176" y="170"/>
                  </a:cxn>
                  <a:cxn ang="0">
                    <a:pos x="184" y="170"/>
                  </a:cxn>
                  <a:cxn ang="0">
                    <a:pos x="190" y="170"/>
                  </a:cxn>
                  <a:cxn ang="0">
                    <a:pos x="202" y="168"/>
                  </a:cxn>
                  <a:cxn ang="0">
                    <a:pos x="210" y="160"/>
                  </a:cxn>
                  <a:cxn ang="0">
                    <a:pos x="208" y="154"/>
                  </a:cxn>
                  <a:cxn ang="0">
                    <a:pos x="196" y="152"/>
                  </a:cxn>
                  <a:cxn ang="0">
                    <a:pos x="196" y="146"/>
                  </a:cxn>
                  <a:cxn ang="0">
                    <a:pos x="208" y="142"/>
                  </a:cxn>
                  <a:cxn ang="0">
                    <a:pos x="226" y="142"/>
                  </a:cxn>
                  <a:cxn ang="0">
                    <a:pos x="232" y="138"/>
                  </a:cxn>
                  <a:cxn ang="0">
                    <a:pos x="226" y="126"/>
                  </a:cxn>
                  <a:cxn ang="0">
                    <a:pos x="202" y="116"/>
                  </a:cxn>
                  <a:cxn ang="0">
                    <a:pos x="174" y="78"/>
                  </a:cxn>
                  <a:cxn ang="0">
                    <a:pos x="166" y="28"/>
                  </a:cxn>
                  <a:cxn ang="0">
                    <a:pos x="148" y="20"/>
                  </a:cxn>
                  <a:cxn ang="0">
                    <a:pos x="140" y="36"/>
                  </a:cxn>
                  <a:cxn ang="0">
                    <a:pos x="124" y="22"/>
                  </a:cxn>
                  <a:cxn ang="0">
                    <a:pos x="116" y="18"/>
                  </a:cxn>
                  <a:cxn ang="0">
                    <a:pos x="106" y="30"/>
                  </a:cxn>
                  <a:cxn ang="0">
                    <a:pos x="96" y="20"/>
                  </a:cxn>
                  <a:cxn ang="0">
                    <a:pos x="86" y="6"/>
                  </a:cxn>
                  <a:cxn ang="0">
                    <a:pos x="80" y="16"/>
                  </a:cxn>
                  <a:cxn ang="0">
                    <a:pos x="78" y="32"/>
                  </a:cxn>
                  <a:cxn ang="0">
                    <a:pos x="66" y="32"/>
                  </a:cxn>
                  <a:cxn ang="0">
                    <a:pos x="62" y="14"/>
                  </a:cxn>
                  <a:cxn ang="0">
                    <a:pos x="64" y="4"/>
                  </a:cxn>
                  <a:cxn ang="0">
                    <a:pos x="54" y="0"/>
                  </a:cxn>
                  <a:cxn ang="0">
                    <a:pos x="14" y="24"/>
                  </a:cxn>
                  <a:cxn ang="0">
                    <a:pos x="8" y="44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10" y="74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0" name="Freeform 354"/>
              <p:cNvSpPr>
                <a:spLocks/>
              </p:cNvSpPr>
              <p:nvPr/>
            </p:nvSpPr>
            <p:spPr bwMode="gray">
              <a:xfrm>
                <a:off x="4013" y="1228"/>
                <a:ext cx="118" cy="90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44" y="40"/>
                  </a:cxn>
                  <a:cxn ang="0">
                    <a:pos x="26" y="60"/>
                  </a:cxn>
                  <a:cxn ang="0">
                    <a:pos x="14" y="66"/>
                  </a:cxn>
                  <a:cxn ang="0">
                    <a:pos x="8" y="68"/>
                  </a:cxn>
                  <a:cxn ang="0">
                    <a:pos x="2" y="68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10" y="84"/>
                  </a:cxn>
                  <a:cxn ang="0">
                    <a:pos x="28" y="90"/>
                  </a:cxn>
                  <a:cxn ang="0">
                    <a:pos x="40" y="86"/>
                  </a:cxn>
                  <a:cxn ang="0">
                    <a:pos x="44" y="88"/>
                  </a:cxn>
                  <a:cxn ang="0">
                    <a:pos x="50" y="90"/>
                  </a:cxn>
                  <a:cxn ang="0">
                    <a:pos x="58" y="88"/>
                  </a:cxn>
                  <a:cxn ang="0">
                    <a:pos x="62" y="82"/>
                  </a:cxn>
                  <a:cxn ang="0">
                    <a:pos x="70" y="74"/>
                  </a:cxn>
                  <a:cxn ang="0">
                    <a:pos x="76" y="64"/>
                  </a:cxn>
                  <a:cxn ang="0">
                    <a:pos x="78" y="58"/>
                  </a:cxn>
                  <a:cxn ang="0">
                    <a:pos x="84" y="62"/>
                  </a:cxn>
                  <a:cxn ang="0">
                    <a:pos x="92" y="64"/>
                  </a:cxn>
                  <a:cxn ang="0">
                    <a:pos x="102" y="56"/>
                  </a:cxn>
                  <a:cxn ang="0">
                    <a:pos x="104" y="54"/>
                  </a:cxn>
                  <a:cxn ang="0">
                    <a:pos x="106" y="48"/>
                  </a:cxn>
                  <a:cxn ang="0">
                    <a:pos x="106" y="44"/>
                  </a:cxn>
                  <a:cxn ang="0">
                    <a:pos x="104" y="42"/>
                  </a:cxn>
                  <a:cxn ang="0">
                    <a:pos x="106" y="38"/>
                  </a:cxn>
                  <a:cxn ang="0">
                    <a:pos x="110" y="30"/>
                  </a:cxn>
                  <a:cxn ang="0">
                    <a:pos x="108" y="26"/>
                  </a:cxn>
                  <a:cxn ang="0">
                    <a:pos x="108" y="22"/>
                  </a:cxn>
                  <a:cxn ang="0">
                    <a:pos x="112" y="16"/>
                  </a:cxn>
                  <a:cxn ang="0">
                    <a:pos x="116" y="14"/>
                  </a:cxn>
                  <a:cxn ang="0">
                    <a:pos x="116" y="12"/>
                  </a:cxn>
                  <a:cxn ang="0">
                    <a:pos x="110" y="6"/>
                  </a:cxn>
                  <a:cxn ang="0">
                    <a:pos x="104" y="2"/>
                  </a:cxn>
                  <a:cxn ang="0">
                    <a:pos x="100" y="0"/>
                  </a:cxn>
                  <a:cxn ang="0">
                    <a:pos x="84" y="12"/>
                  </a:cxn>
                  <a:cxn ang="0">
                    <a:pos x="76" y="12"/>
                  </a:cxn>
                  <a:cxn ang="0">
                    <a:pos x="64" y="16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1" name="Freeform 355"/>
              <p:cNvSpPr>
                <a:spLocks/>
              </p:cNvSpPr>
              <p:nvPr/>
            </p:nvSpPr>
            <p:spPr bwMode="gray">
              <a:xfrm>
                <a:off x="4125" y="1188"/>
                <a:ext cx="22" cy="2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6" y="28"/>
                  </a:cxn>
                  <a:cxn ang="0">
                    <a:pos x="20" y="26"/>
                  </a:cxn>
                  <a:cxn ang="0">
                    <a:pos x="22" y="24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2" name="Freeform 356"/>
              <p:cNvSpPr>
                <a:spLocks/>
              </p:cNvSpPr>
              <p:nvPr/>
            </p:nvSpPr>
            <p:spPr bwMode="gray">
              <a:xfrm>
                <a:off x="4151" y="1150"/>
                <a:ext cx="68" cy="4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14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10" y="36"/>
                  </a:cxn>
                  <a:cxn ang="0">
                    <a:pos x="12" y="36"/>
                  </a:cxn>
                  <a:cxn ang="0">
                    <a:pos x="12" y="34"/>
                  </a:cxn>
                  <a:cxn ang="0">
                    <a:pos x="16" y="30"/>
                  </a:cxn>
                  <a:cxn ang="0">
                    <a:pos x="18" y="28"/>
                  </a:cxn>
                  <a:cxn ang="0">
                    <a:pos x="22" y="26"/>
                  </a:cxn>
                  <a:cxn ang="0">
                    <a:pos x="26" y="28"/>
                  </a:cxn>
                  <a:cxn ang="0">
                    <a:pos x="30" y="32"/>
                  </a:cxn>
                  <a:cxn ang="0">
                    <a:pos x="32" y="34"/>
                  </a:cxn>
                  <a:cxn ang="0">
                    <a:pos x="36" y="38"/>
                  </a:cxn>
                  <a:cxn ang="0">
                    <a:pos x="42" y="42"/>
                  </a:cxn>
                  <a:cxn ang="0">
                    <a:pos x="52" y="40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4" y="30"/>
                  </a:cxn>
                  <a:cxn ang="0">
                    <a:pos x="66" y="28"/>
                  </a:cxn>
                  <a:cxn ang="0">
                    <a:pos x="68" y="26"/>
                  </a:cxn>
                  <a:cxn ang="0">
                    <a:pos x="68" y="22"/>
                  </a:cxn>
                  <a:cxn ang="0">
                    <a:pos x="66" y="20"/>
                  </a:cxn>
                  <a:cxn ang="0">
                    <a:pos x="62" y="16"/>
                  </a:cxn>
                  <a:cxn ang="0">
                    <a:pos x="58" y="14"/>
                  </a:cxn>
                  <a:cxn ang="0">
                    <a:pos x="40" y="2"/>
                  </a:cxn>
                  <a:cxn ang="0">
                    <a:pos x="38" y="2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2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3" name="Freeform 357"/>
              <p:cNvSpPr>
                <a:spLocks/>
              </p:cNvSpPr>
              <p:nvPr/>
            </p:nvSpPr>
            <p:spPr bwMode="gray">
              <a:xfrm>
                <a:off x="4151" y="1204"/>
                <a:ext cx="58" cy="3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6" y="34"/>
                  </a:cxn>
                  <a:cxn ang="0">
                    <a:pos x="8" y="34"/>
                  </a:cxn>
                  <a:cxn ang="0">
                    <a:pos x="12" y="34"/>
                  </a:cxn>
                  <a:cxn ang="0">
                    <a:pos x="18" y="34"/>
                  </a:cxn>
                  <a:cxn ang="0">
                    <a:pos x="24" y="34"/>
                  </a:cxn>
                  <a:cxn ang="0">
                    <a:pos x="32" y="32"/>
                  </a:cxn>
                  <a:cxn ang="0">
                    <a:pos x="34" y="30"/>
                  </a:cxn>
                  <a:cxn ang="0">
                    <a:pos x="38" y="28"/>
                  </a:cxn>
                  <a:cxn ang="0">
                    <a:pos x="42" y="24"/>
                  </a:cxn>
                  <a:cxn ang="0">
                    <a:pos x="46" y="20"/>
                  </a:cxn>
                  <a:cxn ang="0">
                    <a:pos x="48" y="18"/>
                  </a:cxn>
                  <a:cxn ang="0">
                    <a:pos x="52" y="18"/>
                  </a:cxn>
                  <a:cxn ang="0">
                    <a:pos x="54" y="18"/>
                  </a:cxn>
                  <a:cxn ang="0">
                    <a:pos x="56" y="16"/>
                  </a:cxn>
                  <a:cxn ang="0">
                    <a:pos x="58" y="14"/>
                  </a:cxn>
                  <a:cxn ang="0">
                    <a:pos x="58" y="12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8" y="4"/>
                  </a:cxn>
                  <a:cxn ang="0">
                    <a:pos x="32" y="2"/>
                  </a:cxn>
                  <a:cxn ang="0">
                    <a:pos x="18" y="0"/>
                  </a:cxn>
                  <a:cxn ang="0">
                    <a:pos x="12" y="0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4" name="Freeform 358"/>
              <p:cNvSpPr>
                <a:spLocks/>
              </p:cNvSpPr>
              <p:nvPr/>
            </p:nvSpPr>
            <p:spPr bwMode="gray">
              <a:xfrm>
                <a:off x="4077" y="1310"/>
                <a:ext cx="20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6" y="10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8" y="28"/>
                  </a:cxn>
                  <a:cxn ang="0">
                    <a:pos x="10" y="28"/>
                  </a:cxn>
                  <a:cxn ang="0">
                    <a:pos x="14" y="26"/>
                  </a:cxn>
                  <a:cxn ang="0">
                    <a:pos x="16" y="22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8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5" name="Freeform 359"/>
              <p:cNvSpPr>
                <a:spLocks/>
              </p:cNvSpPr>
              <p:nvPr/>
            </p:nvSpPr>
            <p:spPr bwMode="gray">
              <a:xfrm>
                <a:off x="4075" y="1330"/>
                <a:ext cx="114" cy="90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0" y="18"/>
                  </a:cxn>
                  <a:cxn ang="0">
                    <a:pos x="12" y="22"/>
                  </a:cxn>
                  <a:cxn ang="0">
                    <a:pos x="10" y="34"/>
                  </a:cxn>
                  <a:cxn ang="0">
                    <a:pos x="8" y="36"/>
                  </a:cxn>
                  <a:cxn ang="0">
                    <a:pos x="8" y="46"/>
                  </a:cxn>
                  <a:cxn ang="0">
                    <a:pos x="2" y="52"/>
                  </a:cxn>
                  <a:cxn ang="0">
                    <a:pos x="0" y="60"/>
                  </a:cxn>
                  <a:cxn ang="0">
                    <a:pos x="8" y="68"/>
                  </a:cxn>
                  <a:cxn ang="0">
                    <a:pos x="16" y="72"/>
                  </a:cxn>
                  <a:cxn ang="0">
                    <a:pos x="24" y="72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4" y="66"/>
                  </a:cxn>
                  <a:cxn ang="0">
                    <a:pos x="44" y="68"/>
                  </a:cxn>
                  <a:cxn ang="0">
                    <a:pos x="50" y="66"/>
                  </a:cxn>
                  <a:cxn ang="0">
                    <a:pos x="58" y="64"/>
                  </a:cxn>
                  <a:cxn ang="0">
                    <a:pos x="58" y="68"/>
                  </a:cxn>
                  <a:cxn ang="0">
                    <a:pos x="52" y="74"/>
                  </a:cxn>
                  <a:cxn ang="0">
                    <a:pos x="34" y="82"/>
                  </a:cxn>
                  <a:cxn ang="0">
                    <a:pos x="26" y="88"/>
                  </a:cxn>
                  <a:cxn ang="0">
                    <a:pos x="38" y="90"/>
                  </a:cxn>
                  <a:cxn ang="0">
                    <a:pos x="74" y="76"/>
                  </a:cxn>
                  <a:cxn ang="0">
                    <a:pos x="76" y="72"/>
                  </a:cxn>
                  <a:cxn ang="0">
                    <a:pos x="82" y="72"/>
                  </a:cxn>
                  <a:cxn ang="0">
                    <a:pos x="86" y="74"/>
                  </a:cxn>
                  <a:cxn ang="0">
                    <a:pos x="92" y="72"/>
                  </a:cxn>
                  <a:cxn ang="0">
                    <a:pos x="100" y="72"/>
                  </a:cxn>
                  <a:cxn ang="0">
                    <a:pos x="110" y="64"/>
                  </a:cxn>
                  <a:cxn ang="0">
                    <a:pos x="114" y="38"/>
                  </a:cxn>
                  <a:cxn ang="0">
                    <a:pos x="106" y="34"/>
                  </a:cxn>
                  <a:cxn ang="0">
                    <a:pos x="98" y="38"/>
                  </a:cxn>
                  <a:cxn ang="0">
                    <a:pos x="90" y="32"/>
                  </a:cxn>
                  <a:cxn ang="0">
                    <a:pos x="86" y="24"/>
                  </a:cxn>
                  <a:cxn ang="0">
                    <a:pos x="82" y="10"/>
                  </a:cxn>
                  <a:cxn ang="0">
                    <a:pos x="82" y="0"/>
                  </a:cxn>
                  <a:cxn ang="0">
                    <a:pos x="76" y="2"/>
                  </a:cxn>
                  <a:cxn ang="0">
                    <a:pos x="66" y="10"/>
                  </a:cxn>
                  <a:cxn ang="0">
                    <a:pos x="64" y="22"/>
                  </a:cxn>
                  <a:cxn ang="0">
                    <a:pos x="66" y="28"/>
                  </a:cxn>
                  <a:cxn ang="0">
                    <a:pos x="68" y="32"/>
                  </a:cxn>
                  <a:cxn ang="0">
                    <a:pos x="62" y="42"/>
                  </a:cxn>
                  <a:cxn ang="0">
                    <a:pos x="56" y="48"/>
                  </a:cxn>
                  <a:cxn ang="0">
                    <a:pos x="54" y="40"/>
                  </a:cxn>
                  <a:cxn ang="0">
                    <a:pos x="52" y="30"/>
                  </a:cxn>
                  <a:cxn ang="0">
                    <a:pos x="44" y="24"/>
                  </a:cxn>
                  <a:cxn ang="0">
                    <a:pos x="36" y="28"/>
                  </a:cxn>
                  <a:cxn ang="0">
                    <a:pos x="30" y="20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6" name="Freeform 360"/>
              <p:cNvSpPr>
                <a:spLocks/>
              </p:cNvSpPr>
              <p:nvPr/>
            </p:nvSpPr>
            <p:spPr bwMode="gray">
              <a:xfrm>
                <a:off x="4255" y="1200"/>
                <a:ext cx="20" cy="48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1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28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2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8" y="46"/>
                  </a:cxn>
                  <a:cxn ang="0">
                    <a:pos x="20" y="46"/>
                  </a:cxn>
                  <a:cxn ang="0">
                    <a:pos x="20" y="44"/>
                  </a:cxn>
                  <a:cxn ang="0">
                    <a:pos x="20" y="42"/>
                  </a:cxn>
                  <a:cxn ang="0">
                    <a:pos x="20" y="38"/>
                  </a:cxn>
                  <a:cxn ang="0">
                    <a:pos x="18" y="32"/>
                  </a:cxn>
                  <a:cxn ang="0">
                    <a:pos x="10" y="8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7" name="Freeform 361"/>
              <p:cNvSpPr>
                <a:spLocks/>
              </p:cNvSpPr>
              <p:nvPr/>
            </p:nvSpPr>
            <p:spPr bwMode="gray">
              <a:xfrm>
                <a:off x="4205" y="1268"/>
                <a:ext cx="74" cy="90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8" y="34"/>
                  </a:cxn>
                  <a:cxn ang="0">
                    <a:pos x="14" y="44"/>
                  </a:cxn>
                  <a:cxn ang="0">
                    <a:pos x="16" y="50"/>
                  </a:cxn>
                  <a:cxn ang="0">
                    <a:pos x="22" y="50"/>
                  </a:cxn>
                  <a:cxn ang="0">
                    <a:pos x="32" y="52"/>
                  </a:cxn>
                  <a:cxn ang="0">
                    <a:pos x="36" y="58"/>
                  </a:cxn>
                  <a:cxn ang="0">
                    <a:pos x="38" y="70"/>
                  </a:cxn>
                  <a:cxn ang="0">
                    <a:pos x="42" y="82"/>
                  </a:cxn>
                  <a:cxn ang="0">
                    <a:pos x="52" y="88"/>
                  </a:cxn>
                  <a:cxn ang="0">
                    <a:pos x="64" y="90"/>
                  </a:cxn>
                  <a:cxn ang="0">
                    <a:pos x="72" y="84"/>
                  </a:cxn>
                  <a:cxn ang="0">
                    <a:pos x="74" y="82"/>
                  </a:cxn>
                  <a:cxn ang="0">
                    <a:pos x="72" y="84"/>
                  </a:cxn>
                  <a:cxn ang="0">
                    <a:pos x="68" y="86"/>
                  </a:cxn>
                  <a:cxn ang="0">
                    <a:pos x="64" y="86"/>
                  </a:cxn>
                  <a:cxn ang="0">
                    <a:pos x="64" y="82"/>
                  </a:cxn>
                  <a:cxn ang="0">
                    <a:pos x="62" y="58"/>
                  </a:cxn>
                  <a:cxn ang="0">
                    <a:pos x="58" y="42"/>
                  </a:cxn>
                  <a:cxn ang="0">
                    <a:pos x="66" y="26"/>
                  </a:cxn>
                  <a:cxn ang="0">
                    <a:pos x="66" y="8"/>
                  </a:cxn>
                  <a:cxn ang="0">
                    <a:pos x="60" y="4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40" y="24"/>
                  </a:cxn>
                  <a:cxn ang="0">
                    <a:pos x="44" y="38"/>
                  </a:cxn>
                  <a:cxn ang="0">
                    <a:pos x="32" y="32"/>
                  </a:cxn>
                  <a:cxn ang="0">
                    <a:pos x="20" y="24"/>
                  </a:cxn>
                  <a:cxn ang="0">
                    <a:pos x="16" y="10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8" name="Freeform 362"/>
              <p:cNvSpPr>
                <a:spLocks/>
              </p:cNvSpPr>
              <p:nvPr/>
            </p:nvSpPr>
            <p:spPr bwMode="gray">
              <a:xfrm>
                <a:off x="4281" y="1326"/>
                <a:ext cx="44" cy="46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4" y="8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4" y="28"/>
                  </a:cxn>
                  <a:cxn ang="0">
                    <a:pos x="2" y="34"/>
                  </a:cxn>
                  <a:cxn ang="0">
                    <a:pos x="0" y="38"/>
                  </a:cxn>
                  <a:cxn ang="0">
                    <a:pos x="16" y="34"/>
                  </a:cxn>
                  <a:cxn ang="0">
                    <a:pos x="24" y="46"/>
                  </a:cxn>
                  <a:cxn ang="0">
                    <a:pos x="24" y="44"/>
                  </a:cxn>
                  <a:cxn ang="0">
                    <a:pos x="28" y="44"/>
                  </a:cxn>
                  <a:cxn ang="0">
                    <a:pos x="32" y="42"/>
                  </a:cxn>
                  <a:cxn ang="0">
                    <a:pos x="36" y="40"/>
                  </a:cxn>
                  <a:cxn ang="0">
                    <a:pos x="40" y="36"/>
                  </a:cxn>
                  <a:cxn ang="0">
                    <a:pos x="40" y="36"/>
                  </a:cxn>
                  <a:cxn ang="0">
                    <a:pos x="42" y="32"/>
                  </a:cxn>
                  <a:cxn ang="0">
                    <a:pos x="42" y="28"/>
                  </a:cxn>
                  <a:cxn ang="0">
                    <a:pos x="44" y="24"/>
                  </a:cxn>
                  <a:cxn ang="0">
                    <a:pos x="42" y="18"/>
                  </a:cxn>
                  <a:cxn ang="0">
                    <a:pos x="40" y="12"/>
                  </a:cxn>
                  <a:cxn ang="0">
                    <a:pos x="38" y="12"/>
                  </a:cxn>
                  <a:cxn ang="0">
                    <a:pos x="36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10" y="2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79" name="Freeform 363"/>
              <p:cNvSpPr>
                <a:spLocks/>
              </p:cNvSpPr>
              <p:nvPr/>
            </p:nvSpPr>
            <p:spPr bwMode="gray">
              <a:xfrm>
                <a:off x="4331" y="1308"/>
                <a:ext cx="168" cy="9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4" y="24"/>
                  </a:cxn>
                  <a:cxn ang="0">
                    <a:pos x="6" y="28"/>
                  </a:cxn>
                  <a:cxn ang="0">
                    <a:pos x="12" y="32"/>
                  </a:cxn>
                  <a:cxn ang="0">
                    <a:pos x="26" y="26"/>
                  </a:cxn>
                  <a:cxn ang="0">
                    <a:pos x="30" y="24"/>
                  </a:cxn>
                  <a:cxn ang="0">
                    <a:pos x="34" y="24"/>
                  </a:cxn>
                  <a:cxn ang="0">
                    <a:pos x="38" y="38"/>
                  </a:cxn>
                  <a:cxn ang="0">
                    <a:pos x="44" y="72"/>
                  </a:cxn>
                  <a:cxn ang="0">
                    <a:pos x="40" y="72"/>
                  </a:cxn>
                  <a:cxn ang="0">
                    <a:pos x="38" y="80"/>
                  </a:cxn>
                  <a:cxn ang="0">
                    <a:pos x="48" y="88"/>
                  </a:cxn>
                  <a:cxn ang="0">
                    <a:pos x="56" y="86"/>
                  </a:cxn>
                  <a:cxn ang="0">
                    <a:pos x="58" y="84"/>
                  </a:cxn>
                  <a:cxn ang="0">
                    <a:pos x="68" y="86"/>
                  </a:cxn>
                  <a:cxn ang="0">
                    <a:pos x="82" y="94"/>
                  </a:cxn>
                  <a:cxn ang="0">
                    <a:pos x="118" y="96"/>
                  </a:cxn>
                  <a:cxn ang="0">
                    <a:pos x="118" y="92"/>
                  </a:cxn>
                  <a:cxn ang="0">
                    <a:pos x="122" y="86"/>
                  </a:cxn>
                  <a:cxn ang="0">
                    <a:pos x="134" y="88"/>
                  </a:cxn>
                  <a:cxn ang="0">
                    <a:pos x="142" y="92"/>
                  </a:cxn>
                  <a:cxn ang="0">
                    <a:pos x="150" y="90"/>
                  </a:cxn>
                  <a:cxn ang="0">
                    <a:pos x="154" y="82"/>
                  </a:cxn>
                  <a:cxn ang="0">
                    <a:pos x="156" y="76"/>
                  </a:cxn>
                  <a:cxn ang="0">
                    <a:pos x="164" y="72"/>
                  </a:cxn>
                  <a:cxn ang="0">
                    <a:pos x="164" y="66"/>
                  </a:cxn>
                  <a:cxn ang="0">
                    <a:pos x="168" y="62"/>
                  </a:cxn>
                  <a:cxn ang="0">
                    <a:pos x="166" y="56"/>
                  </a:cxn>
                  <a:cxn ang="0">
                    <a:pos x="150" y="50"/>
                  </a:cxn>
                  <a:cxn ang="0">
                    <a:pos x="138" y="48"/>
                  </a:cxn>
                  <a:cxn ang="0">
                    <a:pos x="124" y="44"/>
                  </a:cxn>
                  <a:cxn ang="0">
                    <a:pos x="110" y="46"/>
                  </a:cxn>
                  <a:cxn ang="0">
                    <a:pos x="100" y="50"/>
                  </a:cxn>
                  <a:cxn ang="0">
                    <a:pos x="82" y="44"/>
                  </a:cxn>
                  <a:cxn ang="0">
                    <a:pos x="60" y="30"/>
                  </a:cxn>
                  <a:cxn ang="0">
                    <a:pos x="52" y="24"/>
                  </a:cxn>
                  <a:cxn ang="0">
                    <a:pos x="50" y="20"/>
                  </a:cxn>
                  <a:cxn ang="0">
                    <a:pos x="50" y="16"/>
                  </a:cxn>
                  <a:cxn ang="0">
                    <a:pos x="48" y="10"/>
                  </a:cxn>
                  <a:cxn ang="0">
                    <a:pos x="40" y="10"/>
                  </a:cxn>
                  <a:cxn ang="0">
                    <a:pos x="36" y="14"/>
                  </a:cxn>
                  <a:cxn ang="0">
                    <a:pos x="28" y="12"/>
                  </a:cxn>
                  <a:cxn ang="0">
                    <a:pos x="24" y="4"/>
                  </a:cxn>
                  <a:cxn ang="0">
                    <a:pos x="12" y="2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0" name="Freeform 364"/>
              <p:cNvSpPr>
                <a:spLocks/>
              </p:cNvSpPr>
              <p:nvPr/>
            </p:nvSpPr>
            <p:spPr bwMode="gray">
              <a:xfrm>
                <a:off x="4241" y="1104"/>
                <a:ext cx="88" cy="102"/>
              </a:xfrm>
              <a:custGeom>
                <a:avLst/>
                <a:gdLst/>
                <a:ahLst/>
                <a:cxnLst>
                  <a:cxn ang="0">
                    <a:pos x="30" y="44"/>
                  </a:cxn>
                  <a:cxn ang="0">
                    <a:pos x="26" y="38"/>
                  </a:cxn>
                  <a:cxn ang="0">
                    <a:pos x="20" y="32"/>
                  </a:cxn>
                  <a:cxn ang="0">
                    <a:pos x="14" y="28"/>
                  </a:cxn>
                  <a:cxn ang="0">
                    <a:pos x="8" y="24"/>
                  </a:cxn>
                  <a:cxn ang="0">
                    <a:pos x="2" y="16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20" y="2"/>
                  </a:cxn>
                  <a:cxn ang="0">
                    <a:pos x="28" y="6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6" y="24"/>
                  </a:cxn>
                  <a:cxn ang="0">
                    <a:pos x="44" y="26"/>
                  </a:cxn>
                  <a:cxn ang="0">
                    <a:pos x="44" y="24"/>
                  </a:cxn>
                  <a:cxn ang="0">
                    <a:pos x="44" y="18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60" y="14"/>
                  </a:cxn>
                  <a:cxn ang="0">
                    <a:pos x="58" y="20"/>
                  </a:cxn>
                  <a:cxn ang="0">
                    <a:pos x="58" y="30"/>
                  </a:cxn>
                  <a:cxn ang="0">
                    <a:pos x="60" y="40"/>
                  </a:cxn>
                  <a:cxn ang="0">
                    <a:pos x="66" y="46"/>
                  </a:cxn>
                  <a:cxn ang="0">
                    <a:pos x="70" y="44"/>
                  </a:cxn>
                  <a:cxn ang="0">
                    <a:pos x="76" y="34"/>
                  </a:cxn>
                  <a:cxn ang="0">
                    <a:pos x="76" y="32"/>
                  </a:cxn>
                  <a:cxn ang="0">
                    <a:pos x="80" y="28"/>
                  </a:cxn>
                  <a:cxn ang="0">
                    <a:pos x="82" y="26"/>
                  </a:cxn>
                  <a:cxn ang="0">
                    <a:pos x="86" y="28"/>
                  </a:cxn>
                  <a:cxn ang="0">
                    <a:pos x="88" y="38"/>
                  </a:cxn>
                  <a:cxn ang="0">
                    <a:pos x="86" y="48"/>
                  </a:cxn>
                  <a:cxn ang="0">
                    <a:pos x="82" y="68"/>
                  </a:cxn>
                  <a:cxn ang="0">
                    <a:pos x="88" y="90"/>
                  </a:cxn>
                  <a:cxn ang="0">
                    <a:pos x="88" y="92"/>
                  </a:cxn>
                  <a:cxn ang="0">
                    <a:pos x="84" y="98"/>
                  </a:cxn>
                  <a:cxn ang="0">
                    <a:pos x="82" y="102"/>
                  </a:cxn>
                  <a:cxn ang="0">
                    <a:pos x="78" y="100"/>
                  </a:cxn>
                  <a:cxn ang="0">
                    <a:pos x="78" y="96"/>
                  </a:cxn>
                  <a:cxn ang="0">
                    <a:pos x="76" y="90"/>
                  </a:cxn>
                  <a:cxn ang="0">
                    <a:pos x="76" y="80"/>
                  </a:cxn>
                  <a:cxn ang="0">
                    <a:pos x="72" y="76"/>
                  </a:cxn>
                  <a:cxn ang="0">
                    <a:pos x="66" y="78"/>
                  </a:cxn>
                  <a:cxn ang="0">
                    <a:pos x="60" y="74"/>
                  </a:cxn>
                  <a:cxn ang="0">
                    <a:pos x="52" y="70"/>
                  </a:cxn>
                  <a:cxn ang="0">
                    <a:pos x="44" y="60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1" name="Freeform 365"/>
              <p:cNvSpPr>
                <a:spLocks/>
              </p:cNvSpPr>
              <p:nvPr/>
            </p:nvSpPr>
            <p:spPr bwMode="gray">
              <a:xfrm>
                <a:off x="4347" y="1148"/>
                <a:ext cx="38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4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10" y="52"/>
                  </a:cxn>
                  <a:cxn ang="0">
                    <a:pos x="18" y="54"/>
                  </a:cxn>
                  <a:cxn ang="0">
                    <a:pos x="28" y="54"/>
                  </a:cxn>
                  <a:cxn ang="0">
                    <a:pos x="36" y="50"/>
                  </a:cxn>
                  <a:cxn ang="0">
                    <a:pos x="38" y="40"/>
                  </a:cxn>
                  <a:cxn ang="0">
                    <a:pos x="16" y="0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2" name="Freeform 366"/>
              <p:cNvSpPr>
                <a:spLocks/>
              </p:cNvSpPr>
              <p:nvPr/>
            </p:nvSpPr>
            <p:spPr bwMode="gray">
              <a:xfrm>
                <a:off x="4473" y="1158"/>
                <a:ext cx="68" cy="1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0" y="6"/>
                  </a:cxn>
                  <a:cxn ang="0">
                    <a:pos x="12" y="10"/>
                  </a:cxn>
                  <a:cxn ang="0">
                    <a:pos x="12" y="16"/>
                  </a:cxn>
                  <a:cxn ang="0">
                    <a:pos x="10" y="20"/>
                  </a:cxn>
                  <a:cxn ang="0">
                    <a:pos x="6" y="22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0" y="60"/>
                  </a:cxn>
                  <a:cxn ang="0">
                    <a:pos x="0" y="66"/>
                  </a:cxn>
                  <a:cxn ang="0">
                    <a:pos x="6" y="78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2" y="88"/>
                  </a:cxn>
                  <a:cxn ang="0">
                    <a:pos x="14" y="96"/>
                  </a:cxn>
                  <a:cxn ang="0">
                    <a:pos x="14" y="100"/>
                  </a:cxn>
                  <a:cxn ang="0">
                    <a:pos x="14" y="106"/>
                  </a:cxn>
                  <a:cxn ang="0">
                    <a:pos x="12" y="108"/>
                  </a:cxn>
                  <a:cxn ang="0">
                    <a:pos x="12" y="110"/>
                  </a:cxn>
                  <a:cxn ang="0">
                    <a:pos x="10" y="116"/>
                  </a:cxn>
                  <a:cxn ang="0">
                    <a:pos x="12" y="126"/>
                  </a:cxn>
                  <a:cxn ang="0">
                    <a:pos x="10" y="130"/>
                  </a:cxn>
                  <a:cxn ang="0">
                    <a:pos x="12" y="136"/>
                  </a:cxn>
                  <a:cxn ang="0">
                    <a:pos x="16" y="142"/>
                  </a:cxn>
                  <a:cxn ang="0">
                    <a:pos x="26" y="146"/>
                  </a:cxn>
                  <a:cxn ang="0">
                    <a:pos x="34" y="146"/>
                  </a:cxn>
                  <a:cxn ang="0">
                    <a:pos x="36" y="146"/>
                  </a:cxn>
                  <a:cxn ang="0">
                    <a:pos x="40" y="146"/>
                  </a:cxn>
                  <a:cxn ang="0">
                    <a:pos x="46" y="142"/>
                  </a:cxn>
                  <a:cxn ang="0">
                    <a:pos x="50" y="134"/>
                  </a:cxn>
                  <a:cxn ang="0">
                    <a:pos x="52" y="130"/>
                  </a:cxn>
                  <a:cxn ang="0">
                    <a:pos x="56" y="120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8" y="100"/>
                  </a:cxn>
                  <a:cxn ang="0">
                    <a:pos x="68" y="84"/>
                  </a:cxn>
                  <a:cxn ang="0">
                    <a:pos x="66" y="80"/>
                  </a:cxn>
                  <a:cxn ang="0">
                    <a:pos x="60" y="78"/>
                  </a:cxn>
                  <a:cxn ang="0">
                    <a:pos x="56" y="80"/>
                  </a:cxn>
                  <a:cxn ang="0">
                    <a:pos x="54" y="80"/>
                  </a:cxn>
                  <a:cxn ang="0">
                    <a:pos x="50" y="80"/>
                  </a:cxn>
                  <a:cxn ang="0">
                    <a:pos x="52" y="78"/>
                  </a:cxn>
                  <a:cxn ang="0">
                    <a:pos x="54" y="74"/>
                  </a:cxn>
                  <a:cxn ang="0">
                    <a:pos x="56" y="72"/>
                  </a:cxn>
                  <a:cxn ang="0">
                    <a:pos x="56" y="64"/>
                  </a:cxn>
                  <a:cxn ang="0">
                    <a:pos x="56" y="56"/>
                  </a:cxn>
                  <a:cxn ang="0">
                    <a:pos x="54" y="48"/>
                  </a:cxn>
                  <a:cxn ang="0">
                    <a:pos x="48" y="36"/>
                  </a:cxn>
                  <a:cxn ang="0">
                    <a:pos x="42" y="28"/>
                  </a:cxn>
                  <a:cxn ang="0">
                    <a:pos x="38" y="22"/>
                  </a:cxn>
                  <a:cxn ang="0">
                    <a:pos x="32" y="16"/>
                  </a:cxn>
                  <a:cxn ang="0">
                    <a:pos x="26" y="12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3" name="Freeform 367"/>
              <p:cNvSpPr>
                <a:spLocks/>
              </p:cNvSpPr>
              <p:nvPr/>
            </p:nvSpPr>
            <p:spPr bwMode="gray">
              <a:xfrm>
                <a:off x="4235" y="1572"/>
                <a:ext cx="50" cy="46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24" y="18"/>
                  </a:cxn>
                  <a:cxn ang="0">
                    <a:pos x="22" y="18"/>
                  </a:cxn>
                  <a:cxn ang="0">
                    <a:pos x="18" y="18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6" y="26"/>
                  </a:cxn>
                  <a:cxn ang="0">
                    <a:pos x="4" y="26"/>
                  </a:cxn>
                  <a:cxn ang="0">
                    <a:pos x="2" y="2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4" y="40"/>
                  </a:cxn>
                  <a:cxn ang="0">
                    <a:pos x="6" y="42"/>
                  </a:cxn>
                  <a:cxn ang="0">
                    <a:pos x="12" y="44"/>
                  </a:cxn>
                  <a:cxn ang="0">
                    <a:pos x="18" y="46"/>
                  </a:cxn>
                  <a:cxn ang="0">
                    <a:pos x="24" y="46"/>
                  </a:cxn>
                  <a:cxn ang="0">
                    <a:pos x="26" y="46"/>
                  </a:cxn>
                  <a:cxn ang="0">
                    <a:pos x="30" y="46"/>
                  </a:cxn>
                  <a:cxn ang="0">
                    <a:pos x="34" y="44"/>
                  </a:cxn>
                  <a:cxn ang="0">
                    <a:pos x="38" y="44"/>
                  </a:cxn>
                  <a:cxn ang="0">
                    <a:pos x="44" y="44"/>
                  </a:cxn>
                  <a:cxn ang="0">
                    <a:pos x="48" y="44"/>
                  </a:cxn>
                  <a:cxn ang="0">
                    <a:pos x="50" y="46"/>
                  </a:cxn>
                  <a:cxn ang="0">
                    <a:pos x="50" y="44"/>
                  </a:cxn>
                  <a:cxn ang="0">
                    <a:pos x="48" y="42"/>
                  </a:cxn>
                  <a:cxn ang="0">
                    <a:pos x="48" y="36"/>
                  </a:cxn>
                  <a:cxn ang="0">
                    <a:pos x="46" y="30"/>
                  </a:cxn>
                  <a:cxn ang="0">
                    <a:pos x="44" y="26"/>
                  </a:cxn>
                  <a:cxn ang="0">
                    <a:pos x="42" y="24"/>
                  </a:cxn>
                  <a:cxn ang="0">
                    <a:pos x="40" y="22"/>
                  </a:cxn>
                  <a:cxn ang="0">
                    <a:pos x="40" y="18"/>
                  </a:cxn>
                  <a:cxn ang="0">
                    <a:pos x="38" y="14"/>
                  </a:cxn>
                  <a:cxn ang="0">
                    <a:pos x="38" y="10"/>
                  </a:cxn>
                  <a:cxn ang="0">
                    <a:pos x="36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6" y="2"/>
                  </a:cxn>
                  <a:cxn ang="0">
                    <a:pos x="24" y="18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4" name="Freeform 368"/>
              <p:cNvSpPr>
                <a:spLocks/>
              </p:cNvSpPr>
              <p:nvPr/>
            </p:nvSpPr>
            <p:spPr bwMode="gray">
              <a:xfrm>
                <a:off x="4487" y="1410"/>
                <a:ext cx="60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6" y="38"/>
                  </a:cxn>
                  <a:cxn ang="0">
                    <a:pos x="12" y="40"/>
                  </a:cxn>
                  <a:cxn ang="0">
                    <a:pos x="12" y="40"/>
                  </a:cxn>
                  <a:cxn ang="0">
                    <a:pos x="14" y="42"/>
                  </a:cxn>
                  <a:cxn ang="0">
                    <a:pos x="18" y="44"/>
                  </a:cxn>
                  <a:cxn ang="0">
                    <a:pos x="22" y="44"/>
                  </a:cxn>
                  <a:cxn ang="0">
                    <a:pos x="26" y="42"/>
                  </a:cxn>
                  <a:cxn ang="0">
                    <a:pos x="58" y="42"/>
                  </a:cxn>
                  <a:cxn ang="0">
                    <a:pos x="60" y="36"/>
                  </a:cxn>
                  <a:cxn ang="0">
                    <a:pos x="58" y="34"/>
                  </a:cxn>
                  <a:cxn ang="0">
                    <a:pos x="58" y="32"/>
                  </a:cxn>
                  <a:cxn ang="0">
                    <a:pos x="58" y="28"/>
                  </a:cxn>
                  <a:cxn ang="0">
                    <a:pos x="56" y="22"/>
                  </a:cxn>
                  <a:cxn ang="0">
                    <a:pos x="56" y="16"/>
                  </a:cxn>
                  <a:cxn ang="0">
                    <a:pos x="54" y="12"/>
                  </a:cxn>
                  <a:cxn ang="0">
                    <a:pos x="54" y="8"/>
                  </a:cxn>
                  <a:cxn ang="0">
                    <a:pos x="54" y="6"/>
                  </a:cxn>
                  <a:cxn ang="0">
                    <a:pos x="52" y="4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38" y="0"/>
                  </a:cxn>
                  <a:cxn ang="0">
                    <a:pos x="30" y="2"/>
                  </a:cxn>
                  <a:cxn ang="0">
                    <a:pos x="14" y="2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5" name="Freeform 369"/>
              <p:cNvSpPr>
                <a:spLocks/>
              </p:cNvSpPr>
              <p:nvPr/>
            </p:nvSpPr>
            <p:spPr bwMode="gray">
              <a:xfrm>
                <a:off x="4529" y="1616"/>
                <a:ext cx="24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6" y="32"/>
                  </a:cxn>
                  <a:cxn ang="0">
                    <a:pos x="8" y="32"/>
                  </a:cxn>
                  <a:cxn ang="0">
                    <a:pos x="10" y="32"/>
                  </a:cxn>
                  <a:cxn ang="0">
                    <a:pos x="12" y="32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22" y="30"/>
                  </a:cxn>
                  <a:cxn ang="0">
                    <a:pos x="24" y="28"/>
                  </a:cxn>
                  <a:cxn ang="0">
                    <a:pos x="24" y="26"/>
                  </a:cxn>
                  <a:cxn ang="0">
                    <a:pos x="24" y="24"/>
                  </a:cxn>
                  <a:cxn ang="0">
                    <a:pos x="24" y="22"/>
                  </a:cxn>
                  <a:cxn ang="0">
                    <a:pos x="24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6" name="Freeform 370"/>
              <p:cNvSpPr>
                <a:spLocks/>
              </p:cNvSpPr>
              <p:nvPr/>
            </p:nvSpPr>
            <p:spPr bwMode="gray">
              <a:xfrm>
                <a:off x="4519" y="1134"/>
                <a:ext cx="228" cy="268"/>
              </a:xfrm>
              <a:custGeom>
                <a:avLst/>
                <a:gdLst/>
                <a:ahLst/>
                <a:cxnLst>
                  <a:cxn ang="0">
                    <a:pos x="206" y="82"/>
                  </a:cxn>
                  <a:cxn ang="0">
                    <a:pos x="198" y="84"/>
                  </a:cxn>
                  <a:cxn ang="0">
                    <a:pos x="198" y="92"/>
                  </a:cxn>
                  <a:cxn ang="0">
                    <a:pos x="204" y="96"/>
                  </a:cxn>
                  <a:cxn ang="0">
                    <a:pos x="200" y="104"/>
                  </a:cxn>
                  <a:cxn ang="0">
                    <a:pos x="214" y="112"/>
                  </a:cxn>
                  <a:cxn ang="0">
                    <a:pos x="188" y="122"/>
                  </a:cxn>
                  <a:cxn ang="0">
                    <a:pos x="164" y="138"/>
                  </a:cxn>
                  <a:cxn ang="0">
                    <a:pos x="152" y="154"/>
                  </a:cxn>
                  <a:cxn ang="0">
                    <a:pos x="140" y="160"/>
                  </a:cxn>
                  <a:cxn ang="0">
                    <a:pos x="120" y="174"/>
                  </a:cxn>
                  <a:cxn ang="0">
                    <a:pos x="106" y="182"/>
                  </a:cxn>
                  <a:cxn ang="0">
                    <a:pos x="116" y="188"/>
                  </a:cxn>
                  <a:cxn ang="0">
                    <a:pos x="112" y="198"/>
                  </a:cxn>
                  <a:cxn ang="0">
                    <a:pos x="100" y="214"/>
                  </a:cxn>
                  <a:cxn ang="0">
                    <a:pos x="82" y="224"/>
                  </a:cxn>
                  <a:cxn ang="0">
                    <a:pos x="76" y="238"/>
                  </a:cxn>
                  <a:cxn ang="0">
                    <a:pos x="74" y="260"/>
                  </a:cxn>
                  <a:cxn ang="0">
                    <a:pos x="54" y="268"/>
                  </a:cxn>
                  <a:cxn ang="0">
                    <a:pos x="46" y="258"/>
                  </a:cxn>
                  <a:cxn ang="0">
                    <a:pos x="24" y="256"/>
                  </a:cxn>
                  <a:cxn ang="0">
                    <a:pos x="2" y="240"/>
                  </a:cxn>
                  <a:cxn ang="0">
                    <a:pos x="12" y="222"/>
                  </a:cxn>
                  <a:cxn ang="0">
                    <a:pos x="20" y="214"/>
                  </a:cxn>
                  <a:cxn ang="0">
                    <a:pos x="26" y="206"/>
                  </a:cxn>
                  <a:cxn ang="0">
                    <a:pos x="40" y="218"/>
                  </a:cxn>
                  <a:cxn ang="0">
                    <a:pos x="40" y="208"/>
                  </a:cxn>
                  <a:cxn ang="0">
                    <a:pos x="38" y="198"/>
                  </a:cxn>
                  <a:cxn ang="0">
                    <a:pos x="28" y="198"/>
                  </a:cxn>
                  <a:cxn ang="0">
                    <a:pos x="30" y="186"/>
                  </a:cxn>
                  <a:cxn ang="0">
                    <a:pos x="42" y="176"/>
                  </a:cxn>
                  <a:cxn ang="0">
                    <a:pos x="62" y="168"/>
                  </a:cxn>
                  <a:cxn ang="0">
                    <a:pos x="64" y="162"/>
                  </a:cxn>
                  <a:cxn ang="0">
                    <a:pos x="54" y="144"/>
                  </a:cxn>
                  <a:cxn ang="0">
                    <a:pos x="54" y="126"/>
                  </a:cxn>
                  <a:cxn ang="0">
                    <a:pos x="60" y="108"/>
                  </a:cxn>
                  <a:cxn ang="0">
                    <a:pos x="72" y="120"/>
                  </a:cxn>
                  <a:cxn ang="0">
                    <a:pos x="80" y="138"/>
                  </a:cxn>
                  <a:cxn ang="0">
                    <a:pos x="82" y="114"/>
                  </a:cxn>
                  <a:cxn ang="0">
                    <a:pos x="104" y="94"/>
                  </a:cxn>
                  <a:cxn ang="0">
                    <a:pos x="122" y="88"/>
                  </a:cxn>
                  <a:cxn ang="0">
                    <a:pos x="132" y="80"/>
                  </a:cxn>
                  <a:cxn ang="0">
                    <a:pos x="86" y="74"/>
                  </a:cxn>
                  <a:cxn ang="0">
                    <a:pos x="68" y="72"/>
                  </a:cxn>
                  <a:cxn ang="0">
                    <a:pos x="56" y="74"/>
                  </a:cxn>
                  <a:cxn ang="0">
                    <a:pos x="44" y="54"/>
                  </a:cxn>
                  <a:cxn ang="0">
                    <a:pos x="44" y="40"/>
                  </a:cxn>
                  <a:cxn ang="0">
                    <a:pos x="66" y="42"/>
                  </a:cxn>
                  <a:cxn ang="0">
                    <a:pos x="78" y="26"/>
                  </a:cxn>
                  <a:cxn ang="0">
                    <a:pos x="100" y="18"/>
                  </a:cxn>
                  <a:cxn ang="0">
                    <a:pos x="122" y="4"/>
                  </a:cxn>
                  <a:cxn ang="0">
                    <a:pos x="160" y="2"/>
                  </a:cxn>
                  <a:cxn ang="0">
                    <a:pos x="188" y="6"/>
                  </a:cxn>
                  <a:cxn ang="0">
                    <a:pos x="212" y="26"/>
                  </a:cxn>
                  <a:cxn ang="0">
                    <a:pos x="216" y="30"/>
                  </a:cxn>
                  <a:cxn ang="0">
                    <a:pos x="218" y="64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7" name="Freeform 371"/>
              <p:cNvSpPr>
                <a:spLocks/>
              </p:cNvSpPr>
              <p:nvPr/>
            </p:nvSpPr>
            <p:spPr bwMode="gray">
              <a:xfrm>
                <a:off x="4771" y="3308"/>
                <a:ext cx="78" cy="90"/>
              </a:xfrm>
              <a:custGeom>
                <a:avLst/>
                <a:gdLst/>
                <a:ahLst/>
                <a:cxnLst>
                  <a:cxn ang="0">
                    <a:pos x="78" y="50"/>
                  </a:cxn>
                  <a:cxn ang="0">
                    <a:pos x="60" y="32"/>
                  </a:cxn>
                  <a:cxn ang="0">
                    <a:pos x="60" y="30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24"/>
                  </a:cxn>
                  <a:cxn ang="0">
                    <a:pos x="44" y="20"/>
                  </a:cxn>
                  <a:cxn ang="0">
                    <a:pos x="36" y="18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8" y="10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6"/>
                  </a:cxn>
                  <a:cxn ang="0">
                    <a:pos x="8" y="10"/>
                  </a:cxn>
                  <a:cxn ang="0">
                    <a:pos x="4" y="14"/>
                  </a:cxn>
                  <a:cxn ang="0">
                    <a:pos x="2" y="20"/>
                  </a:cxn>
                  <a:cxn ang="0">
                    <a:pos x="0" y="32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2" y="54"/>
                  </a:cxn>
                  <a:cxn ang="0">
                    <a:pos x="2" y="56"/>
                  </a:cxn>
                  <a:cxn ang="0">
                    <a:pos x="2" y="58"/>
                  </a:cxn>
                  <a:cxn ang="0">
                    <a:pos x="2" y="62"/>
                  </a:cxn>
                  <a:cxn ang="0">
                    <a:pos x="2" y="66"/>
                  </a:cxn>
                  <a:cxn ang="0">
                    <a:pos x="2" y="72"/>
                  </a:cxn>
                  <a:cxn ang="0">
                    <a:pos x="4" y="78"/>
                  </a:cxn>
                  <a:cxn ang="0">
                    <a:pos x="6" y="82"/>
                  </a:cxn>
                  <a:cxn ang="0">
                    <a:pos x="10" y="86"/>
                  </a:cxn>
                  <a:cxn ang="0">
                    <a:pos x="12" y="88"/>
                  </a:cxn>
                  <a:cxn ang="0">
                    <a:pos x="14" y="90"/>
                  </a:cxn>
                  <a:cxn ang="0">
                    <a:pos x="16" y="90"/>
                  </a:cxn>
                  <a:cxn ang="0">
                    <a:pos x="20" y="90"/>
                  </a:cxn>
                  <a:cxn ang="0">
                    <a:pos x="30" y="90"/>
                  </a:cxn>
                  <a:cxn ang="0">
                    <a:pos x="42" y="90"/>
                  </a:cxn>
                  <a:cxn ang="0">
                    <a:pos x="50" y="88"/>
                  </a:cxn>
                  <a:cxn ang="0">
                    <a:pos x="52" y="86"/>
                  </a:cxn>
                  <a:cxn ang="0">
                    <a:pos x="56" y="84"/>
                  </a:cxn>
                  <a:cxn ang="0">
                    <a:pos x="60" y="82"/>
                  </a:cxn>
                  <a:cxn ang="0">
                    <a:pos x="64" y="80"/>
                  </a:cxn>
                  <a:cxn ang="0">
                    <a:pos x="68" y="78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78" y="50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8" name="Freeform 372"/>
              <p:cNvSpPr>
                <a:spLocks/>
              </p:cNvSpPr>
              <p:nvPr/>
            </p:nvSpPr>
            <p:spPr bwMode="gray">
              <a:xfrm>
                <a:off x="3707" y="1508"/>
                <a:ext cx="1094" cy="746"/>
              </a:xfrm>
              <a:custGeom>
                <a:avLst/>
                <a:gdLst/>
                <a:ahLst/>
                <a:cxnLst>
                  <a:cxn ang="0">
                    <a:pos x="944" y="658"/>
                  </a:cxn>
                  <a:cxn ang="0">
                    <a:pos x="978" y="698"/>
                  </a:cxn>
                  <a:cxn ang="0">
                    <a:pos x="1002" y="710"/>
                  </a:cxn>
                  <a:cxn ang="0">
                    <a:pos x="978" y="672"/>
                  </a:cxn>
                  <a:cxn ang="0">
                    <a:pos x="970" y="640"/>
                  </a:cxn>
                  <a:cxn ang="0">
                    <a:pos x="930" y="638"/>
                  </a:cxn>
                  <a:cxn ang="0">
                    <a:pos x="1022" y="600"/>
                  </a:cxn>
                  <a:cxn ang="0">
                    <a:pos x="1082" y="568"/>
                  </a:cxn>
                  <a:cxn ang="0">
                    <a:pos x="1070" y="500"/>
                  </a:cxn>
                  <a:cxn ang="0">
                    <a:pos x="1024" y="460"/>
                  </a:cxn>
                  <a:cxn ang="0">
                    <a:pos x="974" y="372"/>
                  </a:cxn>
                  <a:cxn ang="0">
                    <a:pos x="916" y="354"/>
                  </a:cxn>
                  <a:cxn ang="0">
                    <a:pos x="878" y="312"/>
                  </a:cxn>
                  <a:cxn ang="0">
                    <a:pos x="806" y="332"/>
                  </a:cxn>
                  <a:cxn ang="0">
                    <a:pos x="816" y="458"/>
                  </a:cxn>
                  <a:cxn ang="0">
                    <a:pos x="790" y="510"/>
                  </a:cxn>
                  <a:cxn ang="0">
                    <a:pos x="792" y="576"/>
                  </a:cxn>
                  <a:cxn ang="0">
                    <a:pos x="758" y="556"/>
                  </a:cxn>
                  <a:cxn ang="0">
                    <a:pos x="736" y="496"/>
                  </a:cxn>
                  <a:cxn ang="0">
                    <a:pos x="640" y="440"/>
                  </a:cxn>
                  <a:cxn ang="0">
                    <a:pos x="592" y="392"/>
                  </a:cxn>
                  <a:cxn ang="0">
                    <a:pos x="644" y="298"/>
                  </a:cxn>
                  <a:cxn ang="0">
                    <a:pos x="682" y="266"/>
                  </a:cxn>
                  <a:cxn ang="0">
                    <a:pos x="672" y="194"/>
                  </a:cxn>
                  <a:cxn ang="0">
                    <a:pos x="738" y="194"/>
                  </a:cxn>
                  <a:cxn ang="0">
                    <a:pos x="774" y="156"/>
                  </a:cxn>
                  <a:cxn ang="0">
                    <a:pos x="768" y="114"/>
                  </a:cxn>
                  <a:cxn ang="0">
                    <a:pos x="744" y="74"/>
                  </a:cxn>
                  <a:cxn ang="0">
                    <a:pos x="714" y="138"/>
                  </a:cxn>
                  <a:cxn ang="0">
                    <a:pos x="686" y="106"/>
                  </a:cxn>
                  <a:cxn ang="0">
                    <a:pos x="658" y="100"/>
                  </a:cxn>
                  <a:cxn ang="0">
                    <a:pos x="644" y="48"/>
                  </a:cxn>
                  <a:cxn ang="0">
                    <a:pos x="610" y="4"/>
                  </a:cxn>
                  <a:cxn ang="0">
                    <a:pos x="598" y="78"/>
                  </a:cxn>
                  <a:cxn ang="0">
                    <a:pos x="630" y="122"/>
                  </a:cxn>
                  <a:cxn ang="0">
                    <a:pos x="584" y="124"/>
                  </a:cxn>
                  <a:cxn ang="0">
                    <a:pos x="544" y="152"/>
                  </a:cxn>
                  <a:cxn ang="0">
                    <a:pos x="502" y="150"/>
                  </a:cxn>
                  <a:cxn ang="0">
                    <a:pos x="464" y="122"/>
                  </a:cxn>
                  <a:cxn ang="0">
                    <a:pos x="424" y="124"/>
                  </a:cxn>
                  <a:cxn ang="0">
                    <a:pos x="420" y="186"/>
                  </a:cxn>
                  <a:cxn ang="0">
                    <a:pos x="380" y="148"/>
                  </a:cxn>
                  <a:cxn ang="0">
                    <a:pos x="342" y="138"/>
                  </a:cxn>
                  <a:cxn ang="0">
                    <a:pos x="328" y="100"/>
                  </a:cxn>
                  <a:cxn ang="0">
                    <a:pos x="282" y="84"/>
                  </a:cxn>
                  <a:cxn ang="0">
                    <a:pos x="220" y="72"/>
                  </a:cxn>
                  <a:cxn ang="0">
                    <a:pos x="182" y="44"/>
                  </a:cxn>
                  <a:cxn ang="0">
                    <a:pos x="166" y="62"/>
                  </a:cxn>
                  <a:cxn ang="0">
                    <a:pos x="124" y="78"/>
                  </a:cxn>
                  <a:cxn ang="0">
                    <a:pos x="22" y="80"/>
                  </a:cxn>
                  <a:cxn ang="0">
                    <a:pos x="80" y="388"/>
                  </a:cxn>
                  <a:cxn ang="0">
                    <a:pos x="152" y="496"/>
                  </a:cxn>
                  <a:cxn ang="0">
                    <a:pos x="172" y="572"/>
                  </a:cxn>
                  <a:cxn ang="0">
                    <a:pos x="638" y="646"/>
                  </a:cxn>
                  <a:cxn ang="0">
                    <a:pos x="720" y="648"/>
                  </a:cxn>
                  <a:cxn ang="0">
                    <a:pos x="756" y="672"/>
                  </a:cxn>
                  <a:cxn ang="0">
                    <a:pos x="784" y="704"/>
                  </a:cxn>
                  <a:cxn ang="0">
                    <a:pos x="752" y="722"/>
                  </a:cxn>
                  <a:cxn ang="0">
                    <a:pos x="750" y="744"/>
                  </a:cxn>
                  <a:cxn ang="0">
                    <a:pos x="798" y="722"/>
                  </a:cxn>
                  <a:cxn ang="0">
                    <a:pos x="840" y="698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89" name="Freeform 373"/>
              <p:cNvSpPr>
                <a:spLocks/>
              </p:cNvSpPr>
              <p:nvPr/>
            </p:nvSpPr>
            <p:spPr bwMode="gray">
              <a:xfrm>
                <a:off x="3369" y="1530"/>
                <a:ext cx="492" cy="498"/>
              </a:xfrm>
              <a:custGeom>
                <a:avLst/>
                <a:gdLst/>
                <a:ahLst/>
                <a:cxnLst>
                  <a:cxn ang="0">
                    <a:pos x="318" y="44"/>
                  </a:cxn>
                  <a:cxn ang="0">
                    <a:pos x="282" y="40"/>
                  </a:cxn>
                  <a:cxn ang="0">
                    <a:pos x="262" y="32"/>
                  </a:cxn>
                  <a:cxn ang="0">
                    <a:pos x="242" y="24"/>
                  </a:cxn>
                  <a:cxn ang="0">
                    <a:pos x="230" y="28"/>
                  </a:cxn>
                  <a:cxn ang="0">
                    <a:pos x="220" y="32"/>
                  </a:cxn>
                  <a:cxn ang="0">
                    <a:pos x="176" y="4"/>
                  </a:cxn>
                  <a:cxn ang="0">
                    <a:pos x="118" y="12"/>
                  </a:cxn>
                  <a:cxn ang="0">
                    <a:pos x="100" y="14"/>
                  </a:cxn>
                  <a:cxn ang="0">
                    <a:pos x="68" y="60"/>
                  </a:cxn>
                  <a:cxn ang="0">
                    <a:pos x="18" y="98"/>
                  </a:cxn>
                  <a:cxn ang="0">
                    <a:pos x="60" y="144"/>
                  </a:cxn>
                  <a:cxn ang="0">
                    <a:pos x="58" y="178"/>
                  </a:cxn>
                  <a:cxn ang="0">
                    <a:pos x="8" y="182"/>
                  </a:cxn>
                  <a:cxn ang="0">
                    <a:pos x="62" y="228"/>
                  </a:cxn>
                  <a:cxn ang="0">
                    <a:pos x="86" y="220"/>
                  </a:cxn>
                  <a:cxn ang="0">
                    <a:pos x="86" y="236"/>
                  </a:cxn>
                  <a:cxn ang="0">
                    <a:pos x="76" y="260"/>
                  </a:cxn>
                  <a:cxn ang="0">
                    <a:pos x="52" y="284"/>
                  </a:cxn>
                  <a:cxn ang="0">
                    <a:pos x="18" y="308"/>
                  </a:cxn>
                  <a:cxn ang="0">
                    <a:pos x="28" y="328"/>
                  </a:cxn>
                  <a:cxn ang="0">
                    <a:pos x="38" y="352"/>
                  </a:cxn>
                  <a:cxn ang="0">
                    <a:pos x="68" y="362"/>
                  </a:cxn>
                  <a:cxn ang="0">
                    <a:pos x="74" y="386"/>
                  </a:cxn>
                  <a:cxn ang="0">
                    <a:pos x="92" y="382"/>
                  </a:cxn>
                  <a:cxn ang="0">
                    <a:pos x="102" y="394"/>
                  </a:cxn>
                  <a:cxn ang="0">
                    <a:pos x="124" y="390"/>
                  </a:cxn>
                  <a:cxn ang="0">
                    <a:pos x="138" y="384"/>
                  </a:cxn>
                  <a:cxn ang="0">
                    <a:pos x="104" y="434"/>
                  </a:cxn>
                  <a:cxn ang="0">
                    <a:pos x="68" y="464"/>
                  </a:cxn>
                  <a:cxn ang="0">
                    <a:pos x="86" y="466"/>
                  </a:cxn>
                  <a:cxn ang="0">
                    <a:pos x="160" y="412"/>
                  </a:cxn>
                  <a:cxn ang="0">
                    <a:pos x="186" y="390"/>
                  </a:cxn>
                  <a:cxn ang="0">
                    <a:pos x="178" y="374"/>
                  </a:cxn>
                  <a:cxn ang="0">
                    <a:pos x="206" y="326"/>
                  </a:cxn>
                  <a:cxn ang="0">
                    <a:pos x="250" y="322"/>
                  </a:cxn>
                  <a:cxn ang="0">
                    <a:pos x="212" y="346"/>
                  </a:cxn>
                  <a:cxn ang="0">
                    <a:pos x="206" y="364"/>
                  </a:cxn>
                  <a:cxn ang="0">
                    <a:pos x="220" y="376"/>
                  </a:cxn>
                  <a:cxn ang="0">
                    <a:pos x="246" y="356"/>
                  </a:cxn>
                  <a:cxn ang="0">
                    <a:pos x="254" y="338"/>
                  </a:cxn>
                  <a:cxn ang="0">
                    <a:pos x="274" y="338"/>
                  </a:cxn>
                  <a:cxn ang="0">
                    <a:pos x="312" y="354"/>
                  </a:cxn>
                  <a:cxn ang="0">
                    <a:pos x="350" y="368"/>
                  </a:cxn>
                  <a:cxn ang="0">
                    <a:pos x="372" y="372"/>
                  </a:cxn>
                  <a:cxn ang="0">
                    <a:pos x="426" y="388"/>
                  </a:cxn>
                  <a:cxn ang="0">
                    <a:pos x="452" y="428"/>
                  </a:cxn>
                  <a:cxn ang="0">
                    <a:pos x="462" y="454"/>
                  </a:cxn>
                  <a:cxn ang="0">
                    <a:pos x="472" y="462"/>
                  </a:cxn>
                  <a:cxn ang="0">
                    <a:pos x="480" y="474"/>
                  </a:cxn>
                  <a:cxn ang="0">
                    <a:pos x="480" y="496"/>
                  </a:cxn>
                  <a:cxn ang="0">
                    <a:pos x="490" y="456"/>
                  </a:cxn>
                  <a:cxn ang="0">
                    <a:pos x="462" y="418"/>
                  </a:cxn>
                  <a:cxn ang="0">
                    <a:pos x="416" y="368"/>
                  </a:cxn>
                  <a:cxn ang="0">
                    <a:pos x="378" y="362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0" name="Freeform 374"/>
              <p:cNvSpPr>
                <a:spLocks/>
              </p:cNvSpPr>
              <p:nvPr/>
            </p:nvSpPr>
            <p:spPr bwMode="gray">
              <a:xfrm>
                <a:off x="3919" y="2134"/>
                <a:ext cx="738" cy="404"/>
              </a:xfrm>
              <a:custGeom>
                <a:avLst/>
                <a:gdLst/>
                <a:ahLst/>
                <a:cxnLst>
                  <a:cxn ang="0">
                    <a:pos x="704" y="42"/>
                  </a:cxn>
                  <a:cxn ang="0">
                    <a:pos x="724" y="30"/>
                  </a:cxn>
                  <a:cxn ang="0">
                    <a:pos x="724" y="64"/>
                  </a:cxn>
                  <a:cxn ang="0">
                    <a:pos x="738" y="74"/>
                  </a:cxn>
                  <a:cxn ang="0">
                    <a:pos x="726" y="82"/>
                  </a:cxn>
                  <a:cxn ang="0">
                    <a:pos x="702" y="96"/>
                  </a:cxn>
                  <a:cxn ang="0">
                    <a:pos x="684" y="114"/>
                  </a:cxn>
                  <a:cxn ang="0">
                    <a:pos x="688" y="126"/>
                  </a:cxn>
                  <a:cxn ang="0">
                    <a:pos x="696" y="136"/>
                  </a:cxn>
                  <a:cxn ang="0">
                    <a:pos x="668" y="140"/>
                  </a:cxn>
                  <a:cxn ang="0">
                    <a:pos x="644" y="142"/>
                  </a:cxn>
                  <a:cxn ang="0">
                    <a:pos x="646" y="162"/>
                  </a:cxn>
                  <a:cxn ang="0">
                    <a:pos x="642" y="192"/>
                  </a:cxn>
                  <a:cxn ang="0">
                    <a:pos x="630" y="184"/>
                  </a:cxn>
                  <a:cxn ang="0">
                    <a:pos x="622" y="186"/>
                  </a:cxn>
                  <a:cxn ang="0">
                    <a:pos x="626" y="204"/>
                  </a:cxn>
                  <a:cxn ang="0">
                    <a:pos x="616" y="218"/>
                  </a:cxn>
                  <a:cxn ang="0">
                    <a:pos x="624" y="234"/>
                  </a:cxn>
                  <a:cxn ang="0">
                    <a:pos x="610" y="240"/>
                  </a:cxn>
                  <a:cxn ang="0">
                    <a:pos x="556" y="296"/>
                  </a:cxn>
                  <a:cxn ang="0">
                    <a:pos x="550" y="320"/>
                  </a:cxn>
                  <a:cxn ang="0">
                    <a:pos x="572" y="368"/>
                  </a:cxn>
                  <a:cxn ang="0">
                    <a:pos x="566" y="404"/>
                  </a:cxn>
                  <a:cxn ang="0">
                    <a:pos x="528" y="348"/>
                  </a:cxn>
                  <a:cxn ang="0">
                    <a:pos x="516" y="326"/>
                  </a:cxn>
                  <a:cxn ang="0">
                    <a:pos x="446" y="324"/>
                  </a:cxn>
                  <a:cxn ang="0">
                    <a:pos x="382" y="334"/>
                  </a:cxn>
                  <a:cxn ang="0">
                    <a:pos x="344" y="376"/>
                  </a:cxn>
                  <a:cxn ang="0">
                    <a:pos x="308" y="350"/>
                  </a:cxn>
                  <a:cxn ang="0">
                    <a:pos x="288" y="336"/>
                  </a:cxn>
                  <a:cxn ang="0">
                    <a:pos x="262" y="334"/>
                  </a:cxn>
                  <a:cxn ang="0">
                    <a:pos x="228" y="296"/>
                  </a:cxn>
                  <a:cxn ang="0">
                    <a:pos x="176" y="306"/>
                  </a:cxn>
                  <a:cxn ang="0">
                    <a:pos x="112" y="288"/>
                  </a:cxn>
                  <a:cxn ang="0">
                    <a:pos x="84" y="272"/>
                  </a:cxn>
                  <a:cxn ang="0">
                    <a:pos x="52" y="252"/>
                  </a:cxn>
                  <a:cxn ang="0">
                    <a:pos x="2" y="156"/>
                  </a:cxn>
                  <a:cxn ang="0">
                    <a:pos x="6" y="102"/>
                  </a:cxn>
                  <a:cxn ang="0">
                    <a:pos x="6" y="62"/>
                  </a:cxn>
                  <a:cxn ang="0">
                    <a:pos x="14" y="22"/>
                  </a:cxn>
                  <a:cxn ang="0">
                    <a:pos x="416" y="12"/>
                  </a:cxn>
                  <a:cxn ang="0">
                    <a:pos x="432" y="22"/>
                  </a:cxn>
                  <a:cxn ang="0">
                    <a:pos x="416" y="40"/>
                  </a:cxn>
                  <a:cxn ang="0">
                    <a:pos x="454" y="42"/>
                  </a:cxn>
                  <a:cxn ang="0">
                    <a:pos x="484" y="42"/>
                  </a:cxn>
                  <a:cxn ang="0">
                    <a:pos x="502" y="44"/>
                  </a:cxn>
                  <a:cxn ang="0">
                    <a:pos x="490" y="60"/>
                  </a:cxn>
                  <a:cxn ang="0">
                    <a:pos x="472" y="66"/>
                  </a:cxn>
                  <a:cxn ang="0">
                    <a:pos x="476" y="84"/>
                  </a:cxn>
                  <a:cxn ang="0">
                    <a:pos x="472" y="134"/>
                  </a:cxn>
                  <a:cxn ang="0">
                    <a:pos x="490" y="108"/>
                  </a:cxn>
                  <a:cxn ang="0">
                    <a:pos x="504" y="64"/>
                  </a:cxn>
                  <a:cxn ang="0">
                    <a:pos x="520" y="64"/>
                  </a:cxn>
                  <a:cxn ang="0">
                    <a:pos x="518" y="90"/>
                  </a:cxn>
                  <a:cxn ang="0">
                    <a:pos x="530" y="92"/>
                  </a:cxn>
                  <a:cxn ang="0">
                    <a:pos x="536" y="120"/>
                  </a:cxn>
                  <a:cxn ang="0">
                    <a:pos x="546" y="128"/>
                  </a:cxn>
                  <a:cxn ang="0">
                    <a:pos x="586" y="114"/>
                  </a:cxn>
                  <a:cxn ang="0">
                    <a:pos x="596" y="94"/>
                  </a:cxn>
                  <a:cxn ang="0">
                    <a:pos x="634" y="82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  <p:sp>
            <p:nvSpPr>
              <p:cNvPr id="191" name="Freeform 375"/>
              <p:cNvSpPr>
                <a:spLocks/>
              </p:cNvSpPr>
              <p:nvPr/>
            </p:nvSpPr>
            <p:spPr bwMode="gray">
              <a:xfrm>
                <a:off x="5068" y="1750"/>
                <a:ext cx="136" cy="9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2" y="48"/>
                  </a:cxn>
                  <a:cxn ang="0">
                    <a:pos x="6" y="54"/>
                  </a:cxn>
                  <a:cxn ang="0">
                    <a:pos x="2" y="54"/>
                  </a:cxn>
                  <a:cxn ang="0">
                    <a:pos x="0" y="58"/>
                  </a:cxn>
                  <a:cxn ang="0">
                    <a:pos x="2" y="64"/>
                  </a:cxn>
                  <a:cxn ang="0">
                    <a:pos x="20" y="68"/>
                  </a:cxn>
                  <a:cxn ang="0">
                    <a:pos x="56" y="98"/>
                  </a:cxn>
                  <a:cxn ang="0">
                    <a:pos x="60" y="96"/>
                  </a:cxn>
                  <a:cxn ang="0">
                    <a:pos x="70" y="92"/>
                  </a:cxn>
                  <a:cxn ang="0">
                    <a:pos x="76" y="88"/>
                  </a:cxn>
                  <a:cxn ang="0">
                    <a:pos x="86" y="86"/>
                  </a:cxn>
                  <a:cxn ang="0">
                    <a:pos x="94" y="88"/>
                  </a:cxn>
                  <a:cxn ang="0">
                    <a:pos x="100" y="86"/>
                  </a:cxn>
                  <a:cxn ang="0">
                    <a:pos x="122" y="72"/>
                  </a:cxn>
                  <a:cxn ang="0">
                    <a:pos x="136" y="44"/>
                  </a:cxn>
                  <a:cxn ang="0">
                    <a:pos x="134" y="40"/>
                  </a:cxn>
                  <a:cxn ang="0">
                    <a:pos x="130" y="32"/>
                  </a:cxn>
                  <a:cxn ang="0">
                    <a:pos x="124" y="24"/>
                  </a:cxn>
                  <a:cxn ang="0">
                    <a:pos x="118" y="22"/>
                  </a:cxn>
                  <a:cxn ang="0">
                    <a:pos x="118" y="20"/>
                  </a:cxn>
                  <a:cxn ang="0">
                    <a:pos x="118" y="16"/>
                  </a:cxn>
                  <a:cxn ang="0">
                    <a:pos x="114" y="10"/>
                  </a:cxn>
                  <a:cxn ang="0">
                    <a:pos x="106" y="8"/>
                  </a:cxn>
                  <a:cxn ang="0">
                    <a:pos x="102" y="10"/>
                  </a:cxn>
                  <a:cxn ang="0">
                    <a:pos x="94" y="14"/>
                  </a:cxn>
                  <a:cxn ang="0">
                    <a:pos x="86" y="18"/>
                  </a:cxn>
                  <a:cxn ang="0">
                    <a:pos x="82" y="22"/>
                  </a:cxn>
                  <a:cxn ang="0">
                    <a:pos x="76" y="20"/>
                  </a:cxn>
                  <a:cxn ang="0">
                    <a:pos x="70" y="16"/>
                  </a:cxn>
                  <a:cxn ang="0">
                    <a:pos x="68" y="12"/>
                  </a:cxn>
                  <a:cxn ang="0">
                    <a:pos x="60" y="6"/>
                  </a:cxn>
                  <a:cxn ang="0">
                    <a:pos x="50" y="8"/>
                  </a:cxn>
                  <a:cxn ang="0">
                    <a:pos x="44" y="16"/>
                  </a:cxn>
                  <a:cxn ang="0">
                    <a:pos x="44" y="24"/>
                  </a:cxn>
                  <a:cxn ang="0">
                    <a:pos x="44" y="28"/>
                  </a:cxn>
                  <a:cxn ang="0">
                    <a:pos x="40" y="28"/>
                  </a:cxn>
                  <a:cxn ang="0">
                    <a:pos x="34" y="22"/>
                  </a:cxn>
                  <a:cxn ang="0">
                    <a:pos x="32" y="16"/>
                  </a:cxn>
                  <a:cxn ang="0">
                    <a:pos x="26" y="8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pFill/>
              <a:ln w="635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gradFill flip="none" rotWithShape="1">
                    <a:gsLst>
                      <a:gs pos="0">
                        <a:schemeClr val="tx1"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endParaRPr>
              </a:p>
            </p:txBody>
          </p: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5" y="642938"/>
            <a:ext cx="7286625" cy="1143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MICRO SEGMENTACIÓN</a:t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772" name="2 Marcador de contenido"/>
          <p:cNvSpPr>
            <a:spLocks noGrp="1"/>
          </p:cNvSpPr>
          <p:nvPr>
            <p:ph idx="1"/>
          </p:nvPr>
        </p:nvSpPr>
        <p:spPr>
          <a:xfrm>
            <a:off x="1857375" y="1785938"/>
            <a:ext cx="6143625" cy="357187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Seattle, WA.</a:t>
            </a:r>
            <a:endParaRPr lang="en-US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mtClean="0"/>
              <a:t>New York, NYS.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mtClean="0"/>
              <a:t>Los Angeles, CA.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San francisco, CA.</a:t>
            </a:r>
            <a:endParaRPr lang="en-US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mtClean="0"/>
              <a:t>Buffalo, NY.</a:t>
            </a:r>
            <a:endParaRPr lang="en-US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endParaRPr lang="es-ES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s-ES" sz="2700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s-ES" sz="2700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s-ES" sz="2700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s-ES" sz="2700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s-ES" sz="2700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n-US" sz="2700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s-ES" b="1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s-ES" b="1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b="1" smtClean="0"/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es-ES" sz="2300" smtClean="0"/>
          </a:p>
        </p:txBody>
      </p:sp>
      <p:pic>
        <p:nvPicPr>
          <p:cNvPr id="377" name="Picture 4" descr="American Seafoods, Seatt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071942"/>
            <a:ext cx="1496661" cy="103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contenido"/>
          <p:cNvSpPr txBox="1">
            <a:spLocks/>
          </p:cNvSpPr>
          <p:nvPr/>
        </p:nvSpPr>
        <p:spPr bwMode="auto">
          <a:xfrm>
            <a:off x="700118" y="2571744"/>
            <a:ext cx="8229600" cy="6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500063"/>
            <a:ext cx="6115050" cy="928687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SOCIO ESTRATÉGICO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1928813" y="1600200"/>
            <a:ext cx="675798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b="1" smtClean="0"/>
              <a:t>     </a:t>
            </a:r>
            <a:r>
              <a:rPr lang="es-ES" b="1" i="1" smtClean="0"/>
              <a:t>American Seafood Group:</a:t>
            </a:r>
          </a:p>
          <a:p>
            <a:pPr eaLnBrk="1" hangingPunct="1">
              <a:buFont typeface="Arial" charset="0"/>
              <a:buNone/>
            </a:pPr>
            <a:r>
              <a:rPr lang="es-ES" b="1" i="1" smtClean="0"/>
              <a:t>       </a:t>
            </a:r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b="1" i="1" smtClean="0"/>
              <a:t> </a:t>
            </a:r>
            <a:r>
              <a:rPr lang="es-ES" i="1" smtClean="0"/>
              <a:t>American Pride Seafoods</a:t>
            </a:r>
          </a:p>
          <a:p>
            <a:pPr lvl="1" eaLnBrk="1" hangingPunct="1">
              <a:buFont typeface="Arial" charset="0"/>
              <a:buNone/>
            </a:pPr>
            <a:endParaRPr lang="es-ES" i="1" smtClean="0"/>
          </a:p>
          <a:p>
            <a:pPr lvl="1" eaLnBrk="1" hangingPunct="1">
              <a:buFont typeface="Arial" charset="0"/>
              <a:buNone/>
            </a:pPr>
            <a:endParaRPr lang="es-ES" i="1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i="1" smtClean="0"/>
              <a:t> American Seafoods internacional/Frionor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algn="just" eaLnBrk="1" hangingPunct="1">
              <a:buFont typeface="Arial" charset="0"/>
              <a:buNone/>
            </a:pPr>
            <a:r>
              <a:rPr lang="es-ES" sz="2700" smtClean="0"/>
              <a:t>     </a:t>
            </a:r>
            <a:endParaRPr lang="en-U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s-ES" sz="2700" smtClean="0"/>
          </a:p>
          <a:p>
            <a:pPr algn="just" eaLnBrk="1" hangingPunct="1">
              <a:buFont typeface="Arial" charset="0"/>
              <a:buNone/>
            </a:pPr>
            <a:endParaRPr lang="en-US" sz="2700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s-ES" b="1" smtClean="0"/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algn="just" eaLnBrk="1" hangingPunct="1">
              <a:buFont typeface="Arial" charset="0"/>
              <a:buNone/>
            </a:pPr>
            <a:endParaRPr lang="es-ES" sz="2300" smtClean="0"/>
          </a:p>
        </p:txBody>
      </p:sp>
      <p:pic>
        <p:nvPicPr>
          <p:cNvPr id="4" name="Picture 10" descr="http://fis.com/fis/gif/logos/amse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143116"/>
            <a:ext cx="1500166" cy="500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American Pride Seafood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571744"/>
            <a:ext cx="1785950" cy="946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Frionor">
            <a:hlinkClick r:id="rId7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429132"/>
            <a:ext cx="2156619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www.americanseafoods.com/images/american_sea_leadershi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714620"/>
            <a:ext cx="1357292" cy="985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FUERZAS DE PORTER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1857375" y="1571625"/>
            <a:ext cx="7072313" cy="452596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700" smtClean="0"/>
              <a:t>El Ingreso Potencial de Nuevos Competidores.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700" smtClean="0"/>
              <a:t>La intensidad de la rivalidad entre competidores.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700" smtClean="0"/>
              <a:t>Poder de negociación de los consumidores.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700" smtClean="0"/>
              <a:t>El poder de negociación de proveedores.</a:t>
            </a:r>
          </a:p>
          <a:p>
            <a:pPr lvl="1" eaLnBrk="1" hangingPunct="1"/>
            <a:r>
              <a:rPr lang="es-ES" sz="2700" smtClean="0"/>
              <a:t>Guasmo </a:t>
            </a:r>
          </a:p>
          <a:p>
            <a:pPr lvl="1" eaLnBrk="1" hangingPunct="1"/>
            <a:r>
              <a:rPr lang="es-ES" sz="2700" smtClean="0"/>
              <a:t>Posorja. </a:t>
            </a:r>
          </a:p>
          <a:p>
            <a:pPr algn="just" eaLnBrk="1" hangingPunct="1">
              <a:buFont typeface="Arial" charset="0"/>
              <a:buNone/>
            </a:pPr>
            <a:r>
              <a:rPr lang="es-ES" sz="2700" b="1" smtClean="0"/>
              <a:t>   </a:t>
            </a:r>
            <a:endParaRPr lang="es-ES" sz="27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     PRUDUCTOS  SUSTITUTOS </a:t>
            </a:r>
            <a:endParaRPr lang="en-US" smtClean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1714500" y="1571625"/>
            <a:ext cx="71437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Cangrejos. </a:t>
            </a:r>
            <a:endParaRPr lang="en-US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Centolla.</a:t>
            </a:r>
            <a:endParaRPr lang="en-US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Langostinos.</a:t>
            </a:r>
            <a:endParaRPr lang="en-US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Camarones. </a:t>
            </a:r>
            <a:endParaRPr lang="en-US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Mariscos en general.</a:t>
            </a:r>
            <a:endParaRPr lang="en-US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Alimentos bajos en calorías.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MIX: 4 P´S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>
          <a:xfrm>
            <a:off x="1857375" y="1357313"/>
            <a:ext cx="8229600" cy="5126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b="1" u="sng" smtClean="0"/>
              <a:t>Producto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algn="just" eaLnBrk="1" hangingPunct="1">
              <a:buFont typeface="Arial" charset="0"/>
              <a:buBlip>
                <a:blip r:embed="rId5"/>
              </a:buBlip>
            </a:pPr>
            <a:r>
              <a:rPr lang="es-ES" sz="2500" b="1" smtClean="0"/>
              <a:t>Colossal and Jumbo Lump</a:t>
            </a:r>
            <a:r>
              <a:rPr lang="en-US" sz="2500" b="1" smtClean="0"/>
              <a:t> </a:t>
            </a:r>
            <a:endParaRPr lang="es-ES" sz="2000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endParaRPr lang="es-ES" sz="2000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endParaRPr lang="es-ES" sz="2000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endParaRPr lang="es-ES" sz="2000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s-ES" sz="2500" b="1" smtClean="0"/>
              <a:t>Culinary Jumbo</a:t>
            </a:r>
          </a:p>
          <a:p>
            <a:pPr lvl="1" eaLnBrk="1" hangingPunct="1">
              <a:buFont typeface="Arial" charset="0"/>
              <a:buNone/>
            </a:pPr>
            <a:endParaRPr lang="es-ES" sz="2500" b="1" smtClean="0"/>
          </a:p>
          <a:p>
            <a:pPr lvl="1" eaLnBrk="1" hangingPunct="1">
              <a:buFont typeface="Arial" charset="0"/>
              <a:buNone/>
            </a:pPr>
            <a:endParaRPr lang="en-US" sz="2600" smtClean="0"/>
          </a:p>
          <a:p>
            <a:pPr lvl="1" eaLnBrk="1" hangingPunct="1"/>
            <a:endParaRPr lang="es-ES" sz="2500" b="1" smtClean="0"/>
          </a:p>
          <a:p>
            <a:pPr lvl="1" eaLnBrk="1" hangingPunct="1">
              <a:buFont typeface="Arial" charset="0"/>
              <a:buNone/>
            </a:pPr>
            <a:endParaRPr lang="es-ES" sz="2500" b="1" smtClean="0"/>
          </a:p>
          <a:p>
            <a:pPr lvl="1" eaLnBrk="1" hangingPunct="1">
              <a:buFont typeface="Arial" charset="0"/>
              <a:buNone/>
            </a:pPr>
            <a:endParaRPr lang="es-ES" sz="2500" b="1" smtClean="0"/>
          </a:p>
          <a:p>
            <a:pPr lvl="1" eaLnBrk="1" hangingPunct="1"/>
            <a:endParaRPr lang="es-ES" sz="2500" b="1" smtClean="0"/>
          </a:p>
          <a:p>
            <a:pPr lvl="1" eaLnBrk="1" hangingPunct="1"/>
            <a:endParaRPr lang="en-US" sz="2000" smtClean="0"/>
          </a:p>
          <a:p>
            <a:pPr algn="just" eaLnBrk="1" hangingPunct="1">
              <a:buFont typeface="Arial" charset="0"/>
              <a:buNone/>
            </a:pPr>
            <a:endParaRPr lang="en-US" sz="2000" smtClean="0"/>
          </a:p>
          <a:p>
            <a:pPr algn="just" eaLnBrk="1" hangingPunct="1">
              <a:buFont typeface="Arial" charset="0"/>
              <a:buNone/>
            </a:pPr>
            <a:endParaRPr lang="es-ES" sz="2000" smtClean="0"/>
          </a:p>
          <a:p>
            <a:pPr algn="just" eaLnBrk="1" hangingPunct="1">
              <a:buFont typeface="Arial" charset="0"/>
              <a:buNone/>
            </a:pPr>
            <a:endParaRPr lang="es-ES" sz="2000" smtClean="0"/>
          </a:p>
          <a:p>
            <a:pPr algn="just" eaLnBrk="1" hangingPunct="1">
              <a:buFont typeface="Arial" charset="0"/>
              <a:buNone/>
            </a:pPr>
            <a:endParaRPr lang="en-US" sz="2000" smtClean="0"/>
          </a:p>
        </p:txBody>
      </p:sp>
      <p:pic>
        <p:nvPicPr>
          <p:cNvPr id="36868" name="Imagen 410" descr="http://www.phillipsfoods.com/images/crab-jumbo-lu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857375"/>
            <a:ext cx="1857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Imagen 415" descr="http://www.phillipsfoods.com/images/crab-Culinary-Jumb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3786188"/>
            <a:ext cx="21653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63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LÍNEAS DE PRODUCCIÓN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2214563" y="1357313"/>
            <a:ext cx="7443787" cy="4525962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5"/>
              </a:buBlip>
            </a:pPr>
            <a:endParaRPr lang="es-ES" b="1" smtClean="0"/>
          </a:p>
          <a:p>
            <a:pPr algn="just" eaLnBrk="1" hangingPunct="1">
              <a:buFont typeface="Arial" charset="0"/>
              <a:buBlip>
                <a:blip r:embed="rId5"/>
              </a:buBlip>
            </a:pPr>
            <a:r>
              <a:rPr lang="es-ES" b="1" smtClean="0"/>
              <a:t>Lump</a:t>
            </a:r>
          </a:p>
          <a:p>
            <a:pPr algn="just" eaLnBrk="1" hangingPunct="1">
              <a:buFont typeface="Arial" charset="0"/>
              <a:buBlip>
                <a:blip r:embed="rId5"/>
              </a:buBlip>
            </a:pPr>
            <a:endParaRPr lang="es-ES" sz="2000" b="1" smtClean="0"/>
          </a:p>
          <a:p>
            <a:pPr algn="just" eaLnBrk="1" hangingPunct="1">
              <a:buFont typeface="Arial" charset="0"/>
              <a:buBlip>
                <a:blip r:embed="rId5"/>
              </a:buBlip>
            </a:pPr>
            <a:endParaRPr lang="en-US" smtClean="0"/>
          </a:p>
          <a:p>
            <a:pPr algn="just" eaLnBrk="1" hangingPunct="1">
              <a:buFont typeface="Arial" charset="0"/>
              <a:buBlip>
                <a:blip r:embed="rId5"/>
              </a:buBlip>
            </a:pPr>
            <a:endParaRPr lang="en-US" smtClean="0"/>
          </a:p>
          <a:p>
            <a:pPr algn="just" eaLnBrk="1" hangingPunct="1">
              <a:buFont typeface="Arial" charset="0"/>
              <a:buBlip>
                <a:blip r:embed="rId5"/>
              </a:buBlip>
            </a:pPr>
            <a:r>
              <a:rPr lang="es-ES" b="1" smtClean="0"/>
              <a:t>Backfin</a:t>
            </a:r>
            <a:endParaRPr lang="en-US" sz="2000" smtClean="0"/>
          </a:p>
        </p:txBody>
      </p:sp>
      <p:pic>
        <p:nvPicPr>
          <p:cNvPr id="37892" name="Imagen 411" descr="http://www.phillipsfoods.com/images/crab-lu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1500188"/>
            <a:ext cx="2286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agen 412" descr="http://www.phillipsfoods.com/images/crab-backf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3714750"/>
            <a:ext cx="25606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LÍNEAS DE PRODUCCIÓN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1928813" y="1643063"/>
            <a:ext cx="7000875" cy="45259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s-ES" sz="2500" b="1" smtClean="0"/>
              <a:t>              </a:t>
            </a:r>
          </a:p>
          <a:p>
            <a:pPr algn="just" eaLnBrk="1" hangingPunct="1">
              <a:buFont typeface="Arial" charset="0"/>
              <a:buBlip>
                <a:blip r:embed="rId5"/>
              </a:buBlip>
            </a:pPr>
            <a:r>
              <a:rPr lang="es-ES" sz="2900" b="1" smtClean="0"/>
              <a:t>Special</a:t>
            </a:r>
            <a:endParaRPr lang="en-US" sz="2900" smtClean="0"/>
          </a:p>
          <a:p>
            <a:pPr algn="just" eaLnBrk="1" hangingPunct="1">
              <a:buFont typeface="Arial" charset="0"/>
              <a:buBlip>
                <a:blip r:embed="rId5"/>
              </a:buBlip>
            </a:pPr>
            <a:endParaRPr lang="es-ES" sz="2000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es-ES" b="1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es-ES" b="1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endParaRPr lang="es-ES" b="1" smtClean="0"/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b="1" smtClean="0"/>
              <a:t>Claw Meat</a:t>
            </a:r>
            <a:endParaRPr lang="en-US" sz="2800" smtClean="0"/>
          </a:p>
        </p:txBody>
      </p:sp>
      <p:pic>
        <p:nvPicPr>
          <p:cNvPr id="38916" name="Imagen 413" descr="http://www.phillipsfoods.com/images/crab-speci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428750"/>
            <a:ext cx="24288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Imagen 414" descr="http://www.phillipsfoods.com/images/crab-cla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4357688"/>
            <a:ext cx="25717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MIX: 4 P´S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2071688" y="1357313"/>
            <a:ext cx="6715125" cy="4525962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5"/>
              </a:buBlip>
            </a:pPr>
            <a:r>
              <a:rPr lang="es-ES" sz="2500" b="1" smtClean="0"/>
              <a:t>Precio</a:t>
            </a:r>
          </a:p>
          <a:p>
            <a:pPr algn="just" eaLnBrk="1" hangingPunct="1">
              <a:buFont typeface="Arial" charset="0"/>
              <a:buBlip>
                <a:blip r:embed="rId5"/>
              </a:buBlip>
            </a:pPr>
            <a:endParaRPr lang="es-ES" sz="2500" b="1" smtClean="0"/>
          </a:p>
          <a:p>
            <a:pPr algn="just" eaLnBrk="1" hangingPunct="1">
              <a:buFont typeface="Arial" charset="0"/>
              <a:buBlip>
                <a:blip r:embed="rId5"/>
              </a:buBlip>
            </a:pPr>
            <a:r>
              <a:rPr lang="es-ES" sz="2500" b="1" smtClean="0"/>
              <a:t>Plaza</a:t>
            </a:r>
          </a:p>
          <a:p>
            <a:pPr algn="just" eaLnBrk="1" hangingPunct="1">
              <a:buFont typeface="Arial" charset="0"/>
              <a:buNone/>
            </a:pPr>
            <a:endParaRPr lang="es-ES" sz="2500" b="1" smtClean="0"/>
          </a:p>
          <a:p>
            <a:pPr algn="just" eaLnBrk="1" hangingPunct="1">
              <a:buFont typeface="Arial" charset="0"/>
              <a:buNone/>
            </a:pPr>
            <a:r>
              <a:rPr lang="es-ES" sz="2500" smtClean="0"/>
              <a:t>     </a:t>
            </a:r>
            <a:endParaRPr lang="en-US" smtClean="0"/>
          </a:p>
        </p:txBody>
      </p:sp>
      <p:pic>
        <p:nvPicPr>
          <p:cNvPr id="39940" name="Gráfico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2928938"/>
            <a:ext cx="3929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000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ESTRATEGIAS DE PROMOCIÓN Y PUBLICIDAD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1857375" y="1785938"/>
            <a:ext cx="6929438" cy="4525962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Envío de muestras y realización de seguimiento de la aceptación del producto.</a:t>
            </a:r>
            <a:endParaRPr lang="en-US" sz="25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Visitas a importadores en el mercado de destino.</a:t>
            </a:r>
            <a:endParaRPr lang="en-US" sz="25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Creación de un sitio web 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Participación o visitas a ferias exhibiciones  especializadas </a:t>
            </a:r>
            <a:endParaRPr lang="en-US" sz="2500" smtClean="0"/>
          </a:p>
          <a:p>
            <a:pPr lvl="1" eaLnBrk="1" hangingPunct="1">
              <a:buFont typeface="Arial" charset="0"/>
              <a:buNone/>
            </a:pPr>
            <a:endParaRPr lang="en-US" sz="2000" smtClean="0"/>
          </a:p>
          <a:p>
            <a:pPr lvl="1" eaLnBrk="1" hangingPunct="1">
              <a:buFont typeface="Arial" charset="0"/>
              <a:buNone/>
            </a:pPr>
            <a:endParaRPr lang="en-US" sz="2000" smtClean="0"/>
          </a:p>
        </p:txBody>
      </p:sp>
      <p:pic>
        <p:nvPicPr>
          <p:cNvPr id="6" name="Picture 22" descr="http://www.chilevancouver.com/resources/st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7" y="3750205"/>
            <a:ext cx="1571635" cy="13737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PROYECCIONES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1987" name="70 Grupo"/>
          <p:cNvGrpSpPr>
            <a:grpSpLocks/>
          </p:cNvGrpSpPr>
          <p:nvPr/>
        </p:nvGrpSpPr>
        <p:grpSpPr bwMode="auto">
          <a:xfrm>
            <a:off x="1928813" y="1143000"/>
            <a:ext cx="7215187" cy="4502150"/>
            <a:chOff x="928662" y="2011745"/>
            <a:chExt cx="7488263" cy="3776280"/>
          </a:xfrm>
        </p:grpSpPr>
        <p:sp>
          <p:nvSpPr>
            <p:cNvPr id="41988" name="Freeform 4"/>
            <p:cNvSpPr>
              <a:spLocks/>
            </p:cNvSpPr>
            <p:nvPr/>
          </p:nvSpPr>
          <p:spPr bwMode="gray">
            <a:xfrm>
              <a:off x="5073650" y="2459038"/>
              <a:ext cx="3343275" cy="541337"/>
            </a:xfrm>
            <a:custGeom>
              <a:avLst/>
              <a:gdLst>
                <a:gd name="T0" fmla="*/ 2147483647 w 1786"/>
                <a:gd name="T1" fmla="*/ 2147483647 h 284"/>
                <a:gd name="T2" fmla="*/ 0 w 1786"/>
                <a:gd name="T3" fmla="*/ 2147483647 h 284"/>
                <a:gd name="T4" fmla="*/ 2147483647 w 1786"/>
                <a:gd name="T5" fmla="*/ 0 h 284"/>
                <a:gd name="T6" fmla="*/ 2147483647 w 1786"/>
                <a:gd name="T7" fmla="*/ 0 h 284"/>
                <a:gd name="T8" fmla="*/ 2147483647 w 1786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s-ES" sz="1500">
                  <a:solidFill>
                    <a:schemeClr val="bg1"/>
                  </a:solidFill>
                </a:rPr>
                <a:t>     Participación representativa a</a:t>
              </a:r>
            </a:p>
            <a:p>
              <a:r>
                <a:rPr lang="es-ES" sz="1500">
                  <a:solidFill>
                    <a:schemeClr val="bg1"/>
                  </a:solidFill>
                </a:rPr>
                <a:t>           nivel internacional</a:t>
              </a:r>
            </a:p>
          </p:txBody>
        </p:sp>
        <p:sp>
          <p:nvSpPr>
            <p:cNvPr id="41989" name="Freeform 6"/>
            <p:cNvSpPr>
              <a:spLocks/>
            </p:cNvSpPr>
            <p:nvPr/>
          </p:nvSpPr>
          <p:spPr bwMode="gray">
            <a:xfrm>
              <a:off x="4243388" y="3290888"/>
              <a:ext cx="3594100" cy="539750"/>
            </a:xfrm>
            <a:custGeom>
              <a:avLst/>
              <a:gdLst>
                <a:gd name="T0" fmla="*/ 2147483647 w 1920"/>
                <a:gd name="T1" fmla="*/ 2147483647 h 284"/>
                <a:gd name="T2" fmla="*/ 0 w 1920"/>
                <a:gd name="T3" fmla="*/ 2147483647 h 284"/>
                <a:gd name="T4" fmla="*/ 2147483647 w 1920"/>
                <a:gd name="T5" fmla="*/ 0 h 284"/>
                <a:gd name="T6" fmla="*/ 2147483647 w 1920"/>
                <a:gd name="T7" fmla="*/ 0 h 284"/>
                <a:gd name="T8" fmla="*/ 2147483647 w 192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990" name="Freeform 9"/>
            <p:cNvSpPr>
              <a:spLocks/>
            </p:cNvSpPr>
            <p:nvPr/>
          </p:nvSpPr>
          <p:spPr bwMode="gray">
            <a:xfrm>
              <a:off x="2592388" y="4949825"/>
              <a:ext cx="4081462" cy="539750"/>
            </a:xfrm>
            <a:custGeom>
              <a:avLst/>
              <a:gdLst>
                <a:gd name="T0" fmla="*/ 2147483647 w 2180"/>
                <a:gd name="T1" fmla="*/ 2147483647 h 284"/>
                <a:gd name="T2" fmla="*/ 0 w 2180"/>
                <a:gd name="T3" fmla="*/ 2147483647 h 284"/>
                <a:gd name="T4" fmla="*/ 2147483647 w 2180"/>
                <a:gd name="T5" fmla="*/ 0 h 284"/>
                <a:gd name="T6" fmla="*/ 2147483647 w 2180"/>
                <a:gd name="T7" fmla="*/ 0 h 284"/>
                <a:gd name="T8" fmla="*/ 2147483647 w 218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s-ES" sz="1500"/>
                <a:t>        </a:t>
              </a:r>
            </a:p>
          </p:txBody>
        </p:sp>
        <p:grpSp>
          <p:nvGrpSpPr>
            <p:cNvPr id="41991" name="Group 10"/>
            <p:cNvGrpSpPr>
              <a:grpSpLocks/>
            </p:cNvGrpSpPr>
            <p:nvPr/>
          </p:nvGrpSpPr>
          <p:grpSpPr bwMode="auto">
            <a:xfrm>
              <a:off x="928662" y="2286709"/>
              <a:ext cx="5033963" cy="3325272"/>
              <a:chOff x="550" y="1434"/>
              <a:chExt cx="3171" cy="2094"/>
            </a:xfrm>
          </p:grpSpPr>
          <p:sp>
            <p:nvSpPr>
              <p:cNvPr id="41998" name="Line 11"/>
              <p:cNvSpPr>
                <a:spLocks noChangeShapeType="1"/>
              </p:cNvSpPr>
              <p:nvPr/>
            </p:nvSpPr>
            <p:spPr bwMode="gray">
              <a:xfrm flipH="1">
                <a:off x="550" y="3527"/>
                <a:ext cx="104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1999" name="Line 12"/>
              <p:cNvSpPr>
                <a:spLocks noChangeShapeType="1"/>
              </p:cNvSpPr>
              <p:nvPr/>
            </p:nvSpPr>
            <p:spPr bwMode="gray">
              <a:xfrm flipH="1">
                <a:off x="550" y="3013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0" name="Line 13"/>
              <p:cNvSpPr>
                <a:spLocks noChangeShapeType="1"/>
              </p:cNvSpPr>
              <p:nvPr/>
            </p:nvSpPr>
            <p:spPr bwMode="gray">
              <a:xfrm flipH="1">
                <a:off x="550" y="2490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1" name="Line 14"/>
              <p:cNvSpPr>
                <a:spLocks noChangeShapeType="1"/>
              </p:cNvSpPr>
              <p:nvPr/>
            </p:nvSpPr>
            <p:spPr bwMode="gray">
              <a:xfrm flipH="1">
                <a:off x="550" y="1968"/>
                <a:ext cx="2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2" name="Line 15"/>
              <p:cNvSpPr>
                <a:spLocks noChangeShapeType="1"/>
              </p:cNvSpPr>
              <p:nvPr/>
            </p:nvSpPr>
            <p:spPr bwMode="gray">
              <a:xfrm flipH="1" flipV="1">
                <a:off x="550" y="1438"/>
                <a:ext cx="3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3" name="Line 16"/>
              <p:cNvSpPr>
                <a:spLocks noChangeShapeType="1"/>
              </p:cNvSpPr>
              <p:nvPr/>
            </p:nvSpPr>
            <p:spPr bwMode="gray">
              <a:xfrm>
                <a:off x="646" y="1434"/>
                <a:ext cx="0" cy="5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4" name="Line 17"/>
              <p:cNvSpPr>
                <a:spLocks noChangeShapeType="1"/>
              </p:cNvSpPr>
              <p:nvPr/>
            </p:nvSpPr>
            <p:spPr bwMode="gray">
              <a:xfrm>
                <a:off x="646" y="1983"/>
                <a:ext cx="0" cy="5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5" name="Line 18"/>
              <p:cNvSpPr>
                <a:spLocks noChangeShapeType="1"/>
              </p:cNvSpPr>
              <p:nvPr/>
            </p:nvSpPr>
            <p:spPr bwMode="gray">
              <a:xfrm>
                <a:off x="646" y="2498"/>
                <a:ext cx="0" cy="5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6" name="Line 19"/>
              <p:cNvSpPr>
                <a:spLocks noChangeShapeType="1"/>
              </p:cNvSpPr>
              <p:nvPr/>
            </p:nvSpPr>
            <p:spPr bwMode="gray">
              <a:xfrm>
                <a:off x="646" y="3013"/>
                <a:ext cx="0" cy="5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42007" name="Text Box 20"/>
              <p:cNvSpPr txBox="1">
                <a:spLocks noChangeArrowheads="1"/>
              </p:cNvSpPr>
              <p:nvPr/>
            </p:nvSpPr>
            <p:spPr bwMode="gray">
              <a:xfrm>
                <a:off x="742" y="1638"/>
                <a:ext cx="75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pitchFamily="34" charset="0"/>
                  </a:rPr>
                  <a:t>Cuarto Año</a:t>
                </a:r>
              </a:p>
            </p:txBody>
          </p:sp>
          <p:sp>
            <p:nvSpPr>
              <p:cNvPr id="42008" name="Text Box 21"/>
              <p:cNvSpPr txBox="1">
                <a:spLocks noChangeArrowheads="1"/>
              </p:cNvSpPr>
              <p:nvPr/>
            </p:nvSpPr>
            <p:spPr bwMode="gray">
              <a:xfrm>
                <a:off x="742" y="2159"/>
                <a:ext cx="72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pitchFamily="34" charset="0"/>
                  </a:rPr>
                  <a:t>Tercer Año</a:t>
                </a:r>
              </a:p>
            </p:txBody>
          </p:sp>
          <p:sp>
            <p:nvSpPr>
              <p:cNvPr id="42009" name="Text Box 22"/>
              <p:cNvSpPr txBox="1">
                <a:spLocks noChangeArrowheads="1"/>
              </p:cNvSpPr>
              <p:nvPr/>
            </p:nvSpPr>
            <p:spPr bwMode="gray">
              <a:xfrm>
                <a:off x="742" y="2703"/>
                <a:ext cx="87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2"/>
                    </a:solidFill>
                    <a:latin typeface="Verdana" pitchFamily="34" charset="0"/>
                  </a:rPr>
                  <a:t>Segundo Año</a:t>
                </a:r>
              </a:p>
            </p:txBody>
          </p:sp>
          <p:sp>
            <p:nvSpPr>
              <p:cNvPr id="42010" name="Text Box 23"/>
              <p:cNvSpPr txBox="1">
                <a:spLocks noChangeArrowheads="1"/>
              </p:cNvSpPr>
              <p:nvPr/>
            </p:nvSpPr>
            <p:spPr bwMode="gray">
              <a:xfrm>
                <a:off x="742" y="3211"/>
                <a:ext cx="7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latin typeface="Verdana" pitchFamily="34" charset="0"/>
                  </a:rPr>
                  <a:t>Primer Año</a:t>
                </a:r>
              </a:p>
            </p:txBody>
          </p:sp>
          <p:sp>
            <p:nvSpPr>
              <p:cNvPr id="42011" name="Freeform 24"/>
              <p:cNvSpPr>
                <a:spLocks/>
              </p:cNvSpPr>
              <p:nvPr/>
            </p:nvSpPr>
            <p:spPr bwMode="gray">
              <a:xfrm>
                <a:off x="2006" y="1537"/>
                <a:ext cx="1158" cy="1715"/>
              </a:xfrm>
              <a:custGeom>
                <a:avLst/>
                <a:gdLst>
                  <a:gd name="T0" fmla="*/ 3 w 1824"/>
                  <a:gd name="T1" fmla="*/ 670 h 2648"/>
                  <a:gd name="T2" fmla="*/ 15 w 1824"/>
                  <a:gd name="T3" fmla="*/ 576 h 2648"/>
                  <a:gd name="T4" fmla="*/ 32 w 1824"/>
                  <a:gd name="T5" fmla="*/ 491 h 2648"/>
                  <a:gd name="T6" fmla="*/ 55 w 1824"/>
                  <a:gd name="T7" fmla="*/ 414 h 2648"/>
                  <a:gd name="T8" fmla="*/ 81 w 1824"/>
                  <a:gd name="T9" fmla="*/ 345 h 2648"/>
                  <a:gd name="T10" fmla="*/ 110 w 1824"/>
                  <a:gd name="T11" fmla="*/ 284 h 2648"/>
                  <a:gd name="T12" fmla="*/ 141 w 1824"/>
                  <a:gd name="T13" fmla="*/ 230 h 2648"/>
                  <a:gd name="T14" fmla="*/ 172 w 1824"/>
                  <a:gd name="T15" fmla="*/ 183 h 2648"/>
                  <a:gd name="T16" fmla="*/ 203 w 1824"/>
                  <a:gd name="T17" fmla="*/ 143 h 2648"/>
                  <a:gd name="T18" fmla="*/ 232 w 1824"/>
                  <a:gd name="T19" fmla="*/ 111 h 2648"/>
                  <a:gd name="T20" fmla="*/ 258 w 1824"/>
                  <a:gd name="T21" fmla="*/ 84 h 2648"/>
                  <a:gd name="T22" fmla="*/ 281 w 1824"/>
                  <a:gd name="T23" fmla="*/ 64 h 2648"/>
                  <a:gd name="T24" fmla="*/ 298 w 1824"/>
                  <a:gd name="T25" fmla="*/ 50 h 2648"/>
                  <a:gd name="T26" fmla="*/ 309 w 1824"/>
                  <a:gd name="T27" fmla="*/ 42 h 2648"/>
                  <a:gd name="T28" fmla="*/ 313 w 1824"/>
                  <a:gd name="T29" fmla="*/ 39 h 2648"/>
                  <a:gd name="T30" fmla="*/ 442 w 1824"/>
                  <a:gd name="T31" fmla="*/ 15 h 2648"/>
                  <a:gd name="T32" fmla="*/ 401 w 1824"/>
                  <a:gd name="T33" fmla="*/ 89 h 2648"/>
                  <a:gd name="T34" fmla="*/ 398 w 1824"/>
                  <a:gd name="T35" fmla="*/ 90 h 2648"/>
                  <a:gd name="T36" fmla="*/ 387 w 1824"/>
                  <a:gd name="T37" fmla="*/ 94 h 2648"/>
                  <a:gd name="T38" fmla="*/ 371 w 1824"/>
                  <a:gd name="T39" fmla="*/ 100 h 2648"/>
                  <a:gd name="T40" fmla="*/ 350 w 1824"/>
                  <a:gd name="T41" fmla="*/ 111 h 2648"/>
                  <a:gd name="T42" fmla="*/ 325 w 1824"/>
                  <a:gd name="T43" fmla="*/ 127 h 2648"/>
                  <a:gd name="T44" fmla="*/ 296 w 1824"/>
                  <a:gd name="T45" fmla="*/ 147 h 2648"/>
                  <a:gd name="T46" fmla="*/ 264 w 1824"/>
                  <a:gd name="T47" fmla="*/ 173 h 2648"/>
                  <a:gd name="T48" fmla="*/ 231 w 1824"/>
                  <a:gd name="T49" fmla="*/ 205 h 2648"/>
                  <a:gd name="T50" fmla="*/ 197 w 1824"/>
                  <a:gd name="T51" fmla="*/ 245 h 2648"/>
                  <a:gd name="T52" fmla="*/ 162 w 1824"/>
                  <a:gd name="T53" fmla="*/ 292 h 2648"/>
                  <a:gd name="T54" fmla="*/ 128 w 1824"/>
                  <a:gd name="T55" fmla="*/ 348 h 2648"/>
                  <a:gd name="T56" fmla="*/ 95 w 1824"/>
                  <a:gd name="T57" fmla="*/ 413 h 2648"/>
                  <a:gd name="T58" fmla="*/ 63 w 1824"/>
                  <a:gd name="T59" fmla="*/ 487 h 2648"/>
                  <a:gd name="T60" fmla="*/ 36 w 1824"/>
                  <a:gd name="T61" fmla="*/ 572 h 2648"/>
                  <a:gd name="T62" fmla="*/ 11 w 1824"/>
                  <a:gd name="T63" fmla="*/ 667 h 26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4"/>
                  <a:gd name="T97" fmla="*/ 0 h 2648"/>
                  <a:gd name="T98" fmla="*/ 1824 w 1824"/>
                  <a:gd name="T99" fmla="*/ 2648 h 26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83211"/>
                  </a:gs>
                  <a:gs pos="100000">
                    <a:srgbClr val="E16D25"/>
                  </a:gs>
                </a:gsLst>
                <a:lin ang="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6" name="Rectangle 25"/>
            <p:cNvSpPr>
              <a:spLocks noChangeArrowheads="1"/>
            </p:cNvSpPr>
            <p:nvPr/>
          </p:nvSpPr>
          <p:spPr bwMode="gray">
            <a:xfrm>
              <a:off x="5080570" y="2999756"/>
              <a:ext cx="2766291" cy="30492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Expandirnos</a:t>
              </a: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regionalmente</a:t>
              </a:r>
              <a:endParaRPr lang="en-US" sz="15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7" name="Rectangle 26"/>
            <p:cNvSpPr>
              <a:spLocks noChangeArrowheads="1"/>
            </p:cNvSpPr>
            <p:nvPr/>
          </p:nvSpPr>
          <p:spPr bwMode="gray">
            <a:xfrm>
              <a:off x="4245246" y="3830644"/>
              <a:ext cx="3016725" cy="29826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66667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Mayor </a:t>
              </a: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exportador</a:t>
              </a: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ecuatoriano</a:t>
              </a:r>
              <a:endParaRPr lang="en-US" sz="15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1994" name="Freeform 27"/>
            <p:cNvSpPr>
              <a:spLocks/>
            </p:cNvSpPr>
            <p:nvPr/>
          </p:nvSpPr>
          <p:spPr bwMode="gray">
            <a:xfrm>
              <a:off x="3419475" y="4122738"/>
              <a:ext cx="3833813" cy="544512"/>
            </a:xfrm>
            <a:custGeom>
              <a:avLst/>
              <a:gdLst>
                <a:gd name="T0" fmla="*/ 2147483647 w 2048"/>
                <a:gd name="T1" fmla="*/ 2147483647 h 286"/>
                <a:gd name="T2" fmla="*/ 0 w 2048"/>
                <a:gd name="T3" fmla="*/ 2147483647 h 286"/>
                <a:gd name="T4" fmla="*/ 2147483647 w 2048"/>
                <a:gd name="T5" fmla="*/ 0 h 286"/>
                <a:gd name="T6" fmla="*/ 2147483647 w 2048"/>
                <a:gd name="T7" fmla="*/ 0 h 286"/>
                <a:gd name="T8" fmla="*/ 2147483647 w 2048"/>
                <a:gd name="T9" fmla="*/ 2147483647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Rectangle 28"/>
            <p:cNvSpPr>
              <a:spLocks noChangeArrowheads="1"/>
            </p:cNvSpPr>
            <p:nvPr/>
          </p:nvSpPr>
          <p:spPr bwMode="gray">
            <a:xfrm>
              <a:off x="3423102" y="4665528"/>
              <a:ext cx="3263861" cy="29826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2549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dirty="0" err="1">
                  <a:solidFill>
                    <a:schemeClr val="bg1"/>
                  </a:solidFill>
                  <a:latin typeface="Verdana" pitchFamily="34" charset="0"/>
                </a:rPr>
                <a:t>Ampliar</a:t>
              </a:r>
              <a:r>
                <a:rPr lang="en-US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Verdana" pitchFamily="34" charset="0"/>
                </a:rPr>
                <a:t>Cartera</a:t>
              </a:r>
              <a:r>
                <a:rPr lang="en-US" dirty="0">
                  <a:solidFill>
                    <a:schemeClr val="bg1"/>
                  </a:solidFill>
                  <a:latin typeface="Verdana" pitchFamily="34" charset="0"/>
                </a:rPr>
                <a:t> de </a:t>
              </a:r>
              <a:r>
                <a:rPr lang="en-US" dirty="0" err="1">
                  <a:solidFill>
                    <a:schemeClr val="bg1"/>
                  </a:solidFill>
                  <a:latin typeface="Verdana" pitchFamily="34" charset="0"/>
                </a:rPr>
                <a:t>clientes</a:t>
              </a:r>
              <a:endParaRPr lang="en-U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gray">
            <a:xfrm>
              <a:off x="2591072" y="5491089"/>
              <a:ext cx="3512646" cy="29693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4235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Satisfacer</a:t>
              </a: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demanda</a:t>
              </a: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 y </a:t>
              </a: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nivel</a:t>
              </a: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 de </a:t>
              </a:r>
              <a:r>
                <a:rPr lang="en-US" sz="1500" dirty="0" err="1">
                  <a:solidFill>
                    <a:schemeClr val="bg1"/>
                  </a:solidFill>
                  <a:latin typeface="Verdana" pitchFamily="34" charset="0"/>
                </a:rPr>
                <a:t>calidad</a:t>
              </a:r>
              <a:r>
                <a:rPr lang="en-US" sz="15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gray">
            <a:xfrm>
              <a:off x="6415129" y="2011745"/>
              <a:ext cx="11913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Quinto Año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00118" y="2571744"/>
            <a:ext cx="8229600" cy="685791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ESTUDIO TÉCNICO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7" descr="http://www.proingal.com/uploads/mesa%20de%20traba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071942"/>
            <a:ext cx="1428760" cy="103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ttp://www.mercadolibre.com.mx/jm/img?s=MLM&amp;f=37838480_7670.jpg&amp;v=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000504"/>
            <a:ext cx="785818" cy="105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www.sct.com.ar/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714752"/>
            <a:ext cx="1071570" cy="136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772400" cy="928688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88" y="1571625"/>
            <a:ext cx="6400800" cy="41386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500" dirty="0" smtClean="0"/>
              <a:t>La Demanda de importaciones de jaiba en Estados Unidos se ha incrementado considerablemente, al punto de cerrar la brecha con el principal importador del producto; por lo cual existe una necesidad por satisfacer en este país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75" y="214313"/>
            <a:ext cx="6615113" cy="714375"/>
          </a:xfrm>
        </p:spPr>
        <p:txBody>
          <a:bodyPr/>
          <a:lstStyle/>
          <a:p>
            <a:pPr eaLnBrk="1" hangingPunct="1">
              <a:defRPr/>
            </a:pPr>
            <a:r>
              <a:rPr lang="es-ES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FLUJO GRAMA DE PRODUCCIÓN </a:t>
            </a:r>
            <a:endParaRPr lang="en-US" sz="3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5" cstate="print"/>
          <a:srcRect l="33691" t="26367" r="26025" b="9180"/>
          <a:stretch>
            <a:fillRect/>
          </a:stretch>
        </p:blipFill>
        <p:spPr bwMode="auto">
          <a:xfrm>
            <a:off x="3143250" y="857250"/>
            <a:ext cx="4786313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INVERSIÓN EN ACTIVOS</a:t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>
          <a:xfrm>
            <a:off x="1785938" y="1500188"/>
            <a:ext cx="7000875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TERRENO</a:t>
            </a:r>
            <a:r>
              <a:rPr lang="en-US" sz="2500" smtClean="0"/>
              <a:t>:</a:t>
            </a:r>
            <a:endParaRPr lang="es-ES" smtClean="0"/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n-US" smtClean="0"/>
              <a:t>Cantidad demandada proyectada a futuro.</a:t>
            </a:r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n-US" smtClean="0"/>
              <a:t>Disponibilidad de insumos humanos,materiales y financieros.</a:t>
            </a:r>
          </a:p>
          <a:p>
            <a:pPr lvl="1" eaLnBrk="1" hangingPunct="1">
              <a:buFont typeface="Arial" charset="0"/>
              <a:buBlip>
                <a:blip r:embed="rId5"/>
              </a:buBlip>
            </a:pPr>
            <a:r>
              <a:rPr lang="en-US" smtClean="0"/>
              <a:t>Localización del proyecto</a:t>
            </a:r>
          </a:p>
          <a:p>
            <a:pPr lvl="1" eaLnBrk="1" hangingPunct="1"/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2000250" y="285750"/>
            <a:ext cx="6543675" cy="7254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TERRENO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083" name="5 Marcador de contenido"/>
          <p:cNvSpPr>
            <a:spLocks noGrp="1"/>
          </p:cNvSpPr>
          <p:nvPr>
            <p:ph idx="1"/>
          </p:nvPr>
        </p:nvSpPr>
        <p:spPr>
          <a:xfrm>
            <a:off x="571500" y="1214438"/>
            <a:ext cx="8229600" cy="5214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mtClean="0"/>
              <a:t>               Demanda creciente: 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r>
              <a:rPr lang="es-ES" smtClean="0"/>
              <a:t>               Disponibilidad de insumos: 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333625" y="2000250"/>
          <a:ext cx="6096000" cy="1179513"/>
        </p:xfrm>
        <a:graphic>
          <a:graphicData uri="http://schemas.openxmlformats.org/drawingml/2006/table">
            <a:tbl>
              <a:tblPr/>
              <a:tblGrid>
                <a:gridCol w="1332948"/>
                <a:gridCol w="745291"/>
                <a:gridCol w="745291"/>
                <a:gridCol w="744660"/>
                <a:gridCol w="744660"/>
                <a:gridCol w="891575"/>
                <a:gridCol w="891575"/>
              </a:tblGrid>
              <a:tr h="357190">
                <a:tc gridSpan="7">
                  <a:txBody>
                    <a:bodyPr/>
                    <a:lstStyle/>
                    <a:p>
                      <a:r>
                        <a:rPr lang="en-US" sz="1200" b="1" u="sng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Demanda</a:t>
                      </a:r>
                      <a:r>
                        <a:rPr lang="en-US" sz="1200" b="1" u="sng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1200" b="1" u="sng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Proyectada</a:t>
                      </a:r>
                      <a:r>
                        <a:rPr lang="en-US" sz="1000" dirty="0">
                          <a:latin typeface="Calibri"/>
                        </a:rPr>
                        <a:t> </a:t>
                      </a: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391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4781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Demanda Annual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93110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96328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99657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103102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106665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98" marR="6809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2286000" y="4140200"/>
          <a:ext cx="6357938" cy="2365375"/>
        </p:xfrm>
        <a:graphic>
          <a:graphicData uri="http://schemas.openxmlformats.org/drawingml/2006/table">
            <a:tbl>
              <a:tblPr/>
              <a:tblGrid>
                <a:gridCol w="1329516"/>
                <a:gridCol w="789812"/>
                <a:gridCol w="789812"/>
                <a:gridCol w="789812"/>
                <a:gridCol w="789812"/>
                <a:gridCol w="934610"/>
                <a:gridCol w="934610"/>
              </a:tblGrid>
              <a:tr h="582031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31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Producción diaria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82031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 prima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5173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5352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5537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5926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031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Capacidad requerida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5625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5819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6229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6667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754" marR="72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813" y="357188"/>
            <a:ext cx="6215062" cy="8572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TERRENO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107" name="7 Marcador de contenido"/>
          <p:cNvSpPr>
            <a:spLocks noGrp="1"/>
          </p:cNvSpPr>
          <p:nvPr>
            <p:ph idx="1"/>
          </p:nvPr>
        </p:nvSpPr>
        <p:spPr>
          <a:xfrm>
            <a:off x="1928813" y="1571625"/>
            <a:ext cx="6929437" cy="2757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C" smtClean="0"/>
              <a:t>Determinación optima de planta.</a:t>
            </a:r>
          </a:p>
          <a:p>
            <a:pPr eaLnBrk="1" hangingPunct="1">
              <a:buFont typeface="Arial" charset="0"/>
              <a:buNone/>
            </a:pPr>
            <a:endParaRPr lang="es-EC" smtClean="0"/>
          </a:p>
          <a:p>
            <a:pPr algn="just" eaLnBrk="1" hangingPunct="1"/>
            <a:endParaRPr lang="es-EC" sz="2500" smtClean="0"/>
          </a:p>
          <a:p>
            <a:pPr algn="just" eaLnBrk="1" hangingPunct="1"/>
            <a:endParaRPr lang="es-EC" sz="2500" smtClean="0"/>
          </a:p>
          <a:p>
            <a:pPr algn="just" eaLnBrk="1" hangingPunct="1"/>
            <a:endParaRPr lang="es-EC" sz="250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428875" y="2428875"/>
          <a:ext cx="6096000" cy="1609725"/>
        </p:xfrm>
        <a:graphic>
          <a:graphicData uri="http://schemas.openxmlformats.org/drawingml/2006/table">
            <a:tbl>
              <a:tblPr/>
              <a:tblGrid>
                <a:gridCol w="1149865"/>
                <a:gridCol w="1121261"/>
                <a:gridCol w="1332928"/>
                <a:gridCol w="1332928"/>
                <a:gridCol w="1159018"/>
              </a:tblGrid>
              <a:tr h="577706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Opción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Tecnológica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Capacidad (Libras)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Inversión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Mantenimiento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de desecho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68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6000 lbs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-15.000,00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-1.000,00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7.500,00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59968"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8000 lbs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-21.000,00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-1.500,00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10.500,00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968">
                <a:tc rowSpan="2"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7000 lbs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-17.000,00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-1.000,00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8.500,00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14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 lbs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-6.000,00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      -500,00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    3.000,00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92" marR="649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3125" y="4929188"/>
          <a:ext cx="6643688" cy="771525"/>
        </p:xfrm>
        <a:graphic>
          <a:graphicData uri="http://schemas.openxmlformats.org/drawingml/2006/table">
            <a:tbl>
              <a:tblPr/>
              <a:tblGrid>
                <a:gridCol w="1084697"/>
                <a:gridCol w="1694830"/>
                <a:gridCol w="1830417"/>
                <a:gridCol w="2033796"/>
              </a:tblGrid>
              <a:tr h="382559">
                <a:tc>
                  <a:txBody>
                    <a:bodyPr/>
                    <a:lstStyle/>
                    <a:p>
                      <a:endParaRPr lang="es-ES" sz="2000" dirty="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OPCIÓN A</a:t>
                      </a:r>
                      <a:endParaRPr lang="es-ES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OPCIÓN B</a:t>
                      </a:r>
                      <a:endParaRPr lang="es-ES" sz="22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OPCIÓN C</a:t>
                      </a:r>
                      <a:endParaRPr lang="es-ES" sz="2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</a:t>
                      </a:r>
                      <a:endParaRPr lang="es-ES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-$ 29.692,31</a:t>
                      </a:r>
                      <a:endParaRPr lang="es-ES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-$ 26.188,52</a:t>
                      </a:r>
                      <a:endParaRPr lang="es-ES" sz="22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-$ 27.771,87</a:t>
                      </a:r>
                      <a:endParaRPr lang="es-ES" sz="2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088" marR="1360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1128713" y="2746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LOCALIZACIÓN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1643063" y="1474788"/>
            <a:ext cx="7086600" cy="4383087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Medios y costos de transporte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Disponibilidad y costo de mano de obra idónea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500" smtClean="0"/>
              <a:t>Cercanía con los proveedores.</a:t>
            </a:r>
            <a:endParaRPr lang="es-ES" sz="25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n-US" sz="2500" smtClean="0"/>
              <a:t>Cercanía del mercado.</a:t>
            </a:r>
            <a:endParaRPr lang="es-ES" sz="2500" smtClean="0"/>
          </a:p>
          <a:p>
            <a:pPr lvl="1"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r>
              <a:rPr lang="es-ES" sz="2500" smtClean="0"/>
              <a:t>Costo y Topografía de suelos (adecuaciones)</a:t>
            </a:r>
            <a:endParaRPr lang="en-US" sz="2500" smtClean="0"/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5"/>
              </a:buBlip>
            </a:pPr>
            <a:endParaRPr lang="en-US" sz="2500" smtClean="0"/>
          </a:p>
          <a:p>
            <a:pPr eaLnBrk="1" hangingPunct="1">
              <a:lnSpc>
                <a:spcPct val="150000"/>
              </a:lnSpc>
            </a:pP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TABLA DE LOCALIZACIÓN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endParaRPr lang="es-ES" dirty="0" smtClean="0"/>
          </a:p>
          <a:p>
            <a:pPr eaLnBrk="1" hangingPunct="1">
              <a:buFont typeface="Arial" charset="0"/>
              <a:buNone/>
              <a:defRPr/>
            </a:pPr>
            <a:endParaRPr lang="es-ES" dirty="0" smtClean="0"/>
          </a:p>
          <a:p>
            <a:pPr eaLnBrk="1" hangingPunct="1">
              <a:buFont typeface="Arial" charset="0"/>
              <a:buNone/>
              <a:defRPr/>
            </a:pPr>
            <a:endParaRPr lang="es-ES" dirty="0" smtClean="0"/>
          </a:p>
          <a:p>
            <a:pPr algn="just" eaLnBrk="1" hangingPunct="1">
              <a:buFont typeface="Arial" charset="0"/>
              <a:buNone/>
              <a:defRPr/>
            </a:pPr>
            <a:endParaRPr lang="es-ES" sz="2600" dirty="0" smtClean="0"/>
          </a:p>
          <a:p>
            <a:pPr algn="just" eaLnBrk="1" hangingPunct="1">
              <a:buFont typeface="Arial" charset="0"/>
              <a:buNone/>
              <a:defRPr/>
            </a:pPr>
            <a:endParaRPr lang="es-ES" sz="2600" dirty="0" smtClean="0"/>
          </a:p>
          <a:p>
            <a:pPr algn="just" eaLnBrk="1" hangingPunct="1">
              <a:buFont typeface="Arial" charset="0"/>
              <a:buNone/>
              <a:defRPr/>
            </a:pPr>
            <a:endParaRPr lang="es-ES" sz="2600" dirty="0" smtClean="0"/>
          </a:p>
          <a:p>
            <a:pPr algn="just" eaLnBrk="1" hangingPunct="1">
              <a:buFont typeface="Arial" charset="0"/>
              <a:buNone/>
              <a:defRPr/>
            </a:pPr>
            <a:endParaRPr lang="es-ES" sz="2600" dirty="0" smtClean="0"/>
          </a:p>
          <a:p>
            <a:pPr algn="just" eaLnBrk="1" hangingPunct="1">
              <a:buFont typeface="Arial" charset="0"/>
              <a:buNone/>
              <a:defRPr/>
            </a:pPr>
            <a:endParaRPr lang="es-ES" sz="26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s-ES" sz="2600" dirty="0" smtClean="0"/>
              <a:t>     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1857375" y="285750"/>
            <a:ext cx="7072313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EDIFICACIÓN DE PLANTA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179" name="2 Marcador de contenido"/>
          <p:cNvSpPr>
            <a:spLocks noGrp="1"/>
          </p:cNvSpPr>
          <p:nvPr>
            <p:ph idx="1"/>
          </p:nvPr>
        </p:nvSpPr>
        <p:spPr>
          <a:xfrm>
            <a:off x="1571625" y="150018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s-ES" sz="2500" b="1" smtClean="0"/>
              <a:t>             </a:t>
            </a:r>
          </a:p>
          <a:p>
            <a:pPr lvl="1" eaLnBrk="1" hangingPunct="1">
              <a:buFont typeface="Arial" charset="0"/>
              <a:buNone/>
            </a:pPr>
            <a:endParaRPr lang="es-ES" sz="2500" b="1" smtClean="0"/>
          </a:p>
          <a:p>
            <a:pPr lvl="1" eaLnBrk="1" hangingPunct="1"/>
            <a:r>
              <a:rPr lang="es-ES" sz="2500" smtClean="0"/>
              <a:t>Permisos</a:t>
            </a:r>
          </a:p>
          <a:p>
            <a:pPr lvl="1" eaLnBrk="1" hangingPunct="1"/>
            <a:r>
              <a:rPr lang="es-ES" sz="2500" smtClean="0"/>
              <a:t>Obra civil</a:t>
            </a:r>
            <a:endParaRPr lang="en-US" sz="2500" smtClean="0"/>
          </a:p>
          <a:p>
            <a:pPr lvl="1" eaLnBrk="1" hangingPunct="1"/>
            <a:r>
              <a:rPr lang="es-EC" sz="2500" smtClean="0"/>
              <a:t>Dimensiones del terreno: 20,00 x 60,00 m (área 1.200,00 m2); </a:t>
            </a:r>
            <a:endParaRPr lang="en-US" sz="2500" smtClean="0"/>
          </a:p>
          <a:p>
            <a:pPr lvl="1" eaLnBrk="1" hangingPunct="1"/>
            <a:r>
              <a:rPr lang="es-EC" sz="2500" smtClean="0"/>
              <a:t>Ubicación</a:t>
            </a:r>
            <a:endParaRPr lang="en-US" sz="2500" smtClean="0"/>
          </a:p>
          <a:p>
            <a:pPr lvl="1" eaLnBrk="1" hangingPunct="1"/>
            <a:r>
              <a:rPr lang="es-EC" sz="2500" smtClean="0"/>
              <a:t>Características del solar e infraestructura existente en el sector </a:t>
            </a:r>
          </a:p>
          <a:p>
            <a:pPr lvl="1" eaLnBrk="1" hangingPunct="1"/>
            <a:r>
              <a:rPr lang="es-EC" sz="2500" smtClean="0"/>
              <a:t>Parámetros del diseño</a:t>
            </a:r>
            <a:endParaRPr lang="en-US" sz="2500" smtClean="0"/>
          </a:p>
          <a:p>
            <a:pPr lvl="1" eaLnBrk="1" hangingPunct="1">
              <a:buFont typeface="Arial" charset="0"/>
              <a:buNone/>
            </a:pPr>
            <a:endParaRPr lang="en-US" sz="2500" b="1" smtClean="0"/>
          </a:p>
          <a:p>
            <a:pPr eaLnBrk="1" hangingPunct="1"/>
            <a:endParaRPr lang="en-US" b="1" i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 ARQUITECTÓNICO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12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5128" r="5983"/>
          <a:stretch>
            <a:fillRect/>
          </a:stretch>
        </p:blipFill>
        <p:spPr>
          <a:xfrm>
            <a:off x="857250" y="1643063"/>
            <a:ext cx="7847013" cy="4500562"/>
          </a:xfrm>
          <a:noFill/>
        </p:spPr>
      </p:pic>
      <p:pic>
        <p:nvPicPr>
          <p:cNvPr id="51205" name="9 Imagen" descr="logo_3_ok"/>
          <p:cNvPicPr>
            <a:picLocks noChangeAspect="1" noChangeArrowheads="1"/>
          </p:cNvPicPr>
          <p:nvPr/>
        </p:nvPicPr>
        <p:blipFill>
          <a:blip r:embed="rId6" cstate="print"/>
          <a:srcRect t="53049"/>
          <a:stretch>
            <a:fillRect/>
          </a:stretch>
        </p:blipFill>
        <p:spPr bwMode="auto">
          <a:xfrm>
            <a:off x="3309938" y="1460500"/>
            <a:ext cx="27622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Título"/>
          <p:cNvSpPr>
            <a:spLocks noGrp="1"/>
          </p:cNvSpPr>
          <p:nvPr>
            <p:ph type="title"/>
          </p:nvPr>
        </p:nvSpPr>
        <p:spPr>
          <a:xfrm>
            <a:off x="1857375" y="285750"/>
            <a:ext cx="7072313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CARACTERISTICAS DE PLANTA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227" name="2 Marcador de contenido"/>
          <p:cNvSpPr>
            <a:spLocks noGrp="1"/>
          </p:cNvSpPr>
          <p:nvPr>
            <p:ph idx="1"/>
          </p:nvPr>
        </p:nvSpPr>
        <p:spPr>
          <a:xfrm>
            <a:off x="1571625" y="1500188"/>
            <a:ext cx="8229600" cy="4525962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s-ES" sz="2500" b="1" smtClean="0"/>
              <a:t>             </a:t>
            </a:r>
          </a:p>
          <a:p>
            <a:pPr lvl="1" eaLnBrk="1" hangingPunct="1">
              <a:buFont typeface="Arial" charset="0"/>
              <a:buBlip>
                <a:blip r:embed="rId5"/>
              </a:buBlip>
            </a:pPr>
            <a:endParaRPr lang="es-ES" sz="2500" b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00118" y="2571744"/>
            <a:ext cx="8229600" cy="685791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ESTUDIO FINANCIERO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DEBIDO A</a:t>
            </a:r>
            <a:r>
              <a:rPr lang="es-ES" dirty="0" smtClean="0"/>
              <a:t>: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2071688" y="1785938"/>
            <a:ext cx="6143625" cy="1214437"/>
            <a:chOff x="912" y="1008"/>
            <a:chExt cx="3984" cy="912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8215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gray">
              <a:xfrm>
                <a:off x="1003" y="1088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gray">
              <a:xfrm>
                <a:off x="1051" y="113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gray">
              <a:xfrm>
                <a:off x="1087" y="1294"/>
                <a:ext cx="116" cy="3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216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7" name="13 Rectángulo"/>
          <p:cNvSpPr>
            <a:spLocks noChangeArrowheads="1"/>
          </p:cNvSpPr>
          <p:nvPr/>
        </p:nvSpPr>
        <p:spPr bwMode="auto">
          <a:xfrm>
            <a:off x="3357563" y="2071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Entre la tendencias actuales está el consumo de alimentos sanos.</a:t>
            </a:r>
          </a:p>
        </p:txBody>
      </p:sp>
      <p:grpSp>
        <p:nvGrpSpPr>
          <p:cNvPr id="8198" name="Group 3"/>
          <p:cNvGrpSpPr>
            <a:grpSpLocks/>
          </p:cNvGrpSpPr>
          <p:nvPr/>
        </p:nvGrpSpPr>
        <p:grpSpPr bwMode="auto">
          <a:xfrm>
            <a:off x="2071688" y="3429000"/>
            <a:ext cx="6143625" cy="1214438"/>
            <a:chOff x="912" y="1008"/>
            <a:chExt cx="3984" cy="912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8209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19" name="AutoShape 6"/>
              <p:cNvSpPr>
                <a:spLocks noChangeArrowheads="1"/>
              </p:cNvSpPr>
              <p:nvPr/>
            </p:nvSpPr>
            <p:spPr bwMode="gray">
              <a:xfrm>
                <a:off x="1003" y="1088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gray">
              <a:xfrm>
                <a:off x="1051" y="113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gray">
              <a:xfrm>
                <a:off x="1087" y="1294"/>
                <a:ext cx="116" cy="3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210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9" name="21 Rectángulo"/>
          <p:cNvSpPr>
            <a:spLocks noChangeArrowheads="1"/>
          </p:cNvSpPr>
          <p:nvPr/>
        </p:nvSpPr>
        <p:spPr bwMode="auto">
          <a:xfrm>
            <a:off x="3429000" y="3714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La Jaiba es muy apetecida en mercados internacionales.</a:t>
            </a:r>
          </a:p>
        </p:txBody>
      </p:sp>
      <p:grpSp>
        <p:nvGrpSpPr>
          <p:cNvPr id="8200" name="Group 3"/>
          <p:cNvGrpSpPr>
            <a:grpSpLocks/>
          </p:cNvGrpSpPr>
          <p:nvPr/>
        </p:nvGrpSpPr>
        <p:grpSpPr bwMode="auto">
          <a:xfrm>
            <a:off x="2071688" y="5214938"/>
            <a:ext cx="6143625" cy="1214437"/>
            <a:chOff x="912" y="1008"/>
            <a:chExt cx="3984" cy="912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8203" name="Group 5"/>
            <p:cNvGrpSpPr>
              <a:grpSpLocks/>
            </p:cNvGrpSpPr>
            <p:nvPr/>
          </p:nvGrpSpPr>
          <p:grpSpPr bwMode="auto"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>
                <a:off x="1003" y="1088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gray">
              <a:xfrm>
                <a:off x="1051" y="113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Text Box 8"/>
              <p:cNvSpPr txBox="1">
                <a:spLocks noChangeArrowheads="1"/>
              </p:cNvSpPr>
              <p:nvPr/>
            </p:nvSpPr>
            <p:spPr bwMode="gray">
              <a:xfrm>
                <a:off x="1087" y="1294"/>
                <a:ext cx="116" cy="3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204" name="Text Box 9"/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01" name="29 Rectángulo"/>
          <p:cNvSpPr>
            <a:spLocks noChangeArrowheads="1"/>
          </p:cNvSpPr>
          <p:nvPr/>
        </p:nvSpPr>
        <p:spPr bwMode="auto">
          <a:xfrm>
            <a:off x="3429000" y="55006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Generando riqueza, en un mercado que no está saturado.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INVERSIÓN REQUERIDA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643313" y="2071688"/>
          <a:ext cx="3802062" cy="3221037"/>
        </p:xfrm>
        <a:graphic>
          <a:graphicData uri="http://schemas.openxmlformats.org/drawingml/2006/table">
            <a:tbl>
              <a:tblPr/>
              <a:tblGrid>
                <a:gridCol w="2360540"/>
                <a:gridCol w="1441902"/>
              </a:tblGrid>
              <a:tr h="3221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INVERSIÓN REQUERIDA</a:t>
                      </a:r>
                      <a:endParaRPr lang="es-ES" sz="17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TERRENO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$ 90.000,00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ADECUACIONES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$ 16.645,17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EDIFICACIÓN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$ 384.800,00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MAQUINARIA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$ 75.230,00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EQUIPO DE OFICINA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$ 8.965,00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CAPITAL DE TRABAJO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$ 48.971,97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ACTIVOS DIFERIDOS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$ 2.365,00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IMPREVISTOS (1%)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$ 6.269,77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S" sz="17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$ 633.246,91</a:t>
                      </a:r>
                      <a:endParaRPr lang="es-ES" sz="17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434" marR="1054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71750" y="1428750"/>
          <a:ext cx="5786438" cy="5178425"/>
        </p:xfrm>
        <a:graphic>
          <a:graphicData uri="http://schemas.openxmlformats.org/drawingml/2006/table">
            <a:tbl>
              <a:tblPr/>
              <a:tblGrid>
                <a:gridCol w="2179333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130836"/>
                <a:gridCol w="990434"/>
              </a:tblGrid>
              <a:tr h="168499">
                <a:tc gridSpan="22">
                  <a:txBody>
                    <a:bodyPr/>
                    <a:lstStyle/>
                    <a:p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5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Concepto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Meses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Subtotales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Compra del terreno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$ 90.000,00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Constitución de la empresa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$ 1.450,00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Licencia de uso de suelo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$ 200,00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Permiso de construcción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$ 150,00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Compra de materiales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$ 120.433,55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Contratación de servicios básicos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$ 200,00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Construcción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$ 281.011,62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Permiso de funcionamiento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$ 915,00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Adquisición de maquinaria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$ 75.230,00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Adquisición de equipos de oficina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$ 8.965,00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Contratación de personal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Compra de insumos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$ 16.816,80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Compra de materia prima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$ 17.500,00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49">
                <a:tc gridSpan="2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$ 633.246,91</a:t>
                      </a:r>
                      <a:endParaRPr lang="es-ES" sz="1100" dirty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16" marR="393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CALENDARIO DE INVERSIONES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FINANCIAMIENTO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71750" y="1428750"/>
          <a:ext cx="5826125" cy="3589338"/>
        </p:xfrm>
        <a:graphic>
          <a:graphicData uri="http://schemas.openxmlformats.org/drawingml/2006/table">
            <a:tbl>
              <a:tblPr/>
              <a:tblGrid>
                <a:gridCol w="867256"/>
                <a:gridCol w="1241188"/>
                <a:gridCol w="1142825"/>
                <a:gridCol w="1241188"/>
                <a:gridCol w="1334296"/>
              </a:tblGrid>
              <a:tr h="3363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TABLA DE AMORTIZACIÓN DE DEUDA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29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Bluecrab Gye S. A.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22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de interés: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9,15%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Años: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Moneda: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Dólares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Capital: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365F91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$ 290.698,29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Capital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Intereses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Pago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Saldo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290.698,29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31.451,12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26.598,89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259.247,16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34.328,90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23.721,12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224.918,26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37.470,00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20.580,02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187.448,26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40.898,50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17.151,52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146.549,76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44.640,71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13.409,30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101.909,05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48.725,34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9.324,68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53.183,71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8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53.183,71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4.866,31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58.050,02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0,00 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084" marR="810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643563" y="5214938"/>
          <a:ext cx="2786062" cy="428625"/>
        </p:xfrm>
        <a:graphic>
          <a:graphicData uri="http://schemas.openxmlformats.org/drawingml/2006/table">
            <a:tbl>
              <a:tblPr/>
              <a:tblGrid>
                <a:gridCol w="1050180"/>
                <a:gridCol w="820706"/>
                <a:gridCol w="915196"/>
              </a:tblGrid>
              <a:tr h="166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Capital propio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290698,29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Financiamiento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290698,29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http://1.bp.blogspot.com/_wO9sam1Bt4g/SpgwGBc2yEI/AAAAAAAACGI/aHCSJ1TNQ3c/s400/credito-directo-ma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1500166" cy="148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INGRESOS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86125" y="3000375"/>
          <a:ext cx="3446463" cy="2381250"/>
        </p:xfrm>
        <a:graphic>
          <a:graphicData uri="http://schemas.openxmlformats.org/drawingml/2006/table">
            <a:tbl>
              <a:tblPr/>
              <a:tblGrid>
                <a:gridCol w="997505"/>
                <a:gridCol w="1204820"/>
                <a:gridCol w="1244688"/>
              </a:tblGrid>
              <a:tr h="26313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Líneas de Producción</a:t>
                      </a:r>
                      <a:endParaRPr lang="es-E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Participación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Precio por lb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Lump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12%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$ 6,12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Colossal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$ 7,15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Backfin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$ 8,00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Claw Meat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$ 9,34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5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Culinary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43%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$ 8,81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131">
                <a:tc>
                  <a:txBody>
                    <a:bodyPr/>
                    <a:lstStyle/>
                    <a:p>
                      <a:endParaRPr lang="es-ES" sz="13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3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3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31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Precio ponderado</a:t>
                      </a:r>
                      <a:endParaRPr lang="es-E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$ 8,31</a:t>
                      </a:r>
                      <a:endParaRPr lang="es-E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16" marR="861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071688" y="1285875"/>
          <a:ext cx="2466975" cy="630238"/>
        </p:xfrm>
        <a:graphic>
          <a:graphicData uri="http://schemas.openxmlformats.org/drawingml/2006/table">
            <a:tbl>
              <a:tblPr/>
              <a:tblGrid>
                <a:gridCol w="162560"/>
                <a:gridCol w="1499807"/>
                <a:gridCol w="804716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Ratio de Producción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0,24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 Prima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17,63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endParaRPr lang="es-ES" sz="1000">
                        <a:solidFill>
                          <a:srgbClr val="365F9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Producto terminado</a:t>
                      </a:r>
                      <a:endParaRPr lang="es-E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4,22</a:t>
                      </a:r>
                      <a:endParaRPr lang="es-E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387" name="Picture 4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8"/>
            <a:ext cx="100012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14313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COSTOS  Y GASTOS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14688" y="1428750"/>
          <a:ext cx="4071937" cy="1947863"/>
        </p:xfrm>
        <a:graphic>
          <a:graphicData uri="http://schemas.openxmlformats.org/drawingml/2006/table">
            <a:tbl>
              <a:tblPr/>
              <a:tblGrid>
                <a:gridCol w="1311690"/>
                <a:gridCol w="1490417"/>
                <a:gridCol w="1270268"/>
              </a:tblGrid>
              <a:tr h="2963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Supuestos de Costos Operativos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4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Mensual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Anual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 prima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17.500,00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210.000,00 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MOD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21.600,00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259.200,00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Tarrinas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686,40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8.236,80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Cartones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286,00 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3.432,00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3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Etiquetas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429,00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5.148,00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$ 42.995,97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$ 580.920,37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843" marR="828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14688" y="3786188"/>
          <a:ext cx="4143375" cy="2533650"/>
        </p:xfrm>
        <a:graphic>
          <a:graphicData uri="http://schemas.openxmlformats.org/drawingml/2006/table">
            <a:tbl>
              <a:tblPr/>
              <a:tblGrid>
                <a:gridCol w="2202203"/>
                <a:gridCol w="916769"/>
                <a:gridCol w="1024432"/>
              </a:tblGrid>
              <a:tr h="3092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Supuestos de Gastos Administrativos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Rubros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Mensual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Anual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7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Laboral-administrativo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$ 5.110,00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$ 61.320,00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Servicios 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$ 280,00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$ 3.360,00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Imprenta y suministros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$ 250,00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$ 3.000,00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Publicidad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$ 1.034,17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$ 12.410,00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744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$ 5.976,00</a:t>
                      </a:r>
                      <a:endParaRPr lang="es-ES" sz="13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$ 87.102,00</a:t>
                      </a:r>
                      <a:endParaRPr lang="es-ES" sz="13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395" marR="8439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TASA DE DESCUENTO (TMAR)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071813" y="2476500"/>
          <a:ext cx="4721225" cy="523875"/>
        </p:xfrm>
        <a:graphic>
          <a:graphicData uri="http://schemas.openxmlformats.org/presentationml/2006/ole">
            <p:oleObj spid="_x0000_s1026" name="Ecuación" r:id="rId5" imgW="1815840" imgH="203040" progId="Equation.3">
              <p:embed/>
            </p:oleObj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749675" y="3241675"/>
          <a:ext cx="3179763" cy="2973388"/>
        </p:xfrm>
        <a:graphic>
          <a:graphicData uri="http://schemas.openxmlformats.org/drawingml/2006/table">
            <a:tbl>
              <a:tblPr/>
              <a:tblGrid>
                <a:gridCol w="1560513"/>
                <a:gridCol w="1619250"/>
              </a:tblGrid>
              <a:tr h="307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Rf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10,75%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Rm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12,00%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0,69%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RIESGO PAIS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9,87%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20,63%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0989" marR="110989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71688" y="1357313"/>
            <a:ext cx="3000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+mn-lt"/>
              </a:rPr>
              <a:t>CAPM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17825" y="2084388"/>
          <a:ext cx="5126038" cy="1201737"/>
        </p:xfrm>
        <a:graphic>
          <a:graphicData uri="http://schemas.openxmlformats.org/presentationml/2006/ole">
            <p:oleObj spid="_x0000_s2050" name="Ecuación" r:id="rId5" imgW="1841400" imgH="431640" progId="Equation.3">
              <p:embed/>
            </p:oleObj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357688" y="3435350"/>
          <a:ext cx="2322512" cy="2779713"/>
        </p:xfrm>
        <a:graphic>
          <a:graphicData uri="http://schemas.openxmlformats.org/drawingml/2006/table">
            <a:tbl>
              <a:tblPr/>
              <a:tblGrid>
                <a:gridCol w="431166"/>
                <a:gridCol w="1891176"/>
              </a:tblGrid>
              <a:tr h="34750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9,15%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Ke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20,63%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25%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$ 29.0698,29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$ 29.0698,29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$581.396,57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13,75%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877" marR="86877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TASA DE DESCUENTO (TMAR)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71688" y="1357313"/>
            <a:ext cx="3000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latin typeface="+mn-lt"/>
              </a:rPr>
              <a:t>WACC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FLUJO DE CAJA DEL INVERSIONISTA</a:t>
            </a:r>
            <a:endParaRPr lang="fr-FR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6250" y="1571625"/>
          <a:ext cx="2428875" cy="3455988"/>
        </p:xfrm>
        <a:graphic>
          <a:graphicData uri="http://schemas.openxmlformats.org/drawingml/2006/table">
            <a:tbl>
              <a:tblPr/>
              <a:tblGrid>
                <a:gridCol w="814132"/>
                <a:gridCol w="1614760"/>
              </a:tblGrid>
              <a:tr h="2658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FLUJO DEL </a:t>
                      </a:r>
                      <a:r>
                        <a:rPr lang="es-ES" sz="15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INVERSIONISTA</a:t>
                      </a:r>
                      <a:endParaRPr lang="es-E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AÑOS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FLUJOS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-$ 290.698,29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$ 77.140,96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$ 81.753,69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$ 86.444,45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$ 91.208,49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$ 96.040,23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$ 100.933,13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$ 105.879,62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$ 168.921,01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$ 176.585,19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S" sz="15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$ 202.735,80</a:t>
                      </a:r>
                      <a:endParaRPr lang="es-ES" sz="15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583" marR="9458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071938" y="5214938"/>
          <a:ext cx="2789237" cy="1262062"/>
        </p:xfrm>
        <a:graphic>
          <a:graphicData uri="http://schemas.openxmlformats.org/drawingml/2006/table">
            <a:tbl>
              <a:tblPr/>
              <a:tblGrid>
                <a:gridCol w="1597660"/>
                <a:gridCol w="1191260"/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     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122.010,51  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TIR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TMAR 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20,63%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FLUJO DE CAJA DEL PROYECTO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000500" y="1576388"/>
          <a:ext cx="2519363" cy="3709987"/>
        </p:xfrm>
        <a:graphic>
          <a:graphicData uri="http://schemas.openxmlformats.org/drawingml/2006/table">
            <a:tbl>
              <a:tblPr/>
              <a:tblGrid>
                <a:gridCol w="745149"/>
                <a:gridCol w="1774910"/>
              </a:tblGrid>
              <a:tr h="3454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FLUJO DEL PROYECTO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AÑOS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FLUJO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-$ 581.396,57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$ 121.980,98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$ 128.022,92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$ 134.273,66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$ 140.740,43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$ 147.430,69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$ 154.352,17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$ 161.512,85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$ 168.921,01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$ 176.585,19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79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ES" sz="16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$ 202.735,80</a:t>
                      </a:r>
                      <a:endParaRPr lang="es-ES" sz="16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476" marR="994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29063" y="5429250"/>
          <a:ext cx="2711450" cy="946150"/>
        </p:xfrm>
        <a:graphic>
          <a:graphicData uri="http://schemas.openxmlformats.org/drawingml/2006/table">
            <a:tbl>
              <a:tblPr/>
              <a:tblGrid>
                <a:gridCol w="801635"/>
                <a:gridCol w="1909456"/>
              </a:tblGrid>
              <a:tr h="3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017" marR="10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185.989,17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017" marR="10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017" marR="10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21%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017" marR="10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TMAR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017" marR="10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13,75%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017" marR="1070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PAYBACK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214438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 GENERAL 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2071688" y="1600200"/>
            <a:ext cx="6615112" cy="4525963"/>
          </a:xfrm>
        </p:spPr>
        <p:txBody>
          <a:bodyPr/>
          <a:lstStyle/>
          <a:p>
            <a:pPr marL="514350" indent="-514350" algn="just" eaLnBrk="1" hangingPunct="1">
              <a:buFont typeface="Arial" charset="0"/>
              <a:buBlip>
                <a:blip r:embed="rId5"/>
              </a:buBlip>
              <a:defRPr/>
            </a:pPr>
            <a:r>
              <a:rPr lang="es-ES" dirty="0" smtClean="0"/>
              <a:t>Analizar la factibilidad de la exportación de pulpa de Jaiba a Estados Unidos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s-E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428875" y="1571625"/>
          <a:ext cx="5918200" cy="5153025"/>
        </p:xfrm>
        <a:graphic>
          <a:graphicData uri="http://schemas.openxmlformats.org/drawingml/2006/table">
            <a:tbl>
              <a:tblPr/>
              <a:tblGrid>
                <a:gridCol w="1479366"/>
                <a:gridCol w="1479366"/>
                <a:gridCol w="1479366"/>
                <a:gridCol w="1479366"/>
              </a:tblGrid>
              <a:tr h="19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FLUCTUACIONES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PRECIOS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ORIGINAL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$ 8,31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$ 265.173,84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30,43%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$ 8,72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$ 427.060,28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40,06%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10%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$ 9,14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$ 591.173,98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49,65%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15%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$ 9,55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$ 751.380,21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58,92%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$ 7,89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Calibri"/>
                          <a:ea typeface="Times New Roman"/>
                          <a:cs typeface="Calibri"/>
                        </a:rPr>
                        <a:t>$ 102.740,35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20,41%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10%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$ 7,48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-$ 57.465,88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9,84%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15%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$ 7,06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-$ 221.579,58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CANTIDAD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ORIGINAL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715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$ 265.173,84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30,43%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$ 425.366,52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39,96%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10%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$ 585.559,19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49,33%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15%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$ 745.751,87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58,60%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679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$ 109.430,96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20,83%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10%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644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-$ 50.761,72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10,31%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15%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-$ 210.954,40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ORIGINAL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$ 3,50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$ 265.173,84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30,43%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$ 3,68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  <a:cs typeface="Calibri"/>
                        </a:rPr>
                        <a:t>$ 225.866,61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28,04%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10%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$ 3,85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  <a:cs typeface="Calibri"/>
                        </a:rPr>
                        <a:t>$ 187.156,25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25,67%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AUMENTO 15%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$ 4,03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  <a:cs typeface="Calibri"/>
                        </a:rPr>
                        <a:t>$ 146.168,82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23,14%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$ 3,33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$ 305.564,41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32,85%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10%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$ 3,15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$ 346.551,84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35,30%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DISMINUCIÓN 15%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$ 2,98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$ 385.262,20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37,60%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1" marR="665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SENSIBILIDAD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2122488"/>
            <a:ext cx="6564312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CRYSTAL BALL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14563" y="1587500"/>
            <a:ext cx="6143625" cy="4198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Proyecto rentable.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VAN mayor a cero.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TIR mayor a la TMAR.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El período de recuperación es de 3 </a:t>
            </a:r>
            <a:r>
              <a:rPr lang="es-ES" sz="2000" dirty="0">
                <a:latin typeface="+mn-lt"/>
              </a:rPr>
              <a:t>años y 7 meses.</a:t>
            </a:r>
            <a:endParaRPr lang="es-ES" sz="2000" dirty="0">
              <a:latin typeface="+mn-lt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Sensibilidad.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No hay concentración de mercado.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Estándares de calidad.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000" dirty="0">
                <a:latin typeface="+mn-lt"/>
              </a:rPr>
              <a:t>Marketing internacional.</a:t>
            </a:r>
          </a:p>
          <a:p>
            <a:pPr>
              <a:lnSpc>
                <a:spcPct val="150000"/>
              </a:lnSpc>
              <a:defRPr/>
            </a:pPr>
            <a:endParaRPr lang="es-E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RECOMENDACIONES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14563" y="1357313"/>
            <a:ext cx="614362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es-ES" sz="2800" dirty="0">
                <a:latin typeface="+mn-lt"/>
              </a:rPr>
              <a:t>Diversificar la cartera de clientes.</a:t>
            </a:r>
          </a:p>
          <a:p>
            <a:pPr>
              <a:lnSpc>
                <a:spcPct val="150000"/>
              </a:lnSpc>
              <a:defRPr/>
            </a:pPr>
            <a:endParaRPr lang="es-E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928938" y="3714750"/>
            <a:ext cx="3900487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GRACIAS</a:t>
            </a:r>
            <a:endParaRPr lang="fr-FR" sz="6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 ESPECÍFICOS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Definir nuestro producto estableciendo las presentaciones que vamos a ofrecer en base a la necesidades del mercado estadounidense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Determinar el monto de la inversión, así como costos de los activos y gastos que se necesitaran para la producción</a:t>
            </a:r>
          </a:p>
          <a:p>
            <a:pPr eaLnBrk="1" hangingPunct="1">
              <a:buFont typeface="Arial" charset="0"/>
              <a:buBlip>
                <a:blip r:embed="rId5"/>
              </a:buBlip>
            </a:pPr>
            <a:r>
              <a:rPr lang="es-ES" sz="2800" smtClean="0"/>
              <a:t>Establecer estrategias para competir dentro de mercados internacionales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ALCANCE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1857375" y="1600200"/>
            <a:ext cx="6829425" cy="4525963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5"/>
              </a:buBlip>
            </a:pPr>
            <a:r>
              <a:rPr lang="es-ES" smtClean="0"/>
              <a:t>    El mercado de Estados Unidos, expandiéndonos a los principales compradores del productos, que son las empresas procesadoras/exportadoras de productos elaborados a partir de las Jaibas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PRODUCTOS</a:t>
            </a:r>
          </a:p>
        </p:txBody>
      </p:sp>
      <p:pic>
        <p:nvPicPr>
          <p:cNvPr id="12291" name="3 Marcador de contenido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71688" y="1643063"/>
            <a:ext cx="2214562" cy="1857375"/>
          </a:xfrm>
        </p:spPr>
      </p:pic>
      <p:pic>
        <p:nvPicPr>
          <p:cNvPr id="12292" name="4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14500"/>
            <a:ext cx="20716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5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1714500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6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4000500"/>
            <a:ext cx="1857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7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8" y="4000500"/>
            <a:ext cx="2000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8 Imag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688" y="3929063"/>
            <a:ext cx="2071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1989</Words>
  <Application>Microsoft Office PowerPoint</Application>
  <PresentationFormat>Presentación en pantalla (4:3)</PresentationFormat>
  <Paragraphs>1087</Paragraphs>
  <Slides>64</Slides>
  <Notes>64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2" baseType="lpstr">
      <vt:lpstr>Arial</vt:lpstr>
      <vt:lpstr>Calibri</vt:lpstr>
      <vt:lpstr>Times New Roman</vt:lpstr>
      <vt:lpstr>Wingdings</vt:lpstr>
      <vt:lpstr>Verdana</vt:lpstr>
      <vt:lpstr>Tahoma</vt:lpstr>
      <vt:lpstr>59</vt:lpstr>
      <vt:lpstr>Microsoft Editor de ecuaciones 3.0</vt:lpstr>
      <vt:lpstr>Diapositiva 1</vt:lpstr>
      <vt:lpstr>Diapositiva 2</vt:lpstr>
      <vt:lpstr>Diapositiva 3</vt:lpstr>
      <vt:lpstr>PROBLEMA</vt:lpstr>
      <vt:lpstr>DEBIDO A:</vt:lpstr>
      <vt:lpstr>OBJETIVO GENERAL </vt:lpstr>
      <vt:lpstr>OBJETIVOS ESPECÍFICOS</vt:lpstr>
      <vt:lpstr>ALCANCE</vt:lpstr>
      <vt:lpstr>PRODUCTOS</vt:lpstr>
      <vt:lpstr>Diapositiva 10</vt:lpstr>
      <vt:lpstr>Diapositiva 11</vt:lpstr>
      <vt:lpstr>ORGANIGRAMA </vt:lpstr>
      <vt:lpstr>FODA DEL PROYECTO </vt:lpstr>
      <vt:lpstr>DEBILIDADES </vt:lpstr>
      <vt:lpstr>OPORTUNIDADES </vt:lpstr>
      <vt:lpstr>OPORTUNIDADES</vt:lpstr>
      <vt:lpstr>AMENAZAS</vt:lpstr>
      <vt:lpstr>EXPORTACIÓN </vt:lpstr>
      <vt:lpstr>Análisis del mercado internacional </vt:lpstr>
      <vt:lpstr>LATINOAMÉRICA </vt:lpstr>
      <vt:lpstr>EUROPA</vt:lpstr>
      <vt:lpstr>ASIA</vt:lpstr>
      <vt:lpstr>COMPETENCIA INTERNACIONAL</vt:lpstr>
      <vt:lpstr>OFERTA ECUATORIANA  </vt:lpstr>
      <vt:lpstr>Estrategias F.O.D.A</vt:lpstr>
      <vt:lpstr>Estrategias F.O.D.A</vt:lpstr>
      <vt:lpstr>PLAN DE MARKETING </vt:lpstr>
      <vt:lpstr>PLAN DE MARKETING </vt:lpstr>
      <vt:lpstr> MICRO SEGMENTACIÓN   </vt:lpstr>
      <vt:lpstr>  SOCIO ESTRATÉGICO   </vt:lpstr>
      <vt:lpstr>FUERZAS DE PORTER   </vt:lpstr>
      <vt:lpstr>      PRUDUCTOS  SUSTITUTOS </vt:lpstr>
      <vt:lpstr>MARKETING MIX: 4 P´S </vt:lpstr>
      <vt:lpstr>LÍNEAS DE PRODUCCIÓN </vt:lpstr>
      <vt:lpstr>LÍNEAS DE PRODUCCIÓN </vt:lpstr>
      <vt:lpstr>MARKETING MIX: 4 P´S </vt:lpstr>
      <vt:lpstr>ESTRATEGIAS DE PROMOCIÓN Y PUBLICIDAD </vt:lpstr>
      <vt:lpstr>PROYECCIONES  </vt:lpstr>
      <vt:lpstr>Diapositiva 39</vt:lpstr>
      <vt:lpstr>FLUJO GRAMA DE PRODUCCIÓN </vt:lpstr>
      <vt:lpstr>INVERSIÓN EN ACTIVOS </vt:lpstr>
      <vt:lpstr>TERRENO</vt:lpstr>
      <vt:lpstr>TERRENO</vt:lpstr>
      <vt:lpstr> LOCALIZACIÓN</vt:lpstr>
      <vt:lpstr>         TABLA DE LOCALIZACIÓN</vt:lpstr>
      <vt:lpstr>EDIFICACIÓN DE PLANTA</vt:lpstr>
      <vt:lpstr>PLANO ARQUITECTÓNICO</vt:lpstr>
      <vt:lpstr>CARACTERISTICAS DE PLANTA</vt:lpstr>
      <vt:lpstr>Diapositiva 49</vt:lpstr>
      <vt:lpstr>INVERSIÓN REQUERIDA</vt:lpstr>
      <vt:lpstr>CALENDARIO DE INVERSIONES</vt:lpstr>
      <vt:lpstr>FINANCIAMIENTO</vt:lpstr>
      <vt:lpstr>INGRESOS</vt:lpstr>
      <vt:lpstr>COSTOS  Y GASTOS</vt:lpstr>
      <vt:lpstr>TASA DE DESCUENTO (TMAR)</vt:lpstr>
      <vt:lpstr>TASA DE DESCUENTO (TMAR)</vt:lpstr>
      <vt:lpstr>FLUJO DE CAJA DEL INVERSIONISTA</vt:lpstr>
      <vt:lpstr>FLUJO DE CAJA DEL PROYECTO</vt:lpstr>
      <vt:lpstr>PAYBACK</vt:lpstr>
      <vt:lpstr>ANÁLISIS DE SENSIBILIDAD</vt:lpstr>
      <vt:lpstr>CRYSTAL BALL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Jorge</dc:creator>
  <cp:lastModifiedBy>Carlos Quevedo M</cp:lastModifiedBy>
  <cp:revision>86</cp:revision>
  <dcterms:created xsi:type="dcterms:W3CDTF">2010-03-01T03:14:35Z</dcterms:created>
  <dcterms:modified xsi:type="dcterms:W3CDTF">2010-04-29T22:24:55Z</dcterms:modified>
</cp:coreProperties>
</file>