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9" r:id="rId28"/>
    <p:sldId id="290" r:id="rId29"/>
    <p:sldId id="282" r:id="rId30"/>
    <p:sldId id="283" r:id="rId31"/>
    <p:sldId id="284" r:id="rId32"/>
    <p:sldId id="285" r:id="rId33"/>
    <p:sldId id="287" r:id="rId34"/>
    <p:sldId id="28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716CDF5B-8AAC-461E-9994-77049D117C97}" type="datetimeFigureOut">
              <a:rPr lang="en-US" smtClean="0"/>
              <a:pPr/>
              <a:t>2/23/2010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C9ADD8-BFF8-43E2-B5CF-4F449F88D662}"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16CDF5B-8AAC-461E-9994-77049D117C97}" type="datetimeFigureOut">
              <a:rPr lang="en-US" smtClean="0"/>
              <a:pPr/>
              <a:t>2/23/2010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C9ADD8-BFF8-43E2-B5CF-4F449F88D662}"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16CDF5B-8AAC-461E-9994-77049D117C97}" type="datetimeFigureOut">
              <a:rPr lang="en-US" smtClean="0"/>
              <a:pPr/>
              <a:t>2/23/2010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C9ADD8-BFF8-43E2-B5CF-4F449F88D662}"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16CDF5B-8AAC-461E-9994-77049D117C97}" type="datetimeFigureOut">
              <a:rPr lang="en-US" smtClean="0"/>
              <a:pPr/>
              <a:t>2/23/2010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C9ADD8-BFF8-43E2-B5CF-4F449F88D662}"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16CDF5B-8AAC-461E-9994-77049D117C97}" type="datetimeFigureOut">
              <a:rPr lang="en-US" smtClean="0"/>
              <a:pPr/>
              <a:t>2/23/2010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C9ADD8-BFF8-43E2-B5CF-4F449F88D662}"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716CDF5B-8AAC-461E-9994-77049D117C97}" type="datetimeFigureOut">
              <a:rPr lang="en-US" smtClean="0"/>
              <a:pPr/>
              <a:t>2/23/2010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2C9ADD8-BFF8-43E2-B5CF-4F449F88D662}"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716CDF5B-8AAC-461E-9994-77049D117C97}" type="datetimeFigureOut">
              <a:rPr lang="en-US" smtClean="0"/>
              <a:pPr/>
              <a:t>2/23/2010</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82C9ADD8-BFF8-43E2-B5CF-4F449F88D662}"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716CDF5B-8AAC-461E-9994-77049D117C97}" type="datetimeFigureOut">
              <a:rPr lang="en-US" smtClean="0"/>
              <a:pPr/>
              <a:t>2/23/2010</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82C9ADD8-BFF8-43E2-B5CF-4F449F88D662}"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16CDF5B-8AAC-461E-9994-77049D117C97}" type="datetimeFigureOut">
              <a:rPr lang="en-US" smtClean="0"/>
              <a:pPr/>
              <a:t>2/23/2010</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82C9ADD8-BFF8-43E2-B5CF-4F449F88D662}"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16CDF5B-8AAC-461E-9994-77049D117C97}" type="datetimeFigureOut">
              <a:rPr lang="en-US" smtClean="0"/>
              <a:pPr/>
              <a:t>2/23/2010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2C9ADD8-BFF8-43E2-B5CF-4F449F88D662}"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16CDF5B-8AAC-461E-9994-77049D117C97}" type="datetimeFigureOut">
              <a:rPr lang="en-US" smtClean="0"/>
              <a:pPr/>
              <a:t>2/23/2010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2C9ADD8-BFF8-43E2-B5CF-4F449F88D662}"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CDF5B-8AAC-461E-9994-77049D117C97}" type="datetimeFigureOut">
              <a:rPr lang="en-US" smtClean="0"/>
              <a:pPr/>
              <a:t>2/23/2010</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9ADD8-BFF8-43E2-B5CF-4F449F88D662}"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600200"/>
            <a:ext cx="36576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tx1">
                    <a:lumMod val="75000"/>
                    <a:lumOff val="25000"/>
                  </a:schemeClr>
                </a:solidFill>
              </a:rPr>
              <a:t>    </a:t>
            </a:r>
            <a:r>
              <a:rPr lang="en-US" sz="2000" b="1" dirty="0" smtClean="0">
                <a:solidFill>
                  <a:schemeClr val="bg1"/>
                </a:solidFill>
              </a:rPr>
              <a:t>DESCRIPCION DEL PROYECTO</a:t>
            </a:r>
            <a:endParaRPr lang="en-US" sz="2000" b="1" dirty="0">
              <a:solidFill>
                <a:schemeClr val="bg1"/>
              </a:solidFill>
            </a:endParaRPr>
          </a:p>
        </p:txBody>
      </p:sp>
      <p:sp>
        <p:nvSpPr>
          <p:cNvPr id="14" name="13 Rectángulo redondeado"/>
          <p:cNvSpPr/>
          <p:nvPr/>
        </p:nvSpPr>
        <p:spPr>
          <a:xfrm>
            <a:off x="3124200" y="2438400"/>
            <a:ext cx="5334000" cy="609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C" b="1" dirty="0" smtClean="0">
                <a:solidFill>
                  <a:schemeClr val="tx1">
                    <a:lumMod val="75000"/>
                    <a:lumOff val="25000"/>
                  </a:schemeClr>
                </a:solidFill>
              </a:rPr>
              <a:t>Requiere mucho tiempo de planificación.</a:t>
            </a:r>
          </a:p>
        </p:txBody>
      </p:sp>
      <p:sp>
        <p:nvSpPr>
          <p:cNvPr id="15" name="14 Rectángulo redondeado"/>
          <p:cNvSpPr/>
          <p:nvPr/>
        </p:nvSpPr>
        <p:spPr>
          <a:xfrm>
            <a:off x="3124200" y="3429000"/>
            <a:ext cx="5334000" cy="609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C" b="1" dirty="0" smtClean="0">
                <a:solidFill>
                  <a:schemeClr val="tx1">
                    <a:lumMod val="75000"/>
                    <a:lumOff val="25000"/>
                  </a:schemeClr>
                </a:solidFill>
              </a:rPr>
              <a:t>La temática de la fiesta es lo mas importante.</a:t>
            </a:r>
          </a:p>
        </p:txBody>
      </p:sp>
      <p:sp>
        <p:nvSpPr>
          <p:cNvPr id="16" name="15 Rectángulo redondeado"/>
          <p:cNvSpPr/>
          <p:nvPr/>
        </p:nvSpPr>
        <p:spPr>
          <a:xfrm>
            <a:off x="3124200" y="4495800"/>
            <a:ext cx="5334000" cy="609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C" b="1" dirty="0" smtClean="0">
                <a:solidFill>
                  <a:schemeClr val="tx1">
                    <a:lumMod val="75000"/>
                    <a:lumOff val="25000"/>
                  </a:schemeClr>
                </a:solidFill>
              </a:rPr>
              <a:t>El diseño tiene que ser creativo y original.</a:t>
            </a:r>
          </a:p>
        </p:txBody>
      </p:sp>
      <p:sp>
        <p:nvSpPr>
          <p:cNvPr id="17" name="16 Rectángulo redondeado"/>
          <p:cNvSpPr/>
          <p:nvPr/>
        </p:nvSpPr>
        <p:spPr>
          <a:xfrm>
            <a:off x="3124200" y="5562600"/>
            <a:ext cx="5334000" cy="609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C" b="1" dirty="0" smtClean="0">
                <a:solidFill>
                  <a:schemeClr val="tx1">
                    <a:lumMod val="75000"/>
                    <a:lumOff val="25000"/>
                  </a:schemeClr>
                </a:solidFill>
              </a:rPr>
              <a:t>Diseños elaborados manualmente con diferentes tipos de materiales.</a:t>
            </a:r>
            <a:endParaRPr lang="es-EC" b="1" dirty="0">
              <a:solidFill>
                <a:schemeClr val="tx1">
                  <a:lumMod val="75000"/>
                  <a:lumOff val="2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809690"/>
            <a:ext cx="3810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PRESENTACION DE RESULTADOS</a:t>
            </a:r>
            <a:endParaRPr lang="en-US" sz="2000" b="1" dirty="0">
              <a:solidFill>
                <a:schemeClr val="bg1"/>
              </a:solidFill>
            </a:endParaRPr>
          </a:p>
        </p:txBody>
      </p:sp>
      <p:pic>
        <p:nvPicPr>
          <p:cNvPr id="22530" name="Gráfico 5"/>
          <p:cNvPicPr>
            <a:picLocks noChangeArrowheads="1"/>
          </p:cNvPicPr>
          <p:nvPr/>
        </p:nvPicPr>
        <p:blipFill>
          <a:blip r:embed="rId3" cstate="print"/>
          <a:srcRect/>
          <a:stretch>
            <a:fillRect/>
          </a:stretch>
        </p:blipFill>
        <p:spPr bwMode="auto">
          <a:xfrm>
            <a:off x="2971800" y="2895600"/>
            <a:ext cx="5461000" cy="3275329"/>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809690"/>
            <a:ext cx="3810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PRESENTACION DE RESULTADOS</a:t>
            </a:r>
            <a:endParaRPr lang="en-US" sz="2000" b="1" dirty="0">
              <a:solidFill>
                <a:schemeClr val="bg1"/>
              </a:solidFill>
            </a:endParaRPr>
          </a:p>
        </p:txBody>
      </p:sp>
      <p:pic>
        <p:nvPicPr>
          <p:cNvPr id="23554" name="Gráfico 2"/>
          <p:cNvPicPr>
            <a:picLocks noChangeArrowheads="1"/>
          </p:cNvPicPr>
          <p:nvPr/>
        </p:nvPicPr>
        <p:blipFill>
          <a:blip r:embed="rId3" cstate="print"/>
          <a:srcRect/>
          <a:stretch>
            <a:fillRect/>
          </a:stretch>
        </p:blipFill>
        <p:spPr bwMode="auto">
          <a:xfrm>
            <a:off x="2819400" y="2819400"/>
            <a:ext cx="5718845" cy="3429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809690"/>
            <a:ext cx="3810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PRESENTACION DE RESULTADOS</a:t>
            </a:r>
            <a:endParaRPr lang="en-US" sz="2000" b="1" dirty="0">
              <a:solidFill>
                <a:schemeClr val="bg1"/>
              </a:solidFill>
            </a:endParaRPr>
          </a:p>
        </p:txBody>
      </p:sp>
      <p:pic>
        <p:nvPicPr>
          <p:cNvPr id="24578" name="Gráfico 1"/>
          <p:cNvPicPr>
            <a:picLocks noChangeArrowheads="1"/>
          </p:cNvPicPr>
          <p:nvPr/>
        </p:nvPicPr>
        <p:blipFill>
          <a:blip r:embed="rId3" cstate="print"/>
          <a:srcRect/>
          <a:stretch>
            <a:fillRect/>
          </a:stretch>
        </p:blipFill>
        <p:spPr bwMode="auto">
          <a:xfrm>
            <a:off x="2971800" y="2743200"/>
            <a:ext cx="5592543" cy="33528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809690"/>
            <a:ext cx="3810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PRESENTACION DE RESULTADOS</a:t>
            </a:r>
            <a:endParaRPr lang="en-US" sz="2000" b="1" dirty="0">
              <a:solidFill>
                <a:schemeClr val="bg1"/>
              </a:solidFill>
            </a:endParaRPr>
          </a:p>
        </p:txBody>
      </p:sp>
      <p:pic>
        <p:nvPicPr>
          <p:cNvPr id="25602" name="Gráfico 1"/>
          <p:cNvPicPr>
            <a:picLocks noChangeArrowheads="1"/>
          </p:cNvPicPr>
          <p:nvPr/>
        </p:nvPicPr>
        <p:blipFill>
          <a:blip r:embed="rId3" cstate="print"/>
          <a:srcRect/>
          <a:stretch>
            <a:fillRect/>
          </a:stretch>
        </p:blipFill>
        <p:spPr bwMode="auto">
          <a:xfrm>
            <a:off x="3048000" y="2971800"/>
            <a:ext cx="5334000" cy="3198111"/>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809690"/>
            <a:ext cx="3810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PRESENTACION DE RESULTADOS</a:t>
            </a:r>
            <a:endParaRPr lang="en-US" sz="2000" b="1" dirty="0">
              <a:solidFill>
                <a:schemeClr val="bg1"/>
              </a:solidFill>
            </a:endParaRPr>
          </a:p>
        </p:txBody>
      </p:sp>
      <p:pic>
        <p:nvPicPr>
          <p:cNvPr id="26626" name="Gráfico 2"/>
          <p:cNvPicPr>
            <a:picLocks noChangeArrowheads="1"/>
          </p:cNvPicPr>
          <p:nvPr/>
        </p:nvPicPr>
        <p:blipFill>
          <a:blip r:embed="rId3" cstate="print"/>
          <a:srcRect/>
          <a:stretch>
            <a:fillRect/>
          </a:stretch>
        </p:blipFill>
        <p:spPr bwMode="auto">
          <a:xfrm>
            <a:off x="3048000" y="2895600"/>
            <a:ext cx="5486400" cy="3290384"/>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809690"/>
            <a:ext cx="3810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PRESENTACION DE RESULTADOS</a:t>
            </a:r>
            <a:endParaRPr lang="en-US" sz="2000" b="1" dirty="0">
              <a:solidFill>
                <a:schemeClr val="bg1"/>
              </a:solidFill>
            </a:endParaRPr>
          </a:p>
        </p:txBody>
      </p:sp>
      <p:pic>
        <p:nvPicPr>
          <p:cNvPr id="27650" name="Gráfico 16"/>
          <p:cNvPicPr>
            <a:picLocks noChangeArrowheads="1"/>
          </p:cNvPicPr>
          <p:nvPr/>
        </p:nvPicPr>
        <p:blipFill>
          <a:blip r:embed="rId3" cstate="print"/>
          <a:srcRect/>
          <a:stretch>
            <a:fillRect/>
          </a:stretch>
        </p:blipFill>
        <p:spPr bwMode="auto">
          <a:xfrm>
            <a:off x="2971799" y="2819400"/>
            <a:ext cx="5595173" cy="3352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600200"/>
            <a:ext cx="24384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tx1">
                    <a:lumMod val="75000"/>
                    <a:lumOff val="25000"/>
                  </a:schemeClr>
                </a:solidFill>
              </a:rPr>
              <a:t>    </a:t>
            </a:r>
            <a:r>
              <a:rPr lang="en-US" sz="2000" b="1" dirty="0" smtClean="0">
                <a:solidFill>
                  <a:schemeClr val="bg1"/>
                </a:solidFill>
              </a:rPr>
              <a:t>ESTUDIO TECNICO</a:t>
            </a:r>
            <a:endParaRPr lang="en-US" sz="2000" b="1" dirty="0">
              <a:solidFill>
                <a:schemeClr val="bg1"/>
              </a:solidFill>
            </a:endParaRPr>
          </a:p>
        </p:txBody>
      </p:sp>
      <p:pic>
        <p:nvPicPr>
          <p:cNvPr id="28674" name="Picture 2"/>
          <p:cNvPicPr>
            <a:picLocks noChangeAspect="1" noChangeArrowheads="1"/>
          </p:cNvPicPr>
          <p:nvPr/>
        </p:nvPicPr>
        <p:blipFill>
          <a:blip r:embed="rId3" cstate="print"/>
          <a:srcRect/>
          <a:stretch>
            <a:fillRect/>
          </a:stretch>
        </p:blipFill>
        <p:spPr bwMode="auto">
          <a:xfrm>
            <a:off x="2514600" y="2590800"/>
            <a:ext cx="6412217" cy="2362200"/>
          </a:xfrm>
          <a:prstGeom prst="rect">
            <a:avLst/>
          </a:prstGeom>
          <a:noFill/>
          <a:ln w="9525">
            <a:noFill/>
            <a:miter lim="800000"/>
            <a:headEnd/>
            <a:tailEnd/>
          </a:ln>
        </p:spPr>
      </p:pic>
      <p:sp>
        <p:nvSpPr>
          <p:cNvPr id="10" name="8 CuadroTexto"/>
          <p:cNvSpPr txBox="1"/>
          <p:nvPr/>
        </p:nvSpPr>
        <p:spPr>
          <a:xfrm>
            <a:off x="533400" y="2362200"/>
            <a:ext cx="16764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tx1">
                    <a:lumMod val="75000"/>
                    <a:lumOff val="25000"/>
                  </a:schemeClr>
                </a:solidFill>
              </a:rPr>
              <a:t>    </a:t>
            </a:r>
            <a:r>
              <a:rPr lang="en-US" sz="2000" b="1" dirty="0" smtClean="0">
                <a:solidFill>
                  <a:schemeClr val="bg1"/>
                </a:solidFill>
              </a:rPr>
              <a:t>LOGOTIPO</a:t>
            </a:r>
            <a:endParaRPr lang="en-US" sz="2000" b="1"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381000" y="1600200"/>
            <a:ext cx="16764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tx1">
                    <a:lumMod val="75000"/>
                    <a:lumOff val="25000"/>
                  </a:schemeClr>
                </a:solidFill>
              </a:rPr>
              <a:t>    </a:t>
            </a:r>
            <a:r>
              <a:rPr lang="en-US" sz="2000" b="1" dirty="0" smtClean="0">
                <a:solidFill>
                  <a:schemeClr val="bg1"/>
                </a:solidFill>
              </a:rPr>
              <a:t>PAPELERIA</a:t>
            </a:r>
            <a:endParaRPr lang="en-US" sz="2000" b="1" dirty="0">
              <a:solidFill>
                <a:schemeClr val="bg1"/>
              </a:solidFill>
            </a:endParaRPr>
          </a:p>
        </p:txBody>
      </p:sp>
      <p:pic>
        <p:nvPicPr>
          <p:cNvPr id="31746" name="Picture 2" descr="papeleria copy"/>
          <p:cNvPicPr>
            <a:picLocks noChangeAspect="1" noChangeArrowheads="1"/>
          </p:cNvPicPr>
          <p:nvPr/>
        </p:nvPicPr>
        <p:blipFill>
          <a:blip r:embed="rId3" cstate="print"/>
          <a:srcRect/>
          <a:stretch>
            <a:fillRect/>
          </a:stretch>
        </p:blipFill>
        <p:spPr bwMode="auto">
          <a:xfrm>
            <a:off x="3276600" y="1600200"/>
            <a:ext cx="5219700" cy="508793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381000" y="1733490"/>
            <a:ext cx="3810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tx1">
                    <a:lumMod val="75000"/>
                    <a:lumOff val="25000"/>
                  </a:schemeClr>
                </a:solidFill>
              </a:rPr>
              <a:t>    </a:t>
            </a:r>
            <a:r>
              <a:rPr lang="en-US" sz="2000" b="1" dirty="0" smtClean="0">
                <a:solidFill>
                  <a:schemeClr val="bg1"/>
                </a:solidFill>
              </a:rPr>
              <a:t>CREDENCIALES DE EMPLEADOS</a:t>
            </a:r>
            <a:endParaRPr lang="en-US" sz="2000" b="1" dirty="0">
              <a:solidFill>
                <a:schemeClr val="bg1"/>
              </a:solidFill>
            </a:endParaRPr>
          </a:p>
        </p:txBody>
      </p:sp>
      <p:pic>
        <p:nvPicPr>
          <p:cNvPr id="32770" name="Picture 2" descr="crede"/>
          <p:cNvPicPr>
            <a:picLocks noChangeAspect="1" noChangeArrowheads="1"/>
          </p:cNvPicPr>
          <p:nvPr/>
        </p:nvPicPr>
        <p:blipFill>
          <a:blip r:embed="rId3" cstate="print"/>
          <a:srcRect/>
          <a:stretch>
            <a:fillRect/>
          </a:stretch>
        </p:blipFill>
        <p:spPr bwMode="auto">
          <a:xfrm>
            <a:off x="2667000" y="2590800"/>
            <a:ext cx="5734050" cy="349091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pic>
        <p:nvPicPr>
          <p:cNvPr id="33794" name="Picture 2" descr="afiche"/>
          <p:cNvPicPr>
            <a:picLocks noChangeAspect="1" noChangeArrowheads="1"/>
          </p:cNvPicPr>
          <p:nvPr/>
        </p:nvPicPr>
        <p:blipFill>
          <a:blip r:embed="rId3" cstate="print"/>
          <a:srcRect/>
          <a:stretch>
            <a:fillRect/>
          </a:stretch>
        </p:blipFill>
        <p:spPr bwMode="auto">
          <a:xfrm>
            <a:off x="2860353" y="1447800"/>
            <a:ext cx="3845247" cy="5334000"/>
          </a:xfrm>
          <a:prstGeom prst="rect">
            <a:avLst/>
          </a:prstGeom>
          <a:noFill/>
          <a:ln w="9525">
            <a:noFill/>
            <a:miter lim="800000"/>
            <a:headEnd/>
            <a:tailEnd/>
          </a:ln>
        </p:spPr>
      </p:pic>
      <p:sp>
        <p:nvSpPr>
          <p:cNvPr id="10" name="8 CuadroTexto"/>
          <p:cNvSpPr txBox="1"/>
          <p:nvPr/>
        </p:nvSpPr>
        <p:spPr>
          <a:xfrm>
            <a:off x="381000" y="1123890"/>
            <a:ext cx="28194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tx1">
                    <a:lumMod val="75000"/>
                    <a:lumOff val="25000"/>
                  </a:schemeClr>
                </a:solidFill>
              </a:rPr>
              <a:t>    </a:t>
            </a:r>
            <a:r>
              <a:rPr lang="en-US" sz="2000" b="1" dirty="0" smtClean="0">
                <a:solidFill>
                  <a:schemeClr val="bg1"/>
                </a:solidFill>
              </a:rPr>
              <a:t>ANUNCIO DE REVISTA</a:t>
            </a:r>
            <a:endParaRPr lang="en-US" sz="2000" b="1"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600200"/>
            <a:ext cx="2286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tx1">
                    <a:lumMod val="75000"/>
                    <a:lumOff val="25000"/>
                  </a:schemeClr>
                </a:solidFill>
              </a:rPr>
              <a:t>    </a:t>
            </a:r>
            <a:r>
              <a:rPr lang="en-US" sz="2000" b="1" dirty="0" smtClean="0">
                <a:solidFill>
                  <a:schemeClr val="bg1"/>
                </a:solidFill>
              </a:rPr>
              <a:t>ANTECEDENTES</a:t>
            </a:r>
            <a:endParaRPr lang="en-US" sz="2000" b="1" dirty="0">
              <a:solidFill>
                <a:schemeClr val="bg1"/>
              </a:solidFill>
            </a:endParaRPr>
          </a:p>
        </p:txBody>
      </p:sp>
      <p:sp>
        <p:nvSpPr>
          <p:cNvPr id="14" name="13 Rectángulo redondeado"/>
          <p:cNvSpPr/>
          <p:nvPr/>
        </p:nvSpPr>
        <p:spPr>
          <a:xfrm>
            <a:off x="3124200" y="2819400"/>
            <a:ext cx="5334000" cy="990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C" b="1" dirty="0" smtClean="0">
                <a:solidFill>
                  <a:schemeClr val="tx1">
                    <a:lumMod val="75000"/>
                    <a:lumOff val="25000"/>
                  </a:schemeClr>
                </a:solidFill>
              </a:rPr>
              <a:t>Según datos del Cuerpo de bomberos se encuentran oficialmente registrados 19 locales de fiestas infantiles en la Provincia del Guayas.</a:t>
            </a:r>
          </a:p>
        </p:txBody>
      </p:sp>
      <p:sp>
        <p:nvSpPr>
          <p:cNvPr id="15" name="14 Rectángulo redondeado"/>
          <p:cNvSpPr/>
          <p:nvPr/>
        </p:nvSpPr>
        <p:spPr>
          <a:xfrm>
            <a:off x="3124200" y="4114800"/>
            <a:ext cx="5334000" cy="1600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C" b="1" dirty="0" smtClean="0">
                <a:solidFill>
                  <a:schemeClr val="tx1">
                    <a:lumMod val="75000"/>
                    <a:lumOff val="25000"/>
                  </a:schemeClr>
                </a:solidFill>
              </a:rPr>
              <a:t>Se clasifican en tres grupos : </a:t>
            </a:r>
          </a:p>
          <a:p>
            <a:pPr lvl="1" algn="just">
              <a:buFont typeface="Arial" pitchFamily="34" charset="0"/>
              <a:buChar char="•"/>
            </a:pPr>
            <a:r>
              <a:rPr lang="es-EC" b="1" dirty="0" smtClean="0">
                <a:solidFill>
                  <a:schemeClr val="tx1">
                    <a:lumMod val="75000"/>
                    <a:lumOff val="25000"/>
                  </a:schemeClr>
                </a:solidFill>
              </a:rPr>
              <a:t>Organizadores de fiesta con local incluido.</a:t>
            </a:r>
          </a:p>
          <a:p>
            <a:pPr lvl="1" algn="just">
              <a:buFont typeface="Arial" pitchFamily="34" charset="0"/>
              <a:buChar char="•"/>
            </a:pPr>
            <a:r>
              <a:rPr lang="es-EC" b="1" dirty="0" smtClean="0">
                <a:solidFill>
                  <a:schemeClr val="tx1">
                    <a:lumMod val="75000"/>
                    <a:lumOff val="25000"/>
                  </a:schemeClr>
                </a:solidFill>
              </a:rPr>
              <a:t>Decoradores y diseñadores de fiestas.</a:t>
            </a:r>
          </a:p>
          <a:p>
            <a:pPr lvl="1" algn="just">
              <a:buFont typeface="Arial" pitchFamily="34" charset="0"/>
              <a:buChar char="•"/>
            </a:pPr>
            <a:r>
              <a:rPr lang="es-EC" b="1" dirty="0" smtClean="0">
                <a:solidFill>
                  <a:schemeClr val="tx1">
                    <a:lumMod val="75000"/>
                    <a:lumOff val="25000"/>
                  </a:schemeClr>
                </a:solidFill>
              </a:rPr>
              <a:t>Locales de fiestas infantiles.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457200" y="1504890"/>
            <a:ext cx="1905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tx1">
                    <a:lumMod val="75000"/>
                    <a:lumOff val="25000"/>
                  </a:schemeClr>
                </a:solidFill>
              </a:rPr>
              <a:t>    </a:t>
            </a:r>
            <a:r>
              <a:rPr lang="en-US" sz="2000" b="1" dirty="0" smtClean="0">
                <a:solidFill>
                  <a:schemeClr val="bg1"/>
                </a:solidFill>
              </a:rPr>
              <a:t>PAGINA WEB</a:t>
            </a:r>
            <a:endParaRPr lang="en-US" sz="2000" b="1" dirty="0">
              <a:solidFill>
                <a:schemeClr val="bg1"/>
              </a:solidFill>
            </a:endParaRPr>
          </a:p>
        </p:txBody>
      </p:sp>
      <p:pic>
        <p:nvPicPr>
          <p:cNvPr id="34818" name="Picture 2" descr="mail 1"/>
          <p:cNvPicPr>
            <a:picLocks noChangeAspect="1" noChangeArrowheads="1"/>
          </p:cNvPicPr>
          <p:nvPr/>
        </p:nvPicPr>
        <p:blipFill>
          <a:blip r:embed="rId3" cstate="print"/>
          <a:srcRect/>
          <a:stretch>
            <a:fillRect/>
          </a:stretch>
        </p:blipFill>
        <p:spPr bwMode="auto">
          <a:xfrm>
            <a:off x="2743200" y="2133600"/>
            <a:ext cx="5632450" cy="405288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609600" y="1676400"/>
            <a:ext cx="1905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tx1">
                    <a:lumMod val="75000"/>
                    <a:lumOff val="25000"/>
                  </a:schemeClr>
                </a:solidFill>
              </a:rPr>
              <a:t>    </a:t>
            </a:r>
            <a:r>
              <a:rPr lang="en-US" sz="2000" b="1" dirty="0" smtClean="0">
                <a:solidFill>
                  <a:schemeClr val="bg1"/>
                </a:solidFill>
              </a:rPr>
              <a:t>FUNCIONES</a:t>
            </a:r>
            <a:endParaRPr lang="en-US" sz="2000" b="1" dirty="0">
              <a:solidFill>
                <a:schemeClr val="bg1"/>
              </a:solidFill>
            </a:endParaRPr>
          </a:p>
        </p:txBody>
      </p:sp>
      <p:sp>
        <p:nvSpPr>
          <p:cNvPr id="5" name="14 Rectángulo redondeado"/>
          <p:cNvSpPr/>
          <p:nvPr/>
        </p:nvSpPr>
        <p:spPr>
          <a:xfrm>
            <a:off x="3429000" y="2590800"/>
            <a:ext cx="43434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lvl="0" algn="just"/>
            <a:r>
              <a:rPr lang="es-ES" sz="1400" b="1" dirty="0" smtClean="0">
                <a:solidFill>
                  <a:srgbClr val="404040"/>
                </a:solidFill>
              </a:rPr>
              <a:t>Dentro del servicio se incluye una amplia gama de elementos a disposición del cliente  que se mencionan a continuación</a:t>
            </a:r>
            <a:r>
              <a:rPr lang="es-ES_tradnl" sz="1400" b="1" dirty="0" smtClean="0">
                <a:solidFill>
                  <a:srgbClr val="404040"/>
                </a:solidFill>
              </a:rPr>
              <a:t> </a:t>
            </a:r>
            <a:r>
              <a:rPr lang="es-ES" sz="1400" b="1" dirty="0" smtClean="0">
                <a:solidFill>
                  <a:srgbClr val="404040"/>
                </a:solidFill>
              </a:rPr>
              <a:t>. </a:t>
            </a:r>
            <a:endParaRPr lang="es-ES_tradnl" sz="1400" b="1" dirty="0">
              <a:solidFill>
                <a:srgbClr val="404040"/>
              </a:solidFill>
            </a:endParaRPr>
          </a:p>
        </p:txBody>
      </p:sp>
      <p:sp>
        <p:nvSpPr>
          <p:cNvPr id="11" name="CuadroTexto 10"/>
          <p:cNvSpPr txBox="1"/>
          <p:nvPr/>
        </p:nvSpPr>
        <p:spPr>
          <a:xfrm>
            <a:off x="3429000" y="3657600"/>
            <a:ext cx="2590800" cy="2646879"/>
          </a:xfrm>
          <a:prstGeom prst="rect">
            <a:avLst/>
          </a:prstGeom>
          <a:noFill/>
        </p:spPr>
        <p:txBody>
          <a:bodyPr wrap="square" rtlCol="0">
            <a:spAutoFit/>
          </a:bodyPr>
          <a:lstStyle/>
          <a:p>
            <a:pPr lvl="0">
              <a:spcAft>
                <a:spcPts val="600"/>
              </a:spcAft>
            </a:pPr>
            <a:r>
              <a:rPr lang="es-ES_tradnl" sz="1400" b="1" dirty="0" smtClean="0">
                <a:solidFill>
                  <a:srgbClr val="404040"/>
                </a:solidFill>
              </a:rPr>
              <a:t>Invitación</a:t>
            </a:r>
          </a:p>
          <a:p>
            <a:pPr lvl="0">
              <a:spcAft>
                <a:spcPts val="600"/>
              </a:spcAft>
            </a:pPr>
            <a:r>
              <a:rPr lang="es-ES_tradnl" sz="1400" b="1" dirty="0" smtClean="0">
                <a:solidFill>
                  <a:srgbClr val="404040"/>
                </a:solidFill>
              </a:rPr>
              <a:t>Centro de mesas</a:t>
            </a:r>
          </a:p>
          <a:p>
            <a:pPr lvl="0">
              <a:spcAft>
                <a:spcPts val="600"/>
              </a:spcAft>
            </a:pPr>
            <a:r>
              <a:rPr lang="es-ES_tradnl" sz="1400" b="1" dirty="0" smtClean="0">
                <a:solidFill>
                  <a:srgbClr val="404040"/>
                </a:solidFill>
              </a:rPr>
              <a:t>Diseño de la torta de fondant</a:t>
            </a:r>
          </a:p>
          <a:p>
            <a:pPr lvl="0">
              <a:spcAft>
                <a:spcPts val="600"/>
              </a:spcAft>
            </a:pPr>
            <a:r>
              <a:rPr lang="es-ES_tradnl" sz="1400" b="1" dirty="0" err="1" smtClean="0">
                <a:solidFill>
                  <a:srgbClr val="404040"/>
                </a:solidFill>
              </a:rPr>
              <a:t>Chupeteras</a:t>
            </a:r>
            <a:endParaRPr lang="es-ES_tradnl" sz="1400" b="1" dirty="0" smtClean="0">
              <a:solidFill>
                <a:srgbClr val="404040"/>
              </a:solidFill>
            </a:endParaRPr>
          </a:p>
          <a:p>
            <a:pPr lvl="0">
              <a:spcAft>
                <a:spcPts val="600"/>
              </a:spcAft>
            </a:pPr>
            <a:r>
              <a:rPr lang="es-ES_tradnl" sz="1400" b="1" dirty="0" smtClean="0">
                <a:solidFill>
                  <a:srgbClr val="404040"/>
                </a:solidFill>
              </a:rPr>
              <a:t>Sorpresas</a:t>
            </a:r>
          </a:p>
          <a:p>
            <a:pPr lvl="0">
              <a:spcAft>
                <a:spcPts val="600"/>
              </a:spcAft>
            </a:pPr>
            <a:r>
              <a:rPr lang="es-ES_tradnl" sz="1400" b="1" dirty="0" smtClean="0">
                <a:solidFill>
                  <a:srgbClr val="404040"/>
                </a:solidFill>
              </a:rPr>
              <a:t>Globos</a:t>
            </a:r>
          </a:p>
          <a:p>
            <a:pPr lvl="0">
              <a:spcAft>
                <a:spcPts val="600"/>
              </a:spcAft>
            </a:pPr>
            <a:r>
              <a:rPr lang="es-ES_tradnl" sz="1400" b="1" dirty="0" smtClean="0">
                <a:solidFill>
                  <a:srgbClr val="404040"/>
                </a:solidFill>
              </a:rPr>
              <a:t>Piñata</a:t>
            </a:r>
          </a:p>
          <a:p>
            <a:pPr lvl="0">
              <a:spcAft>
                <a:spcPts val="600"/>
              </a:spcAft>
            </a:pPr>
            <a:r>
              <a:rPr lang="es-ES_tradnl" sz="1400" b="1" dirty="0" smtClean="0">
                <a:solidFill>
                  <a:srgbClr val="404040"/>
                </a:solidFill>
              </a:rPr>
              <a:t>Apliques de pared </a:t>
            </a:r>
          </a:p>
          <a:p>
            <a:pPr lvl="0">
              <a:spcAft>
                <a:spcPts val="600"/>
              </a:spcAft>
            </a:pPr>
            <a:r>
              <a:rPr lang="es-ES_tradnl" sz="1400" b="1" dirty="0" smtClean="0">
                <a:solidFill>
                  <a:srgbClr val="404040"/>
                </a:solidFill>
              </a:rPr>
              <a:t>Álbum fotográfico personalizado</a:t>
            </a:r>
          </a:p>
          <a:p>
            <a:endParaRPr lang="es-ES_tradnl"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609600" y="1676400"/>
            <a:ext cx="1905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INVITACIONES</a:t>
            </a:r>
            <a:endParaRPr lang="en-US" sz="2000" b="1" dirty="0">
              <a:solidFill>
                <a:schemeClr val="bg1"/>
              </a:solidFill>
            </a:endParaRPr>
          </a:p>
        </p:txBody>
      </p:sp>
      <p:pic>
        <p:nvPicPr>
          <p:cNvPr id="36866" name="Picture 2" descr="cd"/>
          <p:cNvPicPr>
            <a:picLocks noChangeAspect="1" noChangeArrowheads="1"/>
          </p:cNvPicPr>
          <p:nvPr/>
        </p:nvPicPr>
        <p:blipFill>
          <a:blip r:embed="rId3" cstate="print"/>
          <a:srcRect/>
          <a:stretch>
            <a:fillRect/>
          </a:stretch>
        </p:blipFill>
        <p:spPr bwMode="auto">
          <a:xfrm>
            <a:off x="3505200" y="2362200"/>
            <a:ext cx="4381500" cy="396716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609600" y="1676400"/>
            <a:ext cx="25908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CENTROS DE MESAS</a:t>
            </a:r>
            <a:endParaRPr lang="en-US" sz="2000" b="1" dirty="0">
              <a:solidFill>
                <a:schemeClr val="bg1"/>
              </a:solidFill>
            </a:endParaRPr>
          </a:p>
        </p:txBody>
      </p:sp>
      <p:pic>
        <p:nvPicPr>
          <p:cNvPr id="37890" name="Picture 2" descr="centro de mesas"/>
          <p:cNvPicPr>
            <a:picLocks noChangeAspect="1" noChangeArrowheads="1"/>
          </p:cNvPicPr>
          <p:nvPr/>
        </p:nvPicPr>
        <p:blipFill>
          <a:blip r:embed="rId3" cstate="print"/>
          <a:srcRect/>
          <a:stretch>
            <a:fillRect/>
          </a:stretch>
        </p:blipFill>
        <p:spPr bwMode="auto">
          <a:xfrm>
            <a:off x="2362200" y="2286000"/>
            <a:ext cx="6664314" cy="44958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609600" y="1676400"/>
            <a:ext cx="10668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TORTA</a:t>
            </a:r>
            <a:endParaRPr lang="en-US" sz="2000" b="1" dirty="0">
              <a:solidFill>
                <a:schemeClr val="bg1"/>
              </a:solidFill>
            </a:endParaRPr>
          </a:p>
        </p:txBody>
      </p:sp>
      <p:pic>
        <p:nvPicPr>
          <p:cNvPr id="38914" name="Picture 2" descr="torta"/>
          <p:cNvPicPr>
            <a:picLocks noChangeAspect="1" noChangeArrowheads="1"/>
          </p:cNvPicPr>
          <p:nvPr/>
        </p:nvPicPr>
        <p:blipFill>
          <a:blip r:embed="rId3" cstate="print"/>
          <a:srcRect/>
          <a:stretch>
            <a:fillRect/>
          </a:stretch>
        </p:blipFill>
        <p:spPr bwMode="auto">
          <a:xfrm>
            <a:off x="2667000" y="2286000"/>
            <a:ext cx="6127750" cy="40767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609600" y="1676400"/>
            <a:ext cx="18288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CHUPETERA</a:t>
            </a:r>
            <a:endParaRPr lang="en-US" sz="2000" b="1" dirty="0">
              <a:solidFill>
                <a:schemeClr val="bg1"/>
              </a:solidFill>
            </a:endParaRPr>
          </a:p>
        </p:txBody>
      </p:sp>
      <p:pic>
        <p:nvPicPr>
          <p:cNvPr id="39938" name="Picture 2" descr="chupetera"/>
          <p:cNvPicPr>
            <a:picLocks noChangeAspect="1" noChangeArrowheads="1"/>
          </p:cNvPicPr>
          <p:nvPr/>
        </p:nvPicPr>
        <p:blipFill>
          <a:blip r:embed="rId3" cstate="print"/>
          <a:srcRect/>
          <a:stretch>
            <a:fillRect/>
          </a:stretch>
        </p:blipFill>
        <p:spPr bwMode="auto">
          <a:xfrm>
            <a:off x="2489200" y="2057400"/>
            <a:ext cx="6654800" cy="44263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609600" y="1676400"/>
            <a:ext cx="1524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SORPRESA</a:t>
            </a:r>
            <a:endParaRPr lang="en-US" sz="2000" b="1" dirty="0">
              <a:solidFill>
                <a:schemeClr val="bg1"/>
              </a:solidFill>
            </a:endParaRPr>
          </a:p>
        </p:txBody>
      </p:sp>
      <p:pic>
        <p:nvPicPr>
          <p:cNvPr id="40962" name="Picture 2" descr="sor"/>
          <p:cNvPicPr>
            <a:picLocks noChangeAspect="1" noChangeArrowheads="1"/>
          </p:cNvPicPr>
          <p:nvPr/>
        </p:nvPicPr>
        <p:blipFill>
          <a:blip r:embed="rId3" cstate="print"/>
          <a:srcRect/>
          <a:stretch>
            <a:fillRect/>
          </a:stretch>
        </p:blipFill>
        <p:spPr bwMode="auto">
          <a:xfrm>
            <a:off x="2971800" y="2209800"/>
            <a:ext cx="5861050" cy="38989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609600" y="1676400"/>
            <a:ext cx="1524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a:t>
            </a:r>
            <a:r>
              <a:rPr lang="en-US" sz="2000" b="1" dirty="0" smtClean="0">
                <a:solidFill>
                  <a:schemeClr val="bg1"/>
                </a:solidFill>
              </a:rPr>
              <a:t>   ALBUM</a:t>
            </a:r>
            <a:endParaRPr lang="en-US" sz="2000" b="1" dirty="0">
              <a:solidFill>
                <a:schemeClr val="bg1"/>
              </a:solidFill>
            </a:endParaRPr>
          </a:p>
        </p:txBody>
      </p:sp>
      <p:pic>
        <p:nvPicPr>
          <p:cNvPr id="5" name="4 Imagen" descr="diapositivas1.jpg"/>
          <p:cNvPicPr>
            <a:picLocks noChangeAspect="1"/>
          </p:cNvPicPr>
          <p:nvPr/>
        </p:nvPicPr>
        <p:blipFill>
          <a:blip r:embed="rId3" cstate="print"/>
          <a:stretch>
            <a:fillRect/>
          </a:stretch>
        </p:blipFill>
        <p:spPr>
          <a:xfrm>
            <a:off x="2895600" y="2362200"/>
            <a:ext cx="5524501" cy="389964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609600" y="1676400"/>
            <a:ext cx="32766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a:t>
            </a:r>
            <a:r>
              <a:rPr lang="en-US" sz="2000" b="1" dirty="0" smtClean="0">
                <a:solidFill>
                  <a:schemeClr val="bg1"/>
                </a:solidFill>
              </a:rPr>
              <a:t>   DECORACION  COMPLETA</a:t>
            </a:r>
            <a:endParaRPr lang="en-US" sz="2000" b="1" dirty="0">
              <a:solidFill>
                <a:schemeClr val="bg1"/>
              </a:solidFill>
            </a:endParaRPr>
          </a:p>
        </p:txBody>
      </p:sp>
      <p:pic>
        <p:nvPicPr>
          <p:cNvPr id="6" name="5 Imagen" descr="DSC03088.JPG"/>
          <p:cNvPicPr>
            <a:picLocks noChangeAspect="1"/>
          </p:cNvPicPr>
          <p:nvPr/>
        </p:nvPicPr>
        <p:blipFill>
          <a:blip r:embed="rId3" cstate="print"/>
          <a:stretch>
            <a:fillRect/>
          </a:stretch>
        </p:blipFill>
        <p:spPr>
          <a:xfrm>
            <a:off x="2819400" y="2362200"/>
            <a:ext cx="5588000" cy="4191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3"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533400" y="1752600"/>
            <a:ext cx="6858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a:t>
            </a:r>
            <a:r>
              <a:rPr lang="es-ES" sz="2000" b="1" dirty="0" smtClean="0"/>
              <a:t>BALANCE DE MAQUINARIA, EQUIPOS Y MUEBLES DE OFICINA.</a:t>
            </a:r>
            <a:endParaRPr lang="es-ES_tradnl" sz="2000" dirty="0"/>
          </a:p>
        </p:txBody>
      </p:sp>
      <p:graphicFrame>
        <p:nvGraphicFramePr>
          <p:cNvPr id="41988" name="Object 4"/>
          <p:cNvGraphicFramePr>
            <a:graphicFrameLocks noChangeAspect="1"/>
          </p:cNvGraphicFramePr>
          <p:nvPr/>
        </p:nvGraphicFramePr>
        <p:xfrm>
          <a:off x="2743200" y="2514600"/>
          <a:ext cx="5715000" cy="3873500"/>
        </p:xfrm>
        <a:graphic>
          <a:graphicData uri="http://schemas.openxmlformats.org/presentationml/2006/ole">
            <p:oleObj spid="_x0000_s41988" name="Documento" r:id="rId4" imgW="5714790" imgH="3873357" progId="Word.Document.12">
              <p:link updateAutomatic="1"/>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600200"/>
            <a:ext cx="36576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DEFINICION DE OBJECTIVOS</a:t>
            </a:r>
            <a:endParaRPr lang="en-US" sz="2000" b="1" dirty="0">
              <a:solidFill>
                <a:schemeClr val="bg1"/>
              </a:solidFill>
            </a:endParaRPr>
          </a:p>
        </p:txBody>
      </p:sp>
      <p:sp>
        <p:nvSpPr>
          <p:cNvPr id="15" name="14 Rectángulo redondeado"/>
          <p:cNvSpPr/>
          <p:nvPr/>
        </p:nvSpPr>
        <p:spPr>
          <a:xfrm>
            <a:off x="3886200" y="3657600"/>
            <a:ext cx="4343400" cy="1752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C" b="1" dirty="0" smtClean="0">
                <a:solidFill>
                  <a:schemeClr val="tx1">
                    <a:lumMod val="75000"/>
                    <a:lumOff val="25000"/>
                  </a:schemeClr>
                </a:solidFill>
              </a:rPr>
              <a:t>Lograr como objetivo general mejorar en individualizar la decoración de fiestas infantiles, mediante la creación de las piezas decorativas.</a:t>
            </a:r>
          </a:p>
        </p:txBody>
      </p:sp>
      <p:sp>
        <p:nvSpPr>
          <p:cNvPr id="8" name="7 CuadroTexto"/>
          <p:cNvSpPr txBox="1"/>
          <p:nvPr/>
        </p:nvSpPr>
        <p:spPr>
          <a:xfrm>
            <a:off x="3048000" y="3028890"/>
            <a:ext cx="28194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OBJECTIVO  GENERAL</a:t>
            </a:r>
            <a:endParaRPr lang="en-US" sz="2000" b="1"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3"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762000" y="1752600"/>
            <a:ext cx="28956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a:t>
            </a:r>
            <a:r>
              <a:rPr lang="es-ES" sz="2000" b="1" dirty="0" smtClean="0"/>
              <a:t>BALANCE DE PERSONAL</a:t>
            </a:r>
            <a:r>
              <a:rPr lang="es-ES_tradnl" sz="2000" dirty="0" smtClean="0"/>
              <a:t> </a:t>
            </a:r>
            <a:endParaRPr lang="es-ES_tradnl" sz="2000" dirty="0"/>
          </a:p>
        </p:txBody>
      </p:sp>
      <p:graphicFrame>
        <p:nvGraphicFramePr>
          <p:cNvPr id="43011" name="Object 3"/>
          <p:cNvGraphicFramePr>
            <a:graphicFrameLocks noChangeAspect="1"/>
          </p:cNvGraphicFramePr>
          <p:nvPr/>
        </p:nvGraphicFramePr>
        <p:xfrm>
          <a:off x="2895600" y="3124200"/>
          <a:ext cx="5702300" cy="2095500"/>
        </p:xfrm>
        <a:graphic>
          <a:graphicData uri="http://schemas.openxmlformats.org/presentationml/2006/ole">
            <p:oleObj spid="_x0000_s43011" name="Documento" r:id="rId4" imgW="5702090" imgH="2095423" progId="Word.Document.12">
              <p:link updateAutomatic="1"/>
            </p:oleObj>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762000" y="1752600"/>
            <a:ext cx="22098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a:t>
            </a:r>
            <a:r>
              <a:rPr lang="en-US" sz="2000" b="1" dirty="0" smtClean="0"/>
              <a:t>ORGANIGRAMA</a:t>
            </a:r>
            <a:endParaRPr lang="es-ES_tradnl" sz="2000" dirty="0"/>
          </a:p>
        </p:txBody>
      </p:sp>
      <p:pic>
        <p:nvPicPr>
          <p:cNvPr id="44035" name="O 1"/>
          <p:cNvPicPr>
            <a:picLocks noChangeArrowheads="1"/>
          </p:cNvPicPr>
          <p:nvPr/>
        </p:nvPicPr>
        <p:blipFill>
          <a:blip r:embed="rId3" cstate="print"/>
          <a:srcRect l="-128" t="-450" r="-64" b="-722"/>
          <a:stretch>
            <a:fillRect/>
          </a:stretch>
        </p:blipFill>
        <p:spPr bwMode="auto">
          <a:xfrm>
            <a:off x="3124200" y="2438400"/>
            <a:ext cx="5178425" cy="37401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3" cstate="print"/>
          <a:stretch>
            <a:fillRect/>
          </a:stretch>
        </p:blipFill>
        <p:spPr>
          <a:xfrm>
            <a:off x="0" y="207818"/>
            <a:ext cx="9144000" cy="6650182"/>
          </a:xfrm>
          <a:prstGeom prst="rect">
            <a:avLst/>
          </a:prstGeom>
          <a:solidFill>
            <a:schemeClr val="accent1"/>
          </a:solidFill>
        </p:spPr>
      </p:pic>
      <p:sp>
        <p:nvSpPr>
          <p:cNvPr id="10" name="8 CuadroTexto"/>
          <p:cNvSpPr txBox="1"/>
          <p:nvPr/>
        </p:nvSpPr>
        <p:spPr>
          <a:xfrm>
            <a:off x="762000" y="1752600"/>
            <a:ext cx="12192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dirty="0" smtClean="0">
                <a:solidFill>
                  <a:schemeClr val="bg1"/>
                </a:solidFill>
              </a:rPr>
              <a:t>  </a:t>
            </a:r>
            <a:r>
              <a:rPr lang="en-US" sz="2000" dirty="0" smtClean="0"/>
              <a:t>GASTOS</a:t>
            </a:r>
            <a:endParaRPr lang="es-ES_tradnl" sz="2000" dirty="0"/>
          </a:p>
        </p:txBody>
      </p:sp>
      <p:graphicFrame>
        <p:nvGraphicFramePr>
          <p:cNvPr id="45059" name="Object 3"/>
          <p:cNvGraphicFramePr>
            <a:graphicFrameLocks noChangeAspect="1"/>
          </p:cNvGraphicFramePr>
          <p:nvPr/>
        </p:nvGraphicFramePr>
        <p:xfrm>
          <a:off x="2590800" y="3276600"/>
          <a:ext cx="5765800" cy="1943100"/>
        </p:xfrm>
        <a:graphic>
          <a:graphicData uri="http://schemas.openxmlformats.org/presentationml/2006/ole">
            <p:oleObj spid="_x0000_s45059" name="Documento" r:id="rId4" imgW="5765588" imgH="1943028" progId="Word.Document.12">
              <p:link updateAutomatic="1"/>
            </p:oleObj>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600200"/>
            <a:ext cx="19812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CONCLUSIONES</a:t>
            </a:r>
            <a:endParaRPr lang="en-US" sz="2000" b="1" dirty="0">
              <a:solidFill>
                <a:schemeClr val="bg1"/>
              </a:solidFill>
            </a:endParaRPr>
          </a:p>
        </p:txBody>
      </p:sp>
      <p:sp>
        <p:nvSpPr>
          <p:cNvPr id="14" name="13 Rectángulo redondeado"/>
          <p:cNvSpPr/>
          <p:nvPr/>
        </p:nvSpPr>
        <p:spPr>
          <a:xfrm>
            <a:off x="3124200" y="2133600"/>
            <a:ext cx="53340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lvl="0" algn="just"/>
            <a:r>
              <a:rPr lang="es-ES" sz="1400" b="1" dirty="0" smtClean="0">
                <a:solidFill>
                  <a:schemeClr val="tx1">
                    <a:lumMod val="75000"/>
                    <a:lumOff val="25000"/>
                  </a:schemeClr>
                </a:solidFill>
              </a:rPr>
              <a:t>Creemos factible que se ponga en marcha este proyecto pues hay 89%  de personas que acepta el servicio de decoración y creación de fiestas infantiles</a:t>
            </a:r>
            <a:r>
              <a:rPr lang="es-ES" b="1" dirty="0" smtClean="0">
                <a:solidFill>
                  <a:schemeClr val="tx1">
                    <a:lumMod val="75000"/>
                    <a:lumOff val="25000"/>
                  </a:schemeClr>
                </a:solidFill>
              </a:rPr>
              <a:t>.</a:t>
            </a:r>
            <a:endParaRPr lang="es-ES_tradnl" b="1" dirty="0" smtClean="0">
              <a:solidFill>
                <a:schemeClr val="tx1">
                  <a:lumMod val="75000"/>
                  <a:lumOff val="25000"/>
                </a:schemeClr>
              </a:solidFill>
            </a:endParaRPr>
          </a:p>
        </p:txBody>
      </p:sp>
      <p:sp>
        <p:nvSpPr>
          <p:cNvPr id="8" name="13 Rectángulo redondeado"/>
          <p:cNvSpPr/>
          <p:nvPr/>
        </p:nvSpPr>
        <p:spPr>
          <a:xfrm>
            <a:off x="3124200" y="3200400"/>
            <a:ext cx="53340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lvl="0" algn="just"/>
            <a:r>
              <a:rPr lang="es-ES" sz="1400" b="1" dirty="0" smtClean="0">
                <a:solidFill>
                  <a:srgbClr val="404040"/>
                </a:solidFill>
              </a:rPr>
              <a:t>Tenemos un gran porcentaje de personas que quieren un trabajo innovador, original y creativo y por ende se confirma que hay un gran mercado al cual ofrecer y demostrar nuestro excelente servicio.</a:t>
            </a:r>
            <a:endParaRPr lang="es-ES_tradnl" sz="1400" b="1" dirty="0">
              <a:solidFill>
                <a:srgbClr val="404040"/>
              </a:solidFill>
            </a:endParaRPr>
          </a:p>
        </p:txBody>
      </p:sp>
      <p:sp>
        <p:nvSpPr>
          <p:cNvPr id="10" name="13 Rectángulo redondeado"/>
          <p:cNvSpPr/>
          <p:nvPr/>
        </p:nvSpPr>
        <p:spPr>
          <a:xfrm>
            <a:off x="3124200" y="4419600"/>
            <a:ext cx="533400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S" sz="1400" b="1" dirty="0" smtClean="0">
                <a:solidFill>
                  <a:srgbClr val="404040"/>
                </a:solidFill>
              </a:rPr>
              <a:t>Llevar a cabo la campana publicitaria pues es así como se llegaran a consolidar la marca en la mente del consumidor y llegar hacer los numero uno en el medio.</a:t>
            </a:r>
            <a:endParaRPr lang="es-ES_tradnl" sz="1400" b="1" dirty="0" smtClean="0">
              <a:solidFill>
                <a:srgbClr val="404040"/>
              </a:solidFill>
            </a:endParaRPr>
          </a:p>
          <a:p>
            <a:pPr lvl="0" algn="just"/>
            <a:endParaRPr lang="es-ES_tradnl" sz="1400" b="1" dirty="0">
              <a:solidFill>
                <a:srgbClr val="404040"/>
              </a:solidFill>
            </a:endParaRPr>
          </a:p>
        </p:txBody>
      </p:sp>
      <p:sp>
        <p:nvSpPr>
          <p:cNvPr id="11" name="13 Rectángulo redondeado"/>
          <p:cNvSpPr/>
          <p:nvPr/>
        </p:nvSpPr>
        <p:spPr>
          <a:xfrm>
            <a:off x="3124200" y="5410200"/>
            <a:ext cx="53340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lvl="0"/>
            <a:r>
              <a:rPr lang="es-ES" sz="1400" b="1" dirty="0" smtClean="0">
                <a:solidFill>
                  <a:srgbClr val="404040"/>
                </a:solidFill>
              </a:rPr>
              <a:t>Finalmente creemos que al desarrollarse este proyecto es necesario comprar todos los equipos necesarios pues de la única manera como se lograran trabajos únicos y eficaces.</a:t>
            </a:r>
            <a:endParaRPr lang="es-ES_tradnl" sz="1400" b="1" dirty="0" smtClean="0">
              <a:solidFill>
                <a:srgbClr val="404040"/>
              </a:solidFill>
            </a:endParaRPr>
          </a:p>
          <a:p>
            <a:pPr lvl="0" algn="just"/>
            <a:endParaRPr lang="es-ES_tradnl" sz="1400" b="1" dirty="0">
              <a:solidFill>
                <a:srgbClr val="40404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600200"/>
            <a:ext cx="2667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RECOMENDACIONES</a:t>
            </a:r>
            <a:endParaRPr lang="en-US" sz="2000" b="1" dirty="0">
              <a:solidFill>
                <a:schemeClr val="bg1"/>
              </a:solidFill>
            </a:endParaRPr>
          </a:p>
        </p:txBody>
      </p:sp>
      <p:sp>
        <p:nvSpPr>
          <p:cNvPr id="14" name="13 Rectángulo redondeado"/>
          <p:cNvSpPr/>
          <p:nvPr/>
        </p:nvSpPr>
        <p:spPr>
          <a:xfrm>
            <a:off x="3200400" y="2590800"/>
            <a:ext cx="5334000" cy="3124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S" sz="1400" b="1" dirty="0" smtClean="0">
                <a:solidFill>
                  <a:srgbClr val="404040"/>
                </a:solidFill>
              </a:rPr>
              <a:t>La  creación de piezas decorativas personalizadas  pueden considerarse únicas en su estilo para los clientes y para que esa calidad se vea reflejada es necesario que se tomen en consideración estos factores al momento de crear las piezas como estar actualizado con las nuevas tendencias del mercado, las nuevas herramientas y materiales para realizar los diferentes tipos de trabajo, nunca dejar de tener una buena comunicación con el cliente  para la satisfacción del mismo y de esta manera conseguir que nuestro trabajo se venda debido a su excelente calidad y presentación. </a:t>
            </a:r>
            <a:endParaRPr lang="es-ES_tradnl" sz="1400" b="1" dirty="0">
              <a:solidFill>
                <a:srgbClr val="40404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600200"/>
            <a:ext cx="36576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DEFINICION DE OBJECTIVOS</a:t>
            </a:r>
            <a:endParaRPr lang="en-US" sz="2000" b="1" dirty="0">
              <a:solidFill>
                <a:schemeClr val="bg1"/>
              </a:solidFill>
            </a:endParaRPr>
          </a:p>
        </p:txBody>
      </p:sp>
      <p:sp>
        <p:nvSpPr>
          <p:cNvPr id="15" name="14 Rectángulo redondeado"/>
          <p:cNvSpPr/>
          <p:nvPr/>
        </p:nvSpPr>
        <p:spPr>
          <a:xfrm>
            <a:off x="4267200" y="2819400"/>
            <a:ext cx="43434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lvl="0" algn="just"/>
            <a:r>
              <a:rPr lang="es-ES" sz="1400" b="1" dirty="0" smtClean="0">
                <a:solidFill>
                  <a:schemeClr val="tx1">
                    <a:lumMod val="75000"/>
                    <a:lumOff val="25000"/>
                  </a:schemeClr>
                </a:solidFill>
              </a:rPr>
              <a:t>Determinar el conocimiento y las características deseadas por parte del consumidor meta, mediante la realización del  estudio de mercado. </a:t>
            </a:r>
            <a:endParaRPr lang="es-ES_tradnl" sz="1400" b="1" dirty="0">
              <a:solidFill>
                <a:schemeClr val="tx1">
                  <a:lumMod val="75000"/>
                  <a:lumOff val="25000"/>
                </a:schemeClr>
              </a:solidFill>
            </a:endParaRPr>
          </a:p>
        </p:txBody>
      </p:sp>
      <p:sp>
        <p:nvSpPr>
          <p:cNvPr id="8" name="7 CuadroTexto"/>
          <p:cNvSpPr txBox="1"/>
          <p:nvPr/>
        </p:nvSpPr>
        <p:spPr>
          <a:xfrm>
            <a:off x="3048000" y="2209800"/>
            <a:ext cx="32004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   OBJECTIVOS  ESPECIFICOS</a:t>
            </a:r>
            <a:endParaRPr lang="en-US" sz="2000" b="1" dirty="0">
              <a:solidFill>
                <a:schemeClr val="bg1"/>
              </a:solidFill>
            </a:endParaRPr>
          </a:p>
        </p:txBody>
      </p:sp>
      <p:sp>
        <p:nvSpPr>
          <p:cNvPr id="6" name="14 Rectángulo redondeado"/>
          <p:cNvSpPr/>
          <p:nvPr/>
        </p:nvSpPr>
        <p:spPr>
          <a:xfrm>
            <a:off x="4267200" y="3886200"/>
            <a:ext cx="4343400" cy="76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lvl="0" algn="just"/>
            <a:r>
              <a:rPr lang="es-ES" sz="1400" b="1" dirty="0" smtClean="0">
                <a:solidFill>
                  <a:srgbClr val="404040"/>
                </a:solidFill>
              </a:rPr>
              <a:t>Establecer una estrategia adecuada de promoción y publicidad través de un Plan de Marketing.</a:t>
            </a:r>
            <a:endParaRPr lang="es-ES_tradnl" sz="1400" b="1" dirty="0">
              <a:solidFill>
                <a:srgbClr val="404040"/>
              </a:solidFill>
            </a:endParaRPr>
          </a:p>
        </p:txBody>
      </p:sp>
      <p:sp>
        <p:nvSpPr>
          <p:cNvPr id="10" name="14 Rectángulo redondeado"/>
          <p:cNvSpPr/>
          <p:nvPr/>
        </p:nvSpPr>
        <p:spPr>
          <a:xfrm>
            <a:off x="4267200" y="4876800"/>
            <a:ext cx="4343400" cy="76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lvl="0" algn="just"/>
            <a:r>
              <a:rPr lang="es-ES" sz="1400" b="1" dirty="0" smtClean="0">
                <a:solidFill>
                  <a:srgbClr val="404040"/>
                </a:solidFill>
              </a:rPr>
              <a:t>Determinar el monto de la inversión necesaria, así como los costos de producción, distribución y comercialización del producto.</a:t>
            </a:r>
            <a:endParaRPr lang="es-ES_tradnl" sz="1400" b="1" dirty="0">
              <a:solidFill>
                <a:srgbClr val="404040"/>
              </a:solidFill>
            </a:endParaRPr>
          </a:p>
        </p:txBody>
      </p:sp>
      <p:sp>
        <p:nvSpPr>
          <p:cNvPr id="11" name="14 Rectángulo redondeado"/>
          <p:cNvSpPr/>
          <p:nvPr/>
        </p:nvSpPr>
        <p:spPr>
          <a:xfrm>
            <a:off x="4267200" y="5867400"/>
            <a:ext cx="4343400" cy="5334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lvl="0" algn="just"/>
            <a:r>
              <a:rPr lang="es-ES_tradnl" sz="1400" b="1" dirty="0" smtClean="0">
                <a:solidFill>
                  <a:srgbClr val="404040"/>
                </a:solidFill>
              </a:rPr>
              <a:t>Analizar la factibilidad financiera de llevar acabo el proyecto.</a:t>
            </a:r>
            <a:endParaRPr lang="es-ES_tradnl" sz="1400" b="1" dirty="0">
              <a:solidFill>
                <a:srgbClr val="40404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600200"/>
            <a:ext cx="31242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tx1">
                    <a:lumMod val="75000"/>
                    <a:lumOff val="25000"/>
                  </a:schemeClr>
                </a:solidFill>
              </a:rPr>
              <a:t>    </a:t>
            </a:r>
            <a:r>
              <a:rPr lang="en-US" sz="2000" b="1" dirty="0" smtClean="0">
                <a:solidFill>
                  <a:schemeClr val="bg1"/>
                </a:solidFill>
              </a:rPr>
              <a:t>ESTUDIO DE MERCADO</a:t>
            </a:r>
            <a:endParaRPr lang="en-US" sz="2000" b="1" dirty="0">
              <a:solidFill>
                <a:schemeClr val="bg1"/>
              </a:solidFill>
            </a:endParaRPr>
          </a:p>
        </p:txBody>
      </p:sp>
      <p:sp>
        <p:nvSpPr>
          <p:cNvPr id="14" name="13 Rectángulo redondeado"/>
          <p:cNvSpPr/>
          <p:nvPr/>
        </p:nvSpPr>
        <p:spPr>
          <a:xfrm>
            <a:off x="3200400" y="2895600"/>
            <a:ext cx="5334000" cy="609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S" sz="1400" b="1" dirty="0" smtClean="0">
                <a:solidFill>
                  <a:srgbClr val="404040"/>
                </a:solidFill>
              </a:rPr>
              <a:t>El proyecto de investigación se lleva a cabo, para conocer la actitud y la percepción de los potenciales clientes.</a:t>
            </a:r>
            <a:r>
              <a:rPr lang="es-ES_tradnl" sz="1400" b="1" dirty="0" smtClean="0">
                <a:solidFill>
                  <a:srgbClr val="404040"/>
                </a:solidFill>
              </a:rPr>
              <a:t> </a:t>
            </a:r>
            <a:endParaRPr lang="es-EC" sz="1400" b="1" dirty="0" smtClean="0">
              <a:solidFill>
                <a:srgbClr val="404040"/>
              </a:solidFill>
            </a:endParaRPr>
          </a:p>
        </p:txBody>
      </p:sp>
      <p:sp>
        <p:nvSpPr>
          <p:cNvPr id="15" name="14 Rectángulo redondeado"/>
          <p:cNvSpPr/>
          <p:nvPr/>
        </p:nvSpPr>
        <p:spPr>
          <a:xfrm>
            <a:off x="3200400" y="3810000"/>
            <a:ext cx="53340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S" sz="1400" b="1" dirty="0" smtClean="0">
                <a:solidFill>
                  <a:srgbClr val="404040"/>
                </a:solidFill>
              </a:rPr>
              <a:t>La valiosa información proporcionada por los clientes, nos permitirá analizar, procesar y determinar resultados con respecto a la  aceptación de la creación de este proyecto</a:t>
            </a:r>
            <a:r>
              <a:rPr lang="es-ES_tradnl" sz="1400" b="1" dirty="0" smtClean="0">
                <a:solidFill>
                  <a:srgbClr val="404040"/>
                </a:solidFill>
              </a:rPr>
              <a:t> </a:t>
            </a:r>
            <a:r>
              <a:rPr lang="es-EC" sz="1400" b="1" dirty="0" smtClean="0">
                <a:solidFill>
                  <a:srgbClr val="404040"/>
                </a:solidFill>
              </a:rPr>
              <a:t>.</a:t>
            </a:r>
          </a:p>
        </p:txBody>
      </p:sp>
      <p:sp>
        <p:nvSpPr>
          <p:cNvPr id="16" name="15 Rectángulo redondeado"/>
          <p:cNvSpPr/>
          <p:nvPr/>
        </p:nvSpPr>
        <p:spPr>
          <a:xfrm>
            <a:off x="3200400" y="4953000"/>
            <a:ext cx="53340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S" sz="1400" b="1" dirty="0" smtClean="0">
                <a:solidFill>
                  <a:srgbClr val="404040"/>
                </a:solidFill>
              </a:rPr>
              <a:t>La presente investigacion esta dirijida a la poblacion de estracto social medio alto y alto que tengan hijos(a) en edades comprendidas entre 1 a 12 años y que cuenten con un flujo de ingreso significativo.</a:t>
            </a:r>
            <a:r>
              <a:rPr lang="es-ES_tradnl" sz="1400" b="1" dirty="0" smtClean="0">
                <a:solidFill>
                  <a:srgbClr val="404040"/>
                </a:solidFill>
              </a:rPr>
              <a:t> </a:t>
            </a:r>
            <a:endParaRPr lang="es-EC" sz="1400" b="1" dirty="0" smtClean="0">
              <a:solidFill>
                <a:srgbClr val="40404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809690"/>
            <a:ext cx="41148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tx1">
                    <a:lumMod val="75000"/>
                    <a:lumOff val="25000"/>
                  </a:schemeClr>
                </a:solidFill>
              </a:rPr>
              <a:t>    </a:t>
            </a:r>
            <a:r>
              <a:rPr lang="en-US" sz="2000" b="1" dirty="0" smtClean="0">
                <a:solidFill>
                  <a:schemeClr val="bg1"/>
                </a:solidFill>
              </a:rPr>
              <a:t>PLANTEAMIENTO DEL PROBLEMA</a:t>
            </a:r>
            <a:endParaRPr lang="en-US" sz="2000" b="1" dirty="0">
              <a:solidFill>
                <a:schemeClr val="bg1"/>
              </a:solidFill>
            </a:endParaRPr>
          </a:p>
        </p:txBody>
      </p:sp>
      <p:sp>
        <p:nvSpPr>
          <p:cNvPr id="16" name="15 Rectángulo redondeado"/>
          <p:cNvSpPr/>
          <p:nvPr/>
        </p:nvSpPr>
        <p:spPr>
          <a:xfrm>
            <a:off x="3276600" y="3124200"/>
            <a:ext cx="5334000" cy="1447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ES" sz="1400" b="1" dirty="0" smtClean="0">
                <a:solidFill>
                  <a:srgbClr val="404040"/>
                </a:solidFill>
              </a:rPr>
              <a:t>Se propone el servicio integral de decoración y diseño para eventos y espacios infantiles, en el cual siempre se va a partir de un concepto para desarrollar una idea de manera creativa y poder así plasmarla en los diferentes ambientes en los cuales se va a trabajar con mucha creatividad e imaginación.</a:t>
            </a:r>
            <a:endParaRPr lang="es-ES_tradnl" sz="1400" b="1" dirty="0">
              <a:solidFill>
                <a:srgbClr val="404040"/>
              </a:solidFill>
            </a:endParaRPr>
          </a:p>
        </p:txBody>
      </p:sp>
      <p:sp>
        <p:nvSpPr>
          <p:cNvPr id="8" name="15 Rectángulo redondeado"/>
          <p:cNvSpPr/>
          <p:nvPr/>
        </p:nvSpPr>
        <p:spPr>
          <a:xfrm>
            <a:off x="3352800" y="4876800"/>
            <a:ext cx="53340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S" sz="1400" b="1" dirty="0" smtClean="0">
                <a:solidFill>
                  <a:srgbClr val="404040"/>
                </a:solidFill>
              </a:rPr>
              <a:t>Los lugares que se implementara  la decoración serán locales de fiestas, parques, escuelas, jardín de infantes, casas, guarderías.   </a:t>
            </a:r>
            <a:endParaRPr lang="es-ES_tradnl" sz="1400" b="1" dirty="0">
              <a:solidFill>
                <a:srgbClr val="40404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809690"/>
            <a:ext cx="3810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PRESENTACION DE RESULTADOS</a:t>
            </a:r>
            <a:endParaRPr lang="en-US" sz="2000" b="1" dirty="0">
              <a:solidFill>
                <a:schemeClr val="bg1"/>
              </a:solidFill>
            </a:endParaRPr>
          </a:p>
        </p:txBody>
      </p:sp>
      <p:pic>
        <p:nvPicPr>
          <p:cNvPr id="19458" name="Gráfico 2"/>
          <p:cNvPicPr>
            <a:picLocks noChangeArrowheads="1"/>
          </p:cNvPicPr>
          <p:nvPr/>
        </p:nvPicPr>
        <p:blipFill>
          <a:blip r:embed="rId3" cstate="print"/>
          <a:srcRect/>
          <a:stretch>
            <a:fillRect/>
          </a:stretch>
        </p:blipFill>
        <p:spPr bwMode="auto">
          <a:xfrm>
            <a:off x="2971800" y="2895600"/>
            <a:ext cx="5643467" cy="338289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809690"/>
            <a:ext cx="3810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PRESENTACION DE RESULTADOS</a:t>
            </a:r>
            <a:endParaRPr lang="en-US" sz="2000" b="1" dirty="0">
              <a:solidFill>
                <a:schemeClr val="bg1"/>
              </a:solidFill>
            </a:endParaRPr>
          </a:p>
        </p:txBody>
      </p:sp>
      <p:pic>
        <p:nvPicPr>
          <p:cNvPr id="20482" name="Gráfico 3"/>
          <p:cNvPicPr>
            <a:picLocks noChangeArrowheads="1"/>
          </p:cNvPicPr>
          <p:nvPr/>
        </p:nvPicPr>
        <p:blipFill>
          <a:blip r:embed="rId3" cstate="print"/>
          <a:srcRect/>
          <a:stretch>
            <a:fillRect/>
          </a:stretch>
        </p:blipFill>
        <p:spPr bwMode="auto">
          <a:xfrm>
            <a:off x="2971800" y="2895600"/>
            <a:ext cx="5639786" cy="338095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oja power pont.jpg"/>
          <p:cNvPicPr>
            <a:picLocks noChangeAspect="1"/>
          </p:cNvPicPr>
          <p:nvPr/>
        </p:nvPicPr>
        <p:blipFill>
          <a:blip r:embed="rId2" cstate="print"/>
          <a:stretch>
            <a:fillRect/>
          </a:stretch>
        </p:blipFill>
        <p:spPr>
          <a:xfrm>
            <a:off x="0" y="207818"/>
            <a:ext cx="9144000" cy="6650182"/>
          </a:xfrm>
          <a:prstGeom prst="rect">
            <a:avLst/>
          </a:prstGeom>
          <a:solidFill>
            <a:schemeClr val="accent1"/>
          </a:solidFill>
        </p:spPr>
      </p:pic>
      <p:sp>
        <p:nvSpPr>
          <p:cNvPr id="9" name="8 CuadroTexto"/>
          <p:cNvSpPr txBox="1"/>
          <p:nvPr/>
        </p:nvSpPr>
        <p:spPr>
          <a:xfrm>
            <a:off x="533400" y="1809690"/>
            <a:ext cx="3810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b="1" dirty="0" smtClean="0">
                <a:solidFill>
                  <a:schemeClr val="bg1"/>
                </a:solidFill>
              </a:rPr>
              <a:t>PRESENTACION DE RESULTADOS</a:t>
            </a:r>
            <a:endParaRPr lang="en-US" sz="2000" b="1" dirty="0">
              <a:solidFill>
                <a:schemeClr val="bg1"/>
              </a:solidFill>
            </a:endParaRPr>
          </a:p>
        </p:txBody>
      </p:sp>
      <p:pic>
        <p:nvPicPr>
          <p:cNvPr id="21506" name="Gráfico 4"/>
          <p:cNvPicPr>
            <a:picLocks noChangeArrowheads="1"/>
          </p:cNvPicPr>
          <p:nvPr/>
        </p:nvPicPr>
        <p:blipFill>
          <a:blip r:embed="rId3" cstate="print"/>
          <a:srcRect/>
          <a:stretch>
            <a:fillRect/>
          </a:stretch>
        </p:blipFill>
        <p:spPr bwMode="auto">
          <a:xfrm>
            <a:off x="3200400" y="2974000"/>
            <a:ext cx="5334000" cy="31982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265</TotalTime>
  <Words>699</Words>
  <Application>Microsoft Office PowerPoint</Application>
  <PresentationFormat>Presentación en pantalla (4:3)</PresentationFormat>
  <Paragraphs>71</Paragraphs>
  <Slides>34</Slides>
  <Notes>0</Notes>
  <HiddenSlides>0</HiddenSlides>
  <MMClips>0</MMClips>
  <ScaleCrop>false</ScaleCrop>
  <HeadingPairs>
    <vt:vector size="6" baseType="variant">
      <vt:variant>
        <vt:lpstr>Tema</vt:lpstr>
      </vt:variant>
      <vt:variant>
        <vt:i4>1</vt:i4>
      </vt:variant>
      <vt:variant>
        <vt:lpstr>Vínculos</vt:lpstr>
      </vt:variant>
      <vt:variant>
        <vt:i4>3</vt:i4>
      </vt:variant>
      <vt:variant>
        <vt:lpstr>Títulos de diapositiva</vt:lpstr>
      </vt:variant>
      <vt:variant>
        <vt:i4>34</vt:i4>
      </vt:variant>
    </vt:vector>
  </HeadingPairs>
  <TitlesOfParts>
    <vt:vector size="38" baseType="lpstr">
      <vt:lpstr>Tema de Office</vt:lpstr>
      <vt:lpstr>???</vt:lpstr>
      <vt:lpstr>???</vt:lpstr>
      <vt:lpstr>???</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welcome</dc:creator>
  <cp:lastModifiedBy>welcome</cp:lastModifiedBy>
  <cp:revision>31</cp:revision>
  <dcterms:created xsi:type="dcterms:W3CDTF">2010-02-22T16:16:58Z</dcterms:created>
  <dcterms:modified xsi:type="dcterms:W3CDTF">2010-02-23T17:01:47Z</dcterms:modified>
</cp:coreProperties>
</file>