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1"/>
  </p:handoutMasterIdLst>
  <p:sldIdLst>
    <p:sldId id="257" r:id="rId2"/>
    <p:sldId id="256" r:id="rId3"/>
    <p:sldId id="263" r:id="rId4"/>
    <p:sldId id="262" r:id="rId5"/>
    <p:sldId id="260" r:id="rId6"/>
    <p:sldId id="264" r:id="rId7"/>
    <p:sldId id="271" r:id="rId8"/>
    <p:sldId id="272" r:id="rId9"/>
    <p:sldId id="280" r:id="rId10"/>
    <p:sldId id="282" r:id="rId11"/>
    <p:sldId id="284" r:id="rId12"/>
    <p:sldId id="285" r:id="rId13"/>
    <p:sldId id="297" r:id="rId14"/>
    <p:sldId id="286" r:id="rId15"/>
    <p:sldId id="287" r:id="rId16"/>
    <p:sldId id="283" r:id="rId17"/>
    <p:sldId id="278" r:id="rId18"/>
    <p:sldId id="277" r:id="rId19"/>
    <p:sldId id="279" r:id="rId20"/>
    <p:sldId id="288" r:id="rId21"/>
    <p:sldId id="289" r:id="rId22"/>
    <p:sldId id="290" r:id="rId23"/>
    <p:sldId id="296" r:id="rId24"/>
    <p:sldId id="291" r:id="rId25"/>
    <p:sldId id="293" r:id="rId26"/>
    <p:sldId id="294" r:id="rId27"/>
    <p:sldId id="292" r:id="rId28"/>
    <p:sldId id="295" r:id="rId29"/>
    <p:sldId id="298" r:id="rId3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CCFF"/>
    <a:srgbClr val="3EE2EA"/>
    <a:srgbClr val="29C2FF"/>
    <a:srgbClr val="26BC4A"/>
    <a:srgbClr val="2FB3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48" d="100"/>
          <a:sy n="48" d="100"/>
        </p:scale>
        <p:origin x="-5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3A31B275-509E-4BA3-BE46-2AB163899FA1}" type="datetimeFigureOut">
              <a:rPr lang="en-US"/>
              <a:pPr/>
              <a:t>2/26/2010</a:t>
            </a:fld>
            <a:endParaRPr lang="en-US"/>
          </a:p>
        </p:txBody>
      </p:sp>
      <p:sp>
        <p:nvSpPr>
          <p:cNvPr id="49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484E87-75D9-4E4B-9638-61AA42447AA1}"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754591F6-2260-454A-A2A9-14A0F4264669}" type="datetimeFigureOut">
              <a:rPr lang="es-ES"/>
              <a:pPr>
                <a:defRPr/>
              </a:pPr>
              <a:t>26/02/2010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F7DD61B8-747B-4A1A-8027-FAF3D543342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3586ADD8-DA01-440F-991B-E7974ECD922B}" type="datetimeFigureOut">
              <a:rPr lang="es-ES"/>
              <a:pPr>
                <a:defRPr/>
              </a:pPr>
              <a:t>26/02/2010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F2122FC3-4B71-496F-93C6-ADFB157AC10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3EA001B-614B-48FF-8EF9-94D0C960F916}" type="datetimeFigureOut">
              <a:rPr lang="es-ES"/>
              <a:pPr>
                <a:defRPr/>
              </a:pPr>
              <a:t>26/02/2010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1D6FD7DB-E7DD-4571-8ECC-3F5CEDE0F77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5AA593F-CFF2-4A97-9DAA-D2924F3405BA}" type="datetimeFigureOut">
              <a:rPr lang="es-ES"/>
              <a:pPr>
                <a:defRPr/>
              </a:pPr>
              <a:t>26/02/2010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3EE8F1B9-E65C-4619-A7E5-92228A5452F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9 Marcador de fecha"/>
          <p:cNvSpPr>
            <a:spLocks noGrp="1"/>
          </p:cNvSpPr>
          <p:nvPr>
            <p:ph type="dt" sz="half" idx="10"/>
          </p:nvPr>
        </p:nvSpPr>
        <p:spPr/>
        <p:txBody>
          <a:bodyPr/>
          <a:lstStyle>
            <a:lvl1pPr>
              <a:defRPr/>
            </a:lvl1pPr>
          </a:lstStyle>
          <a:p>
            <a:pPr>
              <a:defRPr/>
            </a:pPr>
            <a:fld id="{9CA6726B-79DB-4FD0-BB76-491FA4134C2A}" type="datetimeFigureOut">
              <a:rPr lang="es-ES"/>
              <a:pPr>
                <a:defRPr/>
              </a:pPr>
              <a:t>26/02/2010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0D36544-E51D-471A-820C-77053C3ACE3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B3BCB71-95EA-4697-B215-753C9BA7E398}" type="datetimeFigureOut">
              <a:rPr lang="es-ES"/>
              <a:pPr>
                <a:defRPr/>
              </a:pPr>
              <a:t>26/02/2010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7043E5EB-37EB-4720-8B79-F8F7C2C30FE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E8210BA5-8A22-4B41-A5E5-3D4AEDEA0336}" type="datetimeFigureOut">
              <a:rPr lang="es-ES"/>
              <a:pPr>
                <a:defRPr/>
              </a:pPr>
              <a:t>26/02/2010</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C2B2236C-EFD5-44C2-BA57-3CAF5D55661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6067F961-1E4F-4EDC-89E3-3F253BA02515}" type="datetimeFigureOut">
              <a:rPr lang="es-ES"/>
              <a:pPr>
                <a:defRPr/>
              </a:pPr>
              <a:t>26/02/2010</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F62383E3-3D4E-4401-BB85-D3D5594B6733}"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40B87E5-C531-475B-A028-A9A5E1BEE6E1}" type="datetimeFigureOut">
              <a:rPr lang="es-ES"/>
              <a:pPr>
                <a:defRPr/>
              </a:pPr>
              <a:t>26/02/2010</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A64063DA-22BA-4F82-8E40-0877BBDC871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AA73DB55-1534-48CA-BA38-9CA6BAD35309}" type="datetimeFigureOut">
              <a:rPr lang="es-ES"/>
              <a:pPr>
                <a:defRPr/>
              </a:pPr>
              <a:t>26/02/2010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D14E85A3-4811-4A5F-8031-89C00891E54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60D9BB50-F7B6-4632-8644-659B8780782B}" type="datetimeFigureOut">
              <a:rPr lang="es-ES"/>
              <a:pPr>
                <a:defRPr/>
              </a:pPr>
              <a:t>26/02/2010</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0C56DDDB-991B-4A5E-AC01-6E190256B24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F543BDA-F2A0-4B91-A147-E10806934979}" type="datetimeFigureOut">
              <a:rPr lang="es-ES"/>
              <a:pPr>
                <a:defRPr/>
              </a:pPr>
              <a:t>26/02/2010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06E562A-428C-4E86-87CD-66E1ECDB67C0}"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708" r:id="rId9"/>
    <p:sldLayoutId id="2147483699" r:id="rId10"/>
    <p:sldLayoutId id="214748369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fontAlgn="auto" hangingPunct="1">
              <a:spcAft>
                <a:spcPts val="0"/>
              </a:spcAft>
              <a:defRPr/>
            </a:pPr>
            <a:r>
              <a:rPr lang="en-US" sz="1000" dirty="0" err="1" smtClean="0"/>
              <a:t>i</a:t>
            </a:r>
            <a:endParaRPr lang="es-ES" sz="1000" dirty="0"/>
          </a:p>
        </p:txBody>
      </p:sp>
      <p:sp>
        <p:nvSpPr>
          <p:cNvPr id="3" name="2 Subtítulo"/>
          <p:cNvSpPr>
            <a:spLocks noGrp="1"/>
          </p:cNvSpPr>
          <p:nvPr>
            <p:ph type="subTitle" idx="1"/>
          </p:nvPr>
        </p:nvSpPr>
        <p:spPr>
          <a:xfrm>
            <a:off x="714348" y="2928934"/>
            <a:ext cx="7854950" cy="2928958"/>
          </a:xfrm>
        </p:spPr>
        <p:txBody>
          <a:bodyPr>
            <a:normAutofit/>
          </a:bodyPr>
          <a:lstStyle/>
          <a:p>
            <a:pPr marR="0" algn="ctr" eaLnBrk="1" hangingPunct="1">
              <a:lnSpc>
                <a:spcPct val="80000"/>
              </a:lnSpc>
              <a:defRPr/>
            </a:pPr>
            <a:r>
              <a:rPr lang="es-ES" sz="2400" b="1" dirty="0" smtClean="0">
                <a:solidFill>
                  <a:srgbClr val="0C9B74"/>
                </a:solidFill>
                <a:effectLst>
                  <a:outerShdw blurRad="38100" dist="38100" dir="2700000" algn="tl">
                    <a:srgbClr val="000000"/>
                  </a:outerShdw>
                </a:effectLst>
                <a:latin typeface="Calibri" pitchFamily="34" charset="0"/>
              </a:rPr>
              <a:t>“PROYECTO DE INVERSIÓN PARA CREAR UNA EMPRESA DE SERVICIOS EN MANTEMIENTO Y REPARACIÓN INDUSTRIAL  PARA LAS COMPAÑIAS DE LA PROVINCIA DEL GUAYAS”</a:t>
            </a:r>
          </a:p>
          <a:p>
            <a:pPr algn="ctr"/>
            <a:r>
              <a:rPr lang="es-MX" sz="2400" b="1" dirty="0" smtClean="0">
                <a:solidFill>
                  <a:srgbClr val="0C9B74"/>
                </a:solidFill>
                <a:effectLst>
                  <a:outerShdw blurRad="38100" dist="38100" dir="2700000" algn="tl">
                    <a:srgbClr val="000000"/>
                  </a:outerShdw>
                </a:effectLst>
                <a:latin typeface="Calibri" pitchFamily="34" charset="0"/>
              </a:rPr>
              <a:t>ELABORADO POR: </a:t>
            </a:r>
          </a:p>
          <a:p>
            <a:pPr algn="ctr"/>
            <a:r>
              <a:rPr lang="es-MX" sz="2400" b="1" dirty="0" smtClean="0">
                <a:solidFill>
                  <a:srgbClr val="0C9B74"/>
                </a:solidFill>
                <a:effectLst>
                  <a:outerShdw blurRad="38100" dist="38100" dir="2700000" algn="tl">
                    <a:srgbClr val="000000"/>
                  </a:outerShdw>
                </a:effectLst>
                <a:latin typeface="Calibri" pitchFamily="34" charset="0"/>
              </a:rPr>
              <a:t>URBANO PIZARRO GUZMÁN</a:t>
            </a:r>
          </a:p>
          <a:p>
            <a:pPr algn="ctr"/>
            <a:r>
              <a:rPr lang="es-MX" sz="2400" b="1" dirty="0" smtClean="0">
                <a:solidFill>
                  <a:srgbClr val="0C9B74"/>
                </a:solidFill>
                <a:effectLst>
                  <a:outerShdw blurRad="38100" dist="38100" dir="2700000" algn="tl">
                    <a:srgbClr val="000000"/>
                  </a:outerShdw>
                </a:effectLst>
                <a:latin typeface="Calibri" pitchFamily="34" charset="0"/>
              </a:rPr>
              <a:t>OSWALDO MORENO COBEÑA </a:t>
            </a:r>
            <a:endParaRPr lang="es-ES" sz="2400" b="1" dirty="0" smtClean="0">
              <a:solidFill>
                <a:srgbClr val="0C9B74"/>
              </a:solidFill>
              <a:effectLst>
                <a:outerShdw blurRad="38100" dist="38100" dir="2700000" algn="tl">
                  <a:srgbClr val="000000"/>
                </a:outerShdw>
              </a:effectLst>
              <a:latin typeface="Calibri" pitchFamily="34" charset="0"/>
            </a:endParaRPr>
          </a:p>
          <a:p>
            <a:pPr marR="0" algn="ctr" eaLnBrk="1" hangingPunct="1">
              <a:lnSpc>
                <a:spcPct val="80000"/>
              </a:lnSpc>
              <a:defRPr/>
            </a:pPr>
            <a:endParaRPr lang="es-ES" sz="2400" b="1" dirty="0" smtClean="0">
              <a:solidFill>
                <a:srgbClr val="0C9B74"/>
              </a:solidFill>
              <a:effectLst>
                <a:outerShdw blurRad="38100" dist="38100" dir="2700000" algn="tl">
                  <a:srgbClr val="000000"/>
                </a:outerShdw>
              </a:effectLst>
              <a:latin typeface="Calibri" pitchFamily="34" charset="0"/>
            </a:endParaRPr>
          </a:p>
          <a:p>
            <a:pPr marR="0" algn="ctr" eaLnBrk="1" hangingPunct="1">
              <a:lnSpc>
                <a:spcPct val="80000"/>
              </a:lnSpc>
              <a:defRPr/>
            </a:pPr>
            <a:endParaRPr lang="es-ES" sz="2000" dirty="0" smtClean="0">
              <a:solidFill>
                <a:srgbClr val="00B0F0"/>
              </a:solidFill>
            </a:endParaRPr>
          </a:p>
        </p:txBody>
      </p:sp>
      <p:pic>
        <p:nvPicPr>
          <p:cNvPr id="5" name="Picture 1" descr="logo espol"/>
          <p:cNvPicPr>
            <a:picLocks noChangeAspect="1" noChangeArrowheads="1"/>
          </p:cNvPicPr>
          <p:nvPr/>
        </p:nvPicPr>
        <p:blipFill>
          <a:blip r:embed="rId2"/>
          <a:srcRect/>
          <a:stretch>
            <a:fillRect/>
          </a:stretch>
        </p:blipFill>
        <p:spPr bwMode="auto">
          <a:xfrm>
            <a:off x="3929058" y="928670"/>
            <a:ext cx="1666119" cy="14306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2" descr="LogoFen_Sello"/>
          <p:cNvPicPr>
            <a:picLocks noChangeAspect="1" noChangeArrowheads="1"/>
          </p:cNvPicPr>
          <p:nvPr/>
        </p:nvPicPr>
        <p:blipFill>
          <a:blip r:embed="rId3" cstate="print"/>
          <a:srcRect/>
          <a:stretch>
            <a:fillRect/>
          </a:stretch>
        </p:blipFill>
        <p:spPr bwMode="auto">
          <a:xfrm>
            <a:off x="5857884" y="928670"/>
            <a:ext cx="1571636" cy="1479187"/>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7" name="Picture 2"/>
          <p:cNvPicPr>
            <a:picLocks noChangeAspect="1" noChangeArrowheads="1"/>
          </p:cNvPicPr>
          <p:nvPr/>
        </p:nvPicPr>
        <p:blipFill>
          <a:blip r:embed="rId4">
            <a:grayscl/>
          </a:blip>
          <a:srcRect t="16072"/>
          <a:stretch>
            <a:fillRect/>
          </a:stretch>
        </p:blipFill>
        <p:spPr bwMode="auto">
          <a:xfrm rot="5400000">
            <a:off x="1841479" y="444482"/>
            <a:ext cx="889011" cy="285752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4 Subtítulo"/>
          <p:cNvSpPr>
            <a:spLocks noGrp="1"/>
          </p:cNvSpPr>
          <p:nvPr>
            <p:ph type="subTitle" idx="1"/>
          </p:nvPr>
        </p:nvSpPr>
        <p:spPr>
          <a:xfrm>
            <a:off x="928662" y="1571612"/>
            <a:ext cx="7215188" cy="1357312"/>
          </a:xfrm>
        </p:spPr>
        <p:txBody>
          <a:bodyPr/>
          <a:lstStyle/>
          <a:p>
            <a:pPr marR="0" algn="just" eaLnBrk="1" hangingPunct="1"/>
            <a:r>
              <a:rPr lang="es-ES" sz="1800" dirty="0" smtClean="0">
                <a:latin typeface="Arial" charset="0"/>
                <a:cs typeface="Arial" charset="0"/>
              </a:rPr>
              <a:t>El análisis de macro segmentación permite tomar un mercado referencial inicial desde el punto de vista del Cliente de acuerdo a tres dimensiones: las funciones o necesidades, la tecnología y los grupos de empresas que soliciten nuestro servicio.</a:t>
            </a:r>
          </a:p>
          <a:p>
            <a:pPr marR="0" algn="l" eaLnBrk="1" hangingPunct="1"/>
            <a:endParaRPr lang="es-ES" sz="1800" dirty="0" smtClean="0"/>
          </a:p>
          <a:p>
            <a:pPr marR="0" algn="l" eaLnBrk="1" hangingPunct="1"/>
            <a:endParaRPr lang="es-ES" sz="1800" dirty="0" smtClean="0"/>
          </a:p>
          <a:p>
            <a:pPr marR="0" algn="l" eaLnBrk="1" hangingPunct="1"/>
            <a:endParaRPr lang="es-ES" sz="1800" dirty="0" smtClean="0"/>
          </a:p>
          <a:p>
            <a:pPr marR="0" algn="l" eaLnBrk="1" hangingPunct="1"/>
            <a:endParaRPr lang="es-ES" sz="1800" dirty="0" smtClean="0"/>
          </a:p>
          <a:p>
            <a:pPr marR="0" algn="l" eaLnBrk="1" hangingPunct="1"/>
            <a:endParaRPr lang="es-ES" sz="1800" dirty="0" smtClean="0">
              <a:latin typeface="Arial" charset="0"/>
              <a:cs typeface="Arial" charset="0"/>
            </a:endParaRPr>
          </a:p>
          <a:p>
            <a:pPr marR="0" algn="l" eaLnBrk="1" hangingPunct="1"/>
            <a:endParaRPr lang="es-ES" sz="1800" dirty="0" smtClean="0">
              <a:latin typeface="Arial" charset="0"/>
              <a:cs typeface="Arial" charset="0"/>
            </a:endParaRPr>
          </a:p>
          <a:p>
            <a:pPr marR="0" algn="l" eaLnBrk="1" hangingPunct="1"/>
            <a:endParaRPr lang="es-ES" sz="1800" dirty="0" smtClean="0">
              <a:latin typeface="Arial" charset="0"/>
              <a:cs typeface="Arial" charset="0"/>
            </a:endParaRPr>
          </a:p>
          <a:p>
            <a:pPr marR="0" algn="l" eaLnBrk="1" hangingPunct="1"/>
            <a:endParaRPr lang="es-ES" sz="2500" dirty="0" smtClean="0"/>
          </a:p>
          <a:p>
            <a:pPr marR="0" algn="l" eaLnBrk="1" hangingPunct="1"/>
            <a:endParaRPr lang="es-ES" sz="2500" dirty="0" smtClean="0"/>
          </a:p>
          <a:p>
            <a:pPr marR="0" algn="l" eaLnBrk="1" hangingPunct="1"/>
            <a:endParaRPr lang="es-ES" dirty="0" smtClean="0"/>
          </a:p>
          <a:p>
            <a:pPr marR="0" algn="l" eaLnBrk="1" hangingPunct="1"/>
            <a:endParaRPr lang="es-ES" dirty="0" smtClean="0"/>
          </a:p>
          <a:p>
            <a:pPr marR="0" eaLnBrk="1" hangingPunct="1"/>
            <a:endParaRPr lang="es-ES" dirty="0" smtClean="0"/>
          </a:p>
        </p:txBody>
      </p:sp>
      <p:sp>
        <p:nvSpPr>
          <p:cNvPr id="3" name="1 Título"/>
          <p:cNvSpPr txBox="1">
            <a:spLocks/>
          </p:cNvSpPr>
          <p:nvPr/>
        </p:nvSpPr>
        <p:spPr>
          <a:xfrm>
            <a:off x="1142976" y="857232"/>
            <a:ext cx="635798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rPr>
              <a:t>MACRO SEGMENTACION </a:t>
            </a:r>
            <a:endParaRPr lang="es-E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endParaRPr>
          </a:p>
        </p:txBody>
      </p:sp>
      <p:cxnSp>
        <p:nvCxnSpPr>
          <p:cNvPr id="7" name="6 Conector recto de flecha"/>
          <p:cNvCxnSpPr/>
          <p:nvPr/>
        </p:nvCxnSpPr>
        <p:spPr>
          <a:xfrm rot="10800000" flipV="1">
            <a:off x="2214546" y="5000636"/>
            <a:ext cx="2214578" cy="1143008"/>
          </a:xfrm>
          <a:prstGeom prst="straightConnector1">
            <a:avLst/>
          </a:prstGeom>
          <a:ln w="69850">
            <a:tailEnd type="triangle" w="med" len="lg"/>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4429124" y="5000636"/>
            <a:ext cx="2500330" cy="9500"/>
          </a:xfrm>
          <a:prstGeom prst="straightConnector1">
            <a:avLst/>
          </a:prstGeom>
          <a:ln w="69850">
            <a:tailEnd type="triangle" w="med" len="lg"/>
          </a:ln>
        </p:spPr>
        <p:style>
          <a:lnRef idx="1">
            <a:schemeClr val="accent1"/>
          </a:lnRef>
          <a:fillRef idx="0">
            <a:schemeClr val="accent1"/>
          </a:fillRef>
          <a:effectRef idx="0">
            <a:schemeClr val="accent1"/>
          </a:effectRef>
          <a:fontRef idx="minor">
            <a:schemeClr val="tx1"/>
          </a:fontRef>
        </p:style>
      </p:cxnSp>
      <p:grpSp>
        <p:nvGrpSpPr>
          <p:cNvPr id="24" name="23 Grupo"/>
          <p:cNvGrpSpPr/>
          <p:nvPr/>
        </p:nvGrpSpPr>
        <p:grpSpPr>
          <a:xfrm>
            <a:off x="928662" y="2786852"/>
            <a:ext cx="6929486" cy="3856858"/>
            <a:chOff x="928662" y="2786852"/>
            <a:chExt cx="6929486" cy="3856858"/>
          </a:xfrm>
        </p:grpSpPr>
        <p:cxnSp>
          <p:nvCxnSpPr>
            <p:cNvPr id="6" name="5 Conector recto de flecha"/>
            <p:cNvCxnSpPr/>
            <p:nvPr/>
          </p:nvCxnSpPr>
          <p:spPr>
            <a:xfrm rot="5400000" flipH="1" flipV="1">
              <a:off x="3286910" y="3929066"/>
              <a:ext cx="2285222" cy="794"/>
            </a:xfrm>
            <a:prstGeom prst="straightConnector1">
              <a:avLst/>
            </a:prstGeom>
            <a:ln w="69850">
              <a:tailEnd type="triangle" w="med" len="lg"/>
            </a:ln>
          </p:spPr>
          <p:style>
            <a:lnRef idx="1">
              <a:schemeClr val="accent1"/>
            </a:lnRef>
            <a:fillRef idx="0">
              <a:schemeClr val="accent1"/>
            </a:fillRef>
            <a:effectRef idx="0">
              <a:schemeClr val="accent1"/>
            </a:effectRef>
            <a:fontRef idx="minor">
              <a:schemeClr val="tx1"/>
            </a:fontRef>
          </p:style>
        </p:cxnSp>
        <p:sp>
          <p:nvSpPr>
            <p:cNvPr id="17" name="16 Rectángulo redondeado"/>
            <p:cNvSpPr/>
            <p:nvPr/>
          </p:nvSpPr>
          <p:spPr>
            <a:xfrm>
              <a:off x="4643438" y="3214686"/>
              <a:ext cx="3214710" cy="1357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lumMod val="75000"/>
                    </a:schemeClr>
                  </a:solidFill>
                </a:rPr>
                <a:t>Funciones o Necesidades</a:t>
              </a:r>
            </a:p>
            <a:p>
              <a:pPr algn="ctr"/>
              <a:r>
                <a:rPr lang="es-ES" sz="1600" dirty="0" smtClean="0">
                  <a:solidFill>
                    <a:schemeClr val="tx1"/>
                  </a:solidFill>
                </a:rPr>
                <a:t>Promover un excelente servicio de mantenimiento con responsabilidad y calidad</a:t>
              </a:r>
              <a:endParaRPr lang="es-ES" sz="1600" dirty="0">
                <a:solidFill>
                  <a:schemeClr val="tx1"/>
                </a:solidFill>
              </a:endParaRPr>
            </a:p>
          </p:txBody>
        </p:sp>
        <p:sp>
          <p:nvSpPr>
            <p:cNvPr id="18" name="17 Rectángulo redondeado"/>
            <p:cNvSpPr/>
            <p:nvPr/>
          </p:nvSpPr>
          <p:spPr>
            <a:xfrm>
              <a:off x="928662" y="3643314"/>
              <a:ext cx="3214710" cy="1357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lumMod val="75000"/>
                    </a:schemeClr>
                  </a:solidFill>
                </a:rPr>
                <a:t>Tecnología</a:t>
              </a:r>
            </a:p>
            <a:p>
              <a:pPr algn="ctr"/>
              <a:r>
                <a:rPr lang="es-ES" sz="1600" dirty="0" smtClean="0">
                  <a:solidFill>
                    <a:schemeClr val="tx1"/>
                  </a:solidFill>
                </a:rPr>
                <a:t>Capacitar a nuestro personal , utilizar herramientas  y  técnicas de mantenimientos actualizadas</a:t>
              </a:r>
              <a:endParaRPr lang="es-ES" sz="1600" dirty="0">
                <a:solidFill>
                  <a:schemeClr val="tx1"/>
                </a:solidFill>
              </a:endParaRPr>
            </a:p>
          </p:txBody>
        </p:sp>
        <p:sp>
          <p:nvSpPr>
            <p:cNvPr id="19" name="18 Rectángulo redondeado"/>
            <p:cNvSpPr/>
            <p:nvPr/>
          </p:nvSpPr>
          <p:spPr>
            <a:xfrm>
              <a:off x="4143372" y="5286388"/>
              <a:ext cx="3214710" cy="1357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lumMod val="75000"/>
                    </a:schemeClr>
                  </a:solidFill>
                </a:rPr>
                <a:t>Grupo de empresas</a:t>
              </a:r>
            </a:p>
            <a:p>
              <a:pPr algn="ctr"/>
              <a:r>
                <a:rPr lang="es-ES" sz="1600" dirty="0" smtClean="0">
                  <a:solidFill>
                    <a:schemeClr val="tx1"/>
                  </a:solidFill>
                </a:rPr>
                <a:t>Empresas  manufacturas de la ciudad de Guayaquil</a:t>
              </a:r>
              <a:endParaRPr lang="es-ES" sz="1600" dirty="0">
                <a:solidFill>
                  <a:schemeClr val="tx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4 Subtítulo"/>
          <p:cNvSpPr>
            <a:spLocks noGrp="1"/>
          </p:cNvSpPr>
          <p:nvPr>
            <p:ph type="subTitle" idx="1"/>
          </p:nvPr>
        </p:nvSpPr>
        <p:spPr>
          <a:xfrm>
            <a:off x="1000100" y="1928802"/>
            <a:ext cx="7215188" cy="2571750"/>
          </a:xfrm>
        </p:spPr>
        <p:txBody>
          <a:bodyPr/>
          <a:lstStyle/>
          <a:p>
            <a:pPr marR="0" algn="just" eaLnBrk="1" hangingPunct="1"/>
            <a:r>
              <a:rPr lang="es-ES" sz="1800" dirty="0" smtClean="0">
                <a:latin typeface="Arial" charset="0"/>
                <a:cs typeface="Arial" charset="0"/>
              </a:rPr>
              <a:t>Herramienta  que permite identificar el grupo de empresas mediante una clasificación </a:t>
            </a:r>
            <a:r>
              <a:rPr lang="es-ES" sz="1900" dirty="0" smtClean="0">
                <a:latin typeface="Arial" charset="0"/>
                <a:cs typeface="Arial" charset="0"/>
              </a:rPr>
              <a:t>basada</a:t>
            </a:r>
            <a:r>
              <a:rPr lang="es-ES" sz="1800" dirty="0" smtClean="0">
                <a:latin typeface="Arial" charset="0"/>
                <a:cs typeface="Arial" charset="0"/>
              </a:rPr>
              <a:t> en:</a:t>
            </a:r>
          </a:p>
          <a:p>
            <a:pPr marR="0" algn="just" eaLnBrk="1" hangingPunct="1"/>
            <a:endParaRPr lang="es-ES" sz="1800" dirty="0" smtClean="0">
              <a:latin typeface="Arial" charset="0"/>
              <a:cs typeface="Arial" charset="0"/>
            </a:endParaRPr>
          </a:p>
          <a:p>
            <a:pPr marR="0" algn="just" eaLnBrk="1" hangingPunct="1"/>
            <a:r>
              <a:rPr lang="es-ES" sz="1800" b="1" dirty="0" smtClean="0"/>
              <a:t>Localización:</a:t>
            </a:r>
            <a:r>
              <a:rPr lang="es-ES" sz="1800" dirty="0" smtClean="0"/>
              <a:t> Empresas manufactureras de la provincia del Guayas.</a:t>
            </a:r>
          </a:p>
          <a:p>
            <a:pPr marR="0" algn="just" eaLnBrk="1" hangingPunct="1"/>
            <a:endParaRPr lang="es-ES" sz="1800" dirty="0" smtClean="0"/>
          </a:p>
          <a:p>
            <a:pPr marR="0" algn="just" eaLnBrk="1" hangingPunct="1"/>
            <a:r>
              <a:rPr lang="es-ES" sz="1800" b="1" dirty="0" smtClean="0"/>
              <a:t>Tamaño: </a:t>
            </a:r>
            <a:r>
              <a:rPr lang="es-ES" sz="1800" dirty="0" smtClean="0"/>
              <a:t>Pequeña, mediana, grande</a:t>
            </a:r>
            <a:r>
              <a:rPr lang="es-ES" sz="1800" b="1" dirty="0" smtClean="0"/>
              <a:t> .</a:t>
            </a:r>
          </a:p>
          <a:p>
            <a:pPr marR="0" algn="just" eaLnBrk="1" hangingPunct="1"/>
            <a:endParaRPr lang="es-ES" sz="1800" b="1" dirty="0" smtClean="0"/>
          </a:p>
          <a:p>
            <a:pPr marR="0" algn="just" eaLnBrk="1" hangingPunct="1"/>
            <a:r>
              <a:rPr lang="es-ES" sz="1800" b="1" dirty="0" smtClean="0"/>
              <a:t>Actividad:</a:t>
            </a:r>
            <a:r>
              <a:rPr lang="es-ES" sz="1800" dirty="0" smtClean="0"/>
              <a:t> Empresas Alimenticias, tabaco, bebidas, químicas, metal, </a:t>
            </a:r>
            <a:r>
              <a:rPr lang="es-ES" sz="1800" dirty="0" smtClean="0"/>
              <a:t>mecánica.</a:t>
            </a:r>
            <a:endParaRPr lang="es-ES" sz="1800" dirty="0" smtClean="0"/>
          </a:p>
          <a:p>
            <a:pPr marR="0" algn="just" eaLnBrk="1" hangingPunct="1"/>
            <a:endParaRPr lang="es-ES" sz="1800" dirty="0" smtClean="0"/>
          </a:p>
          <a:p>
            <a:pPr marR="0" algn="just" eaLnBrk="1" hangingPunct="1"/>
            <a:r>
              <a:rPr lang="es-ES" sz="1800" b="1" dirty="0" smtClean="0"/>
              <a:t>Opiniones:</a:t>
            </a:r>
            <a:r>
              <a:rPr lang="es-ES" sz="1800" dirty="0" smtClean="0"/>
              <a:t> comunidad, Sociedad, negocios, reto, futuros, ellos mismos.</a:t>
            </a:r>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latin typeface="Arial" charset="0"/>
              <a:cs typeface="Arial" charset="0"/>
            </a:endParaRPr>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p>
          <a:p>
            <a:pPr marR="0" algn="just" eaLnBrk="1" hangingPunct="1"/>
            <a:endParaRPr lang="es-ES" sz="1800" dirty="0" smtClean="0">
              <a:latin typeface="Arial" charset="0"/>
              <a:cs typeface="Arial" charset="0"/>
            </a:endParaRPr>
          </a:p>
          <a:p>
            <a:pPr marR="0" algn="l" eaLnBrk="1" hangingPunct="1"/>
            <a:endParaRPr lang="es-ES" sz="1800" dirty="0" smtClean="0"/>
          </a:p>
          <a:p>
            <a:pPr marR="0" algn="l" eaLnBrk="1" hangingPunct="1"/>
            <a:endParaRPr lang="es-ES" sz="1800" dirty="0" smtClean="0"/>
          </a:p>
          <a:p>
            <a:pPr marR="0" algn="l" eaLnBrk="1" hangingPunct="1"/>
            <a:endParaRPr lang="es-ES" sz="1800" dirty="0" smtClean="0"/>
          </a:p>
          <a:p>
            <a:pPr marR="0" algn="l" eaLnBrk="1" hangingPunct="1"/>
            <a:endParaRPr lang="es-ES" sz="1800" dirty="0" smtClean="0"/>
          </a:p>
          <a:p>
            <a:pPr marR="0" algn="l" eaLnBrk="1" hangingPunct="1"/>
            <a:endParaRPr lang="es-ES" sz="1800" dirty="0" smtClean="0">
              <a:latin typeface="Arial" charset="0"/>
              <a:cs typeface="Arial" charset="0"/>
            </a:endParaRPr>
          </a:p>
          <a:p>
            <a:pPr marR="0" algn="l" eaLnBrk="1" hangingPunct="1"/>
            <a:endParaRPr lang="es-ES" sz="1800" dirty="0" smtClean="0">
              <a:latin typeface="Arial" charset="0"/>
              <a:cs typeface="Arial" charset="0"/>
            </a:endParaRPr>
          </a:p>
          <a:p>
            <a:pPr marR="0" algn="l" eaLnBrk="1" hangingPunct="1"/>
            <a:endParaRPr lang="es-ES" sz="1800" dirty="0" smtClean="0">
              <a:latin typeface="Arial" charset="0"/>
              <a:cs typeface="Arial" charset="0"/>
            </a:endParaRPr>
          </a:p>
          <a:p>
            <a:pPr marR="0" algn="l" eaLnBrk="1" hangingPunct="1"/>
            <a:endParaRPr lang="es-ES" sz="2500" dirty="0" smtClean="0"/>
          </a:p>
          <a:p>
            <a:pPr marR="0" algn="l" eaLnBrk="1" hangingPunct="1"/>
            <a:endParaRPr lang="es-ES" sz="2500" dirty="0" smtClean="0"/>
          </a:p>
          <a:p>
            <a:pPr marR="0" algn="l" eaLnBrk="1" hangingPunct="1"/>
            <a:endParaRPr lang="es-ES" dirty="0" smtClean="0"/>
          </a:p>
          <a:p>
            <a:pPr marR="0" algn="l" eaLnBrk="1" hangingPunct="1"/>
            <a:endParaRPr lang="es-ES" dirty="0" smtClean="0"/>
          </a:p>
          <a:p>
            <a:pPr marR="0" eaLnBrk="1" hangingPunct="1"/>
            <a:endParaRPr lang="es-ES" dirty="0" smtClean="0"/>
          </a:p>
        </p:txBody>
      </p:sp>
      <p:sp>
        <p:nvSpPr>
          <p:cNvPr id="3" name="1 Título"/>
          <p:cNvSpPr txBox="1">
            <a:spLocks/>
          </p:cNvSpPr>
          <p:nvPr/>
        </p:nvSpPr>
        <p:spPr>
          <a:xfrm>
            <a:off x="1071538" y="1000108"/>
            <a:ext cx="635798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rPr>
              <a:t>MICRO  SEGMENTACION </a:t>
            </a:r>
            <a:endParaRPr lang="es-E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4 Subtítulo"/>
          <p:cNvSpPr>
            <a:spLocks noGrp="1"/>
          </p:cNvSpPr>
          <p:nvPr>
            <p:ph type="subTitle" idx="1"/>
          </p:nvPr>
        </p:nvSpPr>
        <p:spPr>
          <a:xfrm>
            <a:off x="1000125" y="2357438"/>
            <a:ext cx="7215188" cy="2571750"/>
          </a:xfrm>
        </p:spPr>
        <p:txBody>
          <a:bodyPr/>
          <a:lstStyle/>
          <a:p>
            <a:pPr marR="0" algn="just" eaLnBrk="1" hangingPunct="1"/>
            <a:r>
              <a:rPr lang="es-ES" sz="1700" dirty="0" smtClean="0">
                <a:latin typeface="Arial" charset="0"/>
                <a:cs typeface="Arial" charset="0"/>
              </a:rPr>
              <a:t>Una vez que se ha decidido cuales son los segmentos del mercado en el que se desea ingresar, la compañía debe elegir que posiciones desea ocupar en ellos.</a:t>
            </a:r>
          </a:p>
          <a:p>
            <a:pPr marR="0" algn="just" eaLnBrk="1" hangingPunct="1"/>
            <a:r>
              <a:rPr lang="es-ES" sz="1700" dirty="0" smtClean="0">
                <a:latin typeface="Arial" charset="0"/>
                <a:cs typeface="Arial" charset="0"/>
              </a:rPr>
              <a:t>La meta de nuestra empresa SIME es trabajar arduamente para incrementar la cartera de clientes, enfocando su trabajo en calidad, entrega a tiempo y cumplimiento con las normas de seguridad de las compañías que nos contrate. Esta es la manera que nos posesionaremos en el mercado de la provincia del Guayas, principalmente la ciudad de Guayaquil, y que más nos gustaría que el servicio sea a nivel nacional.</a:t>
            </a:r>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latin typeface="Arial" charset="0"/>
              <a:cs typeface="Arial" charset="0"/>
            </a:endParaRPr>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p>
          <a:p>
            <a:pPr marR="0" algn="just" eaLnBrk="1" hangingPunct="1"/>
            <a:endParaRPr lang="es-ES" sz="1700" dirty="0" smtClean="0">
              <a:latin typeface="Arial" charset="0"/>
              <a:cs typeface="Arial" charset="0"/>
            </a:endParaRPr>
          </a:p>
          <a:p>
            <a:pPr marR="0" algn="l" eaLnBrk="1" hangingPunct="1"/>
            <a:endParaRPr lang="es-ES" sz="1700" dirty="0" smtClean="0"/>
          </a:p>
          <a:p>
            <a:pPr marR="0" algn="l" eaLnBrk="1" hangingPunct="1"/>
            <a:endParaRPr lang="es-ES" sz="1700" dirty="0" smtClean="0"/>
          </a:p>
          <a:p>
            <a:pPr marR="0" algn="l" eaLnBrk="1" hangingPunct="1"/>
            <a:endParaRPr lang="es-ES" sz="1700" dirty="0" smtClean="0"/>
          </a:p>
          <a:p>
            <a:pPr marR="0" algn="l" eaLnBrk="1" hangingPunct="1"/>
            <a:endParaRPr lang="es-ES" sz="1700" dirty="0" smtClean="0"/>
          </a:p>
          <a:p>
            <a:pPr marR="0" algn="l" eaLnBrk="1" hangingPunct="1"/>
            <a:endParaRPr lang="es-ES" sz="1700" dirty="0" smtClean="0">
              <a:latin typeface="Arial" charset="0"/>
              <a:cs typeface="Arial" charset="0"/>
            </a:endParaRPr>
          </a:p>
          <a:p>
            <a:pPr marR="0" algn="l" eaLnBrk="1" hangingPunct="1"/>
            <a:endParaRPr lang="es-ES" sz="1700" dirty="0" smtClean="0">
              <a:latin typeface="Arial" charset="0"/>
              <a:cs typeface="Arial" charset="0"/>
            </a:endParaRPr>
          </a:p>
          <a:p>
            <a:pPr marR="0" algn="l" eaLnBrk="1" hangingPunct="1"/>
            <a:endParaRPr lang="es-ES" sz="1700" dirty="0" smtClean="0">
              <a:latin typeface="Arial" charset="0"/>
              <a:cs typeface="Arial" charset="0"/>
            </a:endParaRPr>
          </a:p>
          <a:p>
            <a:pPr marR="0" algn="l" eaLnBrk="1" hangingPunct="1"/>
            <a:endParaRPr lang="es-ES" sz="2300" dirty="0" smtClean="0"/>
          </a:p>
          <a:p>
            <a:pPr marR="0" algn="l" eaLnBrk="1" hangingPunct="1"/>
            <a:endParaRPr lang="es-ES" sz="2300" dirty="0" smtClean="0"/>
          </a:p>
          <a:p>
            <a:pPr marR="0" algn="l" eaLnBrk="1" hangingPunct="1"/>
            <a:endParaRPr lang="es-ES" sz="2400" dirty="0" smtClean="0"/>
          </a:p>
          <a:p>
            <a:pPr marR="0" algn="l" eaLnBrk="1" hangingPunct="1"/>
            <a:endParaRPr lang="es-ES" sz="2400" dirty="0" smtClean="0"/>
          </a:p>
          <a:p>
            <a:pPr marR="0" eaLnBrk="1" hangingPunct="1"/>
            <a:endParaRPr lang="es-ES" sz="2400" dirty="0" smtClean="0"/>
          </a:p>
        </p:txBody>
      </p:sp>
      <p:sp>
        <p:nvSpPr>
          <p:cNvPr id="3" name="1 Título"/>
          <p:cNvSpPr txBox="1">
            <a:spLocks/>
          </p:cNvSpPr>
          <p:nvPr/>
        </p:nvSpPr>
        <p:spPr>
          <a:xfrm>
            <a:off x="1785918" y="857232"/>
            <a:ext cx="564360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rPr>
              <a:t> </a:t>
            </a:r>
            <a:r>
              <a:rPr lang="en-US" sz="44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rPr>
              <a:t>POSICIONAMIENTO </a:t>
            </a:r>
            <a:endParaRPr lang="es-ES"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57224" y="785794"/>
            <a:ext cx="7772400" cy="821828"/>
          </a:xfrm>
        </p:spPr>
        <p:txBody>
          <a:bodyPr/>
          <a:lstStyle/>
          <a:p>
            <a:pPr algn="ctr" eaLnBrk="1" fontAlgn="auto" hangingPunct="1">
              <a:spcAft>
                <a:spcPts val="0"/>
              </a:spcAft>
              <a:defRPr/>
            </a:pPr>
            <a:r>
              <a:rPr lang="es-MX" sz="4400" dirty="0" smtClean="0">
                <a:ln>
                  <a:noFill/>
                </a:ln>
                <a:solidFill>
                  <a:schemeClr val="accent3">
                    <a:tint val="90000"/>
                    <a:satMod val="120000"/>
                  </a:schemeClr>
                </a:solidFill>
                <a:cs typeface="Arial" pitchFamily="34" charset="0"/>
              </a:rPr>
              <a:t>MERCADO POTENCIAL</a:t>
            </a:r>
            <a:endParaRPr lang="es-ES" sz="4400" dirty="0" smtClean="0">
              <a:ln>
                <a:noFill/>
              </a:ln>
              <a:solidFill>
                <a:schemeClr val="accent3">
                  <a:tint val="90000"/>
                  <a:satMod val="120000"/>
                </a:schemeClr>
              </a:solidFill>
              <a:cs typeface="Arial" pitchFamily="34" charset="0"/>
            </a:endParaRPr>
          </a:p>
        </p:txBody>
      </p:sp>
      <p:sp>
        <p:nvSpPr>
          <p:cNvPr id="27650" name="4 Marcador de texto"/>
          <p:cNvSpPr>
            <a:spLocks noGrp="1"/>
          </p:cNvSpPr>
          <p:nvPr>
            <p:ph type="body" idx="1"/>
          </p:nvPr>
        </p:nvSpPr>
        <p:spPr>
          <a:xfrm>
            <a:off x="571500" y="2357438"/>
            <a:ext cx="7772400" cy="938212"/>
          </a:xfrm>
        </p:spPr>
        <p:txBody>
          <a:bodyPr/>
          <a:lstStyle/>
          <a:p>
            <a:pPr algn="just" eaLnBrk="1" hangingPunct="1"/>
            <a:r>
              <a:rPr lang="es-ES" sz="1700" smtClean="0">
                <a:latin typeface="Arial" charset="0"/>
                <a:cs typeface="Arial" charset="0"/>
              </a:rPr>
              <a:t>De las 382 encuestas realizadas en la ciudad de Guayaquil según su ubicación geográfica podemos determinar que él  la mayor consumo del servicio está situado en la vía Daule con un 42%.</a:t>
            </a:r>
          </a:p>
          <a:p>
            <a:pPr eaLnBrk="1" hangingPunct="1"/>
            <a:endParaRPr lang="es-ES" smtClean="0"/>
          </a:p>
        </p:txBody>
      </p:sp>
      <p:pic>
        <p:nvPicPr>
          <p:cNvPr id="84994" name="Picture 2"/>
          <p:cNvPicPr>
            <a:picLocks noChangeAspect="1" noChangeArrowheads="1"/>
          </p:cNvPicPr>
          <p:nvPr/>
        </p:nvPicPr>
        <p:blipFill>
          <a:blip r:embed="rId2">
            <a:lum bright="10000" contrast="-10000"/>
          </a:blip>
          <a:srcRect/>
          <a:stretch>
            <a:fillRect/>
          </a:stretch>
        </p:blipFill>
        <p:spPr bwMode="auto">
          <a:xfrm>
            <a:off x="2643175" y="3500437"/>
            <a:ext cx="4357718" cy="2428893"/>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85794"/>
            <a:ext cx="7772400" cy="678952"/>
          </a:xfrm>
        </p:spPr>
        <p:txBody>
          <a:bodyPr/>
          <a:lstStyle/>
          <a:p>
            <a:pPr algn="ctr" eaLnBrk="1" fontAlgn="auto" hangingPunct="1">
              <a:spcAft>
                <a:spcPts val="0"/>
              </a:spcAft>
              <a:defRPr/>
            </a:pPr>
            <a:r>
              <a:rPr sz="4400" smtClean="0">
                <a:cs typeface="Arial" pitchFamily="34" charset="0"/>
              </a:rPr>
              <a:t>EL SERVICIO</a:t>
            </a:r>
            <a:endParaRPr lang="es-ES" sz="4400" dirty="0">
              <a:cs typeface="Arial" pitchFamily="34" charset="0"/>
            </a:endParaRPr>
          </a:p>
        </p:txBody>
      </p:sp>
      <p:sp>
        <p:nvSpPr>
          <p:cNvPr id="3" name="2 Subtítulo"/>
          <p:cNvSpPr>
            <a:spLocks noGrp="1"/>
          </p:cNvSpPr>
          <p:nvPr>
            <p:ph type="body" idx="1"/>
          </p:nvPr>
        </p:nvSpPr>
        <p:spPr>
          <a:xfrm>
            <a:off x="530225" y="1571625"/>
            <a:ext cx="8042275" cy="4643438"/>
          </a:xfrm>
        </p:spPr>
        <p:txBody>
          <a:bodyPr>
            <a:normAutofit fontScale="92500" lnSpcReduction="10000"/>
          </a:bodyPr>
          <a:lstStyle/>
          <a:p>
            <a:pPr algn="just" eaLnBrk="1" fontAlgn="auto" hangingPunct="1">
              <a:spcAft>
                <a:spcPts val="0"/>
              </a:spcAft>
              <a:buClr>
                <a:schemeClr val="accent3"/>
              </a:buClr>
              <a:buFont typeface="Wingdings 2"/>
              <a:buNone/>
              <a:defRPr/>
            </a:pPr>
            <a:r>
              <a:rPr lang="es-ES" sz="1900" dirty="0" smtClean="0">
                <a:latin typeface="Arial" pitchFamily="34" charset="0"/>
                <a:cs typeface="Arial" pitchFamily="34" charset="0"/>
              </a:rPr>
              <a:t>La empresa se denominara “SIME”(Servicio Industrial de Mantenimiento Especializado),los servicios que ofreceremos a nuestros clientes serán los siguientes: </a:t>
            </a:r>
          </a:p>
          <a:p>
            <a:pPr algn="just" eaLnBrk="1" fontAlgn="auto" hangingPunct="1">
              <a:spcAft>
                <a:spcPts val="0"/>
              </a:spcAft>
              <a:buClr>
                <a:schemeClr val="accent3"/>
              </a:buClr>
              <a:buFont typeface="Wingdings 2"/>
              <a:buBlip>
                <a:blip r:embed="rId2"/>
              </a:buBlip>
              <a:defRPr/>
            </a:pPr>
            <a:r>
              <a:rPr lang="es-ES" sz="1900" dirty="0" smtClean="0">
                <a:latin typeface="Arial" pitchFamily="34" charset="0"/>
                <a:cs typeface="Arial" pitchFamily="34" charset="0"/>
              </a:rPr>
              <a:t>Mantenimiento Industrial preventivo y correctivo a las maquinarias.</a:t>
            </a:r>
          </a:p>
          <a:p>
            <a:pPr eaLnBrk="1" fontAlgn="auto" hangingPunct="1">
              <a:spcAft>
                <a:spcPts val="0"/>
              </a:spcAft>
              <a:buClr>
                <a:schemeClr val="accent3"/>
              </a:buClr>
              <a:buFont typeface="Wingdings 2"/>
              <a:buBlip>
                <a:blip r:embed="rId2"/>
              </a:buBlip>
              <a:defRPr/>
            </a:pPr>
            <a:r>
              <a:rPr lang="es-ES" sz="1900" dirty="0" smtClean="0">
                <a:latin typeface="Arial" pitchFamily="34" charset="0"/>
                <a:cs typeface="Arial" pitchFamily="34" charset="0"/>
              </a:rPr>
              <a:t>horario de servicios bajo la modalidad 24X7</a:t>
            </a:r>
          </a:p>
          <a:p>
            <a:pPr algn="just" eaLnBrk="1" fontAlgn="auto" hangingPunct="1">
              <a:spcAft>
                <a:spcPts val="0"/>
              </a:spcAft>
              <a:buClr>
                <a:schemeClr val="accent3"/>
              </a:buClr>
              <a:buFont typeface="Wingdings 2"/>
              <a:buBlip>
                <a:blip r:embed="rId2"/>
              </a:buBlip>
              <a:defRPr/>
            </a:pPr>
            <a:r>
              <a:rPr lang="es-ES" sz="1900" dirty="0" smtClean="0">
                <a:latin typeface="Arial" pitchFamily="34" charset="0"/>
                <a:cs typeface="Arial" pitchFamily="34" charset="0"/>
              </a:rPr>
              <a:t>Se proveerá el servicio de personal para soporte de   mantenimiento en tareas internas de las compañías  supervisados  por  personal propio de la compañía contratante.</a:t>
            </a:r>
          </a:p>
          <a:p>
            <a:pPr algn="just" eaLnBrk="1" fontAlgn="auto" hangingPunct="1">
              <a:spcAft>
                <a:spcPts val="0"/>
              </a:spcAft>
              <a:buClr>
                <a:schemeClr val="accent3"/>
              </a:buClr>
              <a:buFont typeface="Wingdings 2"/>
              <a:buBlip>
                <a:blip r:embed="rId2"/>
              </a:buBlip>
              <a:defRPr/>
            </a:pPr>
            <a:r>
              <a:rPr lang="es-ES" sz="1900" dirty="0" smtClean="0">
                <a:latin typeface="Arial" pitchFamily="34" charset="0"/>
                <a:cs typeface="Arial" pitchFamily="34" charset="0"/>
              </a:rPr>
              <a:t> Se Promoverá  nacionalización de piezas y consignación de las mismas que tengan amplia rotación.</a:t>
            </a:r>
          </a:p>
          <a:p>
            <a:pPr algn="just" eaLnBrk="1" fontAlgn="auto" hangingPunct="1">
              <a:spcAft>
                <a:spcPts val="0"/>
              </a:spcAft>
              <a:buClr>
                <a:schemeClr val="accent3"/>
              </a:buClr>
              <a:buFont typeface="Wingdings 2"/>
              <a:buBlip>
                <a:blip r:embed="rId2"/>
              </a:buBlip>
              <a:defRPr/>
            </a:pPr>
            <a:r>
              <a:rPr lang="es-ES" sz="1900" dirty="0" smtClean="0">
                <a:latin typeface="Arial" pitchFamily="34" charset="0"/>
                <a:cs typeface="Arial" pitchFamily="34" charset="0"/>
              </a:rPr>
              <a:t> Se Contara con convenios con otros proveedores de servicios especializados como lo son:</a:t>
            </a:r>
          </a:p>
          <a:p>
            <a:pPr algn="just" eaLnBrk="1" fontAlgn="auto" hangingPunct="1">
              <a:spcAft>
                <a:spcPts val="0"/>
              </a:spcAft>
              <a:buClr>
                <a:schemeClr val="accent3"/>
              </a:buClr>
              <a:buFont typeface="Wingdings 2"/>
              <a:buNone/>
              <a:defRPr/>
            </a:pPr>
            <a:r>
              <a:rPr lang="es-ES" sz="1900" dirty="0" smtClean="0">
                <a:latin typeface="Arial" pitchFamily="34" charset="0"/>
                <a:cs typeface="Arial" pitchFamily="34" charset="0"/>
              </a:rPr>
              <a:t>Tratamientos Térmicos                  BOHLER</a:t>
            </a:r>
          </a:p>
          <a:p>
            <a:pPr algn="just" eaLnBrk="1" fontAlgn="auto" hangingPunct="1">
              <a:spcAft>
                <a:spcPts val="0"/>
              </a:spcAft>
              <a:buClr>
                <a:schemeClr val="accent3"/>
              </a:buClr>
              <a:buFont typeface="Wingdings 2"/>
              <a:buNone/>
              <a:defRPr/>
            </a:pPr>
            <a:r>
              <a:rPr lang="es-ES" sz="1900" dirty="0" smtClean="0">
                <a:latin typeface="Arial" pitchFamily="34" charset="0"/>
                <a:cs typeface="Arial" pitchFamily="34" charset="0"/>
              </a:rPr>
              <a:t>Recubrimientos Industriales          CROBET - CRODUIN   </a:t>
            </a:r>
          </a:p>
          <a:p>
            <a:pPr algn="just" eaLnBrk="1" fontAlgn="auto" hangingPunct="1">
              <a:spcAft>
                <a:spcPts val="0"/>
              </a:spcAft>
              <a:buClr>
                <a:schemeClr val="accent3"/>
              </a:buClr>
              <a:buFont typeface="Wingdings 2"/>
              <a:buNone/>
              <a:defRPr/>
            </a:pPr>
            <a:r>
              <a:rPr lang="es-ES" sz="1900" dirty="0" smtClean="0">
                <a:latin typeface="Arial" pitchFamily="34" charset="0"/>
                <a:cs typeface="Arial" pitchFamily="34" charset="0"/>
              </a:rPr>
              <a:t>Rectificación Cilíndrica – Plana     RECTIFICADORA ELOY ORTEGA</a:t>
            </a:r>
          </a:p>
          <a:p>
            <a:pPr algn="just" eaLnBrk="1" fontAlgn="auto" hangingPunct="1">
              <a:spcAft>
                <a:spcPts val="0"/>
              </a:spcAft>
              <a:buClr>
                <a:schemeClr val="accent3"/>
              </a:buClr>
              <a:buFont typeface="Wingdings 2"/>
              <a:buNone/>
              <a:defRPr/>
            </a:pPr>
            <a:r>
              <a:rPr lang="es-ES" sz="1900" dirty="0" smtClean="0">
                <a:latin typeface="Arial" pitchFamily="34" charset="0"/>
                <a:cs typeface="Arial" pitchFamily="34" charset="0"/>
              </a:rPr>
              <a:t>Balanceos dinámicos                     VIBRATEC - MICABAL </a:t>
            </a:r>
          </a:p>
          <a:p>
            <a:pPr eaLnBrk="1" fontAlgn="auto" hangingPunct="1">
              <a:spcAft>
                <a:spcPts val="0"/>
              </a:spcAft>
              <a:buClr>
                <a:schemeClr val="accent3"/>
              </a:buClr>
              <a:buFont typeface="Wingdings" pitchFamily="2" charset="2"/>
              <a:buChar char="v"/>
              <a:defRPr/>
            </a:pPr>
            <a:endParaRPr lang="es-ES" sz="2000" dirty="0" smtClean="0"/>
          </a:p>
          <a:p>
            <a:pPr eaLnBrk="1" fontAlgn="auto" hangingPunct="1">
              <a:spcAft>
                <a:spcPts val="0"/>
              </a:spcAft>
              <a:buClr>
                <a:schemeClr val="accent3"/>
              </a:buClr>
              <a:buFont typeface="Wingdings 2"/>
              <a:buNone/>
              <a:defRPr/>
            </a:pPr>
            <a:endParaRPr lang="es-ES" sz="2000" dirty="0" smtClean="0"/>
          </a:p>
          <a:p>
            <a:pPr eaLnBrk="1" fontAlgn="auto" hangingPunct="1">
              <a:spcAft>
                <a:spcPts val="0"/>
              </a:spcAft>
              <a:buClr>
                <a:schemeClr val="accent3"/>
              </a:buClr>
              <a:buFont typeface="Wingdings 2"/>
              <a:buNone/>
              <a:defRPr/>
            </a:pPr>
            <a:endParaRPr lang="es-ES" sz="2000" dirty="0" smtClean="0"/>
          </a:p>
          <a:p>
            <a:pPr eaLnBrk="1" fontAlgn="auto" hangingPunct="1">
              <a:spcAft>
                <a:spcPts val="0"/>
              </a:spcAft>
              <a:buClr>
                <a:schemeClr val="accent3"/>
              </a:buClr>
              <a:buFont typeface="Wingdings" pitchFamily="2" charset="2"/>
              <a:buChar char="v"/>
              <a:defRPr/>
            </a:pPr>
            <a:endParaRPr lang="es-ES" sz="2000" dirty="0" smtClean="0"/>
          </a:p>
          <a:p>
            <a:pPr algn="just" eaLnBrk="1" fontAlgn="auto" hangingPunct="1">
              <a:spcAft>
                <a:spcPts val="0"/>
              </a:spcAft>
              <a:buClr>
                <a:schemeClr val="accent3"/>
              </a:buClr>
              <a:buFont typeface="Wingdings" pitchFamily="2" charset="2"/>
              <a:buChar char="v"/>
              <a:defRPr/>
            </a:pPr>
            <a:endParaRPr lang="es-ES" sz="2000" dirty="0" smtClean="0"/>
          </a:p>
          <a:p>
            <a:pPr algn="just" eaLnBrk="1" fontAlgn="auto" hangingPunct="1">
              <a:spcAft>
                <a:spcPts val="0"/>
              </a:spcAft>
              <a:buClr>
                <a:schemeClr val="accent3"/>
              </a:buClr>
              <a:buFont typeface="Wingdings 2"/>
              <a:buNone/>
              <a:defRPr/>
            </a:pPr>
            <a:endParaRPr lang="es-ES" sz="2400" dirty="0" smtClean="0"/>
          </a:p>
          <a:p>
            <a:pPr algn="ctr" eaLnBrk="1" fontAlgn="auto" hangingPunct="1">
              <a:spcAft>
                <a:spcPts val="0"/>
              </a:spcAft>
              <a:buClr>
                <a:schemeClr val="accent3"/>
              </a:buClr>
              <a:buFont typeface="Wingdings 2"/>
              <a:buNone/>
              <a:defRPr/>
            </a:pPr>
            <a:endParaRPr lang="es-ES" sz="2400" dirty="0" smtClean="0"/>
          </a:p>
          <a:p>
            <a:pPr algn="ctr" eaLnBrk="1" fontAlgn="auto" hangingPunct="1">
              <a:spcAft>
                <a:spcPts val="0"/>
              </a:spcAft>
              <a:buClr>
                <a:schemeClr val="accent3"/>
              </a:buClr>
              <a:buFont typeface="Wingdings 2"/>
              <a:buNone/>
              <a:defRPr/>
            </a:pPr>
            <a:endParaRPr lang="es-ES" sz="2400" dirty="0" smtClean="0"/>
          </a:p>
          <a:p>
            <a:pPr algn="ctr" eaLnBrk="1" fontAlgn="auto" hangingPunct="1">
              <a:spcAft>
                <a:spcPts val="0"/>
              </a:spcAft>
              <a:buClr>
                <a:schemeClr val="accent3"/>
              </a:buClr>
              <a:buFont typeface="Wingdings 2"/>
              <a:buNone/>
              <a:defRPr/>
            </a:pPr>
            <a:endParaRPr lang="es-ES" sz="2400" dirty="0" smtClean="0"/>
          </a:p>
          <a:p>
            <a:pPr algn="ctr" eaLnBrk="1" fontAlgn="auto" hangingPunct="1">
              <a:spcAft>
                <a:spcPts val="0"/>
              </a:spcAft>
              <a:buClr>
                <a:schemeClr val="accent3"/>
              </a:buClr>
              <a:buFont typeface="Wingdings 2"/>
              <a:buNone/>
              <a:defRPr/>
            </a:pPr>
            <a:endParaRPr lang="es-ES" sz="2400" dirty="0" smtClean="0"/>
          </a:p>
          <a:p>
            <a:pPr algn="ctr" eaLnBrk="1" fontAlgn="auto" hangingPunct="1">
              <a:spcAft>
                <a:spcPts val="0"/>
              </a:spcAft>
              <a:buClr>
                <a:schemeClr val="accent3"/>
              </a:buClr>
              <a:buFont typeface="Wingdings 2"/>
              <a:buNone/>
              <a:defRPr/>
            </a:pPr>
            <a:endParaRPr lang="es-E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85794"/>
            <a:ext cx="7772400" cy="678952"/>
          </a:xfrm>
        </p:spPr>
        <p:txBody>
          <a:bodyPr/>
          <a:lstStyle/>
          <a:p>
            <a:pPr algn="ctr" eaLnBrk="1" fontAlgn="auto" hangingPunct="1">
              <a:spcAft>
                <a:spcPts val="0"/>
              </a:spcAft>
              <a:defRPr/>
            </a:pPr>
            <a:r>
              <a:rPr sz="3600" smtClean="0">
                <a:latin typeface="Arial" pitchFamily="34" charset="0"/>
                <a:cs typeface="Arial" pitchFamily="34" charset="0"/>
              </a:rPr>
              <a:t>EL PRECIO</a:t>
            </a:r>
            <a:endParaRPr lang="es-ES" sz="3600">
              <a:latin typeface="Arial" pitchFamily="34" charset="0"/>
              <a:cs typeface="Arial" pitchFamily="34" charset="0"/>
            </a:endParaRPr>
          </a:p>
        </p:txBody>
      </p:sp>
      <p:sp>
        <p:nvSpPr>
          <p:cNvPr id="29698" name="2 Subtítulo"/>
          <p:cNvSpPr>
            <a:spLocks noGrp="1"/>
          </p:cNvSpPr>
          <p:nvPr>
            <p:ph type="body" idx="1"/>
          </p:nvPr>
        </p:nvSpPr>
        <p:spPr>
          <a:xfrm>
            <a:off x="530225" y="1571625"/>
            <a:ext cx="8042275" cy="1571625"/>
          </a:xfrm>
        </p:spPr>
        <p:txBody>
          <a:bodyPr/>
          <a:lstStyle/>
          <a:p>
            <a:pPr algn="just" eaLnBrk="1" hangingPunct="1"/>
            <a:r>
              <a:rPr lang="es-ES" sz="1800" smtClean="0">
                <a:latin typeface="Arial" charset="0"/>
                <a:cs typeface="Arial" charset="0"/>
              </a:rPr>
              <a:t>Para establecer el precio del servicio , se ha considerado la información de las encuestas que se realizaron en capítulos anteriores, en el cual se llego a la conclusión que el precio ponderado de nuestro servicio es $ 1183,como se lo detalla a continuación, puesto a que este precio es de actual aceptación en el mercado. </a:t>
            </a:r>
          </a:p>
          <a:p>
            <a:pPr eaLnBrk="1" hangingPunct="1"/>
            <a:endParaRPr lang="es-ES" sz="2000" smtClean="0"/>
          </a:p>
          <a:p>
            <a:pPr eaLnBrk="1" hangingPunct="1"/>
            <a:endParaRPr lang="es-ES" sz="2000" smtClean="0"/>
          </a:p>
          <a:p>
            <a:pPr eaLnBrk="1" hangingPunct="1">
              <a:buFont typeface="Wingdings" pitchFamily="2" charset="2"/>
              <a:buChar char="v"/>
            </a:pPr>
            <a:endParaRPr lang="es-ES" sz="2000" smtClean="0"/>
          </a:p>
          <a:p>
            <a:pPr algn="just" eaLnBrk="1" hangingPunct="1">
              <a:buFont typeface="Wingdings" pitchFamily="2" charset="2"/>
              <a:buChar char="v"/>
            </a:pPr>
            <a:endParaRPr lang="es-ES" sz="2000" smtClean="0"/>
          </a:p>
          <a:p>
            <a:pPr algn="just"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mtClean="0"/>
          </a:p>
        </p:txBody>
      </p:sp>
      <p:pic>
        <p:nvPicPr>
          <p:cNvPr id="29699" name="Picture 2"/>
          <p:cNvPicPr>
            <a:picLocks noChangeAspect="1" noChangeArrowheads="1"/>
          </p:cNvPicPr>
          <p:nvPr/>
        </p:nvPicPr>
        <p:blipFill>
          <a:blip r:embed="rId2"/>
          <a:srcRect l="37354" t="60547" r="34660" b="17969"/>
          <a:stretch>
            <a:fillRect/>
          </a:stretch>
        </p:blipFill>
        <p:spPr bwMode="auto">
          <a:xfrm>
            <a:off x="3143250" y="4857750"/>
            <a:ext cx="2357438" cy="1357313"/>
          </a:xfrm>
          <a:prstGeom prst="rect">
            <a:avLst/>
          </a:prstGeom>
          <a:noFill/>
          <a:ln w="9525">
            <a:solidFill>
              <a:schemeClr val="tx1">
                <a:alpha val="98038"/>
              </a:schemeClr>
            </a:solidFill>
            <a:miter lim="800000"/>
            <a:headEnd/>
            <a:tailEnd/>
          </a:ln>
        </p:spPr>
      </p:pic>
      <p:pic>
        <p:nvPicPr>
          <p:cNvPr id="29700" name="Picture 3"/>
          <p:cNvPicPr>
            <a:picLocks noChangeAspect="1" noChangeArrowheads="1"/>
          </p:cNvPicPr>
          <p:nvPr/>
        </p:nvPicPr>
        <p:blipFill>
          <a:blip r:embed="rId3"/>
          <a:srcRect l="23438" t="35156" r="21631" b="44336"/>
          <a:stretch>
            <a:fillRect/>
          </a:stretch>
        </p:blipFill>
        <p:spPr bwMode="auto">
          <a:xfrm>
            <a:off x="1643063" y="3000375"/>
            <a:ext cx="5357812" cy="1714500"/>
          </a:xfrm>
          <a:prstGeom prst="rect">
            <a:avLst/>
          </a:prstGeom>
          <a:noFill/>
          <a:ln w="9525">
            <a:solidFill>
              <a:schemeClr val="tx1">
                <a:alpha val="98038"/>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Subtítulo"/>
          <p:cNvSpPr>
            <a:spLocks noGrp="1"/>
          </p:cNvSpPr>
          <p:nvPr>
            <p:ph type="subTitle" idx="1"/>
          </p:nvPr>
        </p:nvSpPr>
        <p:spPr>
          <a:xfrm>
            <a:off x="1000125" y="1785938"/>
            <a:ext cx="7215188" cy="3786187"/>
          </a:xfrm>
        </p:spPr>
        <p:txBody>
          <a:bodyPr/>
          <a:lstStyle/>
          <a:p>
            <a:pPr marR="0" algn="just" eaLnBrk="1" hangingPunct="1">
              <a:lnSpc>
                <a:spcPct val="80000"/>
              </a:lnSpc>
            </a:pPr>
            <a:r>
              <a:rPr lang="es-ES" sz="1800" smtClean="0">
                <a:latin typeface="Arial" charset="0"/>
                <a:cs typeface="Arial" charset="0"/>
              </a:rPr>
              <a:t>La Plaza para este servicio incluye todas las empresas donde se requieran recursos para ejecutar tareas de mantenimiento, construcciones y reparaciones  mecánicas.  Por lo tanto finimos la plaza en dos categorías:</a:t>
            </a:r>
          </a:p>
          <a:p>
            <a:pPr marR="0" algn="just" eaLnBrk="1" hangingPunct="1">
              <a:lnSpc>
                <a:spcPct val="80000"/>
              </a:lnSpc>
            </a:pPr>
            <a:r>
              <a:rPr lang="es-ES" sz="1800" smtClean="0">
                <a:latin typeface="Arial" charset="0"/>
                <a:cs typeface="Arial" charset="0"/>
              </a:rPr>
              <a:t> </a:t>
            </a:r>
          </a:p>
          <a:p>
            <a:pPr marR="0" algn="just" eaLnBrk="1" hangingPunct="1">
              <a:lnSpc>
                <a:spcPct val="80000"/>
              </a:lnSpc>
            </a:pPr>
            <a:r>
              <a:rPr lang="es-ES" sz="1800" smtClean="0">
                <a:latin typeface="Arial" charset="0"/>
                <a:cs typeface="Arial" charset="0"/>
              </a:rPr>
              <a:t>On Sale” (servicio interior): Entran dentro de esta categoría, el servicio  que se brinde a las empresas manufactureras dentro de la ciudad de Guayaquil.</a:t>
            </a:r>
          </a:p>
          <a:p>
            <a:pPr marR="0" algn="just" eaLnBrk="1" hangingPunct="1">
              <a:lnSpc>
                <a:spcPct val="80000"/>
              </a:lnSpc>
            </a:pPr>
            <a:r>
              <a:rPr lang="es-ES" sz="1800" smtClean="0">
                <a:latin typeface="Arial" charset="0"/>
                <a:cs typeface="Arial" charset="0"/>
              </a:rPr>
              <a:t> </a:t>
            </a:r>
          </a:p>
          <a:p>
            <a:pPr marR="0" algn="just" eaLnBrk="1" hangingPunct="1">
              <a:lnSpc>
                <a:spcPct val="80000"/>
              </a:lnSpc>
            </a:pPr>
            <a:r>
              <a:rPr lang="es-ES" sz="1800" smtClean="0">
                <a:latin typeface="Arial" charset="0"/>
                <a:cs typeface="Arial" charset="0"/>
              </a:rPr>
              <a:t>Off Sale” (servicio externo): El servicio tendrá el alcance a otros lugares donde se encuentran las principales cadenas de las empresas a las que se brinde el servicio. Es importante recordar que, para servicios nuevos es un tanto difícil poder adquirirlos por desconfianza a tener perdidas, Sin embargo es esta la mayor barrera a pasar donde se cimenta la confianza en nuestro servicio.</a:t>
            </a:r>
          </a:p>
          <a:p>
            <a:pPr marR="0" algn="l" eaLnBrk="1" hangingPunct="1">
              <a:lnSpc>
                <a:spcPct val="80000"/>
              </a:lnSpc>
            </a:pPr>
            <a:endParaRPr lang="es-ES" sz="1700" smtClean="0"/>
          </a:p>
          <a:p>
            <a:pPr marR="0" algn="l" eaLnBrk="1" hangingPunct="1">
              <a:lnSpc>
                <a:spcPct val="80000"/>
              </a:lnSpc>
            </a:pPr>
            <a:endParaRPr lang="es-ES" sz="1700" smtClean="0"/>
          </a:p>
          <a:p>
            <a:pPr marR="0" algn="l" eaLnBrk="1" hangingPunct="1">
              <a:lnSpc>
                <a:spcPct val="80000"/>
              </a:lnSpc>
            </a:pPr>
            <a:endParaRPr lang="es-ES" sz="1700" smtClean="0"/>
          </a:p>
          <a:p>
            <a:pPr marR="0" algn="l" eaLnBrk="1" hangingPunct="1">
              <a:lnSpc>
                <a:spcPct val="80000"/>
              </a:lnSpc>
            </a:pPr>
            <a:endParaRPr lang="es-ES" sz="1700" smtClean="0"/>
          </a:p>
          <a:p>
            <a:pPr marR="0" algn="l" eaLnBrk="1" hangingPunct="1">
              <a:lnSpc>
                <a:spcPct val="80000"/>
              </a:lnSpc>
            </a:pPr>
            <a:endParaRPr lang="es-ES" sz="1700" smtClean="0">
              <a:latin typeface="Arial" charset="0"/>
              <a:cs typeface="Arial" charset="0"/>
            </a:endParaRPr>
          </a:p>
          <a:p>
            <a:pPr marR="0" algn="l" eaLnBrk="1" hangingPunct="1">
              <a:lnSpc>
                <a:spcPct val="80000"/>
              </a:lnSpc>
            </a:pPr>
            <a:endParaRPr lang="es-ES" sz="1700" smtClean="0">
              <a:latin typeface="Arial" charset="0"/>
              <a:cs typeface="Arial" charset="0"/>
            </a:endParaRPr>
          </a:p>
          <a:p>
            <a:pPr marR="0" algn="l" eaLnBrk="1" hangingPunct="1">
              <a:lnSpc>
                <a:spcPct val="80000"/>
              </a:lnSpc>
            </a:pPr>
            <a:endParaRPr lang="es-ES" sz="1700" smtClean="0">
              <a:latin typeface="Arial" charset="0"/>
              <a:cs typeface="Arial" charset="0"/>
            </a:endParaRPr>
          </a:p>
          <a:p>
            <a:pPr marR="0" algn="l" eaLnBrk="1" hangingPunct="1">
              <a:lnSpc>
                <a:spcPct val="80000"/>
              </a:lnSpc>
            </a:pPr>
            <a:endParaRPr lang="es-ES" sz="2300" smtClean="0"/>
          </a:p>
          <a:p>
            <a:pPr marR="0" algn="l" eaLnBrk="1" hangingPunct="1">
              <a:lnSpc>
                <a:spcPct val="80000"/>
              </a:lnSpc>
            </a:pPr>
            <a:endParaRPr lang="es-ES" sz="2300" smtClean="0"/>
          </a:p>
          <a:p>
            <a:pPr marR="0" algn="l" eaLnBrk="1" hangingPunct="1">
              <a:lnSpc>
                <a:spcPct val="80000"/>
              </a:lnSpc>
            </a:pPr>
            <a:endParaRPr lang="es-ES" sz="2400" smtClean="0"/>
          </a:p>
          <a:p>
            <a:pPr marR="0" algn="l" eaLnBrk="1" hangingPunct="1">
              <a:lnSpc>
                <a:spcPct val="80000"/>
              </a:lnSpc>
            </a:pPr>
            <a:endParaRPr lang="es-ES" sz="2400" smtClean="0"/>
          </a:p>
          <a:p>
            <a:pPr marR="0" eaLnBrk="1" hangingPunct="1">
              <a:lnSpc>
                <a:spcPct val="80000"/>
              </a:lnSpc>
            </a:pPr>
            <a:endParaRPr lang="es-ES" sz="2400" smtClean="0"/>
          </a:p>
        </p:txBody>
      </p:sp>
      <p:sp>
        <p:nvSpPr>
          <p:cNvPr id="3" name="1 Título"/>
          <p:cNvSpPr txBox="1">
            <a:spLocks/>
          </p:cNvSpPr>
          <p:nvPr/>
        </p:nvSpPr>
        <p:spPr>
          <a:xfrm>
            <a:off x="1785918" y="1000108"/>
            <a:ext cx="564360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6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rPr>
              <a:t>PLAZA</a:t>
            </a:r>
            <a:r>
              <a:rPr lang="en-US" sz="40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rPr>
              <a:t> </a:t>
            </a:r>
            <a:endParaRPr lang="es-ES" sz="40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Subtítulo"/>
          <p:cNvSpPr>
            <a:spLocks noGrp="1"/>
          </p:cNvSpPr>
          <p:nvPr>
            <p:ph type="subTitle" idx="1"/>
          </p:nvPr>
        </p:nvSpPr>
        <p:spPr>
          <a:xfrm>
            <a:off x="1000125" y="2357438"/>
            <a:ext cx="7215188" cy="3214687"/>
          </a:xfrm>
        </p:spPr>
        <p:txBody>
          <a:bodyPr/>
          <a:lstStyle/>
          <a:p>
            <a:pPr marR="0" algn="just" eaLnBrk="1" hangingPunct="1"/>
            <a:r>
              <a:rPr lang="es-ES" sz="1800" smtClean="0">
                <a:latin typeface="Arial" charset="0"/>
                <a:cs typeface="Arial" charset="0"/>
              </a:rPr>
              <a:t>Dado que, el mantenimiento industrial es un servicio muy  conocido, se realizará una campaña publicitaria en los principales medios de comunicación escrito de la provincia del Guayas, específicamente en las principales periódicos  leídas por personas de estrato social medio alto y alto, tales como:</a:t>
            </a:r>
          </a:p>
          <a:p>
            <a:pPr marR="0" algn="l" eaLnBrk="1" hangingPunct="1">
              <a:buFont typeface="Wingdings" pitchFamily="2" charset="2"/>
              <a:buChar char="v"/>
            </a:pPr>
            <a:r>
              <a:rPr lang="es-ES" sz="1800" smtClean="0">
                <a:latin typeface="Arial" charset="0"/>
                <a:cs typeface="Arial" charset="0"/>
              </a:rPr>
              <a:t>El Universo</a:t>
            </a:r>
          </a:p>
          <a:p>
            <a:pPr marR="0" algn="l" eaLnBrk="1" hangingPunct="1">
              <a:buFont typeface="Wingdings" pitchFamily="2" charset="2"/>
              <a:buChar char="v"/>
            </a:pPr>
            <a:r>
              <a:rPr lang="es-ES" sz="1800" smtClean="0">
                <a:latin typeface="Arial" charset="0"/>
                <a:cs typeface="Arial" charset="0"/>
              </a:rPr>
              <a:t>El telégrafo</a:t>
            </a:r>
          </a:p>
          <a:p>
            <a:pPr marR="0" algn="l" eaLnBrk="1" hangingPunct="1">
              <a:buFont typeface="Wingdings" pitchFamily="2" charset="2"/>
              <a:buChar char="v"/>
            </a:pPr>
            <a:r>
              <a:rPr lang="es-ES" sz="1800" smtClean="0">
                <a:latin typeface="Arial" charset="0"/>
                <a:cs typeface="Arial" charset="0"/>
              </a:rPr>
              <a:t>Expreso</a:t>
            </a:r>
          </a:p>
          <a:p>
            <a:pPr marR="0" algn="l" eaLnBrk="1" hangingPunct="1">
              <a:buFont typeface="Wingdings" pitchFamily="2" charset="2"/>
              <a:buChar char="v"/>
            </a:pPr>
            <a:r>
              <a:rPr lang="es-ES" sz="1800" smtClean="0">
                <a:latin typeface="Arial" charset="0"/>
                <a:cs typeface="Arial" charset="0"/>
              </a:rPr>
              <a:t>Extra</a:t>
            </a:r>
          </a:p>
          <a:p>
            <a:pPr marR="0" algn="l" eaLnBrk="1" hangingPunct="1">
              <a:buFont typeface="Wingdings" pitchFamily="2" charset="2"/>
              <a:buChar char="v"/>
            </a:pPr>
            <a:r>
              <a:rPr lang="es-ES" sz="1800" smtClean="0">
                <a:latin typeface="Arial" charset="0"/>
                <a:cs typeface="Arial" charset="0"/>
              </a:rPr>
              <a:t>Metroquil</a:t>
            </a:r>
          </a:p>
          <a:p>
            <a:pPr marR="0" algn="l" eaLnBrk="1" hangingPunct="1"/>
            <a:endParaRPr lang="es-ES" sz="2500" smtClean="0"/>
          </a:p>
          <a:p>
            <a:pPr marR="0" algn="l" eaLnBrk="1" hangingPunct="1"/>
            <a:endParaRPr lang="es-ES" sz="2500" smtClean="0"/>
          </a:p>
          <a:p>
            <a:pPr marR="0" algn="l" eaLnBrk="1" hangingPunct="1"/>
            <a:endParaRPr lang="es-ES" smtClean="0"/>
          </a:p>
          <a:p>
            <a:pPr marR="0" algn="l" eaLnBrk="1" hangingPunct="1"/>
            <a:endParaRPr lang="es-ES" smtClean="0"/>
          </a:p>
          <a:p>
            <a:pPr marR="0" eaLnBrk="1" hangingPunct="1"/>
            <a:endParaRPr lang="es-ES" smtClean="0"/>
          </a:p>
        </p:txBody>
      </p:sp>
      <p:sp>
        <p:nvSpPr>
          <p:cNvPr id="3" name="1 Título"/>
          <p:cNvSpPr txBox="1">
            <a:spLocks/>
          </p:cNvSpPr>
          <p:nvPr/>
        </p:nvSpPr>
        <p:spPr>
          <a:xfrm>
            <a:off x="1785918" y="1500174"/>
            <a:ext cx="564360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6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rPr>
              <a:t>PUBLICIDAD </a:t>
            </a:r>
            <a:endParaRPr lang="es-ES" sz="36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857232"/>
            <a:ext cx="7851648" cy="642942"/>
          </a:xfrm>
        </p:spPr>
        <p:txBody>
          <a:bodyPr/>
          <a:lstStyle/>
          <a:p>
            <a:pPr algn="ctr" eaLnBrk="1" fontAlgn="auto" hangingPunct="1">
              <a:spcAft>
                <a:spcPts val="0"/>
              </a:spcAft>
              <a:defRPr/>
            </a:pPr>
            <a:r>
              <a:rPr lang="en-US" sz="3600" dirty="0" smtClean="0"/>
              <a:t>Anuncio en los </a:t>
            </a:r>
            <a:r>
              <a:rPr lang="en-US" sz="3600" dirty="0" err="1" smtClean="0"/>
              <a:t>diarios</a:t>
            </a:r>
            <a:endParaRPr lang="es-ES" sz="3600" dirty="0"/>
          </a:p>
        </p:txBody>
      </p:sp>
      <p:grpSp>
        <p:nvGrpSpPr>
          <p:cNvPr id="29698" name="Group 2"/>
          <p:cNvGrpSpPr>
            <a:grpSpLocks/>
          </p:cNvGrpSpPr>
          <p:nvPr/>
        </p:nvGrpSpPr>
        <p:grpSpPr bwMode="auto">
          <a:xfrm>
            <a:off x="857224" y="1785926"/>
            <a:ext cx="7715304" cy="4500594"/>
            <a:chOff x="2262" y="10531"/>
            <a:chExt cx="8504" cy="5288"/>
          </a:xfrm>
          <a:scene3d>
            <a:camera prst="orthographicFront">
              <a:rot lat="0" lon="0" rev="0"/>
            </a:camera>
            <a:lightRig rig="balanced" dir="t">
              <a:rot lat="0" lon="0" rev="8700000"/>
            </a:lightRig>
          </a:scene3d>
        </p:grpSpPr>
        <p:pic>
          <p:nvPicPr>
            <p:cNvPr id="29699" name="Imagen 1"/>
            <p:cNvPicPr>
              <a:picLocks noChangeAspect="1" noChangeArrowheads="1"/>
            </p:cNvPicPr>
            <p:nvPr/>
          </p:nvPicPr>
          <p:blipFill>
            <a:blip r:embed="rId2">
              <a:lum bright="-10000" contrast="30000"/>
            </a:blip>
            <a:srcRect/>
            <a:stretch>
              <a:fillRect/>
            </a:stretch>
          </p:blipFill>
          <p:spPr bwMode="auto">
            <a:xfrm>
              <a:off x="2262" y="10531"/>
              <a:ext cx="8504" cy="5180"/>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pic>
        <p:sp>
          <p:nvSpPr>
            <p:cNvPr id="29700" name="Rectangle 4"/>
            <p:cNvSpPr>
              <a:spLocks noChangeArrowheads="1"/>
            </p:cNvSpPr>
            <p:nvPr/>
          </p:nvSpPr>
          <p:spPr bwMode="auto">
            <a:xfrm>
              <a:off x="2262" y="10948"/>
              <a:ext cx="8504" cy="487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lstStyle/>
            <a:p>
              <a:pPr fontAlgn="auto">
                <a:spcBef>
                  <a:spcPts val="0"/>
                </a:spcBef>
                <a:spcAft>
                  <a:spcPts val="0"/>
                </a:spcAft>
                <a:defRPr/>
              </a:pPr>
              <a:endParaRPr lang="es-ES">
                <a:latin typeface="+mn-l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lum bright="-10000" contrast="10000"/>
          </a:blip>
          <a:srcRect l="28937" t="7431" r="29749" b="7727"/>
          <a:stretch>
            <a:fillRect/>
          </a:stretch>
        </p:blipFill>
        <p:spPr bwMode="auto">
          <a:xfrm>
            <a:off x="1643042" y="857232"/>
            <a:ext cx="5429288" cy="57150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7 Título"/>
          <p:cNvSpPr>
            <a:spLocks noGrp="1"/>
          </p:cNvSpPr>
          <p:nvPr>
            <p:ph type="title"/>
          </p:nvPr>
        </p:nvSpPr>
        <p:spPr>
          <a:xfrm rot="5400000">
            <a:off x="7572392" y="2786062"/>
            <a:ext cx="1000132" cy="1143000"/>
          </a:xfrm>
        </p:spPr>
        <p:txBody>
          <a:bodyPr vert="vert270">
            <a:normAutofit fontScale="90000"/>
          </a:bodyPr>
          <a:lstStyle/>
          <a:p>
            <a:pPr eaLnBrk="1" fontAlgn="auto" hangingPunct="1">
              <a:spcAft>
                <a:spcPts val="0"/>
              </a:spcAft>
              <a:defRPr/>
            </a:pPr>
            <a:r>
              <a:rPr lang="en-US" sz="2400" b="1" dirty="0" smtClean="0"/>
              <a:t>Carpetas volantes</a:t>
            </a:r>
            <a:endParaRPr lang="es-E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trella de 5 puntas"/>
          <p:cNvSpPr/>
          <p:nvPr/>
        </p:nvSpPr>
        <p:spPr>
          <a:xfrm>
            <a:off x="863575" y="774681"/>
            <a:ext cx="2714644" cy="1714512"/>
          </a:xfrm>
          <a:prstGeom prst="star5">
            <a:avLst/>
          </a:prstGeom>
          <a:blipFill>
            <a:blip r:embed="rId2"/>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solidFill>
                  <a:schemeClr val="tx1"/>
                </a:solidFill>
              </a:rPr>
              <a:t>SIME</a:t>
            </a:r>
            <a:endParaRPr lang="es-ES" b="1" dirty="0">
              <a:solidFill>
                <a:schemeClr val="tx1"/>
              </a:solidFill>
            </a:endParaRPr>
          </a:p>
        </p:txBody>
      </p:sp>
      <p:sp>
        <p:nvSpPr>
          <p:cNvPr id="6" name="5 Título"/>
          <p:cNvSpPr>
            <a:spLocks noGrp="1"/>
          </p:cNvSpPr>
          <p:nvPr>
            <p:ph type="title"/>
          </p:nvPr>
        </p:nvSpPr>
        <p:spPr>
          <a:xfrm>
            <a:off x="838200" y="5357826"/>
            <a:ext cx="8305800" cy="1143000"/>
          </a:xfrm>
        </p:spPr>
        <p:txBody>
          <a:bodyPr/>
          <a:lstStyle/>
          <a:p>
            <a:pPr algn="ctr" eaLnBrk="1" fontAlgn="auto" hangingPunct="1">
              <a:spcAft>
                <a:spcPts val="0"/>
              </a:spcAft>
              <a:defRPr/>
            </a:pPr>
            <a:r>
              <a:rPr lang="es-MX" sz="2000" b="1" dirty="0" smtClean="0">
                <a:solidFill>
                  <a:srgbClr val="FF0000"/>
                </a:solidFill>
              </a:rPr>
              <a:t>SERVICIO INDUSTRIAL MANTENIMIENTO ESPECIALIZADO</a:t>
            </a:r>
            <a:endParaRPr lang="es-ES" sz="2000" b="1" dirty="0">
              <a:solidFill>
                <a:srgbClr val="FF0000"/>
              </a:solidFill>
            </a:endParaRPr>
          </a:p>
        </p:txBody>
      </p:sp>
      <p:pic>
        <p:nvPicPr>
          <p:cNvPr id="11267" name="Objeto 1"/>
          <p:cNvPicPr>
            <a:picLocks noChangeArrowheads="1"/>
          </p:cNvPicPr>
          <p:nvPr/>
        </p:nvPicPr>
        <p:blipFill>
          <a:blip r:embed="rId3"/>
          <a:srcRect t="-4939" b="-1923"/>
          <a:stretch>
            <a:fillRect/>
          </a:stretch>
        </p:blipFill>
        <p:spPr bwMode="auto">
          <a:xfrm>
            <a:off x="794834" y="2891352"/>
            <a:ext cx="3056790" cy="2005528"/>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6 Imagen"/>
          <p:cNvPicPr/>
          <p:nvPr/>
        </p:nvPicPr>
        <p:blipFill>
          <a:blip r:embed="rId4"/>
          <a:srcRect l="691" t="20435" r="75526" b="45797"/>
          <a:stretch>
            <a:fillRect/>
          </a:stretch>
        </p:blipFill>
        <p:spPr bwMode="auto">
          <a:xfrm>
            <a:off x="4387847" y="874698"/>
            <a:ext cx="4000528" cy="4143404"/>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14341" name="9 Rectángulo"/>
          <p:cNvSpPr>
            <a:spLocks noChangeArrowheads="1"/>
          </p:cNvSpPr>
          <p:nvPr/>
        </p:nvSpPr>
        <p:spPr bwMode="auto">
          <a:xfrm>
            <a:off x="755650" y="5084763"/>
            <a:ext cx="2714625" cy="581025"/>
          </a:xfrm>
          <a:prstGeom prst="rect">
            <a:avLst/>
          </a:prstGeom>
          <a:noFill/>
          <a:ln w="9525">
            <a:noFill/>
            <a:miter lim="800000"/>
            <a:headEnd/>
            <a:tailEnd/>
          </a:ln>
        </p:spPr>
        <p:txBody>
          <a:bodyPr>
            <a:spAutoFit/>
          </a:bodyPr>
          <a:lstStyle/>
          <a:p>
            <a:pPr algn="ctr"/>
            <a:r>
              <a:rPr lang="es-ES" sz="1600" b="1" i="1">
                <a:latin typeface="Calibri" pitchFamily="34" charset="0"/>
              </a:rPr>
              <a:t>“Comprometidos con la excelencia todos los días.”</a:t>
            </a:r>
            <a:endParaRPr lang="es-ES" sz="1600" b="1">
              <a:latin typeface="Calibri" pitchFamily="34" charset="0"/>
            </a:endParaRPr>
          </a:p>
        </p:txBody>
      </p:sp>
      <p:sp>
        <p:nvSpPr>
          <p:cNvPr id="14342" name="WordArt 2" descr="Bolsa de papel"/>
          <p:cNvSpPr>
            <a:spLocks noChangeArrowheads="1" noChangeShapeType="1" noTextEdit="1"/>
          </p:cNvSpPr>
          <p:nvPr/>
        </p:nvSpPr>
        <p:spPr bwMode="auto">
          <a:xfrm rot="1027424">
            <a:off x="3924300" y="5084763"/>
            <a:ext cx="3168650" cy="4318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“Nuestro clientes son la ventaja mas duradera”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94444E-6 8.14815E-6 C 0.01389 -0.00925 0.02796 -0.01203 0.04323 -0.0162 C 0.06112 -0.02106 0.07865 -0.02731 0.09653 -0.03217 C 0.10608 -0.03842 0.11615 -0.04027 0.12587 -0.04606 C 0.13889 -0.05393 0.15174 -0.06365 0.16563 -0.06666 C 0.17153 -0.0699 0.17674 -0.07523 0.18282 -0.07824 C 0.20469 -0.08888 0.23924 -0.08657 0.25869 -0.08749 C 0.29514 -0.103 0.32136 -0.09976 0.36389 -0.10115 C 0.37205 -0.10347 0.38021 -0.10462 0.38803 -0.1081 C 0.41372 -0.10763 0.5198 -0.13078 0.55174 -0.07129 C 0.55435 -0.0662 0.55608 -0.06041 0.55869 -0.05532 C 0.55712 -0.03564 0.55591 -0.02314 0.54323 -0.01157 C 0.5316 0.01181 0.50712 0.02362 0.48803 0.03218 C 0.48039 0.03565 0.47448 0.04167 0.46737 0.04584 C 0.44775 0.05718 0.42692 0.06621 0.40695 0.0757 C 0.39688 0.08056 0.38976 0.08681 0.37935 0.08959 C 0.36285 0.10417 0.33508 0.11644 0.31563 0.11945 C 0.29931 0.12501 0.31876 0.11876 0.28803 0.12408 C 0.26806 0.12709 0.24775 0.13033 0.22761 0.13334 C 0.20244 0.14167 0.17761 0.14237 0.15174 0.14445 C 0.13386 0.15255 0.10035 0.15232 0.08108 0.15394 C 0.05244 0.1595 0.02275 0.15649 -0.0052 0.1676 C -0.01979 0.17385 -0.02986 0.18496 -0.04131 0.19746 C -0.0644 0.22338 -0.07986 0.23426 -0.08784 0.2757 C -0.08489 0.30394 -0.06701 0.32153 -0.04479 0.32176 C 0.09254 0.32338 0.23004 0.32338 0.36737 0.32408 C 0.38768 0.33334 0.4099 0.33542 0.43108 0.34028 C 0.45244 0.34514 0.47344 0.35139 0.4948 0.35626 C 0.51042 0.36667 0.52761 0.37315 0.54323 0.38357 C 0.56858 0.40093 0.54376 0.38681 0.56389 0.39769 C 0.57327 0.40996 0.56563 0.39838 0.5724 0.41343 C 0.57448 0.41829 0.57935 0.42755 0.57935 0.42755 C 0.57883 0.43496 0.57952 0.44306 0.57761 0.45047 C 0.57692 0.45301 0.57379 0.45301 0.5724 0.45487 C 0.57101 0.45695 0.57049 0.46019 0.5691 0.46204 C 0.56702 0.46459 0.56442 0.46621 0.56216 0.46899 C 0.55122 0.48126 0.54497 0.48218 0.53282 0.48936 C 0.5132 0.50116 0.49376 0.51829 0.4724 0.52408 C 0.45226 0.54237 0.41876 0.53658 0.39653 0.53774 C 0.38126 0.54491 0.36025 0.54538 0.3448 0.547 C 0.32692 0.54885 0.30938 0.55394 0.2915 0.55602 C 0.28351 0.55718 0.27535 0.55741 0.26737 0.55857 C 0.25643 0.55996 0.23455 0.5632 0.23455 0.5632 C 0.20921 0.57454 0.17813 0.57014 0.15174 0.57223 C 0.12709 0.57176 0.10226 0.57153 0.07761 0.57014 C 0.07327 0.56991 0.0698 0.5669 0.06563 0.56551 C 0.04567 0.5588 0.02535 0.55232 0.00521 0.547 C -0.00173 0.54028 -0.00572 0.53519 -0.0085 0.52408 C -0.0085 0.52385 -0.00763 0.49514 -0.0052 0.48727 C -0.00208 0.47732 0.00417 0.47408 0.01042 0.46899 C 0.01962 0.46135 0.02744 0.45487 0.03803 0.45047 C 0.05192 0.43612 0.03646 0.45024 0.05695 0.43913 C 0.06251 0.43612 0.06702 0.43079 0.0724 0.42755 C 0.07969 0.42315 0.08733 0.41991 0.0948 0.41598 L 0.0948 0.41598 C 0.09948 0.41297 0.104 0.40996 0.10869 0.40672 C 0.11198 0.40487 0.1191 0.40232 0.1191 0.40232 C 0.12657 0.39468 0.13577 0.38913 0.1448 0.38612 C 0.15244 0.3794 0.1606 0.37616 0.1691 0.37246 C 0.19167 0.35163 0.15782 0.38172 0.17935 0.36528 C 0.18889 0.35834 0.18369 0.35996 0.1915 0.35163 C 0.19532 0.34746 0.20001 0.34491 0.20348 0.34028 C 0.21876 0.31991 0.23178 0.29676 0.24827 0.27801 C 0.25712 0.26783 0.26546 0.24885 0.2724 0.23681 C 0.27414 0.2338 0.27761 0.22732 0.27761 0.22732 C 0.27987 0.21876 0.28455 0.21482 0.28803 0.20672 C 0.29167 0.19885 0.29271 0.19051 0.2948 0.18149 C 0.29323 0.17153 0.29185 0.15116 0.28629 0.14237 C 0.27674 0.12686 0.26303 0.11251 0.24827 0.10811 C 0.24323 0.10463 0.23768 0.10255 0.23282 0.09885 C 0.22205 0.09075 0.23004 0.09283 0.2191 0.08727 C 0.20157 0.07848 0.18369 0.07338 0.16563 0.06667 C 0.15678 0.06343 0.15417 0.06019 0.1448 0.05973 C 0.11094 0.05834 0.07709 0.05811 0.04323 0.05741 C 0.03351 0.05301 0.02639 0.04723 0.01737 0.04144 " pathEditMode="relative" ptsTypes="fffffffffffffffffffffffffffffffffffffffffffffffffffffFffffffffffffffffffffA">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357158" y="1571612"/>
            <a:ext cx="8305800" cy="1785950"/>
          </a:xfrm>
        </p:spPr>
        <p:txBody>
          <a:bodyPr/>
          <a:lstStyle/>
          <a:p>
            <a:pPr eaLnBrk="1" fontAlgn="auto" hangingPunct="1">
              <a:spcAft>
                <a:spcPts val="0"/>
              </a:spcAft>
              <a:defRPr/>
            </a:pPr>
            <a:r>
              <a:rPr lang="es-ES" sz="1800" dirty="0" smtClean="0">
                <a:solidFill>
                  <a:schemeClr val="tx1"/>
                </a:solidFill>
                <a:latin typeface="Arial" pitchFamily="34" charset="0"/>
                <a:ea typeface="+mn-ea"/>
                <a:cs typeface="Arial" pitchFamily="34" charset="0"/>
              </a:rPr>
              <a:t>Nuestra empresa SIME se ubicara en la provincia del Guayas, cantón Guayaquil Parroquia Febres cordero transversal  Gómez Rendón y  Maldonado,  calle la 25 ava. Numero 714.</a:t>
            </a:r>
            <a:br>
              <a:rPr lang="es-ES" sz="1800" dirty="0" smtClean="0">
                <a:solidFill>
                  <a:schemeClr val="tx1"/>
                </a:solidFill>
                <a:latin typeface="Arial" pitchFamily="34" charset="0"/>
                <a:ea typeface="+mn-ea"/>
                <a:cs typeface="Arial" pitchFamily="34" charset="0"/>
              </a:rPr>
            </a:br>
            <a:r>
              <a:rPr lang="es-ES" sz="1800" dirty="0" smtClean="0">
                <a:solidFill>
                  <a:schemeClr val="tx1"/>
                </a:solidFill>
                <a:latin typeface="Arial" pitchFamily="34" charset="0"/>
                <a:ea typeface="+mn-ea"/>
                <a:cs typeface="Arial" pitchFamily="34" charset="0"/>
              </a:rPr>
              <a:t>Las características de nuestro local donde se realizara nuestras operaciones es  la siguiente:</a:t>
            </a:r>
            <a:r>
              <a:rPr lang="es-ES" sz="1800" b="1" dirty="0" smtClean="0">
                <a:solidFill>
                  <a:schemeClr val="tx1"/>
                </a:solidFill>
                <a:latin typeface="Arial" pitchFamily="34" charset="0"/>
                <a:ea typeface="+mn-ea"/>
                <a:cs typeface="Arial" pitchFamily="34" charset="0"/>
              </a:rPr>
              <a:t/>
            </a:r>
            <a:br>
              <a:rPr lang="es-ES" sz="1800" b="1" dirty="0" smtClean="0">
                <a:solidFill>
                  <a:schemeClr val="tx1"/>
                </a:solidFill>
                <a:latin typeface="Arial" pitchFamily="34" charset="0"/>
                <a:ea typeface="+mn-ea"/>
                <a:cs typeface="Arial" pitchFamily="34" charset="0"/>
              </a:rPr>
            </a:br>
            <a:endParaRPr lang="es-ES" sz="1800" b="1" dirty="0" smtClean="0">
              <a:solidFill>
                <a:schemeClr val="tx1"/>
              </a:solidFill>
              <a:latin typeface="Arial" pitchFamily="34" charset="0"/>
              <a:ea typeface="+mn-ea"/>
              <a:cs typeface="Arial" pitchFamily="34" charset="0"/>
            </a:endParaRPr>
          </a:p>
        </p:txBody>
      </p:sp>
      <p:sp>
        <p:nvSpPr>
          <p:cNvPr id="3" name="1 Título"/>
          <p:cNvSpPr txBox="1">
            <a:spLocks/>
          </p:cNvSpPr>
          <p:nvPr/>
        </p:nvSpPr>
        <p:spPr>
          <a:xfrm>
            <a:off x="1785918" y="785794"/>
            <a:ext cx="5643602"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6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rPr>
              <a:t>ESTUDIO TECNICO </a:t>
            </a:r>
            <a:endParaRPr lang="es-ES" sz="36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pic>
        <p:nvPicPr>
          <p:cNvPr id="34819" name="Imagen 1"/>
          <p:cNvPicPr>
            <a:picLocks noChangeAspect="1" noChangeArrowheads="1"/>
          </p:cNvPicPr>
          <p:nvPr/>
        </p:nvPicPr>
        <p:blipFill>
          <a:blip r:embed="rId2"/>
          <a:srcRect/>
          <a:stretch>
            <a:fillRect/>
          </a:stretch>
        </p:blipFill>
        <p:spPr bwMode="auto">
          <a:xfrm>
            <a:off x="1857375" y="2928938"/>
            <a:ext cx="51244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928662" y="785794"/>
            <a:ext cx="7715304" cy="628640"/>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33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rPr>
              <a:t>DIAGRAMA DE FLUJO DEL SERVICIO </a:t>
            </a:r>
            <a:endParaRPr lang="es-ES" sz="3300" b="1" dirty="0">
              <a:solidFill>
                <a:schemeClr val="accent3">
                  <a:tint val="90000"/>
                  <a:satMod val="120000"/>
                </a:schemeClr>
              </a:solidFill>
              <a:effectLst>
                <a:outerShdw blurRad="38100" dist="25400" dir="5400000" algn="tl" rotWithShape="0">
                  <a:srgbClr val="000000">
                    <a:alpha val="43000"/>
                  </a:srgbClr>
                </a:outerShdw>
              </a:effectLst>
              <a:latin typeface="Arial" pitchFamily="34" charset="0"/>
              <a:ea typeface="+mj-ea"/>
              <a:cs typeface="Arial" pitchFamily="34" charset="0"/>
            </a:endParaRPr>
          </a:p>
        </p:txBody>
      </p:sp>
      <p:grpSp>
        <p:nvGrpSpPr>
          <p:cNvPr id="35842" name="Group 3"/>
          <p:cNvGrpSpPr>
            <a:grpSpLocks/>
          </p:cNvGrpSpPr>
          <p:nvPr/>
        </p:nvGrpSpPr>
        <p:grpSpPr bwMode="auto">
          <a:xfrm>
            <a:off x="2928938" y="1714500"/>
            <a:ext cx="4357687" cy="4572000"/>
            <a:chOff x="4262" y="5209"/>
            <a:chExt cx="4570" cy="8723"/>
          </a:xfrm>
        </p:grpSpPr>
        <p:cxnSp>
          <p:nvCxnSpPr>
            <p:cNvPr id="35843" name="AutoShape 4"/>
            <p:cNvCxnSpPr>
              <a:cxnSpLocks noChangeShapeType="1"/>
            </p:cNvCxnSpPr>
            <p:nvPr/>
          </p:nvCxnSpPr>
          <p:spPr bwMode="auto">
            <a:xfrm>
              <a:off x="6192" y="8739"/>
              <a:ext cx="0" cy="225"/>
            </a:xfrm>
            <a:prstGeom prst="straightConnector1">
              <a:avLst/>
            </a:prstGeom>
            <a:noFill/>
            <a:ln w="9525">
              <a:solidFill>
                <a:srgbClr val="000000"/>
              </a:solidFill>
              <a:round/>
              <a:headEnd/>
              <a:tailEnd type="triangle" w="med" len="med"/>
            </a:ln>
          </p:spPr>
        </p:cxnSp>
        <p:cxnSp>
          <p:nvCxnSpPr>
            <p:cNvPr id="35844" name="AutoShape 5"/>
            <p:cNvCxnSpPr>
              <a:cxnSpLocks noChangeShapeType="1"/>
            </p:cNvCxnSpPr>
            <p:nvPr/>
          </p:nvCxnSpPr>
          <p:spPr bwMode="auto">
            <a:xfrm>
              <a:off x="8832" y="6399"/>
              <a:ext cx="0" cy="6270"/>
            </a:xfrm>
            <a:prstGeom prst="straightConnector1">
              <a:avLst/>
            </a:prstGeom>
            <a:noFill/>
            <a:ln w="9525">
              <a:solidFill>
                <a:srgbClr val="000000"/>
              </a:solidFill>
              <a:round/>
              <a:headEnd/>
              <a:tailEnd/>
            </a:ln>
          </p:spPr>
        </p:cxnSp>
        <p:cxnSp>
          <p:nvCxnSpPr>
            <p:cNvPr id="35845" name="AutoShape 6"/>
            <p:cNvCxnSpPr>
              <a:cxnSpLocks noChangeShapeType="1"/>
            </p:cNvCxnSpPr>
            <p:nvPr/>
          </p:nvCxnSpPr>
          <p:spPr bwMode="auto">
            <a:xfrm>
              <a:off x="7437" y="12669"/>
              <a:ext cx="1395" cy="0"/>
            </a:xfrm>
            <a:prstGeom prst="straightConnector1">
              <a:avLst/>
            </a:prstGeom>
            <a:noFill/>
            <a:ln w="9525">
              <a:solidFill>
                <a:srgbClr val="000000"/>
              </a:solidFill>
              <a:round/>
              <a:headEnd/>
              <a:tailEnd/>
            </a:ln>
          </p:spPr>
        </p:cxnSp>
        <p:cxnSp>
          <p:nvCxnSpPr>
            <p:cNvPr id="35846" name="AutoShape 7"/>
            <p:cNvCxnSpPr>
              <a:cxnSpLocks noChangeShapeType="1"/>
            </p:cNvCxnSpPr>
            <p:nvPr/>
          </p:nvCxnSpPr>
          <p:spPr bwMode="auto">
            <a:xfrm>
              <a:off x="7437" y="6399"/>
              <a:ext cx="1395" cy="0"/>
            </a:xfrm>
            <a:prstGeom prst="straightConnector1">
              <a:avLst/>
            </a:prstGeom>
            <a:noFill/>
            <a:ln w="9525">
              <a:solidFill>
                <a:srgbClr val="000000"/>
              </a:solidFill>
              <a:round/>
              <a:headEnd/>
              <a:tailEnd/>
            </a:ln>
          </p:spPr>
        </p:cxnSp>
        <p:cxnSp>
          <p:nvCxnSpPr>
            <p:cNvPr id="35847" name="AutoShape 8"/>
            <p:cNvCxnSpPr>
              <a:cxnSpLocks noChangeShapeType="1"/>
            </p:cNvCxnSpPr>
            <p:nvPr/>
          </p:nvCxnSpPr>
          <p:spPr bwMode="auto">
            <a:xfrm>
              <a:off x="7287" y="8379"/>
              <a:ext cx="1545" cy="0"/>
            </a:xfrm>
            <a:prstGeom prst="straightConnector1">
              <a:avLst/>
            </a:prstGeom>
            <a:noFill/>
            <a:ln w="9525">
              <a:solidFill>
                <a:srgbClr val="000000"/>
              </a:solidFill>
              <a:round/>
              <a:headEnd/>
              <a:tailEnd/>
            </a:ln>
          </p:spPr>
        </p:cxnSp>
        <p:cxnSp>
          <p:nvCxnSpPr>
            <p:cNvPr id="35848" name="AutoShape 9"/>
            <p:cNvCxnSpPr>
              <a:cxnSpLocks noChangeShapeType="1"/>
            </p:cNvCxnSpPr>
            <p:nvPr/>
          </p:nvCxnSpPr>
          <p:spPr bwMode="auto">
            <a:xfrm flipV="1">
              <a:off x="8832" y="5424"/>
              <a:ext cx="0" cy="975"/>
            </a:xfrm>
            <a:prstGeom prst="straightConnector1">
              <a:avLst/>
            </a:prstGeom>
            <a:noFill/>
            <a:ln w="9525">
              <a:solidFill>
                <a:srgbClr val="000000"/>
              </a:solidFill>
              <a:round/>
              <a:headEnd/>
              <a:tailEnd/>
            </a:ln>
          </p:spPr>
        </p:cxnSp>
        <p:cxnSp>
          <p:nvCxnSpPr>
            <p:cNvPr id="35849" name="AutoShape 10"/>
            <p:cNvCxnSpPr>
              <a:cxnSpLocks noChangeShapeType="1"/>
            </p:cNvCxnSpPr>
            <p:nvPr/>
          </p:nvCxnSpPr>
          <p:spPr bwMode="auto">
            <a:xfrm flipH="1">
              <a:off x="7797" y="5424"/>
              <a:ext cx="1035" cy="0"/>
            </a:xfrm>
            <a:prstGeom prst="straightConnector1">
              <a:avLst/>
            </a:prstGeom>
            <a:noFill/>
            <a:ln w="9525">
              <a:solidFill>
                <a:srgbClr val="000000"/>
              </a:solidFill>
              <a:round/>
              <a:headEnd/>
              <a:tailEnd type="triangle" w="med" len="med"/>
            </a:ln>
          </p:spPr>
        </p:cxnSp>
        <p:grpSp>
          <p:nvGrpSpPr>
            <p:cNvPr id="35850" name="Group 11"/>
            <p:cNvGrpSpPr>
              <a:grpSpLocks/>
            </p:cNvGrpSpPr>
            <p:nvPr/>
          </p:nvGrpSpPr>
          <p:grpSpPr bwMode="auto">
            <a:xfrm>
              <a:off x="4262" y="5209"/>
              <a:ext cx="3805" cy="8723"/>
              <a:chOff x="4262" y="5209"/>
              <a:chExt cx="3805" cy="8723"/>
            </a:xfrm>
          </p:grpSpPr>
          <p:pic>
            <p:nvPicPr>
              <p:cNvPr id="35851" name="Objeto 3"/>
              <p:cNvPicPr>
                <a:picLocks noChangeArrowheads="1"/>
              </p:cNvPicPr>
              <p:nvPr/>
            </p:nvPicPr>
            <p:blipFill>
              <a:blip r:embed="rId2"/>
              <a:srcRect/>
              <a:stretch>
                <a:fillRect/>
              </a:stretch>
            </p:blipFill>
            <p:spPr bwMode="auto">
              <a:xfrm>
                <a:off x="4262" y="5209"/>
                <a:ext cx="3562" cy="518"/>
              </a:xfrm>
              <a:prstGeom prst="rect">
                <a:avLst/>
              </a:prstGeom>
              <a:noFill/>
              <a:ln w="9525">
                <a:noFill/>
                <a:miter lim="800000"/>
                <a:headEnd/>
                <a:tailEnd/>
              </a:ln>
            </p:spPr>
          </p:pic>
          <p:pic>
            <p:nvPicPr>
              <p:cNvPr id="35852" name="Objeto 4"/>
              <p:cNvPicPr>
                <a:picLocks noChangeArrowheads="1"/>
              </p:cNvPicPr>
              <p:nvPr/>
            </p:nvPicPr>
            <p:blipFill>
              <a:blip r:embed="rId3"/>
              <a:srcRect/>
              <a:stretch>
                <a:fillRect/>
              </a:stretch>
            </p:blipFill>
            <p:spPr bwMode="auto">
              <a:xfrm>
                <a:off x="4907" y="6049"/>
                <a:ext cx="2563" cy="730"/>
              </a:xfrm>
              <a:prstGeom prst="rect">
                <a:avLst/>
              </a:prstGeom>
              <a:noFill/>
              <a:ln w="9525">
                <a:noFill/>
                <a:miter lim="800000"/>
                <a:headEnd/>
                <a:tailEnd/>
              </a:ln>
            </p:spPr>
          </p:pic>
          <p:pic>
            <p:nvPicPr>
              <p:cNvPr id="35853" name="Objeto 5"/>
              <p:cNvPicPr>
                <a:picLocks noChangeArrowheads="1"/>
              </p:cNvPicPr>
              <p:nvPr/>
            </p:nvPicPr>
            <p:blipFill>
              <a:blip r:embed="rId4"/>
              <a:srcRect/>
              <a:stretch>
                <a:fillRect/>
              </a:stretch>
            </p:blipFill>
            <p:spPr bwMode="auto">
              <a:xfrm>
                <a:off x="4262" y="7114"/>
                <a:ext cx="3562" cy="518"/>
              </a:xfrm>
              <a:prstGeom prst="rect">
                <a:avLst/>
              </a:prstGeom>
              <a:noFill/>
              <a:ln w="9525">
                <a:noFill/>
                <a:miter lim="800000"/>
                <a:headEnd/>
                <a:tailEnd/>
              </a:ln>
            </p:spPr>
          </p:pic>
          <p:pic>
            <p:nvPicPr>
              <p:cNvPr id="35854" name="Objeto 6"/>
              <p:cNvPicPr>
                <a:picLocks noChangeArrowheads="1"/>
              </p:cNvPicPr>
              <p:nvPr/>
            </p:nvPicPr>
            <p:blipFill>
              <a:blip r:embed="rId5"/>
              <a:srcRect/>
              <a:stretch>
                <a:fillRect/>
              </a:stretch>
            </p:blipFill>
            <p:spPr bwMode="auto">
              <a:xfrm>
                <a:off x="5132" y="8029"/>
                <a:ext cx="2189" cy="730"/>
              </a:xfrm>
              <a:prstGeom prst="rect">
                <a:avLst/>
              </a:prstGeom>
              <a:noFill/>
              <a:ln w="9525">
                <a:noFill/>
                <a:miter lim="800000"/>
                <a:headEnd/>
                <a:tailEnd/>
              </a:ln>
            </p:spPr>
          </p:pic>
          <p:pic>
            <p:nvPicPr>
              <p:cNvPr id="35855" name="Objeto 7"/>
              <p:cNvPicPr>
                <a:picLocks noChangeArrowheads="1"/>
              </p:cNvPicPr>
              <p:nvPr/>
            </p:nvPicPr>
            <p:blipFill>
              <a:blip r:embed="rId6"/>
              <a:srcRect/>
              <a:stretch>
                <a:fillRect/>
              </a:stretch>
            </p:blipFill>
            <p:spPr bwMode="auto">
              <a:xfrm>
                <a:off x="4262" y="8974"/>
                <a:ext cx="3562" cy="518"/>
              </a:xfrm>
              <a:prstGeom prst="rect">
                <a:avLst/>
              </a:prstGeom>
              <a:noFill/>
              <a:ln w="9525">
                <a:noFill/>
                <a:miter lim="800000"/>
                <a:headEnd/>
                <a:tailEnd/>
              </a:ln>
            </p:spPr>
          </p:pic>
          <p:pic>
            <p:nvPicPr>
              <p:cNvPr id="35856" name="Objeto 8"/>
              <p:cNvPicPr>
                <a:picLocks noChangeArrowheads="1"/>
              </p:cNvPicPr>
              <p:nvPr/>
            </p:nvPicPr>
            <p:blipFill>
              <a:blip r:embed="rId7"/>
              <a:srcRect/>
              <a:stretch>
                <a:fillRect/>
              </a:stretch>
            </p:blipFill>
            <p:spPr bwMode="auto">
              <a:xfrm>
                <a:off x="4262" y="9769"/>
                <a:ext cx="3562" cy="518"/>
              </a:xfrm>
              <a:prstGeom prst="rect">
                <a:avLst/>
              </a:prstGeom>
              <a:noFill/>
              <a:ln w="9525">
                <a:noFill/>
                <a:miter lim="800000"/>
                <a:headEnd/>
                <a:tailEnd/>
              </a:ln>
            </p:spPr>
          </p:pic>
          <p:pic>
            <p:nvPicPr>
              <p:cNvPr id="35857" name="Objeto 9"/>
              <p:cNvPicPr>
                <a:picLocks noChangeArrowheads="1"/>
              </p:cNvPicPr>
              <p:nvPr/>
            </p:nvPicPr>
            <p:blipFill>
              <a:blip r:embed="rId8"/>
              <a:srcRect/>
              <a:stretch>
                <a:fillRect/>
              </a:stretch>
            </p:blipFill>
            <p:spPr bwMode="auto">
              <a:xfrm>
                <a:off x="4262" y="10549"/>
                <a:ext cx="3562" cy="518"/>
              </a:xfrm>
              <a:prstGeom prst="rect">
                <a:avLst/>
              </a:prstGeom>
              <a:noFill/>
              <a:ln w="9525">
                <a:noFill/>
                <a:miter lim="800000"/>
                <a:headEnd/>
                <a:tailEnd/>
              </a:ln>
            </p:spPr>
          </p:pic>
          <p:pic>
            <p:nvPicPr>
              <p:cNvPr id="35858" name="Objeto 10"/>
              <p:cNvPicPr>
                <a:picLocks noChangeArrowheads="1"/>
              </p:cNvPicPr>
              <p:nvPr/>
            </p:nvPicPr>
            <p:blipFill>
              <a:blip r:embed="rId9"/>
              <a:srcRect/>
              <a:stretch>
                <a:fillRect/>
              </a:stretch>
            </p:blipFill>
            <p:spPr bwMode="auto">
              <a:xfrm>
                <a:off x="4262" y="11389"/>
                <a:ext cx="3562" cy="518"/>
              </a:xfrm>
              <a:prstGeom prst="rect">
                <a:avLst/>
              </a:prstGeom>
              <a:noFill/>
              <a:ln w="9525">
                <a:noFill/>
                <a:miter lim="800000"/>
                <a:headEnd/>
                <a:tailEnd/>
              </a:ln>
            </p:spPr>
          </p:pic>
          <p:pic>
            <p:nvPicPr>
              <p:cNvPr id="35859" name="Objeto 11"/>
              <p:cNvPicPr>
                <a:picLocks noChangeArrowheads="1"/>
              </p:cNvPicPr>
              <p:nvPr/>
            </p:nvPicPr>
            <p:blipFill>
              <a:blip r:embed="rId10"/>
              <a:srcRect/>
              <a:stretch>
                <a:fillRect/>
              </a:stretch>
            </p:blipFill>
            <p:spPr bwMode="auto">
              <a:xfrm>
                <a:off x="4952" y="12334"/>
                <a:ext cx="2515" cy="730"/>
              </a:xfrm>
              <a:prstGeom prst="rect">
                <a:avLst/>
              </a:prstGeom>
              <a:noFill/>
              <a:ln w="9525">
                <a:noFill/>
                <a:miter lim="800000"/>
                <a:headEnd/>
                <a:tailEnd/>
              </a:ln>
            </p:spPr>
          </p:pic>
          <p:pic>
            <p:nvPicPr>
              <p:cNvPr id="35860" name="Objeto 12"/>
              <p:cNvPicPr>
                <a:picLocks noChangeArrowheads="1"/>
              </p:cNvPicPr>
              <p:nvPr/>
            </p:nvPicPr>
            <p:blipFill>
              <a:blip r:embed="rId11"/>
              <a:srcRect/>
              <a:stretch>
                <a:fillRect/>
              </a:stretch>
            </p:blipFill>
            <p:spPr bwMode="auto">
              <a:xfrm>
                <a:off x="4637" y="13414"/>
                <a:ext cx="3187" cy="518"/>
              </a:xfrm>
              <a:prstGeom prst="rect">
                <a:avLst/>
              </a:prstGeom>
              <a:noFill/>
              <a:ln w="9525">
                <a:noFill/>
                <a:miter lim="800000"/>
                <a:headEnd/>
                <a:tailEnd/>
              </a:ln>
            </p:spPr>
          </p:pic>
          <p:cxnSp>
            <p:nvCxnSpPr>
              <p:cNvPr id="35861" name="AutoShape 22"/>
              <p:cNvCxnSpPr>
                <a:cxnSpLocks noChangeShapeType="1"/>
              </p:cNvCxnSpPr>
              <p:nvPr/>
            </p:nvCxnSpPr>
            <p:spPr bwMode="auto">
              <a:xfrm>
                <a:off x="6177" y="6744"/>
                <a:ext cx="15" cy="360"/>
              </a:xfrm>
              <a:prstGeom prst="straightConnector1">
                <a:avLst/>
              </a:prstGeom>
              <a:noFill/>
              <a:ln w="9525">
                <a:solidFill>
                  <a:srgbClr val="000000"/>
                </a:solidFill>
                <a:round/>
                <a:headEnd/>
                <a:tailEnd type="triangle" w="med" len="med"/>
              </a:ln>
            </p:spPr>
          </p:cxnSp>
          <p:cxnSp>
            <p:nvCxnSpPr>
              <p:cNvPr id="35862" name="AutoShape 23"/>
              <p:cNvCxnSpPr>
                <a:cxnSpLocks noChangeShapeType="1"/>
              </p:cNvCxnSpPr>
              <p:nvPr/>
            </p:nvCxnSpPr>
            <p:spPr bwMode="auto">
              <a:xfrm>
                <a:off x="6192" y="7614"/>
                <a:ext cx="0" cy="390"/>
              </a:xfrm>
              <a:prstGeom prst="straightConnector1">
                <a:avLst/>
              </a:prstGeom>
              <a:noFill/>
              <a:ln w="9525">
                <a:solidFill>
                  <a:srgbClr val="000000"/>
                </a:solidFill>
                <a:round/>
                <a:headEnd/>
                <a:tailEnd type="triangle" w="med" len="med"/>
              </a:ln>
            </p:spPr>
          </p:cxnSp>
          <p:cxnSp>
            <p:nvCxnSpPr>
              <p:cNvPr id="35863" name="AutoShape 24"/>
              <p:cNvCxnSpPr>
                <a:cxnSpLocks noChangeShapeType="1"/>
              </p:cNvCxnSpPr>
              <p:nvPr/>
            </p:nvCxnSpPr>
            <p:spPr bwMode="auto">
              <a:xfrm>
                <a:off x="6192" y="9459"/>
                <a:ext cx="0" cy="285"/>
              </a:xfrm>
              <a:prstGeom prst="straightConnector1">
                <a:avLst/>
              </a:prstGeom>
              <a:noFill/>
              <a:ln w="9525">
                <a:solidFill>
                  <a:srgbClr val="000000"/>
                </a:solidFill>
                <a:round/>
                <a:headEnd/>
                <a:tailEnd type="triangle" w="med" len="med"/>
              </a:ln>
            </p:spPr>
          </p:cxnSp>
          <p:cxnSp>
            <p:nvCxnSpPr>
              <p:cNvPr id="35864" name="AutoShape 25"/>
              <p:cNvCxnSpPr>
                <a:cxnSpLocks noChangeShapeType="1"/>
              </p:cNvCxnSpPr>
              <p:nvPr/>
            </p:nvCxnSpPr>
            <p:spPr bwMode="auto">
              <a:xfrm>
                <a:off x="6177" y="10269"/>
                <a:ext cx="0" cy="270"/>
              </a:xfrm>
              <a:prstGeom prst="straightConnector1">
                <a:avLst/>
              </a:prstGeom>
              <a:noFill/>
              <a:ln w="9525">
                <a:solidFill>
                  <a:srgbClr val="000000"/>
                </a:solidFill>
                <a:round/>
                <a:headEnd/>
                <a:tailEnd type="triangle" w="med" len="med"/>
              </a:ln>
            </p:spPr>
          </p:cxnSp>
          <p:cxnSp>
            <p:nvCxnSpPr>
              <p:cNvPr id="35865" name="AutoShape 26"/>
              <p:cNvCxnSpPr>
                <a:cxnSpLocks noChangeShapeType="1"/>
              </p:cNvCxnSpPr>
              <p:nvPr/>
            </p:nvCxnSpPr>
            <p:spPr bwMode="auto">
              <a:xfrm>
                <a:off x="6177" y="11034"/>
                <a:ext cx="0" cy="345"/>
              </a:xfrm>
              <a:prstGeom prst="straightConnector1">
                <a:avLst/>
              </a:prstGeom>
              <a:noFill/>
              <a:ln w="9525">
                <a:solidFill>
                  <a:srgbClr val="000000"/>
                </a:solidFill>
                <a:round/>
                <a:headEnd/>
                <a:tailEnd type="triangle" w="med" len="med"/>
              </a:ln>
            </p:spPr>
          </p:cxnSp>
          <p:cxnSp>
            <p:nvCxnSpPr>
              <p:cNvPr id="35866" name="AutoShape 27"/>
              <p:cNvCxnSpPr>
                <a:cxnSpLocks noChangeShapeType="1"/>
              </p:cNvCxnSpPr>
              <p:nvPr/>
            </p:nvCxnSpPr>
            <p:spPr bwMode="auto">
              <a:xfrm>
                <a:off x="6177" y="11874"/>
                <a:ext cx="0" cy="390"/>
              </a:xfrm>
              <a:prstGeom prst="straightConnector1">
                <a:avLst/>
              </a:prstGeom>
              <a:noFill/>
              <a:ln w="9525">
                <a:solidFill>
                  <a:srgbClr val="000000"/>
                </a:solidFill>
                <a:round/>
                <a:headEnd/>
                <a:tailEnd type="triangle" w="med" len="med"/>
              </a:ln>
            </p:spPr>
          </p:cxnSp>
          <p:cxnSp>
            <p:nvCxnSpPr>
              <p:cNvPr id="35867" name="AutoShape 28"/>
              <p:cNvCxnSpPr>
                <a:cxnSpLocks noChangeShapeType="1"/>
              </p:cNvCxnSpPr>
              <p:nvPr/>
            </p:nvCxnSpPr>
            <p:spPr bwMode="auto">
              <a:xfrm>
                <a:off x="6192" y="13029"/>
                <a:ext cx="0" cy="315"/>
              </a:xfrm>
              <a:prstGeom prst="straightConnector1">
                <a:avLst/>
              </a:prstGeom>
              <a:noFill/>
              <a:ln w="9525">
                <a:solidFill>
                  <a:srgbClr val="000000"/>
                </a:solidFill>
                <a:round/>
                <a:headEnd/>
                <a:tailEnd type="triangle" w="med" len="med"/>
              </a:ln>
            </p:spPr>
          </p:cxnSp>
          <p:cxnSp>
            <p:nvCxnSpPr>
              <p:cNvPr id="35868" name="AutoShape 29"/>
              <p:cNvCxnSpPr>
                <a:cxnSpLocks noChangeShapeType="1"/>
              </p:cNvCxnSpPr>
              <p:nvPr/>
            </p:nvCxnSpPr>
            <p:spPr bwMode="auto">
              <a:xfrm>
                <a:off x="6192" y="5709"/>
                <a:ext cx="0" cy="330"/>
              </a:xfrm>
              <a:prstGeom prst="straightConnector1">
                <a:avLst/>
              </a:prstGeom>
              <a:noFill/>
              <a:ln w="9525">
                <a:solidFill>
                  <a:srgbClr val="000000"/>
                </a:solidFill>
                <a:round/>
                <a:headEnd/>
                <a:tailEnd type="triangle" w="med" len="med"/>
              </a:ln>
            </p:spPr>
          </p:cxnSp>
          <p:sp>
            <p:nvSpPr>
              <p:cNvPr id="35869" name="Text Box 30"/>
              <p:cNvSpPr txBox="1">
                <a:spLocks noChangeArrowheads="1"/>
              </p:cNvSpPr>
              <p:nvPr/>
            </p:nvSpPr>
            <p:spPr bwMode="auto">
              <a:xfrm>
                <a:off x="6507" y="6744"/>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Si</a:t>
                </a:r>
                <a:endParaRPr lang="es-ES"/>
              </a:p>
            </p:txBody>
          </p:sp>
          <p:sp>
            <p:nvSpPr>
              <p:cNvPr id="35870" name="Text Box 31"/>
              <p:cNvSpPr txBox="1">
                <a:spLocks noChangeArrowheads="1"/>
              </p:cNvSpPr>
              <p:nvPr/>
            </p:nvSpPr>
            <p:spPr bwMode="auto">
              <a:xfrm>
                <a:off x="7437" y="5919"/>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No</a:t>
                </a:r>
                <a:endParaRPr lang="es-ES"/>
              </a:p>
            </p:txBody>
          </p:sp>
          <p:sp>
            <p:nvSpPr>
              <p:cNvPr id="35871" name="Text Box 32"/>
              <p:cNvSpPr txBox="1">
                <a:spLocks noChangeArrowheads="1"/>
              </p:cNvSpPr>
              <p:nvPr/>
            </p:nvSpPr>
            <p:spPr bwMode="auto">
              <a:xfrm>
                <a:off x="6747" y="8604"/>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Si</a:t>
                </a:r>
                <a:endParaRPr lang="es-ES"/>
              </a:p>
            </p:txBody>
          </p:sp>
          <p:sp>
            <p:nvSpPr>
              <p:cNvPr id="35872" name="Text Box 33"/>
              <p:cNvSpPr txBox="1">
                <a:spLocks noChangeArrowheads="1"/>
              </p:cNvSpPr>
              <p:nvPr/>
            </p:nvSpPr>
            <p:spPr bwMode="auto">
              <a:xfrm>
                <a:off x="7437" y="7794"/>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No</a:t>
                </a:r>
                <a:endParaRPr lang="es-ES"/>
              </a:p>
            </p:txBody>
          </p:sp>
          <p:sp>
            <p:nvSpPr>
              <p:cNvPr id="35873" name="Text Box 34"/>
              <p:cNvSpPr txBox="1">
                <a:spLocks noChangeArrowheads="1"/>
              </p:cNvSpPr>
              <p:nvPr/>
            </p:nvSpPr>
            <p:spPr bwMode="auto">
              <a:xfrm>
                <a:off x="7527" y="12264"/>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Si</a:t>
                </a:r>
                <a:endParaRPr lang="es-ES"/>
              </a:p>
            </p:txBody>
          </p:sp>
          <p:sp>
            <p:nvSpPr>
              <p:cNvPr id="35874" name="Text Box 35"/>
              <p:cNvSpPr txBox="1">
                <a:spLocks noChangeArrowheads="1"/>
              </p:cNvSpPr>
              <p:nvPr/>
            </p:nvSpPr>
            <p:spPr bwMode="auto">
              <a:xfrm>
                <a:off x="6582" y="12984"/>
                <a:ext cx="540" cy="360"/>
              </a:xfrm>
              <a:prstGeom prst="rect">
                <a:avLst/>
              </a:prstGeom>
              <a:solidFill>
                <a:srgbClr val="FFFFFF"/>
              </a:solidFill>
              <a:ln w="9525">
                <a:solidFill>
                  <a:srgbClr val="FFFFFF"/>
                </a:solidFill>
                <a:miter lim="800000"/>
                <a:headEnd/>
                <a:tailEnd/>
              </a:ln>
            </p:spPr>
            <p:txBody>
              <a:bodyPr/>
              <a:lstStyle/>
              <a:p>
                <a:pPr>
                  <a:spcAft>
                    <a:spcPts val="1000"/>
                  </a:spcAft>
                </a:pPr>
                <a:r>
                  <a:rPr lang="en-US" sz="800">
                    <a:solidFill>
                      <a:srgbClr val="1F497D"/>
                    </a:solidFill>
                    <a:latin typeface="Calibri" pitchFamily="34" charset="0"/>
                  </a:rPr>
                  <a:t>No</a:t>
                </a:r>
                <a:endParaRPr lang="es-ES"/>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1 Título"/>
          <p:cNvSpPr>
            <a:spLocks noGrp="1"/>
          </p:cNvSpPr>
          <p:nvPr>
            <p:ph type="title"/>
          </p:nvPr>
        </p:nvSpPr>
        <p:spPr>
          <a:xfrm>
            <a:off x="428625" y="785813"/>
            <a:ext cx="8229600" cy="776287"/>
          </a:xfrm>
        </p:spPr>
        <p:txBody>
          <a:bodyPr/>
          <a:lstStyle/>
          <a:p>
            <a:pPr algn="ctr" eaLnBrk="1" hangingPunct="1"/>
            <a:r>
              <a:rPr lang="es-ES" sz="3600" b="1" smtClean="0"/>
              <a:t>ESTUDIO FINANCIERO</a:t>
            </a:r>
          </a:p>
        </p:txBody>
      </p:sp>
      <p:sp>
        <p:nvSpPr>
          <p:cNvPr id="36866" name="12 Marcador de texto"/>
          <p:cNvSpPr>
            <a:spLocks noGrp="1"/>
          </p:cNvSpPr>
          <p:nvPr>
            <p:ph type="body" idx="1"/>
          </p:nvPr>
        </p:nvSpPr>
        <p:spPr>
          <a:xfrm>
            <a:off x="5000625" y="1428750"/>
            <a:ext cx="3286125" cy="658813"/>
          </a:xfrm>
        </p:spPr>
        <p:txBody>
          <a:bodyPr/>
          <a:lstStyle/>
          <a:p>
            <a:pPr eaLnBrk="1" hangingPunct="1"/>
            <a:r>
              <a:rPr lang="es-ES" smtClean="0"/>
              <a:t>INVERSION INICIAL</a:t>
            </a:r>
          </a:p>
        </p:txBody>
      </p:sp>
      <p:sp>
        <p:nvSpPr>
          <p:cNvPr id="36867" name="14 Marcador de texto"/>
          <p:cNvSpPr>
            <a:spLocks noGrp="1"/>
          </p:cNvSpPr>
          <p:nvPr>
            <p:ph type="body" sz="half" idx="3"/>
          </p:nvPr>
        </p:nvSpPr>
        <p:spPr>
          <a:xfrm>
            <a:off x="785813" y="3857625"/>
            <a:ext cx="4041775" cy="655638"/>
          </a:xfrm>
        </p:spPr>
        <p:txBody>
          <a:bodyPr/>
          <a:lstStyle/>
          <a:p>
            <a:pPr eaLnBrk="1" hangingPunct="1"/>
            <a:r>
              <a:rPr lang="es-ES" smtClean="0"/>
              <a:t>FINANCIAMIENTO</a:t>
            </a:r>
          </a:p>
        </p:txBody>
      </p:sp>
      <p:graphicFrame>
        <p:nvGraphicFramePr>
          <p:cNvPr id="8" name="7 Tabla"/>
          <p:cNvGraphicFramePr>
            <a:graphicFrameLocks noGrp="1"/>
          </p:cNvGraphicFramePr>
          <p:nvPr/>
        </p:nvGraphicFramePr>
        <p:xfrm>
          <a:off x="3143250" y="2071688"/>
          <a:ext cx="5072098" cy="1643072"/>
        </p:xfrm>
        <a:graphic>
          <a:graphicData uri="http://schemas.openxmlformats.org/drawingml/2006/table">
            <a:tbl>
              <a:tblPr/>
              <a:tblGrid>
                <a:gridCol w="3450179"/>
                <a:gridCol w="1621919"/>
              </a:tblGrid>
              <a:tr h="236473">
                <a:tc gridSpan="2">
                  <a:txBody>
                    <a:bodyPr/>
                    <a:lstStyle/>
                    <a:p>
                      <a:pPr algn="ctr">
                        <a:lnSpc>
                          <a:spcPct val="115000"/>
                        </a:lnSpc>
                        <a:spcAft>
                          <a:spcPts val="0"/>
                        </a:spcAft>
                      </a:pPr>
                      <a:r>
                        <a:rPr lang="es-ES" sz="900" b="1">
                          <a:latin typeface="Arial"/>
                          <a:ea typeface="Times New Roman"/>
                          <a:cs typeface="Times New Roman"/>
                        </a:rPr>
                        <a:t>CAPITAL REQUERIDO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r>
              <a:tr h="236473">
                <a:tc>
                  <a:txBody>
                    <a:bodyPr/>
                    <a:lstStyle/>
                    <a:p>
                      <a:pPr algn="l">
                        <a:lnSpc>
                          <a:spcPct val="115000"/>
                        </a:lnSpc>
                        <a:spcAft>
                          <a:spcPts val="0"/>
                        </a:spcAft>
                      </a:pPr>
                      <a:r>
                        <a:rPr lang="es-ES" sz="900" b="1">
                          <a:solidFill>
                            <a:srgbClr val="000000"/>
                          </a:solidFill>
                          <a:latin typeface="Calibri"/>
                          <a:ea typeface="Times New Roman"/>
                          <a:cs typeface="Times New Roman"/>
                        </a:rPr>
                        <a:t>INV. INICIAL EN OBRA FISICA (AÑO 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 $      133.000,00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707">
                <a:tc>
                  <a:txBody>
                    <a:bodyPr/>
                    <a:lstStyle/>
                    <a:p>
                      <a:pPr algn="l">
                        <a:lnSpc>
                          <a:spcPct val="115000"/>
                        </a:lnSpc>
                        <a:spcAft>
                          <a:spcPts val="0"/>
                        </a:spcAft>
                      </a:pPr>
                      <a:r>
                        <a:rPr lang="es-ES" sz="900" b="1">
                          <a:solidFill>
                            <a:srgbClr val="000000"/>
                          </a:solidFill>
                          <a:latin typeface="Calibri"/>
                          <a:ea typeface="Times New Roman"/>
                          <a:cs typeface="Times New Roman"/>
                        </a:rPr>
                        <a:t>INV. INICIAL EN MAQUINARIAS Y EQUIPOS (AÑO 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 $      107.001,00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73">
                <a:tc>
                  <a:txBody>
                    <a:bodyPr/>
                    <a:lstStyle/>
                    <a:p>
                      <a:pPr algn="l">
                        <a:lnSpc>
                          <a:spcPct val="115000"/>
                        </a:lnSpc>
                        <a:spcAft>
                          <a:spcPts val="0"/>
                        </a:spcAft>
                      </a:pPr>
                      <a:r>
                        <a:rPr lang="es-ES" sz="900" b="1">
                          <a:solidFill>
                            <a:srgbClr val="000000"/>
                          </a:solidFill>
                          <a:latin typeface="Calibri"/>
                          <a:ea typeface="Times New Roman"/>
                          <a:cs typeface="Times New Roman"/>
                        </a:rPr>
                        <a:t>GASTOS DE CONSTITUCION (AÑO 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 $          1.161,00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73">
                <a:tc>
                  <a:txBody>
                    <a:bodyPr/>
                    <a:lstStyle/>
                    <a:p>
                      <a:pPr algn="l">
                        <a:lnSpc>
                          <a:spcPct val="115000"/>
                        </a:lnSpc>
                        <a:spcAft>
                          <a:spcPts val="0"/>
                        </a:spcAft>
                      </a:pPr>
                      <a:r>
                        <a:rPr lang="es-ES" sz="900" b="1">
                          <a:solidFill>
                            <a:srgbClr val="000000"/>
                          </a:solidFill>
                          <a:latin typeface="Calibri"/>
                          <a:ea typeface="Times New Roman"/>
                          <a:cs typeface="Times New Roman"/>
                        </a:rPr>
                        <a:t>CAPITAL DE TRABAJO (AÑO 0)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a:latin typeface="Arial"/>
                          <a:ea typeface="Times New Roman"/>
                          <a:cs typeface="Times New Roman"/>
                        </a:rPr>
                        <a:t> $      256.060,48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473">
                <a:tc>
                  <a:txBody>
                    <a:bodyPr/>
                    <a:lstStyle/>
                    <a:p>
                      <a:pPr algn="ctr">
                        <a:lnSpc>
                          <a:spcPct val="115000"/>
                        </a:lnSpc>
                        <a:spcAft>
                          <a:spcPts val="0"/>
                        </a:spcAft>
                      </a:pPr>
                      <a:r>
                        <a:rPr lang="es-ES" sz="900" b="1">
                          <a:solidFill>
                            <a:srgbClr val="000000"/>
                          </a:solidFill>
                          <a:latin typeface="Calibri"/>
                          <a:ea typeface="Times New Roman"/>
                          <a:cs typeface="Times New Roman"/>
                        </a:rPr>
                        <a:t>TOTAL INVERSION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b="1" dirty="0">
                          <a:latin typeface="Arial"/>
                          <a:ea typeface="Times New Roman"/>
                          <a:cs typeface="Times New Roman"/>
                        </a:rPr>
                        <a:t> $      497.222,48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1071563" y="4500563"/>
          <a:ext cx="4857784" cy="1285885"/>
        </p:xfrm>
        <a:graphic>
          <a:graphicData uri="http://schemas.openxmlformats.org/drawingml/2006/table">
            <a:tbl>
              <a:tblPr/>
              <a:tblGrid>
                <a:gridCol w="2741089"/>
                <a:gridCol w="1065952"/>
                <a:gridCol w="1050743"/>
              </a:tblGrid>
              <a:tr h="442023">
                <a:tc>
                  <a:txBody>
                    <a:bodyPr/>
                    <a:lstStyle/>
                    <a:p>
                      <a:pPr algn="ctr">
                        <a:lnSpc>
                          <a:spcPct val="115000"/>
                        </a:lnSpc>
                        <a:spcAft>
                          <a:spcPts val="0"/>
                        </a:spcAft>
                      </a:pPr>
                      <a:r>
                        <a:rPr lang="es-ES" sz="1100" b="1" dirty="0">
                          <a:solidFill>
                            <a:srgbClr val="000000"/>
                          </a:solidFill>
                          <a:latin typeface="Calibri"/>
                          <a:ea typeface="Times New Roman"/>
                          <a:cs typeface="Times New Roman"/>
                        </a:rPr>
                        <a:t>Financiamiento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Times New Roman"/>
                        </a:rPr>
                        <a:t>20%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Times New Roman"/>
                        </a:rPr>
                        <a:t>$ 99.444,50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023">
                <a:tc>
                  <a:txBody>
                    <a:bodyPr/>
                    <a:lstStyle/>
                    <a:p>
                      <a:pPr algn="ctr">
                        <a:lnSpc>
                          <a:spcPct val="115000"/>
                        </a:lnSpc>
                        <a:spcAft>
                          <a:spcPts val="0"/>
                        </a:spcAft>
                      </a:pPr>
                      <a:r>
                        <a:rPr lang="es-ES" sz="1100" b="1">
                          <a:solidFill>
                            <a:srgbClr val="000000"/>
                          </a:solidFill>
                          <a:latin typeface="Calibri"/>
                          <a:ea typeface="Times New Roman"/>
                          <a:cs typeface="Times New Roman"/>
                        </a:rPr>
                        <a:t>Capital Propio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Times New Roman"/>
                        </a:rPr>
                        <a:t>80%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800" b="1">
                          <a:solidFill>
                            <a:srgbClr val="000000"/>
                          </a:solidFill>
                          <a:latin typeface="Calibri"/>
                          <a:ea typeface="Times New Roman"/>
                          <a:cs typeface="Times New Roman"/>
                        </a:rPr>
                        <a:t>$ 397.777,98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839">
                <a:tc>
                  <a:txBody>
                    <a:bodyPr/>
                    <a:lstStyle/>
                    <a:p>
                      <a:pPr algn="r">
                        <a:lnSpc>
                          <a:spcPct val="115000"/>
                        </a:lnSpc>
                        <a:spcAft>
                          <a:spcPts val="0"/>
                        </a:spcAft>
                      </a:pPr>
                      <a:r>
                        <a:rPr lang="es-ES" sz="1000" b="1">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s-ES"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ES" sz="800" b="1" dirty="0">
                          <a:latin typeface="Arial"/>
                          <a:ea typeface="Times New Roman"/>
                          <a:cs typeface="Times New Roman"/>
                        </a:rPr>
                        <a:t>$ 497.222,48</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2286000" y="1928813"/>
          <a:ext cx="4965700" cy="1285885"/>
        </p:xfrm>
        <a:graphic>
          <a:graphicData uri="http://schemas.openxmlformats.org/drawingml/2006/table">
            <a:tbl>
              <a:tblPr/>
              <a:tblGrid>
                <a:gridCol w="3223739"/>
                <a:gridCol w="1741961"/>
              </a:tblGrid>
              <a:tr h="257177">
                <a:tc>
                  <a:txBody>
                    <a:bodyPr/>
                    <a:lstStyle/>
                    <a:p>
                      <a:pPr algn="l" fontAlgn="b"/>
                      <a:r>
                        <a:rPr lang="es-ES" sz="1200" b="0" i="0" u="none" strike="noStrike" dirty="0">
                          <a:solidFill>
                            <a:srgbClr val="000000"/>
                          </a:solidFill>
                          <a:latin typeface="Calibri"/>
                        </a:rPr>
                        <a:t>FLUJO CAJA PROM. 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 $                      156.765,89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7">
                <a:tc>
                  <a:txBody>
                    <a:bodyPr/>
                    <a:lstStyle/>
                    <a:p>
                      <a:pPr algn="l" fontAlgn="b"/>
                      <a:r>
                        <a:rPr lang="es-ES" sz="1200" b="0" i="0" u="none" strike="noStrike">
                          <a:solidFill>
                            <a:srgbClr val="000000"/>
                          </a:solidFill>
                          <a:latin typeface="Calibri"/>
                        </a:rPr>
                        <a:t>DEP. 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 $                        14.678,43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7">
                <a:tc>
                  <a:txBody>
                    <a:bodyPr/>
                    <a:lstStyle/>
                    <a:p>
                      <a:pPr algn="l" fontAlgn="b"/>
                      <a:r>
                        <a:rPr lang="es-ES" sz="1200" b="0" i="0" u="none" strike="noStrike" dirty="0">
                          <a:solidFill>
                            <a:srgbClr val="000000"/>
                          </a:solidFill>
                          <a:latin typeface="Calibri"/>
                        </a:rPr>
                        <a:t>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7">
                <a:tc>
                  <a:txBody>
                    <a:bodyPr/>
                    <a:lstStyle/>
                    <a:p>
                      <a:pPr algn="l" fontAlgn="b"/>
                      <a:r>
                        <a:rPr lang="es-ES" sz="1200" b="0" i="0" u="none" strike="noStrike" dirty="0">
                          <a:solidFill>
                            <a:srgbClr val="000000"/>
                          </a:solidFill>
                          <a:latin typeface="Calibri"/>
                        </a:rPr>
                        <a:t>VALOR DESECHO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s-ES" sz="12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57177">
                <a:tc>
                  <a:txBody>
                    <a:bodyPr/>
                    <a:lstStyle/>
                    <a:p>
                      <a:pPr algn="l" fontAlgn="b"/>
                      <a:endParaRPr lang="es-ES" sz="12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200" b="1" i="0" u="none" strike="noStrike" dirty="0">
                          <a:solidFill>
                            <a:srgbClr val="000000"/>
                          </a:solidFill>
                          <a:latin typeface="Calibri"/>
                        </a:rPr>
                        <a:t> $                   1.030.664,88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
        <p:nvSpPr>
          <p:cNvPr id="13" name="12 Título"/>
          <p:cNvSpPr>
            <a:spLocks noGrp="1"/>
          </p:cNvSpPr>
          <p:nvPr>
            <p:ph type="title"/>
          </p:nvPr>
        </p:nvSpPr>
        <p:spPr>
          <a:xfrm>
            <a:off x="428596" y="857232"/>
            <a:ext cx="8305800" cy="704104"/>
          </a:xfrm>
        </p:spPr>
        <p:txBody>
          <a:bodyPr/>
          <a:lstStyle/>
          <a:p>
            <a:pPr algn="ctr" eaLnBrk="1" fontAlgn="auto" hangingPunct="1">
              <a:spcAft>
                <a:spcPts val="0"/>
              </a:spcAft>
              <a:defRPr/>
            </a:pPr>
            <a:r>
              <a:rPr lang="es-MX" sz="3600" b="1" dirty="0" smtClean="0"/>
              <a:t>VALOR DE DESECHO</a:t>
            </a:r>
            <a:endParaRPr lang="es-ES" sz="3600" b="1" dirty="0" smtClean="0"/>
          </a:p>
        </p:txBody>
      </p:sp>
      <p:graphicFrame>
        <p:nvGraphicFramePr>
          <p:cNvPr id="15" name="14 Tabla"/>
          <p:cNvGraphicFramePr>
            <a:graphicFrameLocks noGrp="1"/>
          </p:cNvGraphicFramePr>
          <p:nvPr/>
        </p:nvGraphicFramePr>
        <p:xfrm>
          <a:off x="1714500" y="3500438"/>
          <a:ext cx="6096001" cy="2000265"/>
        </p:xfrm>
        <a:graphic>
          <a:graphicData uri="http://schemas.openxmlformats.org/drawingml/2006/table">
            <a:tbl>
              <a:tblPr/>
              <a:tblGrid>
                <a:gridCol w="2471409"/>
                <a:gridCol w="1161647"/>
                <a:gridCol w="2462945"/>
              </a:tblGrid>
              <a:tr h="400053">
                <a:tc>
                  <a:txBody>
                    <a:bodyPr/>
                    <a:lstStyle/>
                    <a:p>
                      <a:pPr algn="ctr" fontAlgn="b"/>
                      <a:r>
                        <a:rPr lang="es-ES" sz="900" b="0" i="0" u="none" strike="noStrike">
                          <a:solidFill>
                            <a:srgbClr val="000000"/>
                          </a:solidFill>
                          <a:latin typeface="Calibri"/>
                        </a:rPr>
                        <a:t>tasa rentabilidad</a:t>
                      </a:r>
                      <a:r>
                        <a:rPr lang="es-ES" sz="900" b="1" i="0" u="none" strike="noStrike">
                          <a:solidFill>
                            <a:srgbClr val="000000"/>
                          </a:solidFill>
                          <a:latin typeface="Calibri"/>
                        </a:rPr>
                        <a:t> Ke</a:t>
                      </a:r>
                      <a:r>
                        <a:rPr lang="es-ES" sz="9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900" b="1" i="0" u="none" strike="noStrike">
                          <a:solidFill>
                            <a:srgbClr val="000000"/>
                          </a:solidFill>
                          <a:latin typeface="Calibri"/>
                        </a:rPr>
                        <a:t>13,79%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900" b="1" i="0" u="none" strike="noStrike">
                          <a:solidFill>
                            <a:srgbClr val="000000"/>
                          </a:solidFill>
                          <a:latin typeface="Calibri"/>
                        </a:rPr>
                        <a:t>FUENTE INFORMACION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0053">
                <a:tc>
                  <a:txBody>
                    <a:bodyPr/>
                    <a:lstStyle/>
                    <a:p>
                      <a:pPr algn="ctr" fontAlgn="b"/>
                      <a:r>
                        <a:rPr lang="es-ES" sz="900" b="0" i="0" u="none" strike="noStrike">
                          <a:solidFill>
                            <a:srgbClr val="000000"/>
                          </a:solidFill>
                          <a:latin typeface="Calibri"/>
                        </a:rPr>
                        <a:t>Tasa libre de riesgo (Bonos del tesoro EEUU ) </a:t>
                      </a:r>
                      <a:r>
                        <a:rPr lang="es-ES" sz="900" b="1" i="0" u="none" strike="noStrike">
                          <a:solidFill>
                            <a:srgbClr val="000000"/>
                          </a:solidFill>
                          <a:latin typeface="Calibri"/>
                        </a:rPr>
                        <a:t>Rf</a:t>
                      </a:r>
                      <a:r>
                        <a:rPr lang="es-ES" sz="9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rf : 2.83(Datos de la Reserva federal EEUU).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3">
                <a:tc>
                  <a:txBody>
                    <a:bodyPr/>
                    <a:lstStyle/>
                    <a:p>
                      <a:pPr algn="ctr" fontAlgn="b"/>
                      <a:r>
                        <a:rPr lang="es-ES" sz="900" b="0" i="0" u="none" strike="noStrike">
                          <a:solidFill>
                            <a:srgbClr val="000000"/>
                          </a:solidFill>
                          <a:latin typeface="Calibri"/>
                        </a:rPr>
                        <a:t>Coeficiente de riesgo del sector </a:t>
                      </a:r>
                      <a:r>
                        <a:rPr lang="es-ES" sz="900" b="1" i="0" u="none" strike="noStrike">
                          <a:solidFill>
                            <a:srgbClr val="000000"/>
                          </a:solidFill>
                          <a:latin typeface="Calibri"/>
                        </a:rPr>
                        <a:t>B</a:t>
                      </a:r>
                      <a:r>
                        <a:rPr lang="es-ES" sz="900" b="0"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0,394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900" b="0" i="0" u="none" strike="noStrike">
                          <a:solidFill>
                            <a:srgbClr val="000000"/>
                          </a:solidFill>
                          <a:latin typeface="Calibri"/>
                        </a:rPr>
                        <a:t>β= 0.65 (</a:t>
                      </a:r>
                      <a:r>
                        <a:rPr lang="es-ES" sz="900" b="0" i="0" u="none" strike="noStrike">
                          <a:solidFill>
                            <a:srgbClr val="000000"/>
                          </a:solidFill>
                          <a:latin typeface="Calibri"/>
                        </a:rPr>
                        <a:t>Yahoo Finance).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3">
                <a:tc>
                  <a:txBody>
                    <a:bodyPr/>
                    <a:lstStyle/>
                    <a:p>
                      <a:pPr algn="ctr" fontAlgn="b"/>
                      <a:r>
                        <a:rPr lang="es-ES" sz="900" b="0" i="0" u="none" strike="noStrike">
                          <a:solidFill>
                            <a:srgbClr val="000000"/>
                          </a:solidFill>
                          <a:latin typeface="Calibri"/>
                        </a:rPr>
                        <a:t>Tasa de Rentabilidad del Mercado </a:t>
                      </a:r>
                      <a:r>
                        <a:rPr lang="es-ES" sz="900" b="1" i="0" u="none" strike="noStrike">
                          <a:solidFill>
                            <a:srgbClr val="000000"/>
                          </a:solidFill>
                          <a:latin typeface="Calibri"/>
                        </a:rPr>
                        <a:t>Rm</a:t>
                      </a:r>
                      <a:endParaRPr lang="es-ES" sz="9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rm : 20.83 (Yahoo finance).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053">
                <a:tc>
                  <a:txBody>
                    <a:bodyPr/>
                    <a:lstStyle/>
                    <a:p>
                      <a:pPr algn="ctr" fontAlgn="b"/>
                      <a:r>
                        <a:rPr lang="es-ES" sz="900" b="0" i="0" u="none" strike="noStrike">
                          <a:solidFill>
                            <a:srgbClr val="000000"/>
                          </a:solidFill>
                          <a:latin typeface="Calibri"/>
                        </a:rPr>
                        <a:t>Porcentaje riesgo país. </a:t>
                      </a:r>
                      <a:r>
                        <a:rPr lang="es-ES" sz="900" b="1" i="0" u="none" strike="noStrike">
                          <a:solidFill>
                            <a:srgbClr val="000000"/>
                          </a:solidFill>
                          <a:latin typeface="Calibri"/>
                        </a:rPr>
                        <a:t>Rp</a:t>
                      </a:r>
                      <a:endParaRPr lang="es-ES" sz="9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err="1">
                          <a:solidFill>
                            <a:srgbClr val="000000"/>
                          </a:solidFill>
                          <a:latin typeface="Calibri"/>
                        </a:rPr>
                        <a:t>RPecu</a:t>
                      </a:r>
                      <a:r>
                        <a:rPr lang="es-ES" sz="900" b="0" i="0" u="none" strike="noStrike" dirty="0">
                          <a:solidFill>
                            <a:srgbClr val="000000"/>
                          </a:solidFill>
                          <a:latin typeface="Calibri"/>
                        </a:rPr>
                        <a:t> : 3.864 (Datos publicados el 14-01-2009).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9 Imagen"/>
          <p:cNvPicPr>
            <a:picLocks noChangeAspect="1" noChangeArrowheads="1"/>
          </p:cNvPicPr>
          <p:nvPr/>
        </p:nvPicPr>
        <p:blipFill>
          <a:blip r:embed="rId2">
            <a:lum contrast="-10000"/>
          </a:blip>
          <a:srcRect/>
          <a:stretch>
            <a:fillRect/>
          </a:stretch>
        </p:blipFill>
        <p:spPr bwMode="auto">
          <a:xfrm>
            <a:off x="1000125" y="1500188"/>
            <a:ext cx="7429500" cy="4714875"/>
          </a:xfrm>
          <a:prstGeom prst="rect">
            <a:avLst/>
          </a:prstGeom>
          <a:noFill/>
          <a:ln w="9525">
            <a:noFill/>
            <a:miter lim="800000"/>
            <a:headEnd/>
            <a:tailEnd/>
          </a:ln>
        </p:spPr>
      </p:pic>
      <p:sp>
        <p:nvSpPr>
          <p:cNvPr id="3" name="2 Título"/>
          <p:cNvSpPr>
            <a:spLocks noGrp="1"/>
          </p:cNvSpPr>
          <p:nvPr>
            <p:ph type="title"/>
          </p:nvPr>
        </p:nvSpPr>
        <p:spPr>
          <a:xfrm>
            <a:off x="500034" y="785794"/>
            <a:ext cx="8305800" cy="704104"/>
          </a:xfrm>
        </p:spPr>
        <p:txBody>
          <a:bodyPr/>
          <a:lstStyle/>
          <a:p>
            <a:pPr algn="ctr" eaLnBrk="1" fontAlgn="auto" hangingPunct="1">
              <a:spcAft>
                <a:spcPts val="0"/>
              </a:spcAft>
              <a:defRPr/>
            </a:pPr>
            <a:r>
              <a:rPr lang="es-MX" sz="3600" b="1" dirty="0" smtClean="0"/>
              <a:t>FLUJO DE EFECTIVO</a:t>
            </a:r>
            <a:endParaRPr lang="es-ES" sz="36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000375" y="2000250"/>
          <a:ext cx="3500462" cy="3186120"/>
        </p:xfrm>
        <a:graphic>
          <a:graphicData uri="http://schemas.openxmlformats.org/drawingml/2006/table">
            <a:tbl>
              <a:tblPr/>
              <a:tblGrid>
                <a:gridCol w="1438546"/>
                <a:gridCol w="2061916"/>
              </a:tblGrid>
              <a:tr h="227580">
                <a:tc>
                  <a:txBody>
                    <a:bodyPr/>
                    <a:lstStyle/>
                    <a:p>
                      <a:pPr algn="ctr" fontAlgn="b"/>
                      <a:r>
                        <a:rPr lang="es-ES" sz="1200" b="1" i="0" u="none" strike="noStrike" dirty="0">
                          <a:solidFill>
                            <a:srgbClr val="000000"/>
                          </a:solidFill>
                          <a:latin typeface="Calibri"/>
                        </a:rPr>
                        <a:t>TASA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FLUJOS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27580">
                <a:tc>
                  <a:txBody>
                    <a:bodyPr/>
                    <a:lstStyle/>
                    <a:p>
                      <a:pPr algn="ctr" fontAlgn="b"/>
                      <a:r>
                        <a:rPr lang="es-ES" sz="1200" b="0" i="0" u="none" strike="noStrike">
                          <a:solidFill>
                            <a:srgbClr val="FF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(497.222,48)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199.907,45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207.437,98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212.901,32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218.095,45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225.629,20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226.156,26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229.864,15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233.061,07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234.554,99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  1.264.704,31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580">
                <a:tc>
                  <a:txBody>
                    <a:bodyPr/>
                    <a:lstStyle/>
                    <a:p>
                      <a:pPr algn="ctr" fontAlgn="b"/>
                      <a:r>
                        <a:rPr lang="es-ES" sz="1200" b="1" i="0" u="none" strike="noStrike">
                          <a:solidFill>
                            <a:srgbClr val="000000"/>
                          </a:solidFill>
                          <a:latin typeface="Calibri"/>
                        </a:rPr>
                        <a:t> VAN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 $     819.772,19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27580">
                <a:tc>
                  <a:txBody>
                    <a:bodyPr/>
                    <a:lstStyle/>
                    <a:p>
                      <a:pPr algn="ctr" fontAlgn="b"/>
                      <a:r>
                        <a:rPr lang="es-ES" sz="1200" b="1" i="0" u="none" strike="noStrike">
                          <a:solidFill>
                            <a:srgbClr val="000000"/>
                          </a:solidFill>
                          <a:latin typeface="Calibri"/>
                        </a:rPr>
                        <a:t>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dirty="0">
                          <a:solidFill>
                            <a:srgbClr val="000000"/>
                          </a:solidFill>
                          <a:latin typeface="Calibri"/>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5 Título"/>
          <p:cNvSpPr>
            <a:spLocks noGrp="1"/>
          </p:cNvSpPr>
          <p:nvPr>
            <p:ph type="title"/>
          </p:nvPr>
        </p:nvSpPr>
        <p:spPr>
          <a:xfrm>
            <a:off x="428596" y="928670"/>
            <a:ext cx="8305800" cy="846980"/>
          </a:xfrm>
        </p:spPr>
        <p:txBody>
          <a:bodyPr/>
          <a:lstStyle/>
          <a:p>
            <a:pPr algn="ctr" eaLnBrk="1" fontAlgn="auto" hangingPunct="1">
              <a:spcAft>
                <a:spcPts val="0"/>
              </a:spcAft>
              <a:defRPr/>
            </a:pPr>
            <a:r>
              <a:rPr lang="es-MX" sz="3600" b="1" dirty="0" smtClean="0"/>
              <a:t>TIR /VAN</a:t>
            </a:r>
            <a:endParaRPr lang="es-ES" sz="36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714625" y="4357688"/>
          <a:ext cx="3794144" cy="1200150"/>
        </p:xfrm>
        <a:graphic>
          <a:graphicData uri="http://schemas.openxmlformats.org/drawingml/2006/table">
            <a:tbl>
              <a:tblPr/>
              <a:tblGrid>
                <a:gridCol w="1308774"/>
                <a:gridCol w="2485370"/>
              </a:tblGrid>
              <a:tr h="200025">
                <a:tc gridSpan="2">
                  <a:txBody>
                    <a:bodyPr/>
                    <a:lstStyle/>
                    <a:p>
                      <a:pPr algn="ctr" fontAlgn="b"/>
                      <a:r>
                        <a:rPr lang="es-ES" sz="1200" b="1" i="0" u="none" strike="noStrike">
                          <a:solidFill>
                            <a:srgbClr val="000000"/>
                          </a:solidFill>
                          <a:latin typeface="Calibri"/>
                        </a:rPr>
                        <a:t>DATOS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r>
              <a:tr h="200025">
                <a:tc>
                  <a:txBody>
                    <a:bodyPr/>
                    <a:lstStyle/>
                    <a:p>
                      <a:pPr algn="ctr" fontAlgn="b"/>
                      <a:r>
                        <a:rPr lang="es-ES" sz="1200" b="1" i="0" u="none" strike="noStrike">
                          <a:solidFill>
                            <a:srgbClr val="000000"/>
                          </a:solidFill>
                          <a:latin typeface="Calibri"/>
                        </a:rPr>
                        <a:t>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s-ES" sz="1200" b="1" i="0" u="none" strike="noStrike">
                          <a:solidFill>
                            <a:srgbClr val="000000"/>
                          </a:solidFill>
                          <a:latin typeface="Calibri"/>
                        </a:rPr>
                        <a:t>ULTIMO NEGATIVO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89.877,05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s-ES" sz="1200" b="1" i="0" u="none" strike="noStrike">
                          <a:solidFill>
                            <a:srgbClr val="000000"/>
                          </a:solidFill>
                          <a:latin typeface="Calibri"/>
                        </a:rPr>
                        <a:t>FLUJO SIGUIENTE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212.901,32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s-ES" sz="1200" b="1" i="0" u="none" strike="noStrike">
                          <a:solidFill>
                            <a:srgbClr val="000000"/>
                          </a:solidFill>
                          <a:latin typeface="Calibri"/>
                        </a:rPr>
                        <a:t>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a:txBody>
                    <a:bodyPr/>
                    <a:lstStyle/>
                    <a:p>
                      <a:pPr algn="l" fontAlgn="b"/>
                      <a:endParaRPr lang="es-ES" sz="12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200" b="1" i="0" u="none" strike="noStrike" dirty="0">
                          <a:solidFill>
                            <a:srgbClr val="000000"/>
                          </a:solidFill>
                          <a:latin typeface="Calibri"/>
                        </a:rPr>
                        <a:t>AÑOS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7" name="6 Tabla"/>
          <p:cNvGraphicFramePr>
            <a:graphicFrameLocks noGrp="1"/>
          </p:cNvGraphicFramePr>
          <p:nvPr/>
        </p:nvGraphicFramePr>
        <p:xfrm>
          <a:off x="3143250" y="1785938"/>
          <a:ext cx="2946400" cy="2400300"/>
        </p:xfrm>
        <a:graphic>
          <a:graphicData uri="http://schemas.openxmlformats.org/drawingml/2006/table">
            <a:tbl>
              <a:tblPr/>
              <a:tblGrid>
                <a:gridCol w="1003300"/>
                <a:gridCol w="977900"/>
                <a:gridCol w="965200"/>
              </a:tblGrid>
              <a:tr h="200025">
                <a:tc>
                  <a:txBody>
                    <a:bodyPr/>
                    <a:lstStyle/>
                    <a:p>
                      <a:pPr algn="ctr" fontAlgn="b"/>
                      <a:r>
                        <a:rPr lang="es-ES" sz="1200" b="1" i="0" u="none" strike="noStrike">
                          <a:solidFill>
                            <a:srgbClr val="000000"/>
                          </a:solidFill>
                          <a:latin typeface="Calibri"/>
                        </a:rPr>
                        <a:t>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FLUJO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REDUCIENDO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a:txBody>
                    <a:bodyPr/>
                    <a:lstStyle/>
                    <a:p>
                      <a:pPr algn="ctr" fontAlgn="b"/>
                      <a:r>
                        <a:rPr lang="es-ES" sz="12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(497.222,48)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(497.222,48)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b"/>
                      <a:r>
                        <a:rPr lang="es-E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199.907,45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(297.315,03)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207.437,98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(89.877,05)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a:txBody>
                    <a:bodyPr/>
                    <a:lstStyle/>
                    <a:p>
                      <a:pPr algn="ctr" fontAlgn="b"/>
                      <a:r>
                        <a:rPr lang="es-ES"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212.901,32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S" sz="1200" b="0" i="0" u="none" strike="noStrike">
                          <a:solidFill>
                            <a:srgbClr val="000000"/>
                          </a:solidFill>
                          <a:latin typeface="Calibri"/>
                        </a:rPr>
                        <a:t>     123.024,27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218.095,45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341.119,72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225.629,20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566.748,91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226.156,26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792.905,18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229.864,15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1.022.769,33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233.061,07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1.255.830,40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234.554,99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1.490.385,38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025">
                <a:tc>
                  <a:txBody>
                    <a:bodyPr/>
                    <a:lstStyle/>
                    <a:p>
                      <a:pPr algn="ctr" fontAlgn="b"/>
                      <a:r>
                        <a:rPr lang="es-ES" sz="12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1.264.704,31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  2.755.089,70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Título"/>
          <p:cNvSpPr>
            <a:spLocks noGrp="1"/>
          </p:cNvSpPr>
          <p:nvPr>
            <p:ph type="title"/>
          </p:nvPr>
        </p:nvSpPr>
        <p:spPr>
          <a:xfrm>
            <a:off x="500034" y="785794"/>
            <a:ext cx="8305800" cy="714380"/>
          </a:xfrm>
        </p:spPr>
        <p:txBody>
          <a:bodyPr/>
          <a:lstStyle/>
          <a:p>
            <a:pPr algn="ctr" eaLnBrk="1" fontAlgn="auto" hangingPunct="1">
              <a:spcAft>
                <a:spcPts val="0"/>
              </a:spcAft>
              <a:defRPr/>
            </a:pPr>
            <a:r>
              <a:rPr lang="es-MX" sz="3600" b="1" dirty="0" smtClean="0"/>
              <a:t>PERIODO DE RECUPERACION</a:t>
            </a:r>
            <a:endParaRPr lang="es-ES" sz="36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1 Imagen"/>
          <p:cNvPicPr>
            <a:picLocks noChangeAspect="1" noChangeArrowheads="1"/>
          </p:cNvPicPr>
          <p:nvPr/>
        </p:nvPicPr>
        <p:blipFill>
          <a:blip r:embed="rId2">
            <a:lum contrast="-10000"/>
          </a:blip>
          <a:srcRect/>
          <a:stretch>
            <a:fillRect/>
          </a:stretch>
        </p:blipFill>
        <p:spPr bwMode="auto">
          <a:xfrm>
            <a:off x="1071563" y="1643063"/>
            <a:ext cx="7286625" cy="4071937"/>
          </a:xfrm>
          <a:prstGeom prst="rect">
            <a:avLst/>
          </a:prstGeom>
          <a:noFill/>
          <a:ln w="9525">
            <a:noFill/>
            <a:miter lim="800000"/>
            <a:headEnd/>
            <a:tailEnd/>
          </a:ln>
        </p:spPr>
      </p:pic>
      <p:sp>
        <p:nvSpPr>
          <p:cNvPr id="3" name="2 Título"/>
          <p:cNvSpPr>
            <a:spLocks noGrp="1"/>
          </p:cNvSpPr>
          <p:nvPr>
            <p:ph type="title"/>
          </p:nvPr>
        </p:nvSpPr>
        <p:spPr>
          <a:xfrm>
            <a:off x="500034" y="857232"/>
            <a:ext cx="8305800" cy="704104"/>
          </a:xfrm>
        </p:spPr>
        <p:txBody>
          <a:bodyPr/>
          <a:lstStyle/>
          <a:p>
            <a:pPr algn="ctr" eaLnBrk="1" fontAlgn="auto" hangingPunct="1">
              <a:spcAft>
                <a:spcPts val="0"/>
              </a:spcAft>
              <a:defRPr/>
            </a:pPr>
            <a:r>
              <a:rPr lang="es-MX" sz="3600" b="1" dirty="0" smtClean="0"/>
              <a:t>ESTADO DE RESULTADOS</a:t>
            </a:r>
            <a:endParaRPr lang="es-ES" sz="36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24000" y="2428875"/>
          <a:ext cx="6095999" cy="2357453"/>
        </p:xfrm>
        <a:graphic>
          <a:graphicData uri="http://schemas.openxmlformats.org/drawingml/2006/table">
            <a:tbl>
              <a:tblPr/>
              <a:tblGrid>
                <a:gridCol w="1453662"/>
                <a:gridCol w="925341"/>
                <a:gridCol w="890954"/>
                <a:gridCol w="900332"/>
                <a:gridCol w="962855"/>
                <a:gridCol w="962855"/>
              </a:tblGrid>
              <a:tr h="336779">
                <a:tc>
                  <a:txBody>
                    <a:bodyPr/>
                    <a:lstStyle/>
                    <a:p>
                      <a:pPr algn="ctr" fontAlgn="b"/>
                      <a:r>
                        <a:rPr lang="es-ES" sz="1200" b="1" i="0" u="none" strike="noStrike">
                          <a:solidFill>
                            <a:srgbClr val="000000"/>
                          </a:solidFill>
                          <a:latin typeface="Calibri"/>
                        </a:rPr>
                        <a:t>Escenario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Variacion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Analisis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S" sz="1200" b="1" i="0" u="none" strike="noStrike">
                          <a:solidFill>
                            <a:srgbClr val="000000"/>
                          </a:solidFill>
                          <a:latin typeface="Calibri"/>
                        </a:rPr>
                        <a:t>Punto critico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6779">
                <a:tc rowSpan="3">
                  <a:txBody>
                    <a:bodyPr/>
                    <a:lstStyle/>
                    <a:p>
                      <a:pPr algn="ctr" fontAlgn="ctr"/>
                      <a:r>
                        <a:rPr lang="es-ES" sz="1200" b="1" i="0" u="none" strike="noStrike">
                          <a:solidFill>
                            <a:srgbClr val="000000"/>
                          </a:solidFill>
                          <a:latin typeface="Calibri"/>
                        </a:rPr>
                        <a:t>Aumento de ingresos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s-ES" sz="1200" b="1" i="0" u="none" strike="noStrike">
                          <a:solidFill>
                            <a:srgbClr val="000000"/>
                          </a:solidFill>
                          <a:latin typeface="Calibri"/>
                        </a:rPr>
                        <a:t>Se puede disminuir hasta 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79">
                <a:tc vMerge="1">
                  <a:txBody>
                    <a:bodyPr/>
                    <a:lstStyle/>
                    <a:p>
                      <a:endParaRPr lang="es-ES"/>
                    </a:p>
                  </a:txBody>
                  <a:tcPr/>
                </a:tc>
                <a:tc>
                  <a:txBody>
                    <a:bodyPr/>
                    <a:lstStyle/>
                    <a:p>
                      <a:pPr algn="ctr" fontAlgn="b"/>
                      <a:r>
                        <a:rPr lang="es-ES" sz="12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336779">
                <a:tc vMerge="1">
                  <a:txBody>
                    <a:bodyPr/>
                    <a:lstStyle/>
                    <a:p>
                      <a:endParaRPr lang="es-ES"/>
                    </a:p>
                  </a:txBody>
                  <a:tcPr/>
                </a:tc>
                <a:tc>
                  <a:txBody>
                    <a:bodyPr/>
                    <a:lstStyle/>
                    <a:p>
                      <a:pPr algn="ctr" fontAlgn="b"/>
                      <a:r>
                        <a:rPr lang="es-ES" sz="12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336779">
                <a:tc rowSpan="3">
                  <a:txBody>
                    <a:bodyPr/>
                    <a:lstStyle/>
                    <a:p>
                      <a:pPr algn="ctr" fontAlgn="ctr"/>
                      <a:r>
                        <a:rPr lang="es-ES" sz="1200" b="1" i="0" u="none" strike="noStrike">
                          <a:solidFill>
                            <a:srgbClr val="000000"/>
                          </a:solidFill>
                          <a:latin typeface="Calibri"/>
                        </a:rPr>
                        <a:t>Disminucion de ingresos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336779">
                <a:tc vMerge="1">
                  <a:txBody>
                    <a:bodyPr/>
                    <a:lstStyle/>
                    <a:p>
                      <a:endParaRPr lang="es-ES"/>
                    </a:p>
                  </a:txBody>
                  <a:tcPr/>
                </a:tc>
                <a:tc>
                  <a:txBody>
                    <a:bodyPr/>
                    <a:lstStyle/>
                    <a:p>
                      <a:pPr algn="ctr" fontAlgn="b"/>
                      <a:r>
                        <a:rPr lang="es-ES" sz="12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336779">
                <a:tc vMerge="1">
                  <a:txBody>
                    <a:bodyPr/>
                    <a:lstStyle/>
                    <a:p>
                      <a:endParaRPr lang="es-ES"/>
                    </a:p>
                  </a:txBody>
                  <a:tcPr/>
                </a:tc>
                <a:tc>
                  <a:txBody>
                    <a:bodyPr/>
                    <a:lstStyle/>
                    <a:p>
                      <a:pPr algn="ctr" fontAlgn="b"/>
                      <a:r>
                        <a:rPr lang="es-ES" sz="12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No rentable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
        <p:nvSpPr>
          <p:cNvPr id="5" name="4 Título"/>
          <p:cNvSpPr>
            <a:spLocks noGrp="1"/>
          </p:cNvSpPr>
          <p:nvPr>
            <p:ph type="title"/>
          </p:nvPr>
        </p:nvSpPr>
        <p:spPr/>
        <p:txBody>
          <a:bodyPr/>
          <a:lstStyle/>
          <a:p>
            <a:pPr algn="ctr" eaLnBrk="1" fontAlgn="auto" hangingPunct="1">
              <a:spcAft>
                <a:spcPts val="0"/>
              </a:spcAft>
              <a:defRPr/>
            </a:pPr>
            <a:r>
              <a:rPr lang="es-MX" sz="3600" b="1" dirty="0" smtClean="0"/>
              <a:t>ANALISIS DE SENSIBILIDAD</a:t>
            </a:r>
            <a:endParaRPr lang="es-ES" sz="36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trella de 5 puntas"/>
          <p:cNvSpPr/>
          <p:nvPr/>
        </p:nvSpPr>
        <p:spPr>
          <a:xfrm>
            <a:off x="1285852" y="1857364"/>
            <a:ext cx="2714644" cy="1714512"/>
          </a:xfrm>
          <a:prstGeom prst="star5">
            <a:avLst/>
          </a:prstGeom>
          <a:blipFill>
            <a:blip r:embed="rId2"/>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SIME</a:t>
            </a:r>
            <a:endParaRPr lang="es-ES" b="1" dirty="0">
              <a:solidFill>
                <a:schemeClr val="tx1"/>
              </a:solidFill>
            </a:endParaRPr>
          </a:p>
        </p:txBody>
      </p:sp>
      <p:sp>
        <p:nvSpPr>
          <p:cNvPr id="6" name="5 Título"/>
          <p:cNvSpPr>
            <a:spLocks noGrp="1"/>
          </p:cNvSpPr>
          <p:nvPr>
            <p:ph type="title"/>
          </p:nvPr>
        </p:nvSpPr>
        <p:spPr>
          <a:xfrm>
            <a:off x="0" y="4429132"/>
            <a:ext cx="4805402" cy="1143000"/>
          </a:xfrm>
        </p:spPr>
        <p:txBody>
          <a:bodyPr vert="horz" anchor="ctr" anchorCtr="0">
            <a:normAutofit/>
            <a:scene3d>
              <a:camera prst="isometricOffAxis1Top">
                <a:rot lat="19800000" lon="18600000" rev="3000000"/>
              </a:camera>
              <a:lightRig rig="freezing" dir="t">
                <a:rot lat="0" lon="0" rev="5640000"/>
              </a:lightRig>
            </a:scene3d>
            <a:sp3d prstMaterial="flat">
              <a:bevelB w="38100" h="38100" prst="slope"/>
              <a:contourClr>
                <a:schemeClr val="tx2"/>
              </a:contourClr>
            </a:sp3d>
          </a:bodyPr>
          <a:lstStyle/>
          <a:p>
            <a:pPr algn="ctr"/>
            <a:r>
              <a:rPr lang="es-MX" sz="2800" b="1" dirty="0" smtClean="0">
                <a:ln w="50800">
                  <a:solidFill>
                    <a:srgbClr val="00B0F0"/>
                  </a:solidFill>
                </a:ln>
                <a:solidFill>
                  <a:srgbClr val="FF0000"/>
                </a:solidFill>
              </a:rPr>
              <a:t>NUESTRO CLIENTES SON LA  VENTAJA MAS DURARERA</a:t>
            </a:r>
            <a:endParaRPr lang="es-ES" sz="2800" b="1" dirty="0">
              <a:ln w="50800">
                <a:solidFill>
                  <a:srgbClr val="00B0F0"/>
                </a:solidFill>
              </a:ln>
              <a:solidFill>
                <a:srgbClr val="FF0000"/>
              </a:solidFill>
            </a:endParaRPr>
          </a:p>
        </p:txBody>
      </p:sp>
      <p:pic>
        <p:nvPicPr>
          <p:cNvPr id="7" name="6 Imagen"/>
          <p:cNvPicPr/>
          <p:nvPr/>
        </p:nvPicPr>
        <p:blipFill>
          <a:blip r:embed="rId3"/>
          <a:srcRect l="691" t="20435" r="75526" b="45797"/>
          <a:stretch>
            <a:fillRect/>
          </a:stretch>
        </p:blipFill>
        <p:spPr bwMode="auto">
          <a:xfrm>
            <a:off x="4857752" y="1285860"/>
            <a:ext cx="3357586" cy="4143404"/>
          </a:xfrm>
          <a:prstGeom prst="rect">
            <a:avLst/>
          </a:prstGeom>
          <a:noFill/>
          <a:ln w="9525">
            <a:noFill/>
            <a:miter lim="800000"/>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94444E-6 8.14815E-6 C 0.01389 -0.00925 0.02796 -0.01203 0.04323 -0.0162 C 0.06112 -0.02106 0.07865 -0.02731 0.09653 -0.03217 C 0.10608 -0.03842 0.11615 -0.04027 0.12587 -0.04606 C 0.13889 -0.05393 0.15174 -0.06365 0.16563 -0.06666 C 0.17153 -0.0699 0.17674 -0.07523 0.18282 -0.07824 C 0.20469 -0.08888 0.23924 -0.08657 0.25869 -0.08749 C 0.29514 -0.103 0.32136 -0.09976 0.36389 -0.10115 C 0.37205 -0.10347 0.38021 -0.10462 0.38803 -0.1081 C 0.41372 -0.10763 0.5198 -0.13078 0.55174 -0.07129 C 0.55435 -0.0662 0.55608 -0.06041 0.55869 -0.05532 C 0.55712 -0.03564 0.55591 -0.02314 0.54323 -0.01157 C 0.5316 0.01181 0.50712 0.02362 0.48803 0.03218 C 0.48039 0.03565 0.47448 0.04167 0.46737 0.04584 C 0.44775 0.05718 0.42692 0.06621 0.40695 0.0757 C 0.39688 0.08056 0.38976 0.08681 0.37935 0.08959 C 0.36285 0.10417 0.33508 0.11644 0.31563 0.11945 C 0.29931 0.12501 0.31876 0.11876 0.28803 0.12408 C 0.26806 0.12709 0.24775 0.13033 0.22761 0.13334 C 0.20244 0.14167 0.17761 0.14237 0.15174 0.14445 C 0.13386 0.15255 0.10035 0.15232 0.08108 0.15394 C 0.05244 0.1595 0.02275 0.15649 -0.0052 0.1676 C -0.01979 0.17385 -0.02986 0.18496 -0.04131 0.19746 C -0.0644 0.22338 -0.07986 0.23426 -0.08784 0.2757 C -0.08489 0.30394 -0.06701 0.32153 -0.04479 0.32176 C 0.09254 0.32338 0.23004 0.32338 0.36737 0.32408 C 0.38768 0.33334 0.4099 0.33542 0.43108 0.34028 C 0.45244 0.34514 0.47344 0.35139 0.4948 0.35626 C 0.51042 0.36667 0.52761 0.37315 0.54323 0.38357 C 0.56858 0.40093 0.54376 0.38681 0.56389 0.39769 C 0.57327 0.40996 0.56563 0.39838 0.5724 0.41343 C 0.57448 0.41829 0.57935 0.42755 0.57935 0.42755 C 0.57883 0.43496 0.57952 0.44306 0.57761 0.45047 C 0.57692 0.45301 0.57379 0.45301 0.5724 0.45487 C 0.57101 0.45695 0.57049 0.46019 0.5691 0.46204 C 0.56702 0.46459 0.56442 0.46621 0.56216 0.46899 C 0.55122 0.48126 0.54497 0.48218 0.53282 0.48936 C 0.5132 0.50116 0.49376 0.51829 0.4724 0.52408 C 0.45226 0.54237 0.41876 0.53658 0.39653 0.53774 C 0.38126 0.54491 0.36025 0.54538 0.3448 0.547 C 0.32692 0.54885 0.30938 0.55394 0.2915 0.55602 C 0.28351 0.55718 0.27535 0.55741 0.26737 0.55857 C 0.25643 0.55996 0.23455 0.5632 0.23455 0.5632 C 0.20921 0.57454 0.17813 0.57014 0.15174 0.57223 C 0.12709 0.57176 0.10226 0.57153 0.07761 0.57014 C 0.07327 0.56991 0.0698 0.5669 0.06563 0.56551 C 0.04567 0.5588 0.02535 0.55232 0.00521 0.547 C -0.00173 0.54028 -0.00572 0.53519 -0.0085 0.52408 C -0.0085 0.52385 -0.00763 0.49514 -0.0052 0.48727 C -0.00208 0.47732 0.00417 0.47408 0.01042 0.46899 C 0.01962 0.46135 0.02744 0.45487 0.03803 0.45047 C 0.05192 0.43612 0.03646 0.45024 0.05695 0.43913 C 0.06251 0.43612 0.06702 0.43079 0.0724 0.42755 C 0.07969 0.42315 0.08733 0.41991 0.0948 0.41598 L 0.0948 0.41598 C 0.09948 0.41297 0.104 0.40996 0.10869 0.40672 C 0.11198 0.40487 0.1191 0.40232 0.1191 0.40232 C 0.12657 0.39468 0.13577 0.38913 0.1448 0.38612 C 0.15244 0.3794 0.1606 0.37616 0.1691 0.37246 C 0.19167 0.35163 0.15782 0.38172 0.17935 0.36528 C 0.18889 0.35834 0.18369 0.35996 0.1915 0.35163 C 0.19532 0.34746 0.20001 0.34491 0.20348 0.34028 C 0.21876 0.31991 0.23178 0.29676 0.24827 0.27801 C 0.25712 0.26783 0.26546 0.24885 0.2724 0.23681 C 0.27414 0.2338 0.27761 0.22732 0.27761 0.22732 C 0.27987 0.21876 0.28455 0.21482 0.28803 0.20672 C 0.29167 0.19885 0.29271 0.19051 0.2948 0.18149 C 0.29323 0.17153 0.29185 0.15116 0.28629 0.14237 C 0.27674 0.12686 0.26303 0.11251 0.24827 0.10811 C 0.24323 0.10463 0.23768 0.10255 0.23282 0.09885 C 0.22205 0.09075 0.23004 0.09283 0.2191 0.08727 C 0.20157 0.07848 0.18369 0.07338 0.16563 0.06667 C 0.15678 0.06343 0.15417 0.06019 0.1448 0.05973 C 0.11094 0.05834 0.07709 0.05811 0.04323 0.05741 C 0.03351 0.05301 0.02639 0.04723 0.01737 0.04144 " pathEditMode="relative" ptsTypes="fffffffffffffffffffffffffffffffffffffffffffffffffffffFffffffffffffffffffff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1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2 Subtítulo"/>
          <p:cNvSpPr>
            <a:spLocks noGrp="1"/>
          </p:cNvSpPr>
          <p:nvPr>
            <p:ph type="body" idx="1"/>
          </p:nvPr>
        </p:nvSpPr>
        <p:spPr>
          <a:xfrm>
            <a:off x="539750" y="1844675"/>
            <a:ext cx="7772400" cy="3024188"/>
          </a:xfrm>
        </p:spPr>
        <p:txBody>
          <a:bodyPr/>
          <a:lstStyle/>
          <a:p>
            <a:pPr algn="ctr" eaLnBrk="1" hangingPunct="1"/>
            <a:r>
              <a:rPr lang="es-ES" sz="1800" smtClean="0">
                <a:latin typeface="Arial" charset="0"/>
                <a:cs typeface="Arial" charset="0"/>
              </a:rPr>
              <a:t>En el mercado nacional existe una gran cantidad de empresas de mantenimiento, pero la mayorías de ellas poseen  limitaciones  debido a que los factores como la ausencia de mecánicos  especializados, La  poca preocupación en el servicio al cliente,  ha originado la desconfianza en el nivel mano de obra de las industrias, ocasionando que las compañías nacionales hayan preferido a lo largo del tiempo optar por empresas   extranjeras/fuera de la ciudad /o representantes de marcas limitando en la selección del servicio y por ende  negociar los costos por sus servicios, materiales utilizados, así también  la constancia y veracidad sobre el trabajo efectuado.</a:t>
            </a:r>
          </a:p>
          <a:p>
            <a:pPr algn="just" eaLnBrk="1" hangingPunct="1"/>
            <a:endParaRPr lang="es-ES" sz="2400" smtClean="0"/>
          </a:p>
        </p:txBody>
      </p:sp>
      <p:pic>
        <p:nvPicPr>
          <p:cNvPr id="15362" name="Picture 4"/>
          <p:cNvPicPr>
            <a:picLocks noChangeAspect="1" noChangeArrowheads="1"/>
          </p:cNvPicPr>
          <p:nvPr/>
        </p:nvPicPr>
        <p:blipFill>
          <a:blip r:embed="rId2"/>
          <a:srcRect l="70671" t="25391" r="5696" b="23438"/>
          <a:stretch>
            <a:fillRect/>
          </a:stretch>
        </p:blipFill>
        <p:spPr bwMode="auto">
          <a:xfrm>
            <a:off x="1763713" y="4724400"/>
            <a:ext cx="1152525" cy="1871663"/>
          </a:xfrm>
          <a:prstGeom prst="rect">
            <a:avLst/>
          </a:prstGeom>
          <a:noFill/>
          <a:ln w="9525">
            <a:noFill/>
            <a:miter lim="800000"/>
            <a:headEnd/>
            <a:tailEnd/>
          </a:ln>
        </p:spPr>
      </p:pic>
      <p:sp>
        <p:nvSpPr>
          <p:cNvPr id="3" name="2 Subtítulo"/>
          <p:cNvSpPr>
            <a:spLocks/>
          </p:cNvSpPr>
          <p:nvPr/>
        </p:nvSpPr>
        <p:spPr bwMode="auto">
          <a:xfrm>
            <a:off x="539750" y="1125538"/>
            <a:ext cx="7854950" cy="576262"/>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dirty="0">
                <a:solidFill>
                  <a:srgbClr val="3EE2EA"/>
                </a:solidFill>
                <a:effectLst>
                  <a:outerShdw blurRad="38100" dist="38100" dir="2700000" algn="tl">
                    <a:srgbClr val="000000"/>
                  </a:outerShdw>
                </a:effectLst>
                <a:latin typeface="Calibri" pitchFamily="34" charset="0"/>
              </a:rPr>
              <a:t>JUSTIFICACIÓN DEL TEMA</a:t>
            </a:r>
            <a:endParaRPr lang="es-ES" sz="4400" dirty="0">
              <a:solidFill>
                <a:srgbClr val="3EE2EA"/>
              </a:solidFill>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2 Subtítulo"/>
          <p:cNvSpPr>
            <a:spLocks noGrp="1"/>
          </p:cNvSpPr>
          <p:nvPr>
            <p:ph type="body" idx="1"/>
          </p:nvPr>
        </p:nvSpPr>
        <p:spPr>
          <a:xfrm>
            <a:off x="395288" y="1557338"/>
            <a:ext cx="8042275" cy="2286000"/>
          </a:xfrm>
        </p:spPr>
        <p:txBody>
          <a:bodyPr/>
          <a:lstStyle/>
          <a:p>
            <a:pPr algn="just" eaLnBrk="1" hangingPunct="1"/>
            <a:r>
              <a:rPr lang="es-ES" sz="1800" smtClean="0">
                <a:latin typeface="Arial" charset="0"/>
                <a:cs typeface="Arial" charset="0"/>
              </a:rPr>
              <a:t>La empresa se denominara “SIME“(Servicio Industrial de Mantenimiento Especializado), los servicios que ofrecerá a sus clientes es realizar el mantenimiento Industrial preventivo y correctivo de las empresas de la provincia del Guayas. La experiencia y especialización del personal técnico, la ingeniería de mantenimiento de la coordinación de la compañía, además de la infraestructura operativa, aseguraran a nuestros clientes el más calificado servicio técnico.</a:t>
            </a:r>
          </a:p>
          <a:p>
            <a:pPr eaLnBrk="1" hangingPunct="1"/>
            <a:endParaRPr lang="es-ES" sz="1800" smtClean="0">
              <a:latin typeface="Arial" charset="0"/>
              <a:cs typeface="Arial" charset="0"/>
            </a:endParaRPr>
          </a:p>
          <a:p>
            <a:pPr eaLnBrk="1" hangingPunct="1"/>
            <a:endParaRPr lang="es-ES" sz="1800" smtClean="0">
              <a:latin typeface="Arial" charset="0"/>
              <a:cs typeface="Arial" charset="0"/>
            </a:endParaRPr>
          </a:p>
          <a:p>
            <a:pPr eaLnBrk="1" hangingPunct="1"/>
            <a:endParaRPr lang="es-ES" sz="2000" smtClean="0"/>
          </a:p>
          <a:p>
            <a:pPr eaLnBrk="1" hangingPunct="1">
              <a:buFont typeface="Wingdings" pitchFamily="2" charset="2"/>
              <a:buChar char="v"/>
            </a:pPr>
            <a:endParaRPr lang="es-ES" sz="2000" smtClean="0"/>
          </a:p>
          <a:p>
            <a:pPr algn="just" eaLnBrk="1" hangingPunct="1">
              <a:buFont typeface="Wingdings" pitchFamily="2" charset="2"/>
              <a:buChar char="v"/>
            </a:pPr>
            <a:endParaRPr lang="es-ES" sz="2000" smtClean="0"/>
          </a:p>
          <a:p>
            <a:pPr algn="just"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z="2400" smtClean="0"/>
          </a:p>
          <a:p>
            <a:pPr algn="ctr" eaLnBrk="1" hangingPunct="1"/>
            <a:endParaRPr lang="es-ES" smtClean="0"/>
          </a:p>
        </p:txBody>
      </p:sp>
      <p:sp>
        <p:nvSpPr>
          <p:cNvPr id="3" name="2 Subtítulo"/>
          <p:cNvSpPr>
            <a:spLocks/>
          </p:cNvSpPr>
          <p:nvPr/>
        </p:nvSpPr>
        <p:spPr bwMode="auto">
          <a:xfrm>
            <a:off x="611188" y="908050"/>
            <a:ext cx="7854950" cy="576263"/>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a:solidFill>
                  <a:srgbClr val="3EE2EA"/>
                </a:solidFill>
                <a:effectLst>
                  <a:outerShdw blurRad="38100" dist="38100" dir="2700000" algn="tl">
                    <a:srgbClr val="000000"/>
                  </a:outerShdw>
                </a:effectLst>
                <a:latin typeface="Calibri" pitchFamily="34" charset="0"/>
              </a:rPr>
              <a:t>ESTUDIO ORGANIZACIONAL</a:t>
            </a:r>
            <a:endParaRPr lang="es-ES" sz="4400">
              <a:solidFill>
                <a:srgbClr val="3EE2EA"/>
              </a:solidFill>
              <a:latin typeface="Constantia" pitchFamily="18" charset="0"/>
            </a:endParaRPr>
          </a:p>
        </p:txBody>
      </p:sp>
      <p:grpSp>
        <p:nvGrpSpPr>
          <p:cNvPr id="16387" name="Group 21"/>
          <p:cNvGrpSpPr>
            <a:grpSpLocks/>
          </p:cNvGrpSpPr>
          <p:nvPr/>
        </p:nvGrpSpPr>
        <p:grpSpPr bwMode="auto">
          <a:xfrm>
            <a:off x="900113" y="4076700"/>
            <a:ext cx="7056437" cy="2089150"/>
            <a:chOff x="567" y="2704"/>
            <a:chExt cx="4445" cy="1316"/>
          </a:xfrm>
        </p:grpSpPr>
        <p:sp>
          <p:nvSpPr>
            <p:cNvPr id="16388" name="AutoShape 7"/>
            <p:cNvSpPr>
              <a:spLocks noChangeArrowheads="1"/>
            </p:cNvSpPr>
            <p:nvPr/>
          </p:nvSpPr>
          <p:spPr bwMode="auto">
            <a:xfrm>
              <a:off x="2109" y="2704"/>
              <a:ext cx="1270" cy="272"/>
            </a:xfrm>
            <a:prstGeom prst="flowChartProcess">
              <a:avLst/>
            </a:prstGeom>
            <a:solidFill>
              <a:srgbClr val="FFFF99"/>
            </a:solidFill>
            <a:ln w="9525">
              <a:solidFill>
                <a:schemeClr val="tx1"/>
              </a:solidFill>
              <a:miter lim="800000"/>
              <a:headEnd/>
              <a:tailEnd/>
            </a:ln>
          </p:spPr>
          <p:txBody>
            <a:bodyPr wrap="none" anchor="ctr"/>
            <a:lstStyle/>
            <a:p>
              <a:pPr algn="ctr"/>
              <a:r>
                <a:rPr lang="es-EC" sz="1200" b="1">
                  <a:latin typeface="Arial Black" pitchFamily="34" charset="0"/>
                </a:rPr>
                <a:t>GERENTE TÉCNICO</a:t>
              </a:r>
              <a:endParaRPr lang="en-US" sz="1200" b="1">
                <a:latin typeface="Arial Black" pitchFamily="34" charset="0"/>
              </a:endParaRPr>
            </a:p>
          </p:txBody>
        </p:sp>
        <p:sp>
          <p:nvSpPr>
            <p:cNvPr id="16389" name="AutoShape 8"/>
            <p:cNvSpPr>
              <a:spLocks noChangeArrowheads="1"/>
            </p:cNvSpPr>
            <p:nvPr/>
          </p:nvSpPr>
          <p:spPr bwMode="auto">
            <a:xfrm>
              <a:off x="567" y="3203"/>
              <a:ext cx="1133" cy="272"/>
            </a:xfrm>
            <a:prstGeom prst="flowChartProcess">
              <a:avLst/>
            </a:prstGeom>
            <a:solidFill>
              <a:srgbClr val="FFFF99"/>
            </a:solidFill>
            <a:ln w="9525">
              <a:solidFill>
                <a:schemeClr val="tx1"/>
              </a:solidFill>
              <a:miter lim="800000"/>
              <a:headEnd/>
              <a:tailEnd/>
            </a:ln>
          </p:spPr>
          <p:txBody>
            <a:bodyPr wrap="none" anchor="ctr"/>
            <a:lstStyle/>
            <a:p>
              <a:pPr algn="ctr"/>
              <a:r>
                <a:rPr lang="es-EC" sz="1200" b="1">
                  <a:latin typeface="Arial Black" pitchFamily="34" charset="0"/>
                </a:rPr>
                <a:t>JEFE TÉCNICO</a:t>
              </a:r>
              <a:endParaRPr lang="en-US" sz="1200" b="1">
                <a:latin typeface="Arial Black" pitchFamily="34" charset="0"/>
              </a:endParaRPr>
            </a:p>
          </p:txBody>
        </p:sp>
        <p:sp>
          <p:nvSpPr>
            <p:cNvPr id="16390" name="AutoShape 9"/>
            <p:cNvSpPr>
              <a:spLocks noChangeArrowheads="1"/>
            </p:cNvSpPr>
            <p:nvPr/>
          </p:nvSpPr>
          <p:spPr bwMode="auto">
            <a:xfrm>
              <a:off x="2109" y="3203"/>
              <a:ext cx="1315" cy="272"/>
            </a:xfrm>
            <a:prstGeom prst="flowChartProcess">
              <a:avLst/>
            </a:prstGeom>
            <a:solidFill>
              <a:srgbClr val="FFFF99"/>
            </a:solidFill>
            <a:ln w="9525">
              <a:solidFill>
                <a:schemeClr val="tx1"/>
              </a:solidFill>
              <a:miter lim="800000"/>
              <a:headEnd/>
              <a:tailEnd/>
            </a:ln>
          </p:spPr>
          <p:txBody>
            <a:bodyPr wrap="none" anchor="ctr"/>
            <a:lstStyle/>
            <a:p>
              <a:pPr algn="ctr"/>
              <a:r>
                <a:rPr lang="es-EC" sz="1200" b="1">
                  <a:latin typeface="Arial Black" pitchFamily="34" charset="0"/>
                </a:rPr>
                <a:t>JEFE ADMINISTRATIVO</a:t>
              </a:r>
              <a:endParaRPr lang="en-US" sz="1200" b="1">
                <a:latin typeface="Arial Black" pitchFamily="34" charset="0"/>
              </a:endParaRPr>
            </a:p>
          </p:txBody>
        </p:sp>
        <p:sp>
          <p:nvSpPr>
            <p:cNvPr id="16391" name="AutoShape 10"/>
            <p:cNvSpPr>
              <a:spLocks noChangeArrowheads="1"/>
            </p:cNvSpPr>
            <p:nvPr/>
          </p:nvSpPr>
          <p:spPr bwMode="auto">
            <a:xfrm>
              <a:off x="3787" y="3203"/>
              <a:ext cx="1225" cy="272"/>
            </a:xfrm>
            <a:prstGeom prst="flowChartProcess">
              <a:avLst/>
            </a:prstGeom>
            <a:solidFill>
              <a:srgbClr val="FFFF99"/>
            </a:solidFill>
            <a:ln w="9525">
              <a:solidFill>
                <a:schemeClr val="tx1"/>
              </a:solidFill>
              <a:miter lim="800000"/>
              <a:headEnd/>
              <a:tailEnd/>
            </a:ln>
          </p:spPr>
          <p:txBody>
            <a:bodyPr wrap="none" anchor="ctr"/>
            <a:lstStyle/>
            <a:p>
              <a:pPr algn="ctr"/>
              <a:r>
                <a:rPr lang="es-EC" sz="1200" b="1">
                  <a:latin typeface="Arial Black" pitchFamily="34" charset="0"/>
                </a:rPr>
                <a:t>AUXILIAR CONTABLE</a:t>
              </a:r>
              <a:endParaRPr lang="en-US" sz="1200" b="1">
                <a:latin typeface="Arial Black" pitchFamily="34" charset="0"/>
              </a:endParaRPr>
            </a:p>
          </p:txBody>
        </p:sp>
        <p:sp>
          <p:nvSpPr>
            <p:cNvPr id="16392" name="AutoShape 11"/>
            <p:cNvSpPr>
              <a:spLocks noChangeArrowheads="1"/>
            </p:cNvSpPr>
            <p:nvPr/>
          </p:nvSpPr>
          <p:spPr bwMode="auto">
            <a:xfrm>
              <a:off x="567" y="3748"/>
              <a:ext cx="1179" cy="272"/>
            </a:xfrm>
            <a:prstGeom prst="flowChartProcess">
              <a:avLst/>
            </a:prstGeom>
            <a:solidFill>
              <a:srgbClr val="FFFF99"/>
            </a:solidFill>
            <a:ln w="9525">
              <a:solidFill>
                <a:schemeClr val="tx1"/>
              </a:solidFill>
              <a:miter lim="800000"/>
              <a:headEnd/>
              <a:tailEnd/>
            </a:ln>
          </p:spPr>
          <p:txBody>
            <a:bodyPr wrap="none" anchor="ctr"/>
            <a:lstStyle/>
            <a:p>
              <a:pPr algn="ctr"/>
              <a:r>
                <a:rPr lang="es-EC" sz="1200" b="1">
                  <a:latin typeface="Arial Black" pitchFamily="34" charset="0"/>
                </a:rPr>
                <a:t>PERSONAL TÉCNICO</a:t>
              </a:r>
              <a:endParaRPr lang="en-US" sz="1200" b="1">
                <a:latin typeface="Arial Black" pitchFamily="34" charset="0"/>
              </a:endParaRPr>
            </a:p>
          </p:txBody>
        </p:sp>
        <p:sp>
          <p:nvSpPr>
            <p:cNvPr id="16393" name="Line 14"/>
            <p:cNvSpPr>
              <a:spLocks noChangeShapeType="1"/>
            </p:cNvSpPr>
            <p:nvPr/>
          </p:nvSpPr>
          <p:spPr bwMode="auto">
            <a:xfrm>
              <a:off x="1066" y="3113"/>
              <a:ext cx="0" cy="90"/>
            </a:xfrm>
            <a:prstGeom prst="line">
              <a:avLst/>
            </a:prstGeom>
            <a:noFill/>
            <a:ln w="9525">
              <a:solidFill>
                <a:schemeClr val="tx1"/>
              </a:solidFill>
              <a:round/>
              <a:headEnd/>
              <a:tailEnd/>
            </a:ln>
          </p:spPr>
          <p:txBody>
            <a:bodyPr/>
            <a:lstStyle/>
            <a:p>
              <a:endParaRPr lang="en-US"/>
            </a:p>
          </p:txBody>
        </p:sp>
        <p:sp>
          <p:nvSpPr>
            <p:cNvPr id="16394" name="Line 16"/>
            <p:cNvSpPr>
              <a:spLocks noChangeShapeType="1"/>
            </p:cNvSpPr>
            <p:nvPr/>
          </p:nvSpPr>
          <p:spPr bwMode="auto">
            <a:xfrm>
              <a:off x="2699" y="3113"/>
              <a:ext cx="0" cy="90"/>
            </a:xfrm>
            <a:prstGeom prst="line">
              <a:avLst/>
            </a:prstGeom>
            <a:noFill/>
            <a:ln w="9525">
              <a:solidFill>
                <a:schemeClr val="tx1"/>
              </a:solidFill>
              <a:round/>
              <a:headEnd/>
              <a:tailEnd/>
            </a:ln>
          </p:spPr>
          <p:txBody>
            <a:bodyPr/>
            <a:lstStyle/>
            <a:p>
              <a:endParaRPr lang="en-US"/>
            </a:p>
          </p:txBody>
        </p:sp>
        <p:sp>
          <p:nvSpPr>
            <p:cNvPr id="16395" name="Line 17"/>
            <p:cNvSpPr>
              <a:spLocks noChangeShapeType="1"/>
            </p:cNvSpPr>
            <p:nvPr/>
          </p:nvSpPr>
          <p:spPr bwMode="auto">
            <a:xfrm>
              <a:off x="4332" y="3113"/>
              <a:ext cx="0" cy="90"/>
            </a:xfrm>
            <a:prstGeom prst="line">
              <a:avLst/>
            </a:prstGeom>
            <a:noFill/>
            <a:ln w="9525">
              <a:solidFill>
                <a:schemeClr val="tx1"/>
              </a:solidFill>
              <a:round/>
              <a:headEnd/>
              <a:tailEnd/>
            </a:ln>
          </p:spPr>
          <p:txBody>
            <a:bodyPr/>
            <a:lstStyle/>
            <a:p>
              <a:endParaRPr lang="en-US"/>
            </a:p>
          </p:txBody>
        </p:sp>
        <p:sp>
          <p:nvSpPr>
            <p:cNvPr id="16396" name="Line 18"/>
            <p:cNvSpPr>
              <a:spLocks noChangeShapeType="1"/>
            </p:cNvSpPr>
            <p:nvPr/>
          </p:nvSpPr>
          <p:spPr bwMode="auto">
            <a:xfrm>
              <a:off x="1066" y="3113"/>
              <a:ext cx="3266" cy="0"/>
            </a:xfrm>
            <a:prstGeom prst="line">
              <a:avLst/>
            </a:prstGeom>
            <a:noFill/>
            <a:ln w="9525">
              <a:solidFill>
                <a:schemeClr val="tx1"/>
              </a:solidFill>
              <a:round/>
              <a:headEnd/>
              <a:tailEnd/>
            </a:ln>
          </p:spPr>
          <p:txBody>
            <a:bodyPr/>
            <a:lstStyle/>
            <a:p>
              <a:endParaRPr lang="en-US"/>
            </a:p>
          </p:txBody>
        </p:sp>
        <p:sp>
          <p:nvSpPr>
            <p:cNvPr id="16397" name="Line 19"/>
            <p:cNvSpPr>
              <a:spLocks noChangeShapeType="1"/>
            </p:cNvSpPr>
            <p:nvPr/>
          </p:nvSpPr>
          <p:spPr bwMode="auto">
            <a:xfrm>
              <a:off x="2699" y="2976"/>
              <a:ext cx="0" cy="136"/>
            </a:xfrm>
            <a:prstGeom prst="line">
              <a:avLst/>
            </a:prstGeom>
            <a:noFill/>
            <a:ln w="9525">
              <a:solidFill>
                <a:schemeClr val="tx1"/>
              </a:solidFill>
              <a:round/>
              <a:headEnd/>
              <a:tailEnd/>
            </a:ln>
          </p:spPr>
          <p:txBody>
            <a:bodyPr/>
            <a:lstStyle/>
            <a:p>
              <a:endParaRPr lang="en-US"/>
            </a:p>
          </p:txBody>
        </p:sp>
        <p:sp>
          <p:nvSpPr>
            <p:cNvPr id="16398" name="Line 20"/>
            <p:cNvSpPr>
              <a:spLocks noChangeShapeType="1"/>
            </p:cNvSpPr>
            <p:nvPr/>
          </p:nvSpPr>
          <p:spPr bwMode="auto">
            <a:xfrm flipV="1">
              <a:off x="1111" y="3475"/>
              <a:ext cx="0" cy="273"/>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Subtítulo"/>
          <p:cNvSpPr>
            <a:spLocks noGrp="1"/>
          </p:cNvSpPr>
          <p:nvPr>
            <p:ph type="subTitle" idx="1"/>
          </p:nvPr>
        </p:nvSpPr>
        <p:spPr>
          <a:xfrm>
            <a:off x="684213" y="3429000"/>
            <a:ext cx="7854950" cy="1071563"/>
          </a:xfrm>
        </p:spPr>
        <p:txBody>
          <a:bodyPr/>
          <a:lstStyle/>
          <a:p>
            <a:pPr marR="0" algn="just" eaLnBrk="1" hangingPunct="1"/>
            <a:r>
              <a:rPr lang="es-ES" sz="1800" smtClean="0">
                <a:latin typeface="Arial" charset="0"/>
                <a:cs typeface="Arial" charset="0"/>
              </a:rPr>
              <a:t>“Establecer a SIME como la principal empresa de Servicios de Mantenimiento en la ciudad de Guayaquil, manteniendo nuestros principios y valores inflexibles mientras crecemos.”</a:t>
            </a:r>
          </a:p>
          <a:p>
            <a:pPr marR="0" algn="ctr" eaLnBrk="1" hangingPunct="1"/>
            <a:endParaRPr lang="es-ES" smtClean="0"/>
          </a:p>
          <a:p>
            <a:pPr marR="0" algn="ctr" eaLnBrk="1" hangingPunct="1"/>
            <a:endParaRPr lang="es-ES" smtClean="0"/>
          </a:p>
        </p:txBody>
      </p:sp>
      <p:sp>
        <p:nvSpPr>
          <p:cNvPr id="17410" name="2 Subtítulo"/>
          <p:cNvSpPr txBox="1">
            <a:spLocks/>
          </p:cNvSpPr>
          <p:nvPr/>
        </p:nvSpPr>
        <p:spPr bwMode="auto">
          <a:xfrm>
            <a:off x="857250" y="4429125"/>
            <a:ext cx="7854950" cy="1752600"/>
          </a:xfrm>
          <a:prstGeom prst="rect">
            <a:avLst/>
          </a:prstGeom>
          <a:noFill/>
          <a:ln w="9525">
            <a:noFill/>
            <a:miter lim="800000"/>
            <a:headEnd/>
            <a:tailEnd/>
          </a:ln>
        </p:spPr>
        <p:txBody>
          <a:bodyPr lIns="0" rIns="18288"/>
          <a:lstStyle/>
          <a:p>
            <a:pPr algn="just">
              <a:spcBef>
                <a:spcPct val="20000"/>
              </a:spcBef>
              <a:buClr>
                <a:srgbClr val="0BD0D9"/>
              </a:buClr>
              <a:buSzPct val="95000"/>
              <a:buFont typeface="Wingdings 2" pitchFamily="18" charset="2"/>
              <a:buNone/>
            </a:pPr>
            <a:endParaRPr lang="es-ES" sz="2500">
              <a:latin typeface="Constantia" pitchFamily="18" charset="0"/>
            </a:endParaRPr>
          </a:p>
          <a:p>
            <a:pPr algn="ctr">
              <a:spcBef>
                <a:spcPct val="20000"/>
              </a:spcBef>
              <a:buClr>
                <a:srgbClr val="0BD0D9"/>
              </a:buClr>
              <a:buSzPct val="95000"/>
              <a:buFont typeface="Wingdings 2" pitchFamily="18" charset="2"/>
              <a:buNone/>
            </a:pPr>
            <a:endParaRPr lang="es-ES" sz="2600">
              <a:latin typeface="Constantia" pitchFamily="18" charset="0"/>
            </a:endParaRPr>
          </a:p>
          <a:p>
            <a:pPr algn="ctr">
              <a:spcBef>
                <a:spcPct val="20000"/>
              </a:spcBef>
              <a:buClr>
                <a:srgbClr val="0BD0D9"/>
              </a:buClr>
              <a:buSzPct val="95000"/>
              <a:buFont typeface="Wingdings 2" pitchFamily="18" charset="2"/>
              <a:buNone/>
            </a:pPr>
            <a:endParaRPr lang="es-ES" sz="2600">
              <a:latin typeface="Constantia" pitchFamily="18" charset="0"/>
            </a:endParaRPr>
          </a:p>
        </p:txBody>
      </p:sp>
      <p:sp>
        <p:nvSpPr>
          <p:cNvPr id="17411" name="2 Subtítulo"/>
          <p:cNvSpPr txBox="1">
            <a:spLocks/>
          </p:cNvSpPr>
          <p:nvPr/>
        </p:nvSpPr>
        <p:spPr bwMode="auto">
          <a:xfrm>
            <a:off x="785813" y="4429125"/>
            <a:ext cx="7854950" cy="1752600"/>
          </a:xfrm>
          <a:prstGeom prst="rect">
            <a:avLst/>
          </a:prstGeom>
          <a:noFill/>
          <a:ln w="9525">
            <a:noFill/>
            <a:miter lim="800000"/>
            <a:headEnd/>
            <a:tailEnd/>
          </a:ln>
        </p:spPr>
        <p:txBody>
          <a:bodyPr lIns="0" rIns="18288"/>
          <a:lstStyle/>
          <a:p>
            <a:pPr algn="just">
              <a:spcBef>
                <a:spcPct val="20000"/>
              </a:spcBef>
              <a:buClr>
                <a:srgbClr val="0BD0D9"/>
              </a:buClr>
              <a:buSzPct val="95000"/>
              <a:buFont typeface="Wingdings 2" pitchFamily="18" charset="2"/>
              <a:buNone/>
            </a:pPr>
            <a:endParaRPr lang="es-ES" sz="2500">
              <a:latin typeface="Constantia" pitchFamily="18" charset="0"/>
            </a:endParaRPr>
          </a:p>
          <a:p>
            <a:pPr algn="ctr">
              <a:spcBef>
                <a:spcPct val="20000"/>
              </a:spcBef>
              <a:buClr>
                <a:srgbClr val="0BD0D9"/>
              </a:buClr>
              <a:buSzPct val="95000"/>
              <a:buFont typeface="Wingdings 2" pitchFamily="18" charset="2"/>
              <a:buNone/>
            </a:pPr>
            <a:endParaRPr lang="es-ES" sz="2600">
              <a:latin typeface="Constantia" pitchFamily="18" charset="0"/>
            </a:endParaRPr>
          </a:p>
          <a:p>
            <a:pPr algn="ctr">
              <a:spcBef>
                <a:spcPct val="20000"/>
              </a:spcBef>
              <a:buClr>
                <a:srgbClr val="0BD0D9"/>
              </a:buClr>
              <a:buSzPct val="95000"/>
              <a:buFont typeface="Wingdings 2" pitchFamily="18" charset="2"/>
              <a:buNone/>
            </a:pPr>
            <a:endParaRPr lang="es-ES" sz="2600">
              <a:latin typeface="Constantia" pitchFamily="18" charset="0"/>
            </a:endParaRPr>
          </a:p>
        </p:txBody>
      </p:sp>
      <p:sp>
        <p:nvSpPr>
          <p:cNvPr id="17412" name="8 Rectángulo"/>
          <p:cNvSpPr>
            <a:spLocks noChangeArrowheads="1"/>
          </p:cNvSpPr>
          <p:nvPr/>
        </p:nvSpPr>
        <p:spPr bwMode="auto">
          <a:xfrm>
            <a:off x="712788" y="1576388"/>
            <a:ext cx="7929562" cy="1190625"/>
          </a:xfrm>
          <a:prstGeom prst="rect">
            <a:avLst/>
          </a:prstGeom>
          <a:noFill/>
          <a:ln w="9525">
            <a:noFill/>
            <a:miter lim="800000"/>
            <a:headEnd/>
            <a:tailEnd/>
          </a:ln>
        </p:spPr>
        <p:txBody>
          <a:bodyPr>
            <a:spAutoFit/>
          </a:bodyPr>
          <a:lstStyle/>
          <a:p>
            <a:pPr algn="just"/>
            <a:r>
              <a:rPr lang="es-ES">
                <a:cs typeface="Arial" charset="0"/>
              </a:rPr>
              <a:t>Ayudar a nuestros clientes a incrementar su productividad industrial, y disminuir sus pérdidas por fallas de equipos de forma sostenible promoviendo la mejora continua y apoyar a nuestra sociedad a través de la capacitación y dando oportunidades de empleo a personas con talento.”</a:t>
            </a:r>
          </a:p>
        </p:txBody>
      </p:sp>
      <p:sp>
        <p:nvSpPr>
          <p:cNvPr id="17413" name="10 Rectángulo"/>
          <p:cNvSpPr>
            <a:spLocks noChangeArrowheads="1"/>
          </p:cNvSpPr>
          <p:nvPr/>
        </p:nvSpPr>
        <p:spPr bwMode="auto">
          <a:xfrm>
            <a:off x="2214563" y="5286375"/>
            <a:ext cx="4572000" cy="915988"/>
          </a:xfrm>
          <a:prstGeom prst="rect">
            <a:avLst/>
          </a:prstGeom>
          <a:noFill/>
          <a:ln w="9525">
            <a:noFill/>
            <a:miter lim="800000"/>
            <a:headEnd/>
            <a:tailEnd/>
          </a:ln>
        </p:spPr>
        <p:txBody>
          <a:bodyPr>
            <a:spAutoFit/>
          </a:bodyPr>
          <a:lstStyle/>
          <a:p>
            <a:pPr algn="ctr"/>
            <a:r>
              <a:rPr lang="en-US">
                <a:cs typeface="Arial" charset="0"/>
              </a:rPr>
              <a:t>Responsabilidad y honradez</a:t>
            </a:r>
          </a:p>
          <a:p>
            <a:pPr algn="ctr"/>
            <a:r>
              <a:rPr lang="en-US">
                <a:cs typeface="Arial" charset="0"/>
              </a:rPr>
              <a:t>Disciplina y etica profesional</a:t>
            </a:r>
          </a:p>
          <a:p>
            <a:pPr algn="ctr"/>
            <a:r>
              <a:rPr lang="en-US">
                <a:cs typeface="Arial" charset="0"/>
              </a:rPr>
              <a:t>Altruista y Perseverancia</a:t>
            </a:r>
          </a:p>
        </p:txBody>
      </p:sp>
      <p:sp>
        <p:nvSpPr>
          <p:cNvPr id="3" name="2 Subtítulo"/>
          <p:cNvSpPr>
            <a:spLocks/>
          </p:cNvSpPr>
          <p:nvPr/>
        </p:nvSpPr>
        <p:spPr bwMode="auto">
          <a:xfrm>
            <a:off x="611188" y="908050"/>
            <a:ext cx="7854950" cy="576263"/>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a:solidFill>
                  <a:srgbClr val="3EE2EA"/>
                </a:solidFill>
                <a:effectLst>
                  <a:outerShdw blurRad="38100" dist="38100" dir="2700000" algn="tl">
                    <a:srgbClr val="000000"/>
                  </a:outerShdw>
                </a:effectLst>
                <a:latin typeface="Calibri" pitchFamily="34" charset="0"/>
              </a:rPr>
              <a:t>VISIÓN</a:t>
            </a:r>
            <a:endParaRPr lang="es-ES" sz="4400">
              <a:solidFill>
                <a:srgbClr val="3EE2EA"/>
              </a:solidFill>
              <a:latin typeface="Constantia" pitchFamily="18" charset="0"/>
            </a:endParaRPr>
          </a:p>
        </p:txBody>
      </p:sp>
      <p:sp>
        <p:nvSpPr>
          <p:cNvPr id="2" name="2 Subtítulo"/>
          <p:cNvSpPr>
            <a:spLocks/>
          </p:cNvSpPr>
          <p:nvPr/>
        </p:nvSpPr>
        <p:spPr bwMode="auto">
          <a:xfrm>
            <a:off x="677863" y="2852738"/>
            <a:ext cx="7854950" cy="576262"/>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a:solidFill>
                  <a:srgbClr val="3EE2EA"/>
                </a:solidFill>
                <a:effectLst>
                  <a:outerShdw blurRad="38100" dist="38100" dir="2700000" algn="tl">
                    <a:srgbClr val="000000"/>
                  </a:outerShdw>
                </a:effectLst>
                <a:latin typeface="Calibri" pitchFamily="34" charset="0"/>
              </a:rPr>
              <a:t>MISIÓN</a:t>
            </a:r>
            <a:endParaRPr lang="es-ES" sz="4400">
              <a:solidFill>
                <a:srgbClr val="3EE2EA"/>
              </a:solidFill>
              <a:latin typeface="Constantia" pitchFamily="18" charset="0"/>
            </a:endParaRPr>
          </a:p>
        </p:txBody>
      </p:sp>
      <p:sp>
        <p:nvSpPr>
          <p:cNvPr id="4" name="2 Subtítulo"/>
          <p:cNvSpPr>
            <a:spLocks/>
          </p:cNvSpPr>
          <p:nvPr/>
        </p:nvSpPr>
        <p:spPr bwMode="auto">
          <a:xfrm>
            <a:off x="827088" y="4437063"/>
            <a:ext cx="7854950" cy="576262"/>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a:solidFill>
                  <a:srgbClr val="3EE2EA"/>
                </a:solidFill>
                <a:effectLst>
                  <a:outerShdw blurRad="38100" dist="38100" dir="2700000" algn="tl">
                    <a:srgbClr val="000000"/>
                  </a:outerShdw>
                </a:effectLst>
                <a:latin typeface="Calibri" pitchFamily="34" charset="0"/>
              </a:rPr>
              <a:t>VALORES</a:t>
            </a:r>
            <a:endParaRPr lang="es-ES" sz="4400">
              <a:solidFill>
                <a:srgbClr val="3EE2EA"/>
              </a:solidFill>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Subtítulo"/>
          <p:cNvSpPr>
            <a:spLocks noGrp="1"/>
          </p:cNvSpPr>
          <p:nvPr>
            <p:ph type="subTitle" idx="1"/>
          </p:nvPr>
        </p:nvSpPr>
        <p:spPr>
          <a:xfrm>
            <a:off x="857250" y="1643063"/>
            <a:ext cx="7854950" cy="1714500"/>
          </a:xfrm>
        </p:spPr>
        <p:txBody>
          <a:bodyPr/>
          <a:lstStyle/>
          <a:p>
            <a:pPr marR="0" algn="just" eaLnBrk="1" hangingPunct="1"/>
            <a:r>
              <a:rPr lang="es-ES" sz="1900" dirty="0" smtClean="0">
                <a:latin typeface="Arial" charset="0"/>
                <a:cs typeface="Arial" charset="0"/>
              </a:rPr>
              <a:t>Determinar la factibilidad de implantar una empresa de servicios de mantenimiento y reparación  industrial, la misma que se ubicara en la Ciudad de Guayaquil; cuya inversión en tecnología y capacitación  permitirá prestar de manera optima y eficiente el servicio. Además de permanecer en el mercado con una cartera de clientes establecidos.</a:t>
            </a:r>
          </a:p>
          <a:p>
            <a:pPr marR="0" algn="just" eaLnBrk="1" hangingPunct="1"/>
            <a:endParaRPr lang="es-ES" sz="1900" dirty="0" smtClean="0">
              <a:latin typeface="Arial" charset="0"/>
              <a:cs typeface="Arial" charset="0"/>
            </a:endParaRPr>
          </a:p>
          <a:p>
            <a:pPr marR="0" algn="just" eaLnBrk="1" hangingPunct="1"/>
            <a:endParaRPr lang="es-ES" dirty="0" smtClean="0"/>
          </a:p>
          <a:p>
            <a:pPr marR="0" algn="just" eaLnBrk="1" hangingPunct="1"/>
            <a:endParaRPr lang="es-ES" dirty="0" smtClean="0"/>
          </a:p>
        </p:txBody>
      </p:sp>
      <p:sp>
        <p:nvSpPr>
          <p:cNvPr id="18434" name="4 Rectángulo"/>
          <p:cNvSpPr>
            <a:spLocks noChangeArrowheads="1"/>
          </p:cNvSpPr>
          <p:nvPr/>
        </p:nvSpPr>
        <p:spPr bwMode="auto">
          <a:xfrm>
            <a:off x="928688" y="4195763"/>
            <a:ext cx="7643812" cy="1825625"/>
          </a:xfrm>
          <a:prstGeom prst="rect">
            <a:avLst/>
          </a:prstGeom>
          <a:noFill/>
          <a:ln w="9525">
            <a:noFill/>
            <a:miter lim="800000"/>
            <a:headEnd/>
            <a:tailEnd/>
          </a:ln>
        </p:spPr>
        <p:txBody>
          <a:bodyPr>
            <a:spAutoFit/>
          </a:bodyPr>
          <a:lstStyle/>
          <a:p>
            <a:pPr algn="just">
              <a:buFont typeface="Wingdings" pitchFamily="2" charset="2"/>
              <a:buChar char="q"/>
            </a:pPr>
            <a:r>
              <a:rPr lang="es-ES" sz="1900" dirty="0">
                <a:cs typeface="Arial" charset="0"/>
              </a:rPr>
              <a:t> Identificar la demanda potencial existente y la demanda insatisfecha para este proyecto.</a:t>
            </a:r>
          </a:p>
          <a:p>
            <a:pPr algn="just">
              <a:buFont typeface="Wingdings" pitchFamily="2" charset="2"/>
              <a:buChar char="q"/>
            </a:pPr>
            <a:r>
              <a:rPr lang="es-ES" sz="1900" dirty="0">
                <a:cs typeface="Arial" charset="0"/>
              </a:rPr>
              <a:t> Definir las principales estrategias de mercado a utilizarse para el posicionamiento en el mismo.</a:t>
            </a:r>
          </a:p>
          <a:p>
            <a:pPr algn="just">
              <a:buFont typeface="Wingdings" pitchFamily="2" charset="2"/>
              <a:buChar char="q"/>
            </a:pPr>
            <a:r>
              <a:rPr lang="es-ES" sz="1900" dirty="0">
                <a:cs typeface="Arial" charset="0"/>
              </a:rPr>
              <a:t>Calcular la inversión inicial requerida y las fuentes de financiamiento.</a:t>
            </a:r>
          </a:p>
        </p:txBody>
      </p:sp>
      <p:sp>
        <p:nvSpPr>
          <p:cNvPr id="3" name="2 Subtítulo"/>
          <p:cNvSpPr>
            <a:spLocks/>
          </p:cNvSpPr>
          <p:nvPr/>
        </p:nvSpPr>
        <p:spPr bwMode="auto">
          <a:xfrm>
            <a:off x="611188" y="981075"/>
            <a:ext cx="7854950" cy="576263"/>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dirty="0">
                <a:solidFill>
                  <a:srgbClr val="3EE2EA"/>
                </a:solidFill>
                <a:effectLst>
                  <a:outerShdw blurRad="38100" dist="38100" dir="2700000" algn="tl">
                    <a:srgbClr val="000000"/>
                  </a:outerShdw>
                </a:effectLst>
                <a:latin typeface="Calibri" pitchFamily="34" charset="0"/>
              </a:rPr>
              <a:t>OBJETIVOS GENERALES</a:t>
            </a:r>
            <a:endParaRPr lang="es-ES" sz="4400" dirty="0">
              <a:solidFill>
                <a:srgbClr val="3EE2EA"/>
              </a:solidFill>
              <a:latin typeface="Constantia" pitchFamily="18" charset="0"/>
            </a:endParaRPr>
          </a:p>
        </p:txBody>
      </p:sp>
      <p:sp>
        <p:nvSpPr>
          <p:cNvPr id="2" name="2 Subtítulo"/>
          <p:cNvSpPr>
            <a:spLocks/>
          </p:cNvSpPr>
          <p:nvPr/>
        </p:nvSpPr>
        <p:spPr bwMode="auto">
          <a:xfrm>
            <a:off x="539750" y="3500438"/>
            <a:ext cx="7854950" cy="576262"/>
          </a:xfrm>
          <a:prstGeom prst="rect">
            <a:avLst/>
          </a:prstGeom>
          <a:noFill/>
          <a:ln w="9525">
            <a:noFill/>
            <a:miter lim="800000"/>
            <a:headEnd/>
            <a:tailEnd/>
          </a:ln>
        </p:spPr>
        <p:txBody>
          <a:bodyPr lIns="0" rIns="18288"/>
          <a:lstStyle/>
          <a:p>
            <a:pPr algn="ctr">
              <a:lnSpc>
                <a:spcPct val="80000"/>
              </a:lnSpc>
              <a:spcBef>
                <a:spcPct val="20000"/>
              </a:spcBef>
              <a:buClr>
                <a:srgbClr val="0BD0D9"/>
              </a:buClr>
              <a:buSzPct val="95000"/>
              <a:buFont typeface="Wingdings 2" pitchFamily="18" charset="2"/>
              <a:buNone/>
              <a:defRPr/>
            </a:pPr>
            <a:r>
              <a:rPr lang="es-ES" sz="4400" b="1" dirty="0">
                <a:solidFill>
                  <a:srgbClr val="3EE2EA"/>
                </a:solidFill>
                <a:effectLst>
                  <a:outerShdw blurRad="38100" dist="38100" dir="2700000" algn="tl">
                    <a:srgbClr val="000000"/>
                  </a:outerShdw>
                </a:effectLst>
                <a:latin typeface="Calibri" pitchFamily="34" charset="0"/>
              </a:rPr>
              <a:t>OBJETIVOS ESPECIFICOS</a:t>
            </a:r>
            <a:endParaRPr lang="es-ES" sz="4400" dirty="0">
              <a:solidFill>
                <a:srgbClr val="3EE2EA"/>
              </a:solidFill>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57175" y="500042"/>
            <a:ext cx="8305800" cy="645370"/>
          </a:xfrm>
        </p:spPr>
        <p:txBody>
          <a:bodyPr/>
          <a:lstStyle/>
          <a:p>
            <a:pPr algn="ctr" eaLnBrk="1" fontAlgn="auto" hangingPunct="1">
              <a:spcAft>
                <a:spcPts val="0"/>
              </a:spcAft>
              <a:defRPr/>
            </a:pPr>
            <a:r>
              <a:rPr lang="en-US" sz="3600" b="1" dirty="0" smtClean="0">
                <a:solidFill>
                  <a:schemeClr val="accent3">
                    <a:tint val="90000"/>
                    <a:satMod val="120000"/>
                  </a:schemeClr>
                </a:solidFill>
                <a:effectLst>
                  <a:outerShdw blurRad="38100" dist="25400" dir="5400000" algn="tl" rotWithShape="0">
                    <a:srgbClr val="000000">
                      <a:alpha val="43000"/>
                    </a:srgbClr>
                  </a:outerShdw>
                </a:effectLst>
                <a:latin typeface="Arial" pitchFamily="34" charset="0"/>
                <a:cs typeface="Arial" pitchFamily="34" charset="0"/>
              </a:rPr>
              <a:t>CICLO DE VIDA </a:t>
            </a:r>
            <a:endParaRPr lang="es-ES" sz="3600" b="1" dirty="0" smtClean="0">
              <a:solidFill>
                <a:schemeClr val="accent3">
                  <a:tint val="90000"/>
                  <a:satMod val="120000"/>
                </a:schemeClr>
              </a:solidFill>
              <a:effectLst>
                <a:outerShdw blurRad="38100" dist="25400" dir="5400000" algn="tl" rotWithShape="0">
                  <a:srgbClr val="000000">
                    <a:alpha val="43000"/>
                  </a:srgbClr>
                </a:outerShdw>
              </a:effectLst>
              <a:latin typeface="Arial" pitchFamily="34" charset="0"/>
              <a:cs typeface="Arial" pitchFamily="34" charset="0"/>
            </a:endParaRPr>
          </a:p>
        </p:txBody>
      </p:sp>
      <p:sp>
        <p:nvSpPr>
          <p:cNvPr id="19458" name="4 Subtítulo"/>
          <p:cNvSpPr>
            <a:spLocks noGrp="1"/>
          </p:cNvSpPr>
          <p:nvPr>
            <p:ph type="subTitle" idx="4294967295"/>
          </p:nvPr>
        </p:nvSpPr>
        <p:spPr>
          <a:xfrm>
            <a:off x="395288" y="1052513"/>
            <a:ext cx="8324850" cy="1727200"/>
          </a:xfrm>
        </p:spPr>
        <p:txBody>
          <a:bodyPr/>
          <a:lstStyle/>
          <a:p>
            <a:pPr algn="just" eaLnBrk="1" hangingPunct="1">
              <a:lnSpc>
                <a:spcPct val="90000"/>
              </a:lnSpc>
              <a:buFont typeface="Wingdings 2" pitchFamily="18" charset="2"/>
              <a:buNone/>
            </a:pPr>
            <a:r>
              <a:rPr lang="es-ES" sz="3600" dirty="0" smtClean="0"/>
              <a:t>   </a:t>
            </a:r>
            <a:r>
              <a:rPr lang="es-ES" sz="1900" dirty="0" smtClean="0">
                <a:latin typeface="Arial" charset="0"/>
                <a:cs typeface="Arial" charset="0"/>
              </a:rPr>
              <a:t>La empresa SIME en su creación estaría en la etapa de introducción, donde se buscara posicionar el servicio y la fidelización de sus clientes. La evolución del servicio seria lenta debido al alto grado de incertidumbre a pesar de la existencia de un mercado potencial para SIME.</a:t>
            </a:r>
            <a:endParaRPr lang="es-ES" sz="3500" dirty="0" smtClean="0"/>
          </a:p>
        </p:txBody>
      </p:sp>
      <p:grpSp>
        <p:nvGrpSpPr>
          <p:cNvPr id="19460" name="Group 2"/>
          <p:cNvGrpSpPr>
            <a:grpSpLocks/>
          </p:cNvGrpSpPr>
          <p:nvPr/>
        </p:nvGrpSpPr>
        <p:grpSpPr bwMode="auto">
          <a:xfrm>
            <a:off x="1258888" y="2565400"/>
            <a:ext cx="7056437" cy="3995738"/>
            <a:chOff x="2952" y="8640"/>
            <a:chExt cx="6181" cy="4331"/>
          </a:xfrm>
        </p:grpSpPr>
        <p:cxnSp>
          <p:nvCxnSpPr>
            <p:cNvPr id="19461" name="AutoShape 3"/>
            <p:cNvCxnSpPr>
              <a:cxnSpLocks noChangeShapeType="1"/>
            </p:cNvCxnSpPr>
            <p:nvPr/>
          </p:nvCxnSpPr>
          <p:spPr bwMode="auto">
            <a:xfrm flipH="1">
              <a:off x="4543" y="9926"/>
              <a:ext cx="60" cy="3045"/>
            </a:xfrm>
            <a:prstGeom prst="straightConnector1">
              <a:avLst/>
            </a:prstGeom>
            <a:noFill/>
            <a:ln w="15875">
              <a:solidFill>
                <a:srgbClr val="000000"/>
              </a:solidFill>
              <a:round/>
              <a:headEnd/>
              <a:tailEnd/>
            </a:ln>
          </p:spPr>
        </p:cxnSp>
        <p:cxnSp>
          <p:nvCxnSpPr>
            <p:cNvPr id="19462" name="AutoShape 4"/>
            <p:cNvCxnSpPr>
              <a:cxnSpLocks noChangeShapeType="1"/>
            </p:cNvCxnSpPr>
            <p:nvPr/>
          </p:nvCxnSpPr>
          <p:spPr bwMode="auto">
            <a:xfrm flipH="1">
              <a:off x="5818" y="9926"/>
              <a:ext cx="60" cy="3045"/>
            </a:xfrm>
            <a:prstGeom prst="straightConnector1">
              <a:avLst/>
            </a:prstGeom>
            <a:noFill/>
            <a:ln w="15875">
              <a:solidFill>
                <a:srgbClr val="000000"/>
              </a:solidFill>
              <a:round/>
              <a:headEnd/>
              <a:tailEnd/>
            </a:ln>
          </p:spPr>
        </p:cxnSp>
        <p:cxnSp>
          <p:nvCxnSpPr>
            <p:cNvPr id="19463" name="AutoShape 5"/>
            <p:cNvCxnSpPr>
              <a:cxnSpLocks noChangeShapeType="1"/>
            </p:cNvCxnSpPr>
            <p:nvPr/>
          </p:nvCxnSpPr>
          <p:spPr bwMode="auto">
            <a:xfrm flipH="1">
              <a:off x="7393" y="9926"/>
              <a:ext cx="60" cy="3045"/>
            </a:xfrm>
            <a:prstGeom prst="straightConnector1">
              <a:avLst/>
            </a:prstGeom>
            <a:noFill/>
            <a:ln w="15875">
              <a:solidFill>
                <a:srgbClr val="000000"/>
              </a:solidFill>
              <a:round/>
              <a:headEnd/>
              <a:tailEnd/>
            </a:ln>
          </p:spPr>
        </p:cxnSp>
        <p:cxnSp>
          <p:nvCxnSpPr>
            <p:cNvPr id="19464" name="AutoShape 6"/>
            <p:cNvCxnSpPr>
              <a:cxnSpLocks noChangeShapeType="1"/>
            </p:cNvCxnSpPr>
            <p:nvPr/>
          </p:nvCxnSpPr>
          <p:spPr bwMode="auto">
            <a:xfrm rot="10800000">
              <a:off x="2952" y="9851"/>
              <a:ext cx="1" cy="3120"/>
            </a:xfrm>
            <a:prstGeom prst="straightConnector1">
              <a:avLst/>
            </a:prstGeom>
            <a:noFill/>
            <a:ln w="31750">
              <a:solidFill>
                <a:srgbClr val="000000"/>
              </a:solidFill>
              <a:round/>
              <a:headEnd/>
              <a:tailEnd type="triangle" w="med" len="med"/>
            </a:ln>
          </p:spPr>
        </p:cxnSp>
        <p:cxnSp>
          <p:nvCxnSpPr>
            <p:cNvPr id="19465" name="AutoShape 7"/>
            <p:cNvCxnSpPr>
              <a:cxnSpLocks noChangeShapeType="1"/>
            </p:cNvCxnSpPr>
            <p:nvPr/>
          </p:nvCxnSpPr>
          <p:spPr bwMode="auto">
            <a:xfrm>
              <a:off x="2952" y="12971"/>
              <a:ext cx="6181" cy="0"/>
            </a:xfrm>
            <a:prstGeom prst="straightConnector1">
              <a:avLst/>
            </a:prstGeom>
            <a:noFill/>
            <a:ln w="31750">
              <a:solidFill>
                <a:srgbClr val="000000"/>
              </a:solidFill>
              <a:round/>
              <a:headEnd/>
              <a:tailEnd type="triangle" w="med" len="med"/>
            </a:ln>
          </p:spPr>
        </p:cxnSp>
        <p:cxnSp>
          <p:nvCxnSpPr>
            <p:cNvPr id="19466" name="AutoShape 8"/>
            <p:cNvCxnSpPr>
              <a:cxnSpLocks noChangeShapeType="1"/>
            </p:cNvCxnSpPr>
            <p:nvPr/>
          </p:nvCxnSpPr>
          <p:spPr bwMode="auto">
            <a:xfrm flipV="1">
              <a:off x="2956" y="11231"/>
              <a:ext cx="1650" cy="1740"/>
            </a:xfrm>
            <a:prstGeom prst="straightConnector1">
              <a:avLst/>
            </a:prstGeom>
            <a:noFill/>
            <a:ln w="19050">
              <a:solidFill>
                <a:srgbClr val="00B050"/>
              </a:solidFill>
              <a:round/>
              <a:headEnd/>
              <a:tailEnd/>
            </a:ln>
          </p:spPr>
        </p:cxnSp>
        <p:cxnSp>
          <p:nvCxnSpPr>
            <p:cNvPr id="19467" name="AutoShape 9"/>
            <p:cNvCxnSpPr>
              <a:cxnSpLocks noChangeShapeType="1"/>
            </p:cNvCxnSpPr>
            <p:nvPr/>
          </p:nvCxnSpPr>
          <p:spPr bwMode="auto">
            <a:xfrm>
              <a:off x="4603" y="11231"/>
              <a:ext cx="165" cy="300"/>
            </a:xfrm>
            <a:prstGeom prst="straightConnector1">
              <a:avLst/>
            </a:prstGeom>
            <a:noFill/>
            <a:ln w="19050">
              <a:solidFill>
                <a:srgbClr val="C00000"/>
              </a:solidFill>
              <a:round/>
              <a:headEnd/>
              <a:tailEnd/>
            </a:ln>
          </p:spPr>
        </p:cxnSp>
        <p:cxnSp>
          <p:nvCxnSpPr>
            <p:cNvPr id="19468" name="AutoShape 10"/>
            <p:cNvCxnSpPr>
              <a:cxnSpLocks noChangeShapeType="1"/>
            </p:cNvCxnSpPr>
            <p:nvPr/>
          </p:nvCxnSpPr>
          <p:spPr bwMode="auto">
            <a:xfrm flipV="1">
              <a:off x="4768" y="11231"/>
              <a:ext cx="1" cy="300"/>
            </a:xfrm>
            <a:prstGeom prst="straightConnector1">
              <a:avLst/>
            </a:prstGeom>
            <a:noFill/>
            <a:ln w="19050">
              <a:solidFill>
                <a:srgbClr val="C00000"/>
              </a:solidFill>
              <a:round/>
              <a:headEnd/>
              <a:tailEnd/>
            </a:ln>
          </p:spPr>
        </p:cxnSp>
        <p:cxnSp>
          <p:nvCxnSpPr>
            <p:cNvPr id="19469" name="AutoShape 11"/>
            <p:cNvCxnSpPr>
              <a:cxnSpLocks noChangeShapeType="1"/>
            </p:cNvCxnSpPr>
            <p:nvPr/>
          </p:nvCxnSpPr>
          <p:spPr bwMode="auto">
            <a:xfrm>
              <a:off x="4769" y="11231"/>
              <a:ext cx="194" cy="300"/>
            </a:xfrm>
            <a:prstGeom prst="straightConnector1">
              <a:avLst/>
            </a:prstGeom>
            <a:noFill/>
            <a:ln w="19050">
              <a:solidFill>
                <a:srgbClr val="C00000"/>
              </a:solidFill>
              <a:round/>
              <a:headEnd/>
              <a:tailEnd/>
            </a:ln>
          </p:spPr>
        </p:cxnSp>
        <p:cxnSp>
          <p:nvCxnSpPr>
            <p:cNvPr id="19470" name="AutoShape 12"/>
            <p:cNvCxnSpPr>
              <a:cxnSpLocks noChangeShapeType="1"/>
            </p:cNvCxnSpPr>
            <p:nvPr/>
          </p:nvCxnSpPr>
          <p:spPr bwMode="auto">
            <a:xfrm flipV="1">
              <a:off x="4963" y="11036"/>
              <a:ext cx="0" cy="495"/>
            </a:xfrm>
            <a:prstGeom prst="straightConnector1">
              <a:avLst/>
            </a:prstGeom>
            <a:noFill/>
            <a:ln w="19050">
              <a:solidFill>
                <a:srgbClr val="C00000"/>
              </a:solidFill>
              <a:round/>
              <a:headEnd/>
              <a:tailEnd/>
            </a:ln>
          </p:spPr>
        </p:cxnSp>
        <p:cxnSp>
          <p:nvCxnSpPr>
            <p:cNvPr id="19471" name="AutoShape 13"/>
            <p:cNvCxnSpPr>
              <a:cxnSpLocks noChangeShapeType="1"/>
            </p:cNvCxnSpPr>
            <p:nvPr/>
          </p:nvCxnSpPr>
          <p:spPr bwMode="auto">
            <a:xfrm>
              <a:off x="4963" y="11036"/>
              <a:ext cx="180" cy="195"/>
            </a:xfrm>
            <a:prstGeom prst="straightConnector1">
              <a:avLst/>
            </a:prstGeom>
            <a:noFill/>
            <a:ln w="19050">
              <a:solidFill>
                <a:srgbClr val="C00000"/>
              </a:solidFill>
              <a:round/>
              <a:headEnd/>
              <a:tailEnd/>
            </a:ln>
          </p:spPr>
        </p:cxnSp>
        <p:cxnSp>
          <p:nvCxnSpPr>
            <p:cNvPr id="19472" name="AutoShape 14"/>
            <p:cNvCxnSpPr>
              <a:cxnSpLocks noChangeShapeType="1"/>
            </p:cNvCxnSpPr>
            <p:nvPr/>
          </p:nvCxnSpPr>
          <p:spPr bwMode="auto">
            <a:xfrm flipV="1">
              <a:off x="5143" y="10586"/>
              <a:ext cx="735" cy="645"/>
            </a:xfrm>
            <a:prstGeom prst="straightConnector1">
              <a:avLst/>
            </a:prstGeom>
            <a:noFill/>
            <a:ln w="19050">
              <a:solidFill>
                <a:srgbClr val="FFFF00"/>
              </a:solidFill>
              <a:round/>
              <a:headEnd/>
              <a:tailEnd/>
            </a:ln>
          </p:spPr>
        </p:cxnSp>
        <p:cxnSp>
          <p:nvCxnSpPr>
            <p:cNvPr id="19473" name="AutoShape 15"/>
            <p:cNvCxnSpPr>
              <a:cxnSpLocks noChangeShapeType="1"/>
            </p:cNvCxnSpPr>
            <p:nvPr/>
          </p:nvCxnSpPr>
          <p:spPr bwMode="auto">
            <a:xfrm>
              <a:off x="5878" y="10586"/>
              <a:ext cx="1575" cy="0"/>
            </a:xfrm>
            <a:prstGeom prst="straightConnector1">
              <a:avLst/>
            </a:prstGeom>
            <a:noFill/>
            <a:ln w="19050">
              <a:solidFill>
                <a:srgbClr val="00B0F0"/>
              </a:solidFill>
              <a:round/>
              <a:headEnd/>
              <a:tailEnd/>
            </a:ln>
          </p:spPr>
        </p:cxnSp>
        <p:cxnSp>
          <p:nvCxnSpPr>
            <p:cNvPr id="19474" name="AutoShape 16"/>
            <p:cNvCxnSpPr>
              <a:cxnSpLocks noChangeShapeType="1"/>
            </p:cNvCxnSpPr>
            <p:nvPr/>
          </p:nvCxnSpPr>
          <p:spPr bwMode="auto">
            <a:xfrm>
              <a:off x="7453" y="10586"/>
              <a:ext cx="765" cy="645"/>
            </a:xfrm>
            <a:prstGeom prst="straightConnector1">
              <a:avLst/>
            </a:prstGeom>
            <a:noFill/>
            <a:ln w="19050">
              <a:solidFill>
                <a:srgbClr val="002060"/>
              </a:solidFill>
              <a:round/>
              <a:headEnd/>
              <a:tailEnd/>
            </a:ln>
          </p:spPr>
        </p:cxnSp>
        <p:sp>
          <p:nvSpPr>
            <p:cNvPr id="22545" name="Text Box 17"/>
            <p:cNvSpPr txBox="1">
              <a:spLocks noChangeArrowheads="1"/>
            </p:cNvSpPr>
            <p:nvPr/>
          </p:nvSpPr>
          <p:spPr bwMode="auto">
            <a:xfrm>
              <a:off x="3449" y="12506"/>
              <a:ext cx="1094" cy="345"/>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400" b="1" dirty="0" err="1">
                  <a:latin typeface="Calibri" pitchFamily="34" charset="0"/>
                </a:rPr>
                <a:t>Introduccion</a:t>
              </a:r>
              <a:endParaRPr lang="es-ES" sz="1400" dirty="0">
                <a:latin typeface="Arial" pitchFamily="34" charset="0"/>
              </a:endParaRPr>
            </a:p>
          </p:txBody>
        </p:sp>
        <p:sp>
          <p:nvSpPr>
            <p:cNvPr id="22546" name="Text Box 18"/>
            <p:cNvSpPr txBox="1">
              <a:spLocks noChangeArrowheads="1"/>
            </p:cNvSpPr>
            <p:nvPr/>
          </p:nvSpPr>
          <p:spPr bwMode="auto">
            <a:xfrm>
              <a:off x="4693" y="10118"/>
              <a:ext cx="1125" cy="345"/>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400" b="1">
                  <a:latin typeface="Calibri" pitchFamily="34" charset="0"/>
                </a:rPr>
                <a:t>Crecimiento</a:t>
              </a:r>
              <a:endParaRPr lang="es-ES" sz="1400">
                <a:latin typeface="Arial" pitchFamily="34" charset="0"/>
              </a:endParaRPr>
            </a:p>
          </p:txBody>
        </p:sp>
        <p:sp>
          <p:nvSpPr>
            <p:cNvPr id="22547" name="Text Box 19"/>
            <p:cNvSpPr txBox="1">
              <a:spLocks noChangeArrowheads="1"/>
            </p:cNvSpPr>
            <p:nvPr/>
          </p:nvSpPr>
          <p:spPr bwMode="auto">
            <a:xfrm>
              <a:off x="6169" y="10886"/>
              <a:ext cx="900" cy="345"/>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400" b="1">
                  <a:latin typeface="Calibri" pitchFamily="34" charset="0"/>
                </a:rPr>
                <a:t>Madurez</a:t>
              </a:r>
              <a:endParaRPr lang="es-ES" sz="1400">
                <a:latin typeface="Arial" pitchFamily="34" charset="0"/>
              </a:endParaRPr>
            </a:p>
          </p:txBody>
        </p:sp>
        <p:sp>
          <p:nvSpPr>
            <p:cNvPr id="22548" name="Text Box 20"/>
            <p:cNvSpPr txBox="1">
              <a:spLocks noChangeArrowheads="1"/>
            </p:cNvSpPr>
            <p:nvPr/>
          </p:nvSpPr>
          <p:spPr bwMode="auto">
            <a:xfrm>
              <a:off x="8308" y="10886"/>
              <a:ext cx="825" cy="345"/>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400" b="1" dirty="0">
                  <a:latin typeface="Calibri" pitchFamily="34" charset="0"/>
                </a:rPr>
                <a:t>Declive</a:t>
              </a:r>
              <a:endParaRPr lang="es-ES" sz="1400" dirty="0">
                <a:latin typeface="Arial" pitchFamily="34" charset="0"/>
              </a:endParaRPr>
            </a:p>
          </p:txBody>
        </p:sp>
        <p:pic>
          <p:nvPicPr>
            <p:cNvPr id="19487" name="Objeto 1"/>
            <p:cNvPicPr>
              <a:picLocks noChangeArrowheads="1"/>
            </p:cNvPicPr>
            <p:nvPr/>
          </p:nvPicPr>
          <p:blipFill>
            <a:blip r:embed="rId2" cstate="print"/>
            <a:srcRect t="-9337" b="-7370"/>
            <a:stretch>
              <a:fillRect/>
            </a:stretch>
          </p:blipFill>
          <p:spPr bwMode="auto">
            <a:xfrm>
              <a:off x="4653" y="8640"/>
              <a:ext cx="1237" cy="143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00100" y="500042"/>
            <a:ext cx="7854950" cy="1214437"/>
          </a:xfrm>
        </p:spPr>
        <p:txBody>
          <a:bodyPr>
            <a:normAutofit/>
          </a:bodyPr>
          <a:lstStyle/>
          <a:p>
            <a:pPr marR="0" algn="ctr" eaLnBrk="1" hangingPunct="1">
              <a:defRPr/>
            </a:pPr>
            <a:r>
              <a:rPr lang="es-ES" sz="3600" b="1" dirty="0" smtClean="0">
                <a:solidFill>
                  <a:srgbClr val="4CE4AD"/>
                </a:solidFill>
                <a:effectLst>
                  <a:outerShdw blurRad="38100" dist="38100" dir="2700000" algn="tl">
                    <a:srgbClr val="000000"/>
                  </a:outerShdw>
                </a:effectLst>
                <a:latin typeface="Arial" charset="0"/>
                <a:cs typeface="Arial" charset="0"/>
              </a:rPr>
              <a:t>“MATRIZ BOSTON CONSULTING GROUP BCG”</a:t>
            </a:r>
          </a:p>
          <a:p>
            <a:pPr marR="0" algn="ctr" eaLnBrk="1" hangingPunct="1">
              <a:defRPr/>
            </a:pPr>
            <a:endParaRPr lang="es-ES" dirty="0" smtClean="0"/>
          </a:p>
        </p:txBody>
      </p:sp>
      <p:sp>
        <p:nvSpPr>
          <p:cNvPr id="21506" name="4 Subtítulo"/>
          <p:cNvSpPr txBox="1">
            <a:spLocks/>
          </p:cNvSpPr>
          <p:nvPr/>
        </p:nvSpPr>
        <p:spPr bwMode="auto">
          <a:xfrm>
            <a:off x="428596" y="1714488"/>
            <a:ext cx="8501122" cy="1285884"/>
          </a:xfrm>
          <a:prstGeom prst="rect">
            <a:avLst/>
          </a:prstGeom>
          <a:noFill/>
          <a:ln w="9525">
            <a:noFill/>
            <a:miter lim="800000"/>
            <a:headEnd/>
            <a:tailEnd/>
          </a:ln>
        </p:spPr>
        <p:txBody>
          <a:bodyPr lIns="0" rIns="18288"/>
          <a:lstStyle/>
          <a:p>
            <a:pPr algn="just">
              <a:spcBef>
                <a:spcPct val="20000"/>
              </a:spcBef>
              <a:buClr>
                <a:srgbClr val="0BD0D9"/>
              </a:buClr>
              <a:buSzPct val="95000"/>
              <a:buFont typeface="Wingdings 2" pitchFamily="18" charset="2"/>
              <a:buNone/>
            </a:pPr>
            <a:r>
              <a:rPr lang="es-ES" sz="1900" dirty="0">
                <a:latin typeface="Arial" pitchFamily="34" charset="0"/>
                <a:cs typeface="Arial" pitchFamily="34" charset="0"/>
              </a:rPr>
              <a:t>La empresa “SIME”, se representará como un servicio interrogante para sus accionistas, ya que en un principio su participación de mercado será relativamente baja dada la existencia de otras compañías establecidas en el mercado identificadas como la competencia.</a:t>
            </a:r>
          </a:p>
          <a:p>
            <a:pPr algn="just">
              <a:spcBef>
                <a:spcPct val="20000"/>
              </a:spcBef>
              <a:buClr>
                <a:srgbClr val="0BD0D9"/>
              </a:buClr>
              <a:buSzPct val="95000"/>
              <a:buFont typeface="Wingdings 2" pitchFamily="18" charset="2"/>
              <a:buNone/>
            </a:pPr>
            <a:r>
              <a:rPr lang="es-ES" sz="1900" dirty="0">
                <a:latin typeface="Arial" pitchFamily="34" charset="0"/>
                <a:cs typeface="Arial" pitchFamily="34" charset="0"/>
              </a:rPr>
              <a:t> </a:t>
            </a:r>
          </a:p>
          <a:p>
            <a:pPr>
              <a:spcBef>
                <a:spcPct val="20000"/>
              </a:spcBef>
              <a:buClr>
                <a:srgbClr val="0BD0D9"/>
              </a:buClr>
              <a:buSzPct val="95000"/>
              <a:buFont typeface="Wingdings 2" pitchFamily="18" charset="2"/>
              <a:buNone/>
            </a:pPr>
            <a:endParaRPr lang="es-ES" sz="1900" dirty="0">
              <a:latin typeface="Arial" pitchFamily="34" charset="0"/>
              <a:cs typeface="Arial" pitchFamily="34" charset="0"/>
            </a:endParaRPr>
          </a:p>
          <a:p>
            <a:pPr>
              <a:spcBef>
                <a:spcPct val="20000"/>
              </a:spcBef>
              <a:buClr>
                <a:srgbClr val="0BD0D9"/>
              </a:buClr>
              <a:buSzPct val="95000"/>
              <a:buFont typeface="Wingdings 2" pitchFamily="18" charset="2"/>
              <a:buNone/>
            </a:pPr>
            <a:endParaRPr lang="es-ES" sz="1900" dirty="0">
              <a:latin typeface="Arial" pitchFamily="34" charset="0"/>
              <a:cs typeface="Arial" pitchFamily="34" charset="0"/>
            </a:endParaRPr>
          </a:p>
          <a:p>
            <a:pPr algn="r">
              <a:spcBef>
                <a:spcPct val="20000"/>
              </a:spcBef>
              <a:buClr>
                <a:srgbClr val="0BD0D9"/>
              </a:buClr>
              <a:buSzPct val="95000"/>
              <a:buFont typeface="Wingdings 2" pitchFamily="18" charset="2"/>
              <a:buNone/>
            </a:pPr>
            <a:endParaRPr lang="es-ES" sz="1900" dirty="0">
              <a:latin typeface="Arial" pitchFamily="34" charset="0"/>
              <a:cs typeface="Arial" pitchFamily="34" charset="0"/>
            </a:endParaRPr>
          </a:p>
        </p:txBody>
      </p:sp>
      <p:sp>
        <p:nvSpPr>
          <p:cNvPr id="5" name="WordArt 17"/>
          <p:cNvSpPr>
            <a:spLocks noChangeArrowheads="1" noChangeShapeType="1" noTextEdit="1"/>
          </p:cNvSpPr>
          <p:nvPr/>
        </p:nvSpPr>
        <p:spPr bwMode="auto">
          <a:xfrm>
            <a:off x="5195929" y="3737903"/>
            <a:ext cx="488651" cy="1069387"/>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00B050">
                    <a:alpha val="50195"/>
                  </a:srgbClr>
                </a:solidFill>
                <a:effectLst>
                  <a:outerShdw dist="45791" dir="2021404" algn="ctr" rotWithShape="0">
                    <a:srgbClr val="9999FF"/>
                  </a:outerShdw>
                </a:effectLst>
                <a:latin typeface="Arial Black"/>
              </a:rPr>
              <a:t>?</a:t>
            </a:r>
          </a:p>
        </p:txBody>
      </p:sp>
      <p:cxnSp>
        <p:nvCxnSpPr>
          <p:cNvPr id="6" name="AutoShape 18"/>
          <p:cNvCxnSpPr>
            <a:cxnSpLocks noChangeShapeType="1"/>
          </p:cNvCxnSpPr>
          <p:nvPr/>
        </p:nvCxnSpPr>
        <p:spPr bwMode="auto">
          <a:xfrm>
            <a:off x="4664162" y="3538780"/>
            <a:ext cx="0" cy="2962032"/>
          </a:xfrm>
          <a:prstGeom prst="straightConnector1">
            <a:avLst/>
          </a:prstGeom>
          <a:noFill/>
          <a:ln w="9525">
            <a:solidFill>
              <a:srgbClr val="000000"/>
            </a:solidFill>
            <a:round/>
            <a:headEnd/>
            <a:tailEnd/>
          </a:ln>
        </p:spPr>
      </p:cxnSp>
      <p:cxnSp>
        <p:nvCxnSpPr>
          <p:cNvPr id="7" name="AutoShape 19"/>
          <p:cNvCxnSpPr>
            <a:cxnSpLocks noChangeShapeType="1"/>
          </p:cNvCxnSpPr>
          <p:nvPr/>
        </p:nvCxnSpPr>
        <p:spPr bwMode="auto">
          <a:xfrm>
            <a:off x="2203999" y="5107606"/>
            <a:ext cx="5213686" cy="0"/>
          </a:xfrm>
          <a:prstGeom prst="straightConnector1">
            <a:avLst/>
          </a:prstGeom>
          <a:noFill/>
          <a:ln w="9525">
            <a:solidFill>
              <a:srgbClr val="000000"/>
            </a:solidFill>
            <a:round/>
            <a:headEnd/>
            <a:tailEnd/>
          </a:ln>
        </p:spPr>
      </p:cxnSp>
      <p:sp>
        <p:nvSpPr>
          <p:cNvPr id="8" name="Text Box 20"/>
          <p:cNvSpPr txBox="1">
            <a:spLocks noChangeArrowheads="1"/>
          </p:cNvSpPr>
          <p:nvPr/>
        </p:nvSpPr>
        <p:spPr bwMode="auto">
          <a:xfrm>
            <a:off x="2857489" y="6286520"/>
            <a:ext cx="500066" cy="285752"/>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s-ES" sz="1200" b="1" dirty="0">
                <a:solidFill>
                  <a:srgbClr val="1F497D"/>
                </a:solidFill>
                <a:latin typeface="Calibri" pitchFamily="34" charset="0"/>
              </a:rPr>
              <a:t>Alta</a:t>
            </a:r>
            <a:endParaRPr lang="es-ES" sz="1200" dirty="0">
              <a:latin typeface="Arial" pitchFamily="34" charset="0"/>
            </a:endParaRPr>
          </a:p>
        </p:txBody>
      </p:sp>
      <p:sp>
        <p:nvSpPr>
          <p:cNvPr id="9" name="Text Box 21"/>
          <p:cNvSpPr txBox="1">
            <a:spLocks noChangeArrowheads="1"/>
          </p:cNvSpPr>
          <p:nvPr/>
        </p:nvSpPr>
        <p:spPr bwMode="auto">
          <a:xfrm>
            <a:off x="5214942" y="6215082"/>
            <a:ext cx="571504" cy="285752"/>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s-ES" sz="1200" b="1" dirty="0">
                <a:solidFill>
                  <a:srgbClr val="1F497D"/>
                </a:solidFill>
                <a:latin typeface="Calibri" pitchFamily="34" charset="0"/>
              </a:rPr>
              <a:t>Baja</a:t>
            </a:r>
            <a:endParaRPr lang="es-ES" sz="1200" dirty="0">
              <a:latin typeface="Arial" pitchFamily="34" charset="0"/>
            </a:endParaRPr>
          </a:p>
        </p:txBody>
      </p:sp>
      <p:sp>
        <p:nvSpPr>
          <p:cNvPr id="10" name="Text Box 22"/>
          <p:cNvSpPr txBox="1">
            <a:spLocks noChangeArrowheads="1"/>
          </p:cNvSpPr>
          <p:nvPr/>
        </p:nvSpPr>
        <p:spPr bwMode="auto">
          <a:xfrm>
            <a:off x="1602063" y="4378361"/>
            <a:ext cx="541046" cy="265086"/>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s-ES" sz="1200" b="1" dirty="0">
                <a:solidFill>
                  <a:srgbClr val="1F497D"/>
                </a:solidFill>
                <a:latin typeface="Calibri" pitchFamily="34" charset="0"/>
              </a:rPr>
              <a:t>Alta</a:t>
            </a:r>
            <a:endParaRPr lang="es-ES" sz="1200" dirty="0">
              <a:latin typeface="Arial" pitchFamily="34" charset="0"/>
            </a:endParaRPr>
          </a:p>
        </p:txBody>
      </p:sp>
      <p:sp>
        <p:nvSpPr>
          <p:cNvPr id="11" name="Text Box 23"/>
          <p:cNvSpPr txBox="1">
            <a:spLocks noChangeArrowheads="1"/>
          </p:cNvSpPr>
          <p:nvPr/>
        </p:nvSpPr>
        <p:spPr bwMode="auto">
          <a:xfrm>
            <a:off x="1602062" y="5649481"/>
            <a:ext cx="541046" cy="279849"/>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s-ES" sz="1200" b="1" dirty="0">
                <a:solidFill>
                  <a:srgbClr val="1F497D"/>
                </a:solidFill>
                <a:latin typeface="Calibri" pitchFamily="34" charset="0"/>
              </a:rPr>
              <a:t>Baja</a:t>
            </a:r>
          </a:p>
        </p:txBody>
      </p:sp>
      <p:sp>
        <p:nvSpPr>
          <p:cNvPr id="12" name="Text Box 24"/>
          <p:cNvSpPr txBox="1">
            <a:spLocks noChangeArrowheads="1"/>
          </p:cNvSpPr>
          <p:nvPr/>
        </p:nvSpPr>
        <p:spPr bwMode="auto">
          <a:xfrm>
            <a:off x="1000125" y="3639321"/>
            <a:ext cx="443844" cy="2762909"/>
          </a:xfrm>
          <a:prstGeom prst="rect">
            <a:avLst/>
          </a:prstGeom>
          <a:solidFill>
            <a:srgbClr val="FF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vert270"/>
          <a:lstStyle/>
          <a:p>
            <a:pPr algn="ctr">
              <a:spcAft>
                <a:spcPts val="1000"/>
              </a:spcAft>
              <a:defRPr/>
            </a:pPr>
            <a:r>
              <a:rPr lang="es-ES" sz="1200" b="1" dirty="0">
                <a:solidFill>
                  <a:srgbClr val="1F497D"/>
                </a:solidFill>
                <a:latin typeface="Calibri" pitchFamily="34" charset="0"/>
              </a:rPr>
              <a:t>Porcentaje de crecimiento de mercado</a:t>
            </a:r>
            <a:endParaRPr lang="es-ES" sz="1200" dirty="0">
              <a:latin typeface="Arial" pitchFamily="34" charset="0"/>
            </a:endParaRPr>
          </a:p>
        </p:txBody>
      </p:sp>
      <p:sp>
        <p:nvSpPr>
          <p:cNvPr id="13" name="Text Box 25"/>
          <p:cNvSpPr txBox="1">
            <a:spLocks noChangeArrowheads="1"/>
          </p:cNvSpPr>
          <p:nvPr/>
        </p:nvSpPr>
        <p:spPr bwMode="auto">
          <a:xfrm>
            <a:off x="2920066" y="3071810"/>
            <a:ext cx="3509322" cy="357190"/>
          </a:xfrm>
          <a:prstGeom prst="rect">
            <a:avLst/>
          </a:prstGeom>
          <a:solidFill>
            <a:srgbClr val="CCCC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Aft>
                <a:spcPts val="1000"/>
              </a:spcAft>
              <a:defRPr/>
            </a:pPr>
            <a:r>
              <a:rPr lang="es-ES" sz="1600" b="1" i="1" dirty="0">
                <a:solidFill>
                  <a:srgbClr val="1F497D"/>
                </a:solidFill>
                <a:latin typeface="Calibri" pitchFamily="34" charset="0"/>
              </a:rPr>
              <a:t>Participación relativa de mercado</a:t>
            </a:r>
            <a:endParaRPr lang="es-ES" sz="1600" b="1" i="1" dirty="0">
              <a:latin typeface="Arial" pitchFamily="34" charset="0"/>
            </a:endParaRPr>
          </a:p>
        </p:txBody>
      </p:sp>
      <p:pic>
        <p:nvPicPr>
          <p:cNvPr id="14" name="Objeto 1"/>
          <p:cNvPicPr>
            <a:picLocks noChangeArrowheads="1"/>
          </p:cNvPicPr>
          <p:nvPr/>
        </p:nvPicPr>
        <p:blipFill>
          <a:blip r:embed="rId2"/>
          <a:srcRect t="-9337" b="-7370"/>
          <a:stretch>
            <a:fillRect/>
          </a:stretch>
        </p:blipFill>
        <p:spPr bwMode="auto">
          <a:xfrm>
            <a:off x="5952578" y="3639321"/>
            <a:ext cx="1762694" cy="1504191"/>
          </a:xfrm>
          <a:prstGeom prst="rect">
            <a:avLst/>
          </a:prstGeom>
          <a:noFill/>
          <a:ln w="9525">
            <a:noFill/>
            <a:miter lim="800000"/>
            <a:headEnd/>
            <a:tailEnd/>
          </a:ln>
        </p:spPr>
      </p:pic>
      <p:sp>
        <p:nvSpPr>
          <p:cNvPr id="15" name="Text Box 27"/>
          <p:cNvSpPr txBox="1">
            <a:spLocks noChangeArrowheads="1"/>
          </p:cNvSpPr>
          <p:nvPr/>
        </p:nvSpPr>
        <p:spPr bwMode="auto">
          <a:xfrm>
            <a:off x="2716321" y="4099588"/>
            <a:ext cx="784109" cy="329544"/>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200" b="1" dirty="0">
                <a:solidFill>
                  <a:srgbClr val="1F497D"/>
                </a:solidFill>
                <a:latin typeface="Calibri" pitchFamily="34" charset="0"/>
              </a:rPr>
              <a:t>Estrella</a:t>
            </a:r>
            <a:endParaRPr lang="es-ES" sz="1200" dirty="0">
              <a:latin typeface="Arial" pitchFamily="34" charset="0"/>
            </a:endParaRPr>
          </a:p>
        </p:txBody>
      </p:sp>
      <p:sp>
        <p:nvSpPr>
          <p:cNvPr id="16" name="Text Box 28"/>
          <p:cNvSpPr txBox="1">
            <a:spLocks noChangeArrowheads="1"/>
          </p:cNvSpPr>
          <p:nvPr/>
        </p:nvSpPr>
        <p:spPr bwMode="auto">
          <a:xfrm>
            <a:off x="2714612" y="5429264"/>
            <a:ext cx="1413101" cy="360352"/>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200" b="1" dirty="0">
                <a:solidFill>
                  <a:srgbClr val="1F497D"/>
                </a:solidFill>
                <a:latin typeface="Calibri" pitchFamily="34" charset="0"/>
              </a:rPr>
              <a:t>Vaca de efectivo</a:t>
            </a:r>
            <a:endParaRPr lang="es-ES" sz="1200" b="1" dirty="0">
              <a:solidFill>
                <a:srgbClr val="1F497D"/>
              </a:solidFill>
              <a:latin typeface="Calibri" pitchFamily="34" charset="0"/>
            </a:endParaRPr>
          </a:p>
        </p:txBody>
      </p:sp>
      <p:sp>
        <p:nvSpPr>
          <p:cNvPr id="17" name="Text Box 29"/>
          <p:cNvSpPr txBox="1">
            <a:spLocks noChangeArrowheads="1"/>
          </p:cNvSpPr>
          <p:nvPr/>
        </p:nvSpPr>
        <p:spPr bwMode="auto">
          <a:xfrm>
            <a:off x="5195929" y="5429264"/>
            <a:ext cx="946022" cy="304859"/>
          </a:xfrm>
          <a:prstGeom prst="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Aft>
                <a:spcPts val="1000"/>
              </a:spcAft>
              <a:defRPr/>
            </a:pPr>
            <a:r>
              <a:rPr lang="en-US" sz="1200" b="1" dirty="0">
                <a:solidFill>
                  <a:srgbClr val="1F497D"/>
                </a:solidFill>
                <a:latin typeface="Calibri" pitchFamily="34" charset="0"/>
              </a:rPr>
              <a:t>Perro</a:t>
            </a:r>
            <a:endParaRPr lang="es-ES" sz="1200" b="1" dirty="0">
              <a:solidFill>
                <a:srgbClr val="1F497D"/>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l="25099" t="28247" r="15907" b="18294"/>
          <a:stretch>
            <a:fillRect/>
          </a:stretch>
        </p:blipFill>
        <p:spPr bwMode="auto">
          <a:xfrm>
            <a:off x="1857356" y="1428736"/>
            <a:ext cx="7072362" cy="5072098"/>
          </a:xfrm>
          <a:prstGeom prst="rect">
            <a:avLst/>
          </a:prstGeom>
          <a:solidFill>
            <a:srgbClr val="FFFFCC"/>
          </a:solidFill>
          <a:ln w="9525">
            <a:solidFill>
              <a:schemeClr val="accent1">
                <a:alpha val="96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5 Título"/>
          <p:cNvSpPr txBox="1">
            <a:spLocks/>
          </p:cNvSpPr>
          <p:nvPr/>
        </p:nvSpPr>
        <p:spPr bwMode="auto">
          <a:xfrm>
            <a:off x="552480" y="640490"/>
            <a:ext cx="8305800" cy="645370"/>
          </a:xfrm>
          <a:prstGeom prst="rect">
            <a:avLst/>
          </a:prstGeom>
          <a:noFill/>
          <a:ln w="9525">
            <a:noFill/>
            <a:miter lim="800000"/>
            <a:headEnd/>
            <a:tailEnd/>
          </a:ln>
        </p:spPr>
        <p:txBody>
          <a:bodyPr vert="horz" wrap="square" lIns="0" tIns="0" rIns="18288" bIns="0" numCol="1" anchor="b" anchorCtr="0" compatLnSpc="1">
            <a:prstTxWarp prst="textNoShape">
              <a:avLst/>
            </a:prstTxWarp>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Arial" pitchFamily="34" charset="0"/>
              </a:rPr>
              <a:t>FODA DE LA COMPAÑIA “SIME”</a:t>
            </a:r>
            <a:endParaRPr kumimoji="0" lang="es-ES" sz="44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Arial" pitchFamily="34" charset="0"/>
            </a:endParaRPr>
          </a:p>
        </p:txBody>
      </p:sp>
      <p:graphicFrame>
        <p:nvGraphicFramePr>
          <p:cNvPr id="56321" name="Object 1"/>
          <p:cNvGraphicFramePr>
            <a:graphicFrameLocks noChangeAspect="1"/>
          </p:cNvGraphicFramePr>
          <p:nvPr/>
        </p:nvGraphicFramePr>
        <p:xfrm>
          <a:off x="142844" y="1785926"/>
          <a:ext cx="1570037" cy="1700213"/>
        </p:xfrm>
        <a:graphic>
          <a:graphicData uri="http://schemas.openxmlformats.org/presentationml/2006/ole">
            <p:oleObj spid="_x0000_s56321" r:id="rId4" imgW="3025440" imgH="3252600" progId="">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884</TotalTime>
  <Words>1575</Words>
  <Application>Microsoft Office PowerPoint</Application>
  <PresentationFormat>Presentación en pantalla (4:3)</PresentationFormat>
  <Paragraphs>366</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29</vt:i4>
      </vt:variant>
    </vt:vector>
  </HeadingPairs>
  <TitlesOfParts>
    <vt:vector size="30" baseType="lpstr">
      <vt:lpstr>Flujo</vt:lpstr>
      <vt:lpstr>i</vt:lpstr>
      <vt:lpstr>SERVICIO INDUSTRIAL MANTENIMIENTO ESPECIALIZADO</vt:lpstr>
      <vt:lpstr>Diapositiva 3</vt:lpstr>
      <vt:lpstr>Diapositiva 4</vt:lpstr>
      <vt:lpstr>Diapositiva 5</vt:lpstr>
      <vt:lpstr>Diapositiva 6</vt:lpstr>
      <vt:lpstr>CICLO DE VIDA </vt:lpstr>
      <vt:lpstr>Diapositiva 8</vt:lpstr>
      <vt:lpstr>Diapositiva 9</vt:lpstr>
      <vt:lpstr>Diapositiva 10</vt:lpstr>
      <vt:lpstr>Diapositiva 11</vt:lpstr>
      <vt:lpstr>Diapositiva 12</vt:lpstr>
      <vt:lpstr>MERCADO POTENCIAL</vt:lpstr>
      <vt:lpstr>EL SERVICIO</vt:lpstr>
      <vt:lpstr>EL PRECIO</vt:lpstr>
      <vt:lpstr>Diapositiva 16</vt:lpstr>
      <vt:lpstr>Diapositiva 17</vt:lpstr>
      <vt:lpstr>Anuncio en los diarios</vt:lpstr>
      <vt:lpstr>Carpetas volantes</vt:lpstr>
      <vt:lpstr>Nuestra empresa SIME se ubicara en la provincia del Guayas, cantón Guayaquil Parroquia Febres cordero transversal  Gómez Rendón y  Maldonado,  calle la 25 ava. Numero 714. Las características de nuestro local donde se realizara nuestras operaciones es  la siguiente: </vt:lpstr>
      <vt:lpstr>Diapositiva 21</vt:lpstr>
      <vt:lpstr>ESTUDIO FINANCIERO</vt:lpstr>
      <vt:lpstr>VALOR DE DESECHO</vt:lpstr>
      <vt:lpstr>FLUJO DE EFECTIVO</vt:lpstr>
      <vt:lpstr>TIR /VAN</vt:lpstr>
      <vt:lpstr>PERIODO DE RECUPERACION</vt:lpstr>
      <vt:lpstr>ESTADO DE RESULTADOS</vt:lpstr>
      <vt:lpstr>ANALISIS DE SENSIBILIDAD</vt:lpstr>
      <vt:lpstr>NUESTRO CLIENTES SON LA  VENTAJA MAS DURARERA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 INDUSTRIAL MANTENIMIENTO ESPECIALIZADO</dc:title>
  <dc:creator> </dc:creator>
  <cp:lastModifiedBy>Edcom</cp:lastModifiedBy>
  <cp:revision>123</cp:revision>
  <dcterms:created xsi:type="dcterms:W3CDTF">2010-02-20T17:59:00Z</dcterms:created>
  <dcterms:modified xsi:type="dcterms:W3CDTF">2010-02-26T14:36:03Z</dcterms:modified>
</cp:coreProperties>
</file>