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79" r:id="rId5"/>
    <p:sldId id="264" r:id="rId6"/>
    <p:sldId id="265" r:id="rId7"/>
    <p:sldId id="267" r:id="rId8"/>
    <p:sldId id="268" r:id="rId9"/>
    <p:sldId id="277" r:id="rId10"/>
    <p:sldId id="273" r:id="rId11"/>
    <p:sldId id="274" r:id="rId12"/>
    <p:sldId id="275"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301" r:id="rId31"/>
    <p:sldId id="298" r:id="rId32"/>
    <p:sldId id="297" r:id="rId33"/>
    <p:sldId id="299"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4667" autoAdjust="0"/>
  </p:normalViewPr>
  <p:slideViewPr>
    <p:cSldViewPr>
      <p:cViewPr>
        <p:scale>
          <a:sx n="70" d="100"/>
          <a:sy n="70" d="100"/>
        </p:scale>
        <p:origin x="-49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C0A06-427D-43DC-A929-D133F4663010}" type="datetimeFigureOut">
              <a:rPr lang="es-AR" smtClean="0"/>
              <a:pPr/>
              <a:t>10/03/2010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A08E7-C698-4659-8766-0EE53572DEE5}"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10/03/2010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10/03/2010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http://www.infomipyme.com/Docs/SV/Offline/comoadministrar/imagen/a1.gif"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ampusvirtual.unex.es/cala/epistemowikia/index.php?title=2001" TargetMode="External"/><Relationship Id="rId2" Type="http://schemas.openxmlformats.org/officeDocument/2006/relationships/hyperlink" Target="http://campusvirtual.unex.es/cala/epistemowikia/index.php?title=25_de_noviemb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4348" y="428604"/>
            <a:ext cx="7715304" cy="6072230"/>
          </a:xfrm>
        </p:spPr>
        <p:txBody>
          <a:bodyPr>
            <a:normAutofit fontScale="47500" lnSpcReduction="20000"/>
          </a:bodyPr>
          <a:lstStyle/>
          <a:p>
            <a:endParaRPr lang="es-ES" sz="2600" b="1" cap="all" dirty="0" smtClean="0">
              <a:solidFill>
                <a:schemeClr val="tx1">
                  <a:lumMod val="75000"/>
                  <a:lumOff val="25000"/>
                </a:schemeClr>
              </a:solidFill>
              <a:latin typeface="Courier New" pitchFamily="49" charset="0"/>
              <a:cs typeface="Courier New" pitchFamily="49" charset="0"/>
            </a:endParaRPr>
          </a:p>
          <a:p>
            <a:endParaRPr lang="es-ES" sz="2600" b="1" cap="all" dirty="0" smtClean="0">
              <a:solidFill>
                <a:schemeClr val="tx1">
                  <a:lumMod val="75000"/>
                  <a:lumOff val="25000"/>
                </a:schemeClr>
              </a:solidFill>
              <a:latin typeface="Times New Roman" pitchFamily="18" charset="0"/>
              <a:cs typeface="Times New Roman" pitchFamily="18" charset="0"/>
            </a:endParaRPr>
          </a:p>
          <a:p>
            <a:r>
              <a:rPr lang="es-ES" sz="2600" b="1" cap="all" dirty="0" smtClean="0">
                <a:solidFill>
                  <a:schemeClr val="tx1">
                    <a:lumMod val="75000"/>
                    <a:lumOff val="25000"/>
                  </a:schemeClr>
                </a:solidFill>
                <a:latin typeface="Times New Roman" pitchFamily="18" charset="0"/>
                <a:cs typeface="Times New Roman" pitchFamily="18" charset="0"/>
              </a:rPr>
              <a:t>           </a:t>
            </a:r>
          </a:p>
          <a:p>
            <a:r>
              <a:rPr lang="es-ES" sz="4400" b="1" cap="all" dirty="0" smtClean="0">
                <a:solidFill>
                  <a:schemeClr val="tx1"/>
                </a:solidFill>
                <a:latin typeface="Times New Roman" pitchFamily="18" charset="0"/>
                <a:cs typeface="Times New Roman" pitchFamily="18" charset="0"/>
              </a:rPr>
              <a:t>          ESCUELA SUPERIOR</a:t>
            </a:r>
          </a:p>
          <a:p>
            <a:r>
              <a:rPr lang="es-ES" sz="4400" b="1" cap="all" dirty="0" smtClean="0">
                <a:solidFill>
                  <a:schemeClr val="tx1"/>
                </a:solidFill>
                <a:latin typeface="Times New Roman" pitchFamily="18" charset="0"/>
                <a:cs typeface="Times New Roman" pitchFamily="18" charset="0"/>
              </a:rPr>
              <a:t>           POLITECNICA DEL LITORAL</a:t>
            </a:r>
          </a:p>
          <a:p>
            <a:endParaRPr lang="es-ES" sz="2600" b="1" cap="all" dirty="0" smtClean="0">
              <a:solidFill>
                <a:schemeClr val="tx1">
                  <a:lumMod val="75000"/>
                  <a:lumOff val="25000"/>
                </a:schemeClr>
              </a:solidFill>
              <a:latin typeface="Times New Roman" pitchFamily="18" charset="0"/>
              <a:cs typeface="Times New Roman" pitchFamily="18" charset="0"/>
            </a:endParaRPr>
          </a:p>
          <a:p>
            <a:endParaRPr lang="es-ES" sz="2600" b="1" cap="all" dirty="0" smtClean="0">
              <a:solidFill>
                <a:schemeClr val="tx1">
                  <a:lumMod val="75000"/>
                  <a:lumOff val="25000"/>
                </a:schemeClr>
              </a:solidFill>
              <a:latin typeface="Times New Roman" pitchFamily="18" charset="0"/>
              <a:cs typeface="Times New Roman" pitchFamily="18" charset="0"/>
            </a:endParaRPr>
          </a:p>
          <a:p>
            <a:endParaRPr lang="es-ES" sz="2600" b="1" cap="all" dirty="0" smtClean="0">
              <a:solidFill>
                <a:schemeClr val="tx1">
                  <a:lumMod val="75000"/>
                  <a:lumOff val="25000"/>
                </a:schemeClr>
              </a:solidFill>
              <a:latin typeface="Times New Roman" pitchFamily="18" charset="0"/>
              <a:cs typeface="Times New Roman" pitchFamily="18" charset="0"/>
            </a:endParaRPr>
          </a:p>
          <a:p>
            <a:endParaRPr lang="es-ES" sz="2600" b="1" cap="all" dirty="0" smtClean="0">
              <a:solidFill>
                <a:schemeClr val="tx1">
                  <a:lumMod val="75000"/>
                  <a:lumOff val="25000"/>
                </a:schemeClr>
              </a:solidFill>
              <a:latin typeface="Times New Roman" pitchFamily="18" charset="0"/>
              <a:cs typeface="Times New Roman" pitchFamily="18" charset="0"/>
            </a:endParaRPr>
          </a:p>
          <a:p>
            <a:endParaRPr lang="es-ES" sz="2600" b="1" cap="all" dirty="0" smtClean="0">
              <a:solidFill>
                <a:schemeClr val="tx1">
                  <a:lumMod val="75000"/>
                  <a:lumOff val="25000"/>
                </a:schemeClr>
              </a:solidFill>
              <a:latin typeface="Times New Roman" pitchFamily="18" charset="0"/>
              <a:cs typeface="Times New Roman" pitchFamily="18" charset="0"/>
            </a:endParaRPr>
          </a:p>
          <a:p>
            <a:pPr algn="l"/>
            <a:r>
              <a:rPr lang="es-ES" sz="2600" b="1" dirty="0" smtClean="0">
                <a:solidFill>
                  <a:schemeClr val="tx2">
                    <a:lumMod val="50000"/>
                  </a:schemeClr>
                </a:solidFill>
                <a:latin typeface="Times New Roman" pitchFamily="18" charset="0"/>
                <a:cs typeface="Times New Roman" pitchFamily="18" charset="0"/>
              </a:rPr>
              <a:t>  </a:t>
            </a:r>
          </a:p>
          <a:p>
            <a:pPr algn="l"/>
            <a:endParaRPr lang="es-ES" sz="2600" b="1" dirty="0" smtClean="0">
              <a:solidFill>
                <a:schemeClr val="tx2">
                  <a:lumMod val="50000"/>
                </a:schemeClr>
              </a:solidFill>
              <a:latin typeface="Times New Roman" pitchFamily="18" charset="0"/>
              <a:cs typeface="Times New Roman" pitchFamily="18" charset="0"/>
            </a:endParaRPr>
          </a:p>
          <a:p>
            <a:pPr algn="l"/>
            <a:endParaRPr lang="es-ES" sz="2600" b="1" dirty="0" smtClean="0">
              <a:solidFill>
                <a:schemeClr val="tx2">
                  <a:lumMod val="50000"/>
                </a:schemeClr>
              </a:solidFill>
              <a:latin typeface="Times New Roman" pitchFamily="18" charset="0"/>
              <a:cs typeface="Times New Roman" pitchFamily="18" charset="0"/>
            </a:endParaRPr>
          </a:p>
          <a:p>
            <a:r>
              <a:rPr lang="es-ES" sz="3400" b="1" dirty="0" smtClean="0">
                <a:solidFill>
                  <a:schemeClr val="tx2">
                    <a:lumMod val="50000"/>
                  </a:schemeClr>
                </a:solidFill>
                <a:latin typeface="Times New Roman" pitchFamily="18" charset="0"/>
                <a:cs typeface="Times New Roman" pitchFamily="18" charset="0"/>
              </a:rPr>
              <a:t>TEMA </a:t>
            </a:r>
            <a:r>
              <a:rPr lang="es-ES" sz="2600" b="1" dirty="0" smtClean="0">
                <a:solidFill>
                  <a:schemeClr val="tx2">
                    <a:lumMod val="50000"/>
                  </a:schemeClr>
                </a:solidFill>
                <a:latin typeface="Times New Roman" pitchFamily="18" charset="0"/>
                <a:cs typeface="Times New Roman" pitchFamily="18" charset="0"/>
              </a:rPr>
              <a:t>:</a:t>
            </a:r>
            <a:r>
              <a:rPr lang="es-ES" sz="3400" b="1" dirty="0" smtClean="0">
                <a:solidFill>
                  <a:schemeClr val="tx2">
                    <a:lumMod val="50000"/>
                  </a:schemeClr>
                </a:solidFill>
                <a:latin typeface="Times New Roman" pitchFamily="18" charset="0"/>
                <a:cs typeface="Times New Roman" pitchFamily="18" charset="0"/>
              </a:rPr>
              <a:t>PROYECTO DE INVERSION PARA LA CREACION DE UN HOTEL EN  LA CIUDAD  DE  GUAYAQUIL</a:t>
            </a:r>
          </a:p>
          <a:p>
            <a:endParaRPr lang="es-ES" sz="2600" b="1" dirty="0" smtClean="0">
              <a:solidFill>
                <a:schemeClr val="tx2">
                  <a:lumMod val="50000"/>
                </a:schemeClr>
              </a:solidFill>
              <a:latin typeface="Times New Roman" pitchFamily="18" charset="0"/>
              <a:cs typeface="Times New Roman" pitchFamily="18" charset="0"/>
            </a:endParaRPr>
          </a:p>
          <a:p>
            <a:endParaRPr lang="es-EC" sz="2600" b="1" dirty="0" smtClean="0">
              <a:solidFill>
                <a:schemeClr val="tx1"/>
              </a:solidFill>
              <a:latin typeface="Times New Roman" pitchFamily="18" charset="0"/>
              <a:cs typeface="Times New Roman" pitchFamily="18" charset="0"/>
            </a:endParaRPr>
          </a:p>
          <a:p>
            <a:endParaRPr lang="es-EC" sz="2600" b="1" dirty="0" smtClean="0">
              <a:solidFill>
                <a:schemeClr val="tx1"/>
              </a:solidFill>
              <a:latin typeface="Times New Roman" pitchFamily="18" charset="0"/>
              <a:cs typeface="Times New Roman" pitchFamily="18" charset="0"/>
            </a:endParaRPr>
          </a:p>
          <a:p>
            <a:r>
              <a:rPr lang="es-EC" sz="2600" b="1" dirty="0" smtClean="0">
                <a:solidFill>
                  <a:schemeClr val="tx1"/>
                </a:solidFill>
                <a:latin typeface="Times New Roman" pitchFamily="18" charset="0"/>
                <a:cs typeface="Times New Roman" pitchFamily="18" charset="0"/>
              </a:rPr>
              <a:t>AUTORES  DEL  PROYECTO  DE  GRADUACION</a:t>
            </a:r>
            <a:endParaRPr lang="es-AR" sz="2600" b="1" dirty="0" smtClean="0">
              <a:solidFill>
                <a:schemeClr val="tx1"/>
              </a:solidFill>
              <a:latin typeface="Times New Roman" pitchFamily="18" charset="0"/>
              <a:cs typeface="Times New Roman" pitchFamily="18" charset="0"/>
            </a:endParaRPr>
          </a:p>
          <a:p>
            <a:pPr algn="l"/>
            <a:r>
              <a:rPr lang="es-EC" sz="2600" dirty="0" smtClean="0">
                <a:solidFill>
                  <a:schemeClr val="tx1"/>
                </a:solidFill>
                <a:latin typeface="Times New Roman" pitchFamily="18" charset="0"/>
                <a:cs typeface="Times New Roman" pitchFamily="18" charset="0"/>
              </a:rPr>
              <a:t> </a:t>
            </a:r>
            <a:r>
              <a:rPr lang="es-ES" sz="2600" dirty="0" smtClean="0">
                <a:solidFill>
                  <a:schemeClr val="tx1"/>
                </a:solidFill>
                <a:latin typeface="Times New Roman" pitchFamily="18" charset="0"/>
                <a:cs typeface="Times New Roman" pitchFamily="18" charset="0"/>
              </a:rPr>
              <a:t>               </a:t>
            </a:r>
          </a:p>
          <a:p>
            <a:pPr algn="l"/>
            <a:r>
              <a:rPr lang="es-ES" sz="2600" dirty="0" smtClean="0">
                <a:solidFill>
                  <a:schemeClr val="tx1"/>
                </a:solidFill>
                <a:latin typeface="Times New Roman" pitchFamily="18" charset="0"/>
                <a:cs typeface="Times New Roman" pitchFamily="18" charset="0"/>
              </a:rPr>
              <a:t>                                      Verónica Cristina Castro Barros                                  Julio Teodomiro Badillo Paz</a:t>
            </a:r>
            <a:r>
              <a:rPr lang="es-EC" sz="2600" dirty="0" smtClean="0">
                <a:solidFill>
                  <a:schemeClr val="tx1"/>
                </a:solidFill>
                <a:latin typeface="Times New Roman" pitchFamily="18" charset="0"/>
                <a:cs typeface="Times New Roman" pitchFamily="18" charset="0"/>
              </a:rPr>
              <a:t> </a:t>
            </a:r>
            <a:r>
              <a:rPr lang="es-ES" sz="2600" dirty="0" smtClean="0">
                <a:solidFill>
                  <a:schemeClr val="tx1"/>
                </a:solidFill>
                <a:latin typeface="Times New Roman" pitchFamily="18" charset="0"/>
                <a:cs typeface="Times New Roman" pitchFamily="18" charset="0"/>
              </a:rPr>
              <a:t> </a:t>
            </a:r>
          </a:p>
          <a:p>
            <a:pPr algn="l"/>
            <a:r>
              <a:rPr lang="es-ES" sz="2600" dirty="0" smtClean="0">
                <a:solidFill>
                  <a:schemeClr val="tx1"/>
                </a:solidFill>
                <a:latin typeface="Times New Roman" pitchFamily="18" charset="0"/>
                <a:cs typeface="Times New Roman" pitchFamily="18" charset="0"/>
              </a:rPr>
              <a:t>                                    Tecnóloga  Administración de Empresas                     Tecnólogo  Mecánico</a:t>
            </a:r>
          </a:p>
          <a:p>
            <a:pPr algn="l"/>
            <a:endParaRPr lang="es-AR" sz="2600" dirty="0" smtClean="0">
              <a:solidFill>
                <a:schemeClr val="tx1"/>
              </a:solidFill>
              <a:latin typeface="Times New Roman" pitchFamily="18" charset="0"/>
              <a:cs typeface="Times New Roman" pitchFamily="18" charset="0"/>
            </a:endParaRPr>
          </a:p>
          <a:p>
            <a:r>
              <a:rPr lang="es-ES" sz="2600" dirty="0" smtClean="0">
                <a:solidFill>
                  <a:schemeClr val="tx1"/>
                </a:solidFill>
                <a:latin typeface="Times New Roman" pitchFamily="18" charset="0"/>
                <a:cs typeface="Times New Roman" pitchFamily="18" charset="0"/>
              </a:rPr>
              <a:t>  </a:t>
            </a:r>
          </a:p>
          <a:p>
            <a:endParaRPr lang="es-ES" sz="2600" dirty="0" smtClean="0">
              <a:solidFill>
                <a:schemeClr val="tx1"/>
              </a:solidFill>
              <a:latin typeface="Times New Roman" pitchFamily="18" charset="0"/>
              <a:cs typeface="Times New Roman" pitchFamily="18" charset="0"/>
            </a:endParaRPr>
          </a:p>
          <a:p>
            <a:r>
              <a:rPr lang="es-EC" sz="2600" b="1" dirty="0" smtClean="0">
                <a:solidFill>
                  <a:schemeClr val="tx1"/>
                </a:solidFill>
                <a:latin typeface="Times New Roman" pitchFamily="18" charset="0"/>
                <a:cs typeface="Times New Roman" pitchFamily="18" charset="0"/>
              </a:rPr>
              <a:t>Director de tesis</a:t>
            </a:r>
            <a:endParaRPr lang="es-AR" sz="2600" b="1" dirty="0" smtClean="0">
              <a:solidFill>
                <a:schemeClr val="tx1"/>
              </a:solidFill>
              <a:latin typeface="Times New Roman" pitchFamily="18" charset="0"/>
              <a:cs typeface="Times New Roman" pitchFamily="18" charset="0"/>
            </a:endParaRPr>
          </a:p>
          <a:p>
            <a:endParaRPr lang="es-ES" sz="2600" dirty="0" smtClean="0">
              <a:solidFill>
                <a:schemeClr val="tx1"/>
              </a:solidFill>
              <a:latin typeface="Times New Roman" pitchFamily="18" charset="0"/>
              <a:cs typeface="Times New Roman" pitchFamily="18" charset="0"/>
            </a:endParaRPr>
          </a:p>
          <a:p>
            <a:r>
              <a:rPr lang="es-ES" sz="2600" dirty="0" smtClean="0">
                <a:solidFill>
                  <a:schemeClr val="tx1"/>
                </a:solidFill>
                <a:latin typeface="Times New Roman" pitchFamily="18" charset="0"/>
                <a:cs typeface="Times New Roman" pitchFamily="18" charset="0"/>
              </a:rPr>
              <a:t> </a:t>
            </a:r>
            <a:r>
              <a:rPr lang="es-EC" sz="2600" dirty="0" smtClean="0">
                <a:solidFill>
                  <a:schemeClr val="tx1"/>
                </a:solidFill>
                <a:latin typeface="Times New Roman" pitchFamily="18" charset="0"/>
                <a:cs typeface="Times New Roman" pitchFamily="18" charset="0"/>
              </a:rPr>
              <a:t>Mae. Felipe Álvarez O.</a:t>
            </a:r>
            <a:endParaRPr lang="es-AR" sz="2600" dirty="0" smtClean="0">
              <a:solidFill>
                <a:schemeClr val="tx1"/>
              </a:solidFill>
              <a:latin typeface="Times New Roman" pitchFamily="18" charset="0"/>
              <a:cs typeface="Times New Roman" pitchFamily="18" charset="0"/>
            </a:endParaRPr>
          </a:p>
          <a:p>
            <a:r>
              <a:rPr lang="es-EC" sz="2600" dirty="0" smtClean="0"/>
              <a:t> </a:t>
            </a:r>
            <a:endParaRPr lang="es-AR" sz="2600" dirty="0" smtClean="0"/>
          </a:p>
          <a:p>
            <a:r>
              <a:rPr lang="es-ES" sz="2000" dirty="0" smtClean="0">
                <a:solidFill>
                  <a:schemeClr val="tx2">
                    <a:lumMod val="50000"/>
                  </a:schemeClr>
                </a:solidFill>
              </a:rPr>
              <a:t> </a:t>
            </a:r>
            <a:endParaRPr lang="es-AR" sz="2000" dirty="0" smtClean="0">
              <a:solidFill>
                <a:schemeClr val="tx2">
                  <a:lumMod val="50000"/>
                </a:schemeClr>
              </a:solidFill>
            </a:endParaRPr>
          </a:p>
          <a:p>
            <a:r>
              <a:rPr lang="es-ES" sz="2000" b="1" dirty="0" smtClean="0"/>
              <a:t> </a:t>
            </a:r>
            <a:endParaRPr lang="es-AR" sz="2000" dirty="0" smtClean="0"/>
          </a:p>
          <a:p>
            <a:endParaRPr lang="es-AR" sz="2000" b="1" cap="all" dirty="0">
              <a:solidFill>
                <a:schemeClr val="tx1">
                  <a:lumMod val="75000"/>
                  <a:lumOff val="25000"/>
                </a:schemeClr>
              </a:solidFill>
              <a:latin typeface="Courier New" pitchFamily="49" charset="0"/>
              <a:cs typeface="Courier New" pitchFamily="49" charset="0"/>
            </a:endParaRPr>
          </a:p>
        </p:txBody>
      </p:sp>
      <p:pic>
        <p:nvPicPr>
          <p:cNvPr id="4" name="3 Imagen"/>
          <p:cNvPicPr/>
          <p:nvPr/>
        </p:nvPicPr>
        <p:blipFill>
          <a:blip r:embed="rId2"/>
          <a:srcRect/>
          <a:stretch>
            <a:fillRect/>
          </a:stretch>
        </p:blipFill>
        <p:spPr bwMode="auto">
          <a:xfrm>
            <a:off x="4714877" y="1714488"/>
            <a:ext cx="1214446" cy="114300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mpd="sng">
            <a:solidFill>
              <a:schemeClr val="tx1"/>
            </a:solid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9"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fmla="#ppt_w*sin(2.5*pi*$)">
                                          <p:val>
                                            <p:fltVal val="0"/>
                                          </p:val>
                                        </p:tav>
                                        <p:tav tm="100000">
                                          <p:val>
                                            <p:fltVal val="1"/>
                                          </p:val>
                                        </p:tav>
                                      </p:tavLst>
                                    </p:anim>
                                    <p:anim calcmode="lin" valueType="num">
                                      <p:cBhvr>
                                        <p:cTn id="13" dur="50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0"/>
                            </p:stCondLst>
                            <p:childTnLst>
                              <p:par>
                                <p:cTn id="15" presetID="19"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0" fill="hold"/>
                                        <p:tgtEl>
                                          <p:spTgt spid="4"/>
                                        </p:tgtEl>
                                        <p:attrNameLst>
                                          <p:attrName>ppt_w</p:attrName>
                                        </p:attrNameLst>
                                      </p:cBhvr>
                                      <p:tavLst>
                                        <p:tav tm="0" fmla="#ppt_w*sin(2.5*pi*$)">
                                          <p:val>
                                            <p:fltVal val="0"/>
                                          </p:val>
                                        </p:tav>
                                        <p:tav tm="100000">
                                          <p:val>
                                            <p:fltVal val="1"/>
                                          </p:val>
                                        </p:tav>
                                      </p:tavLst>
                                    </p:anim>
                                    <p:anim calcmode="lin" valueType="num">
                                      <p:cBhvr>
                                        <p:cTn id="1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r>
              <a:rPr lang="es-ES" sz="3200" b="1" dirty="0" smtClean="0"/>
              <a:t>PLAN DE MARKETING</a:t>
            </a:r>
            <a:endParaRPr lang="es-AR" sz="3200" dirty="0"/>
          </a:p>
        </p:txBody>
      </p:sp>
      <p:sp>
        <p:nvSpPr>
          <p:cNvPr id="3" name="2 Marcador de contenido"/>
          <p:cNvSpPr>
            <a:spLocks noGrp="1"/>
          </p:cNvSpPr>
          <p:nvPr>
            <p:ph idx="1"/>
          </p:nvPr>
        </p:nvSpPr>
        <p:spPr>
          <a:xfrm>
            <a:off x="785786" y="1142984"/>
            <a:ext cx="7643866" cy="5286412"/>
          </a:xfrm>
        </p:spPr>
        <p:txBody>
          <a:bodyPr>
            <a:noAutofit/>
          </a:bodyPr>
          <a:lstStyle/>
          <a:p>
            <a:pPr algn="just">
              <a:buNone/>
            </a:pPr>
            <a:r>
              <a:rPr lang="es-ES" sz="2000" b="1" dirty="0" smtClean="0"/>
              <a:t>ANTECEDENTES.-  </a:t>
            </a:r>
            <a:r>
              <a:rPr lang="es-ES" sz="2000" dirty="0" smtClean="0"/>
              <a:t> Con los resultados de la investigación de mercado </a:t>
            </a:r>
          </a:p>
          <a:p>
            <a:pPr algn="just">
              <a:buNone/>
            </a:pPr>
            <a:r>
              <a:rPr lang="es-ES" sz="2000" dirty="0" smtClean="0"/>
              <a:t>sabemos que el  “proyecto” es viable, porque existe un mercado </a:t>
            </a:r>
          </a:p>
          <a:p>
            <a:pPr algn="just">
              <a:buNone/>
            </a:pPr>
            <a:r>
              <a:rPr lang="es-ES" sz="2000" dirty="0" smtClean="0"/>
              <a:t>potencial en constante  crecimiento, es un negocio rentable y de</a:t>
            </a:r>
          </a:p>
          <a:p>
            <a:pPr algn="just">
              <a:buNone/>
            </a:pPr>
            <a:r>
              <a:rPr lang="es-ES" sz="2000" dirty="0" smtClean="0"/>
              <a:t>retorno  rápido de capitales.  </a:t>
            </a:r>
            <a:endParaRPr lang="es-AR" sz="2000" dirty="0" smtClean="0"/>
          </a:p>
          <a:p>
            <a:pPr algn="just">
              <a:buNone/>
            </a:pPr>
            <a:endParaRPr lang="es-ES" sz="2000" u="sng" dirty="0" smtClean="0"/>
          </a:p>
          <a:p>
            <a:pPr algn="just">
              <a:buNone/>
            </a:pPr>
            <a:r>
              <a:rPr lang="es-ES" sz="2000" u="sng" dirty="0" smtClean="0"/>
              <a:t>El plan de marketing </a:t>
            </a:r>
            <a:r>
              <a:rPr lang="es-ES" sz="2000" dirty="0" smtClean="0"/>
              <a:t>es una herramienta para identificar oportunidades </a:t>
            </a:r>
          </a:p>
          <a:p>
            <a:pPr algn="just">
              <a:buNone/>
            </a:pPr>
            <a:r>
              <a:rPr lang="es-ES" sz="2000" dirty="0" smtClean="0"/>
              <a:t>y orientadas hacia el consumidor. </a:t>
            </a:r>
          </a:p>
          <a:p>
            <a:pPr algn="just">
              <a:buNone/>
            </a:pPr>
            <a:endParaRPr lang="es-ES" sz="2000" u="sng" dirty="0" smtClean="0"/>
          </a:p>
          <a:p>
            <a:pPr algn="just">
              <a:buNone/>
            </a:pPr>
            <a:r>
              <a:rPr lang="es-ES" sz="2000" u="sng" dirty="0" smtClean="0"/>
              <a:t>La función del marketing estratégico </a:t>
            </a:r>
            <a:r>
              <a:rPr lang="es-ES" sz="2000" dirty="0" smtClean="0"/>
              <a:t>  es un análisis permanente de las</a:t>
            </a:r>
          </a:p>
          <a:p>
            <a:pPr algn="just">
              <a:buNone/>
            </a:pPr>
            <a:r>
              <a:rPr lang="es-ES" sz="2000" dirty="0" smtClean="0"/>
              <a:t> necesidades del mercado y su evolución. </a:t>
            </a:r>
          </a:p>
          <a:p>
            <a:pPr algn="just">
              <a:buNone/>
            </a:pPr>
            <a:endParaRPr lang="es-ES" sz="2000" dirty="0" smtClean="0"/>
          </a:p>
          <a:p>
            <a:pPr algn="just">
              <a:buNone/>
            </a:pPr>
            <a:r>
              <a:rPr lang="es-ES" sz="2000" dirty="0" smtClean="0"/>
              <a:t>La </a:t>
            </a:r>
            <a:r>
              <a:rPr lang="es-ES" sz="2000" u="sng" dirty="0" smtClean="0"/>
              <a:t>visión estratégica </a:t>
            </a:r>
            <a:r>
              <a:rPr lang="es-ES" sz="2000" dirty="0" smtClean="0"/>
              <a:t>se  sitúa en el mediano y largo plazo, definir</a:t>
            </a:r>
          </a:p>
          <a:p>
            <a:pPr algn="just">
              <a:buNone/>
            </a:pPr>
            <a:r>
              <a:rPr lang="es-ES" sz="2000" dirty="0" smtClean="0"/>
              <a:t>sus objetivos, elaborar una estrategia de desarrollo y mantener un </a:t>
            </a:r>
          </a:p>
          <a:p>
            <a:pPr algn="just">
              <a:buNone/>
            </a:pPr>
            <a:r>
              <a:rPr lang="es-ES" sz="2000" dirty="0" smtClean="0"/>
              <a:t>equilibrio en la cartera de servicio.</a:t>
            </a:r>
            <a:endParaRPr lang="es-AR" sz="2000" dirty="0" smtClean="0"/>
          </a:p>
          <a:p>
            <a:pPr>
              <a:buNone/>
            </a:pPr>
            <a:endParaRPr lang="es-AR" sz="2000" dirty="0"/>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417514"/>
            <a:ext cx="8229600" cy="511156"/>
          </a:xfrm>
        </p:spPr>
        <p:txBody>
          <a:bodyPr>
            <a:noAutofit/>
          </a:bodyPr>
          <a:lstStyle/>
          <a:p>
            <a:r>
              <a:rPr lang="es-ES" sz="3200" b="1" dirty="0" smtClean="0"/>
              <a:t>PLAN DE MARKETING</a:t>
            </a:r>
            <a:endParaRPr lang="es-ES" sz="3200" dirty="0"/>
          </a:p>
        </p:txBody>
      </p:sp>
      <p:sp>
        <p:nvSpPr>
          <p:cNvPr id="3" name="2 Marcador de contenido"/>
          <p:cNvSpPr>
            <a:spLocks noGrp="1"/>
          </p:cNvSpPr>
          <p:nvPr>
            <p:ph sz="half" idx="1"/>
          </p:nvPr>
        </p:nvSpPr>
        <p:spPr>
          <a:xfrm>
            <a:off x="571472" y="1142984"/>
            <a:ext cx="8001056" cy="2714644"/>
          </a:xfrm>
        </p:spPr>
        <p:txBody>
          <a:bodyPr>
            <a:normAutofit fontScale="70000" lnSpcReduction="20000"/>
          </a:bodyPr>
          <a:lstStyle/>
          <a:p>
            <a:pPr>
              <a:buNone/>
            </a:pPr>
            <a:r>
              <a:rPr lang="es-ES" dirty="0" smtClean="0"/>
              <a:t>   </a:t>
            </a:r>
            <a:r>
              <a:rPr lang="es-ES" b="1" dirty="0" smtClean="0"/>
              <a:t>CICLO DE VIDA.</a:t>
            </a:r>
            <a:endParaRPr lang="es-AR" b="1" dirty="0" smtClean="0"/>
          </a:p>
          <a:p>
            <a:pPr>
              <a:buNone/>
            </a:pPr>
            <a:r>
              <a:rPr lang="es-ES" dirty="0" smtClean="0"/>
              <a:t>      Existen dos aspectos básicos para medir el atractivo de un mercado: </a:t>
            </a:r>
          </a:p>
          <a:p>
            <a:pPr>
              <a:buNone/>
            </a:pPr>
            <a:r>
              <a:rPr lang="es-ES" dirty="0" smtClean="0"/>
              <a:t>      fundamentalmente cuantitativo y el otro incorpora el factor tiempo para establecer una relación con la evolución de la demanda.</a:t>
            </a:r>
            <a:endParaRPr lang="es-AR" dirty="0" smtClean="0"/>
          </a:p>
          <a:p>
            <a:pPr>
              <a:buNone/>
            </a:pPr>
            <a:r>
              <a:rPr lang="es-ES" dirty="0" smtClean="0"/>
              <a:t>      El "ciclo de vida de los productos ", se asemeja al ciclo biológico del ser humano,  estas etapas tienden a reducirse por diversos motivos: </a:t>
            </a:r>
          </a:p>
          <a:p>
            <a:pPr>
              <a:buNone/>
            </a:pPr>
            <a:r>
              <a:rPr lang="es-ES" dirty="0" smtClean="0"/>
              <a:t>                   Cambios de comportamiento del consumidor</a:t>
            </a:r>
          </a:p>
          <a:p>
            <a:pPr>
              <a:buNone/>
            </a:pPr>
            <a:r>
              <a:rPr lang="es-ES" dirty="0" smtClean="0"/>
              <a:t>                   Competencia y factores tecnológicos.</a:t>
            </a:r>
            <a:endParaRPr lang="es-AR" dirty="0" smtClean="0"/>
          </a:p>
        </p:txBody>
      </p:sp>
      <p:pic>
        <p:nvPicPr>
          <p:cNvPr id="1026" name="Picture 2"/>
          <p:cNvPicPr>
            <a:picLocks noGrp="1" noChangeAspect="1" noChangeArrowheads="1"/>
          </p:cNvPicPr>
          <p:nvPr>
            <p:ph sz="half" idx="2"/>
          </p:nvPr>
        </p:nvPicPr>
        <p:blipFill>
          <a:blip r:embed="rId2"/>
          <a:srcRect/>
          <a:stretch>
            <a:fillRect/>
          </a:stretch>
        </p:blipFill>
        <p:spPr bwMode="auto">
          <a:xfrm>
            <a:off x="1357290" y="3786191"/>
            <a:ext cx="6072230" cy="2571768"/>
          </a:xfrm>
          <a:prstGeom prst="rect">
            <a:avLst/>
          </a:prstGeom>
          <a:noFill/>
          <a:ln w="9525" cmpd="sng">
            <a:solidFill>
              <a:schemeClr val="tx1"/>
            </a:solid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half" idx="1"/>
          </p:nvPr>
        </p:nvSpPr>
        <p:spPr>
          <a:xfrm>
            <a:off x="814390" y="928670"/>
            <a:ext cx="7758138" cy="1500198"/>
          </a:xfrm>
        </p:spPr>
        <p:txBody>
          <a:bodyPr>
            <a:normAutofit fontScale="25000" lnSpcReduction="20000"/>
          </a:bodyPr>
          <a:lstStyle/>
          <a:p>
            <a:pPr>
              <a:buNone/>
            </a:pPr>
            <a:r>
              <a:rPr lang="es-ES" sz="8000" b="1" dirty="0" smtClean="0"/>
              <a:t> OBJETIVOS FINANCIEROS.</a:t>
            </a:r>
            <a:endParaRPr lang="es-ES" sz="8000" dirty="0" smtClean="0"/>
          </a:p>
          <a:p>
            <a:pPr lvl="0"/>
            <a:r>
              <a:rPr lang="es-ES" sz="8000" dirty="0" smtClean="0"/>
              <a:t>Recuperar el monto de inversión inicial en el menor tiempo posible.</a:t>
            </a:r>
          </a:p>
          <a:p>
            <a:pPr lvl="0"/>
            <a:r>
              <a:rPr lang="es-ES" sz="8000" dirty="0" smtClean="0"/>
              <a:t>Obtener ingresos que sean mayores a los costes y gastos.</a:t>
            </a:r>
          </a:p>
          <a:p>
            <a:pPr lvl="0"/>
            <a:r>
              <a:rPr lang="es-ES" sz="8000" dirty="0" smtClean="0"/>
              <a:t>Generar flujos de cajas siempre positivos.</a:t>
            </a:r>
          </a:p>
          <a:p>
            <a:pPr lvl="0"/>
            <a:r>
              <a:rPr lang="es-ES" sz="8000" dirty="0" smtClean="0"/>
              <a:t>Lograr la máxima rentabilidad sobre la inversión.</a:t>
            </a:r>
          </a:p>
          <a:p>
            <a:endParaRPr lang="es-ES" sz="2000" dirty="0"/>
          </a:p>
        </p:txBody>
      </p:sp>
      <p:sp>
        <p:nvSpPr>
          <p:cNvPr id="8" name="7 Marcador de contenido"/>
          <p:cNvSpPr>
            <a:spLocks noGrp="1"/>
          </p:cNvSpPr>
          <p:nvPr>
            <p:ph sz="half" idx="2"/>
          </p:nvPr>
        </p:nvSpPr>
        <p:spPr>
          <a:xfrm>
            <a:off x="785786" y="2928934"/>
            <a:ext cx="7643866" cy="3643338"/>
          </a:xfrm>
        </p:spPr>
        <p:txBody>
          <a:bodyPr>
            <a:normAutofit fontScale="25000" lnSpcReduction="20000"/>
          </a:bodyPr>
          <a:lstStyle/>
          <a:p>
            <a:pPr>
              <a:buNone/>
            </a:pPr>
            <a:r>
              <a:rPr lang="es-ES" sz="8000" b="1" dirty="0" smtClean="0"/>
              <a:t>OBJETIVOS DE MERCADOTECNIA.</a:t>
            </a:r>
            <a:endParaRPr lang="es-ES" sz="8000" dirty="0" smtClean="0"/>
          </a:p>
          <a:p>
            <a:r>
              <a:rPr lang="es-ES" sz="8000" dirty="0" smtClean="0"/>
              <a:t>Ganar mercado y generar riqueza</a:t>
            </a:r>
          </a:p>
          <a:p>
            <a:pPr lvl="0"/>
            <a:r>
              <a:rPr lang="es-ES" sz="8000" dirty="0" smtClean="0"/>
              <a:t>Ingresar Exitosamente en el mercado el servicio  </a:t>
            </a:r>
            <a:r>
              <a:rPr lang="es-ES" sz="8000" b="1" dirty="0" smtClean="0"/>
              <a:t>“hotelero”.</a:t>
            </a:r>
            <a:endParaRPr lang="es-ES" sz="8000" dirty="0" smtClean="0"/>
          </a:p>
          <a:p>
            <a:pPr lvl="0"/>
            <a:r>
              <a:rPr lang="es-ES" sz="8000" dirty="0" smtClean="0"/>
              <a:t>Identificar mercados rentables.</a:t>
            </a:r>
          </a:p>
          <a:p>
            <a:pPr lvl="0"/>
            <a:r>
              <a:rPr lang="es-ES" sz="8000" dirty="0" smtClean="0"/>
              <a:t>Lograr un crecimiento acorde a la realidad del mercado y al ciclo de vida del producto.</a:t>
            </a:r>
          </a:p>
          <a:p>
            <a:pPr lvl="0"/>
            <a:r>
              <a:rPr lang="es-ES" sz="8000" dirty="0" smtClean="0"/>
              <a:t>Fijar un precio que los clientes estén dispuestos a pagar.</a:t>
            </a:r>
          </a:p>
          <a:p>
            <a:pPr lvl="0"/>
            <a:r>
              <a:rPr lang="es-ES" sz="8000" dirty="0" smtClean="0"/>
              <a:t>Lograr que las actividades de promoción cumplan con su objetivo de informar, persuadir y/o recordar.</a:t>
            </a:r>
          </a:p>
          <a:p>
            <a:pPr lvl="0"/>
            <a:r>
              <a:rPr lang="es-ES" sz="8000" dirty="0" smtClean="0"/>
              <a:t>Captar nuevos clientes.</a:t>
            </a:r>
          </a:p>
          <a:p>
            <a:pPr lvl="0"/>
            <a:r>
              <a:rPr lang="es-ES" sz="8000" dirty="0" smtClean="0"/>
              <a:t>Lograr la satisfacción de los clientes y que el Servicio Sea Excelente.</a:t>
            </a:r>
          </a:p>
        </p:txBody>
      </p:sp>
      <p:sp>
        <p:nvSpPr>
          <p:cNvPr id="9" name="5 Título"/>
          <p:cNvSpPr>
            <a:spLocks noGrp="1"/>
          </p:cNvSpPr>
          <p:nvPr>
            <p:ph type="title"/>
          </p:nvPr>
        </p:nvSpPr>
        <p:spPr>
          <a:xfrm>
            <a:off x="457200" y="274638"/>
            <a:ext cx="8229600" cy="654032"/>
          </a:xfrm>
        </p:spPr>
        <p:txBody>
          <a:bodyPr>
            <a:noAutofit/>
          </a:bodyPr>
          <a:lstStyle/>
          <a:p>
            <a:r>
              <a:rPr lang="es-ES" sz="3200" b="1" dirty="0" smtClean="0"/>
              <a:t>OBJETIVOS DEL PLAN DE MARKETING</a:t>
            </a:r>
            <a:r>
              <a:rPr lang="es-ES" sz="3200" dirty="0" smtClean="0"/>
              <a:t/>
            </a:r>
            <a:br>
              <a:rPr lang="es-ES" sz="3200" dirty="0" smtClean="0"/>
            </a:br>
            <a:endParaRPr lang="es-ES" sz="3200" dirty="0"/>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511156"/>
          </a:xfrm>
        </p:spPr>
        <p:txBody>
          <a:bodyPr>
            <a:normAutofit fontScale="90000"/>
          </a:bodyPr>
          <a:lstStyle/>
          <a:p>
            <a:r>
              <a:rPr lang="es-ES" sz="3600" b="1" dirty="0" smtClean="0"/>
              <a:t>ANALISIS ESTRATEGICO</a:t>
            </a:r>
            <a:r>
              <a:rPr lang="es-ES" dirty="0" smtClean="0"/>
              <a:t/>
            </a:r>
            <a:br>
              <a:rPr lang="es-ES" dirty="0" smtClean="0"/>
            </a:br>
            <a:r>
              <a:rPr lang="es-ES" b="1" dirty="0" smtClean="0"/>
              <a:t> </a:t>
            </a:r>
            <a:r>
              <a:rPr lang="es-ES" dirty="0" smtClean="0"/>
              <a:t/>
            </a:r>
            <a:br>
              <a:rPr lang="es-ES" dirty="0" smtClean="0"/>
            </a:br>
            <a:endParaRPr lang="es-ES" dirty="0"/>
          </a:p>
        </p:txBody>
      </p:sp>
      <p:sp>
        <p:nvSpPr>
          <p:cNvPr id="3" name="2 Marcador de contenido"/>
          <p:cNvSpPr>
            <a:spLocks noGrp="1"/>
          </p:cNvSpPr>
          <p:nvPr>
            <p:ph sz="half" idx="1"/>
          </p:nvPr>
        </p:nvSpPr>
        <p:spPr>
          <a:xfrm>
            <a:off x="571472" y="1000132"/>
            <a:ext cx="3857652" cy="5929330"/>
          </a:xfrm>
        </p:spPr>
        <p:txBody>
          <a:bodyPr>
            <a:normAutofit fontScale="47500" lnSpcReduction="20000"/>
          </a:bodyPr>
          <a:lstStyle/>
          <a:p>
            <a:pPr>
              <a:buNone/>
            </a:pPr>
            <a:r>
              <a:rPr lang="es-ES" sz="3800" b="1" dirty="0" smtClean="0"/>
              <a:t>MATRIZ BOSTON CONSULTING GROUP.</a:t>
            </a:r>
          </a:p>
          <a:p>
            <a:r>
              <a:rPr lang="es-ES" sz="4200" dirty="0" smtClean="0"/>
              <a:t>En la matriz de crecimiento – participación se clasifica las Unidades Estratégicas de Negocios, el cual sirve de indicador de la competitividad. </a:t>
            </a:r>
          </a:p>
          <a:p>
            <a:r>
              <a:rPr lang="es-ES" sz="4200" dirty="0" smtClean="0"/>
              <a:t>Se conforma de una tabla de doble entrada, que da lugar a una rejilla de cuatro cuadrantes. </a:t>
            </a:r>
          </a:p>
          <a:p>
            <a:r>
              <a:rPr lang="es-ES" sz="4200" dirty="0" smtClean="0"/>
              <a:t>La tasa de crecimiento del mercado es el eje vertical mide el aumento del volumen de ventas de la unidad El crecimiento se mide en alto y bajo.</a:t>
            </a:r>
          </a:p>
          <a:p>
            <a:r>
              <a:rPr lang="es-ES" sz="4200" dirty="0" smtClean="0"/>
              <a:t>En el eje horizontal se mide la cuota de mercado relativa. Se pueden identificar cuatro grupos de productos –mercados.</a:t>
            </a:r>
            <a:endParaRPr lang="es-ES" dirty="0" smtClean="0"/>
          </a:p>
          <a:p>
            <a:endParaRPr lang="es-ES" dirty="0" smtClean="0"/>
          </a:p>
          <a:p>
            <a:endParaRPr lang="es-ES" dirty="0"/>
          </a:p>
        </p:txBody>
      </p:sp>
      <p:pic>
        <p:nvPicPr>
          <p:cNvPr id="2050" name="Picture 2"/>
          <p:cNvPicPr>
            <a:picLocks noGrp="1" noChangeAspect="1" noChangeArrowheads="1"/>
          </p:cNvPicPr>
          <p:nvPr>
            <p:ph sz="half" idx="2"/>
          </p:nvPr>
        </p:nvPicPr>
        <p:blipFill>
          <a:blip r:embed="rId2"/>
          <a:srcRect/>
          <a:stretch>
            <a:fillRect/>
          </a:stretch>
        </p:blipFill>
        <p:spPr bwMode="auto">
          <a:xfrm>
            <a:off x="5000628" y="1320874"/>
            <a:ext cx="3471858" cy="4322703"/>
          </a:xfrm>
          <a:prstGeom prst="rect">
            <a:avLst/>
          </a:prstGeom>
          <a:noFill/>
          <a:ln w="9525" cmpd="sng">
            <a:solidFill>
              <a:schemeClr val="tx1"/>
            </a:solid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654032"/>
          </a:xfrm>
        </p:spPr>
        <p:txBody>
          <a:bodyPr>
            <a:noAutofit/>
          </a:bodyPr>
          <a:lstStyle/>
          <a:p>
            <a:r>
              <a:rPr lang="es-ES" sz="3200" b="1" dirty="0" smtClean="0"/>
              <a:t>DIAMANTE DE PORTER.</a:t>
            </a:r>
            <a:r>
              <a:rPr lang="es-AR" sz="3200" dirty="0" smtClean="0"/>
              <a:t/>
            </a:r>
            <a:br>
              <a:rPr lang="es-AR" sz="3200" dirty="0" smtClean="0"/>
            </a:br>
            <a:endParaRPr lang="es-AR" sz="3200" dirty="0"/>
          </a:p>
        </p:txBody>
      </p:sp>
      <p:sp>
        <p:nvSpPr>
          <p:cNvPr id="3" name="2 Marcador de contenido"/>
          <p:cNvSpPr>
            <a:spLocks noGrp="1"/>
          </p:cNvSpPr>
          <p:nvPr>
            <p:ph sz="half" idx="1"/>
          </p:nvPr>
        </p:nvSpPr>
        <p:spPr>
          <a:xfrm>
            <a:off x="285720" y="1214422"/>
            <a:ext cx="4357718" cy="6143644"/>
          </a:xfrm>
        </p:spPr>
        <p:txBody>
          <a:bodyPr>
            <a:normAutofit fontScale="25000" lnSpcReduction="20000"/>
          </a:bodyPr>
          <a:lstStyle/>
          <a:p>
            <a:pPr>
              <a:buNone/>
            </a:pPr>
            <a:r>
              <a:rPr lang="es-ES" sz="7400" dirty="0" smtClean="0"/>
              <a:t>Un modelo que puede ayudar a entender </a:t>
            </a:r>
          </a:p>
          <a:p>
            <a:pPr>
              <a:buNone/>
            </a:pPr>
            <a:r>
              <a:rPr lang="es-ES" sz="7400" dirty="0" smtClean="0"/>
              <a:t>la  ventaja competitiva. </a:t>
            </a:r>
            <a:endParaRPr lang="es-AR" sz="7400" dirty="0" smtClean="0"/>
          </a:p>
          <a:p>
            <a:pPr lvl="0">
              <a:buNone/>
            </a:pPr>
            <a:r>
              <a:rPr lang="es-ES" sz="7400" u="sng" dirty="0" smtClean="0"/>
              <a:t>Industrias relacionadas y de apoyo.- </a:t>
            </a:r>
            <a:r>
              <a:rPr lang="es-ES" sz="7400" dirty="0" smtClean="0"/>
              <a:t>Las </a:t>
            </a:r>
          </a:p>
          <a:p>
            <a:pPr lvl="0">
              <a:buNone/>
            </a:pPr>
            <a:r>
              <a:rPr lang="es-ES" sz="7400" dirty="0" smtClean="0"/>
              <a:t>industria hotelera en la ciudad es muy  </a:t>
            </a:r>
          </a:p>
          <a:p>
            <a:pPr lvl="0">
              <a:buNone/>
            </a:pPr>
            <a:r>
              <a:rPr lang="es-ES" sz="7400" dirty="0" smtClean="0"/>
              <a:t>Grande; la proximidad de industrias </a:t>
            </a:r>
          </a:p>
          <a:p>
            <a:pPr lvl="0">
              <a:buNone/>
            </a:pPr>
            <a:r>
              <a:rPr lang="es-ES" sz="7400" dirty="0" smtClean="0"/>
              <a:t>ascendentes y descendentes facilitará un </a:t>
            </a:r>
          </a:p>
          <a:p>
            <a:pPr lvl="0">
              <a:buNone/>
            </a:pPr>
            <a:r>
              <a:rPr lang="es-ES" sz="7400" dirty="0" smtClean="0"/>
              <a:t>intercambio de información e ideas. </a:t>
            </a:r>
            <a:endParaRPr lang="es-AR" sz="7400" dirty="0" smtClean="0"/>
          </a:p>
          <a:p>
            <a:pPr lvl="0">
              <a:buNone/>
            </a:pPr>
            <a:r>
              <a:rPr lang="es-ES" sz="7400" u="sng" dirty="0" smtClean="0"/>
              <a:t>Condiciones de factores.-  </a:t>
            </a:r>
            <a:r>
              <a:rPr lang="es-ES" sz="7400" dirty="0" smtClean="0"/>
              <a:t>La localidad </a:t>
            </a:r>
          </a:p>
          <a:p>
            <a:pPr lvl="0">
              <a:buNone/>
            </a:pPr>
            <a:r>
              <a:rPr lang="es-ES" sz="7400" dirty="0" smtClean="0"/>
              <a:t>donde se realizara el proyecto tiene </a:t>
            </a:r>
          </a:p>
          <a:p>
            <a:pPr lvl="0">
              <a:buNone/>
            </a:pPr>
            <a:r>
              <a:rPr lang="es-ES" sz="7400" dirty="0" smtClean="0"/>
              <a:t>condiciones de factor favorables como el </a:t>
            </a:r>
          </a:p>
          <a:p>
            <a:pPr lvl="0">
              <a:buNone/>
            </a:pPr>
            <a:r>
              <a:rPr lang="es-ES" sz="7400" dirty="0" smtClean="0"/>
              <a:t>echo de que es una localidad turística, </a:t>
            </a:r>
          </a:p>
          <a:p>
            <a:pPr lvl="0">
              <a:buNone/>
            </a:pPr>
            <a:r>
              <a:rPr lang="es-ES" sz="7400" dirty="0" smtClean="0"/>
              <a:t>comercial, y de crecimiento poblacional </a:t>
            </a:r>
          </a:p>
          <a:p>
            <a:pPr lvl="0">
              <a:buNone/>
            </a:pPr>
            <a:r>
              <a:rPr lang="es-ES" sz="7400" dirty="0" smtClean="0"/>
              <a:t>alto.</a:t>
            </a:r>
            <a:endParaRPr lang="es-AR" sz="7400" dirty="0" smtClean="0"/>
          </a:p>
          <a:p>
            <a:pPr lvl="0">
              <a:buNone/>
              <a:defRPr/>
            </a:pPr>
            <a:r>
              <a:rPr lang="es-ES" sz="7400" u="sng" dirty="0" smtClean="0"/>
              <a:t>Condiciones de demanda.- </a:t>
            </a:r>
            <a:r>
              <a:rPr lang="es-ES" sz="7400" dirty="0" smtClean="0"/>
              <a:t>Hay fuertes </a:t>
            </a:r>
          </a:p>
          <a:p>
            <a:pPr lvl="0">
              <a:buNone/>
              <a:defRPr/>
            </a:pPr>
            <a:r>
              <a:rPr lang="es-ES" sz="7400" dirty="0" smtClean="0"/>
              <a:t>condiciones del lado  de la  demanda </a:t>
            </a:r>
          </a:p>
          <a:p>
            <a:pPr lvl="0">
              <a:buNone/>
              <a:defRPr/>
            </a:pPr>
            <a:r>
              <a:rPr lang="es-ES" sz="7400" dirty="0" smtClean="0"/>
              <a:t>por el ingreso de turistas nacionales, </a:t>
            </a:r>
          </a:p>
          <a:p>
            <a:pPr lvl="0">
              <a:buNone/>
              <a:defRPr/>
            </a:pPr>
            <a:r>
              <a:rPr lang="es-ES" sz="7400" dirty="0" smtClean="0"/>
              <a:t>extranjeros y  habitantes de la ciudad. </a:t>
            </a:r>
          </a:p>
          <a:p>
            <a:pPr lvl="0">
              <a:buNone/>
              <a:defRPr/>
            </a:pPr>
            <a:endParaRPr lang="es-AR" sz="7400" dirty="0" smtClean="0"/>
          </a:p>
          <a:p>
            <a:pPr>
              <a:buNone/>
            </a:pPr>
            <a:endParaRPr lang="es-AR" sz="7400" dirty="0"/>
          </a:p>
        </p:txBody>
      </p:sp>
      <p:pic>
        <p:nvPicPr>
          <p:cNvPr id="1026" name="Picture 2"/>
          <p:cNvPicPr>
            <a:picLocks noGrp="1" noChangeAspect="1" noChangeArrowheads="1"/>
          </p:cNvPicPr>
          <p:nvPr>
            <p:ph sz="half" idx="2"/>
          </p:nvPr>
        </p:nvPicPr>
        <p:blipFill>
          <a:blip r:embed="rId2"/>
          <a:srcRect/>
          <a:stretch>
            <a:fillRect/>
          </a:stretch>
        </p:blipFill>
        <p:spPr bwMode="auto">
          <a:xfrm>
            <a:off x="5143504" y="3357562"/>
            <a:ext cx="3286148" cy="2643206"/>
          </a:xfrm>
          <a:prstGeom prst="rect">
            <a:avLst/>
          </a:prstGeom>
          <a:noFill/>
          <a:ln w="9525" cmpd="sng">
            <a:solidFill>
              <a:schemeClr val="tx1"/>
            </a:solidFill>
            <a:miter lim="800000"/>
            <a:headEnd/>
            <a:tailEnd/>
          </a:ln>
        </p:spPr>
      </p:pic>
      <p:sp>
        <p:nvSpPr>
          <p:cNvPr id="6" name="2 Marcador de contenido"/>
          <p:cNvSpPr txBox="1">
            <a:spLocks/>
          </p:cNvSpPr>
          <p:nvPr/>
        </p:nvSpPr>
        <p:spPr>
          <a:xfrm>
            <a:off x="4929190" y="1285861"/>
            <a:ext cx="3786214" cy="2000263"/>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200" b="0" i="0" u="sng" strike="noStrike" kern="1200" cap="none" spc="0" normalizeH="0" baseline="0" noProof="0" dirty="0" smtClean="0">
                <a:ln>
                  <a:noFill/>
                </a:ln>
                <a:solidFill>
                  <a:schemeClr val="tx1"/>
                </a:solidFill>
                <a:effectLst/>
                <a:uLnTx/>
                <a:uFillTx/>
                <a:latin typeface="+mn-lt"/>
                <a:ea typeface="+mn-ea"/>
                <a:cs typeface="+mn-cs"/>
              </a:rPr>
              <a:t>Estrategia, estructura y rivalidad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200" b="0" i="0" u="sng" strike="noStrike" kern="1200" cap="none" spc="0" normalizeH="0" baseline="0" noProof="0" dirty="0" smtClean="0">
                <a:ln>
                  <a:noFill/>
                </a:ln>
                <a:solidFill>
                  <a:schemeClr val="tx1"/>
                </a:solidFill>
                <a:effectLst/>
                <a:uLnTx/>
                <a:uFillTx/>
                <a:latin typeface="+mn-lt"/>
                <a:ea typeface="+mn-ea"/>
                <a:cs typeface="+mn-cs"/>
              </a:rPr>
              <a:t>empresarial.- </a:t>
            </a:r>
            <a:r>
              <a:rPr kumimoji="0" lang="es-ES" sz="2200" b="0" i="0" u="none" strike="noStrike" kern="1200" cap="none" spc="0" normalizeH="0" baseline="0" noProof="0" dirty="0" smtClean="0">
                <a:ln>
                  <a:noFill/>
                </a:ln>
                <a:solidFill>
                  <a:schemeClr val="tx1"/>
                </a:solidFill>
                <a:effectLst/>
                <a:uLnTx/>
                <a:uFillTx/>
                <a:latin typeface="+mn-lt"/>
                <a:ea typeface="+mn-ea"/>
                <a:cs typeface="+mn-cs"/>
              </a:rPr>
              <a:t>El mundo es dominado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200" b="0" i="0" u="none" strike="noStrike" kern="1200" cap="none" spc="0" normalizeH="0" baseline="0" noProof="0" dirty="0" smtClean="0">
                <a:ln>
                  <a:noFill/>
                </a:ln>
                <a:solidFill>
                  <a:schemeClr val="tx1"/>
                </a:solidFill>
                <a:effectLst/>
                <a:uLnTx/>
                <a:uFillTx/>
                <a:latin typeface="+mn-lt"/>
                <a:ea typeface="+mn-ea"/>
                <a:cs typeface="+mn-cs"/>
              </a:rPr>
              <a:t>por condiciones dinámicas. La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200" b="0" i="0" u="none" strike="noStrike" kern="1200" cap="none" spc="0" normalizeH="0" baseline="0" noProof="0" dirty="0" smtClean="0">
                <a:ln>
                  <a:noFill/>
                </a:ln>
                <a:solidFill>
                  <a:schemeClr val="tx1"/>
                </a:solidFill>
                <a:effectLst/>
                <a:uLnTx/>
                <a:uFillTx/>
                <a:latin typeface="+mn-lt"/>
                <a:ea typeface="+mn-ea"/>
                <a:cs typeface="+mn-cs"/>
              </a:rPr>
              <a:t>competencia impulsa a trabajar para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200" b="0" i="0" u="none" strike="noStrike" kern="1200" cap="none" spc="0" normalizeH="0" baseline="0" noProof="0" dirty="0" smtClean="0">
                <a:ln>
                  <a:noFill/>
                </a:ln>
                <a:solidFill>
                  <a:schemeClr val="tx1"/>
                </a:solidFill>
                <a:effectLst/>
                <a:uLnTx/>
                <a:uFillTx/>
                <a:latin typeface="+mn-lt"/>
                <a:ea typeface="+mn-ea"/>
                <a:cs typeface="+mn-cs"/>
              </a:rPr>
              <a:t>aumentar </a:t>
            </a:r>
            <a:r>
              <a:rPr lang="es-ES" sz="2200" dirty="0" smtClean="0"/>
              <a:t>el </a:t>
            </a:r>
            <a:r>
              <a:rPr kumimoji="0" lang="es-ES" sz="2200" b="0" i="0" u="none" strike="noStrike" kern="1200" cap="none" spc="0" normalizeH="0" baseline="0" noProof="0" dirty="0" smtClean="0">
                <a:ln>
                  <a:noFill/>
                </a:ln>
                <a:solidFill>
                  <a:schemeClr val="tx1"/>
                </a:solidFill>
                <a:effectLst/>
                <a:uLnTx/>
                <a:uFillTx/>
                <a:latin typeface="+mn-lt"/>
                <a:ea typeface="+mn-ea"/>
                <a:cs typeface="+mn-cs"/>
              </a:rPr>
              <a:t>servicios.</a:t>
            </a:r>
            <a:endParaRPr kumimoji="0" lang="es-AR"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AR" sz="7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3042" y="203200"/>
            <a:ext cx="5729270" cy="725470"/>
          </a:xfrm>
        </p:spPr>
        <p:txBody>
          <a:bodyPr>
            <a:normAutofit/>
          </a:bodyPr>
          <a:lstStyle/>
          <a:p>
            <a:r>
              <a:rPr lang="es-ES" sz="3200" b="1" dirty="0" smtClean="0"/>
              <a:t>MARKETING MIX</a:t>
            </a:r>
            <a:endParaRPr lang="es-AR" sz="3200" dirty="0"/>
          </a:p>
        </p:txBody>
      </p:sp>
      <p:pic>
        <p:nvPicPr>
          <p:cNvPr id="2050" name="Picture 2"/>
          <p:cNvPicPr>
            <a:picLocks noGrp="1" noChangeAspect="1" noChangeArrowheads="1"/>
          </p:cNvPicPr>
          <p:nvPr>
            <p:ph sz="half" idx="1"/>
          </p:nvPr>
        </p:nvPicPr>
        <p:blipFill>
          <a:blip r:embed="rId2"/>
          <a:srcRect/>
          <a:stretch>
            <a:fillRect/>
          </a:stretch>
        </p:blipFill>
        <p:spPr bwMode="auto">
          <a:xfrm>
            <a:off x="1071538" y="1571612"/>
            <a:ext cx="3071834" cy="2214579"/>
          </a:xfrm>
          <a:prstGeom prst="rect">
            <a:avLst/>
          </a:prstGeom>
          <a:noFill/>
          <a:ln w="9525" cmpd="sng">
            <a:solidFill>
              <a:schemeClr val="tx1"/>
            </a:solid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5000628" y="1571612"/>
            <a:ext cx="3000396" cy="2214578"/>
          </a:xfrm>
          <a:prstGeom prst="rect">
            <a:avLst/>
          </a:prstGeom>
          <a:noFill/>
          <a:ln w="9525" cmpd="sng">
            <a:solidFill>
              <a:schemeClr val="tx1"/>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071538" y="4143380"/>
            <a:ext cx="3071834" cy="2143116"/>
          </a:xfrm>
          <a:prstGeom prst="rect">
            <a:avLst/>
          </a:prstGeom>
          <a:noFill/>
          <a:ln w="9525" cmpd="sng">
            <a:solidFill>
              <a:schemeClr val="tx1"/>
            </a:solid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929190" y="4143380"/>
            <a:ext cx="3071834" cy="2143140"/>
          </a:xfrm>
          <a:prstGeom prst="rect">
            <a:avLst/>
          </a:prstGeom>
          <a:noFill/>
          <a:ln w="9525" cmpd="sng">
            <a:solidFill>
              <a:schemeClr val="tx1"/>
            </a:solidFill>
            <a:miter lim="800000"/>
            <a:headEnd/>
            <a:tailEnd/>
          </a:ln>
        </p:spPr>
      </p:pic>
      <p:sp>
        <p:nvSpPr>
          <p:cNvPr id="9" name="1 Título"/>
          <p:cNvSpPr txBox="1">
            <a:spLocks/>
          </p:cNvSpPr>
          <p:nvPr/>
        </p:nvSpPr>
        <p:spPr>
          <a:xfrm>
            <a:off x="1057276" y="917580"/>
            <a:ext cx="6586558" cy="72547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dirty="0" smtClean="0">
                <a:ln>
                  <a:noFill/>
                </a:ln>
                <a:solidFill>
                  <a:schemeClr val="tx1"/>
                </a:solidFill>
                <a:effectLst/>
                <a:uLnTx/>
                <a:uFillTx/>
                <a:latin typeface="+mj-lt"/>
                <a:ea typeface="+mj-ea"/>
                <a:cs typeface="+mj-cs"/>
              </a:rPr>
              <a:t>PRODUCTO</a:t>
            </a:r>
            <a:r>
              <a:rPr kumimoji="0" lang="es-AR" sz="2000" b="0" i="0" u="none" strike="noStrike" kern="1200" cap="none" spc="0" normalizeH="0" baseline="0" noProof="0" dirty="0" smtClean="0">
                <a:ln>
                  <a:noFill/>
                </a:ln>
                <a:solidFill>
                  <a:schemeClr val="tx1"/>
                </a:solidFill>
                <a:effectLst/>
                <a:uLnTx/>
                <a:uFillTx/>
                <a:latin typeface="+mj-lt"/>
                <a:ea typeface="+mj-ea"/>
                <a:cs typeface="+mj-cs"/>
              </a:rPr>
              <a:t/>
            </a:r>
            <a:br>
              <a:rPr kumimoji="0" lang="es-AR" sz="2000" b="0" i="0" u="none" strike="noStrike" kern="1200" cap="none" spc="0" normalizeH="0" baseline="0" noProof="0" dirty="0" smtClean="0">
                <a:ln>
                  <a:noFill/>
                </a:ln>
                <a:solidFill>
                  <a:schemeClr val="tx1"/>
                </a:solidFill>
                <a:effectLst/>
                <a:uLnTx/>
                <a:uFillTx/>
                <a:latin typeface="+mj-lt"/>
                <a:ea typeface="+mj-ea"/>
                <a:cs typeface="+mj-cs"/>
              </a:rPr>
            </a:br>
            <a:endParaRPr kumimoji="0" lang="es-AR"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654032"/>
          </a:xfrm>
        </p:spPr>
        <p:txBody>
          <a:bodyPr>
            <a:noAutofit/>
          </a:bodyPr>
          <a:lstStyle/>
          <a:p>
            <a:r>
              <a:rPr lang="es-ES" sz="3200" b="1" dirty="0" smtClean="0"/>
              <a:t>PRECIO</a:t>
            </a:r>
            <a:r>
              <a:rPr lang="es-AR" sz="3200" dirty="0" smtClean="0"/>
              <a:t/>
            </a:r>
            <a:br>
              <a:rPr lang="es-AR" sz="3200" dirty="0" smtClean="0"/>
            </a:br>
            <a:endParaRPr lang="es-AR" sz="3200" dirty="0"/>
          </a:p>
        </p:txBody>
      </p:sp>
      <p:sp>
        <p:nvSpPr>
          <p:cNvPr id="3" name="2 Marcador de contenido"/>
          <p:cNvSpPr>
            <a:spLocks noGrp="1"/>
          </p:cNvSpPr>
          <p:nvPr>
            <p:ph sz="half" idx="1"/>
          </p:nvPr>
        </p:nvSpPr>
        <p:spPr>
          <a:xfrm>
            <a:off x="285720" y="785794"/>
            <a:ext cx="4357718" cy="6500834"/>
          </a:xfrm>
        </p:spPr>
        <p:txBody>
          <a:bodyPr>
            <a:normAutofit fontScale="62500" lnSpcReduction="20000"/>
          </a:bodyPr>
          <a:lstStyle/>
          <a:p>
            <a:pPr>
              <a:lnSpc>
                <a:spcPct val="80000"/>
              </a:lnSpc>
              <a:buFont typeface="Wingdings" pitchFamily="2" charset="2"/>
              <a:buNone/>
            </a:pPr>
            <a:r>
              <a:rPr lang="es-ES" sz="1800" dirty="0" smtClean="0">
                <a:latin typeface="Times New Roman" pitchFamily="18" charset="0"/>
              </a:rPr>
              <a:t>    </a:t>
            </a:r>
            <a:r>
              <a:rPr lang="es-ES" sz="2600" dirty="0" smtClean="0">
                <a:latin typeface="Times New Roman" pitchFamily="18" charset="0"/>
              </a:rPr>
              <a:t>	</a:t>
            </a:r>
          </a:p>
          <a:p>
            <a:pPr>
              <a:lnSpc>
                <a:spcPct val="80000"/>
              </a:lnSpc>
              <a:buFont typeface="Wingdings" pitchFamily="2" charset="2"/>
              <a:buNone/>
            </a:pPr>
            <a:endParaRPr lang="es-ES" sz="2600" dirty="0" smtClean="0">
              <a:latin typeface="Times New Roman" pitchFamily="18" charset="0"/>
            </a:endParaRPr>
          </a:p>
          <a:p>
            <a:pPr>
              <a:lnSpc>
                <a:spcPct val="80000"/>
              </a:lnSpc>
              <a:buFont typeface="Wingdings" pitchFamily="2" charset="2"/>
              <a:buNone/>
            </a:pPr>
            <a:r>
              <a:rPr lang="es-ES" sz="2600" dirty="0" smtClean="0">
                <a:latin typeface="Times New Roman" pitchFamily="18" charset="0"/>
              </a:rPr>
              <a:t>	</a:t>
            </a:r>
            <a:r>
              <a:rPr lang="es-ES" sz="2900" dirty="0" smtClean="0">
                <a:latin typeface="Times New Roman" pitchFamily="18" charset="0"/>
              </a:rPr>
              <a:t>El concepto de precio está determinado por la cantidad moneda (dinero) que una persona está dispuesta a entregar por un bien o servicio.</a:t>
            </a:r>
          </a:p>
          <a:p>
            <a:pPr>
              <a:lnSpc>
                <a:spcPct val="80000"/>
              </a:lnSpc>
              <a:buFont typeface="Wingdings" pitchFamily="2" charset="2"/>
              <a:buNone/>
            </a:pPr>
            <a:r>
              <a:rPr lang="es-ES" sz="2900" dirty="0" smtClean="0">
                <a:latin typeface="Times New Roman" pitchFamily="18" charset="0"/>
              </a:rPr>
              <a:t>	</a:t>
            </a:r>
          </a:p>
          <a:p>
            <a:pPr>
              <a:lnSpc>
                <a:spcPct val="80000"/>
              </a:lnSpc>
              <a:buFont typeface="Wingdings" pitchFamily="2" charset="2"/>
              <a:buNone/>
            </a:pPr>
            <a:r>
              <a:rPr lang="es-ES" sz="2900" dirty="0" smtClean="0">
                <a:latin typeface="Times New Roman" pitchFamily="18" charset="0"/>
              </a:rPr>
              <a:t>	Comprender la estructura de costos de un producto es esencial para la determinación y la elección del precio y  servirá como estrategia para enfrentar la competencia.</a:t>
            </a:r>
          </a:p>
          <a:p>
            <a:pPr>
              <a:lnSpc>
                <a:spcPct val="80000"/>
              </a:lnSpc>
              <a:buFont typeface="Wingdings" pitchFamily="2" charset="2"/>
              <a:buNone/>
            </a:pPr>
            <a:r>
              <a:rPr lang="es-ES" sz="2900" dirty="0" smtClean="0">
                <a:latin typeface="Times New Roman" pitchFamily="18" charset="0"/>
              </a:rPr>
              <a:t>	</a:t>
            </a:r>
          </a:p>
          <a:p>
            <a:pPr>
              <a:lnSpc>
                <a:spcPct val="80000"/>
              </a:lnSpc>
              <a:buFont typeface="Wingdings" pitchFamily="2" charset="2"/>
              <a:buNone/>
            </a:pPr>
            <a:r>
              <a:rPr lang="es-ES" sz="2900" dirty="0" smtClean="0">
                <a:latin typeface="Times New Roman" pitchFamily="18" charset="0"/>
              </a:rPr>
              <a:t>	La variable precios debe entenderse no solo como un valor sino como parte integrante de una imagen llamado producto. </a:t>
            </a:r>
          </a:p>
          <a:p>
            <a:pPr>
              <a:lnSpc>
                <a:spcPct val="80000"/>
              </a:lnSpc>
              <a:buNone/>
            </a:pPr>
            <a:r>
              <a:rPr lang="es-ES" sz="2900" dirty="0" smtClean="0">
                <a:latin typeface="Times New Roman" pitchFamily="18" charset="0"/>
              </a:rPr>
              <a:t>	</a:t>
            </a:r>
          </a:p>
          <a:p>
            <a:pPr>
              <a:lnSpc>
                <a:spcPct val="80000"/>
              </a:lnSpc>
              <a:buNone/>
            </a:pPr>
            <a:r>
              <a:rPr lang="es-ES" sz="2900" dirty="0" smtClean="0">
                <a:latin typeface="Times New Roman" pitchFamily="18" charset="0"/>
              </a:rPr>
              <a:t>	El precio por hacer uso de las instalaciones  del </a:t>
            </a:r>
            <a:r>
              <a:rPr lang="es-ES" sz="2900" dirty="0" smtClean="0">
                <a:solidFill>
                  <a:srgbClr val="FF0000"/>
                </a:solidFill>
                <a:latin typeface="Times New Roman" pitchFamily="18" charset="0"/>
              </a:rPr>
              <a:t>hotel VANIDADES</a:t>
            </a:r>
            <a:r>
              <a:rPr lang="es-ES" sz="2900" dirty="0" smtClean="0">
                <a:latin typeface="Times New Roman" pitchFamily="18" charset="0"/>
              </a:rPr>
              <a:t>,  se estimara en función a los precios que el cliente potencial estará dispuestos a pagar (realizado en las encuestas) así:</a:t>
            </a:r>
          </a:p>
          <a:p>
            <a:pPr marL="342900" lvl="3" indent="-342900">
              <a:lnSpc>
                <a:spcPct val="80000"/>
              </a:lnSpc>
              <a:buNone/>
            </a:pPr>
            <a:r>
              <a:rPr lang="es-EC" sz="3300" dirty="0" smtClean="0">
                <a:latin typeface="Times New Roman" pitchFamily="18" charset="0"/>
              </a:rPr>
              <a:t>			</a:t>
            </a:r>
            <a:endParaRPr lang="es-ES" sz="3300" dirty="0" smtClean="0">
              <a:latin typeface="Times New Roman" pitchFamily="18" charset="0"/>
            </a:endParaRPr>
          </a:p>
        </p:txBody>
      </p:sp>
      <p:sp>
        <p:nvSpPr>
          <p:cNvPr id="7" name="6 Marcador de contenido"/>
          <p:cNvSpPr>
            <a:spLocks noGrp="1"/>
          </p:cNvSpPr>
          <p:nvPr>
            <p:ph sz="half" idx="2"/>
          </p:nvPr>
        </p:nvSpPr>
        <p:spPr>
          <a:xfrm>
            <a:off x="4648200" y="857232"/>
            <a:ext cx="4038600" cy="5268931"/>
          </a:xfrm>
        </p:spPr>
        <p:txBody>
          <a:bodyPr>
            <a:normAutofit fontScale="62500" lnSpcReduction="20000"/>
          </a:bodyPr>
          <a:lstStyle/>
          <a:p>
            <a:pPr marL="342900" lvl="3" indent="-342900">
              <a:lnSpc>
                <a:spcPct val="80000"/>
              </a:lnSpc>
              <a:buNone/>
            </a:pPr>
            <a:r>
              <a:rPr lang="es-ES" sz="2900" dirty="0" smtClean="0">
                <a:latin typeface="Times New Roman" pitchFamily="18" charset="0"/>
              </a:rPr>
              <a:t>	</a:t>
            </a:r>
          </a:p>
          <a:p>
            <a:pPr marL="342900" lvl="3" indent="-342900">
              <a:lnSpc>
                <a:spcPct val="80000"/>
              </a:lnSpc>
              <a:buNone/>
            </a:pPr>
            <a:r>
              <a:rPr lang="es-ES" sz="2900" dirty="0" smtClean="0">
                <a:latin typeface="Times New Roman" pitchFamily="18" charset="0"/>
              </a:rPr>
              <a:t>	Precios Ponderador</a:t>
            </a:r>
          </a:p>
          <a:p>
            <a:pPr marL="342900" lvl="3" indent="-342900">
              <a:lnSpc>
                <a:spcPct val="80000"/>
              </a:lnSpc>
              <a:buNone/>
            </a:pPr>
            <a:r>
              <a:rPr lang="es-ES" sz="2900" dirty="0" smtClean="0">
                <a:latin typeface="Times New Roman" pitchFamily="18" charset="0"/>
              </a:rPr>
              <a:t>     $ 10         63%$ </a:t>
            </a:r>
          </a:p>
          <a:p>
            <a:pPr marL="342900" lvl="3" indent="-342900">
              <a:lnSpc>
                <a:spcPct val="80000"/>
              </a:lnSpc>
              <a:buNone/>
            </a:pPr>
            <a:r>
              <a:rPr lang="es-ES" sz="2900" dirty="0" smtClean="0">
                <a:latin typeface="Times New Roman" pitchFamily="18" charset="0"/>
              </a:rPr>
              <a:t>	$15	31%			</a:t>
            </a:r>
          </a:p>
          <a:p>
            <a:pPr marL="342900" lvl="3" indent="-342900">
              <a:lnSpc>
                <a:spcPct val="80000"/>
              </a:lnSpc>
              <a:buNone/>
            </a:pPr>
            <a:r>
              <a:rPr lang="es-ES" sz="2900" dirty="0" smtClean="0">
                <a:latin typeface="Times New Roman" pitchFamily="18" charset="0"/>
              </a:rPr>
              <a:t>	$ 20	9%</a:t>
            </a:r>
          </a:p>
          <a:p>
            <a:pPr>
              <a:lnSpc>
                <a:spcPct val="80000"/>
              </a:lnSpc>
              <a:buFont typeface="Wingdings" pitchFamily="2" charset="2"/>
              <a:buNone/>
            </a:pPr>
            <a:r>
              <a:rPr lang="es-ES" sz="2900" dirty="0" smtClean="0">
                <a:latin typeface="Times New Roman" pitchFamily="18" charset="0"/>
              </a:rPr>
              <a:t>	En base a la investigación de mercado  realizada se determinara el precio, obteniendo un promedio ponderado. </a:t>
            </a:r>
          </a:p>
          <a:p>
            <a:pPr>
              <a:lnSpc>
                <a:spcPct val="80000"/>
              </a:lnSpc>
              <a:buFont typeface="Wingdings" pitchFamily="2" charset="2"/>
              <a:buNone/>
            </a:pPr>
            <a:endParaRPr lang="es-ES" sz="2900" dirty="0" smtClean="0">
              <a:latin typeface="Times New Roman" pitchFamily="18" charset="0"/>
            </a:endParaRPr>
          </a:p>
          <a:p>
            <a:pPr>
              <a:lnSpc>
                <a:spcPct val="80000"/>
              </a:lnSpc>
              <a:buFont typeface="Wingdings" pitchFamily="2" charset="2"/>
              <a:buNone/>
            </a:pPr>
            <a:r>
              <a:rPr lang="es-ES" sz="2900" dirty="0" smtClean="0">
                <a:latin typeface="Times New Roman" pitchFamily="18" charset="0"/>
              </a:rPr>
              <a:t>	X = $10(63%) + $15(31%) + $20(9%).</a:t>
            </a:r>
          </a:p>
          <a:p>
            <a:pPr>
              <a:lnSpc>
                <a:spcPct val="80000"/>
              </a:lnSpc>
              <a:buFont typeface="Wingdings" pitchFamily="2" charset="2"/>
              <a:buNone/>
            </a:pPr>
            <a:r>
              <a:rPr lang="es-ES" sz="2900" dirty="0" smtClean="0">
                <a:latin typeface="Times New Roman" pitchFamily="18" charset="0"/>
              </a:rPr>
              <a:t>	</a:t>
            </a:r>
            <a:r>
              <a:rPr lang="es-ES" sz="2900" dirty="0" smtClean="0">
                <a:solidFill>
                  <a:srgbClr val="FF0000"/>
                </a:solidFill>
                <a:latin typeface="Times New Roman" pitchFamily="18" charset="0"/>
              </a:rPr>
              <a:t>X = $12.75.</a:t>
            </a:r>
          </a:p>
          <a:p>
            <a:pPr>
              <a:lnSpc>
                <a:spcPct val="80000"/>
              </a:lnSpc>
              <a:buFont typeface="Wingdings" pitchFamily="2" charset="2"/>
              <a:buNone/>
            </a:pPr>
            <a:r>
              <a:rPr lang="es-EC" sz="2900" b="1" dirty="0" smtClean="0">
                <a:latin typeface="Times New Roman" pitchFamily="18" charset="0"/>
              </a:rPr>
              <a:t>	</a:t>
            </a:r>
          </a:p>
          <a:p>
            <a:pPr>
              <a:lnSpc>
                <a:spcPct val="80000"/>
              </a:lnSpc>
              <a:buFont typeface="Wingdings" pitchFamily="2" charset="2"/>
              <a:buNone/>
            </a:pPr>
            <a:r>
              <a:rPr lang="es-EC" sz="2900" b="1" dirty="0" smtClean="0">
                <a:latin typeface="Times New Roman" pitchFamily="18" charset="0"/>
              </a:rPr>
              <a:t>	</a:t>
            </a:r>
            <a:r>
              <a:rPr lang="es-EC" sz="5100" b="1" dirty="0" smtClean="0">
                <a:latin typeface="Times New Roman" pitchFamily="18" charset="0"/>
              </a:rPr>
              <a:t>PLAZA.</a:t>
            </a:r>
            <a:endParaRPr lang="es-ES" sz="5100" b="1" dirty="0" smtClean="0">
              <a:latin typeface="Times New Roman" pitchFamily="18" charset="0"/>
            </a:endParaRPr>
          </a:p>
          <a:p>
            <a:pPr>
              <a:lnSpc>
                <a:spcPct val="80000"/>
              </a:lnSpc>
              <a:buFont typeface="Wingdings" pitchFamily="2" charset="2"/>
              <a:buNone/>
            </a:pPr>
            <a:r>
              <a:rPr lang="es-ES" sz="2900" dirty="0" smtClean="0">
                <a:latin typeface="Times New Roman" pitchFamily="18" charset="0"/>
              </a:rPr>
              <a:t>	Comprende el análisis específico del sector en que se desarrollarán las operaciones;  es el segmento concreto de mercado que será atendido.</a:t>
            </a:r>
          </a:p>
          <a:p>
            <a:pPr>
              <a:lnSpc>
                <a:spcPct val="80000"/>
              </a:lnSpc>
              <a:buFont typeface="Wingdings" pitchFamily="2" charset="2"/>
              <a:buNone/>
            </a:pPr>
            <a:r>
              <a:rPr lang="es-ES" sz="2900" dirty="0" smtClean="0">
                <a:latin typeface="Times New Roman" pitchFamily="18" charset="0"/>
              </a:rPr>
              <a:t>	</a:t>
            </a:r>
          </a:p>
          <a:p>
            <a:pPr>
              <a:lnSpc>
                <a:spcPct val="80000"/>
              </a:lnSpc>
              <a:buFont typeface="Wingdings" pitchFamily="2" charset="2"/>
              <a:buNone/>
            </a:pPr>
            <a:r>
              <a:rPr lang="es-ES" sz="2900" dirty="0" smtClean="0">
                <a:latin typeface="Times New Roman" pitchFamily="18" charset="0"/>
              </a:rPr>
              <a:t>	</a:t>
            </a:r>
            <a:r>
              <a:rPr lang="es-EC" sz="2900" dirty="0" smtClean="0">
                <a:latin typeface="Times New Roman" pitchFamily="18" charset="0"/>
              </a:rPr>
              <a:t>Las actividades del </a:t>
            </a:r>
            <a:r>
              <a:rPr lang="es-EC" sz="2900" dirty="0" smtClean="0">
                <a:solidFill>
                  <a:srgbClr val="FF0000"/>
                </a:solidFill>
                <a:latin typeface="Times New Roman" pitchFamily="18" charset="0"/>
              </a:rPr>
              <a:t>hotel VANIDADES </a:t>
            </a:r>
            <a:r>
              <a:rPr lang="es-EC" sz="2900" dirty="0" smtClean="0">
                <a:latin typeface="Times New Roman" pitchFamily="18" charset="0"/>
              </a:rPr>
              <a:t> se desarrollaran en el norte de la ciudad de </a:t>
            </a:r>
          </a:p>
          <a:p>
            <a:pPr>
              <a:lnSpc>
                <a:spcPct val="80000"/>
              </a:lnSpc>
              <a:buFont typeface="Wingdings" pitchFamily="2" charset="2"/>
              <a:buNone/>
            </a:pPr>
            <a:r>
              <a:rPr lang="es-EC" sz="2900" dirty="0" smtClean="0">
                <a:latin typeface="Times New Roman" pitchFamily="18" charset="0"/>
              </a:rPr>
              <a:t>	Guayaquil.</a:t>
            </a:r>
            <a:endParaRPr lang="es-ES" sz="2900" dirty="0" smtClean="0">
              <a:latin typeface="Times New Roman" pitchFamily="18" charset="0"/>
            </a:endParaRPr>
          </a:p>
          <a:p>
            <a:endParaRPr lang="es-ES" dirty="0"/>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2852"/>
            <a:ext cx="4038600" cy="5983311"/>
          </a:xfrm>
        </p:spPr>
        <p:txBody>
          <a:bodyPr>
            <a:normAutofit lnSpcReduction="10000"/>
          </a:bodyPr>
          <a:lstStyle/>
          <a:p>
            <a:pPr algn="ctr">
              <a:lnSpc>
                <a:spcPct val="80000"/>
              </a:lnSpc>
              <a:buFont typeface="Wingdings" pitchFamily="2" charset="2"/>
              <a:buNone/>
            </a:pPr>
            <a:r>
              <a:rPr lang="es-ES" sz="3500" b="1" dirty="0" smtClean="0">
                <a:latin typeface="Times New Roman" pitchFamily="18" charset="0"/>
              </a:rPr>
              <a:t>PROMOCION</a:t>
            </a:r>
            <a:r>
              <a:rPr lang="es-ES" sz="3500" dirty="0" smtClean="0">
                <a:latin typeface="Times New Roman" pitchFamily="18" charset="0"/>
              </a:rPr>
              <a:t>.</a:t>
            </a:r>
          </a:p>
          <a:p>
            <a:pPr>
              <a:lnSpc>
                <a:spcPct val="80000"/>
              </a:lnSpc>
              <a:buNone/>
            </a:pPr>
            <a:r>
              <a:rPr lang="es-ES" sz="1800" dirty="0" smtClean="0">
                <a:latin typeface="Times New Roman" pitchFamily="18" charset="0"/>
              </a:rPr>
              <a:t>	</a:t>
            </a:r>
            <a:r>
              <a:rPr lang="es-ES" sz="1900" dirty="0" smtClean="0">
                <a:latin typeface="Times New Roman" pitchFamily="18" charset="0"/>
              </a:rPr>
              <a:t>La promoción hace referencia a las actividades que se encargan de comunicar los atributos del producto o servicio y persuadir a los consumidores.</a:t>
            </a:r>
          </a:p>
          <a:p>
            <a:pPr>
              <a:lnSpc>
                <a:spcPct val="80000"/>
              </a:lnSpc>
              <a:buNone/>
            </a:pPr>
            <a:r>
              <a:rPr lang="es-EC" sz="1900" dirty="0" smtClean="0">
                <a:latin typeface="Times New Roman" pitchFamily="18" charset="0"/>
              </a:rPr>
              <a:t>	 </a:t>
            </a:r>
            <a:r>
              <a:rPr lang="es-ES" sz="1900" dirty="0" smtClean="0">
                <a:latin typeface="Times New Roman" pitchFamily="18" charset="0"/>
              </a:rPr>
              <a:t>La promoción permite: </a:t>
            </a:r>
          </a:p>
          <a:p>
            <a:pPr>
              <a:lnSpc>
                <a:spcPct val="80000"/>
              </a:lnSpc>
              <a:buNone/>
            </a:pPr>
            <a:r>
              <a:rPr lang="es-ES" sz="1900" dirty="0" smtClean="0">
                <a:latin typeface="Times New Roman" pitchFamily="18" charset="0"/>
              </a:rPr>
              <a:t>	Captar la preferencia del consumidor. </a:t>
            </a:r>
          </a:p>
          <a:p>
            <a:pPr>
              <a:lnSpc>
                <a:spcPct val="80000"/>
              </a:lnSpc>
              <a:buNone/>
            </a:pPr>
            <a:r>
              <a:rPr lang="es-ES" sz="1900" dirty="0" smtClean="0">
                <a:latin typeface="Times New Roman" pitchFamily="18" charset="0"/>
              </a:rPr>
              <a:t>	Que se conozca el producto o servicio. </a:t>
            </a:r>
          </a:p>
          <a:p>
            <a:pPr>
              <a:lnSpc>
                <a:spcPct val="80000"/>
              </a:lnSpc>
              <a:buNone/>
            </a:pPr>
            <a:r>
              <a:rPr lang="es-ES" sz="1900" dirty="0" smtClean="0">
                <a:latin typeface="Times New Roman" pitchFamily="18" charset="0"/>
              </a:rPr>
              <a:t>	Instalar y consolidar una marca. </a:t>
            </a:r>
          </a:p>
          <a:p>
            <a:pPr>
              <a:lnSpc>
                <a:spcPct val="80000"/>
              </a:lnSpc>
              <a:buNone/>
            </a:pPr>
            <a:r>
              <a:rPr lang="es-ES" sz="1900" dirty="0" smtClean="0">
                <a:latin typeface="Times New Roman" pitchFamily="18" charset="0"/>
              </a:rPr>
              <a:t>	Establecer un puente entre la empresa y el mercado. </a:t>
            </a:r>
          </a:p>
        </p:txBody>
      </p:sp>
      <p:sp>
        <p:nvSpPr>
          <p:cNvPr id="4" name="3 Marcador de contenido"/>
          <p:cNvSpPr>
            <a:spLocks noGrp="1"/>
          </p:cNvSpPr>
          <p:nvPr>
            <p:ph sz="half" idx="2"/>
          </p:nvPr>
        </p:nvSpPr>
        <p:spPr>
          <a:xfrm>
            <a:off x="4643438" y="214290"/>
            <a:ext cx="4038600" cy="6429420"/>
          </a:xfrm>
        </p:spPr>
        <p:txBody>
          <a:bodyPr>
            <a:normAutofit lnSpcReduction="10000"/>
          </a:bodyPr>
          <a:lstStyle/>
          <a:p>
            <a:pPr algn="ctr">
              <a:lnSpc>
                <a:spcPct val="80000"/>
              </a:lnSpc>
              <a:buNone/>
            </a:pPr>
            <a:r>
              <a:rPr lang="es-ES" sz="3500" b="1" dirty="0" smtClean="0">
                <a:latin typeface="Times New Roman" pitchFamily="18" charset="0"/>
              </a:rPr>
              <a:t>PUBLICIDAD. </a:t>
            </a:r>
          </a:p>
          <a:p>
            <a:pPr>
              <a:lnSpc>
                <a:spcPct val="80000"/>
              </a:lnSpc>
              <a:buFont typeface="Wingdings" pitchFamily="2" charset="2"/>
              <a:buNone/>
            </a:pPr>
            <a:r>
              <a:rPr lang="es-ES" sz="2300" dirty="0" smtClean="0">
                <a:latin typeface="Times New Roman" pitchFamily="18" charset="0"/>
              </a:rPr>
              <a:t>	</a:t>
            </a:r>
            <a:r>
              <a:rPr lang="es-ES" sz="1900" dirty="0" smtClean="0">
                <a:latin typeface="Times New Roman" pitchFamily="18" charset="0"/>
              </a:rPr>
              <a:t>La publicidad es una de las formas de la comunicación que se establece entre la empresa y el consumidor. </a:t>
            </a:r>
          </a:p>
          <a:p>
            <a:pPr>
              <a:lnSpc>
                <a:spcPct val="80000"/>
              </a:lnSpc>
              <a:buFont typeface="Wingdings" pitchFamily="2" charset="2"/>
              <a:buNone/>
            </a:pPr>
            <a:r>
              <a:rPr lang="es-ES" sz="1900" dirty="0" smtClean="0">
                <a:latin typeface="Times New Roman" pitchFamily="18" charset="0"/>
              </a:rPr>
              <a:t>	El objetivo es generar una actitud favorable respecto al servicio a través de medios publicitarios capaces de llegar al cliente en forma eficaz.</a:t>
            </a:r>
          </a:p>
          <a:p>
            <a:pPr>
              <a:lnSpc>
                <a:spcPct val="80000"/>
              </a:lnSpc>
              <a:buFont typeface="Wingdings" pitchFamily="2" charset="2"/>
              <a:buNone/>
            </a:pPr>
            <a:r>
              <a:rPr lang="es-EC" sz="1900" dirty="0" smtClean="0">
                <a:latin typeface="Times New Roman" pitchFamily="18" charset="0"/>
              </a:rPr>
              <a:t>	Medios publicitarios para promocionar el</a:t>
            </a:r>
            <a:r>
              <a:rPr lang="es-EC" sz="1900" dirty="0" smtClean="0">
                <a:solidFill>
                  <a:srgbClr val="FF0000"/>
                </a:solidFill>
                <a:latin typeface="Times New Roman" pitchFamily="18" charset="0"/>
              </a:rPr>
              <a:t> hotel VANIDADES.</a:t>
            </a:r>
          </a:p>
          <a:p>
            <a:pPr>
              <a:lnSpc>
                <a:spcPct val="80000"/>
              </a:lnSpc>
              <a:buFont typeface="Wingdings" pitchFamily="2" charset="2"/>
              <a:buNone/>
            </a:pPr>
            <a:r>
              <a:rPr lang="es-EC" sz="1900" dirty="0" smtClean="0">
                <a:solidFill>
                  <a:srgbClr val="FF0000"/>
                </a:solidFill>
                <a:latin typeface="Times New Roman" pitchFamily="18" charset="0"/>
              </a:rPr>
              <a:t>	</a:t>
            </a:r>
            <a:r>
              <a:rPr lang="es-EC" sz="1900" dirty="0" smtClean="0">
                <a:latin typeface="Times New Roman" pitchFamily="18" charset="0"/>
              </a:rPr>
              <a:t>Diarios (el universo, extra).</a:t>
            </a:r>
          </a:p>
          <a:p>
            <a:pPr>
              <a:lnSpc>
                <a:spcPct val="80000"/>
              </a:lnSpc>
              <a:buFont typeface="Wingdings" pitchFamily="2" charset="2"/>
              <a:buNone/>
            </a:pPr>
            <a:r>
              <a:rPr lang="es-EC" sz="1900" dirty="0" smtClean="0">
                <a:latin typeface="Times New Roman" pitchFamily="18" charset="0"/>
              </a:rPr>
              <a:t>	Internet (página Web).</a:t>
            </a:r>
          </a:p>
          <a:p>
            <a:pPr>
              <a:lnSpc>
                <a:spcPct val="80000"/>
              </a:lnSpc>
              <a:buFont typeface="Wingdings" pitchFamily="2" charset="2"/>
              <a:buNone/>
            </a:pPr>
            <a:r>
              <a:rPr lang="es-EC" sz="1900" dirty="0" smtClean="0">
                <a:latin typeface="Times New Roman" pitchFamily="18" charset="0"/>
              </a:rPr>
              <a:t>	Radio (Canela, )</a:t>
            </a:r>
          </a:p>
          <a:p>
            <a:pPr>
              <a:lnSpc>
                <a:spcPct val="80000"/>
              </a:lnSpc>
              <a:buFont typeface="Wingdings" pitchFamily="2" charset="2"/>
              <a:buNone/>
            </a:pPr>
            <a:r>
              <a:rPr lang="es-EC" sz="1900" dirty="0" smtClean="0">
                <a:latin typeface="Times New Roman" pitchFamily="18" charset="0"/>
              </a:rPr>
              <a:t>	Televisión. ( gama TV).</a:t>
            </a:r>
          </a:p>
          <a:p>
            <a:pPr>
              <a:lnSpc>
                <a:spcPct val="80000"/>
              </a:lnSpc>
              <a:buFont typeface="Wingdings" pitchFamily="2" charset="2"/>
              <a:buNone/>
            </a:pPr>
            <a:r>
              <a:rPr lang="es-EC" sz="1900" dirty="0" smtClean="0">
                <a:latin typeface="Times New Roman" pitchFamily="18" charset="0"/>
              </a:rPr>
              <a:t>	</a:t>
            </a:r>
          </a:p>
          <a:p>
            <a:pPr>
              <a:lnSpc>
                <a:spcPct val="80000"/>
              </a:lnSpc>
              <a:buFont typeface="Wingdings" pitchFamily="2" charset="2"/>
              <a:buNone/>
            </a:pPr>
            <a:r>
              <a:rPr lang="es-EC" sz="1900" dirty="0" smtClean="0">
                <a:latin typeface="Times New Roman" pitchFamily="18" charset="0"/>
              </a:rPr>
              <a:t>	La publicidad se concentrara en la ciudad de Guayaquil y en los medios mas económicos radio y prensa escrita.</a:t>
            </a:r>
            <a:r>
              <a:rPr lang="es-EC" sz="2000" dirty="0" smtClean="0">
                <a:latin typeface="Times New Roman" pitchFamily="18" charset="0"/>
              </a:rPr>
              <a:t> </a:t>
            </a:r>
          </a:p>
          <a:p>
            <a:pPr>
              <a:lnSpc>
                <a:spcPct val="80000"/>
              </a:lnSpc>
              <a:buFont typeface="Wingdings" pitchFamily="2" charset="2"/>
              <a:buNone/>
            </a:pPr>
            <a:r>
              <a:rPr lang="es-EC" sz="2000" dirty="0" smtClean="0">
                <a:latin typeface="Times New Roman" pitchFamily="18" charset="0"/>
              </a:rPr>
              <a:t>	</a:t>
            </a:r>
          </a:p>
          <a:p>
            <a:pPr>
              <a:lnSpc>
                <a:spcPct val="80000"/>
              </a:lnSpc>
              <a:buFont typeface="Wingdings" pitchFamily="2" charset="2"/>
              <a:buNone/>
            </a:pPr>
            <a:r>
              <a:rPr lang="es-EC" sz="2000" dirty="0" smtClean="0">
                <a:latin typeface="Times New Roman" pitchFamily="18" charset="0"/>
              </a:rPr>
              <a:t>	También se construirá una pagina electrónica con toda la información del </a:t>
            </a:r>
            <a:r>
              <a:rPr lang="es-EC" sz="2000" dirty="0" smtClean="0">
                <a:solidFill>
                  <a:srgbClr val="FF0000"/>
                </a:solidFill>
                <a:latin typeface="Times New Roman" pitchFamily="18" charset="0"/>
              </a:rPr>
              <a:t>hotel VANIDADES</a:t>
            </a:r>
            <a:r>
              <a:rPr lang="es-EC" sz="2000" dirty="0" smtClean="0">
                <a:latin typeface="Times New Roman" pitchFamily="18" charset="0"/>
              </a:rPr>
              <a:t> y puedan hacer sugerencias y recomendaciones.</a:t>
            </a:r>
            <a:endParaRPr lang="es-EC" sz="1900" dirty="0" smtClean="0">
              <a:latin typeface="Times New Roman" pitchFamily="18" charset="0"/>
            </a:endParaRPr>
          </a:p>
          <a:p>
            <a:endParaRPr lang="es-E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428604"/>
            <a:ext cx="4038600" cy="5697559"/>
          </a:xfrm>
        </p:spPr>
        <p:txBody>
          <a:bodyPr>
            <a:normAutofit fontScale="70000" lnSpcReduction="20000"/>
          </a:bodyPr>
          <a:lstStyle/>
          <a:p>
            <a:pPr algn="ctr">
              <a:buFont typeface="Wingdings" pitchFamily="2" charset="2"/>
              <a:buNone/>
            </a:pPr>
            <a:r>
              <a:rPr lang="es-ES" sz="4600" b="1" dirty="0" smtClean="0">
                <a:latin typeface="Times New Roman" pitchFamily="18" charset="0"/>
              </a:rPr>
              <a:t>MERCHANDISING. </a:t>
            </a:r>
          </a:p>
          <a:p>
            <a:pPr>
              <a:buFont typeface="Wingdings" pitchFamily="2" charset="2"/>
              <a:buNone/>
            </a:pPr>
            <a:r>
              <a:rPr lang="es-EC" dirty="0" smtClean="0">
                <a:latin typeface="Times New Roman" pitchFamily="18" charset="0"/>
              </a:rPr>
              <a:t>	Es toda actividad desarrollada en el punto de venta tanto orientadas al comprador o a su propio establecimiento..</a:t>
            </a:r>
          </a:p>
          <a:p>
            <a:pPr>
              <a:buFont typeface="Wingdings" pitchFamily="2" charset="2"/>
              <a:buNone/>
            </a:pPr>
            <a:r>
              <a:rPr lang="es-EC" dirty="0" smtClean="0">
                <a:latin typeface="Times New Roman" pitchFamily="18" charset="0"/>
              </a:rPr>
              <a:t>	Los objetivos son:</a:t>
            </a:r>
          </a:p>
          <a:p>
            <a:pPr>
              <a:buFont typeface="Wingdings" pitchFamily="2" charset="2"/>
              <a:buNone/>
            </a:pPr>
            <a:r>
              <a:rPr lang="es-ES" dirty="0" smtClean="0">
                <a:latin typeface="Times New Roman" pitchFamily="18" charset="0"/>
              </a:rPr>
              <a:t>	Llamar la atención. </a:t>
            </a:r>
          </a:p>
          <a:p>
            <a:pPr>
              <a:buFont typeface="Wingdings" pitchFamily="2" charset="2"/>
              <a:buNone/>
            </a:pPr>
            <a:r>
              <a:rPr lang="es-ES" dirty="0" smtClean="0">
                <a:latin typeface="Times New Roman" pitchFamily="18" charset="0"/>
              </a:rPr>
              <a:t>	Dirigir al cliente hacia el producto o servicio.</a:t>
            </a:r>
          </a:p>
          <a:p>
            <a:pPr>
              <a:buFont typeface="Wingdings" pitchFamily="2" charset="2"/>
              <a:buNone/>
            </a:pPr>
            <a:r>
              <a:rPr lang="es-ES" dirty="0" smtClean="0">
                <a:latin typeface="Times New Roman" pitchFamily="18" charset="0"/>
              </a:rPr>
              <a:t>	Facilitar la acción de compra. </a:t>
            </a:r>
          </a:p>
          <a:p>
            <a:pPr>
              <a:buFont typeface="Wingdings" pitchFamily="2" charset="2"/>
              <a:buNone/>
            </a:pPr>
            <a:r>
              <a:rPr lang="es-ES" dirty="0" smtClean="0">
                <a:latin typeface="Times New Roman" pitchFamily="18" charset="0"/>
              </a:rPr>
              <a:t>	Con respecto al merchandising del </a:t>
            </a:r>
            <a:r>
              <a:rPr lang="es-ES" dirty="0" smtClean="0">
                <a:solidFill>
                  <a:srgbClr val="FF0000"/>
                </a:solidFill>
                <a:latin typeface="Times New Roman" pitchFamily="18" charset="0"/>
              </a:rPr>
              <a:t>hotel VANIDADES</a:t>
            </a:r>
            <a:r>
              <a:rPr lang="es-ES" dirty="0" smtClean="0">
                <a:latin typeface="Times New Roman" pitchFamily="18" charset="0"/>
              </a:rPr>
              <a:t> constara de un letrero en la parte superior del establecimiento ,  banners ubicados en el ingreso, y la decoración de cada habitación constara de TV cable, aire acondicionado, agua caliente, etc.</a:t>
            </a:r>
          </a:p>
          <a:p>
            <a:endParaRPr lang="es-ES" dirty="0"/>
          </a:p>
        </p:txBody>
      </p:sp>
      <p:sp>
        <p:nvSpPr>
          <p:cNvPr id="4" name="3 Marcador de contenido"/>
          <p:cNvSpPr>
            <a:spLocks noGrp="1"/>
          </p:cNvSpPr>
          <p:nvPr>
            <p:ph sz="half" idx="2"/>
          </p:nvPr>
        </p:nvSpPr>
        <p:spPr>
          <a:xfrm>
            <a:off x="4648200" y="500042"/>
            <a:ext cx="4038600" cy="5626121"/>
          </a:xfrm>
        </p:spPr>
        <p:txBody>
          <a:bodyPr>
            <a:normAutofit fontScale="70000" lnSpcReduction="20000"/>
          </a:bodyPr>
          <a:lstStyle/>
          <a:p>
            <a:r>
              <a:rPr lang="es-EC" sz="4600" b="1" dirty="0" smtClean="0">
                <a:latin typeface="Times New Roman" pitchFamily="18" charset="0"/>
              </a:rPr>
              <a:t>PROCESOS PRODUCTIVOS.</a:t>
            </a:r>
          </a:p>
          <a:p>
            <a:pPr>
              <a:buFont typeface="Wingdings" pitchFamily="2" charset="2"/>
              <a:buNone/>
            </a:pPr>
            <a:r>
              <a:rPr lang="es-ES" dirty="0" smtClean="0">
                <a:latin typeface="Times New Roman" pitchFamily="18" charset="0"/>
              </a:rPr>
              <a:t>	Es la forma en que los insumos se transforman en producto o servicio mediante una determinada tecnología  (mano de obra; materias primas, maquinaria, etc.).</a:t>
            </a:r>
          </a:p>
          <a:p>
            <a:pPr>
              <a:buFont typeface="Wingdings" pitchFamily="2" charset="2"/>
              <a:buNone/>
            </a:pPr>
            <a:r>
              <a:rPr lang="es-EC" dirty="0" smtClean="0">
                <a:latin typeface="Times New Roman" pitchFamily="18" charset="0"/>
              </a:rPr>
              <a:t>	Existen varios caminos a tomar para generar un servicio o producir un producto.</a:t>
            </a:r>
          </a:p>
          <a:p>
            <a:pPr>
              <a:buNone/>
            </a:pPr>
            <a:r>
              <a:rPr lang="es-ES" dirty="0" smtClean="0">
                <a:latin typeface="Times New Roman" pitchFamily="18" charset="0"/>
              </a:rPr>
              <a:t>	1º.Costos. </a:t>
            </a:r>
            <a:br>
              <a:rPr lang="es-ES" dirty="0" smtClean="0">
                <a:latin typeface="Times New Roman" pitchFamily="18" charset="0"/>
              </a:rPr>
            </a:br>
            <a:r>
              <a:rPr lang="es-ES" dirty="0" smtClean="0">
                <a:latin typeface="Times New Roman" pitchFamily="18" charset="0"/>
              </a:rPr>
              <a:t>2º.Calidad.</a:t>
            </a:r>
            <a:br>
              <a:rPr lang="es-ES" dirty="0" smtClean="0">
                <a:latin typeface="Times New Roman" pitchFamily="18" charset="0"/>
              </a:rPr>
            </a:br>
            <a:r>
              <a:rPr lang="es-ES" dirty="0" smtClean="0">
                <a:latin typeface="Times New Roman" pitchFamily="18" charset="0"/>
              </a:rPr>
              <a:t>3º.Confiabilidad.</a:t>
            </a:r>
            <a:br>
              <a:rPr lang="es-ES" dirty="0" smtClean="0">
                <a:latin typeface="Times New Roman" pitchFamily="18" charset="0"/>
              </a:rPr>
            </a:br>
            <a:r>
              <a:rPr lang="es-ES" dirty="0" smtClean="0">
                <a:latin typeface="Times New Roman" pitchFamily="18" charset="0"/>
              </a:rPr>
              <a:t>4º. Flexibilidad</a:t>
            </a:r>
            <a:endParaRPr lang="es-E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214290"/>
            <a:ext cx="4038600" cy="5911873"/>
          </a:xfrm>
        </p:spPr>
        <p:txBody>
          <a:bodyPr>
            <a:normAutofit fontScale="92500" lnSpcReduction="20000"/>
          </a:bodyPr>
          <a:lstStyle/>
          <a:p>
            <a:pPr>
              <a:buFont typeface="Wingdings" pitchFamily="2" charset="2"/>
              <a:buNone/>
            </a:pPr>
            <a:r>
              <a:rPr lang="es-EC" sz="3200" dirty="0" smtClean="0">
                <a:latin typeface="Times New Roman" pitchFamily="18" charset="0"/>
              </a:rPr>
              <a:t>CLASIFICACION DE LOS PROCESOS PRODUCTIVOS: </a:t>
            </a:r>
          </a:p>
          <a:p>
            <a:pPr>
              <a:buFont typeface="Wingdings" pitchFamily="2" charset="2"/>
              <a:buNone/>
            </a:pPr>
            <a:r>
              <a:rPr lang="es-ES" sz="2000" dirty="0" smtClean="0">
                <a:latin typeface="Times New Roman" pitchFamily="18" charset="0"/>
              </a:rPr>
              <a:t>	A. Según el tipo de flujo del producto</a:t>
            </a:r>
            <a:br>
              <a:rPr lang="es-ES" sz="2000" dirty="0" smtClean="0">
                <a:latin typeface="Times New Roman" pitchFamily="18" charset="0"/>
              </a:rPr>
            </a:br>
            <a:r>
              <a:rPr lang="es-ES" sz="2000" dirty="0" smtClean="0">
                <a:latin typeface="Times New Roman" pitchFamily="18" charset="0"/>
              </a:rPr>
              <a:t>a.1</a:t>
            </a:r>
            <a:r>
              <a:rPr lang="es-ES" sz="1900" dirty="0" smtClean="0">
                <a:effectLst>
                  <a:outerShdw blurRad="38100" dist="38100" dir="2700000" algn="tl">
                    <a:srgbClr val="000000"/>
                  </a:outerShdw>
                </a:effectLst>
              </a:rPr>
              <a:t>. En Línea</a:t>
            </a:r>
            <a:r>
              <a:rPr lang="es-ES" sz="2000" dirty="0" smtClean="0">
                <a:latin typeface="Times New Roman" pitchFamily="18" charset="0"/>
              </a:rPr>
              <a:t>.- Se caracteriza para producir un determinado bien o servicio.</a:t>
            </a:r>
          </a:p>
          <a:p>
            <a:pPr>
              <a:buFont typeface="Wingdings" pitchFamily="2" charset="2"/>
              <a:buNone/>
            </a:pPr>
            <a:r>
              <a:rPr lang="es-ES" sz="2000" dirty="0" smtClean="0">
                <a:latin typeface="Times New Roman" pitchFamily="18" charset="0"/>
              </a:rPr>
              <a:t>	Ventajas:</a:t>
            </a:r>
          </a:p>
          <a:p>
            <a:pPr>
              <a:buFont typeface="Wingdings" pitchFamily="2" charset="2"/>
              <a:buNone/>
            </a:pPr>
            <a:r>
              <a:rPr lang="es-ES" sz="2000" dirty="0" smtClean="0">
                <a:latin typeface="Times New Roman" pitchFamily="18" charset="0"/>
              </a:rPr>
              <a:t>	Alto nivel de eficiencia.</a:t>
            </a:r>
          </a:p>
          <a:p>
            <a:pPr>
              <a:buFont typeface="Wingdings" pitchFamily="2" charset="2"/>
              <a:buNone/>
            </a:pPr>
            <a:r>
              <a:rPr lang="es-ES" sz="2000" dirty="0" smtClean="0">
                <a:latin typeface="Times New Roman" pitchFamily="18" charset="0"/>
              </a:rPr>
              <a:t>	Personal con menos destreza.</a:t>
            </a:r>
          </a:p>
          <a:p>
            <a:endParaRPr lang="es-ES" dirty="0"/>
          </a:p>
        </p:txBody>
      </p:sp>
      <p:sp>
        <p:nvSpPr>
          <p:cNvPr id="4" name="3 Marcador de contenido"/>
          <p:cNvSpPr>
            <a:spLocks noGrp="1"/>
          </p:cNvSpPr>
          <p:nvPr>
            <p:ph sz="half" idx="2"/>
          </p:nvPr>
        </p:nvSpPr>
        <p:spPr>
          <a:xfrm>
            <a:off x="4648200" y="214290"/>
            <a:ext cx="4038600" cy="6429420"/>
          </a:xfrm>
        </p:spPr>
        <p:txBody>
          <a:bodyPr>
            <a:normAutofit fontScale="92500" lnSpcReduction="20000"/>
          </a:bodyPr>
          <a:lstStyle/>
          <a:p>
            <a:r>
              <a:rPr lang="es-ES" sz="2000" dirty="0" smtClean="0">
                <a:latin typeface="Times New Roman" pitchFamily="18" charset="0"/>
              </a:rPr>
              <a:t>a.2. </a:t>
            </a:r>
            <a:r>
              <a:rPr lang="es-ES" sz="1900" dirty="0" smtClean="0">
                <a:effectLst>
                  <a:outerShdw blurRad="38100" dist="38100" dir="2700000" algn="tl">
                    <a:srgbClr val="000000"/>
                  </a:outerShdw>
                </a:effectLst>
              </a:rPr>
              <a:t>Intermitente.- </a:t>
            </a:r>
            <a:r>
              <a:rPr lang="es-ES" sz="2000" dirty="0" smtClean="0">
                <a:latin typeface="Times New Roman" pitchFamily="18" charset="0"/>
              </a:rPr>
              <a:t>Se caracteriza por la producción por lotes a intervalos intermitentes.</a:t>
            </a:r>
            <a:br>
              <a:rPr lang="es-ES" sz="2000" dirty="0" smtClean="0">
                <a:latin typeface="Times New Roman" pitchFamily="18" charset="0"/>
              </a:rPr>
            </a:br>
            <a:endParaRPr lang="es-ES" sz="2000" dirty="0" smtClean="0">
              <a:latin typeface="Times New Roman" pitchFamily="18" charset="0"/>
            </a:endParaRPr>
          </a:p>
          <a:p>
            <a:r>
              <a:rPr lang="es-ES" sz="2000" dirty="0" smtClean="0">
                <a:latin typeface="Times New Roman" pitchFamily="18" charset="0"/>
              </a:rPr>
              <a:t>Puede realizar una gran variedad de productos con mínimas modificaciones. </a:t>
            </a:r>
          </a:p>
          <a:p>
            <a:pPr>
              <a:buFont typeface="Wingdings" pitchFamily="2" charset="2"/>
              <a:buNone/>
            </a:pPr>
            <a:r>
              <a:rPr lang="es-ES" sz="2000" dirty="0" smtClean="0">
                <a:latin typeface="Times New Roman" pitchFamily="18" charset="0"/>
              </a:rPr>
              <a:t>	a.3. </a:t>
            </a:r>
            <a:r>
              <a:rPr lang="es-ES" sz="1900" dirty="0" smtClean="0">
                <a:effectLst>
                  <a:outerShdw blurRad="38100" dist="38100" dir="2700000" algn="tl">
                    <a:srgbClr val="000000"/>
                  </a:outerShdw>
                </a:effectLst>
              </a:rPr>
              <a:t>Por proyecto</a:t>
            </a:r>
          </a:p>
          <a:p>
            <a:pPr>
              <a:buFont typeface="Wingdings" pitchFamily="2" charset="2"/>
              <a:buNone/>
            </a:pPr>
            <a:r>
              <a:rPr lang="es-ES" sz="2000" dirty="0" smtClean="0">
                <a:latin typeface="Times New Roman" pitchFamily="18" charset="0"/>
              </a:rPr>
              <a:t>	Se utiliza para producir productos únicos, tales como: una casa, una lancha, una película, etc.</a:t>
            </a:r>
          </a:p>
          <a:p>
            <a:pPr>
              <a:buFont typeface="Wingdings" pitchFamily="2" charset="2"/>
              <a:buNone/>
            </a:pPr>
            <a:r>
              <a:rPr lang="es-ES" sz="2000" dirty="0" smtClean="0">
                <a:latin typeface="Times New Roman" pitchFamily="18" charset="0"/>
              </a:rPr>
              <a:t>	En este caso todo se realiza en un lugar específico y una secuencia de actividades </a:t>
            </a:r>
          </a:p>
          <a:p>
            <a:pPr>
              <a:buFont typeface="Wingdings" pitchFamily="2" charset="2"/>
              <a:buNone/>
            </a:pPr>
            <a:r>
              <a:rPr lang="es-EC" sz="2000" dirty="0" smtClean="0">
                <a:latin typeface="Times New Roman" pitchFamily="18" charset="0"/>
              </a:rPr>
              <a:t>	La selección correcta pueden elevar costos mejora el servicio rápido al cliente, mejora calidad etc.</a:t>
            </a:r>
          </a:p>
          <a:p>
            <a:pPr>
              <a:buNone/>
            </a:pPr>
            <a:r>
              <a:rPr lang="es-ES" sz="2000" dirty="0" smtClean="0">
                <a:latin typeface="Times New Roman" pitchFamily="18" charset="0"/>
              </a:rPr>
              <a:t>	PROCESO LINEAL O POR PRODUCTO se adecua al servicio que prestara el </a:t>
            </a:r>
            <a:r>
              <a:rPr lang="es-ES" sz="2000" dirty="0" smtClean="0">
                <a:solidFill>
                  <a:srgbClr val="FF0000"/>
                </a:solidFill>
                <a:latin typeface="Times New Roman" pitchFamily="18" charset="0"/>
              </a:rPr>
              <a:t>hotel  VANIDADES</a:t>
            </a:r>
            <a:r>
              <a:rPr lang="es-ES" sz="2000" dirty="0" smtClean="0">
                <a:latin typeface="Times New Roman" pitchFamily="18" charset="0"/>
              </a:rPr>
              <a:t> por sus características y definición, por lo tanto se utilizara este proceso para el desarrollo de las actividades.</a:t>
            </a:r>
            <a:endParaRPr lang="es-EC" sz="2000" dirty="0" smtClean="0">
              <a:latin typeface="Times New Roman" pitchFamily="18" charset="0"/>
            </a:endParaRPr>
          </a:p>
          <a:p>
            <a:pPr>
              <a:buNone/>
            </a:pPr>
            <a:endParaRPr lang="es-ES" sz="2000" dirty="0"/>
          </a:p>
        </p:txBody>
      </p:sp>
      <p:pic>
        <p:nvPicPr>
          <p:cNvPr id="5" name="Picture 4" descr="http://www.infomipyme.com/Docs/SV/Offline/comoadministrar/imagen/a1.gif"/>
          <p:cNvPicPr>
            <a:picLocks noChangeAspect="1" noChangeArrowheads="1"/>
          </p:cNvPicPr>
          <p:nvPr/>
        </p:nvPicPr>
        <p:blipFill>
          <a:blip r:embed="rId2" r:link="rId3"/>
          <a:srcRect/>
          <a:stretch>
            <a:fillRect/>
          </a:stretch>
        </p:blipFill>
        <p:spPr bwMode="auto">
          <a:xfrm>
            <a:off x="642910" y="4071942"/>
            <a:ext cx="3952875" cy="1143000"/>
          </a:xfrm>
          <a:prstGeom prst="rect">
            <a:avLst/>
          </a:prstGeom>
          <a:noFill/>
        </p:spPr>
      </p:pic>
      <p:sp>
        <p:nvSpPr>
          <p:cNvPr id="6" name="Rectangle 5"/>
          <p:cNvSpPr>
            <a:spLocks noChangeArrowheads="1"/>
          </p:cNvSpPr>
          <p:nvPr/>
        </p:nvSpPr>
        <p:spPr bwMode="auto">
          <a:xfrm>
            <a:off x="1428728" y="5643578"/>
            <a:ext cx="1962150" cy="366712"/>
          </a:xfrm>
          <a:prstGeom prst="rect">
            <a:avLst/>
          </a:prstGeom>
          <a:noFill/>
          <a:ln w="9525">
            <a:noFill/>
            <a:miter lim="800000"/>
            <a:headEnd/>
            <a:tailEnd/>
          </a:ln>
          <a:effectLst/>
        </p:spPr>
        <p:txBody>
          <a:bodyPr wrap="none">
            <a:spAutoFit/>
          </a:bodyPr>
          <a:lstStyle/>
          <a:p>
            <a:pPr algn="ctr"/>
            <a:r>
              <a:rPr lang="es-EC" dirty="0">
                <a:effectLst>
                  <a:outerShdw blurRad="38100" dist="38100" dir="2700000" algn="tl">
                    <a:srgbClr val="000000"/>
                  </a:outerShdw>
                </a:effectLst>
              </a:rPr>
              <a:t>Proceso en línea.</a:t>
            </a:r>
            <a:endParaRPr lang="es-ES"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143000"/>
          </a:xfrm>
        </p:spPr>
        <p:txBody>
          <a:bodyPr>
            <a:normAutofit/>
          </a:bodyPr>
          <a:lstStyle/>
          <a:p>
            <a:pPr lvl="0" algn="just"/>
            <a:r>
              <a:rPr lang="es-ES" sz="3200" b="1" dirty="0" smtClean="0"/>
              <a:t>INTRUDUCCION</a:t>
            </a:r>
            <a:r>
              <a:rPr lang="es-AR" sz="3200" dirty="0" smtClean="0"/>
              <a:t/>
            </a:r>
            <a:br>
              <a:rPr lang="es-AR" sz="3200" dirty="0" smtClean="0"/>
            </a:br>
            <a:endParaRPr lang="es-AR" sz="3200" dirty="0"/>
          </a:p>
        </p:txBody>
      </p:sp>
      <p:sp>
        <p:nvSpPr>
          <p:cNvPr id="3" name="2 Marcador de contenido"/>
          <p:cNvSpPr>
            <a:spLocks noGrp="1"/>
          </p:cNvSpPr>
          <p:nvPr>
            <p:ph idx="1"/>
          </p:nvPr>
        </p:nvSpPr>
        <p:spPr>
          <a:xfrm>
            <a:off x="357158" y="1000109"/>
            <a:ext cx="8229600" cy="2000264"/>
          </a:xfrm>
        </p:spPr>
        <p:txBody>
          <a:bodyPr>
            <a:normAutofit/>
          </a:bodyPr>
          <a:lstStyle/>
          <a:p>
            <a:pPr algn="just">
              <a:buNone/>
            </a:pPr>
            <a:r>
              <a:rPr lang="es-ES" dirty="0" smtClean="0"/>
              <a:t>    </a:t>
            </a:r>
            <a:r>
              <a:rPr lang="es-ES" sz="2000" dirty="0" smtClean="0"/>
              <a:t>Con este proyecto se pretende brindar el servicio de hospedaje a parejas    que desean compartir momentos íntimos</a:t>
            </a:r>
            <a:endParaRPr lang="es-AR" sz="2000" dirty="0" smtClean="0"/>
          </a:p>
          <a:p>
            <a:pPr algn="just">
              <a:buNone/>
            </a:pPr>
            <a:r>
              <a:rPr lang="es-ES" sz="2000" dirty="0" smtClean="0"/>
              <a:t>      Es un proyecto no apto para toda edad ya que prestara servicios solo a personas mayores de 18 años hasta adultos mayores responsables de sus actos y destinados a un nivel socio-económico Medio, Medio-Alto y Alto.</a:t>
            </a:r>
            <a:endParaRPr lang="es-AR" sz="2000" dirty="0"/>
          </a:p>
        </p:txBody>
      </p:sp>
      <p:sp>
        <p:nvSpPr>
          <p:cNvPr id="4" name="1 Título"/>
          <p:cNvSpPr txBox="1">
            <a:spLocks/>
          </p:cNvSpPr>
          <p:nvPr/>
        </p:nvSpPr>
        <p:spPr>
          <a:xfrm>
            <a:off x="500034" y="3429000"/>
            <a:ext cx="8229600" cy="714380"/>
          </a:xfrm>
          <a:prstGeom prst="rect">
            <a:avLst/>
          </a:prstGeom>
        </p:spPr>
        <p:txBody>
          <a:bodyPr vert="horz" lIns="91440" tIns="45720" rIns="91440" bIns="45720" rtlCol="0" anchor="ctr">
            <a:normAutofit fontScale="97500"/>
          </a:bodyPr>
          <a:lstStyle/>
          <a:p>
            <a:pPr lvl="0" algn="just">
              <a:spcBef>
                <a:spcPct val="0"/>
              </a:spcBef>
            </a:pPr>
            <a:r>
              <a:rPr lang="es-ES" sz="3200" b="1" dirty="0" smtClean="0"/>
              <a:t>                   </a:t>
            </a:r>
            <a:r>
              <a:rPr lang="es-ES" sz="2900" b="1" dirty="0" smtClean="0"/>
              <a:t>PROBLEMAS / OPORTUNIDAD </a:t>
            </a:r>
            <a:endParaRPr kumimoji="0" lang="es-AR" sz="29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2 Marcador de contenido"/>
          <p:cNvSpPr txBox="1">
            <a:spLocks/>
          </p:cNvSpPr>
          <p:nvPr/>
        </p:nvSpPr>
        <p:spPr>
          <a:xfrm>
            <a:off x="414366" y="4286256"/>
            <a:ext cx="8229600" cy="1571636"/>
          </a:xfrm>
          <a:prstGeom prst="rect">
            <a:avLst/>
          </a:prstGeom>
        </p:spPr>
        <p:txBody>
          <a:bodyPr vert="horz" lIns="91440" tIns="45720" rIns="91440" bIns="45720" rtlCol="0">
            <a:normAutofit fontScale="92500"/>
          </a:bodyPr>
          <a:lstStyle/>
          <a:p>
            <a:pPr marL="342900" lvl="0" indent="-342900" algn="just">
              <a:spcBef>
                <a:spcPct val="20000"/>
              </a:spcBef>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lang="es-ES" sz="2000" dirty="0" smtClean="0"/>
              <a:t> Debido al crecimiento poblacional de Guayaquil en las ultimas décadas, a la </a:t>
            </a:r>
          </a:p>
          <a:p>
            <a:pPr marL="342900" lvl="0" indent="-342900" algn="just">
              <a:spcBef>
                <a:spcPct val="20000"/>
              </a:spcBef>
            </a:pPr>
            <a:r>
              <a:rPr lang="es-ES" sz="2000" dirty="0" smtClean="0"/>
              <a:t>     evolución religiosa, a la reforma de leyes actuales que facultan a un </a:t>
            </a:r>
          </a:p>
          <a:p>
            <a:pPr marL="342900" lvl="0" indent="-342900" algn="just">
              <a:spcBef>
                <a:spcPct val="20000"/>
              </a:spcBef>
            </a:pPr>
            <a:r>
              <a:rPr lang="es-ES" sz="2000" dirty="0" smtClean="0"/>
              <a:t>     individuo a vivirlas  y disfrutar libremente de su sexualidad a cabida a la que  </a:t>
            </a:r>
          </a:p>
          <a:p>
            <a:pPr marL="342900" lvl="0" indent="-342900" algn="just">
              <a:spcBef>
                <a:spcPct val="20000"/>
              </a:spcBef>
            </a:pPr>
            <a:r>
              <a:rPr lang="es-ES" sz="2000" dirty="0" smtClean="0"/>
              <a:t>     surjan este tipo de negocios.</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es-A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011354"/>
          </a:xfrm>
        </p:spPr>
        <p:txBody>
          <a:bodyPr>
            <a:normAutofit fontScale="90000"/>
          </a:bodyPr>
          <a:lstStyle/>
          <a:p>
            <a:pPr algn="l"/>
            <a:r>
              <a:rPr lang="es-ES" sz="3300" dirty="0" smtClean="0">
                <a:latin typeface="Times New Roman" pitchFamily="18" charset="0"/>
                <a:ea typeface="+mn-ea"/>
                <a:cs typeface="+mn-cs"/>
              </a:rPr>
              <a:t>VALORIZACION DE LAS INVERSIONES EN OBRAS FISICAS.</a:t>
            </a:r>
            <a:r>
              <a:rPr lang="es-ES" sz="1800" dirty="0" smtClean="0">
                <a:latin typeface="Times New Roman" pitchFamily="18" charset="0"/>
              </a:rPr>
              <a:t/>
            </a:r>
            <a:br>
              <a:rPr lang="es-ES" sz="1800" dirty="0" smtClean="0">
                <a:latin typeface="Times New Roman" pitchFamily="18" charset="0"/>
              </a:rPr>
            </a:br>
            <a:r>
              <a:rPr lang="es-ES" sz="1800" dirty="0" smtClean="0">
                <a:latin typeface="Times New Roman" pitchFamily="18" charset="0"/>
              </a:rPr>
              <a:t>Se realiza un Balance de Obras Físicas, con todos  los ítems del proyecto. </a:t>
            </a:r>
            <a:br>
              <a:rPr lang="es-ES" sz="1800" dirty="0" smtClean="0">
                <a:latin typeface="Times New Roman" pitchFamily="18" charset="0"/>
              </a:rPr>
            </a:br>
            <a:r>
              <a:rPr lang="es-ES" sz="1800" dirty="0" smtClean="0">
                <a:latin typeface="Times New Roman" pitchFamily="18" charset="0"/>
              </a:rPr>
              <a:t>Para cuantificar estas inversiones, es posible utilizar estimaciones aproximadas de costo (por ejemplo, el costo del metro cuadrado de construcción), si el estudio se hace en nivel de pre </a:t>
            </a:r>
            <a:br>
              <a:rPr lang="es-ES" sz="1800" dirty="0" smtClean="0">
                <a:latin typeface="Times New Roman" pitchFamily="18" charset="0"/>
              </a:rPr>
            </a:br>
            <a:r>
              <a:rPr lang="es-ES" sz="1800" dirty="0" smtClean="0">
                <a:latin typeface="Times New Roman" pitchFamily="18" charset="0"/>
              </a:rPr>
              <a:t>factibilidad. Para el </a:t>
            </a:r>
            <a:r>
              <a:rPr lang="es-ES" sz="1800" dirty="0" smtClean="0">
                <a:solidFill>
                  <a:srgbClr val="FF0000"/>
                </a:solidFill>
                <a:latin typeface="Times New Roman" pitchFamily="18" charset="0"/>
              </a:rPr>
              <a:t>hotel VANIDADES</a:t>
            </a:r>
            <a:r>
              <a:rPr lang="es-ES" sz="1800" dirty="0" smtClean="0">
                <a:latin typeface="Times New Roman" pitchFamily="18" charset="0"/>
              </a:rPr>
              <a:t> los costos por obras físicas se detalla a continuación:</a:t>
            </a:r>
            <a:br>
              <a:rPr lang="es-ES" sz="1800" dirty="0" smtClean="0">
                <a:latin typeface="Times New Roman" pitchFamily="18" charset="0"/>
              </a:rPr>
            </a:br>
            <a:endParaRPr lang="es-ES" sz="1800" dirty="0"/>
          </a:p>
        </p:txBody>
      </p:sp>
      <p:pic>
        <p:nvPicPr>
          <p:cNvPr id="1026" name="Picture 2"/>
          <p:cNvPicPr>
            <a:picLocks noChangeAspect="1" noChangeArrowheads="1"/>
          </p:cNvPicPr>
          <p:nvPr/>
        </p:nvPicPr>
        <p:blipFill>
          <a:blip r:embed="rId2"/>
          <a:srcRect/>
          <a:stretch>
            <a:fillRect/>
          </a:stretch>
        </p:blipFill>
        <p:spPr bwMode="auto">
          <a:xfrm>
            <a:off x="857224" y="2428868"/>
            <a:ext cx="7500990" cy="396054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68412"/>
          </a:xfrm>
        </p:spPr>
        <p:txBody>
          <a:bodyPr>
            <a:normAutofit fontScale="90000"/>
          </a:bodyPr>
          <a:lstStyle/>
          <a:p>
            <a:pPr algn="l"/>
            <a:r>
              <a:rPr lang="es-ES" sz="2000" dirty="0" smtClean="0">
                <a:latin typeface="Times New Roman" pitchFamily="18" charset="0"/>
              </a:rPr>
              <a:t/>
            </a:r>
            <a:br>
              <a:rPr lang="es-ES" sz="2000" dirty="0" smtClean="0">
                <a:latin typeface="Times New Roman" pitchFamily="18" charset="0"/>
              </a:rPr>
            </a:br>
            <a:r>
              <a:rPr lang="es-ES" sz="2000" dirty="0" smtClean="0">
                <a:latin typeface="Times New Roman" pitchFamily="18" charset="0"/>
              </a:rPr>
              <a:t/>
            </a:r>
            <a:br>
              <a:rPr lang="es-ES" sz="2000" dirty="0" smtClean="0">
                <a:latin typeface="Times New Roman" pitchFamily="18" charset="0"/>
              </a:rPr>
            </a:br>
            <a:r>
              <a:rPr lang="es-ES" sz="3600" dirty="0" smtClean="0">
                <a:latin typeface="Times New Roman" pitchFamily="18" charset="0"/>
              </a:rPr>
              <a:t>INVERSIONES EN EQUIPAMIENTO. </a:t>
            </a:r>
            <a:r>
              <a:rPr lang="es-ES" sz="2000" dirty="0" smtClean="0">
                <a:latin typeface="Times New Roman" pitchFamily="18" charset="0"/>
              </a:rPr>
              <a:t/>
            </a:r>
            <a:br>
              <a:rPr lang="es-ES" sz="2000" dirty="0" smtClean="0">
                <a:latin typeface="Times New Roman" pitchFamily="18" charset="0"/>
              </a:rPr>
            </a:br>
            <a:r>
              <a:rPr lang="es-ES" sz="2000" dirty="0" smtClean="0">
                <a:latin typeface="Times New Roman" pitchFamily="18" charset="0"/>
              </a:rPr>
              <a:t>Son todas las inversiones que permitan la operación normal de la planta, la información se llevara en balances de maquinaria, constara de precios unitarios, vida útil ( periodo optimo de reemplazo) y valor de desecho de equipos ( valor que se recibiría  al reemplazar el equipo).</a:t>
            </a:r>
            <a:r>
              <a:rPr lang="es-ES" sz="2000" b="1" dirty="0" smtClean="0">
                <a:latin typeface="Times New Roman" pitchFamily="18" charset="0"/>
              </a:rPr>
              <a:t> </a:t>
            </a:r>
            <a:r>
              <a:rPr lang="es-ES" sz="2000" dirty="0" smtClean="0"/>
              <a:t>  </a:t>
            </a:r>
            <a:r>
              <a:rPr lang="es-ES" sz="6000" dirty="0" smtClean="0"/>
              <a:t/>
            </a:r>
            <a:br>
              <a:rPr lang="es-ES" sz="6000" dirty="0" smtClean="0"/>
            </a:br>
            <a:endParaRPr lang="es-ES" dirty="0"/>
          </a:p>
        </p:txBody>
      </p:sp>
      <p:pic>
        <p:nvPicPr>
          <p:cNvPr id="2050" name="Picture 2"/>
          <p:cNvPicPr>
            <a:picLocks noChangeAspect="1" noChangeArrowheads="1"/>
          </p:cNvPicPr>
          <p:nvPr/>
        </p:nvPicPr>
        <p:blipFill>
          <a:blip r:embed="rId2"/>
          <a:srcRect/>
          <a:stretch>
            <a:fillRect/>
          </a:stretch>
        </p:blipFill>
        <p:spPr bwMode="auto">
          <a:xfrm>
            <a:off x="642910" y="1785926"/>
            <a:ext cx="7929617" cy="49292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457200" y="274638"/>
            <a:ext cx="8229600" cy="1797040"/>
          </a:xfrm>
        </p:spPr>
        <p:txBody>
          <a:bodyPr>
            <a:normAutofit fontScale="90000"/>
          </a:bodyPr>
          <a:lstStyle/>
          <a:p>
            <a:pPr algn="l"/>
            <a:r>
              <a:rPr lang="es-ES" sz="3600" dirty="0">
                <a:latin typeface="Times New Roman" pitchFamily="18" charset="0"/>
              </a:rPr>
              <a:t>CALENDARIO DE REINVERSION EN MAQUINARIA. </a:t>
            </a:r>
          </a:p>
          <a:p>
            <a:pPr algn="l"/>
            <a:r>
              <a:rPr lang="es-ES" sz="2000" dirty="0">
                <a:latin typeface="Times New Roman" pitchFamily="18" charset="0"/>
              </a:rPr>
              <a:t>Es necesario elaborar un calendario de reinversiones de equipos tomando como referencia la vida útil real de cada equipo, puesto que  probablemente se destine a la venta estos equipos.</a:t>
            </a:r>
          </a:p>
          <a:p>
            <a:pPr algn="l"/>
            <a:r>
              <a:rPr lang="es-EC" sz="2000" dirty="0">
                <a:latin typeface="Times New Roman" pitchFamily="18" charset="0"/>
              </a:rPr>
              <a:t>Para el </a:t>
            </a:r>
            <a:r>
              <a:rPr lang="es-EC" sz="2000" dirty="0">
                <a:solidFill>
                  <a:srgbClr val="FF0000"/>
                </a:solidFill>
                <a:latin typeface="Times New Roman" pitchFamily="18" charset="0"/>
              </a:rPr>
              <a:t>hotel VANIDADES</a:t>
            </a:r>
            <a:r>
              <a:rPr lang="es-EC" sz="2000" dirty="0">
                <a:latin typeface="Times New Roman" pitchFamily="18" charset="0"/>
              </a:rPr>
              <a:t>  se proyectara la reinversión en equipos considerando una vida útil 3 y 5 años de los equipos. </a:t>
            </a:r>
            <a:endParaRPr lang="es-ES" sz="2000" dirty="0">
              <a:latin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928662" y="2428868"/>
            <a:ext cx="7143800" cy="414340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225668"/>
          </a:xfrm>
        </p:spPr>
        <p:txBody>
          <a:bodyPr>
            <a:noAutofit/>
          </a:bodyPr>
          <a:lstStyle/>
          <a:p>
            <a:pPr algn="l"/>
            <a:r>
              <a:rPr lang="es-ES" sz="3200" dirty="0" smtClean="0">
                <a:latin typeface="Times New Roman" pitchFamily="18" charset="0"/>
              </a:rPr>
              <a:t>CALENDARIO DE INGRESO POR VENTA DE MAQUINARIA DE REEMPLAZO. </a:t>
            </a:r>
            <a:r>
              <a:rPr lang="es-ES" sz="1800" dirty="0" smtClean="0">
                <a:latin typeface="Times New Roman" pitchFamily="18" charset="0"/>
              </a:rPr>
              <a:t/>
            </a:r>
            <a:br>
              <a:rPr lang="es-ES" sz="1800" dirty="0" smtClean="0">
                <a:latin typeface="Times New Roman" pitchFamily="18" charset="0"/>
              </a:rPr>
            </a:br>
            <a:r>
              <a:rPr lang="es-EC" sz="1800" dirty="0" smtClean="0">
                <a:latin typeface="Times New Roman" pitchFamily="18" charset="0"/>
              </a:rPr>
              <a:t>Es un costo de inversión (egreso monetario).</a:t>
            </a:r>
            <a:br>
              <a:rPr lang="es-EC" sz="1800" dirty="0" smtClean="0">
                <a:latin typeface="Times New Roman" pitchFamily="18" charset="0"/>
              </a:rPr>
            </a:br>
            <a:r>
              <a:rPr lang="es-ES" sz="1800" dirty="0" smtClean="0">
                <a:latin typeface="Times New Roman" pitchFamily="18" charset="0"/>
              </a:rPr>
              <a:t>Las empresas, al cumplirse la vida útil de sus maquinarias y equipos deciden reemplazarlas, vendiendo  los equipos depreciados, esta venta genera ingresos que serán utilizados como parte de pago de la adquisición de los nuevos equipos. Para el </a:t>
            </a:r>
            <a:r>
              <a:rPr lang="es-ES" sz="1800" b="1" dirty="0" smtClean="0">
                <a:solidFill>
                  <a:srgbClr val="FF0000"/>
                </a:solidFill>
                <a:latin typeface="Times New Roman" pitchFamily="18" charset="0"/>
                <a:cs typeface="Times New Roman" pitchFamily="18" charset="0"/>
              </a:rPr>
              <a:t>hotel VANIDADES </a:t>
            </a:r>
            <a:r>
              <a:rPr lang="es-ES" sz="1800" dirty="0" smtClean="0">
                <a:solidFill>
                  <a:srgbClr val="FF0000"/>
                </a:solidFill>
                <a:latin typeface="Times New Roman" pitchFamily="18" charset="0"/>
              </a:rPr>
              <a:t/>
            </a:r>
            <a:br>
              <a:rPr lang="es-ES" sz="1800" dirty="0" smtClean="0">
                <a:solidFill>
                  <a:srgbClr val="FF0000"/>
                </a:solidFill>
                <a:latin typeface="Times New Roman" pitchFamily="18" charset="0"/>
              </a:rPr>
            </a:br>
            <a:endParaRPr lang="es-ES" sz="1800" dirty="0"/>
          </a:p>
        </p:txBody>
      </p:sp>
      <p:pic>
        <p:nvPicPr>
          <p:cNvPr id="4098" name="Picture 2"/>
          <p:cNvPicPr>
            <a:picLocks noChangeAspect="1" noChangeArrowheads="1"/>
          </p:cNvPicPr>
          <p:nvPr/>
        </p:nvPicPr>
        <p:blipFill>
          <a:blip r:embed="rId2"/>
          <a:srcRect/>
          <a:stretch>
            <a:fillRect/>
          </a:stretch>
        </p:blipFill>
        <p:spPr bwMode="auto">
          <a:xfrm>
            <a:off x="785786" y="2500306"/>
            <a:ext cx="7643866" cy="400052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725734"/>
          </a:xfrm>
        </p:spPr>
        <p:txBody>
          <a:bodyPr>
            <a:noAutofit/>
          </a:bodyPr>
          <a:lstStyle/>
          <a:p>
            <a:pPr algn="l"/>
            <a:r>
              <a:rPr lang="es-ES" sz="3200" b="1" dirty="0" smtClean="0">
                <a:latin typeface="Times New Roman" pitchFamily="18" charset="0"/>
                <a:cs typeface="Times New Roman" pitchFamily="18" charset="0"/>
              </a:rPr>
              <a:t>BALANCE DE PERSONAL</a:t>
            </a:r>
            <a:r>
              <a:rPr lang="es-ES" sz="3200" dirty="0" smtClean="0">
                <a:latin typeface="Times New Roman" pitchFamily="18" charset="0"/>
                <a:cs typeface="Times New Roman" pitchFamily="18" charset="0"/>
              </a:rPr>
              <a:t>. </a:t>
            </a:r>
            <a:r>
              <a:rPr lang="es-ES" sz="1800" dirty="0" smtClean="0">
                <a:latin typeface="Times New Roman" pitchFamily="18" charset="0"/>
                <a:cs typeface="Times New Roman" pitchFamily="18" charset="0"/>
              </a:rPr>
              <a:t/>
            </a:r>
            <a:br>
              <a:rPr lang="es-ES" sz="1800" dirty="0" smtClean="0">
                <a:latin typeface="Times New Roman" pitchFamily="18" charset="0"/>
                <a:cs typeface="Times New Roman" pitchFamily="18" charset="0"/>
              </a:rPr>
            </a:br>
            <a:r>
              <a:rPr lang="es-ES" sz="1800" dirty="0" smtClean="0">
                <a:latin typeface="Times New Roman" pitchFamily="18" charset="0"/>
              </a:rPr>
              <a:t>La elaboración de un Balance de Personal permite sistematizar la información referida a la mano de obra y calcular el monto de la remuneración del período.</a:t>
            </a:r>
            <a:br>
              <a:rPr lang="es-ES" sz="1800" dirty="0" smtClean="0">
                <a:latin typeface="Times New Roman" pitchFamily="18" charset="0"/>
              </a:rPr>
            </a:br>
            <a:r>
              <a:rPr lang="es-ES" sz="1800" dirty="0" smtClean="0">
                <a:latin typeface="Times New Roman" pitchFamily="18" charset="0"/>
              </a:rPr>
              <a:t>El costo de mano de obra constituye uno de los principales ítems de los costos de operación de un proyecto. Dependerá, entre otros aspectos, del grado de automatización del proceso productivo, de la especialización del personal requerido, de la situación del mercado laboral, de las leyes laborales, del número de turnos requeridos, etc.</a:t>
            </a:r>
            <a:r>
              <a:rPr lang="es-ES" sz="1800" b="1" dirty="0" smtClean="0">
                <a:latin typeface="Times New Roman" pitchFamily="18" charset="0"/>
                <a:cs typeface="Times New Roman" pitchFamily="18" charset="0"/>
              </a:rPr>
              <a:t/>
            </a:r>
            <a:br>
              <a:rPr lang="es-ES" sz="1800" b="1" dirty="0" smtClean="0">
                <a:latin typeface="Times New Roman" pitchFamily="18" charset="0"/>
                <a:cs typeface="Times New Roman" pitchFamily="18" charset="0"/>
              </a:rPr>
            </a:br>
            <a:r>
              <a:rPr lang="es-EC" sz="1800" dirty="0" smtClean="0">
                <a:latin typeface="Times New Roman" pitchFamily="18" charset="0"/>
              </a:rPr>
              <a:t>Para el </a:t>
            </a:r>
            <a:r>
              <a:rPr lang="es-EC" sz="1800" b="1" dirty="0" smtClean="0">
                <a:solidFill>
                  <a:srgbClr val="FF0000"/>
                </a:solidFill>
                <a:latin typeface="Times New Roman" pitchFamily="18" charset="0"/>
                <a:cs typeface="Times New Roman" pitchFamily="18" charset="0"/>
              </a:rPr>
              <a:t>hotel VANIDADES</a:t>
            </a:r>
            <a:r>
              <a:rPr lang="es-EC" sz="1800" b="1" dirty="0" smtClean="0">
                <a:latin typeface="Times New Roman" pitchFamily="18" charset="0"/>
                <a:cs typeface="Times New Roman" pitchFamily="18" charset="0"/>
              </a:rPr>
              <a:t> </a:t>
            </a:r>
            <a:r>
              <a:rPr lang="es-EC" sz="1800" dirty="0" smtClean="0">
                <a:latin typeface="Times New Roman" pitchFamily="18" charset="0"/>
              </a:rPr>
              <a:t>tenemos el siguiente Balance de personal.</a:t>
            </a:r>
            <a:r>
              <a:rPr lang="es-EC" sz="1800" b="1" dirty="0" smtClean="0">
                <a:latin typeface="Times New Roman" pitchFamily="18" charset="0"/>
                <a:cs typeface="Times New Roman" pitchFamily="18" charset="0"/>
              </a:rPr>
              <a:t/>
            </a:r>
            <a:br>
              <a:rPr lang="es-EC" sz="1800" b="1" dirty="0" smtClean="0">
                <a:latin typeface="Times New Roman" pitchFamily="18" charset="0"/>
                <a:cs typeface="Times New Roman" pitchFamily="18" charset="0"/>
              </a:rPr>
            </a:br>
            <a:endParaRPr lang="es-ES" sz="1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500166" y="3000372"/>
            <a:ext cx="5253045" cy="36433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214290"/>
            <a:ext cx="4038600" cy="5911873"/>
          </a:xfrm>
        </p:spPr>
        <p:txBody>
          <a:bodyPr>
            <a:normAutofit/>
          </a:bodyPr>
          <a:lstStyle/>
          <a:p>
            <a:pPr>
              <a:buFont typeface="Wingdings" pitchFamily="2" charset="2"/>
              <a:buNone/>
            </a:pPr>
            <a:r>
              <a:rPr lang="es-ES" sz="1800" b="1" dirty="0" smtClean="0">
                <a:latin typeface="Times New Roman" pitchFamily="18" charset="0"/>
              </a:rPr>
              <a:t>	 </a:t>
            </a:r>
            <a:r>
              <a:rPr lang="es-ES" sz="3200" dirty="0" smtClean="0">
                <a:latin typeface="Times New Roman" pitchFamily="18" charset="0"/>
                <a:ea typeface="+mj-ea"/>
                <a:cs typeface="+mj-cs"/>
              </a:rPr>
              <a:t>ESTUDIO FINANCIERO</a:t>
            </a:r>
          </a:p>
          <a:p>
            <a:pPr>
              <a:buFont typeface="Wingdings" pitchFamily="2" charset="2"/>
              <a:buNone/>
            </a:pPr>
            <a:r>
              <a:rPr lang="es-ES" sz="1800" dirty="0" smtClean="0">
                <a:latin typeface="Times New Roman" pitchFamily="18" charset="0"/>
                <a:ea typeface="+mj-ea"/>
                <a:cs typeface="+mj-cs"/>
              </a:rPr>
              <a:t>	 Inversiones.- Se tomara en cuenta los procedimiento de inversión a realizarse; se detalla los gastos administrativos, sueldos ya que se lograra identificar la cantidad de dinero necesario para costear los servicios del hotel. Para el </a:t>
            </a:r>
            <a:r>
              <a:rPr lang="es-ES" sz="1800" b="1" dirty="0" smtClean="0">
                <a:solidFill>
                  <a:srgbClr val="FF0000"/>
                </a:solidFill>
                <a:latin typeface="Times New Roman" pitchFamily="18" charset="0"/>
              </a:rPr>
              <a:t>hotel VANIDADES</a:t>
            </a:r>
            <a:r>
              <a:rPr lang="es-ES" sz="1800" b="1" dirty="0" smtClean="0">
                <a:latin typeface="Times New Roman" pitchFamily="18" charset="0"/>
              </a:rPr>
              <a:t> </a:t>
            </a:r>
            <a:r>
              <a:rPr lang="es-ES" sz="1800" dirty="0" smtClean="0">
                <a:latin typeface="Times New Roman" pitchFamily="18" charset="0"/>
                <a:ea typeface="+mj-ea"/>
                <a:cs typeface="+mj-cs"/>
              </a:rPr>
              <a:t>tenemos la siguiente inversión inicial</a:t>
            </a:r>
          </a:p>
          <a:p>
            <a:pPr>
              <a:buFont typeface="Wingdings" pitchFamily="2" charset="2"/>
              <a:buNone/>
            </a:pPr>
            <a:r>
              <a:rPr lang="es-ES" sz="1800" b="1" dirty="0" smtClean="0">
                <a:latin typeface="Times New Roman" pitchFamily="18" charset="0"/>
              </a:rPr>
              <a:t>.</a:t>
            </a:r>
            <a:endParaRPr lang="es-ES" sz="1800" dirty="0"/>
          </a:p>
        </p:txBody>
      </p:sp>
      <p:pic>
        <p:nvPicPr>
          <p:cNvPr id="6147" name="Picture 3"/>
          <p:cNvPicPr>
            <a:picLocks noGrp="1" noChangeAspect="1" noChangeArrowheads="1"/>
          </p:cNvPicPr>
          <p:nvPr>
            <p:ph sz="half" idx="2"/>
          </p:nvPr>
        </p:nvPicPr>
        <p:blipFill>
          <a:blip r:embed="rId2"/>
          <a:srcRect/>
          <a:stretch>
            <a:fillRect/>
          </a:stretch>
        </p:blipFill>
        <p:spPr bwMode="auto">
          <a:xfrm>
            <a:off x="928662" y="3857628"/>
            <a:ext cx="3143272" cy="1785950"/>
          </a:xfrm>
          <a:prstGeom prst="rect">
            <a:avLst/>
          </a:prstGeom>
          <a:noFill/>
          <a:ln w="9525">
            <a:noFill/>
            <a:miter lim="800000"/>
            <a:headEnd/>
            <a:tailEnd/>
          </a:ln>
          <a:effectLst/>
        </p:spPr>
      </p:pic>
      <p:sp>
        <p:nvSpPr>
          <p:cNvPr id="7" name="2 Marcador de contenido"/>
          <p:cNvSpPr txBox="1">
            <a:spLocks/>
          </p:cNvSpPr>
          <p:nvPr/>
        </p:nvSpPr>
        <p:spPr>
          <a:xfrm>
            <a:off x="4786314" y="357166"/>
            <a:ext cx="4038600" cy="5911873"/>
          </a:xfrm>
          <a:prstGeom prst="rect">
            <a:avLst/>
          </a:prstGeom>
        </p:spPr>
        <p:txBody>
          <a:bodyPr vert="horz" lIns="91440" tIns="45720" rIns="91440" bIns="45720" rtlCol="0">
            <a:normAutofit/>
          </a:bodyPr>
          <a:lstStyle/>
          <a:p>
            <a:pPr marL="342900" indent="-342900">
              <a:spcBef>
                <a:spcPct val="20000"/>
              </a:spcBef>
            </a:pPr>
            <a:r>
              <a:rPr lang="es-EC" dirty="0" smtClean="0">
                <a:latin typeface="Times New Roman" pitchFamily="18" charset="0"/>
                <a:ea typeface="+mj-ea"/>
                <a:cs typeface="+mj-cs"/>
              </a:rPr>
              <a:t>Costos de servicio.-  Costos fijos establecidos de acuerdo a  el consumo de agua luz, Telf., TV cable y costos variables que  dependerá de la demanda estimada de personas que hagan uso de las instalaciones del hotel en caramelo, jabón,  mantenimiento y reparación, movilización.</a:t>
            </a:r>
          </a:p>
          <a:p>
            <a:pPr marL="342900" indent="-342900">
              <a:spcBef>
                <a:spcPct val="20000"/>
              </a:spcBef>
            </a:pPr>
            <a:r>
              <a:rPr lang="es-EC" dirty="0" smtClean="0">
                <a:latin typeface="Times New Roman" pitchFamily="18" charset="0"/>
                <a:ea typeface="+mj-ea"/>
                <a:cs typeface="+mj-cs"/>
              </a:rPr>
              <a:t>	A Continuación se detalla los costos de funcionamiento del </a:t>
            </a:r>
            <a:r>
              <a:rPr lang="es-EC" b="1" dirty="0" smtClean="0">
                <a:solidFill>
                  <a:srgbClr val="FF0000"/>
                </a:solidFill>
                <a:latin typeface="Times New Roman" pitchFamily="18" charset="0"/>
              </a:rPr>
              <a:t>hotel VANIDADES</a:t>
            </a:r>
            <a:r>
              <a:rPr lang="es-EC" b="1" dirty="0" smtClean="0">
                <a:latin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000100" y="142852"/>
            <a:ext cx="7358114" cy="3929090"/>
          </a:xfrm>
          <a:prstGeom prst="rect">
            <a:avLst/>
          </a:prstGeom>
          <a:noFill/>
          <a:ln w="9525">
            <a:noFill/>
            <a:miter lim="800000"/>
            <a:headEnd/>
            <a:tailEnd/>
          </a:ln>
          <a:effectLst/>
        </p:spPr>
      </p:pic>
      <p:sp>
        <p:nvSpPr>
          <p:cNvPr id="6" name="5 Rectángulo"/>
          <p:cNvSpPr/>
          <p:nvPr/>
        </p:nvSpPr>
        <p:spPr>
          <a:xfrm>
            <a:off x="928662" y="4143380"/>
            <a:ext cx="7715304" cy="2280624"/>
          </a:xfrm>
          <a:prstGeom prst="rect">
            <a:avLst/>
          </a:prstGeom>
        </p:spPr>
        <p:txBody>
          <a:bodyPr wrap="square">
            <a:spAutoFit/>
          </a:bodyPr>
          <a:lstStyle/>
          <a:p>
            <a:pPr>
              <a:lnSpc>
                <a:spcPct val="90000"/>
              </a:lnSpc>
              <a:buFont typeface="Wingdings" pitchFamily="2" charset="2"/>
              <a:buNone/>
            </a:pPr>
            <a:r>
              <a:rPr lang="es-ES" sz="3200" b="1" dirty="0" smtClean="0">
                <a:latin typeface="Times New Roman" pitchFamily="18" charset="0"/>
              </a:rPr>
              <a:t>CAPITAL DE TRABAJO.</a:t>
            </a:r>
          </a:p>
          <a:p>
            <a:pPr>
              <a:lnSpc>
                <a:spcPct val="90000"/>
              </a:lnSpc>
              <a:buFont typeface="Wingdings" pitchFamily="2" charset="2"/>
              <a:buNone/>
            </a:pPr>
            <a:r>
              <a:rPr lang="es-ES" dirty="0" smtClean="0">
                <a:latin typeface="Times New Roman" pitchFamily="18" charset="0"/>
                <a:ea typeface="+mj-ea"/>
                <a:cs typeface="+mj-cs"/>
              </a:rPr>
              <a:t>Es necesario considerarla dentro del proyecto ya que se refiere a la totalidad de recursos y dinero necesario que facilitará el financiamiento de la operación del negocio, con esta  inversión se cubrirá los desfases de caja que puedan presentarse durante el desempeño del proyecto. </a:t>
            </a:r>
          </a:p>
          <a:p>
            <a:pPr>
              <a:lnSpc>
                <a:spcPct val="90000"/>
              </a:lnSpc>
              <a:buFont typeface="Wingdings" pitchFamily="2" charset="2"/>
              <a:buNone/>
            </a:pPr>
            <a:r>
              <a:rPr lang="es-ES" dirty="0" smtClean="0">
                <a:latin typeface="Times New Roman" pitchFamily="18" charset="0"/>
                <a:ea typeface="+mj-ea"/>
                <a:cs typeface="+mj-cs"/>
              </a:rPr>
              <a:t>En cuanto a los Ingresos se fijará la siguiente política de cobro:</a:t>
            </a:r>
          </a:p>
          <a:p>
            <a:pPr>
              <a:lnSpc>
                <a:spcPct val="90000"/>
              </a:lnSpc>
              <a:buFont typeface="Wingdings" pitchFamily="2" charset="2"/>
              <a:buNone/>
            </a:pPr>
            <a:r>
              <a:rPr lang="es-ES" dirty="0" smtClean="0">
                <a:latin typeface="Times New Roman" pitchFamily="18" charset="0"/>
                <a:ea typeface="+mj-ea"/>
                <a:cs typeface="+mj-cs"/>
              </a:rPr>
              <a:t>	FORMA DE PAGO  100% CONTADO.</a:t>
            </a:r>
          </a:p>
          <a:p>
            <a:pPr>
              <a:lnSpc>
                <a:spcPct val="90000"/>
              </a:lnSpc>
              <a:buFont typeface="Wingdings" pitchFamily="2" charset="2"/>
              <a:buNone/>
            </a:pPr>
            <a:r>
              <a:rPr lang="es-EC" b="1" dirty="0" smtClean="0">
                <a:latin typeface="Times New Roman" pitchFamily="18" charset="0"/>
              </a:rPr>
              <a:t>	</a:t>
            </a:r>
            <a:endParaRPr lang="es-EC"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0" y="0"/>
            <a:ext cx="9144000" cy="65722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69006"/>
          </a:xfrm>
        </p:spPr>
        <p:txBody>
          <a:bodyPr>
            <a:normAutofit/>
          </a:bodyPr>
          <a:lstStyle/>
          <a:p>
            <a:pPr algn="l">
              <a:lnSpc>
                <a:spcPct val="90000"/>
              </a:lnSpc>
            </a:pPr>
            <a:r>
              <a:rPr lang="es-EC" sz="3200" b="1" dirty="0" smtClean="0">
                <a:latin typeface="Times New Roman" pitchFamily="18" charset="0"/>
              </a:rPr>
              <a:t>FINANCIAMIENTO.</a:t>
            </a:r>
            <a:r>
              <a:rPr lang="es-EC" b="1" dirty="0" smtClean="0">
                <a:latin typeface="Times New Roman" pitchFamily="18" charset="0"/>
              </a:rPr>
              <a:t/>
            </a:r>
            <a:br>
              <a:rPr lang="es-EC" b="1" dirty="0" smtClean="0">
                <a:latin typeface="Times New Roman" pitchFamily="18" charset="0"/>
              </a:rPr>
            </a:br>
            <a:r>
              <a:rPr lang="es-ES" sz="1800" dirty="0" smtClean="0">
                <a:latin typeface="Times New Roman" pitchFamily="18" charset="0"/>
              </a:rPr>
              <a:t>Para llevar a cabo el proyecto se necesitará cubrir los costos correspondientes a la inversión inicial, en la que se incluyen la compra de activos y demás gastos administrativos, entre otros; a su vez se deberá solventar la inversión de capital de trabajo; Por lo que a continuación se detalla las inversiones en año cero para el </a:t>
            </a:r>
            <a:r>
              <a:rPr lang="es-ES" sz="2000" b="1" dirty="0" smtClean="0">
                <a:solidFill>
                  <a:srgbClr val="FF0000"/>
                </a:solidFill>
                <a:latin typeface="Times New Roman" pitchFamily="18" charset="0"/>
              </a:rPr>
              <a:t>hotel VANIDADES.</a:t>
            </a:r>
            <a:r>
              <a:rPr lang="es-ES" sz="2000" dirty="0" smtClean="0">
                <a:latin typeface="Times New Roman" pitchFamily="18" charset="0"/>
              </a:rPr>
              <a:t> </a:t>
            </a:r>
            <a:r>
              <a:rPr lang="es-EC" sz="2000" b="1" dirty="0" smtClean="0">
                <a:latin typeface="Times New Roman" pitchFamily="18" charset="0"/>
              </a:rPr>
              <a:t/>
            </a:r>
            <a:br>
              <a:rPr lang="es-EC" sz="2000" b="1" dirty="0" smtClean="0">
                <a:latin typeface="Times New Roman" pitchFamily="18" charset="0"/>
              </a:rPr>
            </a:br>
            <a:r>
              <a:rPr lang="es-ES" sz="1800" dirty="0" smtClean="0">
                <a:latin typeface="Times New Roman" pitchFamily="18" charset="0"/>
              </a:rPr>
              <a:t>Financiamiento</a:t>
            </a:r>
            <a:br>
              <a:rPr lang="es-ES" sz="1800" dirty="0" smtClean="0">
                <a:latin typeface="Times New Roman" pitchFamily="18" charset="0"/>
              </a:rPr>
            </a:br>
            <a:r>
              <a:rPr lang="es-ES" sz="1800" dirty="0" smtClean="0">
                <a:latin typeface="Times New Roman" pitchFamily="18" charset="0"/>
              </a:rPr>
              <a:t>							</a:t>
            </a:r>
            <a:br>
              <a:rPr lang="es-ES" sz="1800" dirty="0" smtClean="0">
                <a:latin typeface="Times New Roman" pitchFamily="18" charset="0"/>
              </a:rPr>
            </a:br>
            <a:r>
              <a:rPr lang="es-ES" sz="1800" dirty="0" smtClean="0">
                <a:latin typeface="Times New Roman" pitchFamily="18" charset="0"/>
              </a:rPr>
              <a:t>Capital 	Propio ($) </a:t>
            </a:r>
            <a:br>
              <a:rPr lang="es-ES" sz="1800" dirty="0" smtClean="0">
                <a:latin typeface="Times New Roman" pitchFamily="18" charset="0"/>
              </a:rPr>
            </a:br>
            <a:r>
              <a:rPr lang="es-ES" sz="1800" dirty="0" smtClean="0">
                <a:latin typeface="Times New Roman" pitchFamily="18" charset="0"/>
              </a:rPr>
              <a:t>Porcentaje aporte 30%					$150068.17</a:t>
            </a:r>
            <a:br>
              <a:rPr lang="es-ES" sz="1800" dirty="0" smtClean="0">
                <a:latin typeface="Times New Roman" pitchFamily="18" charset="0"/>
              </a:rPr>
            </a:br>
            <a:r>
              <a:rPr lang="es-ES" sz="1800" dirty="0" smtClean="0">
                <a:latin typeface="Times New Roman" pitchFamily="18" charset="0"/>
              </a:rPr>
              <a:t>4 accionistas principales (aporte de cada accionista)	$50022.7</a:t>
            </a:r>
            <a:br>
              <a:rPr lang="es-ES" sz="1800" dirty="0" smtClean="0">
                <a:latin typeface="Times New Roman" pitchFamily="18" charset="0"/>
              </a:rPr>
            </a:br>
            <a:r>
              <a:rPr lang="es-ES" sz="1800" dirty="0" smtClean="0">
                <a:latin typeface="Times New Roman" pitchFamily="18" charset="0"/>
              </a:rPr>
              <a:t>Deuda 	Bancaria ($)</a:t>
            </a:r>
            <a:br>
              <a:rPr lang="es-ES" sz="1800" dirty="0" smtClean="0">
                <a:latin typeface="Times New Roman" pitchFamily="18" charset="0"/>
              </a:rPr>
            </a:br>
            <a:r>
              <a:rPr lang="es-ES" sz="1800" dirty="0" smtClean="0">
                <a:latin typeface="Times New Roman" pitchFamily="18" charset="0"/>
              </a:rPr>
              <a:t>Porcentaje financiamiento 70% (Bco. Pacifico)		$424000.</a:t>
            </a:r>
            <a:r>
              <a:rPr lang="es-EC" sz="1800" dirty="0" smtClean="0">
                <a:latin typeface="Times New Roman" pitchFamily="18" charset="0"/>
              </a:rPr>
              <a:t/>
            </a:r>
            <a:br>
              <a:rPr lang="es-EC" sz="1800" dirty="0" smtClean="0">
                <a:latin typeface="Times New Roman" pitchFamily="18" charset="0"/>
              </a:rPr>
            </a:br>
            <a:r>
              <a:rPr lang="es-EC" sz="1800" dirty="0" smtClean="0">
                <a:latin typeface="Times New Roman" pitchFamily="18" charset="0"/>
              </a:rPr>
              <a:t>	</a:t>
            </a:r>
            <a:br>
              <a:rPr lang="es-EC" sz="1800" dirty="0" smtClean="0">
                <a:latin typeface="Times New Roman" pitchFamily="18" charset="0"/>
              </a:rPr>
            </a:br>
            <a:r>
              <a:rPr lang="es-EC" sz="1800" dirty="0" smtClean="0">
                <a:latin typeface="Times New Roman" pitchFamily="18" charset="0"/>
              </a:rPr>
              <a:t>Terreno.- Ubicado en el norte de la ciudad de Guayaquil. 500m2 * $150 = $75000.</a:t>
            </a:r>
            <a:br>
              <a:rPr lang="es-EC" sz="1800" dirty="0" smtClean="0">
                <a:latin typeface="Times New Roman" pitchFamily="18" charset="0"/>
              </a:rPr>
            </a:br>
            <a:endParaRPr lang="es-ES" sz="1800"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83362"/>
          </a:xfrm>
        </p:spPr>
        <p:txBody>
          <a:bodyPr>
            <a:noAutofit/>
          </a:bodyPr>
          <a:lstStyle/>
          <a:p>
            <a:pPr marL="609600" indent="-609600" algn="l"/>
            <a:r>
              <a:rPr lang="es-ES" sz="1800" b="1" dirty="0" smtClean="0">
                <a:latin typeface="Times New Roman" pitchFamily="18" charset="0"/>
              </a:rPr>
              <a:t>	</a:t>
            </a:r>
            <a:r>
              <a:rPr lang="es-ES" sz="3200" b="1" dirty="0" smtClean="0">
                <a:latin typeface="Times New Roman" pitchFamily="18" charset="0"/>
              </a:rPr>
              <a:t>PROYECCION DE INGRESOS.</a:t>
            </a:r>
            <a:r>
              <a:rPr lang="es-ES" sz="1800" b="1" dirty="0" smtClean="0">
                <a:latin typeface="Times New Roman" pitchFamily="18" charset="0"/>
              </a:rPr>
              <a:t/>
            </a:r>
            <a:br>
              <a:rPr lang="es-ES" sz="1800" b="1" dirty="0" smtClean="0">
                <a:latin typeface="Times New Roman" pitchFamily="18" charset="0"/>
              </a:rPr>
            </a:br>
            <a:r>
              <a:rPr lang="es-ES" sz="1800" dirty="0" smtClean="0">
                <a:latin typeface="Times New Roman" pitchFamily="18" charset="0"/>
              </a:rPr>
              <a:t>Se estimo la demanda  en base a la información que nos proporciono la encuesta, de los cuales nuestros clientes potenciales pertenecen al porcentaje de la clase social media alta  a   alta (98%), de este valor se calculo el porcentaje  de clientes que estarían interesados en hospedarse en el hotel de acuerdo a los servicios que ofrece.</a:t>
            </a:r>
            <a:br>
              <a:rPr lang="es-ES" sz="1800" dirty="0" smtClean="0">
                <a:latin typeface="Times New Roman" pitchFamily="18" charset="0"/>
              </a:rPr>
            </a:br>
            <a:r>
              <a:rPr lang="es-ES" sz="1800" dirty="0" smtClean="0">
                <a:latin typeface="Times New Roman" pitchFamily="18" charset="0"/>
              </a:rPr>
              <a:t>	Por otro lado usando el criterio de porter, se estableció que la partición de mercado  fuera del 5%. Con un incremento de 1%  anual.</a:t>
            </a:r>
            <a:br>
              <a:rPr lang="es-ES" sz="1800" dirty="0" smtClean="0">
                <a:latin typeface="Times New Roman" pitchFamily="18" charset="0"/>
              </a:rPr>
            </a:br>
            <a:r>
              <a:rPr lang="es-EC" sz="1800" dirty="0" smtClean="0">
                <a:latin typeface="Times New Roman" pitchFamily="18" charset="0"/>
              </a:rPr>
              <a:t>	Para el </a:t>
            </a:r>
            <a:r>
              <a:rPr lang="es-EC" sz="1800" b="1" dirty="0" smtClean="0">
                <a:solidFill>
                  <a:srgbClr val="FF0000"/>
                </a:solidFill>
                <a:latin typeface="Times New Roman" pitchFamily="18" charset="0"/>
              </a:rPr>
              <a:t>hotel VANIDADES</a:t>
            </a:r>
            <a:r>
              <a:rPr lang="es-EC" sz="1800" b="1" dirty="0" smtClean="0">
                <a:latin typeface="Times New Roman" pitchFamily="18" charset="0"/>
              </a:rPr>
              <a:t> </a:t>
            </a:r>
            <a:r>
              <a:rPr lang="es-EC" sz="1800" dirty="0" smtClean="0">
                <a:latin typeface="Times New Roman" pitchFamily="18" charset="0"/>
              </a:rPr>
              <a:t>este calculo es de 24355.42 personas</a:t>
            </a:r>
            <a:r>
              <a:rPr lang="es-ES" sz="1800" dirty="0" smtClean="0">
                <a:latin typeface="Times New Roman" pitchFamily="18" charset="0"/>
              </a:rPr>
              <a:t/>
            </a:r>
            <a:br>
              <a:rPr lang="es-ES" sz="1800" dirty="0" smtClean="0">
                <a:latin typeface="Times New Roman" pitchFamily="18" charset="0"/>
              </a:rPr>
            </a:br>
            <a:r>
              <a:rPr lang="es-ES" sz="1800" dirty="0" smtClean="0">
                <a:latin typeface="Times New Roman" pitchFamily="18" charset="0"/>
              </a:rPr>
              <a:t>	Es así que multiplicando el precio de venta del servicio por el número de personas que visitaran el hotel  se obtienen los ingresos por venta.</a:t>
            </a:r>
            <a:r>
              <a:rPr lang="es-ES" sz="1800" b="1" dirty="0" smtClean="0">
                <a:latin typeface="Times New Roman" pitchFamily="18" charset="0"/>
              </a:rPr>
              <a:t/>
            </a:r>
            <a:br>
              <a:rPr lang="es-ES" sz="1800" b="1" dirty="0" smtClean="0">
                <a:latin typeface="Times New Roman" pitchFamily="18" charset="0"/>
              </a:rPr>
            </a:br>
            <a:r>
              <a:rPr lang="es-ES" sz="1800" b="1" dirty="0" smtClean="0">
                <a:latin typeface="Times New Roman" pitchFamily="18" charset="0"/>
              </a:rPr>
              <a:t>	</a:t>
            </a:r>
            <a:r>
              <a:rPr lang="es-ES" sz="3200" b="1" dirty="0" smtClean="0">
                <a:latin typeface="Times New Roman" pitchFamily="18" charset="0"/>
              </a:rPr>
              <a:t/>
            </a:r>
            <a:br>
              <a:rPr lang="es-ES" sz="3200" b="1" dirty="0" smtClean="0">
                <a:latin typeface="Times New Roman" pitchFamily="18" charset="0"/>
              </a:rPr>
            </a:br>
            <a:r>
              <a:rPr lang="es-ES" sz="3200" b="1" dirty="0" smtClean="0">
                <a:latin typeface="Times New Roman" pitchFamily="18" charset="0"/>
              </a:rPr>
              <a:t>	FLUJO DE CAJA. </a:t>
            </a:r>
            <a:r>
              <a:rPr lang="es-ES" sz="1800" b="1" dirty="0" smtClean="0">
                <a:latin typeface="Times New Roman" pitchFamily="18" charset="0"/>
              </a:rPr>
              <a:t/>
            </a:r>
            <a:br>
              <a:rPr lang="es-ES" sz="1800" b="1" dirty="0" smtClean="0">
                <a:latin typeface="Times New Roman" pitchFamily="18" charset="0"/>
              </a:rPr>
            </a:br>
            <a:r>
              <a:rPr lang="es-ES" sz="1800" dirty="0" smtClean="0">
                <a:latin typeface="Times New Roman" pitchFamily="18" charset="0"/>
              </a:rPr>
              <a:t>El flujo de caja en este caso fue proyectado a 10 años, refleja los ingresos proyectados para el hotel traído a valor presente  al mismo tiempo el flujo de caja permitirá estimar la tasa interna de retorno (TIR), la cual representa la tasa de rentabilidad del proyecto que el inversionista recibirá la misma que será comparada  con la tasa mínima atractiva  de retorno (TMAR); donde la TIR &gt; TMAR para que el proyecto sea rentable. </a:t>
            </a:r>
            <a:br>
              <a:rPr lang="es-ES" sz="1800" dirty="0" smtClean="0">
                <a:latin typeface="Times New Roman" pitchFamily="18" charset="0"/>
              </a:rPr>
            </a:br>
            <a:r>
              <a:rPr lang="es-ES" sz="1800" dirty="0" smtClean="0">
                <a:latin typeface="Times New Roman" pitchFamily="18" charset="0"/>
              </a:rPr>
              <a:t>VALOR ACTUAL NETO (VAN).</a:t>
            </a:r>
            <a:r>
              <a:rPr lang="es-ES" sz="1800" b="1" dirty="0" smtClean="0">
                <a:latin typeface="Times New Roman" pitchFamily="18" charset="0"/>
              </a:rPr>
              <a:t/>
            </a:r>
            <a:br>
              <a:rPr lang="es-ES" sz="1800" b="1" dirty="0" smtClean="0">
                <a:latin typeface="Times New Roman" pitchFamily="18" charset="0"/>
              </a:rPr>
            </a:br>
            <a:r>
              <a:rPr lang="es-ES" sz="1800" dirty="0" smtClean="0">
                <a:latin typeface="Times New Roman" pitchFamily="18" charset="0"/>
              </a:rPr>
              <a:t>El VAN indica que es conveniente la realización de un proyecto siempre y cuando el VAN sea mayor o igual a cero. En los cálculos realizados mediante el flujo de caja se obtuvo un VALOR ACTUAL NETO  de  $ 265637.98. </a:t>
            </a:r>
            <a:r>
              <a:rPr lang="es-ES" sz="1800" b="1" dirty="0" smtClean="0">
                <a:latin typeface="Times New Roman" pitchFamily="18" charset="0"/>
              </a:rPr>
              <a:t/>
            </a:r>
            <a:br>
              <a:rPr lang="es-ES" sz="1800" b="1" dirty="0" smtClean="0">
                <a:latin typeface="Times New Roman" pitchFamily="18" charset="0"/>
              </a:rPr>
            </a:br>
            <a:endParaRPr lang="es-ES" sz="1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6143668"/>
          </a:xfrm>
        </p:spPr>
        <p:txBody>
          <a:bodyPr>
            <a:normAutofit fontScale="62500" lnSpcReduction="20000"/>
          </a:bodyPr>
          <a:lstStyle/>
          <a:p>
            <a:pPr algn="just">
              <a:buNone/>
            </a:pPr>
            <a:r>
              <a:rPr lang="es-ES" sz="4500" b="1" dirty="0" smtClean="0"/>
              <a:t>                        CARACTERISTICAS DE PRODUCTO.</a:t>
            </a:r>
          </a:p>
          <a:p>
            <a:pPr algn="just">
              <a:buNone/>
            </a:pPr>
            <a:endParaRPr lang="es-AR" sz="2800" dirty="0" smtClean="0"/>
          </a:p>
          <a:p>
            <a:pPr algn="just">
              <a:buNone/>
            </a:pPr>
            <a:r>
              <a:rPr lang="es-ES" dirty="0" smtClean="0"/>
              <a:t>  Es brindar servicio de hospedaje teniendo en cuenta los gustos, necesidades </a:t>
            </a:r>
          </a:p>
          <a:p>
            <a:pPr algn="just">
              <a:buNone/>
            </a:pPr>
            <a:r>
              <a:rPr lang="es-ES" dirty="0" smtClean="0"/>
              <a:t>  y  poder adquisitivo de cada cliente, el que  puede escoger entre una serie </a:t>
            </a:r>
          </a:p>
          <a:p>
            <a:pPr algn="just">
              <a:buNone/>
            </a:pPr>
            <a:r>
              <a:rPr lang="es-ES" dirty="0" smtClean="0"/>
              <a:t> de opciones el tipo de habitación y precio.</a:t>
            </a:r>
            <a:endParaRPr lang="es-AR" dirty="0" smtClean="0"/>
          </a:p>
          <a:p>
            <a:pPr algn="just">
              <a:buNone/>
            </a:pPr>
            <a:r>
              <a:rPr lang="es-ES" dirty="0" smtClean="0"/>
              <a:t> </a:t>
            </a:r>
          </a:p>
          <a:p>
            <a:pPr algn="just">
              <a:buNone/>
            </a:pPr>
            <a:r>
              <a:rPr lang="es-ES" sz="4500" b="1" dirty="0" smtClean="0"/>
              <a:t>                                      OBJETIVOS</a:t>
            </a:r>
          </a:p>
          <a:p>
            <a:pPr>
              <a:buNone/>
            </a:pPr>
            <a:endParaRPr lang="es-ES" b="1" dirty="0" smtClean="0"/>
          </a:p>
          <a:p>
            <a:pPr>
              <a:buNone/>
            </a:pPr>
            <a:r>
              <a:rPr lang="es-ES" b="1" dirty="0" smtClean="0"/>
              <a:t>OBJETIVOS  GENERALES</a:t>
            </a:r>
            <a:endParaRPr lang="es-AR" dirty="0" smtClean="0"/>
          </a:p>
          <a:p>
            <a:pPr lvl="0">
              <a:buFont typeface="Wingdings" pitchFamily="2" charset="2"/>
              <a:buChar char="ü"/>
            </a:pPr>
            <a:r>
              <a:rPr lang="es-ES" dirty="0" smtClean="0"/>
              <a:t> Factibilidad económica de creación de un Hotel en la ciudad de Guayaquil.</a:t>
            </a:r>
            <a:endParaRPr lang="es-AR" dirty="0" smtClean="0"/>
          </a:p>
          <a:p>
            <a:pPr>
              <a:buNone/>
            </a:pPr>
            <a:r>
              <a:rPr lang="es-ES" dirty="0" smtClean="0"/>
              <a:t>  </a:t>
            </a:r>
          </a:p>
          <a:p>
            <a:pPr>
              <a:buNone/>
            </a:pPr>
            <a:r>
              <a:rPr lang="es-ES" b="1" dirty="0" smtClean="0"/>
              <a:t>OBJETIVOS  ESPECIFICOS.</a:t>
            </a:r>
            <a:endParaRPr lang="es-AR" sz="2400" dirty="0" smtClean="0"/>
          </a:p>
          <a:p>
            <a:pPr>
              <a:buFont typeface="Wingdings" pitchFamily="2" charset="2"/>
              <a:buChar char="ü"/>
            </a:pPr>
            <a:r>
              <a:rPr lang="es-ES" dirty="0" smtClean="0"/>
              <a:t>Determinar características deseadas por parte del consumidor.</a:t>
            </a:r>
            <a:endParaRPr lang="es-AR" dirty="0" smtClean="0"/>
          </a:p>
          <a:p>
            <a:pPr lvl="0">
              <a:buFont typeface="Wingdings" pitchFamily="2" charset="2"/>
              <a:buChar char="ü"/>
            </a:pPr>
            <a:r>
              <a:rPr lang="es-ES" dirty="0" smtClean="0"/>
              <a:t>Establecer una estrategia de publicidad a través de un Plan de Marketing.</a:t>
            </a:r>
            <a:endParaRPr lang="es-AR" dirty="0" smtClean="0"/>
          </a:p>
          <a:p>
            <a:pPr lvl="0">
              <a:buFont typeface="Wingdings" pitchFamily="2" charset="2"/>
              <a:buChar char="ü"/>
            </a:pPr>
            <a:r>
              <a:rPr lang="es-ES" dirty="0" smtClean="0"/>
              <a:t>Determinar el monto de la inversión con los estudios técnicos  necesarios.</a:t>
            </a:r>
            <a:endParaRPr lang="es-AR" dirty="0" smtClean="0"/>
          </a:p>
          <a:p>
            <a:pPr lvl="0">
              <a:buFont typeface="Wingdings" pitchFamily="2" charset="2"/>
              <a:buChar char="ü"/>
            </a:pPr>
            <a:r>
              <a:rPr lang="es-ES" dirty="0" smtClean="0"/>
              <a:t>Obtener la rentabilidad ofrecida por (TIR)</a:t>
            </a:r>
          </a:p>
          <a:p>
            <a:pPr lvl="0">
              <a:buFont typeface="Wingdings" pitchFamily="2" charset="2"/>
              <a:buChar char="ü"/>
            </a:pPr>
            <a:r>
              <a:rPr lang="es-ES" dirty="0" smtClean="0"/>
              <a:t>Rentabilidad exigida por el inversionista (TMAR)</a:t>
            </a:r>
            <a:endParaRPr lang="es-AR" dirty="0" smtClean="0"/>
          </a:p>
          <a:p>
            <a:pPr lvl="0">
              <a:buFont typeface="Wingdings" pitchFamily="2" charset="2"/>
              <a:buChar char="ü"/>
            </a:pPr>
            <a:r>
              <a:rPr lang="es-ES" dirty="0" smtClean="0"/>
              <a:t>Analizar la factibilidad financiera para poder realizar el proyecto.</a:t>
            </a:r>
            <a:endParaRPr lang="es-AR" dirty="0" smtClean="0"/>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20" y="285728"/>
            <a:ext cx="8572560" cy="60722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srcRect/>
          <a:stretch>
            <a:fillRect/>
          </a:stretch>
        </p:blipFill>
        <p:spPr bwMode="auto">
          <a:xfrm>
            <a:off x="142844" y="214290"/>
            <a:ext cx="8643966" cy="635795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11882"/>
          </a:xfrm>
        </p:spPr>
        <p:txBody>
          <a:bodyPr>
            <a:noAutofit/>
          </a:bodyPr>
          <a:lstStyle/>
          <a:p>
            <a:pPr algn="l"/>
            <a:r>
              <a:rPr lang="es-ES" sz="3200" b="1" dirty="0" smtClean="0">
                <a:latin typeface="Times New Roman" pitchFamily="18" charset="0"/>
              </a:rPr>
              <a:t>        CONCLUSIONES</a:t>
            </a:r>
            <a:r>
              <a:rPr lang="es-ES" sz="3200" b="1" dirty="0" smtClean="0">
                <a:latin typeface="Times New Roman" pitchFamily="18" charset="0"/>
              </a:rPr>
              <a:t>.</a:t>
            </a:r>
            <a:r>
              <a:rPr lang="es-ES" sz="1800" b="1" dirty="0" smtClean="0">
                <a:latin typeface="Times New Roman" pitchFamily="18" charset="0"/>
              </a:rPr>
              <a:t/>
            </a:r>
            <a:br>
              <a:rPr lang="es-ES" sz="1800" b="1" dirty="0" smtClean="0">
                <a:latin typeface="Times New Roman" pitchFamily="18" charset="0"/>
              </a:rPr>
            </a:br>
            <a:r>
              <a:rPr lang="es-ES" sz="1600" dirty="0" smtClean="0">
                <a:latin typeface="Times New Roman" pitchFamily="18" charset="0"/>
              </a:rPr>
              <a:t>A la ciudad de Guayaquil visitan anualmente 1150000, 90% turistas locales y 5%</a:t>
            </a:r>
            <a:br>
              <a:rPr lang="es-ES" sz="1600" dirty="0" smtClean="0">
                <a:latin typeface="Times New Roman" pitchFamily="18" charset="0"/>
              </a:rPr>
            </a:br>
            <a:r>
              <a:rPr lang="es-ES" sz="1600" dirty="0" smtClean="0">
                <a:latin typeface="Times New Roman" pitchFamily="18" charset="0"/>
              </a:rPr>
              <a:t>turistas extranjeros lo que ha incrementado el servicio hotelero en la ciudad.</a:t>
            </a:r>
            <a:br>
              <a:rPr lang="es-ES" sz="1600" dirty="0" smtClean="0">
                <a:latin typeface="Times New Roman" pitchFamily="18" charset="0"/>
              </a:rPr>
            </a:br>
            <a:r>
              <a:rPr lang="es-ES" sz="1600" dirty="0" smtClean="0">
                <a:latin typeface="Times New Roman" pitchFamily="18" charset="0"/>
              </a:rPr>
              <a:t/>
            </a:r>
            <a:br>
              <a:rPr lang="es-ES" sz="1600" dirty="0" smtClean="0">
                <a:latin typeface="Times New Roman" pitchFamily="18" charset="0"/>
              </a:rPr>
            </a:br>
            <a:r>
              <a:rPr lang="es-ES" sz="1600" dirty="0" smtClean="0">
                <a:latin typeface="Times New Roman" pitchFamily="18" charset="0"/>
              </a:rPr>
              <a:t>Este proyecto va dirigido a las personas de  la clase media alta a alta de la ciudad de Guayaquil.</a:t>
            </a:r>
            <a:br>
              <a:rPr lang="es-ES" sz="1600" dirty="0" smtClean="0">
                <a:latin typeface="Times New Roman" pitchFamily="18" charset="0"/>
              </a:rPr>
            </a:br>
            <a:r>
              <a:rPr lang="es-ES" sz="1600" dirty="0" smtClean="0">
                <a:latin typeface="Times New Roman" pitchFamily="18" charset="0"/>
              </a:rPr>
              <a:t/>
            </a:r>
            <a:br>
              <a:rPr lang="es-ES" sz="1600" dirty="0" smtClean="0">
                <a:latin typeface="Times New Roman" pitchFamily="18" charset="0"/>
              </a:rPr>
            </a:br>
            <a:r>
              <a:rPr lang="es-ES" sz="1600" dirty="0" smtClean="0">
                <a:latin typeface="Times New Roman" pitchFamily="18" charset="0"/>
              </a:rPr>
              <a:t>La encuesta fue una herramienta útil para poder determinar los servicios que brindaremos como hotel. </a:t>
            </a:r>
            <a:r>
              <a:rPr lang="es-ES" sz="1800" b="1" dirty="0" smtClean="0">
                <a:latin typeface="Times New Roman" pitchFamily="18" charset="0"/>
              </a:rPr>
              <a:t/>
            </a:r>
            <a:br>
              <a:rPr lang="es-ES" sz="1800" b="1" dirty="0" smtClean="0">
                <a:latin typeface="Times New Roman" pitchFamily="18" charset="0"/>
              </a:rPr>
            </a:br>
            <a:r>
              <a:rPr lang="es-ES" sz="3200" b="1" dirty="0" smtClean="0">
                <a:latin typeface="Times New Roman" pitchFamily="18" charset="0"/>
              </a:rPr>
              <a:t>	RECOMENDACIONES.</a:t>
            </a:r>
            <a:r>
              <a:rPr lang="es-ES" sz="1800" b="1" dirty="0" smtClean="0">
                <a:latin typeface="Times New Roman" pitchFamily="18" charset="0"/>
              </a:rPr>
              <a:t/>
            </a:r>
            <a:br>
              <a:rPr lang="es-ES" sz="1800" b="1" dirty="0" smtClean="0">
                <a:latin typeface="Times New Roman" pitchFamily="18" charset="0"/>
              </a:rPr>
            </a:br>
            <a:r>
              <a:rPr lang="es-ES" sz="1600" dirty="0" smtClean="0">
                <a:latin typeface="Times New Roman" pitchFamily="18" charset="0"/>
              </a:rPr>
              <a:t>Llevar un estricto control en cada uno de los servicios  que se ofrecerán como hotel, asegurando la calidad de cada uno de ellos</a:t>
            </a:r>
            <a:r>
              <a:rPr lang="es-ES" sz="1600" dirty="0" smtClean="0">
                <a:latin typeface="Times New Roman" pitchFamily="18" charset="0"/>
              </a:rPr>
              <a:t>.</a:t>
            </a:r>
            <a:r>
              <a:rPr lang="es-ES" sz="1600" dirty="0" smtClean="0">
                <a:latin typeface="Times New Roman" pitchFamily="18" charset="0"/>
              </a:rPr>
              <a:t/>
            </a:r>
            <a:br>
              <a:rPr lang="es-ES" sz="1600" dirty="0" smtClean="0">
                <a:latin typeface="Times New Roman" pitchFamily="18" charset="0"/>
              </a:rPr>
            </a:br>
            <a:r>
              <a:rPr lang="es-ES" sz="1600" dirty="0" smtClean="0">
                <a:latin typeface="Times New Roman" pitchFamily="18" charset="0"/>
              </a:rPr>
              <a:t>Estar siempre en constante innovación, realizando acciones que llamen la atención de los turistas por ejemplo: actualización de la pagina Web, afiches, entre otros</a:t>
            </a:r>
            <a:r>
              <a:rPr lang="es-ES" sz="1600" dirty="0" smtClean="0">
                <a:latin typeface="Times New Roman" pitchFamily="18" charset="0"/>
              </a:rPr>
              <a:t>.</a:t>
            </a:r>
            <a:r>
              <a:rPr lang="es-ES" sz="1800" dirty="0" smtClean="0"/>
              <a:t> </a:t>
            </a:r>
            <a:br>
              <a:rPr lang="es-ES" sz="1800" dirty="0" smtClean="0"/>
            </a:br>
            <a:r>
              <a:rPr lang="es-ES" sz="1800" dirty="0" smtClean="0">
                <a:latin typeface="Times New Roman" pitchFamily="18" charset="0"/>
                <a:cs typeface="Times New Roman" pitchFamily="18" charset="0"/>
              </a:rPr>
              <a:t>Según </a:t>
            </a:r>
            <a:r>
              <a:rPr lang="es-ES" sz="1800" dirty="0" smtClean="0">
                <a:latin typeface="Times New Roman" pitchFamily="18" charset="0"/>
                <a:cs typeface="Times New Roman" pitchFamily="18" charset="0"/>
              </a:rPr>
              <a:t>datos registrados por diferentes instituciones en Guayaquil como el INEC, dirección de salud del guayas, Turismo, Relaciones Internacionales y Competitividad del  M. I. Municipalidad de Guayaquil, existe un  incremento de motel en la ciudad  de Guayaquil, seguido del crecimiento poblacional, y el incremento en el turismo en la </a:t>
            </a:r>
            <a:r>
              <a:rPr lang="es-ES" sz="1800" dirty="0" smtClean="0">
                <a:latin typeface="Times New Roman" pitchFamily="18" charset="0"/>
                <a:cs typeface="Times New Roman" pitchFamily="18" charset="0"/>
              </a:rPr>
              <a:t>ciudad,</a:t>
            </a:r>
            <a:r>
              <a:rPr lang="es-ES" sz="1800" dirty="0" smtClean="0">
                <a:latin typeface="Times New Roman" pitchFamily="18" charset="0"/>
                <a:cs typeface="Times New Roman" pitchFamily="18" charset="0"/>
              </a:rPr>
              <a:t> s</a:t>
            </a:r>
            <a:r>
              <a:rPr lang="es-ES" sz="1800" dirty="0" smtClean="0">
                <a:latin typeface="Times New Roman" pitchFamily="18" charset="0"/>
                <a:cs typeface="Times New Roman" pitchFamily="18" charset="0"/>
              </a:rPr>
              <a:t>egún </a:t>
            </a:r>
            <a:r>
              <a:rPr lang="es-ES" sz="1800" dirty="0" smtClean="0">
                <a:latin typeface="Times New Roman" pitchFamily="18" charset="0"/>
                <a:cs typeface="Times New Roman" pitchFamily="18" charset="0"/>
              </a:rPr>
              <a:t>la </a:t>
            </a:r>
            <a:r>
              <a:rPr lang="es-ES" sz="1800" b="1" dirty="0" smtClean="0">
                <a:latin typeface="Times New Roman" pitchFamily="18" charset="0"/>
                <a:cs typeface="Times New Roman" pitchFamily="18" charset="0"/>
              </a:rPr>
              <a:t>dirección de salud del guayas, en Guayaquil</a:t>
            </a:r>
            <a:r>
              <a:rPr lang="es-ES" sz="1800" dirty="0" smtClean="0">
                <a:latin typeface="Times New Roman" pitchFamily="18" charset="0"/>
                <a:cs typeface="Times New Roman" pitchFamily="18" charset="0"/>
              </a:rPr>
              <a:t> existen </a:t>
            </a:r>
            <a:r>
              <a:rPr lang="es-ES" sz="1800" b="1" dirty="0" smtClean="0">
                <a:latin typeface="Times New Roman" pitchFamily="18" charset="0"/>
                <a:cs typeface="Times New Roman" pitchFamily="18" charset="0"/>
              </a:rPr>
              <a:t>80 moteles</a:t>
            </a:r>
            <a:r>
              <a:rPr lang="es-ES" sz="1800" dirty="0" smtClean="0">
                <a:latin typeface="Times New Roman" pitchFamily="18" charset="0"/>
                <a:cs typeface="Times New Roman" pitchFamily="18" charset="0"/>
              </a:rPr>
              <a:t> que están debidamente registrados </a:t>
            </a:r>
            <a:r>
              <a:rPr lang="es-ES" sz="1800" dirty="0" smtClean="0">
                <a:latin typeface="Times New Roman" pitchFamily="18" charset="0"/>
                <a:cs typeface="Times New Roman" pitchFamily="18" charset="0"/>
              </a:rPr>
              <a:t>e </a:t>
            </a:r>
            <a:r>
              <a:rPr lang="es-ES" sz="1800" dirty="0" smtClean="0">
                <a:latin typeface="Times New Roman" pitchFamily="18" charset="0"/>
                <a:cs typeface="Times New Roman" pitchFamily="18" charset="0"/>
              </a:rPr>
              <a:t>incluso hay algunos clandestinos, lo cierto es que los moteles en Guayaquil hoy en día se han convertido en uno de los negocios más </a:t>
            </a:r>
            <a:r>
              <a:rPr lang="es-ES" sz="1800" dirty="0" smtClean="0">
                <a:latin typeface="Times New Roman" pitchFamily="18" charset="0"/>
                <a:cs typeface="Times New Roman" pitchFamily="18" charset="0"/>
              </a:rPr>
              <a:t>rentables.</a:t>
            </a:r>
            <a:endParaRPr lang="es-ES" sz="1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r>
              <a:rPr lang="es-ES" sz="8000" dirty="0" smtClean="0"/>
              <a:t>GRACIAS</a:t>
            </a:r>
            <a:endParaRPr lang="es-ES" sz="8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smtClean="0"/>
              <a:t>ESTUDIO  ORGANIZACIONAL</a:t>
            </a:r>
            <a:r>
              <a:rPr lang="es-AR" dirty="0" smtClean="0"/>
              <a:t/>
            </a:r>
            <a:br>
              <a:rPr lang="es-AR" dirty="0" smtClean="0"/>
            </a:br>
            <a:endParaRPr lang="es-AR" dirty="0"/>
          </a:p>
        </p:txBody>
      </p:sp>
      <p:sp>
        <p:nvSpPr>
          <p:cNvPr id="3" name="2 Marcador de contenido"/>
          <p:cNvSpPr>
            <a:spLocks noGrp="1"/>
          </p:cNvSpPr>
          <p:nvPr>
            <p:ph sz="half" idx="1"/>
          </p:nvPr>
        </p:nvSpPr>
        <p:spPr>
          <a:xfrm>
            <a:off x="285720" y="1214422"/>
            <a:ext cx="4643470" cy="5214974"/>
          </a:xfrm>
          <a:ln w="3175" cmpd="sng">
            <a:solidFill>
              <a:schemeClr val="tx1"/>
            </a:solidFill>
          </a:ln>
        </p:spPr>
        <p:txBody>
          <a:bodyPr>
            <a:noAutofit/>
          </a:bodyPr>
          <a:lstStyle/>
          <a:p>
            <a:pPr>
              <a:buNone/>
            </a:pPr>
            <a:r>
              <a:rPr lang="es-ES" sz="2200" dirty="0" smtClean="0"/>
              <a:t>El proyecto se desarrollara dentro de la </a:t>
            </a:r>
          </a:p>
          <a:p>
            <a:pPr>
              <a:buNone/>
            </a:pPr>
            <a:r>
              <a:rPr lang="es-ES" sz="2200" dirty="0" smtClean="0"/>
              <a:t>ciudad, contara con local propio y</a:t>
            </a:r>
          </a:p>
          <a:p>
            <a:pPr>
              <a:buNone/>
            </a:pPr>
            <a:r>
              <a:rPr lang="es-ES" sz="2200" dirty="0" smtClean="0"/>
              <a:t>Personal  especializado en cada área.</a:t>
            </a:r>
          </a:p>
          <a:p>
            <a:pPr>
              <a:buNone/>
              <a:defRPr/>
            </a:pPr>
            <a:endParaRPr lang="es-AR" sz="2200" dirty="0" smtClean="0"/>
          </a:p>
          <a:p>
            <a:pPr lvl="0">
              <a:buNone/>
              <a:defRPr/>
            </a:pPr>
            <a:r>
              <a:rPr lang="es-ES" sz="2200" b="1" dirty="0" smtClean="0"/>
              <a:t> MISION </a:t>
            </a:r>
            <a:endParaRPr lang="es-AR" sz="2200" dirty="0" smtClean="0"/>
          </a:p>
          <a:p>
            <a:pPr lvl="0" algn="just">
              <a:buNone/>
              <a:defRPr/>
            </a:pPr>
            <a:r>
              <a:rPr lang="es-ES" sz="2200" dirty="0" smtClean="0"/>
              <a:t>   Brindar a la ciudadanía  guayaquileña</a:t>
            </a:r>
          </a:p>
          <a:p>
            <a:pPr lvl="0" algn="just">
              <a:buNone/>
              <a:defRPr/>
            </a:pPr>
            <a:r>
              <a:rPr lang="es-ES" sz="2200" dirty="0" smtClean="0"/>
              <a:t>   hospedaje de calidad, seguro y </a:t>
            </a:r>
          </a:p>
          <a:p>
            <a:pPr lvl="0" algn="just">
              <a:buNone/>
              <a:defRPr/>
            </a:pPr>
            <a:r>
              <a:rPr lang="es-ES" sz="2200" dirty="0" smtClean="0"/>
              <a:t>   confortable a los mejores precios del</a:t>
            </a:r>
          </a:p>
          <a:p>
            <a:pPr lvl="0" algn="just">
              <a:buNone/>
              <a:defRPr/>
            </a:pPr>
            <a:r>
              <a:rPr lang="es-ES" sz="2200" dirty="0" smtClean="0"/>
              <a:t>   mercado.</a:t>
            </a:r>
            <a:endParaRPr lang="es-AR" sz="2200" dirty="0" smtClean="0"/>
          </a:p>
          <a:p>
            <a:pPr>
              <a:buNone/>
              <a:defRPr/>
            </a:pPr>
            <a:r>
              <a:rPr lang="es-ES" sz="2200" dirty="0" smtClean="0"/>
              <a:t>  </a:t>
            </a:r>
          </a:p>
          <a:p>
            <a:pPr>
              <a:buNone/>
              <a:defRPr/>
            </a:pPr>
            <a:r>
              <a:rPr lang="es-ES" sz="2200" b="1" dirty="0" smtClean="0"/>
              <a:t> VISION</a:t>
            </a:r>
            <a:endParaRPr lang="es-AR" sz="2200" dirty="0" smtClean="0"/>
          </a:p>
          <a:p>
            <a:pPr lvl="0">
              <a:buNone/>
              <a:defRPr/>
            </a:pPr>
            <a:r>
              <a:rPr lang="es-ES" sz="2200" dirty="0" smtClean="0"/>
              <a:t>   Ser una empresa líder en el mercado </a:t>
            </a:r>
          </a:p>
          <a:p>
            <a:pPr lvl="0">
              <a:buNone/>
              <a:defRPr/>
            </a:pPr>
            <a:r>
              <a:rPr lang="es-ES" sz="2200" dirty="0" smtClean="0"/>
              <a:t>    local hotelero</a:t>
            </a:r>
            <a:endParaRPr lang="es-AR" sz="2200" dirty="0" smtClean="0"/>
          </a:p>
        </p:txBody>
      </p:sp>
      <p:sp>
        <p:nvSpPr>
          <p:cNvPr id="4" name="3 Marcador de contenido"/>
          <p:cNvSpPr>
            <a:spLocks noGrp="1"/>
          </p:cNvSpPr>
          <p:nvPr>
            <p:ph sz="half" idx="2"/>
          </p:nvPr>
        </p:nvSpPr>
        <p:spPr>
          <a:xfrm>
            <a:off x="5214942" y="1214422"/>
            <a:ext cx="3500462" cy="428628"/>
          </a:xfrm>
          <a:ln w="3175" cmpd="sng">
            <a:solidFill>
              <a:schemeClr val="tx1"/>
            </a:solidFill>
          </a:ln>
        </p:spPr>
        <p:txBody>
          <a:bodyPr>
            <a:normAutofit fontScale="25000" lnSpcReduction="20000"/>
          </a:bodyPr>
          <a:lstStyle/>
          <a:p>
            <a:pPr algn="ctr">
              <a:buNone/>
            </a:pPr>
            <a:r>
              <a:rPr lang="es-ES" b="1" dirty="0" smtClean="0"/>
              <a:t>           </a:t>
            </a:r>
            <a:r>
              <a:rPr lang="es-ES" sz="8800" b="1" dirty="0" smtClean="0"/>
              <a:t>ORGANIGRAMA</a:t>
            </a:r>
            <a:r>
              <a:rPr lang="es-AR" dirty="0" smtClean="0"/>
              <a:t/>
            </a:r>
            <a:br>
              <a:rPr lang="es-AR" dirty="0" smtClean="0"/>
            </a:br>
            <a:endParaRPr lang="es-AR" dirty="0"/>
          </a:p>
        </p:txBody>
      </p:sp>
      <p:pic>
        <p:nvPicPr>
          <p:cNvPr id="5" name="Picture 2"/>
          <p:cNvPicPr>
            <a:picLocks noChangeAspect="1" noChangeArrowheads="1"/>
          </p:cNvPicPr>
          <p:nvPr/>
        </p:nvPicPr>
        <p:blipFill>
          <a:blip r:embed="rId2"/>
          <a:srcRect/>
          <a:stretch>
            <a:fillRect/>
          </a:stretch>
        </p:blipFill>
        <p:spPr bwMode="auto">
          <a:xfrm>
            <a:off x="5214942" y="1643050"/>
            <a:ext cx="3479660" cy="478634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 cmpd="sng">
            <a:solidFill>
              <a:schemeClr val="tx1"/>
            </a:solidFill>
            <a:miter lim="800000"/>
            <a:headEnd/>
            <a:tailEnd/>
          </a:ln>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511156"/>
          </a:xfrm>
        </p:spPr>
        <p:txBody>
          <a:bodyPr>
            <a:normAutofit fontScale="90000"/>
          </a:bodyPr>
          <a:lstStyle/>
          <a:p>
            <a:r>
              <a:rPr lang="es-ES" sz="3600" b="1" dirty="0" smtClean="0"/>
              <a:t>ANALISIS  DE   F O D A    D E L    P R O Y E C T O</a:t>
            </a:r>
            <a:r>
              <a:rPr lang="es-AR" sz="3600" dirty="0" smtClean="0"/>
              <a:t/>
            </a:r>
            <a:br>
              <a:rPr lang="es-AR" sz="3600" dirty="0" smtClean="0"/>
            </a:br>
            <a:r>
              <a:rPr lang="es-ES" sz="3200" b="1" dirty="0" smtClean="0"/>
              <a:t> </a:t>
            </a:r>
            <a:r>
              <a:rPr lang="es-AR" sz="3200" dirty="0" smtClean="0"/>
              <a:t/>
            </a:r>
            <a:br>
              <a:rPr lang="es-AR" sz="3200" dirty="0" smtClean="0"/>
            </a:br>
            <a:endParaRPr lang="es-AR" sz="3200" dirty="0"/>
          </a:p>
        </p:txBody>
      </p:sp>
      <p:sp>
        <p:nvSpPr>
          <p:cNvPr id="3" name="2 Marcador de contenido"/>
          <p:cNvSpPr>
            <a:spLocks noGrp="1"/>
          </p:cNvSpPr>
          <p:nvPr>
            <p:ph idx="1"/>
          </p:nvPr>
        </p:nvSpPr>
        <p:spPr>
          <a:xfrm>
            <a:off x="1214414" y="1142984"/>
            <a:ext cx="7286676" cy="5429288"/>
          </a:xfrm>
        </p:spPr>
        <p:txBody>
          <a:bodyPr>
            <a:normAutofit fontScale="55000" lnSpcReduction="20000"/>
          </a:bodyPr>
          <a:lstStyle/>
          <a:p>
            <a:pPr>
              <a:buNone/>
            </a:pPr>
            <a:r>
              <a:rPr lang="es-ES" b="1" dirty="0" smtClean="0"/>
              <a:t>FORTALEZA</a:t>
            </a:r>
            <a:endParaRPr lang="es-AR" dirty="0" smtClean="0"/>
          </a:p>
          <a:p>
            <a:pPr>
              <a:buNone/>
            </a:pPr>
            <a:r>
              <a:rPr lang="es-ES" dirty="0" smtClean="0"/>
              <a:t>       Ofrecemos  servicios  de  calidad</a:t>
            </a:r>
            <a:endParaRPr lang="es-AR" dirty="0" smtClean="0"/>
          </a:p>
          <a:p>
            <a:pPr>
              <a:buNone/>
            </a:pPr>
            <a:r>
              <a:rPr lang="es-ES" dirty="0" smtClean="0"/>
              <a:t>       Personal  capacitado</a:t>
            </a:r>
            <a:endParaRPr lang="es-AR" dirty="0" smtClean="0"/>
          </a:p>
          <a:p>
            <a:pPr>
              <a:buNone/>
            </a:pPr>
            <a:r>
              <a:rPr lang="es-ES" dirty="0" smtClean="0"/>
              <a:t>       Experiencia en la administración de este negocio </a:t>
            </a:r>
            <a:endParaRPr lang="es-AR" dirty="0" smtClean="0"/>
          </a:p>
          <a:p>
            <a:pPr>
              <a:buNone/>
            </a:pPr>
            <a:endParaRPr lang="es-AR" dirty="0" smtClean="0"/>
          </a:p>
          <a:p>
            <a:pPr>
              <a:buNone/>
            </a:pPr>
            <a:r>
              <a:rPr lang="es-ES" b="1" dirty="0" smtClean="0"/>
              <a:t>OPRTUNIDADES</a:t>
            </a:r>
            <a:endParaRPr lang="es-AR" dirty="0" smtClean="0"/>
          </a:p>
          <a:p>
            <a:pPr>
              <a:buNone/>
            </a:pPr>
            <a:r>
              <a:rPr lang="es-ES" dirty="0" smtClean="0"/>
              <a:t>       Crecimiento constante de la población</a:t>
            </a:r>
            <a:endParaRPr lang="es-AR" dirty="0" smtClean="0"/>
          </a:p>
          <a:p>
            <a:pPr>
              <a:buNone/>
            </a:pPr>
            <a:r>
              <a:rPr lang="es-ES" dirty="0" smtClean="0"/>
              <a:t>       Crédito de parte de CFN a estudiantes ESPOL</a:t>
            </a:r>
            <a:endParaRPr lang="es-AR" dirty="0" smtClean="0"/>
          </a:p>
          <a:p>
            <a:pPr>
              <a:buNone/>
            </a:pPr>
            <a:r>
              <a:rPr lang="es-ES" b="1" dirty="0" smtClean="0"/>
              <a:t> </a:t>
            </a:r>
            <a:endParaRPr lang="es-AR" dirty="0" smtClean="0"/>
          </a:p>
          <a:p>
            <a:pPr>
              <a:buNone/>
            </a:pPr>
            <a:r>
              <a:rPr lang="es-ES" b="1" dirty="0" smtClean="0"/>
              <a:t>DEBILIDADES</a:t>
            </a:r>
            <a:endParaRPr lang="es-AR" dirty="0" smtClean="0"/>
          </a:p>
          <a:p>
            <a:pPr>
              <a:buNone/>
            </a:pPr>
            <a:r>
              <a:rPr lang="es-ES" dirty="0" smtClean="0"/>
              <a:t>       Escasa capacidad económica.</a:t>
            </a:r>
            <a:endParaRPr lang="es-AR" dirty="0" smtClean="0"/>
          </a:p>
          <a:p>
            <a:pPr>
              <a:buNone/>
            </a:pPr>
            <a:r>
              <a:rPr lang="es-ES" dirty="0" smtClean="0"/>
              <a:t>       No tener referencias para créditos en las instituciones financieras</a:t>
            </a:r>
            <a:endParaRPr lang="es-AR" dirty="0" smtClean="0"/>
          </a:p>
          <a:p>
            <a:pPr>
              <a:buNone/>
            </a:pPr>
            <a:r>
              <a:rPr lang="es-ES" dirty="0" smtClean="0"/>
              <a:t>       Altos costos de instalación y  publicidad.</a:t>
            </a:r>
            <a:endParaRPr lang="es-AR" dirty="0" smtClean="0"/>
          </a:p>
          <a:p>
            <a:pPr>
              <a:buNone/>
            </a:pPr>
            <a:r>
              <a:rPr lang="es-ES" b="1" dirty="0" smtClean="0"/>
              <a:t> </a:t>
            </a:r>
            <a:endParaRPr lang="es-AR" dirty="0" smtClean="0"/>
          </a:p>
          <a:p>
            <a:pPr>
              <a:buNone/>
            </a:pPr>
            <a:r>
              <a:rPr lang="es-ES" b="1" dirty="0" smtClean="0"/>
              <a:t>AMENAZAS</a:t>
            </a:r>
            <a:endParaRPr lang="es-AR" dirty="0" smtClean="0"/>
          </a:p>
          <a:p>
            <a:pPr>
              <a:buNone/>
            </a:pPr>
            <a:r>
              <a:rPr lang="es-ES" dirty="0" smtClean="0"/>
              <a:t>       Nuevos en el mercado</a:t>
            </a:r>
            <a:endParaRPr lang="es-AR" dirty="0" smtClean="0"/>
          </a:p>
          <a:p>
            <a:pPr>
              <a:buNone/>
            </a:pPr>
            <a:r>
              <a:rPr lang="es-ES" dirty="0" smtClean="0"/>
              <a:t>       Fuerte competencia</a:t>
            </a:r>
            <a:endParaRPr lang="es-AR" dirty="0" smtClean="0"/>
          </a:p>
          <a:p>
            <a:pPr>
              <a:buNone/>
            </a:pPr>
            <a:r>
              <a:rPr lang="es-ES" dirty="0" smtClean="0"/>
              <a:t>       Cambios continuos en reformas  y leyes reguladoras de este sector.</a:t>
            </a:r>
            <a:endParaRPr lang="es-AR" dirty="0" smtClean="0"/>
          </a:p>
          <a:p>
            <a:endParaRPr lang="es-AR" dirty="0"/>
          </a:p>
        </p:txBody>
      </p:sp>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p:spPr>
        <p:txBody>
          <a:bodyPr>
            <a:normAutofit fontScale="90000"/>
          </a:bodyPr>
          <a:lstStyle/>
          <a:p>
            <a:r>
              <a:rPr lang="es-EC" b="1" dirty="0" smtClean="0"/>
              <a:t> </a:t>
            </a:r>
            <a:r>
              <a:rPr lang="es-AR" dirty="0" smtClean="0"/>
              <a:t/>
            </a:r>
            <a:br>
              <a:rPr lang="es-AR" dirty="0" smtClean="0"/>
            </a:br>
            <a:r>
              <a:rPr lang="es-EC" sz="3600" b="1" dirty="0" smtClean="0"/>
              <a:t>INVESTIGACION DE MERCADO</a:t>
            </a:r>
            <a:r>
              <a:rPr lang="es-AR" sz="3600" dirty="0" smtClean="0"/>
              <a:t/>
            </a:r>
            <a:br>
              <a:rPr lang="es-AR" sz="3600" dirty="0" smtClean="0"/>
            </a:br>
            <a:endParaRPr lang="es-AR" sz="3600" dirty="0"/>
          </a:p>
        </p:txBody>
      </p:sp>
      <p:sp>
        <p:nvSpPr>
          <p:cNvPr id="3" name="2 Marcador de contenido"/>
          <p:cNvSpPr>
            <a:spLocks noGrp="1"/>
          </p:cNvSpPr>
          <p:nvPr>
            <p:ph idx="1"/>
          </p:nvPr>
        </p:nvSpPr>
        <p:spPr>
          <a:xfrm>
            <a:off x="428596" y="928670"/>
            <a:ext cx="8086724" cy="2214578"/>
          </a:xfrm>
        </p:spPr>
        <p:txBody>
          <a:bodyPr>
            <a:normAutofit lnSpcReduction="10000"/>
          </a:bodyPr>
          <a:lstStyle/>
          <a:p>
            <a:pPr>
              <a:buNone/>
            </a:pPr>
            <a:r>
              <a:rPr lang="es-EC" sz="2000" b="1" dirty="0" smtClean="0"/>
              <a:t>    PERSPECTIVAS DE LA INVESTIGACION DE MERCADO.-   </a:t>
            </a:r>
            <a:r>
              <a:rPr lang="es-EC" sz="2000" dirty="0" smtClean="0"/>
              <a:t>La Investigación </a:t>
            </a:r>
          </a:p>
          <a:p>
            <a:pPr>
              <a:buNone/>
            </a:pPr>
            <a:r>
              <a:rPr lang="es-EC" sz="2000" dirty="0" smtClean="0"/>
              <a:t>    facilitara conocer  los gustos y preferencias de los consumidor, y poder </a:t>
            </a:r>
          </a:p>
          <a:p>
            <a:pPr>
              <a:buNone/>
            </a:pPr>
            <a:r>
              <a:rPr lang="es-EC" sz="2000" dirty="0" smtClean="0"/>
              <a:t>    tener una visión mas objetiva, convirtiéndose  en una herramientas </a:t>
            </a:r>
          </a:p>
          <a:p>
            <a:pPr>
              <a:buNone/>
            </a:pPr>
            <a:r>
              <a:rPr lang="es-EC" sz="2000" dirty="0" smtClean="0"/>
              <a:t>    fundamentales para desarrollar :</a:t>
            </a:r>
            <a:endParaRPr lang="es-AR" sz="2000" dirty="0" smtClean="0"/>
          </a:p>
          <a:p>
            <a:pPr algn="just">
              <a:buNone/>
            </a:pPr>
            <a:r>
              <a:rPr lang="es-EC" sz="2000" dirty="0" smtClean="0"/>
              <a:t>            Objetivo                                Target                     Nivel Cultural </a:t>
            </a:r>
          </a:p>
          <a:p>
            <a:pPr algn="just">
              <a:buNone/>
            </a:pPr>
            <a:r>
              <a:rPr lang="es-EC" sz="2000" dirty="0" smtClean="0"/>
              <a:t>            Factor Económico                                               Competencia</a:t>
            </a:r>
            <a:endParaRPr lang="es-AR" sz="2000" dirty="0"/>
          </a:p>
        </p:txBody>
      </p:sp>
      <p:sp>
        <p:nvSpPr>
          <p:cNvPr id="4" name="1 Título"/>
          <p:cNvSpPr txBox="1">
            <a:spLocks/>
          </p:cNvSpPr>
          <p:nvPr/>
        </p:nvSpPr>
        <p:spPr>
          <a:xfrm>
            <a:off x="285720" y="3643314"/>
            <a:ext cx="8229600" cy="428628"/>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4400" b="0" i="0" u="none" strike="noStrike" kern="1200" cap="none" spc="0" normalizeH="0" baseline="0" noProof="0" dirty="0" smtClean="0">
                <a:ln>
                  <a:noFill/>
                </a:ln>
                <a:solidFill>
                  <a:schemeClr val="tx1"/>
                </a:solidFill>
                <a:effectLst/>
                <a:uLnTx/>
                <a:uFillTx/>
                <a:latin typeface="+mj-lt"/>
                <a:ea typeface="+mj-ea"/>
                <a:cs typeface="+mj-cs"/>
              </a:rPr>
              <a:t/>
            </a:r>
            <a:br>
              <a:rPr kumimoji="0" lang="es-AR" sz="4400" b="0" i="0" u="none" strike="noStrike" kern="1200" cap="none" spc="0" normalizeH="0" baseline="0" noProof="0" dirty="0" smtClean="0">
                <a:ln>
                  <a:noFill/>
                </a:ln>
                <a:solidFill>
                  <a:schemeClr val="tx1"/>
                </a:solidFill>
                <a:effectLst/>
                <a:uLnTx/>
                <a:uFillTx/>
                <a:latin typeface="+mj-lt"/>
                <a:ea typeface="+mj-ea"/>
                <a:cs typeface="+mj-cs"/>
              </a:rPr>
            </a:br>
            <a:r>
              <a:rPr kumimoji="0" lang="es-EC" sz="12800" b="1" i="0" u="none" strike="noStrike" kern="1200" cap="none" spc="0" normalizeH="0" baseline="0" noProof="0" dirty="0" smtClean="0">
                <a:ln>
                  <a:noFill/>
                </a:ln>
                <a:solidFill>
                  <a:schemeClr val="tx1"/>
                </a:solidFill>
                <a:effectLst/>
                <a:uLnTx/>
                <a:uFillTx/>
                <a:latin typeface="+mj-lt"/>
                <a:ea typeface="+mj-ea"/>
                <a:cs typeface="+mj-cs"/>
              </a:rPr>
              <a:t>OBJETIVOS DE LA INVESTIGACION.</a:t>
            </a:r>
            <a:r>
              <a:rPr kumimoji="0" lang="es-AR" sz="12800" b="0" i="0" u="none" strike="noStrike" kern="1200" cap="none" spc="0" normalizeH="0" baseline="0" noProof="0" dirty="0" smtClean="0">
                <a:ln>
                  <a:noFill/>
                </a:ln>
                <a:solidFill>
                  <a:schemeClr val="tx1"/>
                </a:solidFill>
                <a:effectLst/>
                <a:uLnTx/>
                <a:uFillTx/>
                <a:latin typeface="+mj-lt"/>
                <a:ea typeface="+mj-ea"/>
                <a:cs typeface="+mj-cs"/>
              </a:rPr>
              <a:t/>
            </a:r>
            <a:br>
              <a:rPr kumimoji="0" lang="es-AR" sz="12800" b="0" i="0" u="none" strike="noStrike" kern="1200" cap="none" spc="0" normalizeH="0" baseline="0" noProof="0" dirty="0" smtClean="0">
                <a:ln>
                  <a:noFill/>
                </a:ln>
                <a:solidFill>
                  <a:schemeClr val="tx1"/>
                </a:solidFill>
                <a:effectLst/>
                <a:uLnTx/>
                <a:uFillTx/>
                <a:latin typeface="+mj-lt"/>
                <a:ea typeface="+mj-ea"/>
                <a:cs typeface="+mj-cs"/>
              </a:rPr>
            </a:br>
            <a:r>
              <a:rPr kumimoji="0" lang="es-EC" sz="12800" b="0" i="0" u="none" strike="noStrike" kern="1200" cap="none" spc="0" normalizeH="0" baseline="0" noProof="0" dirty="0" smtClean="0">
                <a:ln>
                  <a:noFill/>
                </a:ln>
                <a:solidFill>
                  <a:schemeClr val="tx1"/>
                </a:solidFill>
                <a:effectLst/>
                <a:uLnTx/>
                <a:uFillTx/>
                <a:latin typeface="+mj-lt"/>
                <a:ea typeface="+mj-ea"/>
                <a:cs typeface="+mj-cs"/>
              </a:rPr>
              <a:t> </a:t>
            </a:r>
            <a:r>
              <a:rPr kumimoji="0" lang="es-AR" sz="12800" b="0" i="0" u="none" strike="noStrike" kern="1200" cap="none" spc="0" normalizeH="0" baseline="0" noProof="0" dirty="0" smtClean="0">
                <a:ln>
                  <a:noFill/>
                </a:ln>
                <a:solidFill>
                  <a:schemeClr val="tx1"/>
                </a:solidFill>
                <a:effectLst/>
                <a:uLnTx/>
                <a:uFillTx/>
                <a:latin typeface="+mj-lt"/>
                <a:ea typeface="+mj-ea"/>
                <a:cs typeface="+mj-cs"/>
              </a:rPr>
              <a:t/>
            </a:r>
            <a:br>
              <a:rPr kumimoji="0" lang="es-AR" sz="12800" b="0" i="0" u="none" strike="noStrike" kern="1200" cap="none" spc="0" normalizeH="0" baseline="0" noProof="0" dirty="0" smtClean="0">
                <a:ln>
                  <a:noFill/>
                </a:ln>
                <a:solidFill>
                  <a:schemeClr val="tx1"/>
                </a:solidFill>
                <a:effectLst/>
                <a:uLnTx/>
                <a:uFillTx/>
                <a:latin typeface="+mj-lt"/>
                <a:ea typeface="+mj-ea"/>
                <a:cs typeface="+mj-cs"/>
              </a:rPr>
            </a:br>
            <a:endParaRPr kumimoji="0" lang="es-AR" sz="1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2 Marcador de contenido"/>
          <p:cNvSpPr txBox="1">
            <a:spLocks/>
          </p:cNvSpPr>
          <p:nvPr/>
        </p:nvSpPr>
        <p:spPr>
          <a:xfrm>
            <a:off x="628680" y="3786190"/>
            <a:ext cx="8086724" cy="2714644"/>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8000" b="1" i="0" u="none" strike="noStrike" kern="1200" cap="none" spc="0" normalizeH="0" baseline="0" noProof="0" dirty="0" smtClean="0">
                <a:ln>
                  <a:noFill/>
                </a:ln>
                <a:solidFill>
                  <a:schemeClr val="tx1"/>
                </a:solidFill>
                <a:effectLst/>
                <a:uLnTx/>
                <a:uFillTx/>
                <a:latin typeface="+mn-lt"/>
                <a:ea typeface="+mn-ea"/>
                <a:cs typeface="+mn-cs"/>
              </a:rPr>
              <a:t> OBJETIVOS GENERALES.-    </a:t>
            </a:r>
            <a:r>
              <a:rPr kumimoji="0" lang="es-EC" sz="8000" b="0" i="0" u="none" strike="noStrike" kern="1200" cap="none" spc="0" normalizeH="0" baseline="0" noProof="0" dirty="0" smtClean="0">
                <a:ln>
                  <a:noFill/>
                </a:ln>
                <a:solidFill>
                  <a:schemeClr val="tx1"/>
                </a:solidFill>
                <a:effectLst/>
                <a:uLnTx/>
                <a:uFillTx/>
                <a:latin typeface="+mn-lt"/>
                <a:ea typeface="+mn-ea"/>
                <a:cs typeface="+mn-cs"/>
              </a:rPr>
              <a:t>Identificar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8000" b="0" i="0" u="none" strike="noStrike" kern="1200" cap="none" spc="0" normalizeH="0" baseline="0" noProof="0" dirty="0" smtClean="0">
                <a:ln>
                  <a:noFill/>
                </a:ln>
                <a:solidFill>
                  <a:schemeClr val="tx1"/>
                </a:solidFill>
                <a:effectLst/>
                <a:uLnTx/>
                <a:uFillTx/>
                <a:latin typeface="+mn-lt"/>
                <a:ea typeface="+mn-ea"/>
                <a:cs typeface="+mn-cs"/>
              </a:rPr>
              <a:t>       El nicho y segmento de mercado.               Oportunidades y amenazas .</a:t>
            </a:r>
            <a:endParaRPr kumimoji="0" lang="es-AR" sz="8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8000" b="0" i="0" u="none" strike="noStrike" kern="1200" cap="none" spc="0" normalizeH="0" baseline="0" noProof="0" dirty="0" smtClean="0">
                <a:ln>
                  <a:noFill/>
                </a:ln>
                <a:solidFill>
                  <a:schemeClr val="tx1"/>
                </a:solidFill>
                <a:effectLst/>
                <a:uLnTx/>
                <a:uFillTx/>
                <a:latin typeface="+mn-lt"/>
                <a:ea typeface="+mn-ea"/>
                <a:cs typeface="+mn-cs"/>
              </a:rPr>
              <a:t>       Factores que el cliente consideraría importante para visitarnos.</a:t>
            </a:r>
            <a:endParaRPr kumimoji="0" lang="es-AR" sz="8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AR" sz="8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8000" b="1" i="0" u="none" strike="noStrike" kern="1200" cap="none" spc="0" normalizeH="0" baseline="0" noProof="0" dirty="0" smtClean="0">
                <a:ln>
                  <a:noFill/>
                </a:ln>
                <a:solidFill>
                  <a:schemeClr val="tx1"/>
                </a:solidFill>
                <a:effectLst/>
                <a:uLnTx/>
                <a:uFillTx/>
                <a:latin typeface="+mn-lt"/>
                <a:ea typeface="+mn-ea"/>
                <a:cs typeface="+mn-cs"/>
              </a:rPr>
              <a:t> OBJETIVOS ESPECIFICOS.-   </a:t>
            </a:r>
            <a:r>
              <a:rPr kumimoji="0" lang="es-EC" sz="8000" b="0" i="0" u="none" strike="noStrike" kern="1200" cap="none" spc="0" normalizeH="0" baseline="0" noProof="0" dirty="0" smtClean="0">
                <a:ln>
                  <a:noFill/>
                </a:ln>
                <a:solidFill>
                  <a:schemeClr val="tx1"/>
                </a:solidFill>
                <a:effectLst/>
                <a:uLnTx/>
                <a:uFillTx/>
                <a:latin typeface="+mn-lt"/>
                <a:ea typeface="+mn-ea"/>
                <a:cs typeface="+mn-cs"/>
              </a:rPr>
              <a:t>Determinar: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8000" b="0" i="0" u="none" strike="noStrike" kern="1200" cap="none" spc="0" normalizeH="0" baseline="0" noProof="0" dirty="0" smtClean="0">
                <a:ln>
                  <a:noFill/>
                </a:ln>
                <a:solidFill>
                  <a:schemeClr val="tx1"/>
                </a:solidFill>
                <a:effectLst/>
                <a:uLnTx/>
                <a:uFillTx/>
                <a:latin typeface="+mn-lt"/>
                <a:ea typeface="+mn-ea"/>
                <a:cs typeface="+mn-cs"/>
              </a:rPr>
              <a:t>       Localización del hotel.             Cuantificar servicios adicionales.</a:t>
            </a:r>
            <a:endParaRPr kumimoji="0" lang="es-AR" sz="8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kumimoji="0" lang="es-EC" sz="8000" b="0" i="0" u="none" strike="noStrike" kern="1200" cap="none" spc="0" normalizeH="0" baseline="0" noProof="0" dirty="0" smtClean="0">
                <a:ln>
                  <a:noFill/>
                </a:ln>
                <a:solidFill>
                  <a:schemeClr val="tx1"/>
                </a:solidFill>
                <a:effectLst/>
                <a:uLnTx/>
                <a:uFillTx/>
                <a:latin typeface="+mn-lt"/>
                <a:ea typeface="+mn-ea"/>
                <a:cs typeface="+mn-cs"/>
              </a:rPr>
              <a:t>       Establecer preferencias.</a:t>
            </a:r>
            <a:r>
              <a:rPr kumimoji="0" lang="es-AR" sz="8000" b="0" i="0" u="none" strike="noStrike" kern="1200" cap="none" spc="0" normalizeH="0" baseline="0" noProof="0" dirty="0" smtClean="0">
                <a:ln>
                  <a:noFill/>
                </a:ln>
                <a:solidFill>
                  <a:schemeClr val="tx1"/>
                </a:solidFill>
                <a:effectLst/>
                <a:uLnTx/>
                <a:uFillTx/>
                <a:latin typeface="+mn-lt"/>
                <a:ea typeface="+mn-ea"/>
                <a:cs typeface="+mn-cs"/>
              </a:rPr>
              <a:t>          </a:t>
            </a:r>
            <a:r>
              <a:rPr lang="es-EC" sz="8000" dirty="0" smtClean="0"/>
              <a:t>Frecuencia de visitas al hotel.</a:t>
            </a:r>
            <a:r>
              <a:rPr lang="es-AR" sz="8000" dirty="0" smtClean="0"/>
              <a:t> </a:t>
            </a:r>
            <a:endParaRPr kumimoji="0" lang="es-AR" sz="80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defRPr/>
            </a:pPr>
            <a:r>
              <a:rPr kumimoji="0" lang="es-EC" sz="8000" b="0" i="0" u="none" strike="noStrike" kern="1200" cap="none" spc="0" normalizeH="0" baseline="0" noProof="0" dirty="0" smtClean="0">
                <a:ln>
                  <a:noFill/>
                </a:ln>
                <a:solidFill>
                  <a:schemeClr val="tx1"/>
                </a:solidFill>
                <a:effectLst/>
                <a:uLnTx/>
                <a:uFillTx/>
                <a:latin typeface="+mn-lt"/>
                <a:ea typeface="+mn-ea"/>
                <a:cs typeface="+mn-cs"/>
              </a:rPr>
              <a:t>       </a:t>
            </a:r>
            <a:r>
              <a:rPr lang="es-AR" sz="8000" dirty="0" smtClean="0"/>
              <a:t>P</a:t>
            </a:r>
            <a:r>
              <a:rPr lang="es-EC" sz="8000" dirty="0" smtClean="0"/>
              <a:t>recios que el cliente esta dispuesto a pagar.</a:t>
            </a:r>
            <a:endParaRPr kumimoji="0" lang="es-AR" sz="8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5000" b="0" i="0" u="none" strike="noStrike" kern="1200" cap="none" spc="0" normalizeH="0" baseline="0" noProof="0" dirty="0" smtClean="0">
                <a:ln>
                  <a:noFill/>
                </a:ln>
                <a:solidFill>
                  <a:schemeClr val="tx1"/>
                </a:solidFill>
                <a:effectLst/>
                <a:uLnTx/>
                <a:uFillTx/>
                <a:latin typeface="+mn-lt"/>
                <a:ea typeface="+mn-ea"/>
                <a:cs typeface="+mn-cs"/>
              </a:rPr>
              <a:t> </a:t>
            </a:r>
            <a:endParaRPr kumimoji="0" lang="es-AR" sz="5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5000" b="0" i="0" u="none" strike="noStrike" kern="1200" cap="none" spc="0" normalizeH="0" baseline="0" noProof="0" dirty="0" smtClean="0">
                <a:ln>
                  <a:noFill/>
                </a:ln>
                <a:solidFill>
                  <a:schemeClr val="tx1"/>
                </a:solidFill>
                <a:effectLst/>
                <a:uLnTx/>
                <a:uFillTx/>
                <a:latin typeface="+mn-lt"/>
                <a:ea typeface="+mn-ea"/>
                <a:cs typeface="+mn-cs"/>
              </a:rPr>
              <a:t> </a:t>
            </a:r>
            <a:endParaRPr kumimoji="0" lang="es-AR" sz="5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A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b="1" dirty="0" smtClean="0"/>
              <a:t>PLAN DE MUESTREO</a:t>
            </a:r>
            <a:endParaRPr lang="es-AR" dirty="0"/>
          </a:p>
        </p:txBody>
      </p:sp>
      <p:sp>
        <p:nvSpPr>
          <p:cNvPr id="3" name="2 Marcador de contenido"/>
          <p:cNvSpPr>
            <a:spLocks noGrp="1"/>
          </p:cNvSpPr>
          <p:nvPr>
            <p:ph idx="1"/>
          </p:nvPr>
        </p:nvSpPr>
        <p:spPr>
          <a:xfrm>
            <a:off x="500034" y="1500174"/>
            <a:ext cx="8229600" cy="4525963"/>
          </a:xfrm>
        </p:spPr>
        <p:txBody>
          <a:bodyPr>
            <a:normAutofit fontScale="70000" lnSpcReduction="20000"/>
          </a:bodyPr>
          <a:lstStyle/>
          <a:p>
            <a:pPr>
              <a:buNone/>
            </a:pPr>
            <a:r>
              <a:rPr lang="es-EC" b="1" dirty="0" smtClean="0"/>
              <a:t>     DEFINICION DE LA POBLACION.-   </a:t>
            </a:r>
            <a:r>
              <a:rPr lang="es-EC" dirty="0" smtClean="0"/>
              <a:t>  El universo a estudiar es la ciudad de Guayaquil, las características  de la población que se ha considerado para llevar acabo este estudio esta dirigida hacia ambos sexos y mayores de 18 años. </a:t>
            </a:r>
          </a:p>
          <a:p>
            <a:pPr>
              <a:buNone/>
            </a:pPr>
            <a:r>
              <a:rPr lang="es-EC" dirty="0" smtClean="0"/>
              <a:t>    </a:t>
            </a:r>
          </a:p>
          <a:p>
            <a:pPr>
              <a:buNone/>
            </a:pPr>
            <a:r>
              <a:rPr lang="es-EC" dirty="0" smtClean="0"/>
              <a:t>     De acuerdo al VI Censo de Población y V de Vivienda, realizado el</a:t>
            </a:r>
          </a:p>
          <a:p>
            <a:pPr>
              <a:buNone/>
            </a:pPr>
            <a:r>
              <a:rPr lang="es-EC" dirty="0" smtClean="0"/>
              <a:t>     </a:t>
            </a:r>
            <a:r>
              <a:rPr lang="es-EC" dirty="0" smtClean="0">
                <a:hlinkClick r:id="rId2" tooltip="25 de noviembre"/>
              </a:rPr>
              <a:t>25 de noviembre</a:t>
            </a:r>
            <a:r>
              <a:rPr lang="es-EC" dirty="0" smtClean="0"/>
              <a:t> del </a:t>
            </a:r>
            <a:r>
              <a:rPr lang="es-EC" dirty="0" smtClean="0">
                <a:hlinkClick r:id="rId3" tooltip="2001"/>
              </a:rPr>
              <a:t>2001</a:t>
            </a:r>
            <a:r>
              <a:rPr lang="es-EC" dirty="0" smtClean="0"/>
              <a:t>, la población de la ciudad de Guayaquil era con 1.985.379 habitantes, teniendo en cuenta una tasa anual promedio de crecimiento poblacional de 2,50% .</a:t>
            </a:r>
          </a:p>
          <a:p>
            <a:pPr>
              <a:buNone/>
            </a:pPr>
            <a:r>
              <a:rPr lang="es-EC" dirty="0" smtClean="0"/>
              <a:t>      2008 se estima que la población sea de 2´366.902,00 habitantes</a:t>
            </a:r>
          </a:p>
          <a:p>
            <a:pPr>
              <a:buNone/>
            </a:pPr>
            <a:r>
              <a:rPr lang="es-EC" dirty="0" smtClean="0"/>
              <a:t>      </a:t>
            </a:r>
            <a:r>
              <a:rPr lang="es-ES" dirty="0" smtClean="0"/>
              <a:t>2009 </a:t>
            </a:r>
            <a:r>
              <a:rPr lang="es-EC" dirty="0" smtClean="0"/>
              <a:t>se estima que la población sea de </a:t>
            </a:r>
            <a:r>
              <a:rPr lang="es-ES" dirty="0" smtClean="0"/>
              <a:t>2´485.247,15 </a:t>
            </a:r>
            <a:r>
              <a:rPr lang="es-EC" dirty="0" smtClean="0"/>
              <a:t>habitantes</a:t>
            </a:r>
            <a:endParaRPr lang="es-ES" dirty="0" smtClean="0"/>
          </a:p>
          <a:p>
            <a:pPr>
              <a:buNone/>
            </a:pPr>
            <a:r>
              <a:rPr lang="es-EC" dirty="0" smtClean="0"/>
              <a:t>      20% de la población corresponde al estrato:    Medio alto y alto</a:t>
            </a:r>
            <a:r>
              <a:rPr lang="es-ES" dirty="0" smtClean="0"/>
              <a:t> </a:t>
            </a:r>
          </a:p>
          <a:p>
            <a:pPr>
              <a:buNone/>
            </a:pPr>
            <a:r>
              <a:rPr lang="es-ES" dirty="0" smtClean="0"/>
              <a:t>          </a:t>
            </a:r>
            <a:r>
              <a:rPr lang="es-ES" u="sng" dirty="0" smtClean="0"/>
              <a:t>El tamaño de la población objetivo =  49.7049,43</a:t>
            </a:r>
            <a:endParaRPr lang="es-EC" dirty="0" smtClean="0"/>
          </a:p>
          <a:p>
            <a:pPr>
              <a:buNone/>
            </a:pPr>
            <a:endParaRPr lang="es-AR" dirty="0" smtClean="0"/>
          </a:p>
          <a:p>
            <a:endParaRPr lang="es-AR"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600" b="1" dirty="0" smtClean="0"/>
              <a:t>DISEÑO DE ENCUESTA</a:t>
            </a:r>
            <a:r>
              <a:rPr lang="es-AR" dirty="0" smtClean="0"/>
              <a:t/>
            </a:r>
            <a:br>
              <a:rPr lang="es-AR" dirty="0" smtClean="0"/>
            </a:br>
            <a:endParaRPr lang="es-AR" dirty="0"/>
          </a:p>
        </p:txBody>
      </p:sp>
      <p:pic>
        <p:nvPicPr>
          <p:cNvPr id="15362" name="Picture 2"/>
          <p:cNvPicPr>
            <a:picLocks noGrp="1" noChangeAspect="1" noChangeArrowheads="1"/>
          </p:cNvPicPr>
          <p:nvPr>
            <p:ph idx="1"/>
          </p:nvPr>
        </p:nvPicPr>
        <p:blipFill>
          <a:blip r:embed="rId2"/>
          <a:srcRect/>
          <a:stretch>
            <a:fillRect/>
          </a:stretch>
        </p:blipFill>
        <p:spPr bwMode="auto">
          <a:xfrm>
            <a:off x="1785918" y="1285877"/>
            <a:ext cx="5286412" cy="4857767"/>
          </a:xfrm>
          <a:prstGeom prst="rect">
            <a:avLst/>
          </a:prstGeom>
          <a:noFill/>
          <a:ln w="9525" cmpd="sng">
            <a:solidFill>
              <a:schemeClr val="tx1"/>
            </a:solidFill>
            <a:miter lim="800000"/>
            <a:headEnd/>
            <a:tailEnd/>
          </a:ln>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28596" y="571480"/>
            <a:ext cx="8229600" cy="428628"/>
          </a:xfrm>
        </p:spPr>
        <p:txBody>
          <a:bodyPr>
            <a:noAutofit/>
          </a:bodyPr>
          <a:lstStyle/>
          <a:p>
            <a:r>
              <a:rPr lang="es-EC" sz="3200" b="1" dirty="0" smtClean="0"/>
              <a:t>PRESENTACION DE RESULTADOS</a:t>
            </a:r>
            <a:r>
              <a:rPr lang="es-AR" sz="3200" dirty="0" smtClean="0"/>
              <a:t/>
            </a:r>
            <a:br>
              <a:rPr lang="es-AR" sz="3200" dirty="0" smtClean="0"/>
            </a:br>
            <a:endParaRPr lang="es-AR" sz="3200" dirty="0"/>
          </a:p>
        </p:txBody>
      </p:sp>
      <p:pic>
        <p:nvPicPr>
          <p:cNvPr id="1026" name="Picture 2"/>
          <p:cNvPicPr>
            <a:picLocks noGrp="1" noChangeAspect="1" noChangeArrowheads="1"/>
          </p:cNvPicPr>
          <p:nvPr>
            <p:ph sz="half" idx="1"/>
          </p:nvPr>
        </p:nvPicPr>
        <p:blipFill>
          <a:blip r:embed="rId2"/>
          <a:srcRect/>
          <a:stretch>
            <a:fillRect/>
          </a:stretch>
        </p:blipFill>
        <p:spPr bwMode="auto">
          <a:xfrm>
            <a:off x="1000100" y="928670"/>
            <a:ext cx="3071833" cy="2357454"/>
          </a:xfrm>
          <a:prstGeom prst="rect">
            <a:avLst/>
          </a:prstGeom>
          <a:noFill/>
          <a:ln w="9525" cmpd="sng">
            <a:solidFill>
              <a:schemeClr val="tx1"/>
            </a:solidFill>
            <a:miter lim="800000"/>
            <a:headEnd/>
            <a:tailEnd/>
          </a:ln>
        </p:spPr>
      </p:pic>
      <p:pic>
        <p:nvPicPr>
          <p:cNvPr id="3" name="Picture 4"/>
          <p:cNvPicPr>
            <a:picLocks noGrp="1" noChangeAspect="1" noChangeArrowheads="1"/>
          </p:cNvPicPr>
          <p:nvPr>
            <p:ph sz="half" idx="2"/>
          </p:nvPr>
        </p:nvPicPr>
        <p:blipFill>
          <a:blip r:embed="rId3"/>
          <a:srcRect/>
          <a:stretch>
            <a:fillRect/>
          </a:stretch>
        </p:blipFill>
        <p:spPr bwMode="auto">
          <a:xfrm>
            <a:off x="4857752" y="928670"/>
            <a:ext cx="3357586" cy="2357454"/>
          </a:xfrm>
          <a:prstGeom prst="rect">
            <a:avLst/>
          </a:prstGeom>
          <a:noFill/>
          <a:ln w="9525" cmpd="sng">
            <a:solidFill>
              <a:schemeClr val="tx1"/>
            </a:solidFill>
            <a:miter lim="800000"/>
            <a:headEnd/>
            <a:tailEnd/>
          </a:ln>
        </p:spPr>
      </p:pic>
      <p:pic>
        <p:nvPicPr>
          <p:cNvPr id="5" name="Picture 2"/>
          <p:cNvPicPr>
            <a:picLocks noChangeAspect="1" noChangeArrowheads="1"/>
          </p:cNvPicPr>
          <p:nvPr/>
        </p:nvPicPr>
        <p:blipFill>
          <a:blip r:embed="rId4"/>
          <a:srcRect/>
          <a:stretch>
            <a:fillRect/>
          </a:stretch>
        </p:blipFill>
        <p:spPr bwMode="auto">
          <a:xfrm>
            <a:off x="1004064" y="3714752"/>
            <a:ext cx="3067870" cy="2786082"/>
          </a:xfrm>
          <a:prstGeom prst="rect">
            <a:avLst/>
          </a:prstGeom>
          <a:noFill/>
          <a:ln w="9525" cmpd="sng">
            <a:solidFill>
              <a:schemeClr val="tx1"/>
            </a:solidFill>
            <a:miter lim="800000"/>
            <a:headEnd/>
            <a:tailEnd/>
          </a:ln>
        </p:spPr>
      </p:pic>
      <p:pic>
        <p:nvPicPr>
          <p:cNvPr id="6" name="Picture 3"/>
          <p:cNvPicPr>
            <a:picLocks noChangeAspect="1" noChangeArrowheads="1"/>
          </p:cNvPicPr>
          <p:nvPr/>
        </p:nvPicPr>
        <p:blipFill>
          <a:blip r:embed="rId5"/>
          <a:srcRect/>
          <a:stretch>
            <a:fillRect/>
          </a:stretch>
        </p:blipFill>
        <p:spPr bwMode="auto">
          <a:xfrm>
            <a:off x="4857752" y="3714752"/>
            <a:ext cx="3357586" cy="2786082"/>
          </a:xfrm>
          <a:prstGeom prst="rect">
            <a:avLst/>
          </a:prstGeom>
          <a:noFill/>
          <a:ln w="9525" cmpd="sng">
            <a:solidFill>
              <a:schemeClr val="tx1"/>
            </a:solidFill>
            <a:miter lim="800000"/>
            <a:headEnd/>
            <a:tailEnd/>
          </a:ln>
        </p:spPr>
      </p:pic>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1068</Words>
  <Application>Microsoft Office PowerPoint</Application>
  <PresentationFormat>Presentación en pantalla (4:3)</PresentationFormat>
  <Paragraphs>277</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Diapositiva 1</vt:lpstr>
      <vt:lpstr>INTRUDUCCION </vt:lpstr>
      <vt:lpstr>Diapositiva 3</vt:lpstr>
      <vt:lpstr>ESTUDIO  ORGANIZACIONAL </vt:lpstr>
      <vt:lpstr>ANALISIS  DE   F O D A    D E L    P R O Y E C T O   </vt:lpstr>
      <vt:lpstr>  INVESTIGACION DE MERCADO </vt:lpstr>
      <vt:lpstr>PLAN DE MUESTREO</vt:lpstr>
      <vt:lpstr>DISEÑO DE ENCUESTA </vt:lpstr>
      <vt:lpstr>PRESENTACION DE RESULTADOS </vt:lpstr>
      <vt:lpstr>PLAN DE MARKETING</vt:lpstr>
      <vt:lpstr>PLAN DE MARKETING</vt:lpstr>
      <vt:lpstr>OBJETIVOS DEL PLAN DE MARKETING </vt:lpstr>
      <vt:lpstr>ANALISIS ESTRATEGICO   </vt:lpstr>
      <vt:lpstr>DIAMANTE DE PORTER. </vt:lpstr>
      <vt:lpstr>MARKETING MIX</vt:lpstr>
      <vt:lpstr>PRECIO </vt:lpstr>
      <vt:lpstr>Diapositiva 17</vt:lpstr>
      <vt:lpstr>Diapositiva 18</vt:lpstr>
      <vt:lpstr>Diapositiva 19</vt:lpstr>
      <vt:lpstr>VALORIZACION DE LAS INVERSIONES EN OBRAS FISICAS. Se realiza un Balance de Obras Físicas, con todos  los ítems del proyecto.  Para cuantificar estas inversiones, es posible utilizar estimaciones aproximadas de costo (por ejemplo, el costo del metro cuadrado de construcción), si el estudio se hace en nivel de pre  factibilidad. Para el hotel VANIDADES los costos por obras físicas se detalla a continuación: </vt:lpstr>
      <vt:lpstr>  INVERSIONES EN EQUIPAMIENTO.  Son todas las inversiones que permitan la operación normal de la planta, la información se llevara en balances de maquinaria, constara de precios unitarios, vida útil ( periodo optimo de reemplazo) y valor de desecho de equipos ( valor que se recibiría  al reemplazar el equipo).    </vt:lpstr>
      <vt:lpstr>CALENDARIO DE REINVERSION EN MAQUINARIA.  Es necesario elaborar un calendario de reinversiones de equipos tomando como referencia la vida útil real de cada equipo, puesto que  probablemente se destine a la venta estos equipos. Para el hotel VANIDADES  se proyectara la reinversión en equipos considerando una vida útil 3 y 5 años de los equipos. </vt:lpstr>
      <vt:lpstr>CALENDARIO DE INGRESO POR VENTA DE MAQUINARIA DE REEMPLAZO.  Es un costo de inversión (egreso monetario). Las empresas, al cumplirse la vida útil de sus maquinarias y equipos deciden reemplazarlas, vendiendo  los equipos depreciados, esta venta genera ingresos que serán utilizados como parte de pago de la adquisición de los nuevos equipos. Para el hotel VANIDADES  </vt:lpstr>
      <vt:lpstr>BALANCE DE PERSONAL.  La elaboración de un Balance de Personal permite sistematizar la información referida a la mano de obra y calcular el monto de la remuneración del período. El costo de mano de obra constituye uno de los principales ítems de los costos de operación de un proyecto. Dependerá, entre otros aspectos, del grado de automatización del proceso productivo, de la especialización del personal requerido, de la situación del mercado laboral, de las leyes laborales, del número de turnos requeridos, etc. Para el hotel VANIDADES tenemos el siguiente Balance de personal. </vt:lpstr>
      <vt:lpstr>Diapositiva 25</vt:lpstr>
      <vt:lpstr>Diapositiva 26</vt:lpstr>
      <vt:lpstr>Diapositiva 27</vt:lpstr>
      <vt:lpstr>FINANCIAMIENTO. Para llevar a cabo el proyecto se necesitará cubrir los costos correspondientes a la inversión inicial, en la que se incluyen la compra de activos y demás gastos administrativos, entre otros; a su vez se deberá solventar la inversión de capital de trabajo; Por lo que a continuación se detalla las inversiones en año cero para el hotel VANIDADES.  Financiamiento         Capital  Propio ($)  Porcentaje aporte 30%     $150068.17 4 accionistas principales (aporte de cada accionista) $50022.7 Deuda  Bancaria ($) Porcentaje financiamiento 70% (Bco. Pacifico)  $424000.   Terreno.- Ubicado en el norte de la ciudad de Guayaquil. 500m2 * $150 = $75000. </vt:lpstr>
      <vt:lpstr> PROYECCION DE INGRESOS. Se estimo la demanda  en base a la información que nos proporciono la encuesta, de los cuales nuestros clientes potenciales pertenecen al porcentaje de la clase social media alta  a   alta (98%), de este valor se calculo el porcentaje  de clientes que estarían interesados en hospedarse en el hotel de acuerdo a los servicios que ofrece.  Por otro lado usando el criterio de porter, se estableció que la partición de mercado  fuera del 5%. Con un incremento de 1%  anual.  Para el hotel VANIDADES este calculo es de 24355.42 personas  Es así que multiplicando el precio de venta del servicio por el número de personas que visitaran el hotel  se obtienen los ingresos por venta.    FLUJO DE CAJA.  El flujo de caja en este caso fue proyectado a 10 años, refleja los ingresos proyectados para el hotel traído a valor presente  al mismo tiempo el flujo de caja permitirá estimar la tasa interna de retorno (TIR), la cual representa la tasa de rentabilidad del proyecto que el inversionista recibirá la misma que será comparada  con la tasa mínima atractiva  de retorno (TMAR); donde la TIR &gt; TMAR para que el proyecto sea rentable.  VALOR ACTUAL NETO (VAN). El VAN indica que es conveniente la realización de un proyecto siempre y cuando el VAN sea mayor o igual a cero. En los cálculos realizados mediante el flujo de caja se obtuvo un VALOR ACTUAL NETO  de  $ 265637.98.  </vt:lpstr>
      <vt:lpstr>Diapositiva 30</vt:lpstr>
      <vt:lpstr>Diapositiva 31</vt:lpstr>
      <vt:lpstr>        CONCLUSIONES. A la ciudad de Guayaquil visitan anualmente 1150000, 90% turistas locales y 5% turistas extranjeros lo que ha incrementado el servicio hotelero en la ciudad.  Este proyecto va dirigido a las personas de  la clase media alta a alta de la ciudad de Guayaquil.  La encuesta fue una herramienta útil para poder determinar los servicios que brindaremos como hotel.   RECOMENDACIONES. Llevar un estricto control en cada uno de los servicios  que se ofrecerán como hotel, asegurando la calidad de cada uno de ellos. Estar siempre en constante innovación, realizando acciones que llamen la atención de los turistas por ejemplo: actualización de la pagina Web, afiches, entre otros.  Según datos registrados por diferentes instituciones en Guayaquil como el INEC, dirección de salud del guayas, Turismo, Relaciones Internacionales y Competitividad del  M. I. Municipalidad de Guayaquil, existe un  incremento de motel en la ciudad  de Guayaquil, seguido del crecimiento poblacional, y el incremento en el turismo en la ciudad, según la dirección de salud del guayas, en Guayaquil existen 80 moteles que están debidamente registrados e incluso hay algunos clandestinos, lo cierto es que los moteles en Guayaquil hoy en día se han convertido en uno de los negocios más rentables.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Colossus User</cp:lastModifiedBy>
  <cp:revision>219</cp:revision>
  <dcterms:modified xsi:type="dcterms:W3CDTF">2010-03-10T17:19:36Z</dcterms:modified>
</cp:coreProperties>
</file>