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4" r:id="rId5"/>
    <p:sldId id="286" r:id="rId6"/>
    <p:sldId id="265" r:id="rId7"/>
    <p:sldId id="266" r:id="rId8"/>
    <p:sldId id="267" r:id="rId9"/>
    <p:sldId id="268" r:id="rId10"/>
    <p:sldId id="269" r:id="rId11"/>
    <p:sldId id="259" r:id="rId12"/>
    <p:sldId id="270" r:id="rId13"/>
    <p:sldId id="271" r:id="rId14"/>
    <p:sldId id="272" r:id="rId15"/>
    <p:sldId id="273" r:id="rId16"/>
    <p:sldId id="287" r:id="rId17"/>
    <p:sldId id="260" r:id="rId18"/>
    <p:sldId id="274" r:id="rId19"/>
    <p:sldId id="275" r:id="rId20"/>
    <p:sldId id="276" r:id="rId21"/>
    <p:sldId id="277" r:id="rId22"/>
    <p:sldId id="278" r:id="rId23"/>
    <p:sldId id="280" r:id="rId24"/>
    <p:sldId id="281" r:id="rId25"/>
    <p:sldId id="282" r:id="rId26"/>
    <p:sldId id="283" r:id="rId27"/>
    <p:sldId id="279" r:id="rId28"/>
    <p:sldId id="284" r:id="rId29"/>
    <p:sldId id="285"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FA5D1C9-5BA8-4B33-8FB8-5DA7148E9B6B}" type="datetimeFigureOut">
              <a:rPr lang="es-ES" smtClean="0"/>
              <a:pPr/>
              <a:t>17/03/2010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D65ED0B-854A-4231-BB13-AF3732B1289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FA5D1C9-5BA8-4B33-8FB8-5DA7148E9B6B}" type="datetimeFigureOut">
              <a:rPr lang="es-ES" smtClean="0"/>
              <a:pPr/>
              <a:t>17/03/2010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FA5D1C9-5BA8-4B33-8FB8-5DA7148E9B6B}" type="datetimeFigureOut">
              <a:rPr lang="es-ES" smtClean="0"/>
              <a:pPr/>
              <a:t>17/03/2010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D65ED0B-854A-4231-BB13-AF3732B1289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FA5D1C9-5BA8-4B33-8FB8-5DA7148E9B6B}" type="datetimeFigureOut">
              <a:rPr lang="es-ES" smtClean="0"/>
              <a:pPr/>
              <a:t>17/03/2010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D65ED0B-854A-4231-BB13-AF3732B12890}"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A5D1C9-5BA8-4B33-8FB8-5DA7148E9B6B}" type="datetimeFigureOut">
              <a:rPr lang="es-ES" smtClean="0"/>
              <a:pPr/>
              <a:t>17/03/2010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65ED0B-854A-4231-BB13-AF3732B1289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idx="1"/>
          </p:nvPr>
        </p:nvSpPr>
        <p:spPr>
          <a:xfrm>
            <a:off x="428596" y="2357430"/>
            <a:ext cx="8229600" cy="1857389"/>
          </a:xfrm>
        </p:spPr>
        <p:txBody>
          <a:bodyPr>
            <a:normAutofit/>
          </a:bodyPr>
          <a:lstStyle/>
          <a:p>
            <a:pPr algn="ctr">
              <a:buNone/>
            </a:pPr>
            <a:r>
              <a:rPr lang="es-ES" sz="2000" b="1" dirty="0" smtClean="0">
                <a:latin typeface="Tahoma" pitchFamily="34" charset="0"/>
                <a:cs typeface="Tahoma" pitchFamily="34" charset="0"/>
              </a:rPr>
              <a:t>   ESTUDIO DE FACTIBILIDAD PARA EL INCREMENTO DEL CAUDAL DEL SISTEMA DE BOMBEO DE COMBUSTIBLES DEL  AREA DE DISTRIBUCION DEL TERMINAL PASCUALES PETROCOMERCIAL</a:t>
            </a:r>
          </a:p>
          <a:p>
            <a:pPr algn="just">
              <a:buNone/>
            </a:pPr>
            <a:r>
              <a:rPr lang="es-ES" sz="2000" b="1" dirty="0" smtClean="0"/>
              <a:t> </a:t>
            </a:r>
            <a:endParaRPr lang="es-ES" sz="2000" b="1" dirty="0"/>
          </a:p>
        </p:txBody>
      </p:sp>
      <p:sp>
        <p:nvSpPr>
          <p:cNvPr id="2" name="1 Título"/>
          <p:cNvSpPr>
            <a:spLocks noGrp="1"/>
          </p:cNvSpPr>
          <p:nvPr>
            <p:ph type="title"/>
          </p:nvPr>
        </p:nvSpPr>
        <p:spPr>
          <a:xfrm>
            <a:off x="500034" y="928670"/>
            <a:ext cx="8229600" cy="1143000"/>
          </a:xfrm>
        </p:spPr>
        <p:txBody>
          <a:bodyPr>
            <a:noAutofit/>
          </a:bodyPr>
          <a:lstStyle/>
          <a:p>
            <a:pPr algn="ctr"/>
            <a:r>
              <a:rPr lang="es-ES" sz="3200" b="1" dirty="0" smtClean="0">
                <a:latin typeface="Tahoma" pitchFamily="34" charset="0"/>
                <a:cs typeface="Tahoma" pitchFamily="34" charset="0"/>
              </a:rPr>
              <a:t>PROYECTO DE GRADUACION</a:t>
            </a:r>
            <a:br>
              <a:rPr lang="es-ES" sz="3200" b="1" dirty="0" smtClean="0">
                <a:latin typeface="Tahoma" pitchFamily="34" charset="0"/>
                <a:cs typeface="Tahoma" pitchFamily="34" charset="0"/>
              </a:rPr>
            </a:br>
            <a:endParaRPr lang="es-ES" sz="3200" b="1" dirty="0">
              <a:latin typeface="Tahoma" pitchFamily="34" charset="0"/>
              <a:cs typeface="Tahoma" pitchFamily="34" charset="0"/>
            </a:endParaRPr>
          </a:p>
        </p:txBody>
      </p:sp>
      <p:pic>
        <p:nvPicPr>
          <p:cNvPr id="4" name="3 Imagen"/>
          <p:cNvPicPr/>
          <p:nvPr/>
        </p:nvPicPr>
        <p:blipFill>
          <a:blip r:embed="rId2"/>
          <a:srcRect/>
          <a:stretch>
            <a:fillRect/>
          </a:stretch>
        </p:blipFill>
        <p:spPr bwMode="auto">
          <a:xfrm>
            <a:off x="4000496" y="4067190"/>
            <a:ext cx="1514475"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Font typeface="Wingdings" pitchFamily="2" charset="2"/>
              <a:buChar char="Ø"/>
            </a:pPr>
            <a:r>
              <a:rPr lang="es-ES" sz="2400" dirty="0" smtClean="0">
                <a:latin typeface="Tahoma" pitchFamily="34" charset="0"/>
                <a:cs typeface="Tahoma" pitchFamily="34" charset="0"/>
              </a:rPr>
              <a:t>La coordinación de terminal requiere que las maquinas sean de operación segura, que cumpla con los estándares de seguridad y calidad.</a:t>
            </a:r>
          </a:p>
          <a:p>
            <a:pPr algn="just">
              <a:buFont typeface="Wingdings" pitchFamily="2" charset="2"/>
              <a:buChar char="Ø"/>
            </a:pPr>
            <a:endParaRPr lang="es-ES" sz="2400" dirty="0" smtClean="0">
              <a:latin typeface="Tahoma" pitchFamily="34" charset="0"/>
              <a:cs typeface="Tahoma" pitchFamily="34" charset="0"/>
            </a:endParaRPr>
          </a:p>
          <a:p>
            <a:pPr algn="just">
              <a:buNone/>
            </a:pPr>
            <a:endParaRPr lang="es-ES" sz="2400" dirty="0" smtClean="0">
              <a:latin typeface="Tahoma" pitchFamily="34" charset="0"/>
              <a:cs typeface="Tahoma" pitchFamily="34" charset="0"/>
            </a:endParaRPr>
          </a:p>
          <a:p>
            <a:pPr algn="just">
              <a:buFont typeface="Wingdings" pitchFamily="2" charset="2"/>
              <a:buChar char="Ø"/>
            </a:pPr>
            <a:r>
              <a:rPr lang="es-ES" sz="2400" dirty="0" smtClean="0"/>
              <a:t>Que sea de fácil manipulación en la operación, que tenga protección magnética y térmica, que la transmisión este debidamente tapada.</a:t>
            </a:r>
            <a:endParaRPr lang="es-ES" sz="2400" dirty="0">
              <a:latin typeface="Tahoma" pitchFamily="34" charset="0"/>
              <a:cs typeface="Tahoma" pitchFamily="34" charset="0"/>
            </a:endParaRPr>
          </a:p>
        </p:txBody>
      </p:sp>
      <p:sp>
        <p:nvSpPr>
          <p:cNvPr id="3" name="2 Título"/>
          <p:cNvSpPr>
            <a:spLocks noGrp="1"/>
          </p:cNvSpPr>
          <p:nvPr>
            <p:ph type="title"/>
          </p:nvPr>
        </p:nvSpPr>
        <p:spPr>
          <a:xfrm>
            <a:off x="428596" y="285728"/>
            <a:ext cx="8229600" cy="1143000"/>
          </a:xfrm>
        </p:spPr>
        <p:txBody>
          <a:bodyPr>
            <a:normAutofit/>
          </a:bodyPr>
          <a:lstStyle/>
          <a:p>
            <a:pPr lvl="0" algn="ctr"/>
            <a:r>
              <a:rPr lang="es-ES" sz="2400" dirty="0" smtClean="0">
                <a:latin typeface="Tahoma" pitchFamily="34" charset="0"/>
                <a:cs typeface="Tahoma" pitchFamily="34" charset="0"/>
              </a:rPr>
              <a:t>Requerimientos de la Coordinación de terminal</a:t>
            </a:r>
            <a:br>
              <a:rPr lang="es-ES" sz="2400" dirty="0" smtClean="0">
                <a:latin typeface="Tahoma" pitchFamily="34" charset="0"/>
                <a:cs typeface="Tahoma" pitchFamily="34" charset="0"/>
              </a:rPr>
            </a:br>
            <a:endParaRPr lang="es-E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57224" y="1571612"/>
            <a:ext cx="7786742" cy="4286280"/>
          </a:xfrm>
        </p:spPr>
        <p:txBody>
          <a:bodyPr>
            <a:normAutofit/>
          </a:bodyPr>
          <a:lstStyle/>
          <a:p>
            <a:pPr>
              <a:buNone/>
            </a:pPr>
            <a:r>
              <a:rPr lang="es-ES" sz="2400" dirty="0" smtClean="0">
                <a:latin typeface="Tahoma" pitchFamily="34" charset="0"/>
                <a:cs typeface="Tahoma" pitchFamily="34" charset="0"/>
              </a:rPr>
              <a:t>ESTUDIO TECNICO DEL EQUIPO</a:t>
            </a:r>
          </a:p>
          <a:p>
            <a:pPr>
              <a:buNone/>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 Introducción a la acción centrifuga</a:t>
            </a:r>
          </a:p>
          <a:p>
            <a:pPr>
              <a:buNone/>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 Componentes de la bomba centrifuga</a:t>
            </a:r>
          </a:p>
          <a:p>
            <a:pPr>
              <a:buNone/>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 Principio del bombeo de caudal con bomba centrifuga</a:t>
            </a:r>
            <a:endParaRPr lang="es-ES" sz="2400" cap="small"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TECNICA DEL SISTEMA DE BOMBEO CENTRIFUGO</a:t>
            </a:r>
            <a:endParaRPr lang="es-ES"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357298"/>
            <a:ext cx="8229600" cy="5857892"/>
          </a:xfrm>
        </p:spPr>
        <p:txBody>
          <a:bodyPr>
            <a:normAutofit/>
          </a:bodyPr>
          <a:lstStyle/>
          <a:p>
            <a:pPr algn="just">
              <a:buNone/>
            </a:pPr>
            <a:r>
              <a:rPr lang="es-ES" sz="2400" dirty="0" smtClean="0">
                <a:latin typeface="Tahoma" pitchFamily="34" charset="0"/>
                <a:cs typeface="Tahoma" pitchFamily="34" charset="0"/>
              </a:rPr>
              <a:t>   Cuando se hace girar una cubeta llena de agua, el agua se mantiene dentro de la cubeta mientras que la cubeta está girando a una cierta velocidad. La misma fuerza que mantiene el agua en la cubeta se usa en las bombas centrifugas.</a:t>
            </a:r>
          </a:p>
          <a:p>
            <a:pPr algn="just">
              <a:buNone/>
            </a:pPr>
            <a:endParaRPr lang="es-ES" sz="2400" dirty="0" smtClean="0">
              <a:latin typeface="Tahoma" pitchFamily="34" charset="0"/>
              <a:cs typeface="Tahoma" pitchFamily="34" charset="0"/>
            </a:endParaRPr>
          </a:p>
          <a:p>
            <a:pPr algn="just">
              <a:buNone/>
            </a:pPr>
            <a:endParaRPr lang="es-ES" sz="2400" dirty="0" smtClean="0">
              <a:latin typeface="Tahoma" pitchFamily="34" charset="0"/>
              <a:cs typeface="Tahoma" pitchFamily="34" charset="0"/>
            </a:endParaRPr>
          </a:p>
          <a:p>
            <a:pPr algn="just">
              <a:buNone/>
            </a:pPr>
            <a:r>
              <a:rPr lang="es-ES" sz="2400" dirty="0" smtClean="0"/>
              <a:t>   </a:t>
            </a:r>
            <a:r>
              <a:rPr lang="es-ES" sz="2400" dirty="0" smtClean="0">
                <a:latin typeface="Tahoma" pitchFamily="34" charset="0"/>
                <a:cs typeface="Tahoma" pitchFamily="34" charset="0"/>
              </a:rPr>
              <a:t>Si la cubeta tiene hoyos en el fondo. El agua dispara por los hoyos en el fondo, el agua dispara por los hoyos  a medida que gira la cubeta.</a:t>
            </a:r>
          </a:p>
          <a:p>
            <a:pPr algn="just">
              <a:buNone/>
            </a:pPr>
            <a:endParaRPr lang="es-ES" sz="2400" dirty="0">
              <a:latin typeface="Tahoma" pitchFamily="34" charset="0"/>
              <a:cs typeface="Tahoma" pitchFamily="34" charset="0"/>
            </a:endParaRPr>
          </a:p>
        </p:txBody>
      </p:sp>
      <p:sp>
        <p:nvSpPr>
          <p:cNvPr id="3" name="2 Título"/>
          <p:cNvSpPr>
            <a:spLocks noGrp="1"/>
          </p:cNvSpPr>
          <p:nvPr>
            <p:ph type="title"/>
          </p:nvPr>
        </p:nvSpPr>
        <p:spPr>
          <a:xfrm>
            <a:off x="457200" y="274638"/>
            <a:ext cx="8229600" cy="939784"/>
          </a:xfrm>
        </p:spPr>
        <p:txBody>
          <a:bodyPr>
            <a:normAutofit/>
          </a:bodyPr>
          <a:lstStyle/>
          <a:p>
            <a:pPr algn="ctr"/>
            <a:r>
              <a:rPr lang="es-ES" sz="2400" dirty="0" smtClean="0">
                <a:latin typeface="Tahoma" pitchFamily="34" charset="0"/>
                <a:cs typeface="Tahoma" pitchFamily="34" charset="0"/>
              </a:rPr>
              <a:t> Introducción a la acción centrifuga</a:t>
            </a:r>
            <a:endParaRPr lang="es-E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Acción centrifuga</a:t>
            </a:r>
            <a:endParaRPr lang="es-ES" sz="2400" dirty="0">
              <a:latin typeface="Tahoma" pitchFamily="34" charset="0"/>
              <a:cs typeface="Tahoma" pitchFamily="34" charset="0"/>
            </a:endParaRPr>
          </a:p>
        </p:txBody>
      </p:sp>
      <p:pic>
        <p:nvPicPr>
          <p:cNvPr id="4" name="3 Marcador de contenido"/>
          <p:cNvPicPr>
            <a:picLocks noGrp="1"/>
          </p:cNvPicPr>
          <p:nvPr>
            <p:ph idx="1"/>
          </p:nvPr>
        </p:nvPicPr>
        <p:blipFill>
          <a:blip r:embed="rId2"/>
          <a:srcRect/>
          <a:stretch>
            <a:fillRect/>
          </a:stretch>
        </p:blipFill>
        <p:spPr bwMode="auto">
          <a:xfrm>
            <a:off x="2214546" y="1928802"/>
            <a:ext cx="4643470" cy="300039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dirty="0" smtClean="0"/>
              <a:t>  </a:t>
            </a:r>
            <a:r>
              <a:rPr lang="es-ES" sz="2400" dirty="0" smtClean="0">
                <a:latin typeface="Tahoma" pitchFamily="34" charset="0"/>
                <a:cs typeface="Tahoma" pitchFamily="34" charset="0"/>
              </a:rPr>
              <a:t>Una bomba centrifuga emplea una fuerza centrifuga para desarrollar una presión que mueve un fluido. Cuando la bomba está llena de fluido y el impulsor comienza a girar, el fluido sigue a los alabes del impulsor.</a:t>
            </a:r>
          </a:p>
          <a:p>
            <a:pPr algn="just">
              <a:buNone/>
            </a:pPr>
            <a:endParaRPr lang="es-ES" sz="2400" dirty="0" smtClean="0">
              <a:latin typeface="Tahoma" pitchFamily="34" charset="0"/>
              <a:cs typeface="Tahoma" pitchFamily="34" charset="0"/>
            </a:endParaRPr>
          </a:p>
          <a:p>
            <a:pPr algn="just">
              <a:buNone/>
            </a:pPr>
            <a:r>
              <a:rPr lang="es-ES" sz="2400" dirty="0" smtClean="0">
                <a:latin typeface="Tahoma" pitchFamily="34" charset="0"/>
                <a:cs typeface="Tahoma" pitchFamily="34" charset="0"/>
              </a:rPr>
              <a:t>  El impulsor de una bomba centrifuga girando en el agua, el agua es forzada a salir en los alabes al igual que hubiese fugado de la cubeta giratoria. La fuerza que ocasiona la salida del agua del impulsor (o cubeta) es la fuerza centrifuga por lo cual se denominan bombas centrifugas.</a:t>
            </a:r>
          </a:p>
          <a:p>
            <a:pPr algn="just">
              <a:buNone/>
            </a:pP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Funcionamiento de una bomba centrifuga</a:t>
            </a:r>
            <a:endParaRPr lang="es-ES" sz="2400" dirty="0">
              <a:latin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IMPULSOR DE BOMBA CENTRIFUGA</a:t>
            </a:r>
            <a:endParaRPr lang="es-ES" sz="2400" dirty="0">
              <a:latin typeface="Tahoma" pitchFamily="34" charset="0"/>
              <a:cs typeface="Tahoma" pitchFamily="34" charset="0"/>
            </a:endParaRPr>
          </a:p>
        </p:txBody>
      </p:sp>
      <p:pic>
        <p:nvPicPr>
          <p:cNvPr id="4" name="3 Marcador de contenido"/>
          <p:cNvPicPr>
            <a:picLocks noGrp="1"/>
          </p:cNvPicPr>
          <p:nvPr>
            <p:ph idx="1"/>
          </p:nvPr>
        </p:nvPicPr>
        <p:blipFill>
          <a:blip r:embed="rId2"/>
          <a:srcRect/>
          <a:stretch>
            <a:fillRect/>
          </a:stretch>
        </p:blipFill>
        <p:spPr bwMode="auto">
          <a:xfrm>
            <a:off x="2214546" y="1785926"/>
            <a:ext cx="4500594" cy="35004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Bomba centrifuga</a:t>
            </a:r>
            <a:endParaRPr lang="es-ES" sz="2400" dirty="0">
              <a:latin typeface="Tahoma" pitchFamily="34" charset="0"/>
              <a:cs typeface="Tahoma" pitchFamily="34" charset="0"/>
            </a:endParaRPr>
          </a:p>
        </p:txBody>
      </p:sp>
      <p:pic>
        <p:nvPicPr>
          <p:cNvPr id="4" name="3 Marcador de contenido"/>
          <p:cNvPicPr>
            <a:picLocks noGrp="1"/>
          </p:cNvPicPr>
          <p:nvPr>
            <p:ph idx="1"/>
          </p:nvPr>
        </p:nvPicPr>
        <p:blipFill>
          <a:blip r:embed="rId2"/>
          <a:srcRect/>
          <a:stretch>
            <a:fillRect/>
          </a:stretch>
        </p:blipFill>
        <p:spPr bwMode="auto">
          <a:xfrm>
            <a:off x="1928794" y="1714488"/>
            <a:ext cx="5572164" cy="414340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57224" y="1285860"/>
            <a:ext cx="7658096" cy="4007051"/>
          </a:xfrm>
        </p:spPr>
        <p:txBody>
          <a:bodyPr>
            <a:normAutofit/>
          </a:bodyPr>
          <a:lstStyle/>
          <a:p>
            <a:pPr>
              <a:buFont typeface="Wingdings" pitchFamily="2" charset="2"/>
              <a:buChar char="Ø"/>
            </a:pPr>
            <a:r>
              <a:rPr lang="es-ES" sz="2800" dirty="0" smtClean="0">
                <a:latin typeface="Tahoma" pitchFamily="34" charset="0"/>
                <a:cs typeface="Tahoma" pitchFamily="34" charset="0"/>
              </a:rPr>
              <a:t> </a:t>
            </a:r>
            <a:r>
              <a:rPr lang="es-ES" sz="2400" dirty="0" smtClean="0">
                <a:latin typeface="Tahoma" pitchFamily="34" charset="0"/>
                <a:cs typeface="Tahoma" pitchFamily="34" charset="0"/>
              </a:rPr>
              <a:t>Explicación  del bombeo conectado en serie y en paralelo</a:t>
            </a:r>
          </a:p>
          <a:p>
            <a:pPr>
              <a:buNone/>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 Implementación del nuevo equipo hidráulico  </a:t>
            </a:r>
          </a:p>
          <a:p>
            <a:pPr>
              <a:buNone/>
            </a:pPr>
            <a:r>
              <a:rPr lang="es-ES" sz="2400" dirty="0" smtClean="0">
                <a:latin typeface="Tahoma" pitchFamily="34" charset="0"/>
                <a:cs typeface="Tahoma" pitchFamily="34" charset="0"/>
              </a:rPr>
              <a:t>  conectado en paralelo para incremento del  caudal de bombeo de distribución de combustibles</a:t>
            </a:r>
          </a:p>
          <a:p>
            <a:pPr>
              <a:buNone/>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 Ventajas de la implementación    </a:t>
            </a:r>
          </a:p>
          <a:p>
            <a:pPr>
              <a:buNone/>
            </a:pPr>
            <a:endParaRPr lang="es-ES" dirty="0" smtClean="0"/>
          </a:p>
          <a:p>
            <a:pPr>
              <a:buNone/>
            </a:pPr>
            <a:endParaRPr lang="es-ES" dirty="0" smtClean="0"/>
          </a:p>
          <a:p>
            <a:pPr marL="624078" indent="-514350">
              <a:buFont typeface="Wingdings" pitchFamily="2" charset="2"/>
              <a:buChar char="v"/>
            </a:pPr>
            <a:endParaRPr lang="es-ES" dirty="0" smtClean="0"/>
          </a:p>
          <a:p>
            <a:pPr>
              <a:buFont typeface="Wingdings" pitchFamily="2" charset="2"/>
              <a:buChar char="v"/>
            </a:pPr>
            <a:endParaRPr lang="es-ES" dirty="0"/>
          </a:p>
        </p:txBody>
      </p:sp>
      <p:sp>
        <p:nvSpPr>
          <p:cNvPr id="3" name="2 Título"/>
          <p:cNvSpPr>
            <a:spLocks noGrp="1"/>
          </p:cNvSpPr>
          <p:nvPr>
            <p:ph type="title"/>
          </p:nvPr>
        </p:nvSpPr>
        <p:spPr>
          <a:xfrm>
            <a:off x="1000100" y="274638"/>
            <a:ext cx="7643866" cy="1011222"/>
          </a:xfrm>
        </p:spPr>
        <p:txBody>
          <a:bodyPr>
            <a:normAutofit/>
          </a:bodyPr>
          <a:lstStyle/>
          <a:p>
            <a:pPr algn="ctr"/>
            <a:r>
              <a:rPr lang="es-ES" sz="2400" dirty="0" smtClean="0">
                <a:latin typeface="Tahoma" pitchFamily="34" charset="0"/>
                <a:cs typeface="Tahoma" pitchFamily="34" charset="0"/>
              </a:rPr>
              <a:t>APLICACIÓN DE LA IMPLEMENTACION</a:t>
            </a:r>
            <a:endParaRPr lang="es-ES"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71472" y="1357298"/>
            <a:ext cx="8229600" cy="4525963"/>
          </a:xfrm>
        </p:spPr>
        <p:txBody>
          <a:bodyPr>
            <a:normAutofit/>
          </a:bodyPr>
          <a:lstStyle/>
          <a:p>
            <a:pPr algn="just">
              <a:buNone/>
            </a:pPr>
            <a:r>
              <a:rPr lang="es-ES" sz="2400" dirty="0" smtClean="0"/>
              <a:t>   La operación en serie ocurre cuando una bomba esta bombeando a la succión de la otra bomba, La presión total se suma de las presiones individuales, la tasa de flujo no cambia. </a:t>
            </a:r>
          </a:p>
          <a:p>
            <a:pPr algn="just">
              <a:buNone/>
            </a:pPr>
            <a:r>
              <a:rPr lang="es-ES" sz="2400" dirty="0" smtClean="0"/>
              <a:t>   El volumen está limitado a la capacidad de una bomba, la altura de descarga es igual a la suma de las tasas de descarga de las dos bombas.</a:t>
            </a:r>
          </a:p>
          <a:p>
            <a:pPr algn="just">
              <a:buNone/>
            </a:pPr>
            <a:r>
              <a:rPr lang="es-ES" sz="2400" dirty="0" smtClean="0"/>
              <a:t>   Debido a la elevada incidencia de fallas de sellos en la segunda bomba, este tipo de operación no es recomendado.</a:t>
            </a:r>
          </a:p>
          <a:p>
            <a:pPr>
              <a:buNone/>
            </a:pPr>
            <a:endParaRPr lang="es-ES" sz="2400" dirty="0">
              <a:latin typeface="Tahoma" pitchFamily="34" charset="0"/>
              <a:cs typeface="Tahoma" pitchFamily="34" charset="0"/>
            </a:endParaRPr>
          </a:p>
        </p:txBody>
      </p:sp>
      <p:sp>
        <p:nvSpPr>
          <p:cNvPr id="3" name="2 Título"/>
          <p:cNvSpPr>
            <a:spLocks noGrp="1"/>
          </p:cNvSpPr>
          <p:nvPr>
            <p:ph type="title"/>
          </p:nvPr>
        </p:nvSpPr>
        <p:spPr>
          <a:xfrm>
            <a:off x="500034" y="357166"/>
            <a:ext cx="8229600" cy="857232"/>
          </a:xfrm>
        </p:spPr>
        <p:txBody>
          <a:bodyPr>
            <a:normAutofit fontScale="90000"/>
          </a:bodyPr>
          <a:lstStyle/>
          <a:p>
            <a:pPr algn="ctr"/>
            <a:r>
              <a:rPr lang="es-ES" sz="2700" dirty="0" smtClean="0">
                <a:latin typeface="Tahoma" pitchFamily="34" charset="0"/>
                <a:cs typeface="Tahoma" pitchFamily="34" charset="0"/>
              </a:rPr>
              <a:t>OPERACIÓN EN SERIE Y EN PARALELO</a:t>
            </a:r>
            <a:r>
              <a:rPr lang="es-ES" dirty="0" smtClean="0"/>
              <a:t/>
            </a:r>
            <a:br>
              <a:rPr lang="es-ES" dirty="0" smtClean="0"/>
            </a:b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7901014" cy="654032"/>
          </a:xfrm>
        </p:spPr>
        <p:txBody>
          <a:bodyPr>
            <a:normAutofit/>
          </a:bodyPr>
          <a:lstStyle/>
          <a:p>
            <a:pPr algn="ctr"/>
            <a:r>
              <a:rPr lang="es-ES" sz="2400" dirty="0" smtClean="0">
                <a:latin typeface="Tahoma" pitchFamily="34" charset="0"/>
                <a:cs typeface="Tahoma" pitchFamily="34" charset="0"/>
              </a:rPr>
              <a:t>OPERACION SERIE</a:t>
            </a:r>
            <a:endParaRPr lang="es-ES" sz="2400" dirty="0">
              <a:latin typeface="Tahoma" pitchFamily="34" charset="0"/>
              <a:cs typeface="Tahoma" pitchFamily="34" charset="0"/>
            </a:endParaRPr>
          </a:p>
        </p:txBody>
      </p:sp>
      <p:pic>
        <p:nvPicPr>
          <p:cNvPr id="4" name="3 Marcador de contenido"/>
          <p:cNvPicPr>
            <a:picLocks noGrp="1"/>
          </p:cNvPicPr>
          <p:nvPr>
            <p:ph idx="1"/>
          </p:nvPr>
        </p:nvPicPr>
        <p:blipFill>
          <a:blip r:embed="rId2"/>
          <a:srcRect/>
          <a:stretch>
            <a:fillRect/>
          </a:stretch>
        </p:blipFill>
        <p:spPr bwMode="auto">
          <a:xfrm>
            <a:off x="1785918" y="1571612"/>
            <a:ext cx="5500726" cy="35677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idx="1"/>
          </p:nvPr>
        </p:nvSpPr>
        <p:spPr>
          <a:xfrm>
            <a:off x="428596" y="2071678"/>
            <a:ext cx="8229600" cy="2714644"/>
          </a:xfrm>
        </p:spPr>
        <p:txBody>
          <a:bodyPr>
            <a:normAutofit/>
          </a:bodyPr>
          <a:lstStyle/>
          <a:p>
            <a:pPr algn="l">
              <a:buFont typeface="Wingdings" pitchFamily="2" charset="2"/>
              <a:buChar char="v"/>
            </a:pPr>
            <a:r>
              <a:rPr lang="es-ES" sz="2800" dirty="0" smtClean="0">
                <a:latin typeface="Tahoma" pitchFamily="34" charset="0"/>
                <a:cs typeface="Tahoma" pitchFamily="34" charset="0"/>
              </a:rPr>
              <a:t> </a:t>
            </a:r>
            <a:r>
              <a:rPr lang="es-ES" sz="2400" dirty="0" smtClean="0">
                <a:latin typeface="Tahoma" pitchFamily="34" charset="0"/>
                <a:cs typeface="Tahoma" pitchFamily="34" charset="0"/>
              </a:rPr>
              <a:t>ANTECEDENTES</a:t>
            </a:r>
          </a:p>
          <a:p>
            <a:pPr algn="l">
              <a:buFont typeface="Wingdings" pitchFamily="2" charset="2"/>
              <a:buChar char="v"/>
            </a:pPr>
            <a:r>
              <a:rPr lang="es-ES" sz="2400" dirty="0" smtClean="0">
                <a:latin typeface="Tahoma" pitchFamily="34" charset="0"/>
                <a:cs typeface="Tahoma" pitchFamily="34" charset="0"/>
              </a:rPr>
              <a:t> TECNICA DEL SISTEMA DE BOMBEO CENTRIFUGO</a:t>
            </a:r>
          </a:p>
          <a:p>
            <a:pPr algn="l">
              <a:buFont typeface="Wingdings" pitchFamily="2" charset="2"/>
              <a:buChar char="v"/>
            </a:pPr>
            <a:r>
              <a:rPr lang="es-ES" sz="2400" dirty="0" smtClean="0">
                <a:latin typeface="Tahoma" pitchFamily="34" charset="0"/>
                <a:cs typeface="Tahoma" pitchFamily="34" charset="0"/>
              </a:rPr>
              <a:t> APLICACIÓN DE LA IMPLEMENTACION  </a:t>
            </a:r>
          </a:p>
          <a:p>
            <a:pPr algn="l">
              <a:buFont typeface="Wingdings" pitchFamily="2" charset="2"/>
              <a:buChar char="v"/>
            </a:pPr>
            <a:r>
              <a:rPr lang="es-ES" sz="2400" dirty="0" smtClean="0">
                <a:latin typeface="Tahoma" pitchFamily="34" charset="0"/>
                <a:cs typeface="Tahoma" pitchFamily="34" charset="0"/>
              </a:rPr>
              <a:t> INVERSION ECONOMICA DE LA IMPLEMENTACION  </a:t>
            </a:r>
          </a:p>
          <a:p>
            <a:pPr algn="l">
              <a:buFont typeface="Wingdings" pitchFamily="2" charset="2"/>
              <a:buChar char="v"/>
            </a:pPr>
            <a:r>
              <a:rPr lang="es-ES" sz="2400" dirty="0" smtClean="0">
                <a:latin typeface="Tahoma" pitchFamily="34" charset="0"/>
                <a:cs typeface="Tahoma" pitchFamily="34" charset="0"/>
              </a:rPr>
              <a:t> CONCLUSIONES</a:t>
            </a:r>
          </a:p>
          <a:p>
            <a:pPr algn="l">
              <a:buNone/>
            </a:pPr>
            <a:endParaRPr lang="es-ES" sz="2400" dirty="0">
              <a:latin typeface="Tahoma" pitchFamily="34" charset="0"/>
              <a:cs typeface="Tahoma" pitchFamily="34" charset="0"/>
            </a:endParaRPr>
          </a:p>
        </p:txBody>
      </p:sp>
      <p:sp>
        <p:nvSpPr>
          <p:cNvPr id="4" name="3 Título"/>
          <p:cNvSpPr>
            <a:spLocks noGrp="1"/>
          </p:cNvSpPr>
          <p:nvPr>
            <p:ph type="title"/>
          </p:nvPr>
        </p:nvSpPr>
        <p:spPr>
          <a:xfrm>
            <a:off x="500034" y="571480"/>
            <a:ext cx="8229600" cy="1143000"/>
          </a:xfrm>
        </p:spPr>
        <p:txBody>
          <a:bodyPr>
            <a:normAutofit/>
          </a:bodyPr>
          <a:lstStyle/>
          <a:p>
            <a:pPr algn="ctr"/>
            <a:r>
              <a:rPr lang="es-ES" sz="4000" dirty="0" smtClean="0">
                <a:latin typeface="Tahoma" pitchFamily="34" charset="0"/>
                <a:cs typeface="Tahoma" pitchFamily="34" charset="0"/>
              </a:rPr>
              <a:t>INDICE</a:t>
            </a:r>
            <a:endParaRPr lang="es-ES" sz="4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sz="2400" dirty="0" smtClean="0">
                <a:latin typeface="Tahoma" pitchFamily="34" charset="0"/>
                <a:cs typeface="Tahoma" pitchFamily="34" charset="0"/>
              </a:rPr>
              <a:t>Una operación se denomina en paralelo si los lados de descarga de dos bombas están conectadas a la misma salida. El caudal total es la suma de las dos tasas individuales. La presión no cambia.</a:t>
            </a:r>
          </a:p>
          <a:p>
            <a:pPr algn="just"/>
            <a:r>
              <a:rPr lang="es-ES" sz="2400" dirty="0" smtClean="0">
                <a:latin typeface="Tahoma" pitchFamily="34" charset="0"/>
                <a:cs typeface="Tahoma" pitchFamily="34" charset="0"/>
              </a:rPr>
              <a:t>En una operación en paralelo, la altura de descarga es igual a la de una bomba y el volumen es igual al total de las dos bombas. En este caso, asegúrese del flujo continuo por el múltiple de succión de las bombas centrifugas.</a:t>
            </a: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Operación en paralelo</a:t>
            </a:r>
            <a:endParaRPr lang="es-ES" sz="2400" dirty="0">
              <a:latin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71514" y="274638"/>
            <a:ext cx="7615262" cy="654032"/>
          </a:xfrm>
        </p:spPr>
        <p:txBody>
          <a:bodyPr>
            <a:normAutofit/>
          </a:bodyPr>
          <a:lstStyle/>
          <a:p>
            <a:pPr algn="ctr"/>
            <a:r>
              <a:rPr lang="es-ES" sz="2400" dirty="0" smtClean="0">
                <a:latin typeface="Tahoma" pitchFamily="34" charset="0"/>
                <a:cs typeface="Tahoma" pitchFamily="34" charset="0"/>
              </a:rPr>
              <a:t>OPERACIÓN EN PARALELO</a:t>
            </a:r>
            <a:endParaRPr lang="es-ES" sz="2400" dirty="0">
              <a:latin typeface="Tahoma" pitchFamily="34" charset="0"/>
              <a:cs typeface="Tahoma" pitchFamily="34" charset="0"/>
            </a:endParaRPr>
          </a:p>
        </p:txBody>
      </p:sp>
      <p:pic>
        <p:nvPicPr>
          <p:cNvPr id="4" name="3 Marcador de contenido"/>
          <p:cNvPicPr>
            <a:picLocks noGrp="1"/>
          </p:cNvPicPr>
          <p:nvPr>
            <p:ph idx="1"/>
          </p:nvPr>
        </p:nvPicPr>
        <p:blipFill>
          <a:blip r:embed="rId2"/>
          <a:srcRect/>
          <a:stretch>
            <a:fillRect/>
          </a:stretch>
        </p:blipFill>
        <p:spPr bwMode="auto">
          <a:xfrm>
            <a:off x="1571604" y="1500174"/>
            <a:ext cx="5429288" cy="4214841"/>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142984"/>
            <a:ext cx="8229600" cy="4525963"/>
          </a:xfrm>
        </p:spPr>
        <p:txBody>
          <a:bodyPr>
            <a:normAutofit lnSpcReduction="10000"/>
          </a:bodyPr>
          <a:lstStyle/>
          <a:p>
            <a:pPr>
              <a:buNone/>
            </a:pPr>
            <a:r>
              <a:rPr lang="es-ES" sz="2400" dirty="0" smtClean="0">
                <a:latin typeface="Tahoma" pitchFamily="34" charset="0"/>
                <a:cs typeface="Tahoma" pitchFamily="34" charset="0"/>
              </a:rPr>
              <a:t>   Para la selección adecuada del equipo a utilizar en la operación se debe tomar en cuenta los siguientes datos:</a:t>
            </a:r>
          </a:p>
          <a:p>
            <a:pPr>
              <a:buNone/>
            </a:pPr>
            <a:endParaRPr lang="es-ES" sz="2400" dirty="0" smtClean="0">
              <a:latin typeface="Tahoma" pitchFamily="34" charset="0"/>
              <a:cs typeface="Tahoma" pitchFamily="34" charset="0"/>
            </a:endParaRPr>
          </a:p>
          <a:p>
            <a:pPr lvl="0"/>
            <a:r>
              <a:rPr lang="es-ES" sz="2400" dirty="0" smtClean="0">
                <a:latin typeface="Tahoma" pitchFamily="34" charset="0"/>
                <a:cs typeface="Tahoma" pitchFamily="34" charset="0"/>
              </a:rPr>
              <a:t>Velocidad de caudal Q requerida que es de 600 gal/minuto en gasolina.</a:t>
            </a:r>
          </a:p>
          <a:p>
            <a:pPr lvl="0">
              <a:buNone/>
            </a:pPr>
            <a:endParaRPr lang="es-ES" sz="2400" dirty="0" smtClean="0">
              <a:latin typeface="Tahoma" pitchFamily="34" charset="0"/>
              <a:cs typeface="Tahoma" pitchFamily="34" charset="0"/>
            </a:endParaRPr>
          </a:p>
          <a:p>
            <a:pPr lvl="0"/>
            <a:r>
              <a:rPr lang="es-ES" sz="2400" dirty="0" smtClean="0">
                <a:latin typeface="Tahoma" pitchFamily="34" charset="0"/>
                <a:cs typeface="Tahoma" pitchFamily="34" charset="0"/>
              </a:rPr>
              <a:t>Altura de succión positiva H que es de 236 pies.</a:t>
            </a:r>
          </a:p>
          <a:p>
            <a:pPr lvl="0"/>
            <a:endParaRPr lang="es-ES" sz="2400" dirty="0" smtClean="0">
              <a:latin typeface="Tahoma" pitchFamily="34" charset="0"/>
              <a:cs typeface="Tahoma" pitchFamily="34" charset="0"/>
            </a:endParaRPr>
          </a:p>
          <a:p>
            <a:pPr lvl="0"/>
            <a:r>
              <a:rPr lang="es-ES" sz="2400" dirty="0" smtClean="0">
                <a:latin typeface="Tahoma" pitchFamily="34" charset="0"/>
                <a:cs typeface="Tahoma" pitchFamily="34" charset="0"/>
              </a:rPr>
              <a:t>Peso específico del líquido SP a transportar es 0.700 que es gasolina (extra y súper promedio).</a:t>
            </a:r>
          </a:p>
          <a:p>
            <a:pPr lvl="0">
              <a:buNone/>
            </a:pPr>
            <a:endParaRPr lang="es-ES" sz="2400" dirty="0" smtClean="0">
              <a:latin typeface="Tahoma" pitchFamily="34" charset="0"/>
              <a:cs typeface="Tahoma" pitchFamily="34" charset="0"/>
            </a:endParaRPr>
          </a:p>
          <a:p>
            <a:r>
              <a:rPr lang="es-ES" sz="2400" dirty="0" smtClean="0">
                <a:latin typeface="Tahoma" pitchFamily="34" charset="0"/>
                <a:cs typeface="Tahoma" pitchFamily="34" charset="0"/>
              </a:rPr>
              <a:t>Utilizamos la constante 3960.</a:t>
            </a:r>
          </a:p>
          <a:p>
            <a:endParaRPr lang="es-ES" sz="2400" dirty="0" smtClean="0">
              <a:latin typeface="Tahoma" pitchFamily="34" charset="0"/>
              <a:cs typeface="Tahoma" pitchFamily="34" charset="0"/>
            </a:endParaRPr>
          </a:p>
          <a:p>
            <a:pPr>
              <a:buNone/>
            </a:pPr>
            <a:endParaRPr lang="es-ES" dirty="0"/>
          </a:p>
        </p:txBody>
      </p:sp>
      <p:sp>
        <p:nvSpPr>
          <p:cNvPr id="3" name="2 Título"/>
          <p:cNvSpPr>
            <a:spLocks noGrp="1"/>
          </p:cNvSpPr>
          <p:nvPr>
            <p:ph type="title"/>
          </p:nvPr>
        </p:nvSpPr>
        <p:spPr>
          <a:xfrm>
            <a:off x="457200" y="274638"/>
            <a:ext cx="7972452" cy="868346"/>
          </a:xfrm>
        </p:spPr>
        <p:txBody>
          <a:bodyPr>
            <a:normAutofit/>
          </a:bodyPr>
          <a:lstStyle/>
          <a:p>
            <a:pPr algn="ctr"/>
            <a:r>
              <a:rPr lang="es-ES" sz="2400" dirty="0" smtClean="0">
                <a:latin typeface="Tahoma" pitchFamily="34" charset="0"/>
                <a:cs typeface="Tahoma" pitchFamily="34" charset="0"/>
              </a:rPr>
              <a:t>Implementación del nuevo equipo hidráulico</a:t>
            </a:r>
            <a:endParaRPr lang="es-ES" sz="2400" dirty="0">
              <a:latin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None/>
            </a:pPr>
            <a:r>
              <a:rPr lang="es-ES" sz="2400" dirty="0" smtClean="0">
                <a:latin typeface="Tahoma" pitchFamily="34" charset="0"/>
                <a:cs typeface="Tahoma" pitchFamily="34" charset="0"/>
              </a:rPr>
              <a:t>  La constante de 3960, se origina de la unidad de potencia HP = caballo de fuerza expresada en unidades libra/pie = 33000 dividida por el peso de un galón de agua = </a:t>
            </a:r>
            <a:r>
              <a:rPr lang="es-ES" sz="2400" dirty="0" err="1" smtClean="0">
                <a:latin typeface="Tahoma" pitchFamily="34" charset="0"/>
                <a:cs typeface="Tahoma" pitchFamily="34" charset="0"/>
              </a:rPr>
              <a:t>lbm</a:t>
            </a:r>
            <a:r>
              <a:rPr lang="es-ES" sz="2400" dirty="0" smtClean="0">
                <a:latin typeface="Tahoma" pitchFamily="34" charset="0"/>
                <a:cs typeface="Tahoma" pitchFamily="34" charset="0"/>
              </a:rPr>
              <a:t> </a:t>
            </a:r>
          </a:p>
          <a:p>
            <a:pPr algn="just">
              <a:buNone/>
            </a:pPr>
            <a:endParaRPr lang="es-ES" sz="2400" dirty="0" smtClean="0">
              <a:latin typeface="Tahoma" pitchFamily="34" charset="0"/>
              <a:cs typeface="Tahoma" pitchFamily="34" charset="0"/>
            </a:endParaRPr>
          </a:p>
          <a:p>
            <a:pPr algn="just">
              <a:buNone/>
            </a:pPr>
            <a:r>
              <a:rPr lang="es-ES" sz="2400" dirty="0" smtClean="0">
                <a:latin typeface="Tahoma" pitchFamily="34" charset="0"/>
                <a:cs typeface="Tahoma" pitchFamily="34" charset="0"/>
              </a:rPr>
              <a:t>   Una vez teniendo estos datos procedemos a aplicar la siguiente fórmula:</a:t>
            </a:r>
          </a:p>
          <a:p>
            <a:pPr algn="just">
              <a:buNone/>
            </a:pPr>
            <a:endParaRPr lang="es-ES" sz="2400" dirty="0" smtClean="0">
              <a:latin typeface="Tahoma" pitchFamily="34" charset="0"/>
              <a:cs typeface="Tahoma" pitchFamily="34" charset="0"/>
            </a:endParaRPr>
          </a:p>
          <a:p>
            <a:r>
              <a:rPr lang="es-ES" sz="2400" dirty="0" smtClean="0"/>
              <a:t>WHP = </a:t>
            </a:r>
            <a:r>
              <a:rPr lang="es-ES" sz="2400" u="sng" dirty="0" smtClean="0"/>
              <a:t>Q (gal/mi) * H (pies) * SP (sin unidades)</a:t>
            </a:r>
            <a:endParaRPr lang="es-ES" sz="2400" dirty="0" smtClean="0"/>
          </a:p>
          <a:p>
            <a:pPr>
              <a:buNone/>
            </a:pPr>
            <a:r>
              <a:rPr lang="es-ES" sz="2400" dirty="0" smtClean="0"/>
              <a:t>                                     3960</a:t>
            </a:r>
          </a:p>
          <a:p>
            <a:pPr algn="just">
              <a:buNone/>
            </a:pP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Implementación del nuevo equipo hidráulico</a:t>
            </a:r>
            <a:endParaRPr lang="es-E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ES" sz="2400" dirty="0" smtClean="0"/>
              <a:t> WHP =  </a:t>
            </a:r>
            <a:r>
              <a:rPr lang="es-ES" sz="2400" u="sng" dirty="0" smtClean="0"/>
              <a:t>600 * 236 * 0.700</a:t>
            </a:r>
            <a:endParaRPr lang="es-ES" sz="2400" dirty="0" smtClean="0"/>
          </a:p>
          <a:p>
            <a:pPr algn="ctr">
              <a:buNone/>
            </a:pPr>
            <a:r>
              <a:rPr lang="es-ES" sz="2400" dirty="0" smtClean="0"/>
              <a:t>                       3960 </a:t>
            </a:r>
          </a:p>
          <a:p>
            <a:pPr algn="ctr">
              <a:buNone/>
            </a:pPr>
            <a:r>
              <a:rPr lang="es-ES" sz="2400" dirty="0" smtClean="0"/>
              <a:t>                               </a:t>
            </a:r>
          </a:p>
          <a:p>
            <a:pPr algn="ctr">
              <a:buNone/>
            </a:pPr>
            <a:r>
              <a:rPr lang="es-ES" sz="2400" dirty="0" smtClean="0"/>
              <a:t> WHP = 25 HP</a:t>
            </a:r>
          </a:p>
          <a:p>
            <a:pPr algn="ctr">
              <a:buNone/>
            </a:pPr>
            <a:endParaRPr lang="es-ES" sz="2400" dirty="0" smtClean="0">
              <a:latin typeface="Tahoma" pitchFamily="34" charset="0"/>
              <a:cs typeface="Tahoma" pitchFamily="34" charset="0"/>
            </a:endParaRPr>
          </a:p>
          <a:p>
            <a:pPr algn="just">
              <a:buNone/>
            </a:pPr>
            <a:r>
              <a:rPr lang="es-ES" sz="2400" dirty="0" smtClean="0"/>
              <a:t>   En el caso del diesel, debemos tener en cuenta que el peso específico (SP)  es de 0.880, aplicando la formula antes planteada tenemos:</a:t>
            </a:r>
          </a:p>
          <a:p>
            <a:pPr algn="just">
              <a:buNone/>
            </a:pPr>
            <a:endParaRPr lang="es-ES" sz="2400" dirty="0" smtClean="0"/>
          </a:p>
          <a:p>
            <a:pPr algn="ctr">
              <a:buNone/>
            </a:pPr>
            <a:r>
              <a:rPr lang="es-ES" sz="2400" dirty="0" smtClean="0"/>
              <a:t>WHP = 31.46 HP</a:t>
            </a:r>
          </a:p>
          <a:p>
            <a:pPr algn="ctr">
              <a:buNone/>
            </a:pP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Implementación del nuevo equipo hidráulico</a:t>
            </a:r>
            <a:endParaRPr lang="es-E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None/>
            </a:pPr>
            <a:r>
              <a:rPr lang="es-ES" sz="2400" dirty="0" smtClean="0">
                <a:latin typeface="Tahoma" pitchFamily="34" charset="0"/>
                <a:cs typeface="Tahoma" pitchFamily="34" charset="0"/>
              </a:rPr>
              <a:t>   El equipo Hidráulico  a considerarse seria de 30 HP debido que las bombas centrifugas se fabrican en múltiplo de 5.</a:t>
            </a:r>
          </a:p>
          <a:p>
            <a:pPr algn="just">
              <a:buNone/>
            </a:pPr>
            <a:r>
              <a:rPr lang="es-ES" sz="2400" dirty="0" smtClean="0">
                <a:latin typeface="Tahoma" pitchFamily="34" charset="0"/>
                <a:cs typeface="Tahoma" pitchFamily="34" charset="0"/>
              </a:rPr>
              <a:t>   Entonces los equipos </a:t>
            </a:r>
            <a:r>
              <a:rPr lang="es-ES" sz="2400" dirty="0" smtClean="0">
                <a:latin typeface="Tahoma" pitchFamily="34" charset="0"/>
                <a:cs typeface="Tahoma" pitchFamily="34" charset="0"/>
              </a:rPr>
              <a:t>hidráulicos </a:t>
            </a:r>
            <a:r>
              <a:rPr lang="es-ES" sz="2400" dirty="0" smtClean="0">
                <a:latin typeface="Tahoma" pitchFamily="34" charset="0"/>
                <a:cs typeface="Tahoma" pitchFamily="34" charset="0"/>
              </a:rPr>
              <a:t>usados serian:</a:t>
            </a:r>
          </a:p>
          <a:p>
            <a:pPr algn="just">
              <a:buFont typeface="Wingdings" pitchFamily="2" charset="2"/>
              <a:buChar char="Ø"/>
            </a:pPr>
            <a:r>
              <a:rPr lang="es-ES" sz="2400" dirty="0" smtClean="0">
                <a:latin typeface="Tahoma" pitchFamily="34" charset="0"/>
                <a:cs typeface="Tahoma" pitchFamily="34" charset="0"/>
              </a:rPr>
              <a:t>1 Equipo de Potencia Hidráulica de 25 HP para la distribución de gasolina extra.</a:t>
            </a:r>
          </a:p>
          <a:p>
            <a:pPr algn="just">
              <a:buFont typeface="Wingdings" pitchFamily="2" charset="2"/>
              <a:buChar char="Ø"/>
            </a:pPr>
            <a:r>
              <a:rPr lang="es-ES" sz="2400" dirty="0" smtClean="0">
                <a:latin typeface="Tahoma" pitchFamily="34" charset="0"/>
                <a:cs typeface="Tahoma" pitchFamily="34" charset="0"/>
              </a:rPr>
              <a:t>1 Equipo de Potencia Hidráulica de 25 HP para la distribución de gasolina súper.</a:t>
            </a:r>
          </a:p>
          <a:p>
            <a:pPr algn="just">
              <a:buFont typeface="Wingdings" pitchFamily="2" charset="2"/>
              <a:buChar char="Ø"/>
            </a:pPr>
            <a:r>
              <a:rPr lang="es-ES" sz="2400" dirty="0" smtClean="0">
                <a:latin typeface="Tahoma" pitchFamily="34" charset="0"/>
                <a:cs typeface="Tahoma" pitchFamily="34" charset="0"/>
              </a:rPr>
              <a:t>1 Equipo de Potencia Hidráulica de 30 HP para la distribución de gasolina diesel</a:t>
            </a:r>
            <a:r>
              <a:rPr lang="es-ES" sz="2400" dirty="0" smtClean="0"/>
              <a:t>.</a:t>
            </a:r>
          </a:p>
          <a:p>
            <a:pPr algn="just">
              <a:buNone/>
            </a:pPr>
            <a:endParaRPr lang="es-ES" sz="2400" dirty="0" smtClean="0">
              <a:latin typeface="Tahoma" pitchFamily="34" charset="0"/>
              <a:cs typeface="Tahoma" pitchFamily="34" charset="0"/>
            </a:endParaRPr>
          </a:p>
          <a:p>
            <a:pPr>
              <a:buNone/>
            </a:pPr>
            <a:endParaRPr lang="es-ES" dirty="0"/>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Implementación del nuevo equipo hidráulico</a:t>
            </a:r>
            <a:endParaRPr lang="es-E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None/>
            </a:pPr>
            <a:r>
              <a:rPr lang="es-ES" sz="2400" dirty="0" smtClean="0">
                <a:latin typeface="Tahoma" pitchFamily="34" charset="0"/>
                <a:cs typeface="Tahoma" pitchFamily="34" charset="0"/>
              </a:rPr>
              <a:t>   Incremento del caudal de bombeo, lo que hace posible que los despachos de combustibles sean mas rápidos.</a:t>
            </a:r>
          </a:p>
          <a:p>
            <a:pPr algn="just">
              <a:buNone/>
            </a:pPr>
            <a:endParaRPr lang="es-ES" sz="2400" dirty="0" smtClean="0">
              <a:latin typeface="Tahoma" pitchFamily="34" charset="0"/>
              <a:cs typeface="Tahoma" pitchFamily="34" charset="0"/>
            </a:endParaRPr>
          </a:p>
          <a:p>
            <a:pPr algn="just">
              <a:buNone/>
            </a:pPr>
            <a:r>
              <a:rPr lang="es-ES" sz="2400" dirty="0" smtClean="0">
                <a:latin typeface="Tahoma" pitchFamily="34" charset="0"/>
                <a:cs typeface="Tahoma" pitchFamily="34" charset="0"/>
              </a:rPr>
              <a:t>   </a:t>
            </a:r>
            <a:r>
              <a:rPr lang="es-ES" sz="2400" dirty="0" smtClean="0">
                <a:latin typeface="Tahoma" pitchFamily="34" charset="0"/>
                <a:cs typeface="Tahoma" pitchFamily="34" charset="0"/>
              </a:rPr>
              <a:t>Ahorro en los gastos operativos de distribución de combustibles.</a:t>
            </a:r>
          </a:p>
          <a:p>
            <a:pPr algn="just">
              <a:buNone/>
            </a:pPr>
            <a:endParaRPr lang="es-ES" sz="2400" dirty="0" smtClean="0">
              <a:latin typeface="Tahoma" pitchFamily="34" charset="0"/>
              <a:cs typeface="Tahoma" pitchFamily="34" charset="0"/>
            </a:endParaRPr>
          </a:p>
          <a:p>
            <a:pPr algn="just">
              <a:buNone/>
            </a:pPr>
            <a:r>
              <a:rPr lang="es-ES" sz="2400" dirty="0" smtClean="0">
                <a:latin typeface="Tahoma" pitchFamily="34" charset="0"/>
                <a:cs typeface="Tahoma" pitchFamily="34" charset="0"/>
              </a:rPr>
              <a:t>   </a:t>
            </a:r>
            <a:r>
              <a:rPr lang="es-ES" sz="2400" dirty="0" smtClean="0">
                <a:latin typeface="Tahoma" pitchFamily="34" charset="0"/>
                <a:cs typeface="Tahoma" pitchFamily="34" charset="0"/>
              </a:rPr>
              <a:t>Menos exposición a la contaminación por parte de operadores y medio ambiente. </a:t>
            </a: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Ventajas de la implementación</a:t>
            </a:r>
            <a:endParaRPr lang="es-ES" sz="2400" dirty="0">
              <a:latin typeface="Tahoma" pitchFamily="34" charset="0"/>
              <a:cs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71556" y="2117747"/>
            <a:ext cx="8229600" cy="2811451"/>
          </a:xfrm>
        </p:spPr>
        <p:txBody>
          <a:bodyPr>
            <a:normAutofit/>
          </a:bodyPr>
          <a:lstStyle/>
          <a:p>
            <a:pPr>
              <a:buFont typeface="Wingdings" pitchFamily="2" charset="2"/>
              <a:buChar char="Ø"/>
            </a:pPr>
            <a:r>
              <a:rPr lang="es-ES" dirty="0" smtClean="0">
                <a:latin typeface="Tahoma" pitchFamily="34" charset="0"/>
                <a:cs typeface="Tahoma" pitchFamily="34" charset="0"/>
              </a:rPr>
              <a:t> </a:t>
            </a:r>
            <a:r>
              <a:rPr lang="es-ES" sz="2400" dirty="0" smtClean="0">
                <a:latin typeface="Tahoma" pitchFamily="34" charset="0"/>
                <a:cs typeface="Tahoma" pitchFamily="34" charset="0"/>
              </a:rPr>
              <a:t>Inversión del nuevo sistema </a:t>
            </a:r>
          </a:p>
          <a:p>
            <a:pPr>
              <a:buNone/>
            </a:pPr>
            <a:endParaRPr lang="es-ES" sz="2400" dirty="0" smtClean="0">
              <a:latin typeface="Tahoma" pitchFamily="34" charset="0"/>
              <a:cs typeface="Tahoma" pitchFamily="34" charset="0"/>
            </a:endParaRPr>
          </a:p>
          <a:p>
            <a:pPr>
              <a:buFont typeface="Wingdings" pitchFamily="2" charset="2"/>
              <a:buChar char="Ø"/>
            </a:pPr>
            <a:endParaRPr lang="es-ES" sz="3000" dirty="0" smtClean="0">
              <a:latin typeface="Tahoma" pitchFamily="34" charset="0"/>
              <a:cs typeface="Tahoma" pitchFamily="34" charset="0"/>
            </a:endParaRPr>
          </a:p>
          <a:p>
            <a:pPr>
              <a:buFont typeface="Wingdings" pitchFamily="2" charset="2"/>
              <a:buChar char="Ø"/>
            </a:pPr>
            <a:r>
              <a:rPr lang="es-ES" sz="3000" dirty="0" smtClean="0">
                <a:latin typeface="Tahoma" pitchFamily="34" charset="0"/>
                <a:cs typeface="Tahoma" pitchFamily="34" charset="0"/>
              </a:rPr>
              <a:t> </a:t>
            </a:r>
            <a:r>
              <a:rPr lang="es-ES" sz="2400" dirty="0" smtClean="0">
                <a:latin typeface="Tahoma" pitchFamily="34" charset="0"/>
                <a:cs typeface="Tahoma" pitchFamily="34" charset="0"/>
              </a:rPr>
              <a:t>Ahorro operativo proyectado mensualmente en el 1er año</a:t>
            </a:r>
          </a:p>
          <a:p>
            <a:pPr>
              <a:buNone/>
            </a:pPr>
            <a:endParaRPr lang="es-ES" sz="3000" dirty="0" smtClean="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INVERSION ECONOMICA DE LA IMPLEMENTACION</a:t>
            </a:r>
            <a:endParaRPr lang="es-ES"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Inversión del nuevo sistema</a:t>
            </a:r>
            <a:endParaRPr lang="es-ES" sz="2400" dirty="0"/>
          </a:p>
        </p:txBody>
      </p:sp>
      <p:pic>
        <p:nvPicPr>
          <p:cNvPr id="4" name="3 Marcador de contenido"/>
          <p:cNvPicPr>
            <a:picLocks noGrp="1"/>
          </p:cNvPicPr>
          <p:nvPr>
            <p:ph idx="1"/>
          </p:nvPr>
        </p:nvPicPr>
        <p:blipFill>
          <a:blip r:embed="rId2"/>
          <a:srcRect/>
          <a:stretch>
            <a:fillRect/>
          </a:stretch>
        </p:blipFill>
        <p:spPr bwMode="auto">
          <a:xfrm>
            <a:off x="214282" y="1285861"/>
            <a:ext cx="8715436" cy="464347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rcRect/>
          <a:stretch>
            <a:fillRect/>
          </a:stretch>
        </p:blipFill>
        <p:spPr bwMode="auto">
          <a:xfrm>
            <a:off x="500034" y="642918"/>
            <a:ext cx="8358246" cy="509113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71472" y="1428736"/>
            <a:ext cx="8286808" cy="4286280"/>
          </a:xfrm>
        </p:spPr>
        <p:txBody>
          <a:bodyPr>
            <a:normAutofit fontScale="25000" lnSpcReduction="20000"/>
          </a:bodyPr>
          <a:lstStyle/>
          <a:p>
            <a:pPr lvl="1">
              <a:buNone/>
            </a:pPr>
            <a:r>
              <a:rPr lang="es-ES" sz="13600" dirty="0" smtClean="0">
                <a:latin typeface="Tahoma" pitchFamily="34" charset="0"/>
                <a:cs typeface="Tahoma" pitchFamily="34" charset="0"/>
              </a:rPr>
              <a:t> </a:t>
            </a:r>
            <a:r>
              <a:rPr lang="es-ES" sz="12800" dirty="0" smtClean="0">
                <a:latin typeface="Tahoma" pitchFamily="34" charset="0"/>
                <a:cs typeface="Tahoma" pitchFamily="34" charset="0"/>
              </a:rPr>
              <a:t>Terminal Pascuales Petrocomercial</a:t>
            </a:r>
          </a:p>
          <a:p>
            <a:pPr lvl="1">
              <a:buNone/>
            </a:pPr>
            <a:endParaRPr lang="es-ES" sz="12800" dirty="0" smtClean="0">
              <a:latin typeface="Tahoma" pitchFamily="34" charset="0"/>
              <a:cs typeface="Tahoma" pitchFamily="34" charset="0"/>
            </a:endParaRPr>
          </a:p>
          <a:p>
            <a:pPr lvl="1">
              <a:buFont typeface="Wingdings" pitchFamily="2" charset="2"/>
              <a:buChar char="Ø"/>
            </a:pPr>
            <a:r>
              <a:rPr lang="es-ES" sz="12800" dirty="0" smtClean="0">
                <a:latin typeface="Tahoma" pitchFamily="34" charset="0"/>
                <a:cs typeface="Tahoma" pitchFamily="34" charset="0"/>
              </a:rPr>
              <a:t> </a:t>
            </a:r>
            <a:r>
              <a:rPr lang="es-ES" sz="11200" dirty="0" smtClean="0">
                <a:latin typeface="Tahoma" pitchFamily="34" charset="0"/>
                <a:cs typeface="Tahoma" pitchFamily="34" charset="0"/>
              </a:rPr>
              <a:t>Planteamiento del problema</a:t>
            </a:r>
          </a:p>
          <a:p>
            <a:pPr lvl="1">
              <a:buFont typeface="Wingdings" pitchFamily="2" charset="2"/>
              <a:buChar char="Ø"/>
            </a:pPr>
            <a:endParaRPr lang="es-ES" sz="11200" dirty="0" smtClean="0">
              <a:latin typeface="Tahoma" pitchFamily="34" charset="0"/>
              <a:cs typeface="Tahoma" pitchFamily="34" charset="0"/>
            </a:endParaRPr>
          </a:p>
          <a:p>
            <a:pPr lvl="1">
              <a:buFont typeface="Wingdings" pitchFamily="2" charset="2"/>
              <a:buChar char="Ø"/>
            </a:pPr>
            <a:r>
              <a:rPr lang="es-ES" sz="11200" dirty="0" smtClean="0">
                <a:latin typeface="Tahoma" pitchFamily="34" charset="0"/>
                <a:cs typeface="Tahoma" pitchFamily="34" charset="0"/>
              </a:rPr>
              <a:t> Requerimientos departamentales </a:t>
            </a:r>
          </a:p>
          <a:p>
            <a:pPr lvl="1">
              <a:buFont typeface="Wingdings" pitchFamily="2" charset="2"/>
              <a:buChar char="Ø"/>
            </a:pPr>
            <a:endParaRPr lang="es-ES" sz="11200" dirty="0" smtClean="0">
              <a:latin typeface="Tahoma" pitchFamily="34" charset="0"/>
              <a:cs typeface="Tahoma" pitchFamily="34" charset="0"/>
            </a:endParaRPr>
          </a:p>
          <a:p>
            <a:pPr lvl="1">
              <a:buFont typeface="Wingdings" pitchFamily="2" charset="2"/>
              <a:buChar char="Ø"/>
            </a:pPr>
            <a:r>
              <a:rPr lang="es-ES" sz="11200" dirty="0" smtClean="0">
                <a:latin typeface="Tahoma" pitchFamily="34" charset="0"/>
                <a:cs typeface="Tahoma" pitchFamily="34" charset="0"/>
              </a:rPr>
              <a:t>Justificación  </a:t>
            </a:r>
          </a:p>
          <a:p>
            <a:pPr lvl="1">
              <a:buFont typeface="Wingdings" pitchFamily="2" charset="2"/>
              <a:buChar char="Ø"/>
            </a:pPr>
            <a:endParaRPr lang="es-ES" sz="11200" dirty="0" smtClean="0">
              <a:latin typeface="Tahoma" pitchFamily="34" charset="0"/>
              <a:cs typeface="Tahoma" pitchFamily="34" charset="0"/>
            </a:endParaRPr>
          </a:p>
          <a:p>
            <a:pPr lvl="1">
              <a:buFont typeface="Wingdings" pitchFamily="2" charset="2"/>
              <a:buChar char="Ø"/>
            </a:pPr>
            <a:r>
              <a:rPr lang="es-ES" sz="11200" dirty="0" smtClean="0">
                <a:latin typeface="Tahoma" pitchFamily="34" charset="0"/>
                <a:cs typeface="Tahoma" pitchFamily="34" charset="0"/>
              </a:rPr>
              <a:t>Marco teórico</a:t>
            </a:r>
          </a:p>
          <a:p>
            <a:pPr lvl="1">
              <a:buFont typeface="Wingdings" pitchFamily="2" charset="2"/>
              <a:buChar char="v"/>
            </a:pPr>
            <a:endParaRPr lang="es-ES" sz="13600" dirty="0" smtClean="0">
              <a:latin typeface="Times New Roman" pitchFamily="18" charset="0"/>
              <a:cs typeface="Times New Roman" pitchFamily="18" charset="0"/>
            </a:endParaRPr>
          </a:p>
          <a:p>
            <a:pPr lvl="1">
              <a:buFont typeface="Wingdings" pitchFamily="2" charset="2"/>
              <a:buChar char="v"/>
            </a:pPr>
            <a:endParaRPr lang="es-ES" sz="2800" dirty="0"/>
          </a:p>
        </p:txBody>
      </p:sp>
      <p:sp>
        <p:nvSpPr>
          <p:cNvPr id="3" name="2 Título"/>
          <p:cNvSpPr>
            <a:spLocks noGrp="1"/>
          </p:cNvSpPr>
          <p:nvPr>
            <p:ph type="title"/>
          </p:nvPr>
        </p:nvSpPr>
        <p:spPr/>
        <p:txBody>
          <a:bodyPr>
            <a:normAutofit/>
          </a:bodyPr>
          <a:lstStyle/>
          <a:p>
            <a:pPr algn="r"/>
            <a:r>
              <a:rPr lang="es-ES" sz="3200" dirty="0" smtClean="0">
                <a:latin typeface="Tahoma" pitchFamily="34" charset="0"/>
                <a:cs typeface="Tahoma" pitchFamily="34" charset="0"/>
              </a:rPr>
              <a:t>ANTECEDENTES</a:t>
            </a:r>
            <a:endParaRPr lang="es-ES" sz="32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481328"/>
            <a:ext cx="8501122" cy="4525963"/>
          </a:xfrm>
        </p:spPr>
        <p:txBody>
          <a:bodyPr>
            <a:noAutofit/>
          </a:bodyPr>
          <a:lstStyle/>
          <a:p>
            <a:pPr algn="just">
              <a:buNone/>
            </a:pPr>
            <a:r>
              <a:rPr lang="es-ES" sz="2100" dirty="0" smtClean="0">
                <a:latin typeface="Tahoma" pitchFamily="34" charset="0"/>
                <a:cs typeface="Tahoma" pitchFamily="34" charset="0"/>
              </a:rPr>
              <a:t>Este Terminal de productos limpios es el más grande del país, la</a:t>
            </a:r>
          </a:p>
          <a:p>
            <a:pPr algn="just">
              <a:buNone/>
            </a:pPr>
            <a:r>
              <a:rPr lang="es-ES" sz="2100" dirty="0" smtClean="0">
                <a:latin typeface="Tahoma" pitchFamily="34" charset="0"/>
                <a:cs typeface="Tahoma" pitchFamily="34" charset="0"/>
              </a:rPr>
              <a:t>capacidad de almacenamiento es de 44'094.027 galones</a:t>
            </a:r>
          </a:p>
          <a:p>
            <a:pPr algn="just">
              <a:buNone/>
            </a:pPr>
            <a:r>
              <a:rPr lang="es-ES" sz="2100" dirty="0" smtClean="0">
                <a:latin typeface="Tahoma" pitchFamily="34" charset="0"/>
                <a:cs typeface="Tahoma" pitchFamily="34" charset="0"/>
              </a:rPr>
              <a:t>repartidos en 29 tanques, destinados a los siguientes</a:t>
            </a:r>
          </a:p>
          <a:p>
            <a:pPr algn="just">
              <a:buNone/>
            </a:pPr>
            <a:r>
              <a:rPr lang="es-ES" sz="2100" dirty="0" smtClean="0">
                <a:latin typeface="Tahoma" pitchFamily="34" charset="0"/>
                <a:cs typeface="Tahoma" pitchFamily="34" charset="0"/>
              </a:rPr>
              <a:t>combustibles: Gasolina Extra, Gasolina Súper, Diesel 2, Diesel</a:t>
            </a:r>
          </a:p>
          <a:p>
            <a:pPr algn="just">
              <a:buNone/>
            </a:pPr>
            <a:r>
              <a:rPr lang="es-ES" sz="2100" dirty="0" smtClean="0">
                <a:latin typeface="Tahoma" pitchFamily="34" charset="0"/>
                <a:cs typeface="Tahoma" pitchFamily="34" charset="0"/>
              </a:rPr>
              <a:t>Premium, Nafta Base, Destilado, Jet Fuel y </a:t>
            </a:r>
            <a:r>
              <a:rPr lang="es-ES" sz="2100" dirty="0" err="1" smtClean="0">
                <a:latin typeface="Tahoma" pitchFamily="34" charset="0"/>
                <a:cs typeface="Tahoma" pitchFamily="34" charset="0"/>
              </a:rPr>
              <a:t>Slop</a:t>
            </a:r>
            <a:r>
              <a:rPr lang="es-ES" sz="2100" dirty="0" smtClean="0">
                <a:latin typeface="Tahoma" pitchFamily="34" charset="0"/>
                <a:cs typeface="Tahoma" pitchFamily="34" charset="0"/>
              </a:rPr>
              <a:t>. Próximamente,</a:t>
            </a:r>
          </a:p>
          <a:p>
            <a:pPr algn="just">
              <a:buNone/>
            </a:pPr>
            <a:r>
              <a:rPr lang="es-ES" sz="2100" dirty="0" smtClean="0">
                <a:latin typeface="Tahoma" pitchFamily="34" charset="0"/>
                <a:cs typeface="Tahoma" pitchFamily="34" charset="0"/>
              </a:rPr>
              <a:t>también almacenará y distribuirá biocombustible a la provincia del</a:t>
            </a:r>
          </a:p>
          <a:p>
            <a:pPr algn="just">
              <a:buNone/>
            </a:pPr>
            <a:r>
              <a:rPr lang="es-ES" sz="2100" dirty="0" smtClean="0">
                <a:latin typeface="Tahoma" pitchFamily="34" charset="0"/>
                <a:cs typeface="Tahoma" pitchFamily="34" charset="0"/>
              </a:rPr>
              <a:t>Guayas. Su área de influencia la componen provincias de las zona</a:t>
            </a:r>
          </a:p>
          <a:p>
            <a:pPr algn="just">
              <a:buNone/>
            </a:pPr>
            <a:r>
              <a:rPr lang="es-ES" sz="2100" dirty="0" smtClean="0">
                <a:latin typeface="Tahoma" pitchFamily="34" charset="0"/>
                <a:cs typeface="Tahoma" pitchFamily="34" charset="0"/>
              </a:rPr>
              <a:t>centro y sur del país, como Guayas, Manabí, Azuay, Loja, El Oro;</a:t>
            </a:r>
          </a:p>
          <a:p>
            <a:pPr algn="just">
              <a:buNone/>
            </a:pPr>
            <a:r>
              <a:rPr lang="es-ES" sz="2100" dirty="0" smtClean="0">
                <a:latin typeface="Tahoma" pitchFamily="34" charset="0"/>
                <a:cs typeface="Tahoma" pitchFamily="34" charset="0"/>
              </a:rPr>
              <a:t>además, ciertas zonas de las provincias de Santo Domingo, </a:t>
            </a:r>
          </a:p>
          <a:p>
            <a:pPr algn="just">
              <a:buNone/>
            </a:pPr>
            <a:r>
              <a:rPr lang="es-ES" sz="2100" dirty="0" err="1" smtClean="0">
                <a:latin typeface="Tahoma" pitchFamily="34" charset="0"/>
                <a:cs typeface="Tahoma" pitchFamily="34" charset="0"/>
              </a:rPr>
              <a:t>Bolivar</a:t>
            </a:r>
            <a:r>
              <a:rPr lang="es-ES" sz="2100" dirty="0" smtClean="0">
                <a:latin typeface="Tahoma" pitchFamily="34" charset="0"/>
                <a:cs typeface="Tahoma" pitchFamily="34" charset="0"/>
              </a:rPr>
              <a:t> y los </a:t>
            </a:r>
            <a:r>
              <a:rPr lang="es-ES" sz="2100" dirty="0" err="1" smtClean="0">
                <a:latin typeface="Tahoma" pitchFamily="34" charset="0"/>
                <a:cs typeface="Tahoma" pitchFamily="34" charset="0"/>
              </a:rPr>
              <a:t>Rios</a:t>
            </a:r>
            <a:r>
              <a:rPr lang="es-ES" sz="2100" dirty="0" smtClean="0">
                <a:latin typeface="Tahoma" pitchFamily="34" charset="0"/>
                <a:cs typeface="Tahoma" pitchFamily="34" charset="0"/>
              </a:rPr>
              <a:t>.</a:t>
            </a:r>
          </a:p>
          <a:p>
            <a:pPr>
              <a:buNone/>
            </a:pPr>
            <a:endParaRPr lang="es-ES" sz="2100" dirty="0"/>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Terminal Pascuales </a:t>
            </a:r>
            <a:r>
              <a:rPr lang="es-ES" sz="2400" dirty="0" err="1" smtClean="0">
                <a:latin typeface="Tahoma" pitchFamily="34" charset="0"/>
                <a:cs typeface="Tahoma" pitchFamily="34" charset="0"/>
              </a:rPr>
              <a:t>Petrocomercial</a:t>
            </a:r>
            <a:endParaRPr lang="es-ES" sz="2400" dirty="0"/>
          </a:p>
        </p:txBody>
      </p:sp>
      <p:sp>
        <p:nvSpPr>
          <p:cNvPr id="4" name="3 CuadroTexto"/>
          <p:cNvSpPr txBox="1"/>
          <p:nvPr/>
        </p:nvSpPr>
        <p:spPr>
          <a:xfrm>
            <a:off x="4000496" y="1571612"/>
            <a:ext cx="184731" cy="369332"/>
          </a:xfrm>
          <a:prstGeom prst="rect">
            <a:avLst/>
          </a:prstGeom>
          <a:noFill/>
        </p:spPr>
        <p:txBody>
          <a:bodyPr wrap="none" rtlCol="0">
            <a:spAutoFit/>
          </a:bodyPr>
          <a:lstStyle/>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Terminal Pascuales </a:t>
            </a:r>
            <a:r>
              <a:rPr lang="es-ES" sz="2400" dirty="0" err="1" smtClean="0">
                <a:latin typeface="Tahoma" pitchFamily="34" charset="0"/>
                <a:cs typeface="Tahoma" pitchFamily="34" charset="0"/>
              </a:rPr>
              <a:t>Petrocomercial</a:t>
            </a:r>
            <a:endParaRPr lang="es-ES" sz="2400" dirty="0"/>
          </a:p>
        </p:txBody>
      </p:sp>
      <p:pic>
        <p:nvPicPr>
          <p:cNvPr id="4" name="3 Marcador de contenido" descr="D:\FOTOS PROYECTO OFICIAL\Copia de P1010033.JPG"/>
          <p:cNvPicPr>
            <a:picLocks noGrp="1"/>
          </p:cNvPicPr>
          <p:nvPr>
            <p:ph idx="1"/>
          </p:nvPr>
        </p:nvPicPr>
        <p:blipFill>
          <a:blip r:embed="rId2" cstate="print"/>
          <a:srcRect/>
          <a:stretch>
            <a:fillRect/>
          </a:stretch>
        </p:blipFill>
        <p:spPr bwMode="auto">
          <a:xfrm>
            <a:off x="1857356" y="1357298"/>
            <a:ext cx="5399116" cy="405245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just"/>
            <a:r>
              <a:rPr lang="es-ES" sz="2300" dirty="0" smtClean="0">
                <a:latin typeface="Tahoma" pitchFamily="34" charset="0"/>
                <a:cs typeface="Tahoma" pitchFamily="34" charset="0"/>
              </a:rPr>
              <a:t>El sistema de distribución de despacho del terminal para las </a:t>
            </a:r>
          </a:p>
          <a:p>
            <a:pPr algn="just">
              <a:buNone/>
            </a:pPr>
            <a:r>
              <a:rPr lang="es-ES" sz="2300" dirty="0" smtClean="0">
                <a:latin typeface="Tahoma" pitchFamily="34" charset="0"/>
                <a:cs typeface="Tahoma" pitchFamily="34" charset="0"/>
              </a:rPr>
              <a:t>   demandas de la actualidad es un poco lento, teniendo como otras </a:t>
            </a:r>
          </a:p>
          <a:p>
            <a:pPr algn="just">
              <a:buNone/>
            </a:pPr>
            <a:r>
              <a:rPr lang="es-ES" sz="2300" dirty="0" smtClean="0">
                <a:latin typeface="Tahoma" pitchFamily="34" charset="0"/>
                <a:cs typeface="Tahoma" pitchFamily="34" charset="0"/>
              </a:rPr>
              <a:t>   consecuencias el aumento de las horas laborables en el terminal, </a:t>
            </a:r>
          </a:p>
          <a:p>
            <a:pPr algn="just">
              <a:buNone/>
            </a:pPr>
            <a:r>
              <a:rPr lang="es-ES" sz="2300" dirty="0" smtClean="0">
                <a:latin typeface="Tahoma" pitchFamily="34" charset="0"/>
                <a:cs typeface="Tahoma" pitchFamily="34" charset="0"/>
              </a:rPr>
              <a:t>   esto conlleva a muchos gastos operativos extras por el aumento de</a:t>
            </a:r>
          </a:p>
          <a:p>
            <a:pPr algn="just">
              <a:buNone/>
            </a:pPr>
            <a:r>
              <a:rPr lang="es-ES" sz="2300" dirty="0" smtClean="0">
                <a:latin typeface="Tahoma" pitchFamily="34" charset="0"/>
                <a:cs typeface="Tahoma" pitchFamily="34" charset="0"/>
              </a:rPr>
              <a:t>   las horas de trabajo.</a:t>
            </a:r>
          </a:p>
          <a:p>
            <a:pPr>
              <a:buNone/>
            </a:pPr>
            <a:endParaRPr lang="es-ES" sz="2300" dirty="0" smtClean="0">
              <a:latin typeface="Tahoma" pitchFamily="34" charset="0"/>
              <a:cs typeface="Tahoma" pitchFamily="34" charset="0"/>
            </a:endParaRPr>
          </a:p>
          <a:p>
            <a:pPr algn="just"/>
            <a:r>
              <a:rPr lang="es-ES" sz="2300" dirty="0" smtClean="0">
                <a:latin typeface="Tahoma" pitchFamily="34" charset="0"/>
                <a:cs typeface="Tahoma" pitchFamily="34" charset="0"/>
              </a:rPr>
              <a:t>Esto causa un efecto externo que es que las grandes y pequeñas </a:t>
            </a:r>
          </a:p>
          <a:p>
            <a:pPr algn="just">
              <a:buNone/>
            </a:pPr>
            <a:r>
              <a:rPr lang="es-ES" sz="2300" dirty="0" smtClean="0">
                <a:latin typeface="Tahoma" pitchFamily="34" charset="0"/>
                <a:cs typeface="Tahoma" pitchFamily="34" charset="0"/>
              </a:rPr>
              <a:t>    comercializadoras se retrasen en la entrega del producto en los </a:t>
            </a:r>
          </a:p>
          <a:p>
            <a:pPr algn="just">
              <a:buNone/>
            </a:pPr>
            <a:r>
              <a:rPr lang="es-ES" sz="2300" dirty="0" smtClean="0">
                <a:latin typeface="Tahoma" pitchFamily="34" charset="0"/>
                <a:cs typeface="Tahoma" pitchFamily="34" charset="0"/>
              </a:rPr>
              <a:t>    diferentes destinos tanto dentro como fuera de la ciudad de </a:t>
            </a:r>
          </a:p>
          <a:p>
            <a:pPr algn="just">
              <a:buNone/>
            </a:pPr>
            <a:r>
              <a:rPr lang="es-ES" sz="2300" dirty="0" smtClean="0">
                <a:latin typeface="Tahoma" pitchFamily="34" charset="0"/>
                <a:cs typeface="Tahoma" pitchFamily="34" charset="0"/>
              </a:rPr>
              <a:t>    Guayaquil, y a su vez esto incide en la programación semanal y </a:t>
            </a:r>
          </a:p>
          <a:p>
            <a:pPr algn="just">
              <a:buNone/>
            </a:pPr>
            <a:r>
              <a:rPr lang="es-ES" sz="2300" dirty="0" smtClean="0">
                <a:latin typeface="Tahoma" pitchFamily="34" charset="0"/>
                <a:cs typeface="Tahoma" pitchFamily="34" charset="0"/>
              </a:rPr>
              <a:t>    mensual de despacho de combustible del terminal teniendo como </a:t>
            </a:r>
          </a:p>
          <a:p>
            <a:pPr algn="just">
              <a:buNone/>
            </a:pPr>
            <a:r>
              <a:rPr lang="es-ES" sz="2300" dirty="0" smtClean="0">
                <a:latin typeface="Tahoma" pitchFamily="34" charset="0"/>
                <a:cs typeface="Tahoma" pitchFamily="34" charset="0"/>
              </a:rPr>
              <a:t>    consecuencias las restricción de cupos de combustible o el </a:t>
            </a:r>
          </a:p>
          <a:p>
            <a:pPr algn="just">
              <a:buNone/>
            </a:pPr>
            <a:r>
              <a:rPr lang="es-ES" sz="2300" dirty="0" smtClean="0">
                <a:latin typeface="Tahoma" pitchFamily="34" charset="0"/>
                <a:cs typeface="Tahoma" pitchFamily="34" charset="0"/>
              </a:rPr>
              <a:t>    alargamiento de las operaciones diarias del terminal.</a:t>
            </a:r>
          </a:p>
          <a:p>
            <a:pPr>
              <a:buNone/>
            </a:pPr>
            <a:endParaRPr lang="es-ES" sz="2100" dirty="0" smtClean="0">
              <a:latin typeface="Tahoma" pitchFamily="34" charset="0"/>
              <a:cs typeface="Tahoma" pitchFamily="34" charset="0"/>
            </a:endParaRPr>
          </a:p>
          <a:p>
            <a:pPr>
              <a:buNone/>
            </a:pPr>
            <a:endParaRPr lang="es-ES" dirty="0"/>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Planteamiento del problema</a:t>
            </a:r>
            <a:endParaRPr lang="es-ES" sz="2400" dirty="0">
              <a:latin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endParaRPr lang="es-ES" sz="2400" dirty="0" smtClean="0">
              <a:latin typeface="Tahoma" pitchFamily="34" charset="0"/>
              <a:cs typeface="Tahoma" pitchFamily="34" charset="0"/>
            </a:endParaRPr>
          </a:p>
          <a:p>
            <a:pPr lvl="0"/>
            <a:endParaRPr lang="es-ES" sz="2400" dirty="0" smtClean="0">
              <a:latin typeface="Tahoma" pitchFamily="34" charset="0"/>
              <a:cs typeface="Tahoma" pitchFamily="34" charset="0"/>
            </a:endParaRPr>
          </a:p>
          <a:p>
            <a:pPr lvl="0" algn="just">
              <a:buFont typeface="Wingdings" pitchFamily="2" charset="2"/>
              <a:buChar char="Ø"/>
            </a:pPr>
            <a:r>
              <a:rPr lang="es-ES" sz="2400" dirty="0" smtClean="0">
                <a:latin typeface="Tahoma" pitchFamily="34" charset="0"/>
                <a:cs typeface="Tahoma" pitchFamily="34" charset="0"/>
              </a:rPr>
              <a:t>Departamento de operaciones de terminal</a:t>
            </a:r>
          </a:p>
          <a:p>
            <a:pPr algn="just">
              <a:buNone/>
            </a:pPr>
            <a:endParaRPr lang="es-ES" sz="2400" dirty="0" smtClean="0">
              <a:latin typeface="Tahoma" pitchFamily="34" charset="0"/>
              <a:cs typeface="Tahoma" pitchFamily="34" charset="0"/>
            </a:endParaRPr>
          </a:p>
          <a:p>
            <a:pPr lvl="0" algn="just">
              <a:buFont typeface="Wingdings" pitchFamily="2" charset="2"/>
              <a:buChar char="Ø"/>
            </a:pPr>
            <a:r>
              <a:rPr lang="es-ES" sz="2400" dirty="0" smtClean="0">
                <a:latin typeface="Tahoma" pitchFamily="34" charset="0"/>
                <a:cs typeface="Tahoma" pitchFamily="34" charset="0"/>
              </a:rPr>
              <a:t>Departamento de mantenimiento</a:t>
            </a:r>
          </a:p>
          <a:p>
            <a:pPr lvl="0" algn="just">
              <a:buNone/>
            </a:pPr>
            <a:r>
              <a:rPr lang="es-ES" sz="2400" dirty="0" smtClean="0">
                <a:latin typeface="Tahoma" pitchFamily="34" charset="0"/>
                <a:cs typeface="Tahoma" pitchFamily="34" charset="0"/>
              </a:rPr>
              <a:t> </a:t>
            </a:r>
          </a:p>
          <a:p>
            <a:pPr lvl="0" algn="just">
              <a:buFont typeface="Wingdings" pitchFamily="2" charset="2"/>
              <a:buChar char="Ø"/>
            </a:pPr>
            <a:r>
              <a:rPr lang="es-ES" sz="2400" dirty="0" smtClean="0">
                <a:latin typeface="Tahoma" pitchFamily="34" charset="0"/>
                <a:cs typeface="Tahoma" pitchFamily="34" charset="0"/>
              </a:rPr>
              <a:t>Coordinación de terminal</a:t>
            </a:r>
          </a:p>
          <a:p>
            <a:pPr lvl="0" algn="just"/>
            <a:endParaRPr lang="es-ES" sz="2400" dirty="0" smtClean="0">
              <a:latin typeface="Tahoma" pitchFamily="34" charset="0"/>
              <a:cs typeface="Tahoma" pitchFamily="34" charset="0"/>
            </a:endParaRPr>
          </a:p>
          <a:p>
            <a:pPr lvl="0" algn="just"/>
            <a:endParaRPr lang="es-ES" sz="2400" dirty="0" smtClean="0">
              <a:latin typeface="Tahoma" pitchFamily="34" charset="0"/>
              <a:cs typeface="Tahoma" pitchFamily="34" charset="0"/>
            </a:endParaRPr>
          </a:p>
          <a:p>
            <a:pPr lvl="0" algn="just">
              <a:buNone/>
            </a:pPr>
            <a:endParaRPr lang="es-ES" sz="2400" dirty="0" smtClean="0">
              <a:latin typeface="Tahoma" pitchFamily="34" charset="0"/>
              <a:cs typeface="Tahoma" pitchFamily="34" charset="0"/>
            </a:endParaRPr>
          </a:p>
          <a:p>
            <a:endParaRPr lang="es-ES" dirty="0"/>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Requerimientos departamentales</a:t>
            </a:r>
            <a:endParaRPr lang="es-E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57288" y="1500174"/>
            <a:ext cx="9644130" cy="4525963"/>
          </a:xfrm>
        </p:spPr>
        <p:txBody>
          <a:bodyPr>
            <a:normAutofit/>
          </a:bodyPr>
          <a:lstStyle/>
          <a:p>
            <a:pPr lvl="4" algn="just">
              <a:buClr>
                <a:schemeClr val="bg2">
                  <a:lumMod val="90000"/>
                </a:schemeClr>
              </a:buClr>
              <a:buFont typeface="Wingdings" pitchFamily="2" charset="2"/>
              <a:buChar char="Ø"/>
            </a:pPr>
            <a:r>
              <a:rPr lang="es-ES" sz="2400" dirty="0" smtClean="0"/>
              <a:t>  </a:t>
            </a:r>
            <a:r>
              <a:rPr lang="es-ES" sz="2400" dirty="0" smtClean="0">
                <a:latin typeface="Tahoma" pitchFamily="34" charset="0"/>
                <a:cs typeface="Tahoma" pitchFamily="34" charset="0"/>
              </a:rPr>
              <a:t>Requieren de maquinarias que ayuden a incrementar la        velocidad de caudal del flujo de bombeo de combustibles, para que el tiempo disminuya en la distribución de los mismos.</a:t>
            </a:r>
          </a:p>
          <a:p>
            <a:pPr lvl="4" algn="just">
              <a:buNone/>
            </a:pPr>
            <a:endParaRPr lang="es-ES" sz="2400" dirty="0" smtClean="0">
              <a:latin typeface="Tahoma" pitchFamily="34" charset="0"/>
              <a:cs typeface="Tahoma" pitchFamily="34" charset="0"/>
            </a:endParaRPr>
          </a:p>
          <a:p>
            <a:pPr lvl="4" algn="just">
              <a:buClr>
                <a:schemeClr val="bg2">
                  <a:lumMod val="90000"/>
                </a:schemeClr>
              </a:buClr>
              <a:buFont typeface="Wingdings" pitchFamily="2" charset="2"/>
              <a:buChar char="Ø"/>
            </a:pPr>
            <a:r>
              <a:rPr lang="es-ES" sz="2400" dirty="0" smtClean="0">
                <a:latin typeface="Tahoma" pitchFamily="34" charset="0"/>
                <a:cs typeface="Tahoma" pitchFamily="34" charset="0"/>
              </a:rPr>
              <a:t>  También se requieren de un diseño adecuado de conexión    de tuberías para que las perdidas por fricción sean mínimas y se pueda aprovechar de mejor manera toda la Potencia Hidráulica del sistema.</a:t>
            </a:r>
            <a:endParaRPr lang="es-ES" sz="2400" dirty="0">
              <a:latin typeface="Tahoma" pitchFamily="34" charset="0"/>
              <a:cs typeface="Tahoma" pitchFamily="34" charset="0"/>
            </a:endParaRPr>
          </a:p>
        </p:txBody>
      </p:sp>
      <p:sp>
        <p:nvSpPr>
          <p:cNvPr id="3" name="2 Título"/>
          <p:cNvSpPr>
            <a:spLocks noGrp="1"/>
          </p:cNvSpPr>
          <p:nvPr>
            <p:ph type="title"/>
          </p:nvPr>
        </p:nvSpPr>
        <p:spPr/>
        <p:txBody>
          <a:bodyPr>
            <a:normAutofit/>
          </a:bodyPr>
          <a:lstStyle/>
          <a:p>
            <a:pPr algn="ctr"/>
            <a:r>
              <a:rPr lang="es-ES" sz="2400" dirty="0" smtClean="0">
                <a:latin typeface="Tahoma" pitchFamily="34" charset="0"/>
                <a:cs typeface="Tahoma" pitchFamily="34" charset="0"/>
              </a:rPr>
              <a:t>Requerimientos del departamento de operaciones</a:t>
            </a:r>
            <a:endParaRPr lang="es-ES" sz="2400" dirty="0">
              <a:latin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431"/>
          </a:xfrm>
        </p:spPr>
        <p:txBody>
          <a:bodyPr>
            <a:normAutofit/>
          </a:bodyPr>
          <a:lstStyle/>
          <a:p>
            <a:pPr>
              <a:buFont typeface="Wingdings" pitchFamily="2" charset="2"/>
              <a:buChar char="Ø"/>
            </a:pPr>
            <a:r>
              <a:rPr lang="es-ES" sz="2400" dirty="0" smtClean="0">
                <a:latin typeface="Tahoma" pitchFamily="34" charset="0"/>
                <a:cs typeface="Tahoma" pitchFamily="34" charset="0"/>
              </a:rPr>
              <a:t>Requiere que las bombas sean impulsadas por fuerza electromotriz, unida por un acople mariposa formando un solo eje de transmisión de energía mecánica a energía cinética.</a:t>
            </a:r>
          </a:p>
          <a:p>
            <a:pPr>
              <a:buFont typeface="Wingdings" pitchFamily="2" charset="2"/>
              <a:buChar char="Ø"/>
            </a:pPr>
            <a:endParaRPr lang="es-ES" sz="2400" dirty="0" smtClean="0">
              <a:latin typeface="Tahoma" pitchFamily="34" charset="0"/>
              <a:cs typeface="Tahoma" pitchFamily="34" charset="0"/>
            </a:endParaRPr>
          </a:p>
          <a:p>
            <a:pPr>
              <a:buFont typeface="Wingdings" pitchFamily="2" charset="2"/>
              <a:buChar char="Ø"/>
            </a:pPr>
            <a:r>
              <a:rPr lang="es-ES" sz="2400" dirty="0" smtClean="0">
                <a:latin typeface="Tahoma" pitchFamily="34" charset="0"/>
                <a:cs typeface="Tahoma" pitchFamily="34" charset="0"/>
              </a:rPr>
              <a:t>Las nuevas maquinas deben tener elementos estándares universales como rodamientos, sellos empaques etc., para que sean de fácil localización y adquisición en el mercado para su reposición.</a:t>
            </a:r>
          </a:p>
          <a:p>
            <a:pPr>
              <a:buFont typeface="Wingdings" pitchFamily="2" charset="2"/>
              <a:buChar char="Ø"/>
            </a:pPr>
            <a:endParaRPr lang="es-ES" sz="2400" dirty="0">
              <a:latin typeface="Tahoma" pitchFamily="34" charset="0"/>
              <a:cs typeface="Tahoma" pitchFamily="34" charset="0"/>
            </a:endParaRPr>
          </a:p>
        </p:txBody>
      </p:sp>
      <p:sp>
        <p:nvSpPr>
          <p:cNvPr id="3" name="2 Título"/>
          <p:cNvSpPr>
            <a:spLocks noGrp="1"/>
          </p:cNvSpPr>
          <p:nvPr>
            <p:ph type="title"/>
          </p:nvPr>
        </p:nvSpPr>
        <p:spPr>
          <a:xfrm>
            <a:off x="428596" y="285728"/>
            <a:ext cx="8229600" cy="857256"/>
          </a:xfrm>
        </p:spPr>
        <p:txBody>
          <a:bodyPr>
            <a:normAutofit/>
          </a:bodyPr>
          <a:lstStyle/>
          <a:p>
            <a:pPr lvl="0" algn="ctr"/>
            <a:r>
              <a:rPr lang="es-ES" sz="2400" dirty="0" smtClean="0">
                <a:latin typeface="Tahoma" pitchFamily="34" charset="0"/>
                <a:cs typeface="Tahoma" pitchFamily="34" charset="0"/>
              </a:rPr>
              <a:t>Requerimiento del Departamento de mantenimiento</a:t>
            </a:r>
            <a:br>
              <a:rPr lang="es-ES" sz="2400" dirty="0" smtClean="0">
                <a:latin typeface="Tahoma" pitchFamily="34" charset="0"/>
                <a:cs typeface="Tahoma" pitchFamily="34" charset="0"/>
              </a:rPr>
            </a:br>
            <a:endParaRPr lang="es-E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TotalTime>
  <Words>1276</Words>
  <Application>Microsoft Office PowerPoint</Application>
  <PresentationFormat>Presentación en pantalla (4:3)</PresentationFormat>
  <Paragraphs>150</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Concurrencia</vt:lpstr>
      <vt:lpstr>PROYECTO DE GRADUACION </vt:lpstr>
      <vt:lpstr>INDICE</vt:lpstr>
      <vt:lpstr>ANTECEDENTES</vt:lpstr>
      <vt:lpstr>Terminal Pascuales Petrocomercial</vt:lpstr>
      <vt:lpstr>Terminal Pascuales Petrocomercial</vt:lpstr>
      <vt:lpstr>Planteamiento del problema</vt:lpstr>
      <vt:lpstr>Requerimientos departamentales</vt:lpstr>
      <vt:lpstr>Requerimientos del departamento de operaciones</vt:lpstr>
      <vt:lpstr>Requerimiento del Departamento de mantenimiento </vt:lpstr>
      <vt:lpstr>Requerimientos de la Coordinación de terminal </vt:lpstr>
      <vt:lpstr>TECNICA DEL SISTEMA DE BOMBEO CENTRIFUGO</vt:lpstr>
      <vt:lpstr> Introducción a la acción centrifuga</vt:lpstr>
      <vt:lpstr>Acción centrifuga</vt:lpstr>
      <vt:lpstr>Funcionamiento de una bomba centrifuga</vt:lpstr>
      <vt:lpstr>IMPULSOR DE BOMBA CENTRIFUGA</vt:lpstr>
      <vt:lpstr>Bomba centrifuga</vt:lpstr>
      <vt:lpstr>APLICACIÓN DE LA IMPLEMENTACION</vt:lpstr>
      <vt:lpstr>OPERACIÓN EN SERIE Y EN PARALELO </vt:lpstr>
      <vt:lpstr>OPERACION SERIE</vt:lpstr>
      <vt:lpstr>Operación en paralelo</vt:lpstr>
      <vt:lpstr>OPERACIÓN EN PARALELO</vt:lpstr>
      <vt:lpstr>Implementación del nuevo equipo hidráulico</vt:lpstr>
      <vt:lpstr>Implementación del nuevo equipo hidráulico</vt:lpstr>
      <vt:lpstr>Implementación del nuevo equipo hidráulico</vt:lpstr>
      <vt:lpstr>Implementación del nuevo equipo hidráulico</vt:lpstr>
      <vt:lpstr>Ventajas de la implementación</vt:lpstr>
      <vt:lpstr>INVERSION ECONOMICA DE LA IMPLEMENTACION</vt:lpstr>
      <vt:lpstr>Inversión del nuevo sistema</vt:lpstr>
      <vt:lpstr>Diapositiva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GRADUACION </dc:title>
  <dc:creator>cliente</dc:creator>
  <cp:lastModifiedBy>Francisco Flores</cp:lastModifiedBy>
  <cp:revision>49</cp:revision>
  <dcterms:created xsi:type="dcterms:W3CDTF">2010-02-22T19:01:02Z</dcterms:created>
  <dcterms:modified xsi:type="dcterms:W3CDTF">2010-03-17T15:10:39Z</dcterms:modified>
</cp:coreProperties>
</file>