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44"/>
  </p:notesMasterIdLst>
  <p:handoutMasterIdLst>
    <p:handoutMasterId r:id="rId45"/>
  </p:handoutMasterIdLst>
  <p:sldIdLst>
    <p:sldId id="260" r:id="rId2"/>
    <p:sldId id="257" r:id="rId3"/>
    <p:sldId id="258" r:id="rId4"/>
    <p:sldId id="259" r:id="rId5"/>
    <p:sldId id="309" r:id="rId6"/>
    <p:sldId id="261" r:id="rId7"/>
    <p:sldId id="295" r:id="rId8"/>
    <p:sldId id="296" r:id="rId9"/>
    <p:sldId id="297" r:id="rId10"/>
    <p:sldId id="299" r:id="rId11"/>
    <p:sldId id="308" r:id="rId12"/>
    <p:sldId id="298" r:id="rId13"/>
    <p:sldId id="300" r:id="rId14"/>
    <p:sldId id="301" r:id="rId15"/>
    <p:sldId id="262" r:id="rId16"/>
    <p:sldId id="263" r:id="rId17"/>
    <p:sldId id="264" r:id="rId18"/>
    <p:sldId id="266" r:id="rId19"/>
    <p:sldId id="287" r:id="rId20"/>
    <p:sldId id="267" r:id="rId21"/>
    <p:sldId id="288" r:id="rId22"/>
    <p:sldId id="289" r:id="rId23"/>
    <p:sldId id="269" r:id="rId24"/>
    <p:sldId id="290" r:id="rId25"/>
    <p:sldId id="271" r:id="rId26"/>
    <p:sldId id="294" r:id="rId27"/>
    <p:sldId id="272" r:id="rId28"/>
    <p:sldId id="302" r:id="rId29"/>
    <p:sldId id="304" r:id="rId30"/>
    <p:sldId id="275" r:id="rId31"/>
    <p:sldId id="305" r:id="rId32"/>
    <p:sldId id="277" r:id="rId33"/>
    <p:sldId id="278" r:id="rId34"/>
    <p:sldId id="279" r:id="rId35"/>
    <p:sldId id="280" r:id="rId36"/>
    <p:sldId id="281" r:id="rId37"/>
    <p:sldId id="282" r:id="rId38"/>
    <p:sldId id="285" r:id="rId39"/>
    <p:sldId id="273" r:id="rId40"/>
    <p:sldId id="306" r:id="rId41"/>
    <p:sldId id="307" r:id="rId42"/>
    <p:sldId id="270" r:id="rId43"/>
  </p:sldIdLst>
  <p:sldSz cx="9144000" cy="6858000" type="screen4x3"/>
  <p:notesSz cx="6858000" cy="973455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6500" autoAdjust="0"/>
  </p:normalViewPr>
  <p:slideViewPr>
    <p:cSldViewPr>
      <p:cViewPr>
        <p:scale>
          <a:sx n="98" d="100"/>
          <a:sy n="98" d="100"/>
        </p:scale>
        <p:origin x="-35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F2EC2D3-D20E-4014-8BFA-4D96CA5B534F}" type="datetimeFigureOut">
              <a:rPr lang="es-MX"/>
              <a:pPr>
                <a:defRPr/>
              </a:pPr>
              <a:t>15/06/2010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24560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924560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730EF69-6E03-45B2-8932-E661655A656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E8D3CBF-0BD5-49B2-A015-98A8DACCAA4C}" type="datetimeFigureOut">
              <a:rPr lang="es-MX"/>
              <a:pPr>
                <a:defRPr/>
              </a:pPr>
              <a:t>15/06/2010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730250"/>
            <a:ext cx="4864100" cy="3649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624388"/>
            <a:ext cx="5486400" cy="4379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24560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924560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8DB47AE-56F5-4010-B971-915CBC8F956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532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694D78-3729-4689-A496-BCC9DAF0B42C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624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D086CB-BF73-4965-9612-0D4290658E7E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MX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D58706-8AE0-4758-AA89-BE2AB541D9B7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s-MX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645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897308-B0B9-4256-B33F-028E540A680E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s-MX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655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4BA153-4512-489C-A0A7-1021E7800380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s-MX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665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4A9AFF-2CE5-4140-B044-6BEE46E81DCF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s-MX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675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BD8ACE-9442-4E22-B5DE-A5A009569360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s-MX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686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473D4B-E296-4DEE-9F18-364BB9EC13E6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s-MX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696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11E71E-4EA4-4710-9092-40B4ECAAC687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s-MX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706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F9CA94-D90A-4AA4-9A77-EFEC799B0375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s-MX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716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0E3281-DE6F-4A0D-B957-F30C75FE6D42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08380D-AE58-4B6C-9237-CF0E895E2BE5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MX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470998-B1FF-4A2F-9B1C-21628493DDA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s-MX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C" smtClean="0"/>
              <a:t>Se logra una señal fuerte en </a:t>
            </a:r>
            <a:r>
              <a:rPr lang="es-ES" smtClean="0"/>
              <a:t>comparación con la portadora a ser mezclada en la etapa siguiente, lo cual disminuirá en gran medida el efecto de modulación cruzada.</a:t>
            </a:r>
            <a:endParaRPr lang="es-MX" smtClean="0"/>
          </a:p>
          <a:p>
            <a:pPr>
              <a:spcBef>
                <a:spcPct val="0"/>
              </a:spcBef>
            </a:pPr>
            <a:endParaRPr lang="es-MX" smtClean="0"/>
          </a:p>
        </p:txBody>
      </p:sp>
      <p:sp>
        <p:nvSpPr>
          <p:cNvPr id="737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972C6B-10FB-475C-9DD1-1955170DAD7C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s-MX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747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456640-370C-4A49-8952-2F35A30315E8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s-MX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757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E179BA-D924-4019-8BD0-4AFDD41851E3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s-MX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768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EC61CB-CEAA-429B-BACE-7E6E935BBB13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s-MX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778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43DBAC-9E55-43B7-AB5C-19E843C25A9F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s-MX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788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511169-6AB8-4CC1-851D-EFDFBBA0DCC8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s-MX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798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07D265-1653-46B0-B3D0-58668F4221F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s-MX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809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ABC294-AA4A-4FFA-9B3A-7A1406754A26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s-MX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ED0CC8-4CAC-4F41-9002-11F71B11B62C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553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312FF0-E59D-45B6-87A6-DD285C023210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MX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829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240640-5916-4A4F-BB4D-9B62B9F373AC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s-MX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839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FF3D61-5B21-401D-83DF-5A55E70D90FE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s-MX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849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C36889-F48C-4EDE-A934-FB3862AB2CC8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s-MX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860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A000E7-07FE-4E92-A9B3-2507B3A3BD47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s-MX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870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08DB12-A890-4416-AC63-45A65CF654C5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s-MX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880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37249B-2249-4956-9951-0436E964A281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s-MX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890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49C419-FBD7-4E6F-9482-8D35AE1EDDF6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s-MX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901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07375F-B4AA-4A9F-B2EA-F1076245B4B8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s-MX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911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D1573E-0230-4B48-8FF3-F6F156D5411F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s-MX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921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3B9093-81E7-4184-9FE9-A73F83E8D647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563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C26BEC-7A26-41A7-8808-9BD30AA07367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MX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931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8CB23C-E496-45BA-8348-52D65CB1A350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s-MX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942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F66E04-9719-430C-AFFD-D099A77C6385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s-MX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952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8F255C-B515-4A66-93FE-2133F53334A3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573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1881E7-2EE1-49BD-8D07-883D6DE25794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583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316BA6-23D1-493F-BCF3-93FD90E58CAF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593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AFCCED-D3DD-4FE6-A964-E2C5546E046F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604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FCC44B-8C20-4500-BB70-BBC6AC08A4A7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614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AEEAC8-43AA-4973-BD39-DE775DDF0DFA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/>
          <p:nvPr/>
        </p:nvSpPr>
        <p:spPr>
          <a:xfrm>
            <a:off x="0" y="2438400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30"/>
          <p:cNvSpPr/>
          <p:nvPr/>
        </p:nvSpPr>
        <p:spPr>
          <a:xfrm>
            <a:off x="0" y="914400"/>
            <a:ext cx="9144000" cy="1524000"/>
          </a:xfrm>
          <a:prstGeom prst="rect">
            <a:avLst/>
          </a:prstGeom>
          <a:solidFill>
            <a:srgbClr val="000000">
              <a:alpha val="89800"/>
            </a:srgb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476108"/>
            <a:ext cx="8305800" cy="381000"/>
          </a:xfrm>
        </p:spPr>
        <p:txBody>
          <a:bodyPr>
            <a:noAutofit/>
          </a:bodyPr>
          <a:lstStyle>
            <a:lvl1pPr marL="0" indent="0" algn="l">
              <a:buNone/>
              <a:defRPr sz="2000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05800" cy="1295400"/>
          </a:xfrm>
        </p:spPr>
        <p:txBody>
          <a:bodyPr anchor="ctr">
            <a:noAutofit/>
          </a:bodyPr>
          <a:lstStyle>
            <a:lvl1pPr algn="l">
              <a:defRPr sz="4800" cap="all" spc="-100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4E8CA80-951B-42DF-B161-521A48E80B2E}" type="datetimeFigureOut">
              <a:rPr lang="es-MX"/>
              <a:pPr>
                <a:defRPr/>
              </a:pPr>
              <a:t>15/06/2010</a:t>
            </a:fld>
            <a:endParaRPr lang="es-MX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8BDA62E-D4A0-4EB4-B726-27B3755A269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324CA-A9F7-4F55-AE9B-65A01E2C903A}" type="datetimeFigureOut">
              <a:rPr lang="es-MX"/>
              <a:pPr>
                <a:defRPr/>
              </a:pPr>
              <a:t>15/06/2010</a:t>
            </a:fld>
            <a:endParaRPr lang="es-MX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A42D6-3703-40D0-822E-265591B5C66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D27EA-6AE4-402A-ADB3-FD46AB6BDB80}" type="datetimeFigureOut">
              <a:rPr lang="es-MX"/>
              <a:pPr>
                <a:defRPr/>
              </a:pPr>
              <a:t>15/06/2010</a:t>
            </a:fld>
            <a:endParaRPr lang="es-MX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776D7-C7A9-4423-B31B-C740DACFD7B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6E485C4-CB03-46A7-BCA9-BAADEC301ADA}" type="datetimeFigureOut">
              <a:rPr lang="es-MX"/>
              <a:pPr>
                <a:defRPr/>
              </a:pPr>
              <a:t>15/06/2010</a:t>
            </a:fld>
            <a:endParaRPr lang="es-MX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F185E42-0D1B-423C-9742-FCD954452EB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/>
          <p:nvPr/>
        </p:nvSpPr>
        <p:spPr>
          <a:xfrm>
            <a:off x="0" y="4958864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6"/>
          <p:cNvSpPr/>
          <p:nvPr/>
        </p:nvSpPr>
        <p:spPr>
          <a:xfrm>
            <a:off x="0" y="3429000"/>
            <a:ext cx="9144000" cy="1527048"/>
          </a:xfrm>
          <a:prstGeom prst="rect">
            <a:avLst/>
          </a:prstGeom>
          <a:solidFill>
            <a:srgbClr val="000000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>
              <a:buNone/>
              <a:defRPr sz="4200" b="0" cap="all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457200"/>
          </a:xfrm>
        </p:spPr>
        <p:txBody>
          <a:bodyPr anchor="ctr"/>
          <a:lstStyle>
            <a:lvl1pPr>
              <a:buNone/>
              <a:defRPr sz="2000" spc="100" baseline="0">
                <a:solidFill>
                  <a:srgbClr val="FFFFFF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814B4-9AD7-4FF8-B871-FEB2B6C2069E}" type="datetimeFigureOut">
              <a:rPr lang="es-MX"/>
              <a:pPr>
                <a:defRPr/>
              </a:pPr>
              <a:t>15/06/2010</a:t>
            </a:fld>
            <a:endParaRPr lang="es-MX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8A8C6-E7ED-45F8-803C-14D14C3CEDE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40C95-32DA-442F-9724-7DD79546B553}" type="datetimeFigureOut">
              <a:rPr lang="es-MX"/>
              <a:pPr>
                <a:defRPr/>
              </a:pPr>
              <a:t>15/06/2010</a:t>
            </a:fld>
            <a:endParaRPr lang="es-MX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05B85-2ECC-45F1-A35C-3C8B8214255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38200"/>
          </a:xfrm>
          <a:solidFill>
            <a:schemeClr val="accent1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2"/>
          </p:nvPr>
        </p:nvSpPr>
        <p:spPr>
          <a:xfrm>
            <a:off x="457200" y="2220558"/>
            <a:ext cx="4038600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20558"/>
            <a:ext cx="4038600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71600"/>
            <a:ext cx="4040188" cy="838200"/>
          </a:xfrm>
          <a:solidFill>
            <a:schemeClr val="accent2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2E7F7-6CA7-46D8-A5F8-712EB1D16DC8}" type="datetimeFigureOut">
              <a:rPr lang="es-MX"/>
              <a:pPr>
                <a:defRPr/>
              </a:pPr>
              <a:t>15/06/2010</a:t>
            </a:fld>
            <a:endParaRPr lang="es-MX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1DD0B-152C-4570-87B8-C56369C17B9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9FBA6-5F57-4EC0-AD66-0493EB262B2A}" type="datetimeFigureOut">
              <a:rPr lang="es-MX"/>
              <a:pPr>
                <a:defRPr/>
              </a:pPr>
              <a:t>15/06/2010</a:t>
            </a:fld>
            <a:endParaRPr lang="es-MX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CB816-B223-4A4B-BF21-68B2CA782BF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09389-1BAD-486C-9908-905C0F8B26AD}" type="datetimeFigureOut">
              <a:rPr lang="es-MX"/>
              <a:pPr>
                <a:defRPr/>
              </a:pPr>
              <a:t>15/06/2010</a:t>
            </a:fld>
            <a:endParaRPr lang="es-MX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0A821-D8A6-4412-AA79-D405AA3C768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16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7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18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Oval 19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0" name="Oval 20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21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22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3" name="Oval 25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2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2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29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2743200" y="228600"/>
            <a:ext cx="6248400" cy="5867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1752" y="1600200"/>
            <a:ext cx="2057400" cy="3733800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01752" y="384048"/>
            <a:ext cx="2057400" cy="1143000"/>
          </a:xfrm>
        </p:spPr>
        <p:txBody>
          <a:bodyPr lIns="91440" tIns="9144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21C8C-7FD9-4514-B5BB-43797EB29AFF}" type="datetimeFigureOut">
              <a:rPr lang="es-MX"/>
              <a:pPr>
                <a:defRPr/>
              </a:pPr>
              <a:t>15/06/2010</a:t>
            </a:fld>
            <a:endParaRPr lang="es-MX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357938"/>
            <a:ext cx="3429000" cy="3825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575" y="6318250"/>
            <a:ext cx="1189038" cy="45720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7127D65-8535-42C5-A295-31D363BFAB7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25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26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27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Oval 28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0" name="Oval 29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30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31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3" name="Oval 3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3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35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3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3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20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2057400" cy="1143000"/>
          </a:xfrm>
        </p:spPr>
        <p:txBody>
          <a:bodyPr lIns="91440" tIns="9144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0"/>
            <a:ext cx="6553200" cy="59436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2057400" cy="4267200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C3028-2CD1-4B81-8AF8-0E1B577F39EA}" type="datetimeFigureOut">
              <a:rPr lang="es-MX"/>
              <a:pPr>
                <a:defRPr/>
              </a:pPr>
              <a:t>15/06/2010</a:t>
            </a:fld>
            <a:endParaRPr lang="es-MX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575" y="6318250"/>
            <a:ext cx="1189038" cy="45720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17AE3A0-239E-466D-9010-13F918AC4CE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2292526"/>
            <a:ext cx="2743200" cy="2127074"/>
          </a:xfrm>
          <a:prstGeom prst="rect">
            <a:avLst/>
          </a:prstGeom>
          <a:solidFill>
            <a:schemeClr val="accent1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977827" y="5072066"/>
            <a:ext cx="1758141" cy="1739481"/>
          </a:xfrm>
          <a:prstGeom prst="ellipse">
            <a:avLst/>
          </a:prstGeom>
          <a:solidFill>
            <a:schemeClr val="accent1">
              <a:tint val="90000"/>
              <a:shade val="45000"/>
              <a:satMod val="200000"/>
              <a:alpha val="13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7800" y="0"/>
            <a:ext cx="3886200" cy="3048000"/>
          </a:xfrm>
          <a:prstGeom prst="rect">
            <a:avLst/>
          </a:prstGeom>
          <a:solidFill>
            <a:schemeClr val="accent1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4114800"/>
            <a:ext cx="2362200" cy="2463018"/>
          </a:xfrm>
          <a:prstGeom prst="rect">
            <a:avLst/>
          </a:prstGeom>
          <a:solidFill>
            <a:schemeClr val="bg2">
              <a:tint val="60000"/>
              <a:alpha val="7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178687" y="2389810"/>
            <a:ext cx="2174118" cy="2174118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384588" y="5842728"/>
            <a:ext cx="1011260" cy="101126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22493" y="1427132"/>
            <a:ext cx="2047390" cy="2047390"/>
          </a:xfrm>
          <a:prstGeom prst="ellipse">
            <a:avLst/>
          </a:prstGeom>
          <a:solidFill>
            <a:srgbClr val="C1E8E4">
              <a:alpha val="10980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14300" y="4803322"/>
            <a:ext cx="1959428" cy="1959428"/>
          </a:xfrm>
          <a:prstGeom prst="ellipse">
            <a:avLst/>
          </a:prstGeom>
          <a:solidFill>
            <a:srgbClr val="C1E8E4">
              <a:alpha val="12157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021092" y="4578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72385" y="4626825"/>
            <a:ext cx="1515880" cy="1394583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06" y="361813"/>
            <a:ext cx="2512694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295400" y="0"/>
            <a:ext cx="1524000" cy="609600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9403" y="212289"/>
            <a:ext cx="2022300" cy="2022300"/>
          </a:xfrm>
          <a:prstGeom prst="ellipse">
            <a:avLst/>
          </a:prstGeom>
          <a:solidFill>
            <a:schemeClr val="accent1">
              <a:tint val="100000"/>
              <a:satMod val="275000"/>
              <a:alpha val="15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6200" y="3962400"/>
            <a:ext cx="891076" cy="886968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21357" y="1507438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69253" y="466436"/>
            <a:ext cx="1595105" cy="1595105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189756" y="2967572"/>
            <a:ext cx="3234945" cy="3234944"/>
          </a:xfrm>
          <a:prstGeom prst="ellipse">
            <a:avLst/>
          </a:prstGeom>
          <a:solidFill>
            <a:schemeClr val="accent1">
              <a:tint val="100000"/>
              <a:satMod val="18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626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51220" y="4665220"/>
            <a:ext cx="2192780" cy="2192780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600200" y="3705807"/>
            <a:ext cx="1195876" cy="1198294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228600"/>
            <a:ext cx="822960" cy="822960"/>
          </a:xfrm>
          <a:prstGeom prst="ellipse">
            <a:avLst/>
          </a:prstGeom>
          <a:solidFill>
            <a:schemeClr val="accent1">
              <a:tint val="90000"/>
              <a:satMod val="275000"/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772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410200" y="6324600"/>
            <a:ext cx="1524000" cy="5334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011692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357938"/>
            <a:ext cx="2974975" cy="382587"/>
          </a:xfrm>
          <a:prstGeom prst="rect">
            <a:avLst/>
          </a:prstGeom>
        </p:spPr>
        <p:txBody>
          <a:bodyPr vert="horz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505F7D-F012-46C4-A6FF-E6F2FB6512BB}" type="datetimeFigureOut">
              <a:rPr lang="es-MX"/>
              <a:pPr>
                <a:defRPr/>
              </a:pPr>
              <a:t>15/06/2010</a:t>
            </a:fld>
            <a:endParaRPr lang="es-MX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357938"/>
            <a:ext cx="3581400" cy="382587"/>
          </a:xfrm>
          <a:prstGeom prst="rect">
            <a:avLst/>
          </a:prstGeom>
        </p:spPr>
        <p:txBody>
          <a:bodyPr vert="horz"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55575" y="6315075"/>
            <a:ext cx="1189038" cy="457200"/>
          </a:xfrm>
          <a:prstGeom prst="rect">
            <a:avLst/>
          </a:prstGeom>
          <a:noFill/>
        </p:spPr>
        <p:txBody>
          <a:bodyPr vert="horz" lIns="0" tIns="0" rIns="0" bIns="0" anchor="ctr" anchorCtr="1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F78052-9938-4A83-A6B3-AAC640452DB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83" r:id="rId5"/>
    <p:sldLayoutId id="2147483891" r:id="rId6"/>
    <p:sldLayoutId id="2147483884" r:id="rId7"/>
    <p:sldLayoutId id="2147483892" r:id="rId8"/>
    <p:sldLayoutId id="2147483893" r:id="rId9"/>
    <p:sldLayoutId id="2147483885" r:id="rId10"/>
    <p:sldLayoutId id="214748388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7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500"/>
        </a:spcBef>
        <a:spcAft>
          <a:spcPct val="0"/>
        </a:spcAft>
        <a:buClr>
          <a:srgbClr val="B77851"/>
        </a:buClr>
        <a:buSzPct val="85000"/>
        <a:buFont typeface="Wingdings 2" pitchFamily="18" charset="2"/>
        <a:buChar char="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400"/>
        </a:spcBef>
        <a:spcAft>
          <a:spcPct val="0"/>
        </a:spcAft>
        <a:buClr>
          <a:srgbClr val="776A5B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B6AD76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6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http://www.espol.edu.ec/espol/images/index_r34_c2.gi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dor\Desktop\TESIS%20DE%20GRADO%20MONTOYA%20Y%20LEON\VIDEO%20DE%20TESIS.wmv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ografias.com/trabajos5/elso/elso.s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357188" y="5572125"/>
            <a:ext cx="4000500" cy="9525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s-EC" b="1" dirty="0" smtClean="0"/>
              <a:t>Facultad de Ingeniería en Electricidad y Computación</a:t>
            </a:r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C" dirty="0" smtClean="0"/>
              <a:t>ESCUELA SUPERIOR POLITÉCNICA DEL LITORAL</a:t>
            </a:r>
            <a:endParaRPr lang="es-MX" dirty="0"/>
          </a:p>
        </p:txBody>
      </p:sp>
      <p:pic>
        <p:nvPicPr>
          <p:cNvPr id="9220" name="3 Imagen" descr="http://www.espol.edu.ec/espol/images/index_r34_c2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6643688" y="4572000"/>
            <a:ext cx="25003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Simulación</a:t>
            </a:r>
            <a:endParaRPr lang="es-MX" dirty="0"/>
          </a:p>
        </p:txBody>
      </p:sp>
      <p:sp>
        <p:nvSpPr>
          <p:cNvPr id="18435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61912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s-ES" smtClean="0"/>
              <a:t>COORDENADAS DEL RADIO ENLACE</a:t>
            </a:r>
            <a:endParaRPr lang="es-MX" smtClean="0"/>
          </a:p>
        </p:txBody>
      </p:sp>
      <p:pic>
        <p:nvPicPr>
          <p:cNvPr id="18436" name="4 Imag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2428875"/>
            <a:ext cx="61436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5 Rectángulo"/>
          <p:cNvSpPr>
            <a:spLocks noChangeArrowheads="1"/>
          </p:cNvSpPr>
          <p:nvPr/>
        </p:nvSpPr>
        <p:spPr bwMode="auto">
          <a:xfrm>
            <a:off x="1571625" y="3429000"/>
            <a:ext cx="2714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b="1">
                <a:solidFill>
                  <a:schemeClr val="bg1"/>
                </a:solidFill>
                <a:latin typeface="Constantia" pitchFamily="18" charset="0"/>
              </a:rPr>
              <a:t>VLIR COMPONENTE 8</a:t>
            </a:r>
          </a:p>
          <a:p>
            <a:r>
              <a:rPr lang="es-EC" b="1">
                <a:solidFill>
                  <a:schemeClr val="bg1"/>
                </a:solidFill>
                <a:latin typeface="Constantia" pitchFamily="18" charset="0"/>
              </a:rPr>
              <a:t>02° 8' 45.00" S  </a:t>
            </a:r>
            <a:endParaRPr lang="es-MX" b="1">
              <a:solidFill>
                <a:schemeClr val="bg1"/>
              </a:solidFill>
              <a:latin typeface="Constantia" pitchFamily="18" charset="0"/>
            </a:endParaRPr>
          </a:p>
          <a:p>
            <a:r>
              <a:rPr lang="es-EC" b="1">
                <a:solidFill>
                  <a:schemeClr val="bg1"/>
                </a:solidFill>
                <a:latin typeface="Constantia" pitchFamily="18" charset="0"/>
              </a:rPr>
              <a:t>79° 58' 0.01" W</a:t>
            </a:r>
            <a:endParaRPr lang="es-MX" b="1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8438" name="6 Rectángulo"/>
          <p:cNvSpPr>
            <a:spLocks noChangeArrowheads="1"/>
          </p:cNvSpPr>
          <p:nvPr/>
        </p:nvSpPr>
        <p:spPr bwMode="auto">
          <a:xfrm>
            <a:off x="5929313" y="5643563"/>
            <a:ext cx="2214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b="1">
                <a:solidFill>
                  <a:schemeClr val="bg1"/>
                </a:solidFill>
                <a:latin typeface="Constantia" pitchFamily="18" charset="0"/>
              </a:rPr>
              <a:t>TECNOLOGIA</a:t>
            </a:r>
            <a:endParaRPr lang="es-MX" b="1">
              <a:solidFill>
                <a:schemeClr val="bg1"/>
              </a:solidFill>
              <a:latin typeface="Constantia" pitchFamily="18" charset="0"/>
            </a:endParaRPr>
          </a:p>
          <a:p>
            <a:r>
              <a:rPr lang="es-EC" b="1">
                <a:solidFill>
                  <a:schemeClr val="bg1"/>
                </a:solidFill>
                <a:latin typeface="Constantia" pitchFamily="18" charset="0"/>
              </a:rPr>
              <a:t>02° 9' 5.00" S  </a:t>
            </a:r>
          </a:p>
          <a:p>
            <a:r>
              <a:rPr lang="es-EC" b="1">
                <a:solidFill>
                  <a:schemeClr val="bg1"/>
                </a:solidFill>
                <a:latin typeface="Constantia" pitchFamily="18" charset="0"/>
              </a:rPr>
              <a:t>79° 57' 25.00" W</a:t>
            </a:r>
            <a:endParaRPr lang="es-MX" b="1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Simulación</a:t>
            </a:r>
            <a:endParaRPr lang="es-MX" dirty="0"/>
          </a:p>
        </p:txBody>
      </p:sp>
      <p:sp>
        <p:nvSpPr>
          <p:cNvPr id="19459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C" smtClean="0"/>
              <a:t>Potencia del transmisor: 2 W.</a:t>
            </a:r>
          </a:p>
          <a:p>
            <a:endParaRPr lang="es-MX" smtClean="0"/>
          </a:p>
          <a:p>
            <a:r>
              <a:rPr lang="es-EC" smtClean="0"/>
              <a:t>Frecuencia: 2400MHz – 2500MHz</a:t>
            </a:r>
          </a:p>
          <a:p>
            <a:endParaRPr lang="es-MX" smtClean="0"/>
          </a:p>
          <a:p>
            <a:r>
              <a:rPr lang="es-EC" smtClean="0"/>
              <a:t>Ganancia de Antena: 14dBi.</a:t>
            </a:r>
          </a:p>
          <a:p>
            <a:endParaRPr lang="es-MX" smtClean="0"/>
          </a:p>
          <a:p>
            <a:r>
              <a:rPr lang="es-EC" smtClean="0"/>
              <a:t>Sensibilidad del receptor: 70uV</a:t>
            </a:r>
            <a:endParaRPr lang="es-MX" smtClean="0"/>
          </a:p>
          <a:p>
            <a:endParaRPr lang="es-MX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Simulación</a:t>
            </a:r>
            <a:endParaRPr lang="es-MX" dirty="0"/>
          </a:p>
        </p:txBody>
      </p:sp>
      <p:pic>
        <p:nvPicPr>
          <p:cNvPr id="20483" name="3 Marcador de contenido"/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85938" y="2214563"/>
            <a:ext cx="6000750" cy="4286250"/>
          </a:xfrm>
        </p:spPr>
      </p:pic>
      <p:sp>
        <p:nvSpPr>
          <p:cNvPr id="20484" name="2 Marcador de contenido"/>
          <p:cNvSpPr txBox="1">
            <a:spLocks/>
          </p:cNvSpPr>
          <p:nvPr/>
        </p:nvSpPr>
        <p:spPr bwMode="auto">
          <a:xfrm>
            <a:off x="457200" y="1524000"/>
            <a:ext cx="8229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ts val="7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es-MX" sz="2800">
                <a:latin typeface="Constantia" pitchFamily="18" charset="0"/>
              </a:rPr>
              <a:t>ENLACE DE RADIO VLIR - TECNOLOGIA</a:t>
            </a:r>
          </a:p>
          <a:p>
            <a:pPr marL="273050" indent="-273050">
              <a:spcBef>
                <a:spcPts val="7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endParaRPr lang="es-MX" sz="28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Simulación</a:t>
            </a:r>
            <a:endParaRPr lang="es-MX" dirty="0"/>
          </a:p>
        </p:txBody>
      </p:sp>
      <p:sp>
        <p:nvSpPr>
          <p:cNvPr id="21507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547688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s-MX" smtClean="0"/>
              <a:t>VALORES DEL ENLACE DE RADIO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2286000"/>
            <a:ext cx="367506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Simulación</a:t>
            </a:r>
            <a:endParaRPr lang="es-MX" dirty="0"/>
          </a:p>
        </p:txBody>
      </p:sp>
      <p:sp>
        <p:nvSpPr>
          <p:cNvPr id="22531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69056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s-MX" smtClean="0"/>
              <a:t>ZONA DE FRESNEL</a:t>
            </a:r>
          </a:p>
        </p:txBody>
      </p:sp>
      <p:pic>
        <p:nvPicPr>
          <p:cNvPr id="22532" name="3 Imag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928938"/>
            <a:ext cx="82867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Diseño del Dispositivo</a:t>
            </a:r>
            <a:endParaRPr lang="es-MX" dirty="0"/>
          </a:p>
        </p:txBody>
      </p:sp>
      <p:sp>
        <p:nvSpPr>
          <p:cNvPr id="23555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1404938"/>
          </a:xfrm>
        </p:spPr>
        <p:txBody>
          <a:bodyPr/>
          <a:lstStyle/>
          <a:p>
            <a:r>
              <a:rPr lang="es-ES" smtClean="0"/>
              <a:t>Etapas básicas de un Transceiver inalámbrico.</a:t>
            </a:r>
          </a:p>
          <a:p>
            <a:endParaRPr lang="es-MX" smtClean="0"/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928938"/>
            <a:ext cx="788193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Diseño del Dispositivo</a:t>
            </a:r>
            <a:endParaRPr lang="es-MX" dirty="0"/>
          </a:p>
        </p:txBody>
      </p:sp>
      <p:sp>
        <p:nvSpPr>
          <p:cNvPr id="24579" name="2 Marcador de contenido"/>
          <p:cNvSpPr txBox="1">
            <a:spLocks/>
          </p:cNvSpPr>
          <p:nvPr/>
        </p:nvSpPr>
        <p:spPr bwMode="auto">
          <a:xfrm>
            <a:off x="457200" y="1524000"/>
            <a:ext cx="8229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700"/>
              </a:spcBef>
              <a:buClr>
                <a:schemeClr val="accent2"/>
              </a:buClr>
              <a:buSzPct val="85000"/>
              <a:buFont typeface="Arial" charset="0"/>
              <a:buChar char="•"/>
            </a:pPr>
            <a:r>
              <a:rPr lang="es-MX" sz="2800">
                <a:latin typeface="Constantia" pitchFamily="18" charset="0"/>
              </a:rPr>
              <a:t>Determinación de Frecuencia Central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2928938"/>
            <a:ext cx="2757488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Imagen 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2357438"/>
            <a:ext cx="2611437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Imagen 5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88" y="4714875"/>
            <a:ext cx="263207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Diseño del Dispositivo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571500" y="2428875"/>
            <a:ext cx="8131175" cy="4143375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C" dirty="0" smtClean="0"/>
              <a:t>El valor de IF idóneo sería 22MHz.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s-EC" dirty="0" smtClean="0"/>
              <a:t>	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s-EC" dirty="0" smtClean="0"/>
              <a:t>	Frecuencia imagen para una señal en banda base de alrededor 5Mhz será de aproximadamente 40MHz.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s-EC" dirty="0" smtClean="0"/>
              <a:t>	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s-EC" dirty="0" smtClean="0"/>
              <a:t>	La frecuencia de corte a -3dB será de √2</a:t>
            </a:r>
            <a:r>
              <a:rPr lang="es-EC" dirty="0" smtClean="0">
                <a:sym typeface="Symbol"/>
              </a:rPr>
              <a:t></a:t>
            </a:r>
            <a:r>
              <a:rPr lang="es-EC" dirty="0" smtClean="0"/>
              <a:t>o </a:t>
            </a:r>
            <a:r>
              <a:rPr lang="es-EC" dirty="0" smtClean="0">
                <a:sym typeface="Symbol"/>
              </a:rPr>
              <a:t></a:t>
            </a:r>
            <a:r>
              <a:rPr lang="es-EC" dirty="0" smtClean="0"/>
              <a:t> 31Mhz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s-EC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C" dirty="0" smtClean="0"/>
              <a:t>Pero para nuestro efecto elegiremos el valor de 60MHz </a:t>
            </a:r>
            <a:endParaRPr lang="es-MX" dirty="0"/>
          </a:p>
        </p:txBody>
      </p:sp>
      <p:sp>
        <p:nvSpPr>
          <p:cNvPr id="25604" name="2 Marcador de contenido"/>
          <p:cNvSpPr txBox="1">
            <a:spLocks/>
          </p:cNvSpPr>
          <p:nvPr/>
        </p:nvSpPr>
        <p:spPr bwMode="auto">
          <a:xfrm>
            <a:off x="457200" y="1524000"/>
            <a:ext cx="8229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700"/>
              </a:spcBef>
              <a:buClr>
                <a:schemeClr val="accent2"/>
              </a:buClr>
              <a:buSzPct val="85000"/>
            </a:pPr>
            <a:r>
              <a:rPr lang="es-MX" sz="2800">
                <a:latin typeface="Constantia" pitchFamily="18" charset="0"/>
              </a:rPr>
              <a:t>Determinación de frecuencia en 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Diseño del Dispositivo</a:t>
            </a:r>
            <a:endParaRPr lang="es-MX" dirty="0"/>
          </a:p>
        </p:txBody>
      </p:sp>
      <p:sp>
        <p:nvSpPr>
          <p:cNvPr id="26627" name="2 Marcador de contenido"/>
          <p:cNvSpPr txBox="1">
            <a:spLocks/>
          </p:cNvSpPr>
          <p:nvPr/>
        </p:nvSpPr>
        <p:spPr bwMode="auto">
          <a:xfrm>
            <a:off x="457200" y="1524000"/>
            <a:ext cx="8229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700"/>
              </a:spcBef>
              <a:buClr>
                <a:schemeClr val="accent2"/>
              </a:buClr>
              <a:buSzPct val="85000"/>
              <a:buFont typeface="Arial" charset="0"/>
              <a:buChar char="•"/>
            </a:pPr>
            <a:r>
              <a:rPr lang="es-ES" sz="2800">
                <a:latin typeface="Constantia" pitchFamily="18" charset="0"/>
              </a:rPr>
              <a:t>Determinación de Frecuencia en RF</a:t>
            </a:r>
            <a:endParaRPr lang="es-MX" sz="2800">
              <a:latin typeface="Constantia" pitchFamily="18" charset="0"/>
            </a:endParaRP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4214813"/>
            <a:ext cx="45529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Constantia" pitchFamily="18" charset="0"/>
            </a:endParaRPr>
          </a:p>
        </p:txBody>
      </p:sp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2214563"/>
            <a:ext cx="36385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9 Rectángulo"/>
          <p:cNvSpPr>
            <a:spLocks noChangeArrowheads="1"/>
          </p:cNvSpPr>
          <p:nvPr/>
        </p:nvSpPr>
        <p:spPr bwMode="auto">
          <a:xfrm>
            <a:off x="1428750" y="3429000"/>
            <a:ext cx="6215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>
                <a:latin typeface="Constantia" pitchFamily="18" charset="0"/>
              </a:rPr>
              <a:t>Efecto de frecuencia imagen, y de frecuencia intermedia</a:t>
            </a:r>
            <a:endParaRPr lang="es-MX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Diseño del Transmisor</a:t>
            </a:r>
            <a:endParaRPr lang="es-MX" dirty="0"/>
          </a:p>
        </p:txBody>
      </p:sp>
      <p:sp>
        <p:nvSpPr>
          <p:cNvPr id="27651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69056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s-MX" b="1" smtClean="0"/>
              <a:t>PREPARACIÓN Y ACOPLE EN IF</a:t>
            </a:r>
          </a:p>
          <a:p>
            <a:endParaRPr lang="es-MX" smtClean="0"/>
          </a:p>
        </p:txBody>
      </p:sp>
      <p:sp>
        <p:nvSpPr>
          <p:cNvPr id="27652" name="2 Marcador de contenido"/>
          <p:cNvSpPr txBox="1">
            <a:spLocks/>
          </p:cNvSpPr>
          <p:nvPr/>
        </p:nvSpPr>
        <p:spPr bwMode="auto">
          <a:xfrm>
            <a:off x="571500" y="2428875"/>
            <a:ext cx="822960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7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endParaRPr lang="es-MX" sz="2800">
              <a:latin typeface="Constantia" pitchFamily="18" charset="0"/>
            </a:endParaRPr>
          </a:p>
          <a:p>
            <a:pPr marL="273050" indent="-273050">
              <a:spcBef>
                <a:spcPts val="7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endParaRPr lang="es-MX" sz="2800">
              <a:latin typeface="Constantia" pitchFamily="18" charset="0"/>
            </a:endParaRPr>
          </a:p>
        </p:txBody>
      </p:sp>
      <p:sp>
        <p:nvSpPr>
          <p:cNvPr id="27653" name="2 Marcador de contenido"/>
          <p:cNvSpPr txBox="1">
            <a:spLocks/>
          </p:cNvSpPr>
          <p:nvPr/>
        </p:nvSpPr>
        <p:spPr bwMode="auto">
          <a:xfrm>
            <a:off x="642938" y="2286000"/>
            <a:ext cx="82296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>
              <a:spcBef>
                <a:spcPts val="7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es-EC" sz="2800">
                <a:latin typeface="Constantia" pitchFamily="18" charset="0"/>
              </a:rPr>
              <a:t>Etapa de acople con la fase de radio frecuencia y DSP o cualquier etapa que realice el tratamiento digital en banda base de la señal.</a:t>
            </a:r>
          </a:p>
          <a:p>
            <a:pPr marL="273050" indent="-273050" algn="just">
              <a:spcBef>
                <a:spcPts val="700"/>
              </a:spcBef>
              <a:buClr>
                <a:schemeClr val="accent2"/>
              </a:buClr>
              <a:buSzPct val="85000"/>
            </a:pPr>
            <a:endParaRPr lang="es-EC" sz="2800">
              <a:latin typeface="Constantia" pitchFamily="18" charset="0"/>
            </a:endParaRPr>
          </a:p>
          <a:p>
            <a:pPr marL="273050" indent="-273050">
              <a:spcBef>
                <a:spcPts val="7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es-EC" sz="2800">
                <a:latin typeface="Constantia" pitchFamily="18" charset="0"/>
              </a:rPr>
              <a:t>Mitigar el uso de señales complejas que causan efectos de espurias, entregando señales en fase y cuadratura con el fin de que la etapa en RF solo maneje señales análogas</a:t>
            </a:r>
            <a:endParaRPr lang="es-MX" sz="28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2875" y="5572125"/>
            <a:ext cx="5572125" cy="15001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s-EC" sz="1600" dirty="0" smtClean="0"/>
              <a:t>Presentada por:</a:t>
            </a:r>
            <a:endParaRPr lang="es-MX" sz="16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1600" b="1" dirty="0" err="1" smtClean="0"/>
              <a:t>Dayse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Ingueborth</a:t>
            </a:r>
            <a:r>
              <a:rPr lang="es-ES" sz="1600" b="1" dirty="0" smtClean="0"/>
              <a:t> Montoya Rodríguez</a:t>
            </a:r>
            <a:endParaRPr lang="es-MX" sz="16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1600" b="1" dirty="0" err="1" smtClean="0"/>
              <a:t>Jair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Stephenson</a:t>
            </a:r>
            <a:r>
              <a:rPr lang="es-ES" sz="1600" b="1" dirty="0" smtClean="0"/>
              <a:t> León Torres</a:t>
            </a:r>
            <a:endParaRPr lang="es-MX" sz="1600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63" y="2928938"/>
            <a:ext cx="8229600" cy="2166937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es-ES" sz="2400" b="1" i="1" dirty="0" smtClean="0"/>
              <a:t>Análisis e Implementación de un Radio - </a:t>
            </a:r>
            <a:r>
              <a:rPr lang="es-ES" sz="2400" b="1" i="1" dirty="0" err="1" smtClean="0"/>
              <a:t>Transceiver</a:t>
            </a:r>
            <a:r>
              <a:rPr lang="es-ES" sz="2400" b="1" i="1" dirty="0" smtClean="0"/>
              <a:t> inalámbrico en la banda de  2.4 </a:t>
            </a:r>
            <a:r>
              <a:rPr lang="es-ES" sz="2400" b="1" i="1" dirty="0" err="1" smtClean="0"/>
              <a:t>Ghz</a:t>
            </a:r>
            <a:r>
              <a:rPr lang="es-ES" sz="2400" b="1" i="1" dirty="0" smtClean="0"/>
              <a:t>, para un modulo de transmisión/recepción OFDM capaz de soportar transmisiones LOS y NLOS</a:t>
            </a:r>
            <a:endParaRPr lang="es-MX" sz="2400" i="1" dirty="0"/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6072188" y="5572125"/>
            <a:ext cx="3071812" cy="928688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s-EC" sz="1600" spc="100" dirty="0">
                <a:solidFill>
                  <a:srgbClr val="FFFFFF"/>
                </a:solidFill>
                <a:latin typeface="+mn-lt"/>
                <a:cs typeface="+mn-cs"/>
              </a:rPr>
              <a:t>Dirigida por:</a:t>
            </a:r>
            <a:endParaRPr lang="es-MX" sz="1600" spc="100" dirty="0">
              <a:solidFill>
                <a:srgbClr val="FFFFFF"/>
              </a:solidFill>
              <a:latin typeface="+mn-lt"/>
              <a:cs typeface="+mn-cs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s-MX" sz="1600" b="1" spc="100" dirty="0">
                <a:solidFill>
                  <a:srgbClr val="FFFFFF"/>
                </a:solidFill>
                <a:latin typeface="+mn-lt"/>
                <a:cs typeface="+mn-cs"/>
              </a:rPr>
              <a:t>Ing. Rebeca Estrada Pico</a:t>
            </a:r>
            <a:endParaRPr lang="es-MX" sz="1600" spc="10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00063" y="714375"/>
            <a:ext cx="8229600" cy="21669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800" b="1" i="1" cap="all" spc="-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TRABAJO DE TESIS GRADO</a:t>
            </a:r>
            <a:endParaRPr lang="es-MX" sz="4800" i="1" cap="all" spc="-1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Diseño del Transmisor</a:t>
            </a:r>
            <a:endParaRPr lang="es-MX" dirty="0"/>
          </a:p>
        </p:txBody>
      </p:sp>
      <p:pic>
        <p:nvPicPr>
          <p:cNvPr id="28675" name="4 Imagen" descr="C:\Documents and Settings\Dayse\Escritorio\RESUMEN\foto tesis\etapa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2143125"/>
            <a:ext cx="70008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Conector recto de flecha"/>
          <p:cNvCxnSpPr/>
          <p:nvPr/>
        </p:nvCxnSpPr>
        <p:spPr>
          <a:xfrm>
            <a:off x="357188" y="3629025"/>
            <a:ext cx="642937" cy="158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357188" y="4286250"/>
            <a:ext cx="642937" cy="158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8" name="8 CuadroTexto"/>
          <p:cNvSpPr txBox="1">
            <a:spLocks noChangeArrowheads="1"/>
          </p:cNvSpPr>
          <p:nvPr/>
        </p:nvSpPr>
        <p:spPr bwMode="auto">
          <a:xfrm>
            <a:off x="214313" y="3286125"/>
            <a:ext cx="928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onstantia" pitchFamily="18" charset="0"/>
              </a:rPr>
              <a:t>5 V</a:t>
            </a:r>
          </a:p>
        </p:txBody>
      </p:sp>
      <p:sp>
        <p:nvSpPr>
          <p:cNvPr id="28679" name="9 CuadroTexto"/>
          <p:cNvSpPr txBox="1">
            <a:spLocks noChangeArrowheads="1"/>
          </p:cNvSpPr>
          <p:nvPr/>
        </p:nvSpPr>
        <p:spPr bwMode="auto">
          <a:xfrm>
            <a:off x="214313" y="3929063"/>
            <a:ext cx="928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onstantia" pitchFamily="18" charset="0"/>
              </a:rPr>
              <a:t>5 V</a:t>
            </a:r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3357563" y="4429125"/>
            <a:ext cx="1143000" cy="158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1" name="13 CuadroTexto"/>
          <p:cNvSpPr txBox="1">
            <a:spLocks noChangeArrowheads="1"/>
          </p:cNvSpPr>
          <p:nvPr/>
        </p:nvSpPr>
        <p:spPr bwMode="auto">
          <a:xfrm>
            <a:off x="3357563" y="4500563"/>
            <a:ext cx="171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onstantia" pitchFamily="18" charset="0"/>
              </a:rPr>
              <a:t>f= 63.8 MHz</a:t>
            </a:r>
          </a:p>
        </p:txBody>
      </p:sp>
      <p:cxnSp>
        <p:nvCxnSpPr>
          <p:cNvPr id="15" name="14 Conector recto de flecha"/>
          <p:cNvCxnSpPr/>
          <p:nvPr/>
        </p:nvCxnSpPr>
        <p:spPr>
          <a:xfrm rot="5400000">
            <a:off x="5895975" y="1998663"/>
            <a:ext cx="573087" cy="158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rot="5400000" flipH="1" flipV="1">
            <a:off x="5884863" y="6032500"/>
            <a:ext cx="569912" cy="158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4" name="18 CuadroTexto"/>
          <p:cNvSpPr txBox="1">
            <a:spLocks noChangeArrowheads="1"/>
          </p:cNvSpPr>
          <p:nvPr/>
        </p:nvSpPr>
        <p:spPr bwMode="auto">
          <a:xfrm>
            <a:off x="6143625" y="1844675"/>
            <a:ext cx="1285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onstantia" pitchFamily="18" charset="0"/>
              </a:rPr>
              <a:t>DSP</a:t>
            </a:r>
          </a:p>
        </p:txBody>
      </p:sp>
      <p:sp>
        <p:nvSpPr>
          <p:cNvPr id="28685" name="19 CuadroTexto"/>
          <p:cNvSpPr txBox="1">
            <a:spLocks noChangeArrowheads="1"/>
          </p:cNvSpPr>
          <p:nvPr/>
        </p:nvSpPr>
        <p:spPr bwMode="auto">
          <a:xfrm>
            <a:off x="6215063" y="5929313"/>
            <a:ext cx="128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onstantia" pitchFamily="18" charset="0"/>
              </a:rPr>
              <a:t>DSP</a:t>
            </a:r>
          </a:p>
        </p:txBody>
      </p:sp>
      <p:sp>
        <p:nvSpPr>
          <p:cNvPr id="28686" name="20 CuadroTexto"/>
          <p:cNvSpPr txBox="1">
            <a:spLocks noChangeArrowheads="1"/>
          </p:cNvSpPr>
          <p:nvPr/>
        </p:nvSpPr>
        <p:spPr bwMode="auto">
          <a:xfrm>
            <a:off x="6429375" y="2143125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onstantia" pitchFamily="18" charset="0"/>
              </a:rPr>
              <a:t>Vpp= 2 V</a:t>
            </a:r>
          </a:p>
          <a:p>
            <a:r>
              <a:rPr lang="es-MX">
                <a:latin typeface="Constantia" pitchFamily="18" charset="0"/>
              </a:rPr>
              <a:t>f= 100 KHz</a:t>
            </a:r>
          </a:p>
        </p:txBody>
      </p:sp>
      <p:sp>
        <p:nvSpPr>
          <p:cNvPr id="28687" name="16 CuadroTexto"/>
          <p:cNvSpPr txBox="1">
            <a:spLocks noChangeArrowheads="1"/>
          </p:cNvSpPr>
          <p:nvPr/>
        </p:nvSpPr>
        <p:spPr bwMode="auto">
          <a:xfrm>
            <a:off x="1214438" y="1357313"/>
            <a:ext cx="6929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800">
                <a:latin typeface="Constantia" pitchFamily="18" charset="0"/>
              </a:rPr>
              <a:t>VCO	 +	 MODULADOR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Diseño del Transmisor</a:t>
            </a:r>
            <a:endParaRPr lang="es-MX" dirty="0"/>
          </a:p>
        </p:txBody>
      </p:sp>
      <p:sp>
        <p:nvSpPr>
          <p:cNvPr id="29699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69056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s-MX" b="1" smtClean="0"/>
              <a:t>FILTRAJE</a:t>
            </a:r>
          </a:p>
          <a:p>
            <a:endParaRPr lang="es-MX" smtClean="0"/>
          </a:p>
        </p:txBody>
      </p:sp>
      <p:sp>
        <p:nvSpPr>
          <p:cNvPr id="29700" name="2 Marcador de contenido"/>
          <p:cNvSpPr txBox="1">
            <a:spLocks/>
          </p:cNvSpPr>
          <p:nvPr/>
        </p:nvSpPr>
        <p:spPr bwMode="auto">
          <a:xfrm>
            <a:off x="571500" y="2428875"/>
            <a:ext cx="822960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7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endParaRPr lang="es-MX" sz="2800">
              <a:latin typeface="Constantia" pitchFamily="18" charset="0"/>
            </a:endParaRPr>
          </a:p>
          <a:p>
            <a:pPr marL="273050" indent="-273050">
              <a:spcBef>
                <a:spcPts val="7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endParaRPr lang="es-MX" sz="2800">
              <a:latin typeface="Constantia" pitchFamily="18" charset="0"/>
            </a:endParaRPr>
          </a:p>
        </p:txBody>
      </p:sp>
      <p:sp>
        <p:nvSpPr>
          <p:cNvPr id="29701" name="2 Marcador de contenido"/>
          <p:cNvSpPr txBox="1">
            <a:spLocks/>
          </p:cNvSpPr>
          <p:nvPr/>
        </p:nvSpPr>
        <p:spPr bwMode="auto">
          <a:xfrm>
            <a:off x="642938" y="2286000"/>
            <a:ext cx="82296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>
              <a:spcBef>
                <a:spcPts val="7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es-EC" sz="2800">
                <a:latin typeface="Constantia" pitchFamily="18" charset="0"/>
              </a:rPr>
              <a:t>Elimina las armónicas. </a:t>
            </a:r>
          </a:p>
          <a:p>
            <a:pPr marL="273050" indent="-273050" algn="just">
              <a:spcBef>
                <a:spcPts val="7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es-EC" sz="2800">
                <a:latin typeface="Constantia" pitchFamily="18" charset="0"/>
              </a:rPr>
              <a:t>Se amplifica solamente  la señal deseada .</a:t>
            </a:r>
          </a:p>
          <a:p>
            <a:pPr marL="273050" indent="-273050">
              <a:spcBef>
                <a:spcPts val="700"/>
              </a:spcBef>
              <a:buClr>
                <a:schemeClr val="accent2"/>
              </a:buClr>
              <a:buSzPct val="85000"/>
            </a:pPr>
            <a:endParaRPr lang="es-MX" sz="2800">
              <a:latin typeface="Constantia" pitchFamily="18" charset="0"/>
            </a:endParaRPr>
          </a:p>
        </p:txBody>
      </p:sp>
      <p:sp>
        <p:nvSpPr>
          <p:cNvPr id="29702" name="2 Marcador de contenido"/>
          <p:cNvSpPr txBox="1">
            <a:spLocks/>
          </p:cNvSpPr>
          <p:nvPr/>
        </p:nvSpPr>
        <p:spPr bwMode="auto">
          <a:xfrm>
            <a:off x="928688" y="3714750"/>
            <a:ext cx="7415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ts val="7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es-MX" sz="2000">
                <a:latin typeface="Constantia" pitchFamily="18" charset="0"/>
              </a:rPr>
              <a:t>AMPLIFICADOR 	+ 	FILTRO</a:t>
            </a:r>
          </a:p>
        </p:txBody>
      </p:sp>
      <p:pic>
        <p:nvPicPr>
          <p:cNvPr id="29703" name="7 Imagen" descr="C:\Documents and Settings\Dayse\Escritorio\TESIA\foto tesis\etapa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4214813"/>
            <a:ext cx="50006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Diseño del Transmisor</a:t>
            </a:r>
            <a:endParaRPr lang="es-MX" dirty="0"/>
          </a:p>
        </p:txBody>
      </p:sp>
      <p:sp>
        <p:nvSpPr>
          <p:cNvPr id="3072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69056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s-MX" b="1" smtClean="0"/>
              <a:t>UPCONVERTION</a:t>
            </a:r>
          </a:p>
          <a:p>
            <a:endParaRPr lang="es-MX" smtClean="0"/>
          </a:p>
        </p:txBody>
      </p:sp>
      <p:sp>
        <p:nvSpPr>
          <p:cNvPr id="30724" name="2 Marcador de contenido"/>
          <p:cNvSpPr txBox="1">
            <a:spLocks/>
          </p:cNvSpPr>
          <p:nvPr/>
        </p:nvSpPr>
        <p:spPr bwMode="auto">
          <a:xfrm>
            <a:off x="571500" y="2428875"/>
            <a:ext cx="822960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7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endParaRPr lang="es-MX" sz="2800">
              <a:latin typeface="Constantia" pitchFamily="18" charset="0"/>
            </a:endParaRPr>
          </a:p>
          <a:p>
            <a:pPr marL="273050" indent="-273050">
              <a:spcBef>
                <a:spcPts val="7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endParaRPr lang="es-MX" sz="2800">
              <a:latin typeface="Constantia" pitchFamily="18" charset="0"/>
            </a:endParaRPr>
          </a:p>
        </p:txBody>
      </p:sp>
      <p:sp>
        <p:nvSpPr>
          <p:cNvPr id="30725" name="2 Marcador de contenido"/>
          <p:cNvSpPr txBox="1">
            <a:spLocks/>
          </p:cNvSpPr>
          <p:nvPr/>
        </p:nvSpPr>
        <p:spPr bwMode="auto">
          <a:xfrm>
            <a:off x="642938" y="2286000"/>
            <a:ext cx="82296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>
              <a:spcBef>
                <a:spcPts val="7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es-EC" sz="2800">
                <a:latin typeface="Constantia" pitchFamily="18" charset="0"/>
              </a:rPr>
              <a:t>Aumenta la frecuencia  </a:t>
            </a:r>
          </a:p>
          <a:p>
            <a:pPr marL="273050" indent="-273050">
              <a:spcBef>
                <a:spcPts val="7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es-EC" sz="2800">
                <a:latin typeface="Constantia" pitchFamily="18" charset="0"/>
              </a:rPr>
              <a:t>Etapa mas importante ya que se debe mantener la estabilidad porque con esto se evitaría tener fluctuaciones o desplazamientos de frecuencias (jitter) debido a una inadecuada calibración del oscilador.</a:t>
            </a:r>
            <a:endParaRPr lang="es-MX" sz="2800">
              <a:latin typeface="Constantia" pitchFamily="18" charset="0"/>
            </a:endParaRPr>
          </a:p>
          <a:p>
            <a:pPr marL="273050" indent="-273050">
              <a:spcBef>
                <a:spcPts val="700"/>
              </a:spcBef>
              <a:buClr>
                <a:schemeClr val="accent2"/>
              </a:buClr>
              <a:buSzPct val="85000"/>
            </a:pPr>
            <a:endParaRPr lang="es-MX" sz="28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Diseño del Transmisor</a:t>
            </a:r>
            <a:endParaRPr lang="es-MX" dirty="0"/>
          </a:p>
        </p:txBody>
      </p:sp>
      <p:sp>
        <p:nvSpPr>
          <p:cNvPr id="31747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69056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s-MX" smtClean="0"/>
              <a:t>VCO		 +		 MIXER</a:t>
            </a:r>
          </a:p>
        </p:txBody>
      </p:sp>
      <p:pic>
        <p:nvPicPr>
          <p:cNvPr id="31748" name="3 Imagen" descr="C:\Documents and Settings\Dayse\Escritorio\TESIA\foto tesis\etapa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2428875"/>
            <a:ext cx="74295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4 Conector recto de flecha"/>
          <p:cNvCxnSpPr/>
          <p:nvPr/>
        </p:nvCxnSpPr>
        <p:spPr>
          <a:xfrm>
            <a:off x="357188" y="3454400"/>
            <a:ext cx="642937" cy="158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>
            <a:off x="285750" y="4227513"/>
            <a:ext cx="642938" cy="1587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1" name="6 CuadroTexto"/>
          <p:cNvSpPr txBox="1">
            <a:spLocks noChangeArrowheads="1"/>
          </p:cNvSpPr>
          <p:nvPr/>
        </p:nvSpPr>
        <p:spPr bwMode="auto">
          <a:xfrm>
            <a:off x="285750" y="3071813"/>
            <a:ext cx="928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onstantia" pitchFamily="18" charset="0"/>
              </a:rPr>
              <a:t>5 V</a:t>
            </a:r>
          </a:p>
        </p:txBody>
      </p:sp>
      <p:sp>
        <p:nvSpPr>
          <p:cNvPr id="31752" name="8 CuadroTexto"/>
          <p:cNvSpPr txBox="1">
            <a:spLocks noChangeArrowheads="1"/>
          </p:cNvSpPr>
          <p:nvPr/>
        </p:nvSpPr>
        <p:spPr bwMode="auto">
          <a:xfrm>
            <a:off x="214313" y="3857625"/>
            <a:ext cx="928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>
                <a:latin typeface="Constantia" pitchFamily="18" charset="0"/>
              </a:rPr>
              <a:t>4.02 </a:t>
            </a:r>
            <a:r>
              <a:rPr lang="es-MX">
                <a:latin typeface="Constantia" pitchFamily="18" charset="0"/>
              </a:rPr>
              <a:t>V</a:t>
            </a:r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4572000" y="4429125"/>
            <a:ext cx="1143000" cy="158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4" name="10 CuadroTexto"/>
          <p:cNvSpPr txBox="1">
            <a:spLocks noChangeArrowheads="1"/>
          </p:cNvSpPr>
          <p:nvPr/>
        </p:nvSpPr>
        <p:spPr bwMode="auto">
          <a:xfrm>
            <a:off x="4429125" y="4487863"/>
            <a:ext cx="171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onstantia" pitchFamily="18" charset="0"/>
              </a:rPr>
              <a:t>f=</a:t>
            </a:r>
            <a:r>
              <a:rPr lang="es-EC">
                <a:latin typeface="Constantia" pitchFamily="18" charset="0"/>
              </a:rPr>
              <a:t>2362.53 </a:t>
            </a:r>
            <a:r>
              <a:rPr lang="es-MX">
                <a:latin typeface="Constantia" pitchFamily="18" charset="0"/>
              </a:rPr>
              <a:t>MHz</a:t>
            </a:r>
          </a:p>
        </p:txBody>
      </p:sp>
      <p:cxnSp>
        <p:nvCxnSpPr>
          <p:cNvPr id="12" name="11 Conector recto de flecha"/>
          <p:cNvCxnSpPr/>
          <p:nvPr/>
        </p:nvCxnSpPr>
        <p:spPr>
          <a:xfrm rot="5400000">
            <a:off x="6929438" y="5572125"/>
            <a:ext cx="573088" cy="1587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6" name="13 CuadroTexto"/>
          <p:cNvSpPr txBox="1">
            <a:spLocks noChangeArrowheads="1"/>
          </p:cNvSpPr>
          <p:nvPr/>
        </p:nvSpPr>
        <p:spPr bwMode="auto">
          <a:xfrm>
            <a:off x="6500813" y="5857875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onstantia" pitchFamily="18" charset="0"/>
              </a:rPr>
              <a:t>f= </a:t>
            </a:r>
            <a:r>
              <a:rPr lang="es-EC">
                <a:latin typeface="Constantia" pitchFamily="18" charset="0"/>
              </a:rPr>
              <a:t>2422</a:t>
            </a:r>
            <a:r>
              <a:rPr lang="es-MX">
                <a:latin typeface="Constantia" pitchFamily="18" charset="0"/>
              </a:rPr>
              <a:t> MHz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Diseño del Transmisor</a:t>
            </a:r>
            <a:endParaRPr lang="es-MX" dirty="0"/>
          </a:p>
        </p:txBody>
      </p:sp>
      <p:sp>
        <p:nvSpPr>
          <p:cNvPr id="32771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69056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s-MX" b="1" smtClean="0"/>
              <a:t>RED DE ACOPLE EN RF</a:t>
            </a:r>
          </a:p>
          <a:p>
            <a:endParaRPr lang="es-MX" smtClean="0"/>
          </a:p>
        </p:txBody>
      </p:sp>
      <p:sp>
        <p:nvSpPr>
          <p:cNvPr id="32772" name="2 Marcador de contenido"/>
          <p:cNvSpPr txBox="1">
            <a:spLocks/>
          </p:cNvSpPr>
          <p:nvPr/>
        </p:nvSpPr>
        <p:spPr bwMode="auto">
          <a:xfrm>
            <a:off x="571500" y="2428875"/>
            <a:ext cx="822960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7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endParaRPr lang="es-MX" sz="2800">
              <a:latin typeface="Constantia" pitchFamily="18" charset="0"/>
            </a:endParaRPr>
          </a:p>
          <a:p>
            <a:pPr marL="273050" indent="-273050">
              <a:spcBef>
                <a:spcPts val="7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endParaRPr lang="es-MX" sz="2800">
              <a:latin typeface="Constantia" pitchFamily="18" charset="0"/>
            </a:endParaRPr>
          </a:p>
        </p:txBody>
      </p:sp>
      <p:sp>
        <p:nvSpPr>
          <p:cNvPr id="32773" name="2 Marcador de contenido"/>
          <p:cNvSpPr txBox="1">
            <a:spLocks/>
          </p:cNvSpPr>
          <p:nvPr/>
        </p:nvSpPr>
        <p:spPr bwMode="auto">
          <a:xfrm>
            <a:off x="642938" y="2286000"/>
            <a:ext cx="82296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>
              <a:spcBef>
                <a:spcPts val="7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es-EC" sz="2800">
                <a:latin typeface="Constantia" pitchFamily="18" charset="0"/>
              </a:rPr>
              <a:t>Responsable de brindar un perfecto acople de impedancia hacia la antena.</a:t>
            </a:r>
          </a:p>
          <a:p>
            <a:pPr marL="273050" indent="-273050" algn="just">
              <a:spcBef>
                <a:spcPts val="7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endParaRPr lang="es-EC" sz="2800">
              <a:latin typeface="Constantia" pitchFamily="18" charset="0"/>
            </a:endParaRPr>
          </a:p>
          <a:p>
            <a:pPr marL="273050" indent="-273050" algn="just">
              <a:spcBef>
                <a:spcPts val="7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es-MX" sz="2800">
                <a:latin typeface="Constantia" pitchFamily="18" charset="0"/>
              </a:rPr>
              <a:t>Medio </a:t>
            </a:r>
            <a:r>
              <a:rPr lang="es-EC" sz="2800">
                <a:latin typeface="Constantia" pitchFamily="18" charset="0"/>
              </a:rPr>
              <a:t>de acceso es TDD (</a:t>
            </a:r>
            <a:r>
              <a:rPr lang="es-ES" sz="2800">
                <a:latin typeface="Constantia" pitchFamily="18" charset="0"/>
              </a:rPr>
              <a:t>Time Division Duplex)</a:t>
            </a:r>
            <a:endParaRPr lang="es-MX" sz="2800">
              <a:latin typeface="Constantia" pitchFamily="18" charset="0"/>
            </a:endParaRPr>
          </a:p>
          <a:p>
            <a:pPr marL="273050" indent="-273050">
              <a:spcBef>
                <a:spcPts val="700"/>
              </a:spcBef>
              <a:buClr>
                <a:schemeClr val="accent2"/>
              </a:buClr>
              <a:buSzPct val="85000"/>
            </a:pPr>
            <a:endParaRPr lang="es-MX" sz="28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Diseño del Transmisor</a:t>
            </a:r>
            <a:endParaRPr lang="es-MX" dirty="0"/>
          </a:p>
        </p:txBody>
      </p:sp>
      <p:pic>
        <p:nvPicPr>
          <p:cNvPr id="33795" name="3 Imagen" descr="C:\Documents and Settings\Dayse\Escritorio\RESUMEN\foto tesis\HITTI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2214563"/>
            <a:ext cx="5572125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4 Conector recto de flecha"/>
          <p:cNvCxnSpPr/>
          <p:nvPr/>
        </p:nvCxnSpPr>
        <p:spPr>
          <a:xfrm rot="5400000" flipH="1" flipV="1">
            <a:off x="5099050" y="5532438"/>
            <a:ext cx="569913" cy="1587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7" name="5 CuadroTexto"/>
          <p:cNvSpPr txBox="1">
            <a:spLocks noChangeArrowheads="1"/>
          </p:cNvSpPr>
          <p:nvPr/>
        </p:nvSpPr>
        <p:spPr bwMode="auto">
          <a:xfrm>
            <a:off x="5143500" y="5727700"/>
            <a:ext cx="642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onstantia" pitchFamily="18" charset="0"/>
              </a:rPr>
              <a:t>3 V</a:t>
            </a:r>
          </a:p>
        </p:txBody>
      </p:sp>
      <p:cxnSp>
        <p:nvCxnSpPr>
          <p:cNvPr id="9" name="8 Conector recto de flecha"/>
          <p:cNvCxnSpPr/>
          <p:nvPr/>
        </p:nvCxnSpPr>
        <p:spPr>
          <a:xfrm rot="5400000" flipH="1" flipV="1">
            <a:off x="4527550" y="5532438"/>
            <a:ext cx="569913" cy="1587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9" name="9 CuadroTexto"/>
          <p:cNvSpPr txBox="1">
            <a:spLocks noChangeArrowheads="1"/>
          </p:cNvSpPr>
          <p:nvPr/>
        </p:nvSpPr>
        <p:spPr bwMode="auto">
          <a:xfrm>
            <a:off x="4610100" y="5749925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onstantia" pitchFamily="18" charset="0"/>
              </a:rPr>
              <a:t>3 V</a:t>
            </a:r>
          </a:p>
        </p:txBody>
      </p:sp>
      <p:graphicFrame>
        <p:nvGraphicFramePr>
          <p:cNvPr id="11" name="10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6643702" y="5715016"/>
          <a:ext cx="2428859" cy="10109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33462"/>
                <a:gridCol w="11953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/>
                        <a:t>Tx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/>
                        <a:t>Rx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V</a:t>
                      </a:r>
                      <a:r>
                        <a:rPr lang="es-MX" sz="1000" dirty="0" smtClean="0"/>
                        <a:t>CTL</a:t>
                      </a:r>
                      <a:r>
                        <a:rPr lang="es-MX" dirty="0" smtClean="0"/>
                        <a:t>=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Vdd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V</a:t>
                      </a:r>
                      <a:r>
                        <a:rPr lang="es-MX" sz="1000" dirty="0" smtClean="0"/>
                        <a:t>CTL</a:t>
                      </a:r>
                      <a:r>
                        <a:rPr lang="es-MX" dirty="0" smtClean="0"/>
                        <a:t>=</a:t>
                      </a:r>
                      <a:r>
                        <a:rPr lang="es-MX" baseline="0" dirty="0" smtClean="0"/>
                        <a:t> 0</a:t>
                      </a:r>
                      <a:endParaRPr lang="es-MX" dirty="0" smtClean="0"/>
                    </a:p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801" name="11 Rectángulo"/>
          <p:cNvSpPr>
            <a:spLocks noChangeArrowheads="1"/>
          </p:cNvSpPr>
          <p:nvPr/>
        </p:nvSpPr>
        <p:spPr bwMode="auto">
          <a:xfrm>
            <a:off x="788988" y="1643063"/>
            <a:ext cx="7783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2800">
                <a:latin typeface="Constantia" pitchFamily="18" charset="0"/>
              </a:rPr>
              <a:t>AMPLIFICADOR LNA TRASMISOR/RECEPTOR </a:t>
            </a:r>
            <a:endParaRPr lang="es-MX" sz="2800">
              <a:latin typeface="Constantia" pitchFamily="18" charset="0"/>
            </a:endParaRPr>
          </a:p>
        </p:txBody>
      </p:sp>
      <p:sp>
        <p:nvSpPr>
          <p:cNvPr id="33802" name="12 Rectángulo"/>
          <p:cNvSpPr>
            <a:spLocks noChangeArrowheads="1"/>
          </p:cNvSpPr>
          <p:nvPr/>
        </p:nvSpPr>
        <p:spPr bwMode="auto">
          <a:xfrm>
            <a:off x="1071563" y="3929063"/>
            <a:ext cx="1414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>
                <a:latin typeface="Constantia" pitchFamily="18" charset="0"/>
              </a:rPr>
              <a:t>f= 2.422GHz</a:t>
            </a:r>
            <a:endParaRPr lang="es-MX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Diseño del Receptor</a:t>
            </a:r>
            <a:endParaRPr lang="es-MX" dirty="0"/>
          </a:p>
        </p:txBody>
      </p:sp>
      <p:sp>
        <p:nvSpPr>
          <p:cNvPr id="34819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69056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s-EC" smtClean="0"/>
              <a:t>SENSIBILIDAD Y ADAPTACIÓN  DE LÍNEA</a:t>
            </a:r>
            <a:endParaRPr lang="es-MX" smtClean="0"/>
          </a:p>
          <a:p>
            <a:endParaRPr lang="es-MX" smtClean="0"/>
          </a:p>
        </p:txBody>
      </p:sp>
      <p:sp>
        <p:nvSpPr>
          <p:cNvPr id="34820" name="2 Marcador de contenido"/>
          <p:cNvSpPr txBox="1">
            <a:spLocks/>
          </p:cNvSpPr>
          <p:nvPr/>
        </p:nvSpPr>
        <p:spPr bwMode="auto">
          <a:xfrm>
            <a:off x="571500" y="2428875"/>
            <a:ext cx="822960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7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endParaRPr lang="es-MX" sz="2800">
              <a:latin typeface="Constantia" pitchFamily="18" charset="0"/>
            </a:endParaRPr>
          </a:p>
          <a:p>
            <a:pPr marL="273050" indent="-273050">
              <a:spcBef>
                <a:spcPts val="7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endParaRPr lang="es-MX" sz="2800">
              <a:latin typeface="Constantia" pitchFamily="18" charset="0"/>
            </a:endParaRPr>
          </a:p>
        </p:txBody>
      </p:sp>
      <p:sp>
        <p:nvSpPr>
          <p:cNvPr id="34821" name="2 Marcador de contenido"/>
          <p:cNvSpPr txBox="1">
            <a:spLocks/>
          </p:cNvSpPr>
          <p:nvPr/>
        </p:nvSpPr>
        <p:spPr bwMode="auto">
          <a:xfrm>
            <a:off x="642938" y="2286000"/>
            <a:ext cx="82296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>
              <a:spcBef>
                <a:spcPts val="7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es-EC" sz="2800">
                <a:latin typeface="Constantia" pitchFamily="18" charset="0"/>
              </a:rPr>
              <a:t>Acople de la interfaz radio y el nivel de señal que recibe un transceiver.</a:t>
            </a:r>
          </a:p>
          <a:p>
            <a:pPr marL="273050" indent="-273050" algn="just">
              <a:spcBef>
                <a:spcPts val="7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es-MX" sz="2800">
                <a:latin typeface="Constantia" pitchFamily="18" charset="0"/>
              </a:rPr>
              <a:t>Uso de LNA para aumentar ganancia y eliminar figura de ruido</a:t>
            </a:r>
          </a:p>
          <a:p>
            <a:pPr marL="273050" indent="-273050">
              <a:spcBef>
                <a:spcPts val="700"/>
              </a:spcBef>
              <a:buClr>
                <a:schemeClr val="accent2"/>
              </a:buClr>
              <a:buSzPct val="85000"/>
            </a:pPr>
            <a:endParaRPr lang="es-MX" sz="28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Diseño del Receptor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690563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s-EC" dirty="0" smtClean="0"/>
              <a:t>AMPLIFICADOR LNA TRASMISOR/RECEPTOR + LNA</a:t>
            </a:r>
            <a:endParaRPr lang="es-MX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s-MX" dirty="0"/>
          </a:p>
        </p:txBody>
      </p:sp>
      <p:pic>
        <p:nvPicPr>
          <p:cNvPr id="35844" name="4 Imagen" descr="C:\Documents and Settings\Dayse\Escritorio\RESUMEN\foto tesis\etapa rx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500313"/>
            <a:ext cx="80724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 de flecha"/>
          <p:cNvCxnSpPr/>
          <p:nvPr/>
        </p:nvCxnSpPr>
        <p:spPr>
          <a:xfrm rot="5400000" flipH="1" flipV="1">
            <a:off x="2046288" y="4845050"/>
            <a:ext cx="569912" cy="158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 rot="5400000" flipH="1" flipV="1">
            <a:off x="2373313" y="4841875"/>
            <a:ext cx="569912" cy="158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7" name="7 CuadroTexto"/>
          <p:cNvSpPr txBox="1">
            <a:spLocks noChangeArrowheads="1"/>
          </p:cNvSpPr>
          <p:nvPr/>
        </p:nvSpPr>
        <p:spPr bwMode="auto">
          <a:xfrm>
            <a:off x="2670175" y="4813300"/>
            <a:ext cx="642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onstantia" pitchFamily="18" charset="0"/>
              </a:rPr>
              <a:t>3 V</a:t>
            </a:r>
          </a:p>
        </p:txBody>
      </p:sp>
      <p:sp>
        <p:nvSpPr>
          <p:cNvPr id="35848" name="9 CuadroTexto"/>
          <p:cNvSpPr txBox="1">
            <a:spLocks noChangeArrowheads="1"/>
          </p:cNvSpPr>
          <p:nvPr/>
        </p:nvSpPr>
        <p:spPr bwMode="auto">
          <a:xfrm>
            <a:off x="2057400" y="5072063"/>
            <a:ext cx="642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onstantia" pitchFamily="18" charset="0"/>
              </a:rPr>
              <a:t>0 V</a:t>
            </a:r>
          </a:p>
        </p:txBody>
      </p:sp>
      <p:cxnSp>
        <p:nvCxnSpPr>
          <p:cNvPr id="12" name="11 Conector recto de flecha"/>
          <p:cNvCxnSpPr/>
          <p:nvPr/>
        </p:nvCxnSpPr>
        <p:spPr>
          <a:xfrm rot="10800000">
            <a:off x="8416925" y="4341813"/>
            <a:ext cx="712788" cy="1587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0" name="14 CuadroTexto"/>
          <p:cNvSpPr txBox="1">
            <a:spLocks noChangeArrowheads="1"/>
          </p:cNvSpPr>
          <p:nvPr/>
        </p:nvSpPr>
        <p:spPr bwMode="auto">
          <a:xfrm>
            <a:off x="8501063" y="3929063"/>
            <a:ext cx="642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>
                <a:latin typeface="Constantia" pitchFamily="18" charset="0"/>
              </a:rPr>
              <a:t>12 V</a:t>
            </a:r>
          </a:p>
        </p:txBody>
      </p:sp>
      <p:sp>
        <p:nvSpPr>
          <p:cNvPr id="35851" name="15 Rectángulo"/>
          <p:cNvSpPr>
            <a:spLocks noChangeArrowheads="1"/>
          </p:cNvSpPr>
          <p:nvPr/>
        </p:nvSpPr>
        <p:spPr bwMode="auto">
          <a:xfrm>
            <a:off x="6000750" y="5857875"/>
            <a:ext cx="2093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>
                <a:latin typeface="Constantia" pitchFamily="18" charset="0"/>
              </a:rPr>
              <a:t>Ganancia= 30.4 dB </a:t>
            </a:r>
            <a:endParaRPr lang="es-MX">
              <a:latin typeface="Constantia" pitchFamily="18" charset="0"/>
            </a:endParaRPr>
          </a:p>
        </p:txBody>
      </p:sp>
      <p:sp>
        <p:nvSpPr>
          <p:cNvPr id="35852" name="16 Rectángulo"/>
          <p:cNvSpPr>
            <a:spLocks noChangeArrowheads="1"/>
          </p:cNvSpPr>
          <p:nvPr/>
        </p:nvSpPr>
        <p:spPr bwMode="auto">
          <a:xfrm>
            <a:off x="1714500" y="5715000"/>
            <a:ext cx="1981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>
                <a:latin typeface="Constantia" pitchFamily="18" charset="0"/>
              </a:rPr>
              <a:t>f= 2422 MHZ</a:t>
            </a:r>
          </a:p>
          <a:p>
            <a:r>
              <a:rPr lang="es-EC">
                <a:latin typeface="Constantia" pitchFamily="18" charset="0"/>
              </a:rPr>
              <a:t>Ganancia=  7.9 dB</a:t>
            </a:r>
            <a:endParaRPr lang="es-MX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Diseño del Receptor</a:t>
            </a:r>
            <a:endParaRPr lang="es-MX" dirty="0"/>
          </a:p>
        </p:txBody>
      </p:sp>
      <p:sp>
        <p:nvSpPr>
          <p:cNvPr id="36867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69056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s-EC" smtClean="0"/>
              <a:t>DOWN CONVERTION</a:t>
            </a:r>
            <a:endParaRPr lang="es-MX" smtClean="0"/>
          </a:p>
          <a:p>
            <a:pPr>
              <a:buFont typeface="Wingdings 2" pitchFamily="18" charset="2"/>
              <a:buNone/>
            </a:pPr>
            <a:endParaRPr lang="es-MX" smtClean="0"/>
          </a:p>
        </p:txBody>
      </p:sp>
      <p:sp>
        <p:nvSpPr>
          <p:cNvPr id="36868" name="2 Marcador de contenido"/>
          <p:cNvSpPr txBox="1">
            <a:spLocks/>
          </p:cNvSpPr>
          <p:nvPr/>
        </p:nvSpPr>
        <p:spPr bwMode="auto">
          <a:xfrm>
            <a:off x="571500" y="2428875"/>
            <a:ext cx="822960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7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endParaRPr lang="es-MX" sz="2800">
              <a:latin typeface="Constantia" pitchFamily="18" charset="0"/>
            </a:endParaRPr>
          </a:p>
          <a:p>
            <a:pPr marL="273050" indent="-273050">
              <a:spcBef>
                <a:spcPts val="7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endParaRPr lang="es-MX" sz="2800">
              <a:latin typeface="Constantia" pitchFamily="18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642938" y="2286000"/>
            <a:ext cx="8229600" cy="92868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274320" indent="-274320" algn="just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s-EC" sz="2800" dirty="0">
                <a:latin typeface="+mn-lt"/>
                <a:cs typeface="+mn-cs"/>
              </a:rPr>
              <a:t>Etapa de conversión hacia abajo muy importante para que la señal al ser </a:t>
            </a:r>
            <a:r>
              <a:rPr lang="es-EC" sz="2800" dirty="0" err="1">
                <a:latin typeface="+mn-lt"/>
                <a:cs typeface="+mn-cs"/>
              </a:rPr>
              <a:t>demodulada</a:t>
            </a:r>
            <a:r>
              <a:rPr lang="es-EC" sz="2800" dirty="0">
                <a:latin typeface="+mn-lt"/>
                <a:cs typeface="+mn-cs"/>
              </a:rPr>
              <a:t> no sufra de los efectos inherentes al proceso de conversión. </a:t>
            </a:r>
          </a:p>
          <a:p>
            <a:pPr marL="274320" indent="-27432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85000"/>
              <a:defRPr/>
            </a:pPr>
            <a:endParaRPr lang="es-MX" sz="2800" dirty="0">
              <a:latin typeface="+mn-lt"/>
              <a:cs typeface="+mn-cs"/>
            </a:endParaRPr>
          </a:p>
        </p:txBody>
      </p:sp>
      <p:sp>
        <p:nvSpPr>
          <p:cNvPr id="36870" name="2 Marcador de contenido"/>
          <p:cNvSpPr txBox="1">
            <a:spLocks/>
          </p:cNvSpPr>
          <p:nvPr/>
        </p:nvSpPr>
        <p:spPr bwMode="auto">
          <a:xfrm>
            <a:off x="428625" y="3214688"/>
            <a:ext cx="822960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ts val="7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es-EC" sz="2000">
                <a:latin typeface="Constantia" pitchFamily="18" charset="0"/>
              </a:rPr>
              <a:t>VCO		 +		 MIXER</a:t>
            </a:r>
            <a:endParaRPr lang="es-MX" sz="2000">
              <a:latin typeface="Constantia" pitchFamily="18" charset="0"/>
            </a:endParaRPr>
          </a:p>
          <a:p>
            <a:pPr marL="273050" indent="-273050">
              <a:spcBef>
                <a:spcPts val="7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endParaRPr lang="es-MX" sz="2800">
              <a:latin typeface="Constantia" pitchFamily="18" charset="0"/>
            </a:endParaRPr>
          </a:p>
        </p:txBody>
      </p:sp>
      <p:pic>
        <p:nvPicPr>
          <p:cNvPr id="36871" name="7 Imagen" descr="C:\Documents and Settings\Dayse\Escritorio\RESUMEN\foto tesis\etapa rx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714750"/>
            <a:ext cx="8072438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8 CuadroTexto"/>
          <p:cNvSpPr txBox="1">
            <a:spLocks noChangeArrowheads="1"/>
          </p:cNvSpPr>
          <p:nvPr/>
        </p:nvSpPr>
        <p:spPr bwMode="auto">
          <a:xfrm>
            <a:off x="285750" y="4235450"/>
            <a:ext cx="928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onstantia" pitchFamily="18" charset="0"/>
              </a:rPr>
              <a:t>5 V</a:t>
            </a:r>
          </a:p>
        </p:txBody>
      </p:sp>
      <p:sp>
        <p:nvSpPr>
          <p:cNvPr id="36873" name="9 CuadroTexto"/>
          <p:cNvSpPr txBox="1">
            <a:spLocks noChangeArrowheads="1"/>
          </p:cNvSpPr>
          <p:nvPr/>
        </p:nvSpPr>
        <p:spPr bwMode="auto">
          <a:xfrm>
            <a:off x="0" y="5021263"/>
            <a:ext cx="928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>
                <a:latin typeface="Constantia" pitchFamily="18" charset="0"/>
              </a:rPr>
              <a:t>4.02 </a:t>
            </a:r>
            <a:r>
              <a:rPr lang="es-MX">
                <a:latin typeface="Constantia" pitchFamily="18" charset="0"/>
              </a:rPr>
              <a:t>V</a:t>
            </a:r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214313" y="4625975"/>
            <a:ext cx="501650" cy="158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214313" y="5403850"/>
            <a:ext cx="501650" cy="158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6" name="12 Rectángulo"/>
          <p:cNvSpPr>
            <a:spLocks noChangeArrowheads="1"/>
          </p:cNvSpPr>
          <p:nvPr/>
        </p:nvSpPr>
        <p:spPr bwMode="auto">
          <a:xfrm>
            <a:off x="3929063" y="5449888"/>
            <a:ext cx="1784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>
                <a:latin typeface="Constantia" pitchFamily="18" charset="0"/>
              </a:rPr>
              <a:t>f = 2452.53MHz </a:t>
            </a:r>
            <a:endParaRPr lang="es-MX">
              <a:latin typeface="Constantia" pitchFamily="18" charset="0"/>
            </a:endParaRPr>
          </a:p>
        </p:txBody>
      </p:sp>
      <p:sp>
        <p:nvSpPr>
          <p:cNvPr id="36877" name="13 Rectángulo"/>
          <p:cNvSpPr>
            <a:spLocks noChangeArrowheads="1"/>
          </p:cNvSpPr>
          <p:nvPr/>
        </p:nvSpPr>
        <p:spPr bwMode="auto">
          <a:xfrm>
            <a:off x="6442075" y="6134100"/>
            <a:ext cx="13541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>
                <a:latin typeface="Constantia" pitchFamily="18" charset="0"/>
              </a:rPr>
              <a:t>f= 63.8MHz</a:t>
            </a:r>
            <a:endParaRPr lang="es-MX">
              <a:latin typeface="Constantia" pitchFamily="18" charset="0"/>
            </a:endParaRPr>
          </a:p>
        </p:txBody>
      </p:sp>
      <p:cxnSp>
        <p:nvCxnSpPr>
          <p:cNvPr id="15" name="14 Conector recto de flecha"/>
          <p:cNvCxnSpPr/>
          <p:nvPr/>
        </p:nvCxnSpPr>
        <p:spPr>
          <a:xfrm rot="16200000" flipH="1">
            <a:off x="6761162" y="5878513"/>
            <a:ext cx="715963" cy="158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Diseño del Receptor</a:t>
            </a:r>
            <a:endParaRPr lang="es-MX" dirty="0"/>
          </a:p>
        </p:txBody>
      </p:sp>
      <p:sp>
        <p:nvSpPr>
          <p:cNvPr id="37891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69056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s-EC" b="1" smtClean="0"/>
              <a:t>SELECCIÓN DEL CANAL</a:t>
            </a:r>
            <a:r>
              <a:rPr lang="es-EC" smtClean="0"/>
              <a:t> </a:t>
            </a:r>
            <a:endParaRPr lang="es-MX" smtClean="0"/>
          </a:p>
        </p:txBody>
      </p:sp>
      <p:sp>
        <p:nvSpPr>
          <p:cNvPr id="37892" name="2 Marcador de contenido"/>
          <p:cNvSpPr txBox="1">
            <a:spLocks/>
          </p:cNvSpPr>
          <p:nvPr/>
        </p:nvSpPr>
        <p:spPr bwMode="auto">
          <a:xfrm>
            <a:off x="571500" y="2428875"/>
            <a:ext cx="822960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7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endParaRPr lang="es-MX" sz="2800">
              <a:latin typeface="Constantia" pitchFamily="18" charset="0"/>
            </a:endParaRPr>
          </a:p>
          <a:p>
            <a:pPr marL="273050" indent="-273050">
              <a:spcBef>
                <a:spcPts val="7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endParaRPr lang="es-MX" sz="2800">
              <a:latin typeface="Constantia" pitchFamily="18" charset="0"/>
            </a:endParaRPr>
          </a:p>
        </p:txBody>
      </p:sp>
      <p:sp>
        <p:nvSpPr>
          <p:cNvPr id="37893" name="2 Marcador de contenido"/>
          <p:cNvSpPr txBox="1">
            <a:spLocks/>
          </p:cNvSpPr>
          <p:nvPr/>
        </p:nvSpPr>
        <p:spPr bwMode="auto">
          <a:xfrm>
            <a:off x="642938" y="2286000"/>
            <a:ext cx="82296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>
              <a:spcBef>
                <a:spcPts val="7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es-EC" sz="2800">
                <a:latin typeface="Constantia" pitchFamily="18" charset="0"/>
              </a:rPr>
              <a:t>Se realiza el ajuste fino a la señal para finalmente ser demodulada en banda base. </a:t>
            </a:r>
          </a:p>
          <a:p>
            <a:pPr marL="273050" indent="-273050" algn="just">
              <a:spcBef>
                <a:spcPts val="7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es-EC" sz="2800">
                <a:latin typeface="Constantia" pitchFamily="18" charset="0"/>
              </a:rPr>
              <a:t>Se realiza amplificación </a:t>
            </a:r>
          </a:p>
          <a:p>
            <a:pPr marL="639763" lvl="1" indent="-273050">
              <a:spcBef>
                <a:spcPts val="6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s-EC" sz="2500" b="1">
                <a:latin typeface="Constantia" pitchFamily="18" charset="0"/>
              </a:rPr>
              <a:t>Compensar las pérdidas ocurridas en el tramo eléctrico del demodulador.</a:t>
            </a:r>
          </a:p>
          <a:p>
            <a:pPr marL="639763" lvl="1" indent="-273050">
              <a:spcBef>
                <a:spcPts val="6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s-EC" sz="2500" b="1">
                <a:latin typeface="Constantia" pitchFamily="18" charset="0"/>
              </a:rPr>
              <a:t>Pérdidas efectuadas por el tramo inalámbrico del mismo.</a:t>
            </a:r>
            <a:endParaRPr lang="es-MX" sz="2500" b="1">
              <a:latin typeface="Constantia" pitchFamily="18" charset="0"/>
            </a:endParaRPr>
          </a:p>
          <a:p>
            <a:pPr marL="273050" indent="-273050" algn="just">
              <a:spcBef>
                <a:spcPts val="7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endParaRPr lang="es-EC" sz="2800">
              <a:latin typeface="Constantia" pitchFamily="18" charset="0"/>
            </a:endParaRPr>
          </a:p>
          <a:p>
            <a:pPr marL="273050" indent="-273050">
              <a:spcBef>
                <a:spcPts val="700"/>
              </a:spcBef>
              <a:buClr>
                <a:schemeClr val="accent2"/>
              </a:buClr>
              <a:buSzPct val="85000"/>
            </a:pPr>
            <a:endParaRPr lang="es-MX" sz="28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MX" dirty="0" smtClean="0"/>
              <a:t>MAPA DE LA PRESENTACION</a:t>
            </a:r>
            <a:endParaRPr lang="es-MX" dirty="0"/>
          </a:p>
        </p:txBody>
      </p:sp>
      <p:sp>
        <p:nvSpPr>
          <p:cNvPr id="11267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smtClean="0"/>
              <a:t>Introducción</a:t>
            </a:r>
          </a:p>
          <a:p>
            <a:r>
              <a:rPr lang="es-MX" smtClean="0"/>
              <a:t>Principios de diseño</a:t>
            </a:r>
          </a:p>
          <a:p>
            <a:r>
              <a:rPr lang="es-MX" smtClean="0"/>
              <a:t>Simulación</a:t>
            </a:r>
          </a:p>
          <a:p>
            <a:r>
              <a:rPr lang="es-MX" smtClean="0"/>
              <a:t>Implementación</a:t>
            </a:r>
          </a:p>
          <a:p>
            <a:r>
              <a:rPr lang="es-MX" smtClean="0"/>
              <a:t>Resultados</a:t>
            </a:r>
          </a:p>
          <a:p>
            <a:r>
              <a:rPr lang="es-MX" smtClean="0"/>
              <a:t>Conclusiones</a:t>
            </a:r>
          </a:p>
          <a:p>
            <a:endParaRPr lang="es-MX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Diseño del Receptor</a:t>
            </a:r>
            <a:endParaRPr lang="es-MX" dirty="0"/>
          </a:p>
        </p:txBody>
      </p:sp>
      <p:sp>
        <p:nvSpPr>
          <p:cNvPr id="38915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69056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s-MX" smtClean="0"/>
              <a:t>AMPLIFICADOR 		+		 FILTRO</a:t>
            </a:r>
          </a:p>
        </p:txBody>
      </p:sp>
      <p:pic>
        <p:nvPicPr>
          <p:cNvPr id="38916" name="3 Imagen" descr="C:\Documents and Settings\Dayse\Escritorio\RESUMEN\foto tesis\etapa rx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643188"/>
            <a:ext cx="6858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13 Conector recto de flecha"/>
          <p:cNvCxnSpPr/>
          <p:nvPr/>
        </p:nvCxnSpPr>
        <p:spPr>
          <a:xfrm rot="5400000" flipH="1" flipV="1">
            <a:off x="2539207" y="5877719"/>
            <a:ext cx="571500" cy="1587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8" name="15 Rectángulo"/>
          <p:cNvSpPr>
            <a:spLocks noChangeArrowheads="1"/>
          </p:cNvSpPr>
          <p:nvPr/>
        </p:nvSpPr>
        <p:spPr bwMode="auto">
          <a:xfrm>
            <a:off x="2543175" y="6059488"/>
            <a:ext cx="523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Constantia" pitchFamily="18" charset="0"/>
              </a:rPr>
              <a:t>12V</a:t>
            </a:r>
            <a:endParaRPr lang="es-MX">
              <a:latin typeface="Constantia" pitchFamily="18" charset="0"/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 rot="16200000" flipH="1">
            <a:off x="2097087" y="2643188"/>
            <a:ext cx="715963" cy="158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0" name="17 Rectángulo"/>
          <p:cNvSpPr>
            <a:spLocks noChangeArrowheads="1"/>
          </p:cNvSpPr>
          <p:nvPr/>
        </p:nvSpPr>
        <p:spPr bwMode="auto">
          <a:xfrm>
            <a:off x="2500313" y="2357438"/>
            <a:ext cx="465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Constantia" pitchFamily="18" charset="0"/>
              </a:rPr>
              <a:t>0V</a:t>
            </a:r>
            <a:endParaRPr lang="es-MX">
              <a:latin typeface="Constantia" pitchFamily="18" charset="0"/>
            </a:endParaRPr>
          </a:p>
        </p:txBody>
      </p:sp>
      <p:sp>
        <p:nvSpPr>
          <p:cNvPr id="38921" name="18 Rectángulo"/>
          <p:cNvSpPr>
            <a:spLocks noChangeArrowheads="1"/>
          </p:cNvSpPr>
          <p:nvPr/>
        </p:nvSpPr>
        <p:spPr bwMode="auto">
          <a:xfrm>
            <a:off x="214313" y="5857875"/>
            <a:ext cx="1985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Constantia" pitchFamily="18" charset="0"/>
              </a:rPr>
              <a:t>Ganancia= 31.4dB</a:t>
            </a:r>
            <a:endParaRPr lang="es-MX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Diseño del Receptor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690563"/>
          </a:xfrm>
        </p:spPr>
        <p:txBody>
          <a:bodyPr>
            <a:normAutofit fontScale="92500"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s-EC" dirty="0" smtClean="0"/>
              <a:t>DEMODULACIÓN Y ACOPLE CON LA FASE OFDM</a:t>
            </a:r>
            <a:endParaRPr lang="es-MX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s-MX" dirty="0"/>
          </a:p>
        </p:txBody>
      </p:sp>
      <p:sp>
        <p:nvSpPr>
          <p:cNvPr id="39940" name="2 Marcador de contenido"/>
          <p:cNvSpPr txBox="1">
            <a:spLocks/>
          </p:cNvSpPr>
          <p:nvPr/>
        </p:nvSpPr>
        <p:spPr bwMode="auto">
          <a:xfrm>
            <a:off x="571500" y="2428875"/>
            <a:ext cx="822960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7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endParaRPr lang="es-MX" sz="2800">
              <a:latin typeface="Constantia" pitchFamily="18" charset="0"/>
            </a:endParaRPr>
          </a:p>
          <a:p>
            <a:pPr marL="273050" indent="-273050">
              <a:spcBef>
                <a:spcPts val="7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endParaRPr lang="es-MX" sz="2800">
              <a:latin typeface="Constantia" pitchFamily="18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642938" y="2286000"/>
            <a:ext cx="8229600" cy="92868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4320" indent="-274320" algn="just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s-EC" sz="2800" dirty="0">
                <a:latin typeface="+mn-lt"/>
                <a:cs typeface="+mn-cs"/>
              </a:rPr>
              <a:t>Etapa donde se </a:t>
            </a:r>
            <a:r>
              <a:rPr lang="es-EC" sz="2800" dirty="0" err="1">
                <a:latin typeface="+mn-lt"/>
                <a:cs typeface="+mn-cs"/>
              </a:rPr>
              <a:t>demodula</a:t>
            </a:r>
            <a:r>
              <a:rPr lang="es-EC" sz="2800" dirty="0">
                <a:latin typeface="+mn-lt"/>
                <a:cs typeface="+mn-cs"/>
              </a:rPr>
              <a:t> la señal después estará lista para ser procesada por la parte digital.  </a:t>
            </a:r>
          </a:p>
          <a:p>
            <a:pPr marL="274320" indent="-27432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85000"/>
              <a:defRPr/>
            </a:pPr>
            <a:endParaRPr lang="es-MX" sz="2800" dirty="0">
              <a:latin typeface="+mn-lt"/>
              <a:cs typeface="+mn-cs"/>
            </a:endParaRPr>
          </a:p>
        </p:txBody>
      </p:sp>
      <p:pic>
        <p:nvPicPr>
          <p:cNvPr id="39942" name="14 Imagen" descr="C:\Documents and Settings\Dayse\Escritorio\RESUMEN\foto tesis\etapa rx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3286125"/>
            <a:ext cx="721518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15 CuadroTexto"/>
          <p:cNvSpPr txBox="1">
            <a:spLocks noChangeArrowheads="1"/>
          </p:cNvSpPr>
          <p:nvPr/>
        </p:nvSpPr>
        <p:spPr bwMode="auto">
          <a:xfrm>
            <a:off x="714375" y="4143375"/>
            <a:ext cx="928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onstantia" pitchFamily="18" charset="0"/>
              </a:rPr>
              <a:t>5 V</a:t>
            </a:r>
          </a:p>
        </p:txBody>
      </p:sp>
      <p:sp>
        <p:nvSpPr>
          <p:cNvPr id="39944" name="16 CuadroTexto"/>
          <p:cNvSpPr txBox="1">
            <a:spLocks noChangeArrowheads="1"/>
          </p:cNvSpPr>
          <p:nvPr/>
        </p:nvSpPr>
        <p:spPr bwMode="auto">
          <a:xfrm>
            <a:off x="714375" y="4857750"/>
            <a:ext cx="928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>
                <a:latin typeface="Constantia" pitchFamily="18" charset="0"/>
              </a:rPr>
              <a:t>5 </a:t>
            </a:r>
            <a:r>
              <a:rPr lang="es-MX">
                <a:latin typeface="Constantia" pitchFamily="18" charset="0"/>
              </a:rPr>
              <a:t>V</a:t>
            </a:r>
          </a:p>
        </p:txBody>
      </p:sp>
      <p:cxnSp>
        <p:nvCxnSpPr>
          <p:cNvPr id="18" name="17 Conector recto de flecha"/>
          <p:cNvCxnSpPr/>
          <p:nvPr/>
        </p:nvCxnSpPr>
        <p:spPr>
          <a:xfrm>
            <a:off x="712788" y="4572000"/>
            <a:ext cx="501650" cy="158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674688" y="5214938"/>
            <a:ext cx="501650" cy="1587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7" name="19 Rectángulo"/>
          <p:cNvSpPr>
            <a:spLocks noChangeArrowheads="1"/>
          </p:cNvSpPr>
          <p:nvPr/>
        </p:nvSpPr>
        <p:spPr bwMode="auto">
          <a:xfrm>
            <a:off x="3643313" y="5429250"/>
            <a:ext cx="1408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>
                <a:latin typeface="Constantia" pitchFamily="18" charset="0"/>
              </a:rPr>
              <a:t>f= 63.8MHz </a:t>
            </a:r>
            <a:endParaRPr lang="es-MX">
              <a:latin typeface="Constantia" pitchFamily="18" charset="0"/>
            </a:endParaRPr>
          </a:p>
        </p:txBody>
      </p:sp>
      <p:sp>
        <p:nvSpPr>
          <p:cNvPr id="39948" name="20 CuadroTexto"/>
          <p:cNvSpPr txBox="1">
            <a:spLocks noChangeArrowheads="1"/>
          </p:cNvSpPr>
          <p:nvPr/>
        </p:nvSpPr>
        <p:spPr bwMode="auto">
          <a:xfrm>
            <a:off x="6715125" y="3286125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onstantia" pitchFamily="18" charset="0"/>
              </a:rPr>
              <a:t>Vpp= 2 V</a:t>
            </a:r>
          </a:p>
          <a:p>
            <a:r>
              <a:rPr lang="es-MX">
                <a:latin typeface="Constantia" pitchFamily="18" charset="0"/>
              </a:rPr>
              <a:t>f= 100 KHz</a:t>
            </a:r>
          </a:p>
        </p:txBody>
      </p:sp>
      <p:sp>
        <p:nvSpPr>
          <p:cNvPr id="39949" name="2 Marcador de contenido"/>
          <p:cNvSpPr txBox="1">
            <a:spLocks/>
          </p:cNvSpPr>
          <p:nvPr/>
        </p:nvSpPr>
        <p:spPr bwMode="auto">
          <a:xfrm>
            <a:off x="1200150" y="6286500"/>
            <a:ext cx="75866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ts val="7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es-MX" sz="2000">
                <a:latin typeface="Constantia" pitchFamily="18" charset="0"/>
              </a:rPr>
              <a:t>VCO 		+		 DEMODULADOR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err="1" smtClean="0"/>
              <a:t>Transceiver</a:t>
            </a:r>
            <a:endParaRPr lang="es-MX" dirty="0"/>
          </a:p>
        </p:txBody>
      </p:sp>
      <p:pic>
        <p:nvPicPr>
          <p:cNvPr id="40963" name="3 Marcador de contenido" descr="G:\foto tesis\txRx.JPG"/>
          <p:cNvPicPr>
            <a:picLocks noGrp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071688" y="1857375"/>
            <a:ext cx="5000625" cy="4143375"/>
          </a:xfrm>
        </p:spPr>
      </p:pic>
      <p:pic>
        <p:nvPicPr>
          <p:cNvPr id="5" name="VIDEO DE TESI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143750" y="5286375"/>
            <a:ext cx="18415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Resultados</a:t>
            </a:r>
            <a:endParaRPr lang="es-MX" dirty="0"/>
          </a:p>
        </p:txBody>
      </p:sp>
      <p:sp>
        <p:nvSpPr>
          <p:cNvPr id="41987" name="5 Marcador de contenido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833438"/>
          </a:xfrm>
        </p:spPr>
        <p:txBody>
          <a:bodyPr/>
          <a:lstStyle/>
          <a:p>
            <a:r>
              <a:rPr lang="es-MX" smtClean="0"/>
              <a:t>Mediciones de Campo VLIR</a:t>
            </a:r>
          </a:p>
        </p:txBody>
      </p:sp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214563"/>
            <a:ext cx="3357563" cy="361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2500313"/>
            <a:ext cx="465772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Resultados</a:t>
            </a:r>
            <a:endParaRPr lang="es-MX" dirty="0"/>
          </a:p>
        </p:txBody>
      </p:sp>
      <p:sp>
        <p:nvSpPr>
          <p:cNvPr id="43011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762000"/>
          </a:xfrm>
        </p:spPr>
        <p:txBody>
          <a:bodyPr/>
          <a:lstStyle/>
          <a:p>
            <a:r>
              <a:rPr lang="es-MX" smtClean="0"/>
              <a:t>Mediciones de Campo TECNOLOGIAS</a:t>
            </a:r>
          </a:p>
          <a:p>
            <a:endParaRPr lang="es-MX" smtClean="0"/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500313"/>
            <a:ext cx="37592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3143250"/>
            <a:ext cx="427196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Resultados</a:t>
            </a:r>
            <a:endParaRPr lang="es-MX" dirty="0"/>
          </a:p>
        </p:txBody>
      </p:sp>
      <p:sp>
        <p:nvSpPr>
          <p:cNvPr id="44035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690563"/>
          </a:xfrm>
        </p:spPr>
        <p:txBody>
          <a:bodyPr/>
          <a:lstStyle/>
          <a:p>
            <a:r>
              <a:rPr lang="es-MX" smtClean="0"/>
              <a:t>Mediciones Locales</a:t>
            </a:r>
          </a:p>
        </p:txBody>
      </p:sp>
      <p:pic>
        <p:nvPicPr>
          <p:cNvPr id="44036" name="3 Imagen" descr="TEK0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571750"/>
            <a:ext cx="35718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4 Imagen" descr="TEK00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2571750"/>
            <a:ext cx="35718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2 Marcador de contenido"/>
          <p:cNvSpPr txBox="1">
            <a:spLocks/>
          </p:cNvSpPr>
          <p:nvPr/>
        </p:nvSpPr>
        <p:spPr bwMode="auto">
          <a:xfrm>
            <a:off x="357188" y="5500688"/>
            <a:ext cx="3571875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ts val="700"/>
              </a:spcBef>
              <a:buClr>
                <a:schemeClr val="accent2"/>
              </a:buClr>
              <a:buSzPct val="85000"/>
            </a:pPr>
            <a:r>
              <a:rPr lang="es-MX" sz="2800">
                <a:latin typeface="Constantia" pitchFamily="18" charset="0"/>
              </a:rPr>
              <a:t>Señal Tx</a:t>
            </a:r>
          </a:p>
        </p:txBody>
      </p:sp>
      <p:sp>
        <p:nvSpPr>
          <p:cNvPr id="44039" name="2 Marcador de contenido"/>
          <p:cNvSpPr txBox="1">
            <a:spLocks/>
          </p:cNvSpPr>
          <p:nvPr/>
        </p:nvSpPr>
        <p:spPr bwMode="auto">
          <a:xfrm>
            <a:off x="4786313" y="5572125"/>
            <a:ext cx="357187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ts val="700"/>
              </a:spcBef>
              <a:buClr>
                <a:schemeClr val="accent2"/>
              </a:buClr>
              <a:buSzPct val="85000"/>
            </a:pPr>
            <a:r>
              <a:rPr lang="es-MX" sz="2800">
                <a:latin typeface="Constantia" pitchFamily="18" charset="0"/>
              </a:rPr>
              <a:t>Señal Rx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Análisis de resultados</a:t>
            </a:r>
            <a:endParaRPr lang="es-MX" dirty="0"/>
          </a:p>
        </p:txBody>
      </p:sp>
      <p:sp>
        <p:nvSpPr>
          <p:cNvPr id="45059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C" smtClean="0"/>
              <a:t>Debemos de tomar en cuenta que existe un 18% de error entre el diagrama simulado y las mediciones tomadas.</a:t>
            </a:r>
          </a:p>
          <a:p>
            <a:pPr>
              <a:buFont typeface="Wingdings 2" pitchFamily="18" charset="2"/>
              <a:buNone/>
            </a:pPr>
            <a:endParaRPr lang="es-MX" smtClean="0"/>
          </a:p>
          <a:p>
            <a:r>
              <a:rPr lang="es-EC" smtClean="0"/>
              <a:t>La frecuencia real tiene un ligero desfase con la frecuencia simulada</a:t>
            </a:r>
            <a:r>
              <a:rPr lang="es-MX" smtClean="0"/>
              <a:t>.</a:t>
            </a:r>
          </a:p>
          <a:p>
            <a:endParaRPr lang="es-MX" smtClean="0"/>
          </a:p>
          <a:p>
            <a:endParaRPr lang="es-MX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Análisis de resultados</a:t>
            </a:r>
            <a:endParaRPr lang="es-MX" dirty="0"/>
          </a:p>
        </p:txBody>
      </p:sp>
      <p:sp>
        <p:nvSpPr>
          <p:cNvPr id="4608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C" smtClean="0"/>
              <a:t>La ganancia de la antena es un factor que incide directamente en el resultado sin haber sido claramente medido en un ambiente controlado.</a:t>
            </a:r>
          </a:p>
          <a:p>
            <a:pPr>
              <a:buFont typeface="Wingdings 2" pitchFamily="18" charset="2"/>
              <a:buNone/>
            </a:pPr>
            <a:endParaRPr lang="es-MX" smtClean="0"/>
          </a:p>
          <a:p>
            <a:r>
              <a:rPr lang="es-EC" smtClean="0"/>
              <a:t>La variación de promedios de medición de señales recibidas se dan debido a la alta densidad de puntos de acceso ubicados en un extremo con respecto al otro</a:t>
            </a:r>
            <a:r>
              <a:rPr lang="es-MX" smtClean="0"/>
              <a:t>.</a:t>
            </a:r>
          </a:p>
          <a:p>
            <a:endParaRPr lang="es-MX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Conclusiones </a:t>
            </a:r>
            <a:endParaRPr lang="es-MX" dirty="0"/>
          </a:p>
        </p:txBody>
      </p:sp>
      <p:sp>
        <p:nvSpPr>
          <p:cNvPr id="47107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C" smtClean="0"/>
              <a:t>El ambiente escogido tanto para la simulación como para la implementación pudo expresar todas las características necesarias para una estimación de una transmisión en la banda de 2.4Ghz.</a:t>
            </a:r>
          </a:p>
          <a:p>
            <a:pPr>
              <a:buFont typeface="Wingdings 2" pitchFamily="18" charset="2"/>
              <a:buNone/>
            </a:pPr>
            <a:endParaRPr lang="es-MX" smtClean="0"/>
          </a:p>
          <a:p>
            <a:r>
              <a:rPr lang="es-EC" smtClean="0"/>
              <a:t>La experiencia se vale en gran medida de la estabilidad de VCOs y amplificadores los cuales funcionaron en todo momento según lo expresado en sus hojas de especificaciones.</a:t>
            </a:r>
            <a:endParaRPr lang="es-MX" smtClean="0"/>
          </a:p>
          <a:p>
            <a:pPr>
              <a:buFont typeface="Wingdings 2" pitchFamily="18" charset="2"/>
              <a:buNone/>
            </a:pPr>
            <a:endParaRPr lang="es-MX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Conclusiones </a:t>
            </a:r>
            <a:endParaRPr lang="es-MX" dirty="0"/>
          </a:p>
        </p:txBody>
      </p:sp>
      <p:sp>
        <p:nvSpPr>
          <p:cNvPr id="48131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C" smtClean="0"/>
              <a:t>Es importante la experiencia en ambientes controlados tanto como en ambientes abiertos.</a:t>
            </a:r>
          </a:p>
          <a:p>
            <a:pPr>
              <a:buFont typeface="Wingdings 2" pitchFamily="18" charset="2"/>
              <a:buNone/>
            </a:pPr>
            <a:endParaRPr lang="es-MX" smtClean="0"/>
          </a:p>
          <a:p>
            <a:r>
              <a:rPr lang="es-EC" smtClean="0"/>
              <a:t>La fase de acople OFDM y RF, debería ser precedida de una etapa de amplificación ligera (1-5dB), para que la adaptación de línea no sea tan crítica ya que asegurará una correcto ajuste de impedancias.  </a:t>
            </a:r>
            <a:endParaRPr lang="es-MX" smtClean="0"/>
          </a:p>
          <a:p>
            <a:endParaRPr lang="es-MX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Introducción</a:t>
            </a:r>
            <a:endParaRPr lang="es-MX" dirty="0"/>
          </a:p>
        </p:txBody>
      </p:sp>
      <p:sp>
        <p:nvSpPr>
          <p:cNvPr id="12291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smtClean="0"/>
              <a:t>Desarrollo e implementación de un modulo Trasmisor/ Receptor a 2.4 GHz </a:t>
            </a:r>
            <a:r>
              <a:rPr lang="es-EC" smtClean="0"/>
              <a:t>para un sistema Inalámbrico.</a:t>
            </a:r>
            <a:endParaRPr lang="es-MX" smtClean="0"/>
          </a:p>
          <a:p>
            <a:r>
              <a:rPr lang="es-EC" smtClean="0"/>
              <a:t>La implementación y la prueba de este módulo propuesto serán hechas usando circuitos diseñados para una banda ya definida y otros dispositivos de RF como Minicircuitos, antenas, etc.</a:t>
            </a:r>
            <a:endParaRPr lang="es-MX" smtClean="0"/>
          </a:p>
          <a:p>
            <a:endParaRPr lang="es-MX" smtClean="0"/>
          </a:p>
        </p:txBody>
      </p:sp>
      <p:pic>
        <p:nvPicPr>
          <p:cNvPr id="12292" name="3 Imagen" descr="G:\foto tesis\txR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5072063"/>
            <a:ext cx="185737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Recomendaciones</a:t>
            </a:r>
            <a:endParaRPr lang="es-MX" dirty="0"/>
          </a:p>
        </p:txBody>
      </p:sp>
      <p:sp>
        <p:nvSpPr>
          <p:cNvPr id="49155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C" smtClean="0"/>
              <a:t>Es necesario tomar en cuenta el proceso de retroalimentación para efectuar la modulación coherente.  </a:t>
            </a:r>
          </a:p>
          <a:p>
            <a:pPr>
              <a:buFont typeface="Wingdings 2" pitchFamily="18" charset="2"/>
              <a:buNone/>
            </a:pPr>
            <a:endParaRPr lang="es-MX" smtClean="0"/>
          </a:p>
          <a:p>
            <a:r>
              <a:rPr lang="es-EC" smtClean="0"/>
              <a:t>Se debe anotar que los dispositivos utilizados pueden ser miniaturizados (existen paquetes adaptados para PCB), los cuales serían menos sensibles a variaciones de temperatura</a:t>
            </a:r>
            <a:endParaRPr lang="es-MX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Recomendaciones</a:t>
            </a:r>
            <a:endParaRPr lang="es-MX" dirty="0"/>
          </a:p>
        </p:txBody>
      </p:sp>
      <p:sp>
        <p:nvSpPr>
          <p:cNvPr id="50179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C" smtClean="0"/>
              <a:t> Es necesario aclarar que el experimento variará sustancialmente en el tiempo, debido a que la banda de operación es una banda libre. </a:t>
            </a:r>
            <a:endParaRPr lang="es-MX" smtClean="0"/>
          </a:p>
          <a:p>
            <a:endParaRPr lang="es-MX" smtClean="0"/>
          </a:p>
          <a:p>
            <a:endParaRPr lang="es-MX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Agradecimiento</a:t>
            </a:r>
            <a:endParaRPr lang="es-MX" dirty="0"/>
          </a:p>
        </p:txBody>
      </p:sp>
      <p:sp>
        <p:nvSpPr>
          <p:cNvPr id="51203" name="4 Marcador de contenido"/>
          <p:cNvSpPr>
            <a:spLocks noGrp="1"/>
          </p:cNvSpPr>
          <p:nvPr>
            <p:ph sz="quarter" idx="1"/>
          </p:nvPr>
        </p:nvSpPr>
        <p:spPr>
          <a:xfrm>
            <a:off x="2428875" y="2286000"/>
            <a:ext cx="4071938" cy="9048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s-MX" smtClean="0"/>
              <a:t>Ing. Rebeca Estrada Pico</a:t>
            </a:r>
          </a:p>
          <a:p>
            <a:pPr>
              <a:buFont typeface="Wingdings 2" pitchFamily="18" charset="2"/>
              <a:buNone/>
            </a:pPr>
            <a:endParaRPr lang="es-MX" smtClean="0"/>
          </a:p>
        </p:txBody>
      </p:sp>
      <p:pic>
        <p:nvPicPr>
          <p:cNvPr id="51204" name="Picture 2" descr="C:\Users\administrador\Pictures\logo-vli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3500438"/>
            <a:ext cx="1981200" cy="12811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Principios de diseño</a:t>
            </a:r>
          </a:p>
        </p:txBody>
      </p:sp>
      <p:sp>
        <p:nvSpPr>
          <p:cNvPr id="13315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s-ES" b="1" smtClean="0"/>
              <a:t>ESQUEMA HOMODINEO.- </a:t>
            </a:r>
            <a:r>
              <a:rPr lang="es-ES" smtClean="0"/>
              <a:t>Mono conversión</a:t>
            </a:r>
          </a:p>
          <a:p>
            <a:pPr algn="just"/>
            <a:endParaRPr lang="es-ES" b="1" smtClean="0"/>
          </a:p>
          <a:p>
            <a:pPr algn="just">
              <a:buFont typeface="Wingdings 2" pitchFamily="18" charset="2"/>
              <a:buNone/>
            </a:pPr>
            <a:endParaRPr lang="es-ES" b="1" smtClean="0"/>
          </a:p>
          <a:p>
            <a:pPr algn="just"/>
            <a:endParaRPr lang="es-ES" b="1" smtClean="0"/>
          </a:p>
          <a:p>
            <a:pPr algn="just"/>
            <a:r>
              <a:rPr lang="es-ES" b="1" smtClean="0"/>
              <a:t>ESQUEMA HETERODINEO.- </a:t>
            </a:r>
            <a:r>
              <a:rPr lang="es-ES" smtClean="0"/>
              <a:t>Doble conversión</a:t>
            </a:r>
            <a:endParaRPr lang="es-MX" smtClean="0"/>
          </a:p>
        </p:txBody>
      </p:sp>
      <p:pic>
        <p:nvPicPr>
          <p:cNvPr id="13316" name="4 Imagen"/>
          <p:cNvPicPr>
            <a:picLocks noChangeAspect="1" noChangeArrowheads="1"/>
          </p:cNvPicPr>
          <p:nvPr/>
        </p:nvPicPr>
        <p:blipFill>
          <a:blip r:embed="rId3"/>
          <a:srcRect b="51978"/>
          <a:stretch>
            <a:fillRect/>
          </a:stretch>
        </p:blipFill>
        <p:spPr bwMode="auto">
          <a:xfrm>
            <a:off x="3000375" y="2214563"/>
            <a:ext cx="3095625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5 Imagen"/>
          <p:cNvPicPr>
            <a:picLocks noChangeAspect="1" noChangeArrowheads="1"/>
          </p:cNvPicPr>
          <p:nvPr/>
        </p:nvPicPr>
        <p:blipFill>
          <a:blip r:embed="rId4"/>
          <a:srcRect l="25035" t="30847" r="11693" b="8601"/>
          <a:stretch>
            <a:fillRect/>
          </a:stretch>
        </p:blipFill>
        <p:spPr bwMode="auto">
          <a:xfrm>
            <a:off x="2786063" y="4357688"/>
            <a:ext cx="3679825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Principios de diseño</a:t>
            </a:r>
          </a:p>
        </p:txBody>
      </p:sp>
      <p:sp>
        <p:nvSpPr>
          <p:cNvPr id="14339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s-ES" b="1" smtClean="0"/>
              <a:t>ANTENA.- </a:t>
            </a:r>
            <a:r>
              <a:rPr lang="es-ES" smtClean="0"/>
              <a:t>Es un dispositivo que sirve para transmitir y recibir </a:t>
            </a:r>
            <a:r>
              <a:rPr lang="es-ES" u="sng" smtClean="0">
                <a:hlinkClick r:id="rId3"/>
              </a:rPr>
              <a:t>ondas</a:t>
            </a:r>
            <a:r>
              <a:rPr lang="es-ES" smtClean="0"/>
              <a:t> de radio. </a:t>
            </a:r>
          </a:p>
          <a:p>
            <a:pPr algn="just"/>
            <a:endParaRPr lang="es-ES" b="1" smtClean="0"/>
          </a:p>
          <a:p>
            <a:pPr algn="just">
              <a:buFont typeface="Wingdings 2" pitchFamily="18" charset="2"/>
              <a:buNone/>
            </a:pPr>
            <a:endParaRPr lang="es-ES" b="1" smtClean="0"/>
          </a:p>
          <a:p>
            <a:pPr algn="just"/>
            <a:endParaRPr lang="es-ES" b="1" smtClean="0"/>
          </a:p>
          <a:p>
            <a:pPr algn="just"/>
            <a:endParaRPr lang="es-ES" b="1" smtClean="0"/>
          </a:p>
          <a:p>
            <a:pPr algn="just"/>
            <a:endParaRPr lang="es-MX" smtClean="0"/>
          </a:p>
          <a:p>
            <a:endParaRPr lang="es-MX" smtClean="0"/>
          </a:p>
        </p:txBody>
      </p:sp>
      <p:pic>
        <p:nvPicPr>
          <p:cNvPr id="14340" name="3 Imag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2643188"/>
            <a:ext cx="4137025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Principios de diseño</a:t>
            </a:r>
          </a:p>
        </p:txBody>
      </p:sp>
      <p:sp>
        <p:nvSpPr>
          <p:cNvPr id="1536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b="1" smtClean="0"/>
              <a:t>DUPLEXOR </a:t>
            </a:r>
          </a:p>
          <a:p>
            <a:pPr lvl="1"/>
            <a:r>
              <a:rPr lang="es-ES" b="1" smtClean="0"/>
              <a:t>Duplexor TDD: </a:t>
            </a:r>
            <a:r>
              <a:rPr lang="es-ES" smtClean="0"/>
              <a:t>Es un elemento de acceso secuencial o temporal</a:t>
            </a:r>
            <a:endParaRPr lang="es-ES" b="1" smtClean="0"/>
          </a:p>
          <a:p>
            <a:pPr lvl="1"/>
            <a:r>
              <a:rPr lang="es-ES" b="1" smtClean="0"/>
              <a:t>Duplexor FDD: </a:t>
            </a:r>
            <a:r>
              <a:rPr lang="es-ES" smtClean="0"/>
              <a:t>Es un elemento de acceso simultaneo.</a:t>
            </a:r>
            <a:r>
              <a:rPr lang="es-ES" b="1" smtClean="0"/>
              <a:t> </a:t>
            </a:r>
          </a:p>
          <a:p>
            <a:r>
              <a:rPr lang="es-ES" b="1" smtClean="0"/>
              <a:t>AMPLIFICADOR DE BAJO RUIDO.- </a:t>
            </a:r>
            <a:r>
              <a:rPr lang="es-ES" smtClean="0"/>
              <a:t>Se basa generalmente en una figura de ruido predominante (dada  principalmente por el multiplicador) para así tener siempre un nivel aceptable de amplificación de la señal recibida.</a:t>
            </a:r>
            <a:endParaRPr lang="es-MX" smtClean="0"/>
          </a:p>
          <a:p>
            <a:pPr>
              <a:buFont typeface="Wingdings 2" pitchFamily="18" charset="2"/>
              <a:buNone/>
            </a:pP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Principios de diseño</a:t>
            </a:r>
            <a:endParaRPr lang="es-MX" dirty="0"/>
          </a:p>
        </p:txBody>
      </p:sp>
      <p:sp>
        <p:nvSpPr>
          <p:cNvPr id="16387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b="1" smtClean="0"/>
              <a:t>FILTROS</a:t>
            </a:r>
            <a:r>
              <a:rPr lang="es-MX" smtClean="0"/>
              <a:t>.-  Permiten a</a:t>
            </a:r>
            <a:r>
              <a:rPr lang="es-ES" smtClean="0"/>
              <a:t>tacar de una manera más efectiva la elección de las bandas de frecuencia de interés.</a:t>
            </a:r>
            <a:endParaRPr lang="es-MX" smtClean="0"/>
          </a:p>
          <a:p>
            <a:pPr marL="273050" lvl="2" indent="-273050">
              <a:spcBef>
                <a:spcPts val="700"/>
              </a:spcBef>
              <a:buClr>
                <a:schemeClr val="accent2"/>
              </a:buClr>
              <a:buFont typeface="Wingdings 2" pitchFamily="18" charset="2"/>
              <a:buChar char=""/>
            </a:pPr>
            <a:r>
              <a:rPr lang="es-ES" sz="2400" b="1" smtClean="0"/>
              <a:t>AMPLIFICADORES DE POTENCIA.- </a:t>
            </a:r>
            <a:r>
              <a:rPr lang="es-ES" sz="2400" smtClean="0"/>
              <a:t>Amplifican la potencia ofreciendo una eficiencia hasta máximo del 50%, típicamente el valor de la perdida de nivel de potencia de un transceiver o de un duplexor </a:t>
            </a:r>
            <a:endParaRPr lang="es-MX" sz="2400" smtClean="0"/>
          </a:p>
          <a:p>
            <a:pPr marL="273050" lvl="2" indent="-273050">
              <a:spcBef>
                <a:spcPts val="700"/>
              </a:spcBef>
              <a:buClr>
                <a:schemeClr val="accent2"/>
              </a:buClr>
              <a:buFont typeface="Wingdings 2" pitchFamily="18" charset="2"/>
              <a:buChar char=""/>
            </a:pPr>
            <a:r>
              <a:rPr lang="es-ES" sz="2400" b="1" smtClean="0"/>
              <a:t>AMPLIFICADORES DE BANDA ESTRECHA.-  </a:t>
            </a:r>
            <a:r>
              <a:rPr lang="es-ES" sz="2400" smtClean="0"/>
              <a:t>Cubren bandas especificas, es decir cuando su ancho de banda es menor al 20% de su frecuencia central. </a:t>
            </a:r>
            <a:endParaRPr lang="es-MX" sz="2400" smtClean="0"/>
          </a:p>
          <a:p>
            <a:pPr marL="273050" lvl="2" indent="-273050">
              <a:spcBef>
                <a:spcPts val="700"/>
              </a:spcBef>
              <a:buClr>
                <a:schemeClr val="accent2"/>
              </a:buClr>
              <a:buFont typeface="Wingdings 2" pitchFamily="18" charset="2"/>
              <a:buNone/>
            </a:pPr>
            <a:endParaRPr lang="es-MX" sz="2400" smtClean="0"/>
          </a:p>
          <a:p>
            <a:endParaRPr lang="es-MX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Simulación</a:t>
            </a:r>
            <a:endParaRPr lang="es-MX" dirty="0"/>
          </a:p>
        </p:txBody>
      </p:sp>
      <p:sp>
        <p:nvSpPr>
          <p:cNvPr id="17411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smtClean="0"/>
              <a:t>Utilización de la herramienta </a:t>
            </a:r>
            <a:r>
              <a:rPr lang="es-EC" smtClean="0"/>
              <a:t>Radio Mobile que permite analizar y planificar el funcionamiento de un sistema de radio-comunicaciones.</a:t>
            </a:r>
          </a:p>
          <a:p>
            <a:pPr lvl="1"/>
            <a:r>
              <a:rPr lang="es-EC" smtClean="0"/>
              <a:t>Coordenadas de sitios.</a:t>
            </a:r>
            <a:endParaRPr lang="es-MX" smtClean="0"/>
          </a:p>
          <a:p>
            <a:pPr lvl="1"/>
            <a:r>
              <a:rPr lang="es-EC" smtClean="0"/>
              <a:t>Frecuencia Central.</a:t>
            </a:r>
            <a:endParaRPr lang="es-MX" smtClean="0"/>
          </a:p>
          <a:p>
            <a:pPr lvl="1"/>
            <a:r>
              <a:rPr lang="es-EC" smtClean="0"/>
              <a:t>Potencia de Transmisión.</a:t>
            </a:r>
            <a:endParaRPr lang="es-MX" smtClean="0"/>
          </a:p>
          <a:p>
            <a:pPr lvl="1"/>
            <a:r>
              <a:rPr lang="es-EC" smtClean="0"/>
              <a:t>Ganancia de las antenas.</a:t>
            </a:r>
            <a:endParaRPr lang="es-MX" smtClean="0"/>
          </a:p>
          <a:p>
            <a:pPr lvl="1"/>
            <a:r>
              <a:rPr lang="es-EC" smtClean="0"/>
              <a:t>Sensibilidad de Recepción.</a:t>
            </a:r>
            <a:endParaRPr lang="es-MX" smtClean="0"/>
          </a:p>
          <a:p>
            <a:endParaRPr lang="es-EC" smtClean="0"/>
          </a:p>
          <a:p>
            <a:endParaRPr lang="es-MX" smtClean="0"/>
          </a:p>
          <a:p>
            <a:endParaRPr lang="es-MX" smtClean="0"/>
          </a:p>
          <a:p>
            <a:endParaRPr lang="es-EC" smtClean="0"/>
          </a:p>
          <a:p>
            <a:pPr>
              <a:buFont typeface="Wingdings 2" pitchFamily="18" charset="2"/>
              <a:buNone/>
            </a:pPr>
            <a:endParaRPr lang="es-MX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rrency">
  <a:themeElements>
    <a:clrScheme name="Currency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Currency">
      <a:maj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10000"/>
              </a:schemeClr>
            </a:gs>
            <a:gs pos="47500">
              <a:schemeClr val="phClr">
                <a:tint val="35000"/>
                <a:satMod val="110000"/>
              </a:schemeClr>
            </a:gs>
            <a:gs pos="58500">
              <a:schemeClr val="phClr">
                <a:tint val="35000"/>
                <a:satMod val="110000"/>
              </a:schemeClr>
            </a:gs>
            <a:gs pos="100000">
              <a:schemeClr val="phClr">
                <a:tint val="8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2000"/>
                <a:satMod val="105000"/>
              </a:schemeClr>
            </a:gs>
            <a:gs pos="47500">
              <a:schemeClr val="phClr">
                <a:shade val="89000"/>
                <a:satMod val="105000"/>
              </a:schemeClr>
            </a:gs>
            <a:gs pos="58500">
              <a:schemeClr val="phClr">
                <a:shade val="89000"/>
                <a:satMod val="105000"/>
              </a:schemeClr>
            </a:gs>
            <a:gs pos="100000">
              <a:schemeClr val="phClr">
                <a:shade val="52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60000" cap="flat" cmpd="thickThin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50800" dist="63500" dir="5400000" algn="r" rotWithShape="0">
              <a:srgbClr val="000000">
                <a:alpha val="65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20000"/>
                <a:satMod val="3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8000"/>
                <a:shade val="98000"/>
                <a:satMod val="120000"/>
              </a:schemeClr>
              <a:schemeClr val="phClr">
                <a:tint val="86000"/>
                <a:shade val="92000"/>
                <a:satMod val="150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Moneda</Template>
  <TotalTime>2727</TotalTime>
  <Words>1239</Words>
  <Application>Microsoft Office PowerPoint</Application>
  <PresentationFormat>Presentación en pantalla (4:3)</PresentationFormat>
  <Paragraphs>247</Paragraphs>
  <Slides>42</Slides>
  <Notes>42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9" baseType="lpstr">
      <vt:lpstr>Constantia</vt:lpstr>
      <vt:lpstr>Arial</vt:lpstr>
      <vt:lpstr>Wingdings 2</vt:lpstr>
      <vt:lpstr>Wingdings</vt:lpstr>
      <vt:lpstr>Calibri</vt:lpstr>
      <vt:lpstr>Symbol</vt:lpstr>
      <vt:lpstr>Currency</vt:lpstr>
      <vt:lpstr>ESCUELA SUPERIOR POLITÉCNICA DEL LITORAL</vt:lpstr>
      <vt:lpstr>Análisis e Implementación de un Radio - Transceiver inalámbrico en la banda de  2.4 Ghz, para un modulo de transmisión/recepción OFDM capaz de soportar transmisiones LOS y NLOS</vt:lpstr>
      <vt:lpstr>MAPA DE LA PRESENTACION</vt:lpstr>
      <vt:lpstr>Introducción</vt:lpstr>
      <vt:lpstr>Principios de diseño</vt:lpstr>
      <vt:lpstr>Principios de diseño</vt:lpstr>
      <vt:lpstr>Principios de diseño</vt:lpstr>
      <vt:lpstr>Principios de diseño</vt:lpstr>
      <vt:lpstr>Simulación</vt:lpstr>
      <vt:lpstr>Simulación</vt:lpstr>
      <vt:lpstr>Simulación</vt:lpstr>
      <vt:lpstr>Simulación</vt:lpstr>
      <vt:lpstr>Simulación</vt:lpstr>
      <vt:lpstr>Simulación</vt:lpstr>
      <vt:lpstr>Diseño del Dispositivo</vt:lpstr>
      <vt:lpstr>Diseño del Dispositivo</vt:lpstr>
      <vt:lpstr>Diseño del Dispositivo</vt:lpstr>
      <vt:lpstr>Diseño del Dispositivo</vt:lpstr>
      <vt:lpstr>Diseño del Transmisor</vt:lpstr>
      <vt:lpstr>Diseño del Transmisor</vt:lpstr>
      <vt:lpstr>Diseño del Transmisor</vt:lpstr>
      <vt:lpstr>Diseño del Transmisor</vt:lpstr>
      <vt:lpstr>Diseño del Transmisor</vt:lpstr>
      <vt:lpstr>Diseño del Transmisor</vt:lpstr>
      <vt:lpstr>Diseño del Transmisor</vt:lpstr>
      <vt:lpstr>Diseño del Receptor</vt:lpstr>
      <vt:lpstr>Diseño del Receptor</vt:lpstr>
      <vt:lpstr>Diseño del Receptor</vt:lpstr>
      <vt:lpstr>Diseño del Receptor</vt:lpstr>
      <vt:lpstr>Diseño del Receptor</vt:lpstr>
      <vt:lpstr>Diseño del Receptor</vt:lpstr>
      <vt:lpstr>Transceiver</vt:lpstr>
      <vt:lpstr>Resultados</vt:lpstr>
      <vt:lpstr>Resultados</vt:lpstr>
      <vt:lpstr>Resultados</vt:lpstr>
      <vt:lpstr>Análisis de resultados</vt:lpstr>
      <vt:lpstr>Análisis de resultados</vt:lpstr>
      <vt:lpstr>Conclusiones </vt:lpstr>
      <vt:lpstr>Conclusiones </vt:lpstr>
      <vt:lpstr>Recomendaciones</vt:lpstr>
      <vt:lpstr>Recomendaciones</vt:lpstr>
      <vt:lpstr>Agradecimiento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SUSTENTACIO DE TESIS DE GRADO</dc:title>
  <dc:creator>administrador</dc:creator>
  <cp:lastModifiedBy>silgivar</cp:lastModifiedBy>
  <cp:revision>173</cp:revision>
  <dcterms:created xsi:type="dcterms:W3CDTF">2009-11-30T20:18:58Z</dcterms:created>
  <dcterms:modified xsi:type="dcterms:W3CDTF">2010-06-15T16:47:46Z</dcterms:modified>
</cp:coreProperties>
</file>