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6" r:id="rId3"/>
    <p:sldId id="264" r:id="rId4"/>
    <p:sldId id="267" r:id="rId5"/>
    <p:sldId id="260" r:id="rId6"/>
    <p:sldId id="262" r:id="rId7"/>
    <p:sldId id="270" r:id="rId8"/>
    <p:sldId id="271" r:id="rId9"/>
    <p:sldId id="272" r:id="rId10"/>
    <p:sldId id="273" r:id="rId11"/>
    <p:sldId id="268" r:id="rId12"/>
    <p:sldId id="269" r:id="rId13"/>
    <p:sldId id="257" r:id="rId14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950" autoAdjust="0"/>
    <p:restoredTop sz="84667" autoAdjust="0"/>
  </p:normalViewPr>
  <p:slideViewPr>
    <p:cSldViewPr>
      <p:cViewPr varScale="1">
        <p:scale>
          <a:sx n="66" d="100"/>
          <a:sy n="66" d="100"/>
        </p:scale>
        <p:origin x="-10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esis\Analisis_Estadistico\Datos_Formulario_FASINARM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esis\Analisis_Estadistico\Datos_Formulario_FASINAR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plotArea>
      <c:layout>
        <c:manualLayout>
          <c:layoutTarget val="inner"/>
          <c:xMode val="edge"/>
          <c:yMode val="edge"/>
          <c:x val="0.20763208946707851"/>
          <c:y val="4.0023858382263765E-2"/>
          <c:w val="0.74847668079951568"/>
          <c:h val="0.73189186351706703"/>
        </c:manualLayout>
      </c:layout>
      <c:barChart>
        <c:barDir val="col"/>
        <c:grouping val="clustered"/>
        <c:ser>
          <c:idx val="0"/>
          <c:order val="0"/>
          <c:spPr>
            <a:gradFill rotWithShape="0">
              <a:gsLst>
                <a:gs pos="0">
                  <a:srgbClr val="F0AD00">
                    <a:lumMod val="50000"/>
                  </a:srgbClr>
                </a:gs>
                <a:gs pos="50000">
                  <a:srgbClr val="F0AD00">
                    <a:lumMod val="50000"/>
                  </a:srgbClr>
                </a:gs>
                <a:gs pos="100000">
                  <a:schemeClr val="accent1">
                    <a:lumMod val="75000"/>
                  </a:schemeClr>
                </a:gs>
                <a:gs pos="100000">
                  <a:srgbClr val="F0AD00">
                    <a:lumMod val="75000"/>
                  </a:srgbClr>
                </a:gs>
              </a:gsLst>
              <a:lin ang="2700000" scaled="0"/>
            </a:gradFill>
            <a:ln w="6350">
              <a:solidFill>
                <a:sysClr val="windowText" lastClr="000000"/>
              </a:solidFill>
            </a:ln>
          </c:spPr>
          <c:dPt>
            <c:idx val="4"/>
            <c:spPr>
              <a:gradFill rotWithShape="0">
                <a:gsLst>
                  <a:gs pos="0">
                    <a:srgbClr val="F0AD00">
                      <a:lumMod val="50000"/>
                    </a:srgbClr>
                  </a:gs>
                  <a:gs pos="50000">
                    <a:srgbClr val="F0AD00">
                      <a:lumMod val="50000"/>
                    </a:srgbClr>
                  </a:gs>
                  <a:gs pos="100000">
                    <a:schemeClr val="accent1">
                      <a:lumMod val="75000"/>
                    </a:schemeClr>
                  </a:gs>
                  <a:gs pos="100000">
                    <a:srgbClr val="F0AD00">
                      <a:lumMod val="75000"/>
                    </a:srgbClr>
                  </a:gs>
                </a:gsLst>
                <a:lin ang="2700000" scaled="0"/>
              </a:gradFill>
              <a:ln w="9525">
                <a:solidFill>
                  <a:sysClr val="windowText" lastClr="000000"/>
                </a:solidFill>
              </a:ln>
            </c:spPr>
          </c:dPt>
          <c:dLbls>
            <c:numFmt formatCode="#,##0.0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s-ES_tradnl" sz="1200" b="0" i="0" u="none" strike="noStrike" baseline="0">
                    <a:solidFill>
                      <a:sysClr val="windowText" lastClr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C"/>
              </a:p>
            </c:txPr>
            <c:showVal val="1"/>
          </c:dLbls>
          <c:cat>
            <c:strRef>
              <c:f>Histogramas!$H$5:$H$9</c:f>
              <c:strCache>
                <c:ptCount val="5"/>
                <c:pt idx="0">
                  <c:v>[1  3)</c:v>
                </c:pt>
                <c:pt idx="1">
                  <c:v>[3  5)</c:v>
                </c:pt>
                <c:pt idx="2">
                  <c:v>[5  6)</c:v>
                </c:pt>
                <c:pt idx="3">
                  <c:v>[6  8)</c:v>
                </c:pt>
                <c:pt idx="4">
                  <c:v>[8 10]</c:v>
                </c:pt>
              </c:strCache>
            </c:strRef>
          </c:cat>
          <c:val>
            <c:numRef>
              <c:f>Histogramas!$I$5:$I$9</c:f>
              <c:numCache>
                <c:formatCode>0.000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0.5</c:v>
                </c:pt>
                <c:pt idx="4">
                  <c:v>0.5</c:v>
                </c:pt>
              </c:numCache>
            </c:numRef>
          </c:val>
        </c:ser>
        <c:dLbls>
          <c:showVal val="1"/>
        </c:dLbls>
        <c:gapWidth val="0"/>
        <c:axId val="154963328"/>
        <c:axId val="161064064"/>
      </c:barChart>
      <c:catAx>
        <c:axId val="154963328"/>
        <c:scaling>
          <c:orientation val="minMax"/>
        </c:scaling>
        <c:axPos val="b"/>
        <c:numFmt formatCode="General" sourceLinked="1"/>
        <c:tickLblPos val="nextTo"/>
        <c:spPr>
          <a:ln w="63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s-ES_tradnl" sz="1400" b="0" i="0" u="none" strike="noStrike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endParaRPr lang="es-EC"/>
          </a:p>
        </c:txPr>
        <c:crossAx val="161064064"/>
        <c:crosses val="autoZero"/>
        <c:auto val="1"/>
        <c:lblAlgn val="ctr"/>
        <c:lblOffset val="100"/>
        <c:tickLblSkip val="1"/>
        <c:tickMarkSkip val="1"/>
      </c:catAx>
      <c:valAx>
        <c:axId val="161064064"/>
        <c:scaling>
          <c:orientation val="minMax"/>
          <c:max val="1"/>
        </c:scaling>
        <c:axPos val="l"/>
        <c:title>
          <c:tx>
            <c:rich>
              <a:bodyPr/>
              <a:lstStyle/>
              <a:p>
                <a:pPr>
                  <a:defRPr lang="es-ES_tradnl" sz="1400" b="1" i="0" u="none" strike="noStrike" baseline="0">
                    <a:solidFill>
                      <a:sysClr val="windowText" lastClr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_tradnl" sz="1400" b="1" baseline="0">
                    <a:solidFill>
                      <a:sysClr val="windowText" lastClr="000000"/>
                    </a:solidFill>
                  </a:rPr>
                  <a:t>Proporción</a:t>
                </a:r>
              </a:p>
            </c:rich>
          </c:tx>
          <c:layout>
            <c:manualLayout>
              <c:xMode val="edge"/>
              <c:yMode val="edge"/>
              <c:x val="9.5293200171065059E-4"/>
              <c:y val="0.25151574803149579"/>
            </c:manualLayout>
          </c:layout>
          <c:spPr>
            <a:noFill/>
            <a:ln w="25400">
              <a:noFill/>
            </a:ln>
          </c:spPr>
        </c:title>
        <c:numFmt formatCode="#,##0.000" sourceLinked="0"/>
        <c:tickLblPos val="nextTo"/>
        <c:spPr>
          <a:ln w="63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s-ES_tradnl" sz="1200" b="0" i="0" u="none" strike="noStrike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endParaRPr lang="es-EC"/>
          </a:p>
        </c:txPr>
        <c:crossAx val="154963328"/>
        <c:crosses val="autoZero"/>
        <c:crossBetween val="between"/>
      </c:valAx>
      <c:spPr>
        <a:noFill/>
        <a:ln w="635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es-EC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plotArea>
      <c:layout>
        <c:manualLayout>
          <c:layoutTarget val="inner"/>
          <c:xMode val="edge"/>
          <c:yMode val="edge"/>
          <c:x val="0.21051663115952568"/>
          <c:y val="9.5562050392485512E-2"/>
          <c:w val="0.68776805332663837"/>
          <c:h val="0.70849709003765837"/>
        </c:manualLayout>
      </c:layout>
      <c:barChart>
        <c:barDir val="col"/>
        <c:grouping val="clustered"/>
        <c:ser>
          <c:idx val="0"/>
          <c:order val="0"/>
          <c:spPr>
            <a:gradFill rotWithShape="0">
              <a:gsLst>
                <a:gs pos="0">
                  <a:srgbClr val="F0AD00">
                    <a:lumMod val="50000"/>
                  </a:srgbClr>
                </a:gs>
                <a:gs pos="50000">
                  <a:srgbClr val="F0AD00">
                    <a:lumMod val="50000"/>
                  </a:srgbClr>
                </a:gs>
                <a:gs pos="100000">
                  <a:schemeClr val="accent1">
                    <a:lumMod val="75000"/>
                  </a:schemeClr>
                </a:gs>
                <a:gs pos="100000">
                  <a:srgbClr val="F0AD00">
                    <a:lumMod val="50000"/>
                  </a:srgbClr>
                </a:gs>
              </a:gsLst>
              <a:lin ang="2700000" scaled="0"/>
            </a:gradFill>
            <a:ln w="6350">
              <a:noFill/>
            </a:ln>
          </c:spPr>
          <c:dPt>
            <c:idx val="4"/>
            <c:spPr>
              <a:gradFill rotWithShape="0">
                <a:gsLst>
                  <a:gs pos="0">
                    <a:srgbClr val="F0AD00">
                      <a:lumMod val="50000"/>
                    </a:srgbClr>
                  </a:gs>
                  <a:gs pos="50000">
                    <a:srgbClr val="F0AD00">
                      <a:lumMod val="50000"/>
                    </a:srgbClr>
                  </a:gs>
                  <a:gs pos="100000">
                    <a:schemeClr val="accent1">
                      <a:lumMod val="75000"/>
                    </a:schemeClr>
                  </a:gs>
                  <a:gs pos="100000">
                    <a:srgbClr val="F0AD00">
                      <a:lumMod val="50000"/>
                    </a:srgbClr>
                  </a:gs>
                </a:gsLst>
                <a:lin ang="2700000" scaled="0"/>
              </a:gradFill>
              <a:ln w="6350">
                <a:solidFill>
                  <a:sysClr val="windowText" lastClr="000000"/>
                </a:solidFill>
              </a:ln>
            </c:spPr>
          </c:dPt>
          <c:dLbls>
            <c:dLbl>
              <c:idx val="4"/>
              <c:layout>
                <c:manualLayout>
                  <c:x val="-4.1915311927480823E-3"/>
                  <c:y val="1.234132392634758E-2"/>
                </c:manualLayout>
              </c:layout>
              <c:showVal val="1"/>
            </c:dLbl>
            <c:numFmt formatCode="#,##0.0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s-ES_tradnl" sz="1200" b="0" i="0" u="none" strike="noStrike" baseline="0">
                    <a:solidFill>
                      <a:sysClr val="windowText" lastClr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C"/>
              </a:p>
            </c:txPr>
            <c:showVal val="1"/>
          </c:dLbls>
          <c:cat>
            <c:strRef>
              <c:f>Histogramas!$H$5:$H$9</c:f>
              <c:strCache>
                <c:ptCount val="5"/>
                <c:pt idx="0">
                  <c:v>[1  3)</c:v>
                </c:pt>
                <c:pt idx="1">
                  <c:v>[3  5)</c:v>
                </c:pt>
                <c:pt idx="2">
                  <c:v>[5  6)</c:v>
                </c:pt>
                <c:pt idx="3">
                  <c:v>[6  8)</c:v>
                </c:pt>
                <c:pt idx="4">
                  <c:v>[8 10]</c:v>
                </c:pt>
              </c:strCache>
            </c:strRef>
          </c:cat>
          <c:val>
            <c:numRef>
              <c:f>Histogramas!$I$14:$I$18</c:f>
              <c:numCache>
                <c:formatCode>0.000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</c:ser>
        <c:dLbls>
          <c:showVal val="1"/>
        </c:dLbls>
        <c:gapWidth val="0"/>
        <c:axId val="161101312"/>
        <c:axId val="161102848"/>
      </c:barChart>
      <c:catAx>
        <c:axId val="161101312"/>
        <c:scaling>
          <c:orientation val="minMax"/>
        </c:scaling>
        <c:axPos val="b"/>
        <c:numFmt formatCode="General" sourceLinked="1"/>
        <c:tickLblPos val="nextTo"/>
        <c:spPr>
          <a:ln w="63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s-ES_tradnl" sz="1400" b="0" i="0" u="none" strike="noStrike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endParaRPr lang="es-EC"/>
          </a:p>
        </c:txPr>
        <c:crossAx val="161102848"/>
        <c:crosses val="autoZero"/>
        <c:auto val="1"/>
        <c:lblAlgn val="ctr"/>
        <c:lblOffset val="100"/>
        <c:tickLblSkip val="1"/>
        <c:tickMarkSkip val="1"/>
      </c:catAx>
      <c:valAx>
        <c:axId val="161102848"/>
        <c:scaling>
          <c:orientation val="minMax"/>
          <c:max val="1"/>
        </c:scaling>
        <c:axPos val="l"/>
        <c:title>
          <c:tx>
            <c:rich>
              <a:bodyPr/>
              <a:lstStyle/>
              <a:p>
                <a:pPr>
                  <a:defRPr lang="es-ES_tradnl" sz="1400" b="1" i="0" u="none" strike="noStrike" baseline="0">
                    <a:solidFill>
                      <a:sysClr val="windowText" lastClr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_tradnl" sz="1400" b="1" baseline="0">
                    <a:solidFill>
                      <a:sysClr val="windowText" lastClr="000000"/>
                    </a:solidFill>
                  </a:rPr>
                  <a:t>Proporción</a:t>
                </a:r>
              </a:p>
            </c:rich>
          </c:tx>
          <c:layout>
            <c:manualLayout>
              <c:xMode val="edge"/>
              <c:yMode val="edge"/>
              <c:x val="2.3809276530336702E-2"/>
              <c:y val="0.2404048498931475"/>
            </c:manualLayout>
          </c:layout>
          <c:spPr>
            <a:noFill/>
            <a:ln w="25400">
              <a:noFill/>
            </a:ln>
          </c:spPr>
        </c:title>
        <c:numFmt formatCode="#,##0.000" sourceLinked="0"/>
        <c:tickLblPos val="nextTo"/>
        <c:spPr>
          <a:ln w="63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s-ES_tradnl" sz="1200" b="0" i="0" u="none" strike="noStrike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endParaRPr lang="es-EC"/>
          </a:p>
        </c:txPr>
        <c:crossAx val="161101312"/>
        <c:crosses val="autoZero"/>
        <c:crossBetween val="between"/>
      </c:valAx>
      <c:spPr>
        <a:noFill/>
        <a:ln w="635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es-EC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0876E-0BC3-4A17-9ED1-859BCB918DD1}" type="datetimeFigureOut">
              <a:rPr lang="es-EC" smtClean="0"/>
              <a:pPr/>
              <a:t>21/09/2009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0477A-B379-40C0-B2D6-894A669D369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0477A-B379-40C0-B2D6-894A669D3690}" type="slidenum">
              <a:rPr lang="es-EC" smtClean="0"/>
              <a:pPr/>
              <a:t>1</a:t>
            </a:fld>
            <a:endParaRPr lang="es-EC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0477A-B379-40C0-B2D6-894A669D3690}" type="slidenum">
              <a:rPr lang="es-EC" smtClean="0"/>
              <a:pPr/>
              <a:t>2</a:t>
            </a:fld>
            <a:endParaRPr lang="es-EC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0477A-B379-40C0-B2D6-894A669D3690}" type="slidenum">
              <a:rPr lang="es-EC" smtClean="0"/>
              <a:pPr/>
              <a:t>3</a:t>
            </a:fld>
            <a:endParaRPr lang="es-EC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0477A-B379-40C0-B2D6-894A669D3690}" type="slidenum">
              <a:rPr lang="es-EC" smtClean="0"/>
              <a:pPr/>
              <a:t>5</a:t>
            </a:fld>
            <a:endParaRPr lang="es-EC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0477A-B379-40C0-B2D6-894A669D3690}" type="slidenum">
              <a:rPr lang="es-EC" smtClean="0"/>
              <a:pPr/>
              <a:t>6</a:t>
            </a:fld>
            <a:endParaRPr lang="es-EC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0477A-B379-40C0-B2D6-894A669D3690}" type="slidenum">
              <a:rPr lang="es-EC" smtClean="0"/>
              <a:pPr/>
              <a:t>13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9766-35A3-4AD8-B533-5DF42E089F7D}" type="datetimeFigureOut">
              <a:rPr lang="es-EC" smtClean="0"/>
              <a:pPr/>
              <a:t>21/09/2009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C64C-EA5C-4587-93E8-F1C34220B6E9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9766-35A3-4AD8-B533-5DF42E089F7D}" type="datetimeFigureOut">
              <a:rPr lang="es-EC" smtClean="0"/>
              <a:pPr/>
              <a:t>21/09/2009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C64C-EA5C-4587-93E8-F1C34220B6E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9766-35A3-4AD8-B533-5DF42E089F7D}" type="datetimeFigureOut">
              <a:rPr lang="es-EC" smtClean="0"/>
              <a:pPr/>
              <a:t>21/09/2009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C64C-EA5C-4587-93E8-F1C34220B6E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9766-35A3-4AD8-B533-5DF42E089F7D}" type="datetimeFigureOut">
              <a:rPr lang="es-EC" smtClean="0"/>
              <a:pPr/>
              <a:t>21/09/2009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C64C-EA5C-4587-93E8-F1C34220B6E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9766-35A3-4AD8-B533-5DF42E089F7D}" type="datetimeFigureOut">
              <a:rPr lang="es-EC" smtClean="0"/>
              <a:pPr/>
              <a:t>21/09/2009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C64C-EA5C-4587-93E8-F1C34220B6E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9766-35A3-4AD8-B533-5DF42E089F7D}" type="datetimeFigureOut">
              <a:rPr lang="es-EC" smtClean="0"/>
              <a:pPr/>
              <a:t>21/09/2009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C64C-EA5C-4587-93E8-F1C34220B6E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9766-35A3-4AD8-B533-5DF42E089F7D}" type="datetimeFigureOut">
              <a:rPr lang="es-EC" smtClean="0"/>
              <a:pPr/>
              <a:t>21/09/2009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C64C-EA5C-4587-93E8-F1C34220B6E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9766-35A3-4AD8-B533-5DF42E089F7D}" type="datetimeFigureOut">
              <a:rPr lang="es-EC" smtClean="0"/>
              <a:pPr/>
              <a:t>21/09/2009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C64C-EA5C-4587-93E8-F1C34220B6E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9766-35A3-4AD8-B533-5DF42E089F7D}" type="datetimeFigureOut">
              <a:rPr lang="es-EC" smtClean="0"/>
              <a:pPr/>
              <a:t>21/09/2009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C64C-EA5C-4587-93E8-F1C34220B6E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9766-35A3-4AD8-B533-5DF42E089F7D}" type="datetimeFigureOut">
              <a:rPr lang="es-EC" smtClean="0"/>
              <a:pPr/>
              <a:t>21/09/2009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C64C-EA5C-4587-93E8-F1C34220B6E9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3C09766-35A3-4AD8-B533-5DF42E089F7D}" type="datetimeFigureOut">
              <a:rPr lang="es-EC" smtClean="0"/>
              <a:pPr/>
              <a:t>21/09/2009</a:t>
            </a:fld>
            <a:endParaRPr lang="es-EC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617C64C-EA5C-4587-93E8-F1C34220B6E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3C09766-35A3-4AD8-B533-5DF42E089F7D}" type="datetimeFigureOut">
              <a:rPr lang="es-EC" smtClean="0"/>
              <a:pPr/>
              <a:t>21/09/2009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617C64C-EA5C-4587-93E8-F1C34220B6E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Video.ht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5214950"/>
            <a:ext cx="9144000" cy="1643050"/>
          </a:xfrm>
        </p:spPr>
        <p:txBody>
          <a:bodyPr>
            <a:noAutofit/>
          </a:bodyPr>
          <a:lstStyle/>
          <a:p>
            <a:pPr algn="ctr"/>
            <a:r>
              <a:rPr lang="es-EC" sz="2600" dirty="0" smtClean="0">
                <a:solidFill>
                  <a:schemeClr val="bg1"/>
                </a:solidFill>
              </a:rPr>
              <a:t>“ANÁLISIS,  DISEÑO  E  IMPLEMENTACIÓN  DE  UNA APLICACIÓN  QUE  SIRVA  DE  APOYO  EN  EL  PROCESO  DE ENSEÑANZA - APRENDIZAJE  DIRIGIDO  A </a:t>
            </a:r>
            <a:br>
              <a:rPr lang="es-EC" sz="2600" dirty="0" smtClean="0">
                <a:solidFill>
                  <a:schemeClr val="bg1"/>
                </a:solidFill>
              </a:rPr>
            </a:br>
            <a:r>
              <a:rPr lang="es-EC" sz="2600" dirty="0" smtClean="0">
                <a:solidFill>
                  <a:schemeClr val="bg1"/>
                </a:solidFill>
              </a:rPr>
              <a:t> NIÑOS  ESPECIALES”</a:t>
            </a:r>
            <a:endParaRPr lang="es-EC" sz="2600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Tesis\Tesis_PC\Fotos\Fasinarm_25nov2008\DSC024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40" y="842945"/>
            <a:ext cx="5143504" cy="3729062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071638" y="4714884"/>
            <a:ext cx="5286444" cy="357190"/>
          </a:xfrm>
          <a:prstGeom prst="rect">
            <a:avLst/>
          </a:prstGeom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Wendy Plata Alarcón,  </a:t>
            </a:r>
            <a:r>
              <a:rPr lang="es-EC" b="1" dirty="0" smtClean="0">
                <a:latin typeface="+mj-lt"/>
                <a:ea typeface="+mj-ea"/>
                <a:cs typeface="+mj-cs"/>
              </a:rPr>
              <a:t>wplata@espol.edu.ec</a:t>
            </a:r>
            <a:endParaRPr kumimoji="0" lang="es-EC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7" descr="logo-espol-transp-cor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5544"/>
            <a:ext cx="8636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285852" y="214290"/>
            <a:ext cx="44354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ESCUELA SUPERIOR POLITÉCNICA DEL LITORAL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kumimoji="0" lang="es-ES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Guayaquil - Ecuador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Resultados de las pruebas </a:t>
            </a:r>
            <a:br>
              <a:rPr lang="es-EC" dirty="0" smtClean="0"/>
            </a:br>
            <a:r>
              <a:rPr lang="es-EC" sz="3100" dirty="0" smtClean="0"/>
              <a:t>Formulario aplicado a Profesoras de FASINARM</a:t>
            </a:r>
            <a:endParaRPr lang="es-EC" sz="31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28596" y="1643050"/>
          <a:ext cx="3571900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1900"/>
              </a:tblGrid>
              <a:tr h="8654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b="1" dirty="0" smtClean="0">
                          <a:latin typeface="Arial" pitchFamily="34" charset="0"/>
                          <a:cs typeface="Arial" pitchFamily="34" charset="0"/>
                        </a:rPr>
                        <a:t>Proposiciones que abordan:</a:t>
                      </a:r>
                      <a:r>
                        <a:rPr lang="es-EC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endParaRPr lang="es-EC" dirty="0"/>
                    </a:p>
                  </a:txBody>
                  <a:tcPr/>
                </a:tc>
              </a:tr>
              <a:tr h="317350"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Adaptaciones educativas</a:t>
                      </a:r>
                      <a:endParaRPr lang="es-EC" sz="1600" dirty="0"/>
                    </a:p>
                  </a:txBody>
                  <a:tcPr/>
                </a:tc>
              </a:tr>
              <a:tr h="317350"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Capacidad de exploración del niño</a:t>
                      </a:r>
                      <a:endParaRPr lang="es-EC" sz="1600" dirty="0"/>
                    </a:p>
                  </a:txBody>
                  <a:tcPr/>
                </a:tc>
              </a:tr>
              <a:tr h="317350"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Velocidad de aparición de actividades</a:t>
                      </a:r>
                      <a:endParaRPr lang="es-EC" sz="1600" dirty="0"/>
                    </a:p>
                  </a:txBody>
                  <a:tcPr/>
                </a:tc>
              </a:tr>
              <a:tr h="548149"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Asociación, selección, clasificación y  denominación de objetos</a:t>
                      </a:r>
                      <a:endParaRPr lang="es-EC" sz="1600" dirty="0"/>
                    </a:p>
                  </a:txBody>
                  <a:tcPr/>
                </a:tc>
              </a:tr>
              <a:tr h="317350"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Precisión y coordinación</a:t>
                      </a:r>
                      <a:endParaRPr lang="es-EC" sz="1600" dirty="0"/>
                    </a:p>
                  </a:txBody>
                  <a:tcPr/>
                </a:tc>
              </a:tr>
              <a:tr h="317350"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Discriminación visual y auditiva</a:t>
                      </a:r>
                      <a:endParaRPr lang="es-EC" sz="1600" dirty="0"/>
                    </a:p>
                  </a:txBody>
                  <a:tcPr/>
                </a:tc>
              </a:tr>
              <a:tr h="317350"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Instrucciones verbales claras</a:t>
                      </a:r>
                      <a:endParaRPr lang="es-EC" sz="1600" dirty="0"/>
                    </a:p>
                  </a:txBody>
                  <a:tcPr/>
                </a:tc>
              </a:tr>
              <a:tr h="548149"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Uso del mouse como dispositivo de entrada</a:t>
                      </a:r>
                      <a:endParaRPr lang="es-EC" sz="1600" dirty="0"/>
                    </a:p>
                  </a:txBody>
                  <a:tcPr/>
                </a:tc>
              </a:tr>
              <a:tr h="317350"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 Tamaño y tipo de imágenes</a:t>
                      </a:r>
                      <a:endParaRPr lang="es-EC" sz="1600" dirty="0"/>
                    </a:p>
                  </a:txBody>
                  <a:tcPr/>
                </a:tc>
              </a:tr>
              <a:tr h="317350"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 Retroalimentación visual y auditiva</a:t>
                      </a:r>
                      <a:endParaRPr lang="es-EC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7 Gráfico"/>
          <p:cNvGraphicFramePr/>
          <p:nvPr/>
        </p:nvGraphicFramePr>
        <p:xfrm>
          <a:off x="4214810" y="2214554"/>
          <a:ext cx="4714908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6000760" y="1853975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1" dirty="0" smtClean="0"/>
              <a:t>Histograma</a:t>
            </a:r>
          </a:p>
          <a:p>
            <a:endParaRPr lang="es-EC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71613"/>
            <a:ext cx="8229600" cy="5000660"/>
          </a:xfrm>
        </p:spPr>
        <p:txBody>
          <a:bodyPr>
            <a:normAutofit fontScale="25000" lnSpcReduction="20000"/>
          </a:bodyPr>
          <a:lstStyle/>
          <a:p>
            <a:pPr lvl="0" algn="just">
              <a:buClrTx/>
            </a:pPr>
            <a:r>
              <a:rPr lang="es-EC" sz="8000" dirty="0" smtClean="0"/>
              <a:t>Se identificaron alternativas pedagógicas para la forma de aprender de los niños con síndrome de Down que fueron adaptadas durante la implementación del prototipo de la aplicación.</a:t>
            </a:r>
          </a:p>
          <a:p>
            <a:pPr>
              <a:buClrTx/>
              <a:buNone/>
            </a:pPr>
            <a:r>
              <a:rPr lang="es-EC" sz="8000" b="1" dirty="0" smtClean="0"/>
              <a:t> </a:t>
            </a:r>
            <a:endParaRPr lang="es-EC" sz="8000" dirty="0" smtClean="0"/>
          </a:p>
          <a:p>
            <a:pPr lvl="0" algn="just">
              <a:buClrTx/>
            </a:pPr>
            <a:r>
              <a:rPr lang="es-EC" sz="8000" dirty="0" smtClean="0"/>
              <a:t>Los criterios de Interacción Hombre Máquina  posibilitaron al prototipo implementado ser fácil de usar y reconocer por los niños.</a:t>
            </a:r>
          </a:p>
          <a:p>
            <a:pPr>
              <a:buClrTx/>
              <a:buNone/>
            </a:pPr>
            <a:endParaRPr lang="es-EC" sz="8000" dirty="0" smtClean="0"/>
          </a:p>
          <a:p>
            <a:pPr lvl="0" algn="just">
              <a:buClrTx/>
            </a:pPr>
            <a:r>
              <a:rPr lang="es-EC" sz="8000" dirty="0" smtClean="0"/>
              <a:t>Las actividades selección de figuras y asociación de objetos,  resultaron más fáciles de reconocer para los niños; mientras que la ejecución de tareas de escritura de una vocal y trazado de un número, demandaron mayor esfuerzo por parte de los niños.</a:t>
            </a:r>
          </a:p>
          <a:p>
            <a:pPr>
              <a:buClrTx/>
              <a:buNone/>
            </a:pPr>
            <a:endParaRPr lang="es-EC" sz="8000" dirty="0" smtClean="0"/>
          </a:p>
          <a:p>
            <a:pPr lvl="0" algn="just">
              <a:buClrTx/>
            </a:pPr>
            <a:r>
              <a:rPr lang="es-EC" sz="8000" dirty="0" smtClean="0"/>
              <a:t>El uso del prototipo estimula y desarrolla las destrezas motrices, cognitivas y auditivas de los niños especiales.</a:t>
            </a:r>
          </a:p>
          <a:p>
            <a:pPr>
              <a:buClrTx/>
              <a:buNone/>
            </a:pPr>
            <a:endParaRPr lang="es-EC" sz="8000" dirty="0" smtClean="0"/>
          </a:p>
          <a:p>
            <a:pPr lvl="0" algn="just">
              <a:buClrTx/>
            </a:pPr>
            <a:r>
              <a:rPr lang="es-EC" sz="8000" dirty="0" smtClean="0"/>
              <a:t>Contar con tecnología adecuada favorece el aprendizaje  de los niños especiales y los faculta para activar su potencial para convertirse en miembros más productivos y por tanto mejorar su calidad de vida.</a:t>
            </a:r>
          </a:p>
          <a:p>
            <a:pPr>
              <a:buClrTx/>
              <a:buNone/>
            </a:pPr>
            <a:endParaRPr lang="es-EC" sz="5600" dirty="0" smtClean="0"/>
          </a:p>
          <a:p>
            <a:pPr>
              <a:buClrTx/>
            </a:pPr>
            <a:endParaRPr lang="es-EC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71613"/>
            <a:ext cx="8229600" cy="4829188"/>
          </a:xfrm>
        </p:spPr>
        <p:txBody>
          <a:bodyPr>
            <a:normAutofit fontScale="70000" lnSpcReduction="20000"/>
          </a:bodyPr>
          <a:lstStyle/>
          <a:p>
            <a:pPr>
              <a:buClrTx/>
              <a:buNone/>
            </a:pPr>
            <a:endParaRPr lang="es-EC" dirty="0" smtClean="0"/>
          </a:p>
          <a:p>
            <a:pPr lvl="0" algn="just">
              <a:buClrTx/>
            </a:pPr>
            <a:r>
              <a:rPr lang="es-EC" dirty="0" smtClean="0"/>
              <a:t>Diseñar y desarrollar una versión de la aplicación que esté estructurada por niveles, básico y avanzado.</a:t>
            </a:r>
          </a:p>
          <a:p>
            <a:pPr>
              <a:buClrTx/>
              <a:buNone/>
            </a:pPr>
            <a:endParaRPr lang="es-EC" dirty="0" smtClean="0"/>
          </a:p>
          <a:p>
            <a:pPr lvl="0">
              <a:buClrTx/>
            </a:pPr>
            <a:r>
              <a:rPr lang="es-EC" dirty="0" smtClean="0"/>
              <a:t>Desarrollar ambientes computacionales que posibiliten a los niños especiales el aprendizaje de valores y normas de comportamiento.</a:t>
            </a:r>
          </a:p>
          <a:p>
            <a:pPr>
              <a:buClrTx/>
              <a:buNone/>
            </a:pPr>
            <a:r>
              <a:rPr lang="es-EC" dirty="0" smtClean="0"/>
              <a:t/>
            </a:r>
            <a:br>
              <a:rPr lang="es-EC" dirty="0" smtClean="0"/>
            </a:br>
            <a:endParaRPr lang="es-EC" dirty="0" smtClean="0"/>
          </a:p>
          <a:p>
            <a:pPr lvl="0" algn="just">
              <a:buClrTx/>
            </a:pPr>
            <a:r>
              <a:rPr lang="es-EC" dirty="0" smtClean="0"/>
              <a:t>Implementar aplicaciones computacionales para niños especiales en las que se le enseñe a conocer el cuerpo humano, en especial realizar el abordaje de la sexualidad con la finalidad de fortalecer la autodeterminación del niño.</a:t>
            </a:r>
          </a:p>
          <a:p>
            <a:pPr>
              <a:buClrTx/>
              <a:buNone/>
            </a:pPr>
            <a:endParaRPr lang="es-EC" dirty="0" smtClean="0"/>
          </a:p>
          <a:p>
            <a:pPr lvl="0" algn="just">
              <a:buClrTx/>
            </a:pPr>
            <a:r>
              <a:rPr lang="es-EC" dirty="0" smtClean="0"/>
              <a:t>Profundizar en la investigación y desarrollo de software que permita a las personas discapacitadas el acceso a la tecnología.</a:t>
            </a:r>
          </a:p>
          <a:p>
            <a:pPr>
              <a:buClrTx/>
              <a:buNone/>
            </a:pPr>
            <a:endParaRPr lang="es-EC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Muchas gracias por su atención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Tesis\Tesis_PC\Fotos\Fasinarm_02dic2008\DSC024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8016" y="1774825"/>
            <a:ext cx="6167967" cy="46259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Agenda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500175"/>
            <a:ext cx="8358246" cy="5143536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s-EC" dirty="0" smtClean="0"/>
              <a:t>  Descripción del problema</a:t>
            </a:r>
          </a:p>
          <a:p>
            <a:pPr>
              <a:buClrTx/>
              <a:buNone/>
            </a:pPr>
            <a:endParaRPr lang="es-EC" sz="1000" dirty="0" smtClean="0"/>
          </a:p>
          <a:p>
            <a:pPr>
              <a:buClrTx/>
            </a:pPr>
            <a:r>
              <a:rPr lang="es-EC" dirty="0" smtClean="0"/>
              <a:t>  Objetivos</a:t>
            </a:r>
          </a:p>
          <a:p>
            <a:pPr>
              <a:buClrTx/>
              <a:buNone/>
            </a:pPr>
            <a:endParaRPr lang="es-EC" sz="1000" dirty="0" smtClean="0"/>
          </a:p>
          <a:p>
            <a:pPr>
              <a:buClrTx/>
            </a:pPr>
            <a:r>
              <a:rPr lang="es-EC" dirty="0" smtClean="0"/>
              <a:t>  Análisis, Diseño e Implementación</a:t>
            </a:r>
          </a:p>
          <a:p>
            <a:pPr>
              <a:buClrTx/>
              <a:buNone/>
            </a:pPr>
            <a:endParaRPr lang="es-EC" sz="1000" dirty="0" smtClean="0"/>
          </a:p>
          <a:p>
            <a:pPr>
              <a:buClrTx/>
            </a:pPr>
            <a:r>
              <a:rPr lang="es-EC" dirty="0" smtClean="0"/>
              <a:t>  Instalación del Prototipo en FASINARM</a:t>
            </a:r>
          </a:p>
          <a:p>
            <a:pPr>
              <a:buClrTx/>
              <a:buNone/>
            </a:pPr>
            <a:endParaRPr lang="es-EC" sz="1000" dirty="0" smtClean="0"/>
          </a:p>
          <a:p>
            <a:pPr>
              <a:buClrTx/>
            </a:pPr>
            <a:r>
              <a:rPr lang="es-EC" dirty="0" smtClean="0"/>
              <a:t>  Pruebas</a:t>
            </a:r>
          </a:p>
          <a:p>
            <a:pPr>
              <a:buClrTx/>
              <a:buNone/>
            </a:pPr>
            <a:endParaRPr lang="es-EC" sz="1000" dirty="0" smtClean="0"/>
          </a:p>
          <a:p>
            <a:pPr>
              <a:buClrTx/>
            </a:pPr>
            <a:r>
              <a:rPr lang="es-EC" dirty="0" smtClean="0"/>
              <a:t>  Resultados de las pruebas</a:t>
            </a:r>
          </a:p>
          <a:p>
            <a:pPr>
              <a:buClrTx/>
              <a:buNone/>
            </a:pPr>
            <a:endParaRPr lang="es-EC" sz="1000" dirty="0" smtClean="0"/>
          </a:p>
          <a:p>
            <a:pPr>
              <a:buClrTx/>
            </a:pPr>
            <a:r>
              <a:rPr lang="es-EC" dirty="0" smtClean="0"/>
              <a:t>  Conclusiones</a:t>
            </a:r>
          </a:p>
          <a:p>
            <a:pPr>
              <a:buClrTx/>
              <a:buNone/>
            </a:pPr>
            <a:endParaRPr lang="es-EC" sz="1000" dirty="0" smtClean="0"/>
          </a:p>
          <a:p>
            <a:pPr>
              <a:buClrTx/>
            </a:pPr>
            <a:r>
              <a:rPr lang="es-EC" dirty="0" smtClean="0"/>
              <a:t>  Recomendaciones</a:t>
            </a:r>
            <a:endParaRPr lang="en-US" dirty="0" smtClean="0"/>
          </a:p>
          <a:p>
            <a:pPr>
              <a:buNone/>
            </a:pPr>
            <a:endParaRPr lang="es-EC" sz="3900" dirty="0" smtClean="0">
              <a:cs typeface="Arial" pitchFamily="34" charset="0"/>
            </a:endParaRPr>
          </a:p>
          <a:p>
            <a:endParaRPr lang="es-EC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C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C" sz="2600" dirty="0" smtClean="0">
              <a:latin typeface="Arial" pitchFamily="34" charset="0"/>
              <a:cs typeface="Arial" pitchFamily="34" charset="0"/>
            </a:endParaRPr>
          </a:p>
          <a:p>
            <a:endParaRPr lang="es-EC" sz="2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Descripción del problema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571613"/>
            <a:ext cx="8229600" cy="5214974"/>
          </a:xfrm>
        </p:spPr>
        <p:txBody>
          <a:bodyPr>
            <a:normAutofit/>
          </a:bodyPr>
          <a:lstStyle/>
          <a:p>
            <a:pPr algn="just"/>
            <a:r>
              <a:rPr lang="es-EC" dirty="0" smtClean="0">
                <a:solidFill>
                  <a:schemeClr val="accent1"/>
                </a:solidFill>
              </a:rPr>
              <a:t>Escasez de recursos diseñados para personas con discapacidad intelectual.</a:t>
            </a:r>
          </a:p>
          <a:p>
            <a:pPr algn="just"/>
            <a:endParaRPr lang="es-EC" dirty="0" smtClean="0">
              <a:solidFill>
                <a:schemeClr val="accent1"/>
              </a:solidFill>
            </a:endParaRPr>
          </a:p>
          <a:p>
            <a:pPr algn="just"/>
            <a:r>
              <a:rPr lang="es-EC" dirty="0" smtClean="0">
                <a:solidFill>
                  <a:schemeClr val="accent1"/>
                </a:solidFill>
              </a:rPr>
              <a:t>Selección inapropiada de aplicaciones computacionales  para discapacitados.</a:t>
            </a:r>
          </a:p>
          <a:p>
            <a:pPr algn="just"/>
            <a:endParaRPr lang="es-EC" dirty="0" smtClean="0">
              <a:solidFill>
                <a:schemeClr val="accent1"/>
              </a:solidFill>
            </a:endParaRPr>
          </a:p>
          <a:p>
            <a:pPr algn="just"/>
            <a:r>
              <a:rPr lang="es-EC" dirty="0" smtClean="0">
                <a:solidFill>
                  <a:schemeClr val="accent1"/>
                </a:solidFill>
              </a:rPr>
              <a:t>Uso de principios metodológicos  para  optimizar el rendimiento académico de los niños.</a:t>
            </a:r>
          </a:p>
          <a:p>
            <a:endParaRPr lang="es-EC" dirty="0" smtClean="0">
              <a:solidFill>
                <a:schemeClr val="accent1"/>
              </a:solidFill>
            </a:endParaRPr>
          </a:p>
          <a:p>
            <a:endParaRPr lang="es-EC" dirty="0" smtClean="0">
              <a:solidFill>
                <a:schemeClr val="accent1"/>
              </a:solidFill>
            </a:endParaRPr>
          </a:p>
          <a:p>
            <a:endParaRPr lang="es-EC" dirty="0" smtClean="0">
              <a:solidFill>
                <a:schemeClr val="accent1"/>
              </a:solidFill>
            </a:endParaRPr>
          </a:p>
          <a:p>
            <a:endParaRPr lang="es-EC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00174"/>
            <a:ext cx="8401080" cy="5357826"/>
          </a:xfrm>
        </p:spPr>
        <p:txBody>
          <a:bodyPr>
            <a:normAutofit fontScale="70000" lnSpcReduction="20000"/>
          </a:bodyPr>
          <a:lstStyle/>
          <a:p>
            <a:pPr algn="just">
              <a:buClrTx/>
            </a:pPr>
            <a:r>
              <a:rPr lang="es-EC" dirty="0" smtClean="0"/>
              <a:t>Realizar un estudio de los Modelos Pedagógicos utilizados en la Educación Especial.</a:t>
            </a:r>
          </a:p>
          <a:p>
            <a:pPr algn="just">
              <a:buClrTx/>
            </a:pPr>
            <a:endParaRPr lang="es-EC" dirty="0" smtClean="0"/>
          </a:p>
          <a:p>
            <a:pPr algn="just">
              <a:buClrTx/>
            </a:pPr>
            <a:r>
              <a:rPr lang="es-EC" dirty="0" smtClean="0"/>
              <a:t>Efectuar un análisis del estado actual de las aplicaciones existentes en el mercado para la enseñanza orientada a niños especiales. </a:t>
            </a:r>
          </a:p>
          <a:p>
            <a:pPr algn="just">
              <a:buClrTx/>
            </a:pPr>
            <a:endParaRPr lang="es-EC" dirty="0" smtClean="0"/>
          </a:p>
          <a:p>
            <a:pPr algn="just">
              <a:buClrTx/>
            </a:pPr>
            <a:r>
              <a:rPr lang="es-EC" dirty="0" smtClean="0"/>
              <a:t>Diseñar una aplicación orientada a niños especiales, empleando  modelos pedagógicos y criterios de Interacción Hombre Máquina.</a:t>
            </a:r>
          </a:p>
          <a:p>
            <a:pPr algn="just">
              <a:buClrTx/>
            </a:pPr>
            <a:endParaRPr lang="es-EC" dirty="0" smtClean="0"/>
          </a:p>
          <a:p>
            <a:pPr algn="just">
              <a:buClrTx/>
            </a:pPr>
            <a:r>
              <a:rPr lang="es-EC" dirty="0" smtClean="0"/>
              <a:t>Implementar un prototipo de la aplicación diseñada, con la finalidad de probar su usabilidad con los usuarios a los que está destinada.</a:t>
            </a:r>
          </a:p>
          <a:p>
            <a:pPr algn="just">
              <a:buClrTx/>
              <a:buNone/>
            </a:pPr>
            <a:endParaRPr lang="es-EC" dirty="0" smtClean="0"/>
          </a:p>
          <a:p>
            <a:pPr algn="just">
              <a:buClrTx/>
            </a:pPr>
            <a:r>
              <a:rPr lang="es-EC" dirty="0" smtClean="0"/>
              <a:t>Estimular y desarrollar las destrezas motrices, cognitivas y auditivas de los niños especiales.</a:t>
            </a:r>
          </a:p>
          <a:p>
            <a:pPr algn="just">
              <a:buClrTx/>
            </a:pPr>
            <a:endParaRPr lang="es-EC" dirty="0" smtClean="0"/>
          </a:p>
          <a:p>
            <a:pPr algn="just">
              <a:buClrTx/>
            </a:pPr>
            <a:r>
              <a:rPr lang="es-EC" dirty="0" smtClean="0"/>
              <a:t>Profundizar en el Estudio de las Aplicaciones Computacionales desarrolladas en la ESPOL que involucran diferentes Factores Humanos.</a:t>
            </a:r>
          </a:p>
          <a:p>
            <a:pPr algn="just"/>
            <a:endParaRPr lang="es-EC" dirty="0" smtClean="0"/>
          </a:p>
          <a:p>
            <a:pPr algn="just"/>
            <a:endParaRPr lang="es-EC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</a:gradFill>
        </p:spPr>
        <p:txBody>
          <a:bodyPr>
            <a:normAutofit/>
          </a:bodyPr>
          <a:lstStyle/>
          <a:p>
            <a:pPr algn="ctr"/>
            <a:r>
              <a:rPr lang="es-EC" sz="4000" dirty="0" smtClean="0">
                <a:solidFill>
                  <a:schemeClr val="tx1"/>
                </a:solidFill>
              </a:rPr>
              <a:t>Análisis, Diseño e Implementación</a:t>
            </a:r>
            <a:endParaRPr lang="es-EC" sz="4000" dirty="0">
              <a:solidFill>
                <a:schemeClr val="tx1"/>
              </a:solidFill>
            </a:endParaRPr>
          </a:p>
        </p:txBody>
      </p:sp>
      <p:pic>
        <p:nvPicPr>
          <p:cNvPr id="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0251" t="19128" r="24599" b="24437"/>
          <a:stretch>
            <a:fillRect/>
          </a:stretch>
        </p:blipFill>
        <p:spPr bwMode="auto">
          <a:xfrm>
            <a:off x="3428992" y="1785926"/>
            <a:ext cx="5500726" cy="4714908"/>
          </a:xfrm>
          <a:noFill/>
          <a:ln>
            <a:miter lim="800000"/>
            <a:headEnd/>
            <a:tailEnd/>
          </a:ln>
        </p:spPr>
      </p:pic>
      <p:pic>
        <p:nvPicPr>
          <p:cNvPr id="25" name="Picture 2" descr="C:\Tesis\Tesis_PC\Fotos\Fasinarm_02dic2008\DSC02415.JPG"/>
          <p:cNvPicPr>
            <a:picLocks noChangeAspect="1" noChangeArrowheads="1"/>
          </p:cNvPicPr>
          <p:nvPr/>
        </p:nvPicPr>
        <p:blipFill>
          <a:blip r:embed="rId4" cstate="print"/>
          <a:srcRect r="23340"/>
          <a:stretch>
            <a:fillRect/>
          </a:stretch>
        </p:blipFill>
        <p:spPr bwMode="auto">
          <a:xfrm>
            <a:off x="500034" y="1785926"/>
            <a:ext cx="2532803" cy="2143141"/>
          </a:xfrm>
          <a:prstGeom prst="rect">
            <a:avLst/>
          </a:prstGeom>
          <a:noFill/>
        </p:spPr>
      </p:pic>
      <p:pic>
        <p:nvPicPr>
          <p:cNvPr id="1026" name="Picture 2" descr="C:\Tesis\Tesis_PC\Fotos\Fasinarm_Pruebas_20Ag2009\DSC059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964" y="4473314"/>
            <a:ext cx="2534400" cy="20275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</a:gradFill>
        </p:spPr>
        <p:txBody>
          <a:bodyPr>
            <a:normAutofit/>
          </a:bodyPr>
          <a:lstStyle/>
          <a:p>
            <a:pPr algn="ctr"/>
            <a:r>
              <a:rPr lang="es-EC" sz="4000" dirty="0" smtClean="0">
                <a:solidFill>
                  <a:schemeClr val="tx1"/>
                </a:solidFill>
              </a:rPr>
              <a:t>Instalación del Prototipo en FASINARM</a:t>
            </a:r>
            <a:endParaRPr lang="es-EC" sz="4000" dirty="0">
              <a:solidFill>
                <a:schemeClr val="tx1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357290" y="1775191"/>
            <a:ext cx="6286544" cy="4654205"/>
          </a:xfrm>
        </p:spPr>
        <p:txBody>
          <a:bodyPr/>
          <a:lstStyle/>
          <a:p>
            <a:endParaRPr lang="es-EC" dirty="0"/>
          </a:p>
        </p:txBody>
      </p:sp>
      <p:pic>
        <p:nvPicPr>
          <p:cNvPr id="6" name="Picture 3" descr="C:\Tesis\Tesis_PC\Fotos\Fasinarm_Pruebas_20Ag2009\DSC059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8016" y="1774825"/>
            <a:ext cx="6167967" cy="4625975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7858148" y="607220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/>
                </a:solidFill>
                <a:hlinkClick r:id="rId4" action="ppaction://hlinkfile"/>
              </a:rPr>
              <a:t>Video</a:t>
            </a:r>
            <a:endParaRPr lang="es-EC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Pruebas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s-EC" dirty="0" smtClean="0"/>
              <a:t>Observación directa de la funcionalidad del prototipo e interacción con los  usuarios.</a:t>
            </a:r>
          </a:p>
          <a:p>
            <a:pPr>
              <a:buClrTx/>
              <a:buNone/>
            </a:pPr>
            <a:endParaRPr lang="es-EC" dirty="0" smtClean="0"/>
          </a:p>
          <a:p>
            <a:pPr algn="just">
              <a:buClrTx/>
            </a:pPr>
            <a:r>
              <a:rPr lang="es-EC" dirty="0" smtClean="0"/>
              <a:t>Formulario aplicado a profesoras, a fin de determinar si el prototipo estimula las destrezas motrices, cognitivas y auditivas en los niños especiales.</a:t>
            </a:r>
          </a:p>
          <a:p>
            <a:endParaRPr lang="es-EC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Resultados de las pruebas </a:t>
            </a:r>
            <a:br>
              <a:rPr lang="es-EC" dirty="0" smtClean="0"/>
            </a:br>
            <a:r>
              <a:rPr lang="es-EC" sz="3100" dirty="0" smtClean="0"/>
              <a:t>Observación directa</a:t>
            </a:r>
            <a:endParaRPr lang="es-EC" sz="31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5143536"/>
          </a:xfrm>
        </p:spPr>
        <p:txBody>
          <a:bodyPr>
            <a:normAutofit fontScale="70000" lnSpcReduction="20000"/>
          </a:bodyPr>
          <a:lstStyle/>
          <a:p>
            <a:pPr>
              <a:buClrTx/>
            </a:pPr>
            <a:endParaRPr lang="es-EC" dirty="0" smtClean="0"/>
          </a:p>
          <a:p>
            <a:pPr algn="just">
              <a:buClrTx/>
            </a:pPr>
            <a:r>
              <a:rPr lang="es-EC" sz="3400" dirty="0" smtClean="0"/>
              <a:t>El prototipo funcionó de acuerdo a las especificaciones.</a:t>
            </a:r>
          </a:p>
          <a:p>
            <a:pPr>
              <a:buClrTx/>
              <a:buNone/>
            </a:pPr>
            <a:endParaRPr lang="es-EC" sz="3400" dirty="0" smtClean="0"/>
          </a:p>
          <a:p>
            <a:pPr algn="just">
              <a:buClrTx/>
            </a:pPr>
            <a:r>
              <a:rPr lang="es-EC" sz="3400" dirty="0" smtClean="0"/>
              <a:t>Los colores y sonidos usados en la interfaz les motivaron a descubrir lo que se encontraba en cada una de las secciones. </a:t>
            </a:r>
          </a:p>
          <a:p>
            <a:pPr>
              <a:buClrTx/>
              <a:buNone/>
            </a:pPr>
            <a:endParaRPr lang="es-EC" sz="3400" dirty="0" smtClean="0"/>
          </a:p>
          <a:p>
            <a:pPr algn="just">
              <a:buClrTx/>
            </a:pPr>
            <a:r>
              <a:rPr lang="es-EC" sz="3400" dirty="0" smtClean="0"/>
              <a:t> La disposición de los elementos en pantalla, colores y tamaños,  posibilitaron a los niños la exploración de la aplicación.</a:t>
            </a:r>
          </a:p>
          <a:p>
            <a:pPr>
              <a:buClrTx/>
              <a:buNone/>
            </a:pPr>
            <a:endParaRPr lang="es-EC" sz="3400" dirty="0" smtClean="0"/>
          </a:p>
          <a:p>
            <a:pPr algn="just">
              <a:buClrTx/>
            </a:pPr>
            <a:r>
              <a:rPr lang="es-EC" sz="3400" dirty="0" smtClean="0"/>
              <a:t>La replicación de escritura y trazado,  demandaron mayor esfuerzo por parte de los niños.</a:t>
            </a:r>
          </a:p>
          <a:p>
            <a:pPr>
              <a:buClrTx/>
              <a:buNone/>
            </a:pPr>
            <a:endParaRPr lang="es-EC" sz="3400" dirty="0" smtClean="0"/>
          </a:p>
          <a:p>
            <a:pPr algn="just">
              <a:buClrTx/>
            </a:pPr>
            <a:r>
              <a:rPr lang="es-EC" sz="3400" dirty="0" smtClean="0"/>
              <a:t>En general, los niños se sintieron más familiarizados con las figuras geométricas así como los colores primarios. </a:t>
            </a:r>
          </a:p>
          <a:p>
            <a:endParaRPr lang="es-EC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 de las pruebas </a:t>
            </a:r>
            <a:br>
              <a:rPr lang="es-EC" dirty="0" smtClean="0"/>
            </a:br>
            <a:r>
              <a:rPr lang="es-EC" sz="2800" dirty="0" smtClean="0"/>
              <a:t>Formulario aplicado a Profesoras de FASINARM</a:t>
            </a:r>
            <a:endParaRPr lang="es-EC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867991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Proposición: 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s-EC" sz="2000" i="1" dirty="0" smtClean="0">
                <a:latin typeface="Arial" pitchFamily="34" charset="0"/>
                <a:cs typeface="Arial" pitchFamily="34" charset="0"/>
              </a:rPr>
              <a:t>El niño a mantiene una atención prolongada sobre la aplicación mientras se están ejecutando las actividades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>
              <a:buClrTx/>
              <a:buNone/>
            </a:pPr>
            <a:endParaRPr lang="es-EC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None/>
            </a:pPr>
            <a:endParaRPr lang="es-EC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None/>
            </a:pPr>
            <a:endParaRPr lang="es-EC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None/>
            </a:pPr>
            <a:endParaRPr lang="es-EC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Gráfico"/>
          <p:cNvGraphicFramePr/>
          <p:nvPr/>
        </p:nvGraphicFramePr>
        <p:xfrm>
          <a:off x="1785918" y="3143248"/>
          <a:ext cx="5357850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929058" y="278605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1" dirty="0" smtClean="0"/>
              <a:t>Histograma</a:t>
            </a:r>
          </a:p>
          <a:p>
            <a:endParaRPr lang="es-EC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597</TotalTime>
  <Words>516</Words>
  <Application>Microsoft Office PowerPoint</Application>
  <PresentationFormat>Presentación en pantalla (4:3)</PresentationFormat>
  <Paragraphs>109</Paragraphs>
  <Slides>13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Módulo</vt:lpstr>
      <vt:lpstr>“ANÁLISIS,  DISEÑO  E  IMPLEMENTACIÓN  DE  UNA APLICACIÓN  QUE  SIRVA  DE  APOYO  EN  EL  PROCESO  DE ENSEÑANZA - APRENDIZAJE  DIRIGIDO  A   NIÑOS  ESPECIALES”</vt:lpstr>
      <vt:lpstr>Agenda</vt:lpstr>
      <vt:lpstr>Descripción del problema</vt:lpstr>
      <vt:lpstr>Objetivos</vt:lpstr>
      <vt:lpstr>Análisis, Diseño e Implementación</vt:lpstr>
      <vt:lpstr>Instalación del Prototipo en FASINARM</vt:lpstr>
      <vt:lpstr>Pruebas</vt:lpstr>
      <vt:lpstr>Resultados de las pruebas  Observación directa</vt:lpstr>
      <vt:lpstr>Resultados de las pruebas  Formulario aplicado a Profesoras de FASINARM</vt:lpstr>
      <vt:lpstr>Resultados de las pruebas  Formulario aplicado a Profesoras de FASINARM</vt:lpstr>
      <vt:lpstr>Conclusiones</vt:lpstr>
      <vt:lpstr>Recomendaciones</vt:lpstr>
      <vt:lpstr>Muchas gracias por su atención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user</cp:lastModifiedBy>
  <cp:revision>67</cp:revision>
  <dcterms:created xsi:type="dcterms:W3CDTF">2009-07-25T12:07:09Z</dcterms:created>
  <dcterms:modified xsi:type="dcterms:W3CDTF">2009-09-21T11:01:43Z</dcterms:modified>
</cp:coreProperties>
</file>