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1"/>
  </p:sldMasterIdLst>
  <p:notesMasterIdLst>
    <p:notesMasterId r:id="rId46"/>
  </p:notesMasterIdLst>
  <p:handoutMasterIdLst>
    <p:handoutMasterId r:id="rId47"/>
  </p:handout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296" r:id="rId44"/>
    <p:sldId id="29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11" autoAdjust="0"/>
    <p:restoredTop sz="83806" autoAdjust="0"/>
  </p:normalViewPr>
  <p:slideViewPr>
    <p:cSldViewPr>
      <p:cViewPr varScale="1">
        <p:scale>
          <a:sx n="84" d="100"/>
          <a:sy n="84" d="100"/>
        </p:scale>
        <p:origin x="-6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TESIS%20TASA%2019.73\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sz="1000" b="1" i="0" u="none" strike="noStrike" baseline="0">
                <a:solidFill>
                  <a:srgbClr val="000000"/>
                </a:solidFill>
                <a:latin typeface="Arial"/>
                <a:ea typeface="Arial"/>
                <a:cs typeface="Arial"/>
              </a:defRPr>
            </a:pPr>
            <a:r>
              <a:rPr lang="en-US"/>
              <a:t>Sensitivity: VALOR NETO ACTUAL</a:t>
            </a:r>
          </a:p>
        </c:rich>
      </c:tx>
      <c:layout>
        <c:manualLayout>
          <c:xMode val="edge"/>
          <c:yMode val="edge"/>
          <c:x val="0.43280632411067377"/>
          <c:y val="3.8596623480754814E-2"/>
        </c:manualLayout>
      </c:layout>
      <c:spPr>
        <a:noFill/>
        <a:ln w="25400">
          <a:noFill/>
        </a:ln>
      </c:spPr>
    </c:title>
    <c:plotArea>
      <c:layout>
        <c:manualLayout>
          <c:layoutTarget val="inner"/>
          <c:xMode val="edge"/>
          <c:yMode val="edge"/>
          <c:x val="0.16403162055335971"/>
          <c:y val="0.26666758041248778"/>
          <c:w val="0.78853754940711207"/>
          <c:h val="0.68421287079519932"/>
        </c:manualLayout>
      </c:layout>
      <c:barChart>
        <c:barDir val="bar"/>
        <c:grouping val="clustered"/>
        <c:ser>
          <c:idx val="0"/>
          <c:order val="0"/>
          <c:spPr>
            <a:solidFill>
              <a:srgbClr val="008000"/>
            </a:solidFill>
            <a:ln w="12700">
              <a:solidFill>
                <a:srgbClr val="000000"/>
              </a:solidFill>
              <a:prstDash val="solid"/>
            </a:ln>
          </c:spPr>
          <c:dPt>
            <c:idx val="0"/>
            <c:spPr>
              <a:solidFill>
                <a:srgbClr val="1932EB"/>
              </a:solidFill>
              <a:ln w="12700">
                <a:solidFill>
                  <a:srgbClr val="000000"/>
                </a:solidFill>
                <a:prstDash val="solid"/>
              </a:ln>
            </c:spPr>
          </c:dPt>
          <c:dPt>
            <c:idx val="1"/>
            <c:spPr>
              <a:solidFill>
                <a:srgbClr val="FF4848"/>
              </a:solidFill>
              <a:ln w="12700">
                <a:solidFill>
                  <a:srgbClr val="000000"/>
                </a:solidFill>
                <a:prstDash val="solid"/>
              </a:ln>
            </c:spPr>
          </c:dPt>
          <c:dPt>
            <c:idx val="2"/>
            <c:spPr>
              <a:solidFill>
                <a:srgbClr val="00B6B1"/>
              </a:solidFill>
              <a:ln w="12700">
                <a:solidFill>
                  <a:srgbClr val="000000"/>
                </a:solidFill>
                <a:prstDash val="solid"/>
              </a:ln>
            </c:spPr>
          </c:dPt>
          <c:dPt>
            <c:idx val="3"/>
            <c:spPr>
              <a:solidFill>
                <a:srgbClr val="F0FF32"/>
              </a:solidFill>
              <a:ln w="12700">
                <a:solidFill>
                  <a:srgbClr val="000000"/>
                </a:solidFill>
                <a:prstDash val="solid"/>
              </a:ln>
            </c:spPr>
          </c:dPt>
          <c:dPt>
            <c:idx val="4"/>
            <c:spPr>
              <a:solidFill>
                <a:srgbClr val="003596"/>
              </a:solidFill>
              <a:ln w="12700">
                <a:solidFill>
                  <a:srgbClr val="000000"/>
                </a:solidFill>
                <a:prstDash val="solid"/>
              </a:ln>
            </c:spPr>
          </c:dPt>
          <c:dPt>
            <c:idx val="5"/>
            <c:spPr>
              <a:solidFill>
                <a:srgbClr val="ACACAC"/>
              </a:solidFill>
              <a:ln w="12700">
                <a:solidFill>
                  <a:srgbClr val="000000"/>
                </a:solidFill>
                <a:prstDash val="solid"/>
              </a:ln>
            </c:spPr>
          </c:dPt>
          <c:dPt>
            <c:idx val="6"/>
            <c:spPr>
              <a:solidFill>
                <a:srgbClr val="FF7900"/>
              </a:solidFill>
              <a:ln w="12700">
                <a:solidFill>
                  <a:srgbClr val="000000"/>
                </a:solidFill>
                <a:prstDash val="solid"/>
              </a:ln>
            </c:spPr>
          </c:dPt>
          <c:dPt>
            <c:idx val="7"/>
            <c:spPr>
              <a:solidFill>
                <a:srgbClr val="3CEB50"/>
              </a:solidFill>
              <a:ln w="12700">
                <a:solidFill>
                  <a:srgbClr val="000000"/>
                </a:solidFill>
                <a:prstDash val="solid"/>
              </a:ln>
            </c:spPr>
          </c:dPt>
          <c:dPt>
            <c:idx val="8"/>
            <c:spPr>
              <a:solidFill>
                <a:srgbClr val="9999FF"/>
              </a:solidFill>
              <a:ln w="12700">
                <a:solidFill>
                  <a:srgbClr val="000000"/>
                </a:solidFill>
                <a:prstDash val="solid"/>
              </a:ln>
            </c:spPr>
          </c:dPt>
          <c:dPt>
            <c:idx val="9"/>
            <c:spPr>
              <a:solidFill>
                <a:srgbClr val="FFCC33"/>
              </a:solidFill>
              <a:ln w="12700">
                <a:solidFill>
                  <a:srgbClr val="000000"/>
                </a:solidFill>
                <a:prstDash val="solid"/>
              </a:ln>
            </c:spPr>
          </c:dPt>
          <c:dPt>
            <c:idx val="10"/>
            <c:spPr>
              <a:solidFill>
                <a:srgbClr val="993366"/>
              </a:solidFill>
              <a:ln w="12700">
                <a:solidFill>
                  <a:srgbClr val="000000"/>
                </a:solidFill>
                <a:prstDash val="solid"/>
              </a:ln>
            </c:spPr>
          </c:dPt>
          <c:dLbls>
            <c:dLbl>
              <c:idx val="0"/>
              <c:spPr/>
              <c:txPr>
                <a:bodyPr/>
                <a:lstStyle/>
                <a:p>
                  <a:pPr>
                    <a:defRPr lang="es-ES" sz="700"/>
                  </a:pPr>
                  <a:endParaRPr lang="es-ES"/>
                </a:p>
              </c:txPr>
              <c:showVal val="1"/>
            </c:dLbl>
            <c:dLbl>
              <c:idx val="1"/>
              <c:spPr/>
              <c:txPr>
                <a:bodyPr/>
                <a:lstStyle/>
                <a:p>
                  <a:pPr>
                    <a:defRPr lang="es-ES" sz="700"/>
                  </a:pPr>
                  <a:endParaRPr lang="es-ES"/>
                </a:p>
              </c:txPr>
              <c:showVal val="1"/>
            </c:dLbl>
            <c:dLbl>
              <c:idx val="2"/>
              <c:spPr/>
              <c:txPr>
                <a:bodyPr/>
                <a:lstStyle/>
                <a:p>
                  <a:pPr>
                    <a:defRPr lang="es-ES" sz="700"/>
                  </a:pPr>
                  <a:endParaRPr lang="es-ES"/>
                </a:p>
              </c:txPr>
              <c:showVal val="1"/>
            </c:dLbl>
            <c:dLbl>
              <c:idx val="3"/>
              <c:spPr/>
              <c:txPr>
                <a:bodyPr/>
                <a:lstStyle/>
                <a:p>
                  <a:pPr>
                    <a:defRPr lang="es-ES" sz="700"/>
                  </a:pPr>
                  <a:endParaRPr lang="es-ES"/>
                </a:p>
              </c:txPr>
              <c:showVal val="1"/>
            </c:dLbl>
            <c:dLbl>
              <c:idx val="4"/>
              <c:spPr/>
              <c:txPr>
                <a:bodyPr/>
                <a:lstStyle/>
                <a:p>
                  <a:pPr>
                    <a:defRPr lang="es-ES" sz="700"/>
                  </a:pPr>
                  <a:endParaRPr lang="es-ES"/>
                </a:p>
              </c:txPr>
              <c:showVal val="1"/>
            </c:dLbl>
            <c:dLbl>
              <c:idx val="5"/>
              <c:spPr/>
              <c:txPr>
                <a:bodyPr/>
                <a:lstStyle/>
                <a:p>
                  <a:pPr>
                    <a:defRPr lang="es-ES" sz="700"/>
                  </a:pPr>
                  <a:endParaRPr lang="es-ES"/>
                </a:p>
              </c:txPr>
              <c:showVal val="1"/>
            </c:dLbl>
            <c:dLbl>
              <c:idx val="6"/>
              <c:spPr/>
              <c:txPr>
                <a:bodyPr/>
                <a:lstStyle/>
                <a:p>
                  <a:pPr>
                    <a:defRPr lang="es-ES" sz="700"/>
                  </a:pPr>
                  <a:endParaRPr lang="es-ES"/>
                </a:p>
              </c:txPr>
              <c:showVal val="1"/>
            </c:dLbl>
            <c:dLbl>
              <c:idx val="7"/>
              <c:spPr/>
              <c:txPr>
                <a:bodyPr/>
                <a:lstStyle/>
                <a:p>
                  <a:pPr>
                    <a:defRPr lang="es-ES" sz="700"/>
                  </a:pPr>
                  <a:endParaRPr lang="es-ES"/>
                </a:p>
              </c:txPr>
              <c:showVal val="1"/>
            </c:dLbl>
            <c:dLbl>
              <c:idx val="8"/>
              <c:spPr/>
              <c:txPr>
                <a:bodyPr/>
                <a:lstStyle/>
                <a:p>
                  <a:pPr>
                    <a:defRPr lang="es-ES" sz="700"/>
                  </a:pPr>
                  <a:endParaRPr lang="es-ES"/>
                </a:p>
              </c:txPr>
              <c:showVal val="1"/>
            </c:dLbl>
            <c:dLbl>
              <c:idx val="9"/>
              <c:spPr/>
              <c:txPr>
                <a:bodyPr/>
                <a:lstStyle/>
                <a:p>
                  <a:pPr>
                    <a:defRPr lang="es-ES" sz="700"/>
                  </a:pPr>
                  <a:endParaRPr lang="es-ES"/>
                </a:p>
              </c:txPr>
              <c:showVal val="1"/>
            </c:dLbl>
            <c:dLbl>
              <c:idx val="10"/>
              <c:spPr/>
              <c:txPr>
                <a:bodyPr/>
                <a:lstStyle/>
                <a:p>
                  <a:pPr>
                    <a:defRPr lang="es-ES" sz="700"/>
                  </a:pPr>
                  <a:endParaRPr lang="es-ES"/>
                </a:p>
              </c:txPr>
              <c:showVal val="1"/>
            </c:dLbl>
            <c:delete val="1"/>
          </c:dLbls>
          <c:cat>
            <c:strRef>
              <c:f>Report!$BG$5:$BG$15</c:f>
              <c:strCache>
                <c:ptCount val="11"/>
                <c:pt idx="0">
                  <c:v>Gastos Publicitarios</c:v>
                </c:pt>
                <c:pt idx="1">
                  <c:v>Seguro para el Bus</c:v>
                </c:pt>
                <c:pt idx="2">
                  <c:v>Alquiler De Oficina</c:v>
                </c:pt>
                <c:pt idx="3">
                  <c:v>Gastos Mantenimiento de Bus Movil</c:v>
                </c:pt>
                <c:pt idx="4">
                  <c:v>Crecimiento Reservaciones</c:v>
                </c:pt>
                <c:pt idx="5">
                  <c:v>Crecimiento Mensual</c:v>
                </c:pt>
                <c:pt idx="6">
                  <c:v>Precio de Reservaciones</c:v>
                </c:pt>
                <c:pt idx="7">
                  <c:v>Precio de Entradas Individuales</c:v>
                </c:pt>
                <c:pt idx="8">
                  <c:v>Ventas de Entradas Reservadas</c:v>
                </c:pt>
                <c:pt idx="9">
                  <c:v>Ventas de Entradas Individuales</c:v>
                </c:pt>
                <c:pt idx="10">
                  <c:v>Costos Variables</c:v>
                </c:pt>
              </c:strCache>
            </c:strRef>
          </c:cat>
          <c:val>
            <c:numRef>
              <c:f>Report!$BH$5:$BH$15</c:f>
              <c:numCache>
                <c:formatCode>##0.0%</c:formatCode>
                <c:ptCount val="11"/>
                <c:pt idx="0">
                  <c:v>-1.1505967687377464E-4</c:v>
                </c:pt>
                <c:pt idx="1">
                  <c:v>1.5463331382411833E-4</c:v>
                </c:pt>
                <c:pt idx="2">
                  <c:v>3.626364133384512E-4</c:v>
                </c:pt>
                <c:pt idx="3">
                  <c:v>-5.0009300555517173E-4</c:v>
                </c:pt>
                <c:pt idx="4">
                  <c:v>6.4096128941582931E-4</c:v>
                </c:pt>
                <c:pt idx="5">
                  <c:v>1.4212997754006222E-3</c:v>
                </c:pt>
                <c:pt idx="6">
                  <c:v>1.9683668371700941E-3</c:v>
                </c:pt>
                <c:pt idx="7">
                  <c:v>5.4359613610859428E-3</c:v>
                </c:pt>
                <c:pt idx="8">
                  <c:v>2.7265066759140099E-2</c:v>
                </c:pt>
                <c:pt idx="9">
                  <c:v>8.6456544902109508E-2</c:v>
                </c:pt>
                <c:pt idx="10">
                  <c:v>-0.87567937666609053</c:v>
                </c:pt>
              </c:numCache>
            </c:numRef>
          </c:val>
        </c:ser>
        <c:gapWidth val="20"/>
        <c:overlap val="100"/>
        <c:axId val="103587200"/>
        <c:axId val="103601280"/>
      </c:barChart>
      <c:catAx>
        <c:axId val="103587200"/>
        <c:scaling>
          <c:orientation val="maxMin"/>
        </c:scaling>
        <c:axPos val="l"/>
        <c:numFmt formatCode="General" sourceLinked="1"/>
        <c:majorTickMark val="none"/>
        <c:tickLblPos val="low"/>
        <c:spPr>
          <a:ln w="3175">
            <a:solidFill>
              <a:srgbClr val="000000"/>
            </a:solidFill>
            <a:prstDash val="solid"/>
          </a:ln>
        </c:spPr>
        <c:txPr>
          <a:bodyPr rot="0" vert="horz"/>
          <a:lstStyle/>
          <a:p>
            <a:pPr>
              <a:defRPr lang="es-ES" sz="700" b="0" i="0" u="none" strike="noStrike" baseline="0">
                <a:solidFill>
                  <a:srgbClr val="000000"/>
                </a:solidFill>
                <a:latin typeface="Arial"/>
                <a:ea typeface="Arial"/>
                <a:cs typeface="Arial"/>
              </a:defRPr>
            </a:pPr>
            <a:endParaRPr lang="es-ES"/>
          </a:p>
        </c:txPr>
        <c:crossAx val="103601280"/>
        <c:crossesAt val="0"/>
        <c:lblAlgn val="ctr"/>
        <c:lblOffset val="100"/>
        <c:tickLblSkip val="1"/>
        <c:tickMarkSkip val="1"/>
      </c:catAx>
      <c:valAx>
        <c:axId val="103601280"/>
        <c:scaling>
          <c:orientation val="minMax"/>
          <c:max val="1"/>
          <c:min val="-1"/>
        </c:scaling>
        <c:axPos val="t"/>
        <c:numFmt formatCode="##0.0%" sourceLinked="1"/>
        <c:majorTickMark val="cross"/>
        <c:tickLblPos val="nextTo"/>
        <c:spPr>
          <a:ln w="3175">
            <a:solidFill>
              <a:srgbClr val="000000"/>
            </a:solidFill>
            <a:prstDash val="solid"/>
          </a:ln>
        </c:spPr>
        <c:txPr>
          <a:bodyPr rot="0" vert="horz"/>
          <a:lstStyle/>
          <a:p>
            <a:pPr>
              <a:defRPr lang="es-ES" sz="800" b="0" i="0" u="none" strike="noStrike" baseline="0">
                <a:solidFill>
                  <a:srgbClr val="000000"/>
                </a:solidFill>
                <a:latin typeface="Arial"/>
                <a:ea typeface="Arial"/>
                <a:cs typeface="Arial"/>
              </a:defRPr>
            </a:pPr>
            <a:endParaRPr lang="es-ES"/>
          </a:p>
        </c:txPr>
        <c:crossAx val="103587200"/>
        <c:crosses val="autoZero"/>
        <c:crossBetween val="between"/>
      </c:valAx>
      <c:spPr>
        <a:solidFill>
          <a:srgbClr val="FFFFFF"/>
        </a:solidFill>
        <a:ln w="3175">
          <a:solidFill>
            <a:srgbClr val="000000"/>
          </a:solidFill>
          <a:prstDash val="solid"/>
        </a:ln>
      </c:spPr>
    </c:plotArea>
    <c:plotVisOnly val="1"/>
    <c:dispBlanksAs val="gap"/>
  </c:chart>
  <c:spPr>
    <a:solidFill>
      <a:srgbClr val="E3E3E3"/>
    </a:solidFill>
    <a:ln w="12700">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e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5552E0B-062F-46CD-B73C-A37ABC7180D5}" type="datetimeFigureOut">
              <a:rPr lang="es-ES"/>
              <a:pPr>
                <a:defRPr/>
              </a:pPr>
              <a:t>17/06/2010</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612EBBA-0832-4E9B-B494-B2CC51E3C3D2}"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es-ES" sz="1200">
                <a:latin typeface="+mn-lt"/>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latinLnBrk="0">
              <a:spcBef>
                <a:spcPts val="0"/>
              </a:spcBef>
              <a:spcAft>
                <a:spcPts val="0"/>
              </a:spcAft>
              <a:defRPr lang="es-ES" sz="1200">
                <a:latin typeface="+mn-lt"/>
              </a:defRPr>
            </a:lvl1pPr>
          </a:lstStyle>
          <a:p>
            <a:pPr>
              <a:defRPr/>
            </a:pPr>
            <a:fld id="{FD6656E1-4498-4ABB-B919-47B791B4EA5F}" type="datetimeFigureOut">
              <a:rPr/>
              <a:pPr>
                <a:defRPr/>
              </a:pPr>
              <a:t>17/06/2010</a:t>
            </a:fld>
            <a:endParaRP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s-E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latinLnBrk="0">
              <a:spcBef>
                <a:spcPts val="0"/>
              </a:spcBef>
              <a:spcAft>
                <a:spcPts val="0"/>
              </a:spcAft>
              <a:defRPr lang="es-ES" sz="1200">
                <a:latin typeface="+mn-lt"/>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es-ES" sz="1200">
                <a:latin typeface="+mn-lt"/>
              </a:defRPr>
            </a:lvl1pPr>
          </a:lstStyle>
          <a:p>
            <a:pPr>
              <a:defRPr/>
            </a:pPr>
            <a:fld id="{48022023-0C29-40F5-A541-6283A3DEC80E}" type="slidenum">
              <a:rPr/>
              <a:pPr>
                <a:defRPr/>
              </a:pPr>
              <a:t>‹Nº›</a:t>
            </a:fld>
            <a:endParaRP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s-ES" sz="1200" kern="1200">
        <a:solidFill>
          <a:schemeClr val="tx1"/>
        </a:solidFill>
        <a:latin typeface="+mn-lt"/>
        <a:ea typeface="+mn-ea"/>
        <a:cs typeface="+mn-cs"/>
      </a:defRPr>
    </a:lvl1pPr>
    <a:lvl2pPr marL="457200" algn="l" rtl="0" eaLnBrk="0" fontAlgn="base" hangingPunct="0">
      <a:spcBef>
        <a:spcPct val="30000"/>
      </a:spcBef>
      <a:spcAft>
        <a:spcPct val="0"/>
      </a:spcAft>
      <a:defRPr lang="es-ES" sz="1200" kern="1200">
        <a:solidFill>
          <a:schemeClr val="tx1"/>
        </a:solidFill>
        <a:latin typeface="+mn-lt"/>
        <a:ea typeface="+mn-ea"/>
        <a:cs typeface="+mn-cs"/>
      </a:defRPr>
    </a:lvl2pPr>
    <a:lvl3pPr marL="914400" algn="l" rtl="0" eaLnBrk="0" fontAlgn="base" hangingPunct="0">
      <a:spcBef>
        <a:spcPct val="30000"/>
      </a:spcBef>
      <a:spcAft>
        <a:spcPct val="0"/>
      </a:spcAft>
      <a:defRPr lang="es-ES" sz="1200" kern="1200">
        <a:solidFill>
          <a:schemeClr val="tx1"/>
        </a:solidFill>
        <a:latin typeface="+mn-lt"/>
        <a:ea typeface="+mn-ea"/>
        <a:cs typeface="+mn-cs"/>
      </a:defRPr>
    </a:lvl3pPr>
    <a:lvl4pPr marL="1371600" algn="l" rtl="0" eaLnBrk="0" fontAlgn="base" hangingPunct="0">
      <a:spcBef>
        <a:spcPct val="30000"/>
      </a:spcBef>
      <a:spcAft>
        <a:spcPct val="0"/>
      </a:spcAft>
      <a:defRPr lang="es-ES" sz="1200" kern="1200">
        <a:solidFill>
          <a:schemeClr val="tx1"/>
        </a:solidFill>
        <a:latin typeface="+mn-lt"/>
        <a:ea typeface="+mn-ea"/>
        <a:cs typeface="+mn-cs"/>
      </a:defRPr>
    </a:lvl4pPr>
    <a:lvl5pPr marL="1828800" algn="l" rtl="0" eaLnBrk="0" fontAlgn="base" hangingPunct="0">
      <a:spcBef>
        <a:spcPct val="30000"/>
      </a:spcBef>
      <a:spcAft>
        <a:spcPct val="0"/>
      </a:spcAft>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56324"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758BCC5-B8BC-464A-92CB-3BAE01F5ED3E}" type="slidenum">
              <a:rPr smtClean="0"/>
              <a:pPr fontAlgn="base">
                <a:spcBef>
                  <a:spcPct val="0"/>
                </a:spcBef>
                <a:spcAft>
                  <a:spcPct val="0"/>
                </a:spcAft>
                <a:defRPr/>
              </a:pPr>
              <a:t>1</a:t>
            </a:fld>
            <a:endParaRP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29" name="Title 28"/>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s-ES"/>
          </a:p>
        </p:txBody>
      </p:sp>
      <p:sp>
        <p:nvSpPr>
          <p:cNvPr id="9" name="Subtitle 8"/>
          <p:cNvSpPr>
            <a:spLocks noGrp="1"/>
          </p:cNvSpPr>
          <p:nvPr>
            <p:ph type="subTitle" idx="1"/>
          </p:nvPr>
        </p:nvSpPr>
        <p:spPr>
          <a:xfrm>
            <a:off x="381000" y="3886200"/>
            <a:ext cx="8458200" cy="914400"/>
          </a:xfrm>
        </p:spPr>
        <p:txBody>
          <a:bodyPr anchor="b"/>
          <a:lstStyle>
            <a:lvl1pPr marL="0" indent="0" algn="l" latinLnBrk="0">
              <a:buNone/>
              <a:defRPr lang="es-ES"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s-ES"/>
          </a:p>
        </p:txBody>
      </p:sp>
      <p:sp>
        <p:nvSpPr>
          <p:cNvPr id="5" name="Date Placeholder 15"/>
          <p:cNvSpPr>
            <a:spLocks noGrp="1"/>
          </p:cNvSpPr>
          <p:nvPr>
            <p:ph type="dt" sz="half" idx="10"/>
          </p:nvPr>
        </p:nvSpPr>
        <p:spPr/>
        <p:txBody>
          <a:bodyPr/>
          <a:lstStyle>
            <a:lvl1pPr>
              <a:defRPr/>
            </a:lvl1pPr>
          </a:lstStyle>
          <a:p>
            <a:pPr>
              <a:defRPr/>
            </a:pPr>
            <a:fld id="{B6106A5C-6A74-4647-A8E0-4605C0D527F8}" type="datetime2">
              <a:rPr/>
              <a:pPr>
                <a:defRPr/>
              </a:pPr>
              <a:t>jueves, 17 de junio de 2010</a:t>
            </a:fld>
            <a:endParaRPr dirty="0"/>
          </a:p>
        </p:txBody>
      </p:sp>
      <p:sp>
        <p:nvSpPr>
          <p:cNvPr id="6" name="Footer Placeholder 1"/>
          <p:cNvSpPr>
            <a:spLocks noGrp="1"/>
          </p:cNvSpPr>
          <p:nvPr>
            <p:ph type="ftr" sz="quarter" idx="11"/>
          </p:nvPr>
        </p:nvSpPr>
        <p:spPr/>
        <p:txBody>
          <a:bodyPr/>
          <a:lstStyle>
            <a:lvl1pPr>
              <a:defRPr/>
            </a:lvl1pPr>
          </a:lstStyle>
          <a:p>
            <a:pPr>
              <a:defRPr/>
            </a:pPr>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E355ADE0-3BCB-4673-B33C-E7DCBF648426}" type="slidenum">
              <a:rPr/>
              <a:pPr>
                <a:defRPr/>
              </a:pPr>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10"/>
          <p:cNvSpPr>
            <a:spLocks noGrp="1"/>
          </p:cNvSpPr>
          <p:nvPr>
            <p:ph type="dt" sz="half" idx="10"/>
          </p:nvPr>
        </p:nvSpPr>
        <p:spPr/>
        <p:txBody>
          <a:bodyPr/>
          <a:lstStyle>
            <a:lvl1pPr>
              <a:defRPr/>
            </a:lvl1pPr>
          </a:lstStyle>
          <a:p>
            <a:pPr>
              <a:defRPr/>
            </a:pPr>
            <a:fld id="{A585BD09-F1EE-476D-8C45-B057E8DD207F}" type="datetime2">
              <a:rPr/>
              <a:pPr>
                <a:defRPr/>
              </a:pPr>
              <a:t>jueves, 17 de junio de 2010</a:t>
            </a:fld>
            <a:endParaRPr dirty="0"/>
          </a:p>
        </p:txBody>
      </p:sp>
      <p:sp>
        <p:nvSpPr>
          <p:cNvPr id="5" name="Footer Placeholder 27"/>
          <p:cNvSpPr>
            <a:spLocks noGrp="1"/>
          </p:cNvSpPr>
          <p:nvPr>
            <p:ph type="ftr" sz="quarter" idx="11"/>
          </p:nvPr>
        </p:nvSpPr>
        <p:spPr/>
        <p:txBody>
          <a:bodyPr/>
          <a:lstStyle>
            <a:lvl1pPr>
              <a:defRPr/>
            </a:lvl1pPr>
          </a:lstStyle>
          <a:p>
            <a:pPr>
              <a:defRPr/>
            </a:pPr>
            <a:endParaRPr/>
          </a:p>
        </p:txBody>
      </p:sp>
      <p:sp>
        <p:nvSpPr>
          <p:cNvPr id="6" name="Slide Number Placeholder 4"/>
          <p:cNvSpPr>
            <a:spLocks noGrp="1"/>
          </p:cNvSpPr>
          <p:nvPr>
            <p:ph type="sldNum" sz="quarter" idx="12"/>
          </p:nvPr>
        </p:nvSpPr>
        <p:spPr/>
        <p:txBody>
          <a:bodyPr/>
          <a:lstStyle>
            <a:lvl1pPr>
              <a:defRPr/>
            </a:lvl1pPr>
          </a:lstStyle>
          <a:p>
            <a:pPr>
              <a:defRPr/>
            </a:pPr>
            <a:fld id="{7C4D2BBC-F42B-4A42-9A51-72A5A3CB4ECD}" type="slidenum">
              <a:rPr/>
              <a:pPr>
                <a:defRPr/>
              </a:pPr>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lvl1pPr>
              <a:defRPr/>
            </a:lvl1pPr>
          </a:lstStyle>
          <a:p>
            <a:pPr>
              <a:defRPr/>
            </a:pPr>
            <a:fld id="{E86DD34D-58E2-4377-95ED-A158E790B3A5}" type="datetime2">
              <a:rPr/>
              <a:pPr>
                <a:defRPr/>
              </a:pPr>
              <a:t>jueves, 17 de junio de 2010</a:t>
            </a:fld>
            <a:endParaRPr dirty="0"/>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DC41F304-3377-4938-838F-EF65F3D14668}" type="slidenum">
              <a:rPr/>
              <a:pPr>
                <a:defRPr/>
              </a:pPr>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s-ES" smtClean="0"/>
              <a:t>Haga clic para modificar el estilo de título del patrón</a:t>
            </a:r>
            <a:endParaRPr lang="es-ES"/>
          </a:p>
        </p:txBody>
      </p:sp>
      <p:sp>
        <p:nvSpPr>
          <p:cNvPr id="27" name="Content Placeholder 26"/>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24"/>
          <p:cNvSpPr>
            <a:spLocks noGrp="1"/>
          </p:cNvSpPr>
          <p:nvPr>
            <p:ph type="dt" sz="half" idx="10"/>
          </p:nvPr>
        </p:nvSpPr>
        <p:spPr/>
        <p:txBody>
          <a:bodyPr/>
          <a:lstStyle>
            <a:lvl1pPr>
              <a:defRPr/>
            </a:lvl1pPr>
          </a:lstStyle>
          <a:p>
            <a:pPr>
              <a:defRPr/>
            </a:pPr>
            <a:fld id="{59558CF3-7155-4A98-AE7E-81DDFEE12E38}" type="datetime2">
              <a:rPr/>
              <a:pPr>
                <a:defRPr/>
              </a:pPr>
              <a:t>jueves, 17 de junio de 2010</a:t>
            </a:fld>
            <a:endParaRPr dirty="0"/>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09E15B11-7671-4E43-A623-8D62B6F78F9E}" type="slidenum">
              <a:rPr/>
              <a:pPr>
                <a:defRPr/>
              </a:pPr>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algn="r" latinLnBrk="0">
              <a:buNone/>
              <a:defRPr lang="es-ES" sz="2000">
                <a:solidFill>
                  <a:schemeClr val="tx2">
                    <a:shade val="75000"/>
                  </a:schemeClr>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lstStyle>
          <a:p>
            <a:pPr lvl="0"/>
            <a:r>
              <a:rPr lang="es-ES" smtClean="0"/>
              <a:t>Haga clic para modificar el estilo de texto del patrón</a:t>
            </a:r>
          </a:p>
        </p:txBody>
      </p:sp>
      <p:sp>
        <p:nvSpPr>
          <p:cNvPr id="8" name="Title 7"/>
          <p:cNvSpPr>
            <a:spLocks noGrp="1"/>
          </p:cNvSpPr>
          <p:nvPr>
            <p:ph type="title"/>
          </p:nvPr>
        </p:nvSpPr>
        <p:spPr>
          <a:xfrm>
            <a:off x="180475" y="2947085"/>
            <a:ext cx="8686800" cy="1184825"/>
          </a:xfrm>
        </p:spPr>
        <p:txBody>
          <a:bodyPr rtlCol="0" anchor="t"/>
          <a:lstStyle>
            <a:lvl1pPr algn="r" latinLnBrk="0">
              <a:defRPr lang="es-ES"/>
            </a:lvl1pPr>
          </a:lstStyle>
          <a:p>
            <a:r>
              <a:rPr lang="es-ES" smtClean="0"/>
              <a:t>Haga clic para modificar el estilo de título del patrón</a:t>
            </a:r>
            <a:endParaRPr lang="es-ES"/>
          </a:p>
        </p:txBody>
      </p:sp>
      <p:sp>
        <p:nvSpPr>
          <p:cNvPr id="5" name="Date Placeholder 18"/>
          <p:cNvSpPr>
            <a:spLocks noGrp="1"/>
          </p:cNvSpPr>
          <p:nvPr>
            <p:ph type="dt" sz="half" idx="10"/>
          </p:nvPr>
        </p:nvSpPr>
        <p:spPr/>
        <p:txBody>
          <a:bodyPr/>
          <a:lstStyle>
            <a:lvl1pPr>
              <a:defRPr/>
            </a:lvl1pPr>
          </a:lstStyle>
          <a:p>
            <a:pPr>
              <a:defRPr/>
            </a:pPr>
            <a:fld id="{BADE7F21-EB49-4264-B488-BC69FE47718A}" type="datetime2">
              <a:rPr/>
              <a:pPr>
                <a:defRPr/>
              </a:pPr>
              <a:t>jueves, 17 de junio de 2010</a:t>
            </a:fld>
            <a:endParaRPr dirty="0"/>
          </a:p>
        </p:txBody>
      </p:sp>
      <p:sp>
        <p:nvSpPr>
          <p:cNvPr id="7" name="Footer Placeholder 10"/>
          <p:cNvSpPr>
            <a:spLocks noGrp="1"/>
          </p:cNvSpPr>
          <p:nvPr>
            <p:ph type="ftr" sz="quarter" idx="11"/>
          </p:nvPr>
        </p:nvSpPr>
        <p:spPr/>
        <p:txBody>
          <a:bodyPr/>
          <a:lstStyle>
            <a:lvl1pPr>
              <a:defRPr/>
            </a:lvl1pPr>
          </a:lstStyle>
          <a:p>
            <a:pPr>
              <a:defRPr/>
            </a:pPr>
            <a:endParaRPr/>
          </a:p>
        </p:txBody>
      </p:sp>
      <p:sp>
        <p:nvSpPr>
          <p:cNvPr id="9" name="Slide Number Placeholder 15"/>
          <p:cNvSpPr>
            <a:spLocks noGrp="1"/>
          </p:cNvSpPr>
          <p:nvPr>
            <p:ph type="sldNum" sz="quarter" idx="12"/>
          </p:nvPr>
        </p:nvSpPr>
        <p:spPr/>
        <p:txBody>
          <a:bodyPr/>
          <a:lstStyle>
            <a:lvl1pPr>
              <a:defRPr/>
            </a:lvl1pPr>
          </a:lstStyle>
          <a:p>
            <a:pPr>
              <a:defRPr/>
            </a:pPr>
            <a:fld id="{92A58C6B-6FFF-4CC6-A3C6-8F0566EC80EB}" type="slidenum">
              <a:rPr/>
              <a:pPr>
                <a:defRPr/>
              </a:pPr>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s-ES" smtClean="0"/>
              <a:t>Haga clic para modificar el estilo de título del patrón</a:t>
            </a:r>
            <a:endParaRPr lang="es-ES"/>
          </a:p>
        </p:txBody>
      </p:sp>
      <p:sp>
        <p:nvSpPr>
          <p:cNvPr id="14" name="Content Placeholder 13"/>
          <p:cNvSpPr>
            <a:spLocks noGrp="1"/>
          </p:cNvSpPr>
          <p:nvPr>
            <p:ph sz="half" idx="1"/>
          </p:nvPr>
        </p:nvSpPr>
        <p:spPr>
          <a:xfrm>
            <a:off x="304800" y="1600200"/>
            <a:ext cx="4191000" cy="4724400"/>
          </a:xfrm>
        </p:spPr>
        <p:txBody>
          <a:bodyPr/>
          <a:lstStyle>
            <a:lvl1pPr latinLnBrk="0">
              <a:defRPr lang="es-ES" sz="2800"/>
            </a:lvl1pPr>
            <a:lvl2pPr>
              <a:defRPr lang="es-ES" sz="2400"/>
            </a:lvl2pPr>
            <a:lvl3pPr>
              <a:defRPr lang="es-ES" sz="2000"/>
            </a:lvl3pPr>
            <a:lvl4pPr>
              <a:defRPr lang="es-ES" sz="1800"/>
            </a:lvl4pPr>
            <a:lvl5pPr>
              <a:defRPr lang="es-ES"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3" name="Content Placeholder 12"/>
          <p:cNvSpPr>
            <a:spLocks noGrp="1"/>
          </p:cNvSpPr>
          <p:nvPr>
            <p:ph sz="half" idx="2"/>
          </p:nvPr>
        </p:nvSpPr>
        <p:spPr>
          <a:xfrm>
            <a:off x="4648200" y="1600200"/>
            <a:ext cx="4343400" cy="4724400"/>
          </a:xfrm>
        </p:spPr>
        <p:txBody>
          <a:bodyPr/>
          <a:lstStyle>
            <a:lvl1pPr latinLnBrk="0">
              <a:defRPr lang="es-ES" sz="2800"/>
            </a:lvl1pPr>
            <a:lvl2pPr>
              <a:defRPr lang="es-ES" sz="2400"/>
            </a:lvl2pPr>
            <a:lvl3pPr>
              <a:defRPr lang="es-ES" sz="2000"/>
            </a:lvl3pPr>
            <a:lvl4pPr>
              <a:defRPr lang="es-ES" sz="1800"/>
            </a:lvl4pPr>
            <a:lvl5pPr>
              <a:defRPr lang="es-ES"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10"/>
          <p:cNvSpPr>
            <a:spLocks noGrp="1"/>
          </p:cNvSpPr>
          <p:nvPr>
            <p:ph type="dt" sz="half" idx="10"/>
          </p:nvPr>
        </p:nvSpPr>
        <p:spPr/>
        <p:txBody>
          <a:bodyPr/>
          <a:lstStyle>
            <a:lvl1pPr>
              <a:defRPr/>
            </a:lvl1pPr>
          </a:lstStyle>
          <a:p>
            <a:pPr>
              <a:defRPr/>
            </a:pPr>
            <a:fld id="{5485E295-3614-4DB6-8E0B-8FA967A96ACF}" type="datetime2">
              <a:rPr/>
              <a:pPr>
                <a:defRPr/>
              </a:pPr>
              <a:t>jueves, 17 de junio de 2010</a:t>
            </a:fld>
            <a:endParaRPr dirty="0"/>
          </a:p>
        </p:txBody>
      </p:sp>
      <p:sp>
        <p:nvSpPr>
          <p:cNvPr id="6" name="Footer Placeholder 27"/>
          <p:cNvSpPr>
            <a:spLocks noGrp="1"/>
          </p:cNvSpPr>
          <p:nvPr>
            <p:ph type="ftr" sz="quarter" idx="11"/>
          </p:nvPr>
        </p:nvSpPr>
        <p:spPr/>
        <p:txBody>
          <a:bodyPr/>
          <a:lstStyle>
            <a:lvl1pPr>
              <a:defRPr/>
            </a:lvl1pPr>
          </a:lstStyle>
          <a:p>
            <a:pPr>
              <a:defRPr/>
            </a:pPr>
            <a:endParaRPr/>
          </a:p>
        </p:txBody>
      </p:sp>
      <p:sp>
        <p:nvSpPr>
          <p:cNvPr id="7" name="Slide Number Placeholder 4"/>
          <p:cNvSpPr>
            <a:spLocks noGrp="1"/>
          </p:cNvSpPr>
          <p:nvPr>
            <p:ph type="sldNum" sz="quarter" idx="12"/>
          </p:nvPr>
        </p:nvSpPr>
        <p:spPr/>
        <p:txBody>
          <a:bodyPr/>
          <a:lstStyle>
            <a:lvl1pPr>
              <a:defRPr/>
            </a:lvl1pPr>
          </a:lstStyle>
          <a:p>
            <a:pPr>
              <a:defRPr/>
            </a:pPr>
            <a:fld id="{18778DD7-67C6-4B7D-91D0-8F44CB023FD9}" type="slidenum">
              <a:rPr/>
              <a:pPr>
                <a:defRPr/>
              </a:pPr>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29" name="Title 28"/>
          <p:cNvSpPr>
            <a:spLocks noGrp="1"/>
          </p:cNvSpPr>
          <p:nvPr>
            <p:ph type="title"/>
          </p:nvPr>
        </p:nvSpPr>
        <p:spPr>
          <a:xfrm>
            <a:off x="304800" y="5410200"/>
            <a:ext cx="8610600" cy="882650"/>
          </a:xfrm>
        </p:spPr>
        <p:txBody>
          <a:bodyPr/>
          <a:lstStyle>
            <a:lvl1pPr latinLnBrk="0">
              <a:defRPr lang="es-ES"/>
            </a:lvl1pPr>
          </a:lstStyle>
          <a:p>
            <a:r>
              <a:rPr lang="es-ES" smtClean="0"/>
              <a:t>Haga clic para modificar el estilo de título del patrón</a:t>
            </a:r>
            <a:endParaRPr lang="es-ES"/>
          </a:p>
        </p:txBody>
      </p:sp>
      <p:sp>
        <p:nvSpPr>
          <p:cNvPr id="13" name="Text Placeholder 12"/>
          <p:cNvSpPr>
            <a:spLocks noGrp="1"/>
          </p:cNvSpPr>
          <p:nvPr>
            <p:ph type="body" idx="1"/>
          </p:nvPr>
        </p:nvSpPr>
        <p:spPr>
          <a:xfrm>
            <a:off x="281444" y="666750"/>
            <a:ext cx="4290556" cy="639762"/>
          </a:xfrm>
        </p:spPr>
        <p:txBody>
          <a:bodyPr anchor="ctr"/>
          <a:lstStyle>
            <a:lvl1pPr marL="0" indent="0" latinLnBrk="0">
              <a:buNone/>
              <a:defRPr lang="es-ES" sz="1800" b="0" cap="all" baseline="0">
                <a:solidFill>
                  <a:schemeClr val="accent1">
                    <a:shade val="50000"/>
                  </a:schemeClr>
                </a:solidFill>
                <a:latin typeface="+mj-lt"/>
                <a:ea typeface="+mj-lt"/>
                <a:cs typeface="+mj-lt"/>
              </a:defRPr>
            </a:lvl1pPr>
            <a:lvl2pPr>
              <a:buNone/>
              <a:defRPr lang="es-ES" sz="2000" b="1"/>
            </a:lvl2pPr>
            <a:lvl3pPr>
              <a:buNone/>
              <a:defRPr lang="es-ES" sz="1800" b="1"/>
            </a:lvl3pPr>
            <a:lvl4pPr>
              <a:buNone/>
              <a:defRPr lang="es-ES" sz="1600" b="1"/>
            </a:lvl4pPr>
            <a:lvl5pPr>
              <a:buNone/>
              <a:defRPr lang="es-ES" sz="1600" b="1"/>
            </a:lvl5pPr>
          </a:lstStyle>
          <a:p>
            <a:pPr lvl="0"/>
            <a:r>
              <a:rPr lang="es-ES" smtClean="0"/>
              <a:t>Haga clic para modificar el estilo de texto del patrón</a:t>
            </a:r>
          </a:p>
        </p:txBody>
      </p:sp>
      <p:sp>
        <p:nvSpPr>
          <p:cNvPr id="25" name="Text Placeholder 24"/>
          <p:cNvSpPr>
            <a:spLocks noGrp="1"/>
          </p:cNvSpPr>
          <p:nvPr>
            <p:ph type="body" sz="half" idx="3"/>
          </p:nvPr>
        </p:nvSpPr>
        <p:spPr>
          <a:xfrm>
            <a:off x="4645025" y="666750"/>
            <a:ext cx="4292241" cy="639762"/>
          </a:xfrm>
        </p:spPr>
        <p:txBody>
          <a:bodyPr anchor="ctr"/>
          <a:lstStyle>
            <a:lvl1pPr marL="0" indent="0" latinLnBrk="0">
              <a:buNone/>
              <a:defRPr lang="es-ES" sz="1800" b="0" cap="all" baseline="0">
                <a:solidFill>
                  <a:schemeClr val="accent1">
                    <a:shade val="50000"/>
                  </a:schemeClr>
                </a:solidFill>
                <a:latin typeface="+mj-lt"/>
                <a:ea typeface="+mj-lt"/>
                <a:cs typeface="+mj-lt"/>
              </a:defRPr>
            </a:lvl1pPr>
            <a:lvl2pPr>
              <a:buNone/>
              <a:defRPr lang="es-ES" sz="2000" b="1"/>
            </a:lvl2pPr>
            <a:lvl3pPr>
              <a:buNone/>
              <a:defRPr lang="es-ES" sz="1800" b="1"/>
            </a:lvl3pPr>
            <a:lvl4pPr>
              <a:buNone/>
              <a:defRPr lang="es-ES" sz="1600" b="1"/>
            </a:lvl4pPr>
            <a:lvl5pPr>
              <a:buNone/>
              <a:defRPr lang="es-ES" sz="1600" b="1"/>
            </a:lvl5pPr>
          </a:lstStyle>
          <a:p>
            <a:pPr lvl="0"/>
            <a:r>
              <a:rPr lang="es-ES" smtClean="0"/>
              <a:t>Haga clic para modificar el estilo de texto del patrón</a:t>
            </a:r>
          </a:p>
        </p:txBody>
      </p:sp>
      <p:sp>
        <p:nvSpPr>
          <p:cNvPr id="4" name="Content Placeholder 3"/>
          <p:cNvSpPr>
            <a:spLocks noGrp="1"/>
          </p:cNvSpPr>
          <p:nvPr>
            <p:ph sz="quarter" idx="2"/>
          </p:nvPr>
        </p:nvSpPr>
        <p:spPr>
          <a:xfrm>
            <a:off x="281444" y="1316037"/>
            <a:ext cx="4290556" cy="3941763"/>
          </a:xfrm>
        </p:spPr>
        <p:txBody>
          <a:bodyPr/>
          <a:lstStyle>
            <a:lvl1pPr latinLnBrk="0">
              <a:defRPr lang="es-ES" sz="2400"/>
            </a:lvl1pPr>
            <a:lvl2pPr>
              <a:defRPr lang="es-ES" sz="2000"/>
            </a:lvl2pPr>
            <a:lvl3pPr>
              <a:defRPr lang="es-ES" sz="1800"/>
            </a:lvl3pPr>
            <a:lvl4pPr>
              <a:defRPr lang="es-ES" sz="1600"/>
            </a:lvl4pPr>
            <a:lvl5pPr>
              <a:defRPr lang="es-ES"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28" name="Content Placeholder 27"/>
          <p:cNvSpPr>
            <a:spLocks noGrp="1"/>
          </p:cNvSpPr>
          <p:nvPr>
            <p:ph sz="quarter" idx="4"/>
          </p:nvPr>
        </p:nvSpPr>
        <p:spPr>
          <a:xfrm>
            <a:off x="4648200" y="1316037"/>
            <a:ext cx="4270375" cy="3941763"/>
          </a:xfrm>
        </p:spPr>
        <p:txBody>
          <a:bodyPr/>
          <a:lstStyle>
            <a:lvl1pPr latinLnBrk="0">
              <a:defRPr lang="es-ES" sz="2400"/>
            </a:lvl1pPr>
            <a:lvl2pPr>
              <a:defRPr lang="es-ES" sz="2000"/>
            </a:lvl2pPr>
            <a:lvl3pPr>
              <a:defRPr lang="es-ES" sz="1800"/>
            </a:lvl3pPr>
            <a:lvl4pPr>
              <a:defRPr lang="es-ES" sz="1600"/>
            </a:lvl4pPr>
            <a:lvl5pPr>
              <a:defRPr lang="es-ES"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Date Placeholder 9"/>
          <p:cNvSpPr>
            <a:spLocks noGrp="1"/>
          </p:cNvSpPr>
          <p:nvPr>
            <p:ph type="dt" sz="half" idx="10"/>
          </p:nvPr>
        </p:nvSpPr>
        <p:spPr/>
        <p:txBody>
          <a:bodyPr/>
          <a:lstStyle>
            <a:lvl1pPr>
              <a:defRPr/>
            </a:lvl1pPr>
          </a:lstStyle>
          <a:p>
            <a:pPr>
              <a:defRPr/>
            </a:pPr>
            <a:fld id="{1BAA94F4-96E3-412E-83CC-6C29C025E535}" type="datetime2">
              <a:rPr/>
              <a:pPr>
                <a:defRPr/>
              </a:pPr>
              <a:t>jueves, 17 de junio de 2010</a:t>
            </a:fld>
            <a:endParaRPr dirty="0"/>
          </a:p>
        </p:txBody>
      </p:sp>
      <p:sp>
        <p:nvSpPr>
          <p:cNvPr id="9" name="Footer Placeholder 5"/>
          <p:cNvSpPr>
            <a:spLocks noGrp="1"/>
          </p:cNvSpPr>
          <p:nvPr>
            <p:ph type="ftr" sz="quarter" idx="11"/>
          </p:nvPr>
        </p:nvSpPr>
        <p:spPr/>
        <p:txBody>
          <a:bodyPr/>
          <a:lstStyle>
            <a:lvl1pPr>
              <a:defRPr/>
            </a:lvl1pPr>
          </a:lstStyle>
          <a:p>
            <a:pPr>
              <a:defRPr/>
            </a:pPr>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87C6147B-0D80-4E1F-A986-BBDC6151D7D7}" type="slidenum">
              <a:rPr/>
              <a:pPr>
                <a:defRPr/>
              </a:pPr>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s-ES" smtClean="0"/>
              <a:t>Haga clic para modificar el estilo de título del patrón</a:t>
            </a:r>
            <a:endParaRPr lang="es-ES"/>
          </a:p>
        </p:txBody>
      </p:sp>
      <p:sp>
        <p:nvSpPr>
          <p:cNvPr id="3" name="Date Placeholder 10"/>
          <p:cNvSpPr>
            <a:spLocks noGrp="1"/>
          </p:cNvSpPr>
          <p:nvPr>
            <p:ph type="dt" sz="half" idx="10"/>
          </p:nvPr>
        </p:nvSpPr>
        <p:spPr/>
        <p:txBody>
          <a:bodyPr/>
          <a:lstStyle>
            <a:lvl1pPr>
              <a:defRPr/>
            </a:lvl1pPr>
          </a:lstStyle>
          <a:p>
            <a:pPr>
              <a:defRPr/>
            </a:pPr>
            <a:fld id="{59C77013-861B-4C6B-B6E4-F827E041F53D}" type="datetime2">
              <a:rPr/>
              <a:pPr>
                <a:defRPr/>
              </a:pPr>
              <a:t>jueves, 17 de junio de 2010</a:t>
            </a:fld>
            <a:endParaRPr dirty="0"/>
          </a:p>
        </p:txBody>
      </p:sp>
      <p:sp>
        <p:nvSpPr>
          <p:cNvPr id="4" name="Footer Placeholder 27"/>
          <p:cNvSpPr>
            <a:spLocks noGrp="1"/>
          </p:cNvSpPr>
          <p:nvPr>
            <p:ph type="ftr" sz="quarter" idx="11"/>
          </p:nvPr>
        </p:nvSpPr>
        <p:spPr/>
        <p:txBody>
          <a:bodyPr/>
          <a:lstStyle>
            <a:lvl1pPr>
              <a:defRPr/>
            </a:lvl1pPr>
          </a:lstStyle>
          <a:p>
            <a:pPr>
              <a:defRPr/>
            </a:pPr>
            <a:endParaRPr/>
          </a:p>
        </p:txBody>
      </p:sp>
      <p:sp>
        <p:nvSpPr>
          <p:cNvPr id="5" name="Slide Number Placeholder 4"/>
          <p:cNvSpPr>
            <a:spLocks noGrp="1"/>
          </p:cNvSpPr>
          <p:nvPr>
            <p:ph type="sldNum" sz="quarter" idx="12"/>
          </p:nvPr>
        </p:nvSpPr>
        <p:spPr/>
        <p:txBody>
          <a:bodyPr/>
          <a:lstStyle>
            <a:lvl1pPr>
              <a:defRPr/>
            </a:lvl1pPr>
          </a:lstStyle>
          <a:p>
            <a:pPr>
              <a:defRPr/>
            </a:pPr>
            <a:fld id="{8201A1FD-D9AE-4A1C-A791-BF852C7B5043}" type="slidenum">
              <a:rPr/>
              <a:pPr>
                <a:defRPr/>
              </a:pPr>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57A8ED1A-3644-48C5-8606-C405F482F8C4}" type="datetime2">
              <a:rPr/>
              <a:pPr>
                <a:defRPr/>
              </a:pPr>
              <a:t>jueves, 17 de junio de 2010</a:t>
            </a:fld>
            <a:endParaRPr dirty="0"/>
          </a:p>
        </p:txBody>
      </p:sp>
      <p:sp>
        <p:nvSpPr>
          <p:cNvPr id="3" name="Footer Placeholder 23"/>
          <p:cNvSpPr>
            <a:spLocks noGrp="1"/>
          </p:cNvSpPr>
          <p:nvPr>
            <p:ph type="ftr" sz="quarter" idx="11"/>
          </p:nvPr>
        </p:nvSpPr>
        <p:spPr/>
        <p:txBody>
          <a:bodyPr/>
          <a:lstStyle>
            <a:lvl1pPr>
              <a:defRPr/>
            </a:lvl1pPr>
          </a:lstStyle>
          <a:p>
            <a:pPr>
              <a:defRPr/>
            </a:pPr>
            <a:endParaRPr/>
          </a:p>
        </p:txBody>
      </p:sp>
      <p:sp>
        <p:nvSpPr>
          <p:cNvPr id="4" name="Slide Number Placeholder 6"/>
          <p:cNvSpPr>
            <a:spLocks noGrp="1"/>
          </p:cNvSpPr>
          <p:nvPr>
            <p:ph type="sldNum" sz="quarter" idx="12"/>
          </p:nvPr>
        </p:nvSpPr>
        <p:spPr/>
        <p:txBody>
          <a:bodyPr/>
          <a:lstStyle>
            <a:lvl1pPr>
              <a:defRPr/>
            </a:lvl1pPr>
          </a:lstStyle>
          <a:p>
            <a:pPr>
              <a:defRPr/>
            </a:pPr>
            <a:fld id="{76E7E1C7-C9B0-447E-88B2-BBC50C269234}" type="slidenum">
              <a:rPr/>
              <a:pPr>
                <a:defRPr/>
              </a:pPr>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12" name="Title 11"/>
          <p:cNvSpPr>
            <a:spLocks noGrp="1"/>
          </p:cNvSpPr>
          <p:nvPr>
            <p:ph type="title"/>
          </p:nvPr>
        </p:nvSpPr>
        <p:spPr>
          <a:xfrm>
            <a:off x="457200" y="5486400"/>
            <a:ext cx="8458200" cy="520700"/>
          </a:xfrm>
        </p:spPr>
        <p:txBody>
          <a:bodyPr/>
          <a:lstStyle>
            <a:lvl1pPr algn="l" latinLnBrk="0">
              <a:buNone/>
              <a:defRPr lang="es-ES" sz="2000" b="1"/>
            </a:lvl1pPr>
          </a:lstStyle>
          <a:p>
            <a:r>
              <a:rPr lang="es-ES" smtClean="0"/>
              <a:t>Haga clic para modificar el estilo de título del patrón</a:t>
            </a:r>
            <a:endParaRPr lang="es-ES"/>
          </a:p>
        </p:txBody>
      </p:sp>
      <p:sp>
        <p:nvSpPr>
          <p:cNvPr id="26" name="Text Placeholder 25"/>
          <p:cNvSpPr>
            <a:spLocks noGrp="1"/>
          </p:cNvSpPr>
          <p:nvPr>
            <p:ph type="body" idx="2"/>
          </p:nvPr>
        </p:nvSpPr>
        <p:spPr>
          <a:xfrm>
            <a:off x="457200" y="609600"/>
            <a:ext cx="3008313" cy="4800600"/>
          </a:xfrm>
        </p:spPr>
        <p:txBody>
          <a:bodyPr/>
          <a:lstStyle>
            <a:lvl1pPr marL="0" indent="0" latinLnBrk="0">
              <a:buNone/>
              <a:defRPr lang="es-ES" sz="1400"/>
            </a:lvl1pPr>
            <a:lvl2pPr>
              <a:buNone/>
              <a:defRPr lang="es-ES" sz="1200"/>
            </a:lvl2pPr>
            <a:lvl3pPr>
              <a:buNone/>
              <a:defRPr lang="es-ES" sz="1000"/>
            </a:lvl3pPr>
            <a:lvl4pPr>
              <a:buNone/>
              <a:defRPr lang="es-ES" sz="900"/>
            </a:lvl4pPr>
            <a:lvl5pPr>
              <a:buNone/>
              <a:defRPr lang="es-ES" sz="900"/>
            </a:lvl5pPr>
          </a:lstStyle>
          <a:p>
            <a:pPr lvl="0"/>
            <a:r>
              <a:rPr lang="es-ES" smtClean="0"/>
              <a:t>Haga clic para modificar el estilo de texto del patrón</a:t>
            </a:r>
          </a:p>
        </p:txBody>
      </p:sp>
      <p:sp>
        <p:nvSpPr>
          <p:cNvPr id="14" name="Content Placeholder 13"/>
          <p:cNvSpPr>
            <a:spLocks noGrp="1"/>
          </p:cNvSpPr>
          <p:nvPr>
            <p:ph sz="half" idx="1"/>
          </p:nvPr>
        </p:nvSpPr>
        <p:spPr>
          <a:xfrm>
            <a:off x="3575050" y="609600"/>
            <a:ext cx="5340350" cy="4800600"/>
          </a:xfrm>
        </p:spPr>
        <p:txBody>
          <a:bodyPr/>
          <a:lstStyle>
            <a:lvl1pPr latinLnBrk="0">
              <a:defRPr lang="es-ES" sz="3200"/>
            </a:lvl1pPr>
            <a:lvl2pPr>
              <a:defRPr lang="es-ES" sz="2800"/>
            </a:lvl2pPr>
            <a:lvl3pPr>
              <a:defRPr lang="es-ES" sz="2400"/>
            </a:lvl3pPr>
            <a:lvl4pPr>
              <a:defRPr lang="es-ES" sz="2000"/>
            </a:lvl4pPr>
            <a:lvl5pPr>
              <a:defRPr lang="es-ES"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Date Placeholder 24"/>
          <p:cNvSpPr>
            <a:spLocks noGrp="1"/>
          </p:cNvSpPr>
          <p:nvPr>
            <p:ph type="dt" sz="half" idx="10"/>
          </p:nvPr>
        </p:nvSpPr>
        <p:spPr/>
        <p:txBody>
          <a:bodyPr/>
          <a:lstStyle>
            <a:lvl1pPr>
              <a:defRPr/>
            </a:lvl1pPr>
          </a:lstStyle>
          <a:p>
            <a:pPr>
              <a:defRPr/>
            </a:pPr>
            <a:fld id="{77DA0C1E-3E5B-497E-ABA4-75740BE80C9F}" type="datetime2">
              <a:rPr/>
              <a:pPr>
                <a:defRPr/>
              </a:pPr>
              <a:t>jueves, 17 de junio de 2010</a:t>
            </a:fld>
            <a:endParaRPr dirty="0"/>
          </a:p>
        </p:txBody>
      </p:sp>
      <p:sp>
        <p:nvSpPr>
          <p:cNvPr id="7" name="Footer Placeholder 28"/>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a:lvl1pPr>
          </a:lstStyle>
          <a:p>
            <a:pPr>
              <a:defRPr/>
            </a:pPr>
            <a:fld id="{6EA97375-B9A6-488B-A177-6EC5166D20F8}" type="slidenum">
              <a:rPr/>
              <a:pPr>
                <a:defRPr/>
              </a:pPr>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latinLnBrk="0">
              <a:buNone/>
              <a:defRPr lang="es-ES" sz="3200"/>
            </a:lvl1pPr>
          </a:lstStyle>
          <a:p>
            <a:pPr lvl="0"/>
            <a:r>
              <a:rPr lang="es-ES" noProof="0" dirty="0" smtClean="0"/>
              <a:t>Haga clic en el icono para agregar una imagen</a:t>
            </a:r>
            <a:endParaRPr lang="es-ES" noProof="0" dirty="0"/>
          </a:p>
        </p:txBody>
      </p:sp>
      <p:sp>
        <p:nvSpPr>
          <p:cNvPr id="17" name="Title 16"/>
          <p:cNvSpPr>
            <a:spLocks noGrp="1"/>
          </p:cNvSpPr>
          <p:nvPr>
            <p:ph type="title"/>
          </p:nvPr>
        </p:nvSpPr>
        <p:spPr>
          <a:xfrm>
            <a:off x="381000" y="4993760"/>
            <a:ext cx="5867400" cy="522288"/>
          </a:xfrm>
        </p:spPr>
        <p:txBody>
          <a:bodyPr/>
          <a:lstStyle>
            <a:lvl1pPr algn="l" latinLnBrk="0">
              <a:buNone/>
              <a:defRPr lang="es-ES" sz="2000" b="1"/>
            </a:lvl1pPr>
          </a:lstStyle>
          <a:p>
            <a:r>
              <a:rPr lang="es-ES" smtClean="0"/>
              <a:t>Haga clic para modificar el estilo de título del patrón</a:t>
            </a:r>
            <a:endParaRPr lang="es-ES"/>
          </a:p>
        </p:txBody>
      </p:sp>
      <p:sp>
        <p:nvSpPr>
          <p:cNvPr id="26" name="Text Placeholder 25"/>
          <p:cNvSpPr>
            <a:spLocks noGrp="1"/>
          </p:cNvSpPr>
          <p:nvPr>
            <p:ph type="body" sz="half" idx="2"/>
          </p:nvPr>
        </p:nvSpPr>
        <p:spPr>
          <a:xfrm>
            <a:off x="381000" y="5533218"/>
            <a:ext cx="5867400" cy="768350"/>
          </a:xfrm>
        </p:spPr>
        <p:txBody>
          <a:bodyPr lIns="109728" tIns="0"/>
          <a:lstStyle>
            <a:lvl1pPr latinLnBrk="0">
              <a:buNone/>
              <a:defRPr lang="es-ES" sz="1400"/>
            </a:lvl1pPr>
            <a:lvl2pPr>
              <a:defRPr lang="es-ES" sz="1200"/>
            </a:lvl2pPr>
            <a:lvl3pPr>
              <a:defRPr lang="es-ES" sz="1000"/>
            </a:lvl3pPr>
            <a:lvl4pPr>
              <a:defRPr lang="es-ES" sz="900"/>
            </a:lvl4pPr>
            <a:lvl5pPr>
              <a:defRPr lang="es-ES" sz="900"/>
            </a:lvl5pPr>
          </a:lstStyle>
          <a:p>
            <a:pPr lvl="0"/>
            <a:r>
              <a:rPr lang="es-ES" smtClean="0"/>
              <a:t>Haga clic para modificar el estilo de texto del patrón</a:t>
            </a:r>
          </a:p>
        </p:txBody>
      </p:sp>
      <p:sp>
        <p:nvSpPr>
          <p:cNvPr id="5" name="Date Placeholder 6"/>
          <p:cNvSpPr>
            <a:spLocks noGrp="1"/>
          </p:cNvSpPr>
          <p:nvPr>
            <p:ph type="dt" sz="half" idx="10"/>
          </p:nvPr>
        </p:nvSpPr>
        <p:spPr/>
        <p:txBody>
          <a:bodyPr/>
          <a:lstStyle>
            <a:lvl1pPr>
              <a:defRPr/>
            </a:lvl1pPr>
          </a:lstStyle>
          <a:p>
            <a:pPr>
              <a:defRPr/>
            </a:pPr>
            <a:fld id="{EA591916-FB64-4D7B-B603-C0F5FA419F6A}" type="datetime2">
              <a:rPr/>
              <a:pPr>
                <a:defRPr/>
              </a:pPr>
              <a:t>jueves, 17 de junio de 2010</a:t>
            </a:fld>
            <a:endParaRPr dirty="0"/>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30"/>
          <p:cNvSpPr>
            <a:spLocks noGrp="1"/>
          </p:cNvSpPr>
          <p:nvPr>
            <p:ph type="sldNum" sz="quarter" idx="12"/>
          </p:nvPr>
        </p:nvSpPr>
        <p:spPr/>
        <p:txBody>
          <a:bodyPr/>
          <a:lstStyle>
            <a:lvl1pPr>
              <a:defRPr/>
            </a:lvl1pPr>
          </a:lstStyle>
          <a:p>
            <a:pPr>
              <a:defRPr/>
            </a:pPr>
            <a:fld id="{304F2FF7-8B41-41B5-9E00-82158B9B824B}" type="slidenum">
              <a:rPr/>
              <a:pPr>
                <a:defRPr/>
              </a:pPr>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8" name="Text Placeholder 7"/>
          <p:cNvSpPr>
            <a:spLocks noGrp="1"/>
          </p:cNvSpPr>
          <p:nvPr>
            <p:ph type="body" idx="1"/>
          </p:nvPr>
        </p:nvSpPr>
        <p:spPr>
          <a:xfrm>
            <a:off x="304800" y="1554163"/>
            <a:ext cx="8686800" cy="4525962"/>
          </a:xfrm>
          <a:prstGeom prst="rect">
            <a:avLst/>
          </a:prstGeom>
        </p:spPr>
        <p:txBody>
          <a:bodyPr vert="horz">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a:p>
            <a:pPr lvl="5"/>
            <a:r>
              <a:rPr lang="es-ES"/>
              <a:t>Sexto nivel</a:t>
            </a:r>
          </a:p>
          <a:p>
            <a:pPr lvl="6"/>
            <a:r>
              <a:rPr lang="es-ES"/>
              <a:t>Séptimo nivel</a:t>
            </a:r>
          </a:p>
          <a:p>
            <a:pPr lvl="7"/>
            <a:r>
              <a:rPr lang="es-ES"/>
              <a:t>Octavo nivel</a:t>
            </a:r>
          </a:p>
          <a:p>
            <a:pPr lvl="8"/>
            <a:r>
              <a:rPr lang="es-ES"/>
              <a:t>Noveno nivel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fontAlgn="auto" latinLnBrk="0">
              <a:spcBef>
                <a:spcPts val="0"/>
              </a:spcBef>
              <a:spcAft>
                <a:spcPts val="0"/>
              </a:spcAft>
              <a:defRPr lang="es-ES" sz="1200">
                <a:solidFill>
                  <a:schemeClr val="accent1">
                    <a:shade val="75000"/>
                  </a:schemeClr>
                </a:solidFill>
                <a:latin typeface="+mn-lt"/>
              </a:defRPr>
            </a:lvl1pPr>
          </a:lstStyle>
          <a:p>
            <a:pPr>
              <a:defRPr/>
            </a:pPr>
            <a:fld id="{FB432784-496E-45F6-AF0E-F5D08433C1CA}" type="datetime2">
              <a:rPr/>
              <a:pPr>
                <a:defRPr/>
              </a:pPr>
              <a:t>jueves, 17 de junio de 2010</a:t>
            </a:fld>
            <a:endParaRPr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fontAlgn="auto" latinLnBrk="0">
              <a:spcBef>
                <a:spcPts val="0"/>
              </a:spcBef>
              <a:spcAft>
                <a:spcPts val="0"/>
              </a:spcAft>
              <a:defRPr lang="es-ES" sz="1200">
                <a:solidFill>
                  <a:schemeClr val="accent1">
                    <a:shade val="75000"/>
                  </a:schemeClr>
                </a:solidFill>
                <a:latin typeface="+mn-lt"/>
              </a:defRPr>
            </a:lvl1pPr>
          </a:lstStyle>
          <a:p>
            <a:pPr>
              <a:defRPr/>
            </a:pPr>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fontAlgn="auto" latinLnBrk="0">
              <a:spcBef>
                <a:spcPts val="0"/>
              </a:spcBef>
              <a:spcAft>
                <a:spcPts val="0"/>
              </a:spcAft>
              <a:defRPr lang="es-ES" sz="1200">
                <a:solidFill>
                  <a:schemeClr val="accent1">
                    <a:shade val="75000"/>
                  </a:schemeClr>
                </a:solidFill>
                <a:latin typeface="+mn-lt"/>
              </a:defRPr>
            </a:lvl1pPr>
          </a:lstStyle>
          <a:p>
            <a:pPr>
              <a:defRPr/>
            </a:pPr>
            <a:fld id="{C6834BB4-27DF-4F09-841B-2A05A5AA8C83}" type="slidenum">
              <a:rPr/>
              <a:pPr>
                <a:defRPr/>
              </a:pPr>
              <a:t>‹Nº›</a:t>
            </a:fld>
            <a:endParaRPr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s-ES"/>
              <a:t>Haga clic para modificar el estilo de título del patrón</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28" r:id="rId4"/>
    <p:sldLayoutId id="2147483734" r:id="rId5"/>
    <p:sldLayoutId id="2147483729" r:id="rId6"/>
    <p:sldLayoutId id="2147483735" r:id="rId7"/>
    <p:sldLayoutId id="2147483736" r:id="rId8"/>
    <p:sldLayoutId id="2147483737" r:id="rId9"/>
    <p:sldLayoutId id="2147483730" r:id="rId10"/>
    <p:sldLayoutId id="2147483738" r:id="rId11"/>
  </p:sldLayoutIdLst>
  <p:txStyles>
    <p:titleStyle>
      <a:lvl1pPr algn="l" rtl="0" eaLnBrk="0" fontAlgn="base" hangingPunct="0">
        <a:spcBef>
          <a:spcPct val="0"/>
        </a:spcBef>
        <a:spcAft>
          <a:spcPct val="0"/>
        </a:spcAft>
        <a:defRPr lang="es-ES"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lang="es-ES"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lang="es-ES"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lang="es-ES"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lang="es-ES"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lang="es-ES"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lang="es-ES"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lang="es-ES"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lang="es-ES"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lang="es-ES" sz="1400" kern="1200" baseline="0">
          <a:solidFill>
            <a:schemeClr val="tx2"/>
          </a:solidFill>
          <a:latin typeface="+mn-lt"/>
          <a:ea typeface="+mn-ea"/>
          <a:cs typeface="+mn-cs"/>
        </a:defRPr>
      </a:lvl9pPr>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Hoja_de_c_lculo_de_Microsoft_Office_Excel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package" Target="../embeddings/Hoja_de_c_lculo_de_Microsoft_Office_Excel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Hoja_de_c_lculo_de_Microsoft_Office_Excel_97-20033.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Hoja_de_c_lculo_de_Microsoft_Office_Excel_97-20034.xls"/><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Hoja_de_c_lculo_de_Microsoft_Office_Excel_97-20036.xls"/><Relationship Id="rId4" Type="http://schemas.openxmlformats.org/officeDocument/2006/relationships/oleObject" Target="../embeddings/Hoja_de_c_lculo_de_Microsoft_Office_Excel_97-20035.xls"/></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package" Target="../embeddings/Hoja_de_c_lculo_de_Microsoft_Office_Excel5.xlsx"/><Relationship Id="rId4" Type="http://schemas.openxmlformats.org/officeDocument/2006/relationships/package" Target="../embeddings/Hoja_de_c_lculo_de_Microsoft_Office_Excel4.xlsx"/></Relationships>
</file>

<file path=ppt/slides/_rels/slide35.xml.rels><?xml version="1.0" encoding="UTF-8" standalone="yes"?>
<Relationships xmlns="http://schemas.openxmlformats.org/package/2006/relationships"><Relationship Id="rId3" Type="http://schemas.openxmlformats.org/officeDocument/2006/relationships/oleObject" Target="../embeddings/Hoja_de_c_lculo_de_Microsoft_Office_Excel_97-20037.xls"/><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Hoja_de_c_lculo_de_Microsoft_Office_Excel_97-20039.xls"/><Relationship Id="rId4" Type="http://schemas.openxmlformats.org/officeDocument/2006/relationships/oleObject" Target="../embeddings/Hoja_de_c_lculo_de_Microsoft_Office_Excel_97-20038.xls"/></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Hoja_de_c_lculo_de_Microsoft_Office_Excel_97-200310.xls"/><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Hoja_de_c_lculo_de_Microsoft_Office_Excel_97-200311.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714750" y="4071938"/>
            <a:ext cx="5214938" cy="1200150"/>
          </a:xfrm>
        </p:spPr>
        <p:txBody>
          <a:bodyPr>
            <a:normAutofit fontScale="77500" lnSpcReduction="20000"/>
          </a:bodyPr>
          <a:lstStyle/>
          <a:p>
            <a:pPr eaLnBrk="1" fontAlgn="auto" hangingPunct="1">
              <a:spcAft>
                <a:spcPts val="0"/>
              </a:spcAft>
              <a:buFont typeface="Wingdings 2"/>
              <a:buNone/>
              <a:defRPr/>
            </a:pPr>
            <a:r>
              <a:rPr lang="es-EC" dirty="0" smtClean="0"/>
              <a:t>Presentado por:</a:t>
            </a:r>
          </a:p>
          <a:p>
            <a:pPr eaLnBrk="1" fontAlgn="auto" hangingPunct="1">
              <a:spcAft>
                <a:spcPts val="0"/>
              </a:spcAft>
              <a:buFont typeface="Wingdings 2"/>
              <a:buNone/>
              <a:defRPr/>
            </a:pPr>
            <a:r>
              <a:rPr lang="es-EC" dirty="0" smtClean="0"/>
              <a:t>Andrea Cruz </a:t>
            </a:r>
            <a:r>
              <a:rPr lang="es-EC" dirty="0" err="1" smtClean="0"/>
              <a:t>Gonzalez</a:t>
            </a:r>
            <a:endParaRPr lang="es-EC" dirty="0" smtClean="0"/>
          </a:p>
          <a:p>
            <a:pPr eaLnBrk="1" fontAlgn="auto" hangingPunct="1">
              <a:spcAft>
                <a:spcPts val="0"/>
              </a:spcAft>
              <a:buFont typeface="Wingdings 2"/>
              <a:buNone/>
              <a:defRPr/>
            </a:pPr>
            <a:r>
              <a:rPr lang="es-EC" dirty="0" smtClean="0"/>
              <a:t>Karla </a:t>
            </a:r>
            <a:r>
              <a:rPr lang="es-EC" dirty="0" err="1" smtClean="0"/>
              <a:t>Elbert</a:t>
            </a:r>
            <a:r>
              <a:rPr lang="es-EC" dirty="0" smtClean="0"/>
              <a:t> Pontón</a:t>
            </a:r>
          </a:p>
          <a:p>
            <a:pPr eaLnBrk="1" fontAlgn="auto" hangingPunct="1">
              <a:spcAft>
                <a:spcPts val="0"/>
              </a:spcAft>
              <a:buFont typeface="Wingdings 2"/>
              <a:buNone/>
              <a:defRPr/>
            </a:pPr>
            <a:r>
              <a:rPr lang="es-EC" dirty="0" smtClean="0"/>
              <a:t>Diana Moyano Pinos</a:t>
            </a:r>
          </a:p>
        </p:txBody>
      </p:sp>
      <p:sp>
        <p:nvSpPr>
          <p:cNvPr id="4" name="Rectangle 2"/>
          <p:cNvSpPr txBox="1">
            <a:spLocks/>
          </p:cNvSpPr>
          <p:nvPr/>
        </p:nvSpPr>
        <p:spPr>
          <a:xfrm>
            <a:off x="357158" y="1142984"/>
            <a:ext cx="8572560" cy="2500330"/>
          </a:xfrm>
          <a:prstGeom prst="rect">
            <a:avLst/>
          </a:prstGeom>
        </p:spPr>
        <p:txBody>
          <a:bodyPr anchor="b"/>
          <a:lstStyle/>
          <a:p>
            <a:pPr algn="ctr" fontAlgn="auto">
              <a:spcBef>
                <a:spcPts val="0"/>
              </a:spcBef>
              <a:spcAft>
                <a:spcPts val="0"/>
              </a:spcAft>
              <a:defRPr/>
            </a:pPr>
            <a:r>
              <a:rPr lang="es-EC" sz="3600" b="1" cap="all" dirty="0">
                <a:solidFill>
                  <a:schemeClr val="tx2"/>
                </a:solidFill>
                <a:effectLst>
                  <a:reflection blurRad="12700" stA="48000" endA="300" endPos="55000" dir="5400000" sy="-90000" algn="bl" rotWithShape="0"/>
                </a:effectLst>
                <a:latin typeface="Arial" pitchFamily="34" charset="0"/>
                <a:ea typeface="+mj-ea"/>
                <a:cs typeface="Arial" pitchFamily="34" charset="0"/>
              </a:rPr>
              <a:t>CREACIÓN E INTRODUCCIÓN  DEL BAR MOVIL </a:t>
            </a:r>
          </a:p>
          <a:p>
            <a:pPr algn="ctr" fontAlgn="auto">
              <a:spcBef>
                <a:spcPts val="0"/>
              </a:spcBef>
              <a:spcAft>
                <a:spcPts val="0"/>
              </a:spcAft>
              <a:defRPr/>
            </a:pPr>
            <a:r>
              <a:rPr lang="es-EC" sz="3600" b="1" cap="all" dirty="0">
                <a:solidFill>
                  <a:schemeClr val="tx2"/>
                </a:solidFill>
                <a:effectLst>
                  <a:reflection blurRad="12700" stA="48000" endA="300" endPos="55000" dir="5400000" sy="-90000" algn="bl" rotWithShape="0"/>
                </a:effectLst>
                <a:latin typeface="Arial" pitchFamily="34" charset="0"/>
                <a:ea typeface="+mj-ea"/>
                <a:cs typeface="Arial" pitchFamily="34" charset="0"/>
              </a:rPr>
              <a:t>“DISCOVERY” </a:t>
            </a:r>
            <a:endParaRPr lang="es-ES" sz="3600" b="1" cap="all" dirty="0">
              <a:solidFill>
                <a:schemeClr val="tx2"/>
              </a:solidFill>
              <a:effectLst>
                <a:reflection blurRad="12700" stA="48000" endA="300" endPos="55000" dir="5400000" sy="-90000" algn="bl" rotWithShape="0"/>
              </a:effectLst>
              <a:latin typeface="Arial" pitchFamily="34" charset="0"/>
              <a:ea typeface="+mj-ea"/>
              <a:cs typeface="Arial" pitchFamily="34" charset="0"/>
            </a:endParaRPr>
          </a:p>
          <a:p>
            <a:pPr algn="ctr" fontAlgn="auto">
              <a:spcBef>
                <a:spcPts val="0"/>
              </a:spcBef>
              <a:spcAft>
                <a:spcPts val="0"/>
              </a:spcAft>
              <a:defRPr/>
            </a:pPr>
            <a:r>
              <a:rPr lang="es-EC" sz="3600" b="1" cap="all" dirty="0">
                <a:solidFill>
                  <a:schemeClr val="tx2"/>
                </a:solidFill>
                <a:effectLst>
                  <a:reflection blurRad="12700" stA="48000" endA="300" endPos="55000" dir="5400000" sy="-90000" algn="bl" rotWithShape="0"/>
                </a:effectLst>
                <a:latin typeface="Arial" pitchFamily="34" charset="0"/>
                <a:ea typeface="+mj-ea"/>
                <a:cs typeface="Arial" pitchFamily="34" charset="0"/>
              </a:rPr>
              <a:t>EN LA Ciudad DE GUAYAQUIL</a:t>
            </a:r>
            <a:endParaRPr lang="es-ES" sz="3600" b="1" cap="all" dirty="0">
              <a:solidFill>
                <a:schemeClr val="tx2"/>
              </a:solidFill>
              <a:effectLst>
                <a:reflection blurRad="12700" stA="48000" endA="300" endPos="55000" dir="5400000" sy="-90000" algn="bl" rotWithShape="0"/>
              </a:effectLst>
              <a:latin typeface="Arial" pitchFamily="34" charset="0"/>
              <a:ea typeface="+mj-ea"/>
              <a:cs typeface="Arial" pitchFamily="34" charset="0"/>
            </a:endParaRPr>
          </a:p>
        </p:txBody>
      </p:sp>
      <p:pic>
        <p:nvPicPr>
          <p:cNvPr id="21508" name="Picture 1" descr="G:\Mis imágenes\Logos\logo_espol.png"/>
          <p:cNvPicPr>
            <a:picLocks noChangeAspect="1" noChangeArrowheads="1"/>
          </p:cNvPicPr>
          <p:nvPr/>
        </p:nvPicPr>
        <p:blipFill>
          <a:blip r:embed="rId3"/>
          <a:srcRect/>
          <a:stretch>
            <a:fillRect/>
          </a:stretch>
        </p:blipFill>
        <p:spPr bwMode="auto">
          <a:xfrm>
            <a:off x="142875" y="71438"/>
            <a:ext cx="1143000" cy="1143000"/>
          </a:xfrm>
          <a:prstGeom prst="rect">
            <a:avLst/>
          </a:prstGeom>
          <a:noFill/>
          <a:ln w="9525">
            <a:noFill/>
            <a:miter lim="800000"/>
            <a:headEnd/>
            <a:tailEnd/>
          </a:ln>
        </p:spPr>
      </p:pic>
      <p:pic>
        <p:nvPicPr>
          <p:cNvPr id="21509" name="Picture 3" descr="C:\Documents and Settings\Lancer\Escritorio\LogoFen_Sello.png"/>
          <p:cNvPicPr>
            <a:picLocks noChangeAspect="1" noChangeArrowheads="1"/>
          </p:cNvPicPr>
          <p:nvPr/>
        </p:nvPicPr>
        <p:blipFill>
          <a:blip r:embed="rId4"/>
          <a:srcRect/>
          <a:stretch>
            <a:fillRect/>
          </a:stretch>
        </p:blipFill>
        <p:spPr bwMode="auto">
          <a:xfrm>
            <a:off x="7705725" y="71438"/>
            <a:ext cx="1295400"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88" y="571480"/>
            <a:ext cx="8686800" cy="838200"/>
          </a:xfrm>
        </p:spPr>
        <p:txBody>
          <a:bodyPr>
            <a:normAutofit fontScale="90000"/>
          </a:bodyPr>
          <a:lstStyle/>
          <a:p>
            <a:pPr lvl="3" algn="ctr" eaLnBrk="1" fontAlgn="auto" hangingPunct="1">
              <a:spcAft>
                <a:spcPts val="0"/>
              </a:spcAft>
              <a:defRPr/>
            </a:pPr>
            <a:r>
              <a:rPr lang="es-EC" sz="4000" kern="1200" cap="all" dirty="0">
                <a:effectLst>
                  <a:reflection blurRad="12700" stA="48000" endA="300" endPos="55000" dir="5400000" sy="-90000" algn="bl" rotWithShape="0"/>
                </a:effectLst>
                <a:latin typeface="+mj-lt"/>
                <a:ea typeface="+mj-ea"/>
                <a:cs typeface="+mj-cs"/>
              </a:rPr>
              <a:t>Estructura Organizacional</a:t>
            </a:r>
            <a:r>
              <a:rPr lang="es-ES" sz="1200" dirty="0">
                <a:solidFill>
                  <a:sysClr val="windowText" lastClr="000000"/>
                </a:solidFill>
              </a:rPr>
              <a:t/>
            </a:r>
            <a:br>
              <a:rPr lang="es-ES" sz="1200" dirty="0">
                <a:solidFill>
                  <a:sysClr val="windowText" lastClr="000000"/>
                </a:solidFill>
              </a:rPr>
            </a:br>
            <a:endParaRPr lang="es-ES" sz="1800" dirty="0">
              <a:solidFill>
                <a:sysClr val="windowText" lastClr="000000"/>
              </a:solidFill>
            </a:endParaRPr>
          </a:p>
        </p:txBody>
      </p:sp>
      <p:sp>
        <p:nvSpPr>
          <p:cNvPr id="3" name="2 Marcador de contenido"/>
          <p:cNvSpPr>
            <a:spLocks noGrp="1"/>
          </p:cNvSpPr>
          <p:nvPr>
            <p:ph idx="1"/>
          </p:nvPr>
        </p:nvSpPr>
        <p:spPr/>
        <p:txBody>
          <a:bodyPr>
            <a:normAutofit lnSpcReduction="10000"/>
          </a:bodyPr>
          <a:lstStyle/>
          <a:p>
            <a:pPr algn="just" eaLnBrk="1" fontAlgn="auto" hangingPunct="1">
              <a:spcAft>
                <a:spcPts val="0"/>
              </a:spcAft>
              <a:buFont typeface="Wingdings 2"/>
              <a:buChar char=""/>
              <a:defRPr/>
            </a:pPr>
            <a:r>
              <a:rPr lang="es-EC" dirty="0"/>
              <a:t> </a:t>
            </a:r>
            <a:r>
              <a:rPr lang="es-EC" dirty="0">
                <a:latin typeface="Arial" pitchFamily="34" charset="0"/>
                <a:cs typeface="Arial" pitchFamily="34" charset="0"/>
              </a:rPr>
              <a:t>Se inicia señalando que el objetivo principal del estudio organizacional de un proyecto es presentar los criterios analíticos que permitan enfrentar en mejor forma el análisis de los aspectos organizacionales de un proyecto</a:t>
            </a:r>
            <a:r>
              <a:rPr lang="es-EC" dirty="0" smtClean="0">
                <a:latin typeface="Arial" pitchFamily="34" charset="0"/>
                <a:cs typeface="Arial" pitchFamily="34" charset="0"/>
              </a:rPr>
              <a:t>, </a:t>
            </a:r>
            <a:r>
              <a:rPr lang="es-EC" dirty="0">
                <a:latin typeface="Arial" pitchFamily="34" charset="0"/>
                <a:cs typeface="Arial" pitchFamily="34" charset="0"/>
              </a:rPr>
              <a:t>los procedimientos administrativos y sus consecuencias económicas en los resultados de la evaluación, en nuestro caso la creación de la Empresa desarrolladora de </a:t>
            </a:r>
            <a:r>
              <a:rPr lang="es-EC" dirty="0" smtClean="0">
                <a:latin typeface="Arial" pitchFamily="34" charset="0"/>
                <a:cs typeface="Arial" pitchFamily="34" charset="0"/>
              </a:rPr>
              <a:t>eventos</a:t>
            </a:r>
            <a:r>
              <a:rPr lang="es-EC" dirty="0" smtClean="0"/>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458100"/>
            <a:ext cx="8686800" cy="841248"/>
          </a:xfrm>
        </p:spPr>
        <p:txBody>
          <a:bodyPr/>
          <a:lstStyle/>
          <a:p>
            <a:pPr eaLnBrk="1" fontAlgn="auto" hangingPunct="1">
              <a:spcAft>
                <a:spcPts val="0"/>
              </a:spcAft>
              <a:defRPr/>
            </a:pPr>
            <a:r>
              <a:rPr lang="es-EC" b="1" dirty="0"/>
              <a:t> </a:t>
            </a:r>
            <a:r>
              <a:rPr lang="es-EC" dirty="0"/>
              <a:t>FODA DEL PROYECTO</a:t>
            </a:r>
            <a:endParaRPr dirty="0"/>
          </a:p>
        </p:txBody>
      </p:sp>
      <p:sp>
        <p:nvSpPr>
          <p:cNvPr id="4" name="3 Marcador de contenido"/>
          <p:cNvSpPr>
            <a:spLocks noGrp="1"/>
          </p:cNvSpPr>
          <p:nvPr>
            <p:ph sz="half" idx="1"/>
          </p:nvPr>
        </p:nvSpPr>
        <p:spPr/>
        <p:txBody>
          <a:bodyPr>
            <a:normAutofit fontScale="92500" lnSpcReduction="20000"/>
          </a:bodyPr>
          <a:lstStyle/>
          <a:p>
            <a:pPr marL="342900" lvl="3" indent="-342900" algn="just" eaLnBrk="1" fontAlgn="auto" hangingPunct="1">
              <a:spcAft>
                <a:spcPts val="0"/>
              </a:spcAft>
              <a:buFont typeface="Arial" pitchFamily="34" charset="0"/>
              <a:buChar char="•"/>
              <a:defRPr/>
            </a:pPr>
            <a:r>
              <a:rPr lang="es-EC" b="1" dirty="0">
                <a:latin typeface="Arial" pitchFamily="34" charset="0"/>
                <a:cs typeface="Arial" pitchFamily="34" charset="0"/>
              </a:rPr>
              <a:t>FORTALEZAS</a:t>
            </a:r>
            <a:endParaRPr dirty="0">
              <a:latin typeface="Arial" pitchFamily="34" charset="0"/>
              <a:cs typeface="Arial" pitchFamily="34" charset="0"/>
            </a:endParaRPr>
          </a:p>
          <a:p>
            <a:pPr algn="just" eaLnBrk="1" fontAlgn="auto" hangingPunct="1">
              <a:spcAft>
                <a:spcPts val="0"/>
              </a:spcAft>
              <a:buFont typeface="Wingdings 2"/>
              <a:buChar char=""/>
              <a:defRPr/>
            </a:pPr>
            <a:r>
              <a:rPr lang="es-EC" sz="1800" dirty="0">
                <a:latin typeface="Arial" pitchFamily="34" charset="0"/>
                <a:cs typeface="Arial" pitchFamily="34" charset="0"/>
              </a:rPr>
              <a:t>Bajo precio por el recorrido</a:t>
            </a:r>
            <a:endParaRPr sz="1800" dirty="0">
              <a:latin typeface="Arial" pitchFamily="34" charset="0"/>
              <a:cs typeface="Arial" pitchFamily="34" charset="0"/>
            </a:endParaRPr>
          </a:p>
          <a:p>
            <a:pPr algn="just" eaLnBrk="1" fontAlgn="auto" hangingPunct="1">
              <a:spcAft>
                <a:spcPts val="0"/>
              </a:spcAft>
              <a:buFont typeface="Wingdings 2"/>
              <a:buChar char=""/>
              <a:defRPr/>
            </a:pPr>
            <a:r>
              <a:rPr lang="es-EC" sz="1800" dirty="0">
                <a:latin typeface="Arial" pitchFamily="34" charset="0"/>
                <a:cs typeface="Arial" pitchFamily="34" charset="0"/>
              </a:rPr>
              <a:t>Diversidad de actividades dentro del bus</a:t>
            </a:r>
            <a:endParaRPr sz="1800" dirty="0">
              <a:latin typeface="Arial" pitchFamily="34" charset="0"/>
              <a:cs typeface="Arial" pitchFamily="34" charset="0"/>
            </a:endParaRPr>
          </a:p>
          <a:p>
            <a:pPr algn="just" eaLnBrk="1" fontAlgn="auto" hangingPunct="1">
              <a:spcAft>
                <a:spcPts val="0"/>
              </a:spcAft>
              <a:buFont typeface="Wingdings 2"/>
              <a:buChar char=""/>
              <a:defRPr/>
            </a:pPr>
            <a:r>
              <a:rPr lang="es-EC" sz="1800" dirty="0">
                <a:latin typeface="Arial" pitchFamily="34" charset="0"/>
                <a:cs typeface="Arial" pitchFamily="34" charset="0"/>
              </a:rPr>
              <a:t>Garantizamos servicios de primera bajo los estándares de calidad</a:t>
            </a:r>
            <a:endParaRPr sz="1800" dirty="0">
              <a:latin typeface="Arial" pitchFamily="34" charset="0"/>
              <a:cs typeface="Arial" pitchFamily="34" charset="0"/>
            </a:endParaRPr>
          </a:p>
          <a:p>
            <a:pPr algn="just" eaLnBrk="1" fontAlgn="auto" hangingPunct="1">
              <a:spcAft>
                <a:spcPts val="0"/>
              </a:spcAft>
              <a:buFont typeface="Wingdings 2"/>
              <a:buChar char=""/>
              <a:defRPr/>
            </a:pPr>
            <a:r>
              <a:rPr lang="es-EC" sz="1800" dirty="0">
                <a:latin typeface="Arial" pitchFamily="34" charset="0"/>
                <a:cs typeface="Arial" pitchFamily="34" charset="0"/>
              </a:rPr>
              <a:t>Personal </a:t>
            </a:r>
            <a:r>
              <a:rPr lang="es-EC" sz="1800" dirty="0" smtClean="0">
                <a:latin typeface="Arial" pitchFamily="34" charset="0"/>
                <a:cs typeface="Arial" pitchFamily="34" charset="0"/>
              </a:rPr>
              <a:t>capacitado</a:t>
            </a:r>
          </a:p>
          <a:p>
            <a:pPr algn="just" eaLnBrk="1" fontAlgn="auto" hangingPunct="1">
              <a:spcAft>
                <a:spcPts val="0"/>
              </a:spcAft>
              <a:buFont typeface="Wingdings 2"/>
              <a:buChar char=""/>
              <a:defRPr/>
            </a:pPr>
            <a:endParaRPr lang="es-EC" sz="1800" dirty="0" smtClean="0">
              <a:latin typeface="Arial" pitchFamily="34" charset="0"/>
              <a:cs typeface="Arial" pitchFamily="34" charset="0"/>
            </a:endParaRPr>
          </a:p>
          <a:p>
            <a:pPr marL="342900" lvl="3" indent="-342900" algn="just" eaLnBrk="1" fontAlgn="auto" hangingPunct="1">
              <a:spcAft>
                <a:spcPts val="0"/>
              </a:spcAft>
              <a:buFont typeface="Arial" pitchFamily="34" charset="0"/>
              <a:buChar char="•"/>
              <a:defRPr/>
            </a:pPr>
            <a:r>
              <a:rPr lang="es-EC" b="1" dirty="0">
                <a:latin typeface="Arial" pitchFamily="34" charset="0"/>
                <a:cs typeface="Arial" pitchFamily="34" charset="0"/>
              </a:rPr>
              <a:t>DEBILIDADES</a:t>
            </a:r>
            <a:endParaRPr dirty="0">
              <a:latin typeface="Arial" pitchFamily="34" charset="0"/>
              <a:cs typeface="Arial" pitchFamily="34" charset="0"/>
            </a:endParaRPr>
          </a:p>
          <a:p>
            <a:pPr algn="just" eaLnBrk="1" fontAlgn="auto" hangingPunct="1">
              <a:spcAft>
                <a:spcPts val="0"/>
              </a:spcAft>
              <a:buFont typeface="Wingdings 2"/>
              <a:buChar char=""/>
              <a:defRPr/>
            </a:pPr>
            <a:r>
              <a:rPr lang="es-EC" sz="1800" dirty="0">
                <a:latin typeface="Arial" pitchFamily="34" charset="0"/>
                <a:cs typeface="Arial" pitchFamily="34" charset="0"/>
              </a:rPr>
              <a:t>Altas inversiones en marketing y publicidad</a:t>
            </a:r>
            <a:endParaRPr sz="1800" dirty="0">
              <a:latin typeface="Arial" pitchFamily="34" charset="0"/>
              <a:cs typeface="Arial" pitchFamily="34" charset="0"/>
            </a:endParaRPr>
          </a:p>
          <a:p>
            <a:pPr algn="just" eaLnBrk="1" fontAlgn="auto" hangingPunct="1">
              <a:spcAft>
                <a:spcPts val="0"/>
              </a:spcAft>
              <a:buFont typeface="Wingdings 2"/>
              <a:buChar char=""/>
              <a:defRPr/>
            </a:pPr>
            <a:r>
              <a:rPr lang="es-EC" sz="1800" dirty="0" smtClean="0">
                <a:latin typeface="Arial" pitchFamily="34" charset="0"/>
                <a:cs typeface="Arial" pitchFamily="34" charset="0"/>
              </a:rPr>
              <a:t>posicionamiento </a:t>
            </a:r>
            <a:r>
              <a:rPr lang="es-EC" sz="1800" dirty="0">
                <a:latin typeface="Arial" pitchFamily="34" charset="0"/>
                <a:cs typeface="Arial" pitchFamily="34" charset="0"/>
              </a:rPr>
              <a:t>en la mente del mercado meta será débil.</a:t>
            </a:r>
            <a:endParaRPr sz="1800" dirty="0">
              <a:latin typeface="Arial" pitchFamily="34" charset="0"/>
              <a:cs typeface="Arial" pitchFamily="34" charset="0"/>
            </a:endParaRPr>
          </a:p>
          <a:p>
            <a:pPr algn="just" eaLnBrk="1" fontAlgn="auto" hangingPunct="1">
              <a:spcAft>
                <a:spcPts val="0"/>
              </a:spcAft>
              <a:buFont typeface="Wingdings 2"/>
              <a:buChar char=""/>
              <a:defRPr/>
            </a:pPr>
            <a:r>
              <a:rPr lang="es-EC" sz="1800" dirty="0">
                <a:latin typeface="Arial" pitchFamily="34" charset="0"/>
                <a:cs typeface="Arial" pitchFamily="34" charset="0"/>
              </a:rPr>
              <a:t>Desconocimiento del cliente acerca del servicio que se ofrece</a:t>
            </a:r>
            <a:endParaRPr sz="1800" dirty="0">
              <a:latin typeface="Arial" pitchFamily="34" charset="0"/>
              <a:cs typeface="Arial" pitchFamily="34" charset="0"/>
            </a:endParaRPr>
          </a:p>
          <a:p>
            <a:pPr algn="just" eaLnBrk="1" fontAlgn="auto" hangingPunct="1">
              <a:spcAft>
                <a:spcPts val="0"/>
              </a:spcAft>
              <a:buFont typeface="Wingdings 2"/>
              <a:buChar char=""/>
              <a:defRPr/>
            </a:pPr>
            <a:r>
              <a:rPr lang="es-EC" sz="1800" dirty="0">
                <a:latin typeface="Arial" pitchFamily="34" charset="0"/>
                <a:cs typeface="Arial" pitchFamily="34" charset="0"/>
              </a:rPr>
              <a:t>Falta de experiencia </a:t>
            </a:r>
            <a:endParaRPr sz="1800" dirty="0">
              <a:latin typeface="Arial" pitchFamily="34" charset="0"/>
              <a:cs typeface="Arial" pitchFamily="34" charset="0"/>
            </a:endParaRPr>
          </a:p>
          <a:p>
            <a:pPr eaLnBrk="1" fontAlgn="auto" hangingPunct="1">
              <a:spcAft>
                <a:spcPts val="0"/>
              </a:spcAft>
              <a:buFont typeface="Wingdings 2"/>
              <a:buChar char=""/>
              <a:defRPr/>
            </a:pPr>
            <a:endParaRPr sz="1600" dirty="0">
              <a:latin typeface="Arial" pitchFamily="34" charset="0"/>
              <a:cs typeface="Arial" pitchFamily="34" charset="0"/>
            </a:endParaRPr>
          </a:p>
        </p:txBody>
      </p:sp>
      <p:sp>
        <p:nvSpPr>
          <p:cNvPr id="5" name="4 Marcador de contenido"/>
          <p:cNvSpPr>
            <a:spLocks noGrp="1"/>
          </p:cNvSpPr>
          <p:nvPr>
            <p:ph sz="half" idx="2"/>
          </p:nvPr>
        </p:nvSpPr>
        <p:spPr/>
        <p:txBody>
          <a:bodyPr>
            <a:normAutofit fontScale="92500" lnSpcReduction="20000"/>
          </a:bodyPr>
          <a:lstStyle/>
          <a:p>
            <a:pPr marL="342900" lvl="3" indent="-342900" algn="just" eaLnBrk="1" fontAlgn="auto" hangingPunct="1">
              <a:spcAft>
                <a:spcPts val="0"/>
              </a:spcAft>
              <a:buFont typeface="Arial" pitchFamily="34" charset="0"/>
              <a:buChar char="•"/>
              <a:defRPr/>
            </a:pPr>
            <a:r>
              <a:rPr lang="es-EC" sz="1900" b="1" dirty="0">
                <a:latin typeface="Arial" pitchFamily="34" charset="0"/>
                <a:cs typeface="Arial" pitchFamily="34" charset="0"/>
              </a:rPr>
              <a:t>OPORTUNIDADES</a:t>
            </a:r>
            <a:endParaRPr sz="1900" dirty="0">
              <a:latin typeface="Arial" pitchFamily="34" charset="0"/>
              <a:cs typeface="Arial" pitchFamily="34" charset="0"/>
            </a:endParaRPr>
          </a:p>
          <a:p>
            <a:pPr algn="just" eaLnBrk="1" fontAlgn="auto" hangingPunct="1">
              <a:spcAft>
                <a:spcPts val="0"/>
              </a:spcAft>
              <a:buFont typeface="Wingdings 2"/>
              <a:buChar char=""/>
              <a:defRPr/>
            </a:pPr>
            <a:r>
              <a:rPr lang="es-EC" sz="1900" dirty="0">
                <a:latin typeface="Arial" pitchFamily="34" charset="0"/>
                <a:cs typeface="Arial" pitchFamily="34" charset="0"/>
              </a:rPr>
              <a:t>Los clientes prefieren nuevas maneras de diversión nocturna</a:t>
            </a:r>
            <a:endParaRPr sz="1900" dirty="0">
              <a:latin typeface="Arial" pitchFamily="34" charset="0"/>
              <a:cs typeface="Arial" pitchFamily="34" charset="0"/>
            </a:endParaRPr>
          </a:p>
          <a:p>
            <a:pPr algn="just" eaLnBrk="1" fontAlgn="auto" hangingPunct="1">
              <a:spcAft>
                <a:spcPts val="0"/>
              </a:spcAft>
              <a:buFont typeface="Wingdings 2"/>
              <a:buChar char=""/>
              <a:defRPr/>
            </a:pPr>
            <a:r>
              <a:rPr lang="es-EC" sz="1900" dirty="0">
                <a:latin typeface="Arial" pitchFamily="34" charset="0"/>
                <a:cs typeface="Arial" pitchFamily="34" charset="0"/>
              </a:rPr>
              <a:t>El mercado </a:t>
            </a:r>
            <a:r>
              <a:rPr lang="es-EC" sz="1900" dirty="0" smtClean="0">
                <a:latin typeface="Arial" pitchFamily="34" charset="0"/>
                <a:cs typeface="Arial" pitchFamily="34" charset="0"/>
              </a:rPr>
              <a:t>se </a:t>
            </a:r>
            <a:r>
              <a:rPr lang="es-EC" sz="1900" dirty="0">
                <a:latin typeface="Arial" pitchFamily="34" charset="0"/>
                <a:cs typeface="Arial" pitchFamily="34" charset="0"/>
              </a:rPr>
              <a:t>encuentra estratégicamente bien </a:t>
            </a:r>
            <a:r>
              <a:rPr lang="es-EC" sz="1900" dirty="0" smtClean="0">
                <a:latin typeface="Arial" pitchFamily="34" charset="0"/>
                <a:cs typeface="Arial" pitchFamily="34" charset="0"/>
              </a:rPr>
              <a:t>definido.</a:t>
            </a:r>
            <a:endParaRPr sz="1900" dirty="0">
              <a:latin typeface="Arial" pitchFamily="34" charset="0"/>
              <a:cs typeface="Arial" pitchFamily="34" charset="0"/>
            </a:endParaRPr>
          </a:p>
          <a:p>
            <a:pPr algn="just" eaLnBrk="1" fontAlgn="auto" hangingPunct="1">
              <a:spcAft>
                <a:spcPts val="0"/>
              </a:spcAft>
              <a:buFont typeface="Wingdings 2"/>
              <a:buChar char=""/>
              <a:defRPr/>
            </a:pPr>
            <a:r>
              <a:rPr lang="es-EC" sz="1900" dirty="0" smtClean="0">
                <a:latin typeface="Arial" pitchFamily="34" charset="0"/>
                <a:cs typeface="Arial" pitchFamily="34" charset="0"/>
              </a:rPr>
              <a:t>Facilidad </a:t>
            </a:r>
            <a:r>
              <a:rPr lang="es-EC" sz="1900" dirty="0">
                <a:latin typeface="Arial" pitchFamily="34" charset="0"/>
                <a:cs typeface="Arial" pitchFamily="34" charset="0"/>
              </a:rPr>
              <a:t>de acceso al servicio </a:t>
            </a:r>
            <a:endParaRPr sz="1900" dirty="0">
              <a:latin typeface="Arial" pitchFamily="34" charset="0"/>
              <a:cs typeface="Arial" pitchFamily="34" charset="0"/>
            </a:endParaRPr>
          </a:p>
          <a:p>
            <a:pPr algn="just" eaLnBrk="1" fontAlgn="auto" hangingPunct="1">
              <a:spcAft>
                <a:spcPts val="0"/>
              </a:spcAft>
              <a:buFont typeface="Wingdings 2"/>
              <a:buChar char=""/>
              <a:defRPr/>
            </a:pPr>
            <a:r>
              <a:rPr lang="es-EC" sz="1900" dirty="0">
                <a:latin typeface="Arial" pitchFamily="34" charset="0"/>
                <a:cs typeface="Arial" pitchFamily="34" charset="0"/>
              </a:rPr>
              <a:t>Expandirnos en otras </a:t>
            </a:r>
            <a:r>
              <a:rPr lang="es-EC" sz="1900" dirty="0" smtClean="0">
                <a:latin typeface="Arial" pitchFamily="34" charset="0"/>
                <a:cs typeface="Arial" pitchFamily="34" charset="0"/>
              </a:rPr>
              <a:t>ciudades</a:t>
            </a:r>
          </a:p>
          <a:p>
            <a:pPr algn="just" eaLnBrk="1" fontAlgn="auto" hangingPunct="1">
              <a:spcAft>
                <a:spcPts val="0"/>
              </a:spcAft>
              <a:buFont typeface="Wingdings 2"/>
              <a:buChar char=""/>
              <a:defRPr/>
            </a:pPr>
            <a:endParaRPr lang="es-EC" sz="1900" dirty="0" smtClean="0">
              <a:latin typeface="Arial" pitchFamily="34" charset="0"/>
              <a:cs typeface="Arial" pitchFamily="34" charset="0"/>
            </a:endParaRPr>
          </a:p>
          <a:p>
            <a:pPr algn="just" eaLnBrk="1" fontAlgn="auto" hangingPunct="1">
              <a:spcAft>
                <a:spcPts val="0"/>
              </a:spcAft>
              <a:buFont typeface="Wingdings 2"/>
              <a:buChar char=""/>
              <a:defRPr/>
            </a:pPr>
            <a:r>
              <a:rPr lang="es-EC" sz="1900" b="1" dirty="0" smtClean="0">
                <a:latin typeface="Arial" pitchFamily="34" charset="0"/>
                <a:cs typeface="Arial" pitchFamily="34" charset="0"/>
              </a:rPr>
              <a:t>AMENAZAS</a:t>
            </a:r>
            <a:endParaRPr sz="1900" dirty="0">
              <a:latin typeface="Arial" pitchFamily="34" charset="0"/>
              <a:cs typeface="Arial" pitchFamily="34" charset="0"/>
            </a:endParaRPr>
          </a:p>
          <a:p>
            <a:pPr algn="just" eaLnBrk="1" fontAlgn="auto" hangingPunct="1">
              <a:spcAft>
                <a:spcPts val="0"/>
              </a:spcAft>
              <a:buFont typeface="Wingdings 2"/>
              <a:buChar char=""/>
              <a:defRPr/>
            </a:pPr>
            <a:r>
              <a:rPr lang="es-EC" sz="1900" dirty="0">
                <a:latin typeface="Arial" pitchFamily="34" charset="0"/>
                <a:cs typeface="Arial" pitchFamily="34" charset="0"/>
              </a:rPr>
              <a:t>El segmento de bares móviles es pequeño en comparación con el resto de lugares de diversión nocturna</a:t>
            </a:r>
            <a:endParaRPr sz="1900" dirty="0">
              <a:latin typeface="Arial" pitchFamily="34" charset="0"/>
              <a:cs typeface="Arial" pitchFamily="34" charset="0"/>
            </a:endParaRPr>
          </a:p>
          <a:p>
            <a:pPr algn="just" eaLnBrk="1" fontAlgn="auto" hangingPunct="1">
              <a:spcAft>
                <a:spcPts val="0"/>
              </a:spcAft>
              <a:buFont typeface="Wingdings 2"/>
              <a:buChar char=""/>
              <a:defRPr/>
            </a:pPr>
            <a:r>
              <a:rPr lang="es-EC" sz="1900" dirty="0">
                <a:latin typeface="Arial" pitchFamily="34" charset="0"/>
                <a:cs typeface="Arial" pitchFamily="34" charset="0"/>
              </a:rPr>
              <a:t>Crisis financiera mundial</a:t>
            </a:r>
            <a:endParaRPr sz="1900" dirty="0">
              <a:latin typeface="Arial" pitchFamily="34" charset="0"/>
              <a:cs typeface="Arial" pitchFamily="34" charset="0"/>
            </a:endParaRPr>
          </a:p>
          <a:p>
            <a:pPr algn="just" eaLnBrk="1" fontAlgn="auto" hangingPunct="1">
              <a:spcAft>
                <a:spcPts val="0"/>
              </a:spcAft>
              <a:buFont typeface="Wingdings 2"/>
              <a:buChar char=""/>
              <a:defRPr/>
            </a:pPr>
            <a:r>
              <a:rPr lang="es-EC" sz="1900" dirty="0">
                <a:latin typeface="Arial" pitchFamily="34" charset="0"/>
                <a:cs typeface="Arial" pitchFamily="34" charset="0"/>
              </a:rPr>
              <a:t>Lealtad por parte de las personas hacia </a:t>
            </a:r>
            <a:r>
              <a:rPr lang="es-EC" sz="1900" dirty="0" smtClean="0">
                <a:latin typeface="Arial" pitchFamily="34" charset="0"/>
                <a:cs typeface="Arial" pitchFamily="34" charset="0"/>
              </a:rPr>
              <a:t>la competencia</a:t>
            </a:r>
            <a:endParaRPr sz="1900" dirty="0">
              <a:latin typeface="Arial" pitchFamily="34" charset="0"/>
              <a:cs typeface="Arial" pitchFamily="34" charset="0"/>
            </a:endParaRPr>
          </a:p>
          <a:p>
            <a:pPr algn="just" eaLnBrk="1" fontAlgn="auto" hangingPunct="1">
              <a:spcAft>
                <a:spcPts val="0"/>
              </a:spcAft>
              <a:buFont typeface="Wingdings 2"/>
              <a:buChar char=""/>
              <a:defRPr/>
            </a:pPr>
            <a:r>
              <a:rPr lang="es-EC" sz="1900" dirty="0">
                <a:latin typeface="Arial" pitchFamily="34" charset="0"/>
                <a:cs typeface="Arial" pitchFamily="34" charset="0"/>
              </a:rPr>
              <a:t>Alza en el precio del combustible</a:t>
            </a:r>
            <a:endParaRPr sz="1900" dirty="0">
              <a:latin typeface="Arial" pitchFamily="34" charset="0"/>
              <a:cs typeface="Arial" pitchFamily="34" charset="0"/>
            </a:endParaRPr>
          </a:p>
          <a:p>
            <a:pPr eaLnBrk="1" fontAlgn="auto" hangingPunct="1">
              <a:spcAft>
                <a:spcPts val="0"/>
              </a:spcAft>
              <a:buFont typeface="Wingdings 2"/>
              <a:buChar char=""/>
              <a:defRPr/>
            </a:pPr>
            <a:endParaRPr sz="1800" dirty="0"/>
          </a:p>
          <a:p>
            <a:pPr eaLnBrk="1" fontAlgn="auto" hangingPunct="1">
              <a:spcAft>
                <a:spcPts val="0"/>
              </a:spcAft>
              <a:buFont typeface="Wingdings 2"/>
              <a:buChar char=""/>
              <a:defRPr/>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661974"/>
            <a:ext cx="8686800" cy="838200"/>
          </a:xfrm>
        </p:spPr>
        <p:txBody>
          <a:bodyPr>
            <a:normAutofit fontScale="90000"/>
          </a:bodyPr>
          <a:lstStyle/>
          <a:p>
            <a:pPr lvl="2" algn="ctr" eaLnBrk="1" fontAlgn="auto" hangingPunct="1">
              <a:spcAft>
                <a:spcPts val="0"/>
              </a:spcAft>
              <a:defRPr/>
            </a:pPr>
            <a:r>
              <a:rPr lang="es-EC" kern="1200" cap="all" dirty="0">
                <a:effectLst>
                  <a:reflection blurRad="12700" stA="48000" endA="300" endPos="55000" dir="5400000" sy="-90000" algn="bl" rotWithShape="0"/>
                </a:effectLst>
                <a:latin typeface="+mj-lt"/>
                <a:ea typeface="+mj-ea"/>
                <a:cs typeface="+mj-cs"/>
              </a:rPr>
              <a:t>Determinación de las fuentes de información</a:t>
            </a:r>
            <a:r>
              <a:rPr lang="es-ES" sz="1200" dirty="0">
                <a:solidFill>
                  <a:sysClr val="windowText" lastClr="000000"/>
                </a:solidFill>
              </a:rPr>
              <a:t/>
            </a:r>
            <a:br>
              <a:rPr lang="es-ES" sz="1200" dirty="0">
                <a:solidFill>
                  <a:sysClr val="windowText" lastClr="000000"/>
                </a:solidFill>
              </a:rPr>
            </a:br>
            <a:endParaRPr lang="es-ES" sz="1800" dirty="0">
              <a:solidFill>
                <a:sysClr val="windowText" lastClr="000000"/>
              </a:solidFill>
            </a:endParaRPr>
          </a:p>
        </p:txBody>
      </p:sp>
      <p:sp>
        <p:nvSpPr>
          <p:cNvPr id="3" name="2 Marcador de contenido"/>
          <p:cNvSpPr>
            <a:spLocks noGrp="1"/>
          </p:cNvSpPr>
          <p:nvPr>
            <p:ph idx="1"/>
          </p:nvPr>
        </p:nvSpPr>
        <p:spPr>
          <a:xfrm>
            <a:off x="304800" y="1903413"/>
            <a:ext cx="8686800" cy="4525962"/>
          </a:xfrm>
        </p:spPr>
        <p:txBody>
          <a:bodyPr>
            <a:normAutofit fontScale="77500" lnSpcReduction="20000"/>
          </a:bodyPr>
          <a:lstStyle/>
          <a:p>
            <a:pPr eaLnBrk="1" fontAlgn="auto" hangingPunct="1">
              <a:spcAft>
                <a:spcPts val="0"/>
              </a:spcAft>
              <a:buFont typeface="Wingdings 2"/>
              <a:buChar char=""/>
              <a:defRPr/>
            </a:pPr>
            <a:r>
              <a:rPr lang="es-EC" b="1" dirty="0"/>
              <a:t>FUENTES DE INFORMACIÓN </a:t>
            </a:r>
            <a:r>
              <a:rPr lang="es-EC" b="1" dirty="0" smtClean="0"/>
              <a:t>PRIMARIA</a:t>
            </a:r>
          </a:p>
          <a:p>
            <a:pPr eaLnBrk="1" fontAlgn="auto" hangingPunct="1">
              <a:spcAft>
                <a:spcPts val="0"/>
              </a:spcAft>
              <a:buFont typeface="Wingdings 2"/>
              <a:buNone/>
              <a:defRPr/>
            </a:pPr>
            <a:endParaRPr dirty="0"/>
          </a:p>
          <a:p>
            <a:pPr algn="just" eaLnBrk="1" fontAlgn="auto" hangingPunct="1">
              <a:spcAft>
                <a:spcPts val="0"/>
              </a:spcAft>
              <a:buFont typeface="Wingdings 2"/>
              <a:buNone/>
              <a:defRPr/>
            </a:pPr>
            <a:r>
              <a:rPr lang="es-EC" dirty="0" smtClean="0"/>
              <a:t>    </a:t>
            </a:r>
            <a:r>
              <a:rPr lang="es-EC" dirty="0"/>
              <a:t>Como la principal fuente de información, se utilizará una muestra de la población equivalente a 400 personas que serán obtenidas de manera aleatoria</a:t>
            </a:r>
            <a:r>
              <a:rPr lang="es-EC" dirty="0" smtClean="0"/>
              <a:t>.</a:t>
            </a:r>
          </a:p>
          <a:p>
            <a:pPr algn="just" eaLnBrk="1" fontAlgn="auto" hangingPunct="1">
              <a:spcAft>
                <a:spcPts val="0"/>
              </a:spcAft>
              <a:buFont typeface="Wingdings 2"/>
              <a:buNone/>
              <a:defRPr/>
            </a:pPr>
            <a:endParaRPr dirty="0"/>
          </a:p>
          <a:p>
            <a:pPr algn="just" eaLnBrk="1" fontAlgn="auto" hangingPunct="1">
              <a:spcAft>
                <a:spcPts val="0"/>
              </a:spcAft>
              <a:buFont typeface="Wingdings 2"/>
              <a:buChar char=""/>
              <a:defRPr/>
            </a:pPr>
            <a:r>
              <a:rPr lang="es-EC" b="1" dirty="0"/>
              <a:t>FUENTES  DE INFORMACIÓN </a:t>
            </a:r>
            <a:r>
              <a:rPr lang="es-EC" b="1" dirty="0" smtClean="0"/>
              <a:t>SECUNDARIA</a:t>
            </a:r>
          </a:p>
          <a:p>
            <a:pPr algn="just" eaLnBrk="1" fontAlgn="auto" hangingPunct="1">
              <a:spcAft>
                <a:spcPts val="0"/>
              </a:spcAft>
              <a:buFont typeface="Wingdings 2"/>
              <a:buNone/>
              <a:defRPr/>
            </a:pPr>
            <a:endParaRPr dirty="0"/>
          </a:p>
          <a:p>
            <a:pPr algn="just" eaLnBrk="1" fontAlgn="auto" hangingPunct="1">
              <a:spcAft>
                <a:spcPts val="0"/>
              </a:spcAft>
              <a:buFont typeface="Wingdings 2"/>
              <a:buNone/>
              <a:defRPr/>
            </a:pPr>
            <a:r>
              <a:rPr lang="es-EC" dirty="0" smtClean="0"/>
              <a:t>    Para </a:t>
            </a:r>
            <a:r>
              <a:rPr lang="es-EC" dirty="0"/>
              <a:t>las fuentes de información secundaria, se utilizará el análisis de competidores, también se implementar el Internet para obtener cotizaciones con respecto a lo costo del proyecto, </a:t>
            </a:r>
            <a:r>
              <a:rPr lang="es-EC" dirty="0" smtClean="0"/>
              <a:t>proformas </a:t>
            </a:r>
            <a:r>
              <a:rPr lang="es-EC" dirty="0"/>
              <a:t>, etc.</a:t>
            </a:r>
            <a:endParaRPr dirty="0"/>
          </a:p>
          <a:p>
            <a:pPr algn="just" eaLnBrk="1" fontAlgn="auto" hangingPunct="1">
              <a:spcAft>
                <a:spcPts val="0"/>
              </a:spcAft>
              <a:buFont typeface="Wingdings 2"/>
              <a:buChar char=""/>
              <a:defRPr/>
            </a:pPr>
            <a:endParaRPr dirty="0"/>
          </a:p>
          <a:p>
            <a:pPr algn="just" eaLnBrk="1" fontAlgn="auto" hangingPunct="1">
              <a:spcAft>
                <a:spcPts val="0"/>
              </a:spcAft>
              <a:buFont typeface="Wingdings 2"/>
              <a:buChar char=""/>
              <a:defRPr/>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Método de recolección de datos</a:t>
            </a:r>
            <a:endParaRPr dirty="0"/>
          </a:p>
        </p:txBody>
      </p:sp>
      <p:sp>
        <p:nvSpPr>
          <p:cNvPr id="33795" name="2 Marcador de contenido"/>
          <p:cNvSpPr>
            <a:spLocks noGrp="1"/>
          </p:cNvSpPr>
          <p:nvPr>
            <p:ph idx="1"/>
          </p:nvPr>
        </p:nvSpPr>
        <p:spPr bwMode="auto"/>
        <p:txBody>
          <a:bodyPr wrap="square" lIns="91440" tIns="45720" rIns="91440" bIns="45720" numCol="1" anchor="t" anchorCtr="0" compatLnSpc="1">
            <a:prstTxWarp prst="textNoShape">
              <a:avLst/>
            </a:prstTxWarp>
          </a:bodyPr>
          <a:lstStyle/>
          <a:p>
            <a:pPr algn="just" eaLnBrk="1" hangingPunct="1"/>
            <a:r>
              <a:rPr lang="es-EC" sz="2800" smtClean="0">
                <a:latin typeface="Arial" charset="0"/>
                <a:cs typeface="Arial" charset="0"/>
              </a:rPr>
              <a:t>Para realizar la recolección de datos,  se lo hará de manera aleatoria, a diferentes personas, en el centro y norte  de la ciudad y en distintos horarios; universidades y ciudadelas de cada miembro de los integrantes del grupo. El objetivo es que no exista una preferencia de sector y poder determinar con mayor exactitud los porcentajes de ubicación sectorial.</a:t>
            </a:r>
            <a:endParaRPr sz="2800" smtClean="0">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801802"/>
            <a:ext cx="8686800" cy="841248"/>
          </a:xfrm>
        </p:spPr>
        <p:txBody>
          <a:bodyPr>
            <a:noAutofit/>
          </a:bodyPr>
          <a:lstStyle/>
          <a:p>
            <a:pPr lvl="3" algn="ctr" eaLnBrk="1" fontAlgn="auto" hangingPunct="1">
              <a:spcAft>
                <a:spcPts val="0"/>
              </a:spcAft>
              <a:defRPr/>
            </a:pPr>
            <a:r>
              <a:rPr lang="es-ES" kern="1200" cap="all" dirty="0">
                <a:effectLst>
                  <a:reflection blurRad="12700" stA="48000" endA="300" endPos="55000" dir="5400000" sy="-90000" algn="bl" rotWithShape="0"/>
                </a:effectLst>
                <a:latin typeface="+mj-lt"/>
                <a:ea typeface="+mj-ea"/>
                <a:cs typeface="+mj-cs"/>
              </a:rPr>
              <a:t>Análisis e interpretación de la encuesta realizada</a:t>
            </a:r>
            <a:br>
              <a:rPr lang="es-ES" kern="1200" cap="all" dirty="0">
                <a:effectLst>
                  <a:reflection blurRad="12700" stA="48000" endA="300" endPos="55000" dir="5400000" sy="-90000" algn="bl" rotWithShape="0"/>
                </a:effectLst>
                <a:latin typeface="+mj-lt"/>
                <a:ea typeface="+mj-ea"/>
                <a:cs typeface="+mj-cs"/>
              </a:rPr>
            </a:br>
            <a:endParaRPr lang="es-ES" kern="1200" cap="all" dirty="0">
              <a:effectLst>
                <a:reflection blurRad="12700" stA="48000" endA="300" endPos="55000" dir="5400000" sy="-90000" algn="bl" rotWithShape="0"/>
              </a:effectLst>
              <a:latin typeface="+mj-lt"/>
              <a:ea typeface="+mj-ea"/>
              <a:cs typeface="+mj-cs"/>
            </a:endParaRPr>
          </a:p>
        </p:txBody>
      </p:sp>
      <p:sp>
        <p:nvSpPr>
          <p:cNvPr id="34819" name="3 Marcador de contenido"/>
          <p:cNvSpPr>
            <a:spLocks noGrp="1"/>
          </p:cNvSpPr>
          <p:nvPr>
            <p:ph sz="half" idx="1"/>
          </p:nvPr>
        </p:nvSpPr>
        <p:spPr bwMode="auto">
          <a:xfrm>
            <a:off x="457200" y="1600200"/>
            <a:ext cx="4038600" cy="5043488"/>
          </a:xfrm>
        </p:spPr>
        <p:txBody>
          <a:bodyPr wrap="square" lIns="91440" tIns="45720" rIns="91440" bIns="45720" numCol="1" anchor="t" anchorCtr="0" compatLnSpc="1">
            <a:prstTxWarp prst="textNoShape">
              <a:avLst/>
            </a:prstTxWarp>
            <a:normAutofit lnSpcReduction="10000"/>
          </a:bodyPr>
          <a:lstStyle/>
          <a:p>
            <a:pPr algn="just" eaLnBrk="1" hangingPunct="1">
              <a:defRPr/>
            </a:pPr>
            <a:r>
              <a:rPr lang="es-ES_tradnl" sz="1800" smtClean="0">
                <a:latin typeface="Arial" charset="0"/>
                <a:cs typeface="Arial" charset="0"/>
              </a:rPr>
              <a:t> Se obtuvo que el 79.8% de los encuestados se encuentran en el intervalo de edad de 18-29 años; el 17.5% al intervalo de 30-40 años</a:t>
            </a:r>
          </a:p>
          <a:p>
            <a:pPr algn="just" eaLnBrk="1" hangingPunct="1">
              <a:defRPr/>
            </a:pPr>
            <a:r>
              <a:rPr lang="es-ES_tradnl" sz="1800" smtClean="0">
                <a:latin typeface="Arial" charset="0"/>
                <a:cs typeface="Arial" charset="0"/>
              </a:rPr>
              <a:t>Se pudo  observar que el 94.8 % de los encuestados asisten a centros de diversión nocturna</a:t>
            </a:r>
          </a:p>
          <a:p>
            <a:pPr algn="just" eaLnBrk="1" hangingPunct="1">
              <a:defRPr/>
            </a:pPr>
            <a:r>
              <a:rPr lang="es-ES_tradnl" sz="1800" smtClean="0">
                <a:latin typeface="Arial" charset="0"/>
                <a:cs typeface="Arial" charset="0"/>
              </a:rPr>
              <a:t> Se concluye que el 8.3% de los encuestados acude a bares, el 11.8% acude a salsotecas ; el 8.5% prefieren los  casinos ; el 49% gustan mas de las discotecas ; el 14.5 % se inclinan por las peñas y el 2.8 % restantes a fiestas móviles (chivas)</a:t>
            </a:r>
            <a:endParaRPr sz="1800" smtClean="0">
              <a:latin typeface="Arial" charset="0"/>
              <a:cs typeface="Arial" charset="0"/>
            </a:endParaRPr>
          </a:p>
        </p:txBody>
      </p:sp>
      <p:sp>
        <p:nvSpPr>
          <p:cNvPr id="34820" name="4 Marcador de contenido"/>
          <p:cNvSpPr>
            <a:spLocks noGrp="1"/>
          </p:cNvSpPr>
          <p:nvPr>
            <p:ph sz="half" idx="2"/>
          </p:nvPr>
        </p:nvSpPr>
        <p:spPr bwMode="auto">
          <a:xfrm>
            <a:off x="4786313" y="1600200"/>
            <a:ext cx="3900487" cy="5114925"/>
          </a:xfrm>
        </p:spPr>
        <p:txBody>
          <a:bodyPr wrap="square" lIns="91440" tIns="45720" rIns="91440" bIns="45720" numCol="1" anchor="t" anchorCtr="0" compatLnSpc="1">
            <a:prstTxWarp prst="textNoShape">
              <a:avLst/>
            </a:prstTxWarp>
            <a:normAutofit lnSpcReduction="10000"/>
          </a:bodyPr>
          <a:lstStyle/>
          <a:p>
            <a:pPr eaLnBrk="1" hangingPunct="1">
              <a:defRPr/>
            </a:pPr>
            <a:r>
              <a:rPr lang="es-ES_tradnl" sz="1800" smtClean="0">
                <a:latin typeface="Arial" charset="0"/>
                <a:cs typeface="Arial" charset="0"/>
              </a:rPr>
              <a:t> Se logro observar que el 80% de los encuestados preferirían realizar un solo pago por entrada y no por consumo, mientras que el 20% restante no le molestaría realizar dos pagos</a:t>
            </a:r>
          </a:p>
          <a:p>
            <a:pPr eaLnBrk="1" hangingPunct="1">
              <a:defRPr/>
            </a:pPr>
            <a:r>
              <a:rPr lang="es-ES_tradnl" sz="1800" smtClean="0">
                <a:latin typeface="Arial" charset="0"/>
                <a:cs typeface="Arial" charset="0"/>
              </a:rPr>
              <a:t> Se concluye que el 92.3% de los encuestados si estaría dispuesto a usar el servicio, mientras que el 2.5% restante no lo usaría. </a:t>
            </a:r>
          </a:p>
          <a:p>
            <a:pPr eaLnBrk="1" hangingPunct="1">
              <a:defRPr/>
            </a:pPr>
            <a:r>
              <a:rPr lang="es-ES_tradnl" sz="1800" smtClean="0">
                <a:latin typeface="Arial" charset="0"/>
                <a:cs typeface="Arial" charset="0"/>
              </a:rPr>
              <a:t>Podemos recalcar que el 68 % de los entrevistados optan por el intervalo de $15-$20 dólares; mientras que el 20.8% prefieren el intervalo de $21-$26 dólares y el 3.5% gusta de el intervalo de $27-$31 dólares</a:t>
            </a:r>
            <a:endParaRPr sz="1800" smtClean="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sz="quarter"/>
          </p:nvPr>
        </p:nvSpPr>
        <p:spPr>
          <a:xfrm>
            <a:off x="714348" y="428605"/>
            <a:ext cx="7772400" cy="1143008"/>
          </a:xfrm>
        </p:spPr>
        <p:txBody>
          <a:bodyPr>
            <a:normAutofit fontScale="90000"/>
          </a:bodyPr>
          <a:lstStyle/>
          <a:p>
            <a:pPr algn="ctr" eaLnBrk="1" fontAlgn="auto" hangingPunct="1">
              <a:spcAft>
                <a:spcPts val="0"/>
              </a:spcAft>
              <a:defRPr/>
            </a:pPr>
            <a:r>
              <a:rPr sz="4400" b="1" dirty="0">
                <a:latin typeface="Arial" pitchFamily="34" charset="0"/>
                <a:cs typeface="Arial" pitchFamily="34" charset="0"/>
              </a:rPr>
              <a:t>FOCUS GROUP</a:t>
            </a:r>
            <a:r>
              <a:rPr dirty="0">
                <a:latin typeface="Arial" pitchFamily="34" charset="0"/>
                <a:cs typeface="Arial" pitchFamily="34" charset="0"/>
              </a:rPr>
              <a:t/>
            </a:r>
            <a:br>
              <a:rPr dirty="0">
                <a:latin typeface="Arial" pitchFamily="34" charset="0"/>
                <a:cs typeface="Arial" pitchFamily="34" charset="0"/>
              </a:rPr>
            </a:br>
            <a:endParaRPr dirty="0">
              <a:latin typeface="Arial" pitchFamily="34" charset="0"/>
              <a:cs typeface="Arial" pitchFamily="34" charset="0"/>
            </a:endParaRPr>
          </a:p>
        </p:txBody>
      </p:sp>
      <p:sp>
        <p:nvSpPr>
          <p:cNvPr id="3" name="2 Subtítulo"/>
          <p:cNvSpPr>
            <a:spLocks noGrp="1"/>
          </p:cNvSpPr>
          <p:nvPr>
            <p:ph type="subTitle" sz="quarter" idx="1"/>
          </p:nvPr>
        </p:nvSpPr>
        <p:spPr>
          <a:xfrm>
            <a:off x="714375" y="1285875"/>
            <a:ext cx="7643813" cy="4643438"/>
          </a:xfrm>
        </p:spPr>
        <p:txBody>
          <a:bodyPr/>
          <a:lstStyle/>
          <a:p>
            <a:pPr algn="just" eaLnBrk="1" fontAlgn="auto" hangingPunct="1">
              <a:spcAft>
                <a:spcPts val="0"/>
              </a:spcAft>
              <a:buFont typeface="Wingdings 2"/>
              <a:buNone/>
              <a:defRPr/>
            </a:pPr>
            <a:endParaRPr lang="es-EC" sz="2800" dirty="0" smtClean="0">
              <a:solidFill>
                <a:schemeClr val="tx1">
                  <a:lumMod val="95000"/>
                  <a:lumOff val="5000"/>
                </a:schemeClr>
              </a:solidFill>
            </a:endParaRPr>
          </a:p>
          <a:p>
            <a:pPr algn="just" eaLnBrk="1" fontAlgn="auto" hangingPunct="1">
              <a:spcAft>
                <a:spcPts val="0"/>
              </a:spcAft>
              <a:buFont typeface="Wingdings 2"/>
              <a:buNone/>
              <a:defRPr/>
            </a:pPr>
            <a:r>
              <a:rPr lang="es-EC" sz="2800" dirty="0">
                <a:solidFill>
                  <a:schemeClr val="tx1">
                    <a:lumMod val="95000"/>
                    <a:lumOff val="5000"/>
                  </a:schemeClr>
                </a:solidFill>
                <a:latin typeface="Arial" pitchFamily="34" charset="0"/>
                <a:cs typeface="Arial" pitchFamily="34" charset="0"/>
              </a:rPr>
              <a:t> </a:t>
            </a:r>
            <a:r>
              <a:rPr lang="es-EC" sz="2800" dirty="0" smtClean="0">
                <a:solidFill>
                  <a:schemeClr val="tx1">
                    <a:lumMod val="95000"/>
                    <a:lumOff val="5000"/>
                  </a:schemeClr>
                </a:solidFill>
                <a:latin typeface="Arial" pitchFamily="34" charset="0"/>
                <a:cs typeface="Arial" pitchFamily="34" charset="0"/>
              </a:rPr>
              <a:t>    El grupo focal es una técnica de estudio de las opiniones o actitudes de un publico en ciencias sociales y en estudios comerciales.</a:t>
            </a:r>
          </a:p>
          <a:p>
            <a:pPr algn="just" eaLnBrk="1" fontAlgn="auto" hangingPunct="1">
              <a:spcAft>
                <a:spcPts val="0"/>
              </a:spcAft>
              <a:buFont typeface="Wingdings 2"/>
              <a:buNone/>
              <a:defRPr/>
            </a:pPr>
            <a:endParaRPr lang="es-EC" sz="2800" dirty="0">
              <a:solidFill>
                <a:schemeClr val="tx1">
                  <a:lumMod val="95000"/>
                  <a:lumOff val="5000"/>
                </a:schemeClr>
              </a:solidFill>
              <a:latin typeface="Arial" pitchFamily="34" charset="0"/>
              <a:cs typeface="Arial" pitchFamily="34" charset="0"/>
            </a:endParaRPr>
          </a:p>
          <a:p>
            <a:pPr algn="just" eaLnBrk="1" fontAlgn="auto" hangingPunct="1">
              <a:spcAft>
                <a:spcPts val="0"/>
              </a:spcAft>
              <a:buFont typeface="Wingdings 2"/>
              <a:buNone/>
              <a:defRPr/>
            </a:pPr>
            <a:r>
              <a:rPr lang="es-EC" sz="2800" dirty="0" smtClean="0">
                <a:solidFill>
                  <a:schemeClr val="tx1">
                    <a:lumMod val="95000"/>
                    <a:lumOff val="5000"/>
                  </a:schemeClr>
                </a:solidFill>
                <a:latin typeface="Arial" pitchFamily="34" charset="0"/>
                <a:cs typeface="Arial" pitchFamily="34" charset="0"/>
              </a:rPr>
              <a:t>     En el mundo del marketing, las sesiones de grupo son una herramienta importante para recibir retro alimentación de diversos temas.</a:t>
            </a:r>
          </a:p>
          <a:p>
            <a:pPr eaLnBrk="1" fontAlgn="auto" hangingPunct="1">
              <a:spcAft>
                <a:spcPts val="0"/>
              </a:spcAft>
              <a:buFont typeface="Wingdings 2"/>
              <a:buNone/>
              <a:defRPr/>
            </a:pPr>
            <a:endParaRPr sz="2800" dirty="0">
              <a:solidFill>
                <a:schemeClr val="tx1">
                  <a:lumMod val="95000"/>
                  <a:lumOff val="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sz="quarter"/>
          </p:nvPr>
        </p:nvSpPr>
        <p:spPr>
          <a:xfrm>
            <a:off x="714348" y="428604"/>
            <a:ext cx="7786742" cy="1214422"/>
          </a:xfrm>
        </p:spPr>
        <p:txBody>
          <a:bodyPr>
            <a:normAutofit fontScale="90000"/>
          </a:bodyPr>
          <a:lstStyle/>
          <a:p>
            <a:pPr algn="ctr" eaLnBrk="1" fontAlgn="auto" hangingPunct="1">
              <a:spcAft>
                <a:spcPts val="0"/>
              </a:spcAft>
              <a:defRPr/>
            </a:pPr>
            <a:r>
              <a:rPr b="1" dirty="0" smtClean="0">
                <a:latin typeface="Bodoni MT Black" pitchFamily="18" charset="0"/>
              </a:rPr>
              <a:t> </a:t>
            </a:r>
            <a:r>
              <a:rPr b="1" dirty="0" smtClean="0">
                <a:latin typeface="Arial" pitchFamily="34" charset="0"/>
                <a:cs typeface="Arial" pitchFamily="34" charset="0"/>
              </a:rPr>
              <a:t>CONCLUSIONES </a:t>
            </a:r>
            <a:br>
              <a:rPr b="1" dirty="0" smtClean="0">
                <a:latin typeface="Arial" pitchFamily="34" charset="0"/>
                <a:cs typeface="Arial" pitchFamily="34" charset="0"/>
              </a:rPr>
            </a:br>
            <a:r>
              <a:rPr b="1" dirty="0" smtClean="0">
                <a:latin typeface="Arial" pitchFamily="34" charset="0"/>
                <a:cs typeface="Arial" pitchFamily="34" charset="0"/>
              </a:rPr>
              <a:t>FOCUS </a:t>
            </a:r>
            <a:r>
              <a:rPr b="1" dirty="0">
                <a:latin typeface="Arial" pitchFamily="34" charset="0"/>
                <a:cs typeface="Arial" pitchFamily="34" charset="0"/>
              </a:rPr>
              <a:t>GROUP</a:t>
            </a:r>
            <a:r>
              <a:rPr dirty="0">
                <a:latin typeface="Arial" pitchFamily="34" charset="0"/>
                <a:cs typeface="Arial" pitchFamily="34" charset="0"/>
              </a:rPr>
              <a:t/>
            </a:r>
            <a:br>
              <a:rPr dirty="0">
                <a:latin typeface="Arial" pitchFamily="34" charset="0"/>
                <a:cs typeface="Arial" pitchFamily="34" charset="0"/>
              </a:rPr>
            </a:br>
            <a:endParaRPr dirty="0">
              <a:latin typeface="Arial" pitchFamily="34" charset="0"/>
              <a:cs typeface="Arial" pitchFamily="34" charset="0"/>
            </a:endParaRPr>
          </a:p>
        </p:txBody>
      </p:sp>
      <p:sp>
        <p:nvSpPr>
          <p:cNvPr id="3" name="2 Subtítulo"/>
          <p:cNvSpPr>
            <a:spLocks noGrp="1"/>
          </p:cNvSpPr>
          <p:nvPr>
            <p:ph type="subTitle" sz="quarter" idx="1"/>
          </p:nvPr>
        </p:nvSpPr>
        <p:spPr>
          <a:xfrm>
            <a:off x="857250" y="1643063"/>
            <a:ext cx="7643813" cy="4929187"/>
          </a:xfrm>
        </p:spPr>
        <p:txBody>
          <a:bodyPr/>
          <a:lstStyle/>
          <a:p>
            <a:pPr algn="just" eaLnBrk="1" fontAlgn="auto" hangingPunct="1">
              <a:spcAft>
                <a:spcPts val="0"/>
              </a:spcAft>
              <a:buFont typeface="Wingdings" pitchFamily="2" charset="2"/>
              <a:buChar char="v"/>
              <a:defRPr/>
            </a:pPr>
            <a:r>
              <a:rPr lang="es-EC" sz="2600" dirty="0" smtClean="0">
                <a:solidFill>
                  <a:schemeClr val="tx1">
                    <a:lumMod val="95000"/>
                    <a:lumOff val="5000"/>
                  </a:schemeClr>
                </a:solidFill>
              </a:rPr>
              <a:t>   </a:t>
            </a:r>
            <a:r>
              <a:rPr lang="es-EC" sz="2600" dirty="0" smtClean="0">
                <a:solidFill>
                  <a:schemeClr val="tx1">
                    <a:lumMod val="95000"/>
                    <a:lumOff val="5000"/>
                  </a:schemeClr>
                </a:solidFill>
                <a:latin typeface="Arial" pitchFamily="34" charset="0"/>
                <a:cs typeface="Arial" pitchFamily="34" charset="0"/>
              </a:rPr>
              <a:t>Por lo general las personas salen a divertirse dos veces en el mes</a:t>
            </a:r>
          </a:p>
          <a:p>
            <a:pPr algn="just" eaLnBrk="1" fontAlgn="auto" hangingPunct="1">
              <a:spcAft>
                <a:spcPts val="0"/>
              </a:spcAft>
              <a:buFont typeface="Wingdings" pitchFamily="2" charset="2"/>
              <a:buChar char="v"/>
              <a:defRPr/>
            </a:pPr>
            <a:r>
              <a:rPr lang="es-EC" sz="2600" dirty="0">
                <a:solidFill>
                  <a:schemeClr val="tx1">
                    <a:lumMod val="95000"/>
                    <a:lumOff val="5000"/>
                  </a:schemeClr>
                </a:solidFill>
                <a:latin typeface="Arial" pitchFamily="34" charset="0"/>
                <a:cs typeface="Arial" pitchFamily="34" charset="0"/>
              </a:rPr>
              <a:t> </a:t>
            </a:r>
            <a:r>
              <a:rPr lang="es-EC" sz="2600" dirty="0" smtClean="0">
                <a:solidFill>
                  <a:schemeClr val="tx1">
                    <a:lumMod val="95000"/>
                    <a:lumOff val="5000"/>
                  </a:schemeClr>
                </a:solidFill>
                <a:latin typeface="Arial" pitchFamily="34" charset="0"/>
                <a:cs typeface="Arial" pitchFamily="34" charset="0"/>
              </a:rPr>
              <a:t>     Las personas acuden con más frecuencia a bares y discotecas como diversión nocturna</a:t>
            </a:r>
          </a:p>
          <a:p>
            <a:pPr algn="just" eaLnBrk="1" fontAlgn="auto" hangingPunct="1">
              <a:spcAft>
                <a:spcPts val="0"/>
              </a:spcAft>
              <a:buFont typeface="Wingdings" pitchFamily="2" charset="2"/>
              <a:buChar char="v"/>
              <a:defRPr/>
            </a:pPr>
            <a:r>
              <a:rPr lang="es-EC" sz="2600" dirty="0" smtClean="0">
                <a:solidFill>
                  <a:schemeClr val="tx1">
                    <a:lumMod val="95000"/>
                    <a:lumOff val="5000"/>
                  </a:schemeClr>
                </a:solidFill>
                <a:latin typeface="Arial" pitchFamily="34" charset="0"/>
                <a:cs typeface="Arial" pitchFamily="34" charset="0"/>
              </a:rPr>
              <a:t>      Las personas prefieren realizar un solo pago </a:t>
            </a:r>
          </a:p>
          <a:p>
            <a:pPr algn="just" eaLnBrk="1" fontAlgn="auto" hangingPunct="1">
              <a:spcAft>
                <a:spcPts val="0"/>
              </a:spcAft>
              <a:buFont typeface="Wingdings" pitchFamily="2" charset="2"/>
              <a:buChar char="v"/>
              <a:defRPr/>
            </a:pPr>
            <a:r>
              <a:rPr lang="es-EC" sz="2600" dirty="0">
                <a:solidFill>
                  <a:schemeClr val="tx1">
                    <a:lumMod val="95000"/>
                    <a:lumOff val="5000"/>
                  </a:schemeClr>
                </a:solidFill>
                <a:latin typeface="Arial" pitchFamily="34" charset="0"/>
                <a:cs typeface="Arial" pitchFamily="34" charset="0"/>
              </a:rPr>
              <a:t> </a:t>
            </a:r>
            <a:r>
              <a:rPr lang="es-EC" sz="2600" dirty="0" smtClean="0">
                <a:solidFill>
                  <a:schemeClr val="tx1">
                    <a:lumMod val="95000"/>
                    <a:lumOff val="5000"/>
                  </a:schemeClr>
                </a:solidFill>
                <a:latin typeface="Arial" pitchFamily="34" charset="0"/>
                <a:cs typeface="Arial" pitchFamily="34" charset="0"/>
              </a:rPr>
              <a:t>     Las personas no siempre se encuentran satisfechas del servicio que reciben con el valor que están pagando</a:t>
            </a:r>
          </a:p>
          <a:p>
            <a:pPr algn="just" eaLnBrk="1" fontAlgn="auto" hangingPunct="1">
              <a:spcAft>
                <a:spcPts val="0"/>
              </a:spcAft>
              <a:buFont typeface="Wingdings" pitchFamily="2" charset="2"/>
              <a:buChar char="v"/>
              <a:defRPr/>
            </a:pPr>
            <a:r>
              <a:rPr lang="es-EC" sz="2800" dirty="0">
                <a:solidFill>
                  <a:schemeClr val="tx1">
                    <a:lumMod val="95000"/>
                    <a:lumOff val="5000"/>
                  </a:schemeClr>
                </a:solidFill>
                <a:latin typeface="Arial" pitchFamily="34" charset="0"/>
                <a:cs typeface="Arial" pitchFamily="34" charset="0"/>
              </a:rPr>
              <a:t> </a:t>
            </a:r>
            <a:r>
              <a:rPr lang="es-EC" sz="2800" dirty="0" smtClean="0">
                <a:solidFill>
                  <a:schemeClr val="tx1">
                    <a:lumMod val="95000"/>
                    <a:lumOff val="5000"/>
                  </a:schemeClr>
                </a:solidFill>
                <a:latin typeface="Arial" pitchFamily="34" charset="0"/>
                <a:cs typeface="Arial" pitchFamily="34" charset="0"/>
              </a:rPr>
              <a:t>las personas obtuvieron buena relación con el nombre del “BAR SOBRE RUEDAS”</a:t>
            </a:r>
          </a:p>
          <a:p>
            <a:pPr algn="just" eaLnBrk="1" fontAlgn="auto" hangingPunct="1">
              <a:spcAft>
                <a:spcPts val="0"/>
              </a:spcAft>
              <a:buFont typeface="Wingdings" pitchFamily="2" charset="2"/>
              <a:buChar char="v"/>
              <a:defRPr/>
            </a:pPr>
            <a:endParaRPr sz="2800"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sz="quarter"/>
          </p:nvPr>
        </p:nvSpPr>
        <p:spPr>
          <a:xfrm>
            <a:off x="714348" y="428604"/>
            <a:ext cx="7786742" cy="1214422"/>
          </a:xfrm>
        </p:spPr>
        <p:txBody>
          <a:bodyPr>
            <a:normAutofit fontScale="90000"/>
          </a:bodyPr>
          <a:lstStyle/>
          <a:p>
            <a:pPr algn="ctr" eaLnBrk="1" fontAlgn="auto" hangingPunct="1">
              <a:spcAft>
                <a:spcPts val="0"/>
              </a:spcAft>
              <a:defRPr/>
            </a:pPr>
            <a:r>
              <a:rPr b="1" dirty="0" smtClean="0">
                <a:latin typeface="Arial" pitchFamily="34" charset="0"/>
                <a:cs typeface="Arial" pitchFamily="34" charset="0"/>
              </a:rPr>
              <a:t> CONCLUSIONES </a:t>
            </a:r>
            <a:br>
              <a:rPr b="1" dirty="0" smtClean="0">
                <a:latin typeface="Arial" pitchFamily="34" charset="0"/>
                <a:cs typeface="Arial" pitchFamily="34" charset="0"/>
              </a:rPr>
            </a:br>
            <a:r>
              <a:rPr b="1" dirty="0" smtClean="0">
                <a:latin typeface="Arial" pitchFamily="34" charset="0"/>
                <a:cs typeface="Arial" pitchFamily="34" charset="0"/>
              </a:rPr>
              <a:t>FOCUS </a:t>
            </a:r>
            <a:r>
              <a:rPr b="1" dirty="0">
                <a:latin typeface="Arial" pitchFamily="34" charset="0"/>
                <a:cs typeface="Arial" pitchFamily="34" charset="0"/>
              </a:rPr>
              <a:t>GROUP</a:t>
            </a:r>
            <a:r>
              <a:rPr dirty="0">
                <a:latin typeface="Arial" pitchFamily="34" charset="0"/>
                <a:cs typeface="Arial" pitchFamily="34" charset="0"/>
              </a:rPr>
              <a:t/>
            </a:r>
            <a:br>
              <a:rPr dirty="0">
                <a:latin typeface="Arial" pitchFamily="34" charset="0"/>
                <a:cs typeface="Arial" pitchFamily="34" charset="0"/>
              </a:rPr>
            </a:br>
            <a:endParaRPr dirty="0">
              <a:latin typeface="Arial" pitchFamily="34" charset="0"/>
              <a:cs typeface="Arial" pitchFamily="34" charset="0"/>
            </a:endParaRPr>
          </a:p>
        </p:txBody>
      </p:sp>
      <p:sp>
        <p:nvSpPr>
          <p:cNvPr id="3" name="2 Subtítulo"/>
          <p:cNvSpPr>
            <a:spLocks noGrp="1"/>
          </p:cNvSpPr>
          <p:nvPr>
            <p:ph type="subTitle" sz="quarter" idx="1"/>
          </p:nvPr>
        </p:nvSpPr>
        <p:spPr>
          <a:xfrm>
            <a:off x="785813" y="1857375"/>
            <a:ext cx="7643812" cy="4071938"/>
          </a:xfrm>
        </p:spPr>
        <p:txBody>
          <a:bodyPr/>
          <a:lstStyle/>
          <a:p>
            <a:pPr algn="just" eaLnBrk="1" fontAlgn="auto" hangingPunct="1">
              <a:spcAft>
                <a:spcPts val="0"/>
              </a:spcAft>
              <a:buFont typeface="Wingdings" pitchFamily="2" charset="2"/>
              <a:buChar char="v"/>
              <a:defRPr/>
            </a:pPr>
            <a:r>
              <a:rPr lang="es-EC" sz="2800" dirty="0" smtClean="0">
                <a:solidFill>
                  <a:schemeClr val="tx1">
                    <a:lumMod val="95000"/>
                    <a:lumOff val="5000"/>
                  </a:schemeClr>
                </a:solidFill>
              </a:rPr>
              <a:t>     </a:t>
            </a:r>
            <a:r>
              <a:rPr lang="es-EC" sz="2800" dirty="0" smtClean="0">
                <a:solidFill>
                  <a:schemeClr val="tx1">
                    <a:lumMod val="95000"/>
                    <a:lumOff val="5000"/>
                  </a:schemeClr>
                </a:solidFill>
                <a:latin typeface="Arial" pitchFamily="34" charset="0"/>
                <a:cs typeface="Arial" pitchFamily="34" charset="0"/>
              </a:rPr>
              <a:t>Las personas si les gustaría sobre el Bar sobre         ruedas</a:t>
            </a:r>
          </a:p>
          <a:p>
            <a:pPr algn="just" eaLnBrk="1" fontAlgn="auto" hangingPunct="1">
              <a:spcAft>
                <a:spcPts val="0"/>
              </a:spcAft>
              <a:buFont typeface="Wingdings" pitchFamily="2" charset="2"/>
              <a:buChar char="v"/>
              <a:defRPr/>
            </a:pPr>
            <a:r>
              <a:rPr lang="es-EC" sz="2800" dirty="0" smtClean="0">
                <a:solidFill>
                  <a:schemeClr val="tx1">
                    <a:lumMod val="95000"/>
                    <a:lumOff val="5000"/>
                  </a:schemeClr>
                </a:solidFill>
                <a:latin typeface="Arial" pitchFamily="34" charset="0"/>
                <a:cs typeface="Arial" pitchFamily="34" charset="0"/>
              </a:rPr>
              <a:t>      los aspectos de mayor importancia son limpieza ambiente y precio</a:t>
            </a:r>
          </a:p>
          <a:p>
            <a:pPr algn="just" eaLnBrk="1" fontAlgn="auto" hangingPunct="1">
              <a:spcAft>
                <a:spcPts val="0"/>
              </a:spcAft>
              <a:buFont typeface="Wingdings" pitchFamily="2" charset="2"/>
              <a:buChar char="v"/>
              <a:defRPr/>
            </a:pPr>
            <a:r>
              <a:rPr lang="es-EC" sz="2800" dirty="0">
                <a:solidFill>
                  <a:schemeClr val="tx1">
                    <a:lumMod val="95000"/>
                    <a:lumOff val="5000"/>
                  </a:schemeClr>
                </a:solidFill>
                <a:latin typeface="Arial" pitchFamily="34" charset="0"/>
                <a:cs typeface="Arial" pitchFamily="34" charset="0"/>
              </a:rPr>
              <a:t> </a:t>
            </a:r>
            <a:r>
              <a:rPr lang="es-EC" sz="2800" dirty="0" smtClean="0">
                <a:solidFill>
                  <a:schemeClr val="tx1">
                    <a:lumMod val="95000"/>
                    <a:lumOff val="5000"/>
                  </a:schemeClr>
                </a:solidFill>
                <a:latin typeface="Arial" pitchFamily="34" charset="0"/>
                <a:cs typeface="Arial" pitchFamily="34" charset="0"/>
              </a:rPr>
              <a:t>     $15.00 -$ 20.00</a:t>
            </a:r>
          </a:p>
          <a:p>
            <a:pPr algn="just" eaLnBrk="1" fontAlgn="auto" hangingPunct="1">
              <a:spcAft>
                <a:spcPts val="0"/>
              </a:spcAft>
              <a:buFont typeface="Wingdings" pitchFamily="2" charset="2"/>
              <a:buChar char="v"/>
              <a:defRPr/>
            </a:pPr>
            <a:r>
              <a:rPr lang="es-EC" sz="2800" dirty="0" smtClean="0">
                <a:solidFill>
                  <a:schemeClr val="tx1">
                    <a:lumMod val="95000"/>
                    <a:lumOff val="5000"/>
                  </a:schemeClr>
                </a:solidFill>
                <a:latin typeface="Arial" pitchFamily="34" charset="0"/>
                <a:cs typeface="Arial" pitchFamily="34" charset="0"/>
              </a:rPr>
              <a:t>      Lo mas largo posible de 3 horas a más.</a:t>
            </a:r>
          </a:p>
          <a:p>
            <a:pPr algn="just" eaLnBrk="1" fontAlgn="auto" hangingPunct="1">
              <a:spcAft>
                <a:spcPts val="0"/>
              </a:spcAft>
              <a:buFont typeface="Wingdings" pitchFamily="2" charset="2"/>
              <a:buChar char="v"/>
              <a:defRPr/>
            </a:pPr>
            <a:r>
              <a:rPr lang="es-EC" sz="2800" dirty="0" smtClean="0">
                <a:solidFill>
                  <a:schemeClr val="tx1">
                    <a:lumMod val="95000"/>
                    <a:lumOff val="5000"/>
                  </a:schemeClr>
                </a:solidFill>
                <a:latin typeface="Arial" pitchFamily="34" charset="0"/>
                <a:cs typeface="Arial" pitchFamily="34" charset="0"/>
              </a:rPr>
              <a:t>      Cumpleaños – Reuniones con amigos y       amigas</a:t>
            </a:r>
          </a:p>
          <a:p>
            <a:pPr algn="just" eaLnBrk="1" fontAlgn="auto" hangingPunct="1">
              <a:spcAft>
                <a:spcPts val="0"/>
              </a:spcAft>
              <a:buFont typeface="Wingdings 2"/>
              <a:buNone/>
              <a:defRPr/>
            </a:pPr>
            <a:endParaRPr sz="2800" dirty="0">
              <a:solidFill>
                <a:schemeClr val="tx1">
                  <a:lumMod val="95000"/>
                  <a:lumOff val="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eaLnBrk="1" fontAlgn="auto" hangingPunct="1">
              <a:spcAft>
                <a:spcPts val="0"/>
              </a:spcAft>
              <a:defRPr/>
            </a:pPr>
            <a:r>
              <a:rPr lang="es-EC" sz="4800" b="1" dirty="0" smtClean="0">
                <a:latin typeface="Arial" pitchFamily="34" charset="0"/>
                <a:cs typeface="Arial" pitchFamily="34" charset="0"/>
              </a:rPr>
              <a:t>CICLO DE VIDA</a:t>
            </a:r>
            <a:endParaRPr sz="4800" dirty="0">
              <a:latin typeface="Arial" pitchFamily="34" charset="0"/>
              <a:cs typeface="Arial" pitchFamily="34" charset="0"/>
            </a:endParaRPr>
          </a:p>
        </p:txBody>
      </p:sp>
      <p:pic>
        <p:nvPicPr>
          <p:cNvPr id="38915" name="Picture 2"/>
          <p:cNvPicPr>
            <a:picLocks noGrp="1" noChangeAspect="1" noChangeArrowheads="1"/>
          </p:cNvPicPr>
          <p:nvPr>
            <p:ph idx="1"/>
          </p:nvPr>
        </p:nvPicPr>
        <p:blipFill>
          <a:blip r:embed="rId2"/>
          <a:srcRect/>
          <a:stretch>
            <a:fillRect/>
          </a:stretch>
        </p:blipFill>
        <p:spPr bwMode="auto">
          <a:xfrm>
            <a:off x="2747963" y="2057400"/>
            <a:ext cx="4038600" cy="337185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42938" y="428625"/>
          <a:ext cx="7929562" cy="6000750"/>
        </p:xfrm>
        <a:graphic>
          <a:graphicData uri="http://schemas.openxmlformats.org/presentationml/2006/ole">
            <p:oleObj spid="_x0000_s1026" name="Hoja de cálculo" r:id="rId3" imgW="5191125" imgH="2790825" progId="Excel.Sheet.12">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04800" y="447660"/>
            <a:ext cx="8686800" cy="838200"/>
          </a:xfrm>
        </p:spPr>
        <p:txBody>
          <a:bodyPr/>
          <a:lstStyle/>
          <a:p>
            <a:pPr eaLnBrk="1" fontAlgn="auto" hangingPunct="1">
              <a:spcAft>
                <a:spcPts val="0"/>
              </a:spcAft>
              <a:defRPr/>
            </a:pPr>
            <a:r>
              <a:rPr dirty="0" smtClean="0"/>
              <a:t>Introducción</a:t>
            </a:r>
          </a:p>
        </p:txBody>
      </p:sp>
      <p:sp>
        <p:nvSpPr>
          <p:cNvPr id="22531" name="4 Marcador de contenido"/>
          <p:cNvSpPr>
            <a:spLocks noGrp="1"/>
          </p:cNvSpPr>
          <p:nvPr>
            <p:ph idx="1"/>
          </p:nvPr>
        </p:nvSpPr>
        <p:spPr bwMode="auto">
          <a:xfrm>
            <a:off x="-42863" y="1554163"/>
            <a:ext cx="8686801" cy="4525962"/>
          </a:xfrm>
        </p:spPr>
        <p:txBody>
          <a:bodyPr wrap="square" lIns="91440" tIns="45720" rIns="91440" bIns="45720" numCol="1" anchor="t" anchorCtr="0" compatLnSpc="1">
            <a:prstTxWarp prst="textNoShape">
              <a:avLst/>
            </a:prstTxWarp>
          </a:bodyPr>
          <a:lstStyle/>
          <a:p>
            <a:pPr algn="just" eaLnBrk="1" hangingPunct="1">
              <a:buFont typeface="Wingdings 2" pitchFamily="18" charset="2"/>
              <a:buNone/>
            </a:pPr>
            <a:r>
              <a:rPr lang="es-EC" smtClean="0">
                <a:latin typeface="Arial" charset="0"/>
                <a:cs typeface="Arial" charset="0"/>
              </a:rPr>
              <a:t>	El presente proyecto se realizará para determinar si resulta factible o no, LA CREACIÓN E INTRODUCCIÓN  DEL BAR MOVIL “DISCOVERY” EN LA CIUDAD DE GUAYAQUIL, lugar en el que actualmente no existe una competencia directa  con esta nueva clase de servicio y que da oportunidad de un nuevo negocio y atractivo turístico para la ciudad.</a:t>
            </a:r>
          </a:p>
          <a:p>
            <a:pPr eaLnBrk="1" hangingPunct="1"/>
            <a:endParaRPr lang="es-EC" sz="3100" smtClean="0">
              <a:latin typeface="Arial" charset="0"/>
              <a:cs typeface="Arial" charset="0"/>
            </a:endParaRPr>
          </a:p>
          <a:p>
            <a:pPr eaLnBrk="1" hangingPunct="1"/>
            <a:endParaRPr sz="3100" smtClean="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143000"/>
          </a:xfrm>
        </p:spPr>
        <p:txBody>
          <a:bodyPr>
            <a:noAutofit/>
          </a:bodyPr>
          <a:lstStyle/>
          <a:p>
            <a:pPr algn="ctr" eaLnBrk="1" fontAlgn="auto" hangingPunct="1">
              <a:spcAft>
                <a:spcPts val="0"/>
              </a:spcAft>
              <a:defRPr/>
            </a:pPr>
            <a:r>
              <a:rPr lang="es-EC" sz="3500" b="1" dirty="0" smtClean="0">
                <a:latin typeface="Arial" pitchFamily="34" charset="0"/>
                <a:cs typeface="Arial" pitchFamily="34" charset="0"/>
              </a:rPr>
              <a:t>MATRIZ BCG</a:t>
            </a:r>
            <a:br>
              <a:rPr lang="es-EC" sz="3500" b="1" dirty="0" smtClean="0">
                <a:latin typeface="Arial" pitchFamily="34" charset="0"/>
                <a:cs typeface="Arial" pitchFamily="34" charset="0"/>
              </a:rPr>
            </a:br>
            <a:r>
              <a:rPr lang="es-EC" sz="3500" b="1" dirty="0" smtClean="0">
                <a:latin typeface="Arial" pitchFamily="34" charset="0"/>
                <a:cs typeface="Arial" pitchFamily="34" charset="0"/>
              </a:rPr>
              <a:t>MATRIZ BOSTON CONSULTING GROUP</a:t>
            </a:r>
            <a:r>
              <a:rPr lang="es-EC" sz="3500" b="1" dirty="0" smtClean="0">
                <a:latin typeface="Bodoni MT Black" pitchFamily="18" charset="0"/>
              </a:rPr>
              <a:t/>
            </a:r>
            <a:br>
              <a:rPr lang="es-EC" sz="3500" b="1" dirty="0" smtClean="0">
                <a:latin typeface="Bodoni MT Black" pitchFamily="18" charset="0"/>
              </a:rPr>
            </a:br>
            <a:endParaRPr sz="3500" dirty="0"/>
          </a:p>
        </p:txBody>
      </p:sp>
      <p:sp>
        <p:nvSpPr>
          <p:cNvPr id="3" name="2 Marcador de contenido"/>
          <p:cNvSpPr>
            <a:spLocks noGrp="1"/>
          </p:cNvSpPr>
          <p:nvPr>
            <p:ph idx="1"/>
          </p:nvPr>
        </p:nvSpPr>
        <p:spPr>
          <a:xfrm>
            <a:off x="457200" y="2214563"/>
            <a:ext cx="8229600" cy="1214437"/>
          </a:xfrm>
        </p:spPr>
        <p:txBody>
          <a:bodyPr>
            <a:noAutofit/>
          </a:bodyPr>
          <a:lstStyle/>
          <a:p>
            <a:pPr algn="just" eaLnBrk="1" fontAlgn="auto" hangingPunct="1">
              <a:spcAft>
                <a:spcPts val="0"/>
              </a:spcAft>
              <a:buFont typeface="Wingdings 2"/>
              <a:buChar char=""/>
              <a:defRPr/>
            </a:pPr>
            <a:r>
              <a:rPr lang="es-EC" sz="2200" dirty="0" smtClean="0">
                <a:solidFill>
                  <a:schemeClr val="tx1">
                    <a:lumMod val="95000"/>
                    <a:lumOff val="5000"/>
                  </a:schemeClr>
                </a:solidFill>
                <a:latin typeface="Arial" pitchFamily="34" charset="0"/>
                <a:cs typeface="Arial" pitchFamily="34" charset="0"/>
              </a:rPr>
              <a:t>Es una herramienta conocida de gestión en cartera, se basa en la teoría de ciclo de vida del producto. Ayuda a determinar que prioridades deben dar en la cartera de productos de unidad de negocios.</a:t>
            </a:r>
          </a:p>
          <a:p>
            <a:pPr algn="just" eaLnBrk="1" fontAlgn="auto" hangingPunct="1">
              <a:spcAft>
                <a:spcPts val="0"/>
              </a:spcAft>
              <a:buFont typeface="Wingdings 2"/>
              <a:buChar char=""/>
              <a:defRPr/>
            </a:pPr>
            <a:r>
              <a:rPr lang="es-EC" sz="2000" dirty="0" smtClean="0">
                <a:latin typeface="Arial" pitchFamily="34" charset="0"/>
                <a:cs typeface="Arial" pitchFamily="34" charset="0"/>
              </a:rPr>
              <a:t>INTERROGANTES</a:t>
            </a:r>
          </a:p>
          <a:p>
            <a:pPr algn="just" eaLnBrk="1" fontAlgn="auto" hangingPunct="1">
              <a:spcAft>
                <a:spcPts val="0"/>
              </a:spcAft>
              <a:buFont typeface="Wingdings 2"/>
              <a:buChar char=""/>
              <a:defRPr/>
            </a:pPr>
            <a:r>
              <a:rPr lang="es-EC" sz="2000" dirty="0" smtClean="0">
                <a:latin typeface="Arial" pitchFamily="34" charset="0"/>
                <a:cs typeface="Arial" pitchFamily="34" charset="0"/>
              </a:rPr>
              <a:t>ALTO CRECIMIENTO Y BAJA PARTICIPACION EN EL MERCADO</a:t>
            </a:r>
            <a:endParaRPr sz="2000" dirty="0">
              <a:latin typeface="Arial" pitchFamily="34" charset="0"/>
              <a:cs typeface="Arial" pitchFamily="34" charset="0"/>
            </a:endParaRPr>
          </a:p>
        </p:txBody>
      </p:sp>
      <p:pic>
        <p:nvPicPr>
          <p:cNvPr id="39940" name="Picture 2"/>
          <p:cNvPicPr>
            <a:picLocks noChangeAspect="1" noChangeArrowheads="1"/>
          </p:cNvPicPr>
          <p:nvPr/>
        </p:nvPicPr>
        <p:blipFill>
          <a:blip r:embed="rId2"/>
          <a:srcRect/>
          <a:stretch>
            <a:fillRect/>
          </a:stretch>
        </p:blipFill>
        <p:spPr bwMode="auto">
          <a:xfrm>
            <a:off x="2071688" y="4370388"/>
            <a:ext cx="5429250" cy="2130425"/>
          </a:xfrm>
          <a:prstGeom prst="rect">
            <a:avLst/>
          </a:prstGeom>
          <a:solidFill>
            <a:srgbClr val="FFFFFF"/>
          </a:solidFill>
          <a:ln w="9525">
            <a:noFill/>
            <a:miter lim="800000"/>
            <a:headEnd/>
            <a:tailEnd/>
          </a:ln>
        </p:spPr>
      </p:pic>
      <p:pic>
        <p:nvPicPr>
          <p:cNvPr id="39941" name="Picture 3"/>
          <p:cNvPicPr>
            <a:picLocks noChangeAspect="1" noChangeArrowheads="1"/>
          </p:cNvPicPr>
          <p:nvPr/>
        </p:nvPicPr>
        <p:blipFill>
          <a:blip r:embed="rId3"/>
          <a:srcRect/>
          <a:stretch>
            <a:fillRect/>
          </a:stretch>
        </p:blipFill>
        <p:spPr bwMode="auto">
          <a:xfrm>
            <a:off x="3571875" y="4714875"/>
            <a:ext cx="357188" cy="595313"/>
          </a:xfrm>
          <a:prstGeom prst="rect">
            <a:avLst/>
          </a:prstGeom>
          <a:solidFill>
            <a:srgbClr val="FFFFFF"/>
          </a:solidFill>
          <a:ln w="6350">
            <a:solidFill>
              <a:srgbClr val="000000"/>
            </a:solidFill>
            <a:miter lim="800000"/>
            <a:headEnd/>
            <a:tailEnd/>
          </a:ln>
        </p:spPr>
      </p:pic>
      <p:pic>
        <p:nvPicPr>
          <p:cNvPr id="39942" name="Picture 3"/>
          <p:cNvPicPr>
            <a:picLocks noChangeAspect="1" noChangeArrowheads="1"/>
          </p:cNvPicPr>
          <p:nvPr/>
        </p:nvPicPr>
        <p:blipFill>
          <a:blip r:embed="rId4"/>
          <a:srcRect/>
          <a:stretch>
            <a:fillRect/>
          </a:stretch>
        </p:blipFill>
        <p:spPr bwMode="auto">
          <a:xfrm>
            <a:off x="4429125" y="5786438"/>
            <a:ext cx="214313" cy="357187"/>
          </a:xfrm>
          <a:prstGeom prst="rect">
            <a:avLst/>
          </a:prstGeom>
          <a:solidFill>
            <a:srgbClr val="FFFFFF"/>
          </a:solidFill>
          <a:ln w="635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88"/>
            <a:ext cx="8229600" cy="5768975"/>
          </a:xfrm>
        </p:spPr>
        <p:txBody>
          <a:bodyPr/>
          <a:lstStyle/>
          <a:p>
            <a:pPr algn="just" eaLnBrk="1" fontAlgn="auto" hangingPunct="1">
              <a:spcAft>
                <a:spcPts val="0"/>
              </a:spcAft>
              <a:buFont typeface="Wingdings 2"/>
              <a:buChar char=""/>
              <a:defRPr/>
            </a:pPr>
            <a:r>
              <a:rPr lang="es-ES_tradnl" sz="2800" b="1" dirty="0" smtClean="0">
                <a:solidFill>
                  <a:schemeClr val="tx1">
                    <a:lumMod val="95000"/>
                    <a:lumOff val="5000"/>
                  </a:schemeClr>
                </a:solidFill>
                <a:latin typeface="Arial" pitchFamily="34" charset="0"/>
                <a:cs typeface="Arial" pitchFamily="34" charset="0"/>
              </a:rPr>
              <a:t>INTERROGANTES (ALTO CRECIMIENTO Y BAJA PARTICIPACIÓN DE MERCADO) </a:t>
            </a:r>
          </a:p>
          <a:p>
            <a:pPr algn="just" eaLnBrk="1" fontAlgn="auto" hangingPunct="1">
              <a:spcAft>
                <a:spcPts val="0"/>
              </a:spcAft>
              <a:buFont typeface="Wingdings 2"/>
              <a:buChar char=""/>
              <a:defRPr/>
            </a:pPr>
            <a:endParaRPr sz="2800" dirty="0" smtClean="0">
              <a:solidFill>
                <a:schemeClr val="tx1">
                  <a:lumMod val="95000"/>
                  <a:lumOff val="5000"/>
                </a:schemeClr>
              </a:solidFill>
              <a:latin typeface="Arial" pitchFamily="34" charset="0"/>
              <a:cs typeface="Arial" pitchFamily="34" charset="0"/>
            </a:endParaRPr>
          </a:p>
          <a:p>
            <a:pPr algn="just" eaLnBrk="1" fontAlgn="auto" hangingPunct="1">
              <a:spcAft>
                <a:spcPts val="0"/>
              </a:spcAft>
              <a:buFont typeface="Wingdings 2"/>
              <a:buChar char=""/>
              <a:defRPr/>
            </a:pPr>
            <a:r>
              <a:rPr lang="es-ES_tradnl" sz="2800" dirty="0" smtClean="0">
                <a:solidFill>
                  <a:schemeClr val="tx1">
                    <a:lumMod val="95000"/>
                    <a:lumOff val="5000"/>
                  </a:schemeClr>
                </a:solidFill>
                <a:latin typeface="Arial" pitchFamily="34" charset="0"/>
                <a:cs typeface="Arial" pitchFamily="34" charset="0"/>
              </a:rPr>
              <a:t>ESTRELLAS (RÁPIDO CRECIMIENTO, ALTA PARTICIPACIÓN DE MERCADO</a:t>
            </a:r>
          </a:p>
          <a:p>
            <a:pPr algn="just" eaLnBrk="1" fontAlgn="auto" hangingPunct="1">
              <a:spcAft>
                <a:spcPts val="0"/>
              </a:spcAft>
              <a:buFont typeface="Wingdings 2"/>
              <a:buChar char=""/>
              <a:defRPr/>
            </a:pPr>
            <a:endParaRPr lang="es-ES_tradnl" sz="2800" dirty="0" smtClean="0">
              <a:solidFill>
                <a:schemeClr val="tx1">
                  <a:lumMod val="95000"/>
                  <a:lumOff val="5000"/>
                </a:schemeClr>
              </a:solidFill>
              <a:latin typeface="Arial" pitchFamily="34" charset="0"/>
              <a:cs typeface="Arial" pitchFamily="34" charset="0"/>
            </a:endParaRPr>
          </a:p>
          <a:p>
            <a:pPr algn="just" eaLnBrk="1" fontAlgn="auto" hangingPunct="1">
              <a:spcAft>
                <a:spcPts val="0"/>
              </a:spcAft>
              <a:buFont typeface="Wingdings 2"/>
              <a:buChar char=""/>
              <a:defRPr/>
            </a:pPr>
            <a:r>
              <a:rPr lang="es-ES_tradnl" sz="2800" dirty="0" smtClean="0">
                <a:solidFill>
                  <a:schemeClr val="tx1">
                    <a:lumMod val="95000"/>
                    <a:lumOff val="5000"/>
                  </a:schemeClr>
                </a:solidFill>
                <a:latin typeface="Arial" pitchFamily="34" charset="0"/>
                <a:cs typeface="Arial" pitchFamily="34" charset="0"/>
              </a:rPr>
              <a:t>VACAS DE EFECTIVO (CRECIMIENTO BAJO, ALTA PARTICIPACIÓN DE MERCADO</a:t>
            </a:r>
          </a:p>
          <a:p>
            <a:pPr algn="just" eaLnBrk="1" fontAlgn="auto" hangingPunct="1">
              <a:spcAft>
                <a:spcPts val="0"/>
              </a:spcAft>
              <a:buFont typeface="Wingdings 2"/>
              <a:buChar char=""/>
              <a:defRPr/>
            </a:pPr>
            <a:endParaRPr lang="es-ES_tradnl" sz="2800" dirty="0" smtClean="0">
              <a:solidFill>
                <a:schemeClr val="tx1">
                  <a:lumMod val="95000"/>
                  <a:lumOff val="5000"/>
                </a:schemeClr>
              </a:solidFill>
              <a:latin typeface="Arial" pitchFamily="34" charset="0"/>
              <a:cs typeface="Arial" pitchFamily="34" charset="0"/>
            </a:endParaRPr>
          </a:p>
          <a:p>
            <a:pPr algn="just" eaLnBrk="1" fontAlgn="auto" hangingPunct="1">
              <a:spcAft>
                <a:spcPts val="0"/>
              </a:spcAft>
              <a:buFont typeface="Wingdings 2"/>
              <a:buChar char=""/>
              <a:defRPr/>
            </a:pPr>
            <a:r>
              <a:rPr lang="es-ES_tradnl" sz="2800" dirty="0" smtClean="0">
                <a:solidFill>
                  <a:schemeClr val="tx1">
                    <a:lumMod val="95000"/>
                    <a:lumOff val="5000"/>
                  </a:schemeClr>
                </a:solidFill>
                <a:latin typeface="Arial" pitchFamily="34" charset="0"/>
                <a:cs typeface="Arial" pitchFamily="34" charset="0"/>
              </a:rPr>
              <a:t>PERROS (CRECIMIENTO LENTO Y BAJA PARTICIPACION DE MERCADO</a:t>
            </a:r>
            <a:endParaRPr sz="2800" dirty="0" smtClean="0">
              <a:solidFill>
                <a:schemeClr val="tx1">
                  <a:lumMod val="95000"/>
                  <a:lumOff val="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pPr algn="ctr" eaLnBrk="1" fontAlgn="auto" hangingPunct="1">
              <a:spcAft>
                <a:spcPts val="0"/>
              </a:spcAft>
              <a:defRPr/>
            </a:pPr>
            <a:r>
              <a:rPr lang="es-EC" b="1" dirty="0" smtClean="0">
                <a:latin typeface="Arial" pitchFamily="34" charset="0"/>
                <a:cs typeface="Arial" pitchFamily="34" charset="0"/>
              </a:rPr>
              <a:t>MERCADO POTENCIAL</a:t>
            </a:r>
            <a:endParaRPr dirty="0">
              <a:latin typeface="Arial" pitchFamily="34" charset="0"/>
              <a:cs typeface="Arial" pitchFamily="34" charset="0"/>
            </a:endParaRPr>
          </a:p>
        </p:txBody>
      </p:sp>
      <p:sp>
        <p:nvSpPr>
          <p:cNvPr id="6" name="5 Marcador de contenido"/>
          <p:cNvSpPr>
            <a:spLocks noGrp="1"/>
          </p:cNvSpPr>
          <p:nvPr>
            <p:ph idx="1"/>
          </p:nvPr>
        </p:nvSpPr>
        <p:spPr>
          <a:xfrm>
            <a:off x="457200" y="1071563"/>
            <a:ext cx="8229600" cy="5054600"/>
          </a:xfrm>
        </p:spPr>
        <p:txBody>
          <a:bodyPr>
            <a:normAutofit fontScale="25000" lnSpcReduction="20000"/>
          </a:bodyPr>
          <a:lstStyle/>
          <a:p>
            <a:pPr eaLnBrk="1" fontAlgn="auto" hangingPunct="1">
              <a:spcAft>
                <a:spcPts val="0"/>
              </a:spcAft>
              <a:buFont typeface="Wingdings 2"/>
              <a:buChar char=""/>
              <a:defRPr/>
            </a:pPr>
            <a:endParaRPr lang="es-EC" b="1" dirty="0" smtClean="0"/>
          </a:p>
          <a:p>
            <a:pPr eaLnBrk="1" fontAlgn="auto" hangingPunct="1">
              <a:spcAft>
                <a:spcPts val="0"/>
              </a:spcAft>
              <a:buFont typeface="Wingdings 2"/>
              <a:buChar char=""/>
              <a:defRPr/>
            </a:pPr>
            <a:r>
              <a:rPr lang="es-EC" sz="8600" b="1" dirty="0" smtClean="0">
                <a:solidFill>
                  <a:schemeClr val="tx1">
                    <a:lumMod val="95000"/>
                    <a:lumOff val="5000"/>
                  </a:schemeClr>
                </a:solidFill>
                <a:latin typeface="Arial" pitchFamily="34" charset="0"/>
                <a:cs typeface="Arial" pitchFamily="34" charset="0"/>
              </a:rPr>
              <a:t>Estudio del Cliente:</a:t>
            </a:r>
          </a:p>
          <a:p>
            <a:pPr algn="just" eaLnBrk="1" fontAlgn="auto" hangingPunct="1">
              <a:lnSpc>
                <a:spcPct val="120000"/>
              </a:lnSpc>
              <a:spcAft>
                <a:spcPts val="0"/>
              </a:spcAft>
              <a:buFont typeface="Wingdings 2"/>
              <a:buNone/>
              <a:defRPr/>
            </a:pPr>
            <a:r>
              <a:rPr lang="es-EC" sz="8600" dirty="0" smtClean="0">
                <a:solidFill>
                  <a:schemeClr val="tx1">
                    <a:lumMod val="95000"/>
                    <a:lumOff val="5000"/>
                  </a:schemeClr>
                </a:solidFill>
                <a:latin typeface="Arial" pitchFamily="34" charset="0"/>
                <a:cs typeface="Arial" pitchFamily="34" charset="0"/>
              </a:rPr>
              <a:t>    Uno de los puntos importantes para poder evitar errores es saber aprender del cliente, conocerlo, y entender sus necesidades para poder satisfacerlas. De mutuo acuerdo con el debe establecerse una planificación con objetivos a medio y largo plazo. </a:t>
            </a:r>
          </a:p>
          <a:p>
            <a:pPr algn="just" eaLnBrk="1" fontAlgn="auto" hangingPunct="1">
              <a:spcAft>
                <a:spcPts val="0"/>
              </a:spcAft>
              <a:buFont typeface="Wingdings 2"/>
              <a:buNone/>
              <a:defRPr/>
            </a:pPr>
            <a:endParaRPr lang="es-EC" sz="7700" dirty="0" smtClean="0">
              <a:solidFill>
                <a:schemeClr val="tx1">
                  <a:lumMod val="95000"/>
                  <a:lumOff val="5000"/>
                </a:schemeClr>
              </a:solidFill>
              <a:latin typeface="Arial" pitchFamily="34" charset="0"/>
              <a:cs typeface="Arial" pitchFamily="34" charset="0"/>
            </a:endParaRPr>
          </a:p>
          <a:p>
            <a:pPr eaLnBrk="1" fontAlgn="auto" hangingPunct="1">
              <a:spcAft>
                <a:spcPts val="0"/>
              </a:spcAft>
              <a:buFont typeface="Wingdings 2"/>
              <a:buChar char=""/>
              <a:defRPr/>
            </a:pPr>
            <a:r>
              <a:rPr lang="es-EC" sz="8600" b="1" dirty="0" smtClean="0">
                <a:solidFill>
                  <a:schemeClr val="tx1">
                    <a:lumMod val="95000"/>
                    <a:lumOff val="5000"/>
                  </a:schemeClr>
                </a:solidFill>
                <a:latin typeface="Arial" pitchFamily="34" charset="0"/>
                <a:cs typeface="Arial" pitchFamily="34" charset="0"/>
              </a:rPr>
              <a:t>Clientes Potenciales</a:t>
            </a:r>
          </a:p>
          <a:p>
            <a:pPr algn="just" eaLnBrk="1" fontAlgn="auto" hangingPunct="1">
              <a:lnSpc>
                <a:spcPct val="120000"/>
              </a:lnSpc>
              <a:spcAft>
                <a:spcPts val="0"/>
              </a:spcAft>
              <a:buFont typeface="Wingdings 2"/>
              <a:buNone/>
              <a:defRPr/>
            </a:pPr>
            <a:r>
              <a:rPr lang="es-EC" sz="8600" dirty="0" smtClean="0">
                <a:solidFill>
                  <a:schemeClr val="tx1">
                    <a:lumMod val="95000"/>
                    <a:lumOff val="5000"/>
                  </a:schemeClr>
                </a:solidFill>
                <a:latin typeface="Arial" pitchFamily="34" charset="0"/>
                <a:cs typeface="Arial" pitchFamily="34" charset="0"/>
              </a:rPr>
              <a:t>     El  proyecto va enfocado especialmente hacia los jóvenes y adultos de Guayaquil  en edades comprendida entre los 18 y 45 años.</a:t>
            </a:r>
            <a:endParaRPr sz="8600" dirty="0" smtClean="0">
              <a:solidFill>
                <a:schemeClr val="tx1">
                  <a:lumMod val="95000"/>
                  <a:lumOff val="5000"/>
                </a:schemeClr>
              </a:solidFill>
              <a:latin typeface="Arial" pitchFamily="34" charset="0"/>
              <a:cs typeface="Arial" pitchFamily="34" charset="0"/>
            </a:endParaRPr>
          </a:p>
          <a:p>
            <a:pPr eaLnBrk="1" fontAlgn="auto" hangingPunct="1">
              <a:spcAft>
                <a:spcPts val="0"/>
              </a:spcAft>
              <a:buFont typeface="Wingdings 2"/>
              <a:buNone/>
              <a:defRPr/>
            </a:pPr>
            <a:endParaRPr lang="es-EC" b="1" dirty="0" smtClean="0">
              <a:latin typeface="Arial" pitchFamily="34" charset="0"/>
              <a:cs typeface="Arial" pitchFamily="34" charset="0"/>
            </a:endParaRPr>
          </a:p>
          <a:p>
            <a:pPr eaLnBrk="1" fontAlgn="auto" hangingPunct="1">
              <a:spcAft>
                <a:spcPts val="0"/>
              </a:spcAft>
              <a:buFont typeface="Wingdings 2"/>
              <a:buNone/>
              <a:defRPr/>
            </a:pPr>
            <a:r>
              <a:rPr lang="es-EC" b="1" dirty="0" smtClean="0">
                <a:latin typeface="Arial" pitchFamily="34" charset="0"/>
                <a:cs typeface="Arial" pitchFamily="34" charset="0"/>
              </a:rPr>
              <a:t/>
            </a:r>
            <a:br>
              <a:rPr lang="es-EC" b="1" dirty="0" smtClean="0">
                <a:latin typeface="Arial" pitchFamily="34" charset="0"/>
                <a:cs typeface="Arial" pitchFamily="34" charset="0"/>
              </a:rPr>
            </a:br>
            <a:endParaRPr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b="1" dirty="0" smtClean="0">
                <a:latin typeface="Arial" pitchFamily="34" charset="0"/>
                <a:cs typeface="Arial" pitchFamily="34" charset="0"/>
              </a:rPr>
              <a:t>GRUPO OBJETIVO</a:t>
            </a:r>
            <a:endParaRPr b="1" dirty="0" smtClean="0">
              <a:latin typeface="Arial" pitchFamily="34" charset="0"/>
              <a:cs typeface="Arial" pitchFamily="34" charset="0"/>
            </a:endParaRPr>
          </a:p>
        </p:txBody>
      </p:sp>
      <p:sp>
        <p:nvSpPr>
          <p:cNvPr id="3" name="2 Marcador de contenido"/>
          <p:cNvSpPr>
            <a:spLocks noGrp="1"/>
          </p:cNvSpPr>
          <p:nvPr>
            <p:ph idx="1"/>
          </p:nvPr>
        </p:nvSpPr>
        <p:spPr>
          <a:xfrm>
            <a:off x="457200" y="1214438"/>
            <a:ext cx="8229600" cy="4911725"/>
          </a:xfrm>
        </p:spPr>
        <p:txBody>
          <a:bodyPr/>
          <a:lstStyle/>
          <a:p>
            <a:pPr algn="just" eaLnBrk="1" fontAlgn="auto" hangingPunct="1">
              <a:spcAft>
                <a:spcPts val="0"/>
              </a:spcAft>
              <a:buFont typeface="Wingdings 2"/>
              <a:buChar char=""/>
              <a:defRPr/>
            </a:pPr>
            <a:r>
              <a:rPr lang="es-EC" sz="2800" dirty="0" smtClean="0">
                <a:solidFill>
                  <a:schemeClr val="tx1">
                    <a:lumMod val="95000"/>
                    <a:lumOff val="5000"/>
                  </a:schemeClr>
                </a:solidFill>
              </a:rPr>
              <a:t> </a:t>
            </a:r>
            <a:r>
              <a:rPr lang="es-EC" sz="2800" dirty="0" smtClean="0">
                <a:solidFill>
                  <a:schemeClr val="tx1">
                    <a:lumMod val="95000"/>
                    <a:lumOff val="5000"/>
                  </a:schemeClr>
                </a:solidFill>
                <a:latin typeface="Arial" pitchFamily="34" charset="0"/>
                <a:cs typeface="Arial" pitchFamily="34" charset="0"/>
              </a:rPr>
              <a:t>Son los jóvenes y adultos con edades comprendidas entre 18 a 45 años aproximadamente y de clase social media-alta y alta </a:t>
            </a:r>
          </a:p>
          <a:p>
            <a:pPr algn="just" eaLnBrk="1" fontAlgn="auto" hangingPunct="1">
              <a:spcAft>
                <a:spcPts val="0"/>
              </a:spcAft>
              <a:buFont typeface="Wingdings 2"/>
              <a:buChar char=""/>
              <a:defRPr/>
            </a:pPr>
            <a:endParaRPr lang="es-EC" sz="2800" dirty="0" smtClean="0">
              <a:solidFill>
                <a:schemeClr val="tx1">
                  <a:lumMod val="95000"/>
                  <a:lumOff val="5000"/>
                </a:schemeClr>
              </a:solidFill>
            </a:endParaRPr>
          </a:p>
          <a:p>
            <a:pPr algn="just" eaLnBrk="1" fontAlgn="auto" hangingPunct="1">
              <a:spcAft>
                <a:spcPts val="0"/>
              </a:spcAft>
              <a:buFont typeface="Wingdings 2"/>
              <a:buChar char=""/>
              <a:defRPr/>
            </a:pPr>
            <a:endParaRPr sz="2800" dirty="0" smtClean="0">
              <a:solidFill>
                <a:schemeClr val="tx1">
                  <a:lumMod val="95000"/>
                  <a:lumOff val="5000"/>
                </a:schemeClr>
              </a:solidFill>
            </a:endParaRPr>
          </a:p>
        </p:txBody>
      </p:sp>
      <p:pic>
        <p:nvPicPr>
          <p:cNvPr id="43012" name="Picture 2"/>
          <p:cNvPicPr>
            <a:picLocks noChangeAspect="1" noChangeArrowheads="1"/>
          </p:cNvPicPr>
          <p:nvPr/>
        </p:nvPicPr>
        <p:blipFill>
          <a:blip r:embed="rId2"/>
          <a:srcRect/>
          <a:stretch>
            <a:fillRect/>
          </a:stretch>
        </p:blipFill>
        <p:spPr bwMode="auto">
          <a:xfrm>
            <a:off x="2286000" y="2643188"/>
            <a:ext cx="5715000" cy="3349625"/>
          </a:xfrm>
          <a:prstGeom prst="rect">
            <a:avLst/>
          </a:prstGeom>
          <a:solidFill>
            <a:srgbClr val="FFFFFF"/>
          </a:solid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b="1" dirty="0" smtClean="0">
                <a:latin typeface="Arial" pitchFamily="34" charset="0"/>
                <a:cs typeface="Arial" pitchFamily="34" charset="0"/>
              </a:rPr>
              <a:t>FUERZAS DE PORTER</a:t>
            </a:r>
            <a:endParaRPr b="1" dirty="0" smtClean="0">
              <a:latin typeface="Arial" pitchFamily="34" charset="0"/>
              <a:cs typeface="Arial" pitchFamily="34" charset="0"/>
            </a:endParaRPr>
          </a:p>
        </p:txBody>
      </p:sp>
      <p:pic>
        <p:nvPicPr>
          <p:cNvPr id="44035" name="Picture 2"/>
          <p:cNvPicPr>
            <a:picLocks noGrp="1" noChangeAspect="1" noChangeArrowheads="1"/>
          </p:cNvPicPr>
          <p:nvPr>
            <p:ph idx="1"/>
          </p:nvPr>
        </p:nvPicPr>
        <p:blipFill>
          <a:blip r:embed="rId2"/>
          <a:srcRect/>
          <a:stretch>
            <a:fillRect/>
          </a:stretch>
        </p:blipFill>
        <p:spPr bwMode="auto">
          <a:xfrm>
            <a:off x="1439863" y="1482725"/>
            <a:ext cx="6283325" cy="3825875"/>
          </a:xfrm>
          <a:solidFill>
            <a:srgbClr val="FFFFFF"/>
          </a:solidFill>
          <a:ln w="635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b="1" dirty="0" smtClean="0">
                <a:latin typeface="Arial" pitchFamily="34" charset="0"/>
                <a:cs typeface="Arial" pitchFamily="34" charset="0"/>
              </a:rPr>
              <a:t>PUBLICIDAD</a:t>
            </a:r>
            <a:endParaRPr dirty="0">
              <a:latin typeface="Arial" pitchFamily="34" charset="0"/>
              <a:cs typeface="Arial" pitchFamily="34" charset="0"/>
            </a:endParaRPr>
          </a:p>
        </p:txBody>
      </p:sp>
      <p:sp>
        <p:nvSpPr>
          <p:cNvPr id="2052" name="2 Marcador de contenido"/>
          <p:cNvSpPr>
            <a:spLocks noGrp="1"/>
          </p:cNvSpPr>
          <p:nvPr>
            <p:ph idx="1"/>
          </p:nvPr>
        </p:nvSpPr>
        <p:spPr bwMode="auto">
          <a:xfrm>
            <a:off x="457200" y="1600200"/>
            <a:ext cx="8229600" cy="4900613"/>
          </a:xfrm>
        </p:spPr>
        <p:txBody>
          <a:bodyPr wrap="square" lIns="91440" tIns="45720" rIns="91440" bIns="45720" numCol="1" anchor="t" anchorCtr="0" compatLnSpc="1">
            <a:prstTxWarp prst="textNoShape">
              <a:avLst/>
            </a:prstTxWarp>
          </a:bodyPr>
          <a:lstStyle/>
          <a:p>
            <a:pPr eaLnBrk="1" hangingPunct="1"/>
            <a:r>
              <a:rPr lang="es-EC" sz="2500" smtClean="0">
                <a:latin typeface="Arial" charset="0"/>
                <a:cs typeface="Arial" charset="0"/>
              </a:rPr>
              <a:t>Debe ir encaminada a posesionar el servicio, desatancando sus atributos,  y dando a conocer el servicio, construyendo así la marca.</a:t>
            </a:r>
          </a:p>
          <a:p>
            <a:pPr eaLnBrk="1" hangingPunct="1">
              <a:buFont typeface="Wingdings 2" pitchFamily="18" charset="2"/>
              <a:buNone/>
            </a:pPr>
            <a:r>
              <a:rPr lang="es-EC" smtClean="0">
                <a:latin typeface="Arial" charset="0"/>
                <a:cs typeface="Arial" charset="0"/>
              </a:rPr>
              <a:t>Los medios más recomendados son los siguientes:</a:t>
            </a:r>
            <a:endParaRPr smtClean="0">
              <a:latin typeface="Arial" charset="0"/>
              <a:cs typeface="Arial" charset="0"/>
            </a:endParaRPr>
          </a:p>
          <a:p>
            <a:pPr eaLnBrk="1" hangingPunct="1"/>
            <a:endParaRPr smtClean="0"/>
          </a:p>
          <a:p>
            <a:pPr eaLnBrk="1" hangingPunct="1"/>
            <a:endParaRPr smtClean="0"/>
          </a:p>
        </p:txBody>
      </p:sp>
      <p:graphicFrame>
        <p:nvGraphicFramePr>
          <p:cNvPr id="2050" name="Object 2"/>
          <p:cNvGraphicFramePr>
            <a:graphicFrameLocks noChangeAspect="1"/>
          </p:cNvGraphicFramePr>
          <p:nvPr/>
        </p:nvGraphicFramePr>
        <p:xfrm>
          <a:off x="428625" y="3929063"/>
          <a:ext cx="8001000" cy="2428875"/>
        </p:xfrm>
        <a:graphic>
          <a:graphicData uri="http://schemas.openxmlformats.org/presentationml/2006/ole">
            <p:oleObj spid="_x0000_s2050" name="Hoja de cálculo" r:id="rId3" imgW="5381625" imgH="1714738" progId="Excel.Sheet.12">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642938" y="500063"/>
          <a:ext cx="7858125" cy="5429250"/>
        </p:xfrm>
        <a:graphic>
          <a:graphicData uri="http://schemas.openxmlformats.org/presentationml/2006/ole">
            <p:oleObj spid="_x0000_s3074" name="Hoja de cálculo" r:id="rId3" imgW="3581400" imgH="1943100" progId="Excel.Sheet.12">
              <p:embed/>
            </p:oleObj>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8229600" cy="868346"/>
          </a:xfrm>
        </p:spPr>
        <p:txBody>
          <a:bodyPr>
            <a:noAutofit/>
          </a:bodyPr>
          <a:lstStyle/>
          <a:p>
            <a:pPr algn="ctr" eaLnBrk="1" fontAlgn="auto" hangingPunct="1">
              <a:spcAft>
                <a:spcPts val="0"/>
              </a:spcAft>
              <a:defRPr/>
            </a:pPr>
            <a:r>
              <a:rPr lang="es-EC" b="1" dirty="0" smtClean="0">
                <a:latin typeface="Arial" pitchFamily="34" charset="0"/>
                <a:cs typeface="Arial" pitchFamily="34" charset="0"/>
              </a:rPr>
              <a:t>METODO CUALITATIVO POR PUNTOS</a:t>
            </a:r>
            <a:r>
              <a:rPr b="1" dirty="0" smtClean="0">
                <a:latin typeface="Bodoni MT Black" pitchFamily="18" charset="0"/>
              </a:rPr>
              <a:t/>
            </a:r>
            <a:br>
              <a:rPr b="1" dirty="0" smtClean="0">
                <a:latin typeface="Bodoni MT Black" pitchFamily="18" charset="0"/>
              </a:rPr>
            </a:br>
            <a:endParaRPr b="1" dirty="0" smtClean="0">
              <a:latin typeface="Bodoni MT Black" pitchFamily="18" charset="0"/>
            </a:endParaRPr>
          </a:p>
        </p:txBody>
      </p:sp>
      <p:pic>
        <p:nvPicPr>
          <p:cNvPr id="45059" name="Picture 2"/>
          <p:cNvPicPr>
            <a:picLocks noGrp="1" noChangeAspect="1" noChangeArrowheads="1"/>
          </p:cNvPicPr>
          <p:nvPr>
            <p:ph idx="1"/>
          </p:nvPr>
        </p:nvPicPr>
        <p:blipFill>
          <a:blip r:embed="rId2"/>
          <a:srcRect/>
          <a:stretch>
            <a:fillRect/>
          </a:stretch>
        </p:blipFill>
        <p:spPr bwMode="auto">
          <a:xfrm>
            <a:off x="357188" y="1500188"/>
            <a:ext cx="8458200" cy="1912937"/>
          </a:xfrm>
          <a:solidFill>
            <a:srgbClr val="FFFFFF"/>
          </a:solidFill>
        </p:spPr>
      </p:pic>
      <p:sp>
        <p:nvSpPr>
          <p:cNvPr id="26628" name="Rectangle 4"/>
          <p:cNvSpPr>
            <a:spLocks noChangeArrowheads="1"/>
          </p:cNvSpPr>
          <p:nvPr/>
        </p:nvSpPr>
        <p:spPr bwMode="auto">
          <a:xfrm>
            <a:off x="571500" y="4071938"/>
            <a:ext cx="7929563" cy="2786062"/>
          </a:xfrm>
          <a:prstGeom prst="rect">
            <a:avLst/>
          </a:prstGeom>
          <a:noFill/>
          <a:ln w="9525">
            <a:noFill/>
            <a:miter lim="800000"/>
            <a:headEnd/>
            <a:tailEnd/>
          </a:ln>
          <a:effectLst/>
        </p:spPr>
        <p:txBody>
          <a:bodyPr anchor="ctr">
            <a:spAutoFit/>
          </a:bodyPr>
          <a:lstStyle/>
          <a:p>
            <a:pPr algn="just">
              <a:defRPr/>
            </a:pPr>
            <a:r>
              <a:rPr lang="es-EC" sz="2500" dirty="0">
                <a:solidFill>
                  <a:schemeClr val="tx1">
                    <a:lumMod val="95000"/>
                    <a:lumOff val="5000"/>
                  </a:schemeClr>
                </a:solidFill>
                <a:latin typeface="Arial" pitchFamily="34" charset="0"/>
                <a:cs typeface="Arial" pitchFamily="34" charset="0"/>
              </a:rPr>
              <a:t>Padre Aguirre y </a:t>
            </a:r>
            <a:r>
              <a:rPr lang="es-EC" sz="2500" dirty="0" err="1">
                <a:solidFill>
                  <a:schemeClr val="tx1">
                    <a:lumMod val="95000"/>
                    <a:lumOff val="5000"/>
                  </a:schemeClr>
                </a:solidFill>
                <a:latin typeface="Arial" pitchFamily="34" charset="0"/>
                <a:cs typeface="Arial" pitchFamily="34" charset="0"/>
              </a:rPr>
              <a:t>Rocafuerte</a:t>
            </a:r>
            <a:r>
              <a:rPr lang="es-EC" sz="2500" dirty="0">
                <a:solidFill>
                  <a:schemeClr val="tx1">
                    <a:lumMod val="95000"/>
                    <a:lumOff val="5000"/>
                  </a:schemeClr>
                </a:solidFill>
                <a:latin typeface="Arial" pitchFamily="34" charset="0"/>
                <a:cs typeface="Arial" pitchFamily="34" charset="0"/>
              </a:rPr>
              <a:t> de la zona rosa, nosotros recurrimos a este lugar debido a la facilidad y el espacio que necesitamos y porque es una calle con frecuencia visitada, también hemos considerado este lugar porque es un sitio donde mucha juventud y en general gente que sale a divertirse conoce y la concurre.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Marcador de contenido"/>
          <p:cNvGraphicFramePr>
            <a:graphicFrameLocks noGrp="1"/>
          </p:cNvGraphicFramePr>
          <p:nvPr>
            <p:ph idx="1"/>
          </p:nvPr>
        </p:nvGraphicFramePr>
        <p:xfrm>
          <a:off x="2643188" y="2857500"/>
          <a:ext cx="4148137" cy="1419225"/>
        </p:xfrm>
        <a:graphic>
          <a:graphicData uri="http://schemas.openxmlformats.org/drawingml/2006/table">
            <a:tbl>
              <a:tblPr firstRow="1" bandRow="1">
                <a:tableStyleId>{5C22544A-7EE6-4342-B048-85BDC9FD1C3A}</a:tableStyleId>
              </a:tblPr>
              <a:tblGrid>
                <a:gridCol w="2026094"/>
                <a:gridCol w="69850"/>
                <a:gridCol w="25400"/>
                <a:gridCol w="2026094"/>
              </a:tblGrid>
              <a:tr h="190211">
                <a:tc>
                  <a:txBody>
                    <a:bodyPr/>
                    <a:lstStyle/>
                    <a:p>
                      <a:pPr algn="ctr">
                        <a:lnSpc>
                          <a:spcPct val="115000"/>
                        </a:lnSpc>
                        <a:spcAft>
                          <a:spcPts val="0"/>
                        </a:spcAft>
                      </a:pPr>
                      <a:r>
                        <a:rPr lang="es-ES" sz="1000" b="1" i="1" dirty="0">
                          <a:latin typeface="Arial"/>
                          <a:ea typeface="Times New Roman"/>
                          <a:cs typeface="Calibri"/>
                        </a:rPr>
                        <a:t>INVERSIÓN DEL NEGOCIO</a:t>
                      </a:r>
                      <a:endParaRPr lang="es-EC" sz="1100" dirty="0">
                        <a:latin typeface="Calibri"/>
                        <a:ea typeface="Calibri"/>
                        <a:cs typeface="Calibri"/>
                      </a:endParaRPr>
                    </a:p>
                  </a:txBody>
                  <a:tcPr marL="0" marR="0" marT="0" marB="0" anchor="b"/>
                </a:tc>
                <a:tc>
                  <a:txBody>
                    <a:bodyPr/>
                    <a:lstStyle/>
                    <a:p>
                      <a:pPr algn="ctr">
                        <a:lnSpc>
                          <a:spcPct val="115000"/>
                        </a:lnSpc>
                        <a:spcAft>
                          <a:spcPts val="0"/>
                        </a:spcAft>
                      </a:pPr>
                      <a:endParaRPr lang="es-ES" sz="1000">
                        <a:latin typeface="Arial"/>
                        <a:ea typeface="Times New Roman"/>
                        <a:cs typeface="Calibri"/>
                      </a:endParaRPr>
                    </a:p>
                  </a:txBody>
                  <a:tcPr marL="0" marR="0" marT="0" marB="0" anchor="b"/>
                </a:tc>
                <a:tc>
                  <a:txBody>
                    <a:bodyPr/>
                    <a:lstStyle/>
                    <a:p>
                      <a:pPr>
                        <a:lnSpc>
                          <a:spcPct val="115000"/>
                        </a:lnSpc>
                        <a:spcAft>
                          <a:spcPts val="1000"/>
                        </a:spcAft>
                      </a:pPr>
                      <a:endParaRPr lang="es-EC" sz="1100">
                        <a:latin typeface="Calibri"/>
                        <a:ea typeface="Calibri"/>
                        <a:cs typeface="Calibri"/>
                      </a:endParaRPr>
                    </a:p>
                  </a:txBody>
                  <a:tcPr marL="0" marR="0" marT="0" marB="0"/>
                </a:tc>
                <a:tc>
                  <a:txBody>
                    <a:bodyPr/>
                    <a:lstStyle/>
                    <a:p>
                      <a:pPr>
                        <a:lnSpc>
                          <a:spcPct val="115000"/>
                        </a:lnSpc>
                        <a:spcAft>
                          <a:spcPts val="1000"/>
                        </a:spcAft>
                      </a:pPr>
                      <a:r>
                        <a:rPr lang="es-EC" sz="1100" dirty="0">
                          <a:latin typeface="Calibri"/>
                          <a:ea typeface="Calibri"/>
                          <a:cs typeface="Calibri"/>
                        </a:rPr>
                        <a:t> </a:t>
                      </a:r>
                    </a:p>
                  </a:txBody>
                  <a:tcPr marL="0" marR="0" marT="0" marB="0" anchor="ctr"/>
                </a:tc>
              </a:tr>
              <a:tr h="172093">
                <a:tc>
                  <a:txBody>
                    <a:bodyPr/>
                    <a:lstStyle/>
                    <a:p>
                      <a:pPr>
                        <a:lnSpc>
                          <a:spcPct val="115000"/>
                        </a:lnSpc>
                        <a:spcAft>
                          <a:spcPts val="0"/>
                        </a:spcAft>
                      </a:pPr>
                      <a:r>
                        <a:rPr lang="es-ES" sz="1000" i="1" dirty="0">
                          <a:latin typeface="Arial"/>
                          <a:ea typeface="Times New Roman"/>
                          <a:cs typeface="Calibri"/>
                        </a:rPr>
                        <a:t>Gasto de Constitución</a:t>
                      </a:r>
                      <a:endParaRPr lang="es-EC" sz="1100" dirty="0">
                        <a:latin typeface="Calibri"/>
                        <a:ea typeface="Calibri"/>
                        <a:cs typeface="Calibri"/>
                      </a:endParaRPr>
                    </a:p>
                  </a:txBody>
                  <a:tcPr marL="44450" marR="44450" marT="0" marB="0" anchor="b"/>
                </a:tc>
                <a:tc gridSpan="3">
                  <a:txBody>
                    <a:bodyPr/>
                    <a:lstStyle/>
                    <a:p>
                      <a:pPr algn="r">
                        <a:lnSpc>
                          <a:spcPct val="115000"/>
                        </a:lnSpc>
                        <a:spcAft>
                          <a:spcPts val="0"/>
                        </a:spcAft>
                      </a:pPr>
                      <a:r>
                        <a:rPr lang="es-ES" sz="1000" dirty="0">
                          <a:latin typeface="Arial"/>
                          <a:ea typeface="Times New Roman"/>
                          <a:cs typeface="Calibri"/>
                        </a:rPr>
                        <a:t>$ 1.100</a:t>
                      </a:r>
                      <a:endParaRPr lang="es-EC" sz="1100" dirty="0">
                        <a:latin typeface="Calibri"/>
                        <a:ea typeface="Calibri"/>
                        <a:cs typeface="Calibri"/>
                      </a:endParaRPr>
                    </a:p>
                  </a:txBody>
                  <a:tcPr marL="44450" marR="44450" marT="0" marB="0" anchor="b"/>
                </a:tc>
                <a:tc hMerge="1">
                  <a:txBody>
                    <a:bodyPr/>
                    <a:lstStyle/>
                    <a:p>
                      <a:endParaRPr lang="es-EC"/>
                    </a:p>
                  </a:txBody>
                  <a:tcPr/>
                </a:tc>
                <a:tc hMerge="1">
                  <a:txBody>
                    <a:bodyPr/>
                    <a:lstStyle/>
                    <a:p>
                      <a:endParaRPr lang="es-EC"/>
                    </a:p>
                  </a:txBody>
                  <a:tcPr/>
                </a:tc>
              </a:tr>
              <a:tr h="172093">
                <a:tc>
                  <a:txBody>
                    <a:bodyPr/>
                    <a:lstStyle/>
                    <a:p>
                      <a:pPr>
                        <a:lnSpc>
                          <a:spcPct val="115000"/>
                        </a:lnSpc>
                        <a:spcAft>
                          <a:spcPts val="0"/>
                        </a:spcAft>
                      </a:pPr>
                      <a:r>
                        <a:rPr lang="es-ES" sz="1000" i="1" dirty="0">
                          <a:latin typeface="Arial"/>
                          <a:ea typeface="Times New Roman"/>
                          <a:cs typeface="Calibri"/>
                        </a:rPr>
                        <a:t>Gastos Legales</a:t>
                      </a:r>
                      <a:endParaRPr lang="es-EC" sz="1100" dirty="0">
                        <a:latin typeface="Calibri"/>
                        <a:ea typeface="Calibri"/>
                        <a:cs typeface="Calibri"/>
                      </a:endParaRPr>
                    </a:p>
                  </a:txBody>
                  <a:tcPr marL="44450" marR="44450" marT="0" marB="0" anchor="b"/>
                </a:tc>
                <a:tc gridSpan="3">
                  <a:txBody>
                    <a:bodyPr/>
                    <a:lstStyle/>
                    <a:p>
                      <a:pPr algn="r">
                        <a:lnSpc>
                          <a:spcPct val="115000"/>
                        </a:lnSpc>
                        <a:spcAft>
                          <a:spcPts val="0"/>
                        </a:spcAft>
                      </a:pPr>
                      <a:r>
                        <a:rPr lang="es-ES" sz="1000">
                          <a:latin typeface="Arial"/>
                          <a:ea typeface="Times New Roman"/>
                          <a:cs typeface="Calibri"/>
                        </a:rPr>
                        <a:t>$ 975</a:t>
                      </a:r>
                      <a:endParaRPr lang="es-EC" sz="1100">
                        <a:latin typeface="Calibri"/>
                        <a:ea typeface="Calibri"/>
                        <a:cs typeface="Calibri"/>
                      </a:endParaRPr>
                    </a:p>
                  </a:txBody>
                  <a:tcPr marL="44450" marR="44450" marT="0" marB="0" anchor="b"/>
                </a:tc>
                <a:tc hMerge="1">
                  <a:txBody>
                    <a:bodyPr/>
                    <a:lstStyle/>
                    <a:p>
                      <a:endParaRPr lang="es-EC"/>
                    </a:p>
                  </a:txBody>
                  <a:tcPr/>
                </a:tc>
                <a:tc hMerge="1">
                  <a:txBody>
                    <a:bodyPr/>
                    <a:lstStyle/>
                    <a:p>
                      <a:endParaRPr lang="es-EC"/>
                    </a:p>
                  </a:txBody>
                  <a:tcPr/>
                </a:tc>
              </a:tr>
              <a:tr h="172093">
                <a:tc>
                  <a:txBody>
                    <a:bodyPr/>
                    <a:lstStyle/>
                    <a:p>
                      <a:pPr>
                        <a:lnSpc>
                          <a:spcPct val="115000"/>
                        </a:lnSpc>
                        <a:spcAft>
                          <a:spcPts val="0"/>
                        </a:spcAft>
                      </a:pPr>
                      <a:r>
                        <a:rPr lang="es-ES" sz="1000" i="1" dirty="0">
                          <a:latin typeface="Arial"/>
                          <a:ea typeface="Times New Roman"/>
                          <a:cs typeface="Calibri"/>
                        </a:rPr>
                        <a:t>Inversión Total de Obra Físicas</a:t>
                      </a:r>
                      <a:endParaRPr lang="es-EC" sz="1100" dirty="0">
                        <a:latin typeface="Calibri"/>
                        <a:ea typeface="Calibri"/>
                        <a:cs typeface="Calibri"/>
                      </a:endParaRPr>
                    </a:p>
                  </a:txBody>
                  <a:tcPr marL="44450" marR="44450" marT="0" marB="0" anchor="b"/>
                </a:tc>
                <a:tc gridSpan="3">
                  <a:txBody>
                    <a:bodyPr/>
                    <a:lstStyle/>
                    <a:p>
                      <a:pPr algn="r">
                        <a:lnSpc>
                          <a:spcPct val="115000"/>
                        </a:lnSpc>
                        <a:spcAft>
                          <a:spcPts val="0"/>
                        </a:spcAft>
                      </a:pPr>
                      <a:r>
                        <a:rPr lang="es-ES" sz="1000" dirty="0">
                          <a:latin typeface="Arial"/>
                          <a:ea typeface="Times New Roman"/>
                          <a:cs typeface="Calibri"/>
                        </a:rPr>
                        <a:t>$ 26.380</a:t>
                      </a:r>
                      <a:endParaRPr lang="es-EC" sz="1100" dirty="0">
                        <a:latin typeface="Calibri"/>
                        <a:ea typeface="Calibri"/>
                        <a:cs typeface="Calibri"/>
                      </a:endParaRPr>
                    </a:p>
                  </a:txBody>
                  <a:tcPr marL="44450" marR="44450" marT="0" marB="0" anchor="b"/>
                </a:tc>
                <a:tc hMerge="1">
                  <a:txBody>
                    <a:bodyPr/>
                    <a:lstStyle/>
                    <a:p>
                      <a:endParaRPr lang="es-EC"/>
                    </a:p>
                  </a:txBody>
                  <a:tcPr/>
                </a:tc>
                <a:tc hMerge="1">
                  <a:txBody>
                    <a:bodyPr/>
                    <a:lstStyle/>
                    <a:p>
                      <a:endParaRPr lang="es-EC"/>
                    </a:p>
                  </a:txBody>
                  <a:tcPr/>
                </a:tc>
              </a:tr>
              <a:tr h="172093">
                <a:tc>
                  <a:txBody>
                    <a:bodyPr/>
                    <a:lstStyle/>
                    <a:p>
                      <a:pPr>
                        <a:lnSpc>
                          <a:spcPct val="115000"/>
                        </a:lnSpc>
                        <a:spcAft>
                          <a:spcPts val="0"/>
                        </a:spcAft>
                      </a:pPr>
                      <a:r>
                        <a:rPr lang="es-ES" sz="1000" i="1" dirty="0">
                          <a:latin typeface="Arial"/>
                          <a:ea typeface="Times New Roman"/>
                          <a:cs typeface="Calibri"/>
                        </a:rPr>
                        <a:t>Inversión Inicial en Vehículo</a:t>
                      </a:r>
                      <a:endParaRPr lang="es-EC" sz="1100" dirty="0">
                        <a:latin typeface="Calibri"/>
                        <a:ea typeface="Calibri"/>
                        <a:cs typeface="Calibri"/>
                      </a:endParaRPr>
                    </a:p>
                  </a:txBody>
                  <a:tcPr marL="44450" marR="44450" marT="0" marB="0" anchor="b"/>
                </a:tc>
                <a:tc gridSpan="3">
                  <a:txBody>
                    <a:bodyPr/>
                    <a:lstStyle/>
                    <a:p>
                      <a:pPr algn="r">
                        <a:lnSpc>
                          <a:spcPct val="115000"/>
                        </a:lnSpc>
                        <a:spcAft>
                          <a:spcPts val="0"/>
                        </a:spcAft>
                      </a:pPr>
                      <a:r>
                        <a:rPr lang="es-ES" sz="1000" dirty="0">
                          <a:latin typeface="Arial"/>
                          <a:ea typeface="Times New Roman"/>
                          <a:cs typeface="Calibri"/>
                        </a:rPr>
                        <a:t>$ 60.000</a:t>
                      </a:r>
                      <a:endParaRPr lang="es-EC" sz="1100" dirty="0">
                        <a:latin typeface="Calibri"/>
                        <a:ea typeface="Calibri"/>
                        <a:cs typeface="Calibri"/>
                      </a:endParaRPr>
                    </a:p>
                  </a:txBody>
                  <a:tcPr marL="44450" marR="44450" marT="0" marB="0" anchor="b"/>
                </a:tc>
                <a:tc hMerge="1">
                  <a:txBody>
                    <a:bodyPr/>
                    <a:lstStyle/>
                    <a:p>
                      <a:endParaRPr lang="es-EC"/>
                    </a:p>
                  </a:txBody>
                  <a:tcPr/>
                </a:tc>
                <a:tc hMerge="1">
                  <a:txBody>
                    <a:bodyPr/>
                    <a:lstStyle/>
                    <a:p>
                      <a:endParaRPr lang="es-EC"/>
                    </a:p>
                  </a:txBody>
                  <a:tcPr/>
                </a:tc>
              </a:tr>
              <a:tr h="172093">
                <a:tc>
                  <a:txBody>
                    <a:bodyPr/>
                    <a:lstStyle/>
                    <a:p>
                      <a:pPr>
                        <a:lnSpc>
                          <a:spcPct val="115000"/>
                        </a:lnSpc>
                        <a:spcAft>
                          <a:spcPts val="0"/>
                        </a:spcAft>
                      </a:pPr>
                      <a:r>
                        <a:rPr lang="es-ES" sz="1000" i="1">
                          <a:latin typeface="Arial"/>
                          <a:ea typeface="Times New Roman"/>
                          <a:cs typeface="Calibri"/>
                        </a:rPr>
                        <a:t>Inversión de Activos Fijos</a:t>
                      </a:r>
                      <a:endParaRPr lang="es-EC" sz="1100">
                        <a:latin typeface="Calibri"/>
                        <a:ea typeface="Calibri"/>
                        <a:cs typeface="Calibri"/>
                      </a:endParaRPr>
                    </a:p>
                  </a:txBody>
                  <a:tcPr marL="44450" marR="44450" marT="0" marB="0" anchor="b"/>
                </a:tc>
                <a:tc gridSpan="3">
                  <a:txBody>
                    <a:bodyPr/>
                    <a:lstStyle/>
                    <a:p>
                      <a:pPr algn="r">
                        <a:lnSpc>
                          <a:spcPct val="115000"/>
                        </a:lnSpc>
                        <a:spcAft>
                          <a:spcPts val="0"/>
                        </a:spcAft>
                      </a:pPr>
                      <a:r>
                        <a:rPr lang="es-ES" sz="1000">
                          <a:latin typeface="Arial"/>
                          <a:ea typeface="Times New Roman"/>
                          <a:cs typeface="Calibri"/>
                        </a:rPr>
                        <a:t>$ 7.950</a:t>
                      </a:r>
                      <a:endParaRPr lang="es-EC" sz="1100">
                        <a:latin typeface="Calibri"/>
                        <a:ea typeface="Calibri"/>
                        <a:cs typeface="Calibri"/>
                      </a:endParaRPr>
                    </a:p>
                  </a:txBody>
                  <a:tcPr marL="44450" marR="44450" marT="0" marB="0" anchor="b"/>
                </a:tc>
                <a:tc hMerge="1">
                  <a:txBody>
                    <a:bodyPr/>
                    <a:lstStyle/>
                    <a:p>
                      <a:endParaRPr lang="es-EC"/>
                    </a:p>
                  </a:txBody>
                  <a:tcPr/>
                </a:tc>
                <a:tc hMerge="1">
                  <a:txBody>
                    <a:bodyPr/>
                    <a:lstStyle/>
                    <a:p>
                      <a:endParaRPr lang="es-EC"/>
                    </a:p>
                  </a:txBody>
                  <a:tcPr/>
                </a:tc>
              </a:tr>
              <a:tr h="333315">
                <a:tc>
                  <a:txBody>
                    <a:bodyPr/>
                    <a:lstStyle/>
                    <a:p>
                      <a:pPr>
                        <a:lnSpc>
                          <a:spcPct val="115000"/>
                        </a:lnSpc>
                        <a:spcAft>
                          <a:spcPts val="0"/>
                        </a:spcAft>
                      </a:pPr>
                      <a:r>
                        <a:rPr lang="es-ES" sz="1000" b="1" i="1" dirty="0">
                          <a:latin typeface="Arial"/>
                          <a:ea typeface="Times New Roman"/>
                          <a:cs typeface="Calibri"/>
                        </a:rPr>
                        <a:t>INVERSION TOTAL DEL NEGOCIO</a:t>
                      </a:r>
                      <a:endParaRPr lang="es-EC" sz="1100" dirty="0">
                        <a:latin typeface="Calibri"/>
                        <a:ea typeface="Calibri"/>
                        <a:cs typeface="Calibri"/>
                      </a:endParaRPr>
                    </a:p>
                  </a:txBody>
                  <a:tcPr marL="44450" marR="44450" marT="0" marB="0" anchor="b"/>
                </a:tc>
                <a:tc gridSpan="3">
                  <a:txBody>
                    <a:bodyPr/>
                    <a:lstStyle/>
                    <a:p>
                      <a:pPr algn="r">
                        <a:lnSpc>
                          <a:spcPct val="115000"/>
                        </a:lnSpc>
                        <a:spcAft>
                          <a:spcPts val="0"/>
                        </a:spcAft>
                      </a:pPr>
                      <a:r>
                        <a:rPr lang="es-ES" sz="1000" b="1" dirty="0">
                          <a:latin typeface="Arial"/>
                          <a:ea typeface="Times New Roman"/>
                          <a:cs typeface="Calibri"/>
                        </a:rPr>
                        <a:t>$ 96.405</a:t>
                      </a:r>
                      <a:endParaRPr lang="es-EC" sz="1100" dirty="0">
                        <a:latin typeface="Calibri"/>
                        <a:ea typeface="Calibri"/>
                        <a:cs typeface="Calibri"/>
                      </a:endParaRPr>
                    </a:p>
                  </a:txBody>
                  <a:tcPr marL="44450" marR="44450" marT="0" marB="0" anchor="b"/>
                </a:tc>
                <a:tc hMerge="1">
                  <a:txBody>
                    <a:bodyPr/>
                    <a:lstStyle/>
                    <a:p>
                      <a:endParaRPr lang="es-EC"/>
                    </a:p>
                  </a:txBody>
                  <a:tcPr/>
                </a:tc>
                <a:tc hMerge="1">
                  <a:txBody>
                    <a:bodyPr/>
                    <a:lstStyle/>
                    <a:p>
                      <a:endParaRPr lang="es-EC"/>
                    </a:p>
                  </a:txBody>
                  <a:tcPr/>
                </a:tc>
              </a:tr>
            </a:tbl>
          </a:graphicData>
        </a:graphic>
      </p:graphicFrame>
      <p:sp>
        <p:nvSpPr>
          <p:cNvPr id="5" name="1 Título"/>
          <p:cNvSpPr txBox="1">
            <a:spLocks/>
          </p:cNvSpPr>
          <p:nvPr/>
        </p:nvSpPr>
        <p:spPr>
          <a:xfrm>
            <a:off x="2571750" y="357188"/>
            <a:ext cx="4500563" cy="500062"/>
          </a:xfrm>
          <a:prstGeom prst="rect">
            <a:avLst/>
          </a:prstGeom>
        </p:spPr>
        <p:txBody>
          <a:bodyPr anchor="ctr"/>
          <a:lstStyle/>
          <a:p>
            <a:pPr algn="ctr" fontAlgn="auto">
              <a:spcAft>
                <a:spcPts val="0"/>
              </a:spcAft>
              <a:defRPr/>
            </a:pPr>
            <a:r>
              <a:rPr lang="es-EC" sz="2800" b="1" dirty="0">
                <a:latin typeface="+mj-lt"/>
                <a:ea typeface="+mj-ea"/>
                <a:cs typeface="+mj-cs"/>
              </a:rPr>
              <a:t>ESTUDIO FINANCIERO</a:t>
            </a:r>
          </a:p>
        </p:txBody>
      </p:sp>
      <p:sp>
        <p:nvSpPr>
          <p:cNvPr id="46113" name="5 Rectángulo"/>
          <p:cNvSpPr>
            <a:spLocks noChangeArrowheads="1"/>
          </p:cNvSpPr>
          <p:nvPr/>
        </p:nvSpPr>
        <p:spPr bwMode="auto">
          <a:xfrm>
            <a:off x="1000125" y="785813"/>
            <a:ext cx="1714500" cy="369887"/>
          </a:xfrm>
          <a:prstGeom prst="rect">
            <a:avLst/>
          </a:prstGeom>
          <a:noFill/>
          <a:ln w="9525">
            <a:noFill/>
            <a:miter lim="800000"/>
            <a:headEnd/>
            <a:tailEnd/>
          </a:ln>
        </p:spPr>
        <p:txBody>
          <a:bodyPr>
            <a:spAutoFit/>
          </a:bodyPr>
          <a:lstStyle/>
          <a:p>
            <a:r>
              <a:rPr lang="es-EC" b="1" u="sng">
                <a:latin typeface="Franklin Gothic Book" pitchFamily="34" charset="0"/>
              </a:rPr>
              <a:t>INVERSION:</a:t>
            </a:r>
          </a:p>
        </p:txBody>
      </p:sp>
      <p:sp>
        <p:nvSpPr>
          <p:cNvPr id="46114" name="6 Rectángulo"/>
          <p:cNvSpPr>
            <a:spLocks noChangeArrowheads="1"/>
          </p:cNvSpPr>
          <p:nvPr/>
        </p:nvSpPr>
        <p:spPr bwMode="auto">
          <a:xfrm>
            <a:off x="500063" y="1071563"/>
            <a:ext cx="8358187" cy="1758950"/>
          </a:xfrm>
          <a:prstGeom prst="rect">
            <a:avLst/>
          </a:prstGeom>
          <a:noFill/>
          <a:ln w="9525">
            <a:noFill/>
            <a:miter lim="800000"/>
            <a:headEnd/>
            <a:tailEnd/>
          </a:ln>
        </p:spPr>
        <p:txBody>
          <a:bodyPr>
            <a:spAutoFit/>
          </a:bodyPr>
          <a:lstStyle/>
          <a:p>
            <a:pPr algn="just">
              <a:lnSpc>
                <a:spcPts val="2638"/>
              </a:lnSpc>
            </a:pPr>
            <a:r>
              <a:rPr lang="es-EC" sz="2000">
                <a:cs typeface="Arial" charset="0"/>
              </a:rPr>
              <a:t>Una vez que determinado la inversión en obra física, equipos, maquinaria y el calendario de reemplazo de activos fijos; con los datos de ingresos y gastos totales se descontaran los flujos de cada periodo usando la TMAR (ko) , para obtener la TIR y el VAN para esa forma determinar la factibilidad económica del mismo.</a:t>
            </a:r>
          </a:p>
        </p:txBody>
      </p:sp>
      <p:sp>
        <p:nvSpPr>
          <p:cNvPr id="9" name="8 CuadroTexto"/>
          <p:cNvSpPr txBox="1"/>
          <p:nvPr/>
        </p:nvSpPr>
        <p:spPr>
          <a:xfrm>
            <a:off x="357188" y="4357688"/>
            <a:ext cx="8429625" cy="2246312"/>
          </a:xfrm>
          <a:prstGeom prst="rect">
            <a:avLst/>
          </a:prstGeom>
          <a:noFill/>
        </p:spPr>
        <p:txBody>
          <a:bodyPr>
            <a:spAutoFit/>
          </a:bodyPr>
          <a:lstStyle/>
          <a:p>
            <a:pPr algn="just" fontAlgn="auto">
              <a:spcBef>
                <a:spcPts val="0"/>
              </a:spcBef>
              <a:spcAft>
                <a:spcPts val="0"/>
              </a:spcAft>
              <a:defRPr/>
            </a:pPr>
            <a:r>
              <a:rPr lang="es-EC" sz="2000" b="1" u="sng" cap="all" dirty="0">
                <a:latin typeface="Arial" pitchFamily="34" charset="0"/>
                <a:cs typeface="Arial" pitchFamily="34" charset="0"/>
              </a:rPr>
              <a:t>Inversiones previas a la puesta en marcha</a:t>
            </a:r>
            <a:r>
              <a:rPr lang="es-EC" sz="2400" b="1" u="sng" cap="all" dirty="0">
                <a:latin typeface="Arial" pitchFamily="34" charset="0"/>
                <a:cs typeface="Arial" pitchFamily="34" charset="0"/>
              </a:rPr>
              <a:t/>
            </a:r>
            <a:br>
              <a:rPr lang="es-EC" sz="2400" b="1" u="sng" cap="all" dirty="0">
                <a:latin typeface="Arial" pitchFamily="34" charset="0"/>
                <a:cs typeface="Arial" pitchFamily="34" charset="0"/>
              </a:rPr>
            </a:br>
            <a:r>
              <a:rPr lang="es-EC" sz="2000" b="1" dirty="0">
                <a:latin typeface="Arial" pitchFamily="34" charset="0"/>
                <a:cs typeface="Arial" pitchFamily="34" charset="0"/>
              </a:rPr>
              <a:t>Activos Fijos: </a:t>
            </a:r>
            <a:r>
              <a:rPr lang="es-EC" sz="2000" dirty="0">
                <a:latin typeface="Arial" pitchFamily="34" charset="0"/>
                <a:cs typeface="Arial" pitchFamily="34" charset="0"/>
              </a:rPr>
              <a:t>aquellas realizadas en los bienes tangibles, utilizadas en el proceso de transformación y sirven de apoyo a la operación normal del proyecto.</a:t>
            </a:r>
            <a:br>
              <a:rPr lang="es-EC" sz="2000" dirty="0">
                <a:latin typeface="Arial" pitchFamily="34" charset="0"/>
                <a:cs typeface="Arial" pitchFamily="34" charset="0"/>
              </a:rPr>
            </a:br>
            <a:r>
              <a:rPr lang="es-EC" sz="2000" b="1" dirty="0">
                <a:latin typeface="Arial" pitchFamily="34" charset="0"/>
                <a:cs typeface="Arial" pitchFamily="34" charset="0"/>
              </a:rPr>
              <a:t>Activos Intangibles</a:t>
            </a:r>
            <a:r>
              <a:rPr lang="es-EC" sz="2000" dirty="0">
                <a:latin typeface="Arial" pitchFamily="34" charset="0"/>
                <a:cs typeface="Arial" pitchFamily="34" charset="0"/>
              </a:rPr>
              <a:t>: realizadas sobre activos constituidos por los servicios o derechos adquiridos, necesarios para la puesta en marcha del proyecto.</a:t>
            </a:r>
            <a:endParaRPr lang="es-ES" sz="2000" dirty="0">
              <a:latin typeface="Arial" pitchFamily="34" charset="0"/>
              <a:cs typeface="Arial"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571480"/>
            <a:ext cx="7772400" cy="571504"/>
          </a:xfrm>
        </p:spPr>
        <p:txBody>
          <a:bodyPr/>
          <a:lstStyle/>
          <a:p>
            <a:pPr eaLnBrk="1" fontAlgn="auto" hangingPunct="1">
              <a:spcAft>
                <a:spcPts val="0"/>
              </a:spcAft>
              <a:defRPr/>
            </a:pPr>
            <a:r>
              <a:rPr lang="es-EC" sz="2800" b="1" dirty="0" smtClean="0"/>
              <a:t>                      CAPITAL DE TRABAJO </a:t>
            </a:r>
            <a:endParaRPr lang="es-EC" sz="2800" b="1" dirty="0"/>
          </a:p>
        </p:txBody>
      </p:sp>
      <p:sp>
        <p:nvSpPr>
          <p:cNvPr id="47107" name="2 Subtítulo"/>
          <p:cNvSpPr>
            <a:spLocks noGrp="1"/>
          </p:cNvSpPr>
          <p:nvPr>
            <p:ph type="subTitle" idx="1"/>
          </p:nvPr>
        </p:nvSpPr>
        <p:spPr bwMode="auto">
          <a:xfrm>
            <a:off x="357188" y="1214438"/>
            <a:ext cx="8215312" cy="5143500"/>
          </a:xfrm>
        </p:spPr>
        <p:txBody>
          <a:bodyPr wrap="square" lIns="91440" tIns="45720" rIns="91440" bIns="45720" numCol="1" anchorCtr="0" compatLnSpc="1">
            <a:prstTxWarp prst="textNoShape">
              <a:avLst/>
            </a:prstTxWarp>
          </a:bodyPr>
          <a:lstStyle/>
          <a:p>
            <a:pPr algn="just" eaLnBrk="1" hangingPunct="1">
              <a:lnSpc>
                <a:spcPts val="3000"/>
              </a:lnSpc>
              <a:spcBef>
                <a:spcPct val="0"/>
              </a:spcBef>
            </a:pPr>
            <a:r>
              <a:rPr lang="es-EC" smtClean="0">
                <a:solidFill>
                  <a:schemeClr val="tx1"/>
                </a:solidFill>
                <a:latin typeface="Arial" charset="0"/>
                <a:cs typeface="Arial" charset="0"/>
              </a:rPr>
              <a:t>Para calcular el monto de dinero con el cual se debe contar para afrontar los costos y gastos relacionados con la operatividad del proyecto.</a:t>
            </a:r>
          </a:p>
          <a:p>
            <a:pPr algn="just" eaLnBrk="1" hangingPunct="1">
              <a:lnSpc>
                <a:spcPts val="3000"/>
              </a:lnSpc>
              <a:spcBef>
                <a:spcPct val="0"/>
              </a:spcBef>
            </a:pPr>
            <a:r>
              <a:rPr lang="es-EC" smtClean="0">
                <a:solidFill>
                  <a:schemeClr val="tx1"/>
                </a:solidFill>
                <a:latin typeface="Arial" charset="0"/>
                <a:cs typeface="Arial" charset="0"/>
              </a:rPr>
              <a:t>Se aplico el método de déficit acumulado; para esto hemos estimado los ingresos mensuales derivado de las ventas de las entradas tanto de la de reservas como las entradas al bar. En base a los ingresos y egresos mensuales calculados obtuvimos los saldos de caja y los saldos acumulados. En este caso el de mayor déficit fue el mes de febrero con una producción de </a:t>
            </a:r>
          </a:p>
          <a:p>
            <a:pPr algn="just" eaLnBrk="1" hangingPunct="1">
              <a:lnSpc>
                <a:spcPts val="3000"/>
              </a:lnSpc>
              <a:spcBef>
                <a:spcPct val="0"/>
              </a:spcBef>
            </a:pPr>
            <a:r>
              <a:rPr lang="es-EC" smtClean="0">
                <a:solidFill>
                  <a:schemeClr val="tx1"/>
                </a:solidFill>
                <a:latin typeface="Arial" charset="0"/>
                <a:cs typeface="Arial" charset="0"/>
              </a:rPr>
              <a:t>-8.355,12 ya que no hemos realizado ventas y no encontramos ningún beneficio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590536"/>
            <a:ext cx="8686800" cy="838200"/>
          </a:xfrm>
        </p:spPr>
        <p:txBody>
          <a:bodyPr>
            <a:normAutofit fontScale="90000"/>
          </a:bodyPr>
          <a:lstStyle/>
          <a:p>
            <a:pPr algn="ctr" eaLnBrk="1" fontAlgn="auto" hangingPunct="1">
              <a:spcAft>
                <a:spcPts val="0"/>
              </a:spcAft>
              <a:defRPr/>
            </a:pPr>
            <a:r>
              <a:rPr lang="es-EC" dirty="0"/>
              <a:t> </a:t>
            </a:r>
            <a:r>
              <a:rPr lang="es-EC" sz="4000" dirty="0" smtClean="0"/>
              <a:t>Los principales objetivos que se han propuestos para la investigación</a:t>
            </a:r>
            <a:endParaRPr sz="4000" dirty="0" smtClean="0"/>
          </a:p>
        </p:txBody>
      </p:sp>
      <p:sp>
        <p:nvSpPr>
          <p:cNvPr id="23555" name="2 Marcador de contenido"/>
          <p:cNvSpPr>
            <a:spLocks noGrp="1"/>
          </p:cNvSpPr>
          <p:nvPr>
            <p:ph idx="1"/>
          </p:nvPr>
        </p:nvSpPr>
        <p:spPr bwMode="auto">
          <a:xfrm>
            <a:off x="457200" y="1814513"/>
            <a:ext cx="8229600" cy="4829175"/>
          </a:xfrm>
        </p:spPr>
        <p:txBody>
          <a:bodyPr wrap="square" lIns="91440" tIns="45720" rIns="91440" bIns="45720" numCol="1" anchor="t" anchorCtr="0" compatLnSpc="1">
            <a:prstTxWarp prst="textNoShape">
              <a:avLst/>
            </a:prstTxWarp>
          </a:bodyPr>
          <a:lstStyle/>
          <a:p>
            <a:pPr algn="just" eaLnBrk="1" hangingPunct="1"/>
            <a:r>
              <a:rPr sz="2800" smtClean="0">
                <a:latin typeface="Arial" charset="0"/>
                <a:cs typeface="Arial" charset="0"/>
              </a:rPr>
              <a:t>Análisis del mercado, para conocer la demanda potencial.</a:t>
            </a:r>
          </a:p>
          <a:p>
            <a:pPr algn="just" eaLnBrk="1" hangingPunct="1"/>
            <a:r>
              <a:rPr sz="2800" smtClean="0">
                <a:latin typeface="Arial" charset="0"/>
                <a:cs typeface="Arial" charset="0"/>
              </a:rPr>
              <a:t>Análisis de la competencia, para conocer como participan las empresas competidoras.</a:t>
            </a:r>
          </a:p>
          <a:p>
            <a:pPr algn="just" eaLnBrk="1" hangingPunct="1"/>
            <a:r>
              <a:rPr sz="2800" smtClean="0">
                <a:latin typeface="Arial" charset="0"/>
                <a:cs typeface="Arial" charset="0"/>
              </a:rPr>
              <a:t>Análisis de la natalidad, para conocer el porcentaje de jóvenes en la población.</a:t>
            </a:r>
          </a:p>
          <a:p>
            <a:pPr algn="just" eaLnBrk="1" hangingPunct="1"/>
            <a:r>
              <a:rPr sz="2800" smtClean="0">
                <a:latin typeface="Arial" charset="0"/>
                <a:cs typeface="Arial" charset="0"/>
              </a:rPr>
              <a:t>Análisis de los Costos.</a:t>
            </a:r>
          </a:p>
          <a:p>
            <a:pPr algn="just" eaLnBrk="1" hangingPunct="1"/>
            <a:r>
              <a:rPr lang="es-EC" sz="2800" smtClean="0">
                <a:latin typeface="Arial" charset="0"/>
                <a:cs typeface="Arial" charset="0"/>
              </a:rPr>
              <a:t>Además se realizara un Plan de Marketing  que permitirá desarrollar las políticas para el manejo del servicio.</a:t>
            </a:r>
            <a:endParaRPr sz="2800" smtClean="0">
              <a:latin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428625" y="285750"/>
          <a:ext cx="8423275" cy="6429375"/>
        </p:xfrm>
        <a:graphic>
          <a:graphicData uri="http://schemas.openxmlformats.org/presentationml/2006/ole">
            <p:oleObj spid="_x0000_s4098" name="Worksheet" r:id="rId3" imgW="12744450" imgH="8867775" progId="Excel.Sheet.8">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6972320" cy="368280"/>
          </a:xfrm>
        </p:spPr>
        <p:txBody>
          <a:bodyPr>
            <a:noAutofit/>
          </a:bodyPr>
          <a:lstStyle/>
          <a:p>
            <a:pPr algn="ctr" eaLnBrk="1" fontAlgn="auto" hangingPunct="1">
              <a:spcAft>
                <a:spcPts val="0"/>
              </a:spcAft>
              <a:defRPr/>
            </a:pPr>
            <a:r>
              <a:rPr lang="es-EC" sz="2800" b="1" dirty="0" smtClean="0">
                <a:latin typeface="Arial" pitchFamily="34" charset="0"/>
                <a:cs typeface="Arial" pitchFamily="34" charset="0"/>
              </a:rPr>
              <a:t>                       GASTOS</a:t>
            </a:r>
            <a:r>
              <a:rPr lang="es-EC" sz="2800" dirty="0" smtClean="0"/>
              <a:t>	</a:t>
            </a:r>
            <a:endParaRPr lang="es-EC" sz="2800" dirty="0"/>
          </a:p>
        </p:txBody>
      </p:sp>
      <p:sp>
        <p:nvSpPr>
          <p:cNvPr id="3" name="2 Marcador de contenido"/>
          <p:cNvSpPr>
            <a:spLocks noGrp="1"/>
          </p:cNvSpPr>
          <p:nvPr>
            <p:ph idx="1"/>
          </p:nvPr>
        </p:nvSpPr>
        <p:spPr>
          <a:xfrm>
            <a:off x="428625" y="928688"/>
            <a:ext cx="8329613" cy="5429250"/>
          </a:xfrm>
        </p:spPr>
        <p:txBody>
          <a:bodyPr/>
          <a:lstStyle/>
          <a:p>
            <a:pPr marL="0" algn="just" eaLnBrk="1" fontAlgn="auto" hangingPunct="1">
              <a:spcBef>
                <a:spcPts val="0"/>
              </a:spcBef>
              <a:spcAft>
                <a:spcPts val="0"/>
              </a:spcAft>
              <a:buFont typeface="Wingdings 2"/>
              <a:buNone/>
              <a:defRPr/>
            </a:pPr>
            <a:r>
              <a:rPr lang="es-EC" sz="2000" b="1" dirty="0" smtClean="0">
                <a:latin typeface="Arial" pitchFamily="34" charset="0"/>
                <a:cs typeface="Arial" pitchFamily="34" charset="0"/>
              </a:rPr>
              <a:t>Gastos de administración: </a:t>
            </a:r>
            <a:r>
              <a:rPr lang="es-EC" sz="2000" dirty="0" smtClean="0">
                <a:latin typeface="Arial" pitchFamily="34" charset="0"/>
                <a:cs typeface="Arial" pitchFamily="34" charset="0"/>
              </a:rPr>
              <a:t>pagos de salarios de empleados de la empresa, gastos de servicios básicos, gastos de inventarios de bebidas y piqueos para ofrecer a los clientes.</a:t>
            </a:r>
          </a:p>
          <a:p>
            <a:pPr marL="0" algn="just" eaLnBrk="1" fontAlgn="auto" hangingPunct="1">
              <a:spcBef>
                <a:spcPts val="0"/>
              </a:spcBef>
              <a:spcAft>
                <a:spcPts val="0"/>
              </a:spcAft>
              <a:buFont typeface="Wingdings 2"/>
              <a:buNone/>
              <a:defRPr/>
            </a:pPr>
            <a:endParaRPr lang="es-EC" sz="2400" dirty="0">
              <a:latin typeface="Arial" pitchFamily="34" charset="0"/>
              <a:cs typeface="Arial" pitchFamily="34" charset="0"/>
            </a:endParaRPr>
          </a:p>
          <a:p>
            <a:pPr marL="0" algn="just" eaLnBrk="1" fontAlgn="auto" hangingPunct="1">
              <a:spcBef>
                <a:spcPts val="0"/>
              </a:spcBef>
              <a:spcAft>
                <a:spcPts val="0"/>
              </a:spcAft>
              <a:buFont typeface="Wingdings 2"/>
              <a:buNone/>
              <a:defRPr/>
            </a:pPr>
            <a:endParaRPr lang="es-EC" sz="2400" dirty="0" smtClean="0">
              <a:latin typeface="Arial" pitchFamily="34" charset="0"/>
              <a:cs typeface="Arial" pitchFamily="34" charset="0"/>
            </a:endParaRPr>
          </a:p>
          <a:p>
            <a:pPr marL="0" algn="just" eaLnBrk="1" fontAlgn="auto" hangingPunct="1">
              <a:spcBef>
                <a:spcPts val="0"/>
              </a:spcBef>
              <a:spcAft>
                <a:spcPts val="0"/>
              </a:spcAft>
              <a:buFont typeface="Wingdings 2"/>
              <a:buNone/>
              <a:defRPr/>
            </a:pPr>
            <a:endParaRPr lang="es-EC" sz="2400" dirty="0" smtClean="0">
              <a:latin typeface="Arial" pitchFamily="34" charset="0"/>
              <a:cs typeface="Arial" pitchFamily="34" charset="0"/>
            </a:endParaRPr>
          </a:p>
          <a:p>
            <a:pPr marL="0" algn="just" eaLnBrk="1" fontAlgn="auto" hangingPunct="1">
              <a:spcBef>
                <a:spcPts val="0"/>
              </a:spcBef>
              <a:spcAft>
                <a:spcPts val="0"/>
              </a:spcAft>
              <a:buFont typeface="Wingdings 2"/>
              <a:buNone/>
              <a:defRPr/>
            </a:pPr>
            <a:endParaRPr lang="es-EC" sz="2400" dirty="0" smtClean="0">
              <a:latin typeface="Arial" pitchFamily="34" charset="0"/>
              <a:cs typeface="Arial" pitchFamily="34" charset="0"/>
            </a:endParaRPr>
          </a:p>
          <a:p>
            <a:pPr marL="0" algn="just" eaLnBrk="1" fontAlgn="auto" hangingPunct="1">
              <a:spcBef>
                <a:spcPts val="0"/>
              </a:spcBef>
              <a:spcAft>
                <a:spcPts val="0"/>
              </a:spcAft>
              <a:buFont typeface="Wingdings 2"/>
              <a:buNone/>
              <a:defRPr/>
            </a:pPr>
            <a:r>
              <a:rPr lang="es-EC" sz="2000" b="1" dirty="0" smtClean="0">
                <a:latin typeface="Arial" pitchFamily="34" charset="0"/>
                <a:cs typeface="Arial" pitchFamily="34" charset="0"/>
              </a:rPr>
              <a:t>Gastos de publicidad:</a:t>
            </a:r>
            <a:r>
              <a:rPr lang="es-EC" sz="2000" b="1" dirty="0">
                <a:latin typeface="Arial" pitchFamily="34" charset="0"/>
                <a:cs typeface="Arial" pitchFamily="34" charset="0"/>
              </a:rPr>
              <a:t> </a:t>
            </a:r>
            <a:r>
              <a:rPr lang="es-EC" sz="2000" dirty="0" smtClean="0">
                <a:latin typeface="Arial" pitchFamily="34" charset="0"/>
                <a:cs typeface="Arial" pitchFamily="34" charset="0"/>
              </a:rPr>
              <a:t>anuncios publicitarios en revistas a nivel nacional, publicidad en espacios contratados de televisión, costos de afiches y banners para promocionar el servicio </a:t>
            </a:r>
          </a:p>
          <a:p>
            <a:pPr marL="0" algn="just" eaLnBrk="1" fontAlgn="auto" hangingPunct="1">
              <a:lnSpc>
                <a:spcPct val="120000"/>
              </a:lnSpc>
              <a:spcBef>
                <a:spcPts val="0"/>
              </a:spcBef>
              <a:spcAft>
                <a:spcPts val="0"/>
              </a:spcAft>
              <a:buFont typeface="Wingdings 2"/>
              <a:buNone/>
              <a:defRPr/>
            </a:pPr>
            <a:r>
              <a:rPr lang="es-EC" sz="2400" dirty="0" smtClean="0">
                <a:latin typeface="Arial" pitchFamily="34" charset="0"/>
                <a:cs typeface="Arial" pitchFamily="34" charset="0"/>
              </a:rPr>
              <a:t> </a:t>
            </a:r>
          </a:p>
          <a:p>
            <a:pPr eaLnBrk="1" fontAlgn="auto" hangingPunct="1">
              <a:lnSpc>
                <a:spcPts val="3840"/>
              </a:lnSpc>
              <a:spcBef>
                <a:spcPts val="0"/>
              </a:spcBef>
              <a:spcAft>
                <a:spcPts val="0"/>
              </a:spcAft>
              <a:buFont typeface="Wingdings 2"/>
              <a:buNone/>
              <a:defRPr/>
            </a:pPr>
            <a:endParaRPr lang="es-EC" sz="2400" dirty="0" smtClean="0">
              <a:latin typeface="Arial" pitchFamily="34" charset="0"/>
              <a:cs typeface="Arial" pitchFamily="34" charset="0"/>
            </a:endParaRPr>
          </a:p>
        </p:txBody>
      </p:sp>
      <p:graphicFrame>
        <p:nvGraphicFramePr>
          <p:cNvPr id="5122" name="Object 2"/>
          <p:cNvGraphicFramePr>
            <a:graphicFrameLocks noChangeAspect="1"/>
          </p:cNvGraphicFramePr>
          <p:nvPr/>
        </p:nvGraphicFramePr>
        <p:xfrm>
          <a:off x="2500313" y="2071688"/>
          <a:ext cx="5068887" cy="979487"/>
        </p:xfrm>
        <a:graphic>
          <a:graphicData uri="http://schemas.openxmlformats.org/presentationml/2006/ole">
            <p:oleObj spid="_x0000_s5122" name="Worksheet" r:id="rId3" imgW="4248188" imgH="828789" progId="Excel.Sheet.8">
              <p:embed/>
            </p:oleObj>
          </a:graphicData>
        </a:graphic>
      </p:graphicFrame>
      <p:graphicFrame>
        <p:nvGraphicFramePr>
          <p:cNvPr id="5123" name="Object 3"/>
          <p:cNvGraphicFramePr>
            <a:graphicFrameLocks noChangeAspect="1"/>
          </p:cNvGraphicFramePr>
          <p:nvPr/>
        </p:nvGraphicFramePr>
        <p:xfrm>
          <a:off x="1143000" y="4357688"/>
          <a:ext cx="6492875" cy="1685925"/>
        </p:xfrm>
        <a:graphic>
          <a:graphicData uri="http://schemas.openxmlformats.org/presentationml/2006/ole">
            <p:oleObj spid="_x0000_s5123" name="Worksheet" r:id="rId4" imgW="6067273" imgH="1609573" progId="Excel.Sheet.8">
              <p:embed/>
            </p:oleObj>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3240" y="357166"/>
            <a:ext cx="3257544" cy="428628"/>
          </a:xfrm>
        </p:spPr>
        <p:txBody>
          <a:bodyPr>
            <a:noAutofit/>
          </a:bodyPr>
          <a:lstStyle/>
          <a:p>
            <a:pPr eaLnBrk="1" fontAlgn="auto" hangingPunct="1">
              <a:spcAft>
                <a:spcPts val="0"/>
              </a:spcAft>
              <a:defRPr/>
            </a:pPr>
            <a:r>
              <a:rPr lang="es-EC" sz="2800" b="1" dirty="0" smtClean="0">
                <a:latin typeface="Arial" pitchFamily="34" charset="0"/>
                <a:cs typeface="Arial" pitchFamily="34" charset="0"/>
              </a:rPr>
              <a:t>  DEPRECIACION</a:t>
            </a:r>
            <a:endParaRPr lang="es-EC" sz="2800" b="1" dirty="0">
              <a:latin typeface="Arial" pitchFamily="34" charset="0"/>
              <a:cs typeface="Arial" pitchFamily="34" charset="0"/>
            </a:endParaRPr>
          </a:p>
        </p:txBody>
      </p:sp>
      <p:sp>
        <p:nvSpPr>
          <p:cNvPr id="6150" name="2 Marcador de contenido"/>
          <p:cNvSpPr>
            <a:spLocks noGrp="1"/>
          </p:cNvSpPr>
          <p:nvPr>
            <p:ph idx="1"/>
          </p:nvPr>
        </p:nvSpPr>
        <p:spPr bwMode="auto">
          <a:xfrm>
            <a:off x="214313" y="714375"/>
            <a:ext cx="8401050" cy="5286375"/>
          </a:xfrm>
        </p:spPr>
        <p:txBody>
          <a:bodyPr wrap="square" lIns="91440" tIns="45720" rIns="91440" bIns="45720" numCol="1" anchor="t" anchorCtr="0" compatLnSpc="1">
            <a:prstTxWarp prst="textNoShape">
              <a:avLst/>
            </a:prstTxWarp>
          </a:bodyPr>
          <a:lstStyle/>
          <a:p>
            <a:pPr marL="0" algn="just" eaLnBrk="1" hangingPunct="1">
              <a:spcBef>
                <a:spcPct val="0"/>
              </a:spcBef>
              <a:buFont typeface="Wingdings 2" pitchFamily="18" charset="2"/>
              <a:buNone/>
            </a:pPr>
            <a:r>
              <a:rPr lang="es-EC" sz="2300" smtClean="0">
                <a:latin typeface="Arial" charset="0"/>
                <a:cs typeface="Arial" charset="0"/>
              </a:rPr>
              <a:t>En Ecuador por disposición de la Autoridad Tributaria (Sri), se utiliza el método de depreciación en línea recta    </a:t>
            </a:r>
          </a:p>
          <a:p>
            <a:pPr marL="0" algn="just" eaLnBrk="1" hangingPunct="1">
              <a:spcBef>
                <a:spcPct val="0"/>
              </a:spcBef>
              <a:buFont typeface="Wingdings 2" pitchFamily="18" charset="2"/>
              <a:buNone/>
            </a:pPr>
            <a:endParaRPr lang="es-EC" sz="2400" smtClean="0">
              <a:latin typeface="Arial" charset="0"/>
              <a:cs typeface="Arial" charset="0"/>
            </a:endParaRPr>
          </a:p>
          <a:p>
            <a:pPr marL="0" algn="just" eaLnBrk="1" hangingPunct="1">
              <a:spcBef>
                <a:spcPct val="0"/>
              </a:spcBef>
              <a:buFont typeface="Wingdings 2" pitchFamily="18" charset="2"/>
              <a:buNone/>
            </a:pPr>
            <a:endParaRPr lang="es-EC" sz="2400" smtClean="0">
              <a:latin typeface="Arial" charset="0"/>
              <a:cs typeface="Arial" charset="0"/>
            </a:endParaRPr>
          </a:p>
          <a:p>
            <a:pPr marL="0" algn="just" eaLnBrk="1" hangingPunct="1">
              <a:spcBef>
                <a:spcPct val="0"/>
              </a:spcBef>
              <a:buFont typeface="Wingdings 2" pitchFamily="18" charset="2"/>
              <a:buNone/>
            </a:pPr>
            <a:endParaRPr lang="es-EC" sz="2400" smtClean="0">
              <a:latin typeface="Arial" charset="0"/>
              <a:cs typeface="Arial" charset="0"/>
            </a:endParaRPr>
          </a:p>
          <a:p>
            <a:pPr marL="0" algn="just" eaLnBrk="1" hangingPunct="1">
              <a:spcBef>
                <a:spcPct val="0"/>
              </a:spcBef>
              <a:buFont typeface="Wingdings 2" pitchFamily="18" charset="2"/>
              <a:buNone/>
            </a:pPr>
            <a:endParaRPr lang="es-EC" sz="2400" smtClean="0">
              <a:latin typeface="Arial" charset="0"/>
              <a:cs typeface="Arial" charset="0"/>
            </a:endParaRPr>
          </a:p>
          <a:p>
            <a:pPr marL="0" algn="just" eaLnBrk="1" hangingPunct="1">
              <a:spcBef>
                <a:spcPct val="0"/>
              </a:spcBef>
              <a:buFont typeface="Wingdings 2" pitchFamily="18" charset="2"/>
              <a:buNone/>
            </a:pPr>
            <a:endParaRPr lang="es-EC" sz="2000" b="1" u="sng" smtClean="0">
              <a:latin typeface="Arial" charset="0"/>
              <a:cs typeface="Arial" charset="0"/>
            </a:endParaRPr>
          </a:p>
          <a:p>
            <a:pPr marL="0" algn="ctr" eaLnBrk="1" hangingPunct="1">
              <a:spcBef>
                <a:spcPct val="0"/>
              </a:spcBef>
              <a:buFont typeface="Wingdings 2" pitchFamily="18" charset="2"/>
              <a:buNone/>
            </a:pPr>
            <a:r>
              <a:rPr lang="es-EC" sz="2400" b="1" smtClean="0">
                <a:latin typeface="Arial" charset="0"/>
                <a:cs typeface="Arial" charset="0"/>
              </a:rPr>
              <a:t>ESTRUCTURA DE FINANCIAMIENTO</a:t>
            </a:r>
            <a:r>
              <a:rPr lang="es-EC" sz="2000" b="1" smtClean="0">
                <a:latin typeface="Arial" charset="0"/>
                <a:cs typeface="Arial" charset="0"/>
              </a:rPr>
              <a:t> </a:t>
            </a:r>
          </a:p>
          <a:p>
            <a:pPr marL="0" algn="just" eaLnBrk="1" hangingPunct="1">
              <a:spcBef>
                <a:spcPct val="0"/>
              </a:spcBef>
              <a:buFont typeface="Wingdings 2" pitchFamily="18" charset="2"/>
              <a:buNone/>
            </a:pPr>
            <a:r>
              <a:rPr lang="es-EC" sz="2300" smtClean="0">
                <a:latin typeface="Arial" charset="0"/>
                <a:cs typeface="Arial" charset="0"/>
              </a:rPr>
              <a:t>Debido a la adquisición de activos, se decidió que el porcentaje de apalancamiento será del 40% para adquirir un préstamo, el mismo que será realizado en el Banco de Machala a una tasa del 14.23% anual a un periodo de 5 años y el 60% por aportes personales de socios.</a:t>
            </a:r>
            <a:endParaRPr lang="es-EC" sz="2400" smtClean="0">
              <a:latin typeface="Arial" charset="0"/>
              <a:cs typeface="Arial" charset="0"/>
            </a:endParaRPr>
          </a:p>
          <a:p>
            <a:pPr marL="0" algn="just" eaLnBrk="1" hangingPunct="1">
              <a:spcBef>
                <a:spcPct val="0"/>
              </a:spcBef>
              <a:buFont typeface="Wingdings 2" pitchFamily="18" charset="2"/>
              <a:buNone/>
            </a:pPr>
            <a:endParaRPr lang="es-EC" sz="2400" smtClean="0">
              <a:latin typeface="Arial" charset="0"/>
              <a:cs typeface="Arial" charset="0"/>
            </a:endParaRPr>
          </a:p>
        </p:txBody>
      </p:sp>
      <p:graphicFrame>
        <p:nvGraphicFramePr>
          <p:cNvPr id="6146" name="Object 2"/>
          <p:cNvGraphicFramePr>
            <a:graphicFrameLocks noChangeAspect="1"/>
          </p:cNvGraphicFramePr>
          <p:nvPr/>
        </p:nvGraphicFramePr>
        <p:xfrm>
          <a:off x="1500188" y="1500188"/>
          <a:ext cx="6100762" cy="1643062"/>
        </p:xfrm>
        <a:graphic>
          <a:graphicData uri="http://schemas.openxmlformats.org/presentationml/2006/ole">
            <p:oleObj spid="_x0000_s6146" name="Worksheet" r:id="rId3" imgW="5715114" imgH="1819427" progId="Excel.Sheet.8">
              <p:embed/>
            </p:oleObj>
          </a:graphicData>
        </a:graphic>
      </p:graphicFrame>
      <p:graphicFrame>
        <p:nvGraphicFramePr>
          <p:cNvPr id="6147" name="Object 3"/>
          <p:cNvGraphicFramePr>
            <a:graphicFrameLocks noChangeAspect="1"/>
          </p:cNvGraphicFramePr>
          <p:nvPr/>
        </p:nvGraphicFramePr>
        <p:xfrm>
          <a:off x="571500" y="5357813"/>
          <a:ext cx="3571875" cy="719137"/>
        </p:xfrm>
        <a:graphic>
          <a:graphicData uri="http://schemas.openxmlformats.org/presentationml/2006/ole">
            <p:oleObj spid="_x0000_s6147" name="Worksheet" r:id="rId4" imgW="2248052" imgH="609676" progId="Excel.Sheet.8">
              <p:embed/>
            </p:oleObj>
          </a:graphicData>
        </a:graphic>
      </p:graphicFrame>
      <p:graphicFrame>
        <p:nvGraphicFramePr>
          <p:cNvPr id="6148" name="Object 4"/>
          <p:cNvGraphicFramePr>
            <a:graphicFrameLocks noChangeAspect="1"/>
          </p:cNvGraphicFramePr>
          <p:nvPr/>
        </p:nvGraphicFramePr>
        <p:xfrm>
          <a:off x="4572000" y="5286375"/>
          <a:ext cx="3929063" cy="714375"/>
        </p:xfrm>
        <a:graphic>
          <a:graphicData uri="http://schemas.openxmlformats.org/presentationml/2006/ole">
            <p:oleObj spid="_x0000_s6148" name="Worksheet" r:id="rId5" imgW="3235625" imgH="399359" progId="Excel.Sheet.8">
              <p:embed/>
            </p:oleObj>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500042"/>
            <a:ext cx="2143140" cy="428628"/>
          </a:xfrm>
        </p:spPr>
        <p:txBody>
          <a:bodyPr>
            <a:noAutofit/>
          </a:bodyPr>
          <a:lstStyle/>
          <a:p>
            <a:pPr algn="ctr" eaLnBrk="1" fontAlgn="auto" hangingPunct="1">
              <a:spcAft>
                <a:spcPts val="0"/>
              </a:spcAft>
              <a:defRPr/>
            </a:pPr>
            <a:r>
              <a:rPr lang="es-EC" sz="2400" b="1" dirty="0" smtClean="0">
                <a:latin typeface="Arial" pitchFamily="34" charset="0"/>
                <a:cs typeface="Arial" pitchFamily="34" charset="0"/>
              </a:rPr>
              <a:t>Préstamo </a:t>
            </a:r>
            <a:endParaRPr lang="es-EC" sz="2400" b="1" dirty="0">
              <a:latin typeface="Arial" pitchFamily="34" charset="0"/>
              <a:cs typeface="Arial" pitchFamily="34" charset="0"/>
            </a:endParaRPr>
          </a:p>
        </p:txBody>
      </p:sp>
      <p:sp>
        <p:nvSpPr>
          <p:cNvPr id="3" name="2 Marcador de contenido"/>
          <p:cNvSpPr>
            <a:spLocks noGrp="1"/>
          </p:cNvSpPr>
          <p:nvPr>
            <p:ph idx="1"/>
          </p:nvPr>
        </p:nvSpPr>
        <p:spPr>
          <a:xfrm>
            <a:off x="457200" y="2786063"/>
            <a:ext cx="8229600" cy="3340100"/>
          </a:xfrm>
        </p:spPr>
        <p:txBody>
          <a:bodyPr>
            <a:normAutofit fontScale="92500" lnSpcReduction="10000"/>
          </a:bodyPr>
          <a:lstStyle/>
          <a:p>
            <a:pPr marL="0" algn="just" eaLnBrk="1" fontAlgn="auto" hangingPunct="1">
              <a:lnSpc>
                <a:spcPct val="120000"/>
              </a:lnSpc>
              <a:spcBef>
                <a:spcPts val="0"/>
              </a:spcBef>
              <a:spcAft>
                <a:spcPts val="0"/>
              </a:spcAft>
              <a:buFont typeface="Wingdings 2"/>
              <a:buNone/>
              <a:defRPr/>
            </a:pPr>
            <a:r>
              <a:rPr lang="es-EC" sz="2600" dirty="0" smtClean="0">
                <a:latin typeface="Arial" pitchFamily="34" charset="0"/>
                <a:cs typeface="Arial" pitchFamily="34" charset="0"/>
              </a:rPr>
              <a:t>Al proyectar el flujo de caja incorporaremos información necesaria y relacionada con los efectos tributarios de la depreciación, amortización y el valor residual de las utilidades u perdidas.</a:t>
            </a:r>
          </a:p>
          <a:p>
            <a:pPr marL="0" algn="just" eaLnBrk="1" fontAlgn="auto" hangingPunct="1">
              <a:lnSpc>
                <a:spcPct val="120000"/>
              </a:lnSpc>
              <a:spcBef>
                <a:spcPts val="0"/>
              </a:spcBef>
              <a:spcAft>
                <a:spcPts val="0"/>
              </a:spcAft>
              <a:buFont typeface="Wingdings 2"/>
              <a:buNone/>
              <a:defRPr/>
            </a:pPr>
            <a:r>
              <a:rPr lang="es-EC" sz="2600" dirty="0" smtClean="0">
                <a:latin typeface="Arial" pitchFamily="34" charset="0"/>
                <a:cs typeface="Arial" pitchFamily="34" charset="0"/>
              </a:rPr>
              <a:t>Los elementos del Flujo de caja son:                       </a:t>
            </a:r>
          </a:p>
          <a:p>
            <a:pPr marL="571500" lvl="1" indent="-457200" algn="just" eaLnBrk="1" fontAlgn="auto" hangingPunct="1">
              <a:lnSpc>
                <a:spcPct val="120000"/>
              </a:lnSpc>
              <a:spcBef>
                <a:spcPts val="0"/>
              </a:spcBef>
              <a:spcAft>
                <a:spcPts val="0"/>
              </a:spcAft>
              <a:buFont typeface="Wingdings" pitchFamily="2" charset="2"/>
              <a:buChar char="§"/>
              <a:defRPr/>
            </a:pPr>
            <a:r>
              <a:rPr lang="es-EC" sz="2600" dirty="0" smtClean="0">
                <a:latin typeface="Arial" pitchFamily="34" charset="0"/>
                <a:cs typeface="Arial" pitchFamily="34" charset="0"/>
              </a:rPr>
              <a:t>Los egresos iniciales</a:t>
            </a:r>
            <a:endParaRPr lang="es-EC" sz="2600" dirty="0">
              <a:latin typeface="Arial" pitchFamily="34" charset="0"/>
              <a:cs typeface="Arial" pitchFamily="34" charset="0"/>
            </a:endParaRPr>
          </a:p>
          <a:p>
            <a:pPr marL="571500" lvl="1" indent="-457200" algn="just" eaLnBrk="1" fontAlgn="auto" hangingPunct="1">
              <a:lnSpc>
                <a:spcPct val="120000"/>
              </a:lnSpc>
              <a:spcBef>
                <a:spcPts val="0"/>
              </a:spcBef>
              <a:spcAft>
                <a:spcPts val="0"/>
              </a:spcAft>
              <a:buFont typeface="Wingdings" pitchFamily="2" charset="2"/>
              <a:buChar char="§"/>
              <a:defRPr/>
            </a:pPr>
            <a:r>
              <a:rPr lang="es-EC" sz="2600" dirty="0" smtClean="0">
                <a:latin typeface="Arial" pitchFamily="34" charset="0"/>
                <a:cs typeface="Arial" pitchFamily="34" charset="0"/>
              </a:rPr>
              <a:t>Los ingresos y egresos de operación </a:t>
            </a:r>
          </a:p>
          <a:p>
            <a:pPr marL="571500" lvl="1" indent="-457200" algn="just" eaLnBrk="1" fontAlgn="auto" hangingPunct="1">
              <a:lnSpc>
                <a:spcPct val="120000"/>
              </a:lnSpc>
              <a:spcBef>
                <a:spcPts val="0"/>
              </a:spcBef>
              <a:spcAft>
                <a:spcPts val="0"/>
              </a:spcAft>
              <a:buFont typeface="Wingdings" pitchFamily="2" charset="2"/>
              <a:buChar char="§"/>
              <a:defRPr/>
            </a:pPr>
            <a:r>
              <a:rPr lang="es-EC" sz="2600" dirty="0" smtClean="0">
                <a:latin typeface="Arial" pitchFamily="34" charset="0"/>
                <a:cs typeface="Arial" pitchFamily="34" charset="0"/>
              </a:rPr>
              <a:t>El valor de desecho o salvamento del proyecto </a:t>
            </a:r>
          </a:p>
          <a:p>
            <a:pPr marL="0" eaLnBrk="1" fontAlgn="auto" hangingPunct="1">
              <a:lnSpc>
                <a:spcPct val="120000"/>
              </a:lnSpc>
              <a:spcBef>
                <a:spcPts val="0"/>
              </a:spcBef>
              <a:spcAft>
                <a:spcPts val="0"/>
              </a:spcAft>
              <a:buFont typeface="Wingdings 2"/>
              <a:buNone/>
              <a:defRPr/>
            </a:pPr>
            <a:endParaRPr lang="es-EC" sz="2600" dirty="0" smtClean="0"/>
          </a:p>
          <a:p>
            <a:pPr marL="0" eaLnBrk="1" fontAlgn="auto" hangingPunct="1">
              <a:lnSpc>
                <a:spcPct val="120000"/>
              </a:lnSpc>
              <a:spcBef>
                <a:spcPts val="0"/>
              </a:spcBef>
              <a:spcAft>
                <a:spcPts val="0"/>
              </a:spcAft>
              <a:buFont typeface="Wingdings 2"/>
              <a:buNone/>
              <a:defRPr/>
            </a:pPr>
            <a:endParaRPr lang="es-EC" sz="2600" dirty="0"/>
          </a:p>
          <a:p>
            <a:pPr eaLnBrk="1" fontAlgn="auto" hangingPunct="1">
              <a:spcAft>
                <a:spcPts val="0"/>
              </a:spcAft>
              <a:buFont typeface="Wingdings 2"/>
              <a:buNone/>
              <a:defRPr/>
            </a:pPr>
            <a:endParaRPr lang="es-EC" dirty="0" smtClean="0"/>
          </a:p>
          <a:p>
            <a:pPr eaLnBrk="1" fontAlgn="auto" hangingPunct="1">
              <a:spcAft>
                <a:spcPts val="0"/>
              </a:spcAft>
              <a:buFont typeface="Wingdings 2"/>
              <a:buNone/>
              <a:defRPr/>
            </a:pPr>
            <a:endParaRPr lang="es-EC" dirty="0"/>
          </a:p>
          <a:p>
            <a:pPr eaLnBrk="1" fontAlgn="auto" hangingPunct="1">
              <a:spcAft>
                <a:spcPts val="0"/>
              </a:spcAft>
              <a:buFont typeface="Wingdings 2"/>
              <a:buNone/>
              <a:defRPr/>
            </a:pPr>
            <a:endParaRPr lang="es-EC" dirty="0" smtClean="0"/>
          </a:p>
          <a:p>
            <a:pPr eaLnBrk="1" fontAlgn="auto" hangingPunct="1">
              <a:spcAft>
                <a:spcPts val="0"/>
              </a:spcAft>
              <a:buFont typeface="Wingdings 2"/>
              <a:buNone/>
              <a:defRPr/>
            </a:pPr>
            <a:endParaRPr lang="es-EC" dirty="0"/>
          </a:p>
          <a:p>
            <a:pPr eaLnBrk="1" fontAlgn="auto" hangingPunct="1">
              <a:spcAft>
                <a:spcPts val="0"/>
              </a:spcAft>
              <a:buFont typeface="Wingdings 2"/>
              <a:buNone/>
              <a:defRPr/>
            </a:pPr>
            <a:endParaRPr lang="es-EC" dirty="0" smtClean="0"/>
          </a:p>
          <a:p>
            <a:pPr eaLnBrk="1" fontAlgn="auto" hangingPunct="1">
              <a:spcAft>
                <a:spcPts val="0"/>
              </a:spcAft>
              <a:buFont typeface="Wingdings 2"/>
              <a:buNone/>
              <a:defRPr/>
            </a:pPr>
            <a:endParaRPr lang="es-EC" dirty="0"/>
          </a:p>
          <a:p>
            <a:pPr eaLnBrk="1" fontAlgn="auto" hangingPunct="1">
              <a:spcAft>
                <a:spcPts val="0"/>
              </a:spcAft>
              <a:buFont typeface="Wingdings 2"/>
              <a:buNone/>
              <a:defRPr/>
            </a:pPr>
            <a:endParaRPr lang="es-EC" dirty="0" smtClean="0"/>
          </a:p>
          <a:p>
            <a:pPr eaLnBrk="1" fontAlgn="auto" hangingPunct="1">
              <a:spcAft>
                <a:spcPts val="0"/>
              </a:spcAft>
              <a:buFont typeface="Wingdings 2"/>
              <a:buNone/>
              <a:defRPr/>
            </a:pPr>
            <a:endParaRPr lang="es-EC" dirty="0"/>
          </a:p>
        </p:txBody>
      </p:sp>
      <p:sp>
        <p:nvSpPr>
          <p:cNvPr id="6" name="1 Título"/>
          <p:cNvSpPr txBox="1">
            <a:spLocks/>
          </p:cNvSpPr>
          <p:nvPr/>
        </p:nvSpPr>
        <p:spPr>
          <a:xfrm>
            <a:off x="357188" y="2286000"/>
            <a:ext cx="4143375" cy="428625"/>
          </a:xfrm>
          <a:prstGeom prst="rect">
            <a:avLst/>
          </a:prstGeom>
        </p:spPr>
        <p:txBody>
          <a:bodyPr anchor="ctr"/>
          <a:lstStyle/>
          <a:p>
            <a:pPr algn="ctr" fontAlgn="auto">
              <a:spcAft>
                <a:spcPts val="0"/>
              </a:spcAft>
              <a:defRPr/>
            </a:pPr>
            <a:r>
              <a:rPr lang="es-EC" sz="2800" b="1" dirty="0">
                <a:latin typeface="Arial" pitchFamily="34" charset="0"/>
                <a:ea typeface="+mj-ea"/>
                <a:cs typeface="Arial" pitchFamily="34" charset="0"/>
              </a:rPr>
              <a:t>FLUJO DE CAJA </a:t>
            </a:r>
          </a:p>
        </p:txBody>
      </p:sp>
      <p:graphicFrame>
        <p:nvGraphicFramePr>
          <p:cNvPr id="7" name="6 Tabla"/>
          <p:cNvGraphicFramePr>
            <a:graphicFrameLocks noGrp="1"/>
          </p:cNvGraphicFramePr>
          <p:nvPr/>
        </p:nvGraphicFramePr>
        <p:xfrm>
          <a:off x="3429000" y="428625"/>
          <a:ext cx="4786313" cy="1785938"/>
        </p:xfrm>
        <a:graphic>
          <a:graphicData uri="http://schemas.openxmlformats.org/drawingml/2006/table">
            <a:tbl>
              <a:tblPr firstRow="1" bandRow="1">
                <a:tableStyleId>{5C22544A-7EE6-4342-B048-85BDC9FD1C3A}</a:tableStyleId>
              </a:tblPr>
              <a:tblGrid>
                <a:gridCol w="2393173"/>
                <a:gridCol w="2393173"/>
              </a:tblGrid>
              <a:tr h="325015">
                <a:tc gridSpan="2">
                  <a:txBody>
                    <a:bodyPr/>
                    <a:lstStyle/>
                    <a:p>
                      <a:pPr algn="ctr" fontAlgn="b"/>
                      <a:r>
                        <a:rPr lang="es-EC" sz="1400" b="1" i="1" u="dbl" strike="noStrike" dirty="0" smtClean="0">
                          <a:solidFill>
                            <a:schemeClr val="bg1"/>
                          </a:solidFill>
                          <a:latin typeface="Calibri"/>
                        </a:rPr>
                        <a:t>Aproximación </a:t>
                      </a:r>
                      <a:r>
                        <a:rPr lang="es-EC" sz="1400" b="1" i="1" u="dbl" strike="noStrike" dirty="0">
                          <a:solidFill>
                            <a:schemeClr val="bg1"/>
                          </a:solidFill>
                          <a:latin typeface="Calibri"/>
                        </a:rPr>
                        <a:t>del Calculo del </a:t>
                      </a:r>
                      <a:r>
                        <a:rPr lang="es-EC" sz="1400" b="1" i="1" u="dbl" strike="noStrike" dirty="0" smtClean="0">
                          <a:solidFill>
                            <a:schemeClr val="bg1"/>
                          </a:solidFill>
                          <a:latin typeface="Calibri"/>
                        </a:rPr>
                        <a:t>Préstamo</a:t>
                      </a:r>
                      <a:endParaRPr lang="es-EC" sz="1400" b="1" i="1" u="dbl" strike="noStrike" dirty="0">
                        <a:solidFill>
                          <a:schemeClr val="bg1"/>
                        </a:solidFill>
                        <a:latin typeface="Calibri"/>
                      </a:endParaRPr>
                    </a:p>
                  </a:txBody>
                  <a:tcPr marL="0" marR="0" marT="0" marB="0" anchor="b"/>
                </a:tc>
                <a:tc hMerge="1">
                  <a:txBody>
                    <a:bodyPr/>
                    <a:lstStyle/>
                    <a:p>
                      <a:endParaRPr lang="es-EC"/>
                    </a:p>
                  </a:txBody>
                  <a:tcPr/>
                </a:tc>
              </a:tr>
              <a:tr h="243489">
                <a:tc>
                  <a:txBody>
                    <a:bodyPr/>
                    <a:lstStyle/>
                    <a:p>
                      <a:pPr algn="l" fontAlgn="b"/>
                      <a:r>
                        <a:rPr lang="es-EC" sz="1400" b="0" i="0" u="none" strike="noStrike" dirty="0">
                          <a:solidFill>
                            <a:srgbClr val="000000"/>
                          </a:solidFill>
                          <a:latin typeface="Calibri"/>
                        </a:rPr>
                        <a:t>Monto</a:t>
                      </a:r>
                    </a:p>
                  </a:txBody>
                  <a:tcPr marL="0" marR="0" marT="0" marB="0" anchor="b"/>
                </a:tc>
                <a:tc>
                  <a:txBody>
                    <a:bodyPr/>
                    <a:lstStyle/>
                    <a:p>
                      <a:pPr algn="ctr" fontAlgn="b"/>
                      <a:r>
                        <a:rPr lang="es-EC" sz="1400" b="0" i="0" u="none" strike="noStrike" dirty="0">
                          <a:solidFill>
                            <a:srgbClr val="000000"/>
                          </a:solidFill>
                          <a:latin typeface="Calibri"/>
                        </a:rPr>
                        <a:t>38562</a:t>
                      </a:r>
                    </a:p>
                  </a:txBody>
                  <a:tcPr marL="0" marR="0" marT="0" marB="0" anchor="b"/>
                </a:tc>
              </a:tr>
              <a:tr h="243489">
                <a:tc>
                  <a:txBody>
                    <a:bodyPr/>
                    <a:lstStyle/>
                    <a:p>
                      <a:pPr algn="l" fontAlgn="b"/>
                      <a:r>
                        <a:rPr lang="es-EC" sz="1400" b="0" i="0" u="none" strike="noStrike" dirty="0">
                          <a:solidFill>
                            <a:srgbClr val="000000"/>
                          </a:solidFill>
                          <a:latin typeface="Calibri"/>
                        </a:rPr>
                        <a:t>Tasa de </a:t>
                      </a:r>
                      <a:r>
                        <a:rPr lang="es-EC" sz="1400" b="0" i="0" u="none" strike="noStrike" dirty="0" smtClean="0">
                          <a:solidFill>
                            <a:srgbClr val="000000"/>
                          </a:solidFill>
                          <a:latin typeface="Calibri"/>
                        </a:rPr>
                        <a:t>interés </a:t>
                      </a:r>
                      <a:r>
                        <a:rPr lang="es-EC" sz="1400" b="0" i="0" u="none" strike="noStrike" dirty="0">
                          <a:solidFill>
                            <a:srgbClr val="000000"/>
                          </a:solidFill>
                          <a:latin typeface="Calibri"/>
                        </a:rPr>
                        <a:t>Anual</a:t>
                      </a:r>
                    </a:p>
                  </a:txBody>
                  <a:tcPr marL="0" marR="0" marT="0" marB="0" anchor="b"/>
                </a:tc>
                <a:tc>
                  <a:txBody>
                    <a:bodyPr/>
                    <a:lstStyle/>
                    <a:p>
                      <a:pPr algn="ctr" fontAlgn="b"/>
                      <a:r>
                        <a:rPr lang="es-EC" sz="1400" b="0" i="0" u="none" strike="noStrike" dirty="0">
                          <a:solidFill>
                            <a:srgbClr val="000000"/>
                          </a:solidFill>
                          <a:latin typeface="Calibri"/>
                        </a:rPr>
                        <a:t>14,23%</a:t>
                      </a:r>
                    </a:p>
                  </a:txBody>
                  <a:tcPr marL="0" marR="0" marT="0" marB="0" anchor="b"/>
                </a:tc>
              </a:tr>
              <a:tr h="243489">
                <a:tc>
                  <a:txBody>
                    <a:bodyPr/>
                    <a:lstStyle/>
                    <a:p>
                      <a:pPr algn="l" fontAlgn="b"/>
                      <a:r>
                        <a:rPr lang="es-EC" sz="1400" b="0" i="0" u="none" strike="noStrike">
                          <a:solidFill>
                            <a:srgbClr val="000000"/>
                          </a:solidFill>
                          <a:latin typeface="Calibri"/>
                        </a:rPr>
                        <a:t>Tasa de Interes Mensual</a:t>
                      </a:r>
                    </a:p>
                  </a:txBody>
                  <a:tcPr marL="0" marR="0" marT="0" marB="0" anchor="b"/>
                </a:tc>
                <a:tc>
                  <a:txBody>
                    <a:bodyPr/>
                    <a:lstStyle/>
                    <a:p>
                      <a:pPr algn="ctr" fontAlgn="b"/>
                      <a:r>
                        <a:rPr lang="es-EC" sz="1400" b="0" i="0" u="none" strike="noStrike" dirty="0">
                          <a:solidFill>
                            <a:srgbClr val="000000"/>
                          </a:solidFill>
                          <a:latin typeface="Calibri"/>
                        </a:rPr>
                        <a:t>1,11%</a:t>
                      </a:r>
                    </a:p>
                  </a:txBody>
                  <a:tcPr marL="0" marR="0" marT="0" marB="0" anchor="b"/>
                </a:tc>
              </a:tr>
              <a:tr h="243489">
                <a:tc>
                  <a:txBody>
                    <a:bodyPr/>
                    <a:lstStyle/>
                    <a:p>
                      <a:pPr algn="l" fontAlgn="b"/>
                      <a:r>
                        <a:rPr lang="es-EC" sz="1400" b="0" i="0" u="none" strike="noStrike">
                          <a:solidFill>
                            <a:srgbClr val="000000"/>
                          </a:solidFill>
                          <a:latin typeface="Calibri"/>
                        </a:rPr>
                        <a:t>Plazo Anual</a:t>
                      </a:r>
                    </a:p>
                  </a:txBody>
                  <a:tcPr marL="0" marR="0" marT="0" marB="0" anchor="b"/>
                </a:tc>
                <a:tc>
                  <a:txBody>
                    <a:bodyPr/>
                    <a:lstStyle/>
                    <a:p>
                      <a:pPr algn="ctr" fontAlgn="b"/>
                      <a:r>
                        <a:rPr lang="es-EC" sz="1400" b="0" i="0" u="none" strike="noStrike" dirty="0">
                          <a:solidFill>
                            <a:srgbClr val="000000"/>
                          </a:solidFill>
                          <a:latin typeface="Calibri"/>
                        </a:rPr>
                        <a:t>5</a:t>
                      </a:r>
                    </a:p>
                  </a:txBody>
                  <a:tcPr marL="0" marR="0" marT="0" marB="0" anchor="b"/>
                </a:tc>
              </a:tr>
              <a:tr h="243489">
                <a:tc>
                  <a:txBody>
                    <a:bodyPr/>
                    <a:lstStyle/>
                    <a:p>
                      <a:pPr algn="l" fontAlgn="b"/>
                      <a:r>
                        <a:rPr lang="es-EC" sz="1400" b="0" i="0" u="none" strike="noStrike">
                          <a:solidFill>
                            <a:srgbClr val="000000"/>
                          </a:solidFill>
                          <a:latin typeface="Calibri"/>
                        </a:rPr>
                        <a:t>Cuotas Mensuales</a:t>
                      </a:r>
                    </a:p>
                  </a:txBody>
                  <a:tcPr marL="0" marR="0" marT="0" marB="0" anchor="b"/>
                </a:tc>
                <a:tc>
                  <a:txBody>
                    <a:bodyPr/>
                    <a:lstStyle/>
                    <a:p>
                      <a:pPr algn="ctr" fontAlgn="b"/>
                      <a:r>
                        <a:rPr lang="es-EC" sz="1400" b="0" i="0" u="none" strike="noStrike" dirty="0">
                          <a:solidFill>
                            <a:srgbClr val="000000"/>
                          </a:solidFill>
                          <a:latin typeface="Calibri"/>
                        </a:rPr>
                        <a:t>60</a:t>
                      </a:r>
                    </a:p>
                  </a:txBody>
                  <a:tcPr marL="0" marR="0" marT="0" marB="0" anchor="b"/>
                </a:tc>
              </a:tr>
              <a:tr h="243489">
                <a:tc>
                  <a:txBody>
                    <a:bodyPr/>
                    <a:lstStyle/>
                    <a:p>
                      <a:pPr algn="l" fontAlgn="b"/>
                      <a:r>
                        <a:rPr lang="es-EC" sz="1400" b="0" i="0" u="none" strike="noStrike" dirty="0">
                          <a:solidFill>
                            <a:srgbClr val="000000"/>
                          </a:solidFill>
                          <a:latin typeface="Calibri"/>
                        </a:rPr>
                        <a:t>Valor de Cuotas Mensuales</a:t>
                      </a:r>
                    </a:p>
                  </a:txBody>
                  <a:tcPr marL="0" marR="0" marT="0" marB="0" anchor="b"/>
                </a:tc>
                <a:tc>
                  <a:txBody>
                    <a:bodyPr/>
                    <a:lstStyle/>
                    <a:p>
                      <a:pPr algn="ctr" fontAlgn="b"/>
                      <a:r>
                        <a:rPr lang="es-EC" sz="1400" b="0" i="0" u="none" strike="noStrike" dirty="0">
                          <a:solidFill>
                            <a:srgbClr val="000000"/>
                          </a:solidFill>
                          <a:latin typeface="Calibri"/>
                        </a:rPr>
                        <a:t>$ 884,89 </a:t>
                      </a:r>
                    </a:p>
                  </a:txBody>
                  <a:tcPr marL="0" marR="0" marT="0" marB="0" anchor="b"/>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500042"/>
            <a:ext cx="6329378" cy="357190"/>
          </a:xfrm>
        </p:spPr>
        <p:txBody>
          <a:bodyPr>
            <a:normAutofit fontScale="90000"/>
          </a:bodyPr>
          <a:lstStyle/>
          <a:p>
            <a:pPr algn="ctr" eaLnBrk="1" fontAlgn="auto" hangingPunct="1">
              <a:spcAft>
                <a:spcPts val="0"/>
              </a:spcAft>
              <a:defRPr/>
            </a:pPr>
            <a:r>
              <a:rPr lang="es-EC" sz="2800" b="1" dirty="0" smtClean="0">
                <a:latin typeface="Arial" pitchFamily="34" charset="0"/>
                <a:cs typeface="Arial" pitchFamily="34" charset="0"/>
              </a:rPr>
              <a:t>TMAR (KO) &amp; TASA INTERNA DE RETORNO</a:t>
            </a:r>
            <a:endParaRPr lang="es-EC" sz="2800" b="1" dirty="0">
              <a:latin typeface="Arial" pitchFamily="34" charset="0"/>
              <a:cs typeface="Arial" pitchFamily="34" charset="0"/>
            </a:endParaRPr>
          </a:p>
        </p:txBody>
      </p:sp>
      <p:sp>
        <p:nvSpPr>
          <p:cNvPr id="3" name="2 Marcador de contenido"/>
          <p:cNvSpPr>
            <a:spLocks noGrp="1"/>
          </p:cNvSpPr>
          <p:nvPr>
            <p:ph idx="1"/>
          </p:nvPr>
        </p:nvSpPr>
        <p:spPr>
          <a:xfrm>
            <a:off x="457200" y="1143000"/>
            <a:ext cx="8229600" cy="5214938"/>
          </a:xfrm>
        </p:spPr>
        <p:txBody>
          <a:bodyPr/>
          <a:lstStyle/>
          <a:p>
            <a:pPr eaLnBrk="1" fontAlgn="auto" hangingPunct="1">
              <a:spcAft>
                <a:spcPts val="0"/>
              </a:spcAft>
              <a:buFont typeface="Wingdings 2"/>
              <a:buNone/>
              <a:defRPr/>
            </a:pPr>
            <a:r>
              <a:rPr lang="es-EC" sz="2500" b="1" u="sng" dirty="0" smtClean="0">
                <a:latin typeface="Arial" pitchFamily="34" charset="0"/>
                <a:cs typeface="Arial" pitchFamily="34" charset="0"/>
              </a:rPr>
              <a:t>Calculo del Beta de la Empresa</a:t>
            </a:r>
          </a:p>
          <a:p>
            <a:pPr marL="0" eaLnBrk="1" fontAlgn="auto" hangingPunct="1">
              <a:spcAft>
                <a:spcPts val="0"/>
              </a:spcAft>
              <a:buFont typeface="Wingdings 2"/>
              <a:buNone/>
              <a:defRPr/>
            </a:pPr>
            <a:r>
              <a:rPr lang="es-EC" sz="2400" dirty="0" smtClean="0">
                <a:latin typeface="Arial" pitchFamily="34" charset="0"/>
                <a:cs typeface="Arial" pitchFamily="34" charset="0"/>
              </a:rPr>
              <a:t>Dada la actividad de la empresa, se ha tomado como empresa comparable a Walt Disney.</a:t>
            </a:r>
          </a:p>
          <a:p>
            <a:pPr algn="ctr" eaLnBrk="1" fontAlgn="auto" hangingPunct="1">
              <a:spcAft>
                <a:spcPts val="0"/>
              </a:spcAft>
              <a:buFont typeface="Wingdings 2"/>
              <a:buNone/>
              <a:defRPr/>
            </a:pPr>
            <a:endParaRPr lang="es-EC" sz="2500" dirty="0" smtClean="0"/>
          </a:p>
          <a:p>
            <a:pPr eaLnBrk="1" fontAlgn="auto" hangingPunct="1">
              <a:spcAft>
                <a:spcPts val="0"/>
              </a:spcAft>
              <a:buFont typeface="Wingdings 2"/>
              <a:buNone/>
              <a:defRPr/>
            </a:pPr>
            <a:endParaRPr lang="es-EC" sz="2500" dirty="0" smtClean="0"/>
          </a:p>
          <a:p>
            <a:pPr eaLnBrk="1" fontAlgn="auto" hangingPunct="1">
              <a:spcAft>
                <a:spcPts val="0"/>
              </a:spcAft>
              <a:buFont typeface="Wingdings 2"/>
              <a:buNone/>
              <a:defRPr/>
            </a:pPr>
            <a:r>
              <a:rPr lang="es-EC" sz="1400" dirty="0" smtClean="0">
                <a:latin typeface="Arial" pitchFamily="34" charset="0"/>
                <a:cs typeface="Arial" pitchFamily="34" charset="0"/>
              </a:rPr>
              <a:t>B</a:t>
            </a:r>
            <a:r>
              <a:rPr lang="es-EC" sz="1050" b="1" dirty="0" smtClean="0">
                <a:latin typeface="Arial" pitchFamily="34" charset="0"/>
                <a:cs typeface="Arial" pitchFamily="34" charset="0"/>
              </a:rPr>
              <a:t>A</a:t>
            </a:r>
            <a:r>
              <a:rPr lang="es-EC" sz="1400" b="1" dirty="0" smtClean="0">
                <a:latin typeface="Arial" pitchFamily="34" charset="0"/>
                <a:cs typeface="Arial" pitchFamily="34" charset="0"/>
              </a:rPr>
              <a:t>=</a:t>
            </a:r>
            <a:r>
              <a:rPr lang="es-EC" sz="1400" dirty="0" smtClean="0">
                <a:latin typeface="Arial" pitchFamily="34" charset="0"/>
                <a:cs typeface="Arial" pitchFamily="34" charset="0"/>
              </a:rPr>
              <a:t> Beta desapalancado</a:t>
            </a:r>
          </a:p>
          <a:p>
            <a:pPr eaLnBrk="1" fontAlgn="auto" hangingPunct="1">
              <a:spcAft>
                <a:spcPts val="0"/>
              </a:spcAft>
              <a:buFont typeface="Wingdings 2"/>
              <a:buNone/>
              <a:defRPr/>
            </a:pPr>
            <a:r>
              <a:rPr lang="es-EC" sz="1400" dirty="0" smtClean="0">
                <a:latin typeface="Arial" pitchFamily="34" charset="0"/>
                <a:cs typeface="Arial" pitchFamily="34" charset="0"/>
              </a:rPr>
              <a:t>B= Beta de la empresa comparable</a:t>
            </a:r>
          </a:p>
          <a:p>
            <a:pPr eaLnBrk="1" fontAlgn="auto" hangingPunct="1">
              <a:spcAft>
                <a:spcPts val="0"/>
              </a:spcAft>
              <a:buFont typeface="Wingdings 2"/>
              <a:buNone/>
              <a:defRPr/>
            </a:pPr>
            <a:r>
              <a:rPr lang="es-EC" sz="1400" dirty="0" smtClean="0">
                <a:latin typeface="Arial" pitchFamily="34" charset="0"/>
                <a:cs typeface="Arial" pitchFamily="34" charset="0"/>
              </a:rPr>
              <a:t>T= Tasa de Imp. a la Rta de empresa Comp.</a:t>
            </a:r>
          </a:p>
          <a:p>
            <a:pPr eaLnBrk="1" fontAlgn="auto" hangingPunct="1">
              <a:spcAft>
                <a:spcPts val="0"/>
              </a:spcAft>
              <a:buFont typeface="Wingdings 2"/>
              <a:buNone/>
              <a:defRPr/>
            </a:pPr>
            <a:r>
              <a:rPr lang="es-EC" sz="1400" dirty="0" smtClean="0">
                <a:latin typeface="Arial" pitchFamily="34" charset="0"/>
                <a:cs typeface="Arial" pitchFamily="34" charset="0"/>
              </a:rPr>
              <a:t>L= % de apalancamiento de los pasivos con respecto a los activos </a:t>
            </a:r>
          </a:p>
          <a:p>
            <a:pPr marL="0" eaLnBrk="1" fontAlgn="auto" hangingPunct="1">
              <a:spcBef>
                <a:spcPts val="0"/>
              </a:spcBef>
              <a:spcAft>
                <a:spcPts val="0"/>
              </a:spcAft>
              <a:buFont typeface="Wingdings 2"/>
              <a:buNone/>
              <a:defRPr/>
            </a:pPr>
            <a:r>
              <a:rPr lang="es-EC" sz="2400" dirty="0" smtClean="0">
                <a:latin typeface="Arial" pitchFamily="34" charset="0"/>
                <a:cs typeface="Arial" pitchFamily="34" charset="0"/>
              </a:rPr>
              <a:t>Luego que se ha quitado el riesgo financiero al beta comparable, introducimos el riesgo financiero de la empresa  </a:t>
            </a:r>
          </a:p>
          <a:p>
            <a:pPr eaLnBrk="1" fontAlgn="auto" hangingPunct="1">
              <a:spcAft>
                <a:spcPts val="0"/>
              </a:spcAft>
              <a:buFont typeface="Wingdings 2"/>
              <a:buNone/>
              <a:defRPr/>
            </a:pPr>
            <a:endParaRPr lang="es-EC" sz="2400" dirty="0" smtClean="0"/>
          </a:p>
          <a:p>
            <a:pPr eaLnBrk="1" fontAlgn="auto" hangingPunct="1">
              <a:spcAft>
                <a:spcPts val="0"/>
              </a:spcAft>
              <a:buFont typeface="Wingdings 2"/>
              <a:buNone/>
              <a:defRPr/>
            </a:pPr>
            <a:endParaRPr lang="es-EC" sz="2500" dirty="0" smtClean="0"/>
          </a:p>
          <a:p>
            <a:pPr eaLnBrk="1" fontAlgn="auto" hangingPunct="1">
              <a:spcAft>
                <a:spcPts val="0"/>
              </a:spcAft>
              <a:buFont typeface="Wingdings 2"/>
              <a:buNone/>
              <a:defRPr/>
            </a:pPr>
            <a:endParaRPr lang="es-EC" sz="2500" dirty="0"/>
          </a:p>
          <a:p>
            <a:pPr eaLnBrk="1" fontAlgn="auto" hangingPunct="1">
              <a:spcAft>
                <a:spcPts val="0"/>
              </a:spcAft>
              <a:buFont typeface="Wingdings 2"/>
              <a:buNone/>
              <a:defRPr/>
            </a:pPr>
            <a:endParaRPr lang="es-EC" sz="1800" dirty="0" smtClean="0"/>
          </a:p>
          <a:p>
            <a:pPr eaLnBrk="1" fontAlgn="auto" hangingPunct="1">
              <a:spcAft>
                <a:spcPts val="0"/>
              </a:spcAft>
              <a:buFont typeface="Wingdings 2"/>
              <a:buNone/>
              <a:defRPr/>
            </a:pPr>
            <a:endParaRPr lang="es-EC" sz="2500" dirty="0" smtClean="0"/>
          </a:p>
        </p:txBody>
      </p:sp>
      <p:pic>
        <p:nvPicPr>
          <p:cNvPr id="7174" name="5 Imagen"/>
          <p:cNvPicPr>
            <a:picLocks noChangeAspect="1" noChangeArrowheads="1"/>
          </p:cNvPicPr>
          <p:nvPr/>
        </p:nvPicPr>
        <p:blipFill>
          <a:blip r:embed="rId3"/>
          <a:srcRect l="7286" t="11781" r="6377" b="10309"/>
          <a:stretch>
            <a:fillRect/>
          </a:stretch>
        </p:blipFill>
        <p:spPr bwMode="auto">
          <a:xfrm>
            <a:off x="3286125" y="2500313"/>
            <a:ext cx="1371600" cy="571500"/>
          </a:xfrm>
          <a:prstGeom prst="rect">
            <a:avLst/>
          </a:prstGeom>
          <a:solidFill>
            <a:srgbClr val="FFFFFF"/>
          </a:solidFill>
          <a:ln w="9525">
            <a:noFill/>
            <a:miter lim="800000"/>
            <a:headEnd/>
            <a:tailEnd/>
          </a:ln>
        </p:spPr>
      </p:pic>
      <p:cxnSp>
        <p:nvCxnSpPr>
          <p:cNvPr id="12" name="11 Conector recto"/>
          <p:cNvCxnSpPr/>
          <p:nvPr/>
        </p:nvCxnSpPr>
        <p:spPr>
          <a:xfrm rot="5400000" flipH="1" flipV="1">
            <a:off x="2786856" y="2785269"/>
            <a:ext cx="7143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3143250" y="2428875"/>
            <a:ext cx="164306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4429919" y="2785269"/>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3143250" y="3143250"/>
            <a:ext cx="1643063"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170" name="Object 2"/>
          <p:cNvGraphicFramePr>
            <a:graphicFrameLocks noChangeAspect="1"/>
          </p:cNvGraphicFramePr>
          <p:nvPr/>
        </p:nvGraphicFramePr>
        <p:xfrm>
          <a:off x="5572125" y="2071688"/>
          <a:ext cx="3357563" cy="1928812"/>
        </p:xfrm>
        <a:graphic>
          <a:graphicData uri="http://schemas.openxmlformats.org/presentationml/2006/ole">
            <p:oleObj spid="_x0000_s7170" name="Hoja de cálculo" r:id="rId4" imgW="3314814" imgH="1371600" progId="Excel.Sheet.12">
              <p:embed/>
            </p:oleObj>
          </a:graphicData>
        </a:graphic>
      </p:graphicFrame>
      <p:graphicFrame>
        <p:nvGraphicFramePr>
          <p:cNvPr id="7171" name="Object 3"/>
          <p:cNvGraphicFramePr>
            <a:graphicFrameLocks noChangeAspect="1"/>
          </p:cNvGraphicFramePr>
          <p:nvPr/>
        </p:nvGraphicFramePr>
        <p:xfrm>
          <a:off x="2643188" y="5143500"/>
          <a:ext cx="3786187" cy="1071563"/>
        </p:xfrm>
        <a:graphic>
          <a:graphicData uri="http://schemas.openxmlformats.org/presentationml/2006/ole">
            <p:oleObj spid="_x0000_s7171" name="Hoja de cálculo" r:id="rId5" imgW="3318146" imgH="809143" progId="Excel.Sheet.12">
              <p:embed/>
            </p:oleObj>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4546" y="285728"/>
            <a:ext cx="5329246" cy="571504"/>
          </a:xfrm>
        </p:spPr>
        <p:txBody>
          <a:bodyPr>
            <a:noAutofit/>
          </a:bodyPr>
          <a:lstStyle/>
          <a:p>
            <a:pPr algn="ctr" eaLnBrk="1" fontAlgn="auto" hangingPunct="1">
              <a:spcAft>
                <a:spcPts val="0"/>
              </a:spcAft>
              <a:defRPr/>
            </a:pPr>
            <a:r>
              <a:rPr lang="es-EC" sz="2800" b="1" dirty="0" smtClean="0">
                <a:latin typeface="Arial" pitchFamily="34" charset="0"/>
                <a:cs typeface="Arial" pitchFamily="34" charset="0"/>
              </a:rPr>
              <a:t>CALCULO DE LA TMAR (</a:t>
            </a:r>
            <a:r>
              <a:rPr lang="es-EC" sz="2800" b="1" dirty="0" err="1" smtClean="0">
                <a:latin typeface="Arial" pitchFamily="34" charset="0"/>
                <a:cs typeface="Arial" pitchFamily="34" charset="0"/>
              </a:rPr>
              <a:t>ko</a:t>
            </a:r>
            <a:r>
              <a:rPr lang="es-EC" sz="2800" b="1" dirty="0" smtClean="0">
                <a:latin typeface="Arial" pitchFamily="34" charset="0"/>
                <a:cs typeface="Arial" pitchFamily="34" charset="0"/>
              </a:rPr>
              <a:t>) </a:t>
            </a:r>
            <a:endParaRPr lang="es-EC" sz="2800" b="1" dirty="0">
              <a:latin typeface="Arial" pitchFamily="34" charset="0"/>
              <a:cs typeface="Arial" pitchFamily="34" charset="0"/>
            </a:endParaRPr>
          </a:p>
        </p:txBody>
      </p:sp>
      <p:sp>
        <p:nvSpPr>
          <p:cNvPr id="3" name="2 Marcador de contenido"/>
          <p:cNvSpPr>
            <a:spLocks noGrp="1"/>
          </p:cNvSpPr>
          <p:nvPr>
            <p:ph idx="1"/>
          </p:nvPr>
        </p:nvSpPr>
        <p:spPr>
          <a:xfrm>
            <a:off x="428625" y="928688"/>
            <a:ext cx="8229600" cy="4840287"/>
          </a:xfrm>
        </p:spPr>
        <p:txBody>
          <a:bodyPr/>
          <a:lstStyle/>
          <a:p>
            <a:pPr marL="0" algn="just" eaLnBrk="1" fontAlgn="auto" hangingPunct="1">
              <a:spcBef>
                <a:spcPts val="0"/>
              </a:spcBef>
              <a:spcAft>
                <a:spcPts val="0"/>
              </a:spcAft>
              <a:buFont typeface="Wingdings 2"/>
              <a:buNone/>
              <a:defRPr/>
            </a:pPr>
            <a:r>
              <a:rPr lang="es-EC" sz="2400" dirty="0" smtClean="0">
                <a:latin typeface="Arial" pitchFamily="34" charset="0"/>
                <a:cs typeface="Arial" pitchFamily="34" charset="0"/>
              </a:rPr>
              <a:t>Representa la rentabilidad mínima exigida por parte del inversor al proyecto, en base al riesgo en que se incurre al invertir en el mismo</a:t>
            </a:r>
          </a:p>
          <a:p>
            <a:pPr eaLnBrk="1" fontAlgn="auto" hangingPunct="1">
              <a:spcAft>
                <a:spcPts val="0"/>
              </a:spcAft>
              <a:buFont typeface="Wingdings 2"/>
              <a:buNone/>
              <a:defRPr/>
            </a:pPr>
            <a:r>
              <a:rPr lang="es-EC" sz="2000" b="1" cap="all" dirty="0" smtClean="0">
                <a:latin typeface="Arial" pitchFamily="34" charset="0"/>
                <a:cs typeface="Arial" pitchFamily="34" charset="0"/>
              </a:rPr>
              <a:t>Rentabilidad exigida por el accionista(</a:t>
            </a:r>
            <a:r>
              <a:rPr lang="es-EC" sz="2000" b="1" cap="all" dirty="0" err="1" smtClean="0">
                <a:latin typeface="Arial" pitchFamily="34" charset="0"/>
                <a:cs typeface="Arial" pitchFamily="34" charset="0"/>
              </a:rPr>
              <a:t>k</a:t>
            </a:r>
            <a:r>
              <a:rPr lang="es-EC" sz="2000" b="1" dirty="0" err="1" smtClean="0">
                <a:latin typeface="Arial" pitchFamily="34" charset="0"/>
                <a:cs typeface="Arial" pitchFamily="34" charset="0"/>
              </a:rPr>
              <a:t>e</a:t>
            </a:r>
            <a:r>
              <a:rPr lang="es-EC" sz="2000" b="1" dirty="0" smtClean="0">
                <a:latin typeface="Arial" pitchFamily="34" charset="0"/>
                <a:cs typeface="Arial" pitchFamily="34" charset="0"/>
              </a:rPr>
              <a:t>)</a:t>
            </a:r>
            <a:r>
              <a:rPr lang="es-EC" sz="2000" b="1" cap="all" dirty="0" smtClean="0">
                <a:latin typeface="Arial" pitchFamily="34" charset="0"/>
                <a:cs typeface="Arial" pitchFamily="34" charset="0"/>
              </a:rPr>
              <a:t> </a:t>
            </a:r>
          </a:p>
          <a:p>
            <a:pPr eaLnBrk="1" fontAlgn="auto" hangingPunct="1">
              <a:spcAft>
                <a:spcPts val="0"/>
              </a:spcAft>
              <a:buFont typeface="Wingdings 2"/>
              <a:buNone/>
              <a:defRPr/>
            </a:pPr>
            <a:endParaRPr lang="es-EC" sz="2000" b="1" cap="all" dirty="0" smtClean="0">
              <a:latin typeface="Arial" pitchFamily="34" charset="0"/>
              <a:cs typeface="Arial" pitchFamily="34" charset="0"/>
            </a:endParaRPr>
          </a:p>
          <a:p>
            <a:pPr eaLnBrk="1" fontAlgn="auto" hangingPunct="1">
              <a:spcAft>
                <a:spcPts val="0"/>
              </a:spcAft>
              <a:buFont typeface="Wingdings 2"/>
              <a:buNone/>
              <a:defRPr/>
            </a:pPr>
            <a:endParaRPr lang="es-EC" sz="2000" b="1" cap="all" dirty="0" smtClean="0">
              <a:latin typeface="Arial" pitchFamily="34" charset="0"/>
              <a:cs typeface="Arial" pitchFamily="34" charset="0"/>
            </a:endParaRPr>
          </a:p>
          <a:p>
            <a:pPr eaLnBrk="1" fontAlgn="auto" hangingPunct="1">
              <a:spcAft>
                <a:spcPts val="0"/>
              </a:spcAft>
              <a:buFont typeface="Wingdings 2"/>
              <a:buNone/>
              <a:defRPr/>
            </a:pPr>
            <a:endParaRPr lang="es-EC" sz="2000" b="1" cap="all" dirty="0" smtClean="0">
              <a:latin typeface="Arial" pitchFamily="34" charset="0"/>
              <a:cs typeface="Arial" pitchFamily="34" charset="0"/>
            </a:endParaRPr>
          </a:p>
          <a:p>
            <a:pPr eaLnBrk="1" fontAlgn="auto" hangingPunct="1">
              <a:spcAft>
                <a:spcPts val="0"/>
              </a:spcAft>
              <a:buFont typeface="Wingdings 2"/>
              <a:buNone/>
              <a:defRPr/>
            </a:pPr>
            <a:endParaRPr lang="es-EC" sz="2000" b="1" cap="all" dirty="0" smtClean="0">
              <a:latin typeface="Arial" pitchFamily="34" charset="0"/>
              <a:cs typeface="Arial" pitchFamily="34" charset="0"/>
            </a:endParaRPr>
          </a:p>
          <a:p>
            <a:pPr eaLnBrk="1" fontAlgn="auto" hangingPunct="1">
              <a:spcAft>
                <a:spcPts val="0"/>
              </a:spcAft>
              <a:buFont typeface="Wingdings 2"/>
              <a:buNone/>
              <a:defRPr/>
            </a:pPr>
            <a:endParaRPr lang="es-EC" sz="2000" b="1" cap="all" dirty="0" smtClean="0">
              <a:latin typeface="Arial" pitchFamily="34" charset="0"/>
              <a:cs typeface="Arial" pitchFamily="34" charset="0"/>
            </a:endParaRPr>
          </a:p>
          <a:p>
            <a:pPr eaLnBrk="1" fontAlgn="auto" hangingPunct="1">
              <a:spcAft>
                <a:spcPts val="0"/>
              </a:spcAft>
              <a:buFont typeface="Wingdings 2"/>
              <a:buNone/>
              <a:defRPr/>
            </a:pPr>
            <a:endParaRPr lang="es-EC" sz="2000" b="1" cap="all" dirty="0" smtClean="0">
              <a:latin typeface="Arial" pitchFamily="34" charset="0"/>
              <a:cs typeface="Arial" pitchFamily="34" charset="0"/>
            </a:endParaRPr>
          </a:p>
          <a:p>
            <a:pPr eaLnBrk="1" fontAlgn="auto" hangingPunct="1">
              <a:spcAft>
                <a:spcPts val="0"/>
              </a:spcAft>
              <a:buFont typeface="Wingdings 2"/>
              <a:buNone/>
              <a:defRPr/>
            </a:pPr>
            <a:endParaRPr lang="es-EC" sz="2000" b="1" cap="all" dirty="0" smtClean="0">
              <a:latin typeface="Arial" pitchFamily="34" charset="0"/>
              <a:cs typeface="Arial" pitchFamily="34" charset="0"/>
            </a:endParaRPr>
          </a:p>
          <a:p>
            <a:pPr eaLnBrk="1" fontAlgn="auto" hangingPunct="1">
              <a:spcAft>
                <a:spcPts val="0"/>
              </a:spcAft>
              <a:buFont typeface="Wingdings 2"/>
              <a:buNone/>
              <a:defRPr/>
            </a:pPr>
            <a:r>
              <a:rPr lang="es-EC" sz="2000" b="1" cap="all" dirty="0" smtClean="0">
                <a:latin typeface="Arial" pitchFamily="34" charset="0"/>
                <a:cs typeface="Arial" pitchFamily="34" charset="0"/>
              </a:rPr>
              <a:t>D</a:t>
            </a:r>
            <a:r>
              <a:rPr lang="es-EC" sz="2000" b="1" dirty="0" smtClean="0">
                <a:latin typeface="Arial" pitchFamily="34" charset="0"/>
                <a:cs typeface="Arial" pitchFamily="34" charset="0"/>
              </a:rPr>
              <a:t>atos para encontrar </a:t>
            </a:r>
            <a:r>
              <a:rPr lang="es-EC" sz="2000" b="1" dirty="0" err="1" smtClean="0">
                <a:latin typeface="Arial" pitchFamily="34" charset="0"/>
                <a:cs typeface="Arial" pitchFamily="34" charset="0"/>
              </a:rPr>
              <a:t>ke</a:t>
            </a:r>
            <a:endParaRPr lang="es-EC" sz="2000" b="1" cap="all" dirty="0" smtClean="0">
              <a:latin typeface="Arial" pitchFamily="34" charset="0"/>
              <a:cs typeface="Arial" pitchFamily="34" charset="0"/>
            </a:endParaRPr>
          </a:p>
          <a:p>
            <a:pPr eaLnBrk="1" fontAlgn="auto" hangingPunct="1">
              <a:spcAft>
                <a:spcPts val="0"/>
              </a:spcAft>
              <a:buFont typeface="Wingdings 2"/>
              <a:buNone/>
              <a:defRPr/>
            </a:pPr>
            <a:endParaRPr lang="es-EC" b="1" dirty="0"/>
          </a:p>
        </p:txBody>
      </p:sp>
      <p:graphicFrame>
        <p:nvGraphicFramePr>
          <p:cNvPr id="8194" name="Object 2"/>
          <p:cNvGraphicFramePr>
            <a:graphicFrameLocks noChangeAspect="1"/>
          </p:cNvGraphicFramePr>
          <p:nvPr/>
        </p:nvGraphicFramePr>
        <p:xfrm>
          <a:off x="642938" y="2714625"/>
          <a:ext cx="3714750" cy="1427163"/>
        </p:xfrm>
        <a:graphic>
          <a:graphicData uri="http://schemas.openxmlformats.org/presentationml/2006/ole">
            <p:oleObj spid="_x0000_s8194" name="Worksheet" r:id="rId3" imgW="2952712" imgH="1619174" progId="Excel.Sheet.8">
              <p:embed/>
            </p:oleObj>
          </a:graphicData>
        </a:graphic>
      </p:graphicFrame>
      <p:graphicFrame>
        <p:nvGraphicFramePr>
          <p:cNvPr id="8195" name="Object 3"/>
          <p:cNvGraphicFramePr>
            <a:graphicFrameLocks noChangeAspect="1"/>
          </p:cNvGraphicFramePr>
          <p:nvPr/>
        </p:nvGraphicFramePr>
        <p:xfrm>
          <a:off x="4572000" y="2714625"/>
          <a:ext cx="3714750" cy="1143000"/>
        </p:xfrm>
        <a:graphic>
          <a:graphicData uri="http://schemas.openxmlformats.org/presentationml/2006/ole">
            <p:oleObj spid="_x0000_s8195" name="Worksheet" r:id="rId4" imgW="3543186" imgH="771525" progId="Excel.Sheet.8">
              <p:embed/>
            </p:oleObj>
          </a:graphicData>
        </a:graphic>
      </p:graphicFrame>
      <p:graphicFrame>
        <p:nvGraphicFramePr>
          <p:cNvPr id="8196" name="Object 4"/>
          <p:cNvGraphicFramePr>
            <a:graphicFrameLocks noChangeAspect="1"/>
          </p:cNvGraphicFramePr>
          <p:nvPr/>
        </p:nvGraphicFramePr>
        <p:xfrm>
          <a:off x="4071938" y="4500563"/>
          <a:ext cx="4000500" cy="714375"/>
        </p:xfrm>
        <a:graphic>
          <a:graphicData uri="http://schemas.openxmlformats.org/presentationml/2006/ole">
            <p:oleObj spid="_x0000_s8196" name="Worksheet" r:id="rId5" imgW="3543186" imgH="504749" progId="Excel.Sheet.8">
              <p:embed/>
            </p:oleObj>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285750"/>
            <a:ext cx="8229600" cy="6215063"/>
          </a:xfrm>
        </p:spPr>
        <p:txBody>
          <a:bodyPr>
            <a:normAutofit fontScale="92500" lnSpcReduction="20000"/>
          </a:bodyPr>
          <a:lstStyle/>
          <a:p>
            <a:pPr eaLnBrk="1" fontAlgn="auto" hangingPunct="1">
              <a:spcAft>
                <a:spcPts val="0"/>
              </a:spcAft>
              <a:buFont typeface="Wingdings 2"/>
              <a:buNone/>
              <a:defRPr/>
            </a:pPr>
            <a:r>
              <a:rPr lang="es-EC" sz="2600" b="1" dirty="0" smtClean="0">
                <a:latin typeface="Arial" pitchFamily="34" charset="0"/>
                <a:cs typeface="Arial" pitchFamily="34" charset="0"/>
              </a:rPr>
              <a:t>               Utilizaremos la siguiente ecuación:</a:t>
            </a:r>
          </a:p>
          <a:p>
            <a:pPr eaLnBrk="1" fontAlgn="auto" hangingPunct="1">
              <a:spcAft>
                <a:spcPts val="0"/>
              </a:spcAft>
              <a:buFont typeface="Wingdings 2"/>
              <a:buNone/>
              <a:defRPr/>
            </a:pPr>
            <a:endParaRPr lang="es-EC" dirty="0" smtClean="0">
              <a:latin typeface="Arial" pitchFamily="34" charset="0"/>
              <a:cs typeface="Arial" pitchFamily="34" charset="0"/>
            </a:endParaRPr>
          </a:p>
          <a:p>
            <a:pPr eaLnBrk="1" fontAlgn="auto" hangingPunct="1">
              <a:spcAft>
                <a:spcPts val="0"/>
              </a:spcAft>
              <a:buFont typeface="Wingdings 2"/>
              <a:buNone/>
              <a:defRPr/>
            </a:pPr>
            <a:endParaRPr lang="es-EC" dirty="0" smtClean="0">
              <a:latin typeface="Arial" pitchFamily="34" charset="0"/>
              <a:cs typeface="Arial" pitchFamily="34" charset="0"/>
            </a:endParaRPr>
          </a:p>
          <a:p>
            <a:pPr eaLnBrk="1" fontAlgn="auto" hangingPunct="1">
              <a:spcAft>
                <a:spcPts val="0"/>
              </a:spcAft>
              <a:buFont typeface="Wingdings 2"/>
              <a:buNone/>
              <a:defRPr/>
            </a:pPr>
            <a:endParaRPr lang="es-EC" dirty="0" smtClean="0">
              <a:latin typeface="Arial" pitchFamily="34" charset="0"/>
              <a:cs typeface="Arial" pitchFamily="34" charset="0"/>
            </a:endParaRPr>
          </a:p>
          <a:p>
            <a:pPr eaLnBrk="1" fontAlgn="auto" hangingPunct="1">
              <a:spcAft>
                <a:spcPts val="0"/>
              </a:spcAft>
              <a:buFont typeface="Wingdings 2"/>
              <a:buNone/>
              <a:defRPr/>
            </a:pPr>
            <a:endParaRPr lang="es-EC" sz="2400" dirty="0" smtClean="0">
              <a:latin typeface="Arial" pitchFamily="34" charset="0"/>
              <a:cs typeface="Arial" pitchFamily="34" charset="0"/>
            </a:endParaRPr>
          </a:p>
          <a:p>
            <a:pPr eaLnBrk="1" fontAlgn="auto" hangingPunct="1">
              <a:spcAft>
                <a:spcPts val="0"/>
              </a:spcAft>
              <a:buFont typeface="Wingdings 2"/>
              <a:buNone/>
              <a:defRPr/>
            </a:pPr>
            <a:endParaRPr lang="es-EC" sz="2400" dirty="0" smtClean="0">
              <a:latin typeface="Arial" pitchFamily="34" charset="0"/>
              <a:cs typeface="Arial" pitchFamily="34" charset="0"/>
            </a:endParaRPr>
          </a:p>
          <a:p>
            <a:pPr eaLnBrk="1" fontAlgn="auto" hangingPunct="1">
              <a:spcAft>
                <a:spcPts val="0"/>
              </a:spcAft>
              <a:buFont typeface="Wingdings 2"/>
              <a:buNone/>
              <a:defRPr/>
            </a:pPr>
            <a:endParaRPr lang="es-EC" sz="2600" dirty="0" smtClean="0">
              <a:latin typeface="Arial" pitchFamily="34" charset="0"/>
              <a:cs typeface="Arial" pitchFamily="34" charset="0"/>
            </a:endParaRPr>
          </a:p>
          <a:p>
            <a:pPr eaLnBrk="1" fontAlgn="auto" hangingPunct="1">
              <a:spcAft>
                <a:spcPts val="0"/>
              </a:spcAft>
              <a:buFont typeface="Wingdings 2"/>
              <a:buNone/>
              <a:defRPr/>
            </a:pPr>
            <a:endParaRPr lang="es-EC" sz="2600" dirty="0" smtClean="0">
              <a:latin typeface="Arial" pitchFamily="34" charset="0"/>
              <a:cs typeface="Arial" pitchFamily="34" charset="0"/>
            </a:endParaRPr>
          </a:p>
          <a:p>
            <a:pPr eaLnBrk="1" fontAlgn="auto" hangingPunct="1">
              <a:spcAft>
                <a:spcPts val="0"/>
              </a:spcAft>
              <a:buFont typeface="Wingdings 2"/>
              <a:buNone/>
              <a:defRPr/>
            </a:pPr>
            <a:r>
              <a:rPr lang="es-EC" sz="2600" dirty="0" smtClean="0">
                <a:latin typeface="Arial" pitchFamily="34" charset="0"/>
                <a:cs typeface="Arial" pitchFamily="34" charset="0"/>
              </a:rPr>
              <a:t>Obtenemos</a:t>
            </a:r>
          </a:p>
          <a:p>
            <a:pPr eaLnBrk="1" fontAlgn="auto" hangingPunct="1">
              <a:spcAft>
                <a:spcPts val="0"/>
              </a:spcAft>
              <a:buFont typeface="Wingdings 2"/>
              <a:buNone/>
              <a:defRPr/>
            </a:pPr>
            <a:endParaRPr lang="es-EC" sz="2400" dirty="0" smtClean="0">
              <a:latin typeface="Arial" pitchFamily="34" charset="0"/>
              <a:cs typeface="Arial" pitchFamily="34" charset="0"/>
            </a:endParaRPr>
          </a:p>
          <a:p>
            <a:pPr marL="0" algn="just" eaLnBrk="1" fontAlgn="auto" hangingPunct="1">
              <a:spcBef>
                <a:spcPts val="0"/>
              </a:spcBef>
              <a:spcAft>
                <a:spcPts val="0"/>
              </a:spcAft>
              <a:buFont typeface="Wingdings 2"/>
              <a:buNone/>
              <a:defRPr/>
            </a:pPr>
            <a:endParaRPr lang="es-EC" sz="2600" dirty="0" smtClean="0">
              <a:latin typeface="Arial" pitchFamily="34" charset="0"/>
              <a:cs typeface="Arial" pitchFamily="34" charset="0"/>
            </a:endParaRPr>
          </a:p>
          <a:p>
            <a:pPr marL="0" algn="just" eaLnBrk="1" fontAlgn="auto" hangingPunct="1">
              <a:spcBef>
                <a:spcPts val="0"/>
              </a:spcBef>
              <a:spcAft>
                <a:spcPts val="0"/>
              </a:spcAft>
              <a:buFont typeface="Wingdings 2"/>
              <a:buNone/>
              <a:defRPr/>
            </a:pPr>
            <a:r>
              <a:rPr lang="es-EC" sz="2600" dirty="0" smtClean="0">
                <a:latin typeface="Arial" pitchFamily="34" charset="0"/>
                <a:cs typeface="Arial" pitchFamily="34" charset="0"/>
              </a:rPr>
              <a:t>En la formula del CAPM hemos considerado el riesgo país que al 10 de febrero era de 8.17% , la tasa de retorno de los bonos de Estados U. puesto que viene representada por la tasa libre de riesgo que es 2.20%, ya que dichos bonos son considerados de riesgo 0 se considerara una rentabilidad promedio exigida por el accionista del 28.61% la cual es levemente positiva debido a la recesión mundial.</a:t>
            </a:r>
          </a:p>
        </p:txBody>
      </p:sp>
      <p:sp>
        <p:nvSpPr>
          <p:cNvPr id="9227" name="Rectangle 2"/>
          <p:cNvSpPr>
            <a:spLocks noChangeArrowheads="1"/>
          </p:cNvSpPr>
          <p:nvPr/>
        </p:nvSpPr>
        <p:spPr bwMode="auto">
          <a:xfrm>
            <a:off x="2928938" y="1000125"/>
            <a:ext cx="2928937" cy="428625"/>
          </a:xfrm>
          <a:prstGeom prst="rect">
            <a:avLst/>
          </a:prstGeom>
          <a:solidFill>
            <a:srgbClr val="FFFFFF"/>
          </a:solidFill>
          <a:ln w="9525">
            <a:solidFill>
              <a:srgbClr val="000000"/>
            </a:solidFill>
            <a:miter lim="800000"/>
            <a:headEnd/>
            <a:tailEnd/>
          </a:ln>
        </p:spPr>
        <p:txBody>
          <a:bodyPr/>
          <a:lstStyle/>
          <a:p>
            <a:endParaRPr lang="es-ES"/>
          </a:p>
        </p:txBody>
      </p:sp>
      <p:graphicFrame>
        <p:nvGraphicFramePr>
          <p:cNvPr id="9218" name="Object 2"/>
          <p:cNvGraphicFramePr>
            <a:graphicFrameLocks noChangeAspect="1"/>
          </p:cNvGraphicFramePr>
          <p:nvPr/>
        </p:nvGraphicFramePr>
        <p:xfrm>
          <a:off x="3143250" y="1071563"/>
          <a:ext cx="2590800" cy="285750"/>
        </p:xfrm>
        <a:graphic>
          <a:graphicData uri="http://schemas.openxmlformats.org/presentationml/2006/ole">
            <p:oleObj spid="_x0000_s9218" name="Ecuación" r:id="rId3" imgW="1663560" imgH="241200" progId="Equation.3">
              <p:embed/>
            </p:oleObj>
          </a:graphicData>
        </a:graphic>
      </p:graphicFrame>
      <p:graphicFrame>
        <p:nvGraphicFramePr>
          <p:cNvPr id="9219" name="Object 3"/>
          <p:cNvGraphicFramePr>
            <a:graphicFrameLocks noChangeAspect="1"/>
          </p:cNvGraphicFramePr>
          <p:nvPr/>
        </p:nvGraphicFramePr>
        <p:xfrm>
          <a:off x="2786063" y="3286125"/>
          <a:ext cx="3590925" cy="314325"/>
        </p:xfrm>
        <a:graphic>
          <a:graphicData uri="http://schemas.openxmlformats.org/presentationml/2006/ole">
            <p:oleObj spid="_x0000_s9219" name="Ecuación" r:id="rId4" imgW="3591000" imgH="314280" progId="Equation.3">
              <p:embed/>
            </p:oleObj>
          </a:graphicData>
        </a:graphic>
      </p:graphicFrame>
      <p:sp>
        <p:nvSpPr>
          <p:cNvPr id="922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Franklin Gothic Book" pitchFamily="34" charset="0"/>
            </a:endParaRPr>
          </a:p>
        </p:txBody>
      </p:sp>
      <p:graphicFrame>
        <p:nvGraphicFramePr>
          <p:cNvPr id="9220" name="Object 4"/>
          <p:cNvGraphicFramePr>
            <a:graphicFrameLocks noChangeAspect="1"/>
          </p:cNvGraphicFramePr>
          <p:nvPr/>
        </p:nvGraphicFramePr>
        <p:xfrm>
          <a:off x="3643313" y="3635375"/>
          <a:ext cx="1371600" cy="320675"/>
        </p:xfrm>
        <a:graphic>
          <a:graphicData uri="http://schemas.openxmlformats.org/presentationml/2006/ole">
            <p:oleObj spid="_x0000_s9220" name="Ecuación" r:id="rId5" imgW="1028520" imgH="241200" progId="Equation.3">
              <p:embed/>
            </p:oleObj>
          </a:graphicData>
        </a:graphic>
      </p:graphicFrame>
      <p:graphicFrame>
        <p:nvGraphicFramePr>
          <p:cNvPr id="9" name="8 Tabla"/>
          <p:cNvGraphicFramePr>
            <a:graphicFrameLocks noGrp="1"/>
          </p:cNvGraphicFramePr>
          <p:nvPr/>
        </p:nvGraphicFramePr>
        <p:xfrm>
          <a:off x="1285875" y="1571625"/>
          <a:ext cx="6715125" cy="1622425"/>
        </p:xfrm>
        <a:graphic>
          <a:graphicData uri="http://schemas.openxmlformats.org/drawingml/2006/table">
            <a:tbl>
              <a:tblPr firstRow="1" bandRow="1">
                <a:tableStyleId>{5C22544A-7EE6-4342-B048-85BDC9FD1C3A}</a:tableStyleId>
              </a:tblPr>
              <a:tblGrid>
                <a:gridCol w="1643074"/>
                <a:gridCol w="2833707"/>
                <a:gridCol w="2238390"/>
              </a:tblGrid>
              <a:tr h="180531">
                <a:tc>
                  <a:txBody>
                    <a:bodyPr/>
                    <a:lstStyle/>
                    <a:p>
                      <a:pPr algn="ctr">
                        <a:lnSpc>
                          <a:spcPct val="150000"/>
                        </a:lnSpc>
                        <a:spcAft>
                          <a:spcPts val="1000"/>
                        </a:spcAft>
                      </a:pPr>
                      <a:r>
                        <a:rPr lang="es-EC" sz="1100" b="1" smtClean="0">
                          <a:solidFill>
                            <a:schemeClr val="bg1"/>
                          </a:solidFill>
                          <a:latin typeface="Calibri"/>
                          <a:ea typeface="Times New Roman"/>
                          <a:cs typeface="Calibri"/>
                        </a:rPr>
                        <a:t>SIMBOLOGIA</a:t>
                      </a:r>
                      <a:endParaRPr lang="es-EC" sz="1100" dirty="0">
                        <a:solidFill>
                          <a:schemeClr val="bg1"/>
                        </a:solidFill>
                        <a:latin typeface="Calibri"/>
                        <a:ea typeface="Calibri"/>
                        <a:cs typeface="Calibri"/>
                      </a:endParaRPr>
                    </a:p>
                  </a:txBody>
                  <a:tcPr marL="68580" marR="68580" marT="0" marB="0"/>
                </a:tc>
                <a:tc>
                  <a:txBody>
                    <a:bodyPr/>
                    <a:lstStyle/>
                    <a:p>
                      <a:pPr algn="just">
                        <a:lnSpc>
                          <a:spcPct val="150000"/>
                        </a:lnSpc>
                        <a:spcAft>
                          <a:spcPts val="1000"/>
                        </a:spcAft>
                      </a:pPr>
                      <a:r>
                        <a:rPr lang="es-EC" sz="1100" b="1" dirty="0" smtClean="0">
                          <a:solidFill>
                            <a:schemeClr val="bg1"/>
                          </a:solidFill>
                          <a:latin typeface="Calibri"/>
                          <a:ea typeface="Times New Roman"/>
                          <a:cs typeface="Calibri"/>
                        </a:rPr>
                        <a:t>CONCEPTO</a:t>
                      </a:r>
                      <a:endParaRPr lang="es-EC" sz="1100" dirty="0">
                        <a:solidFill>
                          <a:schemeClr val="bg1"/>
                        </a:solidFill>
                        <a:latin typeface="Calibri"/>
                        <a:ea typeface="Calibri"/>
                        <a:cs typeface="Calibri"/>
                      </a:endParaRPr>
                    </a:p>
                  </a:txBody>
                  <a:tcPr marL="68580" marR="68580" marT="0" marB="0"/>
                </a:tc>
                <a:tc>
                  <a:txBody>
                    <a:bodyPr/>
                    <a:lstStyle/>
                    <a:p>
                      <a:pPr algn="just">
                        <a:lnSpc>
                          <a:spcPct val="150000"/>
                        </a:lnSpc>
                        <a:spcAft>
                          <a:spcPts val="1000"/>
                        </a:spcAft>
                      </a:pPr>
                      <a:r>
                        <a:rPr lang="es-EC" sz="1100" b="1" dirty="0" smtClean="0">
                          <a:solidFill>
                            <a:schemeClr val="bg1"/>
                          </a:solidFill>
                          <a:latin typeface="Calibri"/>
                          <a:ea typeface="Times New Roman"/>
                          <a:cs typeface="Calibri"/>
                        </a:rPr>
                        <a:t>VALOR O PORCENTAJE</a:t>
                      </a:r>
                      <a:endParaRPr lang="es-EC" sz="1100" dirty="0">
                        <a:solidFill>
                          <a:schemeClr val="bg1"/>
                        </a:solidFill>
                        <a:latin typeface="Calibri"/>
                        <a:ea typeface="Calibri"/>
                        <a:cs typeface="Calibri"/>
                      </a:endParaRPr>
                    </a:p>
                  </a:txBody>
                  <a:tcPr marL="68580" marR="68580" marT="0" marB="0"/>
                </a:tc>
              </a:tr>
              <a:tr h="246142">
                <a:tc>
                  <a:txBody>
                    <a:bodyPr/>
                    <a:lstStyle/>
                    <a:p>
                      <a:pPr algn="ctr">
                        <a:lnSpc>
                          <a:spcPct val="150000"/>
                        </a:lnSpc>
                        <a:spcAft>
                          <a:spcPts val="1000"/>
                        </a:spcAft>
                      </a:pPr>
                      <a:endParaRPr lang="es-EC" sz="1100" dirty="0">
                        <a:solidFill>
                          <a:srgbClr val="000000"/>
                        </a:solidFill>
                        <a:latin typeface="Calibri"/>
                        <a:ea typeface="Times New Roman"/>
                        <a:cs typeface="Calibri"/>
                      </a:endParaRPr>
                    </a:p>
                  </a:txBody>
                  <a:tcPr marL="68580" marR="68580" marT="0" marB="0"/>
                </a:tc>
                <a:tc>
                  <a:txBody>
                    <a:bodyPr/>
                    <a:lstStyle/>
                    <a:p>
                      <a:pPr algn="just">
                        <a:lnSpc>
                          <a:spcPct val="150000"/>
                        </a:lnSpc>
                        <a:spcAft>
                          <a:spcPts val="1000"/>
                        </a:spcAft>
                      </a:pPr>
                      <a:r>
                        <a:rPr lang="es-EC" sz="1200" b="1" dirty="0">
                          <a:latin typeface="Calibri"/>
                          <a:ea typeface="Times New Roman"/>
                          <a:cs typeface="Calibri"/>
                        </a:rPr>
                        <a:t>Rentabilidad exigida por el capital propio</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100" b="1" dirty="0">
                          <a:solidFill>
                            <a:srgbClr val="000000"/>
                          </a:solidFill>
                          <a:latin typeface="Calibri"/>
                          <a:ea typeface="Times New Roman"/>
                          <a:cs typeface="Calibri"/>
                        </a:rPr>
                        <a:t>28.61%</a:t>
                      </a:r>
                      <a:endParaRPr lang="es-EC" sz="1100" dirty="0">
                        <a:latin typeface="Calibri"/>
                        <a:ea typeface="Calibri"/>
                        <a:cs typeface="Calibri"/>
                      </a:endParaRPr>
                    </a:p>
                  </a:txBody>
                  <a:tcPr marL="68580" marR="68580" marT="0" marB="0"/>
                </a:tc>
              </a:tr>
              <a:tr h="196943">
                <a:tc>
                  <a:txBody>
                    <a:bodyPr/>
                    <a:lstStyle/>
                    <a:p>
                      <a:pPr algn="ctr">
                        <a:lnSpc>
                          <a:spcPct val="150000"/>
                        </a:lnSpc>
                        <a:spcAft>
                          <a:spcPts val="1000"/>
                        </a:spcAft>
                      </a:pPr>
                      <a:endParaRPr lang="es-ES" sz="1200" dirty="0">
                        <a:latin typeface="Arial"/>
                        <a:ea typeface="Calibri"/>
                        <a:cs typeface="Calibri"/>
                      </a:endParaRPr>
                    </a:p>
                  </a:txBody>
                  <a:tcPr marL="68580" marR="68580" marT="0" marB="0"/>
                </a:tc>
                <a:tc>
                  <a:txBody>
                    <a:bodyPr/>
                    <a:lstStyle/>
                    <a:p>
                      <a:pPr algn="just">
                        <a:lnSpc>
                          <a:spcPct val="150000"/>
                        </a:lnSpc>
                        <a:spcAft>
                          <a:spcPts val="1000"/>
                        </a:spcAft>
                      </a:pPr>
                      <a:r>
                        <a:rPr lang="es-EC" sz="1200" dirty="0">
                          <a:solidFill>
                            <a:srgbClr val="000000"/>
                          </a:solidFill>
                          <a:latin typeface="Calibri"/>
                          <a:ea typeface="Times New Roman"/>
                          <a:cs typeface="Calibri"/>
                        </a:rPr>
                        <a:t>Tasa libre de Riesgo USA</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100">
                          <a:solidFill>
                            <a:srgbClr val="000000"/>
                          </a:solidFill>
                          <a:latin typeface="Calibri"/>
                          <a:ea typeface="Times New Roman"/>
                          <a:cs typeface="Calibri"/>
                        </a:rPr>
                        <a:t>2,20%</a:t>
                      </a:r>
                      <a:endParaRPr lang="es-EC" sz="1100">
                        <a:latin typeface="Calibri"/>
                        <a:ea typeface="Calibri"/>
                        <a:cs typeface="Calibri"/>
                      </a:endParaRPr>
                    </a:p>
                  </a:txBody>
                  <a:tcPr marL="68580" marR="68580" marT="0" marB="0"/>
                </a:tc>
              </a:tr>
              <a:tr h="196943">
                <a:tc>
                  <a:txBody>
                    <a:bodyPr/>
                    <a:lstStyle/>
                    <a:p>
                      <a:pPr algn="ctr">
                        <a:lnSpc>
                          <a:spcPct val="150000"/>
                        </a:lnSpc>
                        <a:spcAft>
                          <a:spcPts val="1000"/>
                        </a:spcAft>
                      </a:pPr>
                      <a:endParaRPr lang="es-ES" sz="1200" dirty="0">
                        <a:latin typeface="Arial"/>
                        <a:ea typeface="Calibri"/>
                        <a:cs typeface="Calibri"/>
                      </a:endParaRPr>
                    </a:p>
                  </a:txBody>
                  <a:tcPr marL="68580" marR="68580" marT="0" marB="0"/>
                </a:tc>
                <a:tc>
                  <a:txBody>
                    <a:bodyPr/>
                    <a:lstStyle/>
                    <a:p>
                      <a:pPr algn="just">
                        <a:lnSpc>
                          <a:spcPct val="150000"/>
                        </a:lnSpc>
                        <a:spcAft>
                          <a:spcPts val="1000"/>
                        </a:spcAft>
                      </a:pPr>
                      <a:r>
                        <a:rPr lang="es-EC" sz="1200" dirty="0">
                          <a:solidFill>
                            <a:srgbClr val="000000"/>
                          </a:solidFill>
                          <a:latin typeface="Calibri"/>
                          <a:ea typeface="Times New Roman"/>
                          <a:cs typeface="Calibri"/>
                        </a:rPr>
                        <a:t>Beta de la Empresa</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100">
                          <a:solidFill>
                            <a:srgbClr val="000000"/>
                          </a:solidFill>
                          <a:latin typeface="Calibri"/>
                          <a:ea typeface="Times New Roman"/>
                          <a:cs typeface="Calibri"/>
                        </a:rPr>
                        <a:t>1,0404</a:t>
                      </a:r>
                      <a:endParaRPr lang="es-EC" sz="1100">
                        <a:latin typeface="Calibri"/>
                        <a:ea typeface="Calibri"/>
                        <a:cs typeface="Calibri"/>
                      </a:endParaRPr>
                    </a:p>
                  </a:txBody>
                  <a:tcPr marL="68580" marR="68580" marT="0" marB="0"/>
                </a:tc>
              </a:tr>
              <a:tr h="196943">
                <a:tc>
                  <a:txBody>
                    <a:bodyPr/>
                    <a:lstStyle/>
                    <a:p>
                      <a:pPr algn="ctr">
                        <a:lnSpc>
                          <a:spcPct val="150000"/>
                        </a:lnSpc>
                        <a:spcAft>
                          <a:spcPts val="1000"/>
                        </a:spcAft>
                      </a:pPr>
                      <a:endParaRPr lang="es-ES" sz="1200" dirty="0">
                        <a:latin typeface="Arial"/>
                        <a:ea typeface="Calibri"/>
                        <a:cs typeface="Calibri"/>
                      </a:endParaRPr>
                    </a:p>
                  </a:txBody>
                  <a:tcPr marL="68580" marR="68580" marT="0" marB="0"/>
                </a:tc>
                <a:tc>
                  <a:txBody>
                    <a:bodyPr/>
                    <a:lstStyle/>
                    <a:p>
                      <a:pPr algn="just">
                        <a:lnSpc>
                          <a:spcPct val="150000"/>
                        </a:lnSpc>
                        <a:spcAft>
                          <a:spcPts val="1000"/>
                        </a:spcAft>
                      </a:pPr>
                      <a:r>
                        <a:rPr lang="es-EC" sz="1200" dirty="0">
                          <a:solidFill>
                            <a:srgbClr val="000000"/>
                          </a:solidFill>
                          <a:latin typeface="Calibri"/>
                          <a:ea typeface="Times New Roman"/>
                          <a:cs typeface="Calibri"/>
                        </a:rPr>
                        <a:t>Rentabilidad Mercado</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100">
                          <a:solidFill>
                            <a:srgbClr val="000000"/>
                          </a:solidFill>
                          <a:latin typeface="Calibri"/>
                          <a:ea typeface="Times New Roman"/>
                          <a:cs typeface="Calibri"/>
                        </a:rPr>
                        <a:t>19.73%</a:t>
                      </a:r>
                      <a:endParaRPr lang="es-EC" sz="1100">
                        <a:latin typeface="Calibri"/>
                        <a:ea typeface="Calibri"/>
                        <a:cs typeface="Calibri"/>
                      </a:endParaRPr>
                    </a:p>
                  </a:txBody>
                  <a:tcPr marL="68580" marR="68580" marT="0" marB="0"/>
                </a:tc>
              </a:tr>
              <a:tr h="196943">
                <a:tc>
                  <a:txBody>
                    <a:bodyPr/>
                    <a:lstStyle/>
                    <a:p>
                      <a:pPr algn="ctr">
                        <a:lnSpc>
                          <a:spcPct val="150000"/>
                        </a:lnSpc>
                        <a:spcAft>
                          <a:spcPts val="1000"/>
                        </a:spcAft>
                      </a:pPr>
                      <a:endParaRPr lang="es-ES" sz="1200" dirty="0">
                        <a:latin typeface="Arial"/>
                        <a:ea typeface="Calibri"/>
                        <a:cs typeface="Calibri"/>
                      </a:endParaRPr>
                    </a:p>
                  </a:txBody>
                  <a:tcPr marL="68580" marR="68580" marT="0" marB="0"/>
                </a:tc>
                <a:tc>
                  <a:txBody>
                    <a:bodyPr/>
                    <a:lstStyle/>
                    <a:p>
                      <a:pPr algn="just">
                        <a:lnSpc>
                          <a:spcPct val="150000"/>
                        </a:lnSpc>
                        <a:spcAft>
                          <a:spcPts val="1000"/>
                        </a:spcAft>
                      </a:pPr>
                      <a:r>
                        <a:rPr lang="es-EC" sz="1200" dirty="0">
                          <a:solidFill>
                            <a:srgbClr val="000000"/>
                          </a:solidFill>
                          <a:latin typeface="Calibri"/>
                          <a:ea typeface="Times New Roman"/>
                          <a:cs typeface="Calibri"/>
                        </a:rPr>
                        <a:t>Riesgo País Ecuador</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100" dirty="0">
                          <a:solidFill>
                            <a:srgbClr val="000000"/>
                          </a:solidFill>
                          <a:latin typeface="Calibri"/>
                          <a:ea typeface="Times New Roman"/>
                          <a:cs typeface="Calibri"/>
                        </a:rPr>
                        <a:t>8,17%</a:t>
                      </a:r>
                      <a:endParaRPr lang="es-EC" sz="1100" dirty="0">
                        <a:latin typeface="Calibri"/>
                        <a:ea typeface="Calibri"/>
                        <a:cs typeface="Calibri"/>
                      </a:endParaRPr>
                    </a:p>
                  </a:txBody>
                  <a:tcPr marL="68580" marR="68580" marT="0" marB="0"/>
                </a:tc>
              </a:tr>
            </a:tbl>
          </a:graphicData>
        </a:graphic>
      </p:graphicFrame>
      <p:graphicFrame>
        <p:nvGraphicFramePr>
          <p:cNvPr id="9221" name="Object 5"/>
          <p:cNvGraphicFramePr>
            <a:graphicFrameLocks noChangeAspect="1"/>
          </p:cNvGraphicFramePr>
          <p:nvPr/>
        </p:nvGraphicFramePr>
        <p:xfrm>
          <a:off x="1785938" y="1785938"/>
          <a:ext cx="311150" cy="265112"/>
        </p:xfrm>
        <a:graphic>
          <a:graphicData uri="http://schemas.openxmlformats.org/presentationml/2006/ole">
            <p:oleObj spid="_x0000_s9221" name="Ecuación" r:id="rId6" imgW="203040" imgH="228600" progId="Equation.3">
              <p:embed/>
            </p:oleObj>
          </a:graphicData>
        </a:graphic>
      </p:graphicFrame>
      <p:graphicFrame>
        <p:nvGraphicFramePr>
          <p:cNvPr id="9222" name="Object 6"/>
          <p:cNvGraphicFramePr>
            <a:graphicFrameLocks noChangeAspect="1"/>
          </p:cNvGraphicFramePr>
          <p:nvPr/>
        </p:nvGraphicFramePr>
        <p:xfrm>
          <a:off x="1714500" y="2357438"/>
          <a:ext cx="333375" cy="207962"/>
        </p:xfrm>
        <a:graphic>
          <a:graphicData uri="http://schemas.openxmlformats.org/presentationml/2006/ole">
            <p:oleObj spid="_x0000_s9222" name="Ecuación" r:id="rId7" imgW="177480" imgH="203040" progId="Equation.3">
              <p:embed/>
            </p:oleObj>
          </a:graphicData>
        </a:graphic>
      </p:graphicFrame>
      <p:graphicFrame>
        <p:nvGraphicFramePr>
          <p:cNvPr id="9223" name="Object 7"/>
          <p:cNvGraphicFramePr>
            <a:graphicFrameLocks noChangeAspect="1"/>
          </p:cNvGraphicFramePr>
          <p:nvPr/>
        </p:nvGraphicFramePr>
        <p:xfrm>
          <a:off x="1785938" y="2000250"/>
          <a:ext cx="306387" cy="320675"/>
        </p:xfrm>
        <a:graphic>
          <a:graphicData uri="http://schemas.openxmlformats.org/presentationml/2006/ole">
            <p:oleObj spid="_x0000_s9223" name="Ecuación" r:id="rId8" imgW="164880" imgH="241200" progId="Equation.3">
              <p:embed/>
            </p:oleObj>
          </a:graphicData>
        </a:graphic>
      </p:graphicFrame>
      <p:graphicFrame>
        <p:nvGraphicFramePr>
          <p:cNvPr id="9224" name="Object 8"/>
          <p:cNvGraphicFramePr>
            <a:graphicFrameLocks noChangeAspect="1"/>
          </p:cNvGraphicFramePr>
          <p:nvPr/>
        </p:nvGraphicFramePr>
        <p:xfrm>
          <a:off x="1785938" y="2571750"/>
          <a:ext cx="357187" cy="357188"/>
        </p:xfrm>
        <a:graphic>
          <a:graphicData uri="http://schemas.openxmlformats.org/presentationml/2006/ole">
            <p:oleObj spid="_x0000_s9224" name="Ecuación" r:id="rId9" imgW="203040" imgH="228600" progId="Equation.3">
              <p:embed/>
            </p:oleObj>
          </a:graphicData>
        </a:graphic>
      </p:graphicFrame>
      <p:graphicFrame>
        <p:nvGraphicFramePr>
          <p:cNvPr id="9225" name="Object 9"/>
          <p:cNvGraphicFramePr>
            <a:graphicFrameLocks noChangeAspect="1"/>
          </p:cNvGraphicFramePr>
          <p:nvPr/>
        </p:nvGraphicFramePr>
        <p:xfrm>
          <a:off x="1714500" y="2928938"/>
          <a:ext cx="500063" cy="214312"/>
        </p:xfrm>
        <a:graphic>
          <a:graphicData uri="http://schemas.openxmlformats.org/presentationml/2006/ole">
            <p:oleObj spid="_x0000_s9225" name="Ecuación" r:id="rId10" imgW="368280" imgH="241200" progId="Equation.3">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5984" y="357166"/>
            <a:ext cx="5257808" cy="500066"/>
          </a:xfrm>
        </p:spPr>
        <p:txBody>
          <a:bodyPr>
            <a:noAutofit/>
          </a:bodyPr>
          <a:lstStyle/>
          <a:p>
            <a:pPr algn="ctr" eaLnBrk="1" fontAlgn="auto" hangingPunct="1">
              <a:spcAft>
                <a:spcPts val="0"/>
              </a:spcAft>
              <a:defRPr/>
            </a:pPr>
            <a:r>
              <a:rPr lang="es-EC" sz="2000" b="1" dirty="0" smtClean="0">
                <a:latin typeface="Arial" pitchFamily="34" charset="0"/>
                <a:cs typeface="Arial" pitchFamily="34" charset="0"/>
              </a:rPr>
              <a:t>RENTABILIDAD EXIGIDA POR EL INVERSIONISTA </a:t>
            </a:r>
            <a:endParaRPr lang="es-EC" sz="2000" dirty="0">
              <a:latin typeface="Arial" pitchFamily="34" charset="0"/>
              <a:cs typeface="Arial" pitchFamily="34" charset="0"/>
            </a:endParaRPr>
          </a:p>
        </p:txBody>
      </p:sp>
      <p:sp>
        <p:nvSpPr>
          <p:cNvPr id="3" name="2 Marcador de contenido"/>
          <p:cNvSpPr>
            <a:spLocks noGrp="1"/>
          </p:cNvSpPr>
          <p:nvPr>
            <p:ph idx="1"/>
          </p:nvPr>
        </p:nvSpPr>
        <p:spPr>
          <a:xfrm>
            <a:off x="457200" y="1000125"/>
            <a:ext cx="8229600" cy="5286375"/>
          </a:xfrm>
        </p:spPr>
        <p:txBody>
          <a:bodyPr>
            <a:normAutofit fontScale="85000" lnSpcReduction="20000"/>
          </a:bodyPr>
          <a:lstStyle/>
          <a:p>
            <a:pPr eaLnBrk="1" fontAlgn="auto" hangingPunct="1">
              <a:spcAft>
                <a:spcPts val="0"/>
              </a:spcAft>
              <a:buFont typeface="Wingdings 2"/>
              <a:buChar char=""/>
              <a:defRPr/>
            </a:pPr>
            <a:endParaRPr lang="es-EC" dirty="0" smtClean="0"/>
          </a:p>
          <a:p>
            <a:pPr eaLnBrk="1" fontAlgn="auto" hangingPunct="1">
              <a:spcAft>
                <a:spcPts val="0"/>
              </a:spcAft>
              <a:buFont typeface="Wingdings 2"/>
              <a:buChar char=""/>
              <a:defRPr/>
            </a:pPr>
            <a:endParaRPr lang="es-EC" dirty="0" smtClean="0"/>
          </a:p>
          <a:p>
            <a:pPr eaLnBrk="1" fontAlgn="auto" hangingPunct="1">
              <a:spcAft>
                <a:spcPts val="0"/>
              </a:spcAft>
              <a:buFont typeface="Wingdings 2"/>
              <a:buNone/>
              <a:defRPr/>
            </a:pPr>
            <a:endParaRPr lang="es-EC" dirty="0" smtClean="0"/>
          </a:p>
          <a:p>
            <a:pPr eaLnBrk="1" fontAlgn="auto" hangingPunct="1">
              <a:spcAft>
                <a:spcPts val="0"/>
              </a:spcAft>
              <a:buFont typeface="Wingdings 2"/>
              <a:buNone/>
              <a:defRPr/>
            </a:pPr>
            <a:endParaRPr lang="es-EC" dirty="0" smtClean="0"/>
          </a:p>
          <a:p>
            <a:pPr eaLnBrk="1" fontAlgn="auto" hangingPunct="1">
              <a:spcAft>
                <a:spcPts val="0"/>
              </a:spcAft>
              <a:buFont typeface="Wingdings 2"/>
              <a:buNone/>
              <a:defRPr/>
            </a:pPr>
            <a:endParaRPr lang="es-EC" sz="2400" dirty="0" smtClean="0"/>
          </a:p>
          <a:p>
            <a:pPr eaLnBrk="1" fontAlgn="auto" hangingPunct="1">
              <a:spcAft>
                <a:spcPts val="0"/>
              </a:spcAft>
              <a:buFont typeface="Wingdings 2"/>
              <a:buNone/>
              <a:defRPr/>
            </a:pPr>
            <a:endParaRPr lang="es-EC" sz="2400" dirty="0" smtClean="0"/>
          </a:p>
          <a:p>
            <a:pPr eaLnBrk="1" fontAlgn="auto" hangingPunct="1">
              <a:spcAft>
                <a:spcPts val="0"/>
              </a:spcAft>
              <a:buFont typeface="Wingdings 2"/>
              <a:buNone/>
              <a:defRPr/>
            </a:pPr>
            <a:endParaRPr lang="es-EC" sz="2400" dirty="0"/>
          </a:p>
          <a:p>
            <a:pPr eaLnBrk="1" fontAlgn="auto" hangingPunct="1">
              <a:spcAft>
                <a:spcPts val="0"/>
              </a:spcAft>
              <a:buFont typeface="Wingdings 2"/>
              <a:buNone/>
              <a:defRPr/>
            </a:pPr>
            <a:endParaRPr lang="es-EC" sz="2400" dirty="0" smtClean="0"/>
          </a:p>
          <a:p>
            <a:pPr eaLnBrk="1" fontAlgn="auto" hangingPunct="1">
              <a:spcAft>
                <a:spcPts val="0"/>
              </a:spcAft>
              <a:buFont typeface="Wingdings 2"/>
              <a:buNone/>
              <a:defRPr/>
            </a:pPr>
            <a:r>
              <a:rPr lang="es-EC" sz="2400" dirty="0" smtClean="0">
                <a:latin typeface="Arial" pitchFamily="34" charset="0"/>
                <a:cs typeface="Arial" pitchFamily="34" charset="0"/>
              </a:rPr>
              <a:t>Obtenemos:	</a:t>
            </a:r>
          </a:p>
          <a:p>
            <a:pPr eaLnBrk="1" fontAlgn="auto" hangingPunct="1">
              <a:spcAft>
                <a:spcPts val="0"/>
              </a:spcAft>
              <a:buFont typeface="Wingdings 2"/>
              <a:buNone/>
              <a:defRPr/>
            </a:pPr>
            <a:endParaRPr lang="es-EC" sz="2000" b="1" u="sng" dirty="0" smtClean="0">
              <a:latin typeface="Arial" pitchFamily="34" charset="0"/>
              <a:cs typeface="Arial" pitchFamily="34" charset="0"/>
            </a:endParaRPr>
          </a:p>
          <a:p>
            <a:pPr eaLnBrk="1" fontAlgn="auto" hangingPunct="1">
              <a:spcAft>
                <a:spcPts val="0"/>
              </a:spcAft>
              <a:buFont typeface="Wingdings 2"/>
              <a:buNone/>
              <a:defRPr/>
            </a:pPr>
            <a:r>
              <a:rPr lang="es-EC" sz="3000" b="1" u="sng" dirty="0" smtClean="0">
                <a:latin typeface="Arial" pitchFamily="34" charset="0"/>
                <a:cs typeface="Arial" pitchFamily="34" charset="0"/>
              </a:rPr>
              <a:t>CALCULO DE LA TIR </a:t>
            </a:r>
          </a:p>
          <a:p>
            <a:pPr marL="0" algn="just" eaLnBrk="1" fontAlgn="auto" hangingPunct="1">
              <a:lnSpc>
                <a:spcPct val="110000"/>
              </a:lnSpc>
              <a:spcBef>
                <a:spcPts val="0"/>
              </a:spcBef>
              <a:spcAft>
                <a:spcPts val="0"/>
              </a:spcAft>
              <a:buFont typeface="Wingdings 2"/>
              <a:buNone/>
              <a:defRPr/>
            </a:pPr>
            <a:r>
              <a:rPr lang="es-EC" sz="2600" dirty="0" smtClean="0">
                <a:latin typeface="Arial" pitchFamily="34" charset="0"/>
                <a:cs typeface="Arial" pitchFamily="34" charset="0"/>
              </a:rPr>
              <a:t>Evalúa el proyecto en función de una tasa única del rendimiento por periodo con la cual la totalidad de los beneficios actualizados son iguales a los desembolsos expresados en moneda actual.</a:t>
            </a:r>
          </a:p>
        </p:txBody>
      </p:sp>
      <p:graphicFrame>
        <p:nvGraphicFramePr>
          <p:cNvPr id="4" name="9 Marcador de contenido"/>
          <p:cNvGraphicFramePr>
            <a:graphicFrameLocks/>
          </p:cNvGraphicFramePr>
          <p:nvPr/>
        </p:nvGraphicFramePr>
        <p:xfrm>
          <a:off x="642938" y="1071563"/>
          <a:ext cx="6858000" cy="2103437"/>
        </p:xfrm>
        <a:graphic>
          <a:graphicData uri="http://schemas.openxmlformats.org/drawingml/2006/table">
            <a:tbl>
              <a:tblPr firstRow="1" bandRow="1">
                <a:tableStyleId>{5C22544A-7EE6-4342-B048-85BDC9FD1C3A}</a:tableStyleId>
              </a:tblPr>
              <a:tblGrid>
                <a:gridCol w="1523997"/>
                <a:gridCol w="3048036"/>
                <a:gridCol w="2286016"/>
              </a:tblGrid>
              <a:tr h="305272">
                <a:tc>
                  <a:txBody>
                    <a:bodyPr/>
                    <a:lstStyle/>
                    <a:p>
                      <a:pPr>
                        <a:lnSpc>
                          <a:spcPct val="150000"/>
                        </a:lnSpc>
                        <a:spcAft>
                          <a:spcPts val="1000"/>
                        </a:spcAft>
                      </a:pPr>
                      <a:r>
                        <a:rPr lang="es-EC" sz="1400" b="1" dirty="0">
                          <a:solidFill>
                            <a:schemeClr val="bg1"/>
                          </a:solidFill>
                          <a:latin typeface="Calibri"/>
                          <a:ea typeface="Times New Roman"/>
                          <a:cs typeface="Calibri"/>
                        </a:rPr>
                        <a:t>SIMBOLOGIA</a:t>
                      </a:r>
                      <a:endParaRPr lang="es-EC" sz="1400" dirty="0">
                        <a:solidFill>
                          <a:schemeClr val="bg1"/>
                        </a:solidFill>
                        <a:latin typeface="Calibri"/>
                        <a:ea typeface="Calibri"/>
                        <a:cs typeface="Calibri"/>
                      </a:endParaRPr>
                    </a:p>
                  </a:txBody>
                  <a:tcPr marL="68580" marR="68580" marT="0" marB="0"/>
                </a:tc>
                <a:tc>
                  <a:txBody>
                    <a:bodyPr/>
                    <a:lstStyle/>
                    <a:p>
                      <a:pPr algn="ctr">
                        <a:lnSpc>
                          <a:spcPct val="150000"/>
                        </a:lnSpc>
                        <a:spcAft>
                          <a:spcPts val="1000"/>
                        </a:spcAft>
                      </a:pPr>
                      <a:r>
                        <a:rPr lang="es-EC" sz="1200" b="1" dirty="0">
                          <a:solidFill>
                            <a:schemeClr val="bg1"/>
                          </a:solidFill>
                          <a:latin typeface="Calibri"/>
                          <a:ea typeface="Times New Roman"/>
                          <a:cs typeface="Calibri"/>
                        </a:rPr>
                        <a:t>CONCEPTO</a:t>
                      </a:r>
                      <a:endParaRPr lang="es-EC" sz="1200" dirty="0">
                        <a:solidFill>
                          <a:schemeClr val="bg1"/>
                        </a:solidFill>
                        <a:latin typeface="Calibri"/>
                        <a:ea typeface="Calibri"/>
                        <a:cs typeface="Calibri"/>
                      </a:endParaRPr>
                    </a:p>
                  </a:txBody>
                  <a:tcPr marL="68580" marR="68580" marT="0" marB="0"/>
                </a:tc>
                <a:tc>
                  <a:txBody>
                    <a:bodyPr/>
                    <a:lstStyle/>
                    <a:p>
                      <a:pPr algn="ctr">
                        <a:lnSpc>
                          <a:spcPct val="150000"/>
                        </a:lnSpc>
                        <a:spcAft>
                          <a:spcPts val="1000"/>
                        </a:spcAft>
                      </a:pPr>
                      <a:r>
                        <a:rPr lang="es-EC" sz="1400" b="1" dirty="0">
                          <a:solidFill>
                            <a:schemeClr val="bg1"/>
                          </a:solidFill>
                          <a:latin typeface="Calibri"/>
                          <a:ea typeface="Times New Roman"/>
                          <a:cs typeface="Calibri"/>
                        </a:rPr>
                        <a:t>VALOR O PORCENTAJE</a:t>
                      </a:r>
                      <a:endParaRPr lang="es-EC" sz="1400" dirty="0">
                        <a:solidFill>
                          <a:schemeClr val="bg1"/>
                        </a:solidFill>
                        <a:latin typeface="Calibri"/>
                        <a:ea typeface="Calibri"/>
                        <a:cs typeface="Calibri"/>
                      </a:endParaRPr>
                    </a:p>
                  </a:txBody>
                  <a:tcPr marL="68580" marR="68580" marT="0" marB="0"/>
                </a:tc>
              </a:tr>
              <a:tr h="227296">
                <a:tc>
                  <a:txBody>
                    <a:bodyPr/>
                    <a:lstStyle/>
                    <a:p>
                      <a:pPr algn="just">
                        <a:lnSpc>
                          <a:spcPct val="150000"/>
                        </a:lnSpc>
                        <a:spcAft>
                          <a:spcPts val="1000"/>
                        </a:spcAft>
                      </a:pPr>
                      <a:endParaRPr lang="es-EC" sz="1100" dirty="0">
                        <a:latin typeface="Calibri"/>
                        <a:ea typeface="Calibri"/>
                        <a:cs typeface="Calibri"/>
                      </a:endParaRPr>
                    </a:p>
                  </a:txBody>
                  <a:tcPr marL="68580" marR="68580" marT="0" marB="0"/>
                </a:tc>
                <a:tc>
                  <a:txBody>
                    <a:bodyPr/>
                    <a:lstStyle/>
                    <a:p>
                      <a:pPr algn="l">
                        <a:lnSpc>
                          <a:spcPct val="150000"/>
                        </a:lnSpc>
                        <a:spcAft>
                          <a:spcPts val="1000"/>
                        </a:spcAft>
                      </a:pPr>
                      <a:r>
                        <a:rPr lang="es-EC" sz="1200" b="1" dirty="0">
                          <a:solidFill>
                            <a:srgbClr val="000000"/>
                          </a:solidFill>
                          <a:latin typeface="Calibri"/>
                          <a:ea typeface="Times New Roman"/>
                          <a:cs typeface="Calibri"/>
                        </a:rPr>
                        <a:t>Rentabilidad exigida por el inversionista</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400" dirty="0" smtClean="0">
                          <a:solidFill>
                            <a:srgbClr val="000000"/>
                          </a:solidFill>
                          <a:latin typeface="Calibri"/>
                          <a:ea typeface="Times New Roman"/>
                          <a:cs typeface="Calibri"/>
                        </a:rPr>
                        <a:t>21.43</a:t>
                      </a:r>
                      <a:r>
                        <a:rPr lang="es-EC" sz="1400" dirty="0">
                          <a:solidFill>
                            <a:srgbClr val="000000"/>
                          </a:solidFill>
                          <a:latin typeface="Calibri"/>
                          <a:ea typeface="Times New Roman"/>
                          <a:cs typeface="Calibri"/>
                        </a:rPr>
                        <a:t>%</a:t>
                      </a:r>
                      <a:endParaRPr lang="es-EC" sz="1400" dirty="0">
                        <a:latin typeface="Calibri"/>
                        <a:ea typeface="Calibri"/>
                        <a:cs typeface="Calibri"/>
                      </a:endParaRPr>
                    </a:p>
                  </a:txBody>
                  <a:tcPr marL="68580" marR="68580" marT="0" marB="0"/>
                </a:tc>
              </a:tr>
              <a:tr h="259767">
                <a:tc>
                  <a:txBody>
                    <a:bodyPr/>
                    <a:lstStyle/>
                    <a:p>
                      <a:pPr algn="just">
                        <a:lnSpc>
                          <a:spcPct val="150000"/>
                        </a:lnSpc>
                        <a:spcAft>
                          <a:spcPts val="1000"/>
                        </a:spcAft>
                      </a:pPr>
                      <a:endParaRPr lang="es-ES" sz="1600" dirty="0">
                        <a:latin typeface="Arial"/>
                        <a:ea typeface="Calibri"/>
                        <a:cs typeface="Calibri"/>
                      </a:endParaRPr>
                    </a:p>
                  </a:txBody>
                  <a:tcPr marL="68580" marR="68580" marT="0" marB="0"/>
                </a:tc>
                <a:tc>
                  <a:txBody>
                    <a:bodyPr/>
                    <a:lstStyle/>
                    <a:p>
                      <a:pPr algn="l">
                        <a:lnSpc>
                          <a:spcPct val="150000"/>
                        </a:lnSpc>
                        <a:spcAft>
                          <a:spcPts val="1000"/>
                        </a:spcAft>
                      </a:pPr>
                      <a:r>
                        <a:rPr lang="es-EC" sz="1200" dirty="0">
                          <a:solidFill>
                            <a:srgbClr val="000000"/>
                          </a:solidFill>
                          <a:latin typeface="Calibri"/>
                          <a:ea typeface="Times New Roman"/>
                          <a:cs typeface="Calibri"/>
                        </a:rPr>
                        <a:t>Tasa de interés del préstamo bancario</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400" dirty="0">
                          <a:solidFill>
                            <a:srgbClr val="000000"/>
                          </a:solidFill>
                          <a:latin typeface="Calibri"/>
                          <a:ea typeface="Times New Roman"/>
                          <a:cs typeface="Calibri"/>
                        </a:rPr>
                        <a:t>14.23%</a:t>
                      </a:r>
                      <a:endParaRPr lang="es-EC" sz="1400" dirty="0">
                        <a:latin typeface="Calibri"/>
                        <a:ea typeface="Calibri"/>
                        <a:cs typeface="Calibri"/>
                      </a:endParaRPr>
                    </a:p>
                  </a:txBody>
                  <a:tcPr marL="68580" marR="68580" marT="0" marB="0"/>
                </a:tc>
              </a:tr>
              <a:tr h="259767">
                <a:tc>
                  <a:txBody>
                    <a:bodyPr/>
                    <a:lstStyle/>
                    <a:p>
                      <a:pPr algn="just">
                        <a:lnSpc>
                          <a:spcPct val="150000"/>
                        </a:lnSpc>
                        <a:spcAft>
                          <a:spcPts val="1000"/>
                        </a:spcAft>
                      </a:pPr>
                      <a:endParaRPr lang="es-ES" sz="1600" dirty="0">
                        <a:latin typeface="Arial"/>
                        <a:ea typeface="Calibri"/>
                        <a:cs typeface="Calibri"/>
                      </a:endParaRPr>
                    </a:p>
                  </a:txBody>
                  <a:tcPr marL="68580" marR="68580" marT="0" marB="0"/>
                </a:tc>
                <a:tc>
                  <a:txBody>
                    <a:bodyPr/>
                    <a:lstStyle/>
                    <a:p>
                      <a:pPr algn="l">
                        <a:lnSpc>
                          <a:spcPct val="150000"/>
                        </a:lnSpc>
                        <a:spcAft>
                          <a:spcPts val="1000"/>
                        </a:spcAft>
                      </a:pPr>
                      <a:r>
                        <a:rPr lang="es-EC" sz="1200" dirty="0">
                          <a:solidFill>
                            <a:srgbClr val="000000"/>
                          </a:solidFill>
                          <a:latin typeface="Calibri"/>
                          <a:ea typeface="Times New Roman"/>
                          <a:cs typeface="Calibri"/>
                        </a:rPr>
                        <a:t>Nivel de endeudamiento</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400" dirty="0">
                          <a:solidFill>
                            <a:srgbClr val="000000"/>
                          </a:solidFill>
                          <a:latin typeface="Calibri"/>
                          <a:ea typeface="Times New Roman"/>
                          <a:cs typeface="Calibri"/>
                        </a:rPr>
                        <a:t>0.4</a:t>
                      </a:r>
                      <a:endParaRPr lang="es-EC" sz="1400" dirty="0">
                        <a:latin typeface="Calibri"/>
                        <a:ea typeface="Calibri"/>
                        <a:cs typeface="Calibri"/>
                      </a:endParaRPr>
                    </a:p>
                  </a:txBody>
                  <a:tcPr marL="68580" marR="68580" marT="0" marB="0"/>
                </a:tc>
              </a:tr>
              <a:tr h="259767">
                <a:tc>
                  <a:txBody>
                    <a:bodyPr/>
                    <a:lstStyle/>
                    <a:p>
                      <a:pPr algn="just">
                        <a:lnSpc>
                          <a:spcPct val="150000"/>
                        </a:lnSpc>
                        <a:spcAft>
                          <a:spcPts val="1000"/>
                        </a:spcAft>
                      </a:pPr>
                      <a:endParaRPr lang="es-ES" sz="1600" dirty="0">
                        <a:latin typeface="Arial"/>
                        <a:ea typeface="Calibri"/>
                        <a:cs typeface="Calibri"/>
                      </a:endParaRPr>
                    </a:p>
                  </a:txBody>
                  <a:tcPr marL="68580" marR="68580" marT="0" marB="0"/>
                </a:tc>
                <a:tc>
                  <a:txBody>
                    <a:bodyPr/>
                    <a:lstStyle/>
                    <a:p>
                      <a:pPr algn="l">
                        <a:lnSpc>
                          <a:spcPct val="150000"/>
                        </a:lnSpc>
                        <a:spcAft>
                          <a:spcPts val="1000"/>
                        </a:spcAft>
                      </a:pPr>
                      <a:r>
                        <a:rPr lang="es-EC" sz="1200" dirty="0">
                          <a:solidFill>
                            <a:srgbClr val="000000"/>
                          </a:solidFill>
                          <a:latin typeface="Calibri"/>
                          <a:ea typeface="Times New Roman"/>
                          <a:cs typeface="Calibri"/>
                        </a:rPr>
                        <a:t>Rentabilidad exigida por el capital propio</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400" dirty="0">
                          <a:solidFill>
                            <a:srgbClr val="000000"/>
                          </a:solidFill>
                          <a:latin typeface="Calibri"/>
                          <a:ea typeface="Times New Roman"/>
                          <a:cs typeface="Calibri"/>
                        </a:rPr>
                        <a:t>28.61%</a:t>
                      </a:r>
                      <a:endParaRPr lang="es-EC" sz="1400" dirty="0">
                        <a:latin typeface="Calibri"/>
                        <a:ea typeface="Calibri"/>
                        <a:cs typeface="Calibri"/>
                      </a:endParaRPr>
                    </a:p>
                  </a:txBody>
                  <a:tcPr marL="68580" marR="68580" marT="0" marB="0"/>
                </a:tc>
              </a:tr>
              <a:tr h="259767">
                <a:tc>
                  <a:txBody>
                    <a:bodyPr/>
                    <a:lstStyle/>
                    <a:p>
                      <a:pPr algn="just">
                        <a:lnSpc>
                          <a:spcPct val="150000"/>
                        </a:lnSpc>
                        <a:spcAft>
                          <a:spcPts val="1000"/>
                        </a:spcAft>
                      </a:pPr>
                      <a:endParaRPr lang="es-ES" sz="1600" dirty="0">
                        <a:latin typeface="Arial"/>
                        <a:ea typeface="Calibri"/>
                        <a:cs typeface="Calibri"/>
                      </a:endParaRPr>
                    </a:p>
                  </a:txBody>
                  <a:tcPr marL="68580" marR="68580" marT="0" marB="0"/>
                </a:tc>
                <a:tc>
                  <a:txBody>
                    <a:bodyPr/>
                    <a:lstStyle/>
                    <a:p>
                      <a:pPr algn="l">
                        <a:lnSpc>
                          <a:spcPct val="150000"/>
                        </a:lnSpc>
                        <a:spcAft>
                          <a:spcPts val="1000"/>
                        </a:spcAft>
                      </a:pPr>
                      <a:r>
                        <a:rPr lang="es-EC" sz="1200" dirty="0">
                          <a:solidFill>
                            <a:srgbClr val="000000"/>
                          </a:solidFill>
                          <a:latin typeface="Calibri"/>
                          <a:ea typeface="Times New Roman"/>
                          <a:cs typeface="Calibri"/>
                        </a:rPr>
                        <a:t>Nivel de capital propio</a:t>
                      </a:r>
                      <a:endParaRPr lang="es-EC" sz="1200" dirty="0">
                        <a:latin typeface="Calibri"/>
                        <a:ea typeface="Calibri"/>
                        <a:cs typeface="Calibri"/>
                      </a:endParaRPr>
                    </a:p>
                  </a:txBody>
                  <a:tcPr marL="68580" marR="68580" marT="0" marB="0"/>
                </a:tc>
                <a:tc>
                  <a:txBody>
                    <a:bodyPr/>
                    <a:lstStyle/>
                    <a:p>
                      <a:pPr algn="ctr">
                        <a:lnSpc>
                          <a:spcPct val="150000"/>
                        </a:lnSpc>
                        <a:spcAft>
                          <a:spcPts val="1000"/>
                        </a:spcAft>
                      </a:pPr>
                      <a:r>
                        <a:rPr lang="es-EC" sz="1400" dirty="0">
                          <a:solidFill>
                            <a:srgbClr val="000000"/>
                          </a:solidFill>
                          <a:latin typeface="Calibri"/>
                          <a:ea typeface="Times New Roman"/>
                          <a:cs typeface="Calibri"/>
                        </a:rPr>
                        <a:t>0.6</a:t>
                      </a:r>
                      <a:endParaRPr lang="es-EC" sz="1400" dirty="0">
                        <a:latin typeface="Calibri"/>
                        <a:ea typeface="Calibri"/>
                        <a:cs typeface="Calibri"/>
                      </a:endParaRPr>
                    </a:p>
                  </a:txBody>
                  <a:tcPr marL="68580" marR="68580" marT="0" marB="0"/>
                </a:tc>
              </a:tr>
            </a:tbl>
          </a:graphicData>
        </a:graphic>
      </p:graphicFrame>
      <p:graphicFrame>
        <p:nvGraphicFramePr>
          <p:cNvPr id="10242" name="Object 2"/>
          <p:cNvGraphicFramePr>
            <a:graphicFrameLocks noChangeAspect="1"/>
          </p:cNvGraphicFramePr>
          <p:nvPr/>
        </p:nvGraphicFramePr>
        <p:xfrm>
          <a:off x="785813" y="1500188"/>
          <a:ext cx="830262" cy="268287"/>
        </p:xfrm>
        <a:graphic>
          <a:graphicData uri="http://schemas.openxmlformats.org/presentationml/2006/ole">
            <p:oleObj spid="_x0000_s10242" name="Worksheet" r:id="rId3" imgW="830618" imgH="196624" progId="Excel.Sheet.8">
              <p:embed/>
            </p:oleObj>
          </a:graphicData>
        </a:graphic>
      </p:graphicFrame>
      <p:graphicFrame>
        <p:nvGraphicFramePr>
          <p:cNvPr id="10243" name="Object 3"/>
          <p:cNvGraphicFramePr>
            <a:graphicFrameLocks noChangeAspect="1"/>
          </p:cNvGraphicFramePr>
          <p:nvPr/>
        </p:nvGraphicFramePr>
        <p:xfrm>
          <a:off x="785813" y="1785938"/>
          <a:ext cx="355600" cy="285750"/>
        </p:xfrm>
        <a:graphic>
          <a:graphicData uri="http://schemas.openxmlformats.org/presentationml/2006/ole">
            <p:oleObj spid="_x0000_s10243" name="Ecuación" r:id="rId4" imgW="215640" imgH="228600" progId="Equation.3">
              <p:embed/>
            </p:oleObj>
          </a:graphicData>
        </a:graphic>
      </p:graphicFrame>
      <p:graphicFrame>
        <p:nvGraphicFramePr>
          <p:cNvPr id="10244" name="Object 4"/>
          <p:cNvGraphicFramePr>
            <a:graphicFrameLocks noChangeAspect="1"/>
          </p:cNvGraphicFramePr>
          <p:nvPr/>
        </p:nvGraphicFramePr>
        <p:xfrm>
          <a:off x="857250" y="2143125"/>
          <a:ext cx="274638" cy="357188"/>
        </p:xfrm>
        <a:graphic>
          <a:graphicData uri="http://schemas.openxmlformats.org/presentationml/2006/ole">
            <p:oleObj spid="_x0000_s10244" name="Ecuación" r:id="rId5" imgW="190440" imgH="393480" progId="Equation.3">
              <p:embed/>
            </p:oleObj>
          </a:graphicData>
        </a:graphic>
      </p:graphicFrame>
      <p:graphicFrame>
        <p:nvGraphicFramePr>
          <p:cNvPr id="10245" name="Object 5"/>
          <p:cNvGraphicFramePr>
            <a:graphicFrameLocks noChangeAspect="1"/>
          </p:cNvGraphicFramePr>
          <p:nvPr/>
        </p:nvGraphicFramePr>
        <p:xfrm>
          <a:off x="857250" y="2571750"/>
          <a:ext cx="311150" cy="265113"/>
        </p:xfrm>
        <a:graphic>
          <a:graphicData uri="http://schemas.openxmlformats.org/presentationml/2006/ole">
            <p:oleObj spid="_x0000_s10245" name="Ecuación" r:id="rId6" imgW="203040" imgH="228600" progId="Equation.3">
              <p:embed/>
            </p:oleObj>
          </a:graphicData>
        </a:graphic>
      </p:graphicFrame>
      <p:graphicFrame>
        <p:nvGraphicFramePr>
          <p:cNvPr id="10246" name="Object 6"/>
          <p:cNvGraphicFramePr>
            <a:graphicFrameLocks noChangeAspect="1"/>
          </p:cNvGraphicFramePr>
          <p:nvPr/>
        </p:nvGraphicFramePr>
        <p:xfrm>
          <a:off x="857250" y="2857500"/>
          <a:ext cx="306388" cy="357188"/>
        </p:xfrm>
        <a:graphic>
          <a:graphicData uri="http://schemas.openxmlformats.org/presentationml/2006/ole">
            <p:oleObj spid="_x0000_s10246" name="Ecuación" r:id="rId7" imgW="177480" imgH="393480" progId="Equation.3">
              <p:embed/>
            </p:oleObj>
          </a:graphicData>
        </a:graphic>
      </p:graphicFrame>
      <p:graphicFrame>
        <p:nvGraphicFramePr>
          <p:cNvPr id="10247" name="Object 7"/>
          <p:cNvGraphicFramePr>
            <a:graphicFrameLocks noChangeAspect="1"/>
          </p:cNvGraphicFramePr>
          <p:nvPr/>
        </p:nvGraphicFramePr>
        <p:xfrm>
          <a:off x="3214688" y="3633788"/>
          <a:ext cx="1628775" cy="376237"/>
        </p:xfrm>
        <a:graphic>
          <a:graphicData uri="http://schemas.openxmlformats.org/presentationml/2006/ole">
            <p:oleObj spid="_x0000_s10247" name="Ecuación" r:id="rId8" imgW="1041120" imgH="241200" progId="Equation.3">
              <p:embed/>
            </p:oleObj>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4546" y="571480"/>
            <a:ext cx="4900618" cy="357190"/>
          </a:xfrm>
        </p:spPr>
        <p:txBody>
          <a:bodyPr>
            <a:noAutofit/>
          </a:bodyPr>
          <a:lstStyle/>
          <a:p>
            <a:pPr algn="ctr" eaLnBrk="1" fontAlgn="auto" hangingPunct="1">
              <a:spcAft>
                <a:spcPts val="0"/>
              </a:spcAft>
              <a:defRPr/>
            </a:pPr>
            <a:r>
              <a:rPr lang="es-EC" sz="2400" b="1" dirty="0" smtClean="0">
                <a:latin typeface="Arial" pitchFamily="34" charset="0"/>
                <a:cs typeface="Arial" pitchFamily="34" charset="0"/>
              </a:rPr>
              <a:t>CALCULO DE LA TIR CON DEUDA </a:t>
            </a:r>
            <a:endParaRPr lang="es-EC" sz="2400" b="1" dirty="0">
              <a:latin typeface="Arial" pitchFamily="34" charset="0"/>
              <a:cs typeface="Arial" pitchFamily="34" charset="0"/>
            </a:endParaRPr>
          </a:p>
        </p:txBody>
      </p:sp>
      <p:sp>
        <p:nvSpPr>
          <p:cNvPr id="49155" name="2 Marcador de contenido"/>
          <p:cNvSpPr>
            <a:spLocks noGrp="1"/>
          </p:cNvSpPr>
          <p:nvPr>
            <p:ph idx="1"/>
          </p:nvPr>
        </p:nvSpPr>
        <p:spPr bwMode="auto">
          <a:xfrm>
            <a:off x="457200" y="1071563"/>
            <a:ext cx="8229600" cy="2428875"/>
          </a:xfrm>
        </p:spPr>
        <p:txBody>
          <a:bodyPr wrap="square" lIns="91440" tIns="45720" rIns="91440" bIns="45720" numCol="1" anchor="t" anchorCtr="0" compatLnSpc="1">
            <a:prstTxWarp prst="textNoShape">
              <a:avLst/>
            </a:prstTxWarp>
          </a:bodyPr>
          <a:lstStyle/>
          <a:p>
            <a:pPr marL="0" eaLnBrk="1" hangingPunct="1">
              <a:spcBef>
                <a:spcPct val="0"/>
              </a:spcBef>
              <a:buFont typeface="Wingdings 2" pitchFamily="18" charset="2"/>
              <a:buNone/>
            </a:pPr>
            <a:r>
              <a:rPr lang="es-EC" sz="2400" smtClean="0"/>
              <a:t>Representa la tasa de interés mas alta que un inversionista podría pagar sin perder dinero. Con la tasa de descuento procedemos a calcular la tasa de retorno ofrecida por el proyecto.</a:t>
            </a:r>
          </a:p>
          <a:p>
            <a:pPr marL="0" algn="ctr" eaLnBrk="1" hangingPunct="1">
              <a:spcBef>
                <a:spcPct val="0"/>
              </a:spcBef>
              <a:buFont typeface="Wingdings 2" pitchFamily="18" charset="2"/>
              <a:buNone/>
            </a:pPr>
            <a:r>
              <a:rPr lang="es-EC" sz="2400" smtClean="0"/>
              <a:t>TIR -  con deuda = 44.264%</a:t>
            </a:r>
          </a:p>
          <a:p>
            <a:pPr marL="0" algn="ctr" eaLnBrk="1" hangingPunct="1">
              <a:spcBef>
                <a:spcPct val="0"/>
              </a:spcBef>
              <a:buFont typeface="Wingdings 2" pitchFamily="18" charset="2"/>
              <a:buNone/>
            </a:pPr>
            <a:r>
              <a:rPr lang="es-EC" sz="2400" smtClean="0"/>
              <a:t>VAN - con deuda =  45.187,15%</a:t>
            </a:r>
          </a:p>
        </p:txBody>
      </p:sp>
      <p:sp>
        <p:nvSpPr>
          <p:cNvPr id="49156" name="3 Rectángulo"/>
          <p:cNvSpPr>
            <a:spLocks noChangeArrowheads="1"/>
          </p:cNvSpPr>
          <p:nvPr/>
        </p:nvSpPr>
        <p:spPr bwMode="auto">
          <a:xfrm>
            <a:off x="3000375" y="3643313"/>
            <a:ext cx="3951288" cy="369887"/>
          </a:xfrm>
          <a:prstGeom prst="rect">
            <a:avLst/>
          </a:prstGeom>
          <a:noFill/>
          <a:ln w="9525">
            <a:noFill/>
            <a:miter lim="800000"/>
            <a:headEnd/>
            <a:tailEnd/>
          </a:ln>
        </p:spPr>
        <p:txBody>
          <a:bodyPr wrap="none">
            <a:spAutoFit/>
          </a:bodyPr>
          <a:lstStyle/>
          <a:p>
            <a:r>
              <a:rPr lang="es-EC" b="1">
                <a:cs typeface="Arial" charset="0"/>
              </a:rPr>
              <a:t>CALCULO DE LA TIR SIN  DEUDA </a:t>
            </a:r>
            <a:endParaRPr lang="es-EC">
              <a:cs typeface="Arial" charset="0"/>
            </a:endParaRPr>
          </a:p>
        </p:txBody>
      </p:sp>
      <p:sp>
        <p:nvSpPr>
          <p:cNvPr id="49157" name="2 Marcador de contenido"/>
          <p:cNvSpPr txBox="1">
            <a:spLocks/>
          </p:cNvSpPr>
          <p:nvPr/>
        </p:nvSpPr>
        <p:spPr bwMode="auto">
          <a:xfrm>
            <a:off x="571500" y="4000500"/>
            <a:ext cx="8229600" cy="2428875"/>
          </a:xfrm>
          <a:prstGeom prst="rect">
            <a:avLst/>
          </a:prstGeom>
          <a:noFill/>
          <a:ln w="9525">
            <a:noFill/>
            <a:miter lim="800000"/>
            <a:headEnd/>
            <a:tailEnd/>
          </a:ln>
        </p:spPr>
        <p:txBody>
          <a:bodyPr/>
          <a:lstStyle/>
          <a:p>
            <a:pPr indent="-342900">
              <a:buFont typeface="Arial" charset="0"/>
              <a:buNone/>
            </a:pPr>
            <a:r>
              <a:rPr lang="es-EC" sz="2000">
                <a:cs typeface="Arial" charset="0"/>
              </a:rPr>
              <a:t>Se podría financiar con las aportaciones de todos los que conformen la junta de accionistas, esto significa que existe la opción de financiar el proyecto en su totalidad y así realizar el ahorra de los gastos sobre interés</a:t>
            </a:r>
          </a:p>
          <a:p>
            <a:pPr indent="-342900" algn="ctr">
              <a:buFont typeface="Arial" charset="0"/>
              <a:buNone/>
            </a:pPr>
            <a:r>
              <a:rPr lang="es-EC" sz="2000">
                <a:cs typeface="Arial" charset="0"/>
              </a:rPr>
              <a:t>TIR -  con deuda = 30.92%</a:t>
            </a:r>
          </a:p>
          <a:p>
            <a:pPr indent="-342900" algn="ctr">
              <a:buFont typeface="Arial" charset="0"/>
              <a:buNone/>
            </a:pPr>
            <a:r>
              <a:rPr lang="es-EC" sz="2000">
                <a:cs typeface="Arial" charset="0"/>
              </a:rPr>
              <a:t>VAN - con deuda =  22.091,56%</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500063" y="214313"/>
          <a:ext cx="8072437" cy="6286500"/>
        </p:xfrm>
        <a:graphic>
          <a:graphicData uri="http://schemas.openxmlformats.org/presentationml/2006/ole">
            <p:oleObj spid="_x0000_s11266" name="Worksheet" r:id="rId3" imgW="8385093" imgH="12290994" progId="Excel.Sheet.8">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98" y="285728"/>
            <a:ext cx="8229600" cy="1143000"/>
          </a:xfrm>
        </p:spPr>
        <p:txBody>
          <a:bodyPr>
            <a:noAutofit/>
          </a:bodyPr>
          <a:lstStyle/>
          <a:p>
            <a:pPr lvl="1" algn="ctr" eaLnBrk="1" fontAlgn="auto" hangingPunct="1">
              <a:spcBef>
                <a:spcPts val="0"/>
              </a:spcBef>
              <a:spcAft>
                <a:spcPts val="0"/>
              </a:spcAft>
              <a:defRPr/>
            </a:pPr>
            <a:r>
              <a:rPr lang="es-ES" b="1" dirty="0">
                <a:solidFill>
                  <a:sysClr val="windowText" lastClr="000000"/>
                </a:solidFill>
                <a:latin typeface="Arial" pitchFamily="34" charset="0"/>
                <a:cs typeface="Arial" pitchFamily="34" charset="0"/>
              </a:rPr>
              <a:t> </a:t>
            </a:r>
            <a:br>
              <a:rPr lang="es-ES" b="1" dirty="0">
                <a:solidFill>
                  <a:sysClr val="windowText" lastClr="000000"/>
                </a:solidFill>
                <a:latin typeface="Arial" pitchFamily="34" charset="0"/>
                <a:cs typeface="Arial" pitchFamily="34" charset="0"/>
              </a:rPr>
            </a:br>
            <a:r>
              <a:rPr lang="es-ES" b="1" dirty="0">
                <a:solidFill>
                  <a:sysClr val="windowText" lastClr="000000"/>
                </a:solidFill>
                <a:latin typeface="Arial" pitchFamily="34" charset="0"/>
                <a:cs typeface="Arial" pitchFamily="34" charset="0"/>
              </a:rPr>
              <a:t/>
            </a:r>
            <a:br>
              <a:rPr lang="es-ES" b="1" dirty="0">
                <a:solidFill>
                  <a:sysClr val="windowText" lastClr="000000"/>
                </a:solidFill>
                <a:latin typeface="Arial" pitchFamily="34" charset="0"/>
                <a:cs typeface="Arial" pitchFamily="34" charset="0"/>
              </a:rPr>
            </a:br>
            <a:r>
              <a:rPr lang="es-EC" kern="1200" cap="all" dirty="0">
                <a:effectLst>
                  <a:reflection blurRad="12700" stA="48000" endA="300" endPos="55000" dir="5400000" sy="-90000" algn="bl" rotWithShape="0"/>
                </a:effectLst>
                <a:latin typeface="+mj-lt"/>
                <a:ea typeface="+mj-ea"/>
                <a:cs typeface="+mj-cs"/>
              </a:rPr>
              <a:t>Problemas  y Oportunidades</a:t>
            </a:r>
            <a:r>
              <a:rPr lang="es-ES" dirty="0">
                <a:solidFill>
                  <a:sysClr val="windowText" lastClr="000000"/>
                </a:solidFill>
                <a:latin typeface="Arial" pitchFamily="34" charset="0"/>
                <a:cs typeface="Arial" pitchFamily="34" charset="0"/>
              </a:rPr>
              <a:t/>
            </a:r>
            <a:br>
              <a:rPr lang="es-ES" dirty="0">
                <a:solidFill>
                  <a:sysClr val="windowText" lastClr="000000"/>
                </a:solidFill>
                <a:latin typeface="Arial" pitchFamily="34" charset="0"/>
                <a:cs typeface="Arial" pitchFamily="34" charset="0"/>
              </a:rPr>
            </a:br>
            <a:r>
              <a:rPr lang="es-EC" dirty="0">
                <a:solidFill>
                  <a:sysClr val="windowText" lastClr="000000"/>
                </a:solidFill>
                <a:latin typeface="Arial" pitchFamily="34" charset="0"/>
                <a:cs typeface="Arial" pitchFamily="34" charset="0"/>
              </a:rPr>
              <a:t> </a:t>
            </a:r>
            <a:r>
              <a:rPr lang="es-ES" dirty="0">
                <a:solidFill>
                  <a:sysClr val="windowText" lastClr="000000"/>
                </a:solidFill>
                <a:latin typeface="Arial" pitchFamily="34" charset="0"/>
                <a:cs typeface="Arial" pitchFamily="34" charset="0"/>
              </a:rPr>
              <a:t/>
            </a:r>
            <a:br>
              <a:rPr lang="es-ES" dirty="0">
                <a:solidFill>
                  <a:sysClr val="windowText" lastClr="000000"/>
                </a:solidFill>
                <a:latin typeface="Arial" pitchFamily="34" charset="0"/>
                <a:cs typeface="Arial" pitchFamily="34" charset="0"/>
              </a:rPr>
            </a:br>
            <a:endParaRPr lang="es-ES" dirty="0">
              <a:solidFill>
                <a:sysClr val="windowText" lastClr="000000"/>
              </a:solidFill>
              <a:latin typeface="Arial" pitchFamily="34" charset="0"/>
              <a:cs typeface="Arial" pitchFamily="34" charset="0"/>
            </a:endParaRPr>
          </a:p>
        </p:txBody>
      </p:sp>
      <p:sp>
        <p:nvSpPr>
          <p:cNvPr id="24579" name="2 Marcador de contenido"/>
          <p:cNvSpPr>
            <a:spLocks noGrp="1"/>
          </p:cNvSpPr>
          <p:nvPr>
            <p:ph idx="1"/>
          </p:nvPr>
        </p:nvSpPr>
        <p:spPr bwMode="auto">
          <a:xfrm>
            <a:off x="0" y="1554163"/>
            <a:ext cx="8686800" cy="4525962"/>
          </a:xfrm>
        </p:spPr>
        <p:txBody>
          <a:bodyPr wrap="square" lIns="91440" tIns="45720" rIns="91440" bIns="45720" numCol="1" anchor="t" anchorCtr="0" compatLnSpc="1">
            <a:prstTxWarp prst="textNoShape">
              <a:avLst/>
            </a:prstTxWarp>
          </a:bodyPr>
          <a:lstStyle/>
          <a:p>
            <a:pPr algn="just" eaLnBrk="1" hangingPunct="1">
              <a:buFont typeface="Wingdings 2" pitchFamily="18" charset="2"/>
              <a:buNone/>
            </a:pPr>
            <a:r>
              <a:rPr lang="es-EC" smtClean="0">
                <a:latin typeface="Arial" charset="0"/>
                <a:cs typeface="Arial" charset="0"/>
              </a:rPr>
              <a:t>	Los jóvenes y adultos actualmente de la ciudad de Guayaquil siempre  buscan lugares novedosos a donde concurrir para divertirse, sitios en los que realmente el valor pagado por el servicio  sea indiferente, y que el dinero que gastan los clientes sea compensatorio y cumplan todas las expectativas de diversión.</a:t>
            </a:r>
            <a:endParaRPr smtClean="0">
              <a:latin typeface="Arial" charset="0"/>
              <a:cs typeface="Arial" charset="0"/>
            </a:endParaRPr>
          </a:p>
          <a:p>
            <a:pPr algn="just" eaLnBrk="1" hangingPunct="1"/>
            <a:endParaRPr smtClean="0">
              <a:latin typeface="Arial" charset="0"/>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3042" y="428604"/>
            <a:ext cx="6257940" cy="428628"/>
          </a:xfrm>
        </p:spPr>
        <p:txBody>
          <a:bodyPr>
            <a:normAutofit fontScale="90000"/>
          </a:bodyPr>
          <a:lstStyle/>
          <a:p>
            <a:pPr algn="ctr" eaLnBrk="1" fontAlgn="auto" hangingPunct="1">
              <a:spcAft>
                <a:spcPts val="0"/>
              </a:spcAft>
              <a:defRPr/>
            </a:pPr>
            <a:r>
              <a:rPr lang="es-EC" sz="2800" b="1" dirty="0" smtClean="0">
                <a:latin typeface="Arial" pitchFamily="34" charset="0"/>
                <a:cs typeface="Arial" pitchFamily="34" charset="0"/>
              </a:rPr>
              <a:t>ANALISIS DE SENSIBILIDAD </a:t>
            </a:r>
            <a:endParaRPr lang="es-EC" sz="2800" b="1" dirty="0">
              <a:latin typeface="Arial" pitchFamily="34" charset="0"/>
              <a:cs typeface="Arial" pitchFamily="34" charset="0"/>
            </a:endParaRPr>
          </a:p>
        </p:txBody>
      </p:sp>
      <p:sp>
        <p:nvSpPr>
          <p:cNvPr id="50179" name="2 Marcador de contenido"/>
          <p:cNvSpPr>
            <a:spLocks noGrp="1"/>
          </p:cNvSpPr>
          <p:nvPr>
            <p:ph idx="1"/>
          </p:nvPr>
        </p:nvSpPr>
        <p:spPr bwMode="auto">
          <a:xfrm>
            <a:off x="142875" y="1357313"/>
            <a:ext cx="8786813" cy="5214937"/>
          </a:xfrm>
        </p:spPr>
        <p:txBody>
          <a:bodyPr wrap="square" lIns="91440" tIns="45720" rIns="91440" bIns="45720" numCol="1" anchor="t" anchorCtr="0" compatLnSpc="1">
            <a:prstTxWarp prst="textNoShape">
              <a:avLst/>
            </a:prstTxWarp>
            <a:normAutofit lnSpcReduction="10000"/>
          </a:bodyPr>
          <a:lstStyle/>
          <a:p>
            <a:pPr marL="0" algn="just" eaLnBrk="1" hangingPunct="1">
              <a:spcBef>
                <a:spcPct val="0"/>
              </a:spcBef>
              <a:buFont typeface="Wingdings 2" pitchFamily="18" charset="2"/>
              <a:buNone/>
              <a:defRPr/>
            </a:pPr>
            <a:r>
              <a:rPr lang="es-EC" sz="2200" dirty="0" smtClean="0">
                <a:latin typeface="Arial" charset="0"/>
                <a:cs typeface="Arial" charset="0"/>
              </a:rPr>
              <a:t>Es importante conocer el impacto de eventuales cambios en las variables, llevamos a cabo el análisis de sensibilidad para determinar que tan sensible es el VAN del proyecto ante cambios en variable. Hemos utilizado el Método Montecarlo por medio del </a:t>
            </a:r>
            <a:r>
              <a:rPr lang="es-EC" sz="2200" dirty="0" err="1" smtClean="0">
                <a:latin typeface="Arial" charset="0"/>
                <a:cs typeface="Arial" charset="0"/>
              </a:rPr>
              <a:t>Crystall</a:t>
            </a:r>
            <a:r>
              <a:rPr lang="es-EC" sz="2200" dirty="0" smtClean="0">
                <a:latin typeface="Arial" charset="0"/>
                <a:cs typeface="Arial" charset="0"/>
              </a:rPr>
              <a:t> </a:t>
            </a:r>
            <a:r>
              <a:rPr lang="es-EC" sz="2200" dirty="0" err="1" smtClean="0">
                <a:latin typeface="Arial" charset="0"/>
                <a:cs typeface="Arial" charset="0"/>
              </a:rPr>
              <a:t>Ball</a:t>
            </a:r>
            <a:r>
              <a:rPr lang="es-EC" sz="2200" dirty="0" smtClean="0">
                <a:latin typeface="Arial" charset="0"/>
                <a:cs typeface="Arial" charset="0"/>
              </a:rPr>
              <a:t>:</a:t>
            </a:r>
          </a:p>
          <a:p>
            <a:pPr marL="0" algn="just" eaLnBrk="1" hangingPunct="1">
              <a:spcBef>
                <a:spcPct val="0"/>
              </a:spcBef>
              <a:buFont typeface="Wingdings 2" pitchFamily="18" charset="2"/>
              <a:buNone/>
              <a:defRPr/>
            </a:pPr>
            <a:r>
              <a:rPr lang="es-EC" sz="2200" b="1" dirty="0" smtClean="0">
                <a:latin typeface="Arial" charset="0"/>
                <a:cs typeface="Arial" charset="0"/>
              </a:rPr>
              <a:t>Variables de entrada.- </a:t>
            </a:r>
            <a:r>
              <a:rPr lang="es-EC" sz="2200" dirty="0" smtClean="0">
                <a:latin typeface="Arial" charset="0"/>
                <a:cs typeface="Arial" charset="0"/>
              </a:rPr>
              <a:t>las cuales influyen directamente en el proyecto y dan probabilidad de certeza a que se cumplan las proyecciones.</a:t>
            </a:r>
          </a:p>
          <a:p>
            <a:pPr marL="0" algn="just" eaLnBrk="1" hangingPunct="1">
              <a:spcBef>
                <a:spcPct val="0"/>
              </a:spcBef>
              <a:buFont typeface="Wingdings 2" pitchFamily="18" charset="2"/>
              <a:buNone/>
              <a:defRPr/>
            </a:pPr>
            <a:r>
              <a:rPr lang="es-EC" sz="2200" b="1" dirty="0" smtClean="0">
                <a:latin typeface="Arial" charset="0"/>
                <a:cs typeface="Arial" charset="0"/>
              </a:rPr>
              <a:t>Crecimiento de arriendo – Tasa de Crecimiento de los costos variables – Tasa de Crecimiento de la demanda proyectada de reservaciones e individuales – Los gastos de mantenimiento de bus y gastos de publicidad – Gastos por concepto de seguro para el bus – Precio de ventas para reservaciones y precio de entradas individuales  - Las cantidades vendidas que representan el numero de entradas vendidas  </a:t>
            </a:r>
          </a:p>
          <a:p>
            <a:pPr marL="0" algn="just" eaLnBrk="1" hangingPunct="1">
              <a:spcBef>
                <a:spcPct val="0"/>
              </a:spcBef>
              <a:buFont typeface="Wingdings 2" pitchFamily="18" charset="2"/>
              <a:buNone/>
              <a:defRPr/>
            </a:pPr>
            <a:r>
              <a:rPr lang="es-EC" sz="2200" b="1" dirty="0" smtClean="0">
                <a:latin typeface="Arial" charset="0"/>
                <a:cs typeface="Arial" charset="0"/>
              </a:rPr>
              <a:t>Variable de salida </a:t>
            </a:r>
            <a:r>
              <a:rPr lang="es-EC" sz="2200" dirty="0" smtClean="0">
                <a:latin typeface="Arial" charset="0"/>
                <a:cs typeface="Arial" charset="0"/>
              </a:rPr>
              <a:t>.- la que mayor se ve influenciada por las variables de entrada la cual es el VAN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mplate"/>
          <p:cNvGraphicFramePr>
            <a:graphicFrameLocks noGrp="1"/>
          </p:cNvGraphicFramePr>
          <p:nvPr>
            <p:ph idx="1"/>
          </p:nvPr>
        </p:nvGraphicFramePr>
        <p:xfrm>
          <a:off x="1000100" y="714356"/>
          <a:ext cx="6500858" cy="541180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b="1" smtClean="0">
                <a:latin typeface="Arial" pitchFamily="34" charset="0"/>
                <a:cs typeface="Arial" pitchFamily="34" charset="0"/>
              </a:rPr>
              <a:t>Conclusiones</a:t>
            </a:r>
            <a:endParaRPr b="1" dirty="0">
              <a:latin typeface="Arial" pitchFamily="34" charset="0"/>
              <a:cs typeface="Arial" pitchFamily="34" charset="0"/>
            </a:endParaRPr>
          </a:p>
        </p:txBody>
      </p:sp>
      <p:sp>
        <p:nvSpPr>
          <p:cNvPr id="52227" name="2 Marcador de contenido"/>
          <p:cNvSpPr>
            <a:spLocks noGrp="1"/>
          </p:cNvSpPr>
          <p:nvPr>
            <p:ph idx="1"/>
          </p:nvPr>
        </p:nvSpPr>
        <p:spPr bwMode="auto">
          <a:xfrm>
            <a:off x="304800" y="1554163"/>
            <a:ext cx="8686800" cy="4946650"/>
          </a:xfrm>
        </p:spPr>
        <p:txBody>
          <a:bodyPr wrap="square" lIns="91440" tIns="45720" rIns="91440" bIns="45720" numCol="1" anchor="t" anchorCtr="0" compatLnSpc="1">
            <a:prstTxWarp prst="textNoShape">
              <a:avLst/>
            </a:prstTxWarp>
          </a:bodyPr>
          <a:lstStyle/>
          <a:p>
            <a:pPr eaLnBrk="1" hangingPunct="1"/>
            <a:r>
              <a:rPr lang="es-EC" sz="1600" smtClean="0">
                <a:latin typeface="Arial" charset="0"/>
                <a:cs typeface="Arial" charset="0"/>
              </a:rPr>
              <a:t>Una vez evaluado el Proyecto de creación e implementación de una Bar móvil “Discovery” en la cuidad de Guayaquil se puede concluir que es una alternativa factible  y viable, ya que en los estudios realizados, se obtuvieron resultados muy favorables.</a:t>
            </a:r>
            <a:endParaRPr sz="1600" smtClean="0">
              <a:latin typeface="Arial" charset="0"/>
              <a:cs typeface="Arial" charset="0"/>
            </a:endParaRPr>
          </a:p>
          <a:p>
            <a:pPr eaLnBrk="1" hangingPunct="1">
              <a:buFont typeface="Wingdings 2" pitchFamily="18" charset="2"/>
              <a:buNone/>
            </a:pPr>
            <a:r>
              <a:rPr lang="es-EC" sz="1600" smtClean="0">
                <a:latin typeface="Arial" charset="0"/>
                <a:cs typeface="Arial" charset="0"/>
              </a:rPr>
              <a:t> </a:t>
            </a:r>
            <a:endParaRPr sz="1600" smtClean="0">
              <a:latin typeface="Arial" charset="0"/>
              <a:cs typeface="Arial" charset="0"/>
            </a:endParaRPr>
          </a:p>
          <a:p>
            <a:pPr eaLnBrk="1" hangingPunct="1"/>
            <a:r>
              <a:rPr lang="es-EC" sz="1600" smtClean="0">
                <a:latin typeface="Arial" charset="0"/>
                <a:cs typeface="Arial" charset="0"/>
              </a:rPr>
              <a:t> Se puede concluir que el nicho de mercado al cual se está enfocado el proyecto se encuentra segmentado  en las edades de jóvenes de 18 años a 25 años de edad  el cual  este representa una buena atracción en los jóvenes de la cuidad de Guayaquil y mostraron un nivel alto de aceptación hacia una nueva modalidad de bar </a:t>
            </a:r>
            <a:endParaRPr sz="1600" smtClean="0">
              <a:latin typeface="Arial" charset="0"/>
              <a:cs typeface="Arial" charset="0"/>
            </a:endParaRPr>
          </a:p>
          <a:p>
            <a:pPr eaLnBrk="1" hangingPunct="1">
              <a:buFont typeface="Wingdings 2" pitchFamily="18" charset="2"/>
              <a:buNone/>
            </a:pPr>
            <a:endParaRPr sz="1600" smtClean="0">
              <a:latin typeface="Arial" charset="0"/>
              <a:cs typeface="Arial" charset="0"/>
            </a:endParaRPr>
          </a:p>
          <a:p>
            <a:pPr eaLnBrk="1" hangingPunct="1"/>
            <a:r>
              <a:rPr lang="es-EC" sz="1600" smtClean="0">
                <a:latin typeface="Arial" charset="0"/>
                <a:cs typeface="Arial" charset="0"/>
              </a:rPr>
              <a:t>En cuanto a la parte financiera se puede concluir que el proyecto es rentable dado que se obtiene una TIR mayor a la TMAR(Ko y Ke) en diferentes flujos de cajas con deuda y sin deuda  lo que se obtiene como resultado un proyecto factible y que puede ser aplicado en la ciudad de Guayaquil </a:t>
            </a:r>
            <a:endParaRPr sz="1600" smtClean="0">
              <a:latin typeface="Arial" charset="0"/>
              <a:cs typeface="Arial" charset="0"/>
            </a:endParaRPr>
          </a:p>
          <a:p>
            <a:pPr eaLnBrk="1" hangingPunct="1">
              <a:buFont typeface="Wingdings 2" pitchFamily="18" charset="2"/>
              <a:buNone/>
            </a:pPr>
            <a:endParaRPr sz="1600" smtClean="0">
              <a:latin typeface="Arial" charset="0"/>
              <a:cs typeface="Arial" charset="0"/>
            </a:endParaRPr>
          </a:p>
          <a:p>
            <a:pPr eaLnBrk="1" hangingPunct="1"/>
            <a:r>
              <a:rPr lang="es-EC" sz="1600" smtClean="0">
                <a:latin typeface="Arial" charset="0"/>
                <a:cs typeface="Arial" charset="0"/>
              </a:rPr>
              <a:t> Después de realizar un análisis de sensibilidad, colocando las variables  de entrada y de salida se puede concluir que estos variables son pocas sensibles a los cambios negativos para la rentabilidad del proyecto por lo tanto se puede concluir que el proyecto del bar móvil  presenta un normal crecimiento económico y por ende es rentable</a:t>
            </a:r>
            <a:endParaRPr sz="1600" smtClean="0">
              <a:latin typeface="Arial" charset="0"/>
              <a:cs typeface="Arial" charset="0"/>
            </a:endParaRPr>
          </a:p>
          <a:p>
            <a:pPr eaLnBrk="1" hangingPunct="1">
              <a:buFont typeface="Wingdings 2" pitchFamily="18" charset="2"/>
              <a:buNone/>
            </a:pPr>
            <a:endParaRPr sz="1600" smtClean="0">
              <a:latin typeface="Arial" charset="0"/>
              <a:cs typeface="Arial" charset="0"/>
            </a:endParaRPr>
          </a:p>
          <a:p>
            <a:pPr eaLnBrk="1" hangingPunct="1">
              <a:buFont typeface="Wingdings 2" pitchFamily="18" charset="2"/>
              <a:buNone/>
            </a:pPr>
            <a:endParaRPr sz="1600" smtClean="0">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14620"/>
            <a:ext cx="9144000" cy="838200"/>
          </a:xfrm>
        </p:spPr>
        <p:txBody>
          <a:bodyPr/>
          <a:lstStyle/>
          <a:p>
            <a:pPr algn="ctr" eaLnBrk="1" fontAlgn="auto" hangingPunct="1">
              <a:spcAft>
                <a:spcPts val="0"/>
              </a:spcAft>
              <a:defRPr/>
            </a:pPr>
            <a:r>
              <a:rPr smtClean="0">
                <a:latin typeface="Arial" pitchFamily="34" charset="0"/>
                <a:cs typeface="Arial" pitchFamily="34" charset="0"/>
              </a:rPr>
              <a:t>¿Preguntas?</a:t>
            </a:r>
            <a:endParaRP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071810"/>
            <a:ext cx="9144000" cy="838200"/>
          </a:xfrm>
        </p:spPr>
        <p:txBody>
          <a:bodyPr/>
          <a:lstStyle/>
          <a:p>
            <a:pPr algn="ctr" eaLnBrk="1" fontAlgn="auto" hangingPunct="1">
              <a:spcAft>
                <a:spcPts val="0"/>
              </a:spcAft>
              <a:defRPr/>
            </a:pPr>
            <a:r>
              <a:rPr lang="es-EC" dirty="0" smtClean="0">
                <a:latin typeface="Arial" pitchFamily="34" charset="0"/>
                <a:cs typeface="Arial" pitchFamily="34" charset="0"/>
              </a:rPr>
              <a:t>Gracias por su atención</a:t>
            </a:r>
            <a:endParaRP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36" y="661974"/>
            <a:ext cx="8686800" cy="838200"/>
          </a:xfrm>
        </p:spPr>
        <p:txBody>
          <a:bodyPr>
            <a:normAutofit fontScale="90000"/>
          </a:bodyPr>
          <a:lstStyle/>
          <a:p>
            <a:pPr lvl="1" algn="ctr" eaLnBrk="1" fontAlgn="auto" hangingPunct="1">
              <a:spcAft>
                <a:spcPts val="0"/>
              </a:spcAft>
              <a:defRPr/>
            </a:pPr>
            <a:r>
              <a:rPr lang="es-EC" sz="4000" kern="1200" cap="all" dirty="0">
                <a:effectLst>
                  <a:reflection blurRad="12700" stA="48000" endA="300" endPos="55000" dir="5400000" sy="-90000" algn="bl" rotWithShape="0"/>
                </a:effectLst>
                <a:latin typeface="+mj-lt"/>
                <a:ea typeface="+mj-ea"/>
                <a:cs typeface="+mj-cs"/>
              </a:rPr>
              <a:t>Características del Servicio </a:t>
            </a:r>
            <a:r>
              <a:rPr lang="es-ES" sz="3200" dirty="0">
                <a:solidFill>
                  <a:sysClr val="windowText" lastClr="000000"/>
                </a:solidFill>
                <a:latin typeface="Arial" pitchFamily="34" charset="0"/>
                <a:cs typeface="Arial" pitchFamily="34" charset="0"/>
              </a:rPr>
              <a:t/>
            </a:r>
            <a:br>
              <a:rPr lang="es-ES" sz="3200" dirty="0">
                <a:solidFill>
                  <a:sysClr val="windowText" lastClr="000000"/>
                </a:solidFill>
                <a:latin typeface="Arial" pitchFamily="34" charset="0"/>
                <a:cs typeface="Arial" pitchFamily="34" charset="0"/>
              </a:rPr>
            </a:br>
            <a:endParaRPr lang="es-ES" sz="3200" dirty="0">
              <a:solidFill>
                <a:sysClr val="windowText" lastClr="000000"/>
              </a:solidFill>
              <a:latin typeface="Arial" pitchFamily="34" charset="0"/>
              <a:cs typeface="Arial" pitchFamily="34" charset="0"/>
            </a:endParaRPr>
          </a:p>
        </p:txBody>
      </p:sp>
      <p:sp>
        <p:nvSpPr>
          <p:cNvPr id="3" name="2 Marcador de contenido"/>
          <p:cNvSpPr>
            <a:spLocks noGrp="1"/>
          </p:cNvSpPr>
          <p:nvPr>
            <p:ph idx="1"/>
          </p:nvPr>
        </p:nvSpPr>
        <p:spPr/>
        <p:txBody>
          <a:bodyPr>
            <a:normAutofit fontScale="92500"/>
          </a:bodyPr>
          <a:lstStyle/>
          <a:p>
            <a:pPr algn="just" eaLnBrk="1" fontAlgn="auto" hangingPunct="1">
              <a:spcAft>
                <a:spcPts val="0"/>
              </a:spcAft>
              <a:buFont typeface="Wingdings 2"/>
              <a:buChar char=""/>
              <a:defRPr/>
            </a:pPr>
            <a:r>
              <a:rPr lang="es-EC" dirty="0">
                <a:latin typeface="Arial" pitchFamily="34" charset="0"/>
                <a:cs typeface="Arial" pitchFamily="34" charset="0"/>
              </a:rPr>
              <a:t>El Bar Móvil “DISCOVERY” es un bus descapotado, de dos pisos, con capacidad para 70 personas; 30 en la cubierta inferior y 40 en la cubierta </a:t>
            </a:r>
            <a:r>
              <a:rPr lang="es-EC" dirty="0" smtClean="0">
                <a:latin typeface="Arial" pitchFamily="34" charset="0"/>
                <a:cs typeface="Arial" pitchFamily="34" charset="0"/>
              </a:rPr>
              <a:t>superior. </a:t>
            </a:r>
            <a:r>
              <a:rPr lang="es-EC" dirty="0">
                <a:latin typeface="Arial" pitchFamily="34" charset="0"/>
                <a:cs typeface="Arial" pitchFamily="34" charset="0"/>
              </a:rPr>
              <a:t>Su actividad será realizar recorridos nocturnos en la </a:t>
            </a:r>
            <a:r>
              <a:rPr lang="es-EC" dirty="0" smtClean="0">
                <a:latin typeface="Arial" pitchFamily="34" charset="0"/>
                <a:cs typeface="Arial" pitchFamily="34" charset="0"/>
              </a:rPr>
              <a:t>ciudad.</a:t>
            </a:r>
          </a:p>
          <a:p>
            <a:pPr algn="just" eaLnBrk="1" fontAlgn="auto" hangingPunct="1">
              <a:spcAft>
                <a:spcPts val="0"/>
              </a:spcAft>
              <a:buFont typeface="Wingdings 2"/>
              <a:buChar char=""/>
              <a:defRPr/>
            </a:pPr>
            <a:r>
              <a:rPr lang="es-EC" dirty="0">
                <a:latin typeface="Arial" pitchFamily="34" charset="0"/>
                <a:cs typeface="Arial" pitchFamily="34" charset="0"/>
              </a:rPr>
              <a:t>El objetivo es ofrecer en  Guayaquil un lugar importante para la gente que busca diversión de una manera diferente, aspirando ser uno de los lugares más populares de </a:t>
            </a:r>
            <a:r>
              <a:rPr lang="es-EC" dirty="0" smtClean="0">
                <a:latin typeface="Arial" pitchFamily="34" charset="0"/>
                <a:cs typeface="Arial" pitchFamily="34" charset="0"/>
              </a:rPr>
              <a:t>entretenimiento.</a:t>
            </a:r>
            <a:endParaRPr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00296" y="714356"/>
            <a:ext cx="8686800" cy="838200"/>
          </a:xfrm>
        </p:spPr>
        <p:txBody>
          <a:bodyPr>
            <a:noAutofit/>
          </a:bodyPr>
          <a:lstStyle/>
          <a:p>
            <a:pPr lvl="1" algn="ctr" eaLnBrk="1" fontAlgn="auto" hangingPunct="1">
              <a:spcAft>
                <a:spcPts val="0"/>
              </a:spcAft>
              <a:defRPr/>
            </a:pPr>
            <a:r>
              <a:rPr lang="es-EC" kern="1200" cap="all" dirty="0">
                <a:effectLst>
                  <a:reflection blurRad="12700" stA="48000" endA="300" endPos="55000" dir="5400000" sy="-90000" algn="bl" rotWithShape="0"/>
                </a:effectLst>
                <a:latin typeface="+mj-lt"/>
                <a:ea typeface="+mj-ea"/>
                <a:cs typeface="+mj-cs"/>
              </a:rPr>
              <a:t>Objetivo General</a:t>
            </a:r>
            <a:r>
              <a:rPr lang="es-ES" kern="1200" cap="all" dirty="0">
                <a:effectLst>
                  <a:reflection blurRad="12700" stA="48000" endA="300" endPos="55000" dir="5400000" sy="-90000" algn="bl" rotWithShape="0"/>
                </a:effectLst>
                <a:latin typeface="+mj-lt"/>
                <a:ea typeface="+mj-ea"/>
                <a:cs typeface="+mj-cs"/>
              </a:rPr>
              <a:t/>
            </a:r>
            <a:br>
              <a:rPr lang="es-ES" kern="1200" cap="all" dirty="0">
                <a:effectLst>
                  <a:reflection blurRad="12700" stA="48000" endA="300" endPos="55000" dir="5400000" sy="-90000" algn="bl" rotWithShape="0"/>
                </a:effectLst>
                <a:latin typeface="+mj-lt"/>
                <a:ea typeface="+mj-ea"/>
                <a:cs typeface="+mj-cs"/>
              </a:rPr>
            </a:br>
            <a:endParaRPr lang="es-ES" kern="1200" cap="all" dirty="0">
              <a:effectLst>
                <a:reflection blurRad="12700" stA="48000" endA="300" endPos="55000" dir="5400000" sy="-90000" algn="bl" rotWithShape="0"/>
              </a:effectLst>
              <a:latin typeface="+mj-lt"/>
              <a:ea typeface="+mj-ea"/>
              <a:cs typeface="+mj-cs"/>
            </a:endParaRPr>
          </a:p>
        </p:txBody>
      </p:sp>
      <p:sp>
        <p:nvSpPr>
          <p:cNvPr id="3" name="2 Marcador de contenido"/>
          <p:cNvSpPr>
            <a:spLocks noGrp="1"/>
          </p:cNvSpPr>
          <p:nvPr>
            <p:ph idx="1"/>
          </p:nvPr>
        </p:nvSpPr>
        <p:spPr>
          <a:xfrm>
            <a:off x="457200" y="1600200"/>
            <a:ext cx="8229600" cy="4972050"/>
          </a:xfrm>
        </p:spPr>
        <p:txBody>
          <a:bodyPr>
            <a:normAutofit fontScale="92500" lnSpcReduction="10000"/>
          </a:bodyPr>
          <a:lstStyle/>
          <a:p>
            <a:pPr algn="just" eaLnBrk="1" fontAlgn="auto" hangingPunct="1">
              <a:spcAft>
                <a:spcPts val="0"/>
              </a:spcAft>
              <a:buFont typeface="Wingdings 2"/>
              <a:buChar char=""/>
              <a:defRPr/>
            </a:pPr>
            <a:r>
              <a:rPr lang="es-EC" sz="3000" dirty="0" smtClean="0">
                <a:latin typeface="Arial" pitchFamily="34" charset="0"/>
                <a:cs typeface="Arial" pitchFamily="34" charset="0"/>
              </a:rPr>
              <a:t>Determinar </a:t>
            </a:r>
            <a:r>
              <a:rPr lang="es-EC" sz="3000" dirty="0">
                <a:latin typeface="Arial" pitchFamily="34" charset="0"/>
                <a:cs typeface="Arial" pitchFamily="34" charset="0"/>
              </a:rPr>
              <a:t>la factibilidad económica de implementar un Bar móvil como un centro de diversión para jóvenes en la ciudad de Guayaquil, mediante el  cual se utilizara herramientas que ayuden a determinar dicha finalidad tales </a:t>
            </a:r>
            <a:r>
              <a:rPr lang="es-EC" sz="3000" dirty="0" smtClean="0">
                <a:latin typeface="Arial" pitchFamily="34" charset="0"/>
                <a:cs typeface="Arial" pitchFamily="34" charset="0"/>
              </a:rPr>
              <a:t>como:</a:t>
            </a:r>
          </a:p>
          <a:p>
            <a:pPr algn="just" eaLnBrk="1" fontAlgn="auto" hangingPunct="1">
              <a:spcAft>
                <a:spcPts val="0"/>
              </a:spcAft>
              <a:buFont typeface="Wingdings 2"/>
              <a:buChar char=""/>
              <a:defRPr/>
            </a:pPr>
            <a:r>
              <a:rPr lang="es-EC" sz="3000" dirty="0" smtClean="0">
                <a:latin typeface="Arial" pitchFamily="34" charset="0"/>
                <a:cs typeface="Arial" pitchFamily="34" charset="0"/>
              </a:rPr>
              <a:t>Análisis </a:t>
            </a:r>
            <a:r>
              <a:rPr lang="es-EC" sz="3000" dirty="0">
                <a:latin typeface="Arial" pitchFamily="34" charset="0"/>
                <a:cs typeface="Arial" pitchFamily="34" charset="0"/>
              </a:rPr>
              <a:t>estadísticos </a:t>
            </a:r>
            <a:endParaRPr lang="es-EC" sz="3000" dirty="0" smtClean="0">
              <a:latin typeface="Arial" pitchFamily="34" charset="0"/>
              <a:cs typeface="Arial" pitchFamily="34" charset="0"/>
            </a:endParaRPr>
          </a:p>
          <a:p>
            <a:pPr algn="just" eaLnBrk="1" fontAlgn="auto" hangingPunct="1">
              <a:spcAft>
                <a:spcPts val="0"/>
              </a:spcAft>
              <a:buFont typeface="Wingdings 2"/>
              <a:buChar char=""/>
              <a:defRPr/>
            </a:pPr>
            <a:r>
              <a:rPr lang="es-EC" sz="3000" dirty="0" smtClean="0">
                <a:latin typeface="Arial" pitchFamily="34" charset="0"/>
                <a:cs typeface="Arial" pitchFamily="34" charset="0"/>
              </a:rPr>
              <a:t>Análisis técnico</a:t>
            </a:r>
          </a:p>
          <a:p>
            <a:pPr algn="just" eaLnBrk="1" fontAlgn="auto" hangingPunct="1">
              <a:spcAft>
                <a:spcPts val="0"/>
              </a:spcAft>
              <a:buFont typeface="Wingdings 2"/>
              <a:buChar char=""/>
              <a:defRPr/>
            </a:pPr>
            <a:r>
              <a:rPr lang="es-EC" sz="3000" dirty="0" smtClean="0">
                <a:latin typeface="Arial" pitchFamily="34" charset="0"/>
                <a:cs typeface="Arial" pitchFamily="34" charset="0"/>
              </a:rPr>
              <a:t>Análisis </a:t>
            </a:r>
            <a:r>
              <a:rPr lang="es-EC" sz="3000" dirty="0">
                <a:latin typeface="Arial" pitchFamily="34" charset="0"/>
                <a:cs typeface="Arial" pitchFamily="34" charset="0"/>
              </a:rPr>
              <a:t>de </a:t>
            </a:r>
            <a:r>
              <a:rPr lang="es-EC" sz="3000" dirty="0" smtClean="0">
                <a:latin typeface="Arial" pitchFamily="34" charset="0"/>
                <a:cs typeface="Arial" pitchFamily="34" charset="0"/>
              </a:rPr>
              <a:t>sensibilidad</a:t>
            </a:r>
          </a:p>
          <a:p>
            <a:pPr algn="just" eaLnBrk="1" fontAlgn="auto" hangingPunct="1">
              <a:spcAft>
                <a:spcPts val="0"/>
              </a:spcAft>
              <a:buFont typeface="Wingdings 2"/>
              <a:buNone/>
              <a:defRPr/>
            </a:pPr>
            <a:r>
              <a:rPr lang="es-EC" sz="3000" dirty="0" smtClean="0">
                <a:latin typeface="Arial" pitchFamily="34" charset="0"/>
                <a:cs typeface="Arial" pitchFamily="34" charset="0"/>
              </a:rPr>
              <a:t>   todas </a:t>
            </a:r>
            <a:r>
              <a:rPr lang="es-EC" sz="3000" dirty="0">
                <a:latin typeface="Arial" pitchFamily="34" charset="0"/>
                <a:cs typeface="Arial" pitchFamily="34" charset="0"/>
              </a:rPr>
              <a:t>estas herramientas forman parte del </a:t>
            </a:r>
            <a:r>
              <a:rPr lang="es-EC" sz="3000" dirty="0" smtClean="0">
                <a:latin typeface="Arial" pitchFamily="34" charset="0"/>
                <a:cs typeface="Arial" pitchFamily="34" charset="0"/>
              </a:rPr>
              <a:t>análisis del </a:t>
            </a:r>
            <a:r>
              <a:rPr lang="es-EC" sz="3000" dirty="0">
                <a:latin typeface="Arial" pitchFamily="34" charset="0"/>
                <a:cs typeface="Arial" pitchFamily="34" charset="0"/>
              </a:rPr>
              <a:t>proyecto.</a:t>
            </a:r>
            <a:endParaRPr sz="30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68" y="571480"/>
            <a:ext cx="8686800" cy="838200"/>
          </a:xfrm>
        </p:spPr>
        <p:txBody>
          <a:bodyPr>
            <a:normAutofit fontScale="90000"/>
          </a:bodyPr>
          <a:lstStyle/>
          <a:p>
            <a:pPr lvl="1" algn="ctr" eaLnBrk="1" fontAlgn="auto" hangingPunct="1">
              <a:spcAft>
                <a:spcPts val="0"/>
              </a:spcAft>
              <a:defRPr/>
            </a:pPr>
            <a:r>
              <a:rPr lang="es-EC" sz="4000" kern="1200" cap="all" dirty="0">
                <a:effectLst>
                  <a:reflection blurRad="12700" stA="48000" endA="300" endPos="55000" dir="5400000" sy="-90000" algn="bl" rotWithShape="0"/>
                </a:effectLst>
                <a:latin typeface="+mj-lt"/>
                <a:ea typeface="+mj-ea"/>
                <a:cs typeface="+mj-cs"/>
              </a:rPr>
              <a:t>Objetivos Específicos</a:t>
            </a:r>
            <a:r>
              <a:rPr lang="es-ES" sz="1200" dirty="0">
                <a:solidFill>
                  <a:sysClr val="windowText" lastClr="000000"/>
                </a:solidFill>
              </a:rPr>
              <a:t/>
            </a:r>
            <a:br>
              <a:rPr lang="es-ES" sz="1200" dirty="0">
                <a:solidFill>
                  <a:sysClr val="windowText" lastClr="000000"/>
                </a:solidFill>
              </a:rPr>
            </a:br>
            <a:endParaRPr lang="es-ES" sz="1800" dirty="0">
              <a:solidFill>
                <a:sysClr val="windowText" lastClr="000000"/>
              </a:solidFill>
            </a:endParaRPr>
          </a:p>
        </p:txBody>
      </p:sp>
      <p:sp>
        <p:nvSpPr>
          <p:cNvPr id="3" name="2 Marcador de contenido"/>
          <p:cNvSpPr>
            <a:spLocks noGrp="1"/>
          </p:cNvSpPr>
          <p:nvPr>
            <p:ph idx="1"/>
          </p:nvPr>
        </p:nvSpPr>
        <p:spPr/>
        <p:txBody>
          <a:bodyPr>
            <a:normAutofit fontScale="92500" lnSpcReduction="10000"/>
          </a:bodyPr>
          <a:lstStyle/>
          <a:p>
            <a:pPr algn="just" eaLnBrk="1" fontAlgn="auto" hangingPunct="1">
              <a:spcAft>
                <a:spcPts val="0"/>
              </a:spcAft>
              <a:buFont typeface="Wingdings 2"/>
              <a:buChar char=""/>
              <a:defRPr/>
            </a:pPr>
            <a:r>
              <a:rPr lang="es-EC" dirty="0">
                <a:latin typeface="Arial" pitchFamily="34" charset="0"/>
                <a:cs typeface="Arial" pitchFamily="34" charset="0"/>
              </a:rPr>
              <a:t>Definir las características deseadas del mercado para implementar el nuevo Bar móvil para los jóvenes, mediante la realización del estudio de </a:t>
            </a:r>
            <a:r>
              <a:rPr lang="es-EC" dirty="0" smtClean="0">
                <a:latin typeface="Arial" pitchFamily="34" charset="0"/>
                <a:cs typeface="Arial" pitchFamily="34" charset="0"/>
              </a:rPr>
              <a:t>mercado.</a:t>
            </a:r>
          </a:p>
          <a:p>
            <a:pPr algn="just" eaLnBrk="1" fontAlgn="auto" hangingPunct="1">
              <a:spcAft>
                <a:spcPts val="0"/>
              </a:spcAft>
              <a:buFont typeface="Wingdings 2"/>
              <a:buChar char=""/>
              <a:defRPr/>
            </a:pPr>
            <a:r>
              <a:rPr lang="es-EC" dirty="0">
                <a:latin typeface="Arial" pitchFamily="34" charset="0"/>
                <a:cs typeface="Arial" pitchFamily="34" charset="0"/>
              </a:rPr>
              <a:t>Establecer una estrategia de publicidad del servicio y lograr el enfoque necesario  para llegar al nicho </a:t>
            </a:r>
            <a:r>
              <a:rPr lang="es-EC" dirty="0" smtClean="0">
                <a:latin typeface="Arial" pitchFamily="34" charset="0"/>
                <a:cs typeface="Arial" pitchFamily="34" charset="0"/>
              </a:rPr>
              <a:t>especifico</a:t>
            </a:r>
          </a:p>
          <a:p>
            <a:pPr algn="just" eaLnBrk="1" fontAlgn="auto" hangingPunct="1">
              <a:spcAft>
                <a:spcPts val="0"/>
              </a:spcAft>
              <a:buFont typeface="Wingdings 2"/>
              <a:buChar char=""/>
              <a:defRPr/>
            </a:pPr>
            <a:r>
              <a:rPr lang="es-EC" dirty="0">
                <a:latin typeface="Arial" pitchFamily="34" charset="0"/>
                <a:cs typeface="Arial" pitchFamily="34" charset="0"/>
              </a:rPr>
              <a:t>Determinar el monto de la inversión inicial, capital de trabajo, así como los costos que se ven involucrados</a:t>
            </a:r>
            <a:endParaRPr lang="es-EC" dirty="0" smtClean="0">
              <a:latin typeface="Arial" pitchFamily="34" charset="0"/>
              <a:cs typeface="Arial" pitchFamily="34" charset="0"/>
            </a:endParaRPr>
          </a:p>
          <a:p>
            <a:pPr eaLnBrk="1" fontAlgn="auto" hangingPunct="1">
              <a:spcAft>
                <a:spcPts val="0"/>
              </a:spcAft>
              <a:buFont typeface="Wingdings 2"/>
              <a:buChar char=""/>
              <a:defRP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689168"/>
            <a:ext cx="8686800" cy="838200"/>
          </a:xfrm>
        </p:spPr>
        <p:txBody>
          <a:bodyPr>
            <a:normAutofit fontScale="90000"/>
          </a:bodyPr>
          <a:lstStyle/>
          <a:p>
            <a:pPr eaLnBrk="1" fontAlgn="auto" hangingPunct="1">
              <a:spcAft>
                <a:spcPts val="0"/>
              </a:spcAft>
              <a:defRPr/>
            </a:pPr>
            <a:r>
              <a:rPr lang="es-EC" sz="4000" dirty="0" smtClean="0"/>
              <a:t>Objetivos Específicos </a:t>
            </a:r>
            <a:r>
              <a:rPr sz="3200" dirty="0" smtClean="0"/>
              <a:t/>
            </a:r>
            <a:br>
              <a:rPr sz="3200" dirty="0" smtClean="0"/>
            </a:br>
            <a:endParaRPr dirty="0"/>
          </a:p>
        </p:txBody>
      </p:sp>
      <p:sp>
        <p:nvSpPr>
          <p:cNvPr id="3" name="2 Marcador de contenido"/>
          <p:cNvSpPr>
            <a:spLocks noGrp="1"/>
          </p:cNvSpPr>
          <p:nvPr>
            <p:ph idx="1"/>
          </p:nvPr>
        </p:nvSpPr>
        <p:spPr/>
        <p:txBody>
          <a:bodyPr>
            <a:normAutofit fontScale="92500" lnSpcReduction="10000"/>
          </a:bodyPr>
          <a:lstStyle/>
          <a:p>
            <a:pPr algn="just" eaLnBrk="1" fontAlgn="auto" hangingPunct="1">
              <a:spcAft>
                <a:spcPts val="0"/>
              </a:spcAft>
              <a:buFont typeface="Wingdings 2"/>
              <a:buChar char=""/>
              <a:defRPr/>
            </a:pPr>
            <a:r>
              <a:rPr lang="es-EC" dirty="0">
                <a:latin typeface="Arial" pitchFamily="34" charset="0"/>
                <a:cs typeface="Arial" pitchFamily="34" charset="0"/>
              </a:rPr>
              <a:t>Obtener la rentabilidad ofrecida por el proyecto (TIR), para posterior comparación con la rentabilidad exigida por el inversor (TMAR) para el cual se utilizara tasas de crecimiento que ayuden a proyectar los flujos de las ventas futuras en un horizonte de 5 </a:t>
            </a:r>
            <a:r>
              <a:rPr lang="es-EC" dirty="0" smtClean="0">
                <a:latin typeface="Arial" pitchFamily="34" charset="0"/>
                <a:cs typeface="Arial" pitchFamily="34" charset="0"/>
              </a:rPr>
              <a:t> años.</a:t>
            </a:r>
          </a:p>
          <a:p>
            <a:pPr algn="just" eaLnBrk="1" fontAlgn="auto" hangingPunct="1">
              <a:spcAft>
                <a:spcPts val="0"/>
              </a:spcAft>
              <a:buFont typeface="Wingdings 2"/>
              <a:buChar char=""/>
              <a:defRPr/>
            </a:pPr>
            <a:r>
              <a:rPr lang="es-EC" dirty="0">
                <a:latin typeface="Arial" pitchFamily="34" charset="0"/>
                <a:cs typeface="Arial" pitchFamily="34" charset="0"/>
              </a:rPr>
              <a:t>Analizar la factibilidad financiera de llevar acabo el proyecto, </a:t>
            </a:r>
            <a:r>
              <a:rPr lang="es-EC" dirty="0" smtClean="0">
                <a:latin typeface="Arial" pitchFamily="34" charset="0"/>
                <a:cs typeface="Arial" pitchFamily="34" charset="0"/>
              </a:rPr>
              <a:t>mediante </a:t>
            </a:r>
            <a:r>
              <a:rPr lang="es-EC" dirty="0">
                <a:latin typeface="Arial" pitchFamily="34" charset="0"/>
                <a:cs typeface="Arial" pitchFamily="34" charset="0"/>
              </a:rPr>
              <a:t>utilización de herramientas de software tales como </a:t>
            </a:r>
            <a:r>
              <a:rPr lang="es-EC" dirty="0" err="1">
                <a:latin typeface="Arial" pitchFamily="34" charset="0"/>
                <a:cs typeface="Arial" pitchFamily="34" charset="0"/>
              </a:rPr>
              <a:t>crystall</a:t>
            </a:r>
            <a:r>
              <a:rPr lang="es-EC" dirty="0">
                <a:latin typeface="Arial" pitchFamily="34" charset="0"/>
                <a:cs typeface="Arial" pitchFamily="34" charset="0"/>
              </a:rPr>
              <a:t> </a:t>
            </a:r>
            <a:r>
              <a:rPr lang="es-EC" dirty="0" err="1" smtClean="0">
                <a:latin typeface="Arial" pitchFamily="34" charset="0"/>
                <a:cs typeface="Arial" pitchFamily="34" charset="0"/>
              </a:rPr>
              <a:t>ball</a:t>
            </a:r>
            <a:r>
              <a:rPr lang="es-EC" dirty="0" smtClean="0">
                <a:latin typeface="Arial" pitchFamily="34" charset="0"/>
                <a:cs typeface="Arial" pitchFamily="34" charset="0"/>
              </a:rPr>
              <a:t>.</a:t>
            </a:r>
            <a:endParaRPr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447660"/>
            <a:ext cx="8686800" cy="838200"/>
          </a:xfrm>
        </p:spPr>
        <p:txBody>
          <a:bodyPr/>
          <a:lstStyle/>
          <a:p>
            <a:pPr eaLnBrk="1" fontAlgn="auto" hangingPunct="1">
              <a:spcAft>
                <a:spcPts val="0"/>
              </a:spcAft>
              <a:defRPr/>
            </a:pPr>
            <a:r>
              <a:rPr lang="es-EC" dirty="0" smtClean="0"/>
              <a:t>Misión y Visión</a:t>
            </a:r>
            <a:endParaRPr dirty="0" smtClean="0"/>
          </a:p>
        </p:txBody>
      </p:sp>
      <p:sp>
        <p:nvSpPr>
          <p:cNvPr id="3" name="2 Marcador de contenido"/>
          <p:cNvSpPr>
            <a:spLocks noGrp="1"/>
          </p:cNvSpPr>
          <p:nvPr>
            <p:ph idx="1"/>
          </p:nvPr>
        </p:nvSpPr>
        <p:spPr/>
        <p:txBody>
          <a:bodyPr>
            <a:normAutofit fontScale="77500" lnSpcReduction="20000"/>
          </a:bodyPr>
          <a:lstStyle/>
          <a:p>
            <a:pPr eaLnBrk="1" fontAlgn="auto" hangingPunct="1">
              <a:spcAft>
                <a:spcPts val="0"/>
              </a:spcAft>
              <a:buFont typeface="Wingdings 2"/>
              <a:buNone/>
              <a:defRPr/>
            </a:pPr>
            <a:r>
              <a:rPr lang="es-EC" b="1" dirty="0"/>
              <a:t>Misión</a:t>
            </a:r>
            <a:endParaRPr dirty="0"/>
          </a:p>
          <a:p>
            <a:pPr algn="just" eaLnBrk="1" fontAlgn="auto" hangingPunct="1">
              <a:spcAft>
                <a:spcPts val="0"/>
              </a:spcAft>
              <a:buFont typeface="Wingdings 2"/>
              <a:buChar char=""/>
              <a:defRPr/>
            </a:pPr>
            <a:r>
              <a:rPr lang="es-EC" dirty="0"/>
              <a:t>     </a:t>
            </a:r>
            <a:r>
              <a:rPr lang="es-EC" dirty="0">
                <a:latin typeface="Arial" pitchFamily="34" charset="0"/>
                <a:cs typeface="Arial" pitchFamily="34" charset="0"/>
              </a:rPr>
              <a:t>“Ofrecer un servicio de primera, de atención rápida, cordial y de  completo entretenimiento; encaminando nuestro servicio a la obtención de la total satisfacción de nuestros clientes, aportando en la sociedad, y creando fuentes de empleo”</a:t>
            </a:r>
            <a:endParaRPr dirty="0">
              <a:latin typeface="Arial" pitchFamily="34" charset="0"/>
              <a:cs typeface="Arial" pitchFamily="34" charset="0"/>
            </a:endParaRPr>
          </a:p>
          <a:p>
            <a:pPr algn="just" eaLnBrk="1" fontAlgn="auto" hangingPunct="1">
              <a:spcAft>
                <a:spcPts val="0"/>
              </a:spcAft>
              <a:buFont typeface="Wingdings 2"/>
              <a:buNone/>
              <a:defRPr/>
            </a:pPr>
            <a:r>
              <a:rPr lang="es-EC" dirty="0">
                <a:latin typeface="Arial" pitchFamily="34" charset="0"/>
                <a:cs typeface="Arial" pitchFamily="34" charset="0"/>
              </a:rPr>
              <a:t> </a:t>
            </a:r>
            <a:endParaRPr dirty="0">
              <a:latin typeface="Arial" pitchFamily="34" charset="0"/>
              <a:cs typeface="Arial" pitchFamily="34" charset="0"/>
            </a:endParaRPr>
          </a:p>
          <a:p>
            <a:pPr algn="just" eaLnBrk="1" fontAlgn="auto" hangingPunct="1">
              <a:spcAft>
                <a:spcPts val="0"/>
              </a:spcAft>
              <a:buFont typeface="Wingdings 2"/>
              <a:buNone/>
              <a:defRPr/>
            </a:pPr>
            <a:r>
              <a:rPr lang="es-EC" b="1" dirty="0">
                <a:latin typeface="Arial" pitchFamily="34" charset="0"/>
                <a:cs typeface="Arial" pitchFamily="34" charset="0"/>
              </a:rPr>
              <a:t>Visión</a:t>
            </a:r>
            <a:endParaRPr dirty="0">
              <a:latin typeface="Arial" pitchFamily="34" charset="0"/>
              <a:cs typeface="Arial" pitchFamily="34" charset="0"/>
            </a:endParaRPr>
          </a:p>
          <a:p>
            <a:pPr algn="just" eaLnBrk="1" fontAlgn="auto" hangingPunct="1">
              <a:spcAft>
                <a:spcPts val="0"/>
              </a:spcAft>
              <a:buFont typeface="Wingdings 2"/>
              <a:buChar char=""/>
              <a:defRPr/>
            </a:pPr>
            <a:r>
              <a:rPr lang="es-EC" dirty="0">
                <a:latin typeface="Arial" pitchFamily="34" charset="0"/>
                <a:cs typeface="Arial" pitchFamily="34" charset="0"/>
              </a:rPr>
              <a:t>     Nuestra visión como empresa es llegar a consolidar  nuestro servicio  en el mercado y cuya imagen irradie el prestigio de una empresa líder, seria y sólida en la rama de servicios de entretenimiento móvil y de diversión en Guayaquil.</a:t>
            </a:r>
            <a:endParaRPr dirty="0">
              <a:latin typeface="Arial" pitchFamily="34" charset="0"/>
              <a:cs typeface="Arial" pitchFamily="34" charset="0"/>
            </a:endParaRPr>
          </a:p>
          <a:p>
            <a:pPr eaLnBrk="1" fontAlgn="auto" hangingPunct="1">
              <a:spcAft>
                <a:spcPts val="0"/>
              </a:spcAft>
              <a:buFont typeface="Wingdings 2"/>
              <a:buChar char=""/>
              <a:defRPr/>
            </a:pPr>
            <a:endParaRP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inancial performance presentatio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2486</Words>
  <Application>Microsoft Office PowerPoint</Application>
  <PresentationFormat>Presentación en pantalla (4:3)</PresentationFormat>
  <Paragraphs>294</Paragraphs>
  <Slides>44</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4</vt:i4>
      </vt:variant>
      <vt:variant>
        <vt:lpstr>Títulos de diapositiva</vt:lpstr>
      </vt:variant>
      <vt:variant>
        <vt:i4>44</vt:i4>
      </vt:variant>
    </vt:vector>
  </HeadingPairs>
  <TitlesOfParts>
    <vt:vector size="56" baseType="lpstr">
      <vt:lpstr>Arial</vt:lpstr>
      <vt:lpstr>Franklin Gothic Medium</vt:lpstr>
      <vt:lpstr>Franklin Gothic Book</vt:lpstr>
      <vt:lpstr>Wingdings 2</vt:lpstr>
      <vt:lpstr>Calibri</vt:lpstr>
      <vt:lpstr>Wingdings</vt:lpstr>
      <vt:lpstr>Times New Roman</vt:lpstr>
      <vt:lpstr>Financial performance presentation</vt:lpstr>
      <vt:lpstr>Hoja de cálculo</vt:lpstr>
      <vt:lpstr>Hoja de cálculo de Microsoft Office Excel</vt:lpstr>
      <vt:lpstr>Worksheet</vt:lpstr>
      <vt:lpstr>Ecuación</vt:lpstr>
      <vt:lpstr>Diapositiva 1</vt:lpstr>
      <vt:lpstr>Introducción</vt:lpstr>
      <vt:lpstr> Los principales objetivos que se han propuestos para la investigación</vt:lpstr>
      <vt:lpstr>   Problemas  y Oportunidades   </vt:lpstr>
      <vt:lpstr>Características del Servicio  </vt:lpstr>
      <vt:lpstr>Objetivo General </vt:lpstr>
      <vt:lpstr>Objetivos Específicos </vt:lpstr>
      <vt:lpstr>Objetivos Específicos  </vt:lpstr>
      <vt:lpstr>Misión y Visión</vt:lpstr>
      <vt:lpstr>Estructura Organizacional </vt:lpstr>
      <vt:lpstr> FODA DEL PROYECTO</vt:lpstr>
      <vt:lpstr>Determinación de las fuentes de información </vt:lpstr>
      <vt:lpstr>Método de recolección de datos</vt:lpstr>
      <vt:lpstr>Análisis e interpretación de la encuesta realizada </vt:lpstr>
      <vt:lpstr>FOCUS GROUP </vt:lpstr>
      <vt:lpstr> CONCLUSIONES  FOCUS GROUP </vt:lpstr>
      <vt:lpstr> CONCLUSIONES  FOCUS GROUP </vt:lpstr>
      <vt:lpstr>CICLO DE VIDA</vt:lpstr>
      <vt:lpstr>Diapositiva 19</vt:lpstr>
      <vt:lpstr>MATRIZ BCG MATRIZ BOSTON CONSULTING GROUP </vt:lpstr>
      <vt:lpstr>Diapositiva 21</vt:lpstr>
      <vt:lpstr>MERCADO POTENCIAL</vt:lpstr>
      <vt:lpstr>GRUPO OBJETIVO</vt:lpstr>
      <vt:lpstr>FUERZAS DE PORTER</vt:lpstr>
      <vt:lpstr>PUBLICIDAD</vt:lpstr>
      <vt:lpstr>Diapositiva 26</vt:lpstr>
      <vt:lpstr>METODO CUALITATIVO POR PUNTOS </vt:lpstr>
      <vt:lpstr>Diapositiva 28</vt:lpstr>
      <vt:lpstr>                      CAPITAL DE TRABAJO </vt:lpstr>
      <vt:lpstr>Diapositiva 30</vt:lpstr>
      <vt:lpstr>                       GASTOS </vt:lpstr>
      <vt:lpstr>  DEPRECIACION</vt:lpstr>
      <vt:lpstr>Préstamo </vt:lpstr>
      <vt:lpstr>TMAR (KO) &amp; TASA INTERNA DE RETORNO</vt:lpstr>
      <vt:lpstr>CALCULO DE LA TMAR (ko) </vt:lpstr>
      <vt:lpstr>Diapositiva 36</vt:lpstr>
      <vt:lpstr>RENTABILIDAD EXIGIDA POR EL INVERSIONISTA </vt:lpstr>
      <vt:lpstr>CALCULO DE LA TIR CON DEUDA </vt:lpstr>
      <vt:lpstr>Diapositiva 39</vt:lpstr>
      <vt:lpstr>ANALISIS DE SENSIBILIDAD </vt:lpstr>
      <vt:lpstr>Diapositiva 41</vt:lpstr>
      <vt:lpstr>Conclusiones</vt:lpstr>
      <vt:lpstr>¿Preguntas?</vt:lpstr>
      <vt:lpstr>Gracias por su atención</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2009-10-02T00:52:21Z</dcterms:created>
  <dcterms:modified xsi:type="dcterms:W3CDTF">2010-06-17T14:21:12Z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TC101671173082</vt:lpwstr>
  </property>
</Properties>
</file>