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308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5" r:id="rId48"/>
    <p:sldId id="306" r:id="rId49"/>
    <p:sldId id="307" r:id="rId50"/>
    <p:sldId id="303" r:id="rId51"/>
    <p:sldId id="304" r:id="rId52"/>
    <p:sldId id="309" r:id="rId5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5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1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uario\Escritorio\Resultados%20de%20Encuestas.xls" TargetMode="External"/><Relationship Id="rId1" Type="http://schemas.openxmlformats.org/officeDocument/2006/relationships/themeOverride" Target="../theme/themeOverride1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Zeus\Labs\Omega\omega05\Resultados%20de%20Encuestas%20final.xls" TargetMode="External"/><Relationship Id="rId1" Type="http://schemas.openxmlformats.org/officeDocument/2006/relationships/themeOverride" Target="../theme/themeOverride1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Resultados%20de%20Encuestas%20final.xls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7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8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9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10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1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1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Escritorio\Proyecto\Resultados%20de%20Encuestas.xls" TargetMode="External"/><Relationship Id="rId1" Type="http://schemas.openxmlformats.org/officeDocument/2006/relationships/themeOverride" Target="../theme/themeOverride1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500" baseline="0"/>
            </a:pPr>
            <a:r>
              <a:rPr lang="es-ES" sz="1200" baseline="0"/>
              <a:t>¿A que sector Pertenece?</a:t>
            </a:r>
          </a:p>
        </c:rich>
      </c:tx>
      <c:layout>
        <c:manualLayout>
          <c:xMode val="edge"/>
          <c:yMode val="edge"/>
          <c:x val="0.22154828014919312"/>
          <c:y val="2.0898641588296841E-2"/>
        </c:manualLayout>
      </c:layout>
      <c:spPr>
        <a:ln w="12700"/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5141452180137744E-2"/>
          <c:y val="0.32935592475025055"/>
          <c:w val="0.61567414043920188"/>
          <c:h val="0.61622233979645757"/>
        </c:manualLayout>
      </c:layout>
      <c:pie3DChart>
        <c:varyColors val="1"/>
        <c:ser>
          <c:idx val="1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Hoja1!$B$4:$B$7</c:f>
              <c:strCache>
                <c:ptCount val="4"/>
                <c:pt idx="0">
                  <c:v>Norte</c:v>
                </c:pt>
                <c:pt idx="1">
                  <c:v>Sur </c:v>
                </c:pt>
                <c:pt idx="2">
                  <c:v>Centro</c:v>
                </c:pt>
                <c:pt idx="3">
                  <c:v>Otros</c:v>
                </c:pt>
              </c:strCache>
            </c:strRef>
          </c:cat>
          <c:val>
            <c:numRef>
              <c:f>Hoja1!$D$4:$D$7</c:f>
              <c:numCache>
                <c:formatCode>0%</c:formatCode>
                <c:ptCount val="4"/>
                <c:pt idx="0">
                  <c:v>0.42414860681114552</c:v>
                </c:pt>
                <c:pt idx="1">
                  <c:v>0.25077399380804982</c:v>
                </c:pt>
                <c:pt idx="2">
                  <c:v>0.19195046439628571</c:v>
                </c:pt>
                <c:pt idx="3">
                  <c:v>0.13312693498452013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/>
            </a:pPr>
            <a:r>
              <a:rPr lang="es-ES" sz="1200"/>
              <a:t>Presentación</a:t>
            </a:r>
            <a:r>
              <a:rPr lang="es-ES" sz="1200" baseline="0"/>
              <a:t> de la Nueva Harina</a:t>
            </a:r>
            <a:endParaRPr lang="es-ES" sz="1200"/>
          </a:p>
        </c:rich>
      </c:tx>
      <c:layout>
        <c:manualLayout>
          <c:xMode val="edge"/>
          <c:yMode val="edge"/>
          <c:x val="0.1854452878074993"/>
          <c:y val="9.017713365539450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Hoja1!$B$132:$B$133</c:f>
              <c:strCache>
                <c:ptCount val="2"/>
                <c:pt idx="0">
                  <c:v>Fundas</c:v>
                </c:pt>
                <c:pt idx="1">
                  <c:v>Cartón</c:v>
                </c:pt>
              </c:strCache>
            </c:strRef>
          </c:cat>
          <c:val>
            <c:numRef>
              <c:f>Hoja1!$D$132:$D$133</c:f>
              <c:numCache>
                <c:formatCode>0%</c:formatCode>
                <c:ptCount val="2"/>
                <c:pt idx="0">
                  <c:v>0.71806167400881904</c:v>
                </c:pt>
                <c:pt idx="1">
                  <c:v>0.28193832599118945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b="0"/>
            </a:pPr>
            <a:r>
              <a:rPr lang="es-ES" sz="1200" b="1" dirty="0"/>
              <a:t>Precio</a:t>
            </a:r>
          </a:p>
        </c:rich>
      </c:tx>
      <c:layout>
        <c:manualLayout>
          <c:xMode val="edge"/>
          <c:yMode val="edge"/>
          <c:x val="0.43769754005974482"/>
          <c:y val="5.152979066022538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3826802351461283E-2"/>
          <c:y val="0.22329626682826301"/>
          <c:w val="0.54199751346871361"/>
          <c:h val="0.6622241348013030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Hoja1!$B$142:$B$145</c:f>
              <c:strCache>
                <c:ptCount val="4"/>
                <c:pt idx="0">
                  <c:v>Menos de $0,50</c:v>
                </c:pt>
                <c:pt idx="1">
                  <c:v>De 0.50 a 0.75</c:v>
                </c:pt>
                <c:pt idx="2">
                  <c:v>De 0.75 a 1.00 </c:v>
                </c:pt>
                <c:pt idx="3">
                  <c:v>Más de 1.00 </c:v>
                </c:pt>
              </c:strCache>
            </c:strRef>
          </c:cat>
          <c:val>
            <c:numRef>
              <c:f>Hoja1!$D$142:$D$145</c:f>
              <c:numCache>
                <c:formatCode>0%</c:formatCode>
                <c:ptCount val="4"/>
                <c:pt idx="0">
                  <c:v>0.28634361233480626</c:v>
                </c:pt>
                <c:pt idx="1">
                  <c:v>0.1894273127753332</c:v>
                </c:pt>
                <c:pt idx="2">
                  <c:v>0.37444933920705242</c:v>
                </c:pt>
                <c:pt idx="3">
                  <c:v>0.14977973568281941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lang="es-ES"/>
          </a:pPr>
          <a:endParaRPr lang="es-ES_tradnl"/>
        </a:p>
      </c:txPr>
    </c:legend>
    <c:plotVisOnly val="1"/>
    <c:dispBlanksAs val="zero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lang="es-EC"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C" sz="1400"/>
              <a:t>Lugar de Adquisición de Producto</a:t>
            </a:r>
          </a:p>
        </c:rich>
      </c:tx>
      <c:layout>
        <c:manualLayout>
          <c:xMode val="edge"/>
          <c:yMode val="edge"/>
          <c:x val="9.0337231041058133E-2"/>
          <c:y val="8.679677811940628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094899462353602E-2"/>
          <c:y val="0.22812958239374967"/>
          <c:w val="0.56252447076594059"/>
          <c:h val="0.65072049092455686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s-EC"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Hoja1!$B$153:$B$156</c:f>
              <c:strCache>
                <c:ptCount val="4"/>
                <c:pt idx="0">
                  <c:v>Minimarket</c:v>
                </c:pt>
                <c:pt idx="1">
                  <c:v>Supermercados </c:v>
                </c:pt>
                <c:pt idx="2">
                  <c:v>Tiendas </c:v>
                </c:pt>
                <c:pt idx="3">
                  <c:v>Ferias libres </c:v>
                </c:pt>
              </c:strCache>
            </c:strRef>
          </c:cat>
          <c:val>
            <c:numRef>
              <c:f>Hoja1!$D$153:$D$156</c:f>
              <c:numCache>
                <c:formatCode>0%</c:formatCode>
                <c:ptCount val="4"/>
                <c:pt idx="0">
                  <c:v>0.17621145374449565</c:v>
                </c:pt>
                <c:pt idx="1">
                  <c:v>0.12334801762114538</c:v>
                </c:pt>
                <c:pt idx="2">
                  <c:v>0.31718061674009063</c:v>
                </c:pt>
                <c:pt idx="3">
                  <c:v>0.38325991189427688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lang="es-EC"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_tradnl"/>
        </a:p>
      </c:txPr>
    </c:legend>
    <c:plotVisOnly val="1"/>
    <c:dispBlanksAs val="zero"/>
  </c:chart>
  <c:spPr>
    <a:ln>
      <a:solidFill>
        <a:schemeClr val="tx2">
          <a:lumMod val="60000"/>
          <a:lumOff val="40000"/>
          <a:alpha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_tradnl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C"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C"/>
              <a:t>Publicidad</a:t>
            </a:r>
          </a:p>
        </c:rich>
      </c:tx>
      <c:layout>
        <c:manualLayout>
          <c:xMode val="edge"/>
          <c:yMode val="edge"/>
          <c:x val="0.39782244866450706"/>
          <c:y val="8.449325865456347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s-EC"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Hoja1!$B$164:$B$165</c:f>
              <c:strCache>
                <c:ptCount val="2"/>
                <c:pt idx="0">
                  <c:v>Volantes</c:v>
                </c:pt>
                <c:pt idx="1">
                  <c:v>Muestras Gratis</c:v>
                </c:pt>
              </c:strCache>
            </c:strRef>
          </c:cat>
          <c:val>
            <c:numRef>
              <c:f>Hoja1!$D$164:$D$165</c:f>
              <c:numCache>
                <c:formatCode>0%</c:formatCode>
                <c:ptCount val="2"/>
                <c:pt idx="0">
                  <c:v>0.40528634361233484</c:v>
                </c:pt>
                <c:pt idx="1">
                  <c:v>0.59471365638766516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lang="es-EC"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_tradnl"/>
        </a:p>
      </c:txPr>
    </c:legend>
    <c:plotVisOnly val="1"/>
    <c:dispBlanksAs val="zero"/>
  </c:chart>
  <c:spPr>
    <a:ln>
      <a:solidFill>
        <a:schemeClr val="tx2">
          <a:lumMod val="60000"/>
          <a:lumOff val="40000"/>
          <a:alpha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_tradnl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/>
            </a:pPr>
            <a:r>
              <a:rPr lang="es-ES" sz="1200"/>
              <a:t>¿Consumen</a:t>
            </a:r>
            <a:r>
              <a:rPr lang="es-ES" sz="1200" baseline="0"/>
              <a:t> Harinas alimenticias?</a:t>
            </a:r>
            <a:endParaRPr lang="es-ES" sz="120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1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Hoja1!$B$36:$B$37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Hoja1!$D$36:$D$37</c:f>
              <c:numCache>
                <c:formatCode>0%</c:formatCode>
                <c:ptCount val="2"/>
                <c:pt idx="0">
                  <c:v>0.83591331269351188</c:v>
                </c:pt>
                <c:pt idx="1">
                  <c:v>0.16408668730650156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/>
            </a:pPr>
            <a:r>
              <a:rPr lang="es-ES" sz="1200"/>
              <a:t>¿Con</a:t>
            </a:r>
            <a:r>
              <a:rPr lang="es-ES" sz="1200" baseline="0"/>
              <a:t> qué frecuencia compran las harinas?</a:t>
            </a:r>
            <a:endParaRPr lang="es-ES" sz="120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1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Hoja1!$B$45:$B$48</c:f>
              <c:strCache>
                <c:ptCount val="4"/>
                <c:pt idx="0">
                  <c:v>Semanal</c:v>
                </c:pt>
                <c:pt idx="1">
                  <c:v>Quincenal</c:v>
                </c:pt>
                <c:pt idx="2">
                  <c:v>Mensual</c:v>
                </c:pt>
                <c:pt idx="3">
                  <c:v>Otros</c:v>
                </c:pt>
              </c:strCache>
            </c:strRef>
          </c:cat>
          <c:val>
            <c:numRef>
              <c:f>Hoja1!$D$45:$D$48</c:f>
              <c:numCache>
                <c:formatCode>0%</c:formatCode>
                <c:ptCount val="4"/>
                <c:pt idx="0">
                  <c:v>0.32222222222222652</c:v>
                </c:pt>
                <c:pt idx="1">
                  <c:v>0.43333333333333335</c:v>
                </c:pt>
                <c:pt idx="2">
                  <c:v>0.17407407407407408</c:v>
                </c:pt>
                <c:pt idx="3">
                  <c:v>7.0370370370370375E-2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500" baseline="0"/>
            </a:pPr>
            <a:r>
              <a:rPr lang="es-ES" sz="1200" baseline="0"/>
              <a:t>¿Qué cantidad compra mensualmente?</a:t>
            </a:r>
          </a:p>
        </c:rich>
      </c:tx>
      <c:layout>
        <c:manualLayout>
          <c:xMode val="edge"/>
          <c:yMode val="edge"/>
          <c:x val="6.9454787523602513E-2"/>
          <c:y val="5.777737338671295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1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Hoja1!$B$56:$B$60</c:f>
              <c:strCache>
                <c:ptCount val="5"/>
                <c:pt idx="0">
                  <c:v>50-100g</c:v>
                </c:pt>
                <c:pt idx="1">
                  <c:v>150-200g</c:v>
                </c:pt>
                <c:pt idx="2">
                  <c:v>250-300g</c:v>
                </c:pt>
                <c:pt idx="3">
                  <c:v>350-400g</c:v>
                </c:pt>
                <c:pt idx="4">
                  <c:v>450g-en adelante</c:v>
                </c:pt>
              </c:strCache>
            </c:strRef>
          </c:cat>
          <c:val>
            <c:numRef>
              <c:f>Hoja1!$D$56:$D$60</c:f>
              <c:numCache>
                <c:formatCode>0%</c:formatCode>
                <c:ptCount val="5"/>
                <c:pt idx="0">
                  <c:v>0.16666666666666666</c:v>
                </c:pt>
                <c:pt idx="1">
                  <c:v>0.3629629629629727</c:v>
                </c:pt>
                <c:pt idx="2">
                  <c:v>3.333333333333334E-2</c:v>
                </c:pt>
                <c:pt idx="3">
                  <c:v>0.21111111111111144</c:v>
                </c:pt>
                <c:pt idx="4">
                  <c:v>0.22592592592592592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704601659247915"/>
          <c:y val="0.1553637419860579"/>
          <c:w val="0.38295398340752418"/>
          <c:h val="0.84463625801394204"/>
        </c:manualLayout>
      </c:layout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lang="es-ES"/>
            </a:pPr>
            <a:r>
              <a:rPr lang="es-ES" sz="1200"/>
              <a:t>¿Quienes</a:t>
            </a:r>
            <a:r>
              <a:rPr lang="es-ES" sz="1200" baseline="0"/>
              <a:t> consumen harinas alimenticias?</a:t>
            </a:r>
            <a:endParaRPr lang="es-ES" sz="1200"/>
          </a:p>
        </c:rich>
      </c:tx>
      <c:layout>
        <c:manualLayout>
          <c:xMode val="edge"/>
          <c:yMode val="edge"/>
          <c:x val="0.1432522069877474"/>
          <c:y val="1.209090400067188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Hoja1!$B$68:$B$72</c:f>
              <c:strCache>
                <c:ptCount val="5"/>
                <c:pt idx="0">
                  <c:v>Bebes </c:v>
                </c:pt>
                <c:pt idx="1">
                  <c:v>Niños</c:v>
                </c:pt>
                <c:pt idx="2">
                  <c:v>Ancianos</c:v>
                </c:pt>
                <c:pt idx="3">
                  <c:v>Jovenes </c:v>
                </c:pt>
                <c:pt idx="4">
                  <c:v>Adultos</c:v>
                </c:pt>
              </c:strCache>
            </c:strRef>
          </c:cat>
          <c:val>
            <c:numRef>
              <c:f>Hoja1!$D$68:$D$72</c:f>
              <c:numCache>
                <c:formatCode>0%</c:formatCode>
                <c:ptCount val="5"/>
                <c:pt idx="0">
                  <c:v>0.54814814814814861</c:v>
                </c:pt>
                <c:pt idx="1">
                  <c:v>0.18888888888888891</c:v>
                </c:pt>
                <c:pt idx="2">
                  <c:v>0.11481481481481366</c:v>
                </c:pt>
                <c:pt idx="3">
                  <c:v>4.8148148148148148E-2</c:v>
                </c:pt>
                <c:pt idx="4">
                  <c:v>0.1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315030695018219"/>
          <c:y val="0.25292424653814827"/>
          <c:w val="0.2963483703872033"/>
          <c:h val="0.71033044327803962"/>
        </c:manualLayout>
      </c:layout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/>
            </a:pPr>
            <a:r>
              <a:rPr lang="es-ES" sz="1200" dirty="0"/>
              <a:t>Razón</a:t>
            </a:r>
            <a:r>
              <a:rPr lang="es-ES" sz="1200" baseline="0" dirty="0"/>
              <a:t> Nutricional</a:t>
            </a:r>
            <a:endParaRPr lang="es-ES" sz="1200" dirty="0"/>
          </a:p>
        </c:rich>
      </c:tx>
      <c:layout>
        <c:manualLayout>
          <c:xMode val="edge"/>
          <c:yMode val="edge"/>
          <c:x val="0.17215126497280786"/>
          <c:y val="0.11808081490505634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Hoja1!$B$81:$B$82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Hoja1!$D$81:$D$82</c:f>
              <c:numCache>
                <c:formatCode>0%</c:formatCode>
                <c:ptCount val="2"/>
                <c:pt idx="0">
                  <c:v>0.77407407407408946</c:v>
                </c:pt>
                <c:pt idx="1">
                  <c:v>0.22592592592592592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/>
            </a:pPr>
            <a:r>
              <a:rPr lang="es-ES" sz="1200"/>
              <a:t>Marca</a:t>
            </a:r>
            <a:r>
              <a:rPr lang="es-ES" sz="1200" baseline="0"/>
              <a:t> de Harinas</a:t>
            </a:r>
            <a:endParaRPr lang="es-ES" sz="1200"/>
          </a:p>
        </c:rich>
      </c:tx>
      <c:layout>
        <c:manualLayout>
          <c:xMode val="edge"/>
          <c:yMode val="edge"/>
          <c:x val="0.18519059650792777"/>
          <c:y val="2.549519277408871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7246689334288012"/>
          <c:y val="0.26697715976992237"/>
          <c:w val="0.47514376043903606"/>
          <c:h val="0.59640051376556658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Hoja1!$B$99:$B$105</c:f>
              <c:strCache>
                <c:ptCount val="7"/>
                <c:pt idx="0">
                  <c:v>Harina de Plátano</c:v>
                </c:pt>
                <c:pt idx="1">
                  <c:v>Iris </c:v>
                </c:pt>
                <c:pt idx="2">
                  <c:v>Maicena</c:v>
                </c:pt>
                <c:pt idx="3">
                  <c:v>Harina de Trigo</c:v>
                </c:pt>
                <c:pt idx="4">
                  <c:v>Tapioca </c:v>
                </c:pt>
                <c:pt idx="5">
                  <c:v>Banarey</c:v>
                </c:pt>
                <c:pt idx="6">
                  <c:v>Otras</c:v>
                </c:pt>
              </c:strCache>
            </c:strRef>
          </c:cat>
          <c:val>
            <c:numRef>
              <c:f>Hoja1!$D$99:$D$105</c:f>
              <c:numCache>
                <c:formatCode>0%</c:formatCode>
                <c:ptCount val="7"/>
                <c:pt idx="0">
                  <c:v>8.5185185185185197E-2</c:v>
                </c:pt>
                <c:pt idx="1">
                  <c:v>4.8148148148148148E-2</c:v>
                </c:pt>
                <c:pt idx="2">
                  <c:v>0.35925925925926272</c:v>
                </c:pt>
                <c:pt idx="3">
                  <c:v>0.24074074074074273</c:v>
                </c:pt>
                <c:pt idx="4">
                  <c:v>4.4444444444444502E-2</c:v>
                </c:pt>
                <c:pt idx="5">
                  <c:v>2.5925925925926012E-2</c:v>
                </c:pt>
                <c:pt idx="6">
                  <c:v>0.19629629629629938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615473090885363"/>
          <c:y val="7.3181037777432121E-4"/>
          <c:w val="0.26253347891411666"/>
          <c:h val="0.97032785422324264"/>
        </c:manualLayout>
      </c:layout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/>
            </a:pPr>
            <a:r>
              <a:rPr lang="es-ES" sz="1200"/>
              <a:t>Consume</a:t>
            </a:r>
            <a:r>
              <a:rPr lang="es-ES" sz="1200" baseline="0"/>
              <a:t> Zapallo</a:t>
            </a:r>
            <a:endParaRPr lang="es-ES" sz="1200"/>
          </a:p>
        </c:rich>
      </c:tx>
      <c:layout>
        <c:manualLayout>
          <c:xMode val="edge"/>
          <c:yMode val="edge"/>
          <c:x val="0.22331328510135703"/>
          <c:y val="6.165703275529869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070585272781872"/>
          <c:y val="0.37981642468102267"/>
          <c:w val="0.61731159988764273"/>
          <c:h val="0.54595481923141165"/>
        </c:manualLayout>
      </c:layout>
      <c:pie3DChart>
        <c:varyColors val="1"/>
        <c:ser>
          <c:idx val="0"/>
          <c:order val="0"/>
          <c:explosion val="2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Hoja1!$B$112:$B$113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Hoja1!$D$112:$D$113</c:f>
              <c:numCache>
                <c:formatCode>0%</c:formatCode>
                <c:ptCount val="2"/>
                <c:pt idx="0">
                  <c:v>0.91950464396284826</c:v>
                </c:pt>
                <c:pt idx="1">
                  <c:v>8.0495356037151702E-2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_tradn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/>
            </a:pPr>
            <a:r>
              <a:rPr lang="es-ES" sz="1200"/>
              <a:t>¿Compraría</a:t>
            </a:r>
            <a:r>
              <a:rPr lang="es-ES" sz="1200" baseline="0"/>
              <a:t> el Nuevo Producto?</a:t>
            </a:r>
            <a:endParaRPr lang="es-ES" sz="1200"/>
          </a:p>
        </c:rich>
      </c:tx>
      <c:layout>
        <c:manualLayout>
          <c:xMode val="edge"/>
          <c:yMode val="edge"/>
          <c:x val="0.21347321199093441"/>
          <c:y val="7.977207977207977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9523898533455465E-2"/>
          <c:y val="0.31988918051910314"/>
          <c:w val="0.59260605777393549"/>
          <c:h val="0.55765753639769577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s-ES"/>
                </a:pPr>
                <a:endParaRPr lang="es-ES_tradnl"/>
              </a:p>
            </c:txPr>
            <c:showVal val="1"/>
            <c:showLeaderLines val="1"/>
          </c:dLbls>
          <c:cat>
            <c:strRef>
              <c:f>Hoja1!$B$122:$B$123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Hoja1!$D$122:$D$123</c:f>
              <c:numCache>
                <c:formatCode>0%</c:formatCode>
                <c:ptCount val="2"/>
                <c:pt idx="0">
                  <c:v>0.70278637770897834</c:v>
                </c:pt>
                <c:pt idx="1">
                  <c:v>0.29721362229102166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lang="es-ES"/>
          </a:pPr>
          <a:endParaRPr lang="es-ES_tradnl"/>
        </a:p>
      </c:txPr>
    </c:legend>
    <c:plotVisOnly val="1"/>
  </c:chart>
  <c:spPr>
    <a:ln>
      <a:solidFill>
        <a:schemeClr val="tx2">
          <a:lumMod val="60000"/>
          <a:lumOff val="40000"/>
          <a:alpha val="85000"/>
        </a:schemeClr>
      </a:solidFill>
    </a:ln>
  </c:spPr>
  <c:externalData r:id="rId2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A6936F-2FEB-48C5-A9B2-ED24C8927B59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929B53-9663-4027-B63E-6DBB884157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8DF09-A08A-4400-8D9D-94D4F59879E1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29B2B-2A55-4A61-B5E3-0EEAC5805A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7D689-2D61-4949-A5B7-20DF63A740E5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A656B-DA52-4DE1-8A6A-CD3DD9BE3D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E91BA-68CA-424E-B46A-8C7B215804EA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395D-2925-40BA-AA25-CF4C6C9340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B4C988-FA0D-48A4-B36A-E9419464630E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D4F7B-541A-4940-98A9-B76A319788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0CD5AD-787F-430E-B61B-80214FABA9C0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1E387-5E66-44FC-AC75-0BF8350F07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15B1F6-8785-476C-9793-370752D9827C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568A6B-3058-4914-88D1-FBFC2E825A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95D323-A33E-4F87-810C-ADF06269D1FC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C32DA4-A8D3-4B57-B1F8-84D6DED5DC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425-C715-4B84-809B-5CB1E1603BBC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9D5C4-5BB5-44B3-8BCA-66129A3FE4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A49FB2-7E02-4656-BD57-125720D80593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3EA8E0-E98B-4233-92F7-16AA03A45C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226352-438A-46AB-BE37-5E3CD32A65E6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0F613D-D82D-430E-946C-8BE931712D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C2A5E02-1588-4325-A440-7E83D665F718}" type="datetimeFigureOut">
              <a:rPr lang="es-ES"/>
              <a:pPr>
                <a:defRPr/>
              </a:pPr>
              <a:t>28/02/2010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F133B17-FF05-4E3B-83DF-3000B2CFFE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ESCUELA SUPERIOR POLITECNICA DEL LITORAL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2 Subtítulo"/>
          <p:cNvSpPr>
            <a:spLocks noGrp="1"/>
          </p:cNvSpPr>
          <p:nvPr>
            <p:ph type="subTitle" idx="1"/>
          </p:nvPr>
        </p:nvSpPr>
        <p:spPr>
          <a:xfrm>
            <a:off x="1785938" y="4071938"/>
            <a:ext cx="5614987" cy="1752600"/>
          </a:xfrm>
        </p:spPr>
        <p:txBody>
          <a:bodyPr/>
          <a:lstStyle/>
          <a:p>
            <a:pPr marR="0" eaLnBrk="1" hangingPunct="1"/>
            <a:r>
              <a:rPr lang="es-ES" smtClean="0">
                <a:latin typeface="Arial" charset="0"/>
                <a:cs typeface="Arial" charset="0"/>
              </a:rPr>
              <a:t>Facultad de Economía y Negocios</a:t>
            </a:r>
          </a:p>
          <a:p>
            <a:pPr marR="0" algn="ctr" eaLnBrk="1" hangingPunct="1"/>
            <a:r>
              <a:rPr lang="es-ES" smtClean="0">
                <a:latin typeface="Arial" charset="0"/>
                <a:cs typeface="Arial" charset="0"/>
              </a:rPr>
              <a:t>FEN</a:t>
            </a:r>
          </a:p>
        </p:txBody>
      </p:sp>
      <p:pic>
        <p:nvPicPr>
          <p:cNvPr id="9220" name="Picture 2" descr="http://www.fen.espol.edu.ec/images/LogoFen_Sel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2714625"/>
            <a:ext cx="15176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http://www.icm.espol.edu.ec/oim/images/logos/logo_es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2643188"/>
            <a:ext cx="1357313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4525963"/>
          </a:xfrm>
        </p:spPr>
        <p:txBody>
          <a:bodyPr>
            <a:normAutofit/>
          </a:bodyPr>
          <a:lstStyle/>
          <a:p>
            <a:pPr marL="621792" lvl="1" indent="-74295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s-ES" sz="2400" b="1" u="sng" dirty="0">
                <a:latin typeface="Arial" pitchFamily="34" charset="0"/>
                <a:cs typeface="Arial" pitchFamily="34" charset="0"/>
              </a:rPr>
              <a:t>Definición de las fuentes de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información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_tradnl" sz="2200" b="1" dirty="0" smtClean="0">
              <a:latin typeface="Arial" pitchFamily="34" charset="0"/>
              <a:cs typeface="Arial" pitchFamily="34" charset="0"/>
            </a:endParaRPr>
          </a:p>
          <a:p>
            <a:pPr marL="722313" lvl="2" indent="-36036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s-ES_tradnl" sz="2200" b="1" dirty="0" smtClean="0">
                <a:latin typeface="Arial" pitchFamily="34" charset="0"/>
                <a:cs typeface="Arial" pitchFamily="34" charset="0"/>
              </a:rPr>
              <a:t>Fuentes </a:t>
            </a:r>
            <a:r>
              <a:rPr lang="es-ES_tradnl" sz="2200" b="1" dirty="0">
                <a:latin typeface="Arial" pitchFamily="34" charset="0"/>
                <a:cs typeface="Arial" pitchFamily="34" charset="0"/>
              </a:rPr>
              <a:t>de Información Primaria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722313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>
                <a:latin typeface="Arial" pitchFamily="34" charset="0"/>
                <a:cs typeface="Arial" pitchFamily="34" charset="0"/>
              </a:rPr>
              <a:t>S</a:t>
            </a: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erán 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las encuestas, de las cuales se obtendrán los resultados que validarán o rechazarán la realización de este proyecto. 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b="1" dirty="0">
                <a:latin typeface="Arial" pitchFamily="34" charset="0"/>
                <a:cs typeface="Arial" pitchFamily="34" charset="0"/>
              </a:rPr>
              <a:t> </a:t>
            </a:r>
            <a:endParaRPr lang="es-ES" sz="2200" b="1" dirty="0" smtClean="0">
              <a:latin typeface="Arial" pitchFamily="34" charset="0"/>
              <a:cs typeface="Arial" pitchFamily="34" charset="0"/>
            </a:endParaRPr>
          </a:p>
          <a:p>
            <a:pPr marL="801688" indent="-43973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b="1" dirty="0" smtClean="0">
                <a:latin typeface="Arial" pitchFamily="34" charset="0"/>
                <a:cs typeface="Arial" pitchFamily="34" charset="0"/>
              </a:rPr>
              <a:t>Fuentes de </a:t>
            </a:r>
            <a:r>
              <a:rPr lang="es-ES_tradnl" sz="2200" b="1" dirty="0">
                <a:latin typeface="Arial" pitchFamily="34" charset="0"/>
                <a:cs typeface="Arial" pitchFamily="34" charset="0"/>
              </a:rPr>
              <a:t>Información Secundaria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801688" indent="0" eaLnBrk="1" fontAlgn="auto" hangingPunct="1">
              <a:spcAft>
                <a:spcPts val="0"/>
              </a:spcAft>
              <a:buFont typeface="Wingdings 3"/>
              <a:buNone/>
              <a:tabLst>
                <a:tab pos="801688" algn="l"/>
              </a:tabLst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Se utilizaran datos estadísticos del INEC e información de internet.</a:t>
            </a: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2" descr="http://jimenosky.files.wordpress.com/2008/09/internet_explorer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4929188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792662"/>
          </a:xfrm>
        </p:spPr>
        <p:txBody>
          <a:bodyPr>
            <a:normAutofit/>
          </a:bodyPr>
          <a:lstStyle/>
          <a:p>
            <a:pPr marL="859536" lvl="2" indent="-105251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b="1" u="sng" dirty="0" smtClean="0">
                <a:latin typeface="Arial" pitchFamily="34" charset="0"/>
                <a:cs typeface="Arial" pitchFamily="34" charset="0"/>
              </a:rPr>
              <a:t>Plan de Muestreo</a:t>
            </a:r>
          </a:p>
          <a:p>
            <a:pPr marL="859536" lvl="2" indent="-1052513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C" b="1" u="sng" dirty="0" smtClean="0">
              <a:latin typeface="Arial" pitchFamily="34" charset="0"/>
              <a:cs typeface="Arial" pitchFamily="34" charset="0"/>
            </a:endParaRPr>
          </a:p>
          <a:p>
            <a:pPr marL="859536" lvl="2" indent="-105251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b="1" dirty="0" smtClean="0">
                <a:latin typeface="Arial" pitchFamily="34" charset="0"/>
                <a:cs typeface="Arial" pitchFamily="34" charset="0"/>
              </a:rPr>
              <a:t>Definición </a:t>
            </a:r>
            <a:r>
              <a:rPr lang="es-EC" b="1" dirty="0">
                <a:latin typeface="Arial" pitchFamily="34" charset="0"/>
                <a:cs typeface="Arial" pitchFamily="34" charset="0"/>
              </a:rPr>
              <a:t>de la Población </a:t>
            </a:r>
            <a:r>
              <a:rPr lang="es-EC" b="1" dirty="0" smtClean="0">
                <a:latin typeface="Arial" pitchFamily="34" charset="0"/>
                <a:cs typeface="Arial" pitchFamily="34" charset="0"/>
              </a:rPr>
              <a:t>Objetivo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marL="450850" lvl="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marL="450850" lvl="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nuestro estudio nos enfocaremos principalmente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a hombres, mujeres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embarazadas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en período de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lactancia,  va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dirigido a personas de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nivel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socioeconómico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Medio y Bajo de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la ciudad de Guayaquil.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25" y="928688"/>
            <a:ext cx="7215188" cy="4929187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Determinación de la muestra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71438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N= 1.984.379 habitantes</a:t>
            </a:r>
          </a:p>
          <a:p>
            <a:pPr marL="365760" indent="-71438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Nivel de confianza= 0,95</a:t>
            </a:r>
          </a:p>
          <a:p>
            <a:pPr marL="365760" indent="-71438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Z= 1.96</a:t>
            </a:r>
          </a:p>
          <a:p>
            <a:pPr marL="365760" indent="-71438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p = 0,30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   q = 0,70</a:t>
            </a:r>
            <a:endParaRPr lang="es-ES" sz="24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/>
          </a:p>
        </p:txBody>
      </p:sp>
      <p:pic>
        <p:nvPicPr>
          <p:cNvPr id="20483" name="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786063"/>
            <a:ext cx="2438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>
          <a:xfrm>
            <a:off x="5143500" y="3786188"/>
            <a:ext cx="1571625" cy="428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n=322.64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525962"/>
          </a:xfrm>
        </p:spPr>
        <p:txBody>
          <a:bodyPr>
            <a:normAutofit/>
          </a:bodyPr>
          <a:lstStyle/>
          <a:p>
            <a:pPr marL="621792" lvl="1" indent="-561975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s-EC" sz="2400" b="1" u="sng" dirty="0" smtClean="0">
                <a:latin typeface="Arial" pitchFamily="34" charset="0"/>
                <a:cs typeface="Arial" pitchFamily="34" charset="0"/>
              </a:rPr>
              <a:t>METODOLOGIA  </a:t>
            </a:r>
            <a:r>
              <a:rPr lang="es-EC" sz="2400" b="1" u="sng" dirty="0">
                <a:latin typeface="Arial" pitchFamily="34" charset="0"/>
                <a:cs typeface="Arial" pitchFamily="34" charset="0"/>
              </a:rPr>
              <a:t>A </a:t>
            </a:r>
            <a:r>
              <a:rPr lang="es-EC" sz="2400" b="1" u="sng" dirty="0" smtClean="0">
                <a:latin typeface="Arial" pitchFamily="34" charset="0"/>
                <a:cs typeface="Arial" pitchFamily="34" charset="0"/>
              </a:rPr>
              <a:t> APLICAR</a:t>
            </a:r>
            <a:endParaRPr lang="es-ES" sz="2400" u="sng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sz="2200" b="1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C" sz="2200" b="1" dirty="0" smtClean="0">
                <a:latin typeface="Arial" pitchFamily="34" charset="0"/>
                <a:cs typeface="Arial" pitchFamily="34" charset="0"/>
              </a:rPr>
              <a:t>Encuestas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541338" indent="180975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C" sz="2200" b="1" dirty="0">
                <a:latin typeface="Arial" pitchFamily="34" charset="0"/>
                <a:cs typeface="Arial" pitchFamily="34" charset="0"/>
              </a:rPr>
              <a:t>Objetivos de la </a:t>
            </a:r>
            <a:r>
              <a:rPr lang="es-EC" sz="2200" b="1" dirty="0" smtClean="0">
                <a:latin typeface="Arial" pitchFamily="34" charset="0"/>
                <a:cs typeface="Arial" pitchFamily="34" charset="0"/>
              </a:rPr>
              <a:t>entrevista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982663" indent="-260350" eaLnBrk="1" fontAlgn="auto" hangingPunct="1">
              <a:spcAft>
                <a:spcPts val="0"/>
              </a:spcAft>
              <a:buFont typeface="Wingdings 3"/>
              <a:buChar char=""/>
              <a:tabLst>
                <a:tab pos="1162050" algn="l"/>
              </a:tabLst>
              <a:defRPr/>
            </a:pPr>
            <a:r>
              <a:rPr lang="es-ES" sz="2200" dirty="0">
                <a:latin typeface="Arial" pitchFamily="34" charset="0"/>
                <a:cs typeface="Arial" pitchFamily="34" charset="0"/>
              </a:rPr>
              <a:t>Establecer el grado de conocimiento del 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producto. 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982663" indent="-260350" eaLnBrk="1" fontAlgn="auto" hangingPunct="1">
              <a:spcAft>
                <a:spcPts val="0"/>
              </a:spcAft>
              <a:buFont typeface="Wingdings 3"/>
              <a:buChar char=""/>
              <a:tabLst>
                <a:tab pos="1162050" algn="l"/>
              </a:tabLst>
              <a:defRPr/>
            </a:pPr>
            <a:r>
              <a:rPr lang="es-ES" sz="2200" dirty="0">
                <a:latin typeface="Arial" pitchFamily="34" charset="0"/>
                <a:cs typeface="Arial" pitchFamily="34" charset="0"/>
              </a:rPr>
              <a:t>Determinar la frecuencia de compra del 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producto.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982663" indent="-260350" eaLnBrk="1" fontAlgn="auto" hangingPunct="1">
              <a:spcAft>
                <a:spcPts val="0"/>
              </a:spcAft>
              <a:buFont typeface="Wingdings 3"/>
              <a:buChar char=""/>
              <a:tabLst>
                <a:tab pos="1162050" algn="l"/>
              </a:tabLst>
              <a:defRPr/>
            </a:pPr>
            <a:r>
              <a:rPr lang="es-ES" sz="2200" dirty="0">
                <a:latin typeface="Arial" pitchFamily="34" charset="0"/>
                <a:cs typeface="Arial" pitchFamily="34" charset="0"/>
              </a:rPr>
              <a:t>Conocer la percepción del 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cliente.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982663" indent="-260350" eaLnBrk="1" fontAlgn="auto" hangingPunct="1">
              <a:spcAft>
                <a:spcPts val="0"/>
              </a:spcAft>
              <a:buFont typeface="Wingdings 3"/>
              <a:buChar char=""/>
              <a:tabLst>
                <a:tab pos="1162050" algn="l"/>
              </a:tabLst>
              <a:defRPr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Determinar la plaza del producto.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457200" y="928688"/>
            <a:ext cx="8329613" cy="51974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S" sz="2200" u="sng" smtClean="0">
                <a:latin typeface="Arial" charset="0"/>
                <a:cs typeface="Arial" charset="0"/>
              </a:rPr>
              <a:t>Resultados de la encuesta</a:t>
            </a: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3286116" y="1428736"/>
          <a:ext cx="2786082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9 Gráfico"/>
          <p:cNvGraphicFramePr/>
          <p:nvPr/>
        </p:nvGraphicFramePr>
        <p:xfrm>
          <a:off x="3357554" y="3857628"/>
          <a:ext cx="2714644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Gráfico"/>
          <p:cNvGraphicFramePr/>
          <p:nvPr/>
        </p:nvGraphicFramePr>
        <p:xfrm>
          <a:off x="1142976" y="714356"/>
          <a:ext cx="3071834" cy="210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9 Gráfico"/>
          <p:cNvGraphicFramePr/>
          <p:nvPr/>
        </p:nvGraphicFramePr>
        <p:xfrm>
          <a:off x="4929190" y="714356"/>
          <a:ext cx="3214710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10 Gráfico"/>
          <p:cNvGraphicFramePr/>
          <p:nvPr/>
        </p:nvGraphicFramePr>
        <p:xfrm>
          <a:off x="1214414" y="3429000"/>
          <a:ext cx="3071834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5143504" y="3429000"/>
          <a:ext cx="2508631" cy="183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Gráfico"/>
          <p:cNvGraphicFramePr/>
          <p:nvPr/>
        </p:nvGraphicFramePr>
        <p:xfrm>
          <a:off x="2643174" y="571480"/>
          <a:ext cx="385765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1357290" y="3786190"/>
          <a:ext cx="307183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5000629" y="3786190"/>
          <a:ext cx="3071833" cy="215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Gráfico"/>
          <p:cNvGraphicFramePr/>
          <p:nvPr/>
        </p:nvGraphicFramePr>
        <p:xfrm>
          <a:off x="1142976" y="785794"/>
          <a:ext cx="3038475" cy="225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4714876" y="785794"/>
          <a:ext cx="321471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1142976" y="3571876"/>
          <a:ext cx="321471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8 Gráfico"/>
          <p:cNvGraphicFramePr/>
          <p:nvPr/>
        </p:nvGraphicFramePr>
        <p:xfrm>
          <a:off x="4786314" y="3571876"/>
          <a:ext cx="321471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Marcador de contenido"/>
          <p:cNvSpPr>
            <a:spLocks noGrp="1"/>
          </p:cNvSpPr>
          <p:nvPr>
            <p:ph idx="1"/>
          </p:nvPr>
        </p:nvSpPr>
        <p:spPr>
          <a:xfrm>
            <a:off x="500063" y="1143000"/>
            <a:ext cx="4329112" cy="6143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S" sz="2400" b="1" u="sng" smtClean="0">
                <a:latin typeface="Arial" charset="0"/>
                <a:cs typeface="Arial" charset="0"/>
              </a:rPr>
              <a:t>Demanda del producto</a:t>
            </a:r>
          </a:p>
          <a:p>
            <a:pPr eaLnBrk="1" hangingPunct="1">
              <a:buFont typeface="Wingdings 3" pitchFamily="18" charset="2"/>
              <a:buNone/>
            </a:pPr>
            <a:endParaRPr lang="es-ES" sz="2400" b="1" u="sng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813" y="1785938"/>
          <a:ext cx="3929089" cy="3928200"/>
        </p:xfrm>
        <a:graphic>
          <a:graphicData uri="http://schemas.openxmlformats.org/drawingml/2006/table">
            <a:tbl>
              <a:tblPr/>
              <a:tblGrid>
                <a:gridCol w="2259983"/>
                <a:gridCol w="737359"/>
                <a:gridCol w="931747"/>
              </a:tblGrid>
              <a:tr h="32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Población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1.984.379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04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Clase Social Media + Clase Baja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93.30%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Población Objetivo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1.851.426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Consumen Harinas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1.555.198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72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Prefieren Presentación 200gr.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559.871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Consumen Zapallo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515.081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Consumirían nuestro producto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360.557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Precio dispuesto a pagar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73"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133.406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Demanda anual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57.564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929188" y="2214563"/>
          <a:ext cx="2804160" cy="1216914"/>
        </p:xfrm>
        <a:graphic>
          <a:graphicData uri="http://schemas.openxmlformats.org/drawingml/2006/table">
            <a:tbl>
              <a:tblPr/>
              <a:tblGrid>
                <a:gridCol w="1168400"/>
                <a:gridCol w="817880"/>
                <a:gridCol w="817880"/>
              </a:tblGrid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Parroquia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Habitantes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Francisco Roca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7296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Pedro Carbo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13,462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Tarqui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835,486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42.1%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r>
                        <a:rPr lang="es-ES" sz="1000">
                          <a:latin typeface="Calibri"/>
                        </a:rPr>
                        <a:t>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1,984,379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43.1%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6000750" y="3071813"/>
            <a:ext cx="1163638" cy="365125"/>
          </a:xfrm>
          <a:prstGeom prst="ellipse">
            <a:avLst/>
          </a:prstGeom>
          <a:solidFill>
            <a:srgbClr val="4BACC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s-ES" sz="1100" b="1">
                <a:solidFill>
                  <a:srgbClr val="FFFFFF"/>
                </a:solidFill>
                <a:latin typeface="Arial" pitchFamily="34" charset="0"/>
              </a:rPr>
              <a:t>1.984.379</a:t>
            </a:r>
            <a:endParaRPr lang="es-ES">
              <a:latin typeface="Arial" pitchFamily="34" charset="0"/>
            </a:endParaRPr>
          </a:p>
        </p:txBody>
      </p:sp>
      <p:cxnSp>
        <p:nvCxnSpPr>
          <p:cNvPr id="26709" name="AutoShape 4"/>
          <p:cNvCxnSpPr>
            <a:cxnSpLocks noChangeShapeType="1"/>
          </p:cNvCxnSpPr>
          <p:nvPr/>
        </p:nvCxnSpPr>
        <p:spPr bwMode="auto">
          <a:xfrm>
            <a:off x="6858000" y="3429000"/>
            <a:ext cx="576263" cy="4381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548DD4"/>
            </a:solidFill>
            <a:miter lim="800000"/>
            <a:headEnd/>
            <a:tailEnd type="triangle" w="med" len="med"/>
          </a:ln>
        </p:spPr>
      </p:cxnSp>
      <p:sp>
        <p:nvSpPr>
          <p:cNvPr id="9" name="4 Rectángulo redondeado"/>
          <p:cNvSpPr/>
          <p:nvPr/>
        </p:nvSpPr>
        <p:spPr bwMode="auto">
          <a:xfrm>
            <a:off x="7429500" y="3714750"/>
            <a:ext cx="1352550" cy="53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000"/>
              <a:t>Poblacion Total de Guayaquil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 rot="20606844">
            <a:off x="420891" y="272021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6000" dirty="0" smtClean="0">
                <a:latin typeface="Arial" pitchFamily="34" charset="0"/>
                <a:cs typeface="Arial" pitchFamily="34" charset="0"/>
              </a:rPr>
              <a:t>PLAN DE MARKETING</a:t>
            </a:r>
            <a:endParaRPr lang="es-E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>
            <a:spLocks noGrp="1"/>
          </p:cNvSpPr>
          <p:nvPr>
            <p:ph idx="1"/>
          </p:nvPr>
        </p:nvSpPr>
        <p:spPr>
          <a:xfrm>
            <a:off x="1928813" y="3571875"/>
            <a:ext cx="5643562" cy="257175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s-ES" sz="2800" b="1" smtClean="0">
                <a:latin typeface="Arial" charset="0"/>
                <a:cs typeface="Arial" charset="0"/>
              </a:rPr>
              <a:t>Presentado por:</a:t>
            </a:r>
          </a:p>
          <a:p>
            <a:pPr algn="ctr" eaLnBrk="1" hangingPunct="1"/>
            <a:r>
              <a:rPr lang="es-ES" sz="2800" smtClean="0">
                <a:latin typeface="Arial" charset="0"/>
                <a:cs typeface="Arial" charset="0"/>
              </a:rPr>
              <a:t>Karen Garay Montoya</a:t>
            </a:r>
          </a:p>
          <a:p>
            <a:pPr algn="ctr" eaLnBrk="1" hangingPunct="1"/>
            <a:r>
              <a:rPr lang="es-ES" sz="2800" smtClean="0">
                <a:latin typeface="Arial" charset="0"/>
                <a:cs typeface="Arial" charset="0"/>
              </a:rPr>
              <a:t>Adriana Medrano Cevallos</a:t>
            </a:r>
          </a:p>
          <a:p>
            <a:pPr algn="ctr" eaLnBrk="1" hangingPunct="1"/>
            <a:r>
              <a:rPr lang="es-ES" sz="2800" smtClean="0">
                <a:latin typeface="Arial" charset="0"/>
                <a:cs typeface="Arial" charset="0"/>
              </a:rPr>
              <a:t>Sheyla Naranjo Triviño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143800" cy="242889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3000" dirty="0" smtClean="0"/>
              <a:t/>
            </a:r>
            <a:br>
              <a:rPr lang="es-EC" sz="3000" dirty="0" smtClean="0"/>
            </a:br>
            <a:r>
              <a:rPr lang="es-EC" sz="30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EC" sz="3000" dirty="0">
                <a:latin typeface="Arial" pitchFamily="34" charset="0"/>
                <a:cs typeface="Arial" pitchFamily="34" charset="0"/>
              </a:rPr>
              <a:t>PROYECTO DE PRODUCCIÓN Y COMERCIALIZACIÓN DE HARINA DE ZAPALLO ENRIQUECIDA CON </a:t>
            </a:r>
            <a:r>
              <a:rPr lang="es-EC" sz="3000" dirty="0" smtClean="0">
                <a:latin typeface="Arial" pitchFamily="34" charset="0"/>
                <a:cs typeface="Arial" pitchFamily="34" charset="0"/>
              </a:rPr>
              <a:t>QUINUA”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/>
            </a:r>
            <a:br>
              <a:rPr lang="es-ES" sz="3000" dirty="0">
                <a:latin typeface="Arial" pitchFamily="34" charset="0"/>
                <a:cs typeface="Arial" pitchFamily="34" charset="0"/>
              </a:rPr>
            </a:br>
            <a:endParaRPr lang="es-E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000125"/>
            <a:ext cx="7643812" cy="2357438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3100" b="1" u="sng" dirty="0" smtClean="0">
                <a:latin typeface="Arial" pitchFamily="34" charset="0"/>
                <a:cs typeface="Arial" pitchFamily="34" charset="0"/>
              </a:rPr>
              <a:t>Ciclo de Vida del Producto</a:t>
            </a:r>
          </a:p>
          <a:p>
            <a:pPr marL="269875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400" b="1" u="sng" dirty="0">
              <a:latin typeface="Arial" pitchFamily="34" charset="0"/>
              <a:cs typeface="Arial" pitchFamily="34" charset="0"/>
            </a:endParaRPr>
          </a:p>
          <a:p>
            <a:pPr marL="269875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El primer año del producto, tendrá un VAN negativo debido que en este lapso de tiempo nuestra empresa recuperara la inversión inicial, pero después de la aceptación del público y cubriendo todos los gastos obtendremos ingresos hasta que nuestro producto alcance su madurez.</a:t>
            </a:r>
            <a:r>
              <a:rPr lang="es-ES_tradnl" sz="2800" dirty="0" smtClean="0"/>
              <a:t> </a:t>
            </a: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675" name="Group 14"/>
          <p:cNvGrpSpPr>
            <a:grpSpLocks/>
          </p:cNvGrpSpPr>
          <p:nvPr/>
        </p:nvGrpSpPr>
        <p:grpSpPr bwMode="auto">
          <a:xfrm>
            <a:off x="2857500" y="3714750"/>
            <a:ext cx="3857625" cy="2357438"/>
            <a:chOff x="4108" y="12098"/>
            <a:chExt cx="4742" cy="2703"/>
          </a:xfrm>
        </p:grpSpPr>
        <p:cxnSp>
          <p:nvCxnSpPr>
            <p:cNvPr id="28676" name="AutoShape 15"/>
            <p:cNvCxnSpPr>
              <a:cxnSpLocks noChangeShapeType="1"/>
            </p:cNvCxnSpPr>
            <p:nvPr/>
          </p:nvCxnSpPr>
          <p:spPr bwMode="auto">
            <a:xfrm>
              <a:off x="4371" y="14325"/>
              <a:ext cx="4116" cy="0"/>
            </a:xfrm>
            <a:prstGeom prst="straightConnector1">
              <a:avLst/>
            </a:prstGeom>
            <a:noFill/>
            <a:ln w="15875">
              <a:solidFill>
                <a:srgbClr val="C2D69B"/>
              </a:solidFill>
              <a:round/>
              <a:headEnd/>
              <a:tailEnd/>
            </a:ln>
          </p:spPr>
        </p:cxnSp>
        <p:sp>
          <p:nvSpPr>
            <p:cNvPr id="28677" name="Rectangle 20"/>
            <p:cNvSpPr>
              <a:spLocks noChangeArrowheads="1"/>
            </p:cNvSpPr>
            <p:nvPr/>
          </p:nvSpPr>
          <p:spPr bwMode="auto">
            <a:xfrm>
              <a:off x="4108" y="12098"/>
              <a:ext cx="1250" cy="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s-ES_tradnl" sz="700"/>
                <a:t>Introducción</a:t>
              </a:r>
              <a:endParaRPr lang="es-ES"/>
            </a:p>
          </p:txBody>
        </p:sp>
        <p:sp>
          <p:nvSpPr>
            <p:cNvPr id="28678" name="Rectangle 22"/>
            <p:cNvSpPr>
              <a:spLocks noChangeArrowheads="1"/>
            </p:cNvSpPr>
            <p:nvPr/>
          </p:nvSpPr>
          <p:spPr bwMode="auto">
            <a:xfrm>
              <a:off x="5102" y="12098"/>
              <a:ext cx="1250" cy="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s-ES_tradnl" sz="700"/>
                <a:t>Crecimiento</a:t>
              </a:r>
              <a:endParaRPr lang="es-ES"/>
            </a:p>
          </p:txBody>
        </p:sp>
        <p:sp>
          <p:nvSpPr>
            <p:cNvPr id="28679" name="Rectangle 23"/>
            <p:cNvSpPr>
              <a:spLocks noChangeArrowheads="1"/>
            </p:cNvSpPr>
            <p:nvPr/>
          </p:nvSpPr>
          <p:spPr bwMode="auto">
            <a:xfrm>
              <a:off x="6101" y="12098"/>
              <a:ext cx="1250" cy="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s-ES_tradnl" sz="700"/>
                <a:t>   Madurez</a:t>
              </a:r>
              <a:endParaRPr lang="es-ES"/>
            </a:p>
          </p:txBody>
        </p:sp>
        <p:sp>
          <p:nvSpPr>
            <p:cNvPr id="28680" name="Rectangle 24"/>
            <p:cNvSpPr>
              <a:spLocks noChangeArrowheads="1"/>
            </p:cNvSpPr>
            <p:nvPr/>
          </p:nvSpPr>
          <p:spPr bwMode="auto">
            <a:xfrm>
              <a:off x="7094" y="12098"/>
              <a:ext cx="1250" cy="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s-ES_tradnl" sz="700"/>
                <a:t>   Declive</a:t>
              </a:r>
              <a:endParaRPr lang="es-ES"/>
            </a:p>
          </p:txBody>
        </p:sp>
        <p:sp>
          <p:nvSpPr>
            <p:cNvPr id="28681" name="Rectangle 25"/>
            <p:cNvSpPr>
              <a:spLocks noChangeArrowheads="1"/>
            </p:cNvSpPr>
            <p:nvPr/>
          </p:nvSpPr>
          <p:spPr bwMode="auto">
            <a:xfrm>
              <a:off x="7600" y="13021"/>
              <a:ext cx="1250" cy="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s-ES_tradnl" sz="700"/>
                <a:t>   Ventas</a:t>
              </a:r>
              <a:endParaRPr lang="es-ES"/>
            </a:p>
          </p:txBody>
        </p:sp>
        <p:sp>
          <p:nvSpPr>
            <p:cNvPr id="28682" name="Rectangle 26"/>
            <p:cNvSpPr>
              <a:spLocks noChangeArrowheads="1"/>
            </p:cNvSpPr>
            <p:nvPr/>
          </p:nvSpPr>
          <p:spPr bwMode="auto">
            <a:xfrm>
              <a:off x="4218" y="14448"/>
              <a:ext cx="1250" cy="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s-ES_tradnl" sz="700"/>
                <a:t>Tiempo</a:t>
              </a:r>
              <a:endParaRPr lang="es-ES"/>
            </a:p>
          </p:txBody>
        </p:sp>
        <p:sp>
          <p:nvSpPr>
            <p:cNvPr id="28683" name="Freeform 17"/>
            <p:cNvSpPr>
              <a:spLocks/>
            </p:cNvSpPr>
            <p:nvPr/>
          </p:nvSpPr>
          <p:spPr bwMode="auto">
            <a:xfrm>
              <a:off x="4371" y="12326"/>
              <a:ext cx="3464" cy="1999"/>
            </a:xfrm>
            <a:custGeom>
              <a:avLst/>
              <a:gdLst>
                <a:gd name="T0" fmla="*/ 0 w 3464"/>
                <a:gd name="T1" fmla="*/ 1999 h 1999"/>
                <a:gd name="T2" fmla="*/ 597 w 3464"/>
                <a:gd name="T3" fmla="*/ 1781 h 1999"/>
                <a:gd name="T4" fmla="*/ 1209 w 3464"/>
                <a:gd name="T5" fmla="*/ 1102 h 1999"/>
                <a:gd name="T6" fmla="*/ 1725 w 3464"/>
                <a:gd name="T7" fmla="*/ 273 h 1999"/>
                <a:gd name="T8" fmla="*/ 2323 w 3464"/>
                <a:gd name="T9" fmla="*/ 2 h 1999"/>
                <a:gd name="T10" fmla="*/ 2988 w 3464"/>
                <a:gd name="T11" fmla="*/ 260 h 1999"/>
                <a:gd name="T12" fmla="*/ 3464 w 3464"/>
                <a:gd name="T13" fmla="*/ 667 h 19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64"/>
                <a:gd name="T22" fmla="*/ 0 h 1999"/>
                <a:gd name="T23" fmla="*/ 3464 w 3464"/>
                <a:gd name="T24" fmla="*/ 1999 h 19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64" h="1999">
                  <a:moveTo>
                    <a:pt x="0" y="1999"/>
                  </a:moveTo>
                  <a:cubicBezTo>
                    <a:pt x="198" y="1964"/>
                    <a:pt x="396" y="1930"/>
                    <a:pt x="597" y="1781"/>
                  </a:cubicBezTo>
                  <a:cubicBezTo>
                    <a:pt x="798" y="1632"/>
                    <a:pt x="1021" y="1353"/>
                    <a:pt x="1209" y="1102"/>
                  </a:cubicBezTo>
                  <a:cubicBezTo>
                    <a:pt x="1397" y="851"/>
                    <a:pt x="1539" y="456"/>
                    <a:pt x="1725" y="273"/>
                  </a:cubicBezTo>
                  <a:cubicBezTo>
                    <a:pt x="1911" y="90"/>
                    <a:pt x="2113" y="4"/>
                    <a:pt x="2323" y="2"/>
                  </a:cubicBezTo>
                  <a:cubicBezTo>
                    <a:pt x="2533" y="0"/>
                    <a:pt x="2798" y="149"/>
                    <a:pt x="2988" y="260"/>
                  </a:cubicBezTo>
                  <a:cubicBezTo>
                    <a:pt x="3178" y="371"/>
                    <a:pt x="3321" y="519"/>
                    <a:pt x="3464" y="667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cxnSp>
          <p:nvCxnSpPr>
            <p:cNvPr id="28684" name="AutoShape 18"/>
            <p:cNvCxnSpPr>
              <a:cxnSpLocks noChangeShapeType="1"/>
            </p:cNvCxnSpPr>
            <p:nvPr/>
          </p:nvCxnSpPr>
          <p:spPr bwMode="auto">
            <a:xfrm flipH="1">
              <a:off x="5222" y="12098"/>
              <a:ext cx="27" cy="2227"/>
            </a:xfrm>
            <a:prstGeom prst="straightConnector1">
              <a:avLst/>
            </a:prstGeom>
            <a:noFill/>
            <a:ln w="25400">
              <a:solidFill>
                <a:srgbClr val="8DB3E2"/>
              </a:solidFill>
              <a:round/>
              <a:headEnd/>
              <a:tailEnd/>
            </a:ln>
          </p:spPr>
        </p:cxnSp>
        <p:cxnSp>
          <p:nvCxnSpPr>
            <p:cNvPr id="28685" name="AutoShape 21"/>
            <p:cNvCxnSpPr>
              <a:cxnSpLocks noChangeShapeType="1"/>
            </p:cNvCxnSpPr>
            <p:nvPr/>
          </p:nvCxnSpPr>
          <p:spPr bwMode="auto">
            <a:xfrm flipH="1">
              <a:off x="6101" y="12098"/>
              <a:ext cx="27" cy="2227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8686" name="AutoShape 16"/>
            <p:cNvCxnSpPr>
              <a:cxnSpLocks noChangeShapeType="1"/>
            </p:cNvCxnSpPr>
            <p:nvPr/>
          </p:nvCxnSpPr>
          <p:spPr bwMode="auto">
            <a:xfrm>
              <a:off x="4371" y="14448"/>
              <a:ext cx="3994" cy="0"/>
            </a:xfrm>
            <a:prstGeom prst="straightConnector1">
              <a:avLst/>
            </a:prstGeom>
            <a:noFill/>
            <a:ln w="19050">
              <a:solidFill>
                <a:srgbClr val="D99594"/>
              </a:solidFill>
              <a:round/>
              <a:headEnd/>
              <a:tailEnd type="triangle" w="med" len="med"/>
            </a:ln>
          </p:spPr>
        </p:cxnSp>
        <p:cxnSp>
          <p:nvCxnSpPr>
            <p:cNvPr id="28687" name="AutoShape 19"/>
            <p:cNvCxnSpPr>
              <a:cxnSpLocks noChangeShapeType="1"/>
            </p:cNvCxnSpPr>
            <p:nvPr/>
          </p:nvCxnSpPr>
          <p:spPr bwMode="auto">
            <a:xfrm flipH="1">
              <a:off x="7020" y="12098"/>
              <a:ext cx="27" cy="2227"/>
            </a:xfrm>
            <a:prstGeom prst="straightConnector1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38"/>
            <a:ext cx="8258175" cy="5483225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b="1" u="sng" dirty="0">
                <a:latin typeface="Arial" pitchFamily="34" charset="0"/>
                <a:cs typeface="Arial" pitchFamily="34" charset="0"/>
              </a:rPr>
              <a:t>Objetivos del Plan de Marketing</a:t>
            </a:r>
            <a:endParaRPr lang="es-ES" sz="2200" b="1" u="sng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b="1" dirty="0">
                <a:latin typeface="Arial" pitchFamily="34" charset="0"/>
                <a:cs typeface="Arial" pitchFamily="34" charset="0"/>
              </a:rPr>
              <a:t> 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b="1" dirty="0" smtClean="0">
                <a:latin typeface="Arial" pitchFamily="34" charset="0"/>
                <a:cs typeface="Arial" pitchFamily="34" charset="0"/>
              </a:rPr>
              <a:t>Corto </a:t>
            </a:r>
            <a:r>
              <a:rPr lang="es-ES_tradnl" sz="2200" b="1" dirty="0">
                <a:latin typeface="Arial" pitchFamily="34" charset="0"/>
                <a:cs typeface="Arial" pitchFamily="34" charset="0"/>
              </a:rPr>
              <a:t>Plazo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>
                <a:latin typeface="Arial" pitchFamily="34" charset="0"/>
                <a:cs typeface="Arial" pitchFamily="34" charset="0"/>
              </a:rPr>
              <a:t> 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>
                <a:latin typeface="Arial" pitchFamily="34" charset="0"/>
                <a:cs typeface="Arial" pitchFamily="34" charset="0"/>
              </a:rPr>
              <a:t>GENERAL: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63182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Ofrecer un 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producto saludable, generando plazas de trabajo para los Guayaquileños.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b="1" dirty="0">
                <a:latin typeface="Arial" pitchFamily="34" charset="0"/>
                <a:cs typeface="Arial" pitchFamily="34" charset="0"/>
              </a:rPr>
              <a:t> 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>
                <a:latin typeface="Arial" pitchFamily="34" charset="0"/>
                <a:cs typeface="Arial" pitchFamily="34" charset="0"/>
              </a:rPr>
              <a:t>MARKETING: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63182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Conseguir 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el zapallo y la quinua a bajos </a:t>
            </a: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costos.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631825" indent="-180975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Tratar 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de </a:t>
            </a: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cubrir el 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mercado ofreciéndolos </a:t>
            </a: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en tiendas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2200" dirty="0" err="1" smtClean="0">
                <a:latin typeface="Arial" pitchFamily="34" charset="0"/>
                <a:cs typeface="Arial" pitchFamily="34" charset="0"/>
              </a:rPr>
              <a:t>minimarket</a:t>
            </a: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y ferias libres. 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b="1" dirty="0">
                <a:latin typeface="Arial" pitchFamily="34" charset="0"/>
                <a:cs typeface="Arial" pitchFamily="34" charset="0"/>
              </a:rPr>
              <a:t> 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50" y="1000125"/>
            <a:ext cx="7572375" cy="4525963"/>
          </a:xfrm>
        </p:spPr>
        <p:txBody>
          <a:bodyPr>
            <a:normAutofit/>
          </a:bodyPr>
          <a:lstStyle/>
          <a:p>
            <a:pPr marL="365760" indent="-71438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FINANCIEROS: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541338" indent="-179388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Recuperar la inversión inicial en un corto plazo.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541338" indent="-179388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Reducir en lo mínimo costos innecesarios.</a:t>
            </a:r>
            <a:endParaRPr lang="es-ES_tradnl" sz="2200" b="1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s-ES_tradnl" sz="2200" b="1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b="1" dirty="0" smtClean="0">
                <a:latin typeface="Arial" pitchFamily="34" charset="0"/>
                <a:cs typeface="Arial" pitchFamily="34" charset="0"/>
              </a:rPr>
              <a:t>Largo Plazo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71438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MARKETING: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455613" indent="-93663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 Crear coordinación en las actividades dentro de la empresa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71438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71438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FINANCIERO: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 Dar la mejor utilización de los activos.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Vender activos depreciados.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500" y="1357313"/>
            <a:ext cx="8115300" cy="476885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b="1" u="sng" dirty="0">
                <a:latin typeface="Arial" pitchFamily="34" charset="0"/>
                <a:cs typeface="Arial" pitchFamily="34" charset="0"/>
              </a:rPr>
              <a:t>Análisis Estratégico</a:t>
            </a:r>
            <a:endParaRPr lang="es-ES" sz="2200" u="sng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Estableceremos 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iniciativas de comercialización y enfoques de negocios de una empresa, para: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1162050" indent="-269875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>
                <a:latin typeface="Arial" pitchFamily="34" charset="0"/>
                <a:cs typeface="Arial" pitchFamily="34" charset="0"/>
              </a:rPr>
              <a:t>Atraer y agradar a los clientes.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1162050" indent="-269875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>
                <a:latin typeface="Arial" pitchFamily="34" charset="0"/>
                <a:cs typeface="Arial" pitchFamily="34" charset="0"/>
              </a:rPr>
              <a:t>Soportar las presiones competitivas.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1162050" indent="-269875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200" dirty="0">
                <a:latin typeface="Arial" pitchFamily="34" charset="0"/>
                <a:cs typeface="Arial" pitchFamily="34" charset="0"/>
              </a:rPr>
              <a:t>Fortalecer la posición de mercado.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88" y="642938"/>
            <a:ext cx="7215187" cy="542925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600" b="1" u="sng" dirty="0" smtClean="0">
                <a:latin typeface="Arial" pitchFamily="34" charset="0"/>
                <a:cs typeface="Arial" pitchFamily="34" charset="0"/>
              </a:rPr>
              <a:t>Análisis FODA</a:t>
            </a:r>
            <a:endParaRPr lang="es-ES" sz="2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400" b="1" u="sng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FORTALEZAS</a:t>
            </a:r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Nuevo sabor de zapallo enriquecido con quinua.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Bajo Costo de Materia Prima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Producto de alto valor nutritivo y de bajas calorías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 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OPORTUNIDADES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sz="2400" dirty="0">
                <a:latin typeface="Arial" pitchFamily="34" charset="0"/>
                <a:cs typeface="Arial" pitchFamily="34" charset="0"/>
              </a:rPr>
              <a:t>Expandir la distribución del producto a toda la ciudad de Guayaquil.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El público prefiere productos nutritivos a la hora de alimentar a su familia.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sz="2400" dirty="0">
                <a:latin typeface="Arial" pitchFamily="34" charset="0"/>
                <a:cs typeface="Arial" pitchFamily="34" charset="0"/>
              </a:rPr>
              <a:t>No existe en el mercado productos que tengan como materia prima al zapallo y la quinua.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Es un producto para todas las edades y para todo nivel socioeconómico.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63" y="714375"/>
            <a:ext cx="7215187" cy="50720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400" b="1" i="1" dirty="0" smtClean="0">
                <a:latin typeface="Arial" pitchFamily="34" charset="0"/>
                <a:cs typeface="Arial" pitchFamily="34" charset="0"/>
              </a:rPr>
              <a:t>DEBILIDADES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sz="2400" dirty="0" smtClean="0">
                <a:latin typeface="Arial" pitchFamily="34" charset="0"/>
                <a:cs typeface="Arial" pitchFamily="34" charset="0"/>
              </a:rPr>
              <a:t>El capital de trabajo es muy bajo en relación a otras empresas.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Alta inversión en publicidad y marketing.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Por ser producto nuevo, el inicio y el posicionamiento en la mente del mercado meta será débil.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4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400" b="1" i="1" dirty="0" smtClean="0">
                <a:latin typeface="Arial" pitchFamily="34" charset="0"/>
                <a:cs typeface="Arial" pitchFamily="34" charset="0"/>
              </a:rPr>
              <a:t>AMENAZAS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La lealtad del público hacia los demás productos del mercado.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Crisis financiera mundial.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sz="2400" dirty="0" smtClean="0">
                <a:latin typeface="Arial" pitchFamily="34" charset="0"/>
                <a:cs typeface="Arial" pitchFamily="34" charset="0"/>
              </a:rPr>
              <a:t>Problemas externos no controlables, como la inflación, que provocan una variación en el ingreso de los consumidores.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b="1" u="sng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4 Marcador de contenido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s-EC" sz="22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C" sz="22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C" sz="2200" b="1" smtClean="0">
                <a:latin typeface="Arial" charset="0"/>
                <a:cs typeface="Arial" charset="0"/>
              </a:rPr>
              <a:t>Mercado Meta</a:t>
            </a:r>
            <a:endParaRPr lang="es-ES" sz="22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S_tradnl" sz="2200" smtClean="0">
                <a:latin typeface="Arial" charset="0"/>
                <a:cs typeface="Arial" charset="0"/>
              </a:rPr>
              <a:t>    Nivel socioeconómico medio y bajo, conformado por hombres y mujeres que les gusta consumir bebidas ricas, deliciosas y nutritivas, de las parroquias Francisco Roca, Pedro Carbo, Tarqui.</a:t>
            </a:r>
          </a:p>
          <a:p>
            <a:pPr eaLnBrk="1" hangingPunct="1">
              <a:buFont typeface="Wingdings 3" pitchFamily="18" charset="2"/>
              <a:buNone/>
            </a:pPr>
            <a:endParaRPr lang="es-ES_tradnl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S_tradnl" sz="2200" b="1" smtClean="0">
                <a:latin typeface="Arial" charset="0"/>
                <a:cs typeface="Arial" charset="0"/>
              </a:rPr>
              <a:t>Posicionamiento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S_tradnl" sz="2200" smtClean="0">
                <a:latin typeface="Arial" charset="0"/>
                <a:cs typeface="Arial" charset="0"/>
              </a:rPr>
              <a:t>    Se lo logrará ofreciendo a los consumidores un producto nuevo que satisface sus necesidades y expectativas.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Marcador de contenido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  <a:buFont typeface="Wingdings 3" pitchFamily="18" charset="2"/>
              <a:buNone/>
            </a:pPr>
            <a:r>
              <a:rPr lang="es-ES_tradnl" sz="2200" b="1" smtClean="0">
                <a:latin typeface="Arial" charset="0"/>
                <a:cs typeface="Arial" charset="0"/>
              </a:rPr>
              <a:t>Marketing Mix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S_tradnl" sz="2200" b="1" smtClean="0">
                <a:latin typeface="Arial" charset="0"/>
                <a:cs typeface="Arial" charset="0"/>
              </a:rPr>
              <a:t>Producto</a:t>
            </a:r>
            <a:endParaRPr lang="es-ES_tradnl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_tradnl" sz="2200" smtClean="0">
                <a:latin typeface="Arial" charset="0"/>
                <a:cs typeface="Arial" charset="0"/>
              </a:rPr>
              <a:t>Podemos obtener ciertos derivados como elaboración de bebidas, galletas  y tortas.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_tradnl" sz="2200" smtClean="0">
                <a:latin typeface="Arial" charset="0"/>
                <a:cs typeface="Arial" charset="0"/>
              </a:rPr>
              <a:t>El producto está hecho de los  ingredientes principales que son el zapallo y la quinua.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S_tradnl" sz="2200" b="1" smtClean="0">
                <a:latin typeface="Arial" charset="0"/>
                <a:cs typeface="Arial" charset="0"/>
              </a:rPr>
              <a:t> 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S_tradnl" sz="2200" smtClean="0">
                <a:latin typeface="Arial" charset="0"/>
                <a:cs typeface="Arial" charset="0"/>
              </a:rPr>
              <a:t>Empaque: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_tradnl" sz="2200" smtClean="0">
                <a:latin typeface="Arial" charset="0"/>
                <a:cs typeface="Arial" charset="0"/>
              </a:rPr>
              <a:t>Funda transparente de 200gr, con etiqueta y el logo del zapallo con quinua</a:t>
            </a:r>
            <a:endParaRPr lang="es-ES" sz="2200" smtClean="0">
              <a:latin typeface="Arial" charset="0"/>
              <a:cs typeface="Arial" charset="0"/>
            </a:endParaRPr>
          </a:p>
        </p:txBody>
      </p:sp>
      <p:pic>
        <p:nvPicPr>
          <p:cNvPr id="35843" name="3 Imagen"/>
          <p:cNvPicPr>
            <a:picLocks noChangeAspect="1" noChangeArrowheads="1"/>
          </p:cNvPicPr>
          <p:nvPr/>
        </p:nvPicPr>
        <p:blipFill>
          <a:blip r:embed="rId2" cstate="print"/>
          <a:srcRect l="4724" t="1105" r="9747" b="3973"/>
          <a:stretch>
            <a:fillRect/>
          </a:stretch>
        </p:blipFill>
        <p:spPr bwMode="auto">
          <a:xfrm>
            <a:off x="4429125" y="4214813"/>
            <a:ext cx="1385888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Marcador de contenido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S_tradnl" sz="2200" b="1" smtClean="0">
                <a:latin typeface="Arial" charset="0"/>
                <a:cs typeface="Arial" charset="0"/>
              </a:rPr>
              <a:t> Precio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_tradnl" sz="2200" smtClean="0">
                <a:latin typeface="Arial" charset="0"/>
                <a:cs typeface="Arial" charset="0"/>
              </a:rPr>
              <a:t>Será de $0,84 por cada funda de harina de 200 gramos.</a:t>
            </a:r>
          </a:p>
          <a:p>
            <a:pPr eaLnBrk="1" hangingPunct="1"/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S_tradnl" sz="2200" b="1" smtClean="0">
                <a:latin typeface="Arial" charset="0"/>
                <a:cs typeface="Arial" charset="0"/>
              </a:rPr>
              <a:t>Plaza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S_tradnl" sz="2200" smtClean="0">
                <a:latin typeface="Arial" charset="0"/>
                <a:cs typeface="Arial" charset="0"/>
              </a:rPr>
              <a:t> Tiendas</a:t>
            </a:r>
            <a:r>
              <a:rPr lang="es-ES" sz="2200" smtClean="0">
                <a:latin typeface="Arial" charset="0"/>
                <a:cs typeface="Arial" charset="0"/>
              </a:rPr>
              <a:t>, </a:t>
            </a:r>
            <a:r>
              <a:rPr lang="es-ES_tradnl" sz="2200" smtClean="0">
                <a:latin typeface="Arial" charset="0"/>
                <a:cs typeface="Arial" charset="0"/>
              </a:rPr>
              <a:t>minimarkets y ferias Libres de la ciudad de Guayaquil.</a:t>
            </a:r>
          </a:p>
          <a:p>
            <a:pPr eaLnBrk="1" hangingPunct="1">
              <a:buFont typeface="Wingdings 3" pitchFamily="18" charset="2"/>
              <a:buNone/>
            </a:pPr>
            <a:endParaRPr lang="es-ES_tradnl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S_tradnl" sz="2200" b="1" i="1" smtClean="0">
                <a:latin typeface="Arial" charset="0"/>
                <a:cs typeface="Arial" charset="0"/>
              </a:rPr>
              <a:t>Canales de Distribución </a:t>
            </a:r>
          </a:p>
          <a:p>
            <a:pPr eaLnBrk="1" hangingPunct="1">
              <a:buFont typeface="Wingdings 3" pitchFamily="18" charset="2"/>
              <a:buNone/>
            </a:pPr>
            <a:endParaRPr lang="es-ES" sz="2400" smtClean="0"/>
          </a:p>
          <a:p>
            <a:pPr eaLnBrk="1" hangingPunct="1">
              <a:buFont typeface="Wingdings 3" pitchFamily="18" charset="2"/>
              <a:buNone/>
            </a:pPr>
            <a:endParaRPr lang="es-ES" sz="24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</p:txBody>
      </p:sp>
      <p:pic>
        <p:nvPicPr>
          <p:cNvPr id="36867" name="3 Imagen" descr="http://www.directivoglobal.com/imgcursos/234_1.gif"/>
          <p:cNvPicPr>
            <a:picLocks noChangeAspect="1" noChangeArrowheads="1"/>
          </p:cNvPicPr>
          <p:nvPr/>
        </p:nvPicPr>
        <p:blipFill>
          <a:blip r:embed="rId2" cstate="print"/>
          <a:srcRect l="3653" t="2100" r="81735" b="83202"/>
          <a:stretch>
            <a:fillRect/>
          </a:stretch>
        </p:blipFill>
        <p:spPr bwMode="auto">
          <a:xfrm>
            <a:off x="1857375" y="4429125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4 Imagen" descr="http://www.sivdepot.com/Documentos/_DOCUMENTOS/283/impot.png"/>
          <p:cNvPicPr>
            <a:picLocks noChangeAspect="1" noChangeArrowheads="1"/>
          </p:cNvPicPr>
          <p:nvPr/>
        </p:nvPicPr>
        <p:blipFill>
          <a:blip r:embed="rId3" cstate="print"/>
          <a:srcRect l="67000" t="12500" r="10667" b="60001"/>
          <a:stretch>
            <a:fillRect/>
          </a:stretch>
        </p:blipFill>
        <p:spPr bwMode="auto">
          <a:xfrm>
            <a:off x="3429000" y="4357688"/>
            <a:ext cx="9715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5 Imagen" descr="http://farm3.static.flickr.com/2635/4100002462_83c305c0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4214813"/>
            <a:ext cx="6000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6 Imagen" descr="http://www.directivoglobal.com/imgcursos/234_1.gif"/>
          <p:cNvPicPr>
            <a:picLocks noChangeAspect="1" noChangeArrowheads="1"/>
          </p:cNvPicPr>
          <p:nvPr/>
        </p:nvPicPr>
        <p:blipFill>
          <a:blip r:embed="rId2" cstate="print"/>
          <a:srcRect l="81583" t="39896" r="2588" b="43307"/>
          <a:stretch>
            <a:fillRect/>
          </a:stretch>
        </p:blipFill>
        <p:spPr bwMode="auto">
          <a:xfrm>
            <a:off x="6286500" y="4357688"/>
            <a:ext cx="9112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71" name="Group 1"/>
          <p:cNvGrpSpPr>
            <a:grpSpLocks/>
          </p:cNvGrpSpPr>
          <p:nvPr/>
        </p:nvGrpSpPr>
        <p:grpSpPr bwMode="auto">
          <a:xfrm>
            <a:off x="1714500" y="4714875"/>
            <a:ext cx="5605463" cy="1695450"/>
            <a:chOff x="1590" y="3105"/>
            <a:chExt cx="8828" cy="2670"/>
          </a:xfrm>
        </p:grpSpPr>
        <p:sp>
          <p:nvSpPr>
            <p:cNvPr id="36872" name="AutoShape 2"/>
            <p:cNvSpPr>
              <a:spLocks noChangeArrowheads="1"/>
            </p:cNvSpPr>
            <p:nvPr/>
          </p:nvSpPr>
          <p:spPr bwMode="auto">
            <a:xfrm>
              <a:off x="1590" y="3420"/>
              <a:ext cx="1830" cy="135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ES" sz="1100">
                <a:latin typeface="Times New Roman" pitchFamily="18" charset="0"/>
              </a:endParaRPr>
            </a:p>
            <a:p>
              <a:pPr algn="ctr"/>
              <a:r>
                <a:rPr lang="es-ES_tradnl" sz="1000"/>
                <a:t>Fabricante</a:t>
              </a:r>
              <a:endParaRPr lang="es-ES"/>
            </a:p>
          </p:txBody>
        </p:sp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4065" y="3420"/>
              <a:ext cx="2115" cy="14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ES" sz="1100">
                <a:latin typeface="Times New Roman" pitchFamily="18" charset="0"/>
              </a:endParaRPr>
            </a:p>
            <a:p>
              <a:pPr algn="ctr"/>
              <a:r>
                <a:rPr lang="es-ES_tradnl" sz="1000"/>
                <a:t>Transporte</a:t>
              </a:r>
              <a:endParaRPr lang="es-ES"/>
            </a:p>
          </p:txBody>
        </p:sp>
        <p:sp>
          <p:nvSpPr>
            <p:cNvPr id="36874" name="AutoShape 4"/>
            <p:cNvSpPr>
              <a:spLocks noChangeArrowheads="1"/>
            </p:cNvSpPr>
            <p:nvPr/>
          </p:nvSpPr>
          <p:spPr bwMode="auto">
            <a:xfrm>
              <a:off x="6315" y="3645"/>
              <a:ext cx="2340" cy="213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ES" sz="1100">
                <a:latin typeface="Times New Roman" pitchFamily="18" charset="0"/>
              </a:endParaRPr>
            </a:p>
            <a:p>
              <a:pPr algn="ctr"/>
              <a:r>
                <a:rPr lang="es-ES_tradnl" sz="1000"/>
                <a:t>Tienda, Feria y Minimarket.</a:t>
              </a:r>
              <a:endParaRPr lang="es-ES"/>
            </a:p>
          </p:txBody>
        </p:sp>
        <p:sp>
          <p:nvSpPr>
            <p:cNvPr id="36875" name="AutoShape 5"/>
            <p:cNvSpPr>
              <a:spLocks noChangeArrowheads="1"/>
            </p:cNvSpPr>
            <p:nvPr/>
          </p:nvSpPr>
          <p:spPr bwMode="auto">
            <a:xfrm>
              <a:off x="8678" y="3758"/>
              <a:ext cx="1740" cy="14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100">
                <a:latin typeface="Times New Roman" pitchFamily="18" charset="0"/>
              </a:endParaRPr>
            </a:p>
            <a:p>
              <a:pPr algn="ctr"/>
              <a:r>
                <a:rPr lang="es-ES" sz="1000"/>
                <a:t>Clientes</a:t>
              </a:r>
              <a:endParaRPr lang="es-ES"/>
            </a:p>
          </p:txBody>
        </p:sp>
        <p:cxnSp>
          <p:nvCxnSpPr>
            <p:cNvPr id="36876" name="AutoShape 6"/>
            <p:cNvCxnSpPr>
              <a:cxnSpLocks noChangeShapeType="1"/>
            </p:cNvCxnSpPr>
            <p:nvPr/>
          </p:nvCxnSpPr>
          <p:spPr bwMode="auto">
            <a:xfrm>
              <a:off x="3555" y="3105"/>
              <a:ext cx="7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77" name="AutoShape 7"/>
            <p:cNvCxnSpPr>
              <a:cxnSpLocks noChangeShapeType="1"/>
            </p:cNvCxnSpPr>
            <p:nvPr/>
          </p:nvCxnSpPr>
          <p:spPr bwMode="auto">
            <a:xfrm>
              <a:off x="5745" y="3105"/>
              <a:ext cx="9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6878" name="AutoShape 8"/>
            <p:cNvCxnSpPr>
              <a:cxnSpLocks noChangeShapeType="1"/>
            </p:cNvCxnSpPr>
            <p:nvPr/>
          </p:nvCxnSpPr>
          <p:spPr bwMode="auto">
            <a:xfrm>
              <a:off x="7875" y="3105"/>
              <a:ext cx="10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Marcador de contenido"/>
          <p:cNvSpPr>
            <a:spLocks noGrp="1"/>
          </p:cNvSpPr>
          <p:nvPr>
            <p:ph idx="1"/>
          </p:nvPr>
        </p:nvSpPr>
        <p:spPr>
          <a:xfrm>
            <a:off x="785813" y="857250"/>
            <a:ext cx="7715250" cy="452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S_tradnl" sz="2200" b="1" smtClean="0">
                <a:latin typeface="Arial" charset="0"/>
                <a:cs typeface="Arial" charset="0"/>
              </a:rPr>
              <a:t>Promoción y Publicidad</a:t>
            </a: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_tradnl" sz="2200" smtClean="0">
                <a:latin typeface="Arial" charset="0"/>
                <a:cs typeface="Arial" charset="0"/>
              </a:rPr>
              <a:t>Se promocionará el producto mediante muestras gratis (fundas de 50 gramos).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_tradnl" sz="2200" smtClean="0">
                <a:latin typeface="Arial" charset="0"/>
                <a:cs typeface="Arial" charset="0"/>
              </a:rPr>
              <a:t>Se repartirán volantes con el fin de que conozcan el producto.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527634">
            <a:off x="564357" y="2453063"/>
            <a:ext cx="7806738" cy="14452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6000" dirty="0" smtClean="0">
                <a:latin typeface="Arial" pitchFamily="34" charset="0"/>
                <a:cs typeface="Arial" pitchFamily="34" charset="0"/>
              </a:rPr>
              <a:t>INTRODUCCION</a:t>
            </a:r>
            <a:endParaRPr lang="es-E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Marcador de contenido"/>
          <p:cNvSpPr>
            <a:spLocks noGrp="1"/>
          </p:cNvSpPr>
          <p:nvPr>
            <p:ph idx="1"/>
          </p:nvPr>
        </p:nvSpPr>
        <p:spPr>
          <a:xfrm>
            <a:off x="500063" y="3786188"/>
            <a:ext cx="5214937" cy="16256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s-ES_tradnl" sz="2400" b="1" smtClean="0"/>
          </a:p>
          <a:p>
            <a:pPr eaLnBrk="1" hangingPunct="1">
              <a:buFont typeface="Wingdings 3" pitchFamily="18" charset="2"/>
              <a:buNone/>
            </a:pPr>
            <a:endParaRPr lang="es-ES_tradnl" sz="2400" b="1" smtClean="0"/>
          </a:p>
          <a:p>
            <a:pPr eaLnBrk="1" hangingPunct="1">
              <a:buFont typeface="Wingdings 3" pitchFamily="18" charset="2"/>
              <a:buNone/>
            </a:pPr>
            <a:endParaRPr lang="es-ES_tradnl" sz="2400" b="1" smtClean="0"/>
          </a:p>
          <a:p>
            <a:pPr eaLnBrk="1" hangingPunct="1">
              <a:buFont typeface="Wingdings 3" pitchFamily="18" charset="2"/>
              <a:buNone/>
            </a:pPr>
            <a:endParaRPr lang="es-ES_tradnl" sz="2400" b="1" smtClean="0"/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</p:txBody>
      </p:sp>
      <p:sp>
        <p:nvSpPr>
          <p:cNvPr id="38915" name="3 Rectángulo"/>
          <p:cNvSpPr>
            <a:spLocks noChangeArrowheads="1"/>
          </p:cNvSpPr>
          <p:nvPr/>
        </p:nvSpPr>
        <p:spPr bwMode="auto">
          <a:xfrm rot="-1217319">
            <a:off x="2101850" y="2206625"/>
            <a:ext cx="52466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4000" b="1">
                <a:cs typeface="Arial" charset="0"/>
              </a:rPr>
              <a:t>ESTUDIO TECNICO</a:t>
            </a:r>
          </a:p>
          <a:p>
            <a:r>
              <a:rPr lang="es-ES_tradnl" sz="4000" b="1">
                <a:cs typeface="Arial" charset="0"/>
              </a:rPr>
              <a:t>                 Y ORGANIZACIONAL</a:t>
            </a:r>
            <a:endParaRPr lang="es-ES" sz="4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2 Marcador de contenido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marL="271463" lvl="2" indent="0" eaLnBrk="1" hangingPunct="1">
              <a:buFont typeface="Wingdings 2" pitchFamily="18" charset="2"/>
              <a:buNone/>
            </a:pPr>
            <a:r>
              <a:rPr lang="es-EC" sz="2200" b="1" smtClean="0">
                <a:latin typeface="Arial" charset="0"/>
                <a:cs typeface="Arial" charset="0"/>
              </a:rPr>
              <a:t>Misión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C" sz="2200" smtClean="0">
                <a:latin typeface="Arial" charset="0"/>
                <a:cs typeface="Arial" charset="0"/>
              </a:rPr>
              <a:t>    Satisfacer las necesidades de los clientes tanto alimenticias como nutricionales, de manera rentable y competitiva.</a:t>
            </a:r>
          </a:p>
          <a:p>
            <a:pPr eaLnBrk="1" hangingPunct="1">
              <a:buFont typeface="Wingdings 3" pitchFamily="18" charset="2"/>
              <a:buNone/>
            </a:pPr>
            <a:endParaRPr lang="es-EC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C" sz="2200" b="1" smtClean="0">
                <a:latin typeface="Arial" charset="0"/>
                <a:cs typeface="Arial" charset="0"/>
              </a:rPr>
              <a:t>    Visión 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es-EC" sz="2200" b="1" smtClean="0">
                <a:latin typeface="Arial" charset="0"/>
                <a:cs typeface="Arial" charset="0"/>
              </a:rPr>
              <a:t>    </a:t>
            </a:r>
            <a:r>
              <a:rPr lang="es-EC" sz="2200" smtClean="0">
                <a:latin typeface="Arial" charset="0"/>
                <a:cs typeface="Arial" charset="0"/>
              </a:rPr>
              <a:t>Consolidarse como líder del mercado local en la venta de harinas alimenticias y desarrollar otras líneas de producto que representen un nivel de ventas mayor o igual y con mejores índices de rentabilidad.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Marcador de contenido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marL="228600" lvl="2" indent="-47625" eaLnBrk="1" hangingPunct="1">
              <a:buFont typeface="Wingdings 2" pitchFamily="18" charset="2"/>
              <a:buNone/>
            </a:pPr>
            <a:r>
              <a:rPr lang="es-EC" sz="2200" b="1" smtClean="0">
                <a:latin typeface="Arial" charset="0"/>
                <a:cs typeface="Arial" charset="0"/>
              </a:rPr>
              <a:t>Objetivos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C" sz="2200" smtClean="0">
                <a:latin typeface="Arial" charset="0"/>
                <a:cs typeface="Arial" charset="0"/>
              </a:rPr>
              <a:t>Elaboración de productos derivados de zapallo, cumpliendo con estándares de calidad y sanidad.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C" sz="2200" smtClean="0">
                <a:latin typeface="Arial" charset="0"/>
                <a:cs typeface="Arial" charset="0"/>
              </a:rPr>
              <a:t>Lograr introducir el producto en el mercado de Guayaquil bajo el concepto de una harina alimenticia con un alto grado de nutrición.</a:t>
            </a: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 noGrp="1"/>
          </p:cNvGrpSpPr>
          <p:nvPr>
            <p:ph idx="1"/>
          </p:nvPr>
        </p:nvGrpSpPr>
        <p:grpSpPr bwMode="auto">
          <a:xfrm>
            <a:off x="1357313" y="1857375"/>
            <a:ext cx="6043612" cy="3411538"/>
            <a:chOff x="2223" y="11237"/>
            <a:chExt cx="8220" cy="3441"/>
          </a:xfrm>
        </p:grpSpPr>
        <p:sp>
          <p:nvSpPr>
            <p:cNvPr id="41988" name="AutoShape 3" descr="Papel seda rosa"/>
            <p:cNvSpPr>
              <a:spLocks noChangeArrowheads="1"/>
            </p:cNvSpPr>
            <p:nvPr/>
          </p:nvSpPr>
          <p:spPr bwMode="auto">
            <a:xfrm>
              <a:off x="4398" y="11237"/>
              <a:ext cx="3195" cy="69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28575">
              <a:solidFill>
                <a:srgbClr val="5F497A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ES" sz="1000" b="1"/>
            </a:p>
            <a:p>
              <a:pPr algn="ctr"/>
              <a:r>
                <a:rPr lang="es-ES" sz="1100" b="1"/>
                <a:t>GERENTE GENERAL</a:t>
              </a:r>
              <a:endParaRPr lang="es-ES"/>
            </a:p>
          </p:txBody>
        </p:sp>
        <p:cxnSp>
          <p:nvCxnSpPr>
            <p:cNvPr id="41989" name="AutoShape 4"/>
            <p:cNvCxnSpPr>
              <a:cxnSpLocks noChangeShapeType="1"/>
            </p:cNvCxnSpPr>
            <p:nvPr/>
          </p:nvCxnSpPr>
          <p:spPr bwMode="auto">
            <a:xfrm>
              <a:off x="6048" y="11927"/>
              <a:ext cx="0" cy="403"/>
            </a:xfrm>
            <a:prstGeom prst="straightConnector1">
              <a:avLst/>
            </a:prstGeom>
            <a:noFill/>
            <a:ln w="28575">
              <a:solidFill>
                <a:srgbClr val="3F3151"/>
              </a:solidFill>
              <a:round/>
              <a:headEnd/>
              <a:tailEnd/>
            </a:ln>
          </p:spPr>
        </p:cxnSp>
        <p:grpSp>
          <p:nvGrpSpPr>
            <p:cNvPr id="41990" name="Group 5"/>
            <p:cNvGrpSpPr>
              <a:grpSpLocks/>
            </p:cNvGrpSpPr>
            <p:nvPr/>
          </p:nvGrpSpPr>
          <p:grpSpPr bwMode="auto">
            <a:xfrm>
              <a:off x="2223" y="12330"/>
              <a:ext cx="8220" cy="2348"/>
              <a:chOff x="2223" y="12775"/>
              <a:chExt cx="8220" cy="2348"/>
            </a:xfrm>
          </p:grpSpPr>
          <p:sp>
            <p:nvSpPr>
              <p:cNvPr id="41991" name="AutoShape 6" descr="Papel seda rosa"/>
              <p:cNvSpPr>
                <a:spLocks noChangeArrowheads="1"/>
              </p:cNvSpPr>
              <p:nvPr/>
            </p:nvSpPr>
            <p:spPr bwMode="auto">
              <a:xfrm>
                <a:off x="2820" y="13212"/>
                <a:ext cx="2493" cy="755"/>
              </a:xfrm>
              <a:prstGeom prst="roundRect">
                <a:avLst>
                  <a:gd name="adj" fmla="val 16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3F315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000" b="1"/>
                  <a:t>JEFE DE COMERCIALIZACION </a:t>
                </a:r>
                <a:endParaRPr lang="es-ES"/>
              </a:p>
            </p:txBody>
          </p:sp>
          <p:sp>
            <p:nvSpPr>
              <p:cNvPr id="41992" name="AutoShape 7" descr="Papel seda rosa"/>
              <p:cNvSpPr>
                <a:spLocks noChangeArrowheads="1"/>
              </p:cNvSpPr>
              <p:nvPr/>
            </p:nvSpPr>
            <p:spPr bwMode="auto">
              <a:xfrm>
                <a:off x="7361" y="13212"/>
                <a:ext cx="2175" cy="660"/>
              </a:xfrm>
              <a:prstGeom prst="roundRect">
                <a:avLst>
                  <a:gd name="adj" fmla="val 16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3F315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s-ES" sz="1000" b="1"/>
                  <a:t>PRODUCCION</a:t>
                </a:r>
                <a:endParaRPr lang="es-ES"/>
              </a:p>
            </p:txBody>
          </p:sp>
          <p:sp>
            <p:nvSpPr>
              <p:cNvPr id="41993" name="AutoShape 8" descr="Papel seda rosa"/>
              <p:cNvSpPr>
                <a:spLocks noChangeArrowheads="1"/>
              </p:cNvSpPr>
              <p:nvPr/>
            </p:nvSpPr>
            <p:spPr bwMode="auto">
              <a:xfrm>
                <a:off x="6750" y="14500"/>
                <a:ext cx="1920" cy="510"/>
              </a:xfrm>
              <a:prstGeom prst="roundRect">
                <a:avLst>
                  <a:gd name="adj" fmla="val 16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3F315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000"/>
                  <a:t>OBRERO 1 </a:t>
                </a:r>
                <a:endParaRPr lang="es-ES"/>
              </a:p>
            </p:txBody>
          </p:sp>
          <p:sp>
            <p:nvSpPr>
              <p:cNvPr id="41994" name="AutoShape 9" descr="Papel seda rosa"/>
              <p:cNvSpPr>
                <a:spLocks noChangeArrowheads="1"/>
              </p:cNvSpPr>
              <p:nvPr/>
            </p:nvSpPr>
            <p:spPr bwMode="auto">
              <a:xfrm>
                <a:off x="8853" y="14500"/>
                <a:ext cx="1590" cy="510"/>
              </a:xfrm>
              <a:prstGeom prst="roundRect">
                <a:avLst>
                  <a:gd name="adj" fmla="val 16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3F315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000"/>
                  <a:t>OBRERO 2</a:t>
                </a:r>
                <a:endParaRPr lang="es-ES"/>
              </a:p>
            </p:txBody>
          </p:sp>
          <p:cxnSp>
            <p:nvCxnSpPr>
              <p:cNvPr id="41995" name="AutoShape 10"/>
              <p:cNvCxnSpPr>
                <a:cxnSpLocks noChangeShapeType="1"/>
              </p:cNvCxnSpPr>
              <p:nvPr/>
            </p:nvCxnSpPr>
            <p:spPr bwMode="auto">
              <a:xfrm>
                <a:off x="4035" y="12775"/>
                <a:ext cx="4545" cy="1"/>
              </a:xfrm>
              <a:prstGeom prst="straightConnector1">
                <a:avLst/>
              </a:prstGeom>
              <a:noFill/>
              <a:ln w="28575">
                <a:solidFill>
                  <a:srgbClr val="3F3151"/>
                </a:solidFill>
                <a:round/>
                <a:headEnd/>
                <a:tailEnd/>
              </a:ln>
            </p:spPr>
          </p:cxnSp>
          <p:cxnSp>
            <p:nvCxnSpPr>
              <p:cNvPr id="41996" name="AutoShape 11"/>
              <p:cNvCxnSpPr>
                <a:cxnSpLocks noChangeShapeType="1"/>
              </p:cNvCxnSpPr>
              <p:nvPr/>
            </p:nvCxnSpPr>
            <p:spPr bwMode="auto">
              <a:xfrm>
                <a:off x="4035" y="12775"/>
                <a:ext cx="0" cy="435"/>
              </a:xfrm>
              <a:prstGeom prst="straightConnector1">
                <a:avLst/>
              </a:prstGeom>
              <a:noFill/>
              <a:ln w="28575">
                <a:solidFill>
                  <a:srgbClr val="3F3151"/>
                </a:solidFill>
                <a:round/>
                <a:headEnd/>
                <a:tailEnd/>
              </a:ln>
            </p:spPr>
          </p:cxnSp>
          <p:cxnSp>
            <p:nvCxnSpPr>
              <p:cNvPr id="41997" name="AutoShape 12"/>
              <p:cNvCxnSpPr>
                <a:cxnSpLocks noChangeShapeType="1"/>
              </p:cNvCxnSpPr>
              <p:nvPr/>
            </p:nvCxnSpPr>
            <p:spPr bwMode="auto">
              <a:xfrm>
                <a:off x="8580" y="12778"/>
                <a:ext cx="0" cy="435"/>
              </a:xfrm>
              <a:prstGeom prst="straightConnector1">
                <a:avLst/>
              </a:prstGeom>
              <a:noFill/>
              <a:ln w="28575">
                <a:solidFill>
                  <a:srgbClr val="3F3151"/>
                </a:solidFill>
                <a:round/>
                <a:headEnd/>
                <a:tailEnd/>
              </a:ln>
            </p:spPr>
          </p:cxnSp>
          <p:grpSp>
            <p:nvGrpSpPr>
              <p:cNvPr id="41998" name="Group 13"/>
              <p:cNvGrpSpPr>
                <a:grpSpLocks/>
              </p:cNvGrpSpPr>
              <p:nvPr/>
            </p:nvGrpSpPr>
            <p:grpSpPr bwMode="auto">
              <a:xfrm>
                <a:off x="7790" y="13870"/>
                <a:ext cx="1746" cy="645"/>
                <a:chOff x="7790" y="14387"/>
                <a:chExt cx="1746" cy="645"/>
              </a:xfrm>
            </p:grpSpPr>
            <p:cxnSp>
              <p:nvCxnSpPr>
                <p:cNvPr id="42006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8580" y="14387"/>
                  <a:ext cx="0" cy="345"/>
                </a:xfrm>
                <a:prstGeom prst="straightConnector1">
                  <a:avLst/>
                </a:prstGeom>
                <a:noFill/>
                <a:ln w="28575">
                  <a:solidFill>
                    <a:srgbClr val="3F315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7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7790" y="14732"/>
                  <a:ext cx="1746" cy="0"/>
                </a:xfrm>
                <a:prstGeom prst="straightConnector1">
                  <a:avLst/>
                </a:prstGeom>
                <a:noFill/>
                <a:ln w="28575">
                  <a:solidFill>
                    <a:srgbClr val="3F315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8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7790" y="14732"/>
                  <a:ext cx="0" cy="285"/>
                </a:xfrm>
                <a:prstGeom prst="straightConnector1">
                  <a:avLst/>
                </a:prstGeom>
                <a:noFill/>
                <a:ln w="28575">
                  <a:solidFill>
                    <a:srgbClr val="3F315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9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9536" y="14747"/>
                  <a:ext cx="0" cy="285"/>
                </a:xfrm>
                <a:prstGeom prst="straightConnector1">
                  <a:avLst/>
                </a:prstGeom>
                <a:noFill/>
                <a:ln w="28575">
                  <a:solidFill>
                    <a:srgbClr val="3F315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41999" name="AutoShape 18" descr="Papel seda rosa"/>
              <p:cNvSpPr>
                <a:spLocks noChangeArrowheads="1"/>
              </p:cNvSpPr>
              <p:nvPr/>
            </p:nvSpPr>
            <p:spPr bwMode="auto">
              <a:xfrm>
                <a:off x="2223" y="14598"/>
                <a:ext cx="1920" cy="510"/>
              </a:xfrm>
              <a:prstGeom prst="roundRect">
                <a:avLst>
                  <a:gd name="adj" fmla="val 16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3F315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000"/>
                  <a:t>VENDEDOR 1</a:t>
                </a:r>
                <a:endParaRPr lang="es-ES"/>
              </a:p>
            </p:txBody>
          </p:sp>
          <p:sp>
            <p:nvSpPr>
              <p:cNvPr id="42000" name="AutoShape 19" descr="Papel seda rosa"/>
              <p:cNvSpPr>
                <a:spLocks noChangeArrowheads="1"/>
              </p:cNvSpPr>
              <p:nvPr/>
            </p:nvSpPr>
            <p:spPr bwMode="auto">
              <a:xfrm>
                <a:off x="4308" y="14613"/>
                <a:ext cx="1920" cy="510"/>
              </a:xfrm>
              <a:prstGeom prst="roundRect">
                <a:avLst>
                  <a:gd name="adj" fmla="val 16667"/>
                </a:avLst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 w="28575">
                <a:solidFill>
                  <a:srgbClr val="3F315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000"/>
                  <a:t>VENDEDOR 2</a:t>
                </a:r>
                <a:endParaRPr lang="es-ES"/>
              </a:p>
            </p:txBody>
          </p:sp>
          <p:grpSp>
            <p:nvGrpSpPr>
              <p:cNvPr id="42001" name="Group 20"/>
              <p:cNvGrpSpPr>
                <a:grpSpLocks/>
              </p:cNvGrpSpPr>
              <p:nvPr/>
            </p:nvGrpSpPr>
            <p:grpSpPr bwMode="auto">
              <a:xfrm>
                <a:off x="3275" y="13968"/>
                <a:ext cx="1746" cy="645"/>
                <a:chOff x="7790" y="14387"/>
                <a:chExt cx="1746" cy="645"/>
              </a:xfrm>
            </p:grpSpPr>
            <p:cxnSp>
              <p:nvCxnSpPr>
                <p:cNvPr id="42002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8580" y="14387"/>
                  <a:ext cx="0" cy="345"/>
                </a:xfrm>
                <a:prstGeom prst="straightConnector1">
                  <a:avLst/>
                </a:prstGeom>
                <a:noFill/>
                <a:ln w="28575">
                  <a:solidFill>
                    <a:srgbClr val="3F315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3" name="AutoShape 22"/>
                <p:cNvCxnSpPr>
                  <a:cxnSpLocks noChangeShapeType="1"/>
                </p:cNvCxnSpPr>
                <p:nvPr/>
              </p:nvCxnSpPr>
              <p:spPr bwMode="auto">
                <a:xfrm>
                  <a:off x="7790" y="14732"/>
                  <a:ext cx="1746" cy="0"/>
                </a:xfrm>
                <a:prstGeom prst="straightConnector1">
                  <a:avLst/>
                </a:prstGeom>
                <a:noFill/>
                <a:ln w="28575">
                  <a:solidFill>
                    <a:srgbClr val="3F315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4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7790" y="14732"/>
                  <a:ext cx="0" cy="285"/>
                </a:xfrm>
                <a:prstGeom prst="straightConnector1">
                  <a:avLst/>
                </a:prstGeom>
                <a:noFill/>
                <a:ln w="28575">
                  <a:solidFill>
                    <a:srgbClr val="3F3151"/>
                  </a:solidFill>
                  <a:round/>
                  <a:headEnd/>
                  <a:tailEnd/>
                </a:ln>
              </p:spPr>
            </p:cxnSp>
            <p:cxnSp>
              <p:nvCxnSpPr>
                <p:cNvPr id="42005" name="AutoShape 24"/>
                <p:cNvCxnSpPr>
                  <a:cxnSpLocks noChangeShapeType="1"/>
                </p:cNvCxnSpPr>
                <p:nvPr/>
              </p:nvCxnSpPr>
              <p:spPr bwMode="auto">
                <a:xfrm>
                  <a:off x="9536" y="14747"/>
                  <a:ext cx="0" cy="285"/>
                </a:xfrm>
                <a:prstGeom prst="straightConnector1">
                  <a:avLst/>
                </a:prstGeom>
                <a:noFill/>
                <a:ln w="28575">
                  <a:solidFill>
                    <a:srgbClr val="3F3151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41987" name="26 CuadroTexto"/>
          <p:cNvSpPr txBox="1">
            <a:spLocks noChangeArrowheads="1"/>
          </p:cNvSpPr>
          <p:nvPr/>
        </p:nvSpPr>
        <p:spPr bwMode="auto">
          <a:xfrm>
            <a:off x="1214438" y="1071563"/>
            <a:ext cx="33575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200" b="1">
                <a:cs typeface="Arial" charset="0"/>
              </a:rPr>
              <a:t>Organigrama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313" y="857250"/>
            <a:ext cx="6000750" cy="857250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200" b="1" u="sng" dirty="0" smtClean="0">
                <a:latin typeface="Arial" pitchFamily="34" charset="0"/>
                <a:cs typeface="Arial" pitchFamily="34" charset="0"/>
              </a:rPr>
              <a:t>Proceso Productivo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b="1" u="sng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s-EC" sz="13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QUINUA </a:t>
            </a:r>
            <a:r>
              <a:rPr lang="es-EC" sz="13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</a:t>
            </a:r>
            <a:r>
              <a:rPr lang="es-EC" sz="1300" b="1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ZAPALLO </a:t>
            </a:r>
            <a:endParaRPr lang="es-ES" sz="13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b="1" u="sng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011" name="Group 2"/>
          <p:cNvGrpSpPr>
            <a:grpSpLocks/>
          </p:cNvGrpSpPr>
          <p:nvPr/>
        </p:nvGrpSpPr>
        <p:grpSpPr bwMode="auto">
          <a:xfrm>
            <a:off x="2071688" y="1714500"/>
            <a:ext cx="4381500" cy="4729163"/>
            <a:chOff x="2166" y="4925"/>
            <a:chExt cx="6719" cy="6797"/>
          </a:xfrm>
        </p:grpSpPr>
        <p:sp>
          <p:nvSpPr>
            <p:cNvPr id="43012" name="Text Box 3"/>
            <p:cNvSpPr txBox="1">
              <a:spLocks noChangeArrowheads="1"/>
            </p:cNvSpPr>
            <p:nvPr/>
          </p:nvSpPr>
          <p:spPr bwMode="auto">
            <a:xfrm>
              <a:off x="4548" y="10410"/>
              <a:ext cx="2217" cy="422"/>
            </a:xfrm>
            <a:prstGeom prst="rect">
              <a:avLst/>
            </a:prstGeom>
            <a:solidFill>
              <a:srgbClr val="F2DBDB"/>
            </a:solidFill>
            <a:ln w="25400">
              <a:solidFill>
                <a:srgbClr val="5F497A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es-EC" sz="1100">
                  <a:latin typeface="Calibri" pitchFamily="34" charset="0"/>
                </a:rPr>
                <a:t>Mezclado</a:t>
              </a:r>
              <a:endParaRPr lang="es-ES"/>
            </a:p>
          </p:txBody>
        </p:sp>
        <p:sp>
          <p:nvSpPr>
            <p:cNvPr id="43013" name="Line 4"/>
            <p:cNvSpPr>
              <a:spLocks noChangeShapeType="1"/>
            </p:cNvSpPr>
            <p:nvPr/>
          </p:nvSpPr>
          <p:spPr bwMode="auto">
            <a:xfrm>
              <a:off x="5502" y="10832"/>
              <a:ext cx="0" cy="448"/>
            </a:xfrm>
            <a:prstGeom prst="line">
              <a:avLst/>
            </a:prstGeom>
            <a:noFill/>
            <a:ln w="25400">
              <a:solidFill>
                <a:srgbClr val="5F497A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3014" name="Text Box 5"/>
            <p:cNvSpPr txBox="1">
              <a:spLocks noChangeArrowheads="1"/>
            </p:cNvSpPr>
            <p:nvPr/>
          </p:nvSpPr>
          <p:spPr bwMode="auto">
            <a:xfrm>
              <a:off x="4548" y="11280"/>
              <a:ext cx="2217" cy="442"/>
            </a:xfrm>
            <a:prstGeom prst="rect">
              <a:avLst/>
            </a:prstGeom>
            <a:solidFill>
              <a:srgbClr val="F2DBDB"/>
            </a:solidFill>
            <a:ln w="25400">
              <a:solidFill>
                <a:srgbClr val="5F497A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es-EC" sz="1100">
                  <a:latin typeface="Calibri" pitchFamily="34" charset="0"/>
                </a:rPr>
                <a:t>Envasado</a:t>
              </a:r>
            </a:p>
            <a:p>
              <a:endParaRPr lang="es-ES"/>
            </a:p>
          </p:txBody>
        </p:sp>
        <p:cxnSp>
          <p:nvCxnSpPr>
            <p:cNvPr id="43015" name="AutoShape 6"/>
            <p:cNvCxnSpPr>
              <a:cxnSpLocks noChangeShapeType="1"/>
            </p:cNvCxnSpPr>
            <p:nvPr/>
          </p:nvCxnSpPr>
          <p:spPr bwMode="auto">
            <a:xfrm>
              <a:off x="4384" y="9596"/>
              <a:ext cx="2283" cy="416"/>
            </a:xfrm>
            <a:prstGeom prst="bentConnector3">
              <a:avLst>
                <a:gd name="adj1" fmla="val 49977"/>
              </a:avLst>
            </a:prstGeom>
            <a:noFill/>
            <a:ln w="25400">
              <a:solidFill>
                <a:srgbClr val="5F497A"/>
              </a:solidFill>
              <a:miter lim="800000"/>
              <a:headEnd/>
              <a:tailEnd/>
            </a:ln>
          </p:spPr>
        </p:cxnSp>
        <p:grpSp>
          <p:nvGrpSpPr>
            <p:cNvPr id="43016" name="Group 7"/>
            <p:cNvGrpSpPr>
              <a:grpSpLocks/>
            </p:cNvGrpSpPr>
            <p:nvPr/>
          </p:nvGrpSpPr>
          <p:grpSpPr bwMode="auto">
            <a:xfrm>
              <a:off x="6596" y="4925"/>
              <a:ext cx="2289" cy="5257"/>
              <a:chOff x="7509" y="4998"/>
              <a:chExt cx="2289" cy="5257"/>
            </a:xfrm>
          </p:grpSpPr>
          <p:sp>
            <p:nvSpPr>
              <p:cNvPr id="43030" name="Text Box 8"/>
              <p:cNvSpPr txBox="1">
                <a:spLocks noChangeArrowheads="1"/>
              </p:cNvSpPr>
              <p:nvPr/>
            </p:nvSpPr>
            <p:spPr bwMode="auto">
              <a:xfrm>
                <a:off x="7509" y="6490"/>
                <a:ext cx="2129" cy="374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Pelado</a:t>
                </a:r>
                <a:endParaRPr lang="es-ES"/>
              </a:p>
            </p:txBody>
          </p:sp>
          <p:sp>
            <p:nvSpPr>
              <p:cNvPr id="43031" name="Text Box 9"/>
              <p:cNvSpPr txBox="1">
                <a:spLocks noChangeArrowheads="1"/>
              </p:cNvSpPr>
              <p:nvPr/>
            </p:nvSpPr>
            <p:spPr bwMode="auto">
              <a:xfrm>
                <a:off x="7580" y="7198"/>
                <a:ext cx="2147" cy="467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Rebanado</a:t>
                </a:r>
                <a:endParaRPr lang="es-ES"/>
              </a:p>
            </p:txBody>
          </p:sp>
          <p:sp>
            <p:nvSpPr>
              <p:cNvPr id="43032" name="Line 10"/>
              <p:cNvSpPr>
                <a:spLocks noChangeShapeType="1"/>
              </p:cNvSpPr>
              <p:nvPr/>
            </p:nvSpPr>
            <p:spPr bwMode="auto">
              <a:xfrm flipH="1">
                <a:off x="8667" y="7665"/>
                <a:ext cx="0" cy="360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33" name="Text Box 11"/>
              <p:cNvSpPr txBox="1">
                <a:spLocks noChangeArrowheads="1"/>
              </p:cNvSpPr>
              <p:nvPr/>
            </p:nvSpPr>
            <p:spPr bwMode="auto">
              <a:xfrm>
                <a:off x="7580" y="8026"/>
                <a:ext cx="2218" cy="714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s-ES" sz="1100">
                    <a:latin typeface="Calibri" pitchFamily="34" charset="0"/>
                  </a:rPr>
                  <a:t>Deshidratado</a:t>
                </a:r>
              </a:p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T= 80ºC x 5h.</a:t>
                </a:r>
              </a:p>
              <a:p>
                <a:endParaRPr lang="es-ES"/>
              </a:p>
            </p:txBody>
          </p:sp>
          <p:sp>
            <p:nvSpPr>
              <p:cNvPr id="43034" name="Text Box 12"/>
              <p:cNvSpPr txBox="1">
                <a:spLocks noChangeArrowheads="1"/>
              </p:cNvSpPr>
              <p:nvPr/>
            </p:nvSpPr>
            <p:spPr bwMode="auto">
              <a:xfrm>
                <a:off x="7580" y="9874"/>
                <a:ext cx="2218" cy="381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Tamizado</a:t>
                </a:r>
              </a:p>
              <a:p>
                <a:endParaRPr lang="es-ES"/>
              </a:p>
            </p:txBody>
          </p:sp>
          <p:sp>
            <p:nvSpPr>
              <p:cNvPr id="43035" name="Text Box 13"/>
              <p:cNvSpPr txBox="1">
                <a:spLocks noChangeArrowheads="1"/>
              </p:cNvSpPr>
              <p:nvPr/>
            </p:nvSpPr>
            <p:spPr bwMode="auto">
              <a:xfrm>
                <a:off x="7580" y="9076"/>
                <a:ext cx="2218" cy="438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Molienda</a:t>
                </a:r>
              </a:p>
              <a:p>
                <a:pPr>
                  <a:spcAft>
                    <a:spcPts val="1000"/>
                  </a:spcAft>
                </a:pPr>
                <a:endParaRPr lang="es-ES" sz="1100">
                  <a:latin typeface="Times New Roman" pitchFamily="18" charset="0"/>
                </a:endParaRPr>
              </a:p>
              <a:p>
                <a:endParaRPr lang="es-ES"/>
              </a:p>
            </p:txBody>
          </p:sp>
          <p:sp>
            <p:nvSpPr>
              <p:cNvPr id="43036" name="Text Box 14"/>
              <p:cNvSpPr txBox="1">
                <a:spLocks noChangeArrowheads="1"/>
              </p:cNvSpPr>
              <p:nvPr/>
            </p:nvSpPr>
            <p:spPr bwMode="auto">
              <a:xfrm>
                <a:off x="7509" y="4998"/>
                <a:ext cx="2129" cy="426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Pesado</a:t>
                </a:r>
                <a:endParaRPr lang="es-ES"/>
              </a:p>
            </p:txBody>
          </p:sp>
          <p:sp>
            <p:nvSpPr>
              <p:cNvPr id="43037" name="Text Box 15"/>
              <p:cNvSpPr txBox="1">
                <a:spLocks noChangeArrowheads="1"/>
              </p:cNvSpPr>
              <p:nvPr/>
            </p:nvSpPr>
            <p:spPr bwMode="auto">
              <a:xfrm>
                <a:off x="7509" y="5740"/>
                <a:ext cx="2129" cy="434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Limpieza</a:t>
                </a:r>
                <a:endParaRPr lang="es-ES"/>
              </a:p>
            </p:txBody>
          </p:sp>
          <p:sp>
            <p:nvSpPr>
              <p:cNvPr id="43038" name="Line 16"/>
              <p:cNvSpPr>
                <a:spLocks noChangeShapeType="1"/>
              </p:cNvSpPr>
              <p:nvPr/>
            </p:nvSpPr>
            <p:spPr bwMode="auto">
              <a:xfrm>
                <a:off x="8667" y="6174"/>
                <a:ext cx="0" cy="316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39" name="Line 17"/>
              <p:cNvSpPr>
                <a:spLocks noChangeShapeType="1"/>
              </p:cNvSpPr>
              <p:nvPr/>
            </p:nvSpPr>
            <p:spPr bwMode="auto">
              <a:xfrm>
                <a:off x="8667" y="6882"/>
                <a:ext cx="0" cy="316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40" name="Line 18"/>
              <p:cNvSpPr>
                <a:spLocks noChangeShapeType="1"/>
              </p:cNvSpPr>
              <p:nvPr/>
            </p:nvSpPr>
            <p:spPr bwMode="auto">
              <a:xfrm flipH="1">
                <a:off x="8735" y="8740"/>
                <a:ext cx="0" cy="360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41" name="Line 19"/>
              <p:cNvSpPr>
                <a:spLocks noChangeShapeType="1"/>
              </p:cNvSpPr>
              <p:nvPr/>
            </p:nvSpPr>
            <p:spPr bwMode="auto">
              <a:xfrm flipH="1">
                <a:off x="8735" y="9514"/>
                <a:ext cx="0" cy="360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42" name="Line 20"/>
              <p:cNvSpPr>
                <a:spLocks noChangeShapeType="1"/>
              </p:cNvSpPr>
              <p:nvPr/>
            </p:nvSpPr>
            <p:spPr bwMode="auto">
              <a:xfrm>
                <a:off x="8667" y="5424"/>
                <a:ext cx="0" cy="316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43017" name="Group 21"/>
            <p:cNvGrpSpPr>
              <a:grpSpLocks/>
            </p:cNvGrpSpPr>
            <p:nvPr/>
          </p:nvGrpSpPr>
          <p:grpSpPr bwMode="auto">
            <a:xfrm>
              <a:off x="2166" y="4998"/>
              <a:ext cx="2218" cy="4801"/>
              <a:chOff x="1908" y="4998"/>
              <a:chExt cx="2218" cy="4801"/>
            </a:xfrm>
          </p:grpSpPr>
          <p:sp>
            <p:nvSpPr>
              <p:cNvPr id="43019" name="Text Box 22"/>
              <p:cNvSpPr txBox="1">
                <a:spLocks noChangeArrowheads="1"/>
              </p:cNvSpPr>
              <p:nvPr/>
            </p:nvSpPr>
            <p:spPr bwMode="auto">
              <a:xfrm>
                <a:off x="1997" y="4998"/>
                <a:ext cx="2129" cy="426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Pesado</a:t>
                </a:r>
                <a:endParaRPr lang="es-ES"/>
              </a:p>
            </p:txBody>
          </p:sp>
          <p:sp>
            <p:nvSpPr>
              <p:cNvPr id="43020" name="Text Box 23"/>
              <p:cNvSpPr txBox="1">
                <a:spLocks noChangeArrowheads="1"/>
              </p:cNvSpPr>
              <p:nvPr/>
            </p:nvSpPr>
            <p:spPr bwMode="auto">
              <a:xfrm>
                <a:off x="1997" y="5740"/>
                <a:ext cx="2129" cy="434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Limpieza</a:t>
                </a:r>
                <a:endParaRPr lang="es-ES"/>
              </a:p>
            </p:txBody>
          </p:sp>
          <p:sp>
            <p:nvSpPr>
              <p:cNvPr id="43021" name="Text Box 24"/>
              <p:cNvSpPr txBox="1">
                <a:spLocks noChangeArrowheads="1"/>
              </p:cNvSpPr>
              <p:nvPr/>
            </p:nvSpPr>
            <p:spPr bwMode="auto">
              <a:xfrm>
                <a:off x="1908" y="8529"/>
                <a:ext cx="2218" cy="475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Molienda</a:t>
                </a:r>
              </a:p>
              <a:p>
                <a:pPr>
                  <a:spcAft>
                    <a:spcPts val="1000"/>
                  </a:spcAft>
                </a:pPr>
                <a:endParaRPr lang="es-ES" sz="1100">
                  <a:latin typeface="Times New Roman" pitchFamily="18" charset="0"/>
                </a:endParaRPr>
              </a:p>
              <a:p>
                <a:endParaRPr lang="es-ES"/>
              </a:p>
            </p:txBody>
          </p:sp>
          <p:sp>
            <p:nvSpPr>
              <p:cNvPr id="43022" name="Text Box 25"/>
              <p:cNvSpPr txBox="1">
                <a:spLocks noChangeArrowheads="1"/>
              </p:cNvSpPr>
              <p:nvPr/>
            </p:nvSpPr>
            <p:spPr bwMode="auto">
              <a:xfrm>
                <a:off x="1908" y="6490"/>
                <a:ext cx="2218" cy="708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s-ES" sz="1100">
                    <a:latin typeface="Calibri" pitchFamily="34" charset="0"/>
                  </a:rPr>
                  <a:t>Escaldado T: 100 ºC</a:t>
                </a:r>
              </a:p>
              <a:p>
                <a:pPr algn="ctr"/>
                <a:r>
                  <a:rPr lang="es-ES" sz="1100">
                    <a:latin typeface="Calibri" pitchFamily="34" charset="0"/>
                  </a:rPr>
                  <a:t>2 min.</a:t>
                </a:r>
                <a:endParaRPr lang="es-ES"/>
              </a:p>
            </p:txBody>
          </p:sp>
          <p:sp>
            <p:nvSpPr>
              <p:cNvPr id="43023" name="Text Box 26"/>
              <p:cNvSpPr txBox="1">
                <a:spLocks noChangeArrowheads="1"/>
              </p:cNvSpPr>
              <p:nvPr/>
            </p:nvSpPr>
            <p:spPr bwMode="auto">
              <a:xfrm>
                <a:off x="1908" y="7514"/>
                <a:ext cx="2218" cy="654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s-ES" sz="1100">
                    <a:latin typeface="Calibri" pitchFamily="34" charset="0"/>
                  </a:rPr>
                  <a:t>Deshidratado</a:t>
                </a:r>
              </a:p>
              <a:p>
                <a:pPr algn="ctr"/>
                <a:r>
                  <a:rPr lang="es-ES" sz="1100">
                    <a:latin typeface="Calibri" pitchFamily="34" charset="0"/>
                  </a:rPr>
                  <a:t>T= 70ºC x 2h</a:t>
                </a:r>
              </a:p>
              <a:p>
                <a:endParaRPr lang="es-ES"/>
              </a:p>
            </p:txBody>
          </p:sp>
          <p:sp>
            <p:nvSpPr>
              <p:cNvPr id="43024" name="Line 27"/>
              <p:cNvSpPr>
                <a:spLocks noChangeShapeType="1"/>
              </p:cNvSpPr>
              <p:nvPr/>
            </p:nvSpPr>
            <p:spPr bwMode="auto">
              <a:xfrm flipH="1">
                <a:off x="3057" y="8169"/>
                <a:ext cx="0" cy="360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25" name="Text Box 28"/>
              <p:cNvSpPr txBox="1">
                <a:spLocks noChangeArrowheads="1"/>
              </p:cNvSpPr>
              <p:nvPr/>
            </p:nvSpPr>
            <p:spPr bwMode="auto">
              <a:xfrm>
                <a:off x="1908" y="9364"/>
                <a:ext cx="2218" cy="435"/>
              </a:xfrm>
              <a:prstGeom prst="rect">
                <a:avLst/>
              </a:prstGeom>
              <a:solidFill>
                <a:srgbClr val="F2DBDB"/>
              </a:solidFill>
              <a:ln w="25400">
                <a:solidFill>
                  <a:srgbClr val="5F497A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s-ES" sz="1100">
                    <a:latin typeface="Calibri" pitchFamily="34" charset="0"/>
                  </a:rPr>
                  <a:t>Tamizado</a:t>
                </a:r>
              </a:p>
              <a:p>
                <a:endParaRPr lang="es-ES"/>
              </a:p>
            </p:txBody>
          </p:sp>
          <p:sp>
            <p:nvSpPr>
              <p:cNvPr id="43026" name="Line 29"/>
              <p:cNvSpPr>
                <a:spLocks noChangeShapeType="1"/>
              </p:cNvSpPr>
              <p:nvPr/>
            </p:nvSpPr>
            <p:spPr bwMode="auto">
              <a:xfrm>
                <a:off x="3057" y="6174"/>
                <a:ext cx="0" cy="316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27" name="Line 30"/>
              <p:cNvSpPr>
                <a:spLocks noChangeShapeType="1"/>
              </p:cNvSpPr>
              <p:nvPr/>
            </p:nvSpPr>
            <p:spPr bwMode="auto">
              <a:xfrm>
                <a:off x="3057" y="7198"/>
                <a:ext cx="0" cy="316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28" name="Line 31"/>
              <p:cNvSpPr>
                <a:spLocks noChangeShapeType="1"/>
              </p:cNvSpPr>
              <p:nvPr/>
            </p:nvSpPr>
            <p:spPr bwMode="auto">
              <a:xfrm flipH="1">
                <a:off x="3057" y="9004"/>
                <a:ext cx="0" cy="360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3029" name="Line 32"/>
              <p:cNvSpPr>
                <a:spLocks noChangeShapeType="1"/>
              </p:cNvSpPr>
              <p:nvPr/>
            </p:nvSpPr>
            <p:spPr bwMode="auto">
              <a:xfrm>
                <a:off x="3138" y="5424"/>
                <a:ext cx="0" cy="316"/>
              </a:xfrm>
              <a:prstGeom prst="line">
                <a:avLst/>
              </a:prstGeom>
              <a:noFill/>
              <a:ln w="25400">
                <a:solidFill>
                  <a:srgbClr val="5F497A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cxnSp>
          <p:nvCxnSpPr>
            <p:cNvPr id="43018" name="AutoShape 33"/>
            <p:cNvCxnSpPr>
              <a:cxnSpLocks noChangeShapeType="1"/>
            </p:cNvCxnSpPr>
            <p:nvPr/>
          </p:nvCxnSpPr>
          <p:spPr bwMode="auto">
            <a:xfrm>
              <a:off x="5502" y="9944"/>
              <a:ext cx="0" cy="466"/>
            </a:xfrm>
            <a:prstGeom prst="straightConnector1">
              <a:avLst/>
            </a:prstGeom>
            <a:noFill/>
            <a:ln w="25400">
              <a:solidFill>
                <a:srgbClr val="5F497A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63"/>
            <a:ext cx="8115300" cy="1785937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_tradnl" sz="2400" b="1" u="sng" dirty="0">
                <a:latin typeface="Arial" pitchFamily="34" charset="0"/>
                <a:cs typeface="Arial" pitchFamily="34" charset="0"/>
              </a:rPr>
              <a:t>Balances de Maquinarias</a:t>
            </a:r>
            <a:endParaRPr lang="es-ES" sz="2400" u="sng" dirty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Aft>
                <a:spcPts val="0"/>
              </a:spcAft>
              <a:buFont typeface="Wingdings 3"/>
              <a:buNone/>
              <a:tabLst>
                <a:tab pos="541338" algn="l"/>
              </a:tabLst>
              <a:defRPr/>
            </a:pPr>
            <a:endParaRPr lang="es-ES_tradnl" sz="2200" dirty="0" smtClean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Aft>
                <a:spcPts val="0"/>
              </a:spcAft>
              <a:buFont typeface="Wingdings 3"/>
              <a:buNone/>
              <a:tabLst>
                <a:tab pos="541338" algn="l"/>
              </a:tabLst>
              <a:defRPr/>
            </a:pP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_tradnl" sz="2200" dirty="0">
                <a:latin typeface="Arial" pitchFamily="34" charset="0"/>
                <a:cs typeface="Arial" pitchFamily="34" charset="0"/>
              </a:rPr>
              <a:t>este rubro está incluido todo lo que respecta a la fabricación del </a:t>
            </a: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>producto.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428875" y="3214688"/>
          <a:ext cx="4203700" cy="1920875"/>
        </p:xfrm>
        <a:graphic>
          <a:graphicData uri="http://schemas.openxmlformats.org/drawingml/2006/table">
            <a:tbl>
              <a:tblPr/>
              <a:tblGrid>
                <a:gridCol w="1892300"/>
                <a:gridCol w="762000"/>
                <a:gridCol w="762000"/>
                <a:gridCol w="787400"/>
              </a:tblGrid>
              <a:tr h="20955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Balance de Maquinarias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Maquinarias y Equipos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P. Unit.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Deshidratador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3.500,00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3.500,00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Times New Roman"/>
                          <a:cs typeface="Times New Roman"/>
                        </a:rPr>
                        <a:t>Balanza Digital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150,00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150,00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Esterilizador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1.060,00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1.060,00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Tamizador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3.200,00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3.200,00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Molino de bola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2.800,00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2.800,00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Horno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2.000,00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2.000,00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Ollas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150,00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i="1">
                          <a:latin typeface="Arial"/>
                          <a:ea typeface="Times New Roman"/>
                          <a:cs typeface="Times New Roman"/>
                        </a:rPr>
                        <a:t>Inversión 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Times New Roman"/>
                          <a:cs typeface="Times New Roman"/>
                        </a:rPr>
                        <a:t>12.860,00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 rot="20310915">
            <a:off x="351994" y="2538896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6000" dirty="0" smtClean="0">
                <a:latin typeface="Arial" pitchFamily="34" charset="0"/>
                <a:cs typeface="Arial" pitchFamily="34" charset="0"/>
              </a:rPr>
              <a:t>ESTUDIO FINANCIERO</a:t>
            </a:r>
            <a:endParaRPr lang="es-E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Marcador de contenido"/>
          <p:cNvSpPr>
            <a:spLocks noGrp="1"/>
          </p:cNvSpPr>
          <p:nvPr>
            <p:ph idx="1"/>
          </p:nvPr>
        </p:nvSpPr>
        <p:spPr>
          <a:xfrm>
            <a:off x="785813" y="1071563"/>
            <a:ext cx="5614987" cy="614362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S_tradnl" sz="2400" b="1" u="sng" smtClean="0">
                <a:latin typeface="Arial" charset="0"/>
                <a:cs typeface="Arial" charset="0"/>
              </a:rPr>
              <a:t>Inversión Inicial</a:t>
            </a:r>
            <a:endParaRPr lang="es-ES" sz="2400" u="sng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357313" y="1785938"/>
          <a:ext cx="3071812" cy="2038350"/>
        </p:xfrm>
        <a:graphic>
          <a:graphicData uri="http://schemas.openxmlformats.org/drawingml/2006/table">
            <a:tbl>
              <a:tblPr/>
              <a:tblGrid>
                <a:gridCol w="2228787"/>
                <a:gridCol w="843068"/>
              </a:tblGrid>
              <a:tr h="203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INVERSION INICIAL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DOLARES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20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EQUIPOS DE COMPUTACION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820,00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EQUIPOS DE OFICINA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488,00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Times New Roman"/>
                          <a:cs typeface="Times New Roman"/>
                        </a:rPr>
                        <a:t>MAQUINARIAS Y EQUIPOS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12.860,00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REGISTRO SANITARIO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650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PUBLICIDAD Y VENTA PREOPERATIVA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5.197,03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CAPITAL DE TRABAJO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VEHICULO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12.000,00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TOTAL DE INVERSION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Times New Roman"/>
                          <a:cs typeface="Times New Roman"/>
                        </a:rPr>
                        <a:t>35.192,24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786313" y="1785938"/>
          <a:ext cx="3143250" cy="1214437"/>
        </p:xfrm>
        <a:graphic>
          <a:graphicData uri="http://schemas.openxmlformats.org/drawingml/2006/table">
            <a:tbl>
              <a:tblPr/>
              <a:tblGrid>
                <a:gridCol w="1551544"/>
                <a:gridCol w="114300"/>
                <a:gridCol w="583357"/>
                <a:gridCol w="894350"/>
              </a:tblGrid>
              <a:tr h="24288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FINANCIAMIENTO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INVERSION INICIAL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$ 35.192,24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  <a:cs typeface="Times New Roman"/>
                        </a:rPr>
                        <a:t>CAPITAL PROPIO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40%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$ 14.076,89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PRESTAMO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$ 21.115,34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TASA DE INTERES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11,19%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928813" y="4214813"/>
          <a:ext cx="5114925" cy="1401762"/>
        </p:xfrm>
        <a:graphic>
          <a:graphicData uri="http://schemas.openxmlformats.org/drawingml/2006/table">
            <a:tbl>
              <a:tblPr/>
              <a:tblGrid>
                <a:gridCol w="897288"/>
                <a:gridCol w="1077127"/>
                <a:gridCol w="1000870"/>
                <a:gridCol w="1063782"/>
                <a:gridCol w="1076492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TABLA DE AMORTIZACION DE LA DEUDA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PERIODO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CUOTA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INTERES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AMORTIZACION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SALDO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         -  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   -  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        -  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21.115,34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5.740,52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2.362,81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3.377,71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17.737,63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5.740,52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1.984,84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3.755,68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13.981,96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5.740,52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1.564,58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4.175,94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 9.806,02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5.740,52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1.097,29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4.643,22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 5.162,80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 5.740,52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577,72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 $        5.162,80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latin typeface="Arial"/>
                          <a:ea typeface="Times New Roman"/>
                          <a:cs typeface="Times New Roman"/>
                        </a:rPr>
                        <a:t> $                      -   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Marcador de contenido"/>
          <p:cNvSpPr>
            <a:spLocks noGrp="1"/>
          </p:cNvSpPr>
          <p:nvPr>
            <p:ph idx="1"/>
          </p:nvPr>
        </p:nvSpPr>
        <p:spPr>
          <a:xfrm>
            <a:off x="571500" y="1214438"/>
            <a:ext cx="5972175" cy="6858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S" sz="2400" b="1" u="sng" smtClean="0">
                <a:latin typeface="Arial" charset="0"/>
                <a:cs typeface="Arial" charset="0"/>
              </a:rPr>
              <a:t>Inversión de Activos Fijos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000250" y="3786188"/>
          <a:ext cx="4572000" cy="1214437"/>
        </p:xfrm>
        <a:graphic>
          <a:graphicData uri="http://schemas.openxmlformats.org/drawingml/2006/table">
            <a:tbl>
              <a:tblPr/>
              <a:tblGrid>
                <a:gridCol w="2058097"/>
                <a:gridCol w="828764"/>
                <a:gridCol w="828764"/>
                <a:gridCol w="856389"/>
              </a:tblGrid>
              <a:tr h="303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Equipos de computación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P. Unit.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Total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Laptop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350,00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700,00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Impresora Laser multifunción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120,00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120,00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Times New Roman"/>
                          <a:cs typeface="Times New Roman"/>
                        </a:rPr>
                        <a:t>820,00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071688" y="2071688"/>
          <a:ext cx="4357687" cy="1285875"/>
        </p:xfrm>
        <a:graphic>
          <a:graphicData uri="http://schemas.openxmlformats.org/drawingml/2006/table">
            <a:tbl>
              <a:tblPr/>
              <a:tblGrid>
                <a:gridCol w="1961623"/>
                <a:gridCol w="789915"/>
                <a:gridCol w="789915"/>
                <a:gridCol w="816246"/>
              </a:tblGrid>
              <a:tr h="214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Equipos de Oficina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P. Unit.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Total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</a:tr>
              <a:tr h="21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Escritorio en L de 150*150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$190,00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$190,00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Escritorio Gerencial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Sillas con brazos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$40,00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$80,00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Teléfonos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18,00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$18,00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Times New Roman"/>
                          <a:cs typeface="Times New Roman"/>
                        </a:rPr>
                        <a:t>488,00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28688" y="928688"/>
          <a:ext cx="7072312" cy="4857750"/>
        </p:xfrm>
        <a:graphic>
          <a:graphicData uri="http://schemas.openxmlformats.org/drawingml/2006/table">
            <a:tbl>
              <a:tblPr/>
              <a:tblGrid>
                <a:gridCol w="1003075"/>
                <a:gridCol w="711641"/>
                <a:gridCol w="609979"/>
                <a:gridCol w="660810"/>
                <a:gridCol w="721808"/>
                <a:gridCol w="599812"/>
                <a:gridCol w="630311"/>
                <a:gridCol w="640478"/>
                <a:gridCol w="609979"/>
                <a:gridCol w="884469"/>
              </a:tblGrid>
              <a:tr h="35794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latin typeface="Arial"/>
                        </a:rPr>
                        <a:t>DEPRECIACION DE LOS ACTIVOS FIJOS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2491"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>
                        <a:latin typeface="Arial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88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% DEPREC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VIDA UTIL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AÑO 1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AÑO 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AÑO 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AÑO 4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AÑO 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V. SALVAMENTO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5454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EQUIPOS DE COMPUTACION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820,00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33,33%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273,33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273,33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273,33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EQUIPOS DE OFICINA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488,00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48,80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48,80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48,80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48,80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48,80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244,00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MAQUINARIAS Y EQUIPOS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12.860,00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1.286,00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1.286,00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1.286,00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1.286,00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1.286,00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6.430,00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6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VEHICULO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12.000,00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20%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2.400,00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2.400,00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2.400,00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2.400,00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2.400,00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0,00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6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1" i="0" u="none" strike="noStrike">
                          <a:latin typeface="Arial"/>
                        </a:rPr>
                        <a:t>4.008,13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1" i="0" u="none" strike="noStrike">
                          <a:latin typeface="Arial"/>
                        </a:rPr>
                        <a:t>4.008,13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1" i="0" u="none" strike="noStrike">
                          <a:latin typeface="Arial"/>
                        </a:rPr>
                        <a:t>4.008,13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1" i="0" u="none" strike="noStrike">
                          <a:latin typeface="Arial"/>
                        </a:rPr>
                        <a:t>3.734,80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1" i="0" u="none" strike="noStrike">
                          <a:latin typeface="Arial"/>
                        </a:rPr>
                        <a:t>3.734,80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1" i="0" u="none" strike="noStrike">
                          <a:latin typeface="Arial"/>
                        </a:rPr>
                        <a:t>6.674,00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6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latin typeface="Arial"/>
                        </a:rPr>
                        <a:t>DEPRECIACION ANUAL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4.008,13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4.008,13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4.008,13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3.734,80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3.734,80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3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latin typeface="Arial"/>
                        </a:rPr>
                        <a:t>DEPRECIACION ACUMULADA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4.008,13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8.016,27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12.024,40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15.759,20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latin typeface="Arial"/>
                        </a:rPr>
                        <a:t>19.494,00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38"/>
            <a:ext cx="8186738" cy="4911725"/>
          </a:xfrm>
        </p:spPr>
        <p:txBody>
          <a:bodyPr>
            <a:normAutofit/>
          </a:bodyPr>
          <a:lstStyle/>
          <a:p>
            <a:pPr marL="361950" lvl="1" indent="-271463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s-EC" sz="2400" b="1" u="sng" dirty="0">
                <a:latin typeface="Arial" pitchFamily="34" charset="0"/>
                <a:cs typeface="Arial" pitchFamily="34" charset="0"/>
              </a:rPr>
              <a:t>Definición del problema</a:t>
            </a:r>
            <a:endParaRPr lang="es-ES" sz="2400" u="sng" dirty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sz="2200" dirty="0" smtClean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Esta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investigación surge como necesidad de satisfacer la falta de productos alimenticios en el mercado actual con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propiedades nutricionales.</a:t>
            </a:r>
          </a:p>
          <a:p>
            <a:pPr marL="365760" indent="1905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sz="2200" dirty="0">
              <a:latin typeface="Arial" pitchFamily="34" charset="0"/>
              <a:cs typeface="Arial" pitchFamily="34" charset="0"/>
            </a:endParaRPr>
          </a:p>
          <a:p>
            <a:pPr marL="365760" indent="-252413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C" sz="2400" b="1" u="sng" dirty="0" smtClean="0">
                <a:latin typeface="Arial" pitchFamily="34" charset="0"/>
                <a:cs typeface="Arial" pitchFamily="34" charset="0"/>
              </a:rPr>
              <a:t>Justificación</a:t>
            </a:r>
          </a:p>
          <a:p>
            <a:pPr marL="365760" indent="-252413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sz="2400" b="1" u="sng" dirty="0" smtClean="0">
              <a:latin typeface="Arial" pitchFamily="34" charset="0"/>
              <a:cs typeface="Arial" pitchFamily="34" charset="0"/>
            </a:endParaRPr>
          </a:p>
          <a:p>
            <a:pPr marL="365760" indent="190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Maximizar el uso de zapallo y quinua produciendo una harina de precio módico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y alto valor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nutritivo.</a:t>
            </a: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1" name="Picture 1" descr="C:\Documents and Settings\Usuario\Escritorio\calabaza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5072063"/>
            <a:ext cx="12144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http://3.bp.blogspot.com/_Oo4FsBC2Gds/SfJ4RS4dfXI/AAAAAAAABB4/YmbwDSUsXAg/s400/quinu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500063"/>
            <a:ext cx="11334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Marcador de contenido"/>
          <p:cNvSpPr>
            <a:spLocks noGrp="1"/>
          </p:cNvSpPr>
          <p:nvPr>
            <p:ph idx="1"/>
          </p:nvPr>
        </p:nvSpPr>
        <p:spPr>
          <a:xfrm>
            <a:off x="785813" y="1428750"/>
            <a:ext cx="3900487" cy="5429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C" sz="2200" b="1" u="sng" smtClean="0">
                <a:latin typeface="Arial" charset="0"/>
                <a:cs typeface="Arial" charset="0"/>
              </a:rPr>
              <a:t>Capital de Trabajo</a:t>
            </a:r>
            <a:endParaRPr lang="es-ES" sz="2200" u="sng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28688" y="2428875"/>
          <a:ext cx="7572375" cy="2222500"/>
        </p:xfrm>
        <a:graphic>
          <a:graphicData uri="http://schemas.openxmlformats.org/drawingml/2006/table">
            <a:tbl>
              <a:tblPr/>
              <a:tblGrid>
                <a:gridCol w="747174"/>
                <a:gridCol w="538706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  <a:gridCol w="571504"/>
              </a:tblGrid>
              <a:tr h="25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43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Ingreso Mensual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4029,46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Egreso Mensual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3.177,20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Saldo Mensual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-3.177,20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dirty="0">
                          <a:latin typeface="Arial"/>
                          <a:ea typeface="Times New Roman"/>
                          <a:cs typeface="Times New Roman"/>
                        </a:rPr>
                        <a:t>852,25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Saldo acumulado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-3.177,20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-2.324,95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-1.472,69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-620,44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231,81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1.084,07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1.936,32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2.788,58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3.640,83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latin typeface="Arial"/>
                          <a:ea typeface="Times New Roman"/>
                          <a:cs typeface="Times New Roman"/>
                        </a:rPr>
                        <a:t>4.493,09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5.345,34</a:t>
                      </a:r>
                      <a:endParaRPr lang="es-E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latin typeface="Arial"/>
                          <a:ea typeface="Times New Roman"/>
                          <a:cs typeface="Times New Roman"/>
                        </a:rPr>
                        <a:t>6.197,60</a:t>
                      </a:r>
                      <a:endParaRPr lang="es-E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2 Marcador de contenido"/>
          <p:cNvSpPr>
            <a:spLocks noGrp="1"/>
          </p:cNvSpPr>
          <p:nvPr>
            <p:ph idx="1"/>
          </p:nvPr>
        </p:nvSpPr>
        <p:spPr>
          <a:xfrm>
            <a:off x="714375" y="1071563"/>
            <a:ext cx="5686425" cy="6858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C" sz="2400" b="1" u="sng" smtClean="0">
                <a:latin typeface="Arial" charset="0"/>
                <a:cs typeface="Arial" charset="0"/>
              </a:rPr>
              <a:t>Costos de Producción </a:t>
            </a:r>
            <a:endParaRPr lang="es-ES" sz="2400" u="sng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85938" y="2143125"/>
          <a:ext cx="5786437" cy="3071813"/>
        </p:xfrm>
        <a:graphic>
          <a:graphicData uri="http://schemas.openxmlformats.org/drawingml/2006/table">
            <a:tbl>
              <a:tblPr/>
              <a:tblGrid>
                <a:gridCol w="2217547"/>
                <a:gridCol w="125170"/>
                <a:gridCol w="813101"/>
                <a:gridCol w="802046"/>
                <a:gridCol w="1081832"/>
                <a:gridCol w="746782"/>
              </a:tblGrid>
              <a:tr h="21941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PRODUCCION DE UNA FUNDA DE HARINA DE ZAPALLO CON QUINUA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PRECIO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COSTO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ZAPALLO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Gr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0,002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QUINUA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Gr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0,002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BENZOATO DE SODIO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Gr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0,0025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0,12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0,0003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FOSFATO TRICALCICO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Gr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0,0028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0,11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0,0003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TOTAL MATERIA PRIMA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0,16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SERVICIOS BÁSICOS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00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LUZ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Kw/h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0,10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AGUA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m3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0,56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0,0056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FUNDA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ETIQUETA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0,015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MANO DE OBRA DIRECTA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 $/h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0,625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0,31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1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COSTO UNITARIO POR PRODUCTO TERMINADO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Times New Roman"/>
                          <a:cs typeface="Times New Roman"/>
                        </a:rPr>
                        <a:t>0,61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2 Marcador de contenido"/>
          <p:cNvSpPr>
            <a:spLocks noGrp="1"/>
          </p:cNvSpPr>
          <p:nvPr>
            <p:ph idx="1"/>
          </p:nvPr>
        </p:nvSpPr>
        <p:spPr>
          <a:xfrm>
            <a:off x="571500" y="1000125"/>
            <a:ext cx="6429375" cy="5715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C" sz="2400" b="1" u="sng" smtClean="0">
                <a:latin typeface="Arial" charset="0"/>
                <a:cs typeface="Arial" charset="0"/>
              </a:rPr>
              <a:t>Presupuesto de Ingresos</a:t>
            </a:r>
          </a:p>
          <a:p>
            <a:pPr eaLnBrk="1" hangingPunct="1">
              <a:buFont typeface="Wingdings 3" pitchFamily="18" charset="2"/>
              <a:buNone/>
            </a:pPr>
            <a:endParaRPr lang="es-ES" sz="2400" u="sng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286000" y="1785938"/>
          <a:ext cx="4572000" cy="1008062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Precio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0,84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0,84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0,84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0,84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0,84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Cantidad (u)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Times New Roman"/>
                          <a:cs typeface="Times New Roman"/>
                        </a:rPr>
                        <a:t>57.564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59.003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60.478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61.990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63.540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Total ($)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48.353,49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49.562,33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50.801,39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52.071,42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Times New Roman"/>
                          <a:cs typeface="Times New Roman"/>
                        </a:rPr>
                        <a:t>53.373,21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40" name="2 Marcador de contenido"/>
          <p:cNvSpPr txBox="1">
            <a:spLocks/>
          </p:cNvSpPr>
          <p:nvPr/>
        </p:nvSpPr>
        <p:spPr bwMode="auto">
          <a:xfrm>
            <a:off x="500063" y="3214688"/>
            <a:ext cx="6429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s-EC" sz="2400" b="1" u="sng">
                <a:cs typeface="Arial" charset="0"/>
              </a:rPr>
              <a:t>Presupuesto del Personal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s-ES" sz="2400" u="sng">
              <a:cs typeface="Arial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928813" y="4000500"/>
          <a:ext cx="5422900" cy="1227138"/>
        </p:xfrm>
        <a:graphic>
          <a:graphicData uri="http://schemas.openxmlformats.org/drawingml/2006/table">
            <a:tbl>
              <a:tblPr/>
              <a:tblGrid>
                <a:gridCol w="1675765"/>
                <a:gridCol w="795020"/>
                <a:gridCol w="539750"/>
                <a:gridCol w="1313180"/>
                <a:gridCol w="1099185"/>
              </a:tblGrid>
              <a:tr h="16192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GASTOS DE SUELDOS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Arial"/>
                          <a:ea typeface="Times New Roman"/>
                          <a:cs typeface="Times New Roman"/>
                        </a:rPr>
                        <a:t>CARGO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Arial"/>
                          <a:ea typeface="Times New Roman"/>
                          <a:cs typeface="Times New Roman"/>
                        </a:rPr>
                        <a:t>VALOR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Arial"/>
                          <a:ea typeface="Times New Roman"/>
                          <a:cs typeface="Times New Roman"/>
                        </a:rPr>
                        <a:t>VALOR MENSUAL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Arial"/>
                          <a:ea typeface="Times New Roman"/>
                          <a:cs typeface="Times New Roman"/>
                        </a:rPr>
                        <a:t>VALOR ANUAL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Gerente administrativo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420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420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5.040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Proceso productivo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3.600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Jefe de Comercialización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280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280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3.360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Vendedor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240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480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latin typeface="Arial"/>
                          <a:ea typeface="Times New Roman"/>
                          <a:cs typeface="Times New Roman"/>
                        </a:rPr>
                        <a:t>5.760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Arial"/>
                          <a:ea typeface="Times New Roman"/>
                          <a:cs typeface="Times New Roman"/>
                        </a:rPr>
                        <a:t>1.480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latin typeface="Arial"/>
                          <a:ea typeface="Times New Roman"/>
                          <a:cs typeface="Times New Roman"/>
                        </a:rPr>
                        <a:t>17.760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2 Marcador de contenido"/>
          <p:cNvSpPr>
            <a:spLocks noGrp="1"/>
          </p:cNvSpPr>
          <p:nvPr>
            <p:ph idx="1"/>
          </p:nvPr>
        </p:nvSpPr>
        <p:spPr>
          <a:xfrm>
            <a:off x="500063" y="1071563"/>
            <a:ext cx="6215062" cy="5715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C" sz="2400" b="1" u="sng" smtClean="0">
                <a:latin typeface="Arial" charset="0"/>
                <a:cs typeface="Arial" charset="0"/>
              </a:rPr>
              <a:t>Presupuesto de Otros Gastos</a:t>
            </a:r>
            <a:endParaRPr lang="es-ES" sz="2400" u="sng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57375" y="2000250"/>
          <a:ext cx="5422900" cy="1038225"/>
        </p:xfrm>
        <a:graphic>
          <a:graphicData uri="http://schemas.openxmlformats.org/drawingml/2006/table">
            <a:tbl>
              <a:tblPr/>
              <a:tblGrid>
                <a:gridCol w="1249045"/>
                <a:gridCol w="866775"/>
                <a:gridCol w="643890"/>
                <a:gridCol w="1466215"/>
                <a:gridCol w="1196975"/>
              </a:tblGrid>
              <a:tr h="16192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GASTOS DE VENTAS Y PUBLICIDAD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PRODUCTO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PRECIO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PRE-OPERATIVOS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latin typeface="Arial"/>
                          <a:ea typeface="Times New Roman"/>
                          <a:cs typeface="Times New Roman"/>
                        </a:rPr>
                        <a:t>VALOR ANUAL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Muestras gratis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21299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0,17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3.585,25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3.585,25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Volantes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40.295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0,04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1.611,78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Combustible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2.400,00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5.197,03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Times New Roman"/>
                          <a:cs typeface="Times New Roman"/>
                        </a:rPr>
                        <a:t>5.985,25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071813" y="3214688"/>
          <a:ext cx="2768600" cy="1104900"/>
        </p:xfrm>
        <a:graphic>
          <a:graphicData uri="http://schemas.openxmlformats.org/drawingml/2006/table">
            <a:tbl>
              <a:tblPr/>
              <a:tblGrid>
                <a:gridCol w="1152525"/>
                <a:gridCol w="601980"/>
                <a:gridCol w="1014095"/>
              </a:tblGrid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GASTOS   DE SERVICIOS BASICOS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VALOR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VALOR ANUAL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Energía Eléctrica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540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Agua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456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Teléfono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240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$ 103,00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$ 1.236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428875" y="4572000"/>
          <a:ext cx="4064000" cy="731838"/>
        </p:xfrm>
        <a:graphic>
          <a:graphicData uri="http://schemas.openxmlformats.org/drawingml/2006/table">
            <a:tbl>
              <a:tblPr/>
              <a:tblGrid>
                <a:gridCol w="596265"/>
                <a:gridCol w="919480"/>
                <a:gridCol w="681355"/>
                <a:gridCol w="596265"/>
                <a:gridCol w="1270635"/>
              </a:tblGrid>
              <a:tr h="19050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GASTOS DE ALQUILER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PRECIO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VALOR ANUAL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LOCAL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325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325,00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3.900,00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325,00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Times New Roman"/>
                          <a:cs typeface="Times New Roman"/>
                        </a:rPr>
                        <a:t>3.900,00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2 Marcador de contenido"/>
          <p:cNvSpPr>
            <a:spLocks noGrp="1"/>
          </p:cNvSpPr>
          <p:nvPr>
            <p:ph idx="1"/>
          </p:nvPr>
        </p:nvSpPr>
        <p:spPr>
          <a:xfrm>
            <a:off x="500063" y="428625"/>
            <a:ext cx="3571875" cy="5000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C" sz="2400" b="1" u="sng" smtClean="0">
                <a:latin typeface="Arial" charset="0"/>
                <a:cs typeface="Arial" charset="0"/>
              </a:rPr>
              <a:t>Estado de Resultados</a:t>
            </a:r>
            <a:endParaRPr lang="es-ES" sz="2400" u="sng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43063" y="1071563"/>
          <a:ext cx="6357937" cy="4957762"/>
        </p:xfrm>
        <a:graphic>
          <a:graphicData uri="http://schemas.openxmlformats.org/drawingml/2006/table">
            <a:tbl>
              <a:tblPr/>
              <a:tblGrid>
                <a:gridCol w="2368548"/>
                <a:gridCol w="797887"/>
                <a:gridCol w="797887"/>
                <a:gridCol w="797887"/>
                <a:gridCol w="797887"/>
                <a:gridCol w="797887"/>
              </a:tblGrid>
              <a:tr h="20621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ESTADO DE RESULTADOS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sng">
                          <a:latin typeface="Arial"/>
                          <a:ea typeface="Times New Roman"/>
                          <a:cs typeface="Times New Roman"/>
                        </a:rPr>
                        <a:t>INGRESOS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Ingresos por Ventas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48.353,49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49.562,33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50.801,39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52.071,42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53.373,21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(Costos Directos)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12.845,19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13.076,32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13.313,23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13.556,06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13.804,96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Materia Prima e Insumos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9.245,19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9.476,32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9.713,23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9.956,06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10.204,96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Mano de Obra Directa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Utilidad Bruta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35.508,30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36.486,01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37.488,16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38.515,37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39.568,25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sng">
                          <a:latin typeface="Arial"/>
                          <a:ea typeface="Times New Roman"/>
                          <a:cs typeface="Times New Roman"/>
                        </a:rPr>
                        <a:t>Gastos Operativos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(Gastos administrativos)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(Gastos de venta y publicidad)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5.985,25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5.835,62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5.689,73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5.547,49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5.408,80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(Depreciación y amortiz. de intangibles)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778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4.138,13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4.138,13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4.138,13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3.864,80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3.864,80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Utilidad Operativa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6.088,92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7.216,26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8.364,30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9.807,08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10.998,65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sng">
                          <a:latin typeface="Arial"/>
                          <a:ea typeface="Times New Roman"/>
                          <a:cs typeface="Times New Roman"/>
                        </a:rPr>
                        <a:t>Gastos No Operativos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(Gastos de interés)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2.362,81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1.984,84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1.564,58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1.097,29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577,72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Utilidad antes de reparto trabajadores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3.726,11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5.231,42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6.799,72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8.709,79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10.420,94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(15% Part. Trabajadores)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558,92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784,71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1.019,96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1.306,47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1.563,14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Utilidad antes de Impuestos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3.167,20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4.446,71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5.779,76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7.403,32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8.857,79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(25% Impto. a la Renta)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791,80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1.111,68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1.444,94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1.850,83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latin typeface="Arial"/>
                          <a:ea typeface="Times New Roman"/>
                          <a:cs typeface="Times New Roman"/>
                        </a:rPr>
                        <a:t>2.214,45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8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UTILIDAD NETA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2.375,40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3.335,03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4.334,82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latin typeface="Arial"/>
                          <a:ea typeface="Times New Roman"/>
                          <a:cs typeface="Times New Roman"/>
                        </a:rPr>
                        <a:t>5.552,49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latin typeface="Arial"/>
                          <a:ea typeface="Times New Roman"/>
                          <a:cs typeface="Times New Roman"/>
                        </a:rPr>
                        <a:t>6.643,35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45" marR="416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2 Marcador de contenido"/>
          <p:cNvSpPr>
            <a:spLocks noGrp="1"/>
          </p:cNvSpPr>
          <p:nvPr>
            <p:ph idx="1"/>
          </p:nvPr>
        </p:nvSpPr>
        <p:spPr>
          <a:xfrm>
            <a:off x="457200" y="857250"/>
            <a:ext cx="6115050" cy="7143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C" sz="2400" b="1" u="sng" smtClean="0">
                <a:latin typeface="Arial" charset="0"/>
                <a:cs typeface="Arial" charset="0"/>
              </a:rPr>
              <a:t>Determinación de la Tasa de Descuento</a:t>
            </a:r>
            <a:endParaRPr lang="es-ES" sz="2400" u="sng" smtClean="0">
              <a:latin typeface="Arial" charset="0"/>
              <a:cs typeface="Arial" charset="0"/>
            </a:endParaRPr>
          </a:p>
        </p:txBody>
      </p:sp>
      <p:sp>
        <p:nvSpPr>
          <p:cNvPr id="54275" name="Rectangle 1"/>
          <p:cNvSpPr>
            <a:spLocks noChangeArrowheads="1"/>
          </p:cNvSpPr>
          <p:nvPr/>
        </p:nvSpPr>
        <p:spPr bwMode="auto">
          <a:xfrm>
            <a:off x="2500313" y="1857375"/>
            <a:ext cx="43576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2200" b="1">
                <a:ea typeface="Calibri" pitchFamily="34" charset="0"/>
                <a:cs typeface="Arial" charset="0"/>
              </a:rPr>
              <a:t>CCPP =</a:t>
            </a:r>
            <a:r>
              <a:rPr lang="fr-FR" sz="2200">
                <a:ea typeface="Calibri" pitchFamily="34" charset="0"/>
                <a:cs typeface="Arial" charset="0"/>
              </a:rPr>
              <a:t>  (L) </a:t>
            </a:r>
            <a:r>
              <a:rPr lang="fr-FR" sz="2200" i="1">
                <a:ea typeface="Calibri" pitchFamily="34" charset="0"/>
                <a:cs typeface="Arial" charset="0"/>
              </a:rPr>
              <a:t>K</a:t>
            </a:r>
            <a:r>
              <a:rPr lang="fr-FR" sz="2200" baseline="-30000">
                <a:ea typeface="Calibri" pitchFamily="34" charset="0"/>
                <a:cs typeface="Arial" charset="0"/>
              </a:rPr>
              <a:t>d</a:t>
            </a:r>
            <a:r>
              <a:rPr lang="fr-FR" sz="2200">
                <a:ea typeface="Calibri" pitchFamily="34" charset="0"/>
                <a:cs typeface="Arial" charset="0"/>
              </a:rPr>
              <a:t> (1 – t)  +  (1-L) </a:t>
            </a:r>
            <a:r>
              <a:rPr lang="fr-FR" sz="2200" i="1">
                <a:ea typeface="Calibri" pitchFamily="34" charset="0"/>
                <a:cs typeface="Arial" charset="0"/>
              </a:rPr>
              <a:t>K</a:t>
            </a:r>
            <a:r>
              <a:rPr lang="fr-FR" sz="2200" baseline="-30000">
                <a:ea typeface="Calibri" pitchFamily="34" charset="0"/>
                <a:cs typeface="Arial" charset="0"/>
              </a:rPr>
              <a:t>p</a:t>
            </a:r>
            <a:endParaRPr lang="fr-FR" sz="2200">
              <a:ea typeface="Calibri" pitchFamily="34" charset="0"/>
              <a:cs typeface="Arial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14600" y="2714625"/>
          <a:ext cx="4271963" cy="1357313"/>
        </p:xfrm>
        <a:graphic>
          <a:graphicData uri="http://schemas.openxmlformats.org/drawingml/2006/table">
            <a:tbl>
              <a:tblPr/>
              <a:tblGrid>
                <a:gridCol w="2349212"/>
                <a:gridCol w="1923401"/>
              </a:tblGrid>
              <a:tr h="297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 dirty="0">
                          <a:latin typeface="Arial"/>
                          <a:ea typeface="Calibri"/>
                          <a:cs typeface="Times New Roman"/>
                        </a:rPr>
                        <a:t>Deuda / Inversión:  ( L ) =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 dirty="0">
                          <a:latin typeface="Arial"/>
                          <a:ea typeface="Calibri"/>
                          <a:cs typeface="Times New Roman"/>
                        </a:rPr>
                        <a:t>60 %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% Deuda:   (  Kd  ) =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11,19%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Impuestos  ( t )  =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25%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>
                          <a:latin typeface="Arial"/>
                          <a:ea typeface="Calibri"/>
                          <a:cs typeface="Times New Roman"/>
                        </a:rPr>
                        <a:t>% Patrimonio: (  Kp) =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 b="1" dirty="0">
                          <a:latin typeface="Arial"/>
                          <a:ea typeface="Calibri"/>
                          <a:cs typeface="Times New Roman"/>
                        </a:rPr>
                        <a:t>40  %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714750" y="4572000"/>
          <a:ext cx="2044700" cy="209550"/>
        </p:xfrm>
        <a:graphic>
          <a:graphicData uri="http://schemas.openxmlformats.org/drawingml/2006/table">
            <a:tbl>
              <a:tblPr/>
              <a:tblGrid>
                <a:gridCol w="1257300"/>
                <a:gridCol w="787400"/>
              </a:tblGrid>
              <a:tr h="2000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Times New Roman"/>
                          <a:ea typeface="Times New Roman"/>
                          <a:cs typeface="Times New Roman"/>
                        </a:rPr>
                        <a:t>CCPP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Times New Roman"/>
                          <a:ea typeface="Times New Roman"/>
                          <a:cs typeface="Times New Roman"/>
                        </a:rPr>
                        <a:t>21,04%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Marcador de contenido"/>
          <p:cNvSpPr>
            <a:spLocks noGrp="1"/>
          </p:cNvSpPr>
          <p:nvPr>
            <p:ph idx="1"/>
          </p:nvPr>
        </p:nvSpPr>
        <p:spPr>
          <a:xfrm>
            <a:off x="500063" y="500063"/>
            <a:ext cx="5686425" cy="75723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s-EC" sz="2400" b="1" u="sng" smtClean="0">
                <a:latin typeface="Arial" charset="0"/>
                <a:cs typeface="Arial" charset="0"/>
              </a:rPr>
              <a:t>Determinación del Flujo de Caja</a:t>
            </a:r>
            <a:endParaRPr lang="es-ES" sz="2400" u="sng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14500" y="1357313"/>
          <a:ext cx="6000750" cy="4260850"/>
        </p:xfrm>
        <a:graphic>
          <a:graphicData uri="http://schemas.openxmlformats.org/drawingml/2006/table">
            <a:tbl>
              <a:tblPr/>
              <a:tblGrid>
                <a:gridCol w="1739188"/>
                <a:gridCol w="772370"/>
                <a:gridCol w="697843"/>
                <a:gridCol w="697843"/>
                <a:gridCol w="697843"/>
                <a:gridCol w="697843"/>
                <a:gridCol w="697843"/>
              </a:tblGrid>
              <a:tr h="184541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FLUJO DE CAJA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Ingresos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48.353,49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49.562,33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50.801,39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52.071,42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53.373,21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(Materia prima e insumos)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9.245,19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9.476,32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9.713,23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9.956,06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10.204,96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(Mano de Obra directa)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3.600,00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(Gastos administrativos)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19.296,00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9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(Gastos de venta y publicidad)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5.985,25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5.835,62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5.689,73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5.547,49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5.408,80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(Interés préstamo)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2.362,81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1.984,84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1.564,58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1.097,29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577,72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(Depreciación)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4.008,13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4.008,13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4.008,13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3.734,80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3.734,80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(Amortiz. Intangibles)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Utilidad antes imptos.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3.726,11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5.231,42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6.799,72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8.709,79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10.420,94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(15% Partic. Trabajadores)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558,92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784,71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1.019,96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1.306,47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1.563,14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(25% Impto. a la Renta)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791,80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1.111,68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1.444,94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1.850,83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2.214,45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Utilidad Neta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2.375,40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3.335,03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4.334,82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5.552,49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6.643,35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Depreciación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4.008,13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4.008,13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4.008,13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3.734,80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3.734,80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Amortiz. Intagibles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130,00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Inversión inicial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Times New Roman"/>
                          <a:cs typeface="Times New Roman"/>
                        </a:rPr>
                        <a:t>-32.015,03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Inversión cap. trabajo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latin typeface="Arial"/>
                          <a:ea typeface="Times New Roman"/>
                          <a:cs typeface="Times New Roman"/>
                        </a:rPr>
                        <a:t>-3.177,20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Préstamo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21.115,34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Amortización deuda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-3.377,71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-3.755,68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-4.175,94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-4.643,22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-5.162,80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Valor de salvamento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latin typeface="Arial"/>
                          <a:ea typeface="Times New Roman"/>
                          <a:cs typeface="Times New Roman"/>
                        </a:rPr>
                        <a:t>9.851,20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Flujo de Caja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-14.076,89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3.135,82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Times New Roman"/>
                          <a:cs typeface="Times New Roman"/>
                        </a:rPr>
                        <a:t>3.717,49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4.297,02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>
                          <a:latin typeface="Arial"/>
                          <a:ea typeface="Times New Roman"/>
                          <a:cs typeface="Times New Roman"/>
                        </a:rPr>
                        <a:t>4.774,07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latin typeface="Arial"/>
                          <a:ea typeface="Times New Roman"/>
                          <a:cs typeface="Times New Roman"/>
                        </a:rPr>
                        <a:t>15.196,55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2" marR="4433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857625" y="5857875"/>
          <a:ext cx="2286000" cy="642938"/>
        </p:xfrm>
        <a:graphic>
          <a:graphicData uri="http://schemas.openxmlformats.org/drawingml/2006/table">
            <a:tbl>
              <a:tblPr/>
              <a:tblGrid>
                <a:gridCol w="1228086"/>
                <a:gridCol w="1057930"/>
              </a:tblGrid>
              <a:tr h="3214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VAN (21,04%)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latin typeface="Arial"/>
                          <a:ea typeface="Times New Roman"/>
                          <a:cs typeface="Times New Roman"/>
                        </a:rPr>
                        <a:t>1.549,83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TIR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latin typeface="Arial"/>
                          <a:ea typeface="Times New Roman"/>
                          <a:cs typeface="Times New Roman"/>
                        </a:rPr>
                        <a:t>24,86%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50" y="928688"/>
            <a:ext cx="4000500" cy="10906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3" pitchFamily="18" charset="2"/>
              <a:buNone/>
              <a:defRPr/>
            </a:pPr>
            <a:r>
              <a:rPr lang="es-ES" sz="2200" b="1" u="sng" dirty="0" smtClean="0">
                <a:latin typeface="Arial" pitchFamily="34" charset="0"/>
                <a:cs typeface="Arial" pitchFamily="34" charset="0"/>
              </a:rPr>
              <a:t>Análisis de Sensibilidad</a:t>
            </a:r>
          </a:p>
          <a:p>
            <a:pPr marL="633413" indent="0" eaLnBrk="1" hangingPunct="1">
              <a:lnSpc>
                <a:spcPct val="150000"/>
              </a:lnSpc>
              <a:defRPr/>
            </a:pPr>
            <a:r>
              <a:rPr lang="es-ES" sz="2200" dirty="0" smtClean="0">
                <a:latin typeface="Arial" pitchFamily="34" charset="0"/>
                <a:cs typeface="Arial" pitchFamily="34" charset="0"/>
              </a:rPr>
              <a:t> Escenario Pesimista</a:t>
            </a: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3" name="1 Imagen" descr="tmpF3.tmp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500313"/>
            <a:ext cx="4357688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15 Imagen" descr="tmpF3.tmp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3" y="2500313"/>
            <a:ext cx="33575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429000" y="5857875"/>
          <a:ext cx="1670050" cy="642938"/>
        </p:xfrm>
        <a:graphic>
          <a:graphicData uri="http://schemas.openxmlformats.org/drawingml/2006/table">
            <a:tbl>
              <a:tblPr/>
              <a:tblGrid>
                <a:gridCol w="1670056"/>
              </a:tblGrid>
              <a:tr h="642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Entire range is </a:t>
                      </a:r>
                      <a:r>
                        <a:rPr lang="en-US" sz="105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from</a:t>
                      </a:r>
                    </a:p>
                    <a:p>
                      <a:pPr algn="ctr" fontAlgn="b"/>
                      <a:r>
                        <a:rPr lang="en-US" sz="105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-47,150.76 to 24,746.68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contenido"/>
          <p:cNvSpPr>
            <a:spLocks noGrp="1"/>
          </p:cNvSpPr>
          <p:nvPr>
            <p:ph idx="1"/>
          </p:nvPr>
        </p:nvSpPr>
        <p:spPr>
          <a:xfrm>
            <a:off x="928688" y="1214438"/>
            <a:ext cx="3429000" cy="571500"/>
          </a:xfrm>
        </p:spPr>
        <p:txBody>
          <a:bodyPr/>
          <a:lstStyle/>
          <a:p>
            <a:pPr eaLnBrk="1" hangingPunct="1"/>
            <a:r>
              <a:rPr lang="es-ES" sz="2200" smtClean="0">
                <a:latin typeface="Arial" charset="0"/>
                <a:cs typeface="Arial" charset="0"/>
              </a:rPr>
              <a:t>Escenario Moderado</a:t>
            </a:r>
          </a:p>
          <a:p>
            <a:pPr eaLnBrk="1" hangingPunct="1">
              <a:buFont typeface="Wingdings 3" pitchFamily="18" charset="2"/>
              <a:buNone/>
            </a:pPr>
            <a:endParaRPr lang="es-ES" smtClean="0"/>
          </a:p>
        </p:txBody>
      </p:sp>
      <p:pic>
        <p:nvPicPr>
          <p:cNvPr id="57347" name="1 Imagen" descr="tmpF3.tmp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214563"/>
            <a:ext cx="414337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15 Imagen" descr="tmpF3.tmp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2214563"/>
            <a:ext cx="37147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875" y="5929313"/>
          <a:ext cx="1857375" cy="500062"/>
        </p:xfrm>
        <a:graphic>
          <a:graphicData uri="http://schemas.openxmlformats.org/drawingml/2006/table">
            <a:tbl>
              <a:tblPr/>
              <a:tblGrid>
                <a:gridCol w="1857388"/>
              </a:tblGrid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 pitchFamily="34" charset="0"/>
                          <a:cs typeface="Arial" pitchFamily="34" charset="0"/>
                        </a:rPr>
                        <a:t>Entire range is </a:t>
                      </a:r>
                      <a:r>
                        <a:rPr lang="en-US" sz="11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from</a:t>
                      </a:r>
                    </a:p>
                    <a:p>
                      <a:pPr algn="l" fontAlgn="b"/>
                      <a:r>
                        <a:rPr lang="en-US" sz="11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latin typeface="Arial" pitchFamily="34" charset="0"/>
                          <a:cs typeface="Arial" pitchFamily="34" charset="0"/>
                        </a:rPr>
                        <a:t>-42,731.42 to 64,980.45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contenido"/>
          <p:cNvSpPr>
            <a:spLocks noGrp="1"/>
          </p:cNvSpPr>
          <p:nvPr>
            <p:ph idx="1"/>
          </p:nvPr>
        </p:nvSpPr>
        <p:spPr>
          <a:xfrm>
            <a:off x="928688" y="1214438"/>
            <a:ext cx="4071937" cy="642937"/>
          </a:xfrm>
        </p:spPr>
        <p:txBody>
          <a:bodyPr/>
          <a:lstStyle/>
          <a:p>
            <a:pPr eaLnBrk="1" hangingPunct="1"/>
            <a:r>
              <a:rPr lang="es-ES" sz="2200" smtClean="0">
                <a:latin typeface="Arial" charset="0"/>
                <a:cs typeface="Arial" charset="0"/>
              </a:rPr>
              <a:t>Escenario Optimista</a:t>
            </a:r>
            <a:endParaRPr lang="es-ES" sz="2200" smtClean="0"/>
          </a:p>
        </p:txBody>
      </p:sp>
      <p:pic>
        <p:nvPicPr>
          <p:cNvPr id="58371" name="1 Imagen" descr="tmpF3.tmp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143125"/>
            <a:ext cx="421481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15 Imagen" descr="tmpF3.tmp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2143125"/>
            <a:ext cx="3886200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7500" y="5786438"/>
          <a:ext cx="1978025" cy="519112"/>
        </p:xfrm>
        <a:graphic>
          <a:graphicData uri="http://schemas.openxmlformats.org/drawingml/2006/table">
            <a:tbl>
              <a:tblPr/>
              <a:tblGrid>
                <a:gridCol w="1978036"/>
              </a:tblGrid>
              <a:tr h="519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Entire range is from -33,455.12 to 89,093.80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785813"/>
            <a:ext cx="8286750" cy="5500687"/>
          </a:xfrm>
        </p:spPr>
        <p:txBody>
          <a:bodyPr>
            <a:noAutofit/>
          </a:bodyPr>
          <a:lstStyle/>
          <a:p>
            <a:pPr marL="455613" lvl="1" indent="-252413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s-EC" sz="2200" b="1" u="sng" dirty="0">
                <a:latin typeface="Arial" pitchFamily="34" charset="0"/>
                <a:cs typeface="Arial" pitchFamily="34" charset="0"/>
              </a:rPr>
              <a:t>Objetivos del </a:t>
            </a:r>
            <a:r>
              <a:rPr lang="es-EC" sz="2200" b="1" u="sng" dirty="0" smtClean="0">
                <a:latin typeface="Arial" pitchFamily="34" charset="0"/>
                <a:cs typeface="Arial" pitchFamily="34" charset="0"/>
              </a:rPr>
              <a:t>Proyecto</a:t>
            </a:r>
            <a:endParaRPr lang="es-ES" sz="2200" b="1" u="sng" dirty="0" smtClean="0">
              <a:latin typeface="Arial" pitchFamily="34" charset="0"/>
              <a:cs typeface="Arial" pitchFamily="34" charset="0"/>
            </a:endParaRPr>
          </a:p>
          <a:p>
            <a:pPr marL="455613" lvl="1" indent="-252413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endParaRPr lang="es-EC" sz="2200" b="1" dirty="0" smtClean="0">
              <a:latin typeface="Arial" pitchFamily="34" charset="0"/>
              <a:cs typeface="Arial" pitchFamily="34" charset="0"/>
            </a:endParaRPr>
          </a:p>
          <a:p>
            <a:pPr marL="455613" lvl="1" indent="-252413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s-EC" sz="2200" b="1" dirty="0" smtClean="0">
                <a:latin typeface="Arial" pitchFamily="34" charset="0"/>
                <a:cs typeface="Arial" pitchFamily="34" charset="0"/>
              </a:rPr>
              <a:t>Objetivo General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455613" indent="-4763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Elaborar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una harina de Zapallo enriquecida con Quinua para elevar su valor nutricional y que la misma sea accesible a la población en general.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455613" indent="-252413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EC" sz="2200" dirty="0">
                <a:latin typeface="Arial" pitchFamily="34" charset="0"/>
                <a:cs typeface="Arial" pitchFamily="34" charset="0"/>
              </a:rPr>
              <a:t> 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455613" lvl="2" indent="-252413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EC" sz="2200" b="1" dirty="0" smtClean="0">
                <a:latin typeface="Arial" pitchFamily="34" charset="0"/>
                <a:cs typeface="Arial" pitchFamily="34" charset="0"/>
              </a:rPr>
              <a:t>Objetivos específicos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455613" indent="-4763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 Posicionar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el producto a nivel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local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5613" indent="-4763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Determinar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las características deseadas del producto, para el consumidor final, mediante la realización del estudio de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mercado.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455613" indent="-4763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Comercializar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el producto dentro del mercado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alimenticio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455613" indent="-4763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s-E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una evaluación financiera del proyecto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Marcador de contenido"/>
          <p:cNvSpPr>
            <a:spLocks noGrp="1"/>
          </p:cNvSpPr>
          <p:nvPr>
            <p:ph idx="1"/>
          </p:nvPr>
        </p:nvSpPr>
        <p:spPr>
          <a:xfrm>
            <a:off x="642938" y="1643063"/>
            <a:ext cx="7900987" cy="4525962"/>
          </a:xfrm>
        </p:spPr>
        <p:txBody>
          <a:bodyPr/>
          <a:lstStyle/>
          <a:p>
            <a:pPr marL="271463" indent="0" algn="just" eaLnBrk="1" hangingPunct="1">
              <a:buFont typeface="Wingdings 3" pitchFamily="18" charset="2"/>
              <a:buNone/>
            </a:pPr>
            <a:r>
              <a:rPr lang="es-EC" sz="2200" smtClean="0">
                <a:latin typeface="Arial" charset="0"/>
                <a:cs typeface="Arial" charset="0"/>
              </a:rPr>
              <a:t>Si el producto estuviera a la venta en la ciudad de Guayaquil, si tendría aceptación, debido a que un 70% de personas están dispuestas a adquirir la harina para la preparación de bebidas alimenticias en su hogar.</a:t>
            </a:r>
            <a:endParaRPr lang="es-ES" sz="2200" smtClean="0">
              <a:latin typeface="Arial" charset="0"/>
              <a:cs typeface="Arial" charset="0"/>
            </a:endParaRPr>
          </a:p>
          <a:p>
            <a:pPr marL="271463" indent="0" algn="just" eaLnBrk="1" hangingPunct="1">
              <a:buFont typeface="Wingdings 3" pitchFamily="18" charset="2"/>
              <a:buNone/>
            </a:pPr>
            <a:r>
              <a:rPr lang="es-EC" sz="2200" smtClean="0">
                <a:latin typeface="Arial" charset="0"/>
                <a:cs typeface="Arial" charset="0"/>
              </a:rPr>
              <a:t>    </a:t>
            </a:r>
          </a:p>
          <a:p>
            <a:pPr marL="271463" indent="0" algn="just" eaLnBrk="1" hangingPunct="1">
              <a:buFont typeface="Wingdings 3" pitchFamily="18" charset="2"/>
              <a:buNone/>
            </a:pPr>
            <a:r>
              <a:rPr lang="es-EC" sz="2200" smtClean="0">
                <a:latin typeface="Arial" charset="0"/>
                <a:cs typeface="Arial" charset="0"/>
              </a:rPr>
              <a:t>En la industria alimenticia en general,  aun no han desarrollado ningún producto que este elaborado a base de zapallo y quinua.</a:t>
            </a:r>
            <a:endParaRPr lang="es-ES" sz="2200" smtClean="0">
              <a:latin typeface="Arial" charset="0"/>
              <a:cs typeface="Arial" charset="0"/>
            </a:endParaRPr>
          </a:p>
          <a:p>
            <a:pPr marL="271463" indent="0" algn="just" eaLnBrk="1" hangingPunct="1">
              <a:buFont typeface="Wingdings 3" pitchFamily="18" charset="2"/>
              <a:buNone/>
            </a:pPr>
            <a:endParaRPr lang="es-ES" sz="2200" smtClean="0">
              <a:latin typeface="Arial" charset="0"/>
              <a:cs typeface="Arial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CONCLUSIONES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785938"/>
            <a:ext cx="8186738" cy="3543300"/>
          </a:xfrm>
        </p:spPr>
        <p:txBody>
          <a:bodyPr>
            <a:normAutofit lnSpcReduction="10000"/>
          </a:bodyPr>
          <a:lstStyle/>
          <a:p>
            <a:pPr marL="271463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Al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ser el zapallo con quinua un producto nuevo en el mercado local, se recomienda implementar un plan de marketing que dé a conocer el producto al consumidor objetivo, tal que se cumpla con los objetivos de venta planteados y de esa manera garantizar la factibilidad del proyecto.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271463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1463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recomienda también a largo plazo la compra de un terreno para la construcción de instalaciones y la adquisición de nuevas maquinarias con más capacidad de producción para abastecer el mercado de Guayaquil.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RECOMENDACIONES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endParaRPr lang="es-ES" sz="4000" b="1" smtClean="0">
              <a:latin typeface="Arial" charset="0"/>
              <a:cs typeface="Arial" charset="0"/>
            </a:endParaRPr>
          </a:p>
          <a:p>
            <a:pPr algn="ctr">
              <a:buFont typeface="Wingdings 3" pitchFamily="18" charset="2"/>
              <a:buNone/>
            </a:pPr>
            <a:endParaRPr lang="es-ES" sz="4000" b="1" smtClean="0">
              <a:latin typeface="Arial" charset="0"/>
              <a:cs typeface="Arial" charset="0"/>
            </a:endParaRPr>
          </a:p>
          <a:p>
            <a:pPr algn="ctr">
              <a:buFont typeface="Wingdings 3" pitchFamily="18" charset="2"/>
              <a:buNone/>
            </a:pPr>
            <a:endParaRPr lang="es-ES" sz="4000" b="1" smtClean="0">
              <a:latin typeface="Arial" charset="0"/>
              <a:cs typeface="Arial" charset="0"/>
            </a:endParaRPr>
          </a:p>
          <a:p>
            <a:pPr algn="ctr">
              <a:buFont typeface="Wingdings 3" pitchFamily="18" charset="2"/>
              <a:buNone/>
            </a:pPr>
            <a:endParaRPr lang="es-ES" sz="4000" b="1" smtClean="0">
              <a:latin typeface="Arial" charset="0"/>
              <a:cs typeface="Arial" charset="0"/>
            </a:endParaRPr>
          </a:p>
          <a:p>
            <a:pPr algn="r">
              <a:buFont typeface="Wingdings 3" pitchFamily="18" charset="2"/>
              <a:buNone/>
            </a:pPr>
            <a:r>
              <a:rPr lang="es-ES" sz="4000" b="1" smtClean="0">
                <a:latin typeface="Arial" charset="0"/>
                <a:cs typeface="Arial" charset="0"/>
              </a:rPr>
              <a:t>GRACIAS POR SU ATENCION</a:t>
            </a:r>
          </a:p>
          <a:p>
            <a:pPr algn="ctr">
              <a:buFont typeface="Wingdings 3" pitchFamily="18" charset="2"/>
              <a:buNone/>
            </a:pPr>
            <a:endParaRPr lang="es-ES" sz="4000" b="1" smtClean="0">
              <a:latin typeface="Arial" charset="0"/>
              <a:cs typeface="Arial" charset="0"/>
            </a:endParaRPr>
          </a:p>
          <a:p>
            <a:pPr algn="ctr">
              <a:buFont typeface="Wingdings 3" pitchFamily="18" charset="2"/>
              <a:buNone/>
            </a:pPr>
            <a:endParaRPr lang="es-ES" sz="4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 rot="20528091">
            <a:off x="642319" y="2353498"/>
            <a:ext cx="8229600" cy="182221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6000" dirty="0" smtClean="0">
                <a:latin typeface="Arial" pitchFamily="34" charset="0"/>
                <a:cs typeface="Arial" pitchFamily="34" charset="0"/>
              </a:rPr>
              <a:t>INVESTIGACIÓN DE MERCADO</a:t>
            </a:r>
            <a:endParaRPr lang="es-E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186738" cy="4983163"/>
          </a:xfrm>
        </p:spPr>
        <p:txBody>
          <a:bodyPr>
            <a:normAutofit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s-ES_tradnl" sz="2200" b="1" dirty="0" smtClean="0">
              <a:latin typeface="Arial" pitchFamily="34" charset="0"/>
              <a:cs typeface="Arial" pitchFamily="34" charset="0"/>
            </a:endParaRPr>
          </a:p>
          <a:p>
            <a:pPr marL="621792" lvl="1" indent="-561975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tabLst>
                <a:tab pos="450850" algn="l"/>
              </a:tabLst>
              <a:defRPr/>
            </a:pPr>
            <a:r>
              <a:rPr lang="es-ES_tradnl" sz="2400" b="1" u="sng" dirty="0" smtClean="0">
                <a:latin typeface="Arial" pitchFamily="34" charset="0"/>
                <a:cs typeface="Arial" pitchFamily="34" charset="0"/>
              </a:rPr>
              <a:t>Diseño </a:t>
            </a:r>
            <a:r>
              <a:rPr lang="es-ES_tradnl" sz="2400" b="1" u="sng" dirty="0">
                <a:latin typeface="Arial" pitchFamily="34" charset="0"/>
                <a:cs typeface="Arial" pitchFamily="34" charset="0"/>
              </a:rPr>
              <a:t>de la investigación</a:t>
            </a:r>
            <a:endParaRPr lang="es-ES" sz="2400" u="sng" dirty="0">
              <a:latin typeface="Arial" pitchFamily="34" charset="0"/>
              <a:cs typeface="Arial" pitchFamily="34" charset="0"/>
            </a:endParaRPr>
          </a:p>
          <a:p>
            <a:pPr marL="36195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C" sz="2200" dirty="0" smtClean="0">
              <a:latin typeface="Arial" pitchFamily="34" charset="0"/>
              <a:cs typeface="Arial" pitchFamily="34" charset="0"/>
            </a:endParaRPr>
          </a:p>
          <a:p>
            <a:pPr marL="36195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Comenzaremos con investigación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exploratoria, puesto que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deseamos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obtener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una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comprensión de la situación a la que nos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enfrentamos</a:t>
            </a:r>
            <a:r>
              <a:rPr lang="es-ES" sz="2200" dirty="0" smtClean="0">
                <a:latin typeface="Arial" pitchFamily="34" charset="0"/>
                <a:cs typeface="Arial" pitchFamily="34" charset="0"/>
              </a:rPr>
              <a:t>, luego se realiza un análisis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cuantitativo basado en encuestas .</a:t>
            </a: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500" y="1000125"/>
            <a:ext cx="8186738" cy="4911725"/>
          </a:xfrm>
        </p:spPr>
        <p:txBody>
          <a:bodyPr>
            <a:normAutofit/>
          </a:bodyPr>
          <a:lstStyle/>
          <a:p>
            <a:pPr marL="621792" lvl="1" indent="-652463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s-EC" sz="2400" b="1" u="sng" dirty="0">
                <a:latin typeface="Arial" pitchFamily="34" charset="0"/>
                <a:cs typeface="Arial" pitchFamily="34" charset="0"/>
              </a:rPr>
              <a:t>Alcance de la investigación </a:t>
            </a:r>
            <a:endParaRPr lang="es-ES" sz="2400" u="sng" dirty="0" smtClean="0">
              <a:latin typeface="Arial" pitchFamily="34" charset="0"/>
              <a:cs typeface="Arial" pitchFamily="34" charset="0"/>
            </a:endParaRPr>
          </a:p>
          <a:p>
            <a:pPr marL="859536" lvl="2" indent="-87153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C" sz="2200" b="1" dirty="0" smtClean="0">
              <a:latin typeface="Arial" pitchFamily="34" charset="0"/>
              <a:cs typeface="Arial" pitchFamily="34" charset="0"/>
            </a:endParaRPr>
          </a:p>
          <a:p>
            <a:pPr marL="859536" lvl="2" indent="-8715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sz="2200" b="1" dirty="0" smtClean="0">
                <a:latin typeface="Arial" pitchFamily="34" charset="0"/>
                <a:cs typeface="Arial" pitchFamily="34" charset="0"/>
              </a:rPr>
              <a:t>Área </a:t>
            </a:r>
            <a:r>
              <a:rPr lang="es-EC" sz="2200" b="1" dirty="0">
                <a:latin typeface="Arial" pitchFamily="34" charset="0"/>
                <a:cs typeface="Arial" pitchFamily="34" charset="0"/>
              </a:rPr>
              <a:t>Geográfica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546100" indent="19843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 Ciudad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de Guayaquil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859536" lvl="2" indent="-8715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sz="2200" b="1" dirty="0">
                <a:latin typeface="Arial" pitchFamily="34" charset="0"/>
                <a:cs typeface="Arial" pitchFamily="34" charset="0"/>
              </a:rPr>
              <a:t>Segmentos de estudio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801688" indent="-26035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sz="2200" dirty="0" smtClean="0">
                <a:latin typeface="Arial" pitchFamily="34" charset="0"/>
                <a:cs typeface="Arial" pitchFamily="34" charset="0"/>
              </a:rPr>
              <a:t> Consumidor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final.</a:t>
            </a:r>
            <a:endParaRPr lang="es-ES" sz="22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859536" lvl="2" indent="-8715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sz="2200" b="1" dirty="0" smtClean="0">
                <a:latin typeface="Arial" pitchFamily="34" charset="0"/>
                <a:cs typeface="Arial" pitchFamily="34" charset="0"/>
              </a:rPr>
              <a:t>Sub-segmentos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892175" indent="-35083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sz="2200" b="1" dirty="0" smtClean="0">
                <a:latin typeface="Arial" pitchFamily="34" charset="0"/>
                <a:cs typeface="Arial" pitchFamily="34" charset="0"/>
              </a:rPr>
              <a:t>Generacional</a:t>
            </a:r>
            <a:r>
              <a:rPr lang="es-EC" sz="2200" b="1" dirty="0">
                <a:latin typeface="Arial" pitchFamily="34" charset="0"/>
                <a:cs typeface="Arial" pitchFamily="34" charset="0"/>
              </a:rPr>
              <a:t>: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 Apto para todas las edades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892175" indent="-35083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sz="2200" b="1" dirty="0">
                <a:latin typeface="Arial" pitchFamily="34" charset="0"/>
                <a:cs typeface="Arial" pitchFamily="34" charset="0"/>
              </a:rPr>
              <a:t>Género: </a:t>
            </a:r>
            <a:r>
              <a:rPr lang="es-EC" sz="2200" dirty="0">
                <a:latin typeface="Arial" pitchFamily="34" charset="0"/>
                <a:cs typeface="Arial" pitchFamily="34" charset="0"/>
              </a:rPr>
              <a:t>Indiferente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892175" indent="-35083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C" sz="2200" b="1" dirty="0">
                <a:latin typeface="Arial" pitchFamily="34" charset="0"/>
                <a:cs typeface="Arial" pitchFamily="34" charset="0"/>
              </a:rPr>
              <a:t>Estrato socioeconómico: </a:t>
            </a:r>
            <a:r>
              <a:rPr lang="es-EC" sz="2200" dirty="0" smtClean="0">
                <a:latin typeface="Arial" pitchFamily="34" charset="0"/>
                <a:cs typeface="Arial" pitchFamily="34" charset="0"/>
              </a:rPr>
              <a:t>Medio-Bajo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/>
          </a:p>
        </p:txBody>
      </p:sp>
      <p:pic>
        <p:nvPicPr>
          <p:cNvPr id="16387" name="Picture 2" descr="http://www.sernac.cl/sernacninos/buenconsumidor/img/der_informac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2428875"/>
            <a:ext cx="17494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813" y="1143000"/>
            <a:ext cx="7572375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800" b="1" u="sng" dirty="0">
                <a:latin typeface="Arial" pitchFamily="34" charset="0"/>
                <a:cs typeface="Arial" pitchFamily="34" charset="0"/>
              </a:rPr>
              <a:t>Objetivos de la Investigación de Mercado </a:t>
            </a:r>
            <a:endParaRPr lang="es-ES" sz="2800" u="sng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600" b="1" dirty="0" smtClean="0">
                <a:latin typeface="Arial" pitchFamily="34" charset="0"/>
                <a:cs typeface="Arial" pitchFamily="34" charset="0"/>
              </a:rPr>
              <a:t>Objetivos </a:t>
            </a:r>
            <a:r>
              <a:rPr lang="es-ES" sz="2600" b="1" dirty="0">
                <a:latin typeface="Arial" pitchFamily="34" charset="0"/>
                <a:cs typeface="Arial" pitchFamily="34" charset="0"/>
              </a:rPr>
              <a:t>Generales 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801688" indent="-35083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2600" dirty="0">
                <a:latin typeface="Arial" pitchFamily="34" charset="0"/>
                <a:cs typeface="Arial" pitchFamily="34" charset="0"/>
              </a:rPr>
              <a:t>Determinar la existencia de un nicho de mercado para esta harina en el </a:t>
            </a:r>
            <a:r>
              <a:rPr lang="es-ES" sz="2600" dirty="0" smtClean="0">
                <a:latin typeface="Arial" pitchFamily="34" charset="0"/>
                <a:cs typeface="Arial" pitchFamily="34" charset="0"/>
              </a:rPr>
              <a:t>Ecuador y las oportunidades para ofertarlo.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600" b="1" dirty="0" smtClean="0">
                <a:latin typeface="Arial" pitchFamily="34" charset="0"/>
                <a:cs typeface="Arial" pitchFamily="34" charset="0"/>
              </a:rPr>
              <a:t>Objetivos </a:t>
            </a:r>
            <a:r>
              <a:rPr lang="es-ES" sz="2600" b="1" dirty="0">
                <a:latin typeface="Arial" pitchFamily="34" charset="0"/>
                <a:cs typeface="Arial" pitchFamily="34" charset="0"/>
              </a:rPr>
              <a:t>Específicos 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801688" indent="-350838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s-ES" sz="2600" dirty="0">
                <a:latin typeface="Arial" pitchFamily="34" charset="0"/>
                <a:cs typeface="Arial" pitchFamily="34" charset="0"/>
              </a:rPr>
              <a:t>Determinar el perfil, gustos y preferencias del consumidor potencial del producto. </a:t>
            </a:r>
            <a:endParaRPr lang="es-ES" sz="2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1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1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17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853</TotalTime>
  <Words>2177</Words>
  <Application>Microsoft Office PowerPoint</Application>
  <PresentationFormat>Presentación en pantalla (4:3)</PresentationFormat>
  <Paragraphs>1102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3" baseType="lpstr">
      <vt:lpstr>Concurrencia</vt:lpstr>
      <vt:lpstr>ESCUELA SUPERIOR POLITECNICA DEL LITORAL</vt:lpstr>
      <vt:lpstr> “PROYECTO DE PRODUCCIÓN Y COMERCIALIZACIÓN DE HARINA DE ZAPALLO ENRIQUECIDA CON QUINUA” </vt:lpstr>
      <vt:lpstr>INTRODUCCION</vt:lpstr>
      <vt:lpstr>Diapositiva 4</vt:lpstr>
      <vt:lpstr>Diapositiva 5</vt:lpstr>
      <vt:lpstr>INVESTIGACIÓN DE MERCADO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PLAN DE MARKETING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ESTUDIO FINANCIERO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CONCLUSIONES</vt:lpstr>
      <vt:lpstr>RECOMENDACIONES</vt:lpstr>
      <vt:lpstr>Diapositiva 52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POLITECNICA DEL LITORAL</dc:title>
  <dc:creator>Usuario Final</dc:creator>
  <cp:lastModifiedBy>WinuE</cp:lastModifiedBy>
  <cp:revision>107</cp:revision>
  <dcterms:created xsi:type="dcterms:W3CDTF">2010-02-26T21:29:43Z</dcterms:created>
  <dcterms:modified xsi:type="dcterms:W3CDTF">2010-02-28T22:57:41Z</dcterms:modified>
</cp:coreProperties>
</file>