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Rectángulo"/>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Rectángulo"/>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6 Rectángulo"/>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9 Rectángulo"/>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10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11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12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13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s-ES" smtClean="0"/>
              <a:t>Haga clic para modificar el estilo de título del patrón</a:t>
            </a:r>
            <a:endParaRPr lang="en-US"/>
          </a:p>
        </p:txBody>
      </p:sp>
      <p:sp>
        <p:nvSpPr>
          <p:cNvPr id="9" name="8 Subtítulo"/>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5" name="27 Marcador de fecha"/>
          <p:cNvSpPr>
            <a:spLocks noGrp="1"/>
          </p:cNvSpPr>
          <p:nvPr>
            <p:ph type="dt" sz="half" idx="10"/>
          </p:nvPr>
        </p:nvSpPr>
        <p:spPr/>
        <p:txBody>
          <a:bodyPr/>
          <a:lstStyle>
            <a:lvl1pPr>
              <a:defRPr/>
            </a:lvl1pPr>
            <a:extLst/>
          </a:lstStyle>
          <a:p>
            <a:pPr>
              <a:defRPr/>
            </a:pPr>
            <a:fld id="{40FBE49F-E01E-4952-8225-F7A6A3BD6A09}" type="datetimeFigureOut">
              <a:rPr lang="en-US"/>
              <a:pPr>
                <a:defRPr/>
              </a:pPr>
              <a:t>6/15/2010</a:t>
            </a:fld>
            <a:endParaRPr lang="en-US"/>
          </a:p>
        </p:txBody>
      </p:sp>
      <p:sp>
        <p:nvSpPr>
          <p:cNvPr id="16" name="16 Marcador de pie de página"/>
          <p:cNvSpPr>
            <a:spLocks noGrp="1"/>
          </p:cNvSpPr>
          <p:nvPr>
            <p:ph type="ftr" sz="quarter" idx="11"/>
          </p:nvPr>
        </p:nvSpPr>
        <p:spPr/>
        <p:txBody>
          <a:bodyPr/>
          <a:lstStyle>
            <a:lvl1pPr>
              <a:defRPr/>
            </a:lvl1pPr>
            <a:extLst/>
          </a:lstStyle>
          <a:p>
            <a:pPr>
              <a:defRPr/>
            </a:pPr>
            <a:endParaRPr lang="en-US"/>
          </a:p>
        </p:txBody>
      </p:sp>
      <p:sp>
        <p:nvSpPr>
          <p:cNvPr id="17" name="28 Marcador de número de diapositiva"/>
          <p:cNvSpPr>
            <a:spLocks noGrp="1"/>
          </p:cNvSpPr>
          <p:nvPr>
            <p:ph type="sldNum" sz="quarter" idx="12"/>
          </p:nvPr>
        </p:nvSpPr>
        <p:spPr/>
        <p:txBody>
          <a:bodyPr/>
          <a:lstStyle>
            <a:lvl1pPr>
              <a:defRPr/>
            </a:lvl1pPr>
            <a:extLst/>
          </a:lstStyle>
          <a:p>
            <a:pPr>
              <a:defRPr/>
            </a:pPr>
            <a:fld id="{D07D5BC3-F21A-4F6D-AEC4-B3960059EFD5}"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024EF9E4-8ACC-4B14-9F66-E64C937B0DA4}" type="datetimeFigureOut">
              <a:rPr lang="en-US"/>
              <a:pPr>
                <a:defRPr/>
              </a:pPr>
              <a:t>6/15/2010</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3A8F6FB6-A905-4A72-A066-DFF41A24776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03213CFF-0E9A-4D0A-8976-CF7FCF754E1F}" type="datetimeFigureOut">
              <a:rPr lang="en-US"/>
              <a:pPr>
                <a:defRPr/>
              </a:pPr>
              <a:t>6/15/2010</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8F5DA4D1-A75A-45FB-811F-473DFDF29C0B}"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937A0D9-5B87-4C48-8644-0D1170141579}" type="datetimeFigureOut">
              <a:rPr lang="en-US"/>
              <a:pPr>
                <a:defRPr/>
              </a:pPr>
              <a:t>6/15/2010</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A591C456-A4C7-4D38-AC51-6F275C8E4526}"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Forma libre"/>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4 Forma libre"/>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5 Forma libre"/>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6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8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9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10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12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13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14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15 Forma libre"/>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16 Forma libre"/>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17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18 Rectángulo"/>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19 Rectángulo"/>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20 Rectángulo"/>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21 Rectángulo"/>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22 Rectángulo"/>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23 Rectángulo"/>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2 Marcador de texto"/>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s-ES" smtClean="0"/>
              <a:t>Haga clic para modificar el estilo de título del patrón</a:t>
            </a:r>
            <a:endParaRPr lang="en-US"/>
          </a:p>
        </p:txBody>
      </p:sp>
      <p:sp>
        <p:nvSpPr>
          <p:cNvPr id="25" name="3 Marcador de fecha"/>
          <p:cNvSpPr>
            <a:spLocks noGrp="1"/>
          </p:cNvSpPr>
          <p:nvPr>
            <p:ph type="dt" sz="half" idx="10"/>
          </p:nvPr>
        </p:nvSpPr>
        <p:spPr/>
        <p:txBody>
          <a:bodyPr/>
          <a:lstStyle>
            <a:lvl1pPr>
              <a:defRPr/>
            </a:lvl1pPr>
            <a:extLst/>
          </a:lstStyle>
          <a:p>
            <a:pPr>
              <a:defRPr/>
            </a:pPr>
            <a:fld id="{2FC4CF95-E79D-4138-99E2-2E5F7D8E6DAB}" type="datetimeFigureOut">
              <a:rPr lang="en-US"/>
              <a:pPr>
                <a:defRPr/>
              </a:pPr>
              <a:t>6/15/2010</a:t>
            </a:fld>
            <a:endParaRPr lang="en-US"/>
          </a:p>
        </p:txBody>
      </p:sp>
      <p:sp>
        <p:nvSpPr>
          <p:cNvPr id="26" name="4 Marcador de pie de página"/>
          <p:cNvSpPr>
            <a:spLocks noGrp="1"/>
          </p:cNvSpPr>
          <p:nvPr>
            <p:ph type="ftr" sz="quarter" idx="11"/>
          </p:nvPr>
        </p:nvSpPr>
        <p:spPr/>
        <p:txBody>
          <a:bodyPr/>
          <a:lstStyle>
            <a:lvl1pPr>
              <a:defRPr/>
            </a:lvl1pPr>
            <a:extLst/>
          </a:lstStyle>
          <a:p>
            <a:pPr>
              <a:defRPr/>
            </a:pPr>
            <a:endParaRPr lang="en-US"/>
          </a:p>
        </p:txBody>
      </p:sp>
      <p:sp>
        <p:nvSpPr>
          <p:cNvPr id="27" name="5 Marcador de número de diapositiva"/>
          <p:cNvSpPr>
            <a:spLocks noGrp="1"/>
          </p:cNvSpPr>
          <p:nvPr>
            <p:ph type="sldNum" sz="quarter" idx="12"/>
          </p:nvPr>
        </p:nvSpPr>
        <p:spPr/>
        <p:txBody>
          <a:bodyPr/>
          <a:lstStyle>
            <a:lvl1pPr>
              <a:defRPr/>
            </a:lvl1pPr>
            <a:extLst/>
          </a:lstStyle>
          <a:p>
            <a:pPr>
              <a:defRPr/>
            </a:pPr>
            <a:fld id="{0036651B-87E4-4289-A524-D5519B005102}"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33B85003-1191-4F88-8DDB-D270C4EB0CC3}" type="datetimeFigureOut">
              <a:rPr lang="en-US"/>
              <a:pPr>
                <a:defRPr/>
              </a:pPr>
              <a:t>6/15/2010</a:t>
            </a:fld>
            <a:endParaRPr lang="en-US"/>
          </a:p>
        </p:txBody>
      </p:sp>
      <p:sp>
        <p:nvSpPr>
          <p:cNvPr id="6" name="5 Marcador de pie de página"/>
          <p:cNvSpPr>
            <a:spLocks noGrp="1"/>
          </p:cNvSpPr>
          <p:nvPr>
            <p:ph type="ftr" sz="quarter" idx="11"/>
          </p:nvPr>
        </p:nvSpPr>
        <p:spPr/>
        <p:txBody>
          <a:bodyPr/>
          <a:lstStyle>
            <a:lvl1pPr>
              <a:defRPr/>
            </a:lvl1pPr>
            <a:extLst/>
          </a:lstStyle>
          <a:p>
            <a:pPr>
              <a:defRPr/>
            </a:pPr>
            <a:endParaRPr lang="en-US"/>
          </a:p>
        </p:txBody>
      </p:sp>
      <p:sp>
        <p:nvSpPr>
          <p:cNvPr id="7" name="6 Marcador de número de diapositiva"/>
          <p:cNvSpPr>
            <a:spLocks noGrp="1"/>
          </p:cNvSpPr>
          <p:nvPr>
            <p:ph type="sldNum" sz="quarter" idx="12"/>
          </p:nvPr>
        </p:nvSpPr>
        <p:spPr/>
        <p:txBody>
          <a:bodyPr/>
          <a:lstStyle>
            <a:lvl1pPr>
              <a:defRPr/>
            </a:lvl1pPr>
            <a:extLst/>
          </a:lstStyle>
          <a:p>
            <a:pPr>
              <a:defRPr/>
            </a:pPr>
            <a:fld id="{8446CBE0-31CE-465E-841C-06A0722EF7F8}"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6 Rectángulo"/>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Rectángulo"/>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8 Rectángulo"/>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9 Rectángulo"/>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Rectángulo"/>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11 Rectángulo"/>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12 Rectángulo"/>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13 Rectángulo"/>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14 Rectángulo"/>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15 Rectángulo"/>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504824" y="512064"/>
            <a:ext cx="7772400" cy="914400"/>
          </a:xfrm>
        </p:spPr>
        <p:txBody>
          <a:bodyPr/>
          <a:lstStyle>
            <a:lvl1pPr>
              <a:defRPr sz="400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6 Marcador de fecha"/>
          <p:cNvSpPr>
            <a:spLocks noGrp="1"/>
          </p:cNvSpPr>
          <p:nvPr>
            <p:ph type="dt" sz="half" idx="10"/>
          </p:nvPr>
        </p:nvSpPr>
        <p:spPr/>
        <p:txBody>
          <a:bodyPr/>
          <a:lstStyle>
            <a:lvl1pPr>
              <a:defRPr/>
            </a:lvl1pPr>
            <a:extLst/>
          </a:lstStyle>
          <a:p>
            <a:pPr>
              <a:defRPr/>
            </a:pPr>
            <a:fld id="{EC2628DB-0DA1-4710-9CF6-2D8A288C63DA}" type="datetimeFigureOut">
              <a:rPr lang="en-US"/>
              <a:pPr>
                <a:defRPr/>
              </a:pPr>
              <a:t>6/15/2010</a:t>
            </a:fld>
            <a:endParaRPr lang="en-US"/>
          </a:p>
        </p:txBody>
      </p:sp>
      <p:sp>
        <p:nvSpPr>
          <p:cNvPr id="18" name="7 Marcador de pie de página"/>
          <p:cNvSpPr>
            <a:spLocks noGrp="1"/>
          </p:cNvSpPr>
          <p:nvPr>
            <p:ph type="ftr" sz="quarter" idx="11"/>
          </p:nvPr>
        </p:nvSpPr>
        <p:spPr/>
        <p:txBody>
          <a:bodyPr/>
          <a:lstStyle>
            <a:lvl1pPr>
              <a:defRPr/>
            </a:lvl1pPr>
            <a:extLst/>
          </a:lstStyle>
          <a:p>
            <a:pPr>
              <a:defRPr/>
            </a:pPr>
            <a:endParaRPr lang="en-US"/>
          </a:p>
        </p:txBody>
      </p:sp>
      <p:sp>
        <p:nvSpPr>
          <p:cNvPr id="19" name="8 Marcador de número de diapositiva"/>
          <p:cNvSpPr>
            <a:spLocks noGrp="1"/>
          </p:cNvSpPr>
          <p:nvPr>
            <p:ph type="sldNum" sz="quarter" idx="12"/>
          </p:nvPr>
        </p:nvSpPr>
        <p:spPr/>
        <p:txBody>
          <a:bodyPr/>
          <a:lstStyle>
            <a:lvl1pPr>
              <a:defRPr/>
            </a:lvl1pPr>
            <a:extLst/>
          </a:lstStyle>
          <a:p>
            <a:pPr>
              <a:defRPr/>
            </a:pPr>
            <a:fld id="{023B0E6E-66BE-4845-874F-637EA7354E09}"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D8BBC0BA-316F-4E4C-90BA-348F7ED30B62}" type="datetimeFigureOut">
              <a:rPr lang="en-US"/>
              <a:pPr>
                <a:defRPr/>
              </a:pPr>
              <a:t>6/15/2010</a:t>
            </a:fld>
            <a:endParaRPr lang="en-US"/>
          </a:p>
        </p:txBody>
      </p:sp>
      <p:sp>
        <p:nvSpPr>
          <p:cNvPr id="4" name="2 Marcador de pie de página"/>
          <p:cNvSpPr>
            <a:spLocks noGrp="1"/>
          </p:cNvSpPr>
          <p:nvPr>
            <p:ph type="ftr" sz="quarter" idx="11"/>
          </p:nvPr>
        </p:nvSpPr>
        <p:spPr/>
        <p:txBody>
          <a:bodyPr/>
          <a:lstStyle>
            <a:lvl1pPr>
              <a:defRPr/>
            </a:lvl1pPr>
          </a:lstStyle>
          <a:p>
            <a:pPr>
              <a:defRPr/>
            </a:pPr>
            <a:endParaRPr lang="en-US"/>
          </a:p>
        </p:txBody>
      </p:sp>
      <p:sp>
        <p:nvSpPr>
          <p:cNvPr id="5" name="22 Marcador de número de diapositiva"/>
          <p:cNvSpPr>
            <a:spLocks noGrp="1"/>
          </p:cNvSpPr>
          <p:nvPr>
            <p:ph type="sldNum" sz="quarter" idx="12"/>
          </p:nvPr>
        </p:nvSpPr>
        <p:spPr/>
        <p:txBody>
          <a:bodyPr/>
          <a:lstStyle>
            <a:lvl1pPr>
              <a:defRPr/>
            </a:lvl1pPr>
          </a:lstStyle>
          <a:p>
            <a:pPr>
              <a:defRPr/>
            </a:pPr>
            <a:fld id="{F34EB20B-F1DF-4B93-8CCC-1340E54F07C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extLst/>
          </a:lstStyle>
          <a:p>
            <a:pPr>
              <a:defRPr/>
            </a:pPr>
            <a:fld id="{8F56E039-DC1E-45D4-8D57-9813E1AC3953}" type="datetimeFigureOut">
              <a:rPr lang="en-US"/>
              <a:pPr>
                <a:defRPr/>
              </a:pPr>
              <a:t>6/15/2010</a:t>
            </a:fld>
            <a:endParaRPr lang="en-US"/>
          </a:p>
        </p:txBody>
      </p:sp>
      <p:sp>
        <p:nvSpPr>
          <p:cNvPr id="3" name="2 Marcador de pie de página"/>
          <p:cNvSpPr>
            <a:spLocks noGrp="1"/>
          </p:cNvSpPr>
          <p:nvPr>
            <p:ph type="ftr" sz="quarter" idx="11"/>
          </p:nvPr>
        </p:nvSpPr>
        <p:spPr/>
        <p:txBody>
          <a:bodyPr/>
          <a:lstStyle>
            <a:lvl1pPr>
              <a:defRPr/>
            </a:lvl1pPr>
            <a:extLst/>
          </a:lstStyle>
          <a:p>
            <a:pPr>
              <a:defRPr/>
            </a:pPr>
            <a:endParaRPr lang="en-US"/>
          </a:p>
        </p:txBody>
      </p:sp>
      <p:sp>
        <p:nvSpPr>
          <p:cNvPr id="4" name="3 Marcador de número de diapositiva"/>
          <p:cNvSpPr>
            <a:spLocks noGrp="1"/>
          </p:cNvSpPr>
          <p:nvPr>
            <p:ph type="sldNum" sz="quarter" idx="12"/>
          </p:nvPr>
        </p:nvSpPr>
        <p:spPr/>
        <p:txBody>
          <a:bodyPr/>
          <a:lstStyle>
            <a:lvl1pPr>
              <a:defRPr/>
            </a:lvl1pPr>
            <a:extLst/>
          </a:lstStyle>
          <a:p>
            <a:pPr>
              <a:defRPr/>
            </a:pPr>
            <a:fld id="{580686AC-B861-489F-9ECA-7E2A950CBD28}"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2D45A1FB-9549-4802-9DB5-CCC6D47D9BC4}" type="datetimeFigureOut">
              <a:rPr lang="en-US"/>
              <a:pPr>
                <a:defRPr/>
              </a:pPr>
              <a:t>6/15/2010</a:t>
            </a:fld>
            <a:endParaRPr lang="en-US"/>
          </a:p>
        </p:txBody>
      </p:sp>
      <p:sp>
        <p:nvSpPr>
          <p:cNvPr id="6" name="2 Marcador de pie de página"/>
          <p:cNvSpPr>
            <a:spLocks noGrp="1"/>
          </p:cNvSpPr>
          <p:nvPr>
            <p:ph type="ftr" sz="quarter" idx="11"/>
          </p:nvPr>
        </p:nvSpPr>
        <p:spPr/>
        <p:txBody>
          <a:bodyPr/>
          <a:lstStyle>
            <a:lvl1pPr>
              <a:defRPr/>
            </a:lvl1pPr>
          </a:lstStyle>
          <a:p>
            <a:pPr>
              <a:defRPr/>
            </a:pPr>
            <a:endParaRPr lang="en-US"/>
          </a:p>
        </p:txBody>
      </p:sp>
      <p:sp>
        <p:nvSpPr>
          <p:cNvPr id="7" name="22 Marcador de número de diapositiva"/>
          <p:cNvSpPr>
            <a:spLocks noGrp="1"/>
          </p:cNvSpPr>
          <p:nvPr>
            <p:ph type="sldNum" sz="quarter" idx="12"/>
          </p:nvPr>
        </p:nvSpPr>
        <p:spPr/>
        <p:txBody>
          <a:bodyPr/>
          <a:lstStyle>
            <a:lvl1pPr>
              <a:defRPr/>
            </a:lvl1pPr>
          </a:lstStyle>
          <a:p>
            <a:pPr>
              <a:defRPr/>
            </a:pPr>
            <a:fld id="{CF503C90-ECD4-4FE4-BC76-BD4B8F4FC0EB}"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Rectángulo"/>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5 Conector recto"/>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19 Grupo"/>
          <p:cNvGrpSpPr>
            <a:grpSpLocks/>
          </p:cNvGrpSpPr>
          <p:nvPr/>
        </p:nvGrpSpPr>
        <p:grpSpPr bwMode="auto">
          <a:xfrm rot="5400000">
            <a:off x="8515351" y="1219200"/>
            <a:ext cx="131762" cy="128587"/>
            <a:chOff x="6668087" y="1297746"/>
            <a:chExt cx="161840" cy="156602"/>
          </a:xfrm>
        </p:grpSpPr>
        <p:cxnSp>
          <p:nvCxnSpPr>
            <p:cNvPr id="8" name="7 Conector recto"/>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25 Grupo"/>
          <p:cNvGrpSpPr>
            <a:grpSpLocks/>
          </p:cNvGrpSpPr>
          <p:nvPr/>
        </p:nvGrpSpPr>
        <p:grpSpPr bwMode="auto">
          <a:xfrm rot="5400000">
            <a:off x="8667751" y="1371600"/>
            <a:ext cx="131762" cy="128587"/>
            <a:chOff x="6668087" y="1297746"/>
            <a:chExt cx="161840" cy="156602"/>
          </a:xfrm>
        </p:grpSpPr>
        <p:cxnSp>
          <p:nvCxnSpPr>
            <p:cNvPr id="12" name="11 Conector recto"/>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13 Conector recto"/>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29 Grupo"/>
          <p:cNvGrpSpPr>
            <a:grpSpLocks/>
          </p:cNvGrpSpPr>
          <p:nvPr/>
        </p:nvGrpSpPr>
        <p:grpSpPr bwMode="auto">
          <a:xfrm rot="5400000">
            <a:off x="8320087" y="1474788"/>
            <a:ext cx="131763" cy="128588"/>
            <a:chOff x="6668087" y="1297746"/>
            <a:chExt cx="161840" cy="156602"/>
          </a:xfrm>
        </p:grpSpPr>
        <p:cxnSp>
          <p:nvCxnSpPr>
            <p:cNvPr id="16" name="15 Conector recto"/>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17 Conector recto"/>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9" name="4 Marcador de fecha"/>
          <p:cNvSpPr>
            <a:spLocks noGrp="1"/>
          </p:cNvSpPr>
          <p:nvPr>
            <p:ph type="dt" sz="half" idx="10"/>
          </p:nvPr>
        </p:nvSpPr>
        <p:spPr>
          <a:xfrm>
            <a:off x="6477000" y="55563"/>
            <a:ext cx="2133600" cy="365125"/>
          </a:xfrm>
        </p:spPr>
        <p:txBody>
          <a:bodyPr/>
          <a:lstStyle>
            <a:lvl1pPr>
              <a:defRPr/>
            </a:lvl1pPr>
            <a:extLst/>
          </a:lstStyle>
          <a:p>
            <a:pPr>
              <a:defRPr/>
            </a:pPr>
            <a:fld id="{56F9FC31-666B-4EAC-AFFF-3F2F6135FF30}" type="datetimeFigureOut">
              <a:rPr lang="en-US"/>
              <a:pPr>
                <a:defRPr/>
              </a:pPr>
              <a:t>6/15/2010</a:t>
            </a:fld>
            <a:endParaRPr lang="en-US"/>
          </a:p>
        </p:txBody>
      </p:sp>
      <p:sp>
        <p:nvSpPr>
          <p:cNvPr id="20" name="5 Marcador de pie de página"/>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6 Marcador de número de diapositiva"/>
          <p:cNvSpPr>
            <a:spLocks noGrp="1"/>
          </p:cNvSpPr>
          <p:nvPr>
            <p:ph type="sldNum" sz="quarter" idx="12"/>
          </p:nvPr>
        </p:nvSpPr>
        <p:spPr>
          <a:xfrm>
            <a:off x="8610600" y="55563"/>
            <a:ext cx="457200" cy="365125"/>
          </a:xfrm>
        </p:spPr>
        <p:txBody>
          <a:bodyPr/>
          <a:lstStyle>
            <a:lvl1pPr>
              <a:defRPr/>
            </a:lvl1pPr>
            <a:extLst/>
          </a:lstStyle>
          <a:p>
            <a:pPr>
              <a:defRPr/>
            </a:pPr>
            <a:fld id="{644E5A10-2486-4020-8562-37F0C9DBAAA7}"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8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9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11 Rectángulo"/>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14 Rectángulo"/>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15 Rectángulo"/>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16 Rectángulo"/>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21 Marcador de título"/>
          <p:cNvSpPr>
            <a:spLocks noGrp="1"/>
          </p:cNvSpPr>
          <p:nvPr>
            <p:ph type="title"/>
          </p:nvPr>
        </p:nvSpPr>
        <p:spPr>
          <a:xfrm>
            <a:off x="914400" y="512763"/>
            <a:ext cx="7772400" cy="914400"/>
          </a:xfrm>
          <a:prstGeom prst="rect">
            <a:avLst/>
          </a:prstGeom>
        </p:spPr>
        <p:txBody>
          <a:bodyPr vert="horz" anchor="t">
            <a:noAutofit/>
          </a:bodyPr>
          <a:lstStyle>
            <a:extLst/>
          </a:lstStyle>
          <a:p>
            <a:r>
              <a:rPr lang="es-ES" smtClean="0"/>
              <a:t>Haga clic para modificar el estilo de título del patrón</a:t>
            </a:r>
            <a:endParaRPr lang="en-US"/>
          </a:p>
        </p:txBody>
      </p:sp>
      <p:sp>
        <p:nvSpPr>
          <p:cNvPr id="1036" name="12 Marcador de texto"/>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BC0220DD-F9F7-4293-B309-DF2801438C08}" type="datetimeFigureOut">
              <a:rPr lang="en-US"/>
              <a:pPr>
                <a:defRPr/>
              </a:pPr>
              <a:t>6/15/2010</a:t>
            </a:fld>
            <a:endParaRPr lang="en-U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cs typeface="+mn-cs"/>
              </a:defRPr>
            </a:lvl1pPr>
            <a:extLst/>
          </a:lstStyle>
          <a:p>
            <a:pPr>
              <a:defRPr/>
            </a:pPr>
            <a:fld id="{19B1C3FC-C774-4C14-8BAC-7FCD43FD1462}"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695" r:id="rId1"/>
    <p:sldLayoutId id="2147483690" r:id="rId2"/>
    <p:sldLayoutId id="2147483696" r:id="rId3"/>
    <p:sldLayoutId id="2147483697" r:id="rId4"/>
    <p:sldLayoutId id="2147483698" r:id="rId5"/>
    <p:sldLayoutId id="2147483691" r:id="rId6"/>
    <p:sldLayoutId id="2147483699" r:id="rId7"/>
    <p:sldLayoutId id="2147483692" r:id="rId8"/>
    <p:sldLayoutId id="2147483700" r:id="rId9"/>
    <p:sldLayoutId id="2147483693" r:id="rId10"/>
    <p:sldLayoutId id="2147483694"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Subtítulo"/>
          <p:cNvSpPr>
            <a:spLocks noGrp="1"/>
          </p:cNvSpPr>
          <p:nvPr>
            <p:ph type="subTitle" idx="1"/>
          </p:nvPr>
        </p:nvSpPr>
        <p:spPr>
          <a:xfrm>
            <a:off x="914400" y="533400"/>
            <a:ext cx="7772400" cy="914400"/>
          </a:xfrm>
        </p:spPr>
        <p:txBody>
          <a:bodyPr/>
          <a:lstStyle/>
          <a:p>
            <a:pPr algn="ctr">
              <a:spcBef>
                <a:spcPct val="0"/>
              </a:spcBef>
            </a:pPr>
            <a:r>
              <a:rPr lang="es-ES" b="1" smtClean="0"/>
              <a:t>USO DE MATLAB PARA EL CONTROL DE ROBOT OBSERVANDO EL FUNCIONAMIENTO DE LOS SENSORES DE TACO Y SONIDO </a:t>
            </a:r>
            <a:endParaRPr lang="en-US" smtClean="0"/>
          </a:p>
        </p:txBody>
      </p:sp>
      <p:pic>
        <p:nvPicPr>
          <p:cNvPr id="8195" name="Picture 2"/>
          <p:cNvPicPr>
            <a:picLocks noChangeAspect="1" noChangeArrowheads="1"/>
          </p:cNvPicPr>
          <p:nvPr/>
        </p:nvPicPr>
        <p:blipFill>
          <a:blip r:embed="rId2"/>
          <a:srcRect/>
          <a:stretch>
            <a:fillRect/>
          </a:stretch>
        </p:blipFill>
        <p:spPr bwMode="auto">
          <a:xfrm>
            <a:off x="2895600" y="2209800"/>
            <a:ext cx="2933700" cy="37528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DISEÑO E IMPLEMENTACION</a:t>
            </a:r>
            <a:endParaRPr lang="en-US" dirty="0">
              <a:solidFill>
                <a:schemeClr val="tx2">
                  <a:satMod val="200000"/>
                </a:schemeClr>
              </a:solidFill>
            </a:endParaRPr>
          </a:p>
        </p:txBody>
      </p:sp>
      <p:sp>
        <p:nvSpPr>
          <p:cNvPr id="17411" name="2 Marcador de texto"/>
          <p:cNvSpPr>
            <a:spLocks noGrp="1"/>
          </p:cNvSpPr>
          <p:nvPr>
            <p:ph type="body" idx="2"/>
          </p:nvPr>
        </p:nvSpPr>
        <p:spPr>
          <a:xfrm>
            <a:off x="685800" y="1435100"/>
            <a:ext cx="3733800" cy="4572000"/>
          </a:xfrm>
        </p:spPr>
        <p:txBody>
          <a:bodyPr/>
          <a:lstStyle/>
          <a:p>
            <a:pPr marL="53975"/>
            <a:r>
              <a:rPr lang="es-EC" sz="2000" smtClean="0">
                <a:latin typeface="Arial" charset="0"/>
                <a:cs typeface="Arial" charset="0"/>
              </a:rPr>
              <a:t>Visto en forma sencillo este proyecto esta enfocado a ser utilizado como un sistema de alarma, para prevenir fallas en los equipos que intervienen en un proceso.</a:t>
            </a:r>
            <a:endParaRPr lang="en-US" sz="2000" smtClean="0">
              <a:latin typeface="Arial" charset="0"/>
              <a:cs typeface="Arial" charset="0"/>
            </a:endParaRPr>
          </a:p>
          <a:p>
            <a:pPr marL="53975"/>
            <a:r>
              <a:rPr lang="es-EC" sz="2000" smtClean="0">
                <a:latin typeface="Arial" charset="0"/>
                <a:cs typeface="Arial" charset="0"/>
              </a:rPr>
              <a:t>A medida que el robot recorre la sección de trabajo ira realizando mediciones del nivel de ruido en el ambiente y enviara el dato medido de tal forma que al final podremos visualizarlo en un archivo de Excel para llevar un registro.</a:t>
            </a:r>
            <a:endParaRPr lang="en-US" sz="2000" smtClean="0">
              <a:latin typeface="Arial" charset="0"/>
              <a:cs typeface="Arial" charset="0"/>
            </a:endParaRPr>
          </a:p>
        </p:txBody>
      </p:sp>
      <p:pic>
        <p:nvPicPr>
          <p:cNvPr id="17412" name="Picture 2"/>
          <p:cNvPicPr>
            <a:picLocks noGrp="1" noChangeAspect="1" noChangeArrowheads="1"/>
          </p:cNvPicPr>
          <p:nvPr>
            <p:ph sz="half" idx="1"/>
          </p:nvPr>
        </p:nvPicPr>
        <p:blipFill>
          <a:blip r:embed="rId2"/>
          <a:srcRect/>
          <a:stretch>
            <a:fillRect/>
          </a:stretch>
        </p:blipFill>
        <p:spPr>
          <a:xfrm>
            <a:off x="4565650" y="2590800"/>
            <a:ext cx="3949700" cy="2778125"/>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AREA DE RECORRIDO DEL ROBOT</a:t>
            </a:r>
            <a:endParaRPr lang="en-US" dirty="0">
              <a:solidFill>
                <a:schemeClr val="tx2">
                  <a:satMod val="200000"/>
                </a:schemeClr>
              </a:solidFill>
            </a:endParaRPr>
          </a:p>
        </p:txBody>
      </p:sp>
      <p:sp>
        <p:nvSpPr>
          <p:cNvPr id="18435" name="2 Marcador de texto"/>
          <p:cNvSpPr>
            <a:spLocks noGrp="1"/>
          </p:cNvSpPr>
          <p:nvPr>
            <p:ph type="body" idx="2"/>
          </p:nvPr>
        </p:nvSpPr>
        <p:spPr>
          <a:xfrm>
            <a:off x="914400" y="1371600"/>
            <a:ext cx="7391400" cy="4572000"/>
          </a:xfrm>
        </p:spPr>
        <p:txBody>
          <a:bodyPr/>
          <a:lstStyle/>
          <a:p>
            <a:pPr marL="53975"/>
            <a:r>
              <a:rPr lang="es-EC" sz="2400" smtClean="0">
                <a:latin typeface="Arial" charset="0"/>
                <a:cs typeface="Arial" charset="0"/>
              </a:rPr>
              <a:t>El área de recorrido que seguirá el robot es de color amarillo delimitada por una línea de color negro para evitar que se salga del recorrido establecido, en las áreas esquineras donde debe realizar giros avanza hasta que encuentra el limite de color negro una vez ahí retrocede, mientras lo hace sensa el color si es el área amarilla  gira hacia la derecha, si en su defecto es rojo el giro se realizara hacia la izquierda una vez q da el giro sensa el color del área si esta de nuevo en el área de transito establecida continua de frente caso contrario vuelve a realizar otro giro y al encontrar el área de recorrido continua. </a:t>
            </a:r>
            <a:endParaRPr lang="en-US" sz="2400" smtClean="0">
              <a:latin typeface="Arial" charset="0"/>
              <a:cs typeface="Arial" charset="0"/>
            </a:endParaRPr>
          </a:p>
          <a:p>
            <a:pPr marL="53975"/>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DATOS EXPERIMENTALES</a:t>
            </a:r>
            <a:endParaRPr lang="en-US" dirty="0">
              <a:solidFill>
                <a:schemeClr val="tx2">
                  <a:satMod val="200000"/>
                </a:schemeClr>
              </a:solidFill>
            </a:endParaRPr>
          </a:p>
        </p:txBody>
      </p:sp>
      <p:sp>
        <p:nvSpPr>
          <p:cNvPr id="3" name="2 Marcador de texto"/>
          <p:cNvSpPr>
            <a:spLocks noGrp="1"/>
          </p:cNvSpPr>
          <p:nvPr>
            <p:ph type="body" idx="2"/>
          </p:nvPr>
        </p:nvSpPr>
        <p:spPr>
          <a:xfrm>
            <a:off x="685800" y="1676400"/>
            <a:ext cx="3429000" cy="4279900"/>
          </a:xfrm>
        </p:spPr>
        <p:txBody>
          <a:bodyPr>
            <a:normAutofit fontScale="85000" lnSpcReduction="10000"/>
          </a:bodyPr>
          <a:lstStyle/>
          <a:p>
            <a:pPr fontAlgn="auto">
              <a:spcAft>
                <a:spcPts val="0"/>
              </a:spcAft>
              <a:buFont typeface="Wingdings"/>
              <a:buNone/>
              <a:defRPr/>
            </a:pPr>
            <a:r>
              <a:rPr lang="es-EC" sz="2400" dirty="0" smtClean="0">
                <a:latin typeface="Arial" pitchFamily="34" charset="0"/>
                <a:cs typeface="Arial" pitchFamily="34" charset="0"/>
              </a:rPr>
              <a:t>El robot realiza un envío de datos a un archivo EXCEL cuando se detiene por una alarma o porque ha terminado el ciclo de recorrido. Los datos que se envía tendrán un formato similar al que se presentan en la figura, el mismo que es parte de un archivo obtenido durante las pruebas de desarrollo de este proyecto y en el cual se muestra además en rojo la alarma.</a:t>
            </a:r>
            <a:endParaRPr lang="en-US" sz="2400" dirty="0" smtClean="0">
              <a:latin typeface="Arial" pitchFamily="34" charset="0"/>
              <a:cs typeface="Arial" pitchFamily="34" charset="0"/>
            </a:endParaRPr>
          </a:p>
          <a:p>
            <a:pPr fontAlgn="auto">
              <a:spcAft>
                <a:spcPts val="0"/>
              </a:spcAft>
              <a:buFont typeface="Wingdings"/>
              <a:buNone/>
              <a:defRPr/>
            </a:pPr>
            <a:endParaRPr lang="en-US" dirty="0"/>
          </a:p>
        </p:txBody>
      </p:sp>
      <p:pic>
        <p:nvPicPr>
          <p:cNvPr id="19460" name="Picture 2"/>
          <p:cNvPicPr>
            <a:picLocks noGrp="1" noChangeAspect="1" noChangeArrowheads="1"/>
          </p:cNvPicPr>
          <p:nvPr>
            <p:ph sz="half" idx="1"/>
          </p:nvPr>
        </p:nvPicPr>
        <p:blipFill>
          <a:blip r:embed="rId2"/>
          <a:srcRect/>
          <a:stretch>
            <a:fillRect/>
          </a:stretch>
        </p:blipFill>
        <p:spPr>
          <a:xfrm>
            <a:off x="4562475" y="2667000"/>
            <a:ext cx="3984625" cy="1768475"/>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CONCLUSIONES Y RECOMENDACIONES</a:t>
            </a:r>
            <a:endParaRPr lang="en-US" dirty="0">
              <a:solidFill>
                <a:schemeClr val="tx2">
                  <a:satMod val="200000"/>
                </a:schemeClr>
              </a:solidFill>
            </a:endParaRPr>
          </a:p>
        </p:txBody>
      </p:sp>
      <p:sp>
        <p:nvSpPr>
          <p:cNvPr id="20483" name="2 Marcador de texto"/>
          <p:cNvSpPr>
            <a:spLocks noGrp="1"/>
          </p:cNvSpPr>
          <p:nvPr>
            <p:ph type="body" idx="2"/>
          </p:nvPr>
        </p:nvSpPr>
        <p:spPr>
          <a:xfrm>
            <a:off x="685800" y="1981200"/>
            <a:ext cx="8001000" cy="4051300"/>
          </a:xfrm>
        </p:spPr>
        <p:txBody>
          <a:bodyPr/>
          <a:lstStyle/>
          <a:p>
            <a:pPr marL="53975"/>
            <a:r>
              <a:rPr lang="es-ES" sz="2400" smtClean="0">
                <a:latin typeface="Arial" charset="0"/>
                <a:cs typeface="Arial" charset="0"/>
              </a:rPr>
              <a:t>En el presente proyecto de graduación hemos desarrollado un programa de control de robots para la detección de anomalías en el buen funcionamiento de maquinarias utilizadas en áreas industriales con la ayuda del software MATLAB, donde el robot realiza un monitoreo del nivel de ruido y compara con los niveles máximo y mínimo que tiene y llega a generar un  archivo de los valores medidos para poder tener un histórico del comportamiento de este parámetro, así como enviar alarmas que den una alerta ante las posibles fallas.  </a:t>
            </a:r>
            <a:endParaRPr lang="en-US" sz="2400" smtClean="0">
              <a:latin typeface="Arial" charset="0"/>
              <a:cs typeface="Arial" charset="0"/>
            </a:endParaRPr>
          </a:p>
          <a:p>
            <a:pPr marL="53975"/>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CONCLUSIONES</a:t>
            </a:r>
            <a:endParaRPr lang="en-US" dirty="0">
              <a:solidFill>
                <a:schemeClr val="tx2">
                  <a:satMod val="200000"/>
                </a:schemeClr>
              </a:solidFill>
            </a:endParaRPr>
          </a:p>
        </p:txBody>
      </p:sp>
      <p:sp>
        <p:nvSpPr>
          <p:cNvPr id="21507" name="2 Marcador de texto"/>
          <p:cNvSpPr>
            <a:spLocks noGrp="1"/>
          </p:cNvSpPr>
          <p:nvPr>
            <p:ph type="body" idx="2"/>
          </p:nvPr>
        </p:nvSpPr>
        <p:spPr>
          <a:xfrm>
            <a:off x="685800" y="1435100"/>
            <a:ext cx="8229600" cy="4572000"/>
          </a:xfrm>
        </p:spPr>
        <p:txBody>
          <a:bodyPr/>
          <a:lstStyle/>
          <a:p>
            <a:pPr marL="53975">
              <a:buFont typeface="Arial" charset="0"/>
              <a:buChar char="•"/>
            </a:pPr>
            <a:r>
              <a:rPr lang="es-ES" sz="2400" smtClean="0">
                <a:latin typeface="Arial" charset="0"/>
                <a:cs typeface="Arial" charset="0"/>
              </a:rPr>
              <a:t>El uso de la herramienta MATLAB permite generar programas interesantes para el control de robots y sensores en aplicaciones de mayor escala.</a:t>
            </a:r>
          </a:p>
          <a:p>
            <a:pPr marL="53975">
              <a:buFont typeface="Arial" charset="0"/>
              <a:buChar char="•"/>
            </a:pPr>
            <a:r>
              <a:rPr lang="es-ES" sz="2400" smtClean="0">
                <a:latin typeface="Arial" charset="0"/>
                <a:cs typeface="Arial" charset="0"/>
              </a:rPr>
              <a:t>De las pruebas se concluye que la transmisión vía bluetooth con SIMULINK no es aplicable cuando deseamos desarrollar un proceso repetitivo.</a:t>
            </a:r>
          </a:p>
          <a:p>
            <a:pPr marL="53975">
              <a:buFont typeface="Arial" charset="0"/>
              <a:buChar char="•"/>
            </a:pPr>
            <a:r>
              <a:rPr lang="es-ES" sz="2400" smtClean="0">
                <a:latin typeface="Arial" charset="0"/>
                <a:cs typeface="Arial" charset="0"/>
              </a:rPr>
              <a:t>Para programas desarrollados en MATLAB la transmisión vía bluetooth para procesos repetitivos es posible pero con un retardo.</a:t>
            </a:r>
          </a:p>
          <a:p>
            <a:pPr marL="53975">
              <a:buFont typeface="Arial" charset="0"/>
              <a:buChar char="•"/>
            </a:pPr>
            <a:r>
              <a:rPr lang="es-ES" sz="2400" smtClean="0">
                <a:latin typeface="Arial" charset="0"/>
                <a:cs typeface="Arial" charset="0"/>
              </a:rPr>
              <a:t>MATLAB cuenta con herramientas como PLOT que nos permiten graficar los datos que obtienen los sensores. </a:t>
            </a:r>
          </a:p>
          <a:p>
            <a:pPr marL="53975"/>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RECOMENDACIONES</a:t>
            </a:r>
            <a:endParaRPr lang="en-US" dirty="0">
              <a:solidFill>
                <a:schemeClr val="tx2">
                  <a:satMod val="200000"/>
                </a:schemeClr>
              </a:solidFill>
            </a:endParaRPr>
          </a:p>
        </p:txBody>
      </p:sp>
      <p:sp>
        <p:nvSpPr>
          <p:cNvPr id="22531" name="2 Marcador de texto"/>
          <p:cNvSpPr>
            <a:spLocks noGrp="1"/>
          </p:cNvSpPr>
          <p:nvPr>
            <p:ph type="body" idx="2"/>
          </p:nvPr>
        </p:nvSpPr>
        <p:spPr>
          <a:xfrm>
            <a:off x="685800" y="1752600"/>
            <a:ext cx="8153400" cy="4127500"/>
          </a:xfrm>
        </p:spPr>
        <p:txBody>
          <a:bodyPr/>
          <a:lstStyle/>
          <a:p>
            <a:pPr marL="53975">
              <a:buFont typeface="Arial" charset="0"/>
              <a:buChar char="•"/>
            </a:pPr>
            <a:r>
              <a:rPr lang="es-ES" sz="2000" smtClean="0">
                <a:latin typeface="Arial" charset="0"/>
                <a:cs typeface="Arial" charset="0"/>
              </a:rPr>
              <a:t>En el caso de usar el sensor de sonido, este debe estar lo mas alejado posible de los servomotores.</a:t>
            </a:r>
            <a:endParaRPr lang="en-US" sz="2000" smtClean="0">
              <a:latin typeface="Arial" charset="0"/>
              <a:cs typeface="Arial" charset="0"/>
            </a:endParaRPr>
          </a:p>
          <a:p>
            <a:pPr marL="53975">
              <a:buFont typeface="Arial" charset="0"/>
              <a:buChar char="•"/>
            </a:pPr>
            <a:r>
              <a:rPr lang="es-ES" sz="2000" smtClean="0">
                <a:latin typeface="Arial" charset="0"/>
                <a:cs typeface="Arial" charset="0"/>
              </a:rPr>
              <a:t>Para el caso de usar sensor de luz, este debe estar a una distancia apropiada de la superficie.</a:t>
            </a:r>
            <a:endParaRPr lang="en-US" sz="2000" smtClean="0">
              <a:latin typeface="Arial" charset="0"/>
              <a:cs typeface="Arial" charset="0"/>
            </a:endParaRPr>
          </a:p>
          <a:p>
            <a:pPr marL="53975">
              <a:buFont typeface="Arial" charset="0"/>
              <a:buChar char="•"/>
            </a:pPr>
            <a:r>
              <a:rPr lang="es-ES" sz="2000" smtClean="0">
                <a:latin typeface="Arial" charset="0"/>
                <a:cs typeface="Arial" charset="0"/>
              </a:rPr>
              <a:t>Con el sensor de tacto lo que se debe considerar es que este ubicado en el robot de tal forma que le permita sensar las superficies.</a:t>
            </a:r>
          </a:p>
          <a:p>
            <a:pPr marL="53975">
              <a:buFont typeface="Arial" charset="0"/>
              <a:buChar char="•"/>
            </a:pPr>
            <a:r>
              <a:rPr lang="es-ES" sz="2000" smtClean="0">
                <a:latin typeface="Arial" charset="0"/>
                <a:cs typeface="Arial" charset="0"/>
              </a:rPr>
              <a:t>La existencia de conflicto entre ciertos comandos cuando se los utiliza juntos, como es el caso del comando SetTurnRatio y el comando SyncToMotor..</a:t>
            </a:r>
          </a:p>
          <a:p>
            <a:pPr marL="53975">
              <a:buFont typeface="Arial" charset="0"/>
              <a:buChar char="•"/>
            </a:pPr>
            <a:r>
              <a:rPr lang="es-ES" sz="2000" smtClean="0">
                <a:latin typeface="Arial" charset="0"/>
                <a:cs typeface="Arial" charset="0"/>
              </a:rPr>
              <a:t>Para los giros se recomienda usar el comando SpeedRegulation que rompe la sincronización de los motores antes de ejecutar la orden de giro.</a:t>
            </a:r>
            <a:endParaRPr lang="en-US" sz="2000" smtClean="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contenido"/>
          <p:cNvSpPr>
            <a:spLocks noGrp="1"/>
          </p:cNvSpPr>
          <p:nvPr>
            <p:ph idx="1"/>
          </p:nvPr>
        </p:nvSpPr>
        <p:spPr>
          <a:xfrm>
            <a:off x="838200" y="762000"/>
            <a:ext cx="7772400" cy="5181600"/>
          </a:xfrm>
        </p:spPr>
        <p:txBody>
          <a:bodyPr/>
          <a:lstStyle/>
          <a:p>
            <a:pPr>
              <a:buFont typeface="Wingdings" pitchFamily="2" charset="2"/>
              <a:buNone/>
            </a:pPr>
            <a:r>
              <a:rPr lang="es-EC" smtClean="0"/>
              <a:t>	</a:t>
            </a:r>
            <a:r>
              <a:rPr lang="es-EC" smtClean="0">
                <a:latin typeface="Arial" charset="0"/>
                <a:cs typeface="Arial" charset="0"/>
              </a:rPr>
              <a:t>Reconociendo la necesidad de las industrias de maximizar la eficiencia de sus procesos y anticipar cualquier falla en sus sistemas, este proyecto tiene como propósito brindar una herramienta de ayuda en el control del buen funcionamiento de la maquinaria a través de la medición del nivel de ruido y sus variaciones, permitiendo obtener alarmas ante cualquier cambio detectado en la operación.</a:t>
            </a:r>
            <a:endParaRPr lang="en-US" smtClean="0">
              <a:latin typeface="Arial" charset="0"/>
              <a:cs typeface="Arial" charset="0"/>
            </a:endParaRPr>
          </a:p>
          <a:p>
            <a:pPr>
              <a:buFont typeface="Wingdings" pitchFamily="2" charset="2"/>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fontAlgn="auto">
              <a:spcAft>
                <a:spcPts val="0"/>
              </a:spcAft>
              <a:defRPr/>
            </a:pPr>
            <a:r>
              <a:rPr lang="en-US" b="1" dirty="0" smtClean="0">
                <a:solidFill>
                  <a:schemeClr val="tx2">
                    <a:satMod val="200000"/>
                  </a:schemeClr>
                </a:solidFill>
              </a:rPr>
              <a:t>LEGO MINDSTORM NXT</a:t>
            </a:r>
            <a:endParaRPr lang="en-US" b="1" dirty="0">
              <a:solidFill>
                <a:schemeClr val="tx2">
                  <a:satMod val="200000"/>
                </a:schemeClr>
              </a:solidFill>
            </a:endParaRPr>
          </a:p>
        </p:txBody>
      </p:sp>
      <p:sp>
        <p:nvSpPr>
          <p:cNvPr id="10243" name="5 Marcador de texto"/>
          <p:cNvSpPr>
            <a:spLocks noGrp="1"/>
          </p:cNvSpPr>
          <p:nvPr>
            <p:ph type="body" idx="2"/>
          </p:nvPr>
        </p:nvSpPr>
        <p:spPr>
          <a:xfrm>
            <a:off x="685800" y="1435100"/>
            <a:ext cx="3581400" cy="4572000"/>
          </a:xfrm>
        </p:spPr>
        <p:txBody>
          <a:bodyPr/>
          <a:lstStyle/>
          <a:p>
            <a:pPr marL="53975"/>
            <a:r>
              <a:rPr lang="es-ES" sz="3200" smtClean="0">
                <a:latin typeface="Arial" charset="0"/>
                <a:cs typeface="Arial" charset="0"/>
              </a:rPr>
              <a:t>Lego Mindstorms puede ser usado para construir un modelo de sistema integrado con partes electromecánicas controladas por computador.</a:t>
            </a:r>
            <a:endParaRPr lang="en-US" sz="3200" smtClean="0">
              <a:latin typeface="Arial" charset="0"/>
              <a:cs typeface="Arial" charset="0"/>
            </a:endParaRPr>
          </a:p>
          <a:p>
            <a:pPr marL="53975"/>
            <a:endParaRPr lang="en-US" smtClean="0"/>
          </a:p>
        </p:txBody>
      </p:sp>
      <p:pic>
        <p:nvPicPr>
          <p:cNvPr id="10244" name="Picture 2"/>
          <p:cNvPicPr>
            <a:picLocks noGrp="1" noChangeAspect="1" noChangeArrowheads="1"/>
          </p:cNvPicPr>
          <p:nvPr>
            <p:ph sz="half" idx="1"/>
          </p:nvPr>
        </p:nvPicPr>
        <p:blipFill>
          <a:blip r:embed="rId2"/>
          <a:srcRect/>
          <a:stretch>
            <a:fillRect/>
          </a:stretch>
        </p:blipFill>
        <p:spPr>
          <a:xfrm>
            <a:off x="4738688" y="1635125"/>
            <a:ext cx="2867025" cy="4171950"/>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ENTADAS, SALIDAS Y COMUNICACIONES</a:t>
            </a:r>
            <a:endParaRPr lang="en-US" dirty="0">
              <a:solidFill>
                <a:schemeClr val="tx2">
                  <a:satMod val="200000"/>
                </a:schemeClr>
              </a:solidFill>
            </a:endParaRPr>
          </a:p>
        </p:txBody>
      </p:sp>
      <p:sp>
        <p:nvSpPr>
          <p:cNvPr id="11267" name="2 Marcador de texto"/>
          <p:cNvSpPr>
            <a:spLocks noGrp="1"/>
          </p:cNvSpPr>
          <p:nvPr>
            <p:ph type="body" idx="2"/>
          </p:nvPr>
        </p:nvSpPr>
        <p:spPr>
          <a:xfrm>
            <a:off x="685800" y="1435100"/>
            <a:ext cx="3810000" cy="4572000"/>
          </a:xfrm>
        </p:spPr>
        <p:txBody>
          <a:bodyPr/>
          <a:lstStyle/>
          <a:p>
            <a:pPr marL="53975"/>
            <a:r>
              <a:rPr lang="es-ES" sz="2100" smtClean="0">
                <a:latin typeface="Arial" charset="0"/>
                <a:cs typeface="Arial" charset="0"/>
              </a:rPr>
              <a:t>En el bloque de NXT existen cuatro entradas para los sensores, Las salidas de energía son tres localizadas en la parte posterior del bloque, haciendo que la conexión para los motores .</a:t>
            </a:r>
          </a:p>
          <a:p>
            <a:pPr marL="53975"/>
            <a:r>
              <a:rPr lang="es-ES" sz="2100" smtClean="0">
                <a:latin typeface="Arial" charset="0"/>
                <a:cs typeface="Arial" charset="0"/>
              </a:rPr>
              <a:t>El bloque de NXT puede comunicarse con el computador mediante la interfaz de USB. Además, para comunicarse con otros robots en las cercanías posee una interfaz Bluetooth. </a:t>
            </a:r>
            <a:endParaRPr lang="en-US" sz="2100" smtClean="0">
              <a:latin typeface="Arial" charset="0"/>
              <a:cs typeface="Arial" charset="0"/>
            </a:endParaRPr>
          </a:p>
        </p:txBody>
      </p:sp>
      <p:pic>
        <p:nvPicPr>
          <p:cNvPr id="11268" name="Picture 2"/>
          <p:cNvPicPr>
            <a:picLocks noGrp="1" noChangeAspect="1" noChangeArrowheads="1"/>
          </p:cNvPicPr>
          <p:nvPr>
            <p:ph sz="half" idx="1"/>
          </p:nvPr>
        </p:nvPicPr>
        <p:blipFill>
          <a:blip r:embed="rId2"/>
          <a:srcRect/>
          <a:stretch>
            <a:fillRect/>
          </a:stretch>
        </p:blipFill>
        <p:spPr>
          <a:xfrm>
            <a:off x="4586288" y="1635125"/>
            <a:ext cx="3171825" cy="4171950"/>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b="1" dirty="0" smtClean="0">
                <a:solidFill>
                  <a:schemeClr val="tx2">
                    <a:satMod val="200000"/>
                  </a:schemeClr>
                </a:solidFill>
              </a:rPr>
              <a:t>SENSOR DE SONIDO</a:t>
            </a:r>
            <a:endParaRPr lang="en-US" b="1" dirty="0">
              <a:solidFill>
                <a:schemeClr val="tx2">
                  <a:satMod val="200000"/>
                </a:schemeClr>
              </a:solidFill>
            </a:endParaRPr>
          </a:p>
        </p:txBody>
      </p:sp>
      <p:sp>
        <p:nvSpPr>
          <p:cNvPr id="12291" name="2 Marcador de texto"/>
          <p:cNvSpPr>
            <a:spLocks noGrp="1"/>
          </p:cNvSpPr>
          <p:nvPr>
            <p:ph type="body" idx="2"/>
          </p:nvPr>
        </p:nvSpPr>
        <p:spPr>
          <a:xfrm>
            <a:off x="685800" y="1435100"/>
            <a:ext cx="3657600" cy="4572000"/>
          </a:xfrm>
        </p:spPr>
        <p:txBody>
          <a:bodyPr/>
          <a:lstStyle/>
          <a:p>
            <a:pPr marL="53975"/>
            <a:r>
              <a:rPr lang="es-EC" sz="2000" smtClean="0">
                <a:latin typeface="Arial" charset="0"/>
                <a:cs typeface="Arial" charset="0"/>
              </a:rPr>
              <a:t>Este sensor lee el sonido ambiental y nos regresa una medida de 0 a 100%.</a:t>
            </a:r>
          </a:p>
          <a:p>
            <a:pPr marL="53975"/>
            <a:r>
              <a:rPr lang="es-EC" sz="2000" smtClean="0">
                <a:latin typeface="Arial" charset="0"/>
                <a:cs typeface="Arial" charset="0"/>
              </a:rPr>
              <a:t>Estos valores corresponden más o menos a:</a:t>
            </a:r>
            <a:endParaRPr lang="en-US" sz="2000" smtClean="0">
              <a:latin typeface="Arial" charset="0"/>
              <a:cs typeface="Arial" charset="0"/>
            </a:endParaRPr>
          </a:p>
          <a:p>
            <a:pPr marL="53975">
              <a:buFont typeface="Arial" charset="0"/>
              <a:buChar char="•"/>
            </a:pPr>
            <a:r>
              <a:rPr lang="es-ES" sz="2000" b="1" smtClean="0">
                <a:latin typeface="Arial" charset="0"/>
                <a:cs typeface="Arial" charset="0"/>
              </a:rPr>
              <a:t>4-5%</a:t>
            </a:r>
            <a:r>
              <a:rPr lang="es-ES" sz="2000" smtClean="0">
                <a:latin typeface="Arial" charset="0"/>
                <a:cs typeface="Arial" charset="0"/>
              </a:rPr>
              <a:t> Una casa silenciosa.</a:t>
            </a:r>
            <a:endParaRPr lang="en-US" sz="2000" smtClean="0">
              <a:latin typeface="Arial" charset="0"/>
              <a:cs typeface="Arial" charset="0"/>
            </a:endParaRPr>
          </a:p>
          <a:p>
            <a:pPr marL="53975">
              <a:buFont typeface="Arial" charset="0"/>
              <a:buChar char="•"/>
            </a:pPr>
            <a:r>
              <a:rPr lang="es-ES" sz="2000" b="1" smtClean="0">
                <a:latin typeface="Arial" charset="0"/>
                <a:cs typeface="Arial" charset="0"/>
              </a:rPr>
              <a:t>5-10%</a:t>
            </a:r>
            <a:r>
              <a:rPr lang="es-ES" sz="2000" smtClean="0">
                <a:latin typeface="Arial" charset="0"/>
                <a:cs typeface="Arial" charset="0"/>
              </a:rPr>
              <a:t> Alguien hablando lejos.</a:t>
            </a:r>
            <a:endParaRPr lang="en-US" sz="2000" smtClean="0">
              <a:latin typeface="Arial" charset="0"/>
              <a:cs typeface="Arial" charset="0"/>
            </a:endParaRPr>
          </a:p>
          <a:p>
            <a:pPr marL="53975">
              <a:buFont typeface="Arial" charset="0"/>
              <a:buChar char="•"/>
            </a:pPr>
            <a:r>
              <a:rPr lang="es-ES" sz="2000" b="1" smtClean="0">
                <a:latin typeface="Arial" charset="0"/>
                <a:cs typeface="Arial" charset="0"/>
              </a:rPr>
              <a:t>10-30%</a:t>
            </a:r>
            <a:r>
              <a:rPr lang="es-ES" sz="2000" smtClean="0">
                <a:latin typeface="Arial" charset="0"/>
                <a:cs typeface="Arial" charset="0"/>
              </a:rPr>
              <a:t> Es una conversación cerca del sensor o música en un volumen normal.</a:t>
            </a:r>
            <a:endParaRPr lang="en-US" sz="2000" smtClean="0">
              <a:latin typeface="Arial" charset="0"/>
              <a:cs typeface="Arial" charset="0"/>
            </a:endParaRPr>
          </a:p>
          <a:p>
            <a:pPr marL="53975">
              <a:buFont typeface="Arial" charset="0"/>
              <a:buChar char="•"/>
            </a:pPr>
            <a:r>
              <a:rPr lang="es-ES" sz="2000" b="1" smtClean="0">
                <a:latin typeface="Arial" charset="0"/>
                <a:cs typeface="Arial" charset="0"/>
              </a:rPr>
              <a:t>30-100%</a:t>
            </a:r>
            <a:r>
              <a:rPr lang="es-ES" sz="2000" smtClean="0">
                <a:latin typeface="Arial" charset="0"/>
                <a:cs typeface="Arial" charset="0"/>
              </a:rPr>
              <a:t> Gente gritando o música a volumen alto.</a:t>
            </a:r>
            <a:endParaRPr lang="en-US" sz="2000" smtClean="0">
              <a:latin typeface="Arial" charset="0"/>
              <a:cs typeface="Arial" charset="0"/>
            </a:endParaRPr>
          </a:p>
          <a:p>
            <a:pPr marL="53975"/>
            <a:endParaRPr lang="en-US" smtClean="0"/>
          </a:p>
        </p:txBody>
      </p:sp>
      <p:pic>
        <p:nvPicPr>
          <p:cNvPr id="12292" name="Picture 2"/>
          <p:cNvPicPr>
            <a:picLocks noGrp="1" noChangeAspect="1" noChangeArrowheads="1"/>
          </p:cNvPicPr>
          <p:nvPr>
            <p:ph sz="half" idx="1"/>
          </p:nvPr>
        </p:nvPicPr>
        <p:blipFill>
          <a:blip r:embed="rId2"/>
          <a:srcRect/>
          <a:stretch>
            <a:fillRect/>
          </a:stretch>
        </p:blipFill>
        <p:spPr>
          <a:xfrm>
            <a:off x="5219700" y="2438400"/>
            <a:ext cx="2733675" cy="1968500"/>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SENSOR DE LUZ</a:t>
            </a:r>
            <a:endParaRPr lang="en-US" dirty="0">
              <a:solidFill>
                <a:schemeClr val="tx2">
                  <a:satMod val="200000"/>
                </a:schemeClr>
              </a:solidFill>
            </a:endParaRPr>
          </a:p>
        </p:txBody>
      </p:sp>
      <p:sp>
        <p:nvSpPr>
          <p:cNvPr id="13315" name="2 Marcador de texto"/>
          <p:cNvSpPr>
            <a:spLocks noGrp="1"/>
          </p:cNvSpPr>
          <p:nvPr>
            <p:ph type="body" idx="2"/>
          </p:nvPr>
        </p:nvSpPr>
        <p:spPr>
          <a:xfrm>
            <a:off x="685800" y="1435100"/>
            <a:ext cx="4191000" cy="4572000"/>
          </a:xfrm>
        </p:spPr>
        <p:txBody>
          <a:bodyPr/>
          <a:lstStyle/>
          <a:p>
            <a:pPr marL="53975"/>
            <a:r>
              <a:rPr lang="es-EC" sz="2200" smtClean="0">
                <a:latin typeface="Arial" charset="0"/>
                <a:cs typeface="Arial" charset="0"/>
              </a:rPr>
              <a:t>Este sensor le permite a nuestro robot distinguir entre luz y obscuridad, midiendo la intensidad de la luz le permite a nuestro robot "ver" en blanco y negro.</a:t>
            </a:r>
            <a:endParaRPr lang="en-US" sz="2200" smtClean="0">
              <a:latin typeface="Arial" charset="0"/>
              <a:cs typeface="Arial" charset="0"/>
            </a:endParaRPr>
          </a:p>
          <a:p>
            <a:pPr marL="53975"/>
            <a:r>
              <a:rPr lang="es-EC" sz="2200" smtClean="0">
                <a:latin typeface="Arial" charset="0"/>
                <a:cs typeface="Arial" charset="0"/>
              </a:rPr>
              <a:t>El sensor emite una luz y luego mide que tanto rebota o refleja esta luz en las superficies. Este modo lo podemos usar para diferenciar el brillo de los colores en una superficie</a:t>
            </a:r>
            <a:endParaRPr lang="en-US" sz="2200" smtClean="0">
              <a:latin typeface="Arial" charset="0"/>
              <a:cs typeface="Arial" charset="0"/>
            </a:endParaRPr>
          </a:p>
        </p:txBody>
      </p:sp>
      <p:pic>
        <p:nvPicPr>
          <p:cNvPr id="13316" name="Picture 2"/>
          <p:cNvPicPr>
            <a:picLocks noGrp="1" noChangeAspect="1" noChangeArrowheads="1"/>
          </p:cNvPicPr>
          <p:nvPr>
            <p:ph sz="half" idx="1"/>
          </p:nvPr>
        </p:nvPicPr>
        <p:blipFill>
          <a:blip r:embed="rId2"/>
          <a:srcRect/>
          <a:stretch>
            <a:fillRect/>
          </a:stretch>
        </p:blipFill>
        <p:spPr>
          <a:xfrm>
            <a:off x="5219700" y="2362200"/>
            <a:ext cx="2763838" cy="2073275"/>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SENSOR DE TACTO</a:t>
            </a:r>
            <a:endParaRPr lang="en-US" dirty="0">
              <a:solidFill>
                <a:schemeClr val="tx2">
                  <a:satMod val="200000"/>
                </a:schemeClr>
              </a:solidFill>
            </a:endParaRPr>
          </a:p>
        </p:txBody>
      </p:sp>
      <p:sp>
        <p:nvSpPr>
          <p:cNvPr id="14339" name="2 Marcador de texto"/>
          <p:cNvSpPr>
            <a:spLocks noGrp="1"/>
          </p:cNvSpPr>
          <p:nvPr>
            <p:ph type="body" idx="2"/>
          </p:nvPr>
        </p:nvSpPr>
        <p:spPr>
          <a:xfrm>
            <a:off x="685800" y="1435100"/>
            <a:ext cx="3733800" cy="2527300"/>
          </a:xfrm>
        </p:spPr>
        <p:txBody>
          <a:bodyPr/>
          <a:lstStyle/>
          <a:p>
            <a:pPr marL="53975"/>
            <a:endParaRPr lang="es-EC" sz="2400" smtClean="0">
              <a:latin typeface="Arial" charset="0"/>
              <a:cs typeface="Arial" charset="0"/>
            </a:endParaRPr>
          </a:p>
          <a:p>
            <a:pPr marL="53975"/>
            <a:r>
              <a:rPr lang="es-EC" sz="2400" smtClean="0">
                <a:latin typeface="Arial" charset="0"/>
                <a:cs typeface="Arial" charset="0"/>
              </a:rPr>
              <a:t>El sensor de tacto detecta si está presionado o suelto, es capaz de contar múltiples toques. </a:t>
            </a:r>
            <a:endParaRPr lang="en-US" sz="2400" smtClean="0">
              <a:latin typeface="Arial" charset="0"/>
              <a:cs typeface="Arial" charset="0"/>
            </a:endParaRPr>
          </a:p>
        </p:txBody>
      </p:sp>
      <p:pic>
        <p:nvPicPr>
          <p:cNvPr id="14340" name="Picture 2"/>
          <p:cNvPicPr>
            <a:picLocks noGrp="1" noChangeAspect="1" noChangeArrowheads="1"/>
          </p:cNvPicPr>
          <p:nvPr>
            <p:ph sz="half" idx="1"/>
          </p:nvPr>
        </p:nvPicPr>
        <p:blipFill>
          <a:blip r:embed="rId2"/>
          <a:srcRect/>
          <a:stretch>
            <a:fillRect/>
          </a:stretch>
        </p:blipFill>
        <p:spPr>
          <a:xfrm>
            <a:off x="5257800" y="1905000"/>
            <a:ext cx="2667000" cy="2114550"/>
          </a:xfrm>
          <a:noFill/>
        </p:spPr>
      </p:pic>
      <p:pic>
        <p:nvPicPr>
          <p:cNvPr id="14341" name="Picture 3"/>
          <p:cNvPicPr>
            <a:picLocks noChangeAspect="1" noChangeArrowheads="1"/>
          </p:cNvPicPr>
          <p:nvPr/>
        </p:nvPicPr>
        <p:blipFill>
          <a:blip r:embed="rId3"/>
          <a:srcRect/>
          <a:stretch>
            <a:fillRect/>
          </a:stretch>
        </p:blipFill>
        <p:spPr bwMode="auto">
          <a:xfrm>
            <a:off x="2590800" y="4724400"/>
            <a:ext cx="3429000" cy="981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MATLAB</a:t>
            </a:r>
            <a:endParaRPr lang="en-US" dirty="0">
              <a:solidFill>
                <a:schemeClr val="tx2">
                  <a:satMod val="200000"/>
                </a:schemeClr>
              </a:solidFill>
            </a:endParaRPr>
          </a:p>
        </p:txBody>
      </p:sp>
      <p:sp>
        <p:nvSpPr>
          <p:cNvPr id="15363" name="2 Marcador de texto"/>
          <p:cNvSpPr>
            <a:spLocks noGrp="1"/>
          </p:cNvSpPr>
          <p:nvPr>
            <p:ph type="body" idx="2"/>
          </p:nvPr>
        </p:nvSpPr>
        <p:spPr>
          <a:xfrm>
            <a:off x="685800" y="1435100"/>
            <a:ext cx="8229600" cy="4572000"/>
          </a:xfrm>
        </p:spPr>
        <p:txBody>
          <a:bodyPr/>
          <a:lstStyle/>
          <a:p>
            <a:pPr marL="53975"/>
            <a:r>
              <a:rPr lang="es-EC" sz="2800" smtClean="0">
                <a:latin typeface="Arial" charset="0"/>
                <a:cs typeface="Arial" charset="0"/>
              </a:rPr>
              <a:t>MATLAB es un software matemático muy poderoso, utilizado ampliamente en la academia y la industria debido a sus capacidades avanzadas, además posee una serie de herramientas que contienen funciones comúnmente usadas en ingeniería.</a:t>
            </a:r>
          </a:p>
          <a:p>
            <a:pPr marL="53975"/>
            <a:r>
              <a:rPr lang="es-EC" sz="2800" smtClean="0">
                <a:latin typeface="Arial" charset="0"/>
                <a:cs typeface="Arial" charset="0"/>
              </a:rPr>
              <a:t>Entre estas herramientas se encuentra el </a:t>
            </a:r>
            <a:r>
              <a:rPr lang="es-ES" sz="2800" smtClean="0">
                <a:latin typeface="Arial" charset="0"/>
                <a:cs typeface="Arial" charset="0"/>
              </a:rPr>
              <a:t>MINDSTORMS NXT Toolbox para MATLAB. </a:t>
            </a:r>
            <a:r>
              <a:rPr lang="es-EC" sz="2800" smtClean="0">
                <a:latin typeface="Arial" charset="0"/>
                <a:cs typeface="Arial" charset="0"/>
              </a:rPr>
              <a:t>Está desarrollado para controlar robots NXT con MATLAB. </a:t>
            </a:r>
          </a:p>
          <a:p>
            <a:pPr marL="53975"/>
            <a:endParaRPr lang="en-US" smtClean="0"/>
          </a:p>
          <a:p>
            <a:pPr marL="53975"/>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n-US" dirty="0" smtClean="0">
                <a:solidFill>
                  <a:schemeClr val="tx2">
                    <a:satMod val="200000"/>
                  </a:schemeClr>
                </a:solidFill>
              </a:rPr>
              <a:t>BLUETOOTH</a:t>
            </a:r>
            <a:endParaRPr lang="en-US" dirty="0">
              <a:solidFill>
                <a:schemeClr val="tx2">
                  <a:satMod val="200000"/>
                </a:schemeClr>
              </a:solidFill>
            </a:endParaRPr>
          </a:p>
        </p:txBody>
      </p:sp>
      <p:sp>
        <p:nvSpPr>
          <p:cNvPr id="16387" name="2 Marcador de texto"/>
          <p:cNvSpPr>
            <a:spLocks noGrp="1"/>
          </p:cNvSpPr>
          <p:nvPr>
            <p:ph type="body" idx="2"/>
          </p:nvPr>
        </p:nvSpPr>
        <p:spPr>
          <a:xfrm>
            <a:off x="685800" y="1435100"/>
            <a:ext cx="4572000" cy="4572000"/>
          </a:xfrm>
        </p:spPr>
        <p:txBody>
          <a:bodyPr/>
          <a:lstStyle/>
          <a:p>
            <a:pPr marL="53975"/>
            <a:r>
              <a:rPr lang="es-EC" sz="2200" smtClean="0">
                <a:latin typeface="Arial" charset="0"/>
                <a:cs typeface="Arial" charset="0"/>
              </a:rPr>
              <a:t>Se denomina Bluetooth al protocolo de comunicaciones diseñado especialmente para dispositivos de bajo consumo, con una cobertura baja y basados en transceptores de bajo coste.</a:t>
            </a:r>
            <a:endParaRPr lang="en-US" sz="2200" smtClean="0">
              <a:latin typeface="Arial" charset="0"/>
              <a:cs typeface="Arial" charset="0"/>
            </a:endParaRPr>
          </a:p>
          <a:p>
            <a:pPr marL="53975"/>
            <a:r>
              <a:rPr lang="es-EC" sz="2200" smtClean="0">
                <a:latin typeface="Arial" charset="0"/>
                <a:cs typeface="Arial" charset="0"/>
              </a:rPr>
              <a:t>Las comunicaciones se realizan por radiofrecuencia de forma que los dispositivos no tienen que estar alineados y pueden incluso estar en habitaciones separadas si la potencia de transmisión lo permite. </a:t>
            </a:r>
            <a:endParaRPr lang="en-US" sz="2200" smtClean="0">
              <a:latin typeface="Arial" charset="0"/>
              <a:cs typeface="Arial" charset="0"/>
            </a:endParaRPr>
          </a:p>
        </p:txBody>
      </p:sp>
      <p:pic>
        <p:nvPicPr>
          <p:cNvPr id="16388" name="Picture 2"/>
          <p:cNvPicPr>
            <a:picLocks noGrp="1" noChangeAspect="1" noChangeArrowheads="1"/>
          </p:cNvPicPr>
          <p:nvPr>
            <p:ph sz="half" idx="1"/>
          </p:nvPr>
        </p:nvPicPr>
        <p:blipFill>
          <a:blip r:embed="rId2"/>
          <a:srcRect/>
          <a:stretch>
            <a:fillRect/>
          </a:stretch>
        </p:blipFill>
        <p:spPr>
          <a:xfrm>
            <a:off x="5457825" y="2197100"/>
            <a:ext cx="2238375" cy="2238375"/>
          </a:xfr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127</TotalTime>
  <Words>946</Words>
  <Application>Microsoft Office PowerPoint</Application>
  <PresentationFormat>Presentación en pantalla (4:3)</PresentationFormat>
  <Paragraphs>46</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Corbel</vt:lpstr>
      <vt:lpstr>Arial</vt:lpstr>
      <vt:lpstr>Consolas</vt:lpstr>
      <vt:lpstr>Wingdings</vt:lpstr>
      <vt:lpstr>Wingdings 2</vt:lpstr>
      <vt:lpstr>Wingdings 3</vt:lpstr>
      <vt:lpstr>Calibri</vt:lpstr>
      <vt:lpstr>Metro</vt:lpstr>
      <vt:lpstr>Diapositiva 1</vt:lpstr>
      <vt:lpstr>Diapositiva 2</vt:lpstr>
      <vt:lpstr>LEGO MINDSTORM NXT</vt:lpstr>
      <vt:lpstr>ENTADAS, SALIDAS Y COMUNICACIONES</vt:lpstr>
      <vt:lpstr>SENSOR DE SONIDO</vt:lpstr>
      <vt:lpstr>SENSOR DE LUZ</vt:lpstr>
      <vt:lpstr>SENSOR DE TACTO</vt:lpstr>
      <vt:lpstr>MATLAB</vt:lpstr>
      <vt:lpstr>BLUETOOTH</vt:lpstr>
      <vt:lpstr>DISEÑO E IMPLEMENTACION</vt:lpstr>
      <vt:lpstr>AREA DE RECORRIDO DEL ROBOT</vt:lpstr>
      <vt:lpstr>DATOS EXPERIMENTALES</vt:lpstr>
      <vt:lpstr>CONCLUSIONES Y RECOMENDACIONES</vt:lpstr>
      <vt:lpstr>CONCLUSIONES</vt:lpstr>
      <vt:lpstr>RECOMENDACIONES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HPZD8000</dc:creator>
  <cp:lastModifiedBy>silgivar</cp:lastModifiedBy>
  <cp:revision>25</cp:revision>
  <dcterms:created xsi:type="dcterms:W3CDTF">2009-09-17T08:33:34Z</dcterms:created>
  <dcterms:modified xsi:type="dcterms:W3CDTF">2010-06-15T17:55:10Z</dcterms:modified>
</cp:coreProperties>
</file>