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301" r:id="rId3"/>
    <p:sldId id="302" r:id="rId4"/>
    <p:sldId id="303" r:id="rId5"/>
    <p:sldId id="304" r:id="rId6"/>
    <p:sldId id="305" r:id="rId7"/>
    <p:sldId id="306" r:id="rId8"/>
    <p:sldId id="307" r:id="rId9"/>
    <p:sldId id="308" r:id="rId10"/>
    <p:sldId id="309" r:id="rId11"/>
    <p:sldId id="256" r:id="rId12"/>
    <p:sldId id="259" r:id="rId13"/>
    <p:sldId id="257" r:id="rId14"/>
    <p:sldId id="258" r:id="rId15"/>
    <p:sldId id="260" r:id="rId16"/>
    <p:sldId id="261" r:id="rId17"/>
    <p:sldId id="263" r:id="rId18"/>
    <p:sldId id="262" r:id="rId19"/>
    <p:sldId id="264" r:id="rId20"/>
    <p:sldId id="267" r:id="rId21"/>
    <p:sldId id="268" r:id="rId22"/>
    <p:sldId id="266" r:id="rId23"/>
    <p:sldId id="269" r:id="rId24"/>
    <p:sldId id="270" r:id="rId25"/>
    <p:sldId id="271" r:id="rId26"/>
    <p:sldId id="272" r:id="rId27"/>
    <p:sldId id="274" r:id="rId28"/>
    <p:sldId id="275" r:id="rId29"/>
    <p:sldId id="276" r:id="rId30"/>
    <p:sldId id="311" r:id="rId31"/>
    <p:sldId id="277" r:id="rId32"/>
    <p:sldId id="312" r:id="rId33"/>
    <p:sldId id="278" r:id="rId34"/>
    <p:sldId id="273" r:id="rId35"/>
    <p:sldId id="280" r:id="rId36"/>
    <p:sldId id="281" r:id="rId37"/>
    <p:sldId id="282" r:id="rId38"/>
    <p:sldId id="283" r:id="rId39"/>
    <p:sldId id="279" r:id="rId40"/>
    <p:sldId id="284" r:id="rId41"/>
    <p:sldId id="286"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3" d="100"/>
          <a:sy n="73" d="100"/>
        </p:scale>
        <p:origin x="-1074" y="-7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7019511A-9471-4EED-BC71-AE98ED7DF1EA}" type="datetimeFigureOut">
              <a:rPr lang="es-EC"/>
              <a:pPr>
                <a:defRPr/>
              </a:pPr>
              <a:t>16/06/2010</a:t>
            </a:fld>
            <a:endParaRPr lang="es-EC"/>
          </a:p>
        </p:txBody>
      </p:sp>
      <p:sp>
        <p:nvSpPr>
          <p:cNvPr id="7" name="19 Marcador de pie de página"/>
          <p:cNvSpPr>
            <a:spLocks noGrp="1"/>
          </p:cNvSpPr>
          <p:nvPr>
            <p:ph type="ftr" sz="quarter" idx="11"/>
          </p:nvPr>
        </p:nvSpPr>
        <p:spPr/>
        <p:txBody>
          <a:bodyPr/>
          <a:lstStyle>
            <a:lvl1pPr>
              <a:defRPr/>
            </a:lvl1pPr>
            <a:extLst/>
          </a:lstStyle>
          <a:p>
            <a:pPr>
              <a:defRPr/>
            </a:pPr>
            <a:endParaRPr lang="es-EC"/>
          </a:p>
        </p:txBody>
      </p:sp>
      <p:sp>
        <p:nvSpPr>
          <p:cNvPr id="8" name="9 Marcador de número de diapositiva"/>
          <p:cNvSpPr>
            <a:spLocks noGrp="1"/>
          </p:cNvSpPr>
          <p:nvPr>
            <p:ph type="sldNum" sz="quarter" idx="12"/>
          </p:nvPr>
        </p:nvSpPr>
        <p:spPr/>
        <p:txBody>
          <a:bodyPr/>
          <a:lstStyle>
            <a:lvl1pPr>
              <a:defRPr/>
            </a:lvl1pPr>
            <a:extLst/>
          </a:lstStyle>
          <a:p>
            <a:pPr>
              <a:defRPr/>
            </a:pPr>
            <a:fld id="{E6EF1879-AC2A-4147-8F76-787092F371B8}"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EA2A115-6AD1-494F-B604-DBEB94332317}" type="datetimeFigureOut">
              <a:rPr lang="es-EC"/>
              <a:pPr>
                <a:defRPr/>
              </a:pPr>
              <a:t>16/06/2010</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414046FA-8561-4EE6-AB50-780D4C1A8FB8}"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60E49285-3CF8-492F-8E72-5CEC2B22843D}" type="datetimeFigureOut">
              <a:rPr lang="es-EC"/>
              <a:pPr>
                <a:defRPr/>
              </a:pPr>
              <a:t>16/06/2010</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1021B280-9443-4961-B492-BB7120A467FC}"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A93FD39C-B1F9-4952-82AA-A56690690E10}" type="datetimeFigureOut">
              <a:rPr lang="es-EC"/>
              <a:pPr>
                <a:defRPr/>
              </a:pPr>
              <a:t>16/06/2010</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391EE3BA-1B56-443F-8C7E-5D542D3218CE}"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23EF43EA-2A57-416A-8FB8-BF220FBA683A}" type="datetimeFigureOut">
              <a:rPr lang="es-EC"/>
              <a:pPr>
                <a:defRPr/>
              </a:pPr>
              <a:t>16/06/2010</a:t>
            </a:fld>
            <a:endParaRPr lang="es-EC"/>
          </a:p>
        </p:txBody>
      </p:sp>
      <p:sp>
        <p:nvSpPr>
          <p:cNvPr id="9" name="4 Marcador de pie de página"/>
          <p:cNvSpPr>
            <a:spLocks noGrp="1"/>
          </p:cNvSpPr>
          <p:nvPr>
            <p:ph type="ftr" sz="quarter" idx="11"/>
          </p:nvPr>
        </p:nvSpPr>
        <p:spPr/>
        <p:txBody>
          <a:bodyPr/>
          <a:lstStyle>
            <a:lvl1pPr>
              <a:defRPr/>
            </a:lvl1pPr>
            <a:extLst/>
          </a:lstStyle>
          <a:p>
            <a:pPr>
              <a:defRPr/>
            </a:pPr>
            <a:endParaRPr lang="es-EC"/>
          </a:p>
        </p:txBody>
      </p:sp>
      <p:sp>
        <p:nvSpPr>
          <p:cNvPr id="10" name="5 Marcador de número de diapositiva"/>
          <p:cNvSpPr>
            <a:spLocks noGrp="1"/>
          </p:cNvSpPr>
          <p:nvPr>
            <p:ph type="sldNum" sz="quarter" idx="12"/>
          </p:nvPr>
        </p:nvSpPr>
        <p:spPr/>
        <p:txBody>
          <a:bodyPr/>
          <a:lstStyle>
            <a:lvl1pPr>
              <a:defRPr/>
            </a:lvl1pPr>
            <a:extLst/>
          </a:lstStyle>
          <a:p>
            <a:pPr>
              <a:defRPr/>
            </a:pPr>
            <a:fld id="{6E840869-E8FC-4223-AFBA-8B684DBA0157}"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8FEF239F-45E0-4E8B-9C78-7664FF084C34}" type="datetimeFigureOut">
              <a:rPr lang="es-EC"/>
              <a:pPr>
                <a:defRPr/>
              </a:pPr>
              <a:t>16/06/2010</a:t>
            </a:fld>
            <a:endParaRPr lang="es-EC"/>
          </a:p>
        </p:txBody>
      </p:sp>
      <p:sp>
        <p:nvSpPr>
          <p:cNvPr id="6" name="9 Marcador de pie de página"/>
          <p:cNvSpPr>
            <a:spLocks noGrp="1"/>
          </p:cNvSpPr>
          <p:nvPr>
            <p:ph type="ftr" sz="quarter" idx="11"/>
          </p:nvPr>
        </p:nvSpPr>
        <p:spPr/>
        <p:txBody>
          <a:bodyPr/>
          <a:lstStyle>
            <a:lvl1pPr>
              <a:defRPr/>
            </a:lvl1pPr>
          </a:lstStyle>
          <a:p>
            <a:pPr>
              <a:defRPr/>
            </a:pPr>
            <a:endParaRPr lang="es-EC"/>
          </a:p>
        </p:txBody>
      </p:sp>
      <p:sp>
        <p:nvSpPr>
          <p:cNvPr id="7" name="21 Marcador de número de diapositiva"/>
          <p:cNvSpPr>
            <a:spLocks noGrp="1"/>
          </p:cNvSpPr>
          <p:nvPr>
            <p:ph type="sldNum" sz="quarter" idx="12"/>
          </p:nvPr>
        </p:nvSpPr>
        <p:spPr/>
        <p:txBody>
          <a:bodyPr/>
          <a:lstStyle>
            <a:lvl1pPr>
              <a:defRPr/>
            </a:lvl1pPr>
          </a:lstStyle>
          <a:p>
            <a:pPr>
              <a:defRPr/>
            </a:pPr>
            <a:fld id="{793D5C2C-65FC-4278-A043-DEC10D322C4B}"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44248992-28F4-486E-B22A-70C003D42878}" type="datetimeFigureOut">
              <a:rPr lang="es-EC"/>
              <a:pPr>
                <a:defRPr/>
              </a:pPr>
              <a:t>16/06/2010</a:t>
            </a:fld>
            <a:endParaRPr lang="es-EC"/>
          </a:p>
        </p:txBody>
      </p:sp>
      <p:sp>
        <p:nvSpPr>
          <p:cNvPr id="8" name="7 Marcador de pie de página"/>
          <p:cNvSpPr>
            <a:spLocks noGrp="1"/>
          </p:cNvSpPr>
          <p:nvPr>
            <p:ph type="ftr" sz="quarter" idx="11"/>
          </p:nvPr>
        </p:nvSpPr>
        <p:spPr/>
        <p:txBody>
          <a:bodyPr/>
          <a:lstStyle>
            <a:lvl1pPr>
              <a:defRPr/>
            </a:lvl1pPr>
            <a:extLst/>
          </a:lstStyle>
          <a:p>
            <a:pPr>
              <a:defRPr/>
            </a:pPr>
            <a:endParaRPr lang="es-EC"/>
          </a:p>
        </p:txBody>
      </p:sp>
      <p:sp>
        <p:nvSpPr>
          <p:cNvPr id="9" name="8 Marcador de número de diapositiva"/>
          <p:cNvSpPr>
            <a:spLocks noGrp="1"/>
          </p:cNvSpPr>
          <p:nvPr>
            <p:ph type="sldNum" sz="quarter" idx="12"/>
          </p:nvPr>
        </p:nvSpPr>
        <p:spPr/>
        <p:txBody>
          <a:bodyPr/>
          <a:lstStyle>
            <a:lvl1pPr>
              <a:defRPr/>
            </a:lvl1pPr>
            <a:extLst/>
          </a:lstStyle>
          <a:p>
            <a:pPr>
              <a:defRPr/>
            </a:pPr>
            <a:fld id="{2BB8EC24-32D0-478E-8B4D-41B5D24496D7}"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597C8D91-D509-4935-8F9C-E917C60D347B}" type="datetimeFigureOut">
              <a:rPr lang="es-EC"/>
              <a:pPr>
                <a:defRPr/>
              </a:pPr>
              <a:t>16/06/2010</a:t>
            </a:fld>
            <a:endParaRPr lang="es-EC"/>
          </a:p>
        </p:txBody>
      </p:sp>
      <p:sp>
        <p:nvSpPr>
          <p:cNvPr id="4" name="9 Marcador de pie de página"/>
          <p:cNvSpPr>
            <a:spLocks noGrp="1"/>
          </p:cNvSpPr>
          <p:nvPr>
            <p:ph type="ftr" sz="quarter" idx="11"/>
          </p:nvPr>
        </p:nvSpPr>
        <p:spPr/>
        <p:txBody>
          <a:bodyPr/>
          <a:lstStyle>
            <a:lvl1pPr>
              <a:defRPr/>
            </a:lvl1pPr>
          </a:lstStyle>
          <a:p>
            <a:pPr>
              <a:defRPr/>
            </a:pPr>
            <a:endParaRPr lang="es-EC"/>
          </a:p>
        </p:txBody>
      </p:sp>
      <p:sp>
        <p:nvSpPr>
          <p:cNvPr id="5" name="21 Marcador de número de diapositiva"/>
          <p:cNvSpPr>
            <a:spLocks noGrp="1"/>
          </p:cNvSpPr>
          <p:nvPr>
            <p:ph type="sldNum" sz="quarter" idx="12"/>
          </p:nvPr>
        </p:nvSpPr>
        <p:spPr/>
        <p:txBody>
          <a:bodyPr/>
          <a:lstStyle>
            <a:lvl1pPr>
              <a:defRPr/>
            </a:lvl1pPr>
          </a:lstStyle>
          <a:p>
            <a:pPr>
              <a:defRPr/>
            </a:pPr>
            <a:fld id="{65B21312-F300-4348-8F43-9C36D2CDD9D6}"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extLst/>
          </a:lstStyle>
          <a:p>
            <a:pPr>
              <a:defRPr/>
            </a:pPr>
            <a:fld id="{B52CA590-E200-4AFF-8996-9C514AFFC61E}" type="datetimeFigureOut">
              <a:rPr lang="es-EC"/>
              <a:pPr>
                <a:defRPr/>
              </a:pPr>
              <a:t>16/06/2010</a:t>
            </a:fld>
            <a:endParaRPr lang="es-EC"/>
          </a:p>
        </p:txBody>
      </p:sp>
      <p:sp>
        <p:nvSpPr>
          <p:cNvPr id="5" name="2 Marcador de pie de página"/>
          <p:cNvSpPr>
            <a:spLocks noGrp="1"/>
          </p:cNvSpPr>
          <p:nvPr>
            <p:ph type="ftr" sz="quarter" idx="11"/>
          </p:nvPr>
        </p:nvSpPr>
        <p:spPr/>
        <p:txBody>
          <a:bodyPr/>
          <a:lstStyle>
            <a:lvl1pPr>
              <a:defRPr/>
            </a:lvl1pPr>
            <a:extLst/>
          </a:lstStyle>
          <a:p>
            <a:pPr>
              <a:defRPr/>
            </a:pPr>
            <a:endParaRPr lang="es-EC"/>
          </a:p>
        </p:txBody>
      </p:sp>
      <p:sp>
        <p:nvSpPr>
          <p:cNvPr id="6" name="3 Marcador de número de diapositiva"/>
          <p:cNvSpPr>
            <a:spLocks noGrp="1"/>
          </p:cNvSpPr>
          <p:nvPr>
            <p:ph type="sldNum" sz="quarter" idx="12"/>
          </p:nvPr>
        </p:nvSpPr>
        <p:spPr/>
        <p:txBody>
          <a:bodyPr/>
          <a:lstStyle>
            <a:lvl1pPr>
              <a:defRPr/>
            </a:lvl1pPr>
            <a:extLst/>
          </a:lstStyle>
          <a:p>
            <a:pPr>
              <a:defRPr/>
            </a:pPr>
            <a:fld id="{9E0971C3-3788-4126-9524-C75814E50648}"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7A5400DF-C147-487A-8730-64225ABAEEB6}" type="datetimeFigureOut">
              <a:rPr lang="es-EC"/>
              <a:pPr>
                <a:defRPr/>
              </a:pPr>
              <a:t>16/06/2010</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55352587-52E4-4C74-ADF6-615BEBED041C}"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9BEA7DF8-0CAF-4704-87BE-D3FDB9FC0996}" type="datetimeFigureOut">
              <a:rPr lang="es-EC"/>
              <a:pPr>
                <a:defRPr/>
              </a:pPr>
              <a:t>16/06/2010</a:t>
            </a:fld>
            <a:endParaRPr lang="es-EC"/>
          </a:p>
        </p:txBody>
      </p:sp>
      <p:sp>
        <p:nvSpPr>
          <p:cNvPr id="9" name="5 Marcador de pie de página"/>
          <p:cNvSpPr>
            <a:spLocks noGrp="1"/>
          </p:cNvSpPr>
          <p:nvPr>
            <p:ph type="ftr" sz="quarter" idx="11"/>
          </p:nvPr>
        </p:nvSpPr>
        <p:spPr/>
        <p:txBody>
          <a:bodyPr/>
          <a:lstStyle>
            <a:lvl1pPr>
              <a:defRPr/>
            </a:lvl1pPr>
            <a:extLst/>
          </a:lstStyle>
          <a:p>
            <a:pPr>
              <a:defRPr/>
            </a:pPr>
            <a:endParaRPr lang="es-EC"/>
          </a:p>
        </p:txBody>
      </p:sp>
      <p:sp>
        <p:nvSpPr>
          <p:cNvPr id="10" name="6 Marcador de número de diapositiva"/>
          <p:cNvSpPr>
            <a:spLocks noGrp="1"/>
          </p:cNvSpPr>
          <p:nvPr>
            <p:ph type="sldNum" sz="quarter" idx="12"/>
          </p:nvPr>
        </p:nvSpPr>
        <p:spPr/>
        <p:txBody>
          <a:bodyPr/>
          <a:lstStyle>
            <a:lvl1pPr>
              <a:defRPr/>
            </a:lvl1pPr>
            <a:extLst/>
          </a:lstStyle>
          <a:p>
            <a:pPr>
              <a:defRPr/>
            </a:pPr>
            <a:fld id="{149481C4-C75E-46E2-A207-DFE3CC02024F}"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49558002-D617-4C34-8277-D71669F000AF}" type="datetimeFigureOut">
              <a:rPr lang="es-EC"/>
              <a:pPr>
                <a:defRPr/>
              </a:pPr>
              <a:t>16/06/2010</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s-EC"/>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A5ADF9F8-03C5-430B-BA88-D577476EC1AA}" type="slidenum">
              <a:rPr lang="es-EC"/>
              <a:pPr>
                <a:defRPr/>
              </a:pPr>
              <a:t>‹Nº›</a:t>
            </a:fld>
            <a:endParaRPr lang="es-EC"/>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5" r:id="rId1"/>
    <p:sldLayoutId id="2147483780" r:id="rId2"/>
    <p:sldLayoutId id="2147483786" r:id="rId3"/>
    <p:sldLayoutId id="2147483781" r:id="rId4"/>
    <p:sldLayoutId id="2147483787" r:id="rId5"/>
    <p:sldLayoutId id="2147483782" r:id="rId6"/>
    <p:sldLayoutId id="2147483788" r:id="rId7"/>
    <p:sldLayoutId id="2147483789" r:id="rId8"/>
    <p:sldLayoutId id="2147483790" r:id="rId9"/>
    <p:sldLayoutId id="2147483783" r:id="rId10"/>
    <p:sldLayoutId id="2147483784" r:id="rId11"/>
  </p:sldLayoutIdLst>
  <p:txStyles>
    <p:titleStyle>
      <a:lvl1pPr algn="l" rtl="0" eaLnBrk="0" fontAlgn="base" hangingPunct="0">
        <a:spcBef>
          <a:spcPct val="0"/>
        </a:spcBef>
        <a:spcAft>
          <a:spcPct val="0"/>
        </a:spcAft>
        <a:defRPr sz="4300" kern="1200">
          <a:solidFill>
            <a:srgbClr val="3B3B3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B3B3B"/>
          </a:solidFill>
          <a:latin typeface="Gill Sans MT" pitchFamily="34" charset="0"/>
        </a:defRPr>
      </a:lvl2pPr>
      <a:lvl3pPr algn="l" rtl="0" eaLnBrk="0" fontAlgn="base" hangingPunct="0">
        <a:spcBef>
          <a:spcPct val="0"/>
        </a:spcBef>
        <a:spcAft>
          <a:spcPct val="0"/>
        </a:spcAft>
        <a:defRPr sz="4300">
          <a:solidFill>
            <a:srgbClr val="3B3B3B"/>
          </a:solidFill>
          <a:latin typeface="Gill Sans MT" pitchFamily="34" charset="0"/>
        </a:defRPr>
      </a:lvl3pPr>
      <a:lvl4pPr algn="l" rtl="0" eaLnBrk="0" fontAlgn="base" hangingPunct="0">
        <a:spcBef>
          <a:spcPct val="0"/>
        </a:spcBef>
        <a:spcAft>
          <a:spcPct val="0"/>
        </a:spcAft>
        <a:defRPr sz="4300">
          <a:solidFill>
            <a:srgbClr val="3B3B3B"/>
          </a:solidFill>
          <a:latin typeface="Gill Sans MT" pitchFamily="34" charset="0"/>
        </a:defRPr>
      </a:lvl4pPr>
      <a:lvl5pPr algn="l" rtl="0" eaLnBrk="0" fontAlgn="base" hangingPunct="0">
        <a:spcBef>
          <a:spcPct val="0"/>
        </a:spcBef>
        <a:spcAft>
          <a:spcPct val="0"/>
        </a:spcAft>
        <a:defRPr sz="4300">
          <a:solidFill>
            <a:srgbClr val="3B3B3B"/>
          </a:solidFill>
          <a:latin typeface="Gill Sans MT" pitchFamily="34" charset="0"/>
        </a:defRPr>
      </a:lvl5pPr>
      <a:lvl6pPr marL="457200" algn="l" rtl="0" fontAlgn="base">
        <a:spcBef>
          <a:spcPct val="0"/>
        </a:spcBef>
        <a:spcAft>
          <a:spcPct val="0"/>
        </a:spcAft>
        <a:defRPr sz="4300">
          <a:solidFill>
            <a:srgbClr val="3B3B3B"/>
          </a:solidFill>
          <a:latin typeface="Gill Sans MT" pitchFamily="34" charset="0"/>
        </a:defRPr>
      </a:lvl6pPr>
      <a:lvl7pPr marL="914400" algn="l" rtl="0" fontAlgn="base">
        <a:spcBef>
          <a:spcPct val="0"/>
        </a:spcBef>
        <a:spcAft>
          <a:spcPct val="0"/>
        </a:spcAft>
        <a:defRPr sz="4300">
          <a:solidFill>
            <a:srgbClr val="3B3B3B"/>
          </a:solidFill>
          <a:latin typeface="Gill Sans MT" pitchFamily="34" charset="0"/>
        </a:defRPr>
      </a:lvl7pPr>
      <a:lvl8pPr marL="1371600" algn="l" rtl="0" fontAlgn="base">
        <a:spcBef>
          <a:spcPct val="0"/>
        </a:spcBef>
        <a:spcAft>
          <a:spcPct val="0"/>
        </a:spcAft>
        <a:defRPr sz="4300">
          <a:solidFill>
            <a:srgbClr val="3B3B3B"/>
          </a:solidFill>
          <a:latin typeface="Gill Sans MT" pitchFamily="34" charset="0"/>
        </a:defRPr>
      </a:lvl8pPr>
      <a:lvl9pPr marL="1828800" algn="l" rtl="0" fontAlgn="base">
        <a:spcBef>
          <a:spcPct val="0"/>
        </a:spcBef>
        <a:spcAft>
          <a:spcPct val="0"/>
        </a:spcAft>
        <a:defRPr sz="4300">
          <a:solidFill>
            <a:srgbClr val="3B3B3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8D89A4"/>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748560"/>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upload.wikimedia.org/wikipedia/commons/7/7c/PROBLEOPC.JPG" TargetMode="Externa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emf"/></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14500" y="928688"/>
            <a:ext cx="6529388" cy="742950"/>
          </a:xfrm>
        </p:spPr>
        <p:txBody>
          <a:bodyPr>
            <a:normAutofit fontScale="90000"/>
          </a:bodyPr>
          <a:lstStyle/>
          <a:p>
            <a:pPr algn="ctr">
              <a:defRPr/>
            </a:pPr>
            <a:r>
              <a:rPr lang="es-ES_tradnl" dirty="0" smtClean="0"/>
              <a:t>Proyecto de Graduación</a:t>
            </a:r>
            <a:endParaRPr lang="es-EC" dirty="0"/>
          </a:p>
        </p:txBody>
      </p:sp>
      <p:sp>
        <p:nvSpPr>
          <p:cNvPr id="3" name="2 Subtítulo"/>
          <p:cNvSpPr>
            <a:spLocks noGrp="1"/>
          </p:cNvSpPr>
          <p:nvPr>
            <p:ph type="subTitle" idx="1"/>
          </p:nvPr>
        </p:nvSpPr>
        <p:spPr>
          <a:xfrm>
            <a:off x="1285875" y="2428875"/>
            <a:ext cx="7407275" cy="1752600"/>
          </a:xfrm>
        </p:spPr>
        <p:txBody>
          <a:bodyPr/>
          <a:lstStyle/>
          <a:p>
            <a:pPr algn="ctr">
              <a:defRPr/>
            </a:pPr>
            <a:r>
              <a:rPr lang="es-ES_tradnl" dirty="0" smtClean="0"/>
              <a:t>Control de Nivel implementado en la estación de entrenamiento GUNT RT 450 del Laboratorio de Instrumentación Industrial</a:t>
            </a:r>
            <a:endParaRPr lang="es-EC" dirty="0"/>
          </a:p>
        </p:txBody>
      </p:sp>
      <p:sp>
        <p:nvSpPr>
          <p:cNvPr id="8196" name="4 Rectángulo"/>
          <p:cNvSpPr>
            <a:spLocks noChangeArrowheads="1"/>
          </p:cNvSpPr>
          <p:nvPr/>
        </p:nvSpPr>
        <p:spPr bwMode="auto">
          <a:xfrm>
            <a:off x="1714500" y="4857750"/>
            <a:ext cx="6929438" cy="1616075"/>
          </a:xfrm>
          <a:prstGeom prst="rect">
            <a:avLst/>
          </a:prstGeom>
          <a:noFill/>
          <a:ln w="9525">
            <a:noFill/>
            <a:miter lim="800000"/>
            <a:headEnd/>
            <a:tailEnd/>
          </a:ln>
        </p:spPr>
        <p:txBody>
          <a:bodyPr>
            <a:spAutoFit/>
          </a:bodyPr>
          <a:lstStyle/>
          <a:p>
            <a:pPr>
              <a:lnSpc>
                <a:spcPct val="90000"/>
              </a:lnSpc>
            </a:pPr>
            <a:r>
              <a:rPr lang="es-ES" b="1"/>
              <a:t>Subdecano de la Fiec:	 	 Ing. Jorge Aragundi R.</a:t>
            </a:r>
          </a:p>
          <a:p>
            <a:pPr>
              <a:lnSpc>
                <a:spcPct val="90000"/>
              </a:lnSpc>
            </a:pPr>
            <a:r>
              <a:rPr lang="es-ES" b="1"/>
              <a:t>Director del proyecto</a:t>
            </a:r>
            <a:r>
              <a:rPr lang="es-ES"/>
              <a:t>:		 </a:t>
            </a:r>
            <a:r>
              <a:rPr lang="es-ES" b="1"/>
              <a:t>Ing. Holger Cevallos U.</a:t>
            </a:r>
            <a:endParaRPr lang="es-ES"/>
          </a:p>
          <a:p>
            <a:pPr>
              <a:lnSpc>
                <a:spcPct val="90000"/>
              </a:lnSpc>
            </a:pPr>
            <a:r>
              <a:rPr lang="es-ES" b="1"/>
              <a:t>Vocales principales: 	 	 Ing. Alberto Larco G.  </a:t>
            </a:r>
          </a:p>
          <a:p>
            <a:pPr>
              <a:lnSpc>
                <a:spcPct val="90000"/>
              </a:lnSpc>
            </a:pPr>
            <a:r>
              <a:rPr lang="es-ES" b="1"/>
              <a:t>                                            	 Ing. Cesar Martin M.</a:t>
            </a:r>
          </a:p>
          <a:p>
            <a:pPr>
              <a:lnSpc>
                <a:spcPct val="90000"/>
              </a:lnSpc>
            </a:pPr>
            <a:endParaRPr lang="es-ES"/>
          </a:p>
          <a:p>
            <a:pPr>
              <a:lnSpc>
                <a:spcPct val="90000"/>
              </a:lnSpc>
            </a:pPr>
            <a:r>
              <a:rPr lang="es-ES" b="1"/>
              <a:t>Realizado por :			Richard Gudiño Padilla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CuadroTexto"/>
          <p:cNvSpPr txBox="1">
            <a:spLocks noChangeArrowheads="1"/>
          </p:cNvSpPr>
          <p:nvPr/>
        </p:nvSpPr>
        <p:spPr bwMode="auto">
          <a:xfrm>
            <a:off x="2928938" y="571500"/>
            <a:ext cx="4429125" cy="369888"/>
          </a:xfrm>
          <a:prstGeom prst="rect">
            <a:avLst/>
          </a:prstGeom>
          <a:noFill/>
          <a:ln w="9525">
            <a:noFill/>
            <a:miter lim="800000"/>
            <a:headEnd/>
            <a:tailEnd/>
          </a:ln>
        </p:spPr>
        <p:txBody>
          <a:bodyPr>
            <a:spAutoFit/>
          </a:bodyPr>
          <a:lstStyle/>
          <a:p>
            <a:pPr algn="ctr"/>
            <a:r>
              <a:rPr lang="es-ES_tradnl"/>
              <a:t>Labview Control Toolkit</a:t>
            </a:r>
            <a:endParaRPr lang="es-EC"/>
          </a:p>
        </p:txBody>
      </p:sp>
      <p:pic>
        <p:nvPicPr>
          <p:cNvPr id="17411" name="Picture 1"/>
          <p:cNvPicPr>
            <a:picLocks noChangeAspect="1" noChangeArrowheads="1"/>
          </p:cNvPicPr>
          <p:nvPr/>
        </p:nvPicPr>
        <p:blipFill>
          <a:blip r:embed="rId2"/>
          <a:srcRect/>
          <a:stretch>
            <a:fillRect/>
          </a:stretch>
        </p:blipFill>
        <p:spPr bwMode="auto">
          <a:xfrm>
            <a:off x="1285875" y="1785938"/>
            <a:ext cx="4114800" cy="2743200"/>
          </a:xfrm>
          <a:prstGeom prst="rect">
            <a:avLst/>
          </a:prstGeom>
          <a:noFill/>
          <a:ln w="9525">
            <a:noFill/>
            <a:miter lim="800000"/>
            <a:headEnd/>
            <a:tailEnd/>
          </a:ln>
        </p:spPr>
      </p:pic>
      <p:pic>
        <p:nvPicPr>
          <p:cNvPr id="17412" name="5 Imagen"/>
          <p:cNvPicPr>
            <a:picLocks noChangeAspect="1" noChangeArrowheads="1"/>
          </p:cNvPicPr>
          <p:nvPr/>
        </p:nvPicPr>
        <p:blipFill>
          <a:blip r:embed="rId3"/>
          <a:srcRect/>
          <a:stretch>
            <a:fillRect/>
          </a:stretch>
        </p:blipFill>
        <p:spPr bwMode="auto">
          <a:xfrm>
            <a:off x="5857875" y="2357438"/>
            <a:ext cx="2533650"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p:cNvPicPr>
            <a:picLocks noChangeAspect="1" noChangeArrowheads="1"/>
          </p:cNvPicPr>
          <p:nvPr/>
        </p:nvPicPr>
        <p:blipFill>
          <a:blip r:embed="rId2"/>
          <a:srcRect/>
          <a:stretch>
            <a:fillRect/>
          </a:stretch>
        </p:blipFill>
        <p:spPr bwMode="auto">
          <a:xfrm>
            <a:off x="2428875" y="1857375"/>
            <a:ext cx="5786438" cy="3786188"/>
          </a:xfrm>
          <a:prstGeom prst="rect">
            <a:avLst/>
          </a:prstGeom>
          <a:noFill/>
          <a:ln w="9525">
            <a:noFill/>
            <a:miter lim="800000"/>
            <a:headEnd/>
            <a:tailEnd/>
          </a:ln>
        </p:spPr>
      </p:pic>
      <p:sp>
        <p:nvSpPr>
          <p:cNvPr id="18435" name="5 CuadroTexto"/>
          <p:cNvSpPr txBox="1">
            <a:spLocks noChangeArrowheads="1"/>
          </p:cNvSpPr>
          <p:nvPr/>
        </p:nvSpPr>
        <p:spPr bwMode="auto">
          <a:xfrm>
            <a:off x="2643188" y="642938"/>
            <a:ext cx="5572125" cy="369887"/>
          </a:xfrm>
          <a:prstGeom prst="rect">
            <a:avLst/>
          </a:prstGeom>
          <a:noFill/>
          <a:ln w="9525">
            <a:noFill/>
            <a:miter lim="800000"/>
            <a:headEnd/>
            <a:tailEnd/>
          </a:ln>
        </p:spPr>
        <p:txBody>
          <a:bodyPr>
            <a:spAutoFit/>
          </a:bodyPr>
          <a:lstStyle/>
          <a:p>
            <a:pPr algn="ctr"/>
            <a:r>
              <a:rPr lang="es-EC">
                <a:latin typeface="Gill Sans MT" pitchFamily="34" charset="0"/>
              </a:rPr>
              <a:t>Comunicación en la industria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143125" y="1285875"/>
            <a:ext cx="571500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2214563" y="571500"/>
            <a:ext cx="5715000" cy="369888"/>
          </a:xfrm>
          <a:prstGeom prst="rect">
            <a:avLst/>
          </a:prstGeom>
          <a:noFill/>
          <a:ln w="9525">
            <a:noFill/>
            <a:miter lim="800000"/>
            <a:headEnd/>
            <a:tailEnd/>
          </a:ln>
        </p:spPr>
        <p:txBody>
          <a:bodyPr>
            <a:spAutoFit/>
          </a:bodyPr>
          <a:lstStyle/>
          <a:p>
            <a:pPr algn="ctr"/>
            <a:r>
              <a:rPr lang="es-EC">
                <a:latin typeface="Gill Sans MT" pitchFamily="34" charset="0"/>
              </a:rPr>
              <a:t>Modelo OSI y Profibus</a:t>
            </a:r>
          </a:p>
        </p:txBody>
      </p:sp>
      <p:pic>
        <p:nvPicPr>
          <p:cNvPr id="20483" name="2 Imagen"/>
          <p:cNvPicPr>
            <a:picLocks noChangeAspect="1" noChangeArrowheads="1"/>
          </p:cNvPicPr>
          <p:nvPr/>
        </p:nvPicPr>
        <p:blipFill>
          <a:blip r:embed="rId2"/>
          <a:srcRect/>
          <a:stretch>
            <a:fillRect/>
          </a:stretch>
        </p:blipFill>
        <p:spPr bwMode="auto">
          <a:xfrm>
            <a:off x="2786063" y="1357313"/>
            <a:ext cx="4714875" cy="2135187"/>
          </a:xfrm>
          <a:prstGeom prst="rect">
            <a:avLst/>
          </a:prstGeom>
          <a:noFill/>
          <a:ln w="9525">
            <a:noFill/>
            <a:miter lim="800000"/>
            <a:headEnd/>
            <a:tailEnd/>
          </a:ln>
        </p:spPr>
      </p:pic>
      <p:pic>
        <p:nvPicPr>
          <p:cNvPr id="20484" name="3 Imagen"/>
          <p:cNvPicPr>
            <a:picLocks noChangeAspect="1" noChangeArrowheads="1"/>
          </p:cNvPicPr>
          <p:nvPr/>
        </p:nvPicPr>
        <p:blipFill>
          <a:blip r:embed="rId3"/>
          <a:srcRect/>
          <a:stretch>
            <a:fillRect/>
          </a:stretch>
        </p:blipFill>
        <p:spPr bwMode="auto">
          <a:xfrm>
            <a:off x="2786063" y="3929063"/>
            <a:ext cx="4572000"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857500" y="428625"/>
            <a:ext cx="4640263" cy="3049588"/>
          </a:xfrm>
          <a:prstGeom prst="rect">
            <a:avLst/>
          </a:prstGeom>
          <a:noFill/>
          <a:ln w="9525">
            <a:noFill/>
            <a:miter lim="800000"/>
            <a:headEnd/>
            <a:tailEnd/>
          </a:ln>
        </p:spPr>
      </p:pic>
      <p:pic>
        <p:nvPicPr>
          <p:cNvPr id="21507" name="Picture 2"/>
          <p:cNvPicPr>
            <a:picLocks noChangeAspect="1" noChangeArrowheads="1"/>
          </p:cNvPicPr>
          <p:nvPr/>
        </p:nvPicPr>
        <p:blipFill>
          <a:blip r:embed="rId3"/>
          <a:srcRect/>
          <a:stretch>
            <a:fillRect/>
          </a:stretch>
        </p:blipFill>
        <p:spPr bwMode="auto">
          <a:xfrm>
            <a:off x="3071813" y="3857625"/>
            <a:ext cx="45815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643063" y="642938"/>
            <a:ext cx="7000875" cy="3194050"/>
          </a:xfrm>
          <a:prstGeom prst="rect">
            <a:avLst/>
          </a:prstGeom>
          <a:noFill/>
          <a:ln w="9525">
            <a:noFill/>
            <a:miter lim="800000"/>
            <a:headEnd/>
            <a:tailEnd/>
          </a:ln>
        </p:spPr>
      </p:pic>
      <p:pic>
        <p:nvPicPr>
          <p:cNvPr id="22531" name="Picture 4"/>
          <p:cNvPicPr>
            <a:picLocks noChangeAspect="1" noChangeArrowheads="1"/>
          </p:cNvPicPr>
          <p:nvPr/>
        </p:nvPicPr>
        <p:blipFill>
          <a:blip r:embed="rId3"/>
          <a:srcRect/>
          <a:stretch>
            <a:fillRect/>
          </a:stretch>
        </p:blipFill>
        <p:spPr bwMode="auto">
          <a:xfrm>
            <a:off x="0" y="1857375"/>
            <a:ext cx="1114425" cy="3429000"/>
          </a:xfrm>
          <a:prstGeom prst="rect">
            <a:avLst/>
          </a:prstGeom>
          <a:noFill/>
          <a:ln w="9525">
            <a:noFill/>
            <a:miter lim="800000"/>
            <a:headEnd/>
            <a:tailEnd/>
          </a:ln>
        </p:spPr>
      </p:pic>
      <p:pic>
        <p:nvPicPr>
          <p:cNvPr id="22532" name="Picture 2"/>
          <p:cNvPicPr>
            <a:picLocks noChangeAspect="1" noChangeArrowheads="1"/>
          </p:cNvPicPr>
          <p:nvPr/>
        </p:nvPicPr>
        <p:blipFill>
          <a:blip r:embed="rId4"/>
          <a:srcRect/>
          <a:stretch>
            <a:fillRect/>
          </a:stretch>
        </p:blipFill>
        <p:spPr bwMode="auto">
          <a:xfrm>
            <a:off x="3357563" y="4071938"/>
            <a:ext cx="3929062" cy="225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CuadroTexto"/>
          <p:cNvSpPr txBox="1">
            <a:spLocks noChangeArrowheads="1"/>
          </p:cNvSpPr>
          <p:nvPr/>
        </p:nvSpPr>
        <p:spPr bwMode="auto">
          <a:xfrm>
            <a:off x="2643188" y="642938"/>
            <a:ext cx="4000500" cy="369887"/>
          </a:xfrm>
          <a:prstGeom prst="rect">
            <a:avLst/>
          </a:prstGeom>
          <a:noFill/>
          <a:ln w="9525">
            <a:noFill/>
            <a:miter lim="800000"/>
            <a:headEnd/>
            <a:tailEnd/>
          </a:ln>
        </p:spPr>
        <p:txBody>
          <a:bodyPr>
            <a:spAutoFit/>
          </a:bodyPr>
          <a:lstStyle/>
          <a:p>
            <a:pPr algn="ctr"/>
            <a:r>
              <a:rPr lang="es-ES"/>
              <a:t>Profibus DP</a:t>
            </a:r>
          </a:p>
        </p:txBody>
      </p:sp>
      <p:sp>
        <p:nvSpPr>
          <p:cNvPr id="23555" name="2 CuadroTexto"/>
          <p:cNvSpPr txBox="1">
            <a:spLocks noChangeArrowheads="1"/>
          </p:cNvSpPr>
          <p:nvPr/>
        </p:nvSpPr>
        <p:spPr bwMode="auto">
          <a:xfrm>
            <a:off x="1285875" y="1500188"/>
            <a:ext cx="2857500" cy="369887"/>
          </a:xfrm>
          <a:prstGeom prst="rect">
            <a:avLst/>
          </a:prstGeom>
          <a:noFill/>
          <a:ln w="9525">
            <a:noFill/>
            <a:miter lim="800000"/>
            <a:headEnd/>
            <a:tailEnd/>
          </a:ln>
        </p:spPr>
        <p:txBody>
          <a:bodyPr>
            <a:spAutoFit/>
          </a:bodyPr>
          <a:lstStyle/>
          <a:p>
            <a:r>
              <a:rPr lang="es-ES"/>
              <a:t>Capa física</a:t>
            </a:r>
          </a:p>
        </p:txBody>
      </p:sp>
      <p:pic>
        <p:nvPicPr>
          <p:cNvPr id="23556" name="Picture 1"/>
          <p:cNvPicPr>
            <a:picLocks noChangeAspect="1" noChangeArrowheads="1"/>
          </p:cNvPicPr>
          <p:nvPr/>
        </p:nvPicPr>
        <p:blipFill>
          <a:blip r:embed="rId2"/>
          <a:srcRect/>
          <a:stretch>
            <a:fillRect/>
          </a:stretch>
        </p:blipFill>
        <p:spPr bwMode="auto">
          <a:xfrm>
            <a:off x="2928938" y="5929313"/>
            <a:ext cx="1143000" cy="609600"/>
          </a:xfrm>
          <a:prstGeom prst="rect">
            <a:avLst/>
          </a:prstGeom>
          <a:noFill/>
          <a:ln w="9525">
            <a:noFill/>
            <a:miter lim="800000"/>
            <a:headEnd/>
            <a:tailEnd/>
          </a:ln>
        </p:spPr>
      </p:pic>
      <p:pic>
        <p:nvPicPr>
          <p:cNvPr id="23557" name="Picture 1"/>
          <p:cNvPicPr>
            <a:picLocks noChangeAspect="1" noChangeArrowheads="1"/>
          </p:cNvPicPr>
          <p:nvPr/>
        </p:nvPicPr>
        <p:blipFill>
          <a:blip r:embed="rId3"/>
          <a:srcRect/>
          <a:stretch>
            <a:fillRect/>
          </a:stretch>
        </p:blipFill>
        <p:spPr bwMode="auto">
          <a:xfrm>
            <a:off x="1643063" y="2286000"/>
            <a:ext cx="3268662" cy="3475038"/>
          </a:xfrm>
          <a:prstGeom prst="rect">
            <a:avLst/>
          </a:prstGeom>
          <a:noFill/>
          <a:ln w="9525">
            <a:noFill/>
            <a:miter lim="800000"/>
            <a:headEnd/>
            <a:tailEnd/>
          </a:ln>
        </p:spPr>
      </p:pic>
      <p:pic>
        <p:nvPicPr>
          <p:cNvPr id="23558" name="Picture 2"/>
          <p:cNvPicPr>
            <a:picLocks noChangeAspect="1" noChangeArrowheads="1"/>
          </p:cNvPicPr>
          <p:nvPr/>
        </p:nvPicPr>
        <p:blipFill>
          <a:blip r:embed="rId4"/>
          <a:srcRect/>
          <a:stretch>
            <a:fillRect/>
          </a:stretch>
        </p:blipFill>
        <p:spPr bwMode="auto">
          <a:xfrm>
            <a:off x="5429250" y="2214563"/>
            <a:ext cx="3154363" cy="343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 Imagen"/>
          <p:cNvPicPr>
            <a:picLocks noChangeAspect="1" noChangeArrowheads="1"/>
          </p:cNvPicPr>
          <p:nvPr/>
        </p:nvPicPr>
        <p:blipFill>
          <a:blip r:embed="rId2"/>
          <a:srcRect/>
          <a:stretch>
            <a:fillRect/>
          </a:stretch>
        </p:blipFill>
        <p:spPr bwMode="auto">
          <a:xfrm>
            <a:off x="2714625" y="785813"/>
            <a:ext cx="5108575" cy="1003300"/>
          </a:xfrm>
          <a:prstGeom prst="rect">
            <a:avLst/>
          </a:prstGeom>
          <a:noFill/>
          <a:ln w="9525">
            <a:noFill/>
            <a:miter lim="800000"/>
            <a:headEnd/>
            <a:tailEnd/>
          </a:ln>
        </p:spPr>
      </p:pic>
      <p:pic>
        <p:nvPicPr>
          <p:cNvPr id="24579" name="Picture 2"/>
          <p:cNvPicPr>
            <a:picLocks noChangeAspect="1" noChangeArrowheads="1"/>
          </p:cNvPicPr>
          <p:nvPr/>
        </p:nvPicPr>
        <p:blipFill>
          <a:blip r:embed="rId3"/>
          <a:srcRect/>
          <a:stretch>
            <a:fillRect/>
          </a:stretch>
        </p:blipFill>
        <p:spPr bwMode="auto">
          <a:xfrm>
            <a:off x="5072063" y="2214563"/>
            <a:ext cx="3643312" cy="2154237"/>
          </a:xfrm>
          <a:prstGeom prst="rect">
            <a:avLst/>
          </a:prstGeom>
          <a:noFill/>
          <a:ln w="9525">
            <a:noFill/>
            <a:miter lim="800000"/>
            <a:headEnd/>
            <a:tailEnd/>
          </a:ln>
        </p:spPr>
      </p:pic>
      <p:pic>
        <p:nvPicPr>
          <p:cNvPr id="24580" name="3 Imagen"/>
          <p:cNvPicPr>
            <a:picLocks noChangeAspect="1" noChangeArrowheads="1"/>
          </p:cNvPicPr>
          <p:nvPr/>
        </p:nvPicPr>
        <p:blipFill>
          <a:blip r:embed="rId4"/>
          <a:srcRect/>
          <a:stretch>
            <a:fillRect/>
          </a:stretch>
        </p:blipFill>
        <p:spPr bwMode="auto">
          <a:xfrm>
            <a:off x="3071813" y="5286375"/>
            <a:ext cx="4073525" cy="914400"/>
          </a:xfrm>
          <a:prstGeom prst="rect">
            <a:avLst/>
          </a:prstGeom>
          <a:noFill/>
          <a:ln w="9525">
            <a:noFill/>
            <a:miter lim="800000"/>
            <a:headEnd/>
            <a:tailEnd/>
          </a:ln>
        </p:spPr>
      </p:pic>
      <p:pic>
        <p:nvPicPr>
          <p:cNvPr id="24581" name="Picture 2"/>
          <p:cNvPicPr>
            <a:picLocks noChangeAspect="1" noChangeArrowheads="1"/>
          </p:cNvPicPr>
          <p:nvPr/>
        </p:nvPicPr>
        <p:blipFill>
          <a:blip r:embed="rId5"/>
          <a:srcRect/>
          <a:stretch>
            <a:fillRect/>
          </a:stretch>
        </p:blipFill>
        <p:spPr bwMode="auto">
          <a:xfrm>
            <a:off x="1285875" y="2286000"/>
            <a:ext cx="3267075"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srcRect/>
          <a:stretch>
            <a:fillRect/>
          </a:stretch>
        </p:blipFill>
        <p:spPr bwMode="auto">
          <a:xfrm>
            <a:off x="3071813" y="3429000"/>
            <a:ext cx="4133850" cy="2486025"/>
          </a:xfrm>
          <a:prstGeom prst="rect">
            <a:avLst/>
          </a:prstGeom>
          <a:noFill/>
          <a:ln w="9525">
            <a:noFill/>
            <a:miter lim="800000"/>
            <a:headEnd/>
            <a:tailEnd/>
          </a:ln>
        </p:spPr>
      </p:pic>
      <p:pic>
        <p:nvPicPr>
          <p:cNvPr id="25603" name="9 Imagen"/>
          <p:cNvPicPr>
            <a:picLocks noChangeAspect="1" noChangeArrowheads="1"/>
          </p:cNvPicPr>
          <p:nvPr/>
        </p:nvPicPr>
        <p:blipFill>
          <a:blip r:embed="rId3"/>
          <a:srcRect/>
          <a:stretch>
            <a:fillRect/>
          </a:stretch>
        </p:blipFill>
        <p:spPr bwMode="auto">
          <a:xfrm>
            <a:off x="3357563" y="1000125"/>
            <a:ext cx="3571875"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428750" y="1500188"/>
            <a:ext cx="657225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72000" y="3214688"/>
            <a:ext cx="403225" cy="35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CuadroTexto"/>
          <p:cNvSpPr txBox="1">
            <a:spLocks noChangeArrowheads="1"/>
          </p:cNvSpPr>
          <p:nvPr/>
        </p:nvSpPr>
        <p:spPr bwMode="auto">
          <a:xfrm>
            <a:off x="1428750" y="642938"/>
            <a:ext cx="5072063" cy="369887"/>
          </a:xfrm>
          <a:prstGeom prst="rect">
            <a:avLst/>
          </a:prstGeom>
          <a:noFill/>
          <a:ln w="9525">
            <a:noFill/>
            <a:miter lim="800000"/>
            <a:headEnd/>
            <a:tailEnd/>
          </a:ln>
        </p:spPr>
        <p:txBody>
          <a:bodyPr>
            <a:spAutoFit/>
          </a:bodyPr>
          <a:lstStyle/>
          <a:p>
            <a:r>
              <a:rPr lang="es-EC"/>
              <a:t>Capa de Enlace – FDL Fieldbus data link</a:t>
            </a:r>
          </a:p>
        </p:txBody>
      </p:sp>
      <p:pic>
        <p:nvPicPr>
          <p:cNvPr id="27651" name="5 Imagen"/>
          <p:cNvPicPr>
            <a:picLocks noChangeAspect="1" noChangeArrowheads="1"/>
          </p:cNvPicPr>
          <p:nvPr/>
        </p:nvPicPr>
        <p:blipFill>
          <a:blip r:embed="rId2"/>
          <a:srcRect/>
          <a:stretch>
            <a:fillRect/>
          </a:stretch>
        </p:blipFill>
        <p:spPr bwMode="auto">
          <a:xfrm>
            <a:off x="2571750" y="1500188"/>
            <a:ext cx="5057775" cy="2481262"/>
          </a:xfrm>
          <a:prstGeom prst="rect">
            <a:avLst/>
          </a:prstGeom>
          <a:noFill/>
          <a:ln w="9525">
            <a:noFill/>
            <a:miter lim="800000"/>
            <a:headEnd/>
            <a:tailEnd/>
          </a:ln>
        </p:spPr>
      </p:pic>
      <p:pic>
        <p:nvPicPr>
          <p:cNvPr id="27652" name="Picture 3"/>
          <p:cNvPicPr>
            <a:picLocks noChangeAspect="1" noChangeArrowheads="1"/>
          </p:cNvPicPr>
          <p:nvPr/>
        </p:nvPicPr>
        <p:blipFill>
          <a:blip r:embed="rId3"/>
          <a:srcRect/>
          <a:stretch>
            <a:fillRect/>
          </a:stretch>
        </p:blipFill>
        <p:spPr bwMode="auto">
          <a:xfrm>
            <a:off x="2643188" y="4429125"/>
            <a:ext cx="4524375"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4 Imagen"/>
          <p:cNvPicPr>
            <a:picLocks noChangeAspect="1" noChangeArrowheads="1"/>
          </p:cNvPicPr>
          <p:nvPr/>
        </p:nvPicPr>
        <p:blipFill>
          <a:blip r:embed="rId2"/>
          <a:srcRect/>
          <a:stretch>
            <a:fillRect/>
          </a:stretch>
        </p:blipFill>
        <p:spPr bwMode="auto">
          <a:xfrm>
            <a:off x="3214688" y="571500"/>
            <a:ext cx="3500437" cy="2325688"/>
          </a:xfrm>
          <a:prstGeom prst="rect">
            <a:avLst/>
          </a:prstGeom>
          <a:noFill/>
          <a:ln w="9525">
            <a:noFill/>
            <a:miter lim="800000"/>
            <a:headEnd/>
            <a:tailEnd/>
          </a:ln>
        </p:spPr>
      </p:pic>
      <p:pic>
        <p:nvPicPr>
          <p:cNvPr id="28675" name="Picture 2"/>
          <p:cNvPicPr>
            <a:picLocks noChangeAspect="1" noChangeArrowheads="1"/>
          </p:cNvPicPr>
          <p:nvPr/>
        </p:nvPicPr>
        <p:blipFill>
          <a:blip r:embed="rId3"/>
          <a:srcRect/>
          <a:stretch>
            <a:fillRect/>
          </a:stretch>
        </p:blipFill>
        <p:spPr bwMode="auto">
          <a:xfrm>
            <a:off x="1143000" y="3429000"/>
            <a:ext cx="4010025" cy="2947988"/>
          </a:xfrm>
          <a:prstGeom prst="rect">
            <a:avLst/>
          </a:prstGeom>
          <a:noFill/>
          <a:ln w="9525">
            <a:noFill/>
            <a:miter lim="800000"/>
            <a:headEnd/>
            <a:tailEnd/>
          </a:ln>
        </p:spPr>
      </p:pic>
      <p:pic>
        <p:nvPicPr>
          <p:cNvPr id="28676" name="Picture 2"/>
          <p:cNvPicPr>
            <a:picLocks noChangeAspect="1" noChangeArrowheads="1"/>
          </p:cNvPicPr>
          <p:nvPr/>
        </p:nvPicPr>
        <p:blipFill>
          <a:blip r:embed="rId4"/>
          <a:srcRect/>
          <a:stretch>
            <a:fillRect/>
          </a:stretch>
        </p:blipFill>
        <p:spPr bwMode="auto">
          <a:xfrm>
            <a:off x="5500688" y="3857625"/>
            <a:ext cx="3062287"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857375" y="3286125"/>
            <a:ext cx="5572125" cy="2847975"/>
          </a:xfrm>
          <a:prstGeom prst="rect">
            <a:avLst/>
          </a:prstGeom>
          <a:noFill/>
          <a:ln w="9525">
            <a:noFill/>
            <a:miter lim="800000"/>
            <a:headEnd/>
            <a:tailEnd/>
          </a:ln>
        </p:spPr>
      </p:pic>
      <p:sp>
        <p:nvSpPr>
          <p:cNvPr id="29699" name="Rectangle 1"/>
          <p:cNvSpPr>
            <a:spLocks noChangeArrowheads="1"/>
          </p:cNvSpPr>
          <p:nvPr/>
        </p:nvSpPr>
        <p:spPr bwMode="auto">
          <a:xfrm>
            <a:off x="1214438" y="1428750"/>
            <a:ext cx="7500937" cy="954088"/>
          </a:xfrm>
          <a:prstGeom prst="rect">
            <a:avLst/>
          </a:prstGeom>
          <a:noFill/>
          <a:ln w="9525">
            <a:noFill/>
            <a:miter lim="800000"/>
            <a:headEnd/>
            <a:tailEnd/>
          </a:ln>
        </p:spPr>
        <p:txBody>
          <a:bodyPr anchor="ctr">
            <a:spAutoFit/>
          </a:bodyPr>
          <a:lstStyle/>
          <a:p>
            <a:pPr algn="just" eaLnBrk="0" hangingPunct="0"/>
            <a:r>
              <a:rPr lang="es-ES" sz="1400">
                <a:cs typeface="Times New Roman" pitchFamily="18" charset="0"/>
              </a:rPr>
              <a:t>DP-V0. Transferencia cíclica de datos, diagnóstico de estaciones, soporte de interrupciones, ficheros GSD.</a:t>
            </a:r>
            <a:endParaRPr lang="es-EC" sz="1400"/>
          </a:p>
          <a:p>
            <a:pPr algn="just" eaLnBrk="0" hangingPunct="0"/>
            <a:r>
              <a:rPr lang="es-ES" sz="1400">
                <a:cs typeface="Times New Roman" pitchFamily="18" charset="0"/>
              </a:rPr>
              <a:t>DP-V1. Agrega comunicación acíclica de datos.</a:t>
            </a:r>
            <a:endParaRPr lang="es-EC" sz="1400"/>
          </a:p>
          <a:p>
            <a:pPr algn="just" eaLnBrk="0" hangingPunct="0"/>
            <a:r>
              <a:rPr lang="es-ES" sz="1400">
                <a:cs typeface="Times New Roman" pitchFamily="18" charset="0"/>
              </a:rPr>
              <a:t>DP-V2. Permite comunicación entre esclavos. </a:t>
            </a:r>
            <a:endParaRPr lang="es-E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2428875" y="571500"/>
            <a:ext cx="5143500" cy="954088"/>
          </a:xfrm>
          <a:prstGeom prst="rect">
            <a:avLst/>
          </a:prstGeom>
          <a:noFill/>
          <a:ln w="9525">
            <a:noFill/>
            <a:miter lim="800000"/>
            <a:headEnd/>
            <a:tailEnd/>
          </a:ln>
        </p:spPr>
        <p:txBody>
          <a:bodyPr>
            <a:spAutoFit/>
          </a:bodyPr>
          <a:lstStyle/>
          <a:p>
            <a:pPr algn="ctr"/>
            <a:r>
              <a:rPr lang="es-EC" sz="2800"/>
              <a:t>OPC </a:t>
            </a:r>
          </a:p>
          <a:p>
            <a:pPr algn="ctr"/>
            <a:r>
              <a:rPr lang="es-EC" sz="2800"/>
              <a:t>(Ole for Process Control)</a:t>
            </a:r>
          </a:p>
        </p:txBody>
      </p:sp>
      <p:pic>
        <p:nvPicPr>
          <p:cNvPr id="30723" name="Picture 2" descr="Archivo:PROBLEOPC.JPG">
            <a:hlinkClick r:id="rId2"/>
          </p:cNvPr>
          <p:cNvPicPr>
            <a:picLocks noChangeAspect="1" noChangeArrowheads="1"/>
          </p:cNvPicPr>
          <p:nvPr/>
        </p:nvPicPr>
        <p:blipFill>
          <a:blip r:embed="rId3"/>
          <a:srcRect/>
          <a:stretch>
            <a:fillRect/>
          </a:stretch>
        </p:blipFill>
        <p:spPr bwMode="auto">
          <a:xfrm>
            <a:off x="3571875" y="2071688"/>
            <a:ext cx="3000375" cy="1971675"/>
          </a:xfrm>
          <a:prstGeom prst="rect">
            <a:avLst/>
          </a:prstGeom>
          <a:noFill/>
          <a:ln w="9525">
            <a:noFill/>
            <a:miter lim="800000"/>
            <a:headEnd/>
            <a:tailEnd/>
          </a:ln>
        </p:spPr>
      </p:pic>
      <p:pic>
        <p:nvPicPr>
          <p:cNvPr id="30724" name="3 Imagen"/>
          <p:cNvPicPr>
            <a:picLocks noChangeAspect="1" noChangeArrowheads="1"/>
          </p:cNvPicPr>
          <p:nvPr/>
        </p:nvPicPr>
        <p:blipFill>
          <a:blip r:embed="rId4"/>
          <a:srcRect/>
          <a:stretch>
            <a:fillRect/>
          </a:stretch>
        </p:blipFill>
        <p:spPr bwMode="auto">
          <a:xfrm>
            <a:off x="3214688" y="4500563"/>
            <a:ext cx="3857625" cy="208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2"/>
          <a:srcRect/>
          <a:stretch>
            <a:fillRect/>
          </a:stretch>
        </p:blipFill>
        <p:spPr bwMode="auto">
          <a:xfrm>
            <a:off x="5786438" y="2143125"/>
            <a:ext cx="2428875" cy="2138363"/>
          </a:xfrm>
          <a:prstGeom prst="rect">
            <a:avLst/>
          </a:prstGeom>
          <a:noFill/>
          <a:ln w="9525">
            <a:noFill/>
            <a:miter lim="800000"/>
            <a:headEnd/>
            <a:tailEnd/>
          </a:ln>
        </p:spPr>
      </p:pic>
      <p:sp>
        <p:nvSpPr>
          <p:cNvPr id="31747" name="Rectangle 1"/>
          <p:cNvSpPr>
            <a:spLocks noChangeArrowheads="1"/>
          </p:cNvSpPr>
          <p:nvPr/>
        </p:nvSpPr>
        <p:spPr bwMode="auto">
          <a:xfrm>
            <a:off x="1857375" y="500063"/>
            <a:ext cx="5830888" cy="830262"/>
          </a:xfrm>
          <a:prstGeom prst="rect">
            <a:avLst/>
          </a:prstGeom>
          <a:noFill/>
          <a:ln w="9525">
            <a:noFill/>
            <a:miter lim="800000"/>
            <a:headEnd/>
            <a:tailEnd/>
          </a:ln>
        </p:spPr>
        <p:txBody>
          <a:bodyPr wrap="none" anchor="ctr">
            <a:spAutoFit/>
          </a:bodyPr>
          <a:lstStyle/>
          <a:p>
            <a:pPr algn="just" eaLnBrk="0" hangingPunct="0"/>
            <a:r>
              <a:rPr lang="es-ES" sz="1200">
                <a:cs typeface="Times New Roman" pitchFamily="18" charset="0"/>
              </a:rPr>
              <a:t>La tecnología OPC se implementa en base a la arquitectura cliente/servidor. </a:t>
            </a:r>
          </a:p>
          <a:p>
            <a:pPr algn="just" eaLnBrk="0" hangingPunct="0"/>
            <a:r>
              <a:rPr lang="es-ES" sz="1200">
                <a:cs typeface="Times New Roman" pitchFamily="18" charset="0"/>
              </a:rPr>
              <a:t>El cliente solicita o llama al servidor, y el proceso de comunicación básicamente </a:t>
            </a:r>
          </a:p>
          <a:p>
            <a:pPr algn="just" eaLnBrk="0" hangingPunct="0"/>
            <a:r>
              <a:rPr lang="es-ES" sz="1200">
                <a:cs typeface="Times New Roman" pitchFamily="18" charset="0"/>
              </a:rPr>
              <a:t>consiste en la codificación  y decodificación de los datos para el traspaso de datos </a:t>
            </a:r>
          </a:p>
          <a:p>
            <a:pPr algn="just" eaLnBrk="0" hangingPunct="0"/>
            <a:r>
              <a:rPr lang="es-ES" sz="1200">
                <a:cs typeface="Times New Roman" pitchFamily="18" charset="0"/>
              </a:rPr>
              <a:t>entre el cliente y el servidor.</a:t>
            </a:r>
            <a:endParaRPr lang="es-ES" sz="1200"/>
          </a:p>
        </p:txBody>
      </p:sp>
      <p:pic>
        <p:nvPicPr>
          <p:cNvPr id="31748" name="Picture 3" descr="http://www.automatas.org/redes/images/opc.ht3.gif"/>
          <p:cNvPicPr>
            <a:picLocks noChangeAspect="1" noChangeArrowheads="1"/>
          </p:cNvPicPr>
          <p:nvPr/>
        </p:nvPicPr>
        <p:blipFill>
          <a:blip r:embed="rId3"/>
          <a:srcRect/>
          <a:stretch>
            <a:fillRect/>
          </a:stretch>
        </p:blipFill>
        <p:spPr bwMode="auto">
          <a:xfrm>
            <a:off x="1643063" y="2428875"/>
            <a:ext cx="2879725" cy="199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CuadroTexto"/>
          <p:cNvSpPr txBox="1">
            <a:spLocks noChangeArrowheads="1"/>
          </p:cNvSpPr>
          <p:nvPr/>
        </p:nvSpPr>
        <p:spPr bwMode="auto">
          <a:xfrm>
            <a:off x="2071688" y="642938"/>
            <a:ext cx="5715000" cy="400050"/>
          </a:xfrm>
          <a:prstGeom prst="rect">
            <a:avLst/>
          </a:prstGeom>
          <a:noFill/>
          <a:ln w="9525">
            <a:noFill/>
            <a:miter lim="800000"/>
            <a:headEnd/>
            <a:tailEnd/>
          </a:ln>
        </p:spPr>
        <p:txBody>
          <a:bodyPr>
            <a:spAutoFit/>
          </a:bodyPr>
          <a:lstStyle/>
          <a:p>
            <a:pPr algn="ctr"/>
            <a:r>
              <a:rPr lang="es-EC" sz="2000"/>
              <a:t>Implementación</a:t>
            </a:r>
          </a:p>
        </p:txBody>
      </p:sp>
      <p:pic>
        <p:nvPicPr>
          <p:cNvPr id="32771" name="2 Imagen"/>
          <p:cNvPicPr>
            <a:picLocks noChangeAspect="1" noChangeArrowheads="1"/>
          </p:cNvPicPr>
          <p:nvPr/>
        </p:nvPicPr>
        <p:blipFill>
          <a:blip r:embed="rId2"/>
          <a:srcRect/>
          <a:stretch>
            <a:fillRect/>
          </a:stretch>
        </p:blipFill>
        <p:spPr bwMode="auto">
          <a:xfrm>
            <a:off x="2643188" y="1857375"/>
            <a:ext cx="4500562"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3 Imagen"/>
          <p:cNvPicPr>
            <a:picLocks noChangeAspect="1" noChangeArrowheads="1"/>
          </p:cNvPicPr>
          <p:nvPr/>
        </p:nvPicPr>
        <p:blipFill>
          <a:blip r:embed="rId2"/>
          <a:srcRect/>
          <a:stretch>
            <a:fillRect/>
          </a:stretch>
        </p:blipFill>
        <p:spPr bwMode="auto">
          <a:xfrm>
            <a:off x="3000375" y="2357438"/>
            <a:ext cx="3500438" cy="2298700"/>
          </a:xfrm>
          <a:prstGeom prst="rect">
            <a:avLst/>
          </a:prstGeom>
          <a:noFill/>
          <a:ln w="9525">
            <a:noFill/>
            <a:miter lim="800000"/>
            <a:headEnd/>
            <a:tailEnd/>
          </a:ln>
        </p:spPr>
      </p:pic>
      <p:sp>
        <p:nvSpPr>
          <p:cNvPr id="33795" name="4 CuadroTexto"/>
          <p:cNvSpPr txBox="1">
            <a:spLocks noChangeArrowheads="1"/>
          </p:cNvSpPr>
          <p:nvPr/>
        </p:nvSpPr>
        <p:spPr bwMode="auto">
          <a:xfrm>
            <a:off x="2000250" y="1071563"/>
            <a:ext cx="5357813" cy="369887"/>
          </a:xfrm>
          <a:prstGeom prst="rect">
            <a:avLst/>
          </a:prstGeom>
          <a:noFill/>
          <a:ln w="9525">
            <a:noFill/>
            <a:miter lim="800000"/>
            <a:headEnd/>
            <a:tailEnd/>
          </a:ln>
        </p:spPr>
        <p:txBody>
          <a:bodyPr>
            <a:spAutoFit/>
          </a:bodyPr>
          <a:lstStyle/>
          <a:p>
            <a:pPr algn="ctr"/>
            <a:r>
              <a:rPr lang="es-EC"/>
              <a:t>Controlador Industrial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2786063" y="100013"/>
            <a:ext cx="4076700" cy="675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714500" y="2143125"/>
            <a:ext cx="2844800" cy="1200150"/>
          </a:xfrm>
          <a:prstGeom prst="rect">
            <a:avLst/>
          </a:prstGeom>
          <a:noFill/>
          <a:ln w="9525">
            <a:noFill/>
            <a:miter lim="800000"/>
            <a:headEnd/>
            <a:tailEnd/>
          </a:ln>
        </p:spPr>
        <p:txBody>
          <a:bodyPr wrap="none" anchor="ctr">
            <a:spAutoFit/>
          </a:bodyPr>
          <a:lstStyle/>
          <a:p>
            <a:pPr algn="just" eaLnBrk="0" hangingPunct="0"/>
            <a:r>
              <a:rPr lang="es-EC" sz="1200">
                <a:cs typeface="Times New Roman" pitchFamily="18" charset="0"/>
              </a:rPr>
              <a:t>TABLA INSTRUMENTO</a:t>
            </a:r>
            <a:endParaRPr lang="es-EC" sz="900"/>
          </a:p>
          <a:p>
            <a:pPr algn="just" eaLnBrk="0" hangingPunct="0"/>
            <a:endParaRPr lang="es-EC" sz="1200"/>
          </a:p>
          <a:p>
            <a:pPr algn="just" eaLnBrk="0" hangingPunct="0"/>
            <a:r>
              <a:rPr lang="es-EC" sz="1200"/>
              <a:t>Operación  Remota</a:t>
            </a:r>
          </a:p>
          <a:p>
            <a:pPr algn="just" eaLnBrk="0" hangingPunct="0"/>
            <a:r>
              <a:rPr lang="es-EC" sz="1200"/>
              <a:t>Asignación automática de los módulos </a:t>
            </a:r>
          </a:p>
          <a:p>
            <a:pPr algn="just" eaLnBrk="0" hangingPunct="0"/>
            <a:r>
              <a:rPr lang="es-EC" sz="1200"/>
              <a:t>Comunicación a través de Profibus</a:t>
            </a:r>
          </a:p>
          <a:p>
            <a:pPr algn="just" eaLnBrk="0" hangingPunct="0"/>
            <a:r>
              <a:rPr lang="es-EC" sz="1200"/>
              <a:t>Dirección  de Profibus esclavo</a:t>
            </a:r>
            <a:endParaRPr lang="es-EC"/>
          </a:p>
        </p:txBody>
      </p:sp>
      <p:pic>
        <p:nvPicPr>
          <p:cNvPr id="35843" name="Picture 4"/>
          <p:cNvPicPr>
            <a:picLocks noChangeAspect="1" noChangeArrowheads="1"/>
          </p:cNvPicPr>
          <p:nvPr/>
        </p:nvPicPr>
        <p:blipFill>
          <a:blip r:embed="rId2"/>
          <a:srcRect/>
          <a:stretch>
            <a:fillRect/>
          </a:stretch>
        </p:blipFill>
        <p:spPr bwMode="auto">
          <a:xfrm>
            <a:off x="3000375" y="428625"/>
            <a:ext cx="3695700" cy="1357313"/>
          </a:xfrm>
          <a:prstGeom prst="rect">
            <a:avLst/>
          </a:prstGeom>
          <a:noFill/>
          <a:ln w="9525">
            <a:noFill/>
            <a:miter lim="800000"/>
            <a:headEnd/>
            <a:tailEnd/>
          </a:ln>
        </p:spPr>
      </p:pic>
      <p:sp>
        <p:nvSpPr>
          <p:cNvPr id="35844" name="Rectangle 5"/>
          <p:cNvSpPr>
            <a:spLocks noChangeArrowheads="1"/>
          </p:cNvSpPr>
          <p:nvPr/>
        </p:nvSpPr>
        <p:spPr bwMode="auto">
          <a:xfrm>
            <a:off x="1695450" y="3503613"/>
            <a:ext cx="7024688" cy="3140075"/>
          </a:xfrm>
          <a:prstGeom prst="rect">
            <a:avLst/>
          </a:prstGeom>
          <a:noFill/>
          <a:ln w="9525">
            <a:noFill/>
            <a:miter lim="800000"/>
            <a:headEnd/>
            <a:tailEnd/>
          </a:ln>
        </p:spPr>
        <p:txBody>
          <a:bodyPr wrap="none" anchor="ctr">
            <a:spAutoFit/>
          </a:bodyPr>
          <a:lstStyle/>
          <a:p>
            <a:pPr algn="just" eaLnBrk="0" hangingPunct="0"/>
            <a:r>
              <a:rPr lang="es-EC" sz="1200">
                <a:cs typeface="Times New Roman" pitchFamily="18" charset="0"/>
              </a:rPr>
              <a:t>TABLA AI DEFINITION</a:t>
            </a:r>
            <a:endParaRPr lang="es-EC" sz="900"/>
          </a:p>
          <a:p>
            <a:pPr algn="just" eaLnBrk="0" hangingPunct="0"/>
            <a:endParaRPr lang="es-EC" sz="900"/>
          </a:p>
          <a:p>
            <a:pPr algn="just" eaLnBrk="0" hangingPunct="0"/>
            <a:r>
              <a:rPr lang="es-EC" sz="1200">
                <a:cs typeface="Times New Roman" pitchFamily="18" charset="0"/>
              </a:rPr>
              <a:t>AI01 es una señal de corriente de 4 a 20 mA.</a:t>
            </a:r>
            <a:endParaRPr lang="es-EC" sz="900"/>
          </a:p>
          <a:p>
            <a:pPr algn="just" eaLnBrk="0" hangingPunct="0"/>
            <a:r>
              <a:rPr lang="es-EC" sz="1200">
                <a:cs typeface="Times New Roman" pitchFamily="18" charset="0"/>
              </a:rPr>
              <a:t>Correspondencia lineal entre la señal de 4 a 20 mA y el canal de entrada.</a:t>
            </a:r>
            <a:endParaRPr lang="es-EC" sz="900"/>
          </a:p>
          <a:p>
            <a:pPr algn="just" eaLnBrk="0" hangingPunct="0"/>
            <a:r>
              <a:rPr lang="es-EC" sz="1200">
                <a:cs typeface="Times New Roman" pitchFamily="18" charset="0"/>
              </a:rPr>
              <a:t>Dimensión de AI01 %.</a:t>
            </a:r>
            <a:endParaRPr lang="es-EC" sz="900"/>
          </a:p>
          <a:p>
            <a:pPr algn="just" eaLnBrk="0" hangingPunct="0"/>
            <a:r>
              <a:rPr lang="es-EC" sz="1200">
                <a:cs typeface="Times New Roman" pitchFamily="18" charset="0"/>
              </a:rPr>
              <a:t>Rango = 0 a 100</a:t>
            </a:r>
          </a:p>
          <a:p>
            <a:pPr algn="just" eaLnBrk="0" hangingPunct="0"/>
            <a:endParaRPr lang="es-EC" sz="900"/>
          </a:p>
          <a:p>
            <a:pPr algn="just" eaLnBrk="0" hangingPunct="0"/>
            <a:r>
              <a:rPr lang="es-EC" sz="1200">
                <a:cs typeface="Times New Roman" pitchFamily="18" charset="0"/>
              </a:rPr>
              <a:t>TABLA AO DEFINITION</a:t>
            </a:r>
            <a:endParaRPr lang="es-EC" sz="900"/>
          </a:p>
          <a:p>
            <a:pPr algn="just" eaLnBrk="0" hangingPunct="0"/>
            <a:r>
              <a:rPr lang="es-EC" sz="1200">
                <a:cs typeface="Times New Roman" pitchFamily="18" charset="0"/>
              </a:rPr>
              <a:t>Q01 es una señal de  4 – 20 mA</a:t>
            </a:r>
            <a:endParaRPr lang="es-EC" sz="900"/>
          </a:p>
          <a:p>
            <a:pPr algn="just" eaLnBrk="0" hangingPunct="0"/>
            <a:endParaRPr lang="es-EC" sz="1200">
              <a:cs typeface="Times New Roman" pitchFamily="18" charset="0"/>
            </a:endParaRPr>
          </a:p>
          <a:p>
            <a:pPr algn="just" eaLnBrk="0" hangingPunct="0"/>
            <a:r>
              <a:rPr lang="es-EC" sz="1200">
                <a:cs typeface="Times New Roman" pitchFamily="18" charset="0"/>
              </a:rPr>
              <a:t>TABLA LOOP 1</a:t>
            </a:r>
            <a:endParaRPr lang="es-EC" sz="900"/>
          </a:p>
          <a:p>
            <a:pPr algn="just" eaLnBrk="0" hangingPunct="0"/>
            <a:r>
              <a:rPr lang="es-EC" sz="1200">
                <a:cs typeface="Times New Roman" pitchFamily="18" charset="0"/>
              </a:rPr>
              <a:t>Se configura al controlador como tipo lazo simple, de salida continua y característica manual directa.</a:t>
            </a:r>
            <a:endParaRPr lang="es-EC" sz="900"/>
          </a:p>
          <a:p>
            <a:pPr algn="just" eaLnBrk="0" hangingPunct="0"/>
            <a:r>
              <a:rPr lang="es-EC" sz="1200">
                <a:cs typeface="Times New Roman" pitchFamily="18" charset="0"/>
              </a:rPr>
              <a:t>Se define al controlador como tipo PI, en donde la variable controlada es la entrada.</a:t>
            </a:r>
            <a:endParaRPr lang="es-EC" sz="900"/>
          </a:p>
          <a:p>
            <a:pPr algn="just" eaLnBrk="0" hangingPunct="0"/>
            <a:r>
              <a:rPr lang="es-EC" sz="1200">
                <a:cs typeface="Times New Roman" pitchFamily="18" charset="0"/>
              </a:rPr>
              <a:t>Se define una sola señal de entrada, el error y el Set point, y el número de decimales.</a:t>
            </a:r>
            <a:endParaRPr lang="es-EC" sz="900"/>
          </a:p>
          <a:p>
            <a:pPr algn="just" eaLnBrk="0" hangingPunct="0"/>
            <a:r>
              <a:rPr lang="es-EC" sz="1200">
                <a:cs typeface="Times New Roman" pitchFamily="18" charset="0"/>
              </a:rPr>
              <a:t>Ruteo de señal de entrada y salida.</a:t>
            </a:r>
            <a:endParaRPr lang="es-EC" sz="900"/>
          </a:p>
          <a:p>
            <a:pPr algn="just" eaLnBrk="0" hangingPunct="0"/>
            <a:r>
              <a:rPr lang="es-EC" sz="1200">
                <a:cs typeface="Times New Roman" pitchFamily="18" charset="0"/>
              </a:rPr>
              <a:t>Definimos un solo setpoint local.</a:t>
            </a:r>
            <a:endParaRPr lang="es-EC" sz="900"/>
          </a:p>
          <a:p>
            <a:pPr algn="just" eaLnBrk="0" hangingPunct="0"/>
            <a:r>
              <a:rPr lang="es-EC" sz="1200">
                <a:cs typeface="Times New Roman" pitchFamily="18" charset="0"/>
              </a:rPr>
              <a:t>Se configura el tipo de Operación Manual y automática.</a:t>
            </a:r>
            <a:endParaRPr lang="es-EC" sz="9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16"/>
          <p:cNvPicPr>
            <a:picLocks noChangeAspect="1" noChangeArrowheads="1"/>
          </p:cNvPicPr>
          <p:nvPr/>
        </p:nvPicPr>
        <p:blipFill>
          <a:blip r:embed="rId2"/>
          <a:srcRect/>
          <a:stretch>
            <a:fillRect/>
          </a:stretch>
        </p:blipFill>
        <p:spPr bwMode="auto">
          <a:xfrm>
            <a:off x="1285875" y="3000375"/>
            <a:ext cx="3048000" cy="1171575"/>
          </a:xfrm>
          <a:prstGeom prst="rect">
            <a:avLst/>
          </a:prstGeom>
          <a:noFill/>
          <a:ln w="9525">
            <a:noFill/>
            <a:miter lim="800000"/>
            <a:headEnd/>
            <a:tailEnd/>
          </a:ln>
        </p:spPr>
      </p:pic>
      <p:sp>
        <p:nvSpPr>
          <p:cNvPr id="3686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6868" name="6 CuadroTexto"/>
          <p:cNvSpPr txBox="1">
            <a:spLocks noChangeArrowheads="1"/>
          </p:cNvSpPr>
          <p:nvPr/>
        </p:nvSpPr>
        <p:spPr bwMode="auto">
          <a:xfrm>
            <a:off x="3000375" y="357188"/>
            <a:ext cx="3643313" cy="369887"/>
          </a:xfrm>
          <a:prstGeom prst="rect">
            <a:avLst/>
          </a:prstGeom>
          <a:noFill/>
          <a:ln w="9525">
            <a:noFill/>
            <a:miter lim="800000"/>
            <a:headEnd/>
            <a:tailEnd/>
          </a:ln>
        </p:spPr>
        <p:txBody>
          <a:bodyPr>
            <a:spAutoFit/>
          </a:bodyPr>
          <a:lstStyle/>
          <a:p>
            <a:pPr algn="ctr"/>
            <a:r>
              <a:rPr lang="es-EC"/>
              <a:t>Desarrollo de interfaz</a:t>
            </a:r>
          </a:p>
        </p:txBody>
      </p:sp>
      <p:pic>
        <p:nvPicPr>
          <p:cNvPr id="36869" name="Imagen 19"/>
          <p:cNvPicPr>
            <a:picLocks noChangeAspect="1" noChangeArrowheads="1"/>
          </p:cNvPicPr>
          <p:nvPr/>
        </p:nvPicPr>
        <p:blipFill>
          <a:blip r:embed="rId3"/>
          <a:srcRect/>
          <a:stretch>
            <a:fillRect/>
          </a:stretch>
        </p:blipFill>
        <p:spPr bwMode="auto">
          <a:xfrm>
            <a:off x="5000625" y="1857375"/>
            <a:ext cx="3500438" cy="2714625"/>
          </a:xfrm>
          <a:prstGeom prst="rect">
            <a:avLst/>
          </a:prstGeom>
          <a:noFill/>
          <a:ln w="9525">
            <a:noFill/>
            <a:miter lim="800000"/>
            <a:headEnd/>
            <a:tailEnd/>
          </a:ln>
        </p:spPr>
      </p:pic>
      <p:pic>
        <p:nvPicPr>
          <p:cNvPr id="36870" name="Imagen 20"/>
          <p:cNvPicPr>
            <a:picLocks noChangeAspect="1" noChangeArrowheads="1"/>
          </p:cNvPicPr>
          <p:nvPr/>
        </p:nvPicPr>
        <p:blipFill>
          <a:blip r:embed="rId4"/>
          <a:srcRect/>
          <a:stretch>
            <a:fillRect/>
          </a:stretch>
        </p:blipFill>
        <p:spPr bwMode="auto">
          <a:xfrm>
            <a:off x="4643438" y="5357813"/>
            <a:ext cx="4008437" cy="519112"/>
          </a:xfrm>
          <a:prstGeom prst="rect">
            <a:avLst/>
          </a:prstGeom>
          <a:noFill/>
          <a:ln w="9525">
            <a:noFill/>
            <a:miter lim="800000"/>
            <a:headEnd/>
            <a:tailEnd/>
          </a:ln>
        </p:spPr>
      </p:pic>
      <p:sp>
        <p:nvSpPr>
          <p:cNvPr id="36871"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6872" name="Rectangle 9"/>
          <p:cNvSpPr>
            <a:spLocks noChangeArrowheads="1"/>
          </p:cNvSpPr>
          <p:nvPr/>
        </p:nvSpPr>
        <p:spPr bwMode="auto">
          <a:xfrm>
            <a:off x="5786438" y="4714875"/>
            <a:ext cx="2286000" cy="276225"/>
          </a:xfrm>
          <a:prstGeom prst="rect">
            <a:avLst/>
          </a:prstGeom>
          <a:noFill/>
          <a:ln w="9525">
            <a:noFill/>
            <a:miter lim="800000"/>
            <a:headEnd/>
            <a:tailEnd/>
          </a:ln>
        </p:spPr>
        <p:txBody>
          <a:bodyPr anchor="ctr">
            <a:spAutoFit/>
          </a:bodyPr>
          <a:lstStyle/>
          <a:p>
            <a:pPr eaLnBrk="0" hangingPunct="0">
              <a:tabLst>
                <a:tab pos="180975" algn="l"/>
                <a:tab pos="4591050" algn="l"/>
              </a:tabLst>
            </a:pPr>
            <a:r>
              <a:rPr lang="es-EC" sz="1200">
                <a:cs typeface="Times New Roman" pitchFamily="18" charset="0"/>
              </a:rPr>
              <a:t>Variables de Red de lectura</a:t>
            </a:r>
            <a:endParaRPr lang="es-EC"/>
          </a:p>
        </p:txBody>
      </p:sp>
      <p:sp>
        <p:nvSpPr>
          <p:cNvPr id="36873" name="Rectangle 10"/>
          <p:cNvSpPr>
            <a:spLocks noChangeArrowheads="1"/>
          </p:cNvSpPr>
          <p:nvPr/>
        </p:nvSpPr>
        <p:spPr bwMode="auto">
          <a:xfrm>
            <a:off x="5857875" y="6153150"/>
            <a:ext cx="2149475" cy="276225"/>
          </a:xfrm>
          <a:prstGeom prst="rect">
            <a:avLst/>
          </a:prstGeom>
          <a:noFill/>
          <a:ln w="9525">
            <a:noFill/>
            <a:miter lim="800000"/>
            <a:headEnd/>
            <a:tailEnd/>
          </a:ln>
        </p:spPr>
        <p:txBody>
          <a:bodyPr wrap="none" anchor="ctr">
            <a:spAutoFit/>
          </a:bodyPr>
          <a:lstStyle/>
          <a:p>
            <a:pPr algn="ctr" eaLnBrk="0" hangingPunct="0">
              <a:tabLst>
                <a:tab pos="180975" algn="l"/>
                <a:tab pos="4591050" algn="l"/>
              </a:tabLst>
            </a:pPr>
            <a:r>
              <a:rPr lang="es-EC" sz="1200">
                <a:cs typeface="Times New Roman" pitchFamily="18" charset="0"/>
              </a:rPr>
              <a:t>Variablesde Red de escritura</a:t>
            </a:r>
            <a:endParaRPr lang="es-EC"/>
          </a:p>
        </p:txBody>
      </p:sp>
      <p:sp>
        <p:nvSpPr>
          <p:cNvPr id="36874" name="10 CuadroTexto"/>
          <p:cNvSpPr txBox="1">
            <a:spLocks noChangeArrowheads="1"/>
          </p:cNvSpPr>
          <p:nvPr/>
        </p:nvSpPr>
        <p:spPr bwMode="auto">
          <a:xfrm>
            <a:off x="1428750" y="1071563"/>
            <a:ext cx="6929438" cy="523875"/>
          </a:xfrm>
          <a:prstGeom prst="rect">
            <a:avLst/>
          </a:prstGeom>
          <a:noFill/>
          <a:ln w="9525">
            <a:noFill/>
            <a:miter lim="800000"/>
            <a:headEnd/>
            <a:tailEnd/>
          </a:ln>
        </p:spPr>
        <p:txBody>
          <a:bodyPr>
            <a:spAutoFit/>
          </a:bodyPr>
          <a:lstStyle/>
          <a:p>
            <a:r>
              <a:rPr lang="es-ES_tradnl" sz="1400"/>
              <a:t>- Configuración de Red Profibus</a:t>
            </a:r>
          </a:p>
          <a:p>
            <a:r>
              <a:rPr lang="es-ES_tradnl" sz="1400"/>
              <a:t>- Enlace a través de OPC</a:t>
            </a:r>
            <a:endParaRPr lang="es-EC"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S_tradnl" dirty="0" smtClean="0">
                <a:solidFill>
                  <a:srgbClr val="C00000"/>
                </a:solidFill>
              </a:rPr>
              <a:t>Objetivos</a:t>
            </a:r>
            <a:endParaRPr lang="es-EC" dirty="0">
              <a:solidFill>
                <a:srgbClr val="C00000"/>
              </a:solidFill>
            </a:endParaRPr>
          </a:p>
        </p:txBody>
      </p:sp>
      <p:sp>
        <p:nvSpPr>
          <p:cNvPr id="10243" name="2 Marcador de contenido"/>
          <p:cNvSpPr>
            <a:spLocks noGrp="1"/>
          </p:cNvSpPr>
          <p:nvPr>
            <p:ph idx="1"/>
          </p:nvPr>
        </p:nvSpPr>
        <p:spPr>
          <a:xfrm>
            <a:off x="1214438" y="1500188"/>
            <a:ext cx="7497762" cy="4800600"/>
          </a:xfrm>
        </p:spPr>
        <p:txBody>
          <a:bodyPr/>
          <a:lstStyle/>
          <a:p>
            <a:pPr algn="just"/>
            <a:r>
              <a:rPr lang="es-ES_tradnl" sz="2800" smtClean="0"/>
              <a:t>Utilizar los equipos y herramientas del laboratorio para controlar una planta de nivel.</a:t>
            </a:r>
          </a:p>
          <a:p>
            <a:pPr algn="just"/>
            <a:endParaRPr lang="es-ES_tradnl" sz="2800" smtClean="0"/>
          </a:p>
          <a:p>
            <a:pPr algn="just"/>
            <a:r>
              <a:rPr lang="es-ES_tradnl" sz="2800" smtClean="0"/>
              <a:t>Establecer la comunicación entre la planta, el PLC y el controlador, con Labview.</a:t>
            </a:r>
          </a:p>
          <a:p>
            <a:pPr algn="just"/>
            <a:endParaRPr lang="es-ES_tradnl" sz="2800" smtClean="0"/>
          </a:p>
          <a:p>
            <a:pPr algn="just"/>
            <a:r>
              <a:rPr lang="es-ES_tradnl" sz="2800" smtClean="0"/>
              <a:t>Generar un aporte al contenido didáctico del Laboratorio de Instrumentación industrial. </a:t>
            </a:r>
            <a:endParaRPr lang="es-EC"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357313" y="357188"/>
            <a:ext cx="3368675" cy="2595562"/>
          </a:xfrm>
          <a:prstGeom prst="rect">
            <a:avLst/>
          </a:prstGeom>
          <a:noFill/>
          <a:ln w="9525">
            <a:noFill/>
            <a:miter lim="800000"/>
            <a:headEnd/>
            <a:tailEnd/>
          </a:ln>
        </p:spPr>
      </p:pic>
      <p:pic>
        <p:nvPicPr>
          <p:cNvPr id="37891" name="12 Imagen"/>
          <p:cNvPicPr>
            <a:picLocks noChangeAspect="1" noChangeArrowheads="1"/>
          </p:cNvPicPr>
          <p:nvPr/>
        </p:nvPicPr>
        <p:blipFill>
          <a:blip r:embed="rId3"/>
          <a:srcRect/>
          <a:stretch>
            <a:fillRect/>
          </a:stretch>
        </p:blipFill>
        <p:spPr bwMode="auto">
          <a:xfrm>
            <a:off x="5357813" y="714375"/>
            <a:ext cx="3000375" cy="1936750"/>
          </a:xfrm>
          <a:prstGeom prst="rect">
            <a:avLst/>
          </a:prstGeom>
          <a:noFill/>
          <a:ln w="9525">
            <a:noFill/>
            <a:miter lim="800000"/>
            <a:headEnd/>
            <a:tailEnd/>
          </a:ln>
        </p:spPr>
      </p:pic>
      <p:pic>
        <p:nvPicPr>
          <p:cNvPr id="37892" name="Picture 2"/>
          <p:cNvPicPr>
            <a:picLocks noChangeAspect="1" noChangeArrowheads="1"/>
          </p:cNvPicPr>
          <p:nvPr/>
        </p:nvPicPr>
        <p:blipFill>
          <a:blip r:embed="rId4"/>
          <a:srcRect/>
          <a:stretch>
            <a:fillRect/>
          </a:stretch>
        </p:blipFill>
        <p:spPr bwMode="auto">
          <a:xfrm>
            <a:off x="2428875" y="3152775"/>
            <a:ext cx="5143500"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1 Imagen"/>
          <p:cNvPicPr>
            <a:picLocks noChangeAspect="1" noChangeArrowheads="1"/>
          </p:cNvPicPr>
          <p:nvPr/>
        </p:nvPicPr>
        <p:blipFill>
          <a:blip r:embed="rId2"/>
          <a:srcRect/>
          <a:stretch>
            <a:fillRect/>
          </a:stretch>
        </p:blipFill>
        <p:spPr bwMode="auto">
          <a:xfrm>
            <a:off x="2714625" y="1214438"/>
            <a:ext cx="4857750" cy="1857375"/>
          </a:xfrm>
          <a:prstGeom prst="rect">
            <a:avLst/>
          </a:prstGeom>
          <a:noFill/>
          <a:ln w="9525">
            <a:noFill/>
            <a:miter lim="800000"/>
            <a:headEnd/>
            <a:tailEnd/>
          </a:ln>
        </p:spPr>
      </p:pic>
      <p:pic>
        <p:nvPicPr>
          <p:cNvPr id="38915" name="2 Imagen"/>
          <p:cNvPicPr>
            <a:picLocks noChangeAspect="1" noChangeArrowheads="1"/>
          </p:cNvPicPr>
          <p:nvPr/>
        </p:nvPicPr>
        <p:blipFill>
          <a:blip r:embed="rId3"/>
          <a:srcRect/>
          <a:stretch>
            <a:fillRect/>
          </a:stretch>
        </p:blipFill>
        <p:spPr bwMode="auto">
          <a:xfrm>
            <a:off x="1143000" y="4000500"/>
            <a:ext cx="3916363" cy="1295400"/>
          </a:xfrm>
          <a:prstGeom prst="rect">
            <a:avLst/>
          </a:prstGeom>
          <a:noFill/>
          <a:ln w="9525">
            <a:noFill/>
            <a:miter lim="800000"/>
            <a:headEnd/>
            <a:tailEnd/>
          </a:ln>
        </p:spPr>
      </p:pic>
      <p:pic>
        <p:nvPicPr>
          <p:cNvPr id="38916" name="Picture 2"/>
          <p:cNvPicPr>
            <a:picLocks noChangeAspect="1" noChangeArrowheads="1"/>
          </p:cNvPicPr>
          <p:nvPr/>
        </p:nvPicPr>
        <p:blipFill>
          <a:blip r:embed="rId4"/>
          <a:srcRect/>
          <a:stretch>
            <a:fillRect/>
          </a:stretch>
        </p:blipFill>
        <p:spPr bwMode="auto">
          <a:xfrm>
            <a:off x="5214938" y="3643313"/>
            <a:ext cx="3429000" cy="2224087"/>
          </a:xfrm>
          <a:prstGeom prst="rect">
            <a:avLst/>
          </a:prstGeom>
          <a:noFill/>
          <a:ln w="9525">
            <a:noFill/>
            <a:miter lim="800000"/>
            <a:headEnd/>
            <a:tailEnd/>
          </a:ln>
        </p:spPr>
      </p:pic>
      <p:sp>
        <p:nvSpPr>
          <p:cNvPr id="38917" name="4 CuadroTexto"/>
          <p:cNvSpPr txBox="1">
            <a:spLocks noChangeArrowheads="1"/>
          </p:cNvSpPr>
          <p:nvPr/>
        </p:nvSpPr>
        <p:spPr bwMode="auto">
          <a:xfrm>
            <a:off x="3357563" y="357188"/>
            <a:ext cx="3357562" cy="307975"/>
          </a:xfrm>
          <a:prstGeom prst="rect">
            <a:avLst/>
          </a:prstGeom>
          <a:noFill/>
          <a:ln w="9525">
            <a:noFill/>
            <a:miter lim="800000"/>
            <a:headEnd/>
            <a:tailEnd/>
          </a:ln>
        </p:spPr>
        <p:txBody>
          <a:bodyPr>
            <a:spAutoFit/>
          </a:bodyPr>
          <a:lstStyle/>
          <a:p>
            <a:pPr algn="ctr"/>
            <a:r>
              <a:rPr lang="es-ES_tradnl" sz="1400"/>
              <a:t>Comunicación de parámetros</a:t>
            </a:r>
            <a:endParaRPr lang="es-EC"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5929313" y="357188"/>
            <a:ext cx="2628900" cy="6200775"/>
          </a:xfrm>
          <a:prstGeom prst="rect">
            <a:avLst/>
          </a:prstGeom>
          <a:noFill/>
          <a:ln w="9525">
            <a:noFill/>
            <a:miter lim="800000"/>
            <a:headEnd/>
            <a:tailEnd/>
          </a:ln>
        </p:spPr>
      </p:pic>
      <p:pic>
        <p:nvPicPr>
          <p:cNvPr id="39939" name="Picture 3"/>
          <p:cNvPicPr>
            <a:picLocks noChangeAspect="1" noChangeArrowheads="1"/>
          </p:cNvPicPr>
          <p:nvPr/>
        </p:nvPicPr>
        <p:blipFill>
          <a:blip r:embed="rId3"/>
          <a:srcRect/>
          <a:stretch>
            <a:fillRect/>
          </a:stretch>
        </p:blipFill>
        <p:spPr bwMode="auto">
          <a:xfrm>
            <a:off x="1785938" y="1571625"/>
            <a:ext cx="3219450" cy="1214438"/>
          </a:xfrm>
          <a:prstGeom prst="rect">
            <a:avLst/>
          </a:prstGeom>
          <a:noFill/>
          <a:ln w="9525">
            <a:noFill/>
            <a:miter lim="800000"/>
            <a:headEnd/>
            <a:tailEnd/>
          </a:ln>
        </p:spPr>
      </p:pic>
      <p:pic>
        <p:nvPicPr>
          <p:cNvPr id="39940" name="1 Imagen"/>
          <p:cNvPicPr>
            <a:picLocks noChangeAspect="1" noChangeArrowheads="1"/>
          </p:cNvPicPr>
          <p:nvPr/>
        </p:nvPicPr>
        <p:blipFill>
          <a:blip r:embed="rId4"/>
          <a:srcRect/>
          <a:stretch>
            <a:fillRect/>
          </a:stretch>
        </p:blipFill>
        <p:spPr bwMode="auto">
          <a:xfrm>
            <a:off x="1928813" y="3714750"/>
            <a:ext cx="2898775" cy="2678113"/>
          </a:xfrm>
          <a:prstGeom prst="rect">
            <a:avLst/>
          </a:prstGeom>
          <a:noFill/>
          <a:ln w="9525">
            <a:noFill/>
            <a:miter lim="800000"/>
            <a:headEnd/>
            <a:tailEnd/>
          </a:ln>
        </p:spPr>
      </p:pic>
      <p:sp>
        <p:nvSpPr>
          <p:cNvPr id="39941" name="4 CuadroTexto"/>
          <p:cNvSpPr txBox="1">
            <a:spLocks noChangeArrowheads="1"/>
          </p:cNvSpPr>
          <p:nvPr/>
        </p:nvSpPr>
        <p:spPr bwMode="auto">
          <a:xfrm>
            <a:off x="1571625" y="285750"/>
            <a:ext cx="3500438" cy="338138"/>
          </a:xfrm>
          <a:prstGeom prst="rect">
            <a:avLst/>
          </a:prstGeom>
          <a:noFill/>
          <a:ln w="9525">
            <a:noFill/>
            <a:miter lim="800000"/>
            <a:headEnd/>
            <a:tailEnd/>
          </a:ln>
        </p:spPr>
        <p:txBody>
          <a:bodyPr>
            <a:spAutoFit/>
          </a:bodyPr>
          <a:lstStyle/>
          <a:p>
            <a:pPr algn="ctr"/>
            <a:r>
              <a:rPr lang="es-ES_tradnl" sz="1600"/>
              <a:t>OPC Cliente</a:t>
            </a:r>
            <a:endParaRPr lang="es-EC"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2 Imagen"/>
          <p:cNvPicPr>
            <a:picLocks noChangeAspect="1" noChangeArrowheads="1"/>
          </p:cNvPicPr>
          <p:nvPr/>
        </p:nvPicPr>
        <p:blipFill>
          <a:blip r:embed="rId2"/>
          <a:srcRect/>
          <a:stretch>
            <a:fillRect/>
          </a:stretch>
        </p:blipFill>
        <p:spPr bwMode="auto">
          <a:xfrm>
            <a:off x="5072063" y="2786063"/>
            <a:ext cx="3697287" cy="3597275"/>
          </a:xfrm>
          <a:prstGeom prst="rect">
            <a:avLst/>
          </a:prstGeom>
          <a:noFill/>
          <a:ln w="9525">
            <a:noFill/>
            <a:miter lim="800000"/>
            <a:headEnd/>
            <a:tailEnd/>
          </a:ln>
        </p:spPr>
      </p:pic>
      <p:pic>
        <p:nvPicPr>
          <p:cNvPr id="40963" name="3 Imagen"/>
          <p:cNvPicPr>
            <a:picLocks noChangeAspect="1" noChangeArrowheads="1"/>
          </p:cNvPicPr>
          <p:nvPr/>
        </p:nvPicPr>
        <p:blipFill>
          <a:blip r:embed="rId3"/>
          <a:srcRect/>
          <a:stretch>
            <a:fillRect/>
          </a:stretch>
        </p:blipFill>
        <p:spPr bwMode="auto">
          <a:xfrm>
            <a:off x="1285875" y="285750"/>
            <a:ext cx="3552825" cy="375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1 Imagen"/>
          <p:cNvPicPr>
            <a:picLocks noChangeAspect="1" noChangeArrowheads="1"/>
          </p:cNvPicPr>
          <p:nvPr/>
        </p:nvPicPr>
        <p:blipFill>
          <a:blip r:embed="rId2"/>
          <a:srcRect/>
          <a:stretch>
            <a:fillRect/>
          </a:stretch>
        </p:blipFill>
        <p:spPr bwMode="auto">
          <a:xfrm>
            <a:off x="2928938" y="1714500"/>
            <a:ext cx="3500437" cy="1143000"/>
          </a:xfrm>
          <a:prstGeom prst="rect">
            <a:avLst/>
          </a:prstGeom>
          <a:noFill/>
          <a:ln w="9525">
            <a:noFill/>
            <a:miter lim="800000"/>
            <a:headEnd/>
            <a:tailEnd/>
          </a:ln>
        </p:spPr>
      </p:pic>
      <p:sp>
        <p:nvSpPr>
          <p:cNvPr id="41987" name="3 CuadroTexto"/>
          <p:cNvSpPr txBox="1">
            <a:spLocks noChangeArrowheads="1"/>
          </p:cNvSpPr>
          <p:nvPr/>
        </p:nvSpPr>
        <p:spPr bwMode="auto">
          <a:xfrm>
            <a:off x="2571750" y="642938"/>
            <a:ext cx="4357688" cy="369887"/>
          </a:xfrm>
          <a:prstGeom prst="rect">
            <a:avLst/>
          </a:prstGeom>
          <a:noFill/>
          <a:ln w="9525">
            <a:noFill/>
            <a:miter lim="800000"/>
            <a:headEnd/>
            <a:tailEnd/>
          </a:ln>
        </p:spPr>
        <p:txBody>
          <a:bodyPr>
            <a:spAutoFit/>
          </a:bodyPr>
          <a:lstStyle/>
          <a:p>
            <a:pPr algn="ctr"/>
            <a:r>
              <a:rPr lang="es-EC"/>
              <a:t>PID en el PLC</a:t>
            </a:r>
          </a:p>
        </p:txBody>
      </p:sp>
      <p:pic>
        <p:nvPicPr>
          <p:cNvPr id="41988" name="5 Imagen"/>
          <p:cNvPicPr>
            <a:picLocks noChangeAspect="1" noChangeArrowheads="1"/>
          </p:cNvPicPr>
          <p:nvPr/>
        </p:nvPicPr>
        <p:blipFill>
          <a:blip r:embed="rId3"/>
          <a:srcRect/>
          <a:stretch>
            <a:fillRect/>
          </a:stretch>
        </p:blipFill>
        <p:spPr bwMode="auto">
          <a:xfrm>
            <a:off x="1571625" y="3786188"/>
            <a:ext cx="2928938" cy="1946275"/>
          </a:xfrm>
          <a:prstGeom prst="rect">
            <a:avLst/>
          </a:prstGeom>
          <a:noFill/>
          <a:ln w="9525">
            <a:noFill/>
            <a:miter lim="800000"/>
            <a:headEnd/>
            <a:tailEnd/>
          </a:ln>
        </p:spPr>
      </p:pic>
      <p:pic>
        <p:nvPicPr>
          <p:cNvPr id="41989" name="4 Imagen"/>
          <p:cNvPicPr>
            <a:picLocks noChangeAspect="1" noChangeArrowheads="1"/>
          </p:cNvPicPr>
          <p:nvPr/>
        </p:nvPicPr>
        <p:blipFill>
          <a:blip r:embed="rId4"/>
          <a:srcRect/>
          <a:stretch>
            <a:fillRect/>
          </a:stretch>
        </p:blipFill>
        <p:spPr bwMode="auto">
          <a:xfrm>
            <a:off x="5715000" y="3857625"/>
            <a:ext cx="2928938"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1 Imagen"/>
          <p:cNvPicPr>
            <a:picLocks noChangeAspect="1" noChangeArrowheads="1"/>
          </p:cNvPicPr>
          <p:nvPr/>
        </p:nvPicPr>
        <p:blipFill>
          <a:blip r:embed="rId2"/>
          <a:srcRect/>
          <a:stretch>
            <a:fillRect/>
          </a:stretch>
        </p:blipFill>
        <p:spPr bwMode="auto">
          <a:xfrm>
            <a:off x="2500313" y="1071563"/>
            <a:ext cx="4703762" cy="441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1 Imagen"/>
          <p:cNvPicPr>
            <a:picLocks noChangeAspect="1" noChangeArrowheads="1"/>
          </p:cNvPicPr>
          <p:nvPr/>
        </p:nvPicPr>
        <p:blipFill>
          <a:blip r:embed="rId2"/>
          <a:srcRect/>
          <a:stretch>
            <a:fillRect/>
          </a:stretch>
        </p:blipFill>
        <p:spPr bwMode="auto">
          <a:xfrm>
            <a:off x="2786063" y="1000125"/>
            <a:ext cx="4041775" cy="2917825"/>
          </a:xfrm>
          <a:prstGeom prst="rect">
            <a:avLst/>
          </a:prstGeom>
          <a:noFill/>
          <a:ln w="9525">
            <a:noFill/>
            <a:miter lim="800000"/>
            <a:headEnd/>
            <a:tailEnd/>
          </a:ln>
        </p:spPr>
      </p:pic>
      <p:pic>
        <p:nvPicPr>
          <p:cNvPr id="44035" name="2 Imagen"/>
          <p:cNvPicPr>
            <a:picLocks noChangeAspect="1" noChangeArrowheads="1"/>
          </p:cNvPicPr>
          <p:nvPr/>
        </p:nvPicPr>
        <p:blipFill>
          <a:blip r:embed="rId3"/>
          <a:srcRect/>
          <a:stretch>
            <a:fillRect/>
          </a:stretch>
        </p:blipFill>
        <p:spPr bwMode="auto">
          <a:xfrm>
            <a:off x="3429000" y="4929188"/>
            <a:ext cx="28448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1 Imagen"/>
          <p:cNvPicPr>
            <a:picLocks noChangeAspect="1" noChangeArrowheads="1"/>
          </p:cNvPicPr>
          <p:nvPr/>
        </p:nvPicPr>
        <p:blipFill>
          <a:blip r:embed="rId2"/>
          <a:srcRect/>
          <a:stretch>
            <a:fillRect/>
          </a:stretch>
        </p:blipFill>
        <p:spPr bwMode="auto">
          <a:xfrm>
            <a:off x="1428750" y="1500188"/>
            <a:ext cx="3994150" cy="3189287"/>
          </a:xfrm>
          <a:prstGeom prst="rect">
            <a:avLst/>
          </a:prstGeom>
          <a:noFill/>
          <a:ln w="9525">
            <a:noFill/>
            <a:miter lim="800000"/>
            <a:headEnd/>
            <a:tailEnd/>
          </a:ln>
        </p:spPr>
      </p:pic>
      <p:pic>
        <p:nvPicPr>
          <p:cNvPr id="45059" name="2 Imagen"/>
          <p:cNvPicPr>
            <a:picLocks noChangeAspect="1" noChangeArrowheads="1"/>
          </p:cNvPicPr>
          <p:nvPr/>
        </p:nvPicPr>
        <p:blipFill>
          <a:blip r:embed="rId3"/>
          <a:srcRect/>
          <a:stretch>
            <a:fillRect/>
          </a:stretch>
        </p:blipFill>
        <p:spPr bwMode="auto">
          <a:xfrm>
            <a:off x="6000750" y="1500188"/>
            <a:ext cx="2762250" cy="299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1 Imagen"/>
          <p:cNvPicPr>
            <a:picLocks noChangeAspect="1" noChangeArrowheads="1"/>
          </p:cNvPicPr>
          <p:nvPr/>
        </p:nvPicPr>
        <p:blipFill>
          <a:blip r:embed="rId2"/>
          <a:srcRect/>
          <a:stretch>
            <a:fillRect/>
          </a:stretch>
        </p:blipFill>
        <p:spPr bwMode="auto">
          <a:xfrm>
            <a:off x="4572000" y="3929063"/>
            <a:ext cx="3857625" cy="2371725"/>
          </a:xfrm>
          <a:prstGeom prst="rect">
            <a:avLst/>
          </a:prstGeom>
          <a:noFill/>
          <a:ln w="9525">
            <a:noFill/>
            <a:miter lim="800000"/>
            <a:headEnd/>
            <a:tailEnd/>
          </a:ln>
        </p:spPr>
      </p:pic>
      <p:sp>
        <p:nvSpPr>
          <p:cNvPr id="46083" name="2 CuadroTexto"/>
          <p:cNvSpPr txBox="1">
            <a:spLocks noChangeArrowheads="1"/>
          </p:cNvSpPr>
          <p:nvPr/>
        </p:nvSpPr>
        <p:spPr bwMode="auto">
          <a:xfrm>
            <a:off x="2500313" y="714375"/>
            <a:ext cx="5072062" cy="369888"/>
          </a:xfrm>
          <a:prstGeom prst="rect">
            <a:avLst/>
          </a:prstGeom>
          <a:noFill/>
          <a:ln w="9525">
            <a:noFill/>
            <a:miter lim="800000"/>
            <a:headEnd/>
            <a:tailEnd/>
          </a:ln>
        </p:spPr>
        <p:txBody>
          <a:bodyPr>
            <a:spAutoFit/>
          </a:bodyPr>
          <a:lstStyle/>
          <a:p>
            <a:pPr algn="ctr"/>
            <a:r>
              <a:rPr lang="es-EC"/>
              <a:t>Control con LabView</a:t>
            </a:r>
          </a:p>
        </p:txBody>
      </p:sp>
      <p:pic>
        <p:nvPicPr>
          <p:cNvPr id="46084" name="Picture 4"/>
          <p:cNvPicPr>
            <a:picLocks noChangeAspect="1" noChangeArrowheads="1"/>
          </p:cNvPicPr>
          <p:nvPr/>
        </p:nvPicPr>
        <p:blipFill>
          <a:blip r:embed="rId3"/>
          <a:srcRect/>
          <a:stretch>
            <a:fillRect/>
          </a:stretch>
        </p:blipFill>
        <p:spPr bwMode="auto">
          <a:xfrm>
            <a:off x="3000375" y="1571625"/>
            <a:ext cx="3981450" cy="1562100"/>
          </a:xfrm>
          <a:prstGeom prst="rect">
            <a:avLst/>
          </a:prstGeom>
          <a:noFill/>
          <a:ln w="9525">
            <a:noFill/>
            <a:miter lim="800000"/>
            <a:headEnd/>
            <a:tailEnd/>
          </a:ln>
        </p:spPr>
      </p:pic>
      <p:sp>
        <p:nvSpPr>
          <p:cNvPr id="46085" name="4 CuadroTexto"/>
          <p:cNvSpPr txBox="1">
            <a:spLocks noChangeArrowheads="1"/>
          </p:cNvSpPr>
          <p:nvPr/>
        </p:nvSpPr>
        <p:spPr bwMode="auto">
          <a:xfrm>
            <a:off x="1857375" y="3500438"/>
            <a:ext cx="2714625" cy="307975"/>
          </a:xfrm>
          <a:prstGeom prst="rect">
            <a:avLst/>
          </a:prstGeom>
          <a:noFill/>
          <a:ln w="9525">
            <a:noFill/>
            <a:miter lim="800000"/>
            <a:headEnd/>
            <a:tailEnd/>
          </a:ln>
        </p:spPr>
        <p:txBody>
          <a:bodyPr>
            <a:spAutoFit/>
          </a:bodyPr>
          <a:lstStyle/>
          <a:p>
            <a:r>
              <a:rPr lang="es-ES_tradnl" sz="1400"/>
              <a:t>Adquisición de datos</a:t>
            </a:r>
            <a:endParaRPr lang="es-EC" sz="1400"/>
          </a:p>
        </p:txBody>
      </p:sp>
      <p:pic>
        <p:nvPicPr>
          <p:cNvPr id="46086" name="Picture 5"/>
          <p:cNvPicPr>
            <a:picLocks noChangeAspect="1" noChangeArrowheads="1"/>
          </p:cNvPicPr>
          <p:nvPr/>
        </p:nvPicPr>
        <p:blipFill>
          <a:blip r:embed="rId4"/>
          <a:srcRect/>
          <a:stretch>
            <a:fillRect/>
          </a:stretch>
        </p:blipFill>
        <p:spPr bwMode="auto">
          <a:xfrm>
            <a:off x="1643063" y="4643438"/>
            <a:ext cx="25146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2 Imagen"/>
          <p:cNvPicPr>
            <a:picLocks noChangeAspect="1" noChangeArrowheads="1"/>
          </p:cNvPicPr>
          <p:nvPr/>
        </p:nvPicPr>
        <p:blipFill>
          <a:blip r:embed="rId2"/>
          <a:srcRect/>
          <a:stretch>
            <a:fillRect/>
          </a:stretch>
        </p:blipFill>
        <p:spPr bwMode="auto">
          <a:xfrm>
            <a:off x="1143000" y="785813"/>
            <a:ext cx="3214688" cy="3160712"/>
          </a:xfrm>
          <a:prstGeom prst="rect">
            <a:avLst/>
          </a:prstGeom>
          <a:noFill/>
          <a:ln w="9525">
            <a:noFill/>
            <a:miter lim="800000"/>
            <a:headEnd/>
            <a:tailEnd/>
          </a:ln>
        </p:spPr>
      </p:pic>
      <p:pic>
        <p:nvPicPr>
          <p:cNvPr id="47107" name="3 Imagen"/>
          <p:cNvPicPr>
            <a:picLocks noChangeAspect="1" noChangeArrowheads="1"/>
          </p:cNvPicPr>
          <p:nvPr/>
        </p:nvPicPr>
        <p:blipFill>
          <a:blip r:embed="rId3"/>
          <a:srcRect/>
          <a:stretch>
            <a:fillRect/>
          </a:stretch>
        </p:blipFill>
        <p:spPr bwMode="auto">
          <a:xfrm>
            <a:off x="4714875" y="785813"/>
            <a:ext cx="4125913" cy="5287962"/>
          </a:xfrm>
          <a:prstGeom prst="rect">
            <a:avLst/>
          </a:prstGeom>
          <a:noFill/>
          <a:ln w="9525">
            <a:noFill/>
            <a:miter lim="800000"/>
            <a:headEnd/>
            <a:tailEnd/>
          </a:ln>
        </p:spPr>
      </p:pic>
      <p:sp>
        <p:nvSpPr>
          <p:cNvPr id="4710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47109" name="Rectangle 3"/>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4711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S"/>
          </a:p>
        </p:txBody>
      </p:sp>
      <p:pic>
        <p:nvPicPr>
          <p:cNvPr id="47111"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7313" y="5857875"/>
            <a:ext cx="2724150" cy="381000"/>
          </a:xfrm>
          <a:prstGeom prst="rect">
            <a:avLst/>
          </a:prstGeom>
          <a:noFill/>
          <a:ln w="9525">
            <a:noFill/>
            <a:miter lim="800000"/>
            <a:headEnd/>
            <a:tailEnd/>
          </a:ln>
        </p:spPr>
      </p:pic>
      <p:sp>
        <p:nvSpPr>
          <p:cNvPr id="47112" name="Rectangle 6"/>
          <p:cNvSpPr>
            <a:spLocks noChangeArrowheads="1"/>
          </p:cNvSpPr>
          <p:nvPr/>
        </p:nvSpPr>
        <p:spPr bwMode="auto">
          <a:xfrm>
            <a:off x="0" y="83820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47113" name="10 Imagen"/>
          <p:cNvPicPr>
            <a:picLocks noChangeAspect="1" noChangeArrowheads="1"/>
          </p:cNvPicPr>
          <p:nvPr/>
        </p:nvPicPr>
        <p:blipFill>
          <a:blip r:embed="rId5"/>
          <a:srcRect/>
          <a:stretch>
            <a:fillRect/>
          </a:stretch>
        </p:blipFill>
        <p:spPr bwMode="auto">
          <a:xfrm>
            <a:off x="1785938" y="4572000"/>
            <a:ext cx="1790700" cy="87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CuadroTexto"/>
          <p:cNvSpPr txBox="1">
            <a:spLocks noChangeArrowheads="1"/>
          </p:cNvSpPr>
          <p:nvPr/>
        </p:nvSpPr>
        <p:spPr bwMode="auto">
          <a:xfrm>
            <a:off x="2857500" y="285750"/>
            <a:ext cx="4286250" cy="369888"/>
          </a:xfrm>
          <a:prstGeom prst="rect">
            <a:avLst/>
          </a:prstGeom>
          <a:noFill/>
          <a:ln w="9525">
            <a:noFill/>
            <a:miter lim="800000"/>
            <a:headEnd/>
            <a:tailEnd/>
          </a:ln>
        </p:spPr>
        <p:txBody>
          <a:bodyPr>
            <a:spAutoFit/>
          </a:bodyPr>
          <a:lstStyle/>
          <a:p>
            <a:pPr algn="ctr"/>
            <a:r>
              <a:rPr lang="es-ES_tradnl"/>
              <a:t>Estación RT 450</a:t>
            </a:r>
            <a:endParaRPr lang="es-EC"/>
          </a:p>
        </p:txBody>
      </p:sp>
      <p:pic>
        <p:nvPicPr>
          <p:cNvPr id="11267" name="6 Imagen"/>
          <p:cNvPicPr>
            <a:picLocks noChangeAspect="1" noChangeArrowheads="1"/>
          </p:cNvPicPr>
          <p:nvPr/>
        </p:nvPicPr>
        <p:blipFill>
          <a:blip r:embed="rId2"/>
          <a:srcRect/>
          <a:stretch>
            <a:fillRect/>
          </a:stretch>
        </p:blipFill>
        <p:spPr bwMode="auto">
          <a:xfrm>
            <a:off x="6000750" y="1214438"/>
            <a:ext cx="1643063" cy="2286000"/>
          </a:xfrm>
          <a:prstGeom prst="rect">
            <a:avLst/>
          </a:prstGeom>
          <a:noFill/>
          <a:ln w="9525">
            <a:noFill/>
            <a:miter lim="800000"/>
            <a:headEnd/>
            <a:tailEnd/>
          </a:ln>
        </p:spPr>
      </p:pic>
      <p:sp>
        <p:nvSpPr>
          <p:cNvPr id="11268" name="7 CuadroTexto"/>
          <p:cNvSpPr txBox="1">
            <a:spLocks noChangeArrowheads="1"/>
          </p:cNvSpPr>
          <p:nvPr/>
        </p:nvSpPr>
        <p:spPr bwMode="auto">
          <a:xfrm>
            <a:off x="1785938" y="714375"/>
            <a:ext cx="2143125" cy="307975"/>
          </a:xfrm>
          <a:prstGeom prst="rect">
            <a:avLst/>
          </a:prstGeom>
          <a:noFill/>
          <a:ln w="9525">
            <a:noFill/>
            <a:miter lim="800000"/>
            <a:headEnd/>
            <a:tailEnd/>
          </a:ln>
        </p:spPr>
        <p:txBody>
          <a:bodyPr>
            <a:spAutoFit/>
          </a:bodyPr>
          <a:lstStyle/>
          <a:p>
            <a:pPr algn="ctr"/>
            <a:r>
              <a:rPr lang="es-ES_tradnl" sz="1400"/>
              <a:t>Montaje anterior</a:t>
            </a:r>
            <a:endParaRPr lang="es-EC" sz="1400"/>
          </a:p>
        </p:txBody>
      </p:sp>
      <p:sp>
        <p:nvSpPr>
          <p:cNvPr id="11269" name="8 CuadroTexto"/>
          <p:cNvSpPr txBox="1">
            <a:spLocks noChangeArrowheads="1"/>
          </p:cNvSpPr>
          <p:nvPr/>
        </p:nvSpPr>
        <p:spPr bwMode="auto">
          <a:xfrm>
            <a:off x="5715000" y="714375"/>
            <a:ext cx="2143125" cy="307975"/>
          </a:xfrm>
          <a:prstGeom prst="rect">
            <a:avLst/>
          </a:prstGeom>
          <a:noFill/>
          <a:ln w="9525">
            <a:noFill/>
            <a:miter lim="800000"/>
            <a:headEnd/>
            <a:tailEnd/>
          </a:ln>
        </p:spPr>
        <p:txBody>
          <a:bodyPr>
            <a:spAutoFit/>
          </a:bodyPr>
          <a:lstStyle/>
          <a:p>
            <a:pPr algn="ctr"/>
            <a:r>
              <a:rPr lang="es-ES_tradnl" sz="1400"/>
              <a:t>Montaje final</a:t>
            </a:r>
            <a:endParaRPr lang="es-EC" sz="1400"/>
          </a:p>
        </p:txBody>
      </p:sp>
      <p:pic>
        <p:nvPicPr>
          <p:cNvPr id="11270" name="Picture 2"/>
          <p:cNvPicPr>
            <a:picLocks noChangeAspect="1" noChangeArrowheads="1"/>
          </p:cNvPicPr>
          <p:nvPr/>
        </p:nvPicPr>
        <p:blipFill>
          <a:blip r:embed="rId3"/>
          <a:srcRect/>
          <a:stretch>
            <a:fillRect/>
          </a:stretch>
        </p:blipFill>
        <p:spPr bwMode="auto">
          <a:xfrm>
            <a:off x="2928938" y="3978275"/>
            <a:ext cx="3929062" cy="2546350"/>
          </a:xfrm>
          <a:prstGeom prst="rect">
            <a:avLst/>
          </a:prstGeom>
          <a:noFill/>
          <a:ln w="9525">
            <a:noFill/>
            <a:miter lim="800000"/>
            <a:headEnd/>
            <a:tailEnd/>
          </a:ln>
        </p:spPr>
      </p:pic>
      <p:pic>
        <p:nvPicPr>
          <p:cNvPr id="11271" name="Picture 4"/>
          <p:cNvPicPr>
            <a:picLocks noChangeAspect="1" noChangeArrowheads="1"/>
          </p:cNvPicPr>
          <p:nvPr/>
        </p:nvPicPr>
        <p:blipFill>
          <a:blip r:embed="rId4"/>
          <a:srcRect/>
          <a:stretch>
            <a:fillRect/>
          </a:stretch>
        </p:blipFill>
        <p:spPr bwMode="auto">
          <a:xfrm>
            <a:off x="7215188" y="5286375"/>
            <a:ext cx="796925" cy="776288"/>
          </a:xfrm>
          <a:prstGeom prst="rect">
            <a:avLst/>
          </a:prstGeom>
          <a:noFill/>
          <a:ln w="9525">
            <a:noFill/>
            <a:miter lim="800000"/>
            <a:headEnd/>
            <a:tailEnd/>
          </a:ln>
        </p:spPr>
      </p:pic>
      <p:pic>
        <p:nvPicPr>
          <p:cNvPr id="11272" name="Picture 2"/>
          <p:cNvPicPr>
            <a:picLocks noChangeAspect="1" noChangeArrowheads="1"/>
          </p:cNvPicPr>
          <p:nvPr/>
        </p:nvPicPr>
        <p:blipFill>
          <a:blip r:embed="rId5"/>
          <a:srcRect/>
          <a:stretch>
            <a:fillRect/>
          </a:stretch>
        </p:blipFill>
        <p:spPr bwMode="auto">
          <a:xfrm>
            <a:off x="1928813" y="1143000"/>
            <a:ext cx="20097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1 Imagen"/>
          <p:cNvPicPr>
            <a:picLocks noChangeAspect="1" noChangeArrowheads="1"/>
          </p:cNvPicPr>
          <p:nvPr/>
        </p:nvPicPr>
        <p:blipFill>
          <a:blip r:embed="rId2"/>
          <a:srcRect/>
          <a:stretch>
            <a:fillRect/>
          </a:stretch>
        </p:blipFill>
        <p:spPr bwMode="auto">
          <a:xfrm>
            <a:off x="4357688" y="714375"/>
            <a:ext cx="4346575" cy="893763"/>
          </a:xfrm>
          <a:prstGeom prst="rect">
            <a:avLst/>
          </a:prstGeom>
          <a:noFill/>
          <a:ln w="9525">
            <a:noFill/>
            <a:miter lim="800000"/>
            <a:headEnd/>
            <a:tailEnd/>
          </a:ln>
        </p:spPr>
      </p:pic>
      <p:pic>
        <p:nvPicPr>
          <p:cNvPr id="48131" name="3 Imagen" descr="http://www.roymech.co.uk/images8/control_z.gif"/>
          <p:cNvPicPr>
            <a:picLocks noChangeAspect="1" noChangeArrowheads="1"/>
          </p:cNvPicPr>
          <p:nvPr/>
        </p:nvPicPr>
        <p:blipFill>
          <a:blip r:embed="rId3"/>
          <a:srcRect/>
          <a:stretch>
            <a:fillRect/>
          </a:stretch>
        </p:blipFill>
        <p:spPr bwMode="auto">
          <a:xfrm>
            <a:off x="2643188" y="3214688"/>
            <a:ext cx="5357812" cy="3000375"/>
          </a:xfrm>
          <a:prstGeom prst="rect">
            <a:avLst/>
          </a:prstGeom>
          <a:noFill/>
          <a:ln w="9525">
            <a:noFill/>
            <a:miter lim="800000"/>
            <a:headEnd/>
            <a:tailEnd/>
          </a:ln>
        </p:spPr>
      </p:pic>
      <p:pic>
        <p:nvPicPr>
          <p:cNvPr id="48132" name="Picture 6"/>
          <p:cNvPicPr>
            <a:picLocks noChangeAspect="1" noChangeArrowheads="1"/>
          </p:cNvPicPr>
          <p:nvPr/>
        </p:nvPicPr>
        <p:blipFill>
          <a:blip r:embed="rId4"/>
          <a:srcRect/>
          <a:stretch>
            <a:fillRect/>
          </a:stretch>
        </p:blipFill>
        <p:spPr bwMode="auto">
          <a:xfrm>
            <a:off x="6143625" y="2000250"/>
            <a:ext cx="1495425" cy="695325"/>
          </a:xfrm>
          <a:prstGeom prst="rect">
            <a:avLst/>
          </a:prstGeom>
          <a:noFill/>
          <a:ln w="9525">
            <a:noFill/>
            <a:miter lim="800000"/>
            <a:headEnd/>
            <a:tailEnd/>
          </a:ln>
        </p:spPr>
      </p:pic>
      <p:pic>
        <p:nvPicPr>
          <p:cNvPr id="48133" name="Picture 6"/>
          <p:cNvPicPr>
            <a:picLocks noChangeAspect="1" noChangeArrowheads="1"/>
          </p:cNvPicPr>
          <p:nvPr/>
        </p:nvPicPr>
        <p:blipFill>
          <a:blip r:embed="rId5"/>
          <a:srcRect/>
          <a:stretch>
            <a:fillRect/>
          </a:stretch>
        </p:blipFill>
        <p:spPr bwMode="auto">
          <a:xfrm>
            <a:off x="1357313" y="1285875"/>
            <a:ext cx="2589212"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1 Imagen"/>
          <p:cNvPicPr>
            <a:picLocks noChangeAspect="1" noChangeArrowheads="1"/>
          </p:cNvPicPr>
          <p:nvPr/>
        </p:nvPicPr>
        <p:blipFill>
          <a:blip r:embed="rId2"/>
          <a:srcRect/>
          <a:stretch>
            <a:fillRect/>
          </a:stretch>
        </p:blipFill>
        <p:spPr bwMode="auto">
          <a:xfrm>
            <a:off x="2928938" y="428625"/>
            <a:ext cx="4808537" cy="2854325"/>
          </a:xfrm>
          <a:prstGeom prst="rect">
            <a:avLst/>
          </a:prstGeom>
          <a:noFill/>
          <a:ln w="9525">
            <a:noFill/>
            <a:miter lim="800000"/>
            <a:headEnd/>
            <a:tailEnd/>
          </a:ln>
        </p:spPr>
      </p:pic>
      <p:pic>
        <p:nvPicPr>
          <p:cNvPr id="49155" name="2 Imagen"/>
          <p:cNvPicPr>
            <a:picLocks noChangeAspect="1" noChangeArrowheads="1"/>
          </p:cNvPicPr>
          <p:nvPr/>
        </p:nvPicPr>
        <p:blipFill>
          <a:blip r:embed="rId3"/>
          <a:srcRect/>
          <a:stretch>
            <a:fillRect/>
          </a:stretch>
        </p:blipFill>
        <p:spPr bwMode="auto">
          <a:xfrm>
            <a:off x="2786063" y="3500438"/>
            <a:ext cx="4743450" cy="308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1 Imagen"/>
          <p:cNvPicPr>
            <a:picLocks noChangeAspect="1" noChangeArrowheads="1"/>
          </p:cNvPicPr>
          <p:nvPr/>
        </p:nvPicPr>
        <p:blipFill>
          <a:blip r:embed="rId2"/>
          <a:srcRect/>
          <a:stretch>
            <a:fillRect/>
          </a:stretch>
        </p:blipFill>
        <p:spPr bwMode="auto">
          <a:xfrm>
            <a:off x="2286000" y="1500188"/>
            <a:ext cx="5857875"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1 Imagen"/>
          <p:cNvPicPr>
            <a:picLocks noChangeAspect="1" noChangeArrowheads="1"/>
          </p:cNvPicPr>
          <p:nvPr/>
        </p:nvPicPr>
        <p:blipFill>
          <a:blip r:embed="rId2"/>
          <a:srcRect/>
          <a:stretch>
            <a:fillRect/>
          </a:stretch>
        </p:blipFill>
        <p:spPr bwMode="auto">
          <a:xfrm>
            <a:off x="3214688" y="1500188"/>
            <a:ext cx="4000500" cy="359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1 Imagen"/>
          <p:cNvPicPr>
            <a:picLocks noChangeAspect="1" noChangeArrowheads="1"/>
          </p:cNvPicPr>
          <p:nvPr/>
        </p:nvPicPr>
        <p:blipFill>
          <a:blip r:embed="rId2"/>
          <a:srcRect/>
          <a:stretch>
            <a:fillRect/>
          </a:stretch>
        </p:blipFill>
        <p:spPr bwMode="auto">
          <a:xfrm>
            <a:off x="3143250" y="2857500"/>
            <a:ext cx="3162300" cy="2295525"/>
          </a:xfrm>
          <a:prstGeom prst="rect">
            <a:avLst/>
          </a:prstGeom>
          <a:noFill/>
          <a:ln w="9525">
            <a:noFill/>
            <a:miter lim="800000"/>
            <a:headEnd/>
            <a:tailEnd/>
          </a:ln>
        </p:spPr>
      </p:pic>
      <p:sp>
        <p:nvSpPr>
          <p:cNvPr id="52227" name="2 Rectángulo"/>
          <p:cNvSpPr>
            <a:spLocks noChangeArrowheads="1"/>
          </p:cNvSpPr>
          <p:nvPr/>
        </p:nvSpPr>
        <p:spPr bwMode="auto">
          <a:xfrm>
            <a:off x="3286125" y="2000250"/>
            <a:ext cx="2838450" cy="369888"/>
          </a:xfrm>
          <a:prstGeom prst="rect">
            <a:avLst/>
          </a:prstGeom>
          <a:noFill/>
          <a:ln w="9525">
            <a:noFill/>
            <a:miter lim="800000"/>
            <a:headEnd/>
            <a:tailEnd/>
          </a:ln>
        </p:spPr>
        <p:txBody>
          <a:bodyPr wrap="none">
            <a:spAutoFit/>
          </a:bodyPr>
          <a:lstStyle/>
          <a:p>
            <a:r>
              <a:rPr lang="es-ES"/>
              <a:t>Parámetros de respuesta.</a:t>
            </a:r>
            <a:endParaRPr lang="es-EC"/>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428750" y="642938"/>
            <a:ext cx="2043113" cy="430212"/>
          </a:xfrm>
          <a:prstGeom prst="rect">
            <a:avLst/>
          </a:prstGeom>
          <a:noFill/>
          <a:ln w="9525">
            <a:noFill/>
            <a:miter lim="800000"/>
            <a:headEnd/>
            <a:tailEnd/>
          </a:ln>
        </p:spPr>
        <p:txBody>
          <a:bodyPr anchor="ctr">
            <a:spAutoFit/>
          </a:bodyPr>
          <a:lstStyle/>
          <a:p>
            <a:pPr eaLnBrk="0" hangingPunct="0"/>
            <a:r>
              <a:rPr lang="es-EC" sz="1100">
                <a:latin typeface="Calibri" pitchFamily="34" charset="0"/>
              </a:rPr>
              <a:t>Escalón de SP: 50 a 60%, Kp=1, Ciclo=1.51ms</a:t>
            </a:r>
            <a:endParaRPr lang="es-EC"/>
          </a:p>
        </p:txBody>
      </p:sp>
      <p:pic>
        <p:nvPicPr>
          <p:cNvPr id="53251" name="Imagen 6"/>
          <p:cNvPicPr>
            <a:picLocks noChangeAspect="1" noChangeArrowheads="1"/>
          </p:cNvPicPr>
          <p:nvPr/>
        </p:nvPicPr>
        <p:blipFill>
          <a:blip r:embed="rId2"/>
          <a:srcRect/>
          <a:stretch>
            <a:fillRect/>
          </a:stretch>
        </p:blipFill>
        <p:spPr bwMode="auto">
          <a:xfrm>
            <a:off x="1285875" y="1143000"/>
            <a:ext cx="3159125" cy="2062163"/>
          </a:xfrm>
          <a:prstGeom prst="rect">
            <a:avLst/>
          </a:prstGeom>
          <a:noFill/>
          <a:ln w="9525">
            <a:noFill/>
            <a:miter lim="800000"/>
            <a:headEnd/>
            <a:tailEnd/>
          </a:ln>
        </p:spPr>
      </p:pic>
      <p:pic>
        <p:nvPicPr>
          <p:cNvPr id="53252" name="Imagen 8"/>
          <p:cNvPicPr>
            <a:picLocks noChangeAspect="1" noChangeArrowheads="1"/>
          </p:cNvPicPr>
          <p:nvPr/>
        </p:nvPicPr>
        <p:blipFill>
          <a:blip r:embed="rId3"/>
          <a:srcRect/>
          <a:stretch>
            <a:fillRect/>
          </a:stretch>
        </p:blipFill>
        <p:spPr bwMode="auto">
          <a:xfrm>
            <a:off x="5357813" y="1000125"/>
            <a:ext cx="3429000" cy="2216150"/>
          </a:xfrm>
          <a:prstGeom prst="rect">
            <a:avLst/>
          </a:prstGeom>
          <a:noFill/>
          <a:ln w="9525">
            <a:noFill/>
            <a:miter lim="800000"/>
            <a:headEnd/>
            <a:tailEnd/>
          </a:ln>
        </p:spPr>
      </p:pic>
      <p:pic>
        <p:nvPicPr>
          <p:cNvPr id="53253" name="Imagen 9"/>
          <p:cNvPicPr>
            <a:picLocks noChangeAspect="1" noChangeArrowheads="1"/>
          </p:cNvPicPr>
          <p:nvPr/>
        </p:nvPicPr>
        <p:blipFill>
          <a:blip r:embed="rId4"/>
          <a:srcRect/>
          <a:stretch>
            <a:fillRect/>
          </a:stretch>
        </p:blipFill>
        <p:spPr bwMode="auto">
          <a:xfrm>
            <a:off x="1285875" y="3714750"/>
            <a:ext cx="3294063" cy="2143125"/>
          </a:xfrm>
          <a:prstGeom prst="rect">
            <a:avLst/>
          </a:prstGeom>
          <a:noFill/>
          <a:ln w="9525">
            <a:noFill/>
            <a:miter lim="800000"/>
            <a:headEnd/>
            <a:tailEnd/>
          </a:ln>
        </p:spPr>
      </p:pic>
      <p:pic>
        <p:nvPicPr>
          <p:cNvPr id="53254" name="Imagen 14"/>
          <p:cNvPicPr>
            <a:picLocks noChangeAspect="1" noChangeArrowheads="1"/>
          </p:cNvPicPr>
          <p:nvPr/>
        </p:nvPicPr>
        <p:blipFill>
          <a:blip r:embed="rId5"/>
          <a:srcRect/>
          <a:stretch>
            <a:fillRect/>
          </a:stretch>
        </p:blipFill>
        <p:spPr bwMode="auto">
          <a:xfrm>
            <a:off x="5429250" y="3643313"/>
            <a:ext cx="3400425" cy="2195512"/>
          </a:xfrm>
          <a:prstGeom prst="rect">
            <a:avLst/>
          </a:prstGeom>
          <a:noFill/>
          <a:ln w="9525">
            <a:noFill/>
            <a:miter lim="800000"/>
            <a:headEnd/>
            <a:tailEnd/>
          </a:ln>
        </p:spPr>
      </p:pic>
      <p:sp>
        <p:nvSpPr>
          <p:cNvPr id="53255" name="Rectangle 7"/>
          <p:cNvSpPr>
            <a:spLocks noChangeArrowheads="1"/>
          </p:cNvSpPr>
          <p:nvPr/>
        </p:nvSpPr>
        <p:spPr bwMode="auto">
          <a:xfrm>
            <a:off x="5572125" y="714375"/>
            <a:ext cx="1974850" cy="261938"/>
          </a:xfrm>
          <a:prstGeom prst="rect">
            <a:avLst/>
          </a:prstGeom>
          <a:noFill/>
          <a:ln w="9525">
            <a:noFill/>
            <a:miter lim="800000"/>
            <a:headEnd/>
            <a:tailEnd/>
          </a:ln>
        </p:spPr>
        <p:txBody>
          <a:bodyPr wrap="none" anchor="ctr">
            <a:spAutoFit/>
          </a:bodyPr>
          <a:lstStyle/>
          <a:p>
            <a:pPr eaLnBrk="0" hangingPunct="0"/>
            <a:r>
              <a:rPr lang="es-EC" sz="1100">
                <a:latin typeface="Calibri" pitchFamily="34" charset="0"/>
              </a:rPr>
              <a:t>Escalón de SP: 50 a 60%, Kp=3</a:t>
            </a:r>
            <a:endParaRPr lang="es-EC"/>
          </a:p>
        </p:txBody>
      </p:sp>
      <p:sp>
        <p:nvSpPr>
          <p:cNvPr id="53256" name="Rectangle 8"/>
          <p:cNvSpPr>
            <a:spLocks noChangeArrowheads="1"/>
          </p:cNvSpPr>
          <p:nvPr/>
        </p:nvSpPr>
        <p:spPr bwMode="auto">
          <a:xfrm>
            <a:off x="1285875" y="3429000"/>
            <a:ext cx="1908175" cy="261938"/>
          </a:xfrm>
          <a:prstGeom prst="rect">
            <a:avLst/>
          </a:prstGeom>
          <a:noFill/>
          <a:ln w="9525">
            <a:noFill/>
            <a:miter lim="800000"/>
            <a:headEnd/>
            <a:tailEnd/>
          </a:ln>
        </p:spPr>
        <p:txBody>
          <a:bodyPr wrap="none" anchor="ctr">
            <a:spAutoFit/>
          </a:bodyPr>
          <a:lstStyle/>
          <a:p>
            <a:pPr eaLnBrk="0" hangingPunct="0"/>
            <a:r>
              <a:rPr lang="es-EC" sz="1100">
                <a:latin typeface="Calibri" pitchFamily="34" charset="0"/>
              </a:rPr>
              <a:t>Escalón de SP: 50 a 60%, Kp=4</a:t>
            </a:r>
            <a:endParaRPr lang="es-EC"/>
          </a:p>
        </p:txBody>
      </p:sp>
      <p:sp>
        <p:nvSpPr>
          <p:cNvPr id="53257" name="Rectangle 9"/>
          <p:cNvSpPr>
            <a:spLocks noChangeArrowheads="1"/>
          </p:cNvSpPr>
          <p:nvPr/>
        </p:nvSpPr>
        <p:spPr bwMode="auto">
          <a:xfrm>
            <a:off x="5572125" y="3357563"/>
            <a:ext cx="1974850" cy="261937"/>
          </a:xfrm>
          <a:prstGeom prst="rect">
            <a:avLst/>
          </a:prstGeom>
          <a:noFill/>
          <a:ln w="9525">
            <a:noFill/>
            <a:miter lim="800000"/>
            <a:headEnd/>
            <a:tailEnd/>
          </a:ln>
        </p:spPr>
        <p:txBody>
          <a:bodyPr wrap="none" anchor="ctr">
            <a:spAutoFit/>
          </a:bodyPr>
          <a:lstStyle/>
          <a:p>
            <a:pPr eaLnBrk="0" hangingPunct="0"/>
            <a:r>
              <a:rPr lang="es-EC" sz="1100">
                <a:latin typeface="Calibri" pitchFamily="34" charset="0"/>
              </a:rPr>
              <a:t>Escalón de SP: 50 a 60%, Kp=5</a:t>
            </a:r>
            <a:endParaRPr lang="es-EC"/>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12"/>
          <p:cNvPicPr>
            <a:picLocks noChangeAspect="1" noChangeArrowheads="1"/>
          </p:cNvPicPr>
          <p:nvPr/>
        </p:nvPicPr>
        <p:blipFill>
          <a:blip r:embed="rId2"/>
          <a:srcRect/>
          <a:stretch>
            <a:fillRect/>
          </a:stretch>
        </p:blipFill>
        <p:spPr bwMode="auto">
          <a:xfrm>
            <a:off x="1285875" y="2071688"/>
            <a:ext cx="3235325" cy="2062162"/>
          </a:xfrm>
          <a:prstGeom prst="rect">
            <a:avLst/>
          </a:prstGeom>
          <a:noFill/>
          <a:ln w="9525">
            <a:noFill/>
            <a:miter lim="800000"/>
            <a:headEnd/>
            <a:tailEnd/>
          </a:ln>
        </p:spPr>
      </p:pic>
      <p:pic>
        <p:nvPicPr>
          <p:cNvPr id="54275" name="Imagen 13"/>
          <p:cNvPicPr>
            <a:picLocks noChangeAspect="1" noChangeArrowheads="1"/>
          </p:cNvPicPr>
          <p:nvPr/>
        </p:nvPicPr>
        <p:blipFill>
          <a:blip r:embed="rId3"/>
          <a:srcRect/>
          <a:stretch>
            <a:fillRect/>
          </a:stretch>
        </p:blipFill>
        <p:spPr bwMode="auto">
          <a:xfrm>
            <a:off x="5286375" y="2000250"/>
            <a:ext cx="3429000" cy="2173288"/>
          </a:xfrm>
          <a:prstGeom prst="rect">
            <a:avLst/>
          </a:prstGeom>
          <a:noFill/>
          <a:ln w="9525">
            <a:noFill/>
            <a:miter lim="800000"/>
            <a:headEnd/>
            <a:tailEnd/>
          </a:ln>
        </p:spPr>
      </p:pic>
      <p:sp>
        <p:nvSpPr>
          <p:cNvPr id="54276" name="Rectangle 3"/>
          <p:cNvSpPr>
            <a:spLocks noChangeArrowheads="1"/>
          </p:cNvSpPr>
          <p:nvPr/>
        </p:nvSpPr>
        <p:spPr bwMode="auto">
          <a:xfrm>
            <a:off x="1428750" y="1643063"/>
            <a:ext cx="1979613" cy="261937"/>
          </a:xfrm>
          <a:prstGeom prst="rect">
            <a:avLst/>
          </a:prstGeom>
          <a:noFill/>
          <a:ln w="9525">
            <a:noFill/>
            <a:miter lim="800000"/>
            <a:headEnd/>
            <a:tailEnd/>
          </a:ln>
        </p:spPr>
        <p:txBody>
          <a:bodyPr wrap="none" anchor="ctr">
            <a:spAutoFit/>
          </a:bodyPr>
          <a:lstStyle/>
          <a:p>
            <a:pPr eaLnBrk="0" hangingPunct="0"/>
            <a:r>
              <a:rPr lang="es-EC" sz="1100">
                <a:latin typeface="Calibri" pitchFamily="34" charset="0"/>
              </a:rPr>
              <a:t>Escalón de SP: 50 a 60%, Kp=15</a:t>
            </a:r>
            <a:endParaRPr lang="es-EC"/>
          </a:p>
        </p:txBody>
      </p:sp>
      <p:sp>
        <p:nvSpPr>
          <p:cNvPr id="54277" name="Rectangle 4"/>
          <p:cNvSpPr>
            <a:spLocks noChangeArrowheads="1"/>
          </p:cNvSpPr>
          <p:nvPr/>
        </p:nvSpPr>
        <p:spPr bwMode="auto">
          <a:xfrm>
            <a:off x="5572125" y="1643063"/>
            <a:ext cx="1979613" cy="261937"/>
          </a:xfrm>
          <a:prstGeom prst="rect">
            <a:avLst/>
          </a:prstGeom>
          <a:noFill/>
          <a:ln w="9525">
            <a:noFill/>
            <a:miter lim="800000"/>
            <a:headEnd/>
            <a:tailEnd/>
          </a:ln>
        </p:spPr>
        <p:txBody>
          <a:bodyPr wrap="none" anchor="ctr">
            <a:spAutoFit/>
          </a:bodyPr>
          <a:lstStyle/>
          <a:p>
            <a:pPr eaLnBrk="0" hangingPunct="0"/>
            <a:r>
              <a:rPr lang="es-EC" sz="1100">
                <a:latin typeface="Calibri" pitchFamily="34" charset="0"/>
              </a:rPr>
              <a:t>Escalón de SP: 50 a 60%, Kp=35</a:t>
            </a:r>
            <a:endParaRPr lang="es-EC"/>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n 6"/>
          <p:cNvPicPr>
            <a:picLocks noChangeAspect="1" noChangeArrowheads="1"/>
          </p:cNvPicPr>
          <p:nvPr/>
        </p:nvPicPr>
        <p:blipFill>
          <a:blip r:embed="rId2"/>
          <a:srcRect/>
          <a:stretch>
            <a:fillRect/>
          </a:stretch>
        </p:blipFill>
        <p:spPr bwMode="auto">
          <a:xfrm>
            <a:off x="1143000" y="2571750"/>
            <a:ext cx="3000375" cy="1941513"/>
          </a:xfrm>
          <a:prstGeom prst="rect">
            <a:avLst/>
          </a:prstGeom>
          <a:noFill/>
          <a:ln w="9525">
            <a:noFill/>
            <a:miter lim="800000"/>
            <a:headEnd/>
            <a:tailEnd/>
          </a:ln>
        </p:spPr>
      </p:pic>
      <p:pic>
        <p:nvPicPr>
          <p:cNvPr id="55299" name="Imagen 7"/>
          <p:cNvPicPr>
            <a:picLocks noChangeAspect="1" noChangeArrowheads="1"/>
          </p:cNvPicPr>
          <p:nvPr/>
        </p:nvPicPr>
        <p:blipFill>
          <a:blip r:embed="rId3"/>
          <a:srcRect/>
          <a:stretch>
            <a:fillRect/>
          </a:stretch>
        </p:blipFill>
        <p:spPr bwMode="auto">
          <a:xfrm>
            <a:off x="5357813" y="2500313"/>
            <a:ext cx="3071812" cy="1971675"/>
          </a:xfrm>
          <a:prstGeom prst="rect">
            <a:avLst/>
          </a:prstGeom>
          <a:noFill/>
          <a:ln w="9525">
            <a:noFill/>
            <a:miter lim="800000"/>
            <a:headEnd/>
            <a:tailEnd/>
          </a:ln>
        </p:spPr>
      </p:pic>
      <p:sp>
        <p:nvSpPr>
          <p:cNvPr id="55300" name="Rectangle 3"/>
          <p:cNvSpPr>
            <a:spLocks noChangeArrowheads="1"/>
          </p:cNvSpPr>
          <p:nvPr/>
        </p:nvSpPr>
        <p:spPr bwMode="auto">
          <a:xfrm>
            <a:off x="1285875" y="1785938"/>
            <a:ext cx="2840038" cy="646112"/>
          </a:xfrm>
          <a:prstGeom prst="rect">
            <a:avLst/>
          </a:prstGeom>
          <a:noFill/>
          <a:ln w="9525">
            <a:noFill/>
            <a:miter lim="800000"/>
            <a:headEnd/>
            <a:tailEnd/>
          </a:ln>
        </p:spPr>
        <p:txBody>
          <a:bodyPr wrap="none" anchor="ctr">
            <a:spAutoFit/>
          </a:bodyPr>
          <a:lstStyle/>
          <a:p>
            <a:pPr eaLnBrk="0" hangingPunct="0"/>
            <a:r>
              <a:rPr lang="es-ES" sz="1200">
                <a:cs typeface="Times New Roman" pitchFamily="18" charset="0"/>
              </a:rPr>
              <a:t>Escalón de </a:t>
            </a:r>
            <a:r>
              <a:rPr lang="es-ES" sz="1200">
                <a:cs typeface="Times New Roman" pitchFamily="18" charset="0"/>
                <a:sym typeface="Symbol" pitchFamily="18" charset="2"/>
              </a:rPr>
              <a:t></a:t>
            </a:r>
            <a:r>
              <a:rPr lang="es-ES" sz="1200">
                <a:cs typeface="Times New Roman" pitchFamily="18" charset="0"/>
              </a:rPr>
              <a:t>SP = 10% </a:t>
            </a:r>
            <a:endParaRPr lang="es-EC" sz="900">
              <a:sym typeface="Symbol" pitchFamily="18" charset="2"/>
            </a:endParaRPr>
          </a:p>
          <a:p>
            <a:pPr eaLnBrk="0" hangingPunct="0"/>
            <a:r>
              <a:rPr lang="es-ES" sz="1200">
                <a:cs typeface="Times New Roman" pitchFamily="18" charset="0"/>
                <a:sym typeface="Symbol" pitchFamily="18" charset="2"/>
              </a:rPr>
              <a:t>Kp=5, Ti=0,5 min</a:t>
            </a:r>
            <a:endParaRPr lang="es-EC" sz="900">
              <a:sym typeface="Symbol" pitchFamily="18" charset="2"/>
            </a:endParaRPr>
          </a:p>
          <a:p>
            <a:pPr eaLnBrk="0" hangingPunct="0"/>
            <a:r>
              <a:rPr lang="es-ES" sz="1200">
                <a:cs typeface="Times New Roman" pitchFamily="18" charset="0"/>
                <a:sym typeface="Symbol" pitchFamily="18" charset="2"/>
              </a:rPr>
              <a:t>Mp=17,5% ,  ts=90s,  tolerancia= +-5%</a:t>
            </a:r>
            <a:endParaRPr lang="es-EC" sz="1200">
              <a:cs typeface="Times New Roman" pitchFamily="18" charset="0"/>
              <a:sym typeface="Symbol" pitchFamily="18" charset="2"/>
            </a:endParaRPr>
          </a:p>
        </p:txBody>
      </p:sp>
      <p:sp>
        <p:nvSpPr>
          <p:cNvPr id="55301" name="Rectangle 4"/>
          <p:cNvSpPr>
            <a:spLocks noChangeArrowheads="1"/>
          </p:cNvSpPr>
          <p:nvPr/>
        </p:nvSpPr>
        <p:spPr bwMode="auto">
          <a:xfrm>
            <a:off x="5500688" y="1643063"/>
            <a:ext cx="2541587" cy="830262"/>
          </a:xfrm>
          <a:prstGeom prst="rect">
            <a:avLst/>
          </a:prstGeom>
          <a:noFill/>
          <a:ln w="9525">
            <a:noFill/>
            <a:miter lim="800000"/>
            <a:headEnd/>
            <a:tailEnd/>
          </a:ln>
        </p:spPr>
        <p:txBody>
          <a:bodyPr wrap="none" anchor="ctr">
            <a:spAutoFit/>
          </a:bodyPr>
          <a:lstStyle/>
          <a:p>
            <a:pPr eaLnBrk="0" hangingPunct="0"/>
            <a:r>
              <a:rPr lang="es-ES" sz="1200">
                <a:cs typeface="Times New Roman" pitchFamily="18" charset="0"/>
              </a:rPr>
              <a:t>Escalón de </a:t>
            </a:r>
            <a:r>
              <a:rPr lang="es-ES" sz="1200">
                <a:cs typeface="Times New Roman" pitchFamily="18" charset="0"/>
                <a:sym typeface="Symbol" pitchFamily="18" charset="2"/>
              </a:rPr>
              <a:t></a:t>
            </a:r>
            <a:r>
              <a:rPr lang="es-ES" sz="1200">
                <a:cs typeface="Times New Roman" pitchFamily="18" charset="0"/>
              </a:rPr>
              <a:t>SP = 10%</a:t>
            </a:r>
            <a:endParaRPr lang="es-EC" sz="900">
              <a:sym typeface="Symbol" pitchFamily="18" charset="2"/>
            </a:endParaRPr>
          </a:p>
          <a:p>
            <a:pPr eaLnBrk="0" hangingPunct="0"/>
            <a:r>
              <a:rPr lang="es-ES" sz="1200">
                <a:cs typeface="Times New Roman" pitchFamily="18" charset="0"/>
                <a:sym typeface="Symbol" pitchFamily="18" charset="2"/>
              </a:rPr>
              <a:t> Kp=5, Ti=5min </a:t>
            </a:r>
          </a:p>
          <a:p>
            <a:pPr eaLnBrk="0" hangingPunct="0"/>
            <a:r>
              <a:rPr lang="es-ES" sz="1200"/>
              <a:t>Mp=5%,</a:t>
            </a:r>
            <a:r>
              <a:rPr lang="es-ES" sz="1200">
                <a:cs typeface="Times New Roman" pitchFamily="18" charset="0"/>
                <a:sym typeface="Symbol" pitchFamily="18" charset="2"/>
              </a:rPr>
              <a:t> ts=30s,  tolerancia= +-5%</a:t>
            </a:r>
            <a:endParaRPr lang="es-EC" sz="900">
              <a:sym typeface="Symbol" pitchFamily="18" charset="2"/>
            </a:endParaRPr>
          </a:p>
          <a:p>
            <a:pPr eaLnBrk="0" hangingPunct="0"/>
            <a:endParaRPr lang="es-EC" sz="1200" u="sng">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8"/>
          <p:cNvPicPr>
            <a:picLocks noChangeAspect="1" noChangeArrowheads="1"/>
          </p:cNvPicPr>
          <p:nvPr/>
        </p:nvPicPr>
        <p:blipFill>
          <a:blip r:embed="rId2"/>
          <a:srcRect/>
          <a:stretch>
            <a:fillRect/>
          </a:stretch>
        </p:blipFill>
        <p:spPr bwMode="auto">
          <a:xfrm>
            <a:off x="1214438" y="2714625"/>
            <a:ext cx="3214687" cy="1984375"/>
          </a:xfrm>
          <a:prstGeom prst="rect">
            <a:avLst/>
          </a:prstGeom>
          <a:noFill/>
          <a:ln w="9525">
            <a:noFill/>
            <a:miter lim="800000"/>
            <a:headEnd/>
            <a:tailEnd/>
          </a:ln>
        </p:spPr>
      </p:pic>
      <p:pic>
        <p:nvPicPr>
          <p:cNvPr id="56323" name="Imagen 9"/>
          <p:cNvPicPr>
            <a:picLocks noChangeAspect="1" noChangeArrowheads="1"/>
          </p:cNvPicPr>
          <p:nvPr/>
        </p:nvPicPr>
        <p:blipFill>
          <a:blip r:embed="rId3"/>
          <a:srcRect/>
          <a:stretch>
            <a:fillRect/>
          </a:stretch>
        </p:blipFill>
        <p:spPr bwMode="auto">
          <a:xfrm>
            <a:off x="5357813" y="2643188"/>
            <a:ext cx="3244850" cy="2052637"/>
          </a:xfrm>
          <a:prstGeom prst="rect">
            <a:avLst/>
          </a:prstGeom>
          <a:noFill/>
          <a:ln w="9525">
            <a:noFill/>
            <a:miter lim="800000"/>
            <a:headEnd/>
            <a:tailEnd/>
          </a:ln>
        </p:spPr>
      </p:pic>
      <p:sp>
        <p:nvSpPr>
          <p:cNvPr id="5632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56325" name="Rectangle 5"/>
          <p:cNvSpPr>
            <a:spLocks noChangeArrowheads="1"/>
          </p:cNvSpPr>
          <p:nvPr/>
        </p:nvSpPr>
        <p:spPr bwMode="auto">
          <a:xfrm>
            <a:off x="5357813" y="2286000"/>
            <a:ext cx="2165350" cy="276225"/>
          </a:xfrm>
          <a:prstGeom prst="rect">
            <a:avLst/>
          </a:prstGeom>
          <a:noFill/>
          <a:ln w="9525">
            <a:noFill/>
            <a:miter lim="800000"/>
            <a:headEnd/>
            <a:tailEnd/>
          </a:ln>
        </p:spPr>
        <p:txBody>
          <a:bodyPr wrap="none" anchor="ctr">
            <a:spAutoFit/>
          </a:bodyPr>
          <a:lstStyle/>
          <a:p>
            <a:pPr algn="ctr" eaLnBrk="0" hangingPunct="0"/>
            <a:r>
              <a:rPr lang="es-ES" sz="1200"/>
              <a:t>Respuesta con Kp=5, Ti=0,5.</a:t>
            </a:r>
            <a:endParaRPr lang="es-ES"/>
          </a:p>
        </p:txBody>
      </p:sp>
      <p:sp>
        <p:nvSpPr>
          <p:cNvPr id="56326" name="Rectangle 6"/>
          <p:cNvSpPr>
            <a:spLocks noChangeArrowheads="1"/>
          </p:cNvSpPr>
          <p:nvPr/>
        </p:nvSpPr>
        <p:spPr bwMode="auto">
          <a:xfrm>
            <a:off x="1357313" y="2286000"/>
            <a:ext cx="1993900" cy="276225"/>
          </a:xfrm>
          <a:prstGeom prst="rect">
            <a:avLst/>
          </a:prstGeom>
          <a:noFill/>
          <a:ln w="9525">
            <a:noFill/>
            <a:miter lim="800000"/>
            <a:headEnd/>
            <a:tailEnd/>
          </a:ln>
        </p:spPr>
        <p:txBody>
          <a:bodyPr wrap="none" anchor="ctr">
            <a:spAutoFit/>
          </a:bodyPr>
          <a:lstStyle/>
          <a:p>
            <a:pPr algn="ctr" eaLnBrk="0" hangingPunct="0"/>
            <a:r>
              <a:rPr lang="es-ES" sz="1200"/>
              <a:t>Respuesta con Kp=5, Ti=5</a:t>
            </a:r>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n 8"/>
          <p:cNvPicPr>
            <a:picLocks noChangeAspect="1" noChangeArrowheads="1"/>
          </p:cNvPicPr>
          <p:nvPr/>
        </p:nvPicPr>
        <p:blipFill>
          <a:blip r:embed="rId2"/>
          <a:srcRect/>
          <a:stretch>
            <a:fillRect/>
          </a:stretch>
        </p:blipFill>
        <p:spPr bwMode="auto">
          <a:xfrm>
            <a:off x="3714750" y="382588"/>
            <a:ext cx="2786063" cy="1787525"/>
          </a:xfrm>
          <a:prstGeom prst="rect">
            <a:avLst/>
          </a:prstGeom>
          <a:noFill/>
          <a:ln w="9525">
            <a:noFill/>
            <a:miter lim="800000"/>
            <a:headEnd/>
            <a:tailEnd/>
          </a:ln>
        </p:spPr>
      </p:pic>
      <p:pic>
        <p:nvPicPr>
          <p:cNvPr id="57347" name="Imagen 7"/>
          <p:cNvPicPr>
            <a:picLocks noChangeAspect="1" noChangeArrowheads="1"/>
          </p:cNvPicPr>
          <p:nvPr/>
        </p:nvPicPr>
        <p:blipFill>
          <a:blip r:embed="rId3"/>
          <a:srcRect/>
          <a:stretch>
            <a:fillRect/>
          </a:stretch>
        </p:blipFill>
        <p:spPr bwMode="auto">
          <a:xfrm>
            <a:off x="3714750" y="2613025"/>
            <a:ext cx="2786063" cy="1758950"/>
          </a:xfrm>
          <a:prstGeom prst="rect">
            <a:avLst/>
          </a:prstGeom>
          <a:noFill/>
          <a:ln w="9525">
            <a:noFill/>
            <a:miter lim="800000"/>
            <a:headEnd/>
            <a:tailEnd/>
          </a:ln>
        </p:spPr>
      </p:pic>
      <p:pic>
        <p:nvPicPr>
          <p:cNvPr id="57348" name="Imagen 9"/>
          <p:cNvPicPr>
            <a:picLocks noChangeAspect="1" noChangeArrowheads="1"/>
          </p:cNvPicPr>
          <p:nvPr/>
        </p:nvPicPr>
        <p:blipFill>
          <a:blip r:embed="rId4"/>
          <a:srcRect/>
          <a:stretch>
            <a:fillRect/>
          </a:stretch>
        </p:blipFill>
        <p:spPr bwMode="auto">
          <a:xfrm>
            <a:off x="3714750" y="4714875"/>
            <a:ext cx="2811463" cy="1785938"/>
          </a:xfrm>
          <a:prstGeom prst="rect">
            <a:avLst/>
          </a:prstGeom>
          <a:noFill/>
          <a:ln w="9525">
            <a:noFill/>
            <a:miter lim="800000"/>
            <a:headEnd/>
            <a:tailEnd/>
          </a:ln>
        </p:spPr>
      </p:pic>
      <p:sp>
        <p:nvSpPr>
          <p:cNvPr id="57349" name="Rectangle 4"/>
          <p:cNvSpPr>
            <a:spLocks noChangeArrowheads="1"/>
          </p:cNvSpPr>
          <p:nvPr/>
        </p:nvSpPr>
        <p:spPr bwMode="auto">
          <a:xfrm>
            <a:off x="2786063" y="1000125"/>
            <a:ext cx="420687" cy="261938"/>
          </a:xfrm>
          <a:prstGeom prst="rect">
            <a:avLst/>
          </a:prstGeom>
          <a:noFill/>
          <a:ln w="9525">
            <a:noFill/>
            <a:miter lim="800000"/>
            <a:headEnd/>
            <a:tailEnd/>
          </a:ln>
        </p:spPr>
        <p:txBody>
          <a:bodyPr wrap="none" anchor="ctr">
            <a:spAutoFit/>
          </a:bodyPr>
          <a:lstStyle/>
          <a:p>
            <a:pPr eaLnBrk="0" hangingPunct="0"/>
            <a:r>
              <a:rPr lang="es-ES_tradnl" sz="1100">
                <a:latin typeface="Calibri" pitchFamily="34" charset="0"/>
              </a:rPr>
              <a:t>ABB</a:t>
            </a:r>
            <a:endParaRPr lang="es-EC"/>
          </a:p>
        </p:txBody>
      </p:sp>
      <p:sp>
        <p:nvSpPr>
          <p:cNvPr id="57350" name="Rectangle 5"/>
          <p:cNvSpPr>
            <a:spLocks noChangeArrowheads="1"/>
          </p:cNvSpPr>
          <p:nvPr/>
        </p:nvSpPr>
        <p:spPr bwMode="auto">
          <a:xfrm>
            <a:off x="2786063" y="3214688"/>
            <a:ext cx="392112" cy="261937"/>
          </a:xfrm>
          <a:prstGeom prst="rect">
            <a:avLst/>
          </a:prstGeom>
          <a:noFill/>
          <a:ln w="9525">
            <a:noFill/>
            <a:miter lim="800000"/>
            <a:headEnd/>
            <a:tailEnd/>
          </a:ln>
        </p:spPr>
        <p:txBody>
          <a:bodyPr anchor="ctr">
            <a:spAutoFit/>
          </a:bodyPr>
          <a:lstStyle/>
          <a:p>
            <a:pPr eaLnBrk="0" hangingPunct="0"/>
            <a:r>
              <a:rPr lang="es-ES_tradnl" sz="1100">
                <a:latin typeface="Calibri" pitchFamily="34" charset="0"/>
              </a:rPr>
              <a:t>PLC</a:t>
            </a:r>
            <a:endParaRPr lang="es-EC"/>
          </a:p>
        </p:txBody>
      </p:sp>
      <p:sp>
        <p:nvSpPr>
          <p:cNvPr id="57351" name="Rectangle 6"/>
          <p:cNvSpPr>
            <a:spLocks noChangeArrowheads="1"/>
          </p:cNvSpPr>
          <p:nvPr/>
        </p:nvSpPr>
        <p:spPr bwMode="auto">
          <a:xfrm>
            <a:off x="2786063" y="5357813"/>
            <a:ext cx="652462" cy="261937"/>
          </a:xfrm>
          <a:prstGeom prst="rect">
            <a:avLst/>
          </a:prstGeom>
          <a:noFill/>
          <a:ln w="9525">
            <a:noFill/>
            <a:miter lim="800000"/>
            <a:headEnd/>
            <a:tailEnd/>
          </a:ln>
        </p:spPr>
        <p:txBody>
          <a:bodyPr wrap="none" anchor="ctr">
            <a:spAutoFit/>
          </a:bodyPr>
          <a:lstStyle/>
          <a:p>
            <a:pPr eaLnBrk="0" hangingPunct="0"/>
            <a:r>
              <a:rPr lang="es-ES_tradnl" sz="1100">
                <a:latin typeface="Calibri" pitchFamily="34" charset="0"/>
              </a:rPr>
              <a:t>Labview</a:t>
            </a:r>
            <a:endParaRPr lang="es-EC"/>
          </a:p>
        </p:txBody>
      </p:sp>
      <p:sp>
        <p:nvSpPr>
          <p:cNvPr id="57352" name="Rectangle 7"/>
          <p:cNvSpPr>
            <a:spLocks noChangeArrowheads="1"/>
          </p:cNvSpPr>
          <p:nvPr/>
        </p:nvSpPr>
        <p:spPr bwMode="auto">
          <a:xfrm>
            <a:off x="0" y="8001000"/>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3 Imagen"/>
          <p:cNvPicPr>
            <a:picLocks noChangeAspect="1" noChangeArrowheads="1"/>
          </p:cNvPicPr>
          <p:nvPr/>
        </p:nvPicPr>
        <p:blipFill>
          <a:blip r:embed="rId2"/>
          <a:srcRect/>
          <a:stretch>
            <a:fillRect/>
          </a:stretch>
        </p:blipFill>
        <p:spPr bwMode="auto">
          <a:xfrm>
            <a:off x="1928813" y="5214938"/>
            <a:ext cx="1285875" cy="1214437"/>
          </a:xfrm>
          <a:prstGeom prst="rect">
            <a:avLst/>
          </a:prstGeom>
          <a:noFill/>
          <a:ln w="9525">
            <a:noFill/>
            <a:miter lim="800000"/>
            <a:headEnd/>
            <a:tailEnd/>
          </a:ln>
        </p:spPr>
      </p:pic>
      <p:pic>
        <p:nvPicPr>
          <p:cNvPr id="12291" name="4 Imagen"/>
          <p:cNvPicPr>
            <a:picLocks noChangeAspect="1" noChangeArrowheads="1"/>
          </p:cNvPicPr>
          <p:nvPr/>
        </p:nvPicPr>
        <p:blipFill>
          <a:blip r:embed="rId3"/>
          <a:srcRect/>
          <a:stretch>
            <a:fillRect/>
          </a:stretch>
        </p:blipFill>
        <p:spPr bwMode="auto">
          <a:xfrm>
            <a:off x="2857500" y="1000125"/>
            <a:ext cx="3786188" cy="1160463"/>
          </a:xfrm>
          <a:prstGeom prst="rect">
            <a:avLst/>
          </a:prstGeom>
          <a:noFill/>
          <a:ln w="9525">
            <a:noFill/>
            <a:miter lim="800000"/>
            <a:headEnd/>
            <a:tailEnd/>
          </a:ln>
        </p:spPr>
      </p:pic>
      <p:pic>
        <p:nvPicPr>
          <p:cNvPr id="12292" name="5 Imagen"/>
          <p:cNvPicPr>
            <a:picLocks noChangeAspect="1" noChangeArrowheads="1"/>
          </p:cNvPicPr>
          <p:nvPr/>
        </p:nvPicPr>
        <p:blipFill>
          <a:blip r:embed="rId4"/>
          <a:srcRect/>
          <a:stretch>
            <a:fillRect/>
          </a:stretch>
        </p:blipFill>
        <p:spPr bwMode="auto">
          <a:xfrm>
            <a:off x="7286625" y="1214438"/>
            <a:ext cx="928688" cy="1285875"/>
          </a:xfrm>
          <a:prstGeom prst="rect">
            <a:avLst/>
          </a:prstGeom>
          <a:noFill/>
          <a:ln w="9525">
            <a:noFill/>
            <a:miter lim="800000"/>
            <a:headEnd/>
            <a:tailEnd/>
          </a:ln>
        </p:spPr>
      </p:pic>
      <p:pic>
        <p:nvPicPr>
          <p:cNvPr id="12293" name="6 Imagen"/>
          <p:cNvPicPr>
            <a:picLocks noChangeAspect="1" noChangeArrowheads="1"/>
          </p:cNvPicPr>
          <p:nvPr/>
        </p:nvPicPr>
        <p:blipFill>
          <a:blip r:embed="rId5"/>
          <a:srcRect/>
          <a:stretch>
            <a:fillRect/>
          </a:stretch>
        </p:blipFill>
        <p:spPr bwMode="auto">
          <a:xfrm>
            <a:off x="1357313" y="1285875"/>
            <a:ext cx="1143000" cy="1355725"/>
          </a:xfrm>
          <a:prstGeom prst="rect">
            <a:avLst/>
          </a:prstGeom>
          <a:noFill/>
          <a:ln w="9525">
            <a:noFill/>
            <a:miter lim="800000"/>
            <a:headEnd/>
            <a:tailEnd/>
          </a:ln>
        </p:spPr>
      </p:pic>
      <p:pic>
        <p:nvPicPr>
          <p:cNvPr id="12294" name="7 Imagen"/>
          <p:cNvPicPr>
            <a:picLocks noChangeAspect="1" noChangeArrowheads="1"/>
          </p:cNvPicPr>
          <p:nvPr/>
        </p:nvPicPr>
        <p:blipFill>
          <a:blip r:embed="rId6"/>
          <a:srcRect/>
          <a:stretch>
            <a:fillRect/>
          </a:stretch>
        </p:blipFill>
        <p:spPr bwMode="auto">
          <a:xfrm>
            <a:off x="1857375" y="3643313"/>
            <a:ext cx="1071563" cy="1077912"/>
          </a:xfrm>
          <a:prstGeom prst="rect">
            <a:avLst/>
          </a:prstGeom>
          <a:noFill/>
          <a:ln w="9525">
            <a:noFill/>
            <a:miter lim="800000"/>
            <a:headEnd/>
            <a:tailEnd/>
          </a:ln>
        </p:spPr>
      </p:pic>
      <p:pic>
        <p:nvPicPr>
          <p:cNvPr id="12295" name="8 Imagen"/>
          <p:cNvPicPr>
            <a:picLocks noChangeAspect="1" noChangeArrowheads="1"/>
          </p:cNvPicPr>
          <p:nvPr/>
        </p:nvPicPr>
        <p:blipFill>
          <a:blip r:embed="rId7"/>
          <a:srcRect/>
          <a:stretch>
            <a:fillRect/>
          </a:stretch>
        </p:blipFill>
        <p:spPr bwMode="auto">
          <a:xfrm>
            <a:off x="4572000" y="3357563"/>
            <a:ext cx="3571875" cy="290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CuadroTexto"/>
          <p:cNvSpPr txBox="1">
            <a:spLocks noChangeArrowheads="1"/>
          </p:cNvSpPr>
          <p:nvPr/>
        </p:nvSpPr>
        <p:spPr bwMode="auto">
          <a:xfrm>
            <a:off x="1071563" y="500063"/>
            <a:ext cx="7929562" cy="2524125"/>
          </a:xfrm>
          <a:prstGeom prst="rect">
            <a:avLst/>
          </a:prstGeom>
          <a:noFill/>
          <a:ln w="9525">
            <a:noFill/>
            <a:miter lim="800000"/>
            <a:headEnd/>
            <a:tailEnd/>
          </a:ln>
        </p:spPr>
        <p:txBody>
          <a:bodyPr>
            <a:spAutoFit/>
          </a:bodyPr>
          <a:lstStyle/>
          <a:p>
            <a:pPr algn="just" eaLnBrk="0" hangingPunct="0">
              <a:tabLst>
                <a:tab pos="180975" algn="l"/>
                <a:tab pos="4591050" algn="l"/>
              </a:tabLst>
            </a:pPr>
            <a:r>
              <a:rPr lang="es-EC" sz="1400" u="sng">
                <a:cs typeface="Times New Roman" pitchFamily="18" charset="0"/>
              </a:rPr>
              <a:t>Controlador Industrial:</a:t>
            </a:r>
            <a:endParaRPr lang="es-EC" sz="1400"/>
          </a:p>
          <a:p>
            <a:pPr algn="just" eaLnBrk="0" hangingPunct="0">
              <a:tabLst>
                <a:tab pos="180975" algn="l"/>
                <a:tab pos="4591050" algn="l"/>
              </a:tabLst>
            </a:pPr>
            <a:r>
              <a:rPr lang="es-EC" sz="1400">
                <a:cs typeface="Times New Roman" pitchFamily="18" charset="0"/>
              </a:rPr>
              <a:t>Tiempo de ciclo de CPU : 50 ms</a:t>
            </a:r>
          </a:p>
          <a:p>
            <a:pPr algn="just" eaLnBrk="0" hangingPunct="0">
              <a:tabLst>
                <a:tab pos="180975" algn="l"/>
                <a:tab pos="4591050" algn="l"/>
              </a:tabLst>
            </a:pPr>
            <a:endParaRPr lang="es-EC" sz="1400"/>
          </a:p>
          <a:p>
            <a:pPr algn="just" eaLnBrk="0" hangingPunct="0">
              <a:tabLst>
                <a:tab pos="180975" algn="l"/>
                <a:tab pos="4591050" algn="l"/>
              </a:tabLst>
            </a:pPr>
            <a:r>
              <a:rPr lang="es-EC" sz="1400" u="sng">
                <a:cs typeface="Times New Roman" pitchFamily="18" charset="0"/>
              </a:rPr>
              <a:t>Control en el PLC:</a:t>
            </a:r>
            <a:endParaRPr lang="es-EC" sz="1400"/>
          </a:p>
          <a:p>
            <a:pPr algn="just" eaLnBrk="0" hangingPunct="0">
              <a:tabLst>
                <a:tab pos="180975" algn="l"/>
                <a:tab pos="4591050" algn="l"/>
              </a:tabLst>
            </a:pPr>
            <a:r>
              <a:rPr lang="es-EC" sz="1400">
                <a:cs typeface="Times New Roman" pitchFamily="18" charset="0"/>
              </a:rPr>
              <a:t>Tiempo de escaneo de señal de entrada (3ms) + tiempo de ciclo de instrucción (5ms) = 8ms</a:t>
            </a:r>
          </a:p>
          <a:p>
            <a:pPr algn="just" eaLnBrk="0" hangingPunct="0">
              <a:tabLst>
                <a:tab pos="180975" algn="l"/>
                <a:tab pos="4591050" algn="l"/>
              </a:tabLst>
            </a:pPr>
            <a:endParaRPr lang="es-EC" sz="1400"/>
          </a:p>
          <a:p>
            <a:pPr algn="just" eaLnBrk="0" hangingPunct="0">
              <a:tabLst>
                <a:tab pos="180975" algn="l"/>
                <a:tab pos="4591050" algn="l"/>
              </a:tabLst>
            </a:pPr>
            <a:r>
              <a:rPr lang="es-EC" sz="1400" u="sng">
                <a:cs typeface="Times New Roman" pitchFamily="18" charset="0"/>
              </a:rPr>
              <a:t>Control en Labview:</a:t>
            </a:r>
            <a:endParaRPr lang="es-EC" sz="1400"/>
          </a:p>
          <a:p>
            <a:pPr algn="just" eaLnBrk="0" hangingPunct="0">
              <a:tabLst>
                <a:tab pos="180975" algn="l"/>
                <a:tab pos="4591050" algn="l"/>
              </a:tabLst>
            </a:pPr>
            <a:r>
              <a:rPr lang="es-EC" sz="1400">
                <a:cs typeface="Times New Roman" pitchFamily="18" charset="0"/>
              </a:rPr>
              <a:t>Tiempo de escaneo del PLC (3ms) + tiempo de ciclo de Profibus</a:t>
            </a:r>
            <a:endParaRPr lang="es-EC" sz="1400"/>
          </a:p>
          <a:p>
            <a:pPr algn="just" eaLnBrk="0" hangingPunct="0">
              <a:tabLst>
                <a:tab pos="180975" algn="l"/>
                <a:tab pos="4591050" algn="l"/>
              </a:tabLst>
            </a:pPr>
            <a:r>
              <a:rPr lang="es-EC" sz="1400">
                <a:cs typeface="Times New Roman" pitchFamily="18" charset="0"/>
              </a:rPr>
              <a:t>(1 esclavo * (317bits de overhead + 11bits/byte*(40 bytes de entrada-salida))/1500Kbits/s = 0.5ms) +tiempo de update de Labview (1ms)= 5ms</a:t>
            </a:r>
            <a:endParaRPr lang="es-EC" sz="1400"/>
          </a:p>
          <a:p>
            <a:pPr>
              <a:tabLst>
                <a:tab pos="180975" algn="l"/>
                <a:tab pos="4591050" algn="l"/>
              </a:tabLst>
            </a:pPr>
            <a:endParaRPr lang="es-EC"/>
          </a:p>
        </p:txBody>
      </p:sp>
      <p:pic>
        <p:nvPicPr>
          <p:cNvPr id="58371" name="Picture 2"/>
          <p:cNvPicPr>
            <a:picLocks noChangeAspect="1" noChangeArrowheads="1"/>
          </p:cNvPicPr>
          <p:nvPr/>
        </p:nvPicPr>
        <p:blipFill>
          <a:blip r:embed="rId2"/>
          <a:srcRect/>
          <a:stretch>
            <a:fillRect/>
          </a:stretch>
        </p:blipFill>
        <p:spPr bwMode="auto">
          <a:xfrm>
            <a:off x="5000625" y="3286125"/>
            <a:ext cx="3743325" cy="2724150"/>
          </a:xfrm>
          <a:prstGeom prst="rect">
            <a:avLst/>
          </a:prstGeom>
          <a:noFill/>
          <a:ln w="9525">
            <a:noFill/>
            <a:miter lim="800000"/>
            <a:headEnd/>
            <a:tailEnd/>
          </a:ln>
        </p:spPr>
      </p:pic>
      <p:pic>
        <p:nvPicPr>
          <p:cNvPr id="58372" name="Picture 3"/>
          <p:cNvPicPr>
            <a:picLocks noChangeAspect="1" noChangeArrowheads="1"/>
          </p:cNvPicPr>
          <p:nvPr/>
        </p:nvPicPr>
        <p:blipFill>
          <a:blip r:embed="rId3"/>
          <a:srcRect/>
          <a:stretch>
            <a:fillRect/>
          </a:stretch>
        </p:blipFill>
        <p:spPr bwMode="auto">
          <a:xfrm>
            <a:off x="1143000" y="3643313"/>
            <a:ext cx="369570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CuadroTexto"/>
          <p:cNvSpPr txBox="1">
            <a:spLocks noChangeArrowheads="1"/>
          </p:cNvSpPr>
          <p:nvPr/>
        </p:nvSpPr>
        <p:spPr bwMode="auto">
          <a:xfrm>
            <a:off x="1285875" y="271463"/>
            <a:ext cx="7358063" cy="6586537"/>
          </a:xfrm>
          <a:prstGeom prst="rect">
            <a:avLst/>
          </a:prstGeom>
          <a:noFill/>
          <a:ln w="9525">
            <a:noFill/>
            <a:miter lim="800000"/>
            <a:headEnd/>
            <a:tailEnd/>
          </a:ln>
        </p:spPr>
        <p:txBody>
          <a:bodyPr>
            <a:spAutoFit/>
          </a:bodyPr>
          <a:lstStyle/>
          <a:p>
            <a:pPr algn="ctr"/>
            <a:r>
              <a:rPr lang="es-ES" b="1"/>
              <a:t>CONCLUSIONES</a:t>
            </a:r>
            <a:endParaRPr lang="es-EC"/>
          </a:p>
          <a:p>
            <a:r>
              <a:rPr lang="es-ES" b="1"/>
              <a:t> </a:t>
            </a:r>
            <a:endParaRPr lang="es-EC"/>
          </a:p>
          <a:p>
            <a:r>
              <a:rPr lang="es-ES"/>
              <a:t> </a:t>
            </a:r>
            <a:endParaRPr lang="es-EC"/>
          </a:p>
          <a:p>
            <a:pPr algn="just">
              <a:buFont typeface="Arial" charset="0"/>
              <a:buChar char="•"/>
            </a:pPr>
            <a:r>
              <a:rPr lang="es-ES" sz="1400"/>
              <a:t> La planta de nivel utilizada en este proyecto, es un sistema físico en donde se hace necesario un control por realimentación, debido a que un control manual (el cual consistiría en obtener niveles deseados fijando una apertura de válvula predeterminada), posee las limitaciones de vulnerabilidad frente a perturbaciones y una constante de tiempo en lazo abierto muy grande.</a:t>
            </a:r>
            <a:endParaRPr lang="es-EC" sz="1400"/>
          </a:p>
          <a:p>
            <a:pPr algn="just"/>
            <a:endParaRPr lang="es-EC" sz="1400"/>
          </a:p>
          <a:p>
            <a:pPr algn="just">
              <a:buFont typeface="Arial" charset="0"/>
              <a:buChar char="•"/>
            </a:pPr>
            <a:r>
              <a:rPr lang="es-ES" sz="1400"/>
              <a:t> Al finalizar este proyecto se puede verificar que los objetivos comunes de las redes industriales son: la reducción en los costos de cableado, facilidad de expansión de conexiones futuras, opción de mayor transporte de información de los instrumentos, el control descentralizado (el control y procesamiento de señales se reparte entre varios dispositivos), y el monitoreo general de un proceso.</a:t>
            </a:r>
            <a:endParaRPr lang="es-EC" sz="1400"/>
          </a:p>
          <a:p>
            <a:pPr algn="just"/>
            <a:r>
              <a:rPr lang="es-ES" sz="1400"/>
              <a:t> </a:t>
            </a:r>
            <a:endParaRPr lang="es-EC" sz="1400"/>
          </a:p>
          <a:p>
            <a:pPr algn="just">
              <a:buFont typeface="Arial" charset="0"/>
              <a:buChar char="•"/>
            </a:pPr>
            <a:r>
              <a:rPr lang="es-ES" sz="1400"/>
              <a:t>El uso del OPC ha permitido trabajar con varias herramientas de hardware y software de distintos fabricantes, de una manera transparente y confiable.</a:t>
            </a:r>
          </a:p>
          <a:p>
            <a:pPr algn="just">
              <a:buFont typeface="Arial" charset="0"/>
              <a:buChar char="•"/>
            </a:pPr>
            <a:endParaRPr lang="es-ES" sz="1400"/>
          </a:p>
          <a:p>
            <a:pPr algn="just">
              <a:buFont typeface="Arial" charset="0"/>
              <a:buChar char="•"/>
            </a:pPr>
            <a:r>
              <a:rPr lang="es-ES" sz="1400"/>
              <a:t>La sintonía de los parámetros PID constituye una tarea que involucra el conocimiento general del comportamiento de la planta y la influencia particular de cada uno de los parámetros en la respuesta del sistema.</a:t>
            </a:r>
            <a:endParaRPr lang="es-EC" sz="1400"/>
          </a:p>
          <a:p>
            <a:pPr algn="just">
              <a:buFont typeface="Arial" charset="0"/>
              <a:buChar char="•"/>
            </a:pPr>
            <a:endParaRPr lang="es-ES" sz="1400"/>
          </a:p>
          <a:p>
            <a:pPr algn="just">
              <a:buFont typeface="Arial" charset="0"/>
              <a:buChar char="•"/>
            </a:pPr>
            <a:r>
              <a:rPr lang="es-ES" sz="1400"/>
              <a:t>El contenido didáctico de la estación de entrenamiento Gunt RT 450, básicamente abarca tres aspectos: Instrumentación (conexión de sensores, acondicionamiento de señal), Comunicación industrial (Profibus, OPC, tarjetas de adquisición), y  Control de procesos (análisis general de sistemas físicos, sintonía de reguladores).</a:t>
            </a:r>
            <a:endParaRPr lang="es-EC" sz="1400"/>
          </a:p>
          <a:p>
            <a:r>
              <a:rPr lang="es-ES" sz="1400"/>
              <a:t> </a:t>
            </a:r>
            <a:endParaRPr lang="es-EC" sz="1400"/>
          </a:p>
          <a:p>
            <a:endParaRPr lang="es-EC" sz="1400"/>
          </a:p>
          <a:p>
            <a:endParaRPr lang="es-EC"/>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CuadroTexto"/>
          <p:cNvSpPr txBox="1">
            <a:spLocks noChangeArrowheads="1"/>
          </p:cNvSpPr>
          <p:nvPr/>
        </p:nvSpPr>
        <p:spPr bwMode="auto">
          <a:xfrm>
            <a:off x="1643063" y="857250"/>
            <a:ext cx="6572250" cy="2308225"/>
          </a:xfrm>
          <a:prstGeom prst="rect">
            <a:avLst/>
          </a:prstGeom>
          <a:noFill/>
          <a:ln w="9525">
            <a:noFill/>
            <a:miter lim="800000"/>
            <a:headEnd/>
            <a:tailEnd/>
          </a:ln>
        </p:spPr>
        <p:txBody>
          <a:bodyPr>
            <a:spAutoFit/>
          </a:bodyPr>
          <a:lstStyle/>
          <a:p>
            <a:pPr algn="just">
              <a:buFont typeface="Arial" charset="0"/>
              <a:buChar char="•"/>
            </a:pPr>
            <a:r>
              <a:rPr lang="es-ES" sz="1400"/>
              <a:t>La comunicación en modo acíclico de Profibus DP, permite disminuir el tiempo de ciclo del bus, puesto que ciertos parámetros sólo se transmitirán cuando el usuario lo requiera, reduciendo así el número de bytes por ciclo que se transportan.</a:t>
            </a:r>
            <a:endParaRPr lang="es-EC" sz="1400"/>
          </a:p>
          <a:p>
            <a:pPr algn="just">
              <a:buFont typeface="Arial" charset="0"/>
              <a:buChar char="•"/>
            </a:pPr>
            <a:endParaRPr lang="es-ES" sz="1400"/>
          </a:p>
          <a:p>
            <a:pPr algn="just">
              <a:buFont typeface="Arial" charset="0"/>
              <a:buChar char="•"/>
            </a:pPr>
            <a:r>
              <a:rPr lang="es-ES" sz="1400"/>
              <a:t>El software Labview constituye una herramienta completa para el diseño y la implementación del control de un proceso, abarcando todo las etapas involucradas: adquisición de señales, identificación de sistemas, análisis de sistemas, diseño de controlador, simulación y control en tiempo real.</a:t>
            </a:r>
            <a:endParaRPr lang="es-EC" sz="1400"/>
          </a:p>
          <a:p>
            <a:endParaRPr lang="es-EC"/>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500" y="571500"/>
            <a:ext cx="6000750" cy="5878513"/>
          </a:xfrm>
          <a:prstGeom prst="rect">
            <a:avLst/>
          </a:prstGeom>
          <a:noFill/>
        </p:spPr>
        <p:txBody>
          <a:bodyPr>
            <a:spAutoFit/>
          </a:bodyPr>
          <a:lstStyle/>
          <a:p>
            <a:pPr algn="ctr">
              <a:defRPr/>
            </a:pPr>
            <a:r>
              <a:rPr lang="es-ES" b="1" dirty="0"/>
              <a:t>RECOMENDACIONES</a:t>
            </a:r>
            <a:endParaRPr lang="es-EC" dirty="0"/>
          </a:p>
          <a:p>
            <a:pPr>
              <a:defRPr/>
            </a:pPr>
            <a:r>
              <a:rPr lang="es-ES" b="1" dirty="0"/>
              <a:t> </a:t>
            </a:r>
            <a:endParaRPr lang="es-EC" dirty="0"/>
          </a:p>
          <a:p>
            <a:pPr algn="just">
              <a:buFont typeface="Arial" pitchFamily="34" charset="0"/>
              <a:buChar char="•"/>
              <a:defRPr/>
            </a:pPr>
            <a:r>
              <a:rPr lang="es-ES" sz="1400" dirty="0"/>
              <a:t> Se recomienda hacer pruebas a los equipos e instrumentos, para la verificación de los valores de los parámetros indicados en la placa, puesto que los manuales pueden contener errores.</a:t>
            </a:r>
            <a:endParaRPr lang="es-EC" sz="1400" dirty="0"/>
          </a:p>
          <a:p>
            <a:pPr algn="just">
              <a:defRPr/>
            </a:pPr>
            <a:endParaRPr lang="es-EC" sz="1400" dirty="0"/>
          </a:p>
          <a:p>
            <a:pPr algn="just">
              <a:buFont typeface="Arial" pitchFamily="34" charset="0"/>
              <a:buChar char="•"/>
              <a:defRPr/>
            </a:pPr>
            <a:r>
              <a:rPr lang="es-ES" sz="1400" dirty="0"/>
              <a:t> Cuando se pretende controlar una planta, es indispensable realizar pruebas de la magnitud de los efectos que acarrean los cambios en las entradas del sistema.</a:t>
            </a:r>
            <a:endParaRPr lang="es-EC" sz="1400" dirty="0"/>
          </a:p>
          <a:p>
            <a:pPr algn="just">
              <a:defRPr/>
            </a:pPr>
            <a:endParaRPr lang="es-EC" sz="1400" dirty="0"/>
          </a:p>
          <a:p>
            <a:pPr algn="just">
              <a:buFont typeface="Arial" pitchFamily="34" charset="0"/>
              <a:buChar char="•"/>
              <a:defRPr/>
            </a:pPr>
            <a:r>
              <a:rPr lang="es-ES" sz="1400" dirty="0"/>
              <a:t> Se deben plantear aplicaciones que involucren el aprovechamiento de todas las funcionalidades del PLC y el controlador industrial.</a:t>
            </a:r>
            <a:endParaRPr lang="es-EC" sz="1400" dirty="0"/>
          </a:p>
          <a:p>
            <a:pPr algn="just">
              <a:defRPr/>
            </a:pPr>
            <a:endParaRPr lang="es-EC" sz="1400" dirty="0"/>
          </a:p>
          <a:p>
            <a:pPr algn="just">
              <a:buFont typeface="Arial" pitchFamily="34" charset="0"/>
              <a:buChar char="•"/>
              <a:defRPr/>
            </a:pPr>
            <a:r>
              <a:rPr lang="es-ES" sz="1400" dirty="0"/>
              <a:t> Implementar diferentes formas de comunicación, como por ejemplo:</a:t>
            </a:r>
            <a:endParaRPr lang="es-EC" sz="1400" dirty="0"/>
          </a:p>
          <a:p>
            <a:pPr marL="352425" algn="just">
              <a:buFont typeface="Arial" pitchFamily="34" charset="0"/>
              <a:buChar char="•"/>
              <a:defRPr/>
            </a:pPr>
            <a:r>
              <a:rPr lang="es-ES" sz="1400" dirty="0"/>
              <a:t>Red de </a:t>
            </a:r>
            <a:r>
              <a:rPr lang="es-ES" sz="1400" dirty="0" err="1"/>
              <a:t>PLC´s</a:t>
            </a:r>
            <a:r>
              <a:rPr lang="es-ES" sz="1400" dirty="0"/>
              <a:t> mediante el protocolo </a:t>
            </a:r>
            <a:r>
              <a:rPr lang="es-ES" sz="1400" dirty="0" err="1"/>
              <a:t>Suconet</a:t>
            </a:r>
            <a:r>
              <a:rPr lang="es-ES" sz="1400" dirty="0"/>
              <a:t>, propio del PLC </a:t>
            </a:r>
            <a:r>
              <a:rPr lang="es-ES" sz="1400" dirty="0" err="1"/>
              <a:t>Klockner</a:t>
            </a:r>
            <a:r>
              <a:rPr lang="es-ES" sz="1400" dirty="0"/>
              <a:t> </a:t>
            </a:r>
            <a:r>
              <a:rPr lang="es-ES" sz="1400" dirty="0" err="1"/>
              <a:t>Moeller</a:t>
            </a:r>
            <a:r>
              <a:rPr lang="es-ES" sz="1400" dirty="0"/>
              <a:t>. </a:t>
            </a:r>
            <a:endParaRPr lang="es-EC" sz="1400" dirty="0"/>
          </a:p>
          <a:p>
            <a:pPr marL="352425" algn="just">
              <a:buFont typeface="Arial" pitchFamily="34" charset="0"/>
              <a:buChar char="•"/>
              <a:defRPr/>
            </a:pPr>
            <a:r>
              <a:rPr lang="es-ES" sz="1400" dirty="0"/>
              <a:t>Publicación en la Web de un panel frontal de un VI.</a:t>
            </a:r>
            <a:endParaRPr lang="es-EC" sz="1400" dirty="0"/>
          </a:p>
          <a:p>
            <a:pPr marL="352425" algn="just">
              <a:buFont typeface="Arial" pitchFamily="34" charset="0"/>
              <a:buChar char="•"/>
              <a:defRPr/>
            </a:pPr>
            <a:r>
              <a:rPr lang="es-ES" sz="1400" dirty="0"/>
              <a:t>Configuración de OPC remoto.</a:t>
            </a:r>
          </a:p>
          <a:p>
            <a:pPr algn="just">
              <a:defRPr/>
            </a:pPr>
            <a:endParaRPr lang="es-ES" sz="1400" dirty="0"/>
          </a:p>
          <a:p>
            <a:pPr algn="just">
              <a:buFont typeface="Arial" pitchFamily="34" charset="0"/>
              <a:buChar char="•"/>
              <a:defRPr/>
            </a:pPr>
            <a:r>
              <a:rPr lang="es-ES" sz="1400" dirty="0"/>
              <a:t>Usar un sensor de presión en la planta de nivel, como una variante de la forma de </a:t>
            </a:r>
            <a:r>
              <a:rPr lang="es-ES" sz="1400" dirty="0" err="1"/>
              <a:t>sensar</a:t>
            </a:r>
            <a:r>
              <a:rPr lang="es-ES" sz="1400" dirty="0"/>
              <a:t> el nivel; estudiar el control en cascada caudal – nivel.</a:t>
            </a:r>
          </a:p>
          <a:p>
            <a:pPr algn="just">
              <a:buFont typeface="Arial" pitchFamily="34" charset="0"/>
              <a:buChar char="•"/>
              <a:defRPr/>
            </a:pPr>
            <a:endParaRPr lang="es-EC" sz="1400" dirty="0"/>
          </a:p>
          <a:p>
            <a:pPr algn="just">
              <a:buFont typeface="Arial" pitchFamily="34" charset="0"/>
              <a:buChar char="•"/>
              <a:defRPr/>
            </a:pPr>
            <a:r>
              <a:rPr lang="es-ES" sz="1400" dirty="0"/>
              <a:t>Proceder a hacer una limpieza periódica del sistema de tuberías y reservorio del tanque, y hacer una prueba utilizando refrigerante anticorrosivo como líquido de trabajo, para de esa manera evitar el óxido. </a:t>
            </a:r>
            <a:endParaRPr lang="es-EC" sz="1400" dirty="0"/>
          </a:p>
          <a:p>
            <a:pPr>
              <a:defRPr/>
            </a:pP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2643188" y="642938"/>
            <a:ext cx="4500562" cy="646112"/>
          </a:xfrm>
          <a:prstGeom prst="rect">
            <a:avLst/>
          </a:prstGeom>
          <a:noFill/>
          <a:ln w="9525">
            <a:noFill/>
            <a:miter lim="800000"/>
            <a:headEnd/>
            <a:tailEnd/>
          </a:ln>
        </p:spPr>
        <p:txBody>
          <a:bodyPr>
            <a:spAutoFit/>
          </a:bodyPr>
          <a:lstStyle/>
          <a:p>
            <a:pPr algn="ctr"/>
            <a:r>
              <a:rPr lang="es-ES_tradnl"/>
              <a:t>Válvula de Control con posicionador electroneumático</a:t>
            </a:r>
            <a:endParaRPr lang="es-EC"/>
          </a:p>
        </p:txBody>
      </p:sp>
      <p:pic>
        <p:nvPicPr>
          <p:cNvPr id="13315" name="Picture 2"/>
          <p:cNvPicPr>
            <a:picLocks noChangeAspect="1" noChangeArrowheads="1"/>
          </p:cNvPicPr>
          <p:nvPr/>
        </p:nvPicPr>
        <p:blipFill>
          <a:blip r:embed="rId2"/>
          <a:srcRect/>
          <a:stretch>
            <a:fillRect/>
          </a:stretch>
        </p:blipFill>
        <p:spPr bwMode="auto">
          <a:xfrm>
            <a:off x="6429375" y="1571625"/>
            <a:ext cx="2476500" cy="1714500"/>
          </a:xfrm>
          <a:prstGeom prst="rect">
            <a:avLst/>
          </a:prstGeom>
          <a:noFill/>
          <a:ln w="9525">
            <a:noFill/>
            <a:miter lim="800000"/>
            <a:headEnd/>
            <a:tailEnd/>
          </a:ln>
        </p:spPr>
      </p:pic>
      <p:pic>
        <p:nvPicPr>
          <p:cNvPr id="13316" name="Picture 3"/>
          <p:cNvPicPr>
            <a:picLocks noChangeAspect="1" noChangeArrowheads="1"/>
          </p:cNvPicPr>
          <p:nvPr/>
        </p:nvPicPr>
        <p:blipFill>
          <a:blip r:embed="rId3"/>
          <a:srcRect/>
          <a:stretch>
            <a:fillRect/>
          </a:stretch>
        </p:blipFill>
        <p:spPr bwMode="auto">
          <a:xfrm>
            <a:off x="1500188" y="3429000"/>
            <a:ext cx="4357687" cy="2822575"/>
          </a:xfrm>
          <a:prstGeom prst="rect">
            <a:avLst/>
          </a:prstGeom>
          <a:noFill/>
          <a:ln w="9525">
            <a:noFill/>
            <a:miter lim="800000"/>
            <a:headEnd/>
            <a:tailEnd/>
          </a:ln>
        </p:spPr>
      </p:pic>
      <p:pic>
        <p:nvPicPr>
          <p:cNvPr id="13317" name="4 Imagen"/>
          <p:cNvPicPr>
            <a:picLocks noChangeAspect="1" noChangeArrowheads="1"/>
          </p:cNvPicPr>
          <p:nvPr/>
        </p:nvPicPr>
        <p:blipFill>
          <a:blip r:embed="rId4"/>
          <a:srcRect/>
          <a:stretch>
            <a:fillRect/>
          </a:stretch>
        </p:blipFill>
        <p:spPr bwMode="auto">
          <a:xfrm>
            <a:off x="1500188" y="1357313"/>
            <a:ext cx="4632325" cy="1806575"/>
          </a:xfrm>
          <a:prstGeom prst="rect">
            <a:avLst/>
          </a:prstGeom>
          <a:noFill/>
          <a:ln w="9525">
            <a:noFill/>
            <a:miter lim="800000"/>
            <a:headEnd/>
            <a:tailEnd/>
          </a:ln>
        </p:spPr>
      </p:pic>
      <p:pic>
        <p:nvPicPr>
          <p:cNvPr id="13318" name="Picture 4"/>
          <p:cNvPicPr>
            <a:picLocks noChangeAspect="1" noChangeArrowheads="1"/>
          </p:cNvPicPr>
          <p:nvPr/>
        </p:nvPicPr>
        <p:blipFill>
          <a:blip r:embed="rId5"/>
          <a:srcRect/>
          <a:stretch>
            <a:fillRect/>
          </a:stretch>
        </p:blipFill>
        <p:spPr bwMode="auto">
          <a:xfrm>
            <a:off x="6143625" y="4487863"/>
            <a:ext cx="2286000" cy="1844675"/>
          </a:xfrm>
          <a:prstGeom prst="rect">
            <a:avLst/>
          </a:prstGeom>
          <a:noFill/>
          <a:ln w="9525">
            <a:noFill/>
            <a:miter lim="800000"/>
            <a:headEnd/>
            <a:tailEnd/>
          </a:ln>
        </p:spPr>
      </p:pic>
      <p:sp>
        <p:nvSpPr>
          <p:cNvPr id="13319" name="6 CuadroTexto"/>
          <p:cNvSpPr txBox="1">
            <a:spLocks noChangeArrowheads="1"/>
          </p:cNvSpPr>
          <p:nvPr/>
        </p:nvSpPr>
        <p:spPr bwMode="auto">
          <a:xfrm>
            <a:off x="1428750" y="6286500"/>
            <a:ext cx="4429125" cy="307975"/>
          </a:xfrm>
          <a:prstGeom prst="rect">
            <a:avLst/>
          </a:prstGeom>
          <a:noFill/>
          <a:ln w="9525">
            <a:noFill/>
            <a:miter lim="800000"/>
            <a:headEnd/>
            <a:tailEnd/>
          </a:ln>
        </p:spPr>
        <p:txBody>
          <a:bodyPr>
            <a:spAutoFit/>
          </a:bodyPr>
          <a:lstStyle/>
          <a:p>
            <a:pPr algn="ctr"/>
            <a:r>
              <a:rPr lang="es-ES_tradnl" sz="1400"/>
              <a:t>Esquema de funcionamiento del posicionador</a:t>
            </a:r>
            <a:endParaRPr lang="es-EC"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CuadroTexto"/>
          <p:cNvSpPr txBox="1">
            <a:spLocks noChangeArrowheads="1"/>
          </p:cNvSpPr>
          <p:nvPr/>
        </p:nvSpPr>
        <p:spPr bwMode="auto">
          <a:xfrm>
            <a:off x="2286000" y="571500"/>
            <a:ext cx="4929188" cy="369888"/>
          </a:xfrm>
          <a:prstGeom prst="rect">
            <a:avLst/>
          </a:prstGeom>
          <a:noFill/>
          <a:ln w="9525">
            <a:noFill/>
            <a:miter lim="800000"/>
            <a:headEnd/>
            <a:tailEnd/>
          </a:ln>
        </p:spPr>
        <p:txBody>
          <a:bodyPr>
            <a:spAutoFit/>
          </a:bodyPr>
          <a:lstStyle/>
          <a:p>
            <a:pPr algn="ctr"/>
            <a:r>
              <a:rPr lang="es-ES_tradnl"/>
              <a:t>Característica de Flujo</a:t>
            </a:r>
            <a:endParaRPr lang="es-EC"/>
          </a:p>
        </p:txBody>
      </p:sp>
      <p:pic>
        <p:nvPicPr>
          <p:cNvPr id="14339" name="2 Imagen"/>
          <p:cNvPicPr>
            <a:picLocks noChangeAspect="1" noChangeArrowheads="1"/>
          </p:cNvPicPr>
          <p:nvPr/>
        </p:nvPicPr>
        <p:blipFill>
          <a:blip r:embed="rId2"/>
          <a:srcRect/>
          <a:stretch>
            <a:fillRect/>
          </a:stretch>
        </p:blipFill>
        <p:spPr bwMode="auto">
          <a:xfrm>
            <a:off x="1214438" y="1714500"/>
            <a:ext cx="3381375" cy="2317750"/>
          </a:xfrm>
          <a:prstGeom prst="rect">
            <a:avLst/>
          </a:prstGeom>
          <a:noFill/>
          <a:ln w="9525">
            <a:noFill/>
            <a:miter lim="800000"/>
            <a:headEnd/>
            <a:tailEnd/>
          </a:ln>
        </p:spPr>
      </p:pic>
      <p:pic>
        <p:nvPicPr>
          <p:cNvPr id="14340" name="3 Imagen"/>
          <p:cNvPicPr>
            <a:picLocks noChangeAspect="1" noChangeArrowheads="1"/>
          </p:cNvPicPr>
          <p:nvPr/>
        </p:nvPicPr>
        <p:blipFill>
          <a:blip r:embed="rId3"/>
          <a:srcRect/>
          <a:stretch>
            <a:fillRect/>
          </a:stretch>
        </p:blipFill>
        <p:spPr bwMode="auto">
          <a:xfrm>
            <a:off x="5072063" y="2000250"/>
            <a:ext cx="3754437" cy="1581150"/>
          </a:xfrm>
          <a:prstGeom prst="rect">
            <a:avLst/>
          </a:prstGeom>
          <a:noFill/>
          <a:ln w="9525">
            <a:noFill/>
            <a:miter lim="800000"/>
            <a:headEnd/>
            <a:tailEnd/>
          </a:ln>
        </p:spPr>
      </p:pic>
      <p:sp>
        <p:nvSpPr>
          <p:cNvPr id="1434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14342"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57438" y="5143500"/>
            <a:ext cx="1123950" cy="542925"/>
          </a:xfrm>
          <a:prstGeom prst="rect">
            <a:avLst/>
          </a:prstGeom>
          <a:noFill/>
          <a:ln w="9525">
            <a:noFill/>
            <a:miter lim="800000"/>
            <a:headEnd/>
            <a:tailEnd/>
          </a:ln>
        </p:spPr>
      </p:pic>
      <p:sp>
        <p:nvSpPr>
          <p:cNvPr id="14343" name="Rectangle 3"/>
          <p:cNvSpPr>
            <a:spLocks noChangeArrowheads="1"/>
          </p:cNvSpPr>
          <p:nvPr/>
        </p:nvSpPr>
        <p:spPr bwMode="auto">
          <a:xfrm>
            <a:off x="539750" y="1000125"/>
            <a:ext cx="9144000" cy="0"/>
          </a:xfrm>
          <a:prstGeom prst="rect">
            <a:avLst/>
          </a:prstGeom>
          <a:noFill/>
          <a:ln w="9525">
            <a:noFill/>
            <a:miter lim="800000"/>
            <a:headEnd/>
            <a:tailEnd/>
          </a:ln>
        </p:spPr>
        <p:txBody>
          <a:bodyPr wrap="none" anchor="ctr">
            <a:spAutoFit/>
          </a:bodyPr>
          <a:lstStyle/>
          <a:p>
            <a:endParaRPr lang="es-ES"/>
          </a:p>
        </p:txBody>
      </p:sp>
      <p:sp>
        <p:nvSpPr>
          <p:cNvPr id="1434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14345" name="Imagen 10"/>
          <p:cNvPicPr>
            <a:picLocks noChangeAspect="1" noChangeArrowheads="1"/>
          </p:cNvPicPr>
          <p:nvPr/>
        </p:nvPicPr>
        <p:blipFill>
          <a:blip r:embed="rId5"/>
          <a:srcRect/>
          <a:stretch>
            <a:fillRect/>
          </a:stretch>
        </p:blipFill>
        <p:spPr bwMode="auto">
          <a:xfrm>
            <a:off x="5500688" y="4071938"/>
            <a:ext cx="2500312" cy="2200275"/>
          </a:xfrm>
          <a:prstGeom prst="rect">
            <a:avLst/>
          </a:prstGeom>
          <a:noFill/>
          <a:ln w="9525">
            <a:noFill/>
            <a:miter lim="800000"/>
            <a:headEnd/>
            <a:tailEnd/>
          </a:ln>
        </p:spPr>
      </p:pic>
      <p:sp>
        <p:nvSpPr>
          <p:cNvPr id="14346" name="Rectangle 6"/>
          <p:cNvSpPr>
            <a:spLocks noChangeArrowheads="1"/>
          </p:cNvSpPr>
          <p:nvPr/>
        </p:nvSpPr>
        <p:spPr bwMode="auto">
          <a:xfrm>
            <a:off x="4714875" y="6429375"/>
            <a:ext cx="4286250" cy="277813"/>
          </a:xfrm>
          <a:prstGeom prst="rect">
            <a:avLst/>
          </a:prstGeom>
          <a:noFill/>
          <a:ln w="9525">
            <a:noFill/>
            <a:miter lim="800000"/>
            <a:headEnd/>
            <a:tailEnd/>
          </a:ln>
        </p:spPr>
        <p:txBody>
          <a:bodyPr anchor="ctr">
            <a:spAutoFit/>
          </a:bodyPr>
          <a:lstStyle/>
          <a:p>
            <a:pPr algn="ctr"/>
            <a:r>
              <a:rPr lang="es-ES" sz="1200">
                <a:cs typeface="Times New Roman" pitchFamily="18" charset="0"/>
              </a:rPr>
              <a:t>Característica instalada</a:t>
            </a: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CuadroTexto"/>
          <p:cNvSpPr txBox="1">
            <a:spLocks noChangeArrowheads="1"/>
          </p:cNvSpPr>
          <p:nvPr/>
        </p:nvSpPr>
        <p:spPr bwMode="auto">
          <a:xfrm>
            <a:off x="3143250" y="357188"/>
            <a:ext cx="3500438" cy="369887"/>
          </a:xfrm>
          <a:prstGeom prst="rect">
            <a:avLst/>
          </a:prstGeom>
          <a:noFill/>
          <a:ln w="9525">
            <a:noFill/>
            <a:miter lim="800000"/>
            <a:headEnd/>
            <a:tailEnd/>
          </a:ln>
        </p:spPr>
        <p:txBody>
          <a:bodyPr>
            <a:spAutoFit/>
          </a:bodyPr>
          <a:lstStyle/>
          <a:p>
            <a:pPr algn="ctr"/>
            <a:r>
              <a:rPr lang="es-ES_tradnl"/>
              <a:t>Controlador industrial ABB</a:t>
            </a:r>
            <a:endParaRPr lang="es-EC"/>
          </a:p>
        </p:txBody>
      </p:sp>
      <p:pic>
        <p:nvPicPr>
          <p:cNvPr id="15363" name="2 Imagen"/>
          <p:cNvPicPr>
            <a:picLocks noChangeAspect="1" noChangeArrowheads="1"/>
          </p:cNvPicPr>
          <p:nvPr/>
        </p:nvPicPr>
        <p:blipFill>
          <a:blip r:embed="rId2"/>
          <a:srcRect/>
          <a:stretch>
            <a:fillRect/>
          </a:stretch>
        </p:blipFill>
        <p:spPr bwMode="auto">
          <a:xfrm>
            <a:off x="2357438" y="1143000"/>
            <a:ext cx="1214437" cy="1123950"/>
          </a:xfrm>
          <a:prstGeom prst="rect">
            <a:avLst/>
          </a:prstGeom>
          <a:noFill/>
          <a:ln w="9525">
            <a:noFill/>
            <a:miter lim="800000"/>
            <a:headEnd/>
            <a:tailEnd/>
          </a:ln>
        </p:spPr>
      </p:pic>
      <p:pic>
        <p:nvPicPr>
          <p:cNvPr id="15364" name="Picture 1"/>
          <p:cNvPicPr>
            <a:picLocks noChangeAspect="1" noChangeArrowheads="1"/>
          </p:cNvPicPr>
          <p:nvPr/>
        </p:nvPicPr>
        <p:blipFill>
          <a:blip r:embed="rId3"/>
          <a:srcRect/>
          <a:stretch>
            <a:fillRect/>
          </a:stretch>
        </p:blipFill>
        <p:spPr bwMode="auto">
          <a:xfrm>
            <a:off x="5072063" y="857250"/>
            <a:ext cx="2643187" cy="1868488"/>
          </a:xfrm>
          <a:prstGeom prst="rect">
            <a:avLst/>
          </a:prstGeom>
          <a:noFill/>
          <a:ln w="9525">
            <a:noFill/>
            <a:miter lim="800000"/>
            <a:headEnd/>
            <a:tailEnd/>
          </a:ln>
        </p:spPr>
      </p:pic>
      <p:pic>
        <p:nvPicPr>
          <p:cNvPr id="15365" name="4 Imagen"/>
          <p:cNvPicPr>
            <a:picLocks noChangeAspect="1" noChangeArrowheads="1"/>
          </p:cNvPicPr>
          <p:nvPr/>
        </p:nvPicPr>
        <p:blipFill>
          <a:blip r:embed="rId4"/>
          <a:srcRect/>
          <a:stretch>
            <a:fillRect/>
          </a:stretch>
        </p:blipFill>
        <p:spPr bwMode="auto">
          <a:xfrm>
            <a:off x="1857375" y="2428875"/>
            <a:ext cx="6429375"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2928938" y="714375"/>
            <a:ext cx="4286250" cy="369888"/>
          </a:xfrm>
          <a:prstGeom prst="rect">
            <a:avLst/>
          </a:prstGeom>
          <a:noFill/>
          <a:ln w="9525">
            <a:noFill/>
            <a:miter lim="800000"/>
            <a:headEnd/>
            <a:tailEnd/>
          </a:ln>
        </p:spPr>
        <p:txBody>
          <a:bodyPr>
            <a:spAutoFit/>
          </a:bodyPr>
          <a:lstStyle/>
          <a:p>
            <a:pPr algn="ctr"/>
            <a:r>
              <a:rPr lang="es-ES_tradnl"/>
              <a:t>PLC Klockner Moeller</a:t>
            </a:r>
            <a:endParaRPr lang="es-EC"/>
          </a:p>
        </p:txBody>
      </p:sp>
      <p:pic>
        <p:nvPicPr>
          <p:cNvPr id="16387" name="Picture 1"/>
          <p:cNvPicPr>
            <a:picLocks noChangeAspect="1" noChangeArrowheads="1"/>
          </p:cNvPicPr>
          <p:nvPr/>
        </p:nvPicPr>
        <p:blipFill>
          <a:blip r:embed="rId2"/>
          <a:srcRect/>
          <a:stretch>
            <a:fillRect/>
          </a:stretch>
        </p:blipFill>
        <p:spPr bwMode="auto">
          <a:xfrm>
            <a:off x="1857375" y="3929063"/>
            <a:ext cx="2643188" cy="2689225"/>
          </a:xfrm>
          <a:prstGeom prst="rect">
            <a:avLst/>
          </a:prstGeom>
          <a:noFill/>
          <a:ln w="9525">
            <a:noFill/>
            <a:miter lim="800000"/>
            <a:headEnd/>
            <a:tailEnd/>
          </a:ln>
        </p:spPr>
      </p:pic>
      <p:pic>
        <p:nvPicPr>
          <p:cNvPr id="16388" name="Picture 2"/>
          <p:cNvPicPr>
            <a:picLocks noChangeAspect="1" noChangeArrowheads="1"/>
          </p:cNvPicPr>
          <p:nvPr/>
        </p:nvPicPr>
        <p:blipFill>
          <a:blip r:embed="rId3"/>
          <a:srcRect/>
          <a:stretch>
            <a:fillRect/>
          </a:stretch>
        </p:blipFill>
        <p:spPr bwMode="auto">
          <a:xfrm>
            <a:off x="6215063" y="4286250"/>
            <a:ext cx="1857375" cy="1962150"/>
          </a:xfrm>
          <a:prstGeom prst="rect">
            <a:avLst/>
          </a:prstGeom>
          <a:noFill/>
          <a:ln w="9525">
            <a:noFill/>
            <a:miter lim="800000"/>
            <a:headEnd/>
            <a:tailEnd/>
          </a:ln>
        </p:spPr>
      </p:pic>
      <p:pic>
        <p:nvPicPr>
          <p:cNvPr id="16389" name="Picture 3"/>
          <p:cNvPicPr>
            <a:picLocks noChangeAspect="1" noChangeArrowheads="1"/>
          </p:cNvPicPr>
          <p:nvPr/>
        </p:nvPicPr>
        <p:blipFill>
          <a:blip r:embed="rId4"/>
          <a:srcRect/>
          <a:stretch>
            <a:fillRect/>
          </a:stretch>
        </p:blipFill>
        <p:spPr bwMode="auto">
          <a:xfrm>
            <a:off x="3429000" y="1214438"/>
            <a:ext cx="3576638" cy="256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724</TotalTime>
  <Words>693</Words>
  <Application>Microsoft Office PowerPoint</Application>
  <PresentationFormat>Presentación en pantalla (4:3)</PresentationFormat>
  <Paragraphs>132</Paragraphs>
  <Slides>53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Arial</vt:lpstr>
      <vt:lpstr>Gill Sans MT</vt:lpstr>
      <vt:lpstr>Wingdings 2</vt:lpstr>
      <vt:lpstr>Verdana</vt:lpstr>
      <vt:lpstr>Calibri</vt:lpstr>
      <vt:lpstr>Times New Roman</vt:lpstr>
      <vt:lpstr>Symbol</vt:lpstr>
      <vt:lpstr>Solsticio</vt:lpstr>
      <vt:lpstr>Proyecto de Graduación</vt:lpstr>
      <vt:lpstr>Diapositiva 2</vt:lpstr>
      <vt:lpstr>Objetivos</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gudpad</dc:creator>
  <cp:lastModifiedBy>silgivar</cp:lastModifiedBy>
  <cp:revision>93</cp:revision>
  <dcterms:created xsi:type="dcterms:W3CDTF">2009-10-31T17:44:21Z</dcterms:created>
  <dcterms:modified xsi:type="dcterms:W3CDTF">2010-06-16T14:50:50Z</dcterms:modified>
</cp:coreProperties>
</file>