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96" r:id="rId1"/>
  </p:sldMasterIdLst>
  <p:sldIdLst>
    <p:sldId id="256" r:id="rId2"/>
    <p:sldId id="257" r:id="rId3"/>
    <p:sldId id="269" r:id="rId4"/>
    <p:sldId id="268" r:id="rId5"/>
    <p:sldId id="261" r:id="rId6"/>
    <p:sldId id="267" r:id="rId7"/>
    <p:sldId id="263" r:id="rId8"/>
    <p:sldId id="259" r:id="rId9"/>
    <p:sldId id="260" r:id="rId10"/>
    <p:sldId id="271" r:id="rId11"/>
    <p:sldId id="266" r:id="rId12"/>
    <p:sldId id="270" r:id="rId13"/>
    <p:sldId id="264" r:id="rId14"/>
    <p:sldId id="265" r:id="rId15"/>
    <p:sldId id="272" r:id="rId16"/>
    <p:sldId id="273" r:id="rId17"/>
    <p:sldId id="274"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366"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243ADA67-FA57-4062-AF06-D732607A2F7B}" type="datetimeFigureOut">
              <a:rPr lang="es-ES" smtClean="0"/>
              <a:pPr/>
              <a:t>16/12/2009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5E30B542-71D7-475F-8BCA-F91A374479AC}"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3ADA67-FA57-4062-AF06-D732607A2F7B}" type="datetimeFigureOut">
              <a:rPr lang="es-ES" smtClean="0"/>
              <a:pPr/>
              <a:t>16/12/2009</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E30B542-71D7-475F-8BCA-F91A374479AC}"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428604"/>
            <a:ext cx="7772400" cy="1470025"/>
          </a:xfrm>
        </p:spPr>
        <p:txBody>
          <a:bodyPr/>
          <a:lstStyle/>
          <a:p>
            <a:pPr algn="ctr"/>
            <a:r>
              <a:rPr lang="es-EC" dirty="0" smtClean="0"/>
              <a:t>   OBJETIVO GENERAL</a:t>
            </a:r>
            <a:endParaRPr lang="es-ES" dirty="0"/>
          </a:p>
        </p:txBody>
      </p:sp>
      <p:sp>
        <p:nvSpPr>
          <p:cNvPr id="3" name="2 Subtítulo"/>
          <p:cNvSpPr>
            <a:spLocks noGrp="1"/>
          </p:cNvSpPr>
          <p:nvPr>
            <p:ph type="subTitle" idx="1"/>
          </p:nvPr>
        </p:nvSpPr>
        <p:spPr>
          <a:xfrm>
            <a:off x="1714480" y="1785926"/>
            <a:ext cx="6400800" cy="4143404"/>
          </a:xfrm>
        </p:spPr>
        <p:txBody>
          <a:bodyPr>
            <a:normAutofit/>
          </a:bodyPr>
          <a:lstStyle/>
          <a:p>
            <a:pPr algn="just"/>
            <a:endParaRPr lang="es-EC" dirty="0" smtClean="0"/>
          </a:p>
          <a:p>
            <a:pPr algn="just"/>
            <a:r>
              <a:rPr lang="es-EC" dirty="0" smtClean="0"/>
              <a:t>Hacer </a:t>
            </a:r>
            <a:r>
              <a:rPr lang="es-EC" dirty="0" smtClean="0"/>
              <a:t>una comparación </a:t>
            </a:r>
            <a:r>
              <a:rPr lang="es-EC" dirty="0" smtClean="0"/>
              <a:t>del porcentaje de compresión del formato MP3 con el  porcentaje de compresión de audio en </a:t>
            </a:r>
            <a:r>
              <a:rPr lang="es-EC" dirty="0" smtClean="0"/>
              <a:t>diferentes formatos de imágenes </a:t>
            </a:r>
            <a:r>
              <a:rPr lang="es-EC" dirty="0" smtClean="0"/>
              <a:t>equivalentes</a:t>
            </a:r>
            <a:r>
              <a:rPr lang="es-ES" dirty="0" smtClean="0"/>
              <a:t> y también la calidad del audio recuperado a partir del formato MP3 y el audio recuperado a partir de las imágenes equivalentes</a:t>
            </a:r>
            <a:endParaRPr lang="es-EC"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2044720" y="71438"/>
          <a:ext cx="5384800" cy="6715125"/>
        </p:xfrm>
        <a:graphic>
          <a:graphicData uri="http://schemas.openxmlformats.org/presentationml/2006/ole">
            <p:oleObj spid="_x0000_s25602" name="Documento" r:id="rId3" imgW="5385501" imgH="6714570" progId="Word.Documen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2428860" y="214290"/>
            <a:ext cx="4857784" cy="500066"/>
          </a:xfrm>
        </p:spPr>
        <p:txBody>
          <a:bodyPr>
            <a:normAutofit fontScale="90000"/>
          </a:bodyPr>
          <a:lstStyle/>
          <a:p>
            <a:r>
              <a:rPr lang="es-EC" sz="3000" dirty="0" smtClean="0"/>
              <a:t>RESULTADOS CUALITATIVOS</a:t>
            </a:r>
            <a:endParaRPr lang="es-EC" sz="3000" dirty="0"/>
          </a:p>
        </p:txBody>
      </p:sp>
      <p:pic>
        <p:nvPicPr>
          <p:cNvPr id="8194" name="Picture 2"/>
          <p:cNvPicPr>
            <a:picLocks noChangeAspect="1" noChangeArrowheads="1"/>
          </p:cNvPicPr>
          <p:nvPr/>
        </p:nvPicPr>
        <p:blipFill>
          <a:blip r:embed="rId2"/>
          <a:srcRect/>
          <a:stretch>
            <a:fillRect/>
          </a:stretch>
        </p:blipFill>
        <p:spPr bwMode="auto">
          <a:xfrm>
            <a:off x="2057419" y="937423"/>
            <a:ext cx="5229225" cy="1438275"/>
          </a:xfrm>
          <a:prstGeom prst="rect">
            <a:avLst/>
          </a:prstGeom>
          <a:noFill/>
          <a:ln w="9525">
            <a:noFill/>
            <a:miter lim="800000"/>
            <a:headEnd/>
            <a:tailEnd/>
          </a:ln>
        </p:spPr>
      </p:pic>
      <p:sp>
        <p:nvSpPr>
          <p:cNvPr id="8" name="7 Rectángulo"/>
          <p:cNvSpPr/>
          <p:nvPr/>
        </p:nvSpPr>
        <p:spPr>
          <a:xfrm>
            <a:off x="1428728" y="2366183"/>
            <a:ext cx="6643734" cy="276999"/>
          </a:xfrm>
          <a:prstGeom prst="rect">
            <a:avLst/>
          </a:prstGeom>
        </p:spPr>
        <p:txBody>
          <a:bodyPr wrap="square">
            <a:spAutoFit/>
          </a:bodyPr>
          <a:lstStyle/>
          <a:p>
            <a:r>
              <a:rPr lang="es-ES" sz="1200" b="1" dirty="0" smtClean="0"/>
              <a:t>Audio original vs audio recuperado a partir de los formatos de imagen (</a:t>
            </a:r>
            <a:r>
              <a:rPr lang="es-ES" sz="1200" b="1" cap="all" dirty="0" smtClean="0"/>
              <a:t>canción.wav</a:t>
            </a:r>
            <a:r>
              <a:rPr lang="es-ES" sz="1200" b="1" dirty="0" smtClean="0"/>
              <a:t>)</a:t>
            </a:r>
            <a:endParaRPr lang="es-ES" sz="1200" b="1" dirty="0"/>
          </a:p>
        </p:txBody>
      </p:sp>
      <p:pic>
        <p:nvPicPr>
          <p:cNvPr id="8195" name="Picture 3"/>
          <p:cNvPicPr>
            <a:picLocks noChangeAspect="1" noChangeArrowheads="1"/>
          </p:cNvPicPr>
          <p:nvPr/>
        </p:nvPicPr>
        <p:blipFill>
          <a:blip r:embed="rId3"/>
          <a:srcRect/>
          <a:stretch>
            <a:fillRect/>
          </a:stretch>
        </p:blipFill>
        <p:spPr bwMode="auto">
          <a:xfrm>
            <a:off x="2571736" y="3152001"/>
            <a:ext cx="4333875" cy="638175"/>
          </a:xfrm>
          <a:prstGeom prst="rect">
            <a:avLst/>
          </a:prstGeom>
          <a:noFill/>
          <a:ln w="9525">
            <a:noFill/>
            <a:miter lim="800000"/>
            <a:headEnd/>
            <a:tailEnd/>
          </a:ln>
        </p:spPr>
      </p:pic>
      <p:sp>
        <p:nvSpPr>
          <p:cNvPr id="10" name="9 Rectángulo"/>
          <p:cNvSpPr/>
          <p:nvPr/>
        </p:nvSpPr>
        <p:spPr>
          <a:xfrm>
            <a:off x="2071670" y="3794943"/>
            <a:ext cx="5643602" cy="276999"/>
          </a:xfrm>
          <a:prstGeom prst="rect">
            <a:avLst/>
          </a:prstGeom>
        </p:spPr>
        <p:txBody>
          <a:bodyPr wrap="square">
            <a:spAutoFit/>
          </a:bodyPr>
          <a:lstStyle/>
          <a:p>
            <a:r>
              <a:rPr lang="es-ES" sz="1200" b="1" dirty="0" smtClean="0"/>
              <a:t>Audio original vs audio recuperado a partir de MP3 (</a:t>
            </a:r>
            <a:r>
              <a:rPr lang="es-ES" sz="1200" b="1" cap="all" dirty="0" smtClean="0"/>
              <a:t>canción.wav</a:t>
            </a:r>
            <a:r>
              <a:rPr lang="es-ES" sz="1200" b="1" dirty="0" smtClean="0"/>
              <a:t>)</a:t>
            </a:r>
            <a:endParaRPr lang="es-ES" sz="1200" b="1" dirty="0"/>
          </a:p>
        </p:txBody>
      </p:sp>
      <p:pic>
        <p:nvPicPr>
          <p:cNvPr id="8196" name="Picture 4"/>
          <p:cNvPicPr>
            <a:picLocks noChangeAspect="1" noChangeArrowheads="1"/>
          </p:cNvPicPr>
          <p:nvPr/>
        </p:nvPicPr>
        <p:blipFill>
          <a:blip r:embed="rId4"/>
          <a:srcRect/>
          <a:stretch>
            <a:fillRect/>
          </a:stretch>
        </p:blipFill>
        <p:spPr bwMode="auto">
          <a:xfrm>
            <a:off x="2071670" y="4652199"/>
            <a:ext cx="5219700" cy="638175"/>
          </a:xfrm>
          <a:prstGeom prst="rect">
            <a:avLst/>
          </a:prstGeom>
          <a:noFill/>
          <a:ln w="9525">
            <a:noFill/>
            <a:miter lim="800000"/>
            <a:headEnd/>
            <a:tailEnd/>
          </a:ln>
        </p:spPr>
      </p:pic>
      <p:sp>
        <p:nvSpPr>
          <p:cNvPr id="12" name="11 Rectángulo"/>
          <p:cNvSpPr/>
          <p:nvPr/>
        </p:nvSpPr>
        <p:spPr>
          <a:xfrm>
            <a:off x="1142976" y="5295141"/>
            <a:ext cx="7500990" cy="276999"/>
          </a:xfrm>
          <a:prstGeom prst="rect">
            <a:avLst/>
          </a:prstGeom>
        </p:spPr>
        <p:txBody>
          <a:bodyPr wrap="square">
            <a:spAutoFit/>
          </a:bodyPr>
          <a:lstStyle/>
          <a:p>
            <a:r>
              <a:rPr lang="es-ES" sz="1200" b="1" dirty="0" smtClean="0"/>
              <a:t>Audio recuperado a partir de las imágenes vs audio recuperado a partir de MP3 (</a:t>
            </a:r>
            <a:r>
              <a:rPr lang="es-ES" sz="1200" b="1" cap="all" dirty="0" smtClean="0"/>
              <a:t>canción.wav</a:t>
            </a:r>
            <a:r>
              <a:rPr lang="es-ES" sz="1200" b="1" dirty="0" smtClean="0"/>
              <a:t>)</a:t>
            </a:r>
            <a:endParaRPr lang="es-ES" sz="1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srcRect/>
          <a:stretch>
            <a:fillRect/>
          </a:stretch>
        </p:blipFill>
        <p:spPr bwMode="auto">
          <a:xfrm>
            <a:off x="1550308" y="1714488"/>
            <a:ext cx="6807906" cy="3286148"/>
          </a:xfrm>
          <a:prstGeom prst="rect">
            <a:avLst/>
          </a:prstGeom>
          <a:noFill/>
          <a:ln w="9525">
            <a:noFill/>
            <a:miter lim="800000"/>
            <a:headEnd/>
            <a:tailEnd/>
          </a:ln>
        </p:spPr>
      </p:pic>
      <p:sp>
        <p:nvSpPr>
          <p:cNvPr id="5" name="1 Título"/>
          <p:cNvSpPr>
            <a:spLocks noGrp="1"/>
          </p:cNvSpPr>
          <p:nvPr>
            <p:ph type="title"/>
          </p:nvPr>
        </p:nvSpPr>
        <p:spPr>
          <a:xfrm>
            <a:off x="2571736" y="357166"/>
            <a:ext cx="4857784" cy="500066"/>
          </a:xfrm>
        </p:spPr>
        <p:txBody>
          <a:bodyPr>
            <a:normAutofit fontScale="90000"/>
          </a:bodyPr>
          <a:lstStyle/>
          <a:p>
            <a:r>
              <a:rPr lang="es-EC" sz="3000" dirty="0" smtClean="0"/>
              <a:t>RESULTADOS CUALITATIVOS</a:t>
            </a:r>
            <a:endParaRPr lang="es-EC"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2428860" y="71414"/>
            <a:ext cx="4857784" cy="500066"/>
          </a:xfrm>
        </p:spPr>
        <p:txBody>
          <a:bodyPr>
            <a:normAutofit fontScale="90000"/>
          </a:bodyPr>
          <a:lstStyle/>
          <a:p>
            <a:r>
              <a:rPr lang="es-EC" sz="3000" dirty="0" smtClean="0"/>
              <a:t>RESULTADOS CUALITATIVOS</a:t>
            </a:r>
            <a:endParaRPr lang="es-EC" sz="3000" dirty="0"/>
          </a:p>
        </p:txBody>
      </p:sp>
      <p:pic>
        <p:nvPicPr>
          <p:cNvPr id="9218" name="Picture 2"/>
          <p:cNvPicPr>
            <a:picLocks noChangeAspect="1" noChangeArrowheads="1"/>
          </p:cNvPicPr>
          <p:nvPr/>
        </p:nvPicPr>
        <p:blipFill>
          <a:blip r:embed="rId2"/>
          <a:srcRect/>
          <a:stretch>
            <a:fillRect/>
          </a:stretch>
        </p:blipFill>
        <p:spPr bwMode="auto">
          <a:xfrm>
            <a:off x="2143108" y="809620"/>
            <a:ext cx="5229225" cy="1905000"/>
          </a:xfrm>
          <a:prstGeom prst="rect">
            <a:avLst/>
          </a:prstGeom>
          <a:noFill/>
          <a:ln w="9525">
            <a:noFill/>
            <a:miter lim="800000"/>
            <a:headEnd/>
            <a:tailEnd/>
          </a:ln>
        </p:spPr>
      </p:pic>
      <p:sp>
        <p:nvSpPr>
          <p:cNvPr id="7" name="6 Rectángulo"/>
          <p:cNvSpPr/>
          <p:nvPr/>
        </p:nvSpPr>
        <p:spPr>
          <a:xfrm>
            <a:off x="1643042" y="2714620"/>
            <a:ext cx="6357982" cy="285752"/>
          </a:xfrm>
          <a:prstGeom prst="rect">
            <a:avLst/>
          </a:prstGeom>
        </p:spPr>
        <p:txBody>
          <a:bodyPr wrap="square">
            <a:spAutoFit/>
          </a:bodyPr>
          <a:lstStyle/>
          <a:p>
            <a:r>
              <a:rPr lang="es-ES" sz="1200" b="1" dirty="0" smtClean="0">
                <a:latin typeface="Arial" pitchFamily="34" charset="0"/>
              </a:rPr>
              <a:t>Audio original vs audio recuperado a partir de los formatos de imagen (FRASE.WAV)</a:t>
            </a:r>
            <a:endParaRPr lang="es-ES" sz="1200" b="1" dirty="0">
              <a:latin typeface="Arial" pitchFamily="34" charset="0"/>
            </a:endParaRPr>
          </a:p>
        </p:txBody>
      </p:sp>
      <p:pic>
        <p:nvPicPr>
          <p:cNvPr id="9219" name="Picture 3"/>
          <p:cNvPicPr>
            <a:picLocks noChangeAspect="1" noChangeArrowheads="1"/>
          </p:cNvPicPr>
          <p:nvPr/>
        </p:nvPicPr>
        <p:blipFill>
          <a:blip r:embed="rId3"/>
          <a:srcRect/>
          <a:stretch>
            <a:fillRect/>
          </a:stretch>
        </p:blipFill>
        <p:spPr bwMode="auto">
          <a:xfrm>
            <a:off x="2643174" y="3357562"/>
            <a:ext cx="4333875" cy="666750"/>
          </a:xfrm>
          <a:prstGeom prst="rect">
            <a:avLst/>
          </a:prstGeom>
          <a:noFill/>
          <a:ln w="9525">
            <a:noFill/>
            <a:miter lim="800000"/>
            <a:headEnd/>
            <a:tailEnd/>
          </a:ln>
        </p:spPr>
      </p:pic>
      <p:sp>
        <p:nvSpPr>
          <p:cNvPr id="9221" name="Rectangle 5"/>
          <p:cNvSpPr>
            <a:spLocks noChangeArrowheads="1"/>
          </p:cNvSpPr>
          <p:nvPr/>
        </p:nvSpPr>
        <p:spPr bwMode="auto">
          <a:xfrm>
            <a:off x="2319259" y="4000504"/>
            <a:ext cx="4967385"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ko-KR" sz="1200" b="1" u="none" strike="noStrike" cap="none" normalizeH="0" dirty="0" smtClean="0">
                <a:ln>
                  <a:noFill/>
                </a:ln>
                <a:solidFill>
                  <a:schemeClr val="tx1"/>
                </a:solidFill>
                <a:effectLst/>
                <a:latin typeface="Arial" pitchFamily="34" charset="0"/>
                <a:ea typeface="Batang"/>
                <a:cs typeface="Arial" pitchFamily="34" charset="0"/>
              </a:rPr>
              <a:t>Audio original vs audio recuperado a partir de MP3 (FRASE.WAV)</a:t>
            </a:r>
            <a:endParaRPr kumimoji="0" lang="es-ES" altLang="ko-KR" sz="1800" b="1" u="none" strike="noStrike" cap="none" normalizeH="0" dirty="0" smtClean="0">
              <a:ln>
                <a:noFill/>
              </a:ln>
              <a:solidFill>
                <a:schemeClr val="tx1"/>
              </a:solidFill>
              <a:effectLst/>
              <a:latin typeface="Arial" pitchFamily="34" charset="0"/>
            </a:endParaRPr>
          </a:p>
        </p:txBody>
      </p:sp>
      <p:pic>
        <p:nvPicPr>
          <p:cNvPr id="9222" name="Picture 6"/>
          <p:cNvPicPr>
            <a:picLocks noChangeAspect="1" noChangeArrowheads="1"/>
          </p:cNvPicPr>
          <p:nvPr/>
        </p:nvPicPr>
        <p:blipFill>
          <a:blip r:embed="rId4"/>
          <a:srcRect/>
          <a:stretch>
            <a:fillRect/>
          </a:stretch>
        </p:blipFill>
        <p:spPr bwMode="auto">
          <a:xfrm>
            <a:off x="2143108" y="4714884"/>
            <a:ext cx="5219700" cy="638175"/>
          </a:xfrm>
          <a:prstGeom prst="rect">
            <a:avLst/>
          </a:prstGeom>
          <a:noFill/>
          <a:ln w="9525">
            <a:noFill/>
            <a:miter lim="800000"/>
            <a:headEnd/>
            <a:tailEnd/>
          </a:ln>
        </p:spPr>
      </p:pic>
      <p:sp>
        <p:nvSpPr>
          <p:cNvPr id="12" name="11 Rectángulo"/>
          <p:cNvSpPr/>
          <p:nvPr/>
        </p:nvSpPr>
        <p:spPr>
          <a:xfrm>
            <a:off x="1428728" y="5366579"/>
            <a:ext cx="7143800" cy="276999"/>
          </a:xfrm>
          <a:prstGeom prst="rect">
            <a:avLst/>
          </a:prstGeom>
        </p:spPr>
        <p:txBody>
          <a:bodyPr wrap="square">
            <a:spAutoFit/>
          </a:bodyPr>
          <a:lstStyle/>
          <a:p>
            <a:r>
              <a:rPr lang="es-ES" sz="1200" b="1" dirty="0" smtClean="0"/>
              <a:t>Audio recuperado a partir de las imágenes vs audio recuperado a partir de MP3 (FRASE.WAV)</a:t>
            </a:r>
            <a:endParaRPr lang="es-ES" sz="1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p:cNvPicPr>
            <a:picLocks noChangeAspect="1" noChangeArrowheads="1"/>
          </p:cNvPicPr>
          <p:nvPr/>
        </p:nvPicPr>
        <p:blipFill>
          <a:blip r:embed="rId2"/>
          <a:srcRect/>
          <a:stretch>
            <a:fillRect/>
          </a:stretch>
        </p:blipFill>
        <p:spPr bwMode="auto">
          <a:xfrm>
            <a:off x="1571604" y="1500174"/>
            <a:ext cx="6490545" cy="3357586"/>
          </a:xfrm>
          <a:prstGeom prst="rect">
            <a:avLst/>
          </a:prstGeom>
          <a:noFill/>
          <a:ln w="9525">
            <a:noFill/>
            <a:miter lim="800000"/>
            <a:headEnd/>
            <a:tailEnd/>
          </a:ln>
        </p:spPr>
      </p:pic>
      <p:sp>
        <p:nvSpPr>
          <p:cNvPr id="7" name="1 Título"/>
          <p:cNvSpPr>
            <a:spLocks noGrp="1"/>
          </p:cNvSpPr>
          <p:nvPr>
            <p:ph type="title"/>
          </p:nvPr>
        </p:nvSpPr>
        <p:spPr>
          <a:xfrm>
            <a:off x="2428860" y="357166"/>
            <a:ext cx="4857784" cy="500066"/>
          </a:xfrm>
        </p:spPr>
        <p:txBody>
          <a:bodyPr>
            <a:normAutofit fontScale="90000"/>
          </a:bodyPr>
          <a:lstStyle/>
          <a:p>
            <a:r>
              <a:rPr lang="es-EC" sz="3000" dirty="0" smtClean="0"/>
              <a:t>RESULTADOS CUALITATIVOS</a:t>
            </a:r>
            <a:endParaRPr lang="es-EC" sz="3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000100" y="785794"/>
            <a:ext cx="8001056"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rPr>
              <a:t>Las conclusiones son:</a:t>
            </a: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endParaRPr kumimoji="0" lang="es-ES" altLang="ko-KR" b="0" i="0" u="none" strike="noStrike" cap="none" normalizeH="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rPr>
              <a:t>Los formatos JPG y PNG son los que ofrecen mayor compresión para los archivos de audio. Con JPG se puede llegar a una gran compresión ya que es posible elegir hasta el 1% de calidad de compresión, sin embargo esto significaría obtener una calidad muy pobre en la señal recuperada.  </a:t>
            </a: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es-ES" altLang="ko-KR" b="0" i="0" u="none" strike="noStrike" cap="none" normalizeH="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rPr>
              <a:t>El tipo de dato uint16 permite obtener un mayor porcentaje de compresión del audio en imágenes equivalentes en los formatos JPG y PNG; mientras que en el formato TIF el porcentaje de compresión es considerablemente menor. </a:t>
            </a: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es-ES" altLang="ko-KR" b="0" i="0" u="none" strike="noStrike" cap="none" normalizeH="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rPr>
              <a:t>El formato TIF ofrece una calidad muy buena al recuperar la señal, comparable con JPG y PNG, sin embargo debido a la poca compresión que se consigue, en una aplicación real podríamos descartar este formato. Como máximo con  el formato TIF se pudo lograr una compresión al 42%. </a:t>
            </a:r>
          </a:p>
          <a:p>
            <a:pPr marL="0" marR="0" lvl="0" indent="0" algn="just" defTabSz="914400" rtl="0" eaLnBrk="0" fontAlgn="base" latinLnBrk="0" hangingPunct="0">
              <a:lnSpc>
                <a:spcPct val="100000"/>
              </a:lnSpc>
              <a:spcBef>
                <a:spcPct val="0"/>
              </a:spcBef>
              <a:spcAft>
                <a:spcPct val="0"/>
              </a:spcAft>
              <a:buClrTx/>
              <a:buSzTx/>
              <a:tabLst>
                <a:tab pos="228600" algn="l"/>
              </a:tabLst>
            </a:pPr>
            <a:endParaRPr kumimoji="0" lang="es-ES" altLang="ko-KR" b="0" i="0" u="none" strike="noStrike" cap="none" normalizeH="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rPr>
              <a:t>El formato PNG ofrece una compresión comparable a JPG con calidad de compresión del 25% y utilizando tipo de dato uint8, pero con la diferencia que la calidad de la señal recuperada es muy superior en PNG.</a:t>
            </a:r>
          </a:p>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es-ES" altLang="ko-KR" sz="1400" b="0" i="0" u="none" strike="noStrike" cap="none" normalizeH="0" dirty="0" smtClean="0">
              <a:ln>
                <a:noFill/>
              </a:ln>
              <a:solidFill>
                <a:schemeClr val="tx1"/>
              </a:solidFill>
              <a:effectLst/>
              <a:latin typeface="Arial" pitchFamily="34" charset="0"/>
            </a:endParaRPr>
          </a:p>
        </p:txBody>
      </p:sp>
      <p:sp>
        <p:nvSpPr>
          <p:cNvPr id="7" name="1 Título"/>
          <p:cNvSpPr>
            <a:spLocks noGrp="1"/>
          </p:cNvSpPr>
          <p:nvPr>
            <p:ph type="title"/>
          </p:nvPr>
        </p:nvSpPr>
        <p:spPr>
          <a:xfrm>
            <a:off x="3214678" y="214290"/>
            <a:ext cx="3214710" cy="571504"/>
          </a:xfrm>
        </p:spPr>
        <p:txBody>
          <a:bodyPr>
            <a:normAutofit/>
          </a:bodyPr>
          <a:lstStyle/>
          <a:p>
            <a:r>
              <a:rPr lang="es-EC" sz="3000" dirty="0" smtClean="0"/>
              <a:t>CONCLUSIONES </a:t>
            </a:r>
            <a:endParaRPr lang="es-EC" sz="3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14414" y="1155688"/>
            <a:ext cx="7643866" cy="3416320"/>
          </a:xfrm>
          <a:prstGeom prst="rect">
            <a:avLst/>
          </a:prstGeom>
        </p:spPr>
        <p:txBody>
          <a:bodyPr wrap="square">
            <a:spAutoFit/>
          </a:bodyPr>
          <a:lstStyle/>
          <a:p>
            <a:pPr lvl="0" algn="just" eaLnBrk="0" fontAlgn="base" hangingPunct="0">
              <a:spcBef>
                <a:spcPct val="0"/>
              </a:spcBef>
              <a:spcAft>
                <a:spcPct val="0"/>
              </a:spcAft>
              <a:buFontTx/>
              <a:buChar char="•"/>
              <a:tabLst>
                <a:tab pos="228600" algn="l"/>
              </a:tabLst>
            </a:pPr>
            <a:r>
              <a:rPr lang="es-ES" altLang="ko-KR" dirty="0" smtClean="0">
                <a:latin typeface="Arial" pitchFamily="34" charset="0"/>
                <a:ea typeface="Batang" charset="-127"/>
                <a:cs typeface="Arial" pitchFamily="34" charset="0"/>
              </a:rPr>
              <a:t>La compresión de audio en imágenes equivalentes, ofrece una mayor compresión que en el formato MP3 y además permite obtener una señal de muy buena calidad, incluso comparable con MP3.</a:t>
            </a:r>
          </a:p>
          <a:p>
            <a:pPr lvl="0" algn="just" eaLnBrk="0" fontAlgn="base" hangingPunct="0">
              <a:spcBef>
                <a:spcPct val="0"/>
              </a:spcBef>
              <a:spcAft>
                <a:spcPct val="0"/>
              </a:spcAft>
              <a:tabLst>
                <a:tab pos="228600" algn="l"/>
              </a:tabLst>
            </a:pPr>
            <a:endParaRPr lang="es-ES" altLang="ko-KR" dirty="0" smtClean="0">
              <a:latin typeface="Arial" pitchFamily="34" charset="0"/>
            </a:endParaRPr>
          </a:p>
          <a:p>
            <a:pPr lvl="0" algn="just" eaLnBrk="0" fontAlgn="base" hangingPunct="0">
              <a:spcBef>
                <a:spcPct val="0"/>
              </a:spcBef>
              <a:spcAft>
                <a:spcPct val="0"/>
              </a:spcAft>
              <a:buFontTx/>
              <a:buChar char="•"/>
              <a:tabLst>
                <a:tab pos="228600" algn="l"/>
              </a:tabLst>
            </a:pPr>
            <a:r>
              <a:rPr lang="es-ES" altLang="ko-KR" dirty="0" smtClean="0">
                <a:latin typeface="Arial" pitchFamily="34" charset="0"/>
                <a:ea typeface="Batang" charset="-127"/>
                <a:cs typeface="Arial" pitchFamily="34" charset="0"/>
              </a:rPr>
              <a:t>Los formatos de imágenes que ofrecen mejores resultados en la compresión y en la calidad de recuperación del audio son JPG y PNG.</a:t>
            </a:r>
          </a:p>
          <a:p>
            <a:pPr lvl="0" algn="just" eaLnBrk="0" fontAlgn="base" hangingPunct="0">
              <a:spcBef>
                <a:spcPct val="0"/>
              </a:spcBef>
              <a:spcAft>
                <a:spcPct val="0"/>
              </a:spcAft>
              <a:tabLst>
                <a:tab pos="228600" algn="l"/>
              </a:tabLst>
            </a:pPr>
            <a:endParaRPr lang="es-ES" altLang="ko-KR" dirty="0" smtClean="0">
              <a:latin typeface="Arial" pitchFamily="34" charset="0"/>
            </a:endParaRPr>
          </a:p>
          <a:p>
            <a:pPr lvl="0" algn="just" eaLnBrk="0" fontAlgn="base" hangingPunct="0">
              <a:spcBef>
                <a:spcPct val="0"/>
              </a:spcBef>
              <a:spcAft>
                <a:spcPct val="0"/>
              </a:spcAft>
              <a:buFontTx/>
              <a:buChar char="•"/>
              <a:tabLst>
                <a:tab pos="228600" algn="l"/>
              </a:tabLst>
            </a:pPr>
            <a:r>
              <a:rPr lang="es-ES" altLang="ko-KR" dirty="0" smtClean="0">
                <a:latin typeface="Arial" pitchFamily="34" charset="0"/>
                <a:ea typeface="Batang" charset="-127"/>
                <a:cs typeface="Arial" pitchFamily="34" charset="0"/>
              </a:rPr>
              <a:t>El tipo de dato uint16, permite obtener una mejor calidad de la señal recuperada que el tipo de dato uint8. Esto debido a que uint16 no admite pérdidas y aporta una muy buena compresión de datos.</a:t>
            </a:r>
            <a:endParaRPr lang="es-ES" altLang="ko-KR" dirty="0" smtClean="0">
              <a:latin typeface="Arial" pitchFamily="34" charset="0"/>
              <a:ea typeface="Batang" charset="-127"/>
            </a:endParaRPr>
          </a:p>
          <a:p>
            <a:pPr lvl="0" algn="just" eaLnBrk="0" fontAlgn="base" hangingPunct="0">
              <a:spcBef>
                <a:spcPct val="0"/>
              </a:spcBef>
              <a:spcAft>
                <a:spcPct val="0"/>
              </a:spcAft>
              <a:tabLst>
                <a:tab pos="228600" algn="l"/>
              </a:tabLst>
            </a:pPr>
            <a:r>
              <a:rPr lang="es-ES" altLang="ko-KR" dirty="0" smtClean="0">
                <a:latin typeface="Arial" pitchFamily="34" charset="0"/>
                <a:ea typeface="Batang" charset="-127"/>
              </a:rPr>
              <a:t>La compresión de audio en imágenes equivalentes ofrece un gran ahorro en memoria de almacenamiento, comparable al formato MP3.</a:t>
            </a:r>
            <a:r>
              <a:rPr lang="es-ES" altLang="ko-KR" dirty="0" smtClean="0">
                <a:latin typeface="Arial" pitchFamily="34" charset="0"/>
              </a:rPr>
              <a:t> </a:t>
            </a:r>
            <a:endParaRPr lang="es-ES" altLang="ko-KR" dirty="0" smtClean="0">
              <a:latin typeface="Arial" pitchFamily="34" charset="0"/>
            </a:endParaRPr>
          </a:p>
        </p:txBody>
      </p:sp>
      <p:sp>
        <p:nvSpPr>
          <p:cNvPr id="5" name="1 Título"/>
          <p:cNvSpPr>
            <a:spLocks noGrp="1"/>
          </p:cNvSpPr>
          <p:nvPr>
            <p:ph type="title"/>
          </p:nvPr>
        </p:nvSpPr>
        <p:spPr>
          <a:xfrm>
            <a:off x="3143240" y="285728"/>
            <a:ext cx="3214710" cy="571504"/>
          </a:xfrm>
        </p:spPr>
        <p:txBody>
          <a:bodyPr>
            <a:normAutofit/>
          </a:bodyPr>
          <a:lstStyle/>
          <a:p>
            <a:r>
              <a:rPr lang="es-EC" sz="3000" dirty="0" smtClean="0"/>
              <a:t>CONCLUSIONES </a:t>
            </a:r>
            <a:endParaRPr lang="es-EC" sz="3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214414" y="1011399"/>
            <a:ext cx="764386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638" algn="l"/>
              </a:tabLst>
            </a:pPr>
            <a:r>
              <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rPr>
              <a:t>Las recomendaciones son:</a:t>
            </a:r>
          </a:p>
          <a:p>
            <a:pPr marL="0" marR="0" lvl="0" indent="0" algn="l" defTabSz="914400" rtl="0" eaLnBrk="1" fontAlgn="base" latinLnBrk="0" hangingPunct="1">
              <a:lnSpc>
                <a:spcPct val="100000"/>
              </a:lnSpc>
              <a:spcBef>
                <a:spcPct val="0"/>
              </a:spcBef>
              <a:spcAft>
                <a:spcPct val="0"/>
              </a:spcAft>
              <a:buClrTx/>
              <a:buSzTx/>
              <a:buFontTx/>
              <a:buNone/>
              <a:tabLst>
                <a:tab pos="274638" algn="l"/>
              </a:tabLst>
            </a:pPr>
            <a:endParaRPr kumimoji="0" lang="es-ES" altLang="ko-KR" b="0" i="0" u="none" strike="noStrike" cap="none" normalizeH="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274638" algn="l"/>
              </a:tabLst>
            </a:pPr>
            <a:r>
              <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rPr>
              <a:t>Se recomienda el uso de los filtros de Wavelet que ofrece MATLAB para  la reducción del ruido en las señales de audio que se recuperan a partir de las imágenes, y así obtener una mejor calidad de sonido.</a:t>
            </a:r>
          </a:p>
          <a:p>
            <a:pPr marL="457200" marR="0" lvl="1" indent="0" algn="l" defTabSz="914400" rtl="0" eaLnBrk="0" fontAlgn="base" latinLnBrk="0" hangingPunct="0">
              <a:lnSpc>
                <a:spcPct val="100000"/>
              </a:lnSpc>
              <a:spcBef>
                <a:spcPct val="0"/>
              </a:spcBef>
              <a:spcAft>
                <a:spcPct val="0"/>
              </a:spcAft>
              <a:buClrTx/>
              <a:buSzTx/>
              <a:tabLst>
                <a:tab pos="274638" algn="l"/>
              </a:tabLst>
            </a:pPr>
            <a:endParaRPr kumimoji="0" lang="es-ES" altLang="ko-KR" b="0" i="0" u="none" strike="noStrike" cap="none" normalizeH="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274638" algn="l"/>
              </a:tabLst>
            </a:pPr>
            <a:r>
              <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rPr>
              <a:t>Se recomienda usar el tipo de dato </a:t>
            </a:r>
            <a:r>
              <a:rPr kumimoji="0" lang="es-ES" altLang="ko-KR" b="0" i="0" u="none" strike="noStrike" cap="none" normalizeH="0" dirty="0" err="1" smtClean="0">
                <a:ln>
                  <a:noFill/>
                </a:ln>
                <a:solidFill>
                  <a:schemeClr val="tx1"/>
                </a:solidFill>
                <a:effectLst/>
                <a:latin typeface="Arial" pitchFamily="34" charset="0"/>
                <a:ea typeface="Batang" charset="-127"/>
                <a:cs typeface="Arial" pitchFamily="34" charset="0"/>
              </a:rPr>
              <a:t>uint</a:t>
            </a:r>
            <a:r>
              <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rPr>
              <a:t> 16 para archivos de audio de gran tamaño, ya que este tipo ofrece una muy buena compresión en los datos, sin admitir pérdidas en cualquiera de los formatos de imágenes, por tanto, también se obtendrá una muy buena calidad en el audio recuperado</a:t>
            </a:r>
          </a:p>
          <a:p>
            <a:pPr marL="457200" marR="0" lvl="1" indent="0" algn="l" defTabSz="914400" rtl="0" eaLnBrk="0" fontAlgn="base" latinLnBrk="0" hangingPunct="0">
              <a:lnSpc>
                <a:spcPct val="100000"/>
              </a:lnSpc>
              <a:spcBef>
                <a:spcPct val="0"/>
              </a:spcBef>
              <a:spcAft>
                <a:spcPct val="0"/>
              </a:spcAft>
              <a:buClrTx/>
              <a:buSzTx/>
              <a:tabLst>
                <a:tab pos="274638" algn="l"/>
              </a:tabLst>
            </a:pPr>
            <a:endParaRPr kumimoji="0" lang="es-ES" altLang="ko-KR" b="0" i="0" u="none" strike="noStrike" cap="none" normalizeH="0" dirty="0" smtClean="0">
              <a:ln>
                <a:noFill/>
              </a:ln>
              <a:solidFill>
                <a:schemeClr val="tx1"/>
              </a:solidFill>
              <a:effectLst/>
              <a:latin typeface="Arial" pitchFamily="34" charset="0"/>
              <a:ea typeface="Batang" charset="-127"/>
              <a:cs typeface="Arial" pitchFamily="34" charset="0"/>
            </a:endParaRPr>
          </a:p>
          <a:p>
            <a:pPr lvl="1" eaLnBrk="0" fontAlgn="base" hangingPunct="0">
              <a:spcBef>
                <a:spcPct val="0"/>
              </a:spcBef>
              <a:spcAft>
                <a:spcPct val="0"/>
              </a:spcAft>
              <a:buFont typeface="Symbol" pitchFamily="18" charset="2"/>
              <a:buChar char=""/>
              <a:tabLst>
                <a:tab pos="274638" algn="l"/>
              </a:tabLst>
            </a:pPr>
            <a:r>
              <a:rPr lang="es-ES" altLang="ko-KR" dirty="0" smtClean="0">
                <a:latin typeface="Arial" pitchFamily="34" charset="0"/>
                <a:ea typeface="Batang" charset="-127"/>
                <a:cs typeface="Arial" pitchFamily="34" charset="0"/>
              </a:rPr>
              <a:t>La compresión de audio en diferentes formatos de imágenes equivalentes puede ser investigada más a fondo para que en un futuro sea una alternativa para la compresión de audio, ya que en este informe se ha demostrado que ofrece una gran compresión, comparable a MP3, por lo tanto, una muy buena eficiencia en la transferencia de archivos, y con una muy buena calidad en la recuperación del audio. </a:t>
            </a:r>
          </a:p>
        </p:txBody>
      </p:sp>
      <p:sp>
        <p:nvSpPr>
          <p:cNvPr id="5" name="1 Título"/>
          <p:cNvSpPr>
            <a:spLocks noGrp="1"/>
          </p:cNvSpPr>
          <p:nvPr>
            <p:ph type="title"/>
          </p:nvPr>
        </p:nvSpPr>
        <p:spPr>
          <a:xfrm>
            <a:off x="3143240" y="285728"/>
            <a:ext cx="3643338" cy="571504"/>
          </a:xfrm>
        </p:spPr>
        <p:txBody>
          <a:bodyPr>
            <a:normAutofit fontScale="90000"/>
          </a:bodyPr>
          <a:lstStyle/>
          <a:p>
            <a:r>
              <a:rPr lang="es-EC" sz="3000" dirty="0" smtClean="0"/>
              <a:t>RECOMENDACIONES</a:t>
            </a:r>
            <a:endParaRPr lang="es-EC" sz="3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específicos</a:t>
            </a:r>
            <a:endParaRPr lang="es-ES" dirty="0"/>
          </a:p>
        </p:txBody>
      </p:sp>
      <p:sp>
        <p:nvSpPr>
          <p:cNvPr id="3" name="2 Marcador de contenido"/>
          <p:cNvSpPr>
            <a:spLocks noGrp="1"/>
          </p:cNvSpPr>
          <p:nvPr>
            <p:ph idx="1"/>
          </p:nvPr>
        </p:nvSpPr>
        <p:spPr>
          <a:xfrm>
            <a:off x="1071538" y="1285860"/>
            <a:ext cx="8072462" cy="4840303"/>
          </a:xfrm>
        </p:spPr>
        <p:txBody>
          <a:bodyPr>
            <a:normAutofit fontScale="92500" lnSpcReduction="20000"/>
          </a:bodyPr>
          <a:lstStyle/>
          <a:p>
            <a:r>
              <a:rPr lang="es-EC" dirty="0" smtClean="0"/>
              <a:t>Explicar la conversión de archivos de audio en </a:t>
            </a:r>
            <a:r>
              <a:rPr lang="es-EC" dirty="0" smtClean="0"/>
              <a:t>imágenes </a:t>
            </a:r>
            <a:r>
              <a:rPr lang="es-EC" dirty="0" smtClean="0"/>
              <a:t>equivalentes</a:t>
            </a:r>
            <a:r>
              <a:rPr lang="es-EC" dirty="0" smtClean="0"/>
              <a:t>.</a:t>
            </a:r>
            <a:endParaRPr lang="es-EC" dirty="0" smtClean="0"/>
          </a:p>
          <a:p>
            <a:r>
              <a:rPr lang="es-EC" dirty="0" smtClean="0"/>
              <a:t>Determinar diferencias en el porcentaje de compresión de los formatos de compresión de imágenes JPG, TIFF y PNG </a:t>
            </a:r>
            <a:r>
              <a:rPr lang="es-EC" dirty="0" smtClean="0"/>
              <a:t>con el formato de compresión MP3 al </a:t>
            </a:r>
            <a:r>
              <a:rPr lang="es-EC" dirty="0" smtClean="0"/>
              <a:t>ser aplicados a 3 archivos de audio. </a:t>
            </a:r>
          </a:p>
          <a:p>
            <a:r>
              <a:rPr lang="es-EC" dirty="0" smtClean="0"/>
              <a:t>Determinar diferencias en la calidad de </a:t>
            </a:r>
            <a:r>
              <a:rPr lang="es-EC" dirty="0" smtClean="0"/>
              <a:t>2 </a:t>
            </a:r>
            <a:r>
              <a:rPr lang="es-EC" dirty="0" smtClean="0"/>
              <a:t>archivos de audios recuperados a partir de la compresión en imágenes equivalentes </a:t>
            </a:r>
            <a:r>
              <a:rPr lang="es-EC" dirty="0" smtClean="0"/>
              <a:t>en </a:t>
            </a:r>
            <a:r>
              <a:rPr lang="es-EC" dirty="0" smtClean="0"/>
              <a:t>los formatos de compresión JPEG, TIFF, </a:t>
            </a:r>
            <a:r>
              <a:rPr lang="es-EC" dirty="0" smtClean="0"/>
              <a:t>PNG con el formato de compresión MP3</a:t>
            </a:r>
            <a:endParaRPr lang="es-EC" dirty="0" smtClean="0"/>
          </a:p>
          <a:p>
            <a:endParaRPr lang="es-EC" dirty="0" smtClean="0"/>
          </a:p>
          <a:p>
            <a:pPr>
              <a:buNone/>
            </a:pP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00298" y="285728"/>
            <a:ext cx="4500594" cy="1000132"/>
          </a:xfrm>
        </p:spPr>
        <p:txBody>
          <a:bodyPr/>
          <a:lstStyle/>
          <a:p>
            <a:r>
              <a:rPr lang="es-EC" dirty="0" smtClean="0"/>
              <a:t>PROCEDIMIENTO</a:t>
            </a:r>
            <a:endParaRPr lang="es-ES" dirty="0"/>
          </a:p>
        </p:txBody>
      </p:sp>
      <p:grpSp>
        <p:nvGrpSpPr>
          <p:cNvPr id="4098" name="Group 2"/>
          <p:cNvGrpSpPr>
            <a:grpSpLocks/>
          </p:cNvGrpSpPr>
          <p:nvPr/>
        </p:nvGrpSpPr>
        <p:grpSpPr bwMode="auto">
          <a:xfrm>
            <a:off x="2786050" y="1857364"/>
            <a:ext cx="3787775" cy="3082925"/>
            <a:chOff x="2974" y="10498"/>
            <a:chExt cx="5964" cy="4855"/>
          </a:xfrm>
        </p:grpSpPr>
        <p:sp>
          <p:nvSpPr>
            <p:cNvPr id="4099" name="Text Box 3"/>
            <p:cNvSpPr txBox="1">
              <a:spLocks noChangeArrowheads="1"/>
            </p:cNvSpPr>
            <p:nvPr/>
          </p:nvSpPr>
          <p:spPr bwMode="auto">
            <a:xfrm>
              <a:off x="4593" y="12279"/>
              <a:ext cx="1680" cy="705"/>
            </a:xfrm>
            <a:prstGeom prst="rect">
              <a:avLst/>
            </a:prstGeom>
            <a:solidFill>
              <a:srgbClr val="C6D9F1"/>
            </a:solidFill>
            <a:ln w="9525">
              <a:solidFill>
                <a:srgbClr val="243F6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smtClean="0">
                  <a:ln>
                    <a:noFill/>
                  </a:ln>
                  <a:solidFill>
                    <a:schemeClr val="tx1"/>
                  </a:solidFill>
                  <a:effectLst/>
                  <a:latin typeface="Goudy Old Style" pitchFamily="18" charset="0"/>
                </a:rPr>
                <a:t>Comparación cuantitativa</a:t>
              </a:r>
              <a:endParaRPr kumimoji="0" lang="es-ES" sz="1800" b="0" i="0" u="none" strike="noStrike" cap="none" normalizeH="0" baseline="0" smtClean="0">
                <a:ln>
                  <a:noFill/>
                </a:ln>
                <a:solidFill>
                  <a:schemeClr val="tx1"/>
                </a:solidFill>
                <a:effectLst/>
                <a:latin typeface="Arial" pitchFamily="34" charset="0"/>
              </a:endParaRPr>
            </a:p>
          </p:txBody>
        </p:sp>
        <p:cxnSp>
          <p:nvCxnSpPr>
            <p:cNvPr id="4100" name="AutoShape 4"/>
            <p:cNvCxnSpPr>
              <a:cxnSpLocks noChangeShapeType="1"/>
            </p:cNvCxnSpPr>
            <p:nvPr/>
          </p:nvCxnSpPr>
          <p:spPr bwMode="auto">
            <a:xfrm flipH="1">
              <a:off x="6273" y="12639"/>
              <a:ext cx="1395" cy="0"/>
            </a:xfrm>
            <a:prstGeom prst="straightConnector1">
              <a:avLst/>
            </a:prstGeom>
            <a:noFill/>
            <a:ln w="9525">
              <a:solidFill>
                <a:srgbClr val="243F60"/>
              </a:solidFill>
              <a:round/>
              <a:headEnd/>
              <a:tailEnd type="triangle" w="med" len="med"/>
            </a:ln>
          </p:spPr>
        </p:cxnSp>
        <p:cxnSp>
          <p:nvCxnSpPr>
            <p:cNvPr id="4101" name="AutoShape 5"/>
            <p:cNvCxnSpPr>
              <a:cxnSpLocks noChangeShapeType="1"/>
            </p:cNvCxnSpPr>
            <p:nvPr/>
          </p:nvCxnSpPr>
          <p:spPr bwMode="auto">
            <a:xfrm>
              <a:off x="4143" y="12624"/>
              <a:ext cx="450" cy="0"/>
            </a:xfrm>
            <a:prstGeom prst="straightConnector1">
              <a:avLst/>
            </a:prstGeom>
            <a:noFill/>
            <a:ln w="9525">
              <a:solidFill>
                <a:srgbClr val="243F60"/>
              </a:solidFill>
              <a:round/>
              <a:headEnd/>
              <a:tailEnd type="triangle" w="med" len="med"/>
            </a:ln>
          </p:spPr>
        </p:cxnSp>
        <p:cxnSp>
          <p:nvCxnSpPr>
            <p:cNvPr id="4102" name="AutoShape 6"/>
            <p:cNvCxnSpPr>
              <a:cxnSpLocks noChangeShapeType="1"/>
            </p:cNvCxnSpPr>
            <p:nvPr/>
          </p:nvCxnSpPr>
          <p:spPr bwMode="auto">
            <a:xfrm>
              <a:off x="4143" y="11095"/>
              <a:ext cx="0" cy="303"/>
            </a:xfrm>
            <a:prstGeom prst="straightConnector1">
              <a:avLst/>
            </a:prstGeom>
            <a:noFill/>
            <a:ln w="9525">
              <a:solidFill>
                <a:srgbClr val="243F60"/>
              </a:solidFill>
              <a:round/>
              <a:headEnd/>
              <a:tailEnd type="triangle" w="med" len="med"/>
            </a:ln>
          </p:spPr>
        </p:cxnSp>
        <p:cxnSp>
          <p:nvCxnSpPr>
            <p:cNvPr id="4103" name="AutoShape 7"/>
            <p:cNvCxnSpPr>
              <a:cxnSpLocks noChangeShapeType="1"/>
            </p:cNvCxnSpPr>
            <p:nvPr/>
          </p:nvCxnSpPr>
          <p:spPr bwMode="auto">
            <a:xfrm>
              <a:off x="7668" y="13929"/>
              <a:ext cx="0" cy="1080"/>
            </a:xfrm>
            <a:prstGeom prst="straightConnector1">
              <a:avLst/>
            </a:prstGeom>
            <a:noFill/>
            <a:ln w="9525">
              <a:solidFill>
                <a:srgbClr val="243F60"/>
              </a:solidFill>
              <a:round/>
              <a:headEnd/>
              <a:tailEnd/>
            </a:ln>
          </p:spPr>
        </p:cxnSp>
        <p:sp>
          <p:nvSpPr>
            <p:cNvPr id="4104" name="Text Box 8"/>
            <p:cNvSpPr txBox="1">
              <a:spLocks noChangeArrowheads="1"/>
            </p:cNvSpPr>
            <p:nvPr/>
          </p:nvSpPr>
          <p:spPr bwMode="auto">
            <a:xfrm>
              <a:off x="4983" y="10498"/>
              <a:ext cx="1800" cy="435"/>
            </a:xfrm>
            <a:prstGeom prst="rect">
              <a:avLst/>
            </a:prstGeom>
            <a:solidFill>
              <a:srgbClr val="C6D9F1"/>
            </a:solidFill>
            <a:ln w="9525">
              <a:solidFill>
                <a:srgbClr val="243F6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smtClean="0">
                  <a:ln>
                    <a:noFill/>
                  </a:ln>
                  <a:solidFill>
                    <a:schemeClr val="tx1"/>
                  </a:solidFill>
                  <a:effectLst/>
                  <a:latin typeface="Goudy Old Style" pitchFamily="18" charset="0"/>
                </a:rPr>
                <a:t>Señal de Audio</a:t>
              </a:r>
              <a:endParaRPr kumimoji="0" lang="es-ES" sz="1800" b="0" i="0" u="none" strike="noStrike" cap="none" normalizeH="0" baseline="0" smtClean="0">
                <a:ln>
                  <a:noFill/>
                </a:ln>
                <a:solidFill>
                  <a:schemeClr val="tx1"/>
                </a:solidFill>
                <a:effectLst/>
                <a:latin typeface="Arial" pitchFamily="34" charset="0"/>
              </a:endParaRPr>
            </a:p>
          </p:txBody>
        </p:sp>
        <p:sp>
          <p:nvSpPr>
            <p:cNvPr id="4105" name="Text Box 9"/>
            <p:cNvSpPr txBox="1">
              <a:spLocks noChangeArrowheads="1"/>
            </p:cNvSpPr>
            <p:nvPr/>
          </p:nvSpPr>
          <p:spPr bwMode="auto">
            <a:xfrm>
              <a:off x="2988" y="11395"/>
              <a:ext cx="2235" cy="450"/>
            </a:xfrm>
            <a:prstGeom prst="rect">
              <a:avLst/>
            </a:prstGeom>
            <a:solidFill>
              <a:srgbClr val="C6D9F1"/>
            </a:solidFill>
            <a:ln w="9525">
              <a:solidFill>
                <a:srgbClr val="243F6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smtClean="0">
                  <a:ln>
                    <a:noFill/>
                  </a:ln>
                  <a:solidFill>
                    <a:schemeClr val="tx1"/>
                  </a:solidFill>
                  <a:effectLst/>
                  <a:latin typeface="Goudy Old Style" pitchFamily="18" charset="0"/>
                </a:rPr>
                <a:t>Compresión MP3</a:t>
              </a:r>
              <a:endParaRPr kumimoji="0" lang="es-ES" sz="1800" b="0" i="0" u="none" strike="noStrike" cap="none" normalizeH="0" baseline="0" smtClean="0">
                <a:ln>
                  <a:noFill/>
                </a:ln>
                <a:solidFill>
                  <a:schemeClr val="tx1"/>
                </a:solidFill>
                <a:effectLst/>
                <a:latin typeface="Arial" pitchFamily="34" charset="0"/>
              </a:endParaRPr>
            </a:p>
          </p:txBody>
        </p:sp>
        <p:sp>
          <p:nvSpPr>
            <p:cNvPr id="4106" name="Text Box 10"/>
            <p:cNvSpPr txBox="1">
              <a:spLocks noChangeArrowheads="1"/>
            </p:cNvSpPr>
            <p:nvPr/>
          </p:nvSpPr>
          <p:spPr bwMode="auto">
            <a:xfrm>
              <a:off x="6382" y="11382"/>
              <a:ext cx="2556" cy="734"/>
            </a:xfrm>
            <a:prstGeom prst="rect">
              <a:avLst/>
            </a:prstGeom>
            <a:solidFill>
              <a:srgbClr val="C6D9F1"/>
            </a:solidFill>
            <a:ln w="9525">
              <a:solidFill>
                <a:srgbClr val="243F6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smtClean="0">
                  <a:ln>
                    <a:noFill/>
                  </a:ln>
                  <a:solidFill>
                    <a:schemeClr val="tx1"/>
                  </a:solidFill>
                  <a:effectLst/>
                  <a:latin typeface="Goudy Old Style" pitchFamily="18" charset="0"/>
                </a:rPr>
                <a:t>Conversión a imágenes comprimidas</a:t>
              </a:r>
              <a:endParaRPr kumimoji="0" lang="es-ES" sz="1800" b="0" i="0" u="none" strike="noStrike" cap="none" normalizeH="0" baseline="0" smtClean="0">
                <a:ln>
                  <a:noFill/>
                </a:ln>
                <a:solidFill>
                  <a:schemeClr val="tx1"/>
                </a:solidFill>
                <a:effectLst/>
                <a:latin typeface="Arial" pitchFamily="34" charset="0"/>
              </a:endParaRPr>
            </a:p>
          </p:txBody>
        </p:sp>
        <p:sp>
          <p:nvSpPr>
            <p:cNvPr id="4107" name="Text Box 11"/>
            <p:cNvSpPr txBox="1">
              <a:spLocks noChangeArrowheads="1"/>
            </p:cNvSpPr>
            <p:nvPr/>
          </p:nvSpPr>
          <p:spPr bwMode="auto">
            <a:xfrm>
              <a:off x="6438" y="13153"/>
              <a:ext cx="2475" cy="1032"/>
            </a:xfrm>
            <a:prstGeom prst="rect">
              <a:avLst/>
            </a:prstGeom>
            <a:solidFill>
              <a:srgbClr val="C6D9F1"/>
            </a:solidFill>
            <a:ln w="9525">
              <a:solidFill>
                <a:srgbClr val="243F6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smtClean="0">
                  <a:ln>
                    <a:noFill/>
                  </a:ln>
                  <a:solidFill>
                    <a:schemeClr val="tx1"/>
                  </a:solidFill>
                  <a:effectLst/>
                  <a:latin typeface="Goudy Old Style" pitchFamily="18" charset="0"/>
                </a:rPr>
                <a:t>Recuperación de la Señal de Audio (formato WAV)</a:t>
              </a:r>
              <a:endParaRPr kumimoji="0" lang="es-ES" sz="1800" b="0" i="0" u="none" strike="noStrike" cap="none" normalizeH="0" baseline="0" smtClean="0">
                <a:ln>
                  <a:noFill/>
                </a:ln>
                <a:solidFill>
                  <a:schemeClr val="tx1"/>
                </a:solidFill>
                <a:effectLst/>
                <a:latin typeface="Arial" pitchFamily="34" charset="0"/>
              </a:endParaRPr>
            </a:p>
          </p:txBody>
        </p:sp>
        <p:sp>
          <p:nvSpPr>
            <p:cNvPr id="4108" name="Text Box 12"/>
            <p:cNvSpPr txBox="1">
              <a:spLocks noChangeArrowheads="1"/>
            </p:cNvSpPr>
            <p:nvPr/>
          </p:nvSpPr>
          <p:spPr bwMode="auto">
            <a:xfrm>
              <a:off x="4923" y="14664"/>
              <a:ext cx="1995" cy="689"/>
            </a:xfrm>
            <a:prstGeom prst="rect">
              <a:avLst/>
            </a:prstGeom>
            <a:solidFill>
              <a:srgbClr val="C6D9F1"/>
            </a:solidFill>
            <a:ln w="9525">
              <a:solidFill>
                <a:srgbClr val="243F6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smtClean="0">
                  <a:ln>
                    <a:noFill/>
                  </a:ln>
                  <a:solidFill>
                    <a:schemeClr val="tx1"/>
                  </a:solidFill>
                  <a:effectLst/>
                  <a:latin typeface="Goudy Old Style" pitchFamily="18" charset="0"/>
                </a:rPr>
                <a:t>Comparación cualitativa</a:t>
              </a:r>
              <a:endParaRPr kumimoji="0" lang="es-ES" sz="1800" b="0" i="0" u="none" strike="noStrike" cap="none" normalizeH="0" baseline="0" smtClean="0">
                <a:ln>
                  <a:noFill/>
                </a:ln>
                <a:solidFill>
                  <a:schemeClr val="tx1"/>
                </a:solidFill>
                <a:effectLst/>
                <a:latin typeface="Arial" pitchFamily="34" charset="0"/>
              </a:endParaRPr>
            </a:p>
          </p:txBody>
        </p:sp>
        <p:cxnSp>
          <p:nvCxnSpPr>
            <p:cNvPr id="4109" name="AutoShape 13"/>
            <p:cNvCxnSpPr>
              <a:cxnSpLocks noChangeShapeType="1"/>
            </p:cNvCxnSpPr>
            <p:nvPr/>
          </p:nvCxnSpPr>
          <p:spPr bwMode="auto">
            <a:xfrm>
              <a:off x="5898" y="10933"/>
              <a:ext cx="0" cy="146"/>
            </a:xfrm>
            <a:prstGeom prst="straightConnector1">
              <a:avLst/>
            </a:prstGeom>
            <a:noFill/>
            <a:ln w="9525">
              <a:solidFill>
                <a:srgbClr val="243F60"/>
              </a:solidFill>
              <a:round/>
              <a:headEnd/>
              <a:tailEnd/>
            </a:ln>
          </p:spPr>
        </p:cxnSp>
        <p:cxnSp>
          <p:nvCxnSpPr>
            <p:cNvPr id="4110" name="AutoShape 14"/>
            <p:cNvCxnSpPr>
              <a:cxnSpLocks noChangeShapeType="1"/>
            </p:cNvCxnSpPr>
            <p:nvPr/>
          </p:nvCxnSpPr>
          <p:spPr bwMode="auto">
            <a:xfrm>
              <a:off x="5658" y="11095"/>
              <a:ext cx="2010" cy="0"/>
            </a:xfrm>
            <a:prstGeom prst="straightConnector1">
              <a:avLst/>
            </a:prstGeom>
            <a:noFill/>
            <a:ln w="9525">
              <a:solidFill>
                <a:srgbClr val="243F60"/>
              </a:solidFill>
              <a:round/>
              <a:headEnd/>
              <a:tailEnd/>
            </a:ln>
          </p:spPr>
        </p:cxnSp>
        <p:cxnSp>
          <p:nvCxnSpPr>
            <p:cNvPr id="4111" name="AutoShape 15"/>
            <p:cNvCxnSpPr>
              <a:cxnSpLocks noChangeShapeType="1"/>
            </p:cNvCxnSpPr>
            <p:nvPr/>
          </p:nvCxnSpPr>
          <p:spPr bwMode="auto">
            <a:xfrm>
              <a:off x="4143" y="11095"/>
              <a:ext cx="2010" cy="0"/>
            </a:xfrm>
            <a:prstGeom prst="straightConnector1">
              <a:avLst/>
            </a:prstGeom>
            <a:noFill/>
            <a:ln w="9525">
              <a:solidFill>
                <a:srgbClr val="243F60"/>
              </a:solidFill>
              <a:round/>
              <a:headEnd/>
              <a:tailEnd/>
            </a:ln>
          </p:spPr>
        </p:cxnSp>
        <p:cxnSp>
          <p:nvCxnSpPr>
            <p:cNvPr id="4112" name="AutoShape 16"/>
            <p:cNvCxnSpPr>
              <a:cxnSpLocks noChangeShapeType="1"/>
            </p:cNvCxnSpPr>
            <p:nvPr/>
          </p:nvCxnSpPr>
          <p:spPr bwMode="auto">
            <a:xfrm>
              <a:off x="7668" y="12118"/>
              <a:ext cx="0" cy="1035"/>
            </a:xfrm>
            <a:prstGeom prst="straightConnector1">
              <a:avLst/>
            </a:prstGeom>
            <a:noFill/>
            <a:ln w="9525">
              <a:solidFill>
                <a:srgbClr val="243F60"/>
              </a:solidFill>
              <a:round/>
              <a:headEnd/>
              <a:tailEnd type="triangle" w="med" len="med"/>
            </a:ln>
          </p:spPr>
        </p:cxnSp>
        <p:cxnSp>
          <p:nvCxnSpPr>
            <p:cNvPr id="4113" name="AutoShape 17"/>
            <p:cNvCxnSpPr>
              <a:cxnSpLocks noChangeShapeType="1"/>
            </p:cNvCxnSpPr>
            <p:nvPr/>
          </p:nvCxnSpPr>
          <p:spPr bwMode="auto">
            <a:xfrm>
              <a:off x="4143" y="15039"/>
              <a:ext cx="780" cy="0"/>
            </a:xfrm>
            <a:prstGeom prst="straightConnector1">
              <a:avLst/>
            </a:prstGeom>
            <a:noFill/>
            <a:ln w="9525">
              <a:solidFill>
                <a:srgbClr val="243F60"/>
              </a:solidFill>
              <a:round/>
              <a:headEnd/>
              <a:tailEnd type="triangle" w="med" len="med"/>
            </a:ln>
          </p:spPr>
        </p:cxnSp>
        <p:cxnSp>
          <p:nvCxnSpPr>
            <p:cNvPr id="4114" name="AutoShape 18"/>
            <p:cNvCxnSpPr>
              <a:cxnSpLocks noChangeShapeType="1"/>
            </p:cNvCxnSpPr>
            <p:nvPr/>
          </p:nvCxnSpPr>
          <p:spPr bwMode="auto">
            <a:xfrm flipH="1">
              <a:off x="6918" y="15009"/>
              <a:ext cx="750" cy="0"/>
            </a:xfrm>
            <a:prstGeom prst="straightConnector1">
              <a:avLst/>
            </a:prstGeom>
            <a:noFill/>
            <a:ln w="9525">
              <a:solidFill>
                <a:srgbClr val="243F60"/>
              </a:solidFill>
              <a:round/>
              <a:headEnd/>
              <a:tailEnd type="triangle" w="med" len="med"/>
            </a:ln>
          </p:spPr>
        </p:cxnSp>
        <p:cxnSp>
          <p:nvCxnSpPr>
            <p:cNvPr id="4115" name="AutoShape 19"/>
            <p:cNvCxnSpPr>
              <a:cxnSpLocks noChangeShapeType="1"/>
            </p:cNvCxnSpPr>
            <p:nvPr/>
          </p:nvCxnSpPr>
          <p:spPr bwMode="auto">
            <a:xfrm>
              <a:off x="7668" y="11095"/>
              <a:ext cx="1" cy="292"/>
            </a:xfrm>
            <a:prstGeom prst="straightConnector1">
              <a:avLst/>
            </a:prstGeom>
            <a:noFill/>
            <a:ln w="9525">
              <a:solidFill>
                <a:srgbClr val="000000"/>
              </a:solidFill>
              <a:round/>
              <a:headEnd/>
              <a:tailEnd type="triangle" w="med" len="med"/>
            </a:ln>
          </p:spPr>
        </p:cxnSp>
        <p:sp>
          <p:nvSpPr>
            <p:cNvPr id="4116" name="Text Box 20"/>
            <p:cNvSpPr txBox="1">
              <a:spLocks noChangeArrowheads="1"/>
            </p:cNvSpPr>
            <p:nvPr/>
          </p:nvSpPr>
          <p:spPr bwMode="auto">
            <a:xfrm>
              <a:off x="2974" y="13303"/>
              <a:ext cx="2231" cy="706"/>
            </a:xfrm>
            <a:prstGeom prst="rect">
              <a:avLst/>
            </a:prstGeom>
            <a:solidFill>
              <a:srgbClr val="C6D9F1"/>
            </a:solidFill>
            <a:ln w="9525">
              <a:solidFill>
                <a:srgbClr val="243F6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smtClean="0">
                  <a:ln>
                    <a:noFill/>
                  </a:ln>
                  <a:solidFill>
                    <a:schemeClr val="tx1"/>
                  </a:solidFill>
                  <a:effectLst/>
                  <a:latin typeface="Goudy Old Style" pitchFamily="18" charset="0"/>
                </a:rPr>
                <a:t>Descompresión a formato WAV</a:t>
              </a:r>
              <a:endParaRPr kumimoji="0" lang="es-ES" sz="1800" b="0" i="0" u="none" strike="noStrike" cap="none" normalizeH="0" baseline="0" smtClean="0">
                <a:ln>
                  <a:noFill/>
                </a:ln>
                <a:solidFill>
                  <a:schemeClr val="tx1"/>
                </a:solidFill>
                <a:effectLst/>
                <a:latin typeface="Arial" pitchFamily="34" charset="0"/>
              </a:endParaRPr>
            </a:p>
          </p:txBody>
        </p:sp>
        <p:sp>
          <p:nvSpPr>
            <p:cNvPr id="4117" name="Line 21"/>
            <p:cNvSpPr>
              <a:spLocks noChangeShapeType="1"/>
            </p:cNvSpPr>
            <p:nvPr/>
          </p:nvSpPr>
          <p:spPr bwMode="auto">
            <a:xfrm>
              <a:off x="4130" y="11830"/>
              <a:ext cx="0" cy="14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4118" name="Line 22"/>
            <p:cNvSpPr>
              <a:spLocks noChangeShapeType="1"/>
            </p:cNvSpPr>
            <p:nvPr/>
          </p:nvSpPr>
          <p:spPr bwMode="auto">
            <a:xfrm>
              <a:off x="4130" y="14005"/>
              <a:ext cx="0" cy="10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728" y="142852"/>
            <a:ext cx="7358114" cy="785818"/>
          </a:xfrm>
        </p:spPr>
        <p:txBody>
          <a:bodyPr>
            <a:normAutofit fontScale="90000"/>
          </a:bodyPr>
          <a:lstStyle/>
          <a:p>
            <a:r>
              <a:rPr lang="es-EC" sz="3200" dirty="0" smtClean="0"/>
              <a:t>Compresión de audio en imágenes equivalentes</a:t>
            </a:r>
            <a:endParaRPr lang="es-EC" sz="3200" dirty="0"/>
          </a:p>
        </p:txBody>
      </p:sp>
      <p:pic>
        <p:nvPicPr>
          <p:cNvPr id="3074" name="Picture 2"/>
          <p:cNvPicPr>
            <a:picLocks noChangeAspect="1" noChangeArrowheads="1"/>
          </p:cNvPicPr>
          <p:nvPr/>
        </p:nvPicPr>
        <p:blipFill>
          <a:blip r:embed="rId2"/>
          <a:srcRect/>
          <a:stretch>
            <a:fillRect/>
          </a:stretch>
        </p:blipFill>
        <p:spPr bwMode="auto">
          <a:xfrm>
            <a:off x="3143240" y="1071546"/>
            <a:ext cx="3981450" cy="5229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5984" y="285728"/>
            <a:ext cx="6208226" cy="1143000"/>
          </a:xfrm>
        </p:spPr>
        <p:txBody>
          <a:bodyPr>
            <a:normAutofit fontScale="90000"/>
          </a:bodyPr>
          <a:lstStyle/>
          <a:p>
            <a:r>
              <a:rPr lang="es-EC" sz="3600" dirty="0" smtClean="0"/>
              <a:t>Adaptación a formato de Imagen</a:t>
            </a:r>
            <a:endParaRPr lang="es-EC" sz="3600" dirty="0"/>
          </a:p>
        </p:txBody>
      </p:sp>
      <p:sp>
        <p:nvSpPr>
          <p:cNvPr id="3" name="2 Marcador de contenido"/>
          <p:cNvSpPr>
            <a:spLocks noGrp="1"/>
          </p:cNvSpPr>
          <p:nvPr>
            <p:ph idx="1"/>
          </p:nvPr>
        </p:nvSpPr>
        <p:spPr>
          <a:xfrm>
            <a:off x="1435608" y="1447800"/>
            <a:ext cx="7498080" cy="2552704"/>
          </a:xfrm>
        </p:spPr>
        <p:txBody>
          <a:bodyPr>
            <a:normAutofit/>
          </a:bodyPr>
          <a:lstStyle/>
          <a:p>
            <a:r>
              <a:rPr lang="es-ES" sz="2000" dirty="0" smtClean="0"/>
              <a:t>Primer paso:	</a:t>
            </a:r>
            <a:r>
              <a:rPr lang="es-ES" sz="2000" dirty="0" smtClean="0"/>
              <a:t/>
            </a:r>
            <a:br>
              <a:rPr lang="es-ES" sz="2000" dirty="0" smtClean="0"/>
            </a:br>
            <a:r>
              <a:rPr lang="es-ES" sz="2000" dirty="0" smtClean="0"/>
              <a:t>Una vez que se tienen las muestras a y b, representadas en dos vectores,  se procede a normalizarlos para que estén en el rango de 0 a 255, el cual será el rango válido para cada pixel de la imágenes utilizando 8 bits. </a:t>
            </a:r>
          </a:p>
          <a:p>
            <a:pPr>
              <a:buNone/>
            </a:pPr>
            <a:endParaRPr lang="es-ES" dirty="0" smtClean="0"/>
          </a:p>
        </p:txBody>
      </p:sp>
      <p:pic>
        <p:nvPicPr>
          <p:cNvPr id="1030" name="Picture 6"/>
          <p:cNvPicPr>
            <a:picLocks noChangeAspect="1" noChangeArrowheads="1"/>
          </p:cNvPicPr>
          <p:nvPr/>
        </p:nvPicPr>
        <p:blipFill>
          <a:blip r:embed="rId2"/>
          <a:srcRect/>
          <a:stretch>
            <a:fillRect/>
          </a:stretch>
        </p:blipFill>
        <p:spPr bwMode="auto">
          <a:xfrm>
            <a:off x="2643174" y="3357562"/>
            <a:ext cx="4500594" cy="514892"/>
          </a:xfrm>
          <a:prstGeom prst="rect">
            <a:avLst/>
          </a:prstGeom>
          <a:noFill/>
          <a:ln w="9525">
            <a:noFill/>
            <a:miter lim="800000"/>
            <a:headEnd/>
            <a:tailEnd/>
          </a:ln>
        </p:spPr>
      </p:pic>
      <p:sp>
        <p:nvSpPr>
          <p:cNvPr id="10" name="2 Marcador de contenido"/>
          <p:cNvSpPr txBox="1">
            <a:spLocks/>
          </p:cNvSpPr>
          <p:nvPr/>
        </p:nvSpPr>
        <p:spPr>
          <a:xfrm>
            <a:off x="1500166" y="4143380"/>
            <a:ext cx="7498080" cy="2552704"/>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lang="es-ES" sz="2000" dirty="0" smtClean="0"/>
              <a:t>Segundo</a:t>
            </a:r>
            <a:r>
              <a:rPr kumimoji="0" lang="es-ES" sz="2000" b="0" i="0" u="none" strike="noStrike" kern="1200" cap="none" spc="0" normalizeH="0" baseline="0" noProof="0" dirty="0" smtClean="0">
                <a:ln>
                  <a:noFill/>
                </a:ln>
                <a:solidFill>
                  <a:schemeClr val="tx1"/>
                </a:solidFill>
                <a:effectLst/>
                <a:uLnTx/>
                <a:uFillTx/>
                <a:latin typeface="+mn-lt"/>
                <a:ea typeface="+mn-ea"/>
                <a:cs typeface="+mn-cs"/>
              </a:rPr>
              <a:t> paso:	</a:t>
            </a:r>
            <a:br>
              <a:rPr kumimoji="0" lang="es-ES" sz="2000" b="0" i="0" u="none" strike="noStrike" kern="1200" cap="none" spc="0" normalizeH="0" baseline="0" noProof="0" dirty="0" smtClean="0">
                <a:ln>
                  <a:noFill/>
                </a:ln>
                <a:solidFill>
                  <a:schemeClr val="tx1"/>
                </a:solidFill>
                <a:effectLst/>
                <a:uLnTx/>
                <a:uFillTx/>
                <a:latin typeface="+mn-lt"/>
                <a:ea typeface="+mn-ea"/>
                <a:cs typeface="+mn-cs"/>
              </a:rPr>
            </a:br>
            <a:r>
              <a:rPr kumimoji="0" lang="es-ES" sz="2000" b="0" i="0" u="none" strike="noStrike" kern="1200" cap="none" spc="0" normalizeH="0" baseline="0" noProof="0" dirty="0" smtClean="0">
                <a:ln>
                  <a:noFill/>
                </a:ln>
                <a:solidFill>
                  <a:schemeClr val="tx1"/>
                </a:solidFill>
                <a:effectLst/>
                <a:uLnTx/>
                <a:uFillTx/>
                <a:latin typeface="+mn-lt"/>
                <a:ea typeface="+mn-ea"/>
                <a:cs typeface="+mn-cs"/>
              </a:rPr>
              <a:t>Ubicamos en</a:t>
            </a:r>
            <a:r>
              <a:rPr kumimoji="0" lang="es-ES" sz="2000" b="0" i="0" u="none" strike="noStrike" kern="1200" cap="none" spc="0" normalizeH="0" noProof="0" dirty="0" smtClean="0">
                <a:ln>
                  <a:noFill/>
                </a:ln>
                <a:solidFill>
                  <a:schemeClr val="tx1"/>
                </a:solidFill>
                <a:effectLst/>
                <a:uLnTx/>
                <a:uFillTx/>
                <a:latin typeface="+mn-lt"/>
                <a:ea typeface="+mn-ea"/>
                <a:cs typeface="+mn-cs"/>
              </a:rPr>
              <a:t> los últimos</a:t>
            </a:r>
            <a:r>
              <a:rPr lang="es-ES" sz="2000" dirty="0" smtClean="0"/>
              <a:t> pixeles de la imagen datos que serán necesarios para recuperar el audio. </a:t>
            </a:r>
            <a:r>
              <a:rPr kumimoji="0" lang="es-ES" sz="20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3" name="12 Tabla"/>
          <p:cNvGraphicFramePr>
            <a:graphicFrameLocks noGrp="1"/>
          </p:cNvGraphicFramePr>
          <p:nvPr/>
        </p:nvGraphicFramePr>
        <p:xfrm>
          <a:off x="2000232" y="5429264"/>
          <a:ext cx="6096000" cy="457200"/>
        </p:xfrm>
        <a:graphic>
          <a:graphicData uri="http://schemas.openxmlformats.org/drawingml/2006/table">
            <a:tbl>
              <a:tblPr firstRow="1" bandRow="1">
                <a:tableStyleId>{5C22544A-7EE6-4342-B048-85BDC9FD1C3A}</a:tableStyleId>
              </a:tblPr>
              <a:tblGrid>
                <a:gridCol w="1016000"/>
                <a:gridCol w="1016000"/>
                <a:gridCol w="1111272"/>
                <a:gridCol w="920728"/>
                <a:gridCol w="1016000"/>
                <a:gridCol w="1016000"/>
              </a:tblGrid>
              <a:tr h="370840">
                <a:tc>
                  <a:txBody>
                    <a:bodyPr/>
                    <a:lstStyle/>
                    <a:p>
                      <a:r>
                        <a:rPr lang="es-EC" sz="1200" baseline="0" dirty="0" smtClean="0"/>
                        <a:t>Datos de la imagen</a:t>
                      </a:r>
                      <a:endParaRPr lang="es-ES" sz="1200" baseline="0" dirty="0"/>
                    </a:p>
                  </a:txBody>
                  <a:tcPr/>
                </a:tc>
                <a:tc>
                  <a:txBody>
                    <a:bodyPr/>
                    <a:lstStyle/>
                    <a:p>
                      <a:r>
                        <a:rPr lang="es-EC" sz="1200" baseline="0" dirty="0" smtClean="0"/>
                        <a:t>No. de  imágenes.</a:t>
                      </a:r>
                      <a:endParaRPr lang="es-ES" sz="1200" baseline="0" dirty="0"/>
                    </a:p>
                  </a:txBody>
                  <a:tcPr/>
                </a:tc>
                <a:tc>
                  <a:txBody>
                    <a:bodyPr/>
                    <a:lstStyle/>
                    <a:p>
                      <a:r>
                        <a:rPr lang="es-EC" sz="1200" baseline="0" dirty="0" smtClean="0"/>
                        <a:t>Frecuencia de muestreo</a:t>
                      </a:r>
                      <a:endParaRPr lang="es-ES" sz="1200" baseline="0" dirty="0"/>
                    </a:p>
                  </a:txBody>
                  <a:tcPr/>
                </a:tc>
                <a:tc>
                  <a:txBody>
                    <a:bodyPr/>
                    <a:lstStyle/>
                    <a:p>
                      <a:r>
                        <a:rPr lang="es-EC" sz="1200" baseline="0" dirty="0" smtClean="0"/>
                        <a:t>máximo</a:t>
                      </a:r>
                      <a:endParaRPr lang="es-ES" sz="1200" baseline="0" dirty="0"/>
                    </a:p>
                  </a:txBody>
                  <a:tcPr/>
                </a:tc>
                <a:tc>
                  <a:txBody>
                    <a:bodyPr/>
                    <a:lstStyle/>
                    <a:p>
                      <a:r>
                        <a:rPr lang="es-EC" sz="1200" baseline="0" dirty="0" smtClean="0"/>
                        <a:t>mínimo</a:t>
                      </a:r>
                      <a:endParaRPr lang="es-ES" sz="1200" baseline="0" dirty="0"/>
                    </a:p>
                  </a:txBody>
                  <a:tcPr/>
                </a:tc>
                <a:tc>
                  <a:txBody>
                    <a:bodyPr/>
                    <a:lstStyle/>
                    <a:p>
                      <a:r>
                        <a:rPr lang="es-EC" sz="1200" baseline="0" dirty="0" smtClean="0"/>
                        <a:t>paridad</a:t>
                      </a:r>
                      <a:endParaRPr lang="es-ES" sz="1200" baseline="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14612" y="71414"/>
            <a:ext cx="5500726" cy="571504"/>
          </a:xfrm>
        </p:spPr>
        <p:txBody>
          <a:bodyPr>
            <a:normAutofit fontScale="90000"/>
          </a:bodyPr>
          <a:lstStyle/>
          <a:p>
            <a:r>
              <a:rPr lang="es-EC" sz="3600" dirty="0" smtClean="0"/>
              <a:t>Recuperación</a:t>
            </a:r>
            <a:r>
              <a:rPr lang="es-EC" sz="4400" dirty="0" smtClean="0"/>
              <a:t> </a:t>
            </a:r>
            <a:r>
              <a:rPr lang="es-EC" sz="3600" dirty="0" smtClean="0"/>
              <a:t>del Audio</a:t>
            </a:r>
            <a:endParaRPr lang="es-ES" sz="3600" dirty="0"/>
          </a:p>
        </p:txBody>
      </p:sp>
      <p:pic>
        <p:nvPicPr>
          <p:cNvPr id="2052" name="Picture 4"/>
          <p:cNvPicPr>
            <a:picLocks noChangeAspect="1" noChangeArrowheads="1"/>
          </p:cNvPicPr>
          <p:nvPr/>
        </p:nvPicPr>
        <p:blipFill>
          <a:blip r:embed="rId2"/>
          <a:srcRect/>
          <a:stretch>
            <a:fillRect/>
          </a:stretch>
        </p:blipFill>
        <p:spPr bwMode="auto">
          <a:xfrm>
            <a:off x="1643042" y="714356"/>
            <a:ext cx="2657475" cy="5848350"/>
          </a:xfrm>
          <a:prstGeom prst="rect">
            <a:avLst/>
          </a:prstGeom>
          <a:noFill/>
          <a:ln w="9525">
            <a:noFill/>
            <a:miter lim="800000"/>
            <a:headEnd/>
            <a:tailEnd/>
          </a:ln>
          <a:effectLst/>
        </p:spPr>
      </p:pic>
      <p:pic>
        <p:nvPicPr>
          <p:cNvPr id="2054" name="Picture 6"/>
          <p:cNvPicPr>
            <a:picLocks noChangeAspect="1" noChangeArrowheads="1"/>
          </p:cNvPicPr>
          <p:nvPr/>
        </p:nvPicPr>
        <p:blipFill>
          <a:blip r:embed="rId3"/>
          <a:srcRect/>
          <a:stretch>
            <a:fillRect/>
          </a:stretch>
        </p:blipFill>
        <p:spPr bwMode="auto">
          <a:xfrm>
            <a:off x="4643438" y="2143116"/>
            <a:ext cx="4165385"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57422" y="-24"/>
            <a:ext cx="4857784" cy="500066"/>
          </a:xfrm>
        </p:spPr>
        <p:txBody>
          <a:bodyPr>
            <a:normAutofit fontScale="90000"/>
          </a:bodyPr>
          <a:lstStyle/>
          <a:p>
            <a:r>
              <a:rPr lang="es-EC" sz="3000" dirty="0" smtClean="0"/>
              <a:t>RESULTADOS CUANTITATIVOS</a:t>
            </a:r>
            <a:endParaRPr lang="es-EC" sz="3000" dirty="0"/>
          </a:p>
        </p:txBody>
      </p:sp>
      <p:pic>
        <p:nvPicPr>
          <p:cNvPr id="5122" name="Picture 2"/>
          <p:cNvPicPr>
            <a:picLocks noChangeAspect="1" noChangeArrowheads="1"/>
          </p:cNvPicPr>
          <p:nvPr/>
        </p:nvPicPr>
        <p:blipFill>
          <a:blip r:embed="rId2"/>
          <a:srcRect/>
          <a:stretch>
            <a:fillRect/>
          </a:stretch>
        </p:blipFill>
        <p:spPr bwMode="auto">
          <a:xfrm>
            <a:off x="2143108" y="571480"/>
            <a:ext cx="5229225" cy="2209800"/>
          </a:xfrm>
          <a:prstGeom prst="rect">
            <a:avLst/>
          </a:prstGeom>
          <a:noFill/>
          <a:ln w="9525">
            <a:noFill/>
            <a:miter lim="800000"/>
            <a:headEnd/>
            <a:tailEnd/>
          </a:ln>
        </p:spPr>
      </p:pic>
      <p:pic>
        <p:nvPicPr>
          <p:cNvPr id="5123" name="Picture 3"/>
          <p:cNvPicPr>
            <a:picLocks noChangeAspect="1" noChangeArrowheads="1"/>
          </p:cNvPicPr>
          <p:nvPr/>
        </p:nvPicPr>
        <p:blipFill>
          <a:blip r:embed="rId3"/>
          <a:srcRect/>
          <a:stretch>
            <a:fillRect/>
          </a:stretch>
        </p:blipFill>
        <p:spPr bwMode="auto">
          <a:xfrm>
            <a:off x="2214546" y="2886075"/>
            <a:ext cx="5229225" cy="3971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2214546" y="500042"/>
            <a:ext cx="5229225" cy="2228850"/>
          </a:xfrm>
          <a:prstGeom prst="rect">
            <a:avLst/>
          </a:prstGeom>
          <a:noFill/>
          <a:ln w="9525">
            <a:noFill/>
            <a:miter lim="800000"/>
            <a:headEnd/>
            <a:tailEnd/>
          </a:ln>
        </p:spPr>
      </p:pic>
      <p:pic>
        <p:nvPicPr>
          <p:cNvPr id="6147" name="Picture 3"/>
          <p:cNvPicPr>
            <a:picLocks noChangeAspect="1" noChangeArrowheads="1"/>
          </p:cNvPicPr>
          <p:nvPr/>
        </p:nvPicPr>
        <p:blipFill>
          <a:blip r:embed="rId3"/>
          <a:srcRect/>
          <a:stretch>
            <a:fillRect/>
          </a:stretch>
        </p:blipFill>
        <p:spPr bwMode="auto">
          <a:xfrm>
            <a:off x="2200295" y="2714620"/>
            <a:ext cx="5229225" cy="4086225"/>
          </a:xfrm>
          <a:prstGeom prst="rect">
            <a:avLst/>
          </a:prstGeom>
          <a:noFill/>
          <a:ln w="9525">
            <a:noFill/>
            <a:miter lim="800000"/>
            <a:headEnd/>
            <a:tailEnd/>
          </a:ln>
        </p:spPr>
      </p:pic>
      <p:sp>
        <p:nvSpPr>
          <p:cNvPr id="9" name="1 Título"/>
          <p:cNvSpPr>
            <a:spLocks noGrp="1"/>
          </p:cNvSpPr>
          <p:nvPr>
            <p:ph type="title"/>
          </p:nvPr>
        </p:nvSpPr>
        <p:spPr>
          <a:xfrm>
            <a:off x="2428860" y="-24"/>
            <a:ext cx="4857784" cy="500066"/>
          </a:xfrm>
        </p:spPr>
        <p:txBody>
          <a:bodyPr>
            <a:normAutofit fontScale="90000"/>
          </a:bodyPr>
          <a:lstStyle/>
          <a:p>
            <a:r>
              <a:rPr lang="es-EC" sz="3000" dirty="0" smtClean="0"/>
              <a:t>RESULTADOS CUANTITATIVOS</a:t>
            </a:r>
            <a:endParaRPr lang="es-EC"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1500166" y="928670"/>
            <a:ext cx="6953805" cy="1785950"/>
          </a:xfrm>
          <a:prstGeom prst="rect">
            <a:avLst/>
          </a:prstGeom>
          <a:noFill/>
          <a:ln w="9525">
            <a:noFill/>
            <a:miter lim="800000"/>
            <a:headEnd/>
            <a:tailEnd/>
          </a:ln>
        </p:spPr>
      </p:pic>
      <p:pic>
        <p:nvPicPr>
          <p:cNvPr id="7171" name="Picture 3"/>
          <p:cNvPicPr>
            <a:picLocks noChangeAspect="1" noChangeArrowheads="1"/>
          </p:cNvPicPr>
          <p:nvPr/>
        </p:nvPicPr>
        <p:blipFill>
          <a:blip r:embed="rId3"/>
          <a:srcRect/>
          <a:stretch>
            <a:fillRect/>
          </a:stretch>
        </p:blipFill>
        <p:spPr bwMode="auto">
          <a:xfrm>
            <a:off x="2357422" y="3095639"/>
            <a:ext cx="4924425" cy="2333625"/>
          </a:xfrm>
          <a:prstGeom prst="rect">
            <a:avLst/>
          </a:prstGeom>
          <a:noFill/>
          <a:ln w="9525">
            <a:noFill/>
            <a:miter lim="800000"/>
            <a:headEnd/>
            <a:tailEnd/>
          </a:ln>
        </p:spPr>
      </p:pic>
      <p:sp>
        <p:nvSpPr>
          <p:cNvPr id="9" name="1 Título"/>
          <p:cNvSpPr>
            <a:spLocks noGrp="1"/>
          </p:cNvSpPr>
          <p:nvPr>
            <p:ph type="title"/>
          </p:nvPr>
        </p:nvSpPr>
        <p:spPr>
          <a:xfrm>
            <a:off x="2571736" y="71414"/>
            <a:ext cx="4857784" cy="500066"/>
          </a:xfrm>
        </p:spPr>
        <p:txBody>
          <a:bodyPr>
            <a:normAutofit fontScale="90000"/>
          </a:bodyPr>
          <a:lstStyle/>
          <a:p>
            <a:r>
              <a:rPr lang="es-EC" sz="3000" dirty="0" smtClean="0"/>
              <a:t>RESULTADOS CUANTITATIVOS</a:t>
            </a:r>
            <a:endParaRPr lang="es-EC" sz="3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842</TotalTime>
  <Words>777</Words>
  <Application>Microsoft Office PowerPoint</Application>
  <PresentationFormat>Presentación en pantalla (4:3)</PresentationFormat>
  <Paragraphs>64</Paragraphs>
  <Slides>17</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17</vt:i4>
      </vt:variant>
    </vt:vector>
  </HeadingPairs>
  <TitlesOfParts>
    <vt:vector size="19" baseType="lpstr">
      <vt:lpstr>Solsticio</vt:lpstr>
      <vt:lpstr>Documento de Microsoft Office Word</vt:lpstr>
      <vt:lpstr>   OBJETIVO GENERAL</vt:lpstr>
      <vt:lpstr>Objetivos específicos</vt:lpstr>
      <vt:lpstr>PROCEDIMIENTO</vt:lpstr>
      <vt:lpstr>Compresión de audio en imágenes equivalentes</vt:lpstr>
      <vt:lpstr>Adaptación a formato de Imagen</vt:lpstr>
      <vt:lpstr>Recuperación del Audio</vt:lpstr>
      <vt:lpstr>RESULTADOS CUANTITATIVOS</vt:lpstr>
      <vt:lpstr>RESULTADOS CUANTITATIVOS</vt:lpstr>
      <vt:lpstr>RESULTADOS CUANTITATIVOS</vt:lpstr>
      <vt:lpstr>Diapositiva 10</vt:lpstr>
      <vt:lpstr>RESULTADOS CUALITATIVOS</vt:lpstr>
      <vt:lpstr>RESULTADOS CUALITATIVOS</vt:lpstr>
      <vt:lpstr>RESULTADOS CUALITATIVOS</vt:lpstr>
      <vt:lpstr>RESULTADOS CUALITATIVOS</vt:lpstr>
      <vt:lpstr>CONCLUSIONES </vt:lpstr>
      <vt:lpstr>CONCLUSIONES </vt:lpstr>
      <vt:lpstr>RECOMENDACIONES</vt:lpstr>
    </vt:vector>
  </TitlesOfParts>
  <Company>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 GENERAL</dc:title>
  <dc:creator>Administrador</dc:creator>
  <cp:lastModifiedBy>Administrador</cp:lastModifiedBy>
  <cp:revision>57</cp:revision>
  <dcterms:created xsi:type="dcterms:W3CDTF">2009-12-04T20:15:15Z</dcterms:created>
  <dcterms:modified xsi:type="dcterms:W3CDTF">2009-12-16T21:51:31Z</dcterms:modified>
</cp:coreProperties>
</file>