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19" name="18 Marcador de pie de página"/>
          <p:cNvSpPr>
            <a:spLocks noGrp="1"/>
          </p:cNvSpPr>
          <p:nvPr>
            <p:ph type="ftr" sz="quarter" idx="11"/>
          </p:nvPr>
        </p:nvSpPr>
        <p:spPr/>
        <p:txBody>
          <a:bodyPr/>
          <a:lstStyle/>
          <a:p>
            <a:endParaRPr kumimoji="0" lang="en-US"/>
          </a:p>
        </p:txBody>
      </p:sp>
      <p:sp>
        <p:nvSpPr>
          <p:cNvPr id="27" name="26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637BB6B-EE1B-48FB-8575-0D55C373DE88}" type="datetimeFigureOut">
              <a:rPr lang="en-US" smtClean="0"/>
              <a:pPr/>
              <a:t>2/2/2010</a:t>
            </a:fld>
            <a:endParaRPr lang="en-US" dirty="0"/>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5" name="4 Marcador de pie de página"/>
          <p:cNvSpPr>
            <a:spLocks noGrp="1"/>
          </p:cNvSpPr>
          <p:nvPr>
            <p:ph type="ftr" sz="quarter" idx="11"/>
          </p:nvPr>
        </p:nvSpPr>
        <p:spPr/>
        <p:txBody>
          <a:bodyPr/>
          <a:lstStyle/>
          <a:p>
            <a:endParaRPr kumimoji="0" lang="en-US"/>
          </a:p>
        </p:txBody>
      </p:sp>
      <p:sp>
        <p:nvSpPr>
          <p:cNvPr id="6" name="5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8" name="7 Marcador de pie de página"/>
          <p:cNvSpPr>
            <a:spLocks noGrp="1"/>
          </p:cNvSpPr>
          <p:nvPr>
            <p:ph type="ftr" sz="quarter" idx="11"/>
          </p:nvPr>
        </p:nvSpPr>
        <p:spPr/>
        <p:txBody>
          <a:bodyPr/>
          <a:lstStyle/>
          <a:p>
            <a:endParaRPr kumimoji="0" lang="en-US"/>
          </a:p>
        </p:txBody>
      </p:sp>
      <p:sp>
        <p:nvSpPr>
          <p:cNvPr id="9" name="8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8" name="7 Marcador de número de diapositiva"/>
          <p:cNvSpPr>
            <a:spLocks noGrp="1"/>
          </p:cNvSpPr>
          <p:nvPr>
            <p:ph type="sldNum" sz="quarter" idx="11"/>
          </p:nvPr>
        </p:nvSpPr>
        <p:spPr/>
        <p:txBody>
          <a:bodyPr/>
          <a:lstStyle/>
          <a:p>
            <a:fld id="{2AA957AF-53C0-420B-9C2D-77DB1416566C}" type="slidenum">
              <a:rPr kumimoji="0" lang="en-US" smtClean="0"/>
              <a:pPr/>
              <a:t>‹Nº›</a:t>
            </a:fld>
            <a:endParaRPr kumimoji="0" lang="en-US"/>
          </a:p>
        </p:txBody>
      </p:sp>
      <p:sp>
        <p:nvSpPr>
          <p:cNvPr id="9" name="8 Marcador de pie de página"/>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3" name="2 Marcador de pie de página"/>
          <p:cNvSpPr>
            <a:spLocks noGrp="1"/>
          </p:cNvSpPr>
          <p:nvPr>
            <p:ph type="ftr" sz="quarter" idx="11"/>
          </p:nvPr>
        </p:nvSpPr>
        <p:spPr/>
        <p:txBody>
          <a:bodyPr/>
          <a:lstStyle/>
          <a:p>
            <a:endParaRPr kumimoji="0" lang="en-US"/>
          </a:p>
        </p:txBody>
      </p:sp>
      <p:sp>
        <p:nvSpPr>
          <p:cNvPr id="4" name="3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637BB6B-EE1B-48FB-8575-0D55C373DE88}" type="datetimeFigureOut">
              <a:rPr lang="en-US" smtClean="0"/>
              <a:pPr/>
              <a:t>2/2/2010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a:xfrm>
            <a:off x="8156448" y="6422064"/>
            <a:ext cx="762000" cy="365125"/>
          </a:xfrm>
        </p:spPr>
        <p:txBody>
          <a:bodyPr/>
          <a:lstStyle/>
          <a:p>
            <a:fld id="{2AA957AF-53C0-420B-9C2D-77DB1416566C}" type="slidenum">
              <a:rPr kumimoji="0" lang="en-US" smtClean="0"/>
              <a:pPr/>
              <a:t>‹Nº›</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E637BB6B-EE1B-48FB-8575-0D55C373DE88}" type="datetimeFigureOut">
              <a:rPr lang="en-US" smtClean="0"/>
              <a:pPr/>
              <a:t>2/2/2010</a:t>
            </a:fld>
            <a:endParaRPr lang="en-US"/>
          </a:p>
        </p:txBody>
      </p:sp>
      <p:sp>
        <p:nvSpPr>
          <p:cNvPr id="6" name="5 Marcador de pie de página"/>
          <p:cNvSpPr>
            <a:spLocks noGrp="1"/>
          </p:cNvSpPr>
          <p:nvPr>
            <p:ph type="ftr" sz="quarter" idx="11"/>
          </p:nvPr>
        </p:nvSpPr>
        <p:spPr/>
        <p:txBody>
          <a:bodyPr/>
          <a:lstStyle/>
          <a:p>
            <a:endParaRPr kumimoji="0" lang="en-US"/>
          </a:p>
        </p:txBody>
      </p:sp>
      <p:sp>
        <p:nvSpPr>
          <p:cNvPr id="7" name="6 Marcador de número de diapositiva"/>
          <p:cNvSpPr>
            <a:spLocks noGrp="1"/>
          </p:cNvSpPr>
          <p:nvPr>
            <p:ph type="sldNum" sz="quarter" idx="12"/>
          </p:nvPr>
        </p:nvSpPr>
        <p:spPr/>
        <p:txBody>
          <a:bodyPr/>
          <a:lstStyle/>
          <a:p>
            <a:fld id="{2AA957AF-53C0-420B-9C2D-77DB1416566C}" type="slidenum">
              <a:rPr kumimoji="0" lang="en-US" smtClean="0"/>
              <a:pPr/>
              <a:t>‹Nº›</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637BB6B-EE1B-48FB-8575-0D55C373DE88}" type="datetimeFigureOut">
              <a:rPr lang="en-US" smtClean="0"/>
              <a:pPr/>
              <a:t>2/2/2010</a:t>
            </a:fld>
            <a:endParaRPr lang="en-US" sz="1000">
              <a:solidFill>
                <a:schemeClr val="tx2">
                  <a:shade val="50000"/>
                </a:schemeClr>
              </a:solidFill>
            </a:endParaRPr>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a:t>‹Nº›</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85852" y="1142984"/>
            <a:ext cx="6480048" cy="3286148"/>
          </a:xfrm>
        </p:spPr>
        <p:txBody>
          <a:bodyPr>
            <a:normAutofit/>
          </a:bodyPr>
          <a:lstStyle/>
          <a:p>
            <a:pPr algn="ctr"/>
            <a:r>
              <a:rPr lang="es-ES" sz="2400" dirty="0" smtClean="0"/>
              <a:t>“</a:t>
            </a:r>
            <a:r>
              <a:rPr lang="es-EC" sz="2400" dirty="0" smtClean="0"/>
              <a:t>Análisis e implementación de algoritmos para distorsionar imágenes con distintos tipos de ruido y aplicación de filtros en dos dimensiones para restaurarlas”</a:t>
            </a:r>
            <a:r>
              <a:rPr lang="es-ES" sz="2400" dirty="0" smtClean="0"/>
              <a:t/>
            </a:r>
            <a:br>
              <a:rPr lang="es-ES" sz="2400" dirty="0" smtClean="0"/>
            </a:br>
            <a:r>
              <a:rPr lang="es-ES" sz="2400" dirty="0" smtClean="0"/>
              <a:t/>
            </a:r>
            <a:br>
              <a:rPr lang="es-ES" sz="2400" dirty="0" smtClean="0"/>
            </a:br>
            <a:r>
              <a:rPr lang="es-ES" sz="2400" dirty="0" smtClean="0"/>
              <a:t/>
            </a:r>
            <a:br>
              <a:rPr lang="es-ES" sz="2400" dirty="0" smtClean="0"/>
            </a:br>
            <a:r>
              <a:rPr lang="es-ES" sz="2000" dirty="0" smtClean="0">
                <a:latin typeface="+mn-lt"/>
              </a:rPr>
              <a:t>Carlos César García Chilán</a:t>
            </a:r>
            <a:br>
              <a:rPr lang="es-ES" sz="2000" dirty="0" smtClean="0">
                <a:latin typeface="+mn-lt"/>
              </a:rPr>
            </a:br>
            <a:r>
              <a:rPr lang="es-ES" sz="2000" dirty="0" smtClean="0">
                <a:latin typeface="+mn-lt"/>
              </a:rPr>
              <a:t>Juan Salomón Viteri Paredes</a:t>
            </a:r>
            <a:br>
              <a:rPr lang="es-ES" sz="2000" dirty="0" smtClean="0">
                <a:latin typeface="+mn-lt"/>
              </a:rPr>
            </a:br>
            <a:endParaRPr lang="es-ES" sz="2000" dirty="0">
              <a:latin typeface="+mn-lt"/>
            </a:endParaRPr>
          </a:p>
        </p:txBody>
      </p:sp>
      <p:sp>
        <p:nvSpPr>
          <p:cNvPr id="3" name="2 Subtítulo"/>
          <p:cNvSpPr>
            <a:spLocks noGrp="1"/>
          </p:cNvSpPr>
          <p:nvPr>
            <p:ph type="subTitle" idx="1"/>
          </p:nvPr>
        </p:nvSpPr>
        <p:spPr>
          <a:xfrm>
            <a:off x="285720" y="5929330"/>
            <a:ext cx="6480048" cy="538154"/>
          </a:xfrm>
        </p:spPr>
        <p:txBody>
          <a:bodyPr>
            <a:normAutofit fontScale="92500"/>
          </a:bodyPr>
          <a:lstStyle/>
          <a:p>
            <a:r>
              <a:rPr lang="es-EC" dirty="0" smtClean="0"/>
              <a:t>ESPOL – FIEC Presentación de Proyecto, </a:t>
            </a:r>
            <a:r>
              <a:rPr lang="es-EC" dirty="0" smtClean="0"/>
              <a:t>Febrero 3, </a:t>
            </a:r>
            <a:r>
              <a:rPr lang="es-EC" dirty="0" smtClean="0"/>
              <a:t>2010</a:t>
            </a:r>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Resultado visual de 50 personas encuestadas</a:t>
            </a:r>
            <a:endParaRPr lang="es-ES" dirty="0"/>
          </a:p>
        </p:txBody>
      </p:sp>
      <p:pic>
        <p:nvPicPr>
          <p:cNvPr id="4" name="3 Marcador de contenido"/>
          <p:cNvPicPr>
            <a:picLocks noGrp="1"/>
          </p:cNvPicPr>
          <p:nvPr>
            <p:ph idx="1"/>
          </p:nvPr>
        </p:nvPicPr>
        <p:blipFill>
          <a:blip r:embed="rId2"/>
          <a:srcRect/>
          <a:stretch>
            <a:fillRect/>
          </a:stretch>
        </p:blipFill>
        <p:spPr bwMode="auto">
          <a:xfrm>
            <a:off x="500034" y="1600200"/>
            <a:ext cx="7715304"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dirty="0" smtClean="0"/>
              <a:t>Resultado visual de 50 personas encuestadas</a:t>
            </a:r>
            <a:endParaRPr lang="es-ES" dirty="0"/>
          </a:p>
        </p:txBody>
      </p:sp>
      <p:pic>
        <p:nvPicPr>
          <p:cNvPr id="4" name="3 Marcador de contenido"/>
          <p:cNvPicPr>
            <a:picLocks noGrp="1"/>
          </p:cNvPicPr>
          <p:nvPr>
            <p:ph idx="1"/>
          </p:nvPr>
        </p:nvPicPr>
        <p:blipFill>
          <a:blip r:embed="rId2"/>
          <a:srcRect/>
          <a:stretch>
            <a:fillRect/>
          </a:stretch>
        </p:blipFill>
        <p:spPr bwMode="auto">
          <a:xfrm>
            <a:off x="571472" y="1600200"/>
            <a:ext cx="7572428"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Entorno Grafico del Programa</a:t>
            </a:r>
            <a:endParaRPr lang="es-ES" dirty="0"/>
          </a:p>
        </p:txBody>
      </p:sp>
      <p:pic>
        <p:nvPicPr>
          <p:cNvPr id="1026" name="Picture 2"/>
          <p:cNvPicPr>
            <a:picLocks noGrp="1" noChangeAspect="1" noChangeArrowheads="1"/>
          </p:cNvPicPr>
          <p:nvPr>
            <p:ph idx="1"/>
          </p:nvPr>
        </p:nvPicPr>
        <p:blipFill>
          <a:blip r:embed="rId2"/>
          <a:srcRect l="6226" t="5682" r="5384" b="13819"/>
          <a:stretch>
            <a:fillRect/>
          </a:stretch>
        </p:blipFill>
        <p:spPr bwMode="auto">
          <a:xfrm>
            <a:off x="785786" y="1357298"/>
            <a:ext cx="7215238" cy="492922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RECOMENDACIONES</a:t>
            </a:r>
            <a:endParaRPr lang="es-ES" dirty="0"/>
          </a:p>
        </p:txBody>
      </p:sp>
      <p:sp>
        <p:nvSpPr>
          <p:cNvPr id="3" name="2 Marcador de contenido"/>
          <p:cNvSpPr>
            <a:spLocks noGrp="1"/>
          </p:cNvSpPr>
          <p:nvPr>
            <p:ph idx="1"/>
          </p:nvPr>
        </p:nvSpPr>
        <p:spPr/>
        <p:txBody>
          <a:bodyPr>
            <a:normAutofit/>
          </a:bodyPr>
          <a:lstStyle/>
          <a:p>
            <a:pPr algn="just"/>
            <a:r>
              <a:rPr lang="es-ES" sz="2000" dirty="0" smtClean="0"/>
              <a:t>Este programa fue creado por motivos didácticos, para mostrar como varia la forma en que el ruido afecta a las imágenes, por tal motivo se recomienda que cuando se ejecute el programa por primera vez, se realice un análisis teórico de cada ruido aplicado en el programa, para tener un mejor entendimiento del tipo de degradación que realiza cada ruido.</a:t>
            </a:r>
          </a:p>
          <a:p>
            <a:pPr lvl="0" algn="just"/>
            <a:r>
              <a:rPr lang="es-ES" sz="2000" dirty="0" smtClean="0"/>
              <a:t>Se recomienda utilizar imágenes lo mas nítidas posibles, debido a que con esto se logra una mayor apreciación de la degradación aplicada a dicha imagen, y su posterior recuperación con los filtros.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CONCLUSIONES</a:t>
            </a:r>
            <a:endParaRPr lang="es-ES" dirty="0"/>
          </a:p>
        </p:txBody>
      </p:sp>
      <p:sp>
        <p:nvSpPr>
          <p:cNvPr id="3" name="2 Marcador de contenido"/>
          <p:cNvSpPr>
            <a:spLocks noGrp="1"/>
          </p:cNvSpPr>
          <p:nvPr>
            <p:ph idx="1"/>
          </p:nvPr>
        </p:nvSpPr>
        <p:spPr/>
        <p:txBody>
          <a:bodyPr>
            <a:normAutofit/>
          </a:bodyPr>
          <a:lstStyle/>
          <a:p>
            <a:pPr algn="just"/>
            <a:r>
              <a:rPr lang="es-ES" sz="1800" dirty="0" smtClean="0"/>
              <a:t>Al aumentar los parámetros de los ruidos aplicados, como la media y la varianza en el caso del ruido Gaussiano y el ruido Speckle, y la densidad en el ruido Salt &amp; Pepper, se observa que las imágenes se degradan mas, haciéndose más difícil su recuperación.</a:t>
            </a:r>
          </a:p>
          <a:p>
            <a:pPr algn="just"/>
            <a:endParaRPr lang="es-EC" sz="1800" dirty="0" smtClean="0"/>
          </a:p>
          <a:p>
            <a:pPr lvl="0" algn="just"/>
            <a:r>
              <a:rPr lang="es-ES" sz="1800" dirty="0" smtClean="0"/>
              <a:t>Todas estas variaciones nos indica que un filtro es más eficiente que otro dependiendo de las características propias de las imágenes que usemos para realizar el análisis.</a:t>
            </a:r>
          </a:p>
          <a:p>
            <a:pPr algn="just"/>
            <a:endParaRPr lang="es-EC" sz="1800" dirty="0" smtClean="0"/>
          </a:p>
          <a:p>
            <a:pPr algn="just"/>
            <a:endParaRPr lang="es-ES" sz="1800" dirty="0" smtClean="0"/>
          </a:p>
          <a:p>
            <a:pPr lvl="0" algn="just"/>
            <a:r>
              <a:rPr lang="es-ES" sz="1800" dirty="0" smtClean="0"/>
              <a:t>Según los resultados de las encuestas realizadas a 50 personas se puede concluir que </a:t>
            </a:r>
            <a:r>
              <a:rPr lang="es-EC" sz="1800" dirty="0" smtClean="0"/>
              <a:t>los resultados obtenidos distan de dos conceptos: el analítico y el visual que no necesariamente deben ser iguales ya que la percepción humana es muy diferente a un proceso experimental.</a:t>
            </a:r>
            <a:endParaRPr lang="es-ES" sz="1800" dirty="0" smtClean="0"/>
          </a:p>
          <a:p>
            <a:pPr algn="just"/>
            <a:endParaRPr lang="es-ES" sz="1800" dirty="0" smtClean="0"/>
          </a:p>
          <a:p>
            <a:endParaRPr lang="es-ES" sz="1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CONCLUSIONES</a:t>
            </a:r>
            <a:endParaRPr lang="es-ES" dirty="0"/>
          </a:p>
        </p:txBody>
      </p:sp>
      <p:sp>
        <p:nvSpPr>
          <p:cNvPr id="3" name="2 Marcador de contenido"/>
          <p:cNvSpPr>
            <a:spLocks noGrp="1"/>
          </p:cNvSpPr>
          <p:nvPr>
            <p:ph idx="1"/>
          </p:nvPr>
        </p:nvSpPr>
        <p:spPr/>
        <p:txBody>
          <a:bodyPr>
            <a:normAutofit/>
          </a:bodyPr>
          <a:lstStyle/>
          <a:p>
            <a:pPr lvl="0" algn="just"/>
            <a:r>
              <a:rPr lang="es-ES" sz="1900" dirty="0" smtClean="0"/>
              <a:t>Para los resultados de la encuesta, el 83% de las personas consultadas concluyó que para el ruido Gaussiano el mejor filtro que recupera la imagen es el tipo Average. Mientras para el ruido Poisson más del 90% concluyeron que los filtros Average y Gaussiano recuperan mejor la imagen.</a:t>
            </a:r>
          </a:p>
          <a:p>
            <a:endParaRPr lang="es-EC" dirty="0" smtClean="0"/>
          </a:p>
          <a:p>
            <a:pPr lvl="0" algn="just"/>
            <a:r>
              <a:rPr lang="es-ES" sz="1800" dirty="0" smtClean="0"/>
              <a:t>Resultados semejantes se obtuvieron para los ruidos Salt &amp; Pepper y Speckle. Se puede concluir que el filtro Average y el Gaussiano son más eficientes al momento de recuperar imágenes en un entorno general.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Objetivos</a:t>
            </a:r>
            <a:endParaRPr lang="es-ES" dirty="0"/>
          </a:p>
        </p:txBody>
      </p:sp>
      <p:sp>
        <p:nvSpPr>
          <p:cNvPr id="3" name="2 Marcador de contenido"/>
          <p:cNvSpPr>
            <a:spLocks noGrp="1"/>
          </p:cNvSpPr>
          <p:nvPr>
            <p:ph idx="1"/>
          </p:nvPr>
        </p:nvSpPr>
        <p:spPr/>
        <p:txBody>
          <a:bodyPr>
            <a:normAutofit fontScale="92500"/>
          </a:bodyPr>
          <a:lstStyle/>
          <a:p>
            <a:pPr marL="457200" indent="-457200" algn="just">
              <a:spcBef>
                <a:spcPct val="0"/>
              </a:spcBef>
              <a:spcAft>
                <a:spcPct val="0"/>
              </a:spcAft>
              <a:buFontTx/>
              <a:buAutoNum type="arabicPeriod"/>
            </a:pPr>
            <a:r>
              <a:rPr lang="es-ES" dirty="0" smtClean="0"/>
              <a:t>Analizar algoritmos que sirven para la degradación de imágenes (ruido) </a:t>
            </a:r>
            <a:r>
              <a:rPr lang="es-EC" dirty="0" smtClean="0"/>
              <a:t>y a su vez la recuperación de las mismas por medio de filtros predefinidos en dos dimensiones</a:t>
            </a:r>
          </a:p>
          <a:p>
            <a:pPr marL="457200" indent="-457200" algn="just">
              <a:spcBef>
                <a:spcPct val="0"/>
              </a:spcBef>
              <a:spcAft>
                <a:spcPct val="0"/>
              </a:spcAft>
              <a:buFontTx/>
              <a:buAutoNum type="arabicPeriod"/>
            </a:pPr>
            <a:r>
              <a:rPr lang="es-EC" dirty="0" smtClean="0"/>
              <a:t>Se realizará un análisis cualitativo utilizando el Error Cuadrático Medio (MSE)</a:t>
            </a:r>
          </a:p>
          <a:p>
            <a:pPr marL="457200" indent="-457200" algn="just">
              <a:spcBef>
                <a:spcPct val="0"/>
              </a:spcBef>
              <a:spcAft>
                <a:spcPct val="0"/>
              </a:spcAft>
              <a:buFontTx/>
              <a:buAutoNum type="arabicPeriod"/>
            </a:pPr>
            <a:r>
              <a:rPr lang="es-EC" dirty="0" smtClean="0"/>
              <a:t>Realizar un análisis cuantitativo utilizando para esto la percepción visual de un grupo de personas</a:t>
            </a:r>
            <a:endParaRPr lang="es-PE"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Tipos de Ruido</a:t>
            </a:r>
            <a:endParaRPr lang="es-ES" dirty="0"/>
          </a:p>
        </p:txBody>
      </p:sp>
      <p:sp>
        <p:nvSpPr>
          <p:cNvPr id="3" name="2 Marcador de contenido"/>
          <p:cNvSpPr>
            <a:spLocks noGrp="1"/>
          </p:cNvSpPr>
          <p:nvPr>
            <p:ph idx="1"/>
          </p:nvPr>
        </p:nvSpPr>
        <p:spPr/>
        <p:txBody>
          <a:bodyPr/>
          <a:lstStyle/>
          <a:p>
            <a:r>
              <a:rPr lang="es-ES" b="1" dirty="0" smtClean="0"/>
              <a:t>1.Ruido Gaussian</a:t>
            </a:r>
          </a:p>
          <a:p>
            <a:endParaRPr lang="es-EC" b="1" dirty="0" smtClean="0"/>
          </a:p>
          <a:p>
            <a:endParaRPr lang="es-EC" b="1" dirty="0" smtClean="0"/>
          </a:p>
          <a:p>
            <a:endParaRPr lang="es-EC" b="1" dirty="0" smtClean="0"/>
          </a:p>
          <a:p>
            <a:endParaRPr lang="es-EC" b="1" dirty="0" smtClean="0"/>
          </a:p>
        </p:txBody>
      </p:sp>
      <p:pic>
        <p:nvPicPr>
          <p:cNvPr id="5" name="32 Imagen" descr="4_gauss.JPG"/>
          <p:cNvPicPr/>
          <p:nvPr/>
        </p:nvPicPr>
        <p:blipFill>
          <a:blip r:embed="rId2" cstate="print"/>
          <a:stretch>
            <a:fillRect/>
          </a:stretch>
        </p:blipFill>
        <p:spPr>
          <a:xfrm>
            <a:off x="4143372" y="2643182"/>
            <a:ext cx="2414372" cy="2000264"/>
          </a:xfrm>
          <a:prstGeom prst="rect">
            <a:avLst/>
          </a:prstGeom>
        </p:spPr>
      </p:pic>
      <p:pic>
        <p:nvPicPr>
          <p:cNvPr id="6" name="19 Imagen" descr="4.JPG"/>
          <p:cNvPicPr/>
          <p:nvPr/>
        </p:nvPicPr>
        <p:blipFill>
          <a:blip r:embed="rId3" cstate="print"/>
          <a:stretch>
            <a:fillRect/>
          </a:stretch>
        </p:blipFill>
        <p:spPr>
          <a:xfrm>
            <a:off x="1214414" y="2643182"/>
            <a:ext cx="2577846" cy="2000264"/>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Tipos de Ruido</a:t>
            </a:r>
            <a:endParaRPr lang="es-ES" dirty="0"/>
          </a:p>
        </p:txBody>
      </p:sp>
      <p:sp>
        <p:nvSpPr>
          <p:cNvPr id="3" name="2 Marcador de contenido"/>
          <p:cNvSpPr>
            <a:spLocks noGrp="1"/>
          </p:cNvSpPr>
          <p:nvPr>
            <p:ph idx="1"/>
          </p:nvPr>
        </p:nvSpPr>
        <p:spPr/>
        <p:txBody>
          <a:bodyPr/>
          <a:lstStyle/>
          <a:p>
            <a:r>
              <a:rPr lang="es-EC" b="1" dirty="0" smtClean="0"/>
              <a:t>2.</a:t>
            </a:r>
            <a:r>
              <a:rPr lang="es-ES" b="1" dirty="0" smtClean="0"/>
              <a:t> Ruido Poisson</a:t>
            </a:r>
          </a:p>
          <a:p>
            <a:endParaRPr lang="es-ES" dirty="0"/>
          </a:p>
        </p:txBody>
      </p:sp>
      <p:pic>
        <p:nvPicPr>
          <p:cNvPr id="4" name="19 Imagen" descr="4.JPG"/>
          <p:cNvPicPr/>
          <p:nvPr/>
        </p:nvPicPr>
        <p:blipFill>
          <a:blip r:embed="rId2" cstate="print"/>
          <a:stretch>
            <a:fillRect/>
          </a:stretch>
        </p:blipFill>
        <p:spPr>
          <a:xfrm>
            <a:off x="1142976" y="2714620"/>
            <a:ext cx="2577846" cy="1945843"/>
          </a:xfrm>
          <a:prstGeom prst="rect">
            <a:avLst/>
          </a:prstGeom>
        </p:spPr>
      </p:pic>
      <p:pic>
        <p:nvPicPr>
          <p:cNvPr id="5" name="90 Imagen" descr="4_poison.JPG"/>
          <p:cNvPicPr/>
          <p:nvPr/>
        </p:nvPicPr>
        <p:blipFill>
          <a:blip r:embed="rId3"/>
          <a:stretch>
            <a:fillRect/>
          </a:stretch>
        </p:blipFill>
        <p:spPr>
          <a:xfrm>
            <a:off x="4143372" y="2714620"/>
            <a:ext cx="2433778" cy="192882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Tipos de Ruido</a:t>
            </a:r>
            <a:endParaRPr lang="es-ES" dirty="0"/>
          </a:p>
        </p:txBody>
      </p:sp>
      <p:sp>
        <p:nvSpPr>
          <p:cNvPr id="3" name="2 Marcador de contenido"/>
          <p:cNvSpPr>
            <a:spLocks noGrp="1"/>
          </p:cNvSpPr>
          <p:nvPr>
            <p:ph idx="1"/>
          </p:nvPr>
        </p:nvSpPr>
        <p:spPr/>
        <p:txBody>
          <a:bodyPr/>
          <a:lstStyle/>
          <a:p>
            <a:r>
              <a:rPr lang="es-EC" b="1" dirty="0" smtClean="0"/>
              <a:t>3.</a:t>
            </a:r>
            <a:r>
              <a:rPr lang="es-ES" b="1" dirty="0" smtClean="0"/>
              <a:t> Ruido Salt &amp; Pepper</a:t>
            </a:r>
          </a:p>
          <a:p>
            <a:endParaRPr lang="es-ES" dirty="0"/>
          </a:p>
        </p:txBody>
      </p:sp>
      <p:pic>
        <p:nvPicPr>
          <p:cNvPr id="4" name="19 Imagen" descr="4.JPG"/>
          <p:cNvPicPr/>
          <p:nvPr/>
        </p:nvPicPr>
        <p:blipFill>
          <a:blip r:embed="rId2" cstate="print"/>
          <a:stretch>
            <a:fillRect/>
          </a:stretch>
        </p:blipFill>
        <p:spPr>
          <a:xfrm>
            <a:off x="1142976" y="2714620"/>
            <a:ext cx="2577846" cy="1945843"/>
          </a:xfrm>
          <a:prstGeom prst="rect">
            <a:avLst/>
          </a:prstGeom>
        </p:spPr>
      </p:pic>
      <p:pic>
        <p:nvPicPr>
          <p:cNvPr id="5" name="163 Imagen" descr="4_salt&amp;pepper.JPG"/>
          <p:cNvPicPr/>
          <p:nvPr/>
        </p:nvPicPr>
        <p:blipFill>
          <a:blip r:embed="rId3"/>
          <a:stretch>
            <a:fillRect/>
          </a:stretch>
        </p:blipFill>
        <p:spPr>
          <a:xfrm>
            <a:off x="4214810" y="2714620"/>
            <a:ext cx="2409597" cy="195315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C" dirty="0" smtClean="0"/>
              <a:t>Tipos de Ruido</a:t>
            </a:r>
            <a:endParaRPr lang="es-ES" dirty="0"/>
          </a:p>
        </p:txBody>
      </p:sp>
      <p:sp>
        <p:nvSpPr>
          <p:cNvPr id="3" name="2 Marcador de contenido"/>
          <p:cNvSpPr>
            <a:spLocks noGrp="1"/>
          </p:cNvSpPr>
          <p:nvPr>
            <p:ph idx="1"/>
          </p:nvPr>
        </p:nvSpPr>
        <p:spPr/>
        <p:txBody>
          <a:bodyPr/>
          <a:lstStyle/>
          <a:p>
            <a:r>
              <a:rPr lang="es-EC" b="1" dirty="0" smtClean="0"/>
              <a:t>4.</a:t>
            </a:r>
            <a:r>
              <a:rPr lang="es-ES" b="1" dirty="0" smtClean="0"/>
              <a:t> Ruido Speckle</a:t>
            </a:r>
            <a:endParaRPr lang="es-ES" dirty="0" smtClean="0"/>
          </a:p>
          <a:p>
            <a:endParaRPr lang="es-ES" dirty="0"/>
          </a:p>
        </p:txBody>
      </p:sp>
      <p:pic>
        <p:nvPicPr>
          <p:cNvPr id="4" name="19 Imagen" descr="4.JPG"/>
          <p:cNvPicPr/>
          <p:nvPr/>
        </p:nvPicPr>
        <p:blipFill>
          <a:blip r:embed="rId2" cstate="print"/>
          <a:stretch>
            <a:fillRect/>
          </a:stretch>
        </p:blipFill>
        <p:spPr>
          <a:xfrm>
            <a:off x="1142976" y="2714620"/>
            <a:ext cx="2577846" cy="1945843"/>
          </a:xfrm>
          <a:prstGeom prst="rect">
            <a:avLst/>
          </a:prstGeom>
        </p:spPr>
      </p:pic>
      <p:pic>
        <p:nvPicPr>
          <p:cNvPr id="5" name="237 Imagen" descr="4_speckle.JPG"/>
          <p:cNvPicPr/>
          <p:nvPr/>
        </p:nvPicPr>
        <p:blipFill>
          <a:blip r:embed="rId3"/>
          <a:stretch>
            <a:fillRect/>
          </a:stretch>
        </p:blipFill>
        <p:spPr>
          <a:xfrm>
            <a:off x="4143372" y="2714620"/>
            <a:ext cx="2454453" cy="1969503"/>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dirty="0" smtClean="0"/>
              <a:t>Filtros de Restauración</a:t>
            </a:r>
            <a:endParaRPr lang="es-ES" dirty="0"/>
          </a:p>
        </p:txBody>
      </p:sp>
      <p:sp>
        <p:nvSpPr>
          <p:cNvPr id="3" name="2 Marcador de contenido"/>
          <p:cNvSpPr>
            <a:spLocks noGrp="1"/>
          </p:cNvSpPr>
          <p:nvPr>
            <p:ph idx="1"/>
          </p:nvPr>
        </p:nvSpPr>
        <p:spPr/>
        <p:txBody>
          <a:bodyPr/>
          <a:lstStyle/>
          <a:p>
            <a:r>
              <a:rPr lang="es-EC" dirty="0" smtClean="0"/>
              <a:t>1.</a:t>
            </a:r>
            <a:r>
              <a:rPr lang="es-ES" b="1" dirty="0" smtClean="0"/>
              <a:t> Filtro Average</a:t>
            </a:r>
          </a:p>
          <a:p>
            <a:r>
              <a:rPr lang="es-EC" b="1" dirty="0" smtClean="0"/>
              <a:t>2.</a:t>
            </a:r>
            <a:r>
              <a:rPr lang="es-ES" b="1" dirty="0" smtClean="0"/>
              <a:t> Filtro Disk</a:t>
            </a:r>
          </a:p>
          <a:p>
            <a:r>
              <a:rPr lang="es-EC" b="1" dirty="0" smtClean="0"/>
              <a:t>3.</a:t>
            </a:r>
            <a:r>
              <a:rPr lang="es-ES" b="1" dirty="0" smtClean="0"/>
              <a:t> Filtro Gaussiano</a:t>
            </a:r>
          </a:p>
          <a:p>
            <a:r>
              <a:rPr lang="es-EC" b="1" dirty="0" smtClean="0"/>
              <a:t>4.</a:t>
            </a:r>
            <a:r>
              <a:rPr lang="es-ES" b="1" dirty="0" smtClean="0"/>
              <a:t> Filtro Motion</a:t>
            </a:r>
          </a:p>
          <a:p>
            <a:r>
              <a:rPr lang="es-EC" b="1" dirty="0" smtClean="0"/>
              <a:t>5.</a:t>
            </a:r>
            <a:r>
              <a:rPr lang="es-ES" b="1" dirty="0" smtClean="0"/>
              <a:t> Filtro Unsharp</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Resultados analíticos</a:t>
            </a:r>
            <a:endParaRPr lang="es-ES" dirty="0"/>
          </a:p>
        </p:txBody>
      </p:sp>
      <p:pic>
        <p:nvPicPr>
          <p:cNvPr id="4" name="3 Marcador de contenido"/>
          <p:cNvPicPr>
            <a:picLocks noGrp="1"/>
          </p:cNvPicPr>
          <p:nvPr>
            <p:ph idx="1"/>
          </p:nvPr>
        </p:nvPicPr>
        <p:blipFill>
          <a:blip r:embed="rId2"/>
          <a:srcRect/>
          <a:stretch>
            <a:fillRect/>
          </a:stretch>
        </p:blipFill>
        <p:spPr bwMode="auto">
          <a:xfrm>
            <a:off x="428596" y="1600200"/>
            <a:ext cx="7929618"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Resultados analíticos</a:t>
            </a:r>
            <a:endParaRPr lang="es-ES" dirty="0"/>
          </a:p>
        </p:txBody>
      </p:sp>
      <p:sp>
        <p:nvSpPr>
          <p:cNvPr id="3" name="2 Marcador de contenido"/>
          <p:cNvSpPr>
            <a:spLocks noGrp="1"/>
          </p:cNvSpPr>
          <p:nvPr>
            <p:ph idx="1"/>
          </p:nvPr>
        </p:nvSpPr>
        <p:spPr/>
        <p:txBody>
          <a:bodyPr/>
          <a:lstStyle/>
          <a:p>
            <a:endParaRPr lang="es-ES"/>
          </a:p>
        </p:txBody>
      </p:sp>
      <p:pic>
        <p:nvPicPr>
          <p:cNvPr id="4" name="3 Imagen"/>
          <p:cNvPicPr/>
          <p:nvPr/>
        </p:nvPicPr>
        <p:blipFill>
          <a:blip r:embed="rId2"/>
          <a:srcRect/>
          <a:stretch>
            <a:fillRect/>
          </a:stretch>
        </p:blipFill>
        <p:spPr bwMode="auto">
          <a:xfrm>
            <a:off x="500034" y="1643050"/>
            <a:ext cx="7643866" cy="46320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74</TotalTime>
  <Words>481</Words>
  <Application>Microsoft Office PowerPoint</Application>
  <PresentationFormat>Presentación en pantalla (4:3)</PresentationFormat>
  <Paragraphs>41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Technic</vt:lpstr>
      <vt:lpstr>“Análisis e implementación de algoritmos para distorsionar imágenes con distintos tipos de ruido y aplicación de filtros en dos dimensiones para restaurarlas”   Carlos César García Chilán Juan Salomón Viteri Paredes </vt:lpstr>
      <vt:lpstr>Objetivos</vt:lpstr>
      <vt:lpstr>Tipos de Ruido</vt:lpstr>
      <vt:lpstr>Tipos de Ruido</vt:lpstr>
      <vt:lpstr>Tipos de Ruido</vt:lpstr>
      <vt:lpstr>Tipos de Ruido</vt:lpstr>
      <vt:lpstr>Filtros de Restauración</vt:lpstr>
      <vt:lpstr>Resultados analíticos</vt:lpstr>
      <vt:lpstr>Resultados analíticos</vt:lpstr>
      <vt:lpstr>Resultado visual de 50 personas encuestadas</vt:lpstr>
      <vt:lpstr>Resultado visual de 50 personas encuestadas</vt:lpstr>
      <vt:lpstr>Entorno Grafico del Programa</vt:lpstr>
      <vt:lpstr>RECOMENDACIONES</vt:lpstr>
      <vt:lpstr>CONCLUSIONES</vt:lpstr>
      <vt:lpstr>CONCLUSIONES</vt:lpstr>
    </vt:vector>
  </TitlesOfParts>
  <Company>ESPOL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“Análisis e implementación de algoritmos para distorsionar imágenes con distintos tipos de ruido y aplicación de filtros en dos dimensiones para restaurarlas”   Carlos César García Chilán Juan Salomón Viteri Paredes </dc:title>
  <dc:creator>Carlos</dc:creator>
  <cp:lastModifiedBy>Carlos</cp:lastModifiedBy>
  <cp:revision>9</cp:revision>
  <dcterms:created xsi:type="dcterms:W3CDTF">2010-01-09T16:37:42Z</dcterms:created>
  <dcterms:modified xsi:type="dcterms:W3CDTF">2010-02-03T00:30:47Z</dcterms:modified>
</cp:coreProperties>
</file>