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8C7DA3-C9DA-4574-9B93-AB04AE10D956}" type="datetimeFigureOut">
              <a:rPr lang="es-EC" smtClean="0"/>
              <a:pPr/>
              <a:t>27/02/2010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3F6C891-F32C-4AC2-93B2-B2881ADF435B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5357826"/>
            <a:ext cx="8458200" cy="914400"/>
          </a:xfrm>
        </p:spPr>
        <p:txBody>
          <a:bodyPr>
            <a:normAutofit lnSpcReduction="10000"/>
          </a:bodyPr>
          <a:lstStyle/>
          <a:p>
            <a:pPr algn="r"/>
            <a:r>
              <a:rPr lang="es-EC" dirty="0" smtClean="0"/>
              <a:t>Felipe Freire Franco</a:t>
            </a:r>
          </a:p>
          <a:p>
            <a:pPr algn="r"/>
            <a:r>
              <a:rPr lang="es-EC" dirty="0" smtClean="0"/>
              <a:t>Alex Ordoñez Vélez</a:t>
            </a:r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2438" y="1714488"/>
            <a:ext cx="8334404" cy="114300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Cancelación de Interferencias Vía Procesamiento de Señal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Comprension</a:t>
            </a:r>
            <a:r>
              <a:rPr lang="es-EC" dirty="0" smtClean="0"/>
              <a:t> de </a:t>
            </a:r>
            <a:r>
              <a:rPr lang="es-EC" dirty="0" err="1" smtClean="0"/>
              <a:t>solucioones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 smtClean="0"/>
              <a:t>La señal recibida en los pares   puede ser escrita como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Pasando al dominio de la frecuencia tenemos que: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76455"/>
            <a:ext cx="4572032" cy="8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286256"/>
            <a:ext cx="5690624" cy="6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 algn="just"/>
            <a:r>
              <a:rPr lang="es-EC" dirty="0" smtClean="0"/>
              <a:t>En forma de vector nosotros podemos representar la señal recibida por: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Donde la respuesta de frecuencia del canal es:</a:t>
            </a:r>
          </a:p>
          <a:p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071966" cy="5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929066"/>
            <a:ext cx="3357586" cy="139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3175" b="19048"/>
          <a:stretch>
            <a:fillRect/>
          </a:stretch>
        </p:blipFill>
        <p:spPr bwMode="auto">
          <a:xfrm>
            <a:off x="642910" y="2000240"/>
            <a:ext cx="805212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00034" y="558209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Matriz del canal H con dimensiones N x N x K </a:t>
            </a:r>
            <a:endParaRPr lang="es-EC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Interferencia </a:t>
            </a:r>
            <a:r>
              <a:rPr lang="es-EC" b="1" dirty="0" err="1" smtClean="0"/>
              <a:t>Next</a:t>
            </a:r>
            <a:r>
              <a:rPr lang="es-EC" b="1" dirty="0" smtClean="0"/>
              <a:t> y </a:t>
            </a:r>
            <a:r>
              <a:rPr lang="es-EC" b="1" dirty="0" err="1" smtClean="0"/>
              <a:t>Fext</a:t>
            </a:r>
            <a:r>
              <a:rPr lang="es-EC" b="1" dirty="0" smtClean="0"/>
              <a:t> en un cable de cobre </a:t>
            </a:r>
            <a:r>
              <a:rPr lang="es-EC" b="1" dirty="0" err="1" smtClean="0"/>
              <a:t>multipar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170" t="19531" r="17236" b="18945"/>
          <a:stretch>
            <a:fillRect/>
          </a:stretch>
        </p:blipFill>
        <p:spPr bwMode="auto">
          <a:xfrm>
            <a:off x="642910" y="1785926"/>
            <a:ext cx="79544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 smtClean="0"/>
              <a:t>Cancelador</a:t>
            </a:r>
            <a:r>
              <a:rPr lang="es-EC" b="1" dirty="0" smtClean="0"/>
              <a:t> </a:t>
            </a:r>
            <a:r>
              <a:rPr lang="es-EC" b="1" dirty="0" err="1" smtClean="0"/>
              <a:t>Zero</a:t>
            </a:r>
            <a:r>
              <a:rPr lang="es-EC" b="1" dirty="0" smtClean="0"/>
              <a:t> </a:t>
            </a:r>
            <a:r>
              <a:rPr lang="es-EC" b="1" dirty="0" err="1" smtClean="0"/>
              <a:t>Forcing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sz="3000" dirty="0" smtClean="0"/>
              <a:t>La cancelación de ZF estima los símbolos transmitidos por medio de la multiplicación del vector símbolo recibido con la inversa de la matriz del canal</a:t>
            </a:r>
            <a:endParaRPr lang="es-EC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3213" t="56641" r="38476" b="21875"/>
          <a:stretch>
            <a:fillRect/>
          </a:stretch>
        </p:blipFill>
        <p:spPr bwMode="auto">
          <a:xfrm>
            <a:off x="3071802" y="3643314"/>
            <a:ext cx="3214710" cy="28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 smtClean="0"/>
              <a:t>Cancelador</a:t>
            </a:r>
            <a:r>
              <a:rPr lang="es-EC" b="1" dirty="0" smtClean="0"/>
              <a:t> </a:t>
            </a:r>
            <a:r>
              <a:rPr lang="es-EC" b="1" dirty="0" err="1" smtClean="0"/>
              <a:t>Decision</a:t>
            </a:r>
            <a:r>
              <a:rPr lang="es-EC" b="1" dirty="0" smtClean="0"/>
              <a:t> </a:t>
            </a:r>
            <a:r>
              <a:rPr lang="es-EC" b="1" dirty="0" err="1" smtClean="0"/>
              <a:t>Feedback</a:t>
            </a:r>
            <a:r>
              <a:rPr lang="es-EC" b="1" dirty="0" smtClean="0"/>
              <a:t> </a:t>
            </a:r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367" t="47852" r="29687" b="37500"/>
          <a:stretch>
            <a:fillRect/>
          </a:stretch>
        </p:blipFill>
        <p:spPr bwMode="auto">
          <a:xfrm>
            <a:off x="928662" y="2500306"/>
            <a:ext cx="74295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714744" y="571480"/>
            <a:ext cx="185738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pPr algn="ctr">
              <a:buNone/>
            </a:pPr>
            <a:r>
              <a:rPr lang="es-EC" b="1" dirty="0" err="1" smtClean="0"/>
              <a:t>H</a:t>
            </a:r>
            <a:r>
              <a:rPr lang="es-EC" b="1" baseline="-25000" dirty="0" err="1" smtClean="0"/>
              <a:t>k</a:t>
            </a:r>
            <a:r>
              <a:rPr lang="es-EC" b="1" dirty="0" smtClean="0"/>
              <a:t> = </a:t>
            </a:r>
            <a:r>
              <a:rPr lang="es-EC" b="1" dirty="0" err="1" smtClean="0"/>
              <a:t>Q</a:t>
            </a:r>
            <a:r>
              <a:rPr lang="es-EC" b="1" baseline="-25000" dirty="0" err="1" smtClean="0"/>
              <a:t>k</a:t>
            </a:r>
            <a:r>
              <a:rPr lang="es-EC" b="1" dirty="0" err="1" smtClean="0"/>
              <a:t>R</a:t>
            </a:r>
            <a:r>
              <a:rPr lang="es-EC" b="1" baseline="-25000" dirty="0" err="1" smtClean="0"/>
              <a:t>k</a:t>
            </a:r>
            <a:endParaRPr lang="es-EC" b="1" baseline="-25000" dirty="0" smtClean="0"/>
          </a:p>
          <a:p>
            <a:pPr algn="just">
              <a:buNone/>
            </a:pPr>
            <a:r>
              <a:rPr lang="es-EC" dirty="0" smtClean="0"/>
              <a:t>	Aquí </a:t>
            </a:r>
            <a:r>
              <a:rPr lang="es-EC" b="1" dirty="0" err="1" smtClean="0"/>
              <a:t>Q</a:t>
            </a:r>
            <a:r>
              <a:rPr lang="es-EC" b="1" baseline="-25000" dirty="0" err="1" smtClean="0"/>
              <a:t>k</a:t>
            </a:r>
            <a:r>
              <a:rPr lang="es-EC" dirty="0" smtClean="0"/>
              <a:t> es una matriz unitaria, mientras que </a:t>
            </a:r>
            <a:r>
              <a:rPr lang="es-EC" b="1" dirty="0" err="1" smtClean="0"/>
              <a:t>R</a:t>
            </a:r>
            <a:r>
              <a:rPr lang="es-EC" b="1" baseline="-25000" dirty="0" err="1" smtClean="0"/>
              <a:t>k</a:t>
            </a:r>
            <a:r>
              <a:rPr lang="es-EC" dirty="0" smtClean="0"/>
              <a:t> es triangular superior.</a:t>
            </a:r>
          </a:p>
          <a:p>
            <a:pPr algn="ctr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0" y="2500306"/>
            <a:ext cx="2033598" cy="102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652844"/>
            <a:ext cx="2571768" cy="23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2903" y="142852"/>
            <a:ext cx="4725113" cy="200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220" y="2143116"/>
            <a:ext cx="8052746" cy="4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5" y="2786058"/>
            <a:ext cx="7358114" cy="451649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748" y="3214686"/>
            <a:ext cx="7358400" cy="441504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625978"/>
            <a:ext cx="7358400" cy="445964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017605"/>
            <a:ext cx="7358400" cy="411659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148" y="5418351"/>
            <a:ext cx="7344000" cy="439541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7215206" y="41433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7215206" y="42957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7215206" y="44481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7215206" y="46005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5786446" y="41433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786446" y="42957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5786446" y="44481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5786446" y="46005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786182" y="41433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3786182" y="42957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3786182" y="44481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3786182" y="460058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762" t="3427" r="4762" b="1745"/>
          <a:stretch>
            <a:fillRect/>
          </a:stretch>
        </p:blipFill>
        <p:spPr bwMode="auto">
          <a:xfrm>
            <a:off x="1643042" y="500042"/>
            <a:ext cx="5857916" cy="55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MODELAMIENTO Y SIMULACION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r>
              <a:rPr lang="es-EC" sz="2800" b="1" dirty="0" err="1" smtClean="0"/>
              <a:t>Modelamiento</a:t>
            </a:r>
            <a:r>
              <a:rPr lang="es-EC" sz="2800" b="1" dirty="0" smtClean="0"/>
              <a:t> del Canal</a:t>
            </a:r>
          </a:p>
          <a:p>
            <a:endParaRPr lang="es-EC" dirty="0" smtClean="0"/>
          </a:p>
          <a:p>
            <a:pPr algn="just">
              <a:buNone/>
            </a:pPr>
            <a:r>
              <a:rPr lang="es-EC" dirty="0" smtClean="0"/>
              <a:t>	</a:t>
            </a:r>
            <a:r>
              <a:rPr lang="es-EC" sz="2800" dirty="0" smtClean="0"/>
              <a:t>f es la frecuencia en Hz, L es la longitud del cable en kilómetros y  es una constante. En dB nuestra ecuación resultaría así:</a:t>
            </a:r>
          </a:p>
          <a:p>
            <a:pPr algn="just">
              <a:buNone/>
            </a:pPr>
            <a:endParaRPr lang="es-EC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67" y="1785926"/>
            <a:ext cx="2860693" cy="4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8001040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357694"/>
            <a:ext cx="2714644" cy="185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Crosstalk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C" dirty="0"/>
              <a:t>	</a:t>
            </a:r>
            <a:r>
              <a:rPr lang="es-EC" dirty="0" smtClean="0"/>
              <a:t>Es la </a:t>
            </a:r>
            <a:r>
              <a:rPr lang="es-EC" dirty="0"/>
              <a:t>interferencia ocasionada por campos magnéticos alrededor de los pares adyacentes de alambres en un cable.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5000660" cy="313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C" dirty="0" smtClean="0"/>
              <a:t>Gráficas de Atenuación de Canal a diferentes distancias</a:t>
            </a:r>
            <a:endParaRPr lang="es-EC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54163"/>
            <a:ext cx="7429552" cy="510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r>
              <a:rPr lang="es-EC" sz="2800" b="1" dirty="0" err="1" smtClean="0"/>
              <a:t>Fext</a:t>
            </a:r>
            <a:r>
              <a:rPr lang="es-EC" sz="2800" b="1" dirty="0" smtClean="0"/>
              <a:t> entre 2 pares</a:t>
            </a:r>
          </a:p>
          <a:p>
            <a:endParaRPr lang="es-EC" sz="2800" b="1" dirty="0" smtClean="0"/>
          </a:p>
          <a:p>
            <a:endParaRPr lang="es-EC" sz="2800" b="1" dirty="0" smtClean="0"/>
          </a:p>
          <a:p>
            <a:endParaRPr lang="es-EC" sz="2800" b="1" dirty="0" smtClean="0"/>
          </a:p>
          <a:p>
            <a:pPr>
              <a:buNone/>
            </a:pPr>
            <a:r>
              <a:rPr lang="es-EC" sz="2800" b="1" dirty="0" smtClean="0"/>
              <a:t>	</a:t>
            </a:r>
            <a:r>
              <a:rPr lang="es-EC" sz="2800" dirty="0" smtClean="0"/>
              <a:t> Donde  y l es la longitud de acoplamiento en ft. En dB con el modelo propuesto tendríamos.</a:t>
            </a:r>
          </a:p>
          <a:p>
            <a:pPr>
              <a:buNone/>
            </a:pPr>
            <a:r>
              <a:rPr lang="es-EC" sz="2800" b="1" dirty="0" smtClean="0"/>
              <a:t> </a:t>
            </a:r>
            <a:endParaRPr lang="es-EC" sz="28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65673"/>
            <a:ext cx="4143404" cy="53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14886"/>
            <a:ext cx="6867546" cy="5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39850"/>
          </a:xfrm>
        </p:spPr>
        <p:txBody>
          <a:bodyPr>
            <a:normAutofit/>
          </a:bodyPr>
          <a:lstStyle/>
          <a:p>
            <a:r>
              <a:rPr lang="es-EC" dirty="0" smtClean="0"/>
              <a:t>Graficas de </a:t>
            </a:r>
            <a:r>
              <a:rPr lang="es-EC" dirty="0" err="1" smtClean="0"/>
              <a:t>Hfext</a:t>
            </a:r>
            <a:r>
              <a:rPr lang="es-EC" dirty="0" smtClean="0"/>
              <a:t> entre 2 pares de la misma longitud</a:t>
            </a:r>
            <a:endParaRPr lang="es-EC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38924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</p:spPr>
        <p:txBody>
          <a:bodyPr>
            <a:noAutofit/>
          </a:bodyPr>
          <a:lstStyle/>
          <a:p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3200" dirty="0" smtClean="0"/>
              <a:t>Señal de Entrada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dirty="0" smtClean="0">
                <a:solidFill>
                  <a:schemeClr val="tx1"/>
                </a:solidFill>
              </a:rPr>
              <a:t>Un ejemplo de la señal </a:t>
            </a:r>
            <a:r>
              <a:rPr lang="es-ES" sz="2400" dirty="0" err="1" smtClean="0">
                <a:solidFill>
                  <a:schemeClr val="tx1"/>
                </a:solidFill>
              </a:rPr>
              <a:t>Tx</a:t>
            </a:r>
            <a:r>
              <a:rPr lang="es-ES" sz="2400" dirty="0" smtClean="0">
                <a:solidFill>
                  <a:schemeClr val="tx1"/>
                </a:solidFill>
              </a:rPr>
              <a:t> a ser transmitida es la siguiente: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3933" y="2371236"/>
            <a:ext cx="7333334" cy="36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0971"/>
            <a:ext cx="6357982" cy="31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28596" y="3500438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 smtClean="0"/>
              <a:t>PSDIn</a:t>
            </a:r>
            <a:r>
              <a:rPr lang="es-EC" dirty="0" smtClean="0"/>
              <a:t>=(-100)*(138000)+(-53.8)*(3750000-138000)+(-110)*(52000003750000)+               (58)*(8500000-5200000)+(-112)*(12000000-8500000)</a:t>
            </a:r>
          </a:p>
          <a:p>
            <a:r>
              <a:rPr lang="es-EC" b="1" dirty="0" err="1" smtClean="0"/>
              <a:t>PSDIn</a:t>
            </a:r>
            <a:r>
              <a:rPr lang="es-EC" dirty="0" smtClean="0"/>
              <a:t>=(10^(0.1*(-100)))*(138000)+(10^(0.1*(-53.8)))*(3750000-138000)+ (10^(0.1*(-110)))*(5200000-3750000) + (10^(0.1*(-58)))*(8500000-5200000) + ( 10^(0.1*(-112)))</a:t>
            </a:r>
          </a:p>
          <a:p>
            <a:r>
              <a:rPr lang="es-EC" dirty="0" smtClean="0"/>
              <a:t>*(12000000-8500000)</a:t>
            </a:r>
          </a:p>
          <a:p>
            <a:r>
              <a:rPr lang="es-EC" b="1" dirty="0" err="1" smtClean="0"/>
              <a:t>PSDIn</a:t>
            </a:r>
            <a:r>
              <a:rPr lang="es-EC" dirty="0" smtClean="0"/>
              <a:t>=20.29mW</a:t>
            </a:r>
          </a:p>
          <a:p>
            <a:r>
              <a:rPr lang="es-EC" b="1" dirty="0" err="1" smtClean="0"/>
              <a:t>PSDIn</a:t>
            </a:r>
            <a:r>
              <a:rPr lang="es-EC" dirty="0" smtClean="0"/>
              <a:t>=10.*log10(20.29) = </a:t>
            </a:r>
            <a:r>
              <a:rPr lang="es-EC" b="1" dirty="0" smtClean="0"/>
              <a:t>13.072 </a:t>
            </a:r>
            <a:r>
              <a:rPr lang="es-EC" b="1" dirty="0" err="1" smtClean="0"/>
              <a:t>Dbm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Atenuacion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1436" y="1447800"/>
            <a:ext cx="73983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err="1" smtClean="0"/>
              <a:t>Cancelador</a:t>
            </a:r>
            <a:r>
              <a:rPr lang="es-EC" dirty="0" smtClean="0"/>
              <a:t> </a:t>
            </a:r>
            <a:r>
              <a:rPr lang="es-EC" dirty="0" err="1" smtClean="0"/>
              <a:t>Zero</a:t>
            </a:r>
            <a:r>
              <a:rPr lang="es-EC" dirty="0" smtClean="0"/>
              <a:t> </a:t>
            </a:r>
            <a:r>
              <a:rPr lang="es-EC" dirty="0" err="1" smtClean="0"/>
              <a:t>Forcing</a:t>
            </a:r>
            <a:r>
              <a:rPr lang="es-EC" dirty="0" smtClean="0"/>
              <a:t> (sin AWGN)</a:t>
            </a:r>
            <a:endParaRPr lang="es-EC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519237"/>
            <a:ext cx="6000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err="1" smtClean="0"/>
              <a:t>Cancelador</a:t>
            </a:r>
            <a:r>
              <a:rPr lang="es-EC" dirty="0" smtClean="0"/>
              <a:t> </a:t>
            </a:r>
            <a:r>
              <a:rPr lang="es-EC" dirty="0" err="1" smtClean="0"/>
              <a:t>Zero</a:t>
            </a:r>
            <a:r>
              <a:rPr lang="es-EC" dirty="0" smtClean="0"/>
              <a:t> </a:t>
            </a:r>
            <a:r>
              <a:rPr lang="es-EC" dirty="0" err="1" smtClean="0"/>
              <a:t>Forcing</a:t>
            </a:r>
            <a:r>
              <a:rPr lang="es-EC" dirty="0" smtClean="0"/>
              <a:t> (con AWGN)</a:t>
            </a:r>
            <a:endParaRPr lang="es-EC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312" y="1566862"/>
            <a:ext cx="6124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400" dirty="0" err="1" smtClean="0"/>
              <a:t>Decision</a:t>
            </a:r>
            <a:r>
              <a:rPr lang="es-EC" sz="3400" dirty="0" smtClean="0"/>
              <a:t> </a:t>
            </a:r>
            <a:r>
              <a:rPr lang="es-EC" sz="3400" dirty="0" err="1" smtClean="0"/>
              <a:t>Feedback</a:t>
            </a:r>
            <a:r>
              <a:rPr lang="es-EC" sz="3400" dirty="0" smtClean="0"/>
              <a:t> </a:t>
            </a:r>
            <a:r>
              <a:rPr lang="es-EC" sz="3400" dirty="0" err="1" smtClean="0"/>
              <a:t>Canceller</a:t>
            </a:r>
            <a:r>
              <a:rPr lang="es-EC" sz="3400" dirty="0" smtClean="0"/>
              <a:t>(sin AWGN)</a:t>
            </a:r>
            <a:endParaRPr lang="es-EC" sz="3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52575"/>
            <a:ext cx="6553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400" dirty="0" err="1" smtClean="0"/>
              <a:t>Decision</a:t>
            </a:r>
            <a:r>
              <a:rPr lang="es-EC" sz="3400" dirty="0" smtClean="0"/>
              <a:t> </a:t>
            </a:r>
            <a:r>
              <a:rPr lang="es-EC" sz="3400" dirty="0" err="1" smtClean="0"/>
              <a:t>Feedback</a:t>
            </a:r>
            <a:r>
              <a:rPr lang="es-EC" sz="3400" dirty="0" smtClean="0"/>
              <a:t> </a:t>
            </a:r>
            <a:r>
              <a:rPr lang="es-EC" sz="3400" dirty="0" err="1" smtClean="0"/>
              <a:t>Canceller</a:t>
            </a:r>
            <a:r>
              <a:rPr lang="es-EC" sz="3400" dirty="0" smtClean="0"/>
              <a:t> (con AWGN)</a:t>
            </a:r>
            <a:endParaRPr lang="es-EC" sz="3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6004" y="1447800"/>
            <a:ext cx="67891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NEXT Y FEXT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err="1" smtClean="0"/>
              <a:t>Near-End</a:t>
            </a:r>
            <a:r>
              <a:rPr lang="es-EC" b="1" dirty="0" smtClean="0"/>
              <a:t> Crosstalk (NEXT)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	La interferencia surge cuando las señales son transmitidas en sentidos opuestos.</a:t>
            </a:r>
          </a:p>
          <a:p>
            <a:r>
              <a:rPr lang="es-EC" b="1" dirty="0" err="1" smtClean="0"/>
              <a:t>Far-End</a:t>
            </a:r>
            <a:r>
              <a:rPr lang="es-EC" b="1" dirty="0" smtClean="0"/>
              <a:t> Crosstalk (FEXT)</a:t>
            </a:r>
            <a:endParaRPr lang="es-EC" dirty="0" smtClean="0"/>
          </a:p>
          <a:p>
            <a:pPr>
              <a:buNone/>
            </a:pPr>
            <a:r>
              <a:rPr lang="es-EC" dirty="0" smtClean="0"/>
              <a:t>	La interferencia surge cuando las señales son transmitidas en el mismo sentido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XDsl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b="1" dirty="0" smtClean="0"/>
              <a:t>DSL</a:t>
            </a:r>
            <a:r>
              <a:rPr lang="es-EC" dirty="0" smtClean="0"/>
              <a:t> (siglas de </a:t>
            </a:r>
            <a:r>
              <a:rPr lang="es-EC" b="1" dirty="0" smtClean="0"/>
              <a:t>Digital </a:t>
            </a:r>
            <a:r>
              <a:rPr lang="es-EC" b="1" dirty="0" err="1" smtClean="0"/>
              <a:t>Subscriber</a:t>
            </a:r>
            <a:r>
              <a:rPr lang="es-EC" b="1" dirty="0" smtClean="0"/>
              <a:t> Line</a:t>
            </a:r>
            <a:r>
              <a:rPr lang="es-EC" dirty="0" smtClean="0"/>
              <a:t>, "línea de suscripción digital") es un término utilizado para referirse de forma global a todas las tecnologías que proveen una conexión digital sobre línea de abonado de la red telefónica básica o conmutada: ADSL, ADSL2, ADSL2+, SDSL, IDSL, HDSL, SHDSL, VDSL y VDSL2.</a:t>
            </a:r>
          </a:p>
          <a:p>
            <a:pPr>
              <a:buNone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err="1" smtClean="0"/>
              <a:t>Downstream</a:t>
            </a:r>
            <a:r>
              <a:rPr lang="es-EC" b="1" dirty="0" smtClean="0"/>
              <a:t> / </a:t>
            </a:r>
            <a:r>
              <a:rPr lang="es-EC" b="1" dirty="0" err="1" smtClean="0"/>
              <a:t>Upstream</a:t>
            </a:r>
            <a:r>
              <a:rPr lang="es-EC" b="1" dirty="0" smtClean="0"/>
              <a:t>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smtClean="0"/>
              <a:t>Desde </a:t>
            </a:r>
            <a:r>
              <a:rPr lang="es-EC" dirty="0" smtClean="0"/>
              <a:t>la perspectiva del usuario, el </a:t>
            </a:r>
            <a:r>
              <a:rPr lang="es-EC" dirty="0" err="1" smtClean="0"/>
              <a:t>upstream</a:t>
            </a:r>
            <a:r>
              <a:rPr lang="es-EC" dirty="0" smtClean="0"/>
              <a:t> es el flujo de tráfico de la red desde la computadora local hacia el destino remoto.  El tráfico en la mayoría de las redes fluye en </a:t>
            </a:r>
            <a:r>
              <a:rPr lang="es-EC" dirty="0" err="1" smtClean="0"/>
              <a:t>upstream</a:t>
            </a:r>
            <a:r>
              <a:rPr lang="es-EC" dirty="0" smtClean="0"/>
              <a:t> y </a:t>
            </a:r>
            <a:r>
              <a:rPr lang="es-EC" dirty="0" err="1" smtClean="0"/>
              <a:t>downstream</a:t>
            </a:r>
            <a:r>
              <a:rPr lang="es-EC" dirty="0" smtClean="0"/>
              <a:t> al mismo tiempo, y a veces cuando la data fluye en una dirección, los protocolos de red a veces envían instrucciones de control (generalmente invisible para el usuario) en la dirección opuesta.</a:t>
            </a:r>
          </a:p>
          <a:p>
            <a:r>
              <a:rPr lang="es-EC" dirty="0" smtClean="0"/>
              <a:t>Una forma de generar </a:t>
            </a:r>
            <a:r>
              <a:rPr lang="es-EC" dirty="0" err="1" smtClean="0"/>
              <a:t>tr</a:t>
            </a:r>
            <a:r>
              <a:rPr lang="es-ES" dirty="0" err="1" smtClean="0"/>
              <a:t>áfico</a:t>
            </a:r>
            <a:r>
              <a:rPr lang="es-ES" dirty="0" smtClean="0"/>
              <a:t> </a:t>
            </a:r>
            <a:r>
              <a:rPr lang="es-ES" dirty="0" err="1" smtClean="0"/>
              <a:t>upstream</a:t>
            </a:r>
            <a:r>
              <a:rPr lang="es-ES" dirty="0" smtClean="0"/>
              <a:t> es subir archivos a un servidor o enviar un mensaje e-mail.   En cambio, bajar archivos y recibir e-mail generar tráfico </a:t>
            </a:r>
            <a:r>
              <a:rPr lang="es-ES" dirty="0" err="1" smtClean="0"/>
              <a:t>downstream</a:t>
            </a:r>
            <a:r>
              <a:rPr lang="es-ES" dirty="0" smtClean="0"/>
              <a:t>.  Los usuarios típicos de internet generan más tráfico </a:t>
            </a:r>
            <a:r>
              <a:rPr lang="es-ES" dirty="0" err="1" smtClean="0"/>
              <a:t>downstream</a:t>
            </a:r>
            <a:r>
              <a:rPr lang="es-ES" dirty="0" smtClean="0"/>
              <a:t> que tráfico </a:t>
            </a:r>
            <a:r>
              <a:rPr lang="es-ES" dirty="0" err="1" smtClean="0"/>
              <a:t>upstream</a:t>
            </a:r>
            <a:r>
              <a:rPr lang="es-ES" dirty="0" smtClean="0"/>
              <a:t>.</a:t>
            </a:r>
            <a:endParaRPr lang="es-EC" dirty="0" smtClean="0"/>
          </a:p>
          <a:p>
            <a:r>
              <a:rPr lang="es-ES" dirty="0" smtClean="0"/>
              <a:t>Los sistemas </a:t>
            </a:r>
            <a:r>
              <a:rPr lang="es-ES" dirty="0" err="1" smtClean="0"/>
              <a:t>DSLs</a:t>
            </a:r>
            <a:r>
              <a:rPr lang="es-ES" dirty="0" smtClean="0"/>
              <a:t> proveen menos ancho de banda en la dirección </a:t>
            </a:r>
            <a:r>
              <a:rPr lang="es-ES" dirty="0" err="1" smtClean="0"/>
              <a:t>upstream</a:t>
            </a:r>
            <a:r>
              <a:rPr lang="es-ES" dirty="0" smtClean="0"/>
              <a:t> con el fin de reservar más ancho de banda para el tráfico </a:t>
            </a:r>
            <a:r>
              <a:rPr lang="es-ES" dirty="0" err="1" smtClean="0"/>
              <a:t>downstream</a:t>
            </a:r>
            <a:r>
              <a:rPr lang="es-ES" dirty="0" smtClean="0"/>
              <a:t>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Definicion</a:t>
            </a:r>
            <a:r>
              <a:rPr lang="es-EC" dirty="0" smtClean="0"/>
              <a:t> del problema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s-EC" dirty="0" smtClean="0"/>
          </a:p>
          <a:p>
            <a:pPr algn="just"/>
            <a:r>
              <a:rPr lang="es-EC" dirty="0" smtClean="0"/>
              <a:t>Conocemos el efecto negativo de </a:t>
            </a:r>
            <a:r>
              <a:rPr lang="es-EC" dirty="0" err="1" smtClean="0"/>
              <a:t>Next</a:t>
            </a:r>
            <a:r>
              <a:rPr lang="es-EC" dirty="0" smtClean="0"/>
              <a:t> y </a:t>
            </a:r>
            <a:r>
              <a:rPr lang="es-EC" dirty="0" err="1" smtClean="0"/>
              <a:t>Fext</a:t>
            </a:r>
            <a:r>
              <a:rPr lang="es-EC" dirty="0" smtClean="0"/>
              <a:t> en los sistemas </a:t>
            </a:r>
            <a:r>
              <a:rPr lang="es-EC" dirty="0" err="1" smtClean="0"/>
              <a:t>DSLs.</a:t>
            </a:r>
            <a:r>
              <a:rPr lang="es-EC" dirty="0" smtClean="0"/>
              <a:t>  </a:t>
            </a:r>
            <a:r>
              <a:rPr lang="es-EC" dirty="0" err="1" smtClean="0"/>
              <a:t>Next</a:t>
            </a:r>
            <a:r>
              <a:rPr lang="es-EC" dirty="0" smtClean="0"/>
              <a:t> suele evitarse mediante el uso de FDD (</a:t>
            </a:r>
            <a:r>
              <a:rPr lang="es-EC" dirty="0" err="1" smtClean="0"/>
              <a:t>frequency</a:t>
            </a:r>
            <a:r>
              <a:rPr lang="es-EC" dirty="0" smtClean="0"/>
              <a:t> </a:t>
            </a:r>
            <a:r>
              <a:rPr lang="es-EC" dirty="0" err="1" smtClean="0"/>
              <a:t>division</a:t>
            </a:r>
            <a:r>
              <a:rPr lang="es-EC" dirty="0" smtClean="0"/>
              <a:t> </a:t>
            </a:r>
            <a:r>
              <a:rPr lang="es-EC" dirty="0" err="1" smtClean="0"/>
              <a:t>duplexing</a:t>
            </a:r>
            <a:r>
              <a:rPr lang="es-EC" dirty="0" smtClean="0"/>
              <a:t>), sin embargo FEXT sigue siendo un problema importante en la mayoría de los sistemas DSL, por lo cual nos limitaremos a realizar el estudio de la cancelación del </a:t>
            </a:r>
            <a:r>
              <a:rPr lang="es-EC" dirty="0" err="1" smtClean="0"/>
              <a:t>Fext</a:t>
            </a:r>
            <a:r>
              <a:rPr lang="es-EC" dirty="0" smtClean="0"/>
              <a:t>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/>
              <a:t>Escenario: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1285860"/>
            <a:ext cx="8686800" cy="4794265"/>
          </a:xfrm>
        </p:spPr>
        <p:txBody>
          <a:bodyPr/>
          <a:lstStyle/>
          <a:p>
            <a:pPr lvl="0"/>
            <a:r>
              <a:rPr lang="es-EC" dirty="0" smtClean="0"/>
              <a:t>El proyecto está basado en la tecnología VDSL2 a 12MHz, band-plan 998, </a:t>
            </a:r>
            <a:r>
              <a:rPr lang="es-EC" dirty="0" err="1" smtClean="0"/>
              <a:t>profile</a:t>
            </a:r>
            <a:r>
              <a:rPr lang="es-EC" dirty="0" smtClean="0"/>
              <a:t> 12a [6].</a:t>
            </a:r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100" t="45898" r="19433" b="27734"/>
          <a:stretch>
            <a:fillRect/>
          </a:stretch>
        </p:blipFill>
        <p:spPr bwMode="auto">
          <a:xfrm>
            <a:off x="642910" y="2571744"/>
            <a:ext cx="791903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s-EC" dirty="0" smtClean="0"/>
          </a:p>
          <a:p>
            <a:pPr lvl="0"/>
            <a:endParaRPr lang="es-EC" dirty="0" smtClean="0"/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Se tomará la señal que llega al </a:t>
            </a:r>
            <a:r>
              <a:rPr lang="es-EC" dirty="0" err="1" smtClean="0"/>
              <a:t>cabinet</a:t>
            </a:r>
            <a:r>
              <a:rPr lang="es-EC" dirty="0" smtClean="0"/>
              <a:t> por medio de fibra óptica y a partir de ahí se reparte a 4 edificios a través de un cable de 40 pares por medio de VDSL2</a:t>
            </a:r>
          </a:p>
          <a:p>
            <a:pPr lvl="0"/>
            <a:r>
              <a:rPr lang="es-EC" dirty="0" smtClean="0"/>
              <a:t>Nosotros asumimos el AWGN con un PSD de -140 </a:t>
            </a:r>
            <a:r>
              <a:rPr lang="es-EC" dirty="0" err="1" smtClean="0"/>
              <a:t>dBm</a:t>
            </a:r>
            <a:r>
              <a:rPr lang="es-EC" dirty="0" smtClean="0"/>
              <a:t>/</a:t>
            </a:r>
            <a:r>
              <a:rPr lang="es-EC" dirty="0" err="1" smtClean="0"/>
              <a:t>Hz.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11" name="10 Imagen" descr="Image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" y="415411"/>
            <a:ext cx="9006348" cy="201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 lvl="0"/>
            <a:endParaRPr lang="es-EC" dirty="0" smtClean="0"/>
          </a:p>
          <a:p>
            <a:pPr lvl="0"/>
            <a:r>
              <a:rPr lang="es-EC" dirty="0" smtClean="0"/>
              <a:t>El primer edificio se encuentra a 250 metros, el segundo a 500 metros, el tercero a 750 metros y el cuarto a 1000 metros.</a:t>
            </a:r>
          </a:p>
          <a:p>
            <a:endParaRPr lang="es-EC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5619" t="55764" r="18941" b="18299"/>
          <a:stretch>
            <a:fillRect/>
          </a:stretch>
        </p:blipFill>
        <p:spPr bwMode="auto">
          <a:xfrm>
            <a:off x="1000100" y="3000372"/>
            <a:ext cx="73295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</TotalTime>
  <Words>620</Words>
  <Application>Microsoft Office PowerPoint</Application>
  <PresentationFormat>Presentación en pantalla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Equidad</vt:lpstr>
      <vt:lpstr>Cancelación de Interferencias Vía Procesamiento de Señal</vt:lpstr>
      <vt:lpstr>Crosstalk</vt:lpstr>
      <vt:lpstr>NEXT Y FEXT</vt:lpstr>
      <vt:lpstr>XDsl</vt:lpstr>
      <vt:lpstr>Downstream / Upstream </vt:lpstr>
      <vt:lpstr>Definicion del problema </vt:lpstr>
      <vt:lpstr>Escenario: </vt:lpstr>
      <vt:lpstr>Diapositiva 8</vt:lpstr>
      <vt:lpstr>Diapositiva 9</vt:lpstr>
      <vt:lpstr>Comprension de solucioones</vt:lpstr>
      <vt:lpstr>Diapositiva 11</vt:lpstr>
      <vt:lpstr>Diapositiva 12</vt:lpstr>
      <vt:lpstr>Interferencia Next y Fext en un cable de cobre multipar</vt:lpstr>
      <vt:lpstr>Cancelador Zero Forcing</vt:lpstr>
      <vt:lpstr>Cancelador Decision Feedback </vt:lpstr>
      <vt:lpstr>Diapositiva 16</vt:lpstr>
      <vt:lpstr>Diapositiva 17</vt:lpstr>
      <vt:lpstr>Diapositiva 18</vt:lpstr>
      <vt:lpstr>MODELAMIENTO Y SIMULACION </vt:lpstr>
      <vt:lpstr>Gráficas de Atenuación de Canal a diferentes distancias</vt:lpstr>
      <vt:lpstr>Diapositiva 21</vt:lpstr>
      <vt:lpstr>Graficas de Hfext entre 2 pares de la misma longitud</vt:lpstr>
      <vt:lpstr> Señal de Entrada Un ejemplo de la señal Tx a ser transmitida es la siguiente:</vt:lpstr>
      <vt:lpstr>Diapositiva 24</vt:lpstr>
      <vt:lpstr>Atenuacion </vt:lpstr>
      <vt:lpstr>Cancelador Zero Forcing (sin AWGN)</vt:lpstr>
      <vt:lpstr>Cancelador Zero Forcing (con AWGN)</vt:lpstr>
      <vt:lpstr>Decision Feedback Canceller(sin AWGN)</vt:lpstr>
      <vt:lpstr>Decision Feedback Canceller (con AWGN)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Cancelación de Interferencias Vía Procesamiento de Señal</dc:title>
  <dc:creator>Israel Freire</dc:creator>
  <cp:lastModifiedBy>makin21</cp:lastModifiedBy>
  <cp:revision>20</cp:revision>
  <dcterms:created xsi:type="dcterms:W3CDTF">2010-02-24T04:16:02Z</dcterms:created>
  <dcterms:modified xsi:type="dcterms:W3CDTF">2010-02-27T23:03:57Z</dcterms:modified>
</cp:coreProperties>
</file>