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66" r:id="rId4"/>
    <p:sldId id="259" r:id="rId5"/>
    <p:sldId id="263" r:id="rId6"/>
    <p:sldId id="262" r:id="rId7"/>
    <p:sldId id="264" r:id="rId8"/>
    <p:sldId id="271" r:id="rId9"/>
    <p:sldId id="260" r:id="rId10"/>
    <p:sldId id="261" r:id="rId11"/>
    <p:sldId id="273" r:id="rId12"/>
    <p:sldId id="275" r:id="rId13"/>
    <p:sldId id="277" r:id="rId14"/>
    <p:sldId id="283" r:id="rId15"/>
    <p:sldId id="285" r:id="rId16"/>
    <p:sldId id="292" r:id="rId17"/>
    <p:sldId id="293" r:id="rId18"/>
    <p:sldId id="289" r:id="rId19"/>
    <p:sldId id="314" r:id="rId20"/>
    <p:sldId id="291" r:id="rId21"/>
    <p:sldId id="296" r:id="rId22"/>
    <p:sldId id="297" r:id="rId23"/>
    <p:sldId id="299" r:id="rId24"/>
    <p:sldId id="300" r:id="rId25"/>
    <p:sldId id="302" r:id="rId26"/>
    <p:sldId id="304" r:id="rId27"/>
    <p:sldId id="306" r:id="rId28"/>
    <p:sldId id="308" r:id="rId29"/>
    <p:sldId id="311" r:id="rId30"/>
    <p:sldId id="309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64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8BF1E8-E0EA-4DBC-B2A8-6AE8262192A4}" type="datetimeFigureOut">
              <a:rPr lang="es-ES" smtClean="0"/>
              <a:pPr/>
              <a:t>03/03/2010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5E2A29-645D-45C8-A2C3-B62A98D666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BF1E8-E0EA-4DBC-B2A8-6AE8262192A4}" type="datetimeFigureOut">
              <a:rPr lang="es-ES" smtClean="0"/>
              <a:pPr/>
              <a:t>03/03/2010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5E2A29-645D-45C8-A2C3-B62A98D666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BF1E8-E0EA-4DBC-B2A8-6AE8262192A4}" type="datetimeFigureOut">
              <a:rPr lang="es-ES" smtClean="0"/>
              <a:pPr/>
              <a:t>03/03/2010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5E2A29-645D-45C8-A2C3-B62A98D666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BF1E8-E0EA-4DBC-B2A8-6AE8262192A4}" type="datetimeFigureOut">
              <a:rPr lang="es-ES" smtClean="0"/>
              <a:pPr/>
              <a:t>03/03/2010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5E2A29-645D-45C8-A2C3-B62A98D6661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BF1E8-E0EA-4DBC-B2A8-6AE8262192A4}" type="datetimeFigureOut">
              <a:rPr lang="es-ES" smtClean="0"/>
              <a:pPr/>
              <a:t>03/03/2010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5E2A29-645D-45C8-A2C3-B62A98D6661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BF1E8-E0EA-4DBC-B2A8-6AE8262192A4}" type="datetimeFigureOut">
              <a:rPr lang="es-ES" smtClean="0"/>
              <a:pPr/>
              <a:t>03/03/2010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5E2A29-645D-45C8-A2C3-B62A98D6661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BF1E8-E0EA-4DBC-B2A8-6AE8262192A4}" type="datetimeFigureOut">
              <a:rPr lang="es-ES" smtClean="0"/>
              <a:pPr/>
              <a:t>03/03/2010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5E2A29-645D-45C8-A2C3-B62A98D666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BF1E8-E0EA-4DBC-B2A8-6AE8262192A4}" type="datetimeFigureOut">
              <a:rPr lang="es-ES" smtClean="0"/>
              <a:pPr/>
              <a:t>03/03/2010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5E2A29-645D-45C8-A2C3-B62A98D6661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BF1E8-E0EA-4DBC-B2A8-6AE8262192A4}" type="datetimeFigureOut">
              <a:rPr lang="es-ES" smtClean="0"/>
              <a:pPr/>
              <a:t>03/03/2010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5E2A29-645D-45C8-A2C3-B62A98D666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18BF1E8-E0EA-4DBC-B2A8-6AE8262192A4}" type="datetimeFigureOut">
              <a:rPr lang="es-ES" smtClean="0"/>
              <a:pPr/>
              <a:t>03/03/2010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5E2A29-645D-45C8-A2C3-B62A98D666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8BF1E8-E0EA-4DBC-B2A8-6AE8262192A4}" type="datetimeFigureOut">
              <a:rPr lang="es-ES" smtClean="0"/>
              <a:pPr/>
              <a:t>03/03/2010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5E2A29-645D-45C8-A2C3-B62A98D6661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18BF1E8-E0EA-4DBC-B2A8-6AE8262192A4}" type="datetimeFigureOut">
              <a:rPr lang="es-ES" smtClean="0"/>
              <a:pPr/>
              <a:t>03/03/2010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55E2A29-645D-45C8-A2C3-B62A98D666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cover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Hoja_de_c_lculo_de_Microsoft_Office_Excel_97-20032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Hoja_de_c_lculo_de_Microsoft_Office_Excel_97-20034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5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Hoja_de_c_lculo_de_Microsoft_Office_Excel_97-20036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7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Hoja_de_c_lculo_de_Microsoft_Office_Excel_97-20038.xls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Hoja_de_c_lculo_de_Microsoft_Office_Excel_97-200311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Hoja_de_c_lculo_de_Microsoft_Office_Excel_97-200314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5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Hoja_de_c_lculo_de_Microsoft_Office_Excel_97-200317.xls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9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3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2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Hoja_de_c_lculo_de_Microsoft_Office_Excel_97-200321.xls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MX" sz="4000" dirty="0" smtClean="0"/>
              <a:t>Proyecto de Creación de un Condominio para Estudiantes Politécnicos de Provincias Aledañas a la del Guayas</a:t>
            </a:r>
            <a:r>
              <a:rPr lang="es-MX" dirty="0"/>
              <a:t> 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Andrés Delgado</a:t>
            </a:r>
          </a:p>
          <a:p>
            <a:r>
              <a:rPr lang="en-US" dirty="0" smtClean="0"/>
              <a:t>Claudia </a:t>
            </a:r>
            <a:r>
              <a:rPr lang="en-US" dirty="0" err="1" smtClean="0"/>
              <a:t>Rigazio</a:t>
            </a:r>
            <a:endParaRPr lang="en-US" dirty="0" smtClean="0"/>
          </a:p>
          <a:p>
            <a:r>
              <a:rPr lang="en-US" dirty="0" smtClean="0"/>
              <a:t>Marlene  Vega </a:t>
            </a:r>
            <a:endParaRPr lang="es-ES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Marketing </a:t>
            </a:r>
            <a:r>
              <a:rPr lang="es-ES" dirty="0" err="1" smtClean="0"/>
              <a:t>Mix</a:t>
            </a:r>
            <a:r>
              <a:rPr lang="es-ES" dirty="0" smtClean="0"/>
              <a:t>: Las 4 P’</a:t>
            </a:r>
            <a:endParaRPr lang="es-ES" dirty="0"/>
          </a:p>
        </p:txBody>
      </p:sp>
      <p:grpSp>
        <p:nvGrpSpPr>
          <p:cNvPr id="245" name="244 Grupo"/>
          <p:cNvGrpSpPr/>
          <p:nvPr/>
        </p:nvGrpSpPr>
        <p:grpSpPr>
          <a:xfrm>
            <a:off x="642910" y="2214554"/>
            <a:ext cx="7929618" cy="3751044"/>
            <a:chOff x="1000100" y="2643182"/>
            <a:chExt cx="7142200" cy="3315436"/>
          </a:xfrm>
        </p:grpSpPr>
        <p:grpSp>
          <p:nvGrpSpPr>
            <p:cNvPr id="223" name="222 Grupo"/>
            <p:cNvGrpSpPr/>
            <p:nvPr/>
          </p:nvGrpSpPr>
          <p:grpSpPr>
            <a:xfrm>
              <a:off x="1000100" y="2714620"/>
              <a:ext cx="5264150" cy="3243998"/>
              <a:chOff x="762000" y="2686050"/>
              <a:chExt cx="5264150" cy="3243998"/>
            </a:xfrm>
          </p:grpSpPr>
          <p:grpSp>
            <p:nvGrpSpPr>
              <p:cNvPr id="85" name="Group 6"/>
              <p:cNvGrpSpPr>
                <a:grpSpLocks/>
              </p:cNvGrpSpPr>
              <p:nvPr/>
            </p:nvGrpSpPr>
            <p:grpSpPr bwMode="auto">
              <a:xfrm rot="3877067">
                <a:off x="4460082" y="4310856"/>
                <a:ext cx="2273300" cy="858837"/>
                <a:chOff x="2290" y="2725"/>
                <a:chExt cx="1832" cy="713"/>
              </a:xfrm>
            </p:grpSpPr>
            <p:grpSp>
              <p:nvGrpSpPr>
                <p:cNvPr id="86" name="Group 7"/>
                <p:cNvGrpSpPr>
                  <a:grpSpLocks/>
                </p:cNvGrpSpPr>
                <p:nvPr/>
              </p:nvGrpSpPr>
              <p:grpSpPr bwMode="auto">
                <a:xfrm>
                  <a:off x="2290" y="3030"/>
                  <a:ext cx="1832" cy="408"/>
                  <a:chOff x="2290" y="3030"/>
                  <a:chExt cx="1832" cy="408"/>
                </a:xfrm>
              </p:grpSpPr>
              <p:sp>
                <p:nvSpPr>
                  <p:cNvPr id="90" name="Freeform 8"/>
                  <p:cNvSpPr>
                    <a:spLocks/>
                  </p:cNvSpPr>
                  <p:nvPr/>
                </p:nvSpPr>
                <p:spPr bwMode="gray">
                  <a:xfrm>
                    <a:off x="2290" y="3030"/>
                    <a:ext cx="1832" cy="408"/>
                  </a:xfrm>
                  <a:custGeom>
                    <a:avLst/>
                    <a:gdLst>
                      <a:gd name="T0" fmla="*/ 1832 w 1832"/>
                      <a:gd name="T1" fmla="*/ 32 h 408"/>
                      <a:gd name="T2" fmla="*/ 1830 w 1832"/>
                      <a:gd name="T3" fmla="*/ 66 h 408"/>
                      <a:gd name="T4" fmla="*/ 1814 w 1832"/>
                      <a:gd name="T5" fmla="*/ 128 h 408"/>
                      <a:gd name="T6" fmla="*/ 1788 w 1832"/>
                      <a:gd name="T7" fmla="*/ 188 h 408"/>
                      <a:gd name="T8" fmla="*/ 1754 w 1832"/>
                      <a:gd name="T9" fmla="*/ 240 h 408"/>
                      <a:gd name="T10" fmla="*/ 1712 w 1832"/>
                      <a:gd name="T11" fmla="*/ 288 h 408"/>
                      <a:gd name="T12" fmla="*/ 1664 w 1832"/>
                      <a:gd name="T13" fmla="*/ 330 h 408"/>
                      <a:gd name="T14" fmla="*/ 1610 w 1832"/>
                      <a:gd name="T15" fmla="*/ 362 h 408"/>
                      <a:gd name="T16" fmla="*/ 1550 w 1832"/>
                      <a:gd name="T17" fmla="*/ 388 h 408"/>
                      <a:gd name="T18" fmla="*/ 1486 w 1832"/>
                      <a:gd name="T19" fmla="*/ 402 h 408"/>
                      <a:gd name="T20" fmla="*/ 1418 w 1832"/>
                      <a:gd name="T21" fmla="*/ 408 h 408"/>
                      <a:gd name="T22" fmla="*/ 0 w 1832"/>
                      <a:gd name="T23" fmla="*/ 408 h 408"/>
                      <a:gd name="T24" fmla="*/ 0 w 1832"/>
                      <a:gd name="T25" fmla="*/ 0 h 408"/>
                      <a:gd name="T26" fmla="*/ 1832 w 1832"/>
                      <a:gd name="T27" fmla="*/ 0 h 408"/>
                      <a:gd name="T28" fmla="*/ 1832 w 1832"/>
                      <a:gd name="T29" fmla="*/ 32 h 408"/>
                      <a:gd name="T30" fmla="*/ 1832 w 1832"/>
                      <a:gd name="T31" fmla="*/ 32 h 40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832"/>
                      <a:gd name="T49" fmla="*/ 0 h 408"/>
                      <a:gd name="T50" fmla="*/ 1832 w 1832"/>
                      <a:gd name="T51" fmla="*/ 408 h 408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832" h="408">
                        <a:moveTo>
                          <a:pt x="1832" y="32"/>
                        </a:moveTo>
                        <a:lnTo>
                          <a:pt x="1830" y="66"/>
                        </a:lnTo>
                        <a:lnTo>
                          <a:pt x="1814" y="128"/>
                        </a:lnTo>
                        <a:lnTo>
                          <a:pt x="1788" y="188"/>
                        </a:lnTo>
                        <a:lnTo>
                          <a:pt x="1754" y="240"/>
                        </a:lnTo>
                        <a:lnTo>
                          <a:pt x="1712" y="288"/>
                        </a:lnTo>
                        <a:lnTo>
                          <a:pt x="1664" y="330"/>
                        </a:lnTo>
                        <a:lnTo>
                          <a:pt x="1610" y="362"/>
                        </a:lnTo>
                        <a:lnTo>
                          <a:pt x="1550" y="388"/>
                        </a:lnTo>
                        <a:lnTo>
                          <a:pt x="1486" y="402"/>
                        </a:lnTo>
                        <a:lnTo>
                          <a:pt x="1418" y="40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lnTo>
                          <a:pt x="1832" y="0"/>
                        </a:lnTo>
                        <a:lnTo>
                          <a:pt x="1832" y="32"/>
                        </a:lnTo>
                        <a:close/>
                      </a:path>
                    </a:pathLst>
                  </a:custGeom>
                  <a:solidFill>
                    <a:srgbClr val="608788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C"/>
                  </a:p>
                </p:txBody>
              </p:sp>
              <p:sp>
                <p:nvSpPr>
                  <p:cNvPr id="91" name="Freeform 9"/>
                  <p:cNvSpPr>
                    <a:spLocks/>
                  </p:cNvSpPr>
                  <p:nvPr/>
                </p:nvSpPr>
                <p:spPr bwMode="gray">
                  <a:xfrm>
                    <a:off x="3810" y="3058"/>
                    <a:ext cx="288" cy="334"/>
                  </a:xfrm>
                  <a:custGeom>
                    <a:avLst/>
                    <a:gdLst>
                      <a:gd name="T0" fmla="*/ 288 w 288"/>
                      <a:gd name="T1" fmla="*/ 0 h 334"/>
                      <a:gd name="T2" fmla="*/ 284 w 288"/>
                      <a:gd name="T3" fmla="*/ 52 h 334"/>
                      <a:gd name="T4" fmla="*/ 272 w 288"/>
                      <a:gd name="T5" fmla="*/ 98 h 334"/>
                      <a:gd name="T6" fmla="*/ 254 w 288"/>
                      <a:gd name="T7" fmla="*/ 140 h 334"/>
                      <a:gd name="T8" fmla="*/ 230 w 288"/>
                      <a:gd name="T9" fmla="*/ 176 h 334"/>
                      <a:gd name="T10" fmla="*/ 204 w 288"/>
                      <a:gd name="T11" fmla="*/ 208 h 334"/>
                      <a:gd name="T12" fmla="*/ 174 w 288"/>
                      <a:gd name="T13" fmla="*/ 238 h 334"/>
                      <a:gd name="T14" fmla="*/ 144 w 288"/>
                      <a:gd name="T15" fmla="*/ 262 h 334"/>
                      <a:gd name="T16" fmla="*/ 112 w 288"/>
                      <a:gd name="T17" fmla="*/ 282 h 334"/>
                      <a:gd name="T18" fmla="*/ 84 w 288"/>
                      <a:gd name="T19" fmla="*/ 298 h 334"/>
                      <a:gd name="T20" fmla="*/ 56 w 288"/>
                      <a:gd name="T21" fmla="*/ 312 h 334"/>
                      <a:gd name="T22" fmla="*/ 34 w 288"/>
                      <a:gd name="T23" fmla="*/ 322 h 334"/>
                      <a:gd name="T24" fmla="*/ 16 w 288"/>
                      <a:gd name="T25" fmla="*/ 328 h 334"/>
                      <a:gd name="T26" fmla="*/ 4 w 288"/>
                      <a:gd name="T27" fmla="*/ 332 h 334"/>
                      <a:gd name="T28" fmla="*/ 0 w 288"/>
                      <a:gd name="T29" fmla="*/ 334 h 334"/>
                      <a:gd name="T30" fmla="*/ 4 w 288"/>
                      <a:gd name="T31" fmla="*/ 332 h 334"/>
                      <a:gd name="T32" fmla="*/ 16 w 288"/>
                      <a:gd name="T33" fmla="*/ 326 h 334"/>
                      <a:gd name="T34" fmla="*/ 34 w 288"/>
                      <a:gd name="T35" fmla="*/ 318 h 334"/>
                      <a:gd name="T36" fmla="*/ 56 w 288"/>
                      <a:gd name="T37" fmla="*/ 304 h 334"/>
                      <a:gd name="T38" fmla="*/ 84 w 288"/>
                      <a:gd name="T39" fmla="*/ 288 h 334"/>
                      <a:gd name="T40" fmla="*/ 112 w 288"/>
                      <a:gd name="T41" fmla="*/ 266 h 334"/>
                      <a:gd name="T42" fmla="*/ 142 w 288"/>
                      <a:gd name="T43" fmla="*/ 242 h 334"/>
                      <a:gd name="T44" fmla="*/ 170 w 288"/>
                      <a:gd name="T45" fmla="*/ 212 h 334"/>
                      <a:gd name="T46" fmla="*/ 196 w 288"/>
                      <a:gd name="T47" fmla="*/ 180 h 334"/>
                      <a:gd name="T48" fmla="*/ 220 w 288"/>
                      <a:gd name="T49" fmla="*/ 142 h 334"/>
                      <a:gd name="T50" fmla="*/ 238 w 288"/>
                      <a:gd name="T51" fmla="*/ 100 h 334"/>
                      <a:gd name="T52" fmla="*/ 250 w 288"/>
                      <a:gd name="T53" fmla="*/ 54 h 334"/>
                      <a:gd name="T54" fmla="*/ 254 w 288"/>
                      <a:gd name="T55" fmla="*/ 2 h 334"/>
                      <a:gd name="T56" fmla="*/ 288 w 288"/>
                      <a:gd name="T57" fmla="*/ 0 h 334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88"/>
                      <a:gd name="T88" fmla="*/ 0 h 334"/>
                      <a:gd name="T89" fmla="*/ 288 w 288"/>
                      <a:gd name="T90" fmla="*/ 334 h 334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88" h="334">
                        <a:moveTo>
                          <a:pt x="288" y="0"/>
                        </a:moveTo>
                        <a:lnTo>
                          <a:pt x="284" y="52"/>
                        </a:lnTo>
                        <a:lnTo>
                          <a:pt x="272" y="98"/>
                        </a:lnTo>
                        <a:lnTo>
                          <a:pt x="254" y="140"/>
                        </a:lnTo>
                        <a:lnTo>
                          <a:pt x="230" y="176"/>
                        </a:lnTo>
                        <a:lnTo>
                          <a:pt x="204" y="208"/>
                        </a:lnTo>
                        <a:lnTo>
                          <a:pt x="174" y="238"/>
                        </a:lnTo>
                        <a:lnTo>
                          <a:pt x="144" y="262"/>
                        </a:lnTo>
                        <a:lnTo>
                          <a:pt x="112" y="282"/>
                        </a:lnTo>
                        <a:lnTo>
                          <a:pt x="84" y="298"/>
                        </a:lnTo>
                        <a:lnTo>
                          <a:pt x="56" y="312"/>
                        </a:lnTo>
                        <a:lnTo>
                          <a:pt x="34" y="322"/>
                        </a:lnTo>
                        <a:lnTo>
                          <a:pt x="16" y="328"/>
                        </a:lnTo>
                        <a:lnTo>
                          <a:pt x="4" y="332"/>
                        </a:lnTo>
                        <a:lnTo>
                          <a:pt x="0" y="334"/>
                        </a:lnTo>
                        <a:lnTo>
                          <a:pt x="4" y="332"/>
                        </a:lnTo>
                        <a:lnTo>
                          <a:pt x="16" y="326"/>
                        </a:lnTo>
                        <a:lnTo>
                          <a:pt x="34" y="318"/>
                        </a:lnTo>
                        <a:lnTo>
                          <a:pt x="56" y="304"/>
                        </a:lnTo>
                        <a:lnTo>
                          <a:pt x="84" y="288"/>
                        </a:lnTo>
                        <a:lnTo>
                          <a:pt x="112" y="266"/>
                        </a:lnTo>
                        <a:lnTo>
                          <a:pt x="142" y="242"/>
                        </a:lnTo>
                        <a:lnTo>
                          <a:pt x="170" y="212"/>
                        </a:lnTo>
                        <a:lnTo>
                          <a:pt x="196" y="180"/>
                        </a:lnTo>
                        <a:lnTo>
                          <a:pt x="220" y="142"/>
                        </a:lnTo>
                        <a:lnTo>
                          <a:pt x="238" y="100"/>
                        </a:lnTo>
                        <a:lnTo>
                          <a:pt x="250" y="54"/>
                        </a:lnTo>
                        <a:lnTo>
                          <a:pt x="254" y="2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019"/>
                    </a:srgbClr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C"/>
                  </a:p>
                </p:txBody>
              </p:sp>
            </p:grpSp>
            <p:grpSp>
              <p:nvGrpSpPr>
                <p:cNvPr id="87" name="Group 10"/>
                <p:cNvGrpSpPr>
                  <a:grpSpLocks/>
                </p:cNvGrpSpPr>
                <p:nvPr/>
              </p:nvGrpSpPr>
              <p:grpSpPr bwMode="auto">
                <a:xfrm flipV="1">
                  <a:off x="2290" y="2725"/>
                  <a:ext cx="1406" cy="313"/>
                  <a:chOff x="2290" y="3030"/>
                  <a:chExt cx="1832" cy="408"/>
                </a:xfrm>
              </p:grpSpPr>
              <p:sp>
                <p:nvSpPr>
                  <p:cNvPr id="88" name="Freeform 11"/>
                  <p:cNvSpPr>
                    <a:spLocks/>
                  </p:cNvSpPr>
                  <p:nvPr/>
                </p:nvSpPr>
                <p:spPr bwMode="gray">
                  <a:xfrm>
                    <a:off x="2290" y="3030"/>
                    <a:ext cx="1832" cy="408"/>
                  </a:xfrm>
                  <a:custGeom>
                    <a:avLst/>
                    <a:gdLst>
                      <a:gd name="T0" fmla="*/ 1832 w 1832"/>
                      <a:gd name="T1" fmla="*/ 32 h 408"/>
                      <a:gd name="T2" fmla="*/ 1830 w 1832"/>
                      <a:gd name="T3" fmla="*/ 66 h 408"/>
                      <a:gd name="T4" fmla="*/ 1814 w 1832"/>
                      <a:gd name="T5" fmla="*/ 128 h 408"/>
                      <a:gd name="T6" fmla="*/ 1788 w 1832"/>
                      <a:gd name="T7" fmla="*/ 188 h 408"/>
                      <a:gd name="T8" fmla="*/ 1754 w 1832"/>
                      <a:gd name="T9" fmla="*/ 240 h 408"/>
                      <a:gd name="T10" fmla="*/ 1712 w 1832"/>
                      <a:gd name="T11" fmla="*/ 288 h 408"/>
                      <a:gd name="T12" fmla="*/ 1664 w 1832"/>
                      <a:gd name="T13" fmla="*/ 330 h 408"/>
                      <a:gd name="T14" fmla="*/ 1610 w 1832"/>
                      <a:gd name="T15" fmla="*/ 362 h 408"/>
                      <a:gd name="T16" fmla="*/ 1550 w 1832"/>
                      <a:gd name="T17" fmla="*/ 388 h 408"/>
                      <a:gd name="T18" fmla="*/ 1486 w 1832"/>
                      <a:gd name="T19" fmla="*/ 402 h 408"/>
                      <a:gd name="T20" fmla="*/ 1418 w 1832"/>
                      <a:gd name="T21" fmla="*/ 408 h 408"/>
                      <a:gd name="T22" fmla="*/ 0 w 1832"/>
                      <a:gd name="T23" fmla="*/ 408 h 408"/>
                      <a:gd name="T24" fmla="*/ 0 w 1832"/>
                      <a:gd name="T25" fmla="*/ 0 h 408"/>
                      <a:gd name="T26" fmla="*/ 1832 w 1832"/>
                      <a:gd name="T27" fmla="*/ 0 h 408"/>
                      <a:gd name="T28" fmla="*/ 1832 w 1832"/>
                      <a:gd name="T29" fmla="*/ 32 h 408"/>
                      <a:gd name="T30" fmla="*/ 1832 w 1832"/>
                      <a:gd name="T31" fmla="*/ 32 h 40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832"/>
                      <a:gd name="T49" fmla="*/ 0 h 408"/>
                      <a:gd name="T50" fmla="*/ 1832 w 1832"/>
                      <a:gd name="T51" fmla="*/ 408 h 408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832" h="408">
                        <a:moveTo>
                          <a:pt x="1832" y="32"/>
                        </a:moveTo>
                        <a:lnTo>
                          <a:pt x="1830" y="66"/>
                        </a:lnTo>
                        <a:lnTo>
                          <a:pt x="1814" y="128"/>
                        </a:lnTo>
                        <a:lnTo>
                          <a:pt x="1788" y="188"/>
                        </a:lnTo>
                        <a:lnTo>
                          <a:pt x="1754" y="240"/>
                        </a:lnTo>
                        <a:lnTo>
                          <a:pt x="1712" y="288"/>
                        </a:lnTo>
                        <a:lnTo>
                          <a:pt x="1664" y="330"/>
                        </a:lnTo>
                        <a:lnTo>
                          <a:pt x="1610" y="362"/>
                        </a:lnTo>
                        <a:lnTo>
                          <a:pt x="1550" y="388"/>
                        </a:lnTo>
                        <a:lnTo>
                          <a:pt x="1486" y="402"/>
                        </a:lnTo>
                        <a:lnTo>
                          <a:pt x="1418" y="40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lnTo>
                          <a:pt x="1832" y="0"/>
                        </a:lnTo>
                        <a:lnTo>
                          <a:pt x="1832" y="32"/>
                        </a:lnTo>
                        <a:close/>
                      </a:path>
                    </a:pathLst>
                  </a:custGeom>
                  <a:solidFill>
                    <a:srgbClr val="98B5B6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C"/>
                  </a:p>
                </p:txBody>
              </p:sp>
              <p:sp>
                <p:nvSpPr>
                  <p:cNvPr id="89" name="Freeform 12"/>
                  <p:cNvSpPr>
                    <a:spLocks/>
                  </p:cNvSpPr>
                  <p:nvPr/>
                </p:nvSpPr>
                <p:spPr bwMode="gray">
                  <a:xfrm>
                    <a:off x="3810" y="3058"/>
                    <a:ext cx="288" cy="334"/>
                  </a:xfrm>
                  <a:custGeom>
                    <a:avLst/>
                    <a:gdLst>
                      <a:gd name="T0" fmla="*/ 288 w 288"/>
                      <a:gd name="T1" fmla="*/ 0 h 334"/>
                      <a:gd name="T2" fmla="*/ 284 w 288"/>
                      <a:gd name="T3" fmla="*/ 52 h 334"/>
                      <a:gd name="T4" fmla="*/ 272 w 288"/>
                      <a:gd name="T5" fmla="*/ 98 h 334"/>
                      <a:gd name="T6" fmla="*/ 254 w 288"/>
                      <a:gd name="T7" fmla="*/ 140 h 334"/>
                      <a:gd name="T8" fmla="*/ 230 w 288"/>
                      <a:gd name="T9" fmla="*/ 176 h 334"/>
                      <a:gd name="T10" fmla="*/ 204 w 288"/>
                      <a:gd name="T11" fmla="*/ 208 h 334"/>
                      <a:gd name="T12" fmla="*/ 174 w 288"/>
                      <a:gd name="T13" fmla="*/ 238 h 334"/>
                      <a:gd name="T14" fmla="*/ 144 w 288"/>
                      <a:gd name="T15" fmla="*/ 262 h 334"/>
                      <a:gd name="T16" fmla="*/ 112 w 288"/>
                      <a:gd name="T17" fmla="*/ 282 h 334"/>
                      <a:gd name="T18" fmla="*/ 84 w 288"/>
                      <a:gd name="T19" fmla="*/ 298 h 334"/>
                      <a:gd name="T20" fmla="*/ 56 w 288"/>
                      <a:gd name="T21" fmla="*/ 312 h 334"/>
                      <a:gd name="T22" fmla="*/ 34 w 288"/>
                      <a:gd name="T23" fmla="*/ 322 h 334"/>
                      <a:gd name="T24" fmla="*/ 16 w 288"/>
                      <a:gd name="T25" fmla="*/ 328 h 334"/>
                      <a:gd name="T26" fmla="*/ 4 w 288"/>
                      <a:gd name="T27" fmla="*/ 332 h 334"/>
                      <a:gd name="T28" fmla="*/ 0 w 288"/>
                      <a:gd name="T29" fmla="*/ 334 h 334"/>
                      <a:gd name="T30" fmla="*/ 4 w 288"/>
                      <a:gd name="T31" fmla="*/ 332 h 334"/>
                      <a:gd name="T32" fmla="*/ 16 w 288"/>
                      <a:gd name="T33" fmla="*/ 326 h 334"/>
                      <a:gd name="T34" fmla="*/ 34 w 288"/>
                      <a:gd name="T35" fmla="*/ 318 h 334"/>
                      <a:gd name="T36" fmla="*/ 56 w 288"/>
                      <a:gd name="T37" fmla="*/ 304 h 334"/>
                      <a:gd name="T38" fmla="*/ 84 w 288"/>
                      <a:gd name="T39" fmla="*/ 288 h 334"/>
                      <a:gd name="T40" fmla="*/ 112 w 288"/>
                      <a:gd name="T41" fmla="*/ 266 h 334"/>
                      <a:gd name="T42" fmla="*/ 142 w 288"/>
                      <a:gd name="T43" fmla="*/ 242 h 334"/>
                      <a:gd name="T44" fmla="*/ 170 w 288"/>
                      <a:gd name="T45" fmla="*/ 212 h 334"/>
                      <a:gd name="T46" fmla="*/ 196 w 288"/>
                      <a:gd name="T47" fmla="*/ 180 h 334"/>
                      <a:gd name="T48" fmla="*/ 220 w 288"/>
                      <a:gd name="T49" fmla="*/ 142 h 334"/>
                      <a:gd name="T50" fmla="*/ 238 w 288"/>
                      <a:gd name="T51" fmla="*/ 100 h 334"/>
                      <a:gd name="T52" fmla="*/ 250 w 288"/>
                      <a:gd name="T53" fmla="*/ 54 h 334"/>
                      <a:gd name="T54" fmla="*/ 254 w 288"/>
                      <a:gd name="T55" fmla="*/ 2 h 334"/>
                      <a:gd name="T56" fmla="*/ 288 w 288"/>
                      <a:gd name="T57" fmla="*/ 0 h 334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88"/>
                      <a:gd name="T88" fmla="*/ 0 h 334"/>
                      <a:gd name="T89" fmla="*/ 288 w 288"/>
                      <a:gd name="T90" fmla="*/ 334 h 334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88" h="334">
                        <a:moveTo>
                          <a:pt x="288" y="0"/>
                        </a:moveTo>
                        <a:lnTo>
                          <a:pt x="284" y="52"/>
                        </a:lnTo>
                        <a:lnTo>
                          <a:pt x="272" y="98"/>
                        </a:lnTo>
                        <a:lnTo>
                          <a:pt x="254" y="140"/>
                        </a:lnTo>
                        <a:lnTo>
                          <a:pt x="230" y="176"/>
                        </a:lnTo>
                        <a:lnTo>
                          <a:pt x="204" y="208"/>
                        </a:lnTo>
                        <a:lnTo>
                          <a:pt x="174" y="238"/>
                        </a:lnTo>
                        <a:lnTo>
                          <a:pt x="144" y="262"/>
                        </a:lnTo>
                        <a:lnTo>
                          <a:pt x="112" y="282"/>
                        </a:lnTo>
                        <a:lnTo>
                          <a:pt x="84" y="298"/>
                        </a:lnTo>
                        <a:lnTo>
                          <a:pt x="56" y="312"/>
                        </a:lnTo>
                        <a:lnTo>
                          <a:pt x="34" y="322"/>
                        </a:lnTo>
                        <a:lnTo>
                          <a:pt x="16" y="328"/>
                        </a:lnTo>
                        <a:lnTo>
                          <a:pt x="4" y="332"/>
                        </a:lnTo>
                        <a:lnTo>
                          <a:pt x="0" y="334"/>
                        </a:lnTo>
                        <a:lnTo>
                          <a:pt x="4" y="332"/>
                        </a:lnTo>
                        <a:lnTo>
                          <a:pt x="16" y="326"/>
                        </a:lnTo>
                        <a:lnTo>
                          <a:pt x="34" y="318"/>
                        </a:lnTo>
                        <a:lnTo>
                          <a:pt x="56" y="304"/>
                        </a:lnTo>
                        <a:lnTo>
                          <a:pt x="84" y="288"/>
                        </a:lnTo>
                        <a:lnTo>
                          <a:pt x="112" y="266"/>
                        </a:lnTo>
                        <a:lnTo>
                          <a:pt x="142" y="242"/>
                        </a:lnTo>
                        <a:lnTo>
                          <a:pt x="170" y="212"/>
                        </a:lnTo>
                        <a:lnTo>
                          <a:pt x="196" y="180"/>
                        </a:lnTo>
                        <a:lnTo>
                          <a:pt x="220" y="142"/>
                        </a:lnTo>
                        <a:lnTo>
                          <a:pt x="238" y="100"/>
                        </a:lnTo>
                        <a:lnTo>
                          <a:pt x="250" y="54"/>
                        </a:lnTo>
                        <a:lnTo>
                          <a:pt x="254" y="2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019"/>
                    </a:srgbClr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C"/>
                  </a:p>
                </p:txBody>
              </p:sp>
            </p:grpSp>
          </p:grpSp>
          <p:grpSp>
            <p:nvGrpSpPr>
              <p:cNvPr id="92" name="Group 13"/>
              <p:cNvGrpSpPr>
                <a:grpSpLocks/>
              </p:cNvGrpSpPr>
              <p:nvPr/>
            </p:nvGrpSpPr>
            <p:grpSpPr bwMode="auto">
              <a:xfrm>
                <a:off x="4313238" y="2686050"/>
                <a:ext cx="1270000" cy="1308100"/>
                <a:chOff x="2789" y="1625"/>
                <a:chExt cx="907" cy="907"/>
              </a:xfrm>
            </p:grpSpPr>
            <p:sp>
              <p:nvSpPr>
                <p:cNvPr id="93" name="Oval 14"/>
                <p:cNvSpPr>
                  <a:spLocks noChangeArrowheads="1"/>
                </p:cNvSpPr>
                <p:nvPr/>
              </p:nvSpPr>
              <p:spPr bwMode="gray">
                <a:xfrm>
                  <a:off x="2789" y="1625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83A6A7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s-EC"/>
                </a:p>
              </p:txBody>
            </p:sp>
            <p:sp>
              <p:nvSpPr>
                <p:cNvPr id="94" name="Oval 15"/>
                <p:cNvSpPr>
                  <a:spLocks noChangeArrowheads="1"/>
                </p:cNvSpPr>
                <p:nvPr/>
              </p:nvSpPr>
              <p:spPr bwMode="gray">
                <a:xfrm>
                  <a:off x="2789" y="1625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s-EC"/>
                </a:p>
              </p:txBody>
            </p:sp>
            <p:sp>
              <p:nvSpPr>
                <p:cNvPr id="95" name="Oval 16"/>
                <p:cNvSpPr>
                  <a:spLocks noChangeArrowheads="1"/>
                </p:cNvSpPr>
                <p:nvPr/>
              </p:nvSpPr>
              <p:spPr bwMode="gray">
                <a:xfrm>
                  <a:off x="2849" y="1684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75A5A"/>
                    </a:gs>
                    <a:gs pos="50000">
                      <a:srgbClr val="83A6A7"/>
                    </a:gs>
                    <a:gs pos="100000">
                      <a:srgbClr val="475A5A"/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s-EC"/>
                </a:p>
              </p:txBody>
            </p:sp>
            <p:sp>
              <p:nvSpPr>
                <p:cNvPr id="96" name="Oval 17"/>
                <p:cNvSpPr>
                  <a:spLocks noChangeArrowheads="1"/>
                </p:cNvSpPr>
                <p:nvPr/>
              </p:nvSpPr>
              <p:spPr bwMode="gray">
                <a:xfrm>
                  <a:off x="2849" y="1686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3696A"/>
                    </a:gs>
                    <a:gs pos="100000">
                      <a:srgbClr val="83A6A7">
                        <a:alpha val="0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s-EC"/>
                </a:p>
              </p:txBody>
            </p:sp>
            <p:sp>
              <p:nvSpPr>
                <p:cNvPr id="97" name="Oval 18"/>
                <p:cNvSpPr>
                  <a:spLocks noChangeArrowheads="1"/>
                </p:cNvSpPr>
                <p:nvPr/>
              </p:nvSpPr>
              <p:spPr bwMode="gray">
                <a:xfrm>
                  <a:off x="2888" y="1724"/>
                  <a:ext cx="709" cy="709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s-EC"/>
                </a:p>
              </p:txBody>
            </p:sp>
            <p:grpSp>
              <p:nvGrpSpPr>
                <p:cNvPr id="98" name="Group 19"/>
                <p:cNvGrpSpPr>
                  <a:grpSpLocks/>
                </p:cNvGrpSpPr>
                <p:nvPr/>
              </p:nvGrpSpPr>
              <p:grpSpPr bwMode="auto">
                <a:xfrm>
                  <a:off x="2899" y="1735"/>
                  <a:ext cx="687" cy="688"/>
                  <a:chOff x="4166" y="1706"/>
                  <a:chExt cx="1252" cy="1252"/>
                </a:xfrm>
              </p:grpSpPr>
              <p:sp>
                <p:nvSpPr>
                  <p:cNvPr id="99" name="Oval 20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00" name="Oval 21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01" name="Oval 22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02" name="Oval 23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s-EC"/>
                  </a:p>
                </p:txBody>
              </p:sp>
            </p:grpSp>
          </p:grpSp>
          <p:grpSp>
            <p:nvGrpSpPr>
              <p:cNvPr id="120" name="Group 41"/>
              <p:cNvGrpSpPr>
                <a:grpSpLocks/>
              </p:cNvGrpSpPr>
              <p:nvPr/>
            </p:nvGrpSpPr>
            <p:grpSpPr bwMode="auto">
              <a:xfrm rot="3877067">
                <a:off x="2655094" y="4310856"/>
                <a:ext cx="2273300" cy="858838"/>
                <a:chOff x="2290" y="2725"/>
                <a:chExt cx="1832" cy="713"/>
              </a:xfrm>
            </p:grpSpPr>
            <p:grpSp>
              <p:nvGrpSpPr>
                <p:cNvPr id="121" name="Group 42"/>
                <p:cNvGrpSpPr>
                  <a:grpSpLocks/>
                </p:cNvGrpSpPr>
                <p:nvPr/>
              </p:nvGrpSpPr>
              <p:grpSpPr bwMode="auto">
                <a:xfrm>
                  <a:off x="2290" y="3030"/>
                  <a:ext cx="1832" cy="408"/>
                  <a:chOff x="2290" y="3030"/>
                  <a:chExt cx="1832" cy="408"/>
                </a:xfrm>
              </p:grpSpPr>
              <p:sp>
                <p:nvSpPr>
                  <p:cNvPr id="125" name="Freeform 43"/>
                  <p:cNvSpPr>
                    <a:spLocks/>
                  </p:cNvSpPr>
                  <p:nvPr/>
                </p:nvSpPr>
                <p:spPr bwMode="gray">
                  <a:xfrm>
                    <a:off x="2290" y="3030"/>
                    <a:ext cx="1832" cy="408"/>
                  </a:xfrm>
                  <a:custGeom>
                    <a:avLst/>
                    <a:gdLst>
                      <a:gd name="T0" fmla="*/ 1832 w 1832"/>
                      <a:gd name="T1" fmla="*/ 32 h 408"/>
                      <a:gd name="T2" fmla="*/ 1830 w 1832"/>
                      <a:gd name="T3" fmla="*/ 66 h 408"/>
                      <a:gd name="T4" fmla="*/ 1814 w 1832"/>
                      <a:gd name="T5" fmla="*/ 128 h 408"/>
                      <a:gd name="T6" fmla="*/ 1788 w 1832"/>
                      <a:gd name="T7" fmla="*/ 188 h 408"/>
                      <a:gd name="T8" fmla="*/ 1754 w 1832"/>
                      <a:gd name="T9" fmla="*/ 240 h 408"/>
                      <a:gd name="T10" fmla="*/ 1712 w 1832"/>
                      <a:gd name="T11" fmla="*/ 288 h 408"/>
                      <a:gd name="T12" fmla="*/ 1664 w 1832"/>
                      <a:gd name="T13" fmla="*/ 330 h 408"/>
                      <a:gd name="T14" fmla="*/ 1610 w 1832"/>
                      <a:gd name="T15" fmla="*/ 362 h 408"/>
                      <a:gd name="T16" fmla="*/ 1550 w 1832"/>
                      <a:gd name="T17" fmla="*/ 388 h 408"/>
                      <a:gd name="T18" fmla="*/ 1486 w 1832"/>
                      <a:gd name="T19" fmla="*/ 402 h 408"/>
                      <a:gd name="T20" fmla="*/ 1418 w 1832"/>
                      <a:gd name="T21" fmla="*/ 408 h 408"/>
                      <a:gd name="T22" fmla="*/ 0 w 1832"/>
                      <a:gd name="T23" fmla="*/ 408 h 408"/>
                      <a:gd name="T24" fmla="*/ 0 w 1832"/>
                      <a:gd name="T25" fmla="*/ 0 h 408"/>
                      <a:gd name="T26" fmla="*/ 1832 w 1832"/>
                      <a:gd name="T27" fmla="*/ 0 h 408"/>
                      <a:gd name="T28" fmla="*/ 1832 w 1832"/>
                      <a:gd name="T29" fmla="*/ 32 h 408"/>
                      <a:gd name="T30" fmla="*/ 1832 w 1832"/>
                      <a:gd name="T31" fmla="*/ 32 h 40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832"/>
                      <a:gd name="T49" fmla="*/ 0 h 408"/>
                      <a:gd name="T50" fmla="*/ 1832 w 1832"/>
                      <a:gd name="T51" fmla="*/ 408 h 408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832" h="408">
                        <a:moveTo>
                          <a:pt x="1832" y="32"/>
                        </a:moveTo>
                        <a:lnTo>
                          <a:pt x="1830" y="66"/>
                        </a:lnTo>
                        <a:lnTo>
                          <a:pt x="1814" y="128"/>
                        </a:lnTo>
                        <a:lnTo>
                          <a:pt x="1788" y="188"/>
                        </a:lnTo>
                        <a:lnTo>
                          <a:pt x="1754" y="240"/>
                        </a:lnTo>
                        <a:lnTo>
                          <a:pt x="1712" y="288"/>
                        </a:lnTo>
                        <a:lnTo>
                          <a:pt x="1664" y="330"/>
                        </a:lnTo>
                        <a:lnTo>
                          <a:pt x="1610" y="362"/>
                        </a:lnTo>
                        <a:lnTo>
                          <a:pt x="1550" y="388"/>
                        </a:lnTo>
                        <a:lnTo>
                          <a:pt x="1486" y="402"/>
                        </a:lnTo>
                        <a:lnTo>
                          <a:pt x="1418" y="40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lnTo>
                          <a:pt x="1832" y="0"/>
                        </a:lnTo>
                        <a:lnTo>
                          <a:pt x="1832" y="32"/>
                        </a:lnTo>
                        <a:close/>
                      </a:path>
                    </a:pathLst>
                  </a:custGeom>
                  <a:solidFill>
                    <a:srgbClr val="608788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C"/>
                  </a:p>
                </p:txBody>
              </p:sp>
              <p:sp>
                <p:nvSpPr>
                  <p:cNvPr id="126" name="Freeform 44"/>
                  <p:cNvSpPr>
                    <a:spLocks/>
                  </p:cNvSpPr>
                  <p:nvPr/>
                </p:nvSpPr>
                <p:spPr bwMode="gray">
                  <a:xfrm>
                    <a:off x="3810" y="3058"/>
                    <a:ext cx="288" cy="334"/>
                  </a:xfrm>
                  <a:custGeom>
                    <a:avLst/>
                    <a:gdLst>
                      <a:gd name="T0" fmla="*/ 288 w 288"/>
                      <a:gd name="T1" fmla="*/ 0 h 334"/>
                      <a:gd name="T2" fmla="*/ 284 w 288"/>
                      <a:gd name="T3" fmla="*/ 52 h 334"/>
                      <a:gd name="T4" fmla="*/ 272 w 288"/>
                      <a:gd name="T5" fmla="*/ 98 h 334"/>
                      <a:gd name="T6" fmla="*/ 254 w 288"/>
                      <a:gd name="T7" fmla="*/ 140 h 334"/>
                      <a:gd name="T8" fmla="*/ 230 w 288"/>
                      <a:gd name="T9" fmla="*/ 176 h 334"/>
                      <a:gd name="T10" fmla="*/ 204 w 288"/>
                      <a:gd name="T11" fmla="*/ 208 h 334"/>
                      <a:gd name="T12" fmla="*/ 174 w 288"/>
                      <a:gd name="T13" fmla="*/ 238 h 334"/>
                      <a:gd name="T14" fmla="*/ 144 w 288"/>
                      <a:gd name="T15" fmla="*/ 262 h 334"/>
                      <a:gd name="T16" fmla="*/ 112 w 288"/>
                      <a:gd name="T17" fmla="*/ 282 h 334"/>
                      <a:gd name="T18" fmla="*/ 84 w 288"/>
                      <a:gd name="T19" fmla="*/ 298 h 334"/>
                      <a:gd name="T20" fmla="*/ 56 w 288"/>
                      <a:gd name="T21" fmla="*/ 312 h 334"/>
                      <a:gd name="T22" fmla="*/ 34 w 288"/>
                      <a:gd name="T23" fmla="*/ 322 h 334"/>
                      <a:gd name="T24" fmla="*/ 16 w 288"/>
                      <a:gd name="T25" fmla="*/ 328 h 334"/>
                      <a:gd name="T26" fmla="*/ 4 w 288"/>
                      <a:gd name="T27" fmla="*/ 332 h 334"/>
                      <a:gd name="T28" fmla="*/ 0 w 288"/>
                      <a:gd name="T29" fmla="*/ 334 h 334"/>
                      <a:gd name="T30" fmla="*/ 4 w 288"/>
                      <a:gd name="T31" fmla="*/ 332 h 334"/>
                      <a:gd name="T32" fmla="*/ 16 w 288"/>
                      <a:gd name="T33" fmla="*/ 326 h 334"/>
                      <a:gd name="T34" fmla="*/ 34 w 288"/>
                      <a:gd name="T35" fmla="*/ 318 h 334"/>
                      <a:gd name="T36" fmla="*/ 56 w 288"/>
                      <a:gd name="T37" fmla="*/ 304 h 334"/>
                      <a:gd name="T38" fmla="*/ 84 w 288"/>
                      <a:gd name="T39" fmla="*/ 288 h 334"/>
                      <a:gd name="T40" fmla="*/ 112 w 288"/>
                      <a:gd name="T41" fmla="*/ 266 h 334"/>
                      <a:gd name="T42" fmla="*/ 142 w 288"/>
                      <a:gd name="T43" fmla="*/ 242 h 334"/>
                      <a:gd name="T44" fmla="*/ 170 w 288"/>
                      <a:gd name="T45" fmla="*/ 212 h 334"/>
                      <a:gd name="T46" fmla="*/ 196 w 288"/>
                      <a:gd name="T47" fmla="*/ 180 h 334"/>
                      <a:gd name="T48" fmla="*/ 220 w 288"/>
                      <a:gd name="T49" fmla="*/ 142 h 334"/>
                      <a:gd name="T50" fmla="*/ 238 w 288"/>
                      <a:gd name="T51" fmla="*/ 100 h 334"/>
                      <a:gd name="T52" fmla="*/ 250 w 288"/>
                      <a:gd name="T53" fmla="*/ 54 h 334"/>
                      <a:gd name="T54" fmla="*/ 254 w 288"/>
                      <a:gd name="T55" fmla="*/ 2 h 334"/>
                      <a:gd name="T56" fmla="*/ 288 w 288"/>
                      <a:gd name="T57" fmla="*/ 0 h 334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88"/>
                      <a:gd name="T88" fmla="*/ 0 h 334"/>
                      <a:gd name="T89" fmla="*/ 288 w 288"/>
                      <a:gd name="T90" fmla="*/ 334 h 334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88" h="334">
                        <a:moveTo>
                          <a:pt x="288" y="0"/>
                        </a:moveTo>
                        <a:lnTo>
                          <a:pt x="284" y="52"/>
                        </a:lnTo>
                        <a:lnTo>
                          <a:pt x="272" y="98"/>
                        </a:lnTo>
                        <a:lnTo>
                          <a:pt x="254" y="140"/>
                        </a:lnTo>
                        <a:lnTo>
                          <a:pt x="230" y="176"/>
                        </a:lnTo>
                        <a:lnTo>
                          <a:pt x="204" y="208"/>
                        </a:lnTo>
                        <a:lnTo>
                          <a:pt x="174" y="238"/>
                        </a:lnTo>
                        <a:lnTo>
                          <a:pt x="144" y="262"/>
                        </a:lnTo>
                        <a:lnTo>
                          <a:pt x="112" y="282"/>
                        </a:lnTo>
                        <a:lnTo>
                          <a:pt x="84" y="298"/>
                        </a:lnTo>
                        <a:lnTo>
                          <a:pt x="56" y="312"/>
                        </a:lnTo>
                        <a:lnTo>
                          <a:pt x="34" y="322"/>
                        </a:lnTo>
                        <a:lnTo>
                          <a:pt x="16" y="328"/>
                        </a:lnTo>
                        <a:lnTo>
                          <a:pt x="4" y="332"/>
                        </a:lnTo>
                        <a:lnTo>
                          <a:pt x="0" y="334"/>
                        </a:lnTo>
                        <a:lnTo>
                          <a:pt x="4" y="332"/>
                        </a:lnTo>
                        <a:lnTo>
                          <a:pt x="16" y="326"/>
                        </a:lnTo>
                        <a:lnTo>
                          <a:pt x="34" y="318"/>
                        </a:lnTo>
                        <a:lnTo>
                          <a:pt x="56" y="304"/>
                        </a:lnTo>
                        <a:lnTo>
                          <a:pt x="84" y="288"/>
                        </a:lnTo>
                        <a:lnTo>
                          <a:pt x="112" y="266"/>
                        </a:lnTo>
                        <a:lnTo>
                          <a:pt x="142" y="242"/>
                        </a:lnTo>
                        <a:lnTo>
                          <a:pt x="170" y="212"/>
                        </a:lnTo>
                        <a:lnTo>
                          <a:pt x="196" y="180"/>
                        </a:lnTo>
                        <a:lnTo>
                          <a:pt x="220" y="142"/>
                        </a:lnTo>
                        <a:lnTo>
                          <a:pt x="238" y="100"/>
                        </a:lnTo>
                        <a:lnTo>
                          <a:pt x="250" y="54"/>
                        </a:lnTo>
                        <a:lnTo>
                          <a:pt x="254" y="2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019"/>
                    </a:srgbClr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C"/>
                  </a:p>
                </p:txBody>
              </p:sp>
            </p:grpSp>
            <p:grpSp>
              <p:nvGrpSpPr>
                <p:cNvPr id="122" name="Group 45"/>
                <p:cNvGrpSpPr>
                  <a:grpSpLocks/>
                </p:cNvGrpSpPr>
                <p:nvPr/>
              </p:nvGrpSpPr>
              <p:grpSpPr bwMode="auto">
                <a:xfrm flipV="1">
                  <a:off x="2290" y="2725"/>
                  <a:ext cx="1406" cy="313"/>
                  <a:chOff x="2290" y="3030"/>
                  <a:chExt cx="1832" cy="408"/>
                </a:xfrm>
              </p:grpSpPr>
              <p:sp>
                <p:nvSpPr>
                  <p:cNvPr id="123" name="Freeform 46"/>
                  <p:cNvSpPr>
                    <a:spLocks/>
                  </p:cNvSpPr>
                  <p:nvPr/>
                </p:nvSpPr>
                <p:spPr bwMode="gray">
                  <a:xfrm>
                    <a:off x="2290" y="3030"/>
                    <a:ext cx="1832" cy="408"/>
                  </a:xfrm>
                  <a:custGeom>
                    <a:avLst/>
                    <a:gdLst>
                      <a:gd name="T0" fmla="*/ 1832 w 1832"/>
                      <a:gd name="T1" fmla="*/ 32 h 408"/>
                      <a:gd name="T2" fmla="*/ 1830 w 1832"/>
                      <a:gd name="T3" fmla="*/ 66 h 408"/>
                      <a:gd name="T4" fmla="*/ 1814 w 1832"/>
                      <a:gd name="T5" fmla="*/ 128 h 408"/>
                      <a:gd name="T6" fmla="*/ 1788 w 1832"/>
                      <a:gd name="T7" fmla="*/ 188 h 408"/>
                      <a:gd name="T8" fmla="*/ 1754 w 1832"/>
                      <a:gd name="T9" fmla="*/ 240 h 408"/>
                      <a:gd name="T10" fmla="*/ 1712 w 1832"/>
                      <a:gd name="T11" fmla="*/ 288 h 408"/>
                      <a:gd name="T12" fmla="*/ 1664 w 1832"/>
                      <a:gd name="T13" fmla="*/ 330 h 408"/>
                      <a:gd name="T14" fmla="*/ 1610 w 1832"/>
                      <a:gd name="T15" fmla="*/ 362 h 408"/>
                      <a:gd name="T16" fmla="*/ 1550 w 1832"/>
                      <a:gd name="T17" fmla="*/ 388 h 408"/>
                      <a:gd name="T18" fmla="*/ 1486 w 1832"/>
                      <a:gd name="T19" fmla="*/ 402 h 408"/>
                      <a:gd name="T20" fmla="*/ 1418 w 1832"/>
                      <a:gd name="T21" fmla="*/ 408 h 408"/>
                      <a:gd name="T22" fmla="*/ 0 w 1832"/>
                      <a:gd name="T23" fmla="*/ 408 h 408"/>
                      <a:gd name="T24" fmla="*/ 0 w 1832"/>
                      <a:gd name="T25" fmla="*/ 0 h 408"/>
                      <a:gd name="T26" fmla="*/ 1832 w 1832"/>
                      <a:gd name="T27" fmla="*/ 0 h 408"/>
                      <a:gd name="T28" fmla="*/ 1832 w 1832"/>
                      <a:gd name="T29" fmla="*/ 32 h 408"/>
                      <a:gd name="T30" fmla="*/ 1832 w 1832"/>
                      <a:gd name="T31" fmla="*/ 32 h 40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832"/>
                      <a:gd name="T49" fmla="*/ 0 h 408"/>
                      <a:gd name="T50" fmla="*/ 1832 w 1832"/>
                      <a:gd name="T51" fmla="*/ 408 h 408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832" h="408">
                        <a:moveTo>
                          <a:pt x="1832" y="32"/>
                        </a:moveTo>
                        <a:lnTo>
                          <a:pt x="1830" y="66"/>
                        </a:lnTo>
                        <a:lnTo>
                          <a:pt x="1814" y="128"/>
                        </a:lnTo>
                        <a:lnTo>
                          <a:pt x="1788" y="188"/>
                        </a:lnTo>
                        <a:lnTo>
                          <a:pt x="1754" y="240"/>
                        </a:lnTo>
                        <a:lnTo>
                          <a:pt x="1712" y="288"/>
                        </a:lnTo>
                        <a:lnTo>
                          <a:pt x="1664" y="330"/>
                        </a:lnTo>
                        <a:lnTo>
                          <a:pt x="1610" y="362"/>
                        </a:lnTo>
                        <a:lnTo>
                          <a:pt x="1550" y="388"/>
                        </a:lnTo>
                        <a:lnTo>
                          <a:pt x="1486" y="402"/>
                        </a:lnTo>
                        <a:lnTo>
                          <a:pt x="1418" y="40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lnTo>
                          <a:pt x="1832" y="0"/>
                        </a:lnTo>
                        <a:lnTo>
                          <a:pt x="1832" y="32"/>
                        </a:lnTo>
                        <a:close/>
                      </a:path>
                    </a:pathLst>
                  </a:custGeom>
                  <a:solidFill>
                    <a:srgbClr val="98B5B6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C"/>
                  </a:p>
                </p:txBody>
              </p:sp>
              <p:sp>
                <p:nvSpPr>
                  <p:cNvPr id="124" name="Freeform 47"/>
                  <p:cNvSpPr>
                    <a:spLocks/>
                  </p:cNvSpPr>
                  <p:nvPr/>
                </p:nvSpPr>
                <p:spPr bwMode="gray">
                  <a:xfrm>
                    <a:off x="3810" y="3058"/>
                    <a:ext cx="288" cy="334"/>
                  </a:xfrm>
                  <a:custGeom>
                    <a:avLst/>
                    <a:gdLst>
                      <a:gd name="T0" fmla="*/ 288 w 288"/>
                      <a:gd name="T1" fmla="*/ 0 h 334"/>
                      <a:gd name="T2" fmla="*/ 284 w 288"/>
                      <a:gd name="T3" fmla="*/ 52 h 334"/>
                      <a:gd name="T4" fmla="*/ 272 w 288"/>
                      <a:gd name="T5" fmla="*/ 98 h 334"/>
                      <a:gd name="T6" fmla="*/ 254 w 288"/>
                      <a:gd name="T7" fmla="*/ 140 h 334"/>
                      <a:gd name="T8" fmla="*/ 230 w 288"/>
                      <a:gd name="T9" fmla="*/ 176 h 334"/>
                      <a:gd name="T10" fmla="*/ 204 w 288"/>
                      <a:gd name="T11" fmla="*/ 208 h 334"/>
                      <a:gd name="T12" fmla="*/ 174 w 288"/>
                      <a:gd name="T13" fmla="*/ 238 h 334"/>
                      <a:gd name="T14" fmla="*/ 144 w 288"/>
                      <a:gd name="T15" fmla="*/ 262 h 334"/>
                      <a:gd name="T16" fmla="*/ 112 w 288"/>
                      <a:gd name="T17" fmla="*/ 282 h 334"/>
                      <a:gd name="T18" fmla="*/ 84 w 288"/>
                      <a:gd name="T19" fmla="*/ 298 h 334"/>
                      <a:gd name="T20" fmla="*/ 56 w 288"/>
                      <a:gd name="T21" fmla="*/ 312 h 334"/>
                      <a:gd name="T22" fmla="*/ 34 w 288"/>
                      <a:gd name="T23" fmla="*/ 322 h 334"/>
                      <a:gd name="T24" fmla="*/ 16 w 288"/>
                      <a:gd name="T25" fmla="*/ 328 h 334"/>
                      <a:gd name="T26" fmla="*/ 4 w 288"/>
                      <a:gd name="T27" fmla="*/ 332 h 334"/>
                      <a:gd name="T28" fmla="*/ 0 w 288"/>
                      <a:gd name="T29" fmla="*/ 334 h 334"/>
                      <a:gd name="T30" fmla="*/ 4 w 288"/>
                      <a:gd name="T31" fmla="*/ 332 h 334"/>
                      <a:gd name="T32" fmla="*/ 16 w 288"/>
                      <a:gd name="T33" fmla="*/ 326 h 334"/>
                      <a:gd name="T34" fmla="*/ 34 w 288"/>
                      <a:gd name="T35" fmla="*/ 318 h 334"/>
                      <a:gd name="T36" fmla="*/ 56 w 288"/>
                      <a:gd name="T37" fmla="*/ 304 h 334"/>
                      <a:gd name="T38" fmla="*/ 84 w 288"/>
                      <a:gd name="T39" fmla="*/ 288 h 334"/>
                      <a:gd name="T40" fmla="*/ 112 w 288"/>
                      <a:gd name="T41" fmla="*/ 266 h 334"/>
                      <a:gd name="T42" fmla="*/ 142 w 288"/>
                      <a:gd name="T43" fmla="*/ 242 h 334"/>
                      <a:gd name="T44" fmla="*/ 170 w 288"/>
                      <a:gd name="T45" fmla="*/ 212 h 334"/>
                      <a:gd name="T46" fmla="*/ 196 w 288"/>
                      <a:gd name="T47" fmla="*/ 180 h 334"/>
                      <a:gd name="T48" fmla="*/ 220 w 288"/>
                      <a:gd name="T49" fmla="*/ 142 h 334"/>
                      <a:gd name="T50" fmla="*/ 238 w 288"/>
                      <a:gd name="T51" fmla="*/ 100 h 334"/>
                      <a:gd name="T52" fmla="*/ 250 w 288"/>
                      <a:gd name="T53" fmla="*/ 54 h 334"/>
                      <a:gd name="T54" fmla="*/ 254 w 288"/>
                      <a:gd name="T55" fmla="*/ 2 h 334"/>
                      <a:gd name="T56" fmla="*/ 288 w 288"/>
                      <a:gd name="T57" fmla="*/ 0 h 334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88"/>
                      <a:gd name="T88" fmla="*/ 0 h 334"/>
                      <a:gd name="T89" fmla="*/ 288 w 288"/>
                      <a:gd name="T90" fmla="*/ 334 h 334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88" h="334">
                        <a:moveTo>
                          <a:pt x="288" y="0"/>
                        </a:moveTo>
                        <a:lnTo>
                          <a:pt x="284" y="52"/>
                        </a:lnTo>
                        <a:lnTo>
                          <a:pt x="272" y="98"/>
                        </a:lnTo>
                        <a:lnTo>
                          <a:pt x="254" y="140"/>
                        </a:lnTo>
                        <a:lnTo>
                          <a:pt x="230" y="176"/>
                        </a:lnTo>
                        <a:lnTo>
                          <a:pt x="204" y="208"/>
                        </a:lnTo>
                        <a:lnTo>
                          <a:pt x="174" y="238"/>
                        </a:lnTo>
                        <a:lnTo>
                          <a:pt x="144" y="262"/>
                        </a:lnTo>
                        <a:lnTo>
                          <a:pt x="112" y="282"/>
                        </a:lnTo>
                        <a:lnTo>
                          <a:pt x="84" y="298"/>
                        </a:lnTo>
                        <a:lnTo>
                          <a:pt x="56" y="312"/>
                        </a:lnTo>
                        <a:lnTo>
                          <a:pt x="34" y="322"/>
                        </a:lnTo>
                        <a:lnTo>
                          <a:pt x="16" y="328"/>
                        </a:lnTo>
                        <a:lnTo>
                          <a:pt x="4" y="332"/>
                        </a:lnTo>
                        <a:lnTo>
                          <a:pt x="0" y="334"/>
                        </a:lnTo>
                        <a:lnTo>
                          <a:pt x="4" y="332"/>
                        </a:lnTo>
                        <a:lnTo>
                          <a:pt x="16" y="326"/>
                        </a:lnTo>
                        <a:lnTo>
                          <a:pt x="34" y="318"/>
                        </a:lnTo>
                        <a:lnTo>
                          <a:pt x="56" y="304"/>
                        </a:lnTo>
                        <a:lnTo>
                          <a:pt x="84" y="288"/>
                        </a:lnTo>
                        <a:lnTo>
                          <a:pt x="112" y="266"/>
                        </a:lnTo>
                        <a:lnTo>
                          <a:pt x="142" y="242"/>
                        </a:lnTo>
                        <a:lnTo>
                          <a:pt x="170" y="212"/>
                        </a:lnTo>
                        <a:lnTo>
                          <a:pt x="196" y="180"/>
                        </a:lnTo>
                        <a:lnTo>
                          <a:pt x="220" y="142"/>
                        </a:lnTo>
                        <a:lnTo>
                          <a:pt x="238" y="100"/>
                        </a:lnTo>
                        <a:lnTo>
                          <a:pt x="250" y="54"/>
                        </a:lnTo>
                        <a:lnTo>
                          <a:pt x="254" y="2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019"/>
                    </a:srgbClr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C"/>
                  </a:p>
                </p:txBody>
              </p:sp>
            </p:grpSp>
          </p:grpSp>
          <p:grpSp>
            <p:nvGrpSpPr>
              <p:cNvPr id="127" name="Group 48"/>
              <p:cNvGrpSpPr>
                <a:grpSpLocks/>
              </p:cNvGrpSpPr>
              <p:nvPr/>
            </p:nvGrpSpPr>
            <p:grpSpPr bwMode="auto">
              <a:xfrm>
                <a:off x="2509838" y="2686050"/>
                <a:ext cx="1268412" cy="1308100"/>
                <a:chOff x="2789" y="1625"/>
                <a:chExt cx="907" cy="907"/>
              </a:xfrm>
            </p:grpSpPr>
            <p:sp>
              <p:nvSpPr>
                <p:cNvPr id="128" name="Oval 49"/>
                <p:cNvSpPr>
                  <a:spLocks noChangeArrowheads="1"/>
                </p:cNvSpPr>
                <p:nvPr/>
              </p:nvSpPr>
              <p:spPr bwMode="gray">
                <a:xfrm>
                  <a:off x="2789" y="1625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83A6A7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29" name="Oval 50"/>
                <p:cNvSpPr>
                  <a:spLocks noChangeArrowheads="1"/>
                </p:cNvSpPr>
                <p:nvPr/>
              </p:nvSpPr>
              <p:spPr bwMode="gray">
                <a:xfrm>
                  <a:off x="2789" y="1625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30" name="Oval 51"/>
                <p:cNvSpPr>
                  <a:spLocks noChangeArrowheads="1"/>
                </p:cNvSpPr>
                <p:nvPr/>
              </p:nvSpPr>
              <p:spPr bwMode="gray">
                <a:xfrm>
                  <a:off x="2849" y="1684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75A5A"/>
                    </a:gs>
                    <a:gs pos="50000">
                      <a:srgbClr val="83A6A7"/>
                    </a:gs>
                    <a:gs pos="100000">
                      <a:srgbClr val="475A5A"/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31" name="Oval 52"/>
                <p:cNvSpPr>
                  <a:spLocks noChangeArrowheads="1"/>
                </p:cNvSpPr>
                <p:nvPr/>
              </p:nvSpPr>
              <p:spPr bwMode="gray">
                <a:xfrm>
                  <a:off x="2849" y="1686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3696A"/>
                    </a:gs>
                    <a:gs pos="100000">
                      <a:srgbClr val="83A6A7">
                        <a:alpha val="0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32" name="Oval 53"/>
                <p:cNvSpPr>
                  <a:spLocks noChangeArrowheads="1"/>
                </p:cNvSpPr>
                <p:nvPr/>
              </p:nvSpPr>
              <p:spPr bwMode="gray">
                <a:xfrm>
                  <a:off x="2888" y="1724"/>
                  <a:ext cx="709" cy="709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s-EC"/>
                </a:p>
              </p:txBody>
            </p:sp>
            <p:grpSp>
              <p:nvGrpSpPr>
                <p:cNvPr id="133" name="Group 54"/>
                <p:cNvGrpSpPr>
                  <a:grpSpLocks/>
                </p:cNvGrpSpPr>
                <p:nvPr/>
              </p:nvGrpSpPr>
              <p:grpSpPr bwMode="auto">
                <a:xfrm>
                  <a:off x="2899" y="1735"/>
                  <a:ext cx="687" cy="688"/>
                  <a:chOff x="4166" y="1706"/>
                  <a:chExt cx="1252" cy="1252"/>
                </a:xfrm>
              </p:grpSpPr>
              <p:sp>
                <p:nvSpPr>
                  <p:cNvPr id="134" name="Oval 55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35" name="Oval 56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36" name="Oval 57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37" name="Oval 58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s-EC"/>
                  </a:p>
                </p:txBody>
              </p:sp>
            </p:grpSp>
          </p:grpSp>
          <p:grpSp>
            <p:nvGrpSpPr>
              <p:cNvPr id="138" name="Group 59"/>
              <p:cNvGrpSpPr>
                <a:grpSpLocks/>
              </p:cNvGrpSpPr>
              <p:nvPr/>
            </p:nvGrpSpPr>
            <p:grpSpPr bwMode="auto">
              <a:xfrm rot="3877067">
                <a:off x="908844" y="4310856"/>
                <a:ext cx="2273300" cy="858838"/>
                <a:chOff x="2290" y="2725"/>
                <a:chExt cx="1832" cy="713"/>
              </a:xfrm>
            </p:grpSpPr>
            <p:grpSp>
              <p:nvGrpSpPr>
                <p:cNvPr id="139" name="Group 60"/>
                <p:cNvGrpSpPr>
                  <a:grpSpLocks/>
                </p:cNvGrpSpPr>
                <p:nvPr/>
              </p:nvGrpSpPr>
              <p:grpSpPr bwMode="auto">
                <a:xfrm>
                  <a:off x="2290" y="3030"/>
                  <a:ext cx="1832" cy="408"/>
                  <a:chOff x="2290" y="3030"/>
                  <a:chExt cx="1832" cy="408"/>
                </a:xfrm>
              </p:grpSpPr>
              <p:sp>
                <p:nvSpPr>
                  <p:cNvPr id="143" name="Freeform 61"/>
                  <p:cNvSpPr>
                    <a:spLocks/>
                  </p:cNvSpPr>
                  <p:nvPr/>
                </p:nvSpPr>
                <p:spPr bwMode="gray">
                  <a:xfrm>
                    <a:off x="2290" y="3030"/>
                    <a:ext cx="1832" cy="408"/>
                  </a:xfrm>
                  <a:custGeom>
                    <a:avLst/>
                    <a:gdLst>
                      <a:gd name="T0" fmla="*/ 1832 w 1832"/>
                      <a:gd name="T1" fmla="*/ 32 h 408"/>
                      <a:gd name="T2" fmla="*/ 1830 w 1832"/>
                      <a:gd name="T3" fmla="*/ 66 h 408"/>
                      <a:gd name="T4" fmla="*/ 1814 w 1832"/>
                      <a:gd name="T5" fmla="*/ 128 h 408"/>
                      <a:gd name="T6" fmla="*/ 1788 w 1832"/>
                      <a:gd name="T7" fmla="*/ 188 h 408"/>
                      <a:gd name="T8" fmla="*/ 1754 w 1832"/>
                      <a:gd name="T9" fmla="*/ 240 h 408"/>
                      <a:gd name="T10" fmla="*/ 1712 w 1832"/>
                      <a:gd name="T11" fmla="*/ 288 h 408"/>
                      <a:gd name="T12" fmla="*/ 1664 w 1832"/>
                      <a:gd name="T13" fmla="*/ 330 h 408"/>
                      <a:gd name="T14" fmla="*/ 1610 w 1832"/>
                      <a:gd name="T15" fmla="*/ 362 h 408"/>
                      <a:gd name="T16" fmla="*/ 1550 w 1832"/>
                      <a:gd name="T17" fmla="*/ 388 h 408"/>
                      <a:gd name="T18" fmla="*/ 1486 w 1832"/>
                      <a:gd name="T19" fmla="*/ 402 h 408"/>
                      <a:gd name="T20" fmla="*/ 1418 w 1832"/>
                      <a:gd name="T21" fmla="*/ 408 h 408"/>
                      <a:gd name="T22" fmla="*/ 0 w 1832"/>
                      <a:gd name="T23" fmla="*/ 408 h 408"/>
                      <a:gd name="T24" fmla="*/ 0 w 1832"/>
                      <a:gd name="T25" fmla="*/ 0 h 408"/>
                      <a:gd name="T26" fmla="*/ 1832 w 1832"/>
                      <a:gd name="T27" fmla="*/ 0 h 408"/>
                      <a:gd name="T28" fmla="*/ 1832 w 1832"/>
                      <a:gd name="T29" fmla="*/ 32 h 408"/>
                      <a:gd name="T30" fmla="*/ 1832 w 1832"/>
                      <a:gd name="T31" fmla="*/ 32 h 40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832"/>
                      <a:gd name="T49" fmla="*/ 0 h 408"/>
                      <a:gd name="T50" fmla="*/ 1832 w 1832"/>
                      <a:gd name="T51" fmla="*/ 408 h 408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832" h="408">
                        <a:moveTo>
                          <a:pt x="1832" y="32"/>
                        </a:moveTo>
                        <a:lnTo>
                          <a:pt x="1830" y="66"/>
                        </a:lnTo>
                        <a:lnTo>
                          <a:pt x="1814" y="128"/>
                        </a:lnTo>
                        <a:lnTo>
                          <a:pt x="1788" y="188"/>
                        </a:lnTo>
                        <a:lnTo>
                          <a:pt x="1754" y="240"/>
                        </a:lnTo>
                        <a:lnTo>
                          <a:pt x="1712" y="288"/>
                        </a:lnTo>
                        <a:lnTo>
                          <a:pt x="1664" y="330"/>
                        </a:lnTo>
                        <a:lnTo>
                          <a:pt x="1610" y="362"/>
                        </a:lnTo>
                        <a:lnTo>
                          <a:pt x="1550" y="388"/>
                        </a:lnTo>
                        <a:lnTo>
                          <a:pt x="1486" y="402"/>
                        </a:lnTo>
                        <a:lnTo>
                          <a:pt x="1418" y="40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lnTo>
                          <a:pt x="1832" y="0"/>
                        </a:lnTo>
                        <a:lnTo>
                          <a:pt x="1832" y="32"/>
                        </a:lnTo>
                        <a:close/>
                      </a:path>
                    </a:pathLst>
                  </a:custGeom>
                  <a:solidFill>
                    <a:srgbClr val="608788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C"/>
                  </a:p>
                </p:txBody>
              </p:sp>
              <p:sp>
                <p:nvSpPr>
                  <p:cNvPr id="144" name="Freeform 62"/>
                  <p:cNvSpPr>
                    <a:spLocks/>
                  </p:cNvSpPr>
                  <p:nvPr/>
                </p:nvSpPr>
                <p:spPr bwMode="gray">
                  <a:xfrm>
                    <a:off x="3810" y="3058"/>
                    <a:ext cx="288" cy="334"/>
                  </a:xfrm>
                  <a:custGeom>
                    <a:avLst/>
                    <a:gdLst>
                      <a:gd name="T0" fmla="*/ 288 w 288"/>
                      <a:gd name="T1" fmla="*/ 0 h 334"/>
                      <a:gd name="T2" fmla="*/ 284 w 288"/>
                      <a:gd name="T3" fmla="*/ 52 h 334"/>
                      <a:gd name="T4" fmla="*/ 272 w 288"/>
                      <a:gd name="T5" fmla="*/ 98 h 334"/>
                      <a:gd name="T6" fmla="*/ 254 w 288"/>
                      <a:gd name="T7" fmla="*/ 140 h 334"/>
                      <a:gd name="T8" fmla="*/ 230 w 288"/>
                      <a:gd name="T9" fmla="*/ 176 h 334"/>
                      <a:gd name="T10" fmla="*/ 204 w 288"/>
                      <a:gd name="T11" fmla="*/ 208 h 334"/>
                      <a:gd name="T12" fmla="*/ 174 w 288"/>
                      <a:gd name="T13" fmla="*/ 238 h 334"/>
                      <a:gd name="T14" fmla="*/ 144 w 288"/>
                      <a:gd name="T15" fmla="*/ 262 h 334"/>
                      <a:gd name="T16" fmla="*/ 112 w 288"/>
                      <a:gd name="T17" fmla="*/ 282 h 334"/>
                      <a:gd name="T18" fmla="*/ 84 w 288"/>
                      <a:gd name="T19" fmla="*/ 298 h 334"/>
                      <a:gd name="T20" fmla="*/ 56 w 288"/>
                      <a:gd name="T21" fmla="*/ 312 h 334"/>
                      <a:gd name="T22" fmla="*/ 34 w 288"/>
                      <a:gd name="T23" fmla="*/ 322 h 334"/>
                      <a:gd name="T24" fmla="*/ 16 w 288"/>
                      <a:gd name="T25" fmla="*/ 328 h 334"/>
                      <a:gd name="T26" fmla="*/ 4 w 288"/>
                      <a:gd name="T27" fmla="*/ 332 h 334"/>
                      <a:gd name="T28" fmla="*/ 0 w 288"/>
                      <a:gd name="T29" fmla="*/ 334 h 334"/>
                      <a:gd name="T30" fmla="*/ 4 w 288"/>
                      <a:gd name="T31" fmla="*/ 332 h 334"/>
                      <a:gd name="T32" fmla="*/ 16 w 288"/>
                      <a:gd name="T33" fmla="*/ 326 h 334"/>
                      <a:gd name="T34" fmla="*/ 34 w 288"/>
                      <a:gd name="T35" fmla="*/ 318 h 334"/>
                      <a:gd name="T36" fmla="*/ 56 w 288"/>
                      <a:gd name="T37" fmla="*/ 304 h 334"/>
                      <a:gd name="T38" fmla="*/ 84 w 288"/>
                      <a:gd name="T39" fmla="*/ 288 h 334"/>
                      <a:gd name="T40" fmla="*/ 112 w 288"/>
                      <a:gd name="T41" fmla="*/ 266 h 334"/>
                      <a:gd name="T42" fmla="*/ 142 w 288"/>
                      <a:gd name="T43" fmla="*/ 242 h 334"/>
                      <a:gd name="T44" fmla="*/ 170 w 288"/>
                      <a:gd name="T45" fmla="*/ 212 h 334"/>
                      <a:gd name="T46" fmla="*/ 196 w 288"/>
                      <a:gd name="T47" fmla="*/ 180 h 334"/>
                      <a:gd name="T48" fmla="*/ 220 w 288"/>
                      <a:gd name="T49" fmla="*/ 142 h 334"/>
                      <a:gd name="T50" fmla="*/ 238 w 288"/>
                      <a:gd name="T51" fmla="*/ 100 h 334"/>
                      <a:gd name="T52" fmla="*/ 250 w 288"/>
                      <a:gd name="T53" fmla="*/ 54 h 334"/>
                      <a:gd name="T54" fmla="*/ 254 w 288"/>
                      <a:gd name="T55" fmla="*/ 2 h 334"/>
                      <a:gd name="T56" fmla="*/ 288 w 288"/>
                      <a:gd name="T57" fmla="*/ 0 h 334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88"/>
                      <a:gd name="T88" fmla="*/ 0 h 334"/>
                      <a:gd name="T89" fmla="*/ 288 w 288"/>
                      <a:gd name="T90" fmla="*/ 334 h 334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88" h="334">
                        <a:moveTo>
                          <a:pt x="288" y="0"/>
                        </a:moveTo>
                        <a:lnTo>
                          <a:pt x="284" y="52"/>
                        </a:lnTo>
                        <a:lnTo>
                          <a:pt x="272" y="98"/>
                        </a:lnTo>
                        <a:lnTo>
                          <a:pt x="254" y="140"/>
                        </a:lnTo>
                        <a:lnTo>
                          <a:pt x="230" y="176"/>
                        </a:lnTo>
                        <a:lnTo>
                          <a:pt x="204" y="208"/>
                        </a:lnTo>
                        <a:lnTo>
                          <a:pt x="174" y="238"/>
                        </a:lnTo>
                        <a:lnTo>
                          <a:pt x="144" y="262"/>
                        </a:lnTo>
                        <a:lnTo>
                          <a:pt x="112" y="282"/>
                        </a:lnTo>
                        <a:lnTo>
                          <a:pt x="84" y="298"/>
                        </a:lnTo>
                        <a:lnTo>
                          <a:pt x="56" y="312"/>
                        </a:lnTo>
                        <a:lnTo>
                          <a:pt x="34" y="322"/>
                        </a:lnTo>
                        <a:lnTo>
                          <a:pt x="16" y="328"/>
                        </a:lnTo>
                        <a:lnTo>
                          <a:pt x="4" y="332"/>
                        </a:lnTo>
                        <a:lnTo>
                          <a:pt x="0" y="334"/>
                        </a:lnTo>
                        <a:lnTo>
                          <a:pt x="4" y="332"/>
                        </a:lnTo>
                        <a:lnTo>
                          <a:pt x="16" y="326"/>
                        </a:lnTo>
                        <a:lnTo>
                          <a:pt x="34" y="318"/>
                        </a:lnTo>
                        <a:lnTo>
                          <a:pt x="56" y="304"/>
                        </a:lnTo>
                        <a:lnTo>
                          <a:pt x="84" y="288"/>
                        </a:lnTo>
                        <a:lnTo>
                          <a:pt x="112" y="266"/>
                        </a:lnTo>
                        <a:lnTo>
                          <a:pt x="142" y="242"/>
                        </a:lnTo>
                        <a:lnTo>
                          <a:pt x="170" y="212"/>
                        </a:lnTo>
                        <a:lnTo>
                          <a:pt x="196" y="180"/>
                        </a:lnTo>
                        <a:lnTo>
                          <a:pt x="220" y="142"/>
                        </a:lnTo>
                        <a:lnTo>
                          <a:pt x="238" y="100"/>
                        </a:lnTo>
                        <a:lnTo>
                          <a:pt x="250" y="54"/>
                        </a:lnTo>
                        <a:lnTo>
                          <a:pt x="254" y="2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019"/>
                    </a:srgbClr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C"/>
                  </a:p>
                </p:txBody>
              </p:sp>
            </p:grpSp>
            <p:grpSp>
              <p:nvGrpSpPr>
                <p:cNvPr id="140" name="Group 63"/>
                <p:cNvGrpSpPr>
                  <a:grpSpLocks/>
                </p:cNvGrpSpPr>
                <p:nvPr/>
              </p:nvGrpSpPr>
              <p:grpSpPr bwMode="auto">
                <a:xfrm flipV="1">
                  <a:off x="2290" y="2725"/>
                  <a:ext cx="1406" cy="313"/>
                  <a:chOff x="2290" y="3030"/>
                  <a:chExt cx="1832" cy="408"/>
                </a:xfrm>
              </p:grpSpPr>
              <p:sp>
                <p:nvSpPr>
                  <p:cNvPr id="141" name="Freeform 64"/>
                  <p:cNvSpPr>
                    <a:spLocks/>
                  </p:cNvSpPr>
                  <p:nvPr/>
                </p:nvSpPr>
                <p:spPr bwMode="gray">
                  <a:xfrm>
                    <a:off x="2290" y="3030"/>
                    <a:ext cx="1832" cy="408"/>
                  </a:xfrm>
                  <a:custGeom>
                    <a:avLst/>
                    <a:gdLst>
                      <a:gd name="T0" fmla="*/ 1832 w 1832"/>
                      <a:gd name="T1" fmla="*/ 32 h 408"/>
                      <a:gd name="T2" fmla="*/ 1830 w 1832"/>
                      <a:gd name="T3" fmla="*/ 66 h 408"/>
                      <a:gd name="T4" fmla="*/ 1814 w 1832"/>
                      <a:gd name="T5" fmla="*/ 128 h 408"/>
                      <a:gd name="T6" fmla="*/ 1788 w 1832"/>
                      <a:gd name="T7" fmla="*/ 188 h 408"/>
                      <a:gd name="T8" fmla="*/ 1754 w 1832"/>
                      <a:gd name="T9" fmla="*/ 240 h 408"/>
                      <a:gd name="T10" fmla="*/ 1712 w 1832"/>
                      <a:gd name="T11" fmla="*/ 288 h 408"/>
                      <a:gd name="T12" fmla="*/ 1664 w 1832"/>
                      <a:gd name="T13" fmla="*/ 330 h 408"/>
                      <a:gd name="T14" fmla="*/ 1610 w 1832"/>
                      <a:gd name="T15" fmla="*/ 362 h 408"/>
                      <a:gd name="T16" fmla="*/ 1550 w 1832"/>
                      <a:gd name="T17" fmla="*/ 388 h 408"/>
                      <a:gd name="T18" fmla="*/ 1486 w 1832"/>
                      <a:gd name="T19" fmla="*/ 402 h 408"/>
                      <a:gd name="T20" fmla="*/ 1418 w 1832"/>
                      <a:gd name="T21" fmla="*/ 408 h 408"/>
                      <a:gd name="T22" fmla="*/ 0 w 1832"/>
                      <a:gd name="T23" fmla="*/ 408 h 408"/>
                      <a:gd name="T24" fmla="*/ 0 w 1832"/>
                      <a:gd name="T25" fmla="*/ 0 h 408"/>
                      <a:gd name="T26" fmla="*/ 1832 w 1832"/>
                      <a:gd name="T27" fmla="*/ 0 h 408"/>
                      <a:gd name="T28" fmla="*/ 1832 w 1832"/>
                      <a:gd name="T29" fmla="*/ 32 h 408"/>
                      <a:gd name="T30" fmla="*/ 1832 w 1832"/>
                      <a:gd name="T31" fmla="*/ 32 h 40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832"/>
                      <a:gd name="T49" fmla="*/ 0 h 408"/>
                      <a:gd name="T50" fmla="*/ 1832 w 1832"/>
                      <a:gd name="T51" fmla="*/ 408 h 408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832" h="408">
                        <a:moveTo>
                          <a:pt x="1832" y="32"/>
                        </a:moveTo>
                        <a:lnTo>
                          <a:pt x="1830" y="66"/>
                        </a:lnTo>
                        <a:lnTo>
                          <a:pt x="1814" y="128"/>
                        </a:lnTo>
                        <a:lnTo>
                          <a:pt x="1788" y="188"/>
                        </a:lnTo>
                        <a:lnTo>
                          <a:pt x="1754" y="240"/>
                        </a:lnTo>
                        <a:lnTo>
                          <a:pt x="1712" y="288"/>
                        </a:lnTo>
                        <a:lnTo>
                          <a:pt x="1664" y="330"/>
                        </a:lnTo>
                        <a:lnTo>
                          <a:pt x="1610" y="362"/>
                        </a:lnTo>
                        <a:lnTo>
                          <a:pt x="1550" y="388"/>
                        </a:lnTo>
                        <a:lnTo>
                          <a:pt x="1486" y="402"/>
                        </a:lnTo>
                        <a:lnTo>
                          <a:pt x="1418" y="40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lnTo>
                          <a:pt x="1832" y="0"/>
                        </a:lnTo>
                        <a:lnTo>
                          <a:pt x="1832" y="32"/>
                        </a:lnTo>
                        <a:close/>
                      </a:path>
                    </a:pathLst>
                  </a:custGeom>
                  <a:solidFill>
                    <a:srgbClr val="98B5B6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C"/>
                  </a:p>
                </p:txBody>
              </p:sp>
              <p:sp>
                <p:nvSpPr>
                  <p:cNvPr id="142" name="Freeform 65"/>
                  <p:cNvSpPr>
                    <a:spLocks/>
                  </p:cNvSpPr>
                  <p:nvPr/>
                </p:nvSpPr>
                <p:spPr bwMode="gray">
                  <a:xfrm>
                    <a:off x="3810" y="3058"/>
                    <a:ext cx="288" cy="334"/>
                  </a:xfrm>
                  <a:custGeom>
                    <a:avLst/>
                    <a:gdLst>
                      <a:gd name="T0" fmla="*/ 288 w 288"/>
                      <a:gd name="T1" fmla="*/ 0 h 334"/>
                      <a:gd name="T2" fmla="*/ 284 w 288"/>
                      <a:gd name="T3" fmla="*/ 52 h 334"/>
                      <a:gd name="T4" fmla="*/ 272 w 288"/>
                      <a:gd name="T5" fmla="*/ 98 h 334"/>
                      <a:gd name="T6" fmla="*/ 254 w 288"/>
                      <a:gd name="T7" fmla="*/ 140 h 334"/>
                      <a:gd name="T8" fmla="*/ 230 w 288"/>
                      <a:gd name="T9" fmla="*/ 176 h 334"/>
                      <a:gd name="T10" fmla="*/ 204 w 288"/>
                      <a:gd name="T11" fmla="*/ 208 h 334"/>
                      <a:gd name="T12" fmla="*/ 174 w 288"/>
                      <a:gd name="T13" fmla="*/ 238 h 334"/>
                      <a:gd name="T14" fmla="*/ 144 w 288"/>
                      <a:gd name="T15" fmla="*/ 262 h 334"/>
                      <a:gd name="T16" fmla="*/ 112 w 288"/>
                      <a:gd name="T17" fmla="*/ 282 h 334"/>
                      <a:gd name="T18" fmla="*/ 84 w 288"/>
                      <a:gd name="T19" fmla="*/ 298 h 334"/>
                      <a:gd name="T20" fmla="*/ 56 w 288"/>
                      <a:gd name="T21" fmla="*/ 312 h 334"/>
                      <a:gd name="T22" fmla="*/ 34 w 288"/>
                      <a:gd name="T23" fmla="*/ 322 h 334"/>
                      <a:gd name="T24" fmla="*/ 16 w 288"/>
                      <a:gd name="T25" fmla="*/ 328 h 334"/>
                      <a:gd name="T26" fmla="*/ 4 w 288"/>
                      <a:gd name="T27" fmla="*/ 332 h 334"/>
                      <a:gd name="T28" fmla="*/ 0 w 288"/>
                      <a:gd name="T29" fmla="*/ 334 h 334"/>
                      <a:gd name="T30" fmla="*/ 4 w 288"/>
                      <a:gd name="T31" fmla="*/ 332 h 334"/>
                      <a:gd name="T32" fmla="*/ 16 w 288"/>
                      <a:gd name="T33" fmla="*/ 326 h 334"/>
                      <a:gd name="T34" fmla="*/ 34 w 288"/>
                      <a:gd name="T35" fmla="*/ 318 h 334"/>
                      <a:gd name="T36" fmla="*/ 56 w 288"/>
                      <a:gd name="T37" fmla="*/ 304 h 334"/>
                      <a:gd name="T38" fmla="*/ 84 w 288"/>
                      <a:gd name="T39" fmla="*/ 288 h 334"/>
                      <a:gd name="T40" fmla="*/ 112 w 288"/>
                      <a:gd name="T41" fmla="*/ 266 h 334"/>
                      <a:gd name="T42" fmla="*/ 142 w 288"/>
                      <a:gd name="T43" fmla="*/ 242 h 334"/>
                      <a:gd name="T44" fmla="*/ 170 w 288"/>
                      <a:gd name="T45" fmla="*/ 212 h 334"/>
                      <a:gd name="T46" fmla="*/ 196 w 288"/>
                      <a:gd name="T47" fmla="*/ 180 h 334"/>
                      <a:gd name="T48" fmla="*/ 220 w 288"/>
                      <a:gd name="T49" fmla="*/ 142 h 334"/>
                      <a:gd name="T50" fmla="*/ 238 w 288"/>
                      <a:gd name="T51" fmla="*/ 100 h 334"/>
                      <a:gd name="T52" fmla="*/ 250 w 288"/>
                      <a:gd name="T53" fmla="*/ 54 h 334"/>
                      <a:gd name="T54" fmla="*/ 254 w 288"/>
                      <a:gd name="T55" fmla="*/ 2 h 334"/>
                      <a:gd name="T56" fmla="*/ 288 w 288"/>
                      <a:gd name="T57" fmla="*/ 0 h 334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88"/>
                      <a:gd name="T88" fmla="*/ 0 h 334"/>
                      <a:gd name="T89" fmla="*/ 288 w 288"/>
                      <a:gd name="T90" fmla="*/ 334 h 334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88" h="334">
                        <a:moveTo>
                          <a:pt x="288" y="0"/>
                        </a:moveTo>
                        <a:lnTo>
                          <a:pt x="284" y="52"/>
                        </a:lnTo>
                        <a:lnTo>
                          <a:pt x="272" y="98"/>
                        </a:lnTo>
                        <a:lnTo>
                          <a:pt x="254" y="140"/>
                        </a:lnTo>
                        <a:lnTo>
                          <a:pt x="230" y="176"/>
                        </a:lnTo>
                        <a:lnTo>
                          <a:pt x="204" y="208"/>
                        </a:lnTo>
                        <a:lnTo>
                          <a:pt x="174" y="238"/>
                        </a:lnTo>
                        <a:lnTo>
                          <a:pt x="144" y="262"/>
                        </a:lnTo>
                        <a:lnTo>
                          <a:pt x="112" y="282"/>
                        </a:lnTo>
                        <a:lnTo>
                          <a:pt x="84" y="298"/>
                        </a:lnTo>
                        <a:lnTo>
                          <a:pt x="56" y="312"/>
                        </a:lnTo>
                        <a:lnTo>
                          <a:pt x="34" y="322"/>
                        </a:lnTo>
                        <a:lnTo>
                          <a:pt x="16" y="328"/>
                        </a:lnTo>
                        <a:lnTo>
                          <a:pt x="4" y="332"/>
                        </a:lnTo>
                        <a:lnTo>
                          <a:pt x="0" y="334"/>
                        </a:lnTo>
                        <a:lnTo>
                          <a:pt x="4" y="332"/>
                        </a:lnTo>
                        <a:lnTo>
                          <a:pt x="16" y="326"/>
                        </a:lnTo>
                        <a:lnTo>
                          <a:pt x="34" y="318"/>
                        </a:lnTo>
                        <a:lnTo>
                          <a:pt x="56" y="304"/>
                        </a:lnTo>
                        <a:lnTo>
                          <a:pt x="84" y="288"/>
                        </a:lnTo>
                        <a:lnTo>
                          <a:pt x="112" y="266"/>
                        </a:lnTo>
                        <a:lnTo>
                          <a:pt x="142" y="242"/>
                        </a:lnTo>
                        <a:lnTo>
                          <a:pt x="170" y="212"/>
                        </a:lnTo>
                        <a:lnTo>
                          <a:pt x="196" y="180"/>
                        </a:lnTo>
                        <a:lnTo>
                          <a:pt x="220" y="142"/>
                        </a:lnTo>
                        <a:lnTo>
                          <a:pt x="238" y="100"/>
                        </a:lnTo>
                        <a:lnTo>
                          <a:pt x="250" y="54"/>
                        </a:lnTo>
                        <a:lnTo>
                          <a:pt x="254" y="2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019"/>
                    </a:srgbClr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C"/>
                  </a:p>
                </p:txBody>
              </p:sp>
            </p:grpSp>
          </p:grpSp>
          <p:grpSp>
            <p:nvGrpSpPr>
              <p:cNvPr id="145" name="Group 66"/>
              <p:cNvGrpSpPr>
                <a:grpSpLocks/>
              </p:cNvGrpSpPr>
              <p:nvPr/>
            </p:nvGrpSpPr>
            <p:grpSpPr bwMode="auto">
              <a:xfrm>
                <a:off x="762000" y="2686050"/>
                <a:ext cx="1268413" cy="1308100"/>
                <a:chOff x="2789" y="1625"/>
                <a:chExt cx="907" cy="907"/>
              </a:xfrm>
            </p:grpSpPr>
            <p:sp>
              <p:nvSpPr>
                <p:cNvPr id="146" name="Oval 67"/>
                <p:cNvSpPr>
                  <a:spLocks noChangeArrowheads="1"/>
                </p:cNvSpPr>
                <p:nvPr/>
              </p:nvSpPr>
              <p:spPr bwMode="gray">
                <a:xfrm>
                  <a:off x="2789" y="1625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83A6A7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47" name="Oval 68"/>
                <p:cNvSpPr>
                  <a:spLocks noChangeArrowheads="1"/>
                </p:cNvSpPr>
                <p:nvPr/>
              </p:nvSpPr>
              <p:spPr bwMode="gray">
                <a:xfrm>
                  <a:off x="2789" y="1625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48" name="Oval 69"/>
                <p:cNvSpPr>
                  <a:spLocks noChangeArrowheads="1"/>
                </p:cNvSpPr>
                <p:nvPr/>
              </p:nvSpPr>
              <p:spPr bwMode="gray">
                <a:xfrm>
                  <a:off x="2849" y="1684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75A5A"/>
                    </a:gs>
                    <a:gs pos="50000">
                      <a:srgbClr val="83A6A7"/>
                    </a:gs>
                    <a:gs pos="100000">
                      <a:srgbClr val="475A5A"/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49" name="Oval 70"/>
                <p:cNvSpPr>
                  <a:spLocks noChangeArrowheads="1"/>
                </p:cNvSpPr>
                <p:nvPr/>
              </p:nvSpPr>
              <p:spPr bwMode="gray">
                <a:xfrm>
                  <a:off x="2849" y="1686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3696A"/>
                    </a:gs>
                    <a:gs pos="100000">
                      <a:srgbClr val="83A6A7">
                        <a:alpha val="0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50" name="Oval 71"/>
                <p:cNvSpPr>
                  <a:spLocks noChangeArrowheads="1"/>
                </p:cNvSpPr>
                <p:nvPr/>
              </p:nvSpPr>
              <p:spPr bwMode="gray">
                <a:xfrm>
                  <a:off x="2888" y="1724"/>
                  <a:ext cx="709" cy="709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s-EC"/>
                </a:p>
              </p:txBody>
            </p:sp>
            <p:grpSp>
              <p:nvGrpSpPr>
                <p:cNvPr id="151" name="Group 72"/>
                <p:cNvGrpSpPr>
                  <a:grpSpLocks/>
                </p:cNvGrpSpPr>
                <p:nvPr/>
              </p:nvGrpSpPr>
              <p:grpSpPr bwMode="auto">
                <a:xfrm>
                  <a:off x="2899" y="1735"/>
                  <a:ext cx="687" cy="688"/>
                  <a:chOff x="4166" y="1706"/>
                  <a:chExt cx="1252" cy="1252"/>
                </a:xfrm>
              </p:grpSpPr>
              <p:sp>
                <p:nvSpPr>
                  <p:cNvPr id="152" name="Oval 73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53" name="Oval 74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54" name="Oval 75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55" name="Oval 76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s-EC"/>
                  </a:p>
                </p:txBody>
              </p:sp>
            </p:grpSp>
          </p:grpSp>
          <p:sp>
            <p:nvSpPr>
              <p:cNvPr id="156" name="Text Box 77"/>
              <p:cNvSpPr txBox="1">
                <a:spLocks noChangeArrowheads="1"/>
              </p:cNvSpPr>
              <p:nvPr/>
            </p:nvSpPr>
            <p:spPr bwMode="gray">
              <a:xfrm rot="3925970">
                <a:off x="1150262" y="4520398"/>
                <a:ext cx="1309450" cy="360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b="1" dirty="0" err="1" smtClean="0">
                    <a:solidFill>
                      <a:schemeClr val="bg1"/>
                    </a:solidFill>
                  </a:rPr>
                  <a:t>Condominio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7" name="Text Box 78"/>
              <p:cNvSpPr txBox="1">
                <a:spLocks noChangeArrowheads="1"/>
              </p:cNvSpPr>
              <p:nvPr/>
            </p:nvSpPr>
            <p:spPr bwMode="gray">
              <a:xfrm rot="3925970">
                <a:off x="1530971" y="4212791"/>
                <a:ext cx="1125883" cy="332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dirty="0" smtClean="0"/>
                  <a:t>PRODUCTO</a:t>
                </a:r>
                <a:endParaRPr lang="en-US" sz="1400" b="1" dirty="0"/>
              </a:p>
            </p:txBody>
          </p:sp>
          <p:sp>
            <p:nvSpPr>
              <p:cNvPr id="158" name="Text Box 79"/>
              <p:cNvSpPr txBox="1">
                <a:spLocks noChangeArrowheads="1"/>
              </p:cNvSpPr>
              <p:nvPr/>
            </p:nvSpPr>
            <p:spPr bwMode="gray">
              <a:xfrm rot="3925970">
                <a:off x="2561532" y="4680337"/>
                <a:ext cx="2139042" cy="360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b="1" dirty="0" err="1" smtClean="0">
                    <a:solidFill>
                      <a:schemeClr val="bg1"/>
                    </a:solidFill>
                  </a:rPr>
                  <a:t>Análisis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Comparativo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Text Box 80"/>
              <p:cNvSpPr txBox="1">
                <a:spLocks noChangeArrowheads="1"/>
              </p:cNvSpPr>
              <p:nvPr/>
            </p:nvSpPr>
            <p:spPr bwMode="gray">
              <a:xfrm rot="3925970">
                <a:off x="3444294" y="4212791"/>
                <a:ext cx="782213" cy="332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dirty="0" smtClean="0"/>
                  <a:t>PRECIO</a:t>
                </a:r>
                <a:endParaRPr lang="en-US" sz="1400" b="1" dirty="0"/>
              </a:p>
            </p:txBody>
          </p:sp>
          <p:sp>
            <p:nvSpPr>
              <p:cNvPr id="160" name="Text Box 81"/>
              <p:cNvSpPr txBox="1">
                <a:spLocks noChangeArrowheads="1"/>
              </p:cNvSpPr>
              <p:nvPr/>
            </p:nvSpPr>
            <p:spPr bwMode="gray">
              <a:xfrm rot="3925970">
                <a:off x="5007143" y="4520398"/>
                <a:ext cx="704513" cy="360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b="1" dirty="0" smtClean="0">
                    <a:solidFill>
                      <a:schemeClr val="bg1"/>
                    </a:solidFill>
                  </a:rPr>
                  <a:t>Norte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Text Box 82"/>
              <p:cNvSpPr txBox="1">
                <a:spLocks noChangeArrowheads="1"/>
              </p:cNvSpPr>
              <p:nvPr/>
            </p:nvSpPr>
            <p:spPr bwMode="gray">
              <a:xfrm rot="3925970">
                <a:off x="5297513" y="4212791"/>
                <a:ext cx="701622" cy="332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dirty="0" smtClean="0"/>
                  <a:t>PLAZA</a:t>
                </a:r>
                <a:endParaRPr lang="en-US" sz="1400" b="1" dirty="0"/>
              </a:p>
            </p:txBody>
          </p:sp>
        </p:grpSp>
        <p:grpSp>
          <p:nvGrpSpPr>
            <p:cNvPr id="244" name="243 Grupo"/>
            <p:cNvGrpSpPr/>
            <p:nvPr/>
          </p:nvGrpSpPr>
          <p:grpSpPr>
            <a:xfrm>
              <a:off x="6429388" y="2643182"/>
              <a:ext cx="1712912" cy="3190875"/>
              <a:chOff x="4313238" y="2686050"/>
              <a:chExt cx="1712912" cy="3190875"/>
            </a:xfrm>
          </p:grpSpPr>
          <p:grpSp>
            <p:nvGrpSpPr>
              <p:cNvPr id="224" name="Group 6"/>
              <p:cNvGrpSpPr>
                <a:grpSpLocks/>
              </p:cNvGrpSpPr>
              <p:nvPr/>
            </p:nvGrpSpPr>
            <p:grpSpPr bwMode="auto">
              <a:xfrm rot="3877067">
                <a:off x="4460082" y="4310856"/>
                <a:ext cx="2273300" cy="858837"/>
                <a:chOff x="2290" y="2725"/>
                <a:chExt cx="1832" cy="713"/>
              </a:xfrm>
            </p:grpSpPr>
            <p:grpSp>
              <p:nvGrpSpPr>
                <p:cNvPr id="225" name="Group 7"/>
                <p:cNvGrpSpPr>
                  <a:grpSpLocks/>
                </p:cNvGrpSpPr>
                <p:nvPr/>
              </p:nvGrpSpPr>
              <p:grpSpPr bwMode="auto">
                <a:xfrm>
                  <a:off x="2290" y="3030"/>
                  <a:ext cx="1832" cy="408"/>
                  <a:chOff x="2290" y="3030"/>
                  <a:chExt cx="1832" cy="408"/>
                </a:xfrm>
              </p:grpSpPr>
              <p:sp>
                <p:nvSpPr>
                  <p:cNvPr id="229" name="Freeform 8"/>
                  <p:cNvSpPr>
                    <a:spLocks/>
                  </p:cNvSpPr>
                  <p:nvPr/>
                </p:nvSpPr>
                <p:spPr bwMode="gray">
                  <a:xfrm>
                    <a:off x="2290" y="3030"/>
                    <a:ext cx="1832" cy="408"/>
                  </a:xfrm>
                  <a:custGeom>
                    <a:avLst/>
                    <a:gdLst>
                      <a:gd name="T0" fmla="*/ 1832 w 1832"/>
                      <a:gd name="T1" fmla="*/ 32 h 408"/>
                      <a:gd name="T2" fmla="*/ 1830 w 1832"/>
                      <a:gd name="T3" fmla="*/ 66 h 408"/>
                      <a:gd name="T4" fmla="*/ 1814 w 1832"/>
                      <a:gd name="T5" fmla="*/ 128 h 408"/>
                      <a:gd name="T6" fmla="*/ 1788 w 1832"/>
                      <a:gd name="T7" fmla="*/ 188 h 408"/>
                      <a:gd name="T8" fmla="*/ 1754 w 1832"/>
                      <a:gd name="T9" fmla="*/ 240 h 408"/>
                      <a:gd name="T10" fmla="*/ 1712 w 1832"/>
                      <a:gd name="T11" fmla="*/ 288 h 408"/>
                      <a:gd name="T12" fmla="*/ 1664 w 1832"/>
                      <a:gd name="T13" fmla="*/ 330 h 408"/>
                      <a:gd name="T14" fmla="*/ 1610 w 1832"/>
                      <a:gd name="T15" fmla="*/ 362 h 408"/>
                      <a:gd name="T16" fmla="*/ 1550 w 1832"/>
                      <a:gd name="T17" fmla="*/ 388 h 408"/>
                      <a:gd name="T18" fmla="*/ 1486 w 1832"/>
                      <a:gd name="T19" fmla="*/ 402 h 408"/>
                      <a:gd name="T20" fmla="*/ 1418 w 1832"/>
                      <a:gd name="T21" fmla="*/ 408 h 408"/>
                      <a:gd name="T22" fmla="*/ 0 w 1832"/>
                      <a:gd name="T23" fmla="*/ 408 h 408"/>
                      <a:gd name="T24" fmla="*/ 0 w 1832"/>
                      <a:gd name="T25" fmla="*/ 0 h 408"/>
                      <a:gd name="T26" fmla="*/ 1832 w 1832"/>
                      <a:gd name="T27" fmla="*/ 0 h 408"/>
                      <a:gd name="T28" fmla="*/ 1832 w 1832"/>
                      <a:gd name="T29" fmla="*/ 32 h 408"/>
                      <a:gd name="T30" fmla="*/ 1832 w 1832"/>
                      <a:gd name="T31" fmla="*/ 32 h 40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832"/>
                      <a:gd name="T49" fmla="*/ 0 h 408"/>
                      <a:gd name="T50" fmla="*/ 1832 w 1832"/>
                      <a:gd name="T51" fmla="*/ 408 h 408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832" h="408">
                        <a:moveTo>
                          <a:pt x="1832" y="32"/>
                        </a:moveTo>
                        <a:lnTo>
                          <a:pt x="1830" y="66"/>
                        </a:lnTo>
                        <a:lnTo>
                          <a:pt x="1814" y="128"/>
                        </a:lnTo>
                        <a:lnTo>
                          <a:pt x="1788" y="188"/>
                        </a:lnTo>
                        <a:lnTo>
                          <a:pt x="1754" y="240"/>
                        </a:lnTo>
                        <a:lnTo>
                          <a:pt x="1712" y="288"/>
                        </a:lnTo>
                        <a:lnTo>
                          <a:pt x="1664" y="330"/>
                        </a:lnTo>
                        <a:lnTo>
                          <a:pt x="1610" y="362"/>
                        </a:lnTo>
                        <a:lnTo>
                          <a:pt x="1550" y="388"/>
                        </a:lnTo>
                        <a:lnTo>
                          <a:pt x="1486" y="402"/>
                        </a:lnTo>
                        <a:lnTo>
                          <a:pt x="1418" y="40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lnTo>
                          <a:pt x="1832" y="0"/>
                        </a:lnTo>
                        <a:lnTo>
                          <a:pt x="1832" y="32"/>
                        </a:lnTo>
                        <a:close/>
                      </a:path>
                    </a:pathLst>
                  </a:custGeom>
                  <a:solidFill>
                    <a:srgbClr val="608788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C"/>
                  </a:p>
                </p:txBody>
              </p:sp>
              <p:sp>
                <p:nvSpPr>
                  <p:cNvPr id="230" name="Freeform 9"/>
                  <p:cNvSpPr>
                    <a:spLocks/>
                  </p:cNvSpPr>
                  <p:nvPr/>
                </p:nvSpPr>
                <p:spPr bwMode="gray">
                  <a:xfrm>
                    <a:off x="3810" y="3058"/>
                    <a:ext cx="288" cy="334"/>
                  </a:xfrm>
                  <a:custGeom>
                    <a:avLst/>
                    <a:gdLst>
                      <a:gd name="T0" fmla="*/ 288 w 288"/>
                      <a:gd name="T1" fmla="*/ 0 h 334"/>
                      <a:gd name="T2" fmla="*/ 284 w 288"/>
                      <a:gd name="T3" fmla="*/ 52 h 334"/>
                      <a:gd name="T4" fmla="*/ 272 w 288"/>
                      <a:gd name="T5" fmla="*/ 98 h 334"/>
                      <a:gd name="T6" fmla="*/ 254 w 288"/>
                      <a:gd name="T7" fmla="*/ 140 h 334"/>
                      <a:gd name="T8" fmla="*/ 230 w 288"/>
                      <a:gd name="T9" fmla="*/ 176 h 334"/>
                      <a:gd name="T10" fmla="*/ 204 w 288"/>
                      <a:gd name="T11" fmla="*/ 208 h 334"/>
                      <a:gd name="T12" fmla="*/ 174 w 288"/>
                      <a:gd name="T13" fmla="*/ 238 h 334"/>
                      <a:gd name="T14" fmla="*/ 144 w 288"/>
                      <a:gd name="T15" fmla="*/ 262 h 334"/>
                      <a:gd name="T16" fmla="*/ 112 w 288"/>
                      <a:gd name="T17" fmla="*/ 282 h 334"/>
                      <a:gd name="T18" fmla="*/ 84 w 288"/>
                      <a:gd name="T19" fmla="*/ 298 h 334"/>
                      <a:gd name="T20" fmla="*/ 56 w 288"/>
                      <a:gd name="T21" fmla="*/ 312 h 334"/>
                      <a:gd name="T22" fmla="*/ 34 w 288"/>
                      <a:gd name="T23" fmla="*/ 322 h 334"/>
                      <a:gd name="T24" fmla="*/ 16 w 288"/>
                      <a:gd name="T25" fmla="*/ 328 h 334"/>
                      <a:gd name="T26" fmla="*/ 4 w 288"/>
                      <a:gd name="T27" fmla="*/ 332 h 334"/>
                      <a:gd name="T28" fmla="*/ 0 w 288"/>
                      <a:gd name="T29" fmla="*/ 334 h 334"/>
                      <a:gd name="T30" fmla="*/ 4 w 288"/>
                      <a:gd name="T31" fmla="*/ 332 h 334"/>
                      <a:gd name="T32" fmla="*/ 16 w 288"/>
                      <a:gd name="T33" fmla="*/ 326 h 334"/>
                      <a:gd name="T34" fmla="*/ 34 w 288"/>
                      <a:gd name="T35" fmla="*/ 318 h 334"/>
                      <a:gd name="T36" fmla="*/ 56 w 288"/>
                      <a:gd name="T37" fmla="*/ 304 h 334"/>
                      <a:gd name="T38" fmla="*/ 84 w 288"/>
                      <a:gd name="T39" fmla="*/ 288 h 334"/>
                      <a:gd name="T40" fmla="*/ 112 w 288"/>
                      <a:gd name="T41" fmla="*/ 266 h 334"/>
                      <a:gd name="T42" fmla="*/ 142 w 288"/>
                      <a:gd name="T43" fmla="*/ 242 h 334"/>
                      <a:gd name="T44" fmla="*/ 170 w 288"/>
                      <a:gd name="T45" fmla="*/ 212 h 334"/>
                      <a:gd name="T46" fmla="*/ 196 w 288"/>
                      <a:gd name="T47" fmla="*/ 180 h 334"/>
                      <a:gd name="T48" fmla="*/ 220 w 288"/>
                      <a:gd name="T49" fmla="*/ 142 h 334"/>
                      <a:gd name="T50" fmla="*/ 238 w 288"/>
                      <a:gd name="T51" fmla="*/ 100 h 334"/>
                      <a:gd name="T52" fmla="*/ 250 w 288"/>
                      <a:gd name="T53" fmla="*/ 54 h 334"/>
                      <a:gd name="T54" fmla="*/ 254 w 288"/>
                      <a:gd name="T55" fmla="*/ 2 h 334"/>
                      <a:gd name="T56" fmla="*/ 288 w 288"/>
                      <a:gd name="T57" fmla="*/ 0 h 334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88"/>
                      <a:gd name="T88" fmla="*/ 0 h 334"/>
                      <a:gd name="T89" fmla="*/ 288 w 288"/>
                      <a:gd name="T90" fmla="*/ 334 h 334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88" h="334">
                        <a:moveTo>
                          <a:pt x="288" y="0"/>
                        </a:moveTo>
                        <a:lnTo>
                          <a:pt x="284" y="52"/>
                        </a:lnTo>
                        <a:lnTo>
                          <a:pt x="272" y="98"/>
                        </a:lnTo>
                        <a:lnTo>
                          <a:pt x="254" y="140"/>
                        </a:lnTo>
                        <a:lnTo>
                          <a:pt x="230" y="176"/>
                        </a:lnTo>
                        <a:lnTo>
                          <a:pt x="204" y="208"/>
                        </a:lnTo>
                        <a:lnTo>
                          <a:pt x="174" y="238"/>
                        </a:lnTo>
                        <a:lnTo>
                          <a:pt x="144" y="262"/>
                        </a:lnTo>
                        <a:lnTo>
                          <a:pt x="112" y="282"/>
                        </a:lnTo>
                        <a:lnTo>
                          <a:pt x="84" y="298"/>
                        </a:lnTo>
                        <a:lnTo>
                          <a:pt x="56" y="312"/>
                        </a:lnTo>
                        <a:lnTo>
                          <a:pt x="34" y="322"/>
                        </a:lnTo>
                        <a:lnTo>
                          <a:pt x="16" y="328"/>
                        </a:lnTo>
                        <a:lnTo>
                          <a:pt x="4" y="332"/>
                        </a:lnTo>
                        <a:lnTo>
                          <a:pt x="0" y="334"/>
                        </a:lnTo>
                        <a:lnTo>
                          <a:pt x="4" y="332"/>
                        </a:lnTo>
                        <a:lnTo>
                          <a:pt x="16" y="326"/>
                        </a:lnTo>
                        <a:lnTo>
                          <a:pt x="34" y="318"/>
                        </a:lnTo>
                        <a:lnTo>
                          <a:pt x="56" y="304"/>
                        </a:lnTo>
                        <a:lnTo>
                          <a:pt x="84" y="288"/>
                        </a:lnTo>
                        <a:lnTo>
                          <a:pt x="112" y="266"/>
                        </a:lnTo>
                        <a:lnTo>
                          <a:pt x="142" y="242"/>
                        </a:lnTo>
                        <a:lnTo>
                          <a:pt x="170" y="212"/>
                        </a:lnTo>
                        <a:lnTo>
                          <a:pt x="196" y="180"/>
                        </a:lnTo>
                        <a:lnTo>
                          <a:pt x="220" y="142"/>
                        </a:lnTo>
                        <a:lnTo>
                          <a:pt x="238" y="100"/>
                        </a:lnTo>
                        <a:lnTo>
                          <a:pt x="250" y="54"/>
                        </a:lnTo>
                        <a:lnTo>
                          <a:pt x="254" y="2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019"/>
                    </a:srgbClr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C"/>
                  </a:p>
                </p:txBody>
              </p:sp>
            </p:grpSp>
            <p:grpSp>
              <p:nvGrpSpPr>
                <p:cNvPr id="226" name="Group 10"/>
                <p:cNvGrpSpPr>
                  <a:grpSpLocks/>
                </p:cNvGrpSpPr>
                <p:nvPr/>
              </p:nvGrpSpPr>
              <p:grpSpPr bwMode="auto">
                <a:xfrm flipV="1">
                  <a:off x="2290" y="2725"/>
                  <a:ext cx="1406" cy="313"/>
                  <a:chOff x="2290" y="3030"/>
                  <a:chExt cx="1832" cy="408"/>
                </a:xfrm>
              </p:grpSpPr>
              <p:sp>
                <p:nvSpPr>
                  <p:cNvPr id="227" name="Freeform 11"/>
                  <p:cNvSpPr>
                    <a:spLocks/>
                  </p:cNvSpPr>
                  <p:nvPr/>
                </p:nvSpPr>
                <p:spPr bwMode="gray">
                  <a:xfrm>
                    <a:off x="2290" y="3030"/>
                    <a:ext cx="1832" cy="408"/>
                  </a:xfrm>
                  <a:custGeom>
                    <a:avLst/>
                    <a:gdLst>
                      <a:gd name="T0" fmla="*/ 1832 w 1832"/>
                      <a:gd name="T1" fmla="*/ 32 h 408"/>
                      <a:gd name="T2" fmla="*/ 1830 w 1832"/>
                      <a:gd name="T3" fmla="*/ 66 h 408"/>
                      <a:gd name="T4" fmla="*/ 1814 w 1832"/>
                      <a:gd name="T5" fmla="*/ 128 h 408"/>
                      <a:gd name="T6" fmla="*/ 1788 w 1832"/>
                      <a:gd name="T7" fmla="*/ 188 h 408"/>
                      <a:gd name="T8" fmla="*/ 1754 w 1832"/>
                      <a:gd name="T9" fmla="*/ 240 h 408"/>
                      <a:gd name="T10" fmla="*/ 1712 w 1832"/>
                      <a:gd name="T11" fmla="*/ 288 h 408"/>
                      <a:gd name="T12" fmla="*/ 1664 w 1832"/>
                      <a:gd name="T13" fmla="*/ 330 h 408"/>
                      <a:gd name="T14" fmla="*/ 1610 w 1832"/>
                      <a:gd name="T15" fmla="*/ 362 h 408"/>
                      <a:gd name="T16" fmla="*/ 1550 w 1832"/>
                      <a:gd name="T17" fmla="*/ 388 h 408"/>
                      <a:gd name="T18" fmla="*/ 1486 w 1832"/>
                      <a:gd name="T19" fmla="*/ 402 h 408"/>
                      <a:gd name="T20" fmla="*/ 1418 w 1832"/>
                      <a:gd name="T21" fmla="*/ 408 h 408"/>
                      <a:gd name="T22" fmla="*/ 0 w 1832"/>
                      <a:gd name="T23" fmla="*/ 408 h 408"/>
                      <a:gd name="T24" fmla="*/ 0 w 1832"/>
                      <a:gd name="T25" fmla="*/ 0 h 408"/>
                      <a:gd name="T26" fmla="*/ 1832 w 1832"/>
                      <a:gd name="T27" fmla="*/ 0 h 408"/>
                      <a:gd name="T28" fmla="*/ 1832 w 1832"/>
                      <a:gd name="T29" fmla="*/ 32 h 408"/>
                      <a:gd name="T30" fmla="*/ 1832 w 1832"/>
                      <a:gd name="T31" fmla="*/ 32 h 40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832"/>
                      <a:gd name="T49" fmla="*/ 0 h 408"/>
                      <a:gd name="T50" fmla="*/ 1832 w 1832"/>
                      <a:gd name="T51" fmla="*/ 408 h 408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832" h="408">
                        <a:moveTo>
                          <a:pt x="1832" y="32"/>
                        </a:moveTo>
                        <a:lnTo>
                          <a:pt x="1830" y="66"/>
                        </a:lnTo>
                        <a:lnTo>
                          <a:pt x="1814" y="128"/>
                        </a:lnTo>
                        <a:lnTo>
                          <a:pt x="1788" y="188"/>
                        </a:lnTo>
                        <a:lnTo>
                          <a:pt x="1754" y="240"/>
                        </a:lnTo>
                        <a:lnTo>
                          <a:pt x="1712" y="288"/>
                        </a:lnTo>
                        <a:lnTo>
                          <a:pt x="1664" y="330"/>
                        </a:lnTo>
                        <a:lnTo>
                          <a:pt x="1610" y="362"/>
                        </a:lnTo>
                        <a:lnTo>
                          <a:pt x="1550" y="388"/>
                        </a:lnTo>
                        <a:lnTo>
                          <a:pt x="1486" y="402"/>
                        </a:lnTo>
                        <a:lnTo>
                          <a:pt x="1418" y="40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lnTo>
                          <a:pt x="1832" y="0"/>
                        </a:lnTo>
                        <a:lnTo>
                          <a:pt x="1832" y="32"/>
                        </a:lnTo>
                        <a:close/>
                      </a:path>
                    </a:pathLst>
                  </a:custGeom>
                  <a:solidFill>
                    <a:srgbClr val="98B5B6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C"/>
                  </a:p>
                </p:txBody>
              </p:sp>
              <p:sp>
                <p:nvSpPr>
                  <p:cNvPr id="228" name="Freeform 12"/>
                  <p:cNvSpPr>
                    <a:spLocks/>
                  </p:cNvSpPr>
                  <p:nvPr/>
                </p:nvSpPr>
                <p:spPr bwMode="gray">
                  <a:xfrm>
                    <a:off x="3810" y="3058"/>
                    <a:ext cx="288" cy="334"/>
                  </a:xfrm>
                  <a:custGeom>
                    <a:avLst/>
                    <a:gdLst>
                      <a:gd name="T0" fmla="*/ 288 w 288"/>
                      <a:gd name="T1" fmla="*/ 0 h 334"/>
                      <a:gd name="T2" fmla="*/ 284 w 288"/>
                      <a:gd name="T3" fmla="*/ 52 h 334"/>
                      <a:gd name="T4" fmla="*/ 272 w 288"/>
                      <a:gd name="T5" fmla="*/ 98 h 334"/>
                      <a:gd name="T6" fmla="*/ 254 w 288"/>
                      <a:gd name="T7" fmla="*/ 140 h 334"/>
                      <a:gd name="T8" fmla="*/ 230 w 288"/>
                      <a:gd name="T9" fmla="*/ 176 h 334"/>
                      <a:gd name="T10" fmla="*/ 204 w 288"/>
                      <a:gd name="T11" fmla="*/ 208 h 334"/>
                      <a:gd name="T12" fmla="*/ 174 w 288"/>
                      <a:gd name="T13" fmla="*/ 238 h 334"/>
                      <a:gd name="T14" fmla="*/ 144 w 288"/>
                      <a:gd name="T15" fmla="*/ 262 h 334"/>
                      <a:gd name="T16" fmla="*/ 112 w 288"/>
                      <a:gd name="T17" fmla="*/ 282 h 334"/>
                      <a:gd name="T18" fmla="*/ 84 w 288"/>
                      <a:gd name="T19" fmla="*/ 298 h 334"/>
                      <a:gd name="T20" fmla="*/ 56 w 288"/>
                      <a:gd name="T21" fmla="*/ 312 h 334"/>
                      <a:gd name="T22" fmla="*/ 34 w 288"/>
                      <a:gd name="T23" fmla="*/ 322 h 334"/>
                      <a:gd name="T24" fmla="*/ 16 w 288"/>
                      <a:gd name="T25" fmla="*/ 328 h 334"/>
                      <a:gd name="T26" fmla="*/ 4 w 288"/>
                      <a:gd name="T27" fmla="*/ 332 h 334"/>
                      <a:gd name="T28" fmla="*/ 0 w 288"/>
                      <a:gd name="T29" fmla="*/ 334 h 334"/>
                      <a:gd name="T30" fmla="*/ 4 w 288"/>
                      <a:gd name="T31" fmla="*/ 332 h 334"/>
                      <a:gd name="T32" fmla="*/ 16 w 288"/>
                      <a:gd name="T33" fmla="*/ 326 h 334"/>
                      <a:gd name="T34" fmla="*/ 34 w 288"/>
                      <a:gd name="T35" fmla="*/ 318 h 334"/>
                      <a:gd name="T36" fmla="*/ 56 w 288"/>
                      <a:gd name="T37" fmla="*/ 304 h 334"/>
                      <a:gd name="T38" fmla="*/ 84 w 288"/>
                      <a:gd name="T39" fmla="*/ 288 h 334"/>
                      <a:gd name="T40" fmla="*/ 112 w 288"/>
                      <a:gd name="T41" fmla="*/ 266 h 334"/>
                      <a:gd name="T42" fmla="*/ 142 w 288"/>
                      <a:gd name="T43" fmla="*/ 242 h 334"/>
                      <a:gd name="T44" fmla="*/ 170 w 288"/>
                      <a:gd name="T45" fmla="*/ 212 h 334"/>
                      <a:gd name="T46" fmla="*/ 196 w 288"/>
                      <a:gd name="T47" fmla="*/ 180 h 334"/>
                      <a:gd name="T48" fmla="*/ 220 w 288"/>
                      <a:gd name="T49" fmla="*/ 142 h 334"/>
                      <a:gd name="T50" fmla="*/ 238 w 288"/>
                      <a:gd name="T51" fmla="*/ 100 h 334"/>
                      <a:gd name="T52" fmla="*/ 250 w 288"/>
                      <a:gd name="T53" fmla="*/ 54 h 334"/>
                      <a:gd name="T54" fmla="*/ 254 w 288"/>
                      <a:gd name="T55" fmla="*/ 2 h 334"/>
                      <a:gd name="T56" fmla="*/ 288 w 288"/>
                      <a:gd name="T57" fmla="*/ 0 h 334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88"/>
                      <a:gd name="T88" fmla="*/ 0 h 334"/>
                      <a:gd name="T89" fmla="*/ 288 w 288"/>
                      <a:gd name="T90" fmla="*/ 334 h 334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88" h="334">
                        <a:moveTo>
                          <a:pt x="288" y="0"/>
                        </a:moveTo>
                        <a:lnTo>
                          <a:pt x="284" y="52"/>
                        </a:lnTo>
                        <a:lnTo>
                          <a:pt x="272" y="98"/>
                        </a:lnTo>
                        <a:lnTo>
                          <a:pt x="254" y="140"/>
                        </a:lnTo>
                        <a:lnTo>
                          <a:pt x="230" y="176"/>
                        </a:lnTo>
                        <a:lnTo>
                          <a:pt x="204" y="208"/>
                        </a:lnTo>
                        <a:lnTo>
                          <a:pt x="174" y="238"/>
                        </a:lnTo>
                        <a:lnTo>
                          <a:pt x="144" y="262"/>
                        </a:lnTo>
                        <a:lnTo>
                          <a:pt x="112" y="282"/>
                        </a:lnTo>
                        <a:lnTo>
                          <a:pt x="84" y="298"/>
                        </a:lnTo>
                        <a:lnTo>
                          <a:pt x="56" y="312"/>
                        </a:lnTo>
                        <a:lnTo>
                          <a:pt x="34" y="322"/>
                        </a:lnTo>
                        <a:lnTo>
                          <a:pt x="16" y="328"/>
                        </a:lnTo>
                        <a:lnTo>
                          <a:pt x="4" y="332"/>
                        </a:lnTo>
                        <a:lnTo>
                          <a:pt x="0" y="334"/>
                        </a:lnTo>
                        <a:lnTo>
                          <a:pt x="4" y="332"/>
                        </a:lnTo>
                        <a:lnTo>
                          <a:pt x="16" y="326"/>
                        </a:lnTo>
                        <a:lnTo>
                          <a:pt x="34" y="318"/>
                        </a:lnTo>
                        <a:lnTo>
                          <a:pt x="56" y="304"/>
                        </a:lnTo>
                        <a:lnTo>
                          <a:pt x="84" y="288"/>
                        </a:lnTo>
                        <a:lnTo>
                          <a:pt x="112" y="266"/>
                        </a:lnTo>
                        <a:lnTo>
                          <a:pt x="142" y="242"/>
                        </a:lnTo>
                        <a:lnTo>
                          <a:pt x="170" y="212"/>
                        </a:lnTo>
                        <a:lnTo>
                          <a:pt x="196" y="180"/>
                        </a:lnTo>
                        <a:lnTo>
                          <a:pt x="220" y="142"/>
                        </a:lnTo>
                        <a:lnTo>
                          <a:pt x="238" y="100"/>
                        </a:lnTo>
                        <a:lnTo>
                          <a:pt x="250" y="54"/>
                        </a:lnTo>
                        <a:lnTo>
                          <a:pt x="254" y="2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019"/>
                    </a:srgbClr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C"/>
                  </a:p>
                </p:txBody>
              </p:sp>
            </p:grpSp>
          </p:grpSp>
          <p:grpSp>
            <p:nvGrpSpPr>
              <p:cNvPr id="231" name="Group 13"/>
              <p:cNvGrpSpPr>
                <a:grpSpLocks/>
              </p:cNvGrpSpPr>
              <p:nvPr/>
            </p:nvGrpSpPr>
            <p:grpSpPr bwMode="auto">
              <a:xfrm>
                <a:off x="4313238" y="2686050"/>
                <a:ext cx="1270000" cy="1308100"/>
                <a:chOff x="2789" y="1625"/>
                <a:chExt cx="907" cy="907"/>
              </a:xfrm>
            </p:grpSpPr>
            <p:sp>
              <p:nvSpPr>
                <p:cNvPr id="232" name="Oval 14"/>
                <p:cNvSpPr>
                  <a:spLocks noChangeArrowheads="1"/>
                </p:cNvSpPr>
                <p:nvPr/>
              </p:nvSpPr>
              <p:spPr bwMode="gray">
                <a:xfrm>
                  <a:off x="2789" y="1625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83A6A7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s-EC"/>
                </a:p>
              </p:txBody>
            </p:sp>
            <p:sp>
              <p:nvSpPr>
                <p:cNvPr id="233" name="Oval 15"/>
                <p:cNvSpPr>
                  <a:spLocks noChangeArrowheads="1"/>
                </p:cNvSpPr>
                <p:nvPr/>
              </p:nvSpPr>
              <p:spPr bwMode="gray">
                <a:xfrm>
                  <a:off x="2789" y="1625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s-EC"/>
                </a:p>
              </p:txBody>
            </p:sp>
            <p:sp>
              <p:nvSpPr>
                <p:cNvPr id="234" name="Oval 16"/>
                <p:cNvSpPr>
                  <a:spLocks noChangeArrowheads="1"/>
                </p:cNvSpPr>
                <p:nvPr/>
              </p:nvSpPr>
              <p:spPr bwMode="gray">
                <a:xfrm>
                  <a:off x="2849" y="1684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75A5A"/>
                    </a:gs>
                    <a:gs pos="50000">
                      <a:srgbClr val="83A6A7"/>
                    </a:gs>
                    <a:gs pos="100000">
                      <a:srgbClr val="475A5A"/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s-EC"/>
                </a:p>
              </p:txBody>
            </p:sp>
            <p:sp>
              <p:nvSpPr>
                <p:cNvPr id="235" name="Oval 17"/>
                <p:cNvSpPr>
                  <a:spLocks noChangeArrowheads="1"/>
                </p:cNvSpPr>
                <p:nvPr/>
              </p:nvSpPr>
              <p:spPr bwMode="gray">
                <a:xfrm>
                  <a:off x="2849" y="1686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3696A"/>
                    </a:gs>
                    <a:gs pos="100000">
                      <a:srgbClr val="83A6A7">
                        <a:alpha val="0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s-EC"/>
                </a:p>
              </p:txBody>
            </p:sp>
            <p:sp>
              <p:nvSpPr>
                <p:cNvPr id="236" name="Oval 18"/>
                <p:cNvSpPr>
                  <a:spLocks noChangeArrowheads="1"/>
                </p:cNvSpPr>
                <p:nvPr/>
              </p:nvSpPr>
              <p:spPr bwMode="gray">
                <a:xfrm>
                  <a:off x="2888" y="1724"/>
                  <a:ext cx="709" cy="709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s-EC"/>
                </a:p>
              </p:txBody>
            </p:sp>
            <p:grpSp>
              <p:nvGrpSpPr>
                <p:cNvPr id="237" name="Group 19"/>
                <p:cNvGrpSpPr>
                  <a:grpSpLocks/>
                </p:cNvGrpSpPr>
                <p:nvPr/>
              </p:nvGrpSpPr>
              <p:grpSpPr bwMode="auto">
                <a:xfrm>
                  <a:off x="2899" y="1735"/>
                  <a:ext cx="687" cy="688"/>
                  <a:chOff x="4166" y="1706"/>
                  <a:chExt cx="1252" cy="1252"/>
                </a:xfrm>
              </p:grpSpPr>
              <p:sp>
                <p:nvSpPr>
                  <p:cNvPr id="238" name="Oval 20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239" name="Oval 21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240" name="Oval 22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241" name="Oval 23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s-EC"/>
                  </a:p>
                </p:txBody>
              </p:sp>
            </p:grpSp>
          </p:grpSp>
          <p:sp>
            <p:nvSpPr>
              <p:cNvPr id="242" name="Text Box 81"/>
              <p:cNvSpPr txBox="1">
                <a:spLocks noChangeArrowheads="1"/>
              </p:cNvSpPr>
              <p:nvPr/>
            </p:nvSpPr>
            <p:spPr bwMode="gray">
              <a:xfrm rot="3925970">
                <a:off x="4781015" y="4520398"/>
                <a:ext cx="1156770" cy="360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b="1" dirty="0" smtClean="0">
                    <a:solidFill>
                      <a:schemeClr val="bg1"/>
                    </a:solidFill>
                  </a:rPr>
                  <a:t>3 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Sistemas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3" name="Text Box 82"/>
              <p:cNvSpPr txBox="1">
                <a:spLocks noChangeArrowheads="1"/>
              </p:cNvSpPr>
              <p:nvPr/>
            </p:nvSpPr>
            <p:spPr bwMode="gray">
              <a:xfrm rot="3925970">
                <a:off x="5012302" y="4212791"/>
                <a:ext cx="1272046" cy="332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dirty="0" smtClean="0"/>
                  <a:t>PROMOCIÓN</a:t>
                </a:r>
                <a:endParaRPr lang="en-US" sz="1400" b="1" dirty="0"/>
              </a:p>
            </p:txBody>
          </p:sp>
        </p:grpSp>
      </p:grp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/>
          <a:p>
            <a:r>
              <a:rPr lang="en-US" sz="2800" dirty="0" err="1" smtClean="0"/>
              <a:t>Encuesta</a:t>
            </a:r>
            <a:r>
              <a:rPr lang="en-US" sz="2800" dirty="0" smtClean="0"/>
              <a:t> </a:t>
            </a:r>
            <a:r>
              <a:rPr lang="en-US" sz="2800" dirty="0" err="1" smtClean="0"/>
              <a:t>realizada</a:t>
            </a:r>
            <a:r>
              <a:rPr lang="en-US" sz="2800" dirty="0" smtClean="0"/>
              <a:t> a 335 </a:t>
            </a:r>
            <a:r>
              <a:rPr lang="en-US" sz="2800" dirty="0" err="1" smtClean="0"/>
              <a:t>estudiantes</a:t>
            </a:r>
            <a:r>
              <a:rPr lang="en-US" sz="2800" dirty="0" smtClean="0"/>
              <a:t> </a:t>
            </a:r>
            <a:r>
              <a:rPr lang="en-US" sz="2800" dirty="0" err="1" smtClean="0"/>
              <a:t>politécnicos</a:t>
            </a:r>
            <a:r>
              <a:rPr lang="en-US" sz="2800" dirty="0" smtClean="0"/>
              <a:t> </a:t>
            </a:r>
            <a:r>
              <a:rPr lang="en-US" sz="2800" dirty="0" err="1" smtClean="0"/>
              <a:t>provenientes</a:t>
            </a:r>
            <a:r>
              <a:rPr lang="en-US" sz="2800" dirty="0" smtClean="0"/>
              <a:t> de </a:t>
            </a:r>
            <a:r>
              <a:rPr lang="en-US" sz="2800" dirty="0" err="1" smtClean="0"/>
              <a:t>otras</a:t>
            </a:r>
            <a:r>
              <a:rPr lang="en-US" sz="2800" dirty="0" smtClean="0"/>
              <a:t> </a:t>
            </a:r>
            <a:r>
              <a:rPr lang="en-US" sz="2800" dirty="0" err="1" smtClean="0"/>
              <a:t>ciudades</a:t>
            </a:r>
            <a:r>
              <a:rPr lang="en-US" sz="2800" dirty="0" smtClean="0"/>
              <a:t> del </a:t>
            </a:r>
            <a:r>
              <a:rPr lang="en-US" sz="2800" dirty="0" err="1" smtClean="0"/>
              <a:t>país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 smtClean="0"/>
              <a:t>Análisis</a:t>
            </a:r>
            <a:r>
              <a:rPr lang="en-US" dirty="0" smtClean="0"/>
              <a:t> de la </a:t>
            </a:r>
            <a:r>
              <a:rPr lang="en-US" dirty="0" err="1" smtClean="0"/>
              <a:t>Encuesta</a:t>
            </a:r>
            <a:r>
              <a:rPr lang="en-US" dirty="0" smtClean="0"/>
              <a:t> </a:t>
            </a:r>
            <a:r>
              <a:rPr lang="en-US" dirty="0" err="1" smtClean="0"/>
              <a:t>Realizada</a:t>
            </a:r>
            <a:endParaRPr lang="en-US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Situación</a:t>
            </a:r>
            <a:r>
              <a:rPr lang="en-US" dirty="0" smtClean="0"/>
              <a:t> y </a:t>
            </a:r>
            <a:r>
              <a:rPr lang="en-US" dirty="0" err="1" smtClean="0"/>
              <a:t>Preferencias</a:t>
            </a:r>
            <a:r>
              <a:rPr lang="en-US" dirty="0" smtClean="0"/>
              <a:t> </a:t>
            </a:r>
            <a:r>
              <a:rPr lang="en-US" dirty="0" err="1" smtClean="0"/>
              <a:t>Actuales</a:t>
            </a:r>
            <a:endParaRPr lang="en-US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749" name="Object 5"/>
          <p:cNvGraphicFramePr>
            <a:graphicFrameLocks/>
          </p:cNvGraphicFramePr>
          <p:nvPr/>
        </p:nvGraphicFramePr>
        <p:xfrm>
          <a:off x="3214678" y="1214422"/>
          <a:ext cx="5572164" cy="2486022"/>
        </p:xfrm>
        <a:graphic>
          <a:graphicData uri="http://schemas.openxmlformats.org/presentationml/2006/ole">
            <p:oleObj spid="_x0000_s31749" name="Gráfico" r:id="rId3" imgW="4743330" imgH="2924085" progId="Excel.Sheet.8">
              <p:embed/>
            </p:oleObj>
          </a:graphicData>
        </a:graphic>
      </p:graphicFrame>
      <p:graphicFrame>
        <p:nvGraphicFramePr>
          <p:cNvPr id="2" name="Object 6"/>
          <p:cNvGraphicFramePr>
            <a:graphicFrameLocks/>
          </p:cNvGraphicFramePr>
          <p:nvPr/>
        </p:nvGraphicFramePr>
        <p:xfrm>
          <a:off x="428596" y="3643314"/>
          <a:ext cx="5500703" cy="3000378"/>
        </p:xfrm>
        <a:graphic>
          <a:graphicData uri="http://schemas.openxmlformats.org/presentationml/2006/ole">
            <p:oleObj spid="_x0000_s31750" name="Gráfico" r:id="rId4" imgW="5010270" imgH="2971800" progId="Excel.Sheet.8">
              <p:embed/>
            </p:oleObj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Situación</a:t>
            </a:r>
            <a:r>
              <a:rPr lang="en-US" dirty="0" smtClean="0"/>
              <a:t> y </a:t>
            </a:r>
            <a:r>
              <a:rPr lang="en-US" dirty="0" err="1" smtClean="0"/>
              <a:t>Preferencias</a:t>
            </a:r>
            <a:r>
              <a:rPr lang="en-US" dirty="0" smtClean="0"/>
              <a:t> </a:t>
            </a:r>
            <a:r>
              <a:rPr lang="en-US" dirty="0" err="1" smtClean="0"/>
              <a:t>Actuales</a:t>
            </a:r>
            <a:endParaRPr lang="en-US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795" name="Gráfico 32"/>
          <p:cNvGraphicFramePr>
            <a:graphicFrameLocks/>
          </p:cNvGraphicFramePr>
          <p:nvPr/>
        </p:nvGraphicFramePr>
        <p:xfrm>
          <a:off x="4429124" y="1571612"/>
          <a:ext cx="4429135" cy="2285999"/>
        </p:xfrm>
        <a:graphic>
          <a:graphicData uri="http://schemas.openxmlformats.org/presentationml/2006/ole">
            <p:oleObj spid="_x0000_s33795" name="Gráfico" r:id="rId3" imgW="4993057" imgH="2938527" progId="Excel.Sheet.8">
              <p:embed/>
            </p:oleObj>
          </a:graphicData>
        </a:graphic>
      </p:graphicFrame>
      <p:graphicFrame>
        <p:nvGraphicFramePr>
          <p:cNvPr id="33796" name="Object 4"/>
          <p:cNvGraphicFramePr>
            <a:graphicFrameLocks/>
          </p:cNvGraphicFramePr>
          <p:nvPr/>
        </p:nvGraphicFramePr>
        <p:xfrm>
          <a:off x="428596" y="3857628"/>
          <a:ext cx="5357826" cy="2762256"/>
        </p:xfrm>
        <a:graphic>
          <a:graphicData uri="http://schemas.openxmlformats.org/presentationml/2006/ole">
            <p:oleObj spid="_x0000_s33796" name="Gráfico" r:id="rId4" imgW="4886256" imgH="2762340" progId="Excel.Sheet.8">
              <p:embed/>
            </p:oleObj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0562" y="357166"/>
            <a:ext cx="4186238" cy="1060472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Preferencia</a:t>
            </a:r>
            <a:r>
              <a:rPr lang="en-US" sz="2000" dirty="0" smtClean="0"/>
              <a:t> de </a:t>
            </a:r>
            <a:r>
              <a:rPr lang="en-US" sz="2000" dirty="0" err="1" smtClean="0"/>
              <a:t>Periodo</a:t>
            </a:r>
            <a:r>
              <a:rPr lang="en-US" sz="2000" dirty="0" smtClean="0"/>
              <a:t> de </a:t>
            </a:r>
            <a:r>
              <a:rPr lang="en-US" sz="2000" dirty="0" err="1" smtClean="0"/>
              <a:t>Alquiler</a:t>
            </a:r>
            <a:endParaRPr lang="en-US" sz="2000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9937" name="Gráfico 5"/>
          <p:cNvGraphicFramePr>
            <a:graphicFrameLocks/>
          </p:cNvGraphicFramePr>
          <p:nvPr/>
        </p:nvGraphicFramePr>
        <p:xfrm>
          <a:off x="4572000" y="1357298"/>
          <a:ext cx="4286280" cy="2214578"/>
        </p:xfrm>
        <a:graphic>
          <a:graphicData uri="http://schemas.openxmlformats.org/presentationml/2006/ole">
            <p:oleObj spid="_x0000_s39937" name="Gráfico" r:id="rId3" imgW="4883319" imgH="3023878" progId="Excel.Sheet.8">
              <p:embed/>
            </p:oleObj>
          </a:graphicData>
        </a:graphic>
      </p:graphicFrame>
      <p:graphicFrame>
        <p:nvGraphicFramePr>
          <p:cNvPr id="3" name="Gráfico 6"/>
          <p:cNvGraphicFramePr>
            <a:graphicFrameLocks/>
          </p:cNvGraphicFramePr>
          <p:nvPr/>
        </p:nvGraphicFramePr>
        <p:xfrm>
          <a:off x="500063" y="3643314"/>
          <a:ext cx="5715011" cy="3214686"/>
        </p:xfrm>
        <a:graphic>
          <a:graphicData uri="http://schemas.openxmlformats.org/presentationml/2006/ole">
            <p:oleObj spid="_x0000_s39938" name="Gráfico" r:id="rId4" imgW="4761389" imgH="2859272" progId="Excel.Sheet.8">
              <p:embed/>
            </p:oleObj>
          </a:graphicData>
        </a:graphic>
      </p:graphicFrame>
      <p:sp>
        <p:nvSpPr>
          <p:cNvPr id="6" name="5 Rectángulo"/>
          <p:cNvSpPr/>
          <p:nvPr/>
        </p:nvSpPr>
        <p:spPr>
          <a:xfrm>
            <a:off x="571472" y="2857496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Preferencia</a:t>
            </a:r>
            <a:r>
              <a:rPr lang="en-US" dirty="0" smtClean="0"/>
              <a:t> de </a:t>
            </a:r>
            <a:r>
              <a:rPr lang="en-US" dirty="0" err="1" smtClean="0"/>
              <a:t>Servicios</a:t>
            </a:r>
            <a:r>
              <a:rPr lang="en-US" dirty="0" smtClean="0"/>
              <a:t> </a:t>
            </a:r>
            <a:r>
              <a:rPr lang="en-US" dirty="0" err="1" smtClean="0"/>
              <a:t>Complementarios</a:t>
            </a:r>
            <a:endParaRPr lang="es-ES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14876" y="214290"/>
            <a:ext cx="3900486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Preferencia</a:t>
            </a:r>
            <a:r>
              <a:rPr lang="en-US" dirty="0" smtClean="0"/>
              <a:t> de </a:t>
            </a:r>
            <a:r>
              <a:rPr lang="en-US" dirty="0" err="1" smtClean="0"/>
              <a:t>Nombre</a:t>
            </a:r>
            <a:endParaRPr lang="en-US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985" name="Gráfico 29"/>
          <p:cNvGraphicFramePr>
            <a:graphicFrameLocks/>
          </p:cNvGraphicFramePr>
          <p:nvPr/>
        </p:nvGraphicFramePr>
        <p:xfrm>
          <a:off x="3714744" y="1214422"/>
          <a:ext cx="5072098" cy="2681285"/>
        </p:xfrm>
        <a:graphic>
          <a:graphicData uri="http://schemas.openxmlformats.org/presentationml/2006/ole">
            <p:oleObj spid="_x0000_s41985" name="Gráfico" r:id="rId3" imgW="4956478" imgH="3036071" progId="Excel.Sheet.8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/>
          </p:cNvGraphicFramePr>
          <p:nvPr/>
        </p:nvGraphicFramePr>
        <p:xfrm>
          <a:off x="642910" y="4000504"/>
          <a:ext cx="5286387" cy="2509835"/>
        </p:xfrm>
        <a:graphic>
          <a:graphicData uri="http://schemas.openxmlformats.org/presentationml/2006/ole">
            <p:oleObj spid="_x0000_s41986" name="Gráfico" r:id="rId4" imgW="4619625" imgH="2867025" progId="Excel.Sheet.8">
              <p:embed/>
            </p:oleObj>
          </a:graphicData>
        </a:graphic>
      </p:graphicFrame>
      <p:sp>
        <p:nvSpPr>
          <p:cNvPr id="6" name="5 Rectángulo"/>
          <p:cNvSpPr/>
          <p:nvPr/>
        </p:nvSpPr>
        <p:spPr>
          <a:xfrm>
            <a:off x="857224" y="3429000"/>
            <a:ext cx="2940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Preferencia</a:t>
            </a:r>
            <a:r>
              <a:rPr lang="en-US" dirty="0" smtClean="0"/>
              <a:t> de </a:t>
            </a:r>
            <a:r>
              <a:rPr lang="en-US" dirty="0" err="1" smtClean="0"/>
              <a:t>Ubicación</a:t>
            </a:r>
            <a:endParaRPr lang="es-ES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000" dirty="0" smtClean="0"/>
              <a:t>La construcción del edificio es de  $600/m2.</a:t>
            </a:r>
          </a:p>
          <a:p>
            <a:r>
              <a:rPr lang="es-ES" sz="2000" dirty="0" smtClean="0"/>
              <a:t>Compuesto por 7 pisos con una distribución de 494m2 por piso.</a:t>
            </a:r>
          </a:p>
          <a:p>
            <a:endParaRPr lang="en-US" sz="2000" dirty="0" smtClean="0"/>
          </a:p>
          <a:p>
            <a:pPr algn="ctr">
              <a:buNone/>
            </a:pPr>
            <a:r>
              <a:rPr lang="es-ES" sz="2000" dirty="0" smtClean="0"/>
              <a:t>494m2 por piso * 7 pisos = 3.458 m2 de construcción</a:t>
            </a:r>
            <a:endParaRPr lang="en-US" sz="2000" b="1" dirty="0" smtClean="0"/>
          </a:p>
          <a:p>
            <a:pPr algn="ctr">
              <a:buNone/>
            </a:pPr>
            <a:r>
              <a:rPr lang="es-ES" sz="2000" dirty="0" smtClean="0"/>
              <a:t>3.458 m2 de construcción * $ 600/m2 </a:t>
            </a:r>
            <a:r>
              <a:rPr lang="es-ES" sz="2000" b="1" dirty="0" smtClean="0"/>
              <a:t>= $ 2`074.800.00 dólares. </a:t>
            </a:r>
            <a:r>
              <a:rPr lang="es-ES" sz="2000" dirty="0" smtClean="0"/>
              <a:t> </a:t>
            </a:r>
            <a:endParaRPr lang="en-US" sz="2000" dirty="0" smtClean="0"/>
          </a:p>
          <a:p>
            <a:endParaRPr lang="es-ES" sz="2000" dirty="0" smtClean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Instalaciones</a:t>
            </a:r>
            <a:r>
              <a:rPr lang="en-US" dirty="0" smtClean="0"/>
              <a:t> </a:t>
            </a:r>
            <a:r>
              <a:rPr lang="en-US" dirty="0" err="1" smtClean="0"/>
              <a:t>Condominio</a:t>
            </a:r>
            <a:r>
              <a:rPr lang="en-US" dirty="0" smtClean="0"/>
              <a:t> Torre </a:t>
            </a:r>
            <a:r>
              <a:rPr lang="en-US" dirty="0" err="1" smtClean="0"/>
              <a:t>Azul</a:t>
            </a:r>
            <a:endParaRPr lang="en-US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Condominio</a:t>
            </a:r>
            <a:r>
              <a:rPr lang="en-US" dirty="0" smtClean="0"/>
              <a:t> Torre </a:t>
            </a:r>
            <a:r>
              <a:rPr lang="en-US" dirty="0" err="1" smtClean="0"/>
              <a:t>Azul</a:t>
            </a:r>
            <a:endParaRPr lang="en-US" dirty="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214282" y="1142984"/>
          <a:ext cx="4972050" cy="2971800"/>
        </p:xfrm>
        <a:graphic>
          <a:graphicData uri="http://schemas.openxmlformats.org/presentationml/2006/ole">
            <p:oleObj spid="_x0000_s48129" r:id="rId3" imgW="10010775" imgH="5991225" progId="">
              <p:embed/>
            </p:oleObj>
          </a:graphicData>
        </a:graphic>
      </p:graphicFrame>
      <p:sp>
        <p:nvSpPr>
          <p:cNvPr id="7" name="6 Rectángulo"/>
          <p:cNvSpPr/>
          <p:nvPr/>
        </p:nvSpPr>
        <p:spPr>
          <a:xfrm>
            <a:off x="5429256" y="2928934"/>
            <a:ext cx="35004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Edificio de hormigón armado. Incluye: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Gas centralizado 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Aire acondicionado centralizado 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Iluminación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 Ascensor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 Acabados de primera 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Generador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de </a:t>
            </a:r>
            <a:r>
              <a:rPr lang="en-US" dirty="0" err="1" smtClean="0"/>
              <a:t>Superficie</a:t>
            </a:r>
            <a:endParaRPr lang="en-U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57158" y="1214422"/>
          <a:ext cx="5572164" cy="4857783"/>
        </p:xfrm>
        <a:graphic>
          <a:graphicData uri="http://schemas.openxmlformats.org/drawingml/2006/table">
            <a:tbl>
              <a:tblPr/>
              <a:tblGrid>
                <a:gridCol w="1176841"/>
                <a:gridCol w="4395323"/>
              </a:tblGrid>
              <a:tr h="525512">
                <a:tc>
                  <a:txBody>
                    <a:bodyPr/>
                    <a:lstStyle/>
                    <a:p>
                      <a:pPr marL="0" marR="0" indent="274320" algn="ctr">
                        <a:lnSpc>
                          <a:spcPct val="15000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</a:rPr>
                        <a:t>ITEM</a:t>
                      </a: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74320" algn="ctr">
                        <a:lnSpc>
                          <a:spcPct val="15000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DESIGNACION</a:t>
                      </a: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512">
                <a:tc>
                  <a:txBody>
                    <a:bodyPr/>
                    <a:lstStyle/>
                    <a:p>
                      <a:pPr marL="0" marR="0" indent="274320" algn="just">
                        <a:lnSpc>
                          <a:spcPct val="15000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1</a:t>
                      </a: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74320" algn="just">
                        <a:lnSpc>
                          <a:spcPct val="15000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Suites personales (24)</a:t>
                      </a: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512">
                <a:tc>
                  <a:txBody>
                    <a:bodyPr/>
                    <a:lstStyle/>
                    <a:p>
                      <a:pPr marL="0" marR="0" indent="274320" algn="just">
                        <a:lnSpc>
                          <a:spcPct val="15000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2</a:t>
                      </a: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74320" algn="just">
                        <a:lnSpc>
                          <a:spcPct val="15000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</a:rPr>
                        <a:t>Suites dobles (10) </a:t>
                      </a: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512">
                <a:tc>
                  <a:txBody>
                    <a:bodyPr/>
                    <a:lstStyle/>
                    <a:p>
                      <a:pPr marL="0" marR="0" indent="274320" algn="just">
                        <a:lnSpc>
                          <a:spcPct val="15000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3</a:t>
                      </a: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74320" algn="just">
                        <a:lnSpc>
                          <a:spcPct val="15000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</a:rPr>
                        <a:t>Suites Triples (2)</a:t>
                      </a: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042">
                <a:tc>
                  <a:txBody>
                    <a:bodyPr/>
                    <a:lstStyle/>
                    <a:p>
                      <a:pPr marL="0" marR="0" indent="274320" algn="just">
                        <a:lnSpc>
                          <a:spcPct val="15000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4</a:t>
                      </a: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74320" algn="just">
                        <a:lnSpc>
                          <a:spcPct val="15000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Sala de estudios</a:t>
                      </a: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150">
                <a:tc>
                  <a:txBody>
                    <a:bodyPr/>
                    <a:lstStyle/>
                    <a:p>
                      <a:pPr marL="0" marR="0" indent="274320" algn="just">
                        <a:lnSpc>
                          <a:spcPct val="15000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5</a:t>
                      </a: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74320" algn="just">
                        <a:lnSpc>
                          <a:spcPct val="15000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Oficinas/Depósitos/Otros.</a:t>
                      </a: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804">
                <a:tc>
                  <a:txBody>
                    <a:bodyPr/>
                    <a:lstStyle/>
                    <a:p>
                      <a:pPr marL="0" marR="0" indent="274320" algn="just">
                        <a:lnSpc>
                          <a:spcPct val="15000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6</a:t>
                      </a: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74320" algn="just">
                        <a:lnSpc>
                          <a:spcPct val="15000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Locales (3)</a:t>
                      </a: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739">
                <a:tc>
                  <a:txBody>
                    <a:bodyPr/>
                    <a:lstStyle/>
                    <a:p>
                      <a:pPr marL="0" marR="0" indent="274320" algn="just">
                        <a:lnSpc>
                          <a:spcPct val="15000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TOTAL</a:t>
                      </a: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74320" algn="just">
                        <a:lnSpc>
                          <a:spcPct val="15000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</a:rPr>
                        <a:t>Cantidad de hospedados 50</a:t>
                      </a: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Estudio</a:t>
            </a:r>
            <a:r>
              <a:rPr lang="en-US" dirty="0" smtClean="0"/>
              <a:t> de </a:t>
            </a:r>
            <a:r>
              <a:rPr lang="en-US" dirty="0" err="1" smtClean="0"/>
              <a:t>Localización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85786" y="1785926"/>
          <a:ext cx="7429552" cy="4364138"/>
        </p:xfrm>
        <a:graphic>
          <a:graphicData uri="http://schemas.openxmlformats.org/drawingml/2006/table">
            <a:tbl>
              <a:tblPr/>
              <a:tblGrid>
                <a:gridCol w="2213417"/>
                <a:gridCol w="715541"/>
                <a:gridCol w="342780"/>
                <a:gridCol w="1048554"/>
                <a:gridCol w="489207"/>
                <a:gridCol w="1047666"/>
                <a:gridCol w="489207"/>
                <a:gridCol w="1083180"/>
              </a:tblGrid>
              <a:tr h="386837">
                <a:tc>
                  <a:txBody>
                    <a:bodyPr/>
                    <a:lstStyle/>
                    <a:p>
                      <a:pPr marL="180340" marR="0" indent="27432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7432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27432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Garzota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F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27432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Ceibos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F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27432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Alborada</a:t>
                      </a:r>
                      <a:endParaRPr lang="en-US" sz="24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F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6837">
                <a:tc>
                  <a:txBody>
                    <a:bodyPr/>
                    <a:lstStyle/>
                    <a:p>
                      <a:pPr marL="0" marR="0" indent="27432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FACTOR</a:t>
                      </a:r>
                      <a:endParaRPr lang="en-US" sz="24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F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PESO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F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Calif.</a:t>
                      </a:r>
                      <a:endParaRPr lang="en-US" sz="24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F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Ponderación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F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Calif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F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Ponderación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F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Calif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F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Ponderación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FD7"/>
                    </a:solidFill>
                  </a:tcPr>
                </a:tc>
              </a:tr>
              <a:tr h="45541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Medios y costos transporte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15%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8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7432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1.2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9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7432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1.35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8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7432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1.2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37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Costo y disponibilidad alquiler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25%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9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7432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2.25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7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7432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1.75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7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7432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1.75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83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Servicios Básicos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25%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9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7432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Times New Roman"/>
                        </a:rPr>
                        <a:t>2.25</a:t>
                      </a:r>
                      <a:endParaRPr lang="en-US" sz="2400" dirty="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8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7432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2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8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7432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2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83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Cercanía de la Universidad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15%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7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7432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1.05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Times New Roman"/>
                        </a:rPr>
                        <a:t>9</a:t>
                      </a:r>
                      <a:endParaRPr lang="en-US" sz="2400" dirty="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7432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1.35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7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7432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1.05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83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Servicios Adicionales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15%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9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7432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1.35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8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7432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1.2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8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7432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1.2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83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Cercanía de civilización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5%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9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7432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0.45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7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7432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0.35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8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7432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0.4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837">
                <a:tc>
                  <a:txBody>
                    <a:bodyPr/>
                    <a:lstStyle/>
                    <a:p>
                      <a:pPr marL="0" marR="0" indent="27432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TOTALES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100%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7432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7432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8.55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7432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7432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8</a:t>
                      </a:r>
                      <a:endParaRPr lang="en-US" sz="2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7432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7432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Times New Roman"/>
                        </a:rPr>
                        <a:t>7.6</a:t>
                      </a:r>
                      <a:endParaRPr lang="en-US" sz="2400" dirty="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utoShape 4"/>
          <p:cNvSpPr>
            <a:spLocks noChangeArrowheads="1"/>
          </p:cNvSpPr>
          <p:nvPr/>
        </p:nvSpPr>
        <p:spPr bwMode="ltGray">
          <a:xfrm rot="5400000">
            <a:off x="-2422526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Contenido</a:t>
            </a:r>
            <a:endParaRPr lang="es-ES" dirty="0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gray">
          <a:xfrm>
            <a:off x="1765300" y="197326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b="1" dirty="0" err="1"/>
              <a:t>Introducción</a:t>
            </a:r>
            <a:endParaRPr lang="en-US" b="1" dirty="0"/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1447800" y="2062163"/>
            <a:ext cx="381000" cy="381000"/>
            <a:chOff x="2078" y="1680"/>
            <a:chExt cx="1615" cy="1615"/>
          </a:xfrm>
        </p:grpSpPr>
        <p:sp>
          <p:nvSpPr>
            <p:cNvPr id="10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EC"/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C"/>
            </a:p>
          </p:txBody>
        </p:sp>
      </p:grpSp>
      <p:grpSp>
        <p:nvGrpSpPr>
          <p:cNvPr id="54" name="53 Grupo"/>
          <p:cNvGrpSpPr/>
          <p:nvPr/>
        </p:nvGrpSpPr>
        <p:grpSpPr>
          <a:xfrm>
            <a:off x="1981200" y="2743200"/>
            <a:ext cx="4724400" cy="508000"/>
            <a:chOff x="1981200" y="2743200"/>
            <a:chExt cx="4724400" cy="508000"/>
          </a:xfrm>
        </p:grpSpPr>
        <p:sp>
          <p:nvSpPr>
            <p:cNvPr id="7" name="AutoShape 9"/>
            <p:cNvSpPr>
              <a:spLocks noChangeArrowheads="1"/>
            </p:cNvSpPr>
            <p:nvPr/>
          </p:nvSpPr>
          <p:spPr bwMode="gray">
            <a:xfrm>
              <a:off x="2286000" y="2743200"/>
              <a:ext cx="4419600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b="1" dirty="0" err="1" smtClean="0"/>
                <a:t>Estudio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Organizacional</a:t>
              </a:r>
              <a:endParaRPr lang="en-US" b="1" dirty="0"/>
            </a:p>
          </p:txBody>
        </p:sp>
        <p:grpSp>
          <p:nvGrpSpPr>
            <p:cNvPr id="16" name="Group 18"/>
            <p:cNvGrpSpPr>
              <a:grpSpLocks/>
            </p:cNvGrpSpPr>
            <p:nvPr/>
          </p:nvGrpSpPr>
          <p:grpSpPr bwMode="auto">
            <a:xfrm>
              <a:off x="1981200" y="2849563"/>
              <a:ext cx="381000" cy="381000"/>
              <a:chOff x="2078" y="1680"/>
              <a:chExt cx="1615" cy="1615"/>
            </a:xfrm>
          </p:grpSpPr>
          <p:sp>
            <p:nvSpPr>
              <p:cNvPr id="17" name="Oval 19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18" name="Oval 20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19" name="Oval 21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s-EC"/>
              </a:p>
            </p:txBody>
          </p:sp>
          <p:sp>
            <p:nvSpPr>
              <p:cNvPr id="20" name="Oval 22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s-EC"/>
              </a:p>
            </p:txBody>
          </p:sp>
          <p:sp>
            <p:nvSpPr>
              <p:cNvPr id="21" name="Oval 23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s-EC"/>
              </a:p>
            </p:txBody>
          </p:sp>
          <p:sp>
            <p:nvSpPr>
              <p:cNvPr id="22" name="Oval 24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235C32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C"/>
              </a:p>
            </p:txBody>
          </p:sp>
        </p:grpSp>
      </p:grpSp>
      <p:grpSp>
        <p:nvGrpSpPr>
          <p:cNvPr id="55" name="54 Grupo"/>
          <p:cNvGrpSpPr/>
          <p:nvPr/>
        </p:nvGrpSpPr>
        <p:grpSpPr>
          <a:xfrm>
            <a:off x="2133600" y="3611563"/>
            <a:ext cx="4724400" cy="508000"/>
            <a:chOff x="2133600" y="3611563"/>
            <a:chExt cx="4724400" cy="508000"/>
          </a:xfrm>
        </p:grpSpPr>
        <p:sp>
          <p:nvSpPr>
            <p:cNvPr id="6" name="AutoShape 8"/>
            <p:cNvSpPr>
              <a:spLocks noChangeArrowheads="1"/>
            </p:cNvSpPr>
            <p:nvPr/>
          </p:nvSpPr>
          <p:spPr bwMode="gray">
            <a:xfrm>
              <a:off x="2438400" y="3611563"/>
              <a:ext cx="4419600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b="1" dirty="0" err="1" smtClean="0"/>
                <a:t>Estudio</a:t>
              </a:r>
              <a:r>
                <a:rPr lang="en-US" b="1" dirty="0" smtClean="0"/>
                <a:t> de Mercado</a:t>
              </a:r>
              <a:endParaRPr lang="en-US" b="1" dirty="0"/>
            </a:p>
          </p:txBody>
        </p:sp>
        <p:grpSp>
          <p:nvGrpSpPr>
            <p:cNvPr id="23" name="Group 25"/>
            <p:cNvGrpSpPr>
              <a:grpSpLocks/>
            </p:cNvGrpSpPr>
            <p:nvPr/>
          </p:nvGrpSpPr>
          <p:grpSpPr bwMode="auto">
            <a:xfrm>
              <a:off x="2133600" y="3687763"/>
              <a:ext cx="381000" cy="381000"/>
              <a:chOff x="2078" y="1680"/>
              <a:chExt cx="1615" cy="1615"/>
            </a:xfrm>
          </p:grpSpPr>
          <p:sp>
            <p:nvSpPr>
              <p:cNvPr id="24" name="Oval 26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25" name="Oval 27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26" name="Oval 28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s-EC"/>
              </a:p>
            </p:txBody>
          </p:sp>
          <p:sp>
            <p:nvSpPr>
              <p:cNvPr id="27" name="Oval 29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0F5368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s-EC"/>
              </a:p>
            </p:txBody>
          </p:sp>
          <p:sp>
            <p:nvSpPr>
              <p:cNvPr id="28" name="Oval 30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s-EC"/>
              </a:p>
            </p:txBody>
          </p:sp>
          <p:sp>
            <p:nvSpPr>
              <p:cNvPr id="29" name="Oval 31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10576D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C"/>
              </a:p>
            </p:txBody>
          </p:sp>
        </p:grpSp>
      </p:grpSp>
      <p:grpSp>
        <p:nvGrpSpPr>
          <p:cNvPr id="56" name="55 Grupo"/>
          <p:cNvGrpSpPr/>
          <p:nvPr/>
        </p:nvGrpSpPr>
        <p:grpSpPr>
          <a:xfrm>
            <a:off x="1981200" y="4424363"/>
            <a:ext cx="4756150" cy="508000"/>
            <a:chOff x="1981200" y="4424363"/>
            <a:chExt cx="4756150" cy="508000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gray">
            <a:xfrm>
              <a:off x="2317750" y="4424363"/>
              <a:ext cx="4419600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b="1" dirty="0" err="1" smtClean="0"/>
                <a:t>Estudio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Técnico</a:t>
              </a:r>
              <a:r>
                <a:rPr lang="en-US" b="1" dirty="0" smtClean="0"/>
                <a:t> </a:t>
              </a:r>
              <a:endParaRPr lang="en-US" b="1" dirty="0"/>
            </a:p>
          </p:txBody>
        </p:sp>
        <p:grpSp>
          <p:nvGrpSpPr>
            <p:cNvPr id="30" name="Group 32"/>
            <p:cNvGrpSpPr>
              <a:grpSpLocks/>
            </p:cNvGrpSpPr>
            <p:nvPr/>
          </p:nvGrpSpPr>
          <p:grpSpPr bwMode="auto">
            <a:xfrm>
              <a:off x="1981200" y="4525963"/>
              <a:ext cx="381000" cy="381000"/>
              <a:chOff x="2078" y="1680"/>
              <a:chExt cx="1615" cy="1615"/>
            </a:xfrm>
          </p:grpSpPr>
          <p:sp>
            <p:nvSpPr>
              <p:cNvPr id="31" name="Oval 33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2" name="Oval 34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3" name="Oval 35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s-EC"/>
              </a:p>
            </p:txBody>
          </p:sp>
          <p:sp>
            <p:nvSpPr>
              <p:cNvPr id="34" name="Oval 36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D67E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s-EC"/>
              </a:p>
            </p:txBody>
          </p:sp>
          <p:sp>
            <p:nvSpPr>
              <p:cNvPr id="35" name="Oval 37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s-EC"/>
              </a:p>
            </p:txBody>
          </p:sp>
          <p:sp>
            <p:nvSpPr>
              <p:cNvPr id="36" name="Oval 38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8D67E1"/>
                  </a:gs>
                  <a:gs pos="100000">
                    <a:srgbClr val="45326D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C"/>
              </a:p>
            </p:txBody>
          </p:sp>
        </p:grpSp>
      </p:grpSp>
      <p:grpSp>
        <p:nvGrpSpPr>
          <p:cNvPr id="66" name="65 Grupo"/>
          <p:cNvGrpSpPr/>
          <p:nvPr/>
        </p:nvGrpSpPr>
        <p:grpSpPr>
          <a:xfrm>
            <a:off x="1524000" y="5251450"/>
            <a:ext cx="4718050" cy="508000"/>
            <a:chOff x="1524000" y="5251450"/>
            <a:chExt cx="4718050" cy="508000"/>
          </a:xfrm>
        </p:grpSpPr>
        <p:sp>
          <p:nvSpPr>
            <p:cNvPr id="4" name="AutoShape 6"/>
            <p:cNvSpPr>
              <a:spLocks noChangeArrowheads="1"/>
            </p:cNvSpPr>
            <p:nvPr/>
          </p:nvSpPr>
          <p:spPr bwMode="gray">
            <a:xfrm>
              <a:off x="1822450" y="5251450"/>
              <a:ext cx="4419600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b="1" dirty="0" err="1"/>
                <a:t>Estudio</a:t>
              </a:r>
              <a:r>
                <a:rPr lang="en-US" b="1" dirty="0"/>
                <a:t> </a:t>
              </a:r>
              <a:r>
                <a:rPr lang="en-US" b="1" dirty="0" err="1"/>
                <a:t>Financiero</a:t>
              </a:r>
              <a:endParaRPr lang="en-US" b="1" dirty="0"/>
            </a:p>
          </p:txBody>
        </p:sp>
        <p:grpSp>
          <p:nvGrpSpPr>
            <p:cNvPr id="37" name="Group 39"/>
            <p:cNvGrpSpPr>
              <a:grpSpLocks/>
            </p:cNvGrpSpPr>
            <p:nvPr/>
          </p:nvGrpSpPr>
          <p:grpSpPr bwMode="auto">
            <a:xfrm>
              <a:off x="1524000" y="5300663"/>
              <a:ext cx="355600" cy="381000"/>
              <a:chOff x="2078" y="1680"/>
              <a:chExt cx="1615" cy="1615"/>
            </a:xfrm>
          </p:grpSpPr>
          <p:sp>
            <p:nvSpPr>
              <p:cNvPr id="38" name="Oval 40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9" name="Oval 41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40" name="Oval 42"/>
              <p:cNvSpPr>
                <a:spLocks noChangeArrowheads="1"/>
              </p:cNvSpPr>
              <p:nvPr/>
            </p:nvSpPr>
            <p:spPr bwMode="gray">
              <a:xfrm>
                <a:off x="2251" y="1855"/>
                <a:ext cx="1262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s-EC"/>
              </a:p>
            </p:txBody>
          </p:sp>
          <p:sp>
            <p:nvSpPr>
              <p:cNvPr id="41" name="Oval 43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E35E23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s-EC"/>
              </a:p>
            </p:txBody>
          </p:sp>
          <p:sp>
            <p:nvSpPr>
              <p:cNvPr id="42" name="Oval 44"/>
              <p:cNvSpPr>
                <a:spLocks noChangeArrowheads="1"/>
              </p:cNvSpPr>
              <p:nvPr/>
            </p:nvSpPr>
            <p:spPr bwMode="gray">
              <a:xfrm>
                <a:off x="2338" y="1936"/>
                <a:ext cx="1096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s-EC"/>
              </a:p>
            </p:txBody>
          </p:sp>
          <p:sp>
            <p:nvSpPr>
              <p:cNvPr id="43" name="Oval 45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E35E23"/>
                  </a:gs>
                  <a:gs pos="100000">
                    <a:srgbClr val="6E2E1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C"/>
              </a:p>
            </p:txBody>
          </p:sp>
        </p:grpSp>
      </p:grpSp>
      <p:grpSp>
        <p:nvGrpSpPr>
          <p:cNvPr id="67" name="66 Grupo"/>
          <p:cNvGrpSpPr/>
          <p:nvPr/>
        </p:nvGrpSpPr>
        <p:grpSpPr>
          <a:xfrm>
            <a:off x="857250" y="5921375"/>
            <a:ext cx="4718050" cy="508000"/>
            <a:chOff x="857250" y="5921375"/>
            <a:chExt cx="4718050" cy="508000"/>
          </a:xfrm>
        </p:grpSpPr>
        <p:sp>
          <p:nvSpPr>
            <p:cNvPr id="44" name="AutoShape 6"/>
            <p:cNvSpPr>
              <a:spLocks noChangeArrowheads="1"/>
            </p:cNvSpPr>
            <p:nvPr/>
          </p:nvSpPr>
          <p:spPr bwMode="gray">
            <a:xfrm>
              <a:off x="1155700" y="5921375"/>
              <a:ext cx="4419600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b="1" dirty="0" err="1" smtClean="0"/>
                <a:t>Conclusiones</a:t>
              </a:r>
              <a:endParaRPr lang="en-US" b="1" dirty="0"/>
            </a:p>
          </p:txBody>
        </p:sp>
        <p:grpSp>
          <p:nvGrpSpPr>
            <p:cNvPr id="45" name="Group 39"/>
            <p:cNvGrpSpPr>
              <a:grpSpLocks/>
            </p:cNvGrpSpPr>
            <p:nvPr/>
          </p:nvGrpSpPr>
          <p:grpSpPr bwMode="auto">
            <a:xfrm>
              <a:off x="857250" y="5970588"/>
              <a:ext cx="355600" cy="381000"/>
              <a:chOff x="2078" y="1680"/>
              <a:chExt cx="1615" cy="1615"/>
            </a:xfrm>
          </p:grpSpPr>
          <p:sp>
            <p:nvSpPr>
              <p:cNvPr id="46" name="Oval 40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47" name="Oval 41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48" name="Oval 42"/>
              <p:cNvSpPr>
                <a:spLocks noChangeArrowheads="1"/>
              </p:cNvSpPr>
              <p:nvPr/>
            </p:nvSpPr>
            <p:spPr bwMode="gray">
              <a:xfrm>
                <a:off x="2251" y="1855"/>
                <a:ext cx="1262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s-EC"/>
              </a:p>
            </p:txBody>
          </p:sp>
          <p:sp>
            <p:nvSpPr>
              <p:cNvPr id="49" name="Oval 43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E35E23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s-EC"/>
              </a:p>
            </p:txBody>
          </p:sp>
          <p:sp>
            <p:nvSpPr>
              <p:cNvPr id="50" name="Oval 44"/>
              <p:cNvSpPr>
                <a:spLocks noChangeArrowheads="1"/>
              </p:cNvSpPr>
              <p:nvPr/>
            </p:nvSpPr>
            <p:spPr bwMode="gray">
              <a:xfrm>
                <a:off x="2338" y="1936"/>
                <a:ext cx="1096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s-EC"/>
              </a:p>
            </p:txBody>
          </p:sp>
          <p:sp>
            <p:nvSpPr>
              <p:cNvPr id="51" name="Oval 45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solidFill>
                <a:srgbClr val="FFFF00"/>
              </a:solidFill>
              <a:ln w="38100" algn="ctr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C"/>
              </a:p>
            </p:txBody>
          </p:sp>
        </p:grpSp>
      </p:grpSp>
      <p:sp>
        <p:nvSpPr>
          <p:cNvPr id="52" name="AutoShape 5"/>
          <p:cNvSpPr>
            <a:spLocks noChangeArrowheads="1"/>
          </p:cNvSpPr>
          <p:nvPr/>
        </p:nvSpPr>
        <p:spPr bwMode="ltGray">
          <a:xfrm rot="5400000" flipH="1">
            <a:off x="-2016918" y="2062956"/>
            <a:ext cx="4032250" cy="3929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BBE0E3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Se ha determinado que el monto de la inversión es de alrededor de $2’185,709.00 correspondientes a equipos y materiales a utilizarse. </a:t>
            </a:r>
          </a:p>
          <a:p>
            <a:r>
              <a:rPr lang="es-ES" dirty="0" smtClean="0"/>
              <a:t>La inversión más fuerte constituye la compra del terreno y la construcción del condominio.</a:t>
            </a:r>
          </a:p>
          <a:p>
            <a:r>
              <a:rPr lang="es-ES" dirty="0" smtClean="0"/>
              <a:t>La inversión es alta puesto que además de la adquisición del terreno los costos de la construcción son elevados.</a:t>
            </a:r>
            <a:endParaRPr lang="en-U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Conclusiones</a:t>
            </a:r>
            <a:r>
              <a:rPr lang="en-US" dirty="0" smtClean="0"/>
              <a:t> </a:t>
            </a:r>
            <a:r>
              <a:rPr lang="en-US" dirty="0" err="1" smtClean="0"/>
              <a:t>Estudio</a:t>
            </a:r>
            <a:r>
              <a:rPr lang="en-US" dirty="0" smtClean="0"/>
              <a:t> </a:t>
            </a:r>
            <a:r>
              <a:rPr lang="en-US" dirty="0" err="1" smtClean="0"/>
              <a:t>Técnico</a:t>
            </a:r>
            <a:endParaRPr lang="en-US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Inversión</a:t>
            </a:r>
            <a:r>
              <a:rPr lang="en-US" dirty="0" smtClean="0"/>
              <a:t> </a:t>
            </a:r>
            <a:r>
              <a:rPr lang="en-US" dirty="0" err="1" smtClean="0"/>
              <a:t>Inicial</a:t>
            </a:r>
            <a:endParaRPr lang="en-US" dirty="0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3249" name="Object 1"/>
          <p:cNvGraphicFramePr>
            <a:graphicFrameLocks noChangeAspect="1"/>
          </p:cNvGraphicFramePr>
          <p:nvPr/>
        </p:nvGraphicFramePr>
        <p:xfrm>
          <a:off x="571472" y="1797104"/>
          <a:ext cx="4714908" cy="3473195"/>
        </p:xfrm>
        <a:graphic>
          <a:graphicData uri="http://schemas.openxmlformats.org/presentationml/2006/ole">
            <p:oleObj spid="_x0000_s53249" name="Worksheet" r:id="rId3" imgW="2333625" imgH="1914525" progId="Excel.Sheet.8">
              <p:embed/>
            </p:oleObj>
          </a:graphicData>
        </a:graphic>
      </p:graphicFrame>
      <p:sp>
        <p:nvSpPr>
          <p:cNvPr id="6" name="5 Rectángulo"/>
          <p:cNvSpPr/>
          <p:nvPr/>
        </p:nvSpPr>
        <p:spPr>
          <a:xfrm>
            <a:off x="3357554" y="5643578"/>
            <a:ext cx="53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La inversión total que el Proyecto necesita para la instalación y operación del Condominio Torre Azul es de $ 2.193.083,08</a:t>
            </a:r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1428728" y="42860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Estudio Financiero</a:t>
            </a:r>
            <a:endParaRPr lang="es-E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Financiamiento</a:t>
            </a:r>
            <a:endParaRPr lang="en-US" sz="3600" dirty="0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500034" y="1285860"/>
          <a:ext cx="5357850" cy="1006730"/>
        </p:xfrm>
        <a:graphic>
          <a:graphicData uri="http://schemas.openxmlformats.org/presentationml/2006/ole">
            <p:oleObj spid="_x0000_s54273" name="Worksheet" r:id="rId3" imgW="2800350" imgH="581025" progId="Excel.Sheet.8">
              <p:embed/>
            </p:oleObj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571736" y="2428868"/>
          <a:ext cx="6192597" cy="4214821"/>
        </p:xfrm>
        <a:graphic>
          <a:graphicData uri="http://schemas.openxmlformats.org/presentationml/2006/ole">
            <p:oleObj spid="_x0000_s54274" name="Worksheet" r:id="rId4" imgW="4048125" imgH="3057525" progId="Excel.Sheet.8">
              <p:embed/>
            </p:oleObj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de </a:t>
            </a:r>
            <a:r>
              <a:rPr lang="en-US" dirty="0" err="1" smtClean="0"/>
              <a:t>Ingresos</a:t>
            </a:r>
            <a:endParaRPr lang="en-US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6321" name="Object 1"/>
          <p:cNvGraphicFramePr>
            <a:graphicFrameLocks noChangeAspect="1"/>
          </p:cNvGraphicFramePr>
          <p:nvPr/>
        </p:nvGraphicFramePr>
        <p:xfrm>
          <a:off x="1785918" y="1571612"/>
          <a:ext cx="5363032" cy="3593976"/>
        </p:xfrm>
        <a:graphic>
          <a:graphicData uri="http://schemas.openxmlformats.org/presentationml/2006/ole">
            <p:oleObj spid="_x0000_s56321" name="Worksheet" r:id="rId3" imgW="2571750" imgH="1914525" progId="Excel.Sheet.8">
              <p:embed/>
            </p:oleObj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de </a:t>
            </a:r>
            <a:r>
              <a:rPr lang="en-US" dirty="0" err="1" smtClean="0"/>
              <a:t>Gastos</a:t>
            </a:r>
            <a:endParaRPr lang="en-US" dirty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357158" y="1142984"/>
          <a:ext cx="4929222" cy="3693238"/>
        </p:xfrm>
        <a:graphic>
          <a:graphicData uri="http://schemas.openxmlformats.org/presentationml/2006/ole">
            <p:oleObj spid="_x0000_s57345" name="Worksheet" r:id="rId3" imgW="2990850" imgH="2486025" progId="Excel.Sheet.8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000364" y="5000636"/>
          <a:ext cx="5829723" cy="1357322"/>
        </p:xfrm>
        <a:graphic>
          <a:graphicData uri="http://schemas.openxmlformats.org/presentationml/2006/ole">
            <p:oleObj spid="_x0000_s57346" name="Worksheet" r:id="rId4" imgW="2990850" imgH="771525" progId="Excel.Sheet.8">
              <p:embed/>
            </p:oleObj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0" y="-45566"/>
          <a:ext cx="9144000" cy="6903566"/>
        </p:xfrm>
        <a:graphic>
          <a:graphicData uri="http://schemas.openxmlformats.org/presentationml/2006/ole">
            <p:oleObj spid="_x0000_s59393" name="Worksheet" r:id="rId3" imgW="10658475" imgH="5162550" progId="Excel.Sheet.8">
              <p:embed/>
            </p:oleObj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Análisis</a:t>
            </a:r>
            <a:r>
              <a:rPr lang="en-US" dirty="0" smtClean="0"/>
              <a:t> de </a:t>
            </a:r>
            <a:r>
              <a:rPr lang="en-US" dirty="0" err="1" smtClean="0"/>
              <a:t>Sensibilidad</a:t>
            </a:r>
            <a:endParaRPr lang="en-US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417" name="Object 1"/>
          <p:cNvGraphicFramePr>
            <a:graphicFrameLocks noChangeAspect="1"/>
          </p:cNvGraphicFramePr>
          <p:nvPr/>
        </p:nvGraphicFramePr>
        <p:xfrm>
          <a:off x="571471" y="1357298"/>
          <a:ext cx="4813513" cy="2786082"/>
        </p:xfrm>
        <a:graphic>
          <a:graphicData uri="http://schemas.openxmlformats.org/presentationml/2006/ole">
            <p:oleObj spid="_x0000_s60417" name="Worksheet" r:id="rId3" imgW="3286125" imgH="2105025" progId="Excel.Sheet.8">
              <p:embed/>
            </p:oleObj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1854914" y="4357694"/>
          <a:ext cx="6650914" cy="2114557"/>
        </p:xfrm>
        <a:graphic>
          <a:graphicData uri="http://schemas.openxmlformats.org/presentationml/2006/ole">
            <p:oleObj spid="_x0000_s60419" name="Worksheet" r:id="rId4" imgW="3286125" imgH="1152525" progId="Excel.Sheet.8">
              <p:embed/>
            </p:oleObj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66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Conclusiones</a:t>
            </a:r>
            <a:r>
              <a:rPr lang="en-US" sz="6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y</a:t>
            </a:r>
            <a:br>
              <a:rPr lang="en-US" sz="6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en-US" sz="6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66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Recomendaciones</a:t>
            </a:r>
            <a:endParaRPr lang="en-US" sz="6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2714612" y="2357430"/>
          <a:ext cx="4085358" cy="3205179"/>
        </p:xfrm>
        <a:graphic>
          <a:graphicData uri="http://schemas.openxmlformats.org/presentationml/2006/ole">
            <p:oleObj spid="_x0000_s65537" name="Worksheet" r:id="rId3" imgW="2190750" imgH="1914525" progId="Excel.Sheet.8">
              <p:embed/>
            </p:oleObj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285852" y="85723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Alternativa – Inversión con Alquiler</a:t>
            </a:r>
            <a:endParaRPr lang="es-E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0" y="-2"/>
          <a:ext cx="9144000" cy="6858001"/>
        </p:xfrm>
        <a:graphic>
          <a:graphicData uri="http://schemas.openxmlformats.org/presentationml/2006/ole">
            <p:oleObj spid="_x0000_s72705" name="Worksheet" r:id="rId3" imgW="10706100" imgH="5162550" progId="Excel.Sheet.8">
              <p:embed/>
            </p:oleObj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Problemas</a:t>
            </a:r>
            <a:r>
              <a:rPr lang="en-US" dirty="0" smtClean="0"/>
              <a:t> y </a:t>
            </a:r>
            <a:r>
              <a:rPr lang="en-US" dirty="0" err="1" smtClean="0"/>
              <a:t>Oportunidades</a:t>
            </a:r>
            <a:endParaRPr lang="en-U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Problemas</a:t>
            </a:r>
            <a:endParaRPr lang="en-U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Oportunidades</a:t>
            </a:r>
            <a:endParaRPr lang="en-US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 localización adecuada para el condominio</a:t>
            </a:r>
            <a:endParaRPr lang="en-US" dirty="0" smtClean="0"/>
          </a:p>
          <a:p>
            <a:r>
              <a:rPr lang="es-ES" dirty="0" smtClean="0"/>
              <a:t>Las alternativas entre servicios a ofrecer</a:t>
            </a:r>
            <a:endParaRPr lang="en-US" dirty="0" smtClean="0"/>
          </a:p>
          <a:p>
            <a:r>
              <a:rPr lang="es-ES" dirty="0" smtClean="0"/>
              <a:t>La disyuntiva entre construcción o compra del condominio</a:t>
            </a:r>
            <a:endParaRPr lang="en-US" dirty="0" smtClean="0"/>
          </a:p>
          <a:p>
            <a:r>
              <a:rPr lang="es-ES" dirty="0" smtClean="0"/>
              <a:t>Dificultades al obtener de información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 gratuidad de la educación</a:t>
            </a:r>
            <a:endParaRPr lang="en-US" dirty="0" smtClean="0"/>
          </a:p>
          <a:p>
            <a:r>
              <a:rPr lang="es-ES" dirty="0" smtClean="0"/>
              <a:t>La falta de un competidor cercano enfocado al mismo mercado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70657" name="Object 1"/>
          <p:cNvGraphicFramePr>
            <a:graphicFrameLocks noChangeAspect="1"/>
          </p:cNvGraphicFramePr>
          <p:nvPr/>
        </p:nvGraphicFramePr>
        <p:xfrm>
          <a:off x="357158" y="1000108"/>
          <a:ext cx="5618656" cy="2076460"/>
        </p:xfrm>
        <a:graphic>
          <a:graphicData uri="http://schemas.openxmlformats.org/presentationml/2006/ole">
            <p:oleObj spid="_x0000_s70657" name="Worksheet" r:id="rId3" imgW="3286125" imgH="1343025" progId="Excel.Sheet.8">
              <p:embed/>
            </p:oleObj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4000496" y="3571876"/>
          <a:ext cx="4036910" cy="2071686"/>
        </p:xfrm>
        <a:graphic>
          <a:graphicData uri="http://schemas.openxmlformats.org/presentationml/2006/ole">
            <p:oleObj spid="_x0000_s70658" name="Worksheet" r:id="rId4" imgW="1685925" imgH="962025" progId="Excel.Sheet.8">
              <p:embed/>
            </p:oleObj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Objetivos</a:t>
            </a:r>
            <a:endParaRPr lang="es-ES" dirty="0"/>
          </a:p>
        </p:txBody>
      </p:sp>
      <p:sp>
        <p:nvSpPr>
          <p:cNvPr id="12" name="Freeform 7"/>
          <p:cNvSpPr>
            <a:spLocks/>
          </p:cNvSpPr>
          <p:nvPr/>
        </p:nvSpPr>
        <p:spPr bwMode="gray">
          <a:xfrm>
            <a:off x="3428992" y="2214554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13" name="Freeform 9"/>
          <p:cNvSpPr>
            <a:spLocks/>
          </p:cNvSpPr>
          <p:nvPr/>
        </p:nvSpPr>
        <p:spPr bwMode="gray">
          <a:xfrm flipH="1">
            <a:off x="4429124" y="2214554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14" name="13 Rectángulo"/>
          <p:cNvSpPr/>
          <p:nvPr/>
        </p:nvSpPr>
        <p:spPr>
          <a:xfrm>
            <a:off x="714348" y="2285992"/>
            <a:ext cx="25717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cap="small" dirty="0" smtClean="0"/>
              <a:t>General:</a:t>
            </a:r>
          </a:p>
          <a:p>
            <a:r>
              <a:rPr lang="es-ES" dirty="0" smtClean="0"/>
              <a:t>Medir </a:t>
            </a:r>
            <a:r>
              <a:rPr lang="es-ES" dirty="0"/>
              <a:t>la factibilidad económica y financiera de la creación de un Condominio para estudiantes politécnicos provenientes de otras ciudades, ubicada en el norte de la ciudad de Guayaquil</a:t>
            </a: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571500" y="2000241"/>
            <a:ext cx="2857500" cy="40005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C">
              <a:latin typeface="Verdana" pitchFamily="34" charset="0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5072063" y="1928802"/>
            <a:ext cx="3429000" cy="421482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C">
              <a:latin typeface="Verdana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357818" y="2143116"/>
            <a:ext cx="30718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ES" sz="2000" b="1" cap="small" dirty="0"/>
              <a:t>Específicos:</a:t>
            </a:r>
          </a:p>
          <a:p>
            <a:pPr lvl="0"/>
            <a:r>
              <a:rPr lang="es-ES" sz="1600" dirty="0" smtClean="0"/>
              <a:t>Definir el alcance del servicio a ofrecerse.</a:t>
            </a:r>
          </a:p>
          <a:p>
            <a:pPr lvl="0"/>
            <a:r>
              <a:rPr lang="es-ES" sz="1600" dirty="0" smtClean="0"/>
              <a:t>Investigar el entorno. </a:t>
            </a:r>
          </a:p>
          <a:p>
            <a:pPr lvl="0"/>
            <a:r>
              <a:rPr lang="es-ES" sz="1600" dirty="0" smtClean="0"/>
              <a:t>Estipular el monto aproximado de inversión, los gastos y costes en los que incurra el mismo.</a:t>
            </a:r>
          </a:p>
          <a:p>
            <a:pPr lvl="0"/>
            <a:r>
              <a:rPr lang="es-ES" sz="1600" dirty="0" smtClean="0"/>
              <a:t>Determinar la rentabilidad de la creación del proyecto en relación a la situación actual del país.</a:t>
            </a:r>
            <a:endParaRPr lang="es-ES" sz="16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7032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TORRE AZUL</a:t>
            </a:r>
            <a:endParaRPr lang="es-ES" dirty="0"/>
          </a:p>
        </p:txBody>
      </p:sp>
      <p:sp>
        <p:nvSpPr>
          <p:cNvPr id="13" name="Freeform 9"/>
          <p:cNvSpPr>
            <a:spLocks/>
          </p:cNvSpPr>
          <p:nvPr/>
        </p:nvSpPr>
        <p:spPr bwMode="gray">
          <a:xfrm flipH="1">
            <a:off x="4429124" y="1857364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14" name="13 Rectángulo"/>
          <p:cNvSpPr/>
          <p:nvPr/>
        </p:nvSpPr>
        <p:spPr>
          <a:xfrm>
            <a:off x="714348" y="2000240"/>
            <a:ext cx="27860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MISIÓN</a:t>
            </a:r>
          </a:p>
          <a:p>
            <a:r>
              <a:rPr lang="es-ES" dirty="0" smtClean="0"/>
              <a:t>Proporcionar una alternativa de vivienda y servicios complementarios enfocada a los estudiantes politécnicos que provengan de otras ciudades durante el tiempo que se encuentren realizando sus estudios en la ciudad de Guayaquil.</a:t>
            </a:r>
          </a:p>
          <a:p>
            <a:r>
              <a:rPr lang="es-ES" dirty="0" smtClean="0"/>
              <a:t> </a:t>
            </a:r>
            <a:endParaRPr lang="es-ES" dirty="0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571500" y="1785926"/>
            <a:ext cx="2857500" cy="42148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C">
              <a:latin typeface="Verdana" pitchFamily="34" charset="0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5072063" y="2714625"/>
            <a:ext cx="3429000" cy="3429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C">
              <a:latin typeface="Verdana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214942" y="2928934"/>
            <a:ext cx="30718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/>
              <a:t>VISIÓN</a:t>
            </a:r>
          </a:p>
          <a:p>
            <a:r>
              <a:rPr lang="es-ES" sz="2000" dirty="0" smtClean="0"/>
              <a:t>Convertirse en un referente en lo relacionado al alquiler de viviendas y servicios especializados para estudiantes universitarios en la ciudad de Guayaquil.</a:t>
            </a:r>
          </a:p>
        </p:txBody>
      </p:sp>
      <p:sp>
        <p:nvSpPr>
          <p:cNvPr id="12" name="Freeform 7"/>
          <p:cNvSpPr>
            <a:spLocks/>
          </p:cNvSpPr>
          <p:nvPr/>
        </p:nvSpPr>
        <p:spPr bwMode="gray">
          <a:xfrm>
            <a:off x="3357554" y="1857364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9" name="8 CuadroTexto"/>
          <p:cNvSpPr txBox="1"/>
          <p:nvPr/>
        </p:nvSpPr>
        <p:spPr>
          <a:xfrm>
            <a:off x="500034" y="28572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Estudio Organizacional</a:t>
            </a:r>
            <a:endParaRPr lang="es-E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r>
              <a:rPr lang="es-ES" dirty="0" smtClean="0"/>
              <a:t>Análisis FODA</a:t>
            </a:r>
            <a:endParaRPr lang="es-E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28596" y="1643050"/>
            <a:ext cx="3786214" cy="5000636"/>
            <a:chOff x="720" y="1296"/>
            <a:chExt cx="1367" cy="2542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4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C"/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C"/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C"/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C"/>
              </a:p>
            </p:txBody>
          </p:sp>
          <p:sp>
            <p:nvSpPr>
              <p:cNvPr id="18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C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gray">
            <a:xfrm>
              <a:off x="1034" y="1403"/>
              <a:ext cx="669" cy="1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/>
                <a:t>FORTALEZAS</a:t>
              </a:r>
              <a:endParaRPr lang="en-US" sz="1000" b="1" dirty="0"/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gray">
            <a:xfrm>
              <a:off x="749" y="1690"/>
              <a:ext cx="1296" cy="12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es-ES" sz="2400" dirty="0" smtClean="0"/>
                <a:t>Ubicación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es-ES" sz="2400" dirty="0" smtClean="0"/>
                <a:t>Comodidad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es-ES" sz="2400" dirty="0" smtClean="0"/>
                <a:t>Área de estudios con internet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es-ES" sz="2400" dirty="0" smtClean="0"/>
                <a:t>El servicio de limpieza y lavandería.</a:t>
              </a:r>
              <a:endParaRPr lang="en-US" sz="2400" dirty="0"/>
            </a:p>
          </p:txBody>
        </p:sp>
      </p:grp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5000628" y="1714488"/>
            <a:ext cx="3143272" cy="4929198"/>
            <a:chOff x="720" y="1296"/>
            <a:chExt cx="1367" cy="2542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2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3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4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5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6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  <p:grpSp>
          <p:nvGrpSpPr>
            <p:cNvPr id="27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30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C"/>
              </a:p>
            </p:txBody>
          </p:sp>
          <p:sp>
            <p:nvSpPr>
              <p:cNvPr id="31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C"/>
              </a:p>
            </p:txBody>
          </p:sp>
          <p:sp>
            <p:nvSpPr>
              <p:cNvPr id="32" name="Oval 13"/>
              <p:cNvSpPr>
                <a:spLocks noChangeArrowheads="1"/>
              </p:cNvSpPr>
              <p:nvPr/>
            </p:nvSpPr>
            <p:spPr bwMode="gray">
              <a:xfrm>
                <a:off x="1296" y="582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C"/>
              </a:p>
            </p:txBody>
          </p:sp>
          <p:sp>
            <p:nvSpPr>
              <p:cNvPr id="33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C"/>
              </a:p>
            </p:txBody>
          </p:sp>
          <p:sp>
            <p:nvSpPr>
              <p:cNvPr id="34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C"/>
              </a:p>
            </p:txBody>
          </p:sp>
        </p:grpSp>
        <p:sp>
          <p:nvSpPr>
            <p:cNvPr id="28" name="Text Box 16"/>
            <p:cNvSpPr txBox="1">
              <a:spLocks noChangeArrowheads="1"/>
            </p:cNvSpPr>
            <p:nvPr/>
          </p:nvSpPr>
          <p:spPr bwMode="gray">
            <a:xfrm>
              <a:off x="930" y="1328"/>
              <a:ext cx="1138" cy="2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s-ES" sz="1200" dirty="0" smtClean="0"/>
            </a:p>
            <a:p>
              <a:r>
                <a:rPr lang="es-ES" sz="1600" b="1" dirty="0" smtClean="0"/>
                <a:t>OPORTUNIDADES</a:t>
              </a:r>
              <a:endParaRPr lang="es-ES" sz="1000" b="1" dirty="0" smtClean="0"/>
            </a:p>
          </p:txBody>
        </p:sp>
        <p:sp>
          <p:nvSpPr>
            <p:cNvPr id="29" name="Text Box 17"/>
            <p:cNvSpPr txBox="1">
              <a:spLocks noChangeArrowheads="1"/>
            </p:cNvSpPr>
            <p:nvPr/>
          </p:nvSpPr>
          <p:spPr bwMode="gray">
            <a:xfrm>
              <a:off x="749" y="1511"/>
              <a:ext cx="1296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200" dirty="0"/>
            </a:p>
          </p:txBody>
        </p:sp>
      </p:grpSp>
      <p:sp>
        <p:nvSpPr>
          <p:cNvPr id="35" name="34 Rectángulo"/>
          <p:cNvSpPr/>
          <p:nvPr/>
        </p:nvSpPr>
        <p:spPr>
          <a:xfrm>
            <a:off x="5286380" y="2643182"/>
            <a:ext cx="25003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ES" sz="2400" dirty="0" smtClean="0"/>
              <a:t>Gratuidad de la educación</a:t>
            </a:r>
          </a:p>
          <a:p>
            <a:pPr lvl="0">
              <a:buFont typeface="Arial" pitchFamily="34" charset="0"/>
              <a:buChar char="•"/>
            </a:pPr>
            <a:r>
              <a:rPr lang="es-ES" sz="2400" dirty="0" smtClean="0"/>
              <a:t>Mercado poco explotado</a:t>
            </a:r>
            <a:endParaRPr lang="es-ES" sz="24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FODA</a:t>
            </a:r>
            <a:endParaRPr lang="es-E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00034" y="1285860"/>
            <a:ext cx="3714776" cy="5572140"/>
            <a:chOff x="720" y="1296"/>
            <a:chExt cx="1367" cy="2542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gray">
            <a:xfrm>
              <a:off x="720" y="147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4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C"/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C"/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C"/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C"/>
              </a:p>
            </p:txBody>
          </p:sp>
          <p:sp>
            <p:nvSpPr>
              <p:cNvPr id="18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C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gray">
            <a:xfrm>
              <a:off x="1047" y="1403"/>
              <a:ext cx="683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smtClean="0"/>
                <a:t>DEBILIDADES</a:t>
              </a:r>
              <a:endParaRPr lang="en-US" sz="1400" b="1" dirty="0"/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gray">
            <a:xfrm>
              <a:off x="749" y="1654"/>
              <a:ext cx="1296" cy="1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s-ES" sz="2000" b="1" dirty="0" smtClean="0"/>
            </a:p>
            <a:p>
              <a:pPr lvl="0">
                <a:buFont typeface="Arial" pitchFamily="34" charset="0"/>
                <a:buChar char="•"/>
              </a:pPr>
              <a:r>
                <a:rPr lang="es-ES" sz="2800" dirty="0" smtClean="0"/>
                <a:t>Limitaciones para cubrir la demanda total.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es-ES" sz="2800" dirty="0" smtClean="0"/>
                <a:t>No se cuenta con la infraestructura necesaria.</a:t>
              </a:r>
            </a:p>
            <a:p>
              <a:r>
                <a:rPr lang="es-ES" sz="1200" dirty="0" smtClean="0"/>
                <a:t> </a:t>
              </a:r>
              <a:endParaRPr lang="es-ES" sz="1200" dirty="0"/>
            </a:p>
          </p:txBody>
        </p:sp>
      </p:grp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4643438" y="1285860"/>
            <a:ext cx="3929090" cy="5572140"/>
            <a:chOff x="720" y="1296"/>
            <a:chExt cx="1367" cy="2542"/>
          </a:xfrm>
        </p:grpSpPr>
        <p:sp>
          <p:nvSpPr>
            <p:cNvPr id="20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1" name="AutoShape 5"/>
            <p:cNvSpPr>
              <a:spLocks noChangeArrowheads="1"/>
            </p:cNvSpPr>
            <p:nvPr/>
          </p:nvSpPr>
          <p:spPr bwMode="gray">
            <a:xfrm>
              <a:off x="720" y="147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3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4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5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  <p:grpSp>
          <p:nvGrpSpPr>
            <p:cNvPr id="26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29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C"/>
              </a:p>
            </p:txBody>
          </p:sp>
          <p:sp>
            <p:nvSpPr>
              <p:cNvPr id="30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C"/>
              </a:p>
            </p:txBody>
          </p:sp>
          <p:sp>
            <p:nvSpPr>
              <p:cNvPr id="31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C"/>
              </a:p>
            </p:txBody>
          </p:sp>
          <p:sp>
            <p:nvSpPr>
              <p:cNvPr id="32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C"/>
              </a:p>
            </p:txBody>
          </p:sp>
          <p:sp>
            <p:nvSpPr>
              <p:cNvPr id="33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C"/>
              </a:p>
            </p:txBody>
          </p:sp>
        </p:grpSp>
        <p:sp>
          <p:nvSpPr>
            <p:cNvPr id="27" name="Text Box 16"/>
            <p:cNvSpPr txBox="1">
              <a:spLocks noChangeArrowheads="1"/>
            </p:cNvSpPr>
            <p:nvPr/>
          </p:nvSpPr>
          <p:spPr bwMode="gray">
            <a:xfrm>
              <a:off x="1080" y="1403"/>
              <a:ext cx="576" cy="2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smtClean="0"/>
                <a:t>AMENAZAS</a:t>
              </a:r>
              <a:endParaRPr lang="en-US" sz="1400" b="1" dirty="0"/>
            </a:p>
          </p:txBody>
        </p:sp>
      </p:grpSp>
      <p:sp>
        <p:nvSpPr>
          <p:cNvPr id="34" name="33 Rectángulo"/>
          <p:cNvSpPr/>
          <p:nvPr/>
        </p:nvSpPr>
        <p:spPr>
          <a:xfrm>
            <a:off x="5072066" y="2428868"/>
            <a:ext cx="30003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/>
              <a:t>La </a:t>
            </a:r>
            <a:r>
              <a:rPr lang="es-ES" sz="2400" dirty="0"/>
              <a:t>crisis </a:t>
            </a:r>
            <a:r>
              <a:rPr lang="es-ES" sz="2400" dirty="0" smtClean="0"/>
              <a:t>económica influye </a:t>
            </a:r>
            <a:r>
              <a:rPr lang="es-ES" sz="2400" dirty="0"/>
              <a:t>en la decisión de </a:t>
            </a:r>
            <a:r>
              <a:rPr lang="es-ES" sz="2400" dirty="0" smtClean="0"/>
              <a:t>compra.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Consumidores se fijan </a:t>
            </a:r>
            <a:r>
              <a:rPr lang="es-ES" sz="2400" dirty="0"/>
              <a:t>en </a:t>
            </a:r>
            <a:r>
              <a:rPr lang="es-ES" sz="2400" dirty="0" smtClean="0"/>
              <a:t>los precios </a:t>
            </a:r>
            <a:r>
              <a:rPr lang="es-ES" sz="2400" dirty="0"/>
              <a:t>y en los altos costos de la </a:t>
            </a:r>
            <a:r>
              <a:rPr lang="es-ES" sz="2400" dirty="0" smtClean="0"/>
              <a:t>vida.</a:t>
            </a:r>
            <a:endParaRPr lang="es-ES" sz="24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s-ES" sz="2000" dirty="0" smtClean="0"/>
              <a:t>Determinar el grado de importancia que tiene un hogar con las comodidades necesarias para la demanda potencial.</a:t>
            </a:r>
            <a:endParaRPr lang="en-US" sz="2000" dirty="0" smtClean="0"/>
          </a:p>
          <a:p>
            <a:pPr lvl="0"/>
            <a:r>
              <a:rPr lang="es-ES" sz="2000" dirty="0" smtClean="0"/>
              <a:t>Conocer la preferencia del tipo de vivienda de los consumidores.</a:t>
            </a:r>
            <a:endParaRPr lang="en-US" sz="2000" dirty="0" smtClean="0"/>
          </a:p>
          <a:p>
            <a:pPr lvl="0"/>
            <a:r>
              <a:rPr lang="es-ES" sz="2000" dirty="0" smtClean="0"/>
              <a:t>Determinar los precios adecuados para cada servicio ofrecido.</a:t>
            </a:r>
          </a:p>
          <a:p>
            <a:pPr lvl="0"/>
            <a:r>
              <a:rPr lang="es-ES" sz="2000" dirty="0" smtClean="0"/>
              <a:t>Establecer la proporción de la población que está dispuesta a contratar el servicio.</a:t>
            </a:r>
            <a:endParaRPr lang="en-US" sz="2000" dirty="0" smtClean="0"/>
          </a:p>
          <a:p>
            <a:pPr lvl="0"/>
            <a:r>
              <a:rPr lang="es-ES" sz="2000" dirty="0" smtClean="0"/>
              <a:t>Definir la aceptación de los servicios ofrecidos.</a:t>
            </a:r>
            <a:endParaRPr lang="en-US" sz="2000" dirty="0" smtClean="0"/>
          </a:p>
          <a:p>
            <a:pPr lvl="0"/>
            <a:r>
              <a:rPr lang="es-ES" sz="2000" dirty="0" smtClean="0"/>
              <a:t>Determinar la preferencia en cuanto al nombre.</a:t>
            </a:r>
            <a:endParaRPr lang="en-US" sz="2000" dirty="0" smtClean="0"/>
          </a:p>
          <a:p>
            <a:pPr lvl="0"/>
            <a:r>
              <a:rPr lang="es-ES" sz="2000" dirty="0" smtClean="0"/>
              <a:t>Establecer el lugar más adecuado para la construcción de las instalaciones.</a:t>
            </a:r>
            <a:endParaRPr lang="en-US" sz="2000" dirty="0" smtClean="0"/>
          </a:p>
          <a:p>
            <a:pPr lvl="0"/>
            <a:endParaRPr lang="en-US" sz="24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Objetivos</a:t>
            </a:r>
            <a:r>
              <a:rPr lang="en-US" dirty="0" smtClean="0"/>
              <a:t> del </a:t>
            </a:r>
            <a:r>
              <a:rPr lang="en-US" dirty="0" err="1" smtClean="0"/>
              <a:t>Estudio</a:t>
            </a:r>
            <a:r>
              <a:rPr lang="en-US" dirty="0" smtClean="0"/>
              <a:t> de Mercado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785786" y="42860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Estudio de Mercado</a:t>
            </a:r>
            <a:endParaRPr lang="es-E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/>
          </p:cNvGrpSpPr>
          <p:nvPr>
            <p:ph idx="1"/>
          </p:nvPr>
        </p:nvGrpSpPr>
        <p:grpSpPr bwMode="auto">
          <a:xfrm>
            <a:off x="3643306" y="2000240"/>
            <a:ext cx="5043494" cy="4217993"/>
            <a:chOff x="21" y="646"/>
            <a:chExt cx="5589" cy="3332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632" y="1344"/>
              <a:ext cx="2544" cy="249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C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161" y="1968"/>
              <a:ext cx="1485" cy="1344"/>
              <a:chOff x="1892" y="1920"/>
              <a:chExt cx="1925" cy="1680"/>
            </a:xfrm>
          </p:grpSpPr>
          <p:sp>
            <p:nvSpPr>
              <p:cNvPr id="51" name="Oval 6"/>
              <p:cNvSpPr>
                <a:spLocks noChangeArrowheads="1"/>
              </p:cNvSpPr>
              <p:nvPr/>
            </p:nvSpPr>
            <p:spPr bwMode="gray">
              <a:xfrm>
                <a:off x="1892" y="1920"/>
                <a:ext cx="1925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42E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52" name="Freeform 7"/>
              <p:cNvSpPr>
                <a:spLocks/>
              </p:cNvSpPr>
              <p:nvPr/>
            </p:nvSpPr>
            <p:spPr bwMode="gray">
              <a:xfrm>
                <a:off x="2124" y="1948"/>
                <a:ext cx="1458" cy="634"/>
              </a:xfrm>
              <a:custGeom>
                <a:avLst/>
                <a:gdLst>
                  <a:gd name="T0" fmla="*/ 1858 w 1321"/>
                  <a:gd name="T1" fmla="*/ 199 h 712"/>
                  <a:gd name="T2" fmla="*/ 1882 w 1321"/>
                  <a:gd name="T3" fmla="*/ 221 h 712"/>
                  <a:gd name="T4" fmla="*/ 1887 w 1321"/>
                  <a:gd name="T5" fmla="*/ 240 h 712"/>
                  <a:gd name="T6" fmla="*/ 1879 w 1321"/>
                  <a:gd name="T7" fmla="*/ 257 h 712"/>
                  <a:gd name="T8" fmla="*/ 1854 w 1321"/>
                  <a:gd name="T9" fmla="*/ 273 h 712"/>
                  <a:gd name="T10" fmla="*/ 1817 w 1321"/>
                  <a:gd name="T11" fmla="*/ 289 h 712"/>
                  <a:gd name="T12" fmla="*/ 1771 w 1321"/>
                  <a:gd name="T13" fmla="*/ 301 h 712"/>
                  <a:gd name="T14" fmla="*/ 1707 w 1321"/>
                  <a:gd name="T15" fmla="*/ 313 h 712"/>
                  <a:gd name="T16" fmla="*/ 1637 w 1321"/>
                  <a:gd name="T17" fmla="*/ 324 h 712"/>
                  <a:gd name="T18" fmla="*/ 1560 w 1321"/>
                  <a:gd name="T19" fmla="*/ 332 h 712"/>
                  <a:gd name="T20" fmla="*/ 1472 w 1321"/>
                  <a:gd name="T21" fmla="*/ 340 h 712"/>
                  <a:gd name="T22" fmla="*/ 1383 w 1321"/>
                  <a:gd name="T23" fmla="*/ 345 h 712"/>
                  <a:gd name="T24" fmla="*/ 1279 w 1321"/>
                  <a:gd name="T25" fmla="*/ 351 h 712"/>
                  <a:gd name="T26" fmla="*/ 1177 w 1321"/>
                  <a:gd name="T27" fmla="*/ 354 h 712"/>
                  <a:gd name="T28" fmla="*/ 1136 w 1321"/>
                  <a:gd name="T29" fmla="*/ 355 h 712"/>
                  <a:gd name="T30" fmla="*/ 679 w 1321"/>
                  <a:gd name="T31" fmla="*/ 355 h 712"/>
                  <a:gd name="T32" fmla="*/ 673 w 1321"/>
                  <a:gd name="T33" fmla="*/ 355 h 712"/>
                  <a:gd name="T34" fmla="*/ 584 w 1321"/>
                  <a:gd name="T35" fmla="*/ 353 h 712"/>
                  <a:gd name="T36" fmla="*/ 497 w 1321"/>
                  <a:gd name="T37" fmla="*/ 351 h 712"/>
                  <a:gd name="T38" fmla="*/ 415 w 1321"/>
                  <a:gd name="T39" fmla="*/ 347 h 712"/>
                  <a:gd name="T40" fmla="*/ 338 w 1321"/>
                  <a:gd name="T41" fmla="*/ 344 h 712"/>
                  <a:gd name="T42" fmla="*/ 267 w 1321"/>
                  <a:gd name="T43" fmla="*/ 337 h 712"/>
                  <a:gd name="T44" fmla="*/ 200 w 1321"/>
                  <a:gd name="T45" fmla="*/ 329 h 712"/>
                  <a:gd name="T46" fmla="*/ 145 w 1321"/>
                  <a:gd name="T47" fmla="*/ 323 h 712"/>
                  <a:gd name="T48" fmla="*/ 96 w 1321"/>
                  <a:gd name="T49" fmla="*/ 314 h 712"/>
                  <a:gd name="T50" fmla="*/ 55 w 1321"/>
                  <a:gd name="T51" fmla="*/ 303 h 712"/>
                  <a:gd name="T52" fmla="*/ 26 w 1321"/>
                  <a:gd name="T53" fmla="*/ 290 h 712"/>
                  <a:gd name="T54" fmla="*/ 10 w 1321"/>
                  <a:gd name="T55" fmla="*/ 276 h 712"/>
                  <a:gd name="T56" fmla="*/ 0 w 1321"/>
                  <a:gd name="T57" fmla="*/ 261 h 712"/>
                  <a:gd name="T58" fmla="*/ 0 w 1321"/>
                  <a:gd name="T59" fmla="*/ 259 h 712"/>
                  <a:gd name="T60" fmla="*/ 4 w 1321"/>
                  <a:gd name="T61" fmla="*/ 242 h 712"/>
                  <a:gd name="T62" fmla="*/ 24 w 1321"/>
                  <a:gd name="T63" fmla="*/ 222 h 712"/>
                  <a:gd name="T64" fmla="*/ 73 w 1321"/>
                  <a:gd name="T65" fmla="*/ 184 h 712"/>
                  <a:gd name="T66" fmla="*/ 132 w 1321"/>
                  <a:gd name="T67" fmla="*/ 149 h 712"/>
                  <a:gd name="T68" fmla="*/ 210 w 1321"/>
                  <a:gd name="T69" fmla="*/ 118 h 712"/>
                  <a:gd name="T70" fmla="*/ 290 w 1321"/>
                  <a:gd name="T71" fmla="*/ 88 h 712"/>
                  <a:gd name="T72" fmla="*/ 386 w 1321"/>
                  <a:gd name="T73" fmla="*/ 61 h 712"/>
                  <a:gd name="T74" fmla="*/ 489 w 1321"/>
                  <a:gd name="T75" fmla="*/ 41 h 712"/>
                  <a:gd name="T76" fmla="*/ 592 w 1321"/>
                  <a:gd name="T77" fmla="*/ 23 h 712"/>
                  <a:gd name="T78" fmla="*/ 712 w 1321"/>
                  <a:gd name="T79" fmla="*/ 11 h 712"/>
                  <a:gd name="T80" fmla="*/ 830 w 1321"/>
                  <a:gd name="T81" fmla="*/ 4 h 712"/>
                  <a:gd name="T82" fmla="*/ 954 w 1321"/>
                  <a:gd name="T83" fmla="*/ 0 h 712"/>
                  <a:gd name="T84" fmla="*/ 954 w 1321"/>
                  <a:gd name="T85" fmla="*/ 0 h 712"/>
                  <a:gd name="T86" fmla="*/ 1085 w 1321"/>
                  <a:gd name="T87" fmla="*/ 4 h 712"/>
                  <a:gd name="T88" fmla="*/ 1210 w 1321"/>
                  <a:gd name="T89" fmla="*/ 11 h 712"/>
                  <a:gd name="T90" fmla="*/ 1331 w 1321"/>
                  <a:gd name="T91" fmla="*/ 26 h 712"/>
                  <a:gd name="T92" fmla="*/ 1443 w 1321"/>
                  <a:gd name="T93" fmla="*/ 45 h 712"/>
                  <a:gd name="T94" fmla="*/ 1546 w 1321"/>
                  <a:gd name="T95" fmla="*/ 69 h 712"/>
                  <a:gd name="T96" fmla="*/ 1642 w 1321"/>
                  <a:gd name="T97" fmla="*/ 97 h 712"/>
                  <a:gd name="T98" fmla="*/ 1726 w 1321"/>
                  <a:gd name="T99" fmla="*/ 127 h 712"/>
                  <a:gd name="T100" fmla="*/ 1798 w 1321"/>
                  <a:gd name="T101" fmla="*/ 162 h 712"/>
                  <a:gd name="T102" fmla="*/ 1858 w 1321"/>
                  <a:gd name="T103" fmla="*/ 199 h 712"/>
                  <a:gd name="T104" fmla="*/ 1858 w 1321"/>
                  <a:gd name="T105" fmla="*/ 19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</p:grpSp>
        <p:sp>
          <p:nvSpPr>
            <p:cNvPr id="7" name="Text Box 8"/>
            <p:cNvSpPr txBox="1">
              <a:spLocks noChangeArrowheads="1"/>
            </p:cNvSpPr>
            <p:nvPr/>
          </p:nvSpPr>
          <p:spPr bwMode="gray">
            <a:xfrm>
              <a:off x="1845" y="2385"/>
              <a:ext cx="2025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COMPETITIVIDAD</a:t>
              </a:r>
            </a:p>
            <a:p>
              <a:pPr algn="ctr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DE LA </a:t>
              </a:r>
            </a:p>
            <a:p>
              <a:pPr algn="ctr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INDUSTRIA</a:t>
              </a: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2640" y="1104"/>
              <a:ext cx="432" cy="415"/>
              <a:chOff x="2640" y="1088"/>
              <a:chExt cx="432" cy="415"/>
            </a:xfrm>
          </p:grpSpPr>
          <p:grpSp>
            <p:nvGrpSpPr>
              <p:cNvPr id="47" name="Group 10"/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49" name="Oval 1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2353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C"/>
                </a:p>
              </p:txBody>
            </p:sp>
            <p:sp>
              <p:nvSpPr>
                <p:cNvPr id="50" name="Freeform 1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60 w 1321"/>
                    <a:gd name="T1" fmla="*/ 199 h 712"/>
                    <a:gd name="T2" fmla="*/ 1174 w 1321"/>
                    <a:gd name="T3" fmla="*/ 221 h 712"/>
                    <a:gd name="T4" fmla="*/ 1177 w 1321"/>
                    <a:gd name="T5" fmla="*/ 240 h 712"/>
                    <a:gd name="T6" fmla="*/ 1172 w 1321"/>
                    <a:gd name="T7" fmla="*/ 257 h 712"/>
                    <a:gd name="T8" fmla="*/ 1157 w 1321"/>
                    <a:gd name="T9" fmla="*/ 273 h 712"/>
                    <a:gd name="T10" fmla="*/ 1134 w 1321"/>
                    <a:gd name="T11" fmla="*/ 289 h 712"/>
                    <a:gd name="T12" fmla="*/ 1105 w 1321"/>
                    <a:gd name="T13" fmla="*/ 301 h 712"/>
                    <a:gd name="T14" fmla="*/ 1066 w 1321"/>
                    <a:gd name="T15" fmla="*/ 313 h 712"/>
                    <a:gd name="T16" fmla="*/ 1023 w 1321"/>
                    <a:gd name="T17" fmla="*/ 324 h 712"/>
                    <a:gd name="T18" fmla="*/ 973 w 1321"/>
                    <a:gd name="T19" fmla="*/ 332 h 712"/>
                    <a:gd name="T20" fmla="*/ 919 w 1321"/>
                    <a:gd name="T21" fmla="*/ 340 h 712"/>
                    <a:gd name="T22" fmla="*/ 862 w 1321"/>
                    <a:gd name="T23" fmla="*/ 345 h 712"/>
                    <a:gd name="T24" fmla="*/ 799 w 1321"/>
                    <a:gd name="T25" fmla="*/ 351 h 712"/>
                    <a:gd name="T26" fmla="*/ 735 w 1321"/>
                    <a:gd name="T27" fmla="*/ 354 h 712"/>
                    <a:gd name="T28" fmla="*/ 709 w 1321"/>
                    <a:gd name="T29" fmla="*/ 355 h 712"/>
                    <a:gd name="T30" fmla="*/ 425 w 1321"/>
                    <a:gd name="T31" fmla="*/ 355 h 712"/>
                    <a:gd name="T32" fmla="*/ 421 w 1321"/>
                    <a:gd name="T33" fmla="*/ 355 h 712"/>
                    <a:gd name="T34" fmla="*/ 365 w 1321"/>
                    <a:gd name="T35" fmla="*/ 353 h 712"/>
                    <a:gd name="T36" fmla="*/ 311 w 1321"/>
                    <a:gd name="T37" fmla="*/ 351 h 712"/>
                    <a:gd name="T38" fmla="*/ 260 w 1321"/>
                    <a:gd name="T39" fmla="*/ 347 h 712"/>
                    <a:gd name="T40" fmla="*/ 211 w 1321"/>
                    <a:gd name="T41" fmla="*/ 344 h 712"/>
                    <a:gd name="T42" fmla="*/ 167 w 1321"/>
                    <a:gd name="T43" fmla="*/ 337 h 712"/>
                    <a:gd name="T44" fmla="*/ 126 w 1321"/>
                    <a:gd name="T45" fmla="*/ 329 h 712"/>
                    <a:gd name="T46" fmla="*/ 90 w 1321"/>
                    <a:gd name="T47" fmla="*/ 323 h 712"/>
                    <a:gd name="T48" fmla="*/ 61 w 1321"/>
                    <a:gd name="T49" fmla="*/ 314 h 712"/>
                    <a:gd name="T50" fmla="*/ 33 w 1321"/>
                    <a:gd name="T51" fmla="*/ 303 h 712"/>
                    <a:gd name="T52" fmla="*/ 18 w 1321"/>
                    <a:gd name="T53" fmla="*/ 290 h 712"/>
                    <a:gd name="T54" fmla="*/ 6 w 1321"/>
                    <a:gd name="T55" fmla="*/ 276 h 712"/>
                    <a:gd name="T56" fmla="*/ 0 w 1321"/>
                    <a:gd name="T57" fmla="*/ 261 h 712"/>
                    <a:gd name="T58" fmla="*/ 0 w 1321"/>
                    <a:gd name="T59" fmla="*/ 259 h 712"/>
                    <a:gd name="T60" fmla="*/ 4 w 1321"/>
                    <a:gd name="T61" fmla="*/ 242 h 712"/>
                    <a:gd name="T62" fmla="*/ 16 w 1321"/>
                    <a:gd name="T63" fmla="*/ 222 h 712"/>
                    <a:gd name="T64" fmla="*/ 45 w 1321"/>
                    <a:gd name="T65" fmla="*/ 184 h 712"/>
                    <a:gd name="T66" fmla="*/ 82 w 1321"/>
                    <a:gd name="T67" fmla="*/ 149 h 712"/>
                    <a:gd name="T68" fmla="*/ 130 w 1321"/>
                    <a:gd name="T69" fmla="*/ 118 h 712"/>
                    <a:gd name="T70" fmla="*/ 181 w 1321"/>
                    <a:gd name="T71" fmla="*/ 88 h 712"/>
                    <a:gd name="T72" fmla="*/ 240 w 1321"/>
                    <a:gd name="T73" fmla="*/ 61 h 712"/>
                    <a:gd name="T74" fmla="*/ 305 w 1321"/>
                    <a:gd name="T75" fmla="*/ 41 h 712"/>
                    <a:gd name="T76" fmla="*/ 370 w 1321"/>
                    <a:gd name="T77" fmla="*/ 23 h 712"/>
                    <a:gd name="T78" fmla="*/ 443 w 1321"/>
                    <a:gd name="T79" fmla="*/ 11 h 712"/>
                    <a:gd name="T80" fmla="*/ 518 w 1321"/>
                    <a:gd name="T81" fmla="*/ 4 h 712"/>
                    <a:gd name="T82" fmla="*/ 595 w 1321"/>
                    <a:gd name="T83" fmla="*/ 0 h 712"/>
                    <a:gd name="T84" fmla="*/ 595 w 1321"/>
                    <a:gd name="T85" fmla="*/ 0 h 712"/>
                    <a:gd name="T86" fmla="*/ 677 w 1321"/>
                    <a:gd name="T87" fmla="*/ 4 h 712"/>
                    <a:gd name="T88" fmla="*/ 755 w 1321"/>
                    <a:gd name="T89" fmla="*/ 11 h 712"/>
                    <a:gd name="T90" fmla="*/ 831 w 1321"/>
                    <a:gd name="T91" fmla="*/ 26 h 712"/>
                    <a:gd name="T92" fmla="*/ 901 w 1321"/>
                    <a:gd name="T93" fmla="*/ 45 h 712"/>
                    <a:gd name="T94" fmla="*/ 965 w 1321"/>
                    <a:gd name="T95" fmla="*/ 69 h 712"/>
                    <a:gd name="T96" fmla="*/ 1024 w 1321"/>
                    <a:gd name="T97" fmla="*/ 97 h 712"/>
                    <a:gd name="T98" fmla="*/ 1077 w 1321"/>
                    <a:gd name="T99" fmla="*/ 127 h 712"/>
                    <a:gd name="T100" fmla="*/ 1122 w 1321"/>
                    <a:gd name="T101" fmla="*/ 162 h 712"/>
                    <a:gd name="T102" fmla="*/ 1160 w 1321"/>
                    <a:gd name="T103" fmla="*/ 199 h 712"/>
                    <a:gd name="T104" fmla="*/ 1160 w 1321"/>
                    <a:gd name="T105" fmla="*/ 199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C"/>
                </a:p>
              </p:txBody>
            </p:sp>
          </p:grpSp>
          <p:sp>
            <p:nvSpPr>
              <p:cNvPr id="48" name="Text Box 13"/>
              <p:cNvSpPr txBox="1">
                <a:spLocks noChangeArrowheads="1"/>
              </p:cNvSpPr>
              <p:nvPr/>
            </p:nvSpPr>
            <p:spPr bwMode="gray">
              <a:xfrm>
                <a:off x="2745" y="1152"/>
                <a:ext cx="240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L</a:t>
                </a:r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2236" y="3196"/>
              <a:ext cx="198" cy="171"/>
              <a:chOff x="2236" y="3196"/>
              <a:chExt cx="198" cy="171"/>
            </a:xfrm>
          </p:grpSpPr>
          <p:sp>
            <p:nvSpPr>
              <p:cNvPr id="45" name="Oval 15"/>
              <p:cNvSpPr>
                <a:spLocks noChangeArrowheads="1"/>
              </p:cNvSpPr>
              <p:nvPr/>
            </p:nvSpPr>
            <p:spPr bwMode="gray">
              <a:xfrm rot="18227093">
                <a:off x="2239" y="328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C"/>
              </a:p>
            </p:txBody>
          </p:sp>
          <p:sp>
            <p:nvSpPr>
              <p:cNvPr id="46" name="Oval 16"/>
              <p:cNvSpPr>
                <a:spLocks noChangeArrowheads="1"/>
              </p:cNvSpPr>
              <p:nvPr/>
            </p:nvSpPr>
            <p:spPr bwMode="gray">
              <a:xfrm rot="18227093">
                <a:off x="2350" y="3193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C"/>
              </a:p>
            </p:txBody>
          </p:sp>
        </p:grpSp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1767" y="3357"/>
              <a:ext cx="528" cy="446"/>
              <a:chOff x="1767" y="3357"/>
              <a:chExt cx="528" cy="446"/>
            </a:xfrm>
          </p:grpSpPr>
          <p:grpSp>
            <p:nvGrpSpPr>
              <p:cNvPr id="41" name="Group 18"/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43" name="Oval 1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C"/>
                </a:p>
              </p:txBody>
            </p:sp>
            <p:sp>
              <p:nvSpPr>
                <p:cNvPr id="44" name="Freeform 2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60 w 1321"/>
                    <a:gd name="T1" fmla="*/ 199 h 712"/>
                    <a:gd name="T2" fmla="*/ 1174 w 1321"/>
                    <a:gd name="T3" fmla="*/ 221 h 712"/>
                    <a:gd name="T4" fmla="*/ 1177 w 1321"/>
                    <a:gd name="T5" fmla="*/ 240 h 712"/>
                    <a:gd name="T6" fmla="*/ 1172 w 1321"/>
                    <a:gd name="T7" fmla="*/ 257 h 712"/>
                    <a:gd name="T8" fmla="*/ 1157 w 1321"/>
                    <a:gd name="T9" fmla="*/ 273 h 712"/>
                    <a:gd name="T10" fmla="*/ 1134 w 1321"/>
                    <a:gd name="T11" fmla="*/ 289 h 712"/>
                    <a:gd name="T12" fmla="*/ 1105 w 1321"/>
                    <a:gd name="T13" fmla="*/ 301 h 712"/>
                    <a:gd name="T14" fmla="*/ 1066 w 1321"/>
                    <a:gd name="T15" fmla="*/ 313 h 712"/>
                    <a:gd name="T16" fmla="*/ 1023 w 1321"/>
                    <a:gd name="T17" fmla="*/ 324 h 712"/>
                    <a:gd name="T18" fmla="*/ 973 w 1321"/>
                    <a:gd name="T19" fmla="*/ 332 h 712"/>
                    <a:gd name="T20" fmla="*/ 919 w 1321"/>
                    <a:gd name="T21" fmla="*/ 340 h 712"/>
                    <a:gd name="T22" fmla="*/ 862 w 1321"/>
                    <a:gd name="T23" fmla="*/ 345 h 712"/>
                    <a:gd name="T24" fmla="*/ 799 w 1321"/>
                    <a:gd name="T25" fmla="*/ 351 h 712"/>
                    <a:gd name="T26" fmla="*/ 735 w 1321"/>
                    <a:gd name="T27" fmla="*/ 354 h 712"/>
                    <a:gd name="T28" fmla="*/ 709 w 1321"/>
                    <a:gd name="T29" fmla="*/ 355 h 712"/>
                    <a:gd name="T30" fmla="*/ 425 w 1321"/>
                    <a:gd name="T31" fmla="*/ 355 h 712"/>
                    <a:gd name="T32" fmla="*/ 421 w 1321"/>
                    <a:gd name="T33" fmla="*/ 355 h 712"/>
                    <a:gd name="T34" fmla="*/ 365 w 1321"/>
                    <a:gd name="T35" fmla="*/ 353 h 712"/>
                    <a:gd name="T36" fmla="*/ 311 w 1321"/>
                    <a:gd name="T37" fmla="*/ 351 h 712"/>
                    <a:gd name="T38" fmla="*/ 260 w 1321"/>
                    <a:gd name="T39" fmla="*/ 347 h 712"/>
                    <a:gd name="T40" fmla="*/ 211 w 1321"/>
                    <a:gd name="T41" fmla="*/ 344 h 712"/>
                    <a:gd name="T42" fmla="*/ 167 w 1321"/>
                    <a:gd name="T43" fmla="*/ 337 h 712"/>
                    <a:gd name="T44" fmla="*/ 126 w 1321"/>
                    <a:gd name="T45" fmla="*/ 329 h 712"/>
                    <a:gd name="T46" fmla="*/ 90 w 1321"/>
                    <a:gd name="T47" fmla="*/ 323 h 712"/>
                    <a:gd name="T48" fmla="*/ 61 w 1321"/>
                    <a:gd name="T49" fmla="*/ 314 h 712"/>
                    <a:gd name="T50" fmla="*/ 33 w 1321"/>
                    <a:gd name="T51" fmla="*/ 303 h 712"/>
                    <a:gd name="T52" fmla="*/ 18 w 1321"/>
                    <a:gd name="T53" fmla="*/ 290 h 712"/>
                    <a:gd name="T54" fmla="*/ 6 w 1321"/>
                    <a:gd name="T55" fmla="*/ 276 h 712"/>
                    <a:gd name="T56" fmla="*/ 0 w 1321"/>
                    <a:gd name="T57" fmla="*/ 261 h 712"/>
                    <a:gd name="T58" fmla="*/ 0 w 1321"/>
                    <a:gd name="T59" fmla="*/ 259 h 712"/>
                    <a:gd name="T60" fmla="*/ 4 w 1321"/>
                    <a:gd name="T61" fmla="*/ 242 h 712"/>
                    <a:gd name="T62" fmla="*/ 16 w 1321"/>
                    <a:gd name="T63" fmla="*/ 222 h 712"/>
                    <a:gd name="T64" fmla="*/ 45 w 1321"/>
                    <a:gd name="T65" fmla="*/ 184 h 712"/>
                    <a:gd name="T66" fmla="*/ 82 w 1321"/>
                    <a:gd name="T67" fmla="*/ 149 h 712"/>
                    <a:gd name="T68" fmla="*/ 130 w 1321"/>
                    <a:gd name="T69" fmla="*/ 118 h 712"/>
                    <a:gd name="T70" fmla="*/ 181 w 1321"/>
                    <a:gd name="T71" fmla="*/ 88 h 712"/>
                    <a:gd name="T72" fmla="*/ 240 w 1321"/>
                    <a:gd name="T73" fmla="*/ 61 h 712"/>
                    <a:gd name="T74" fmla="*/ 305 w 1321"/>
                    <a:gd name="T75" fmla="*/ 41 h 712"/>
                    <a:gd name="T76" fmla="*/ 370 w 1321"/>
                    <a:gd name="T77" fmla="*/ 23 h 712"/>
                    <a:gd name="T78" fmla="*/ 443 w 1321"/>
                    <a:gd name="T79" fmla="*/ 11 h 712"/>
                    <a:gd name="T80" fmla="*/ 518 w 1321"/>
                    <a:gd name="T81" fmla="*/ 4 h 712"/>
                    <a:gd name="T82" fmla="*/ 595 w 1321"/>
                    <a:gd name="T83" fmla="*/ 0 h 712"/>
                    <a:gd name="T84" fmla="*/ 595 w 1321"/>
                    <a:gd name="T85" fmla="*/ 0 h 712"/>
                    <a:gd name="T86" fmla="*/ 677 w 1321"/>
                    <a:gd name="T87" fmla="*/ 4 h 712"/>
                    <a:gd name="T88" fmla="*/ 755 w 1321"/>
                    <a:gd name="T89" fmla="*/ 11 h 712"/>
                    <a:gd name="T90" fmla="*/ 831 w 1321"/>
                    <a:gd name="T91" fmla="*/ 26 h 712"/>
                    <a:gd name="T92" fmla="*/ 901 w 1321"/>
                    <a:gd name="T93" fmla="*/ 45 h 712"/>
                    <a:gd name="T94" fmla="*/ 965 w 1321"/>
                    <a:gd name="T95" fmla="*/ 69 h 712"/>
                    <a:gd name="T96" fmla="*/ 1024 w 1321"/>
                    <a:gd name="T97" fmla="*/ 97 h 712"/>
                    <a:gd name="T98" fmla="*/ 1077 w 1321"/>
                    <a:gd name="T99" fmla="*/ 127 h 712"/>
                    <a:gd name="T100" fmla="*/ 1122 w 1321"/>
                    <a:gd name="T101" fmla="*/ 162 h 712"/>
                    <a:gd name="T102" fmla="*/ 1160 w 1321"/>
                    <a:gd name="T103" fmla="*/ 199 h 712"/>
                    <a:gd name="T104" fmla="*/ 1160 w 1321"/>
                    <a:gd name="T105" fmla="*/ 199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C"/>
                </a:p>
              </p:txBody>
            </p:sp>
          </p:grpSp>
          <p:sp>
            <p:nvSpPr>
              <p:cNvPr id="42" name="Text Box 21"/>
              <p:cNvSpPr txBox="1">
                <a:spLocks noChangeArrowheads="1"/>
              </p:cNvSpPr>
              <p:nvPr/>
            </p:nvSpPr>
            <p:spPr bwMode="gray">
              <a:xfrm>
                <a:off x="1767" y="3438"/>
                <a:ext cx="528" cy="3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M</a:t>
                </a:r>
              </a:p>
            </p:txBody>
          </p:sp>
        </p:grp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3938" y="1968"/>
              <a:chExt cx="430" cy="437"/>
            </a:xfrm>
          </p:grpSpPr>
          <p:grpSp>
            <p:nvGrpSpPr>
              <p:cNvPr id="37" name="Group 23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39" name="Oval 2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57647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C"/>
                </a:p>
              </p:txBody>
            </p:sp>
            <p:sp>
              <p:nvSpPr>
                <p:cNvPr id="40" name="Freeform 2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60 w 1321"/>
                    <a:gd name="T1" fmla="*/ 199 h 712"/>
                    <a:gd name="T2" fmla="*/ 1174 w 1321"/>
                    <a:gd name="T3" fmla="*/ 221 h 712"/>
                    <a:gd name="T4" fmla="*/ 1177 w 1321"/>
                    <a:gd name="T5" fmla="*/ 240 h 712"/>
                    <a:gd name="T6" fmla="*/ 1172 w 1321"/>
                    <a:gd name="T7" fmla="*/ 257 h 712"/>
                    <a:gd name="T8" fmla="*/ 1157 w 1321"/>
                    <a:gd name="T9" fmla="*/ 273 h 712"/>
                    <a:gd name="T10" fmla="*/ 1134 w 1321"/>
                    <a:gd name="T11" fmla="*/ 289 h 712"/>
                    <a:gd name="T12" fmla="*/ 1105 w 1321"/>
                    <a:gd name="T13" fmla="*/ 301 h 712"/>
                    <a:gd name="T14" fmla="*/ 1066 w 1321"/>
                    <a:gd name="T15" fmla="*/ 313 h 712"/>
                    <a:gd name="T16" fmla="*/ 1023 w 1321"/>
                    <a:gd name="T17" fmla="*/ 324 h 712"/>
                    <a:gd name="T18" fmla="*/ 973 w 1321"/>
                    <a:gd name="T19" fmla="*/ 332 h 712"/>
                    <a:gd name="T20" fmla="*/ 919 w 1321"/>
                    <a:gd name="T21" fmla="*/ 340 h 712"/>
                    <a:gd name="T22" fmla="*/ 862 w 1321"/>
                    <a:gd name="T23" fmla="*/ 345 h 712"/>
                    <a:gd name="T24" fmla="*/ 799 w 1321"/>
                    <a:gd name="T25" fmla="*/ 351 h 712"/>
                    <a:gd name="T26" fmla="*/ 735 w 1321"/>
                    <a:gd name="T27" fmla="*/ 354 h 712"/>
                    <a:gd name="T28" fmla="*/ 709 w 1321"/>
                    <a:gd name="T29" fmla="*/ 355 h 712"/>
                    <a:gd name="T30" fmla="*/ 425 w 1321"/>
                    <a:gd name="T31" fmla="*/ 355 h 712"/>
                    <a:gd name="T32" fmla="*/ 421 w 1321"/>
                    <a:gd name="T33" fmla="*/ 355 h 712"/>
                    <a:gd name="T34" fmla="*/ 365 w 1321"/>
                    <a:gd name="T35" fmla="*/ 353 h 712"/>
                    <a:gd name="T36" fmla="*/ 311 w 1321"/>
                    <a:gd name="T37" fmla="*/ 351 h 712"/>
                    <a:gd name="T38" fmla="*/ 260 w 1321"/>
                    <a:gd name="T39" fmla="*/ 347 h 712"/>
                    <a:gd name="T40" fmla="*/ 211 w 1321"/>
                    <a:gd name="T41" fmla="*/ 344 h 712"/>
                    <a:gd name="T42" fmla="*/ 167 w 1321"/>
                    <a:gd name="T43" fmla="*/ 337 h 712"/>
                    <a:gd name="T44" fmla="*/ 126 w 1321"/>
                    <a:gd name="T45" fmla="*/ 329 h 712"/>
                    <a:gd name="T46" fmla="*/ 90 w 1321"/>
                    <a:gd name="T47" fmla="*/ 323 h 712"/>
                    <a:gd name="T48" fmla="*/ 61 w 1321"/>
                    <a:gd name="T49" fmla="*/ 314 h 712"/>
                    <a:gd name="T50" fmla="*/ 33 w 1321"/>
                    <a:gd name="T51" fmla="*/ 303 h 712"/>
                    <a:gd name="T52" fmla="*/ 18 w 1321"/>
                    <a:gd name="T53" fmla="*/ 290 h 712"/>
                    <a:gd name="T54" fmla="*/ 6 w 1321"/>
                    <a:gd name="T55" fmla="*/ 276 h 712"/>
                    <a:gd name="T56" fmla="*/ 0 w 1321"/>
                    <a:gd name="T57" fmla="*/ 261 h 712"/>
                    <a:gd name="T58" fmla="*/ 0 w 1321"/>
                    <a:gd name="T59" fmla="*/ 259 h 712"/>
                    <a:gd name="T60" fmla="*/ 4 w 1321"/>
                    <a:gd name="T61" fmla="*/ 242 h 712"/>
                    <a:gd name="T62" fmla="*/ 16 w 1321"/>
                    <a:gd name="T63" fmla="*/ 222 h 712"/>
                    <a:gd name="T64" fmla="*/ 45 w 1321"/>
                    <a:gd name="T65" fmla="*/ 184 h 712"/>
                    <a:gd name="T66" fmla="*/ 82 w 1321"/>
                    <a:gd name="T67" fmla="*/ 149 h 712"/>
                    <a:gd name="T68" fmla="*/ 130 w 1321"/>
                    <a:gd name="T69" fmla="*/ 118 h 712"/>
                    <a:gd name="T70" fmla="*/ 181 w 1321"/>
                    <a:gd name="T71" fmla="*/ 88 h 712"/>
                    <a:gd name="T72" fmla="*/ 240 w 1321"/>
                    <a:gd name="T73" fmla="*/ 61 h 712"/>
                    <a:gd name="T74" fmla="*/ 305 w 1321"/>
                    <a:gd name="T75" fmla="*/ 41 h 712"/>
                    <a:gd name="T76" fmla="*/ 370 w 1321"/>
                    <a:gd name="T77" fmla="*/ 23 h 712"/>
                    <a:gd name="T78" fmla="*/ 443 w 1321"/>
                    <a:gd name="T79" fmla="*/ 11 h 712"/>
                    <a:gd name="T80" fmla="*/ 518 w 1321"/>
                    <a:gd name="T81" fmla="*/ 4 h 712"/>
                    <a:gd name="T82" fmla="*/ 595 w 1321"/>
                    <a:gd name="T83" fmla="*/ 0 h 712"/>
                    <a:gd name="T84" fmla="*/ 595 w 1321"/>
                    <a:gd name="T85" fmla="*/ 0 h 712"/>
                    <a:gd name="T86" fmla="*/ 677 w 1321"/>
                    <a:gd name="T87" fmla="*/ 4 h 712"/>
                    <a:gd name="T88" fmla="*/ 755 w 1321"/>
                    <a:gd name="T89" fmla="*/ 11 h 712"/>
                    <a:gd name="T90" fmla="*/ 831 w 1321"/>
                    <a:gd name="T91" fmla="*/ 26 h 712"/>
                    <a:gd name="T92" fmla="*/ 901 w 1321"/>
                    <a:gd name="T93" fmla="*/ 45 h 712"/>
                    <a:gd name="T94" fmla="*/ 965 w 1321"/>
                    <a:gd name="T95" fmla="*/ 69 h 712"/>
                    <a:gd name="T96" fmla="*/ 1024 w 1321"/>
                    <a:gd name="T97" fmla="*/ 97 h 712"/>
                    <a:gd name="T98" fmla="*/ 1077 w 1321"/>
                    <a:gd name="T99" fmla="*/ 127 h 712"/>
                    <a:gd name="T100" fmla="*/ 1122 w 1321"/>
                    <a:gd name="T101" fmla="*/ 162 h 712"/>
                    <a:gd name="T102" fmla="*/ 1160 w 1321"/>
                    <a:gd name="T103" fmla="*/ 199 h 712"/>
                    <a:gd name="T104" fmla="*/ 1160 w 1321"/>
                    <a:gd name="T105" fmla="*/ 199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C"/>
                </a:p>
              </p:txBody>
            </p:sp>
          </p:grpSp>
          <p:sp>
            <p:nvSpPr>
              <p:cNvPr id="38" name="Text Box 26"/>
              <p:cNvSpPr txBox="1">
                <a:spLocks noChangeArrowheads="1"/>
              </p:cNvSpPr>
              <p:nvPr/>
            </p:nvSpPr>
            <p:spPr bwMode="gray">
              <a:xfrm>
                <a:off x="4020" y="2028"/>
                <a:ext cx="300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M</a:t>
                </a:r>
              </a:p>
            </p:txBody>
          </p:sp>
        </p:grpSp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3552" y="3360"/>
              <a:ext cx="412" cy="392"/>
              <a:chOff x="3552" y="3339"/>
              <a:chExt cx="412" cy="392"/>
            </a:xfrm>
          </p:grpSpPr>
          <p:grpSp>
            <p:nvGrpSpPr>
              <p:cNvPr id="33" name="Group 28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35" name="Oval 2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C"/>
                </a:p>
              </p:txBody>
            </p:sp>
            <p:sp>
              <p:nvSpPr>
                <p:cNvPr id="36" name="Freeform 3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60 w 1321"/>
                    <a:gd name="T1" fmla="*/ 199 h 712"/>
                    <a:gd name="T2" fmla="*/ 1174 w 1321"/>
                    <a:gd name="T3" fmla="*/ 221 h 712"/>
                    <a:gd name="T4" fmla="*/ 1177 w 1321"/>
                    <a:gd name="T5" fmla="*/ 240 h 712"/>
                    <a:gd name="T6" fmla="*/ 1172 w 1321"/>
                    <a:gd name="T7" fmla="*/ 257 h 712"/>
                    <a:gd name="T8" fmla="*/ 1157 w 1321"/>
                    <a:gd name="T9" fmla="*/ 273 h 712"/>
                    <a:gd name="T10" fmla="*/ 1134 w 1321"/>
                    <a:gd name="T11" fmla="*/ 289 h 712"/>
                    <a:gd name="T12" fmla="*/ 1105 w 1321"/>
                    <a:gd name="T13" fmla="*/ 301 h 712"/>
                    <a:gd name="T14" fmla="*/ 1066 w 1321"/>
                    <a:gd name="T15" fmla="*/ 313 h 712"/>
                    <a:gd name="T16" fmla="*/ 1023 w 1321"/>
                    <a:gd name="T17" fmla="*/ 324 h 712"/>
                    <a:gd name="T18" fmla="*/ 973 w 1321"/>
                    <a:gd name="T19" fmla="*/ 332 h 712"/>
                    <a:gd name="T20" fmla="*/ 919 w 1321"/>
                    <a:gd name="T21" fmla="*/ 340 h 712"/>
                    <a:gd name="T22" fmla="*/ 862 w 1321"/>
                    <a:gd name="T23" fmla="*/ 345 h 712"/>
                    <a:gd name="T24" fmla="*/ 799 w 1321"/>
                    <a:gd name="T25" fmla="*/ 351 h 712"/>
                    <a:gd name="T26" fmla="*/ 735 w 1321"/>
                    <a:gd name="T27" fmla="*/ 354 h 712"/>
                    <a:gd name="T28" fmla="*/ 709 w 1321"/>
                    <a:gd name="T29" fmla="*/ 355 h 712"/>
                    <a:gd name="T30" fmla="*/ 425 w 1321"/>
                    <a:gd name="T31" fmla="*/ 355 h 712"/>
                    <a:gd name="T32" fmla="*/ 421 w 1321"/>
                    <a:gd name="T33" fmla="*/ 355 h 712"/>
                    <a:gd name="T34" fmla="*/ 365 w 1321"/>
                    <a:gd name="T35" fmla="*/ 353 h 712"/>
                    <a:gd name="T36" fmla="*/ 311 w 1321"/>
                    <a:gd name="T37" fmla="*/ 351 h 712"/>
                    <a:gd name="T38" fmla="*/ 260 w 1321"/>
                    <a:gd name="T39" fmla="*/ 347 h 712"/>
                    <a:gd name="T40" fmla="*/ 211 w 1321"/>
                    <a:gd name="T41" fmla="*/ 344 h 712"/>
                    <a:gd name="T42" fmla="*/ 167 w 1321"/>
                    <a:gd name="T43" fmla="*/ 337 h 712"/>
                    <a:gd name="T44" fmla="*/ 126 w 1321"/>
                    <a:gd name="T45" fmla="*/ 329 h 712"/>
                    <a:gd name="T46" fmla="*/ 90 w 1321"/>
                    <a:gd name="T47" fmla="*/ 323 h 712"/>
                    <a:gd name="T48" fmla="*/ 61 w 1321"/>
                    <a:gd name="T49" fmla="*/ 314 h 712"/>
                    <a:gd name="T50" fmla="*/ 33 w 1321"/>
                    <a:gd name="T51" fmla="*/ 303 h 712"/>
                    <a:gd name="T52" fmla="*/ 18 w 1321"/>
                    <a:gd name="T53" fmla="*/ 290 h 712"/>
                    <a:gd name="T54" fmla="*/ 6 w 1321"/>
                    <a:gd name="T55" fmla="*/ 276 h 712"/>
                    <a:gd name="T56" fmla="*/ 0 w 1321"/>
                    <a:gd name="T57" fmla="*/ 261 h 712"/>
                    <a:gd name="T58" fmla="*/ 0 w 1321"/>
                    <a:gd name="T59" fmla="*/ 259 h 712"/>
                    <a:gd name="T60" fmla="*/ 4 w 1321"/>
                    <a:gd name="T61" fmla="*/ 242 h 712"/>
                    <a:gd name="T62" fmla="*/ 16 w 1321"/>
                    <a:gd name="T63" fmla="*/ 222 h 712"/>
                    <a:gd name="T64" fmla="*/ 45 w 1321"/>
                    <a:gd name="T65" fmla="*/ 184 h 712"/>
                    <a:gd name="T66" fmla="*/ 82 w 1321"/>
                    <a:gd name="T67" fmla="*/ 149 h 712"/>
                    <a:gd name="T68" fmla="*/ 130 w 1321"/>
                    <a:gd name="T69" fmla="*/ 118 h 712"/>
                    <a:gd name="T70" fmla="*/ 181 w 1321"/>
                    <a:gd name="T71" fmla="*/ 88 h 712"/>
                    <a:gd name="T72" fmla="*/ 240 w 1321"/>
                    <a:gd name="T73" fmla="*/ 61 h 712"/>
                    <a:gd name="T74" fmla="*/ 305 w 1321"/>
                    <a:gd name="T75" fmla="*/ 41 h 712"/>
                    <a:gd name="T76" fmla="*/ 370 w 1321"/>
                    <a:gd name="T77" fmla="*/ 23 h 712"/>
                    <a:gd name="T78" fmla="*/ 443 w 1321"/>
                    <a:gd name="T79" fmla="*/ 11 h 712"/>
                    <a:gd name="T80" fmla="*/ 518 w 1321"/>
                    <a:gd name="T81" fmla="*/ 4 h 712"/>
                    <a:gd name="T82" fmla="*/ 595 w 1321"/>
                    <a:gd name="T83" fmla="*/ 0 h 712"/>
                    <a:gd name="T84" fmla="*/ 595 w 1321"/>
                    <a:gd name="T85" fmla="*/ 0 h 712"/>
                    <a:gd name="T86" fmla="*/ 677 w 1321"/>
                    <a:gd name="T87" fmla="*/ 4 h 712"/>
                    <a:gd name="T88" fmla="*/ 755 w 1321"/>
                    <a:gd name="T89" fmla="*/ 11 h 712"/>
                    <a:gd name="T90" fmla="*/ 831 w 1321"/>
                    <a:gd name="T91" fmla="*/ 26 h 712"/>
                    <a:gd name="T92" fmla="*/ 901 w 1321"/>
                    <a:gd name="T93" fmla="*/ 45 h 712"/>
                    <a:gd name="T94" fmla="*/ 965 w 1321"/>
                    <a:gd name="T95" fmla="*/ 69 h 712"/>
                    <a:gd name="T96" fmla="*/ 1024 w 1321"/>
                    <a:gd name="T97" fmla="*/ 97 h 712"/>
                    <a:gd name="T98" fmla="*/ 1077 w 1321"/>
                    <a:gd name="T99" fmla="*/ 127 h 712"/>
                    <a:gd name="T100" fmla="*/ 1122 w 1321"/>
                    <a:gd name="T101" fmla="*/ 162 h 712"/>
                    <a:gd name="T102" fmla="*/ 1160 w 1321"/>
                    <a:gd name="T103" fmla="*/ 199 h 712"/>
                    <a:gd name="T104" fmla="*/ 1160 w 1321"/>
                    <a:gd name="T105" fmla="*/ 199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C"/>
                </a:p>
              </p:txBody>
            </p:sp>
          </p:grpSp>
          <p:sp>
            <p:nvSpPr>
              <p:cNvPr id="34" name="Text Box 31"/>
              <p:cNvSpPr txBox="1">
                <a:spLocks noChangeArrowheads="1"/>
              </p:cNvSpPr>
              <p:nvPr/>
            </p:nvSpPr>
            <p:spPr bwMode="gray">
              <a:xfrm>
                <a:off x="3641" y="3360"/>
                <a:ext cx="240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L</a:t>
                </a:r>
              </a:p>
            </p:txBody>
          </p:sp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1488" y="1968"/>
              <a:ext cx="452" cy="432"/>
              <a:chOff x="1488" y="1968"/>
              <a:chExt cx="452" cy="432"/>
            </a:xfrm>
          </p:grpSpPr>
          <p:grpSp>
            <p:nvGrpSpPr>
              <p:cNvPr id="29" name="Group 33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31" name="Oval 3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C"/>
                </a:p>
              </p:txBody>
            </p:sp>
            <p:sp>
              <p:nvSpPr>
                <p:cNvPr id="32" name="Freeform 3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60 w 1321"/>
                    <a:gd name="T1" fmla="*/ 199 h 712"/>
                    <a:gd name="T2" fmla="*/ 1174 w 1321"/>
                    <a:gd name="T3" fmla="*/ 221 h 712"/>
                    <a:gd name="T4" fmla="*/ 1177 w 1321"/>
                    <a:gd name="T5" fmla="*/ 240 h 712"/>
                    <a:gd name="T6" fmla="*/ 1172 w 1321"/>
                    <a:gd name="T7" fmla="*/ 257 h 712"/>
                    <a:gd name="T8" fmla="*/ 1157 w 1321"/>
                    <a:gd name="T9" fmla="*/ 273 h 712"/>
                    <a:gd name="T10" fmla="*/ 1134 w 1321"/>
                    <a:gd name="T11" fmla="*/ 289 h 712"/>
                    <a:gd name="T12" fmla="*/ 1105 w 1321"/>
                    <a:gd name="T13" fmla="*/ 301 h 712"/>
                    <a:gd name="T14" fmla="*/ 1066 w 1321"/>
                    <a:gd name="T15" fmla="*/ 313 h 712"/>
                    <a:gd name="T16" fmla="*/ 1023 w 1321"/>
                    <a:gd name="T17" fmla="*/ 324 h 712"/>
                    <a:gd name="T18" fmla="*/ 973 w 1321"/>
                    <a:gd name="T19" fmla="*/ 332 h 712"/>
                    <a:gd name="T20" fmla="*/ 919 w 1321"/>
                    <a:gd name="T21" fmla="*/ 340 h 712"/>
                    <a:gd name="T22" fmla="*/ 862 w 1321"/>
                    <a:gd name="T23" fmla="*/ 345 h 712"/>
                    <a:gd name="T24" fmla="*/ 799 w 1321"/>
                    <a:gd name="T25" fmla="*/ 351 h 712"/>
                    <a:gd name="T26" fmla="*/ 735 w 1321"/>
                    <a:gd name="T27" fmla="*/ 354 h 712"/>
                    <a:gd name="T28" fmla="*/ 709 w 1321"/>
                    <a:gd name="T29" fmla="*/ 355 h 712"/>
                    <a:gd name="T30" fmla="*/ 425 w 1321"/>
                    <a:gd name="T31" fmla="*/ 355 h 712"/>
                    <a:gd name="T32" fmla="*/ 421 w 1321"/>
                    <a:gd name="T33" fmla="*/ 355 h 712"/>
                    <a:gd name="T34" fmla="*/ 365 w 1321"/>
                    <a:gd name="T35" fmla="*/ 353 h 712"/>
                    <a:gd name="T36" fmla="*/ 311 w 1321"/>
                    <a:gd name="T37" fmla="*/ 351 h 712"/>
                    <a:gd name="T38" fmla="*/ 260 w 1321"/>
                    <a:gd name="T39" fmla="*/ 347 h 712"/>
                    <a:gd name="T40" fmla="*/ 211 w 1321"/>
                    <a:gd name="T41" fmla="*/ 344 h 712"/>
                    <a:gd name="T42" fmla="*/ 167 w 1321"/>
                    <a:gd name="T43" fmla="*/ 337 h 712"/>
                    <a:gd name="T44" fmla="*/ 126 w 1321"/>
                    <a:gd name="T45" fmla="*/ 329 h 712"/>
                    <a:gd name="T46" fmla="*/ 90 w 1321"/>
                    <a:gd name="T47" fmla="*/ 323 h 712"/>
                    <a:gd name="T48" fmla="*/ 61 w 1321"/>
                    <a:gd name="T49" fmla="*/ 314 h 712"/>
                    <a:gd name="T50" fmla="*/ 33 w 1321"/>
                    <a:gd name="T51" fmla="*/ 303 h 712"/>
                    <a:gd name="T52" fmla="*/ 18 w 1321"/>
                    <a:gd name="T53" fmla="*/ 290 h 712"/>
                    <a:gd name="T54" fmla="*/ 6 w 1321"/>
                    <a:gd name="T55" fmla="*/ 276 h 712"/>
                    <a:gd name="T56" fmla="*/ 0 w 1321"/>
                    <a:gd name="T57" fmla="*/ 261 h 712"/>
                    <a:gd name="T58" fmla="*/ 0 w 1321"/>
                    <a:gd name="T59" fmla="*/ 259 h 712"/>
                    <a:gd name="T60" fmla="*/ 4 w 1321"/>
                    <a:gd name="T61" fmla="*/ 242 h 712"/>
                    <a:gd name="T62" fmla="*/ 16 w 1321"/>
                    <a:gd name="T63" fmla="*/ 222 h 712"/>
                    <a:gd name="T64" fmla="*/ 45 w 1321"/>
                    <a:gd name="T65" fmla="*/ 184 h 712"/>
                    <a:gd name="T66" fmla="*/ 82 w 1321"/>
                    <a:gd name="T67" fmla="*/ 149 h 712"/>
                    <a:gd name="T68" fmla="*/ 130 w 1321"/>
                    <a:gd name="T69" fmla="*/ 118 h 712"/>
                    <a:gd name="T70" fmla="*/ 181 w 1321"/>
                    <a:gd name="T71" fmla="*/ 88 h 712"/>
                    <a:gd name="T72" fmla="*/ 240 w 1321"/>
                    <a:gd name="T73" fmla="*/ 61 h 712"/>
                    <a:gd name="T74" fmla="*/ 305 w 1321"/>
                    <a:gd name="T75" fmla="*/ 41 h 712"/>
                    <a:gd name="T76" fmla="*/ 370 w 1321"/>
                    <a:gd name="T77" fmla="*/ 23 h 712"/>
                    <a:gd name="T78" fmla="*/ 443 w 1321"/>
                    <a:gd name="T79" fmla="*/ 11 h 712"/>
                    <a:gd name="T80" fmla="*/ 518 w 1321"/>
                    <a:gd name="T81" fmla="*/ 4 h 712"/>
                    <a:gd name="T82" fmla="*/ 595 w 1321"/>
                    <a:gd name="T83" fmla="*/ 0 h 712"/>
                    <a:gd name="T84" fmla="*/ 595 w 1321"/>
                    <a:gd name="T85" fmla="*/ 0 h 712"/>
                    <a:gd name="T86" fmla="*/ 677 w 1321"/>
                    <a:gd name="T87" fmla="*/ 4 h 712"/>
                    <a:gd name="T88" fmla="*/ 755 w 1321"/>
                    <a:gd name="T89" fmla="*/ 11 h 712"/>
                    <a:gd name="T90" fmla="*/ 831 w 1321"/>
                    <a:gd name="T91" fmla="*/ 26 h 712"/>
                    <a:gd name="T92" fmla="*/ 901 w 1321"/>
                    <a:gd name="T93" fmla="*/ 45 h 712"/>
                    <a:gd name="T94" fmla="*/ 965 w 1321"/>
                    <a:gd name="T95" fmla="*/ 69 h 712"/>
                    <a:gd name="T96" fmla="*/ 1024 w 1321"/>
                    <a:gd name="T97" fmla="*/ 97 h 712"/>
                    <a:gd name="T98" fmla="*/ 1077 w 1321"/>
                    <a:gd name="T99" fmla="*/ 127 h 712"/>
                    <a:gd name="T100" fmla="*/ 1122 w 1321"/>
                    <a:gd name="T101" fmla="*/ 162 h 712"/>
                    <a:gd name="T102" fmla="*/ 1160 w 1321"/>
                    <a:gd name="T103" fmla="*/ 199 h 712"/>
                    <a:gd name="T104" fmla="*/ 1160 w 1321"/>
                    <a:gd name="T105" fmla="*/ 199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C"/>
                </a:p>
              </p:txBody>
            </p:sp>
          </p:grpSp>
          <p:sp>
            <p:nvSpPr>
              <p:cNvPr id="30" name="Text Box 36"/>
              <p:cNvSpPr txBox="1">
                <a:spLocks noChangeArrowheads="1"/>
              </p:cNvSpPr>
              <p:nvPr/>
            </p:nvSpPr>
            <p:spPr bwMode="gray">
              <a:xfrm>
                <a:off x="1519" y="2016"/>
                <a:ext cx="421" cy="3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L</a:t>
                </a:r>
              </a:p>
            </p:txBody>
          </p:sp>
        </p:grpSp>
        <p:sp>
          <p:nvSpPr>
            <p:cNvPr id="14" name="Oval 37"/>
            <p:cNvSpPr>
              <a:spLocks noChangeArrowheads="1"/>
            </p:cNvSpPr>
            <p:nvPr/>
          </p:nvSpPr>
          <p:spPr bwMode="gray">
            <a:xfrm rot="18227093">
              <a:off x="3507" y="3261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5" name="Oval 38"/>
            <p:cNvSpPr>
              <a:spLocks noChangeArrowheads="1"/>
            </p:cNvSpPr>
            <p:nvPr/>
          </p:nvSpPr>
          <p:spPr bwMode="gray">
            <a:xfrm rot="18227093">
              <a:off x="3411" y="3165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C"/>
            </a:p>
          </p:txBody>
        </p:sp>
        <p:grpSp>
          <p:nvGrpSpPr>
            <p:cNvPr id="16" name="Group 39"/>
            <p:cNvGrpSpPr>
              <a:grpSpLocks/>
            </p:cNvGrpSpPr>
            <p:nvPr/>
          </p:nvGrpSpPr>
          <p:grpSpPr bwMode="auto">
            <a:xfrm>
              <a:off x="1968" y="2256"/>
              <a:ext cx="228" cy="132"/>
              <a:chOff x="2016" y="2304"/>
              <a:chExt cx="228" cy="132"/>
            </a:xfrm>
          </p:grpSpPr>
          <p:sp>
            <p:nvSpPr>
              <p:cNvPr id="27" name="Oval 40"/>
              <p:cNvSpPr>
                <a:spLocks noChangeArrowheads="1"/>
              </p:cNvSpPr>
              <p:nvPr/>
            </p:nvSpPr>
            <p:spPr bwMode="gray">
              <a:xfrm rot="18227093">
                <a:off x="2019" y="2301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764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C"/>
              </a:p>
            </p:txBody>
          </p:sp>
          <p:sp>
            <p:nvSpPr>
              <p:cNvPr id="28" name="Oval 41"/>
              <p:cNvSpPr>
                <a:spLocks noChangeArrowheads="1"/>
              </p:cNvSpPr>
              <p:nvPr/>
            </p:nvSpPr>
            <p:spPr bwMode="gray">
              <a:xfrm rot="18227093">
                <a:off x="2160" y="2351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C"/>
              </a:p>
            </p:txBody>
          </p:sp>
        </p:grpSp>
        <p:grpSp>
          <p:nvGrpSpPr>
            <p:cNvPr id="17" name="Group 42"/>
            <p:cNvGrpSpPr>
              <a:grpSpLocks/>
            </p:cNvGrpSpPr>
            <p:nvPr/>
          </p:nvGrpSpPr>
          <p:grpSpPr bwMode="auto">
            <a:xfrm>
              <a:off x="2832" y="1615"/>
              <a:ext cx="87" cy="260"/>
              <a:chOff x="2832" y="1615"/>
              <a:chExt cx="87" cy="260"/>
            </a:xfrm>
          </p:grpSpPr>
          <p:sp>
            <p:nvSpPr>
              <p:cNvPr id="25" name="Oval 43"/>
              <p:cNvSpPr>
                <a:spLocks noChangeArrowheads="1"/>
              </p:cNvSpPr>
              <p:nvPr/>
            </p:nvSpPr>
            <p:spPr bwMode="gray">
              <a:xfrm rot="18227093">
                <a:off x="2835" y="161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549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C"/>
              </a:p>
            </p:txBody>
          </p:sp>
          <p:sp>
            <p:nvSpPr>
              <p:cNvPr id="26" name="Oval 44"/>
              <p:cNvSpPr>
                <a:spLocks noChangeArrowheads="1"/>
              </p:cNvSpPr>
              <p:nvPr/>
            </p:nvSpPr>
            <p:spPr bwMode="gray">
              <a:xfrm rot="18227093">
                <a:off x="2835" y="1790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C"/>
              </a:p>
            </p:txBody>
          </p:sp>
        </p:grpSp>
        <p:sp>
          <p:nvSpPr>
            <p:cNvPr id="18" name="Oval 45"/>
            <p:cNvSpPr>
              <a:spLocks noChangeArrowheads="1"/>
            </p:cNvSpPr>
            <p:nvPr/>
          </p:nvSpPr>
          <p:spPr bwMode="gray">
            <a:xfrm rot="18227093">
              <a:off x="3759" y="2271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9" name="Oval 46"/>
            <p:cNvSpPr>
              <a:spLocks noChangeArrowheads="1"/>
            </p:cNvSpPr>
            <p:nvPr/>
          </p:nvSpPr>
          <p:spPr bwMode="gray">
            <a:xfrm rot="18227093">
              <a:off x="3603" y="2349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20" name="Text Box 47"/>
            <p:cNvSpPr txBox="1">
              <a:spLocks noChangeArrowheads="1"/>
            </p:cNvSpPr>
            <p:nvPr/>
          </p:nvSpPr>
          <p:spPr bwMode="auto">
            <a:xfrm>
              <a:off x="21" y="1490"/>
              <a:ext cx="1711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sz="1200" b="1" dirty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PODER DE NEGOCIACIÓN DE PROVEEDORES</a:t>
              </a:r>
            </a:p>
          </p:txBody>
        </p:sp>
        <p:sp>
          <p:nvSpPr>
            <p:cNvPr id="21" name="Text Box 48"/>
            <p:cNvSpPr txBox="1">
              <a:spLocks noChangeArrowheads="1"/>
            </p:cNvSpPr>
            <p:nvPr/>
          </p:nvSpPr>
          <p:spPr bwMode="auto">
            <a:xfrm>
              <a:off x="1827" y="646"/>
              <a:ext cx="2044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sz="1200" b="1" dirty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AMENAZA DE NUEVOS COMPETIDORES</a:t>
              </a:r>
            </a:p>
          </p:txBody>
        </p:sp>
        <p:sp>
          <p:nvSpPr>
            <p:cNvPr id="22" name="Text Box 49"/>
            <p:cNvSpPr txBox="1">
              <a:spLocks noChangeArrowheads="1"/>
            </p:cNvSpPr>
            <p:nvPr/>
          </p:nvSpPr>
          <p:spPr bwMode="auto">
            <a:xfrm>
              <a:off x="4410" y="1980"/>
              <a:ext cx="120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en-US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endParaRPr>
            </a:p>
          </p:txBody>
        </p:sp>
        <p:sp>
          <p:nvSpPr>
            <p:cNvPr id="23" name="Text Box 50"/>
            <p:cNvSpPr txBox="1">
              <a:spLocks noChangeArrowheads="1"/>
            </p:cNvSpPr>
            <p:nvPr/>
          </p:nvSpPr>
          <p:spPr bwMode="auto">
            <a:xfrm>
              <a:off x="401" y="3504"/>
              <a:ext cx="1327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sz="1100" b="1" dirty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AMENAZA DE SUSTITUTOS</a:t>
              </a:r>
            </a:p>
          </p:txBody>
        </p:sp>
        <p:sp>
          <p:nvSpPr>
            <p:cNvPr id="24" name="Text Box 51"/>
            <p:cNvSpPr txBox="1">
              <a:spLocks noChangeArrowheads="1"/>
            </p:cNvSpPr>
            <p:nvPr/>
          </p:nvSpPr>
          <p:spPr bwMode="auto">
            <a:xfrm>
              <a:off x="3984" y="3504"/>
              <a:ext cx="1200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050" b="1" dirty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RIVALIDAD</a:t>
              </a:r>
            </a:p>
          </p:txBody>
        </p:sp>
      </p:grpSp>
      <p:sp>
        <p:nvSpPr>
          <p:cNvPr id="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00562" y="428604"/>
            <a:ext cx="41148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/>
              <a:t> </a:t>
            </a:r>
            <a:r>
              <a:rPr lang="en-US" sz="2400" dirty="0" err="1" smtClean="0"/>
              <a:t>Análisis</a:t>
            </a:r>
            <a:r>
              <a:rPr lang="en-US" sz="2400" dirty="0" smtClean="0"/>
              <a:t> de Porter</a:t>
            </a: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gray">
          <a:xfrm>
            <a:off x="6715140" y="2643182"/>
            <a:ext cx="20002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PODER DE </a:t>
            </a:r>
          </a:p>
          <a:p>
            <a:pPr eaLnBrk="0" hangingPunct="0">
              <a:defRPr/>
            </a:pPr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NEGOCIACIÓN </a:t>
            </a:r>
          </a:p>
          <a:p>
            <a:pPr eaLnBrk="0" hangingPunct="0">
              <a:defRPr/>
            </a:pPr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DE </a:t>
            </a:r>
          </a:p>
          <a:p>
            <a:pPr eaLnBrk="0" hangingPunct="0">
              <a:defRPr/>
            </a:pPr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COMPRADORES</a:t>
            </a:r>
          </a:p>
        </p:txBody>
      </p:sp>
      <p:sp>
        <p:nvSpPr>
          <p:cNvPr id="55" name="1 Título"/>
          <p:cNvSpPr txBox="1">
            <a:spLocks/>
          </p:cNvSpPr>
          <p:nvPr/>
        </p:nvSpPr>
        <p:spPr>
          <a:xfrm>
            <a:off x="642910" y="428604"/>
            <a:ext cx="1828784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Matriz BCG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6" name="Imagen 70" descr="bc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428868"/>
            <a:ext cx="2500330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259</TotalTime>
  <Words>720</Words>
  <Application>Microsoft Office PowerPoint</Application>
  <PresentationFormat>Presentación en pantalla (4:3)</PresentationFormat>
  <Paragraphs>207</Paragraphs>
  <Slides>30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33" baseType="lpstr">
      <vt:lpstr>Concurrencia</vt:lpstr>
      <vt:lpstr>Gráfico</vt:lpstr>
      <vt:lpstr>Worksheet</vt:lpstr>
      <vt:lpstr>   Proyecto de Creación de un Condominio para Estudiantes Politécnicos de Provincias Aledañas a la del Guayas  </vt:lpstr>
      <vt:lpstr>Contenido</vt:lpstr>
      <vt:lpstr>Problemas y Oportunidades</vt:lpstr>
      <vt:lpstr>Objetivos</vt:lpstr>
      <vt:lpstr>TORRE AZUL</vt:lpstr>
      <vt:lpstr>Análisis FODA</vt:lpstr>
      <vt:lpstr>Análisis FODA</vt:lpstr>
      <vt:lpstr>Objetivos del Estudio de Mercado</vt:lpstr>
      <vt:lpstr> Análisis de Porter</vt:lpstr>
      <vt:lpstr>Marketing Mix: Las 4 P’</vt:lpstr>
      <vt:lpstr>Análisis de la Encuesta Realizada</vt:lpstr>
      <vt:lpstr>Situación y Preferencias Actuales</vt:lpstr>
      <vt:lpstr>Situación y Preferencias Actuales</vt:lpstr>
      <vt:lpstr>Preferencia de Periodo de Alquiler</vt:lpstr>
      <vt:lpstr>Preferencia de Nombre</vt:lpstr>
      <vt:lpstr>Instalaciones Condominio Torre Azul</vt:lpstr>
      <vt:lpstr>Condominio Torre Azul</vt:lpstr>
      <vt:lpstr>Balance de Superficie</vt:lpstr>
      <vt:lpstr>Estudio de Localización</vt:lpstr>
      <vt:lpstr>Conclusiones Estudio Técnico</vt:lpstr>
      <vt:lpstr>Inversión Inicial</vt:lpstr>
      <vt:lpstr>Financiamiento</vt:lpstr>
      <vt:lpstr>Balance de Ingresos</vt:lpstr>
      <vt:lpstr>Balance de Gastos</vt:lpstr>
      <vt:lpstr>Diapositiva 25</vt:lpstr>
      <vt:lpstr>Análisis de Sensibilidad</vt:lpstr>
      <vt:lpstr>Conclusiones y  Recomendaciones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CDELGADO</dc:creator>
  <cp:lastModifiedBy>Admin</cp:lastModifiedBy>
  <cp:revision>37</cp:revision>
  <dcterms:created xsi:type="dcterms:W3CDTF">2010-02-27T21:27:35Z</dcterms:created>
  <dcterms:modified xsi:type="dcterms:W3CDTF">2010-03-04T04:43:48Z</dcterms:modified>
</cp:coreProperties>
</file>