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5" r:id="rId34"/>
    <p:sldId id="288" r:id="rId35"/>
    <p:sldId id="296" r:id="rId36"/>
    <p:sldId id="289" r:id="rId37"/>
    <p:sldId id="291" r:id="rId38"/>
    <p:sldId id="293" r:id="rId39"/>
    <p:sldId id="294"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774" autoAdjust="0"/>
  </p:normalViewPr>
  <p:slideViewPr>
    <p:cSldViewPr>
      <p:cViewPr varScale="1">
        <p:scale>
          <a:sx n="66" d="100"/>
          <a:sy n="66"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484938E-C38C-4451-B7B1-7D71B1D0991A}" type="datetimeFigureOut">
              <a:rPr lang="es-EC"/>
              <a:pPr>
                <a:defRPr/>
              </a:pPr>
              <a:t>29/06/2010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8175A1C-807D-4466-B1F9-9185D6700EB4}"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95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95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B5191F-EB37-4DC7-86D2-1C0A188DB28E}" type="slidenum">
              <a:rPr lang="es-EC"/>
              <a:pPr fontAlgn="base">
                <a:spcBef>
                  <a:spcPct val="0"/>
                </a:spcBef>
                <a:spcAft>
                  <a:spcPct val="0"/>
                </a:spcAft>
              </a:pPr>
              <a:t>98</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04590938-86C4-44AD-9682-112089135C06}" type="datetimeFigureOut">
              <a:rPr lang="es-EC"/>
              <a:pPr>
                <a:defRPr/>
              </a:pPr>
              <a:t>29/06/2010</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EC3D2837-E7E5-464A-A70F-3C2DE2D11E69}"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C054E87D-7541-40F8-93F4-007BA7E8A47C}" type="datetimeFigureOut">
              <a:rPr lang="es-EC"/>
              <a:pPr>
                <a:defRPr/>
              </a:pPr>
              <a:t>29/06/2010</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37E85CD6-7E6C-4B45-8615-64706634DD0B}"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07BF0888-345E-46F9-8BEF-AEBBFBD6323D}" type="datetimeFigureOut">
              <a:rPr lang="es-EC"/>
              <a:pPr>
                <a:defRPr/>
              </a:pPr>
              <a:t>29/06/2010</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EB5EB247-6A19-4F24-93A0-2AEF887CEF9C}"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E15E2858-BCB9-4023-A384-9F9E423BAD03}" type="datetimeFigureOut">
              <a:rPr lang="es-EC"/>
              <a:pPr>
                <a:defRPr/>
              </a:pPr>
              <a:t>29/06/2010</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A476904A-6D91-43B6-A736-67907CAEE8E4}"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077F8FF-2EE9-43D1-AE34-54042A56FD00}" type="datetimeFigureOut">
              <a:rPr lang="es-EC"/>
              <a:pPr>
                <a:defRPr/>
              </a:pPr>
              <a:t>29/06/2010</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22E820E3-CAAF-4B2E-B5F9-97807E9F8513}" type="slidenum">
              <a:rPr lang="es-EC"/>
              <a:pPr>
                <a:defRPr/>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B700F821-2514-4936-87FB-32C514D47B87}" type="datetimeFigureOut">
              <a:rPr lang="es-EC"/>
              <a:pPr>
                <a:defRPr/>
              </a:pPr>
              <a:t>29/06/2010</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125AA543-A86E-4541-801D-3BAA0E4D3BB7}"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96DA8E7D-2BD9-43EE-AF06-2EE33379B0DA}" type="datetimeFigureOut">
              <a:rPr lang="es-EC"/>
              <a:pPr>
                <a:defRPr/>
              </a:pPr>
              <a:t>29/06/2010</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3A5B89AD-9F7A-4A3F-9CBE-E5334DAEDD07}"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71FB5D1C-1F1C-46F4-AAA9-AD97A23678E5}" type="datetimeFigureOut">
              <a:rPr lang="es-EC"/>
              <a:pPr>
                <a:defRPr/>
              </a:pPr>
              <a:t>29/06/2010</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051F4A8D-C7A8-47D7-BC4B-D42E73AFC391}"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6D1BD7B-F674-4839-BDFE-F76D8C4BEFA8}" type="datetimeFigureOut">
              <a:rPr lang="es-EC"/>
              <a:pPr>
                <a:defRPr/>
              </a:pPr>
              <a:t>29/06/2010</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E49B3403-D83A-4A1F-8BEA-E5DBB8D696A7}"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B5C2927-3119-4B3F-ACB9-3C9DF1D8BC9F}" type="datetimeFigureOut">
              <a:rPr lang="es-EC"/>
              <a:pPr>
                <a:defRPr/>
              </a:pPr>
              <a:t>29/06/2010</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F8D31ADC-ED38-4272-9E3E-165E8DF14846}"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10BD26A-0650-4794-B3A1-FAF6DECC2EF2}" type="datetimeFigureOut">
              <a:rPr lang="es-EC"/>
              <a:pPr>
                <a:defRPr/>
              </a:pPr>
              <a:t>29/06/2010</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4E9EF17C-5F12-456D-8104-42D62F4F279F}"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048F5C6-2A19-4312-A2CB-FE8D8ED944CF}" type="datetimeFigureOut">
              <a:rPr lang="es-EC"/>
              <a:pPr>
                <a:defRPr/>
              </a:pPr>
              <a:t>29/06/2010</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01ADC37-F79D-4014-91E3-03AE6A4402D3}"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9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75" y="2071688"/>
            <a:ext cx="7743825" cy="3571875"/>
          </a:xfrm>
        </p:spPr>
        <p:txBody>
          <a:bodyPr rtlCol="0">
            <a:normAutofit fontScale="90000"/>
          </a:bodyPr>
          <a:lstStyle/>
          <a:p>
            <a:pPr fontAlgn="auto">
              <a:spcAft>
                <a:spcPts val="0"/>
              </a:spcAft>
              <a:defRPr/>
            </a:pPr>
            <a:r>
              <a:rPr lang="es-ES" dirty="0" smtClean="0"/>
              <a:t>Escuela Superior Politécnica del Litoral</a:t>
            </a:r>
            <a:br>
              <a:rPr lang="es-ES" dirty="0" smtClean="0"/>
            </a:br>
            <a:r>
              <a:rPr lang="es-ES" dirty="0" smtClean="0"/>
              <a:t>Instituto de Ciencias Matemáticas</a:t>
            </a:r>
            <a:br>
              <a:rPr lang="es-ES" dirty="0" smtClean="0"/>
            </a:br>
            <a:r>
              <a:rPr lang="es-ES" dirty="0" smtClean="0"/>
              <a:t>Ingeniería en Auditoría y Control de Gestión</a:t>
            </a:r>
            <a:br>
              <a:rPr lang="es-ES" dirty="0" smtClean="0"/>
            </a:br>
            <a:r>
              <a:rPr lang="es-ES" dirty="0" smtClean="0"/>
              <a:t>Presentación de la sustentación previa a la obtención del título</a:t>
            </a:r>
            <a:br>
              <a:rPr lang="es-ES" dirty="0" smtClean="0"/>
            </a:br>
            <a:r>
              <a:rPr lang="es-ES" dirty="0" smtClean="0"/>
              <a:t>CPA-AUDITOR</a:t>
            </a:r>
            <a:br>
              <a:rPr lang="es-ES" dirty="0" smtClean="0"/>
            </a:br>
            <a:r>
              <a:rPr lang="es-EC" dirty="0"/>
              <a:t/>
            </a:r>
            <a:br>
              <a:rPr lang="es-EC" dirty="0"/>
            </a:br>
            <a:r>
              <a:rPr lang="es-ES" dirty="0" smtClean="0"/>
              <a:t/>
            </a:r>
            <a:br>
              <a:rPr lang="es-ES" dirty="0" smtClean="0"/>
            </a:b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dirty="0"/>
              <a:t> </a:t>
            </a:r>
            <a:r>
              <a:rPr lang="es-EC" dirty="0"/>
              <a:t/>
            </a:r>
            <a:br>
              <a:rPr lang="es-EC" dirty="0"/>
            </a:br>
            <a:r>
              <a:rPr lang="es-ES" b="1" dirty="0"/>
              <a:t>Definiciones</a:t>
            </a:r>
            <a:r>
              <a:rPr lang="es-EC" dirty="0"/>
              <a:t/>
            </a:r>
            <a:br>
              <a:rPr lang="es-EC" dirty="0"/>
            </a:br>
            <a:endParaRPr lang="es-EC" dirty="0"/>
          </a:p>
        </p:txBody>
      </p:sp>
      <p:sp>
        <p:nvSpPr>
          <p:cNvPr id="3" name="2 Marcador de contenido"/>
          <p:cNvSpPr>
            <a:spLocks noGrp="1"/>
          </p:cNvSpPr>
          <p:nvPr>
            <p:ph idx="1"/>
          </p:nvPr>
        </p:nvSpPr>
        <p:spPr/>
        <p:txBody>
          <a:bodyPr rtlCol="0">
            <a:normAutofit fontScale="70000" lnSpcReduction="20000"/>
          </a:bodyPr>
          <a:lstStyle/>
          <a:p>
            <a:pPr algn="just" fontAlgn="auto">
              <a:spcAft>
                <a:spcPts val="0"/>
              </a:spcAft>
              <a:buFont typeface="Arial" pitchFamily="34" charset="0"/>
              <a:buNone/>
              <a:defRPr/>
            </a:pPr>
            <a:r>
              <a:rPr lang="es-ES" dirty="0" smtClean="0"/>
              <a:t>	Según  </a:t>
            </a:r>
            <a:r>
              <a:rPr lang="es-ES" dirty="0"/>
              <a:t>la LEY DE RÉGIMEN TRIBUTARIO INTERNO Art.  2.-  núm. 1 y 2</a:t>
            </a:r>
            <a:endParaRPr lang="es-EC" dirty="0"/>
          </a:p>
          <a:p>
            <a:pPr algn="just" fontAlgn="auto">
              <a:spcAft>
                <a:spcPts val="0"/>
              </a:spcAft>
              <a:buFont typeface="Arial" pitchFamily="34" charset="0"/>
              <a:buNone/>
              <a:defRPr/>
            </a:pPr>
            <a:r>
              <a:rPr lang="es-ES" dirty="0" smtClean="0"/>
              <a:t>	Concepto </a:t>
            </a:r>
            <a:r>
              <a:rPr lang="es-ES" dirty="0"/>
              <a:t>de renta.-  Para efectos de este impuesto se considera renta:</a:t>
            </a:r>
            <a:endParaRPr lang="es-EC" dirty="0"/>
          </a:p>
          <a:p>
            <a:pPr algn="just" fontAlgn="auto">
              <a:spcAft>
                <a:spcPts val="0"/>
              </a:spcAft>
              <a:buFont typeface="Arial" pitchFamily="34" charset="0"/>
              <a:buNone/>
              <a:defRPr/>
            </a:pPr>
            <a:r>
              <a:rPr lang="es-EC" dirty="0" smtClean="0"/>
              <a:t/>
            </a:r>
            <a:br>
              <a:rPr lang="es-EC" dirty="0" smtClean="0"/>
            </a:br>
            <a:r>
              <a:rPr lang="es-ES" dirty="0"/>
              <a:t>1.-Los ingresos de fuente ecuatoriana obtenidos a título gratuito o a título oneroso provenientes del trabajo, del capital o de ambas fuentes, consistentes en dinero, especies o servicios; y</a:t>
            </a:r>
            <a:r>
              <a:rPr lang="es-ES" dirty="0" smtClean="0"/>
              <a:t>,</a:t>
            </a:r>
          </a:p>
          <a:p>
            <a:pPr algn="just" fontAlgn="auto">
              <a:spcAft>
                <a:spcPts val="0"/>
              </a:spcAft>
              <a:buFont typeface="Arial" pitchFamily="34" charset="0"/>
              <a:buNone/>
              <a:defRPr/>
            </a:pPr>
            <a:endParaRPr lang="es-EC" dirty="0"/>
          </a:p>
          <a:p>
            <a:pPr algn="just" fontAlgn="auto">
              <a:spcAft>
                <a:spcPts val="0"/>
              </a:spcAft>
              <a:buFont typeface="Arial" pitchFamily="34" charset="0"/>
              <a:buNone/>
              <a:defRPr/>
            </a:pPr>
            <a:r>
              <a:rPr lang="es-ES" dirty="0" smtClean="0"/>
              <a:t>	2</a:t>
            </a:r>
            <a:r>
              <a:rPr lang="es-ES" dirty="0"/>
              <a:t>.- Los ingresos obtenidos en el exterior por personas naturales domiciliadas en el país o por sociedades nacionales, de conformidad con lo dispuesto en el artículo 98 de esta Ley.</a:t>
            </a:r>
            <a:endParaRPr lang="es-EC" dirty="0"/>
          </a:p>
          <a:p>
            <a:pPr fontAlgn="auto">
              <a:spcAft>
                <a:spcPts val="0"/>
              </a:spcAft>
              <a:buFont typeface="Arial" pitchFamily="34" charset="0"/>
              <a:buChar char="•"/>
              <a:defRPr/>
            </a:pPr>
            <a:endParaRPr lang="es-EC"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Grp="1" noChangeAspect="1" noChangeArrowheads="1"/>
          </p:cNvPicPr>
          <p:nvPr>
            <p:ph idx="1"/>
          </p:nvPr>
        </p:nvPicPr>
        <p:blipFill>
          <a:blip r:embed="rId2"/>
          <a:srcRect l="28410" t="22098" r="14766" b="10031"/>
          <a:stretch>
            <a:fillRect/>
          </a:stretch>
        </p:blipFill>
        <p:spPr>
          <a:xfrm>
            <a:off x="1857375" y="785813"/>
            <a:ext cx="6572250" cy="5500687"/>
          </a:xfrm>
        </p:spPr>
      </p:pic>
      <p:sp>
        <p:nvSpPr>
          <p:cNvPr id="103427" name="5 CuadroTexto"/>
          <p:cNvSpPr txBox="1">
            <a:spLocks noChangeArrowheads="1"/>
          </p:cNvSpPr>
          <p:nvPr/>
        </p:nvSpPr>
        <p:spPr bwMode="auto">
          <a:xfrm>
            <a:off x="571500" y="214313"/>
            <a:ext cx="2857500" cy="923925"/>
          </a:xfrm>
          <a:prstGeom prst="rect">
            <a:avLst/>
          </a:prstGeom>
          <a:noFill/>
          <a:ln w="9525">
            <a:noFill/>
            <a:miter lim="800000"/>
            <a:headEnd/>
            <a:tailEnd/>
          </a:ln>
        </p:spPr>
        <p:txBody>
          <a:bodyPr>
            <a:spAutoFit/>
          </a:bodyPr>
          <a:lstStyle/>
          <a:p>
            <a:r>
              <a:rPr lang="es-ES" b="1">
                <a:latin typeface="Calibri" pitchFamily="34" charset="0"/>
              </a:rPr>
              <a:t>ANEXO 3: ESTADO PÉRDIDAS Y GANANCIAS</a:t>
            </a:r>
            <a:endParaRPr lang="es-EC">
              <a:latin typeface="Calibri" pitchFamily="34" charset="0"/>
            </a:endParaRPr>
          </a:p>
          <a:p>
            <a:endParaRPr lang="es-EC">
              <a:latin typeface="Calibri"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p:cNvPicPr>
            <a:picLocks noGrp="1" noChangeAspect="1" noChangeArrowheads="1"/>
          </p:cNvPicPr>
          <p:nvPr>
            <p:ph idx="1"/>
          </p:nvPr>
        </p:nvPicPr>
        <p:blipFill>
          <a:blip r:embed="rId2"/>
          <a:srcRect l="29297" t="29297" r="14307" b="47266"/>
          <a:stretch>
            <a:fillRect/>
          </a:stretch>
        </p:blipFill>
        <p:spPr>
          <a:xfrm>
            <a:off x="1857375" y="571500"/>
            <a:ext cx="5500688" cy="1714500"/>
          </a:xfrm>
        </p:spPr>
      </p:pic>
      <p:pic>
        <p:nvPicPr>
          <p:cNvPr id="104451" name="Picture 2"/>
          <p:cNvPicPr>
            <a:picLocks noChangeAspect="1" noChangeArrowheads="1"/>
          </p:cNvPicPr>
          <p:nvPr/>
        </p:nvPicPr>
        <p:blipFill>
          <a:blip r:embed="rId3"/>
          <a:srcRect l="29297" t="21484" r="15039" b="22852"/>
          <a:stretch>
            <a:fillRect/>
          </a:stretch>
        </p:blipFill>
        <p:spPr bwMode="auto">
          <a:xfrm>
            <a:off x="1857375" y="2286000"/>
            <a:ext cx="5429250" cy="407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Grp="1" noChangeAspect="1" noChangeArrowheads="1"/>
          </p:cNvPicPr>
          <p:nvPr>
            <p:ph idx="1"/>
          </p:nvPr>
        </p:nvPicPr>
        <p:blipFill>
          <a:blip r:embed="rId2"/>
          <a:srcRect l="29594" t="21771" r="13582" b="36864"/>
          <a:stretch>
            <a:fillRect/>
          </a:stretch>
        </p:blipFill>
        <p:spPr>
          <a:xfrm>
            <a:off x="1714500" y="285750"/>
            <a:ext cx="5857875" cy="2357438"/>
          </a:xfrm>
        </p:spPr>
      </p:pic>
      <p:pic>
        <p:nvPicPr>
          <p:cNvPr id="105475" name="Picture 3"/>
          <p:cNvPicPr>
            <a:picLocks noChangeAspect="1" noChangeArrowheads="1"/>
          </p:cNvPicPr>
          <p:nvPr/>
        </p:nvPicPr>
        <p:blipFill>
          <a:blip r:embed="rId3"/>
          <a:srcRect l="29297" t="21484" r="15039" b="16016"/>
          <a:stretch>
            <a:fillRect/>
          </a:stretch>
        </p:blipFill>
        <p:spPr bwMode="auto">
          <a:xfrm>
            <a:off x="1714500" y="2643188"/>
            <a:ext cx="5857875" cy="3929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Grp="1" noChangeAspect="1" noChangeArrowheads="1"/>
          </p:cNvPicPr>
          <p:nvPr>
            <p:ph idx="1"/>
          </p:nvPr>
        </p:nvPicPr>
        <p:blipFill>
          <a:blip r:embed="rId2"/>
          <a:srcRect l="29594" t="23676" r="13582" b="43704"/>
          <a:stretch>
            <a:fillRect/>
          </a:stretch>
        </p:blipFill>
        <p:spPr>
          <a:xfrm>
            <a:off x="1857375" y="428625"/>
            <a:ext cx="6072188" cy="2214563"/>
          </a:xfrm>
        </p:spPr>
      </p:pic>
      <p:pic>
        <p:nvPicPr>
          <p:cNvPr id="106499" name="Picture 3"/>
          <p:cNvPicPr>
            <a:picLocks noChangeAspect="1" noChangeArrowheads="1"/>
          </p:cNvPicPr>
          <p:nvPr/>
        </p:nvPicPr>
        <p:blipFill>
          <a:blip r:embed="rId3"/>
          <a:srcRect l="30029" t="29492" r="14307" b="29492"/>
          <a:stretch>
            <a:fillRect/>
          </a:stretch>
        </p:blipFill>
        <p:spPr bwMode="auto">
          <a:xfrm>
            <a:off x="2000250" y="2928938"/>
            <a:ext cx="5929313"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7422" y="2857496"/>
            <a:ext cx="4857784" cy="1600438"/>
          </a:xfrm>
          <a:prstGeom prst="rect">
            <a:avLst/>
          </a:prstGeom>
          <a:noFill/>
        </p:spPr>
        <p:txBody>
          <a:bodyPr>
            <a:spAutoFit/>
          </a:bodyPr>
          <a:lstStyle/>
          <a:p>
            <a:pPr algn="ctr" fontAlgn="auto">
              <a:spcBef>
                <a:spcPts val="0"/>
              </a:spcBef>
              <a:spcAft>
                <a:spcPts val="0"/>
              </a:spcAft>
              <a:defRPr/>
            </a:pPr>
            <a:r>
              <a:rPr lang="es-ES" sz="9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rPr>
              <a:t>GRACIAS</a:t>
            </a:r>
            <a:endParaRPr lang="es-ES" sz="9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88"/>
            <a:ext cx="8229600" cy="5768975"/>
          </a:xfrm>
        </p:spPr>
        <p:txBody>
          <a:bodyPr rtlCol="0">
            <a:normAutofit fontScale="55000" lnSpcReduction="20000"/>
          </a:bodyPr>
          <a:lstStyle/>
          <a:p>
            <a:pPr lvl="3" algn="ctr" fontAlgn="auto">
              <a:spcAft>
                <a:spcPts val="0"/>
              </a:spcAft>
              <a:buFont typeface="Arial" pitchFamily="34" charset="0"/>
              <a:buNone/>
              <a:defRPr/>
            </a:pPr>
            <a:r>
              <a:rPr lang="es-ES" sz="5800" b="1" dirty="0"/>
              <a:t>Impuesto a la Renta</a:t>
            </a:r>
            <a:endParaRPr lang="es-EC" sz="5800" dirty="0"/>
          </a:p>
          <a:p>
            <a:pPr algn="just" fontAlgn="auto">
              <a:spcAft>
                <a:spcPts val="0"/>
              </a:spcAft>
              <a:buFont typeface="Arial" pitchFamily="34" charset="0"/>
              <a:buNone/>
              <a:defRPr/>
            </a:pPr>
            <a:r>
              <a:rPr lang="es-ES" dirty="0" smtClean="0"/>
              <a:t>	Es </a:t>
            </a:r>
            <a:r>
              <a:rPr lang="es-ES" dirty="0"/>
              <a:t>el impuesto que se debe cancelar sobre los ingresos o rentas, producto de actividades personales, comerciales, industriales, agrícolas, y en general actividades económicas y aún sobre ingresos gratuitos, percibidos durante un año, luego de descontar los costos y gastos incurridos para obtener o conservar dichas rentas</a:t>
            </a:r>
            <a:r>
              <a:rPr lang="es-ES" dirty="0" smtClean="0"/>
              <a:t>.</a:t>
            </a:r>
          </a:p>
          <a:p>
            <a:pPr algn="just" fontAlgn="auto">
              <a:spcAft>
                <a:spcPts val="0"/>
              </a:spcAft>
              <a:buFont typeface="Arial" pitchFamily="34" charset="0"/>
              <a:buNone/>
              <a:defRPr/>
            </a:pPr>
            <a:endParaRPr lang="es-ES" dirty="0" smtClean="0"/>
          </a:p>
          <a:p>
            <a:pPr algn="just" fontAlgn="auto">
              <a:spcAft>
                <a:spcPts val="0"/>
              </a:spcAft>
              <a:buFont typeface="Arial" pitchFamily="34" charset="0"/>
              <a:buChar char="•"/>
              <a:defRPr/>
            </a:pPr>
            <a:r>
              <a:rPr lang="es-ES" sz="3600" b="1" i="1" dirty="0"/>
              <a:t>LRTI Art.  1.-</a:t>
            </a:r>
            <a:r>
              <a:rPr lang="es-ES" sz="3600" i="1" dirty="0"/>
              <a:t>  </a:t>
            </a:r>
            <a:r>
              <a:rPr lang="es-ES" sz="3600" b="1" i="1" dirty="0"/>
              <a:t>Objeto del impuesto.-</a:t>
            </a:r>
            <a:r>
              <a:rPr lang="es-ES" sz="3600" i="1" dirty="0"/>
              <a:t> Establécese el impuesto a la renta global que obtengan las personas naturales, las sucesiones indivisas y las sociedades nacionales o extranjeras, de acuerdo con las disposiciones de la presente Ley.</a:t>
            </a:r>
            <a:endParaRPr lang="es-EC" sz="3600" dirty="0"/>
          </a:p>
          <a:p>
            <a:pPr algn="just" fontAlgn="auto">
              <a:spcAft>
                <a:spcPts val="0"/>
              </a:spcAft>
              <a:buFont typeface="Arial" pitchFamily="34" charset="0"/>
              <a:buNone/>
              <a:defRPr/>
            </a:pPr>
            <a:endParaRPr lang="es-EC" sz="3600" dirty="0"/>
          </a:p>
          <a:p>
            <a:pPr algn="just" fontAlgn="auto">
              <a:spcAft>
                <a:spcPts val="0"/>
              </a:spcAft>
              <a:buFont typeface="Arial" pitchFamily="34" charset="0"/>
              <a:buChar char="•"/>
              <a:defRPr/>
            </a:pPr>
            <a:r>
              <a:rPr lang="es-ES" sz="3600" b="1" i="1" dirty="0"/>
              <a:t>LRTI Art.  3.-  Sujeto activo.-</a:t>
            </a:r>
            <a:r>
              <a:rPr lang="es-ES" sz="3600" i="1" dirty="0"/>
              <a:t> El sujeto activo de este impuesto es el Estado. Lo administrará a través del Servicio de Rentas Internas.</a:t>
            </a:r>
            <a:endParaRPr lang="es-EC" sz="3600" dirty="0"/>
          </a:p>
          <a:p>
            <a:pPr algn="just" fontAlgn="auto">
              <a:spcAft>
                <a:spcPts val="0"/>
              </a:spcAft>
              <a:buFont typeface="Arial" pitchFamily="34" charset="0"/>
              <a:buChar char="•"/>
              <a:defRPr/>
            </a:pPr>
            <a:endParaRPr lang="es-EC" sz="3600" dirty="0"/>
          </a:p>
          <a:p>
            <a:pPr algn="just" fontAlgn="auto">
              <a:spcAft>
                <a:spcPts val="0"/>
              </a:spcAft>
              <a:buFont typeface="Arial" pitchFamily="34" charset="0"/>
              <a:buChar char="•"/>
              <a:defRPr/>
            </a:pPr>
            <a:r>
              <a:rPr lang="es-ES" sz="3600" b="1" i="1" dirty="0" smtClean="0"/>
              <a:t>LRTI </a:t>
            </a:r>
            <a:r>
              <a:rPr lang="es-ES" sz="3600" b="1" i="1" dirty="0"/>
              <a:t>Art.  4.-  Sujetos pasivos.-</a:t>
            </a:r>
            <a:r>
              <a:rPr lang="es-ES" sz="3600" i="1" dirty="0"/>
              <a:t> Son sujetos pasivos del impuesto a la renta las personas naturales, las sucesiones indivisas y las sociedades nacionales o extranjeras, domiciliadas o no en el país, que obtengan ingresos gravados de conformidad con las disposiciones de esta Ley.</a:t>
            </a:r>
            <a:endParaRPr lang="es-EC" sz="3600" i="1" dirty="0"/>
          </a:p>
          <a:p>
            <a:pPr algn="just" fontAlgn="auto">
              <a:spcAft>
                <a:spcPts val="0"/>
              </a:spcAft>
              <a:buFont typeface="Arial" pitchFamily="34" charset="0"/>
              <a:buNone/>
              <a:defRPr/>
            </a:pPr>
            <a:r>
              <a:rPr lang="es-ES" sz="3600" i="1" dirty="0" smtClean="0"/>
              <a:t>	Los </a:t>
            </a:r>
            <a:r>
              <a:rPr lang="es-ES" sz="3600" i="1" dirty="0"/>
              <a:t>sujetos pasivos obligados a llevar contabilidad, pagarán el impuesto a la renta en base de los resultados que arroje la misma.</a:t>
            </a:r>
            <a:endParaRPr lang="es-EC" sz="3600" i="1" dirty="0"/>
          </a:p>
          <a:p>
            <a:pPr fontAlgn="auto">
              <a:spcAft>
                <a:spcPts val="0"/>
              </a:spcAft>
              <a:buFont typeface="Arial" pitchFamily="34" charset="0"/>
              <a:buChar char="•"/>
              <a:defRPr/>
            </a:pPr>
            <a:endParaRPr lang="es-EC" sz="3600" dirty="0"/>
          </a:p>
          <a:p>
            <a:pPr fontAlgn="auto">
              <a:spcAft>
                <a:spcPts val="0"/>
              </a:spcAft>
              <a:buFont typeface="Arial" pitchFamily="34" charset="0"/>
              <a:buChar char="•"/>
              <a:defRPr/>
            </a:pPr>
            <a:endParaRPr lang="es-EC"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pPr marL="342900" indent="-342900"/>
            <a:r>
              <a:rPr lang="es-ES" sz="1800" b="1" smtClean="0">
                <a:solidFill>
                  <a:srgbClr val="000000"/>
                </a:solidFill>
              </a:rPr>
              <a:t>Base Imponible del Impuesto a la Renta</a:t>
            </a:r>
            <a:r>
              <a:rPr lang="es-EC" sz="2400" b="1" smtClean="0">
                <a:solidFill>
                  <a:srgbClr val="000000"/>
                </a:solidFill>
              </a:rPr>
              <a:t/>
            </a:r>
            <a:br>
              <a:rPr lang="es-EC" sz="2400" b="1" smtClean="0">
                <a:solidFill>
                  <a:srgbClr val="000000"/>
                </a:solidFill>
              </a:rPr>
            </a:br>
            <a:endParaRPr lang="es-EC" sz="1800" smtClean="0">
              <a:solidFill>
                <a:srgbClr val="000000"/>
              </a:solidFill>
            </a:endParaRPr>
          </a:p>
        </p:txBody>
      </p:sp>
      <p:sp>
        <p:nvSpPr>
          <p:cNvPr id="3" name="2 Marcador de contenido"/>
          <p:cNvSpPr>
            <a:spLocks noGrp="1"/>
          </p:cNvSpPr>
          <p:nvPr>
            <p:ph idx="1"/>
          </p:nvPr>
        </p:nvSpPr>
        <p:spPr>
          <a:xfrm>
            <a:off x="457200" y="1071563"/>
            <a:ext cx="8229600" cy="5054600"/>
          </a:xfrm>
        </p:spPr>
        <p:txBody>
          <a:bodyPr rtlCol="0">
            <a:normAutofit fontScale="62500" lnSpcReduction="20000"/>
          </a:bodyPr>
          <a:lstStyle/>
          <a:p>
            <a:pPr algn="just" fontAlgn="auto">
              <a:spcAft>
                <a:spcPts val="0"/>
              </a:spcAft>
              <a:buFont typeface="Arial" pitchFamily="34" charset="0"/>
              <a:buNone/>
              <a:defRPr/>
            </a:pPr>
            <a:r>
              <a:rPr lang="es-ES" dirty="0" smtClean="0"/>
              <a:t>	La </a:t>
            </a:r>
            <a:r>
              <a:rPr lang="es-ES" dirty="0"/>
              <a:t>base imponible del Impuesto a la Renta va ha estar formada por ingresos gravados menos deducciones que permite la ley, costos y gastos imputables al ingreso gravable, descuentos y devoluciones.</a:t>
            </a:r>
            <a:endParaRPr lang="es-EC" sz="3600" dirty="0"/>
          </a:p>
          <a:p>
            <a:pPr algn="just" fontAlgn="auto">
              <a:spcAft>
                <a:spcPts val="0"/>
              </a:spcAft>
              <a:buFont typeface="Arial" pitchFamily="34" charset="0"/>
              <a:buNone/>
              <a:defRPr/>
            </a:pPr>
            <a:endParaRPr lang="es-EC" sz="3600" dirty="0"/>
          </a:p>
          <a:p>
            <a:pPr algn="just" fontAlgn="auto">
              <a:spcAft>
                <a:spcPts val="0"/>
              </a:spcAft>
              <a:buFont typeface="Arial" pitchFamily="34" charset="0"/>
              <a:buChar char="•"/>
              <a:defRPr/>
            </a:pPr>
            <a:r>
              <a:rPr lang="es-ES_tradnl" b="1" dirty="0"/>
              <a:t>Art. 16 RALRTI</a:t>
            </a:r>
            <a:r>
              <a:rPr lang="es-ES" dirty="0"/>
              <a:t> Base imponible.- En general, la base imponible está constituida por la totalidad de los ingresos ordinarios y extraordinarios gravados con el impuesto, menos las devoluciones, descuentos, costos, gastos y deducciones, imputables a tales ingresos.</a:t>
            </a:r>
            <a:endParaRPr lang="es-EC" sz="3600" dirty="0"/>
          </a:p>
          <a:p>
            <a:pPr fontAlgn="auto">
              <a:spcAft>
                <a:spcPts val="0"/>
              </a:spcAft>
              <a:buFont typeface="Arial" pitchFamily="34" charset="0"/>
              <a:buNone/>
              <a:defRPr/>
            </a:pPr>
            <a:r>
              <a:rPr lang="es-ES_tradnl" b="1" dirty="0" smtClean="0"/>
              <a:t>	</a:t>
            </a:r>
          </a:p>
          <a:p>
            <a:pPr fontAlgn="auto">
              <a:spcAft>
                <a:spcPts val="0"/>
              </a:spcAft>
              <a:buFont typeface="Arial" pitchFamily="34" charset="0"/>
              <a:buNone/>
              <a:defRPr/>
            </a:pPr>
            <a:r>
              <a:rPr lang="es-ES_tradnl" b="1" dirty="0" smtClean="0"/>
              <a:t>	Base </a:t>
            </a:r>
            <a:r>
              <a:rPr lang="es-ES_tradnl" b="1" dirty="0"/>
              <a:t>Imponible (Art. 10 LRTI)</a:t>
            </a:r>
            <a:endParaRPr lang="es-EC" sz="3600" dirty="0"/>
          </a:p>
          <a:p>
            <a:pPr fontAlgn="auto">
              <a:spcAft>
                <a:spcPts val="0"/>
              </a:spcAft>
              <a:buFont typeface="Arial" pitchFamily="34" charset="0"/>
              <a:buNone/>
              <a:defRPr/>
            </a:pPr>
            <a:endParaRPr lang="es-EC" sz="3600" dirty="0"/>
          </a:p>
          <a:p>
            <a:pPr fontAlgn="auto">
              <a:spcAft>
                <a:spcPts val="0"/>
              </a:spcAft>
              <a:buFont typeface="Arial" pitchFamily="34" charset="0"/>
              <a:buNone/>
              <a:defRPr/>
            </a:pPr>
            <a:r>
              <a:rPr lang="es-ES_tradnl" dirty="0" smtClean="0"/>
              <a:t>	Ingresos </a:t>
            </a:r>
            <a:r>
              <a:rPr lang="es-ES_tradnl" dirty="0"/>
              <a:t>Gravables </a:t>
            </a:r>
            <a:endParaRPr lang="es-EC" sz="3600" dirty="0"/>
          </a:p>
          <a:p>
            <a:pPr fontAlgn="auto">
              <a:spcAft>
                <a:spcPts val="0"/>
              </a:spcAft>
              <a:buFont typeface="Arial" pitchFamily="34" charset="0"/>
              <a:buNone/>
              <a:defRPr/>
            </a:pPr>
            <a:r>
              <a:rPr lang="es-ES_tradnl" dirty="0" smtClean="0"/>
              <a:t>	(-) </a:t>
            </a:r>
            <a:r>
              <a:rPr lang="es-ES_tradnl" dirty="0"/>
              <a:t>Deducciones</a:t>
            </a:r>
            <a:endParaRPr lang="es-EC" sz="3600" dirty="0"/>
          </a:p>
          <a:p>
            <a:pPr fontAlgn="auto">
              <a:spcAft>
                <a:spcPts val="0"/>
              </a:spcAft>
              <a:buFont typeface="Arial" pitchFamily="34" charset="0"/>
              <a:buNone/>
              <a:defRPr/>
            </a:pPr>
            <a:r>
              <a:rPr lang="es-ES_tradnl" dirty="0" smtClean="0"/>
              <a:t>	(-) </a:t>
            </a:r>
            <a:r>
              <a:rPr lang="es-ES_tradnl" dirty="0"/>
              <a:t>Devoluciones</a:t>
            </a:r>
            <a:endParaRPr lang="es-EC" sz="3600" dirty="0"/>
          </a:p>
          <a:p>
            <a:pPr fontAlgn="auto">
              <a:spcAft>
                <a:spcPts val="0"/>
              </a:spcAft>
              <a:buFont typeface="Arial" pitchFamily="34" charset="0"/>
              <a:buNone/>
              <a:defRPr/>
            </a:pPr>
            <a:r>
              <a:rPr lang="es-ES_tradnl" dirty="0" smtClean="0"/>
              <a:t>	(-) </a:t>
            </a:r>
            <a:r>
              <a:rPr lang="es-ES_tradnl" dirty="0"/>
              <a:t>Descuentos</a:t>
            </a:r>
            <a:endParaRPr lang="es-EC" sz="3600" dirty="0"/>
          </a:p>
          <a:p>
            <a:pPr fontAlgn="auto">
              <a:spcAft>
                <a:spcPts val="0"/>
              </a:spcAft>
              <a:buFont typeface="Arial" pitchFamily="34" charset="0"/>
              <a:buNone/>
              <a:defRPr/>
            </a:pPr>
            <a:r>
              <a:rPr lang="es-ES_tradnl" dirty="0" smtClean="0"/>
              <a:t>	(-) </a:t>
            </a:r>
            <a:r>
              <a:rPr lang="es-ES_tradnl" dirty="0"/>
              <a:t>Costos </a:t>
            </a:r>
            <a:endParaRPr lang="es-EC" sz="3600" dirty="0"/>
          </a:p>
          <a:p>
            <a:pPr fontAlgn="auto">
              <a:spcAft>
                <a:spcPts val="0"/>
              </a:spcAft>
              <a:buFont typeface="Arial" pitchFamily="34" charset="0"/>
              <a:buNone/>
              <a:defRPr/>
            </a:pPr>
            <a:r>
              <a:rPr lang="es-ES_tradnl" dirty="0" smtClean="0"/>
              <a:t>	(-) </a:t>
            </a:r>
            <a:r>
              <a:rPr lang="es-ES_tradnl" dirty="0"/>
              <a:t>Gastos deducibles</a:t>
            </a:r>
            <a:r>
              <a:rPr lang="es-ES_tradnl" b="1" dirty="0"/>
              <a:t> </a:t>
            </a:r>
            <a:endParaRPr lang="es-EC"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marL="342900" indent="-342900"/>
            <a:r>
              <a:rPr lang="es-ES" sz="1800" b="1" smtClean="0">
                <a:solidFill>
                  <a:srgbClr val="000000"/>
                </a:solidFill>
              </a:rPr>
              <a:t>Marco Legal de Contratos de Construcción</a:t>
            </a:r>
            <a:r>
              <a:rPr lang="es-EC" sz="2000" b="1" i="1" smtClean="0">
                <a:solidFill>
                  <a:srgbClr val="000000"/>
                </a:solidFill>
              </a:rPr>
              <a:t/>
            </a:r>
            <a:br>
              <a:rPr lang="es-EC" sz="2000" b="1" i="1" smtClean="0">
                <a:solidFill>
                  <a:srgbClr val="000000"/>
                </a:solidFill>
              </a:rPr>
            </a:br>
            <a:endParaRPr lang="es-EC" sz="1800" smtClean="0">
              <a:solidFill>
                <a:srgbClr val="000000"/>
              </a:solidFill>
            </a:endParaRPr>
          </a:p>
        </p:txBody>
      </p:sp>
      <p:sp>
        <p:nvSpPr>
          <p:cNvPr id="3" name="2 Marcador de contenido"/>
          <p:cNvSpPr>
            <a:spLocks noGrp="1"/>
          </p:cNvSpPr>
          <p:nvPr>
            <p:ph idx="1"/>
          </p:nvPr>
        </p:nvSpPr>
        <p:spPr>
          <a:xfrm>
            <a:off x="457200" y="1143000"/>
            <a:ext cx="8229600" cy="4983163"/>
          </a:xfrm>
        </p:spPr>
        <p:txBody>
          <a:bodyPr rtlCol="0">
            <a:noAutofit/>
          </a:bodyPr>
          <a:lstStyle/>
          <a:p>
            <a:pPr algn="just" fontAlgn="auto">
              <a:spcAft>
                <a:spcPts val="0"/>
              </a:spcAft>
              <a:buFont typeface="Arial" pitchFamily="34" charset="0"/>
              <a:buNone/>
              <a:defRPr/>
            </a:pPr>
            <a:r>
              <a:rPr lang="es-ES" sz="1800" dirty="0" smtClean="0"/>
              <a:t>	Es obligatoria la Obtención del Registro de Construcción, previa toda edificación que no sea considerada Obra menor, según lo dispuesto en el art. 5 de ordenanza de Edificaciones en la ciudad de Guayaquil.</a:t>
            </a:r>
            <a:endParaRPr lang="es-EC" sz="1800" dirty="0" smtClean="0"/>
          </a:p>
          <a:p>
            <a:pPr algn="just" fontAlgn="auto">
              <a:spcAft>
                <a:spcPts val="0"/>
              </a:spcAft>
              <a:buFont typeface="Arial" pitchFamily="34" charset="0"/>
              <a:buNone/>
              <a:defRPr/>
            </a:pPr>
            <a:r>
              <a:rPr lang="es-ES" sz="1800" dirty="0" smtClean="0"/>
              <a:t> </a:t>
            </a:r>
            <a:endParaRPr lang="es-EC" sz="1800" dirty="0" smtClean="0"/>
          </a:p>
          <a:p>
            <a:pPr algn="ctr" fontAlgn="auto">
              <a:spcAft>
                <a:spcPts val="0"/>
              </a:spcAft>
              <a:buFont typeface="Arial" pitchFamily="34" charset="0"/>
              <a:buNone/>
              <a:defRPr/>
            </a:pPr>
            <a:r>
              <a:rPr lang="es-ES" sz="1800" b="1" dirty="0" smtClean="0"/>
              <a:t>Contratos de Construcción</a:t>
            </a:r>
          </a:p>
          <a:p>
            <a:pPr algn="just" fontAlgn="auto">
              <a:spcAft>
                <a:spcPts val="0"/>
              </a:spcAft>
              <a:buFont typeface="Arial" pitchFamily="34" charset="0"/>
              <a:buChar char="•"/>
              <a:defRPr/>
            </a:pPr>
            <a:r>
              <a:rPr lang="es-ES" sz="1800" dirty="0" smtClean="0"/>
              <a:t>Es aquel relativo a la construcción de un activo o de una combinación de activos que conjuntamente constituyen un solo proyecto. Como ejemplos de las actividades cubiertas por tales contratos pueden mencionarse la construcción de puentes, presas, edificios y piezas complejas de equipo.</a:t>
            </a:r>
            <a:endParaRPr lang="es-EC" sz="1800" dirty="0" smtClean="0"/>
          </a:p>
          <a:p>
            <a:pPr algn="just" fontAlgn="auto">
              <a:spcAft>
                <a:spcPts val="0"/>
              </a:spcAft>
              <a:buFont typeface="Arial" pitchFamily="34" charset="0"/>
              <a:buChar char="•"/>
              <a:defRPr/>
            </a:pPr>
            <a:r>
              <a:rPr lang="es-ES" sz="1800" dirty="0" smtClean="0"/>
              <a:t>Debe quedar entendido que los contratos objeto de un estudio son los contratos de construcción a largo plazo por su complejidad en su contabilización, dado a que por motivo de su larga duración, estos cubren más de un ejercicio contable, en ocasiones muchos años, esto es, la fecha en la cual se inicia la actividad del contrato y la fecha de terminación de esa actividad caen en períodos contables diferentes. La aclaración acabada de hacer incluye a los contratos que cuyos costos más honorarios fijos o contratos como aquellos que cubren productos o servicios que de ordinario se facturan al embarcarse o suministrarse.</a:t>
            </a:r>
            <a:endParaRPr lang="es-EC" sz="1800" dirty="0" smtClean="0"/>
          </a:p>
          <a:p>
            <a:pPr fontAlgn="auto">
              <a:spcAft>
                <a:spcPts val="0"/>
              </a:spcAft>
              <a:buFont typeface="Arial" pitchFamily="34" charset="0"/>
              <a:buNone/>
              <a:defRPr/>
            </a:pPr>
            <a:endParaRPr lang="es-EC" sz="105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lvl="2" fontAlgn="auto">
              <a:spcAft>
                <a:spcPts val="0"/>
              </a:spcAft>
              <a:defRPr/>
            </a:pPr>
            <a:r>
              <a:rPr lang="es-ES" sz="3200" b="1" dirty="0">
                <a:solidFill>
                  <a:sysClr val="windowText" lastClr="000000"/>
                </a:solidFill>
              </a:rPr>
              <a:t>Tipos de Contratos de Construcción. </a:t>
            </a:r>
            <a:r>
              <a:rPr lang="es-EC" sz="1050" b="1" dirty="0">
                <a:solidFill>
                  <a:sysClr val="windowText" lastClr="000000"/>
                </a:solidFill>
              </a:rPr>
              <a:t/>
            </a:r>
            <a:br>
              <a:rPr lang="es-EC" sz="1050" b="1" dirty="0">
                <a:solidFill>
                  <a:sysClr val="windowText" lastClr="000000"/>
                </a:solidFill>
              </a:rPr>
            </a:br>
            <a:endParaRPr lang="es-EC" sz="1800" dirty="0">
              <a:solidFill>
                <a:sysClr val="windowText" lastClr="000000"/>
              </a:solidFill>
            </a:endParaRPr>
          </a:p>
        </p:txBody>
      </p:sp>
      <p:sp>
        <p:nvSpPr>
          <p:cNvPr id="15363" name="2 Marcador de contenido"/>
          <p:cNvSpPr>
            <a:spLocks noGrp="1"/>
          </p:cNvSpPr>
          <p:nvPr>
            <p:ph idx="1"/>
          </p:nvPr>
        </p:nvSpPr>
        <p:spPr>
          <a:xfrm>
            <a:off x="457200" y="1143000"/>
            <a:ext cx="8229600" cy="4983163"/>
          </a:xfrm>
        </p:spPr>
        <p:txBody>
          <a:bodyPr/>
          <a:lstStyle/>
          <a:p>
            <a:pPr algn="just">
              <a:buFont typeface="Arial" charset="0"/>
              <a:buNone/>
            </a:pPr>
            <a:r>
              <a:rPr lang="es-ES" sz="1600" smtClean="0"/>
              <a:t>	Ley de Régimen Tributario Interno, Legislación Convexa, Concordancias Profesional (Corporaciones de Estudios y Publicaciones 12da Edición, Quito 2006)</a:t>
            </a:r>
            <a:endParaRPr lang="es-EC" sz="1600" smtClean="0"/>
          </a:p>
          <a:p>
            <a:pPr algn="just">
              <a:buFont typeface="Arial" charset="0"/>
              <a:buNone/>
            </a:pPr>
            <a:endParaRPr lang="es-ES" sz="1600" smtClean="0"/>
          </a:p>
          <a:p>
            <a:pPr algn="just">
              <a:buFont typeface="Arial" charset="0"/>
              <a:buNone/>
            </a:pPr>
            <a:r>
              <a:rPr lang="es-ES" sz="1600" smtClean="0"/>
              <a:t>	Las empresas que obtengan ingresos provenientes de la actividad de la construcción, satisfarán el impuesto a base de los resultados que arroje la contabilidad de la empresa. Cuando las obras de construcción duren más de un año, se podrá adoptar uno de los sistemas recomendados por la técnica contable para el registro de los ingresos y costos de las obras, tales como el sistema de “Obra Terminada” y el sistema de “porcentaje de terminación” pero solo podrá adoptar un solo sistema.</a:t>
            </a:r>
            <a:r>
              <a:rPr lang="es-EC" sz="1600" smtClean="0"/>
              <a:t> </a:t>
            </a:r>
            <a:r>
              <a:rPr lang="es-ES" sz="1600" smtClean="0"/>
              <a:t> </a:t>
            </a:r>
            <a:endParaRPr lang="es-EC" sz="1600" smtClean="0"/>
          </a:p>
          <a:p>
            <a:pPr algn="just">
              <a:buFont typeface="Arial" charset="0"/>
              <a:buNone/>
            </a:pPr>
            <a:r>
              <a:rPr lang="es-ES" sz="1600" smtClean="0"/>
              <a:t>	Los acuerdos en los contratos de construcción tienden a variar, pero comúnmente se encajan dentro de los dos tipos básicos: </a:t>
            </a:r>
            <a:endParaRPr lang="es-EC" sz="1600" smtClean="0"/>
          </a:p>
          <a:p>
            <a:pPr lvl="3" algn="just"/>
            <a:r>
              <a:rPr lang="es-ES" sz="1600" b="1" smtClean="0"/>
              <a:t>Contratos a precio fijo</a:t>
            </a:r>
            <a:endParaRPr lang="es-EC" sz="1600" smtClean="0"/>
          </a:p>
          <a:p>
            <a:pPr algn="just">
              <a:buFont typeface="Arial" charset="0"/>
              <a:buNone/>
            </a:pPr>
            <a:r>
              <a:rPr lang="es-ES" sz="1600" smtClean="0"/>
              <a:t>	El contratista acuerda un precio o tasa fijo para el contrato, en algunos casos sujeto a cláusulas de aumento de costos. </a:t>
            </a:r>
            <a:endParaRPr lang="es-EC" sz="1600" smtClean="0"/>
          </a:p>
          <a:p>
            <a:pPr algn="just">
              <a:buFont typeface="Arial" charset="0"/>
              <a:buNone/>
            </a:pPr>
            <a:endParaRPr lang="es-EC" sz="1600" smtClean="0"/>
          </a:p>
          <a:p>
            <a:pPr lvl="3" algn="just"/>
            <a:r>
              <a:rPr lang="es-ES" sz="1600" b="1" smtClean="0"/>
              <a:t>Contratos a Base de Costos más Honorarios</a:t>
            </a:r>
            <a:endParaRPr lang="es-EC" sz="1600" smtClean="0"/>
          </a:p>
          <a:p>
            <a:pPr algn="just">
              <a:buFont typeface="Arial" charset="0"/>
              <a:buNone/>
            </a:pPr>
            <a:r>
              <a:rPr lang="es-ES" sz="1600" b="1" smtClean="0"/>
              <a:t>	 </a:t>
            </a:r>
            <a:r>
              <a:rPr lang="es-ES" sz="1600" smtClean="0"/>
              <a:t>El contratista recibe el reembolso de los costos permisibles o en alguna forma definidos, más un porcentaje de estos costos o un honorario fijo.</a:t>
            </a:r>
            <a:endParaRPr lang="es-EC" sz="16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ES_tradnl" b="1" smtClean="0"/>
              <a:t>CONOCIMIENTO DEL NEGOCIO</a:t>
            </a:r>
            <a:endParaRPr lang="es-EC" smtClean="0"/>
          </a:p>
        </p:txBody>
      </p:sp>
      <p:sp>
        <p:nvSpPr>
          <p:cNvPr id="3" name="2 Marcador de contenido"/>
          <p:cNvSpPr>
            <a:spLocks noGrp="1"/>
          </p:cNvSpPr>
          <p:nvPr>
            <p:ph idx="1"/>
          </p:nvPr>
        </p:nvSpPr>
        <p:spPr>
          <a:xfrm>
            <a:off x="571500" y="1285875"/>
            <a:ext cx="8229600" cy="5072063"/>
          </a:xfrm>
        </p:spPr>
        <p:txBody>
          <a:bodyPr rtlCol="0">
            <a:normAutofit fontScale="92500" lnSpcReduction="10000"/>
          </a:bodyPr>
          <a:lstStyle/>
          <a:p>
            <a:pPr algn="just" fontAlgn="auto">
              <a:spcAft>
                <a:spcPts val="0"/>
              </a:spcAft>
              <a:buFont typeface="Arial" pitchFamily="34" charset="0"/>
              <a:buNone/>
              <a:defRPr/>
            </a:pPr>
            <a:r>
              <a:rPr lang="es-EC" sz="1600" dirty="0" smtClean="0"/>
              <a:t>	“CONSTRUYE  S.A.”  se constituyó  el 28 de abril de 1983 en la cuidad de Guayaquil, Actualmente se encuentra ubicada en la ciudad de Guayaquil, provincia del Guayas en la </a:t>
            </a:r>
            <a:r>
              <a:rPr lang="es-EC" sz="1600" dirty="0" err="1" smtClean="0"/>
              <a:t>Cdla</a:t>
            </a:r>
            <a:r>
              <a:rPr lang="es-EC" sz="1600" dirty="0" smtClean="0"/>
              <a:t>. La Garzota, el objeto social de esta compañía es dedicarse a toda clase de construcciones, reingeniería civil y regeneración urbana. Puede para estos efectos, asociarse con otras personas, naturales o jurídicas, inclusive formando consorcios de toda clase; y,  puede también comprar toda clase de materiales, accesorios y equipos  para los fines mencionados.</a:t>
            </a:r>
          </a:p>
          <a:p>
            <a:pPr algn="just" fontAlgn="auto">
              <a:spcAft>
                <a:spcPts val="0"/>
              </a:spcAft>
              <a:buFont typeface="Arial" pitchFamily="34" charset="0"/>
              <a:buNone/>
              <a:defRPr/>
            </a:pPr>
            <a:endParaRPr lang="es-EC" sz="1600" dirty="0" smtClean="0"/>
          </a:p>
          <a:p>
            <a:pPr algn="just" fontAlgn="auto">
              <a:spcAft>
                <a:spcPts val="0"/>
              </a:spcAft>
              <a:buFont typeface="Arial" pitchFamily="34" charset="0"/>
              <a:buChar char="•"/>
              <a:defRPr/>
            </a:pPr>
            <a:r>
              <a:rPr lang="es-EC" sz="1600" dirty="0" smtClean="0"/>
              <a:t>CONSTRUYE S.A. en cuanto al marco tributario es contribuyente especial, como es una compañía de construcción de bienes inmuebles no está sujeta a grabar sus ventas o ingresos con tarifa 12%.</a:t>
            </a:r>
          </a:p>
          <a:p>
            <a:pPr algn="just" fontAlgn="auto">
              <a:spcAft>
                <a:spcPts val="0"/>
              </a:spcAft>
              <a:buFont typeface="Arial" pitchFamily="34" charset="0"/>
              <a:buNone/>
              <a:defRPr/>
            </a:pPr>
            <a:r>
              <a:rPr lang="es-EC" sz="1600" dirty="0" smtClean="0"/>
              <a:t> </a:t>
            </a:r>
          </a:p>
          <a:p>
            <a:pPr algn="just" fontAlgn="auto">
              <a:spcAft>
                <a:spcPts val="0"/>
              </a:spcAft>
              <a:buFont typeface="Arial" pitchFamily="34" charset="0"/>
              <a:buNone/>
              <a:defRPr/>
            </a:pPr>
            <a:r>
              <a:rPr lang="es-EC" sz="1600" dirty="0" smtClean="0"/>
              <a:t>	Construye S.A. es una empresa de gran Expansión, ya que su crecimiento en el mercado en todo lo que se refiere a la construcción y prestación de servicios en el país se debe fundamentalmente a la confianza de su clientela; y a las obras de alta calidad por los modernos métodos constructivos que se ha utilizado.</a:t>
            </a:r>
          </a:p>
          <a:p>
            <a:pPr algn="just" fontAlgn="auto">
              <a:spcAft>
                <a:spcPts val="0"/>
              </a:spcAft>
              <a:buFont typeface="Arial" pitchFamily="34" charset="0"/>
              <a:buNone/>
              <a:defRPr/>
            </a:pPr>
            <a:r>
              <a:rPr lang="es-EC" sz="1600" dirty="0" smtClean="0"/>
              <a:t> </a:t>
            </a:r>
          </a:p>
          <a:p>
            <a:pPr algn="just" fontAlgn="auto">
              <a:spcAft>
                <a:spcPts val="0"/>
              </a:spcAft>
              <a:buFont typeface="Arial" pitchFamily="34" charset="0"/>
              <a:buChar char="•"/>
              <a:defRPr/>
            </a:pPr>
            <a:r>
              <a:rPr lang="es-EC" sz="1600" dirty="0" smtClean="0"/>
              <a:t>Todo esto se puede comprobar por el sinnúmero de licitaciones ofertadas y ganadas  para empresas públicas y privadas, dentro y fuera de la ciudad, entre las obras públicas para las que ha ofertado y ganado la licitación están: Avenida 9 de octubre, Plaza </a:t>
            </a:r>
            <a:r>
              <a:rPr lang="es-EC" sz="1600" dirty="0" err="1" smtClean="0"/>
              <a:t>Rocafuerte</a:t>
            </a:r>
            <a:r>
              <a:rPr lang="es-EC" sz="1600" dirty="0" smtClean="0"/>
              <a:t>, Silos, Parque Ferroviaria, IMAX; Mercados: Bastión Popular, Las Esclusas, Batallón del Suburbio, La Florida, Caraguay, </a:t>
            </a:r>
            <a:r>
              <a:rPr lang="es-EC" sz="1600" dirty="0" err="1" smtClean="0"/>
              <a:t>Guasmo</a:t>
            </a:r>
            <a:r>
              <a:rPr lang="es-EC" sz="1600" dirty="0" smtClean="0"/>
              <a:t> Sur, </a:t>
            </a:r>
            <a:r>
              <a:rPr lang="es-EC" sz="1600" dirty="0" err="1" smtClean="0"/>
              <a:t>Prosperina</a:t>
            </a:r>
            <a:r>
              <a:rPr lang="es-EC" sz="1600" dirty="0" smtClean="0"/>
              <a:t>, Parque de la Ciudadela Kennedy, La Victoria, así como el Terminal de Integración El </a:t>
            </a:r>
            <a:r>
              <a:rPr lang="es-EC" sz="1600" dirty="0" err="1" smtClean="0"/>
              <a:t>Guasmo</a:t>
            </a:r>
            <a:r>
              <a:rPr lang="es-EC" sz="1600" dirty="0" smtClean="0"/>
              <a:t>, Río </a:t>
            </a:r>
            <a:r>
              <a:rPr lang="es-EC" sz="1600" dirty="0" err="1" smtClean="0"/>
              <a:t>Daule</a:t>
            </a:r>
            <a:r>
              <a:rPr lang="es-EC" sz="1600" dirty="0" smtClean="0"/>
              <a:t>, Bastión Popular, Fundación Terminal Terrestre, entre otras.</a:t>
            </a:r>
            <a:endParaRPr lang="es-EC"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S_tradnl" b="1" smtClean="0"/>
              <a:t>Estructura Organizacional</a:t>
            </a:r>
            <a:endParaRPr lang="es-EC" smtClean="0"/>
          </a:p>
        </p:txBody>
      </p:sp>
      <p:pic>
        <p:nvPicPr>
          <p:cNvPr id="17411" name="Picture 2"/>
          <p:cNvPicPr>
            <a:picLocks noGrp="1" noChangeAspect="1" noChangeArrowheads="1"/>
          </p:cNvPicPr>
          <p:nvPr>
            <p:ph idx="1"/>
          </p:nvPr>
        </p:nvPicPr>
        <p:blipFill>
          <a:blip r:embed="rId2"/>
          <a:srcRect l="34331" t="25253" r="23053" b="6874"/>
          <a:stretch>
            <a:fillRect/>
          </a:stretch>
        </p:blipFill>
        <p:spPr>
          <a:xfrm>
            <a:off x="4357688" y="1500188"/>
            <a:ext cx="4286250" cy="4714875"/>
          </a:xfrm>
        </p:spPr>
      </p:pic>
      <p:sp>
        <p:nvSpPr>
          <p:cNvPr id="17412" name="Rectangle 3"/>
          <p:cNvSpPr>
            <a:spLocks noChangeArrowheads="1"/>
          </p:cNvSpPr>
          <p:nvPr/>
        </p:nvSpPr>
        <p:spPr bwMode="auto">
          <a:xfrm>
            <a:off x="285750" y="1428750"/>
            <a:ext cx="3929063" cy="1938338"/>
          </a:xfrm>
          <a:prstGeom prst="rect">
            <a:avLst/>
          </a:prstGeom>
          <a:noFill/>
          <a:ln w="9525">
            <a:noFill/>
            <a:miter lim="800000"/>
            <a:headEnd/>
            <a:tailEnd/>
          </a:ln>
        </p:spPr>
        <p:txBody>
          <a:bodyPr anchor="ctr">
            <a:spAutoFit/>
          </a:bodyPr>
          <a:lstStyle/>
          <a:p>
            <a:pPr algn="just"/>
            <a:r>
              <a:rPr lang="es-ES_tradnl" sz="2400">
                <a:latin typeface="Calibri" pitchFamily="34" charset="0"/>
                <a:ea typeface="Calibri" pitchFamily="34" charset="0"/>
                <a:cs typeface="Calibri" pitchFamily="34" charset="0"/>
              </a:rPr>
              <a:t>La compañía está dirigida en forma lineal, basándose en las fortalezas de cada uno de los departamentos su estructura organizacional es la siguiente:</a:t>
            </a:r>
            <a:endParaRPr lang="es-ES_tradnl" sz="240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r>
              <a:rPr lang="es-EC" b="1" smtClean="0"/>
              <a:t>Posición de Mercado</a:t>
            </a:r>
            <a:endParaRPr lang="es-EC" smtClean="0"/>
          </a:p>
        </p:txBody>
      </p:sp>
      <p:sp>
        <p:nvSpPr>
          <p:cNvPr id="3" name="2 Marcador de contenido"/>
          <p:cNvSpPr>
            <a:spLocks noGrp="1"/>
          </p:cNvSpPr>
          <p:nvPr>
            <p:ph idx="1"/>
          </p:nvPr>
        </p:nvSpPr>
        <p:spPr>
          <a:xfrm>
            <a:off x="457200" y="1357313"/>
            <a:ext cx="8229600" cy="4768850"/>
          </a:xfrm>
        </p:spPr>
        <p:txBody>
          <a:bodyPr rtlCol="0">
            <a:normAutofit fontScale="55000" lnSpcReduction="20000"/>
          </a:bodyPr>
          <a:lstStyle/>
          <a:p>
            <a:pPr algn="just" fontAlgn="auto">
              <a:spcAft>
                <a:spcPts val="0"/>
              </a:spcAft>
              <a:buFont typeface="Arial" pitchFamily="34" charset="0"/>
              <a:buNone/>
              <a:defRPr/>
            </a:pPr>
            <a:r>
              <a:rPr lang="es-ES" dirty="0" smtClean="0"/>
              <a:t>	En el sector de la construcción existe una gran demanda de empresas que se dedican a desarrollar este tipo de negocios; las mismas que cuentan con un modelo de infraestructura completo; y una de ellas es CONSTRUYE S.A. siendo unas de las principales empresas a nivel nacional de la industria de la construcción.</a:t>
            </a:r>
            <a:endParaRPr lang="es-EC" dirty="0" smtClean="0"/>
          </a:p>
          <a:p>
            <a:pPr algn="just" fontAlgn="auto">
              <a:spcAft>
                <a:spcPts val="0"/>
              </a:spcAft>
              <a:buFont typeface="Arial" pitchFamily="34" charset="0"/>
              <a:buNone/>
              <a:defRPr/>
            </a:pPr>
            <a:r>
              <a:rPr lang="es-ES" dirty="0" smtClean="0"/>
              <a:t>	Dentro del país es una compañía sólida, en obras de construcción, cuenta con una amplia cartera de clientes en el sector público y privado entre ellos están:  </a:t>
            </a:r>
            <a:endParaRPr lang="es-EC" dirty="0" smtClean="0"/>
          </a:p>
          <a:p>
            <a:pPr algn="just" fontAlgn="auto">
              <a:spcAft>
                <a:spcPts val="0"/>
              </a:spcAft>
              <a:buFont typeface="Arial" pitchFamily="34" charset="0"/>
              <a:buNone/>
              <a:defRPr/>
            </a:pPr>
            <a:endParaRPr lang="es-EC" dirty="0" smtClean="0"/>
          </a:p>
          <a:p>
            <a:pPr algn="just" fontAlgn="auto">
              <a:spcAft>
                <a:spcPts val="0"/>
              </a:spcAft>
              <a:buFont typeface="Arial" pitchFamily="34" charset="0"/>
              <a:buChar char="•"/>
              <a:defRPr/>
            </a:pPr>
            <a:r>
              <a:rPr lang="es-ES" b="1" dirty="0" smtClean="0"/>
              <a:t>Gobiernos Seccionales como:</a:t>
            </a:r>
            <a:endParaRPr lang="es-EC" b="1" dirty="0" smtClean="0"/>
          </a:p>
          <a:p>
            <a:pPr algn="just" fontAlgn="auto">
              <a:spcAft>
                <a:spcPts val="0"/>
              </a:spcAft>
              <a:buFont typeface="Arial" pitchFamily="34" charset="0"/>
              <a:buNone/>
              <a:defRPr/>
            </a:pPr>
            <a:r>
              <a:rPr lang="es-EC" b="1" dirty="0" smtClean="0"/>
              <a:t>	</a:t>
            </a:r>
            <a:r>
              <a:rPr lang="es-ES" dirty="0" smtClean="0"/>
              <a:t>Municipalidad de Guayaquil – Regeneración Urbana</a:t>
            </a:r>
            <a:endParaRPr lang="es-EC" dirty="0" smtClean="0"/>
          </a:p>
          <a:p>
            <a:pPr algn="just" fontAlgn="auto">
              <a:spcAft>
                <a:spcPts val="0"/>
              </a:spcAft>
              <a:buFont typeface="Arial" pitchFamily="34" charset="0"/>
              <a:buNone/>
              <a:defRPr/>
            </a:pPr>
            <a:r>
              <a:rPr lang="es-ES" dirty="0" smtClean="0"/>
              <a:t>	Municipalidad de Santa Elena </a:t>
            </a:r>
            <a:endParaRPr lang="es-EC" dirty="0" smtClean="0"/>
          </a:p>
          <a:p>
            <a:pPr algn="just" fontAlgn="auto">
              <a:spcAft>
                <a:spcPts val="0"/>
              </a:spcAft>
              <a:buFont typeface="Arial" pitchFamily="34" charset="0"/>
              <a:buNone/>
              <a:defRPr/>
            </a:pPr>
            <a:r>
              <a:rPr lang="es-ES" dirty="0" smtClean="0"/>
              <a:t>	Municipalidad de Salinas</a:t>
            </a:r>
            <a:endParaRPr lang="es-EC" dirty="0" smtClean="0"/>
          </a:p>
          <a:p>
            <a:pPr algn="just" fontAlgn="auto">
              <a:spcAft>
                <a:spcPts val="0"/>
              </a:spcAft>
              <a:buFont typeface="Arial" pitchFamily="34" charset="0"/>
              <a:buChar char="•"/>
              <a:defRPr/>
            </a:pPr>
            <a:r>
              <a:rPr lang="es-ES" b="1" dirty="0" smtClean="0"/>
              <a:t>Proyectos Privados:</a:t>
            </a:r>
            <a:endParaRPr lang="es-EC" dirty="0" smtClean="0"/>
          </a:p>
          <a:p>
            <a:pPr algn="just" fontAlgn="auto">
              <a:spcAft>
                <a:spcPts val="0"/>
              </a:spcAft>
              <a:buFont typeface="Arial" pitchFamily="34" charset="0"/>
              <a:buNone/>
              <a:defRPr/>
            </a:pPr>
            <a:r>
              <a:rPr lang="es-ES" dirty="0" smtClean="0"/>
              <a:t>	Laboratorios de Cervecería Nacional</a:t>
            </a:r>
            <a:endParaRPr lang="es-EC" dirty="0" smtClean="0"/>
          </a:p>
          <a:p>
            <a:pPr algn="just" fontAlgn="auto">
              <a:spcAft>
                <a:spcPts val="0"/>
              </a:spcAft>
              <a:buFont typeface="Arial" pitchFamily="34" charset="0"/>
              <a:buNone/>
              <a:defRPr/>
            </a:pPr>
            <a:r>
              <a:rPr lang="es-ES" dirty="0" smtClean="0"/>
              <a:t>	Hospital de Esmeraldas</a:t>
            </a:r>
            <a:endParaRPr lang="es-EC" dirty="0" smtClean="0"/>
          </a:p>
          <a:p>
            <a:pPr algn="just" fontAlgn="auto">
              <a:spcAft>
                <a:spcPts val="0"/>
              </a:spcAft>
              <a:buFont typeface="Arial" pitchFamily="34" charset="0"/>
              <a:buNone/>
              <a:defRPr/>
            </a:pPr>
            <a:r>
              <a:rPr lang="es-ES" dirty="0" smtClean="0"/>
              <a:t>	Hivimar</a:t>
            </a:r>
            <a:endParaRPr lang="es-EC" dirty="0" smtClean="0"/>
          </a:p>
          <a:p>
            <a:pPr algn="just" fontAlgn="auto">
              <a:spcAft>
                <a:spcPts val="0"/>
              </a:spcAft>
              <a:buFont typeface="Arial" pitchFamily="34" charset="0"/>
              <a:buNone/>
              <a:defRPr/>
            </a:pPr>
            <a:r>
              <a:rPr lang="es-ES" dirty="0" smtClean="0"/>
              <a:t>	Estación de Servicio de Gasolina</a:t>
            </a:r>
            <a:endParaRPr lang="es-EC" dirty="0" smtClean="0"/>
          </a:p>
          <a:p>
            <a:pPr algn="just" fontAlgn="auto">
              <a:spcAft>
                <a:spcPts val="0"/>
              </a:spcAft>
              <a:buFont typeface="Arial" pitchFamily="34" charset="0"/>
              <a:buNone/>
              <a:defRPr/>
            </a:pPr>
            <a:r>
              <a:rPr lang="es-ES" dirty="0" smtClean="0"/>
              <a:t>	Federación Deportiva Nacional</a:t>
            </a:r>
            <a:endParaRPr lang="es-EC" dirty="0" smtClean="0"/>
          </a:p>
          <a:p>
            <a:pPr fontAlgn="auto">
              <a:spcAft>
                <a:spcPts val="0"/>
              </a:spcAft>
              <a:buFont typeface="Arial" pitchFamily="34" charset="0"/>
              <a:buChar char="•"/>
              <a:defRPr/>
            </a:pP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r>
              <a:rPr lang="es-EC" b="1" smtClean="0"/>
              <a:t> Proveedores</a:t>
            </a:r>
            <a:endParaRPr lang="es-EC" smtClean="0"/>
          </a:p>
        </p:txBody>
      </p:sp>
      <p:sp>
        <p:nvSpPr>
          <p:cNvPr id="3" name="2 Marcador de contenido"/>
          <p:cNvSpPr>
            <a:spLocks noGrp="1"/>
          </p:cNvSpPr>
          <p:nvPr>
            <p:ph idx="1"/>
          </p:nvPr>
        </p:nvSpPr>
        <p:spPr>
          <a:xfrm>
            <a:off x="457200" y="1357313"/>
            <a:ext cx="8229600" cy="4768850"/>
          </a:xfrm>
        </p:spPr>
        <p:txBody>
          <a:bodyPr rtlCol="0">
            <a:normAutofit fontScale="55000" lnSpcReduction="20000"/>
          </a:bodyPr>
          <a:lstStyle/>
          <a:p>
            <a:pPr algn="just" fontAlgn="auto">
              <a:spcAft>
                <a:spcPts val="0"/>
              </a:spcAft>
              <a:buFont typeface="Arial" pitchFamily="34" charset="0"/>
              <a:buChar char="•"/>
              <a:defRPr/>
            </a:pPr>
            <a:r>
              <a:rPr lang="es-EC" dirty="0" smtClean="0"/>
              <a:t>CONSTRUYE S.A. cuenta con un gran número de proveedores a nivel nacional quienes son de gran utilidad para que se lleve a cabo una Obra de excelente calidad.</a:t>
            </a:r>
          </a:p>
          <a:p>
            <a:pPr algn="just" fontAlgn="auto">
              <a:spcAft>
                <a:spcPts val="0"/>
              </a:spcAft>
              <a:buFont typeface="Arial" pitchFamily="34" charset="0"/>
              <a:buNone/>
              <a:defRPr/>
            </a:pPr>
            <a:endParaRPr lang="es-EC" dirty="0" smtClean="0"/>
          </a:p>
          <a:p>
            <a:pPr algn="just" fontAlgn="auto">
              <a:spcAft>
                <a:spcPts val="0"/>
              </a:spcAft>
              <a:buFont typeface="Arial" pitchFamily="34" charset="0"/>
              <a:buChar char="•"/>
              <a:defRPr/>
            </a:pPr>
            <a:r>
              <a:rPr lang="es-EC" dirty="0" smtClean="0"/>
              <a:t>Para seleccionar los proveedores se realiza un concurso de calificación; donde se evalúan el rendimiento y cumplimiento de las últimas obras en las que han participado los proveedores. La evaluación se realiza con indicadores de calidad con parámetros como tiempo de entrega del bien o producto, Calidad, Flexibilidad en cartera de Crédito, Costos, logística y transporte. Luego de obtener los resultados de la evaluación de calidad se selecciona a los proveedores que cumplen con todos los requisitos.</a:t>
            </a:r>
          </a:p>
          <a:p>
            <a:pPr algn="just" fontAlgn="auto">
              <a:spcAft>
                <a:spcPts val="0"/>
              </a:spcAft>
              <a:buFont typeface="Arial" pitchFamily="34" charset="0"/>
              <a:buChar char="•"/>
              <a:defRPr/>
            </a:pPr>
            <a:endParaRPr lang="es-EC" dirty="0" smtClean="0"/>
          </a:p>
          <a:p>
            <a:pPr algn="just" fontAlgn="auto">
              <a:spcAft>
                <a:spcPts val="0"/>
              </a:spcAft>
              <a:buFont typeface="Arial" pitchFamily="34" charset="0"/>
              <a:buChar char="•"/>
              <a:defRPr/>
            </a:pPr>
            <a:r>
              <a:rPr lang="es-EC" dirty="0" smtClean="0"/>
              <a:t>Por otro lado se da espacio a nuevos proveedores para la participación de las obras quienes se encargan de presentar presupuestos y propuestas estratégicas; después de un exhaustivo análisis se escoge al proveedor con mejor presupuesto.</a:t>
            </a:r>
          </a:p>
          <a:p>
            <a:pPr algn="just" fontAlgn="auto">
              <a:spcAft>
                <a:spcPts val="0"/>
              </a:spcAft>
              <a:buFont typeface="Arial" pitchFamily="34" charset="0"/>
              <a:buNone/>
              <a:defRPr/>
            </a:pPr>
            <a:endParaRPr lang="es-EC" dirty="0" smtClean="0"/>
          </a:p>
          <a:p>
            <a:pPr algn="just" fontAlgn="auto">
              <a:spcAft>
                <a:spcPts val="0"/>
              </a:spcAft>
              <a:buFont typeface="Arial" pitchFamily="34" charset="0"/>
              <a:buChar char="•"/>
              <a:defRPr/>
            </a:pPr>
            <a:r>
              <a:rPr lang="es-EC" dirty="0" smtClean="0"/>
              <a:t>Otro punto de importancia es que la compañía realiza un seguimiento a los proveedores que trabajan en las obras.</a:t>
            </a:r>
          </a:p>
          <a:p>
            <a:pPr fontAlgn="auto">
              <a:spcAft>
                <a:spcPts val="0"/>
              </a:spcAft>
              <a:buFont typeface="Arial" pitchFamily="34" charset="0"/>
              <a:buChar char="•"/>
              <a:defRPr/>
            </a:pPr>
            <a:endParaRPr lang="es-EC"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r>
              <a:rPr lang="es-ES" b="1" smtClean="0"/>
              <a:t>Estrategias</a:t>
            </a:r>
            <a:r>
              <a:rPr lang="es-EC" b="1" smtClean="0"/>
              <a:t> de Negocios</a:t>
            </a:r>
            <a:endParaRPr lang="es-EC" smtClean="0"/>
          </a:p>
        </p:txBody>
      </p:sp>
      <p:sp>
        <p:nvSpPr>
          <p:cNvPr id="3" name="2 Marcador de contenido"/>
          <p:cNvSpPr>
            <a:spLocks noGrp="1"/>
          </p:cNvSpPr>
          <p:nvPr>
            <p:ph idx="1"/>
          </p:nvPr>
        </p:nvSpPr>
        <p:spPr>
          <a:xfrm>
            <a:off x="428625" y="1357313"/>
            <a:ext cx="8229600" cy="5000625"/>
          </a:xfrm>
        </p:spPr>
        <p:txBody>
          <a:bodyPr rtlCol="0">
            <a:normAutofit lnSpcReduction="10000"/>
          </a:bodyPr>
          <a:lstStyle/>
          <a:p>
            <a:pPr algn="just" fontAlgn="auto">
              <a:spcAft>
                <a:spcPts val="0"/>
              </a:spcAft>
              <a:buFont typeface="Arial" pitchFamily="34" charset="0"/>
              <a:buNone/>
              <a:defRPr/>
            </a:pPr>
            <a:r>
              <a:rPr lang="es-ES" sz="1600" dirty="0" smtClean="0"/>
              <a:t>	La forma estratégica de Construye S.A. es presentar un proyecto de ingeniería Competitivo, rentable y eficiente  en los concursos de licitación.</a:t>
            </a:r>
            <a:endParaRPr lang="es-EC" sz="1600" dirty="0" smtClean="0"/>
          </a:p>
          <a:p>
            <a:pPr algn="just" fontAlgn="auto">
              <a:spcAft>
                <a:spcPts val="0"/>
              </a:spcAft>
              <a:buFont typeface="Arial" pitchFamily="34" charset="0"/>
              <a:buNone/>
              <a:defRPr/>
            </a:pPr>
            <a:r>
              <a:rPr lang="es-ES" sz="1600" dirty="0" smtClean="0"/>
              <a:t>	</a:t>
            </a:r>
          </a:p>
          <a:p>
            <a:pPr algn="just" fontAlgn="auto">
              <a:spcAft>
                <a:spcPts val="0"/>
              </a:spcAft>
              <a:buFont typeface="Arial" pitchFamily="34" charset="0"/>
              <a:buNone/>
              <a:defRPr/>
            </a:pPr>
            <a:r>
              <a:rPr lang="es-ES" sz="1600" dirty="0" smtClean="0"/>
              <a:t>	Todo el equipo de ingenieros realiza una ardua labor de planificación para desarrollar un proyecto eficiente y eficaz, tomando en cuenta cada parámetro que interviene en el proyecto.</a:t>
            </a:r>
            <a:endParaRPr lang="es-EC" sz="1600" dirty="0" smtClean="0"/>
          </a:p>
          <a:p>
            <a:pPr algn="just" fontAlgn="auto">
              <a:spcAft>
                <a:spcPts val="0"/>
              </a:spcAft>
              <a:buFont typeface="Arial" pitchFamily="34" charset="0"/>
              <a:buChar char="•"/>
              <a:defRPr/>
            </a:pPr>
            <a:endParaRPr lang="es-ES" sz="1600" dirty="0" smtClean="0"/>
          </a:p>
          <a:p>
            <a:pPr algn="just" fontAlgn="auto">
              <a:spcAft>
                <a:spcPts val="0"/>
              </a:spcAft>
              <a:buFont typeface="Arial" pitchFamily="34" charset="0"/>
              <a:buNone/>
              <a:defRPr/>
            </a:pPr>
            <a:r>
              <a:rPr lang="es-ES" sz="1600" dirty="0" smtClean="0"/>
              <a:t>	Ofreciendo a sus clientes una obra de alta calidad, puesto que todo el equipo que interviene en la construcción es personal capacitado y preparado; además  sus proveedores son sometidos a concurso para elegir al más idóneo como ya se mencionó.</a:t>
            </a:r>
            <a:endParaRPr lang="es-EC" sz="1600" dirty="0" smtClean="0"/>
          </a:p>
          <a:p>
            <a:pPr algn="just" fontAlgn="auto">
              <a:spcAft>
                <a:spcPts val="0"/>
              </a:spcAft>
              <a:buFont typeface="Arial" pitchFamily="34" charset="0"/>
              <a:buChar char="•"/>
              <a:defRPr/>
            </a:pPr>
            <a:endParaRPr lang="es-ES" sz="1600" dirty="0" smtClean="0"/>
          </a:p>
          <a:p>
            <a:pPr algn="just" fontAlgn="auto">
              <a:spcAft>
                <a:spcPts val="0"/>
              </a:spcAft>
              <a:buFont typeface="Arial" pitchFamily="34" charset="0"/>
              <a:buNone/>
              <a:defRPr/>
            </a:pPr>
            <a:r>
              <a:rPr lang="es-ES" sz="1600" dirty="0" smtClean="0"/>
              <a:t>	Todo el proceso de elaboración y ejecución del proyecto de reingeniería, pasa por controles, evitando así cualquier error en la ejecución. La compañía contrata asesoría especializados en el control de calidad, quienes se encargan de inspeccionar si los procesos se están realizando de forma correcta de acuerdo a los estándares de calidad.</a:t>
            </a:r>
            <a:endParaRPr lang="es-EC" sz="1600" dirty="0" smtClean="0"/>
          </a:p>
          <a:p>
            <a:pPr algn="just" fontAlgn="auto">
              <a:spcAft>
                <a:spcPts val="0"/>
              </a:spcAft>
              <a:buFont typeface="Arial" pitchFamily="34" charset="0"/>
              <a:buNone/>
              <a:defRPr/>
            </a:pPr>
            <a:r>
              <a:rPr lang="es-ES" sz="1600" dirty="0" smtClean="0"/>
              <a:t>	</a:t>
            </a:r>
          </a:p>
          <a:p>
            <a:pPr algn="just" fontAlgn="auto">
              <a:spcAft>
                <a:spcPts val="0"/>
              </a:spcAft>
              <a:buFont typeface="Arial" pitchFamily="34" charset="0"/>
              <a:buNone/>
              <a:defRPr/>
            </a:pPr>
            <a:r>
              <a:rPr lang="es-ES" sz="1600" dirty="0" smtClean="0"/>
              <a:t>	Una vez que la obra es terminada y entregada al contratista, se da un plazo de 6 meses para que el cliente inspeccione la obra, transcurrido el plazo mencionado se procede a realizar una declaración juramentada con un notario de la satisfacción del trabajo recibido, la compañía entonces se encarga de liquidar la obra.</a:t>
            </a:r>
            <a:endParaRPr lang="es-EC"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p:txBody>
          <a:bodyPr/>
          <a:lstStyle/>
          <a:p>
            <a:pPr algn="ctr">
              <a:buFont typeface="Arial" charset="0"/>
              <a:buNone/>
            </a:pPr>
            <a:r>
              <a:rPr lang="es-ES" smtClean="0"/>
              <a:t>“Análisis del Cumplimiento Tributario de la Cuenta Gastos de una Empresa que se Dedica a la Construcción Ubicada en la Ciudad de Guayaquil, Periodo Fiscal 2008.”</a:t>
            </a:r>
            <a:endParaRPr lang="es-EC" smtClean="0"/>
          </a:p>
          <a:p>
            <a:pPr algn="ctr">
              <a:buFont typeface="Arial" charset="0"/>
              <a:buNone/>
            </a:pPr>
            <a:endParaRPr lang="es-EC"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r>
              <a:rPr lang="es-EC" b="1" smtClean="0"/>
              <a:t>Proceso de Obras</a:t>
            </a:r>
            <a:endParaRPr lang="es-EC" smtClean="0"/>
          </a:p>
        </p:txBody>
      </p:sp>
      <p:pic>
        <p:nvPicPr>
          <p:cNvPr id="21507" name="Picture 2"/>
          <p:cNvPicPr>
            <a:picLocks noGrp="1" noChangeAspect="1" noChangeArrowheads="1"/>
          </p:cNvPicPr>
          <p:nvPr>
            <p:ph idx="1"/>
          </p:nvPr>
        </p:nvPicPr>
        <p:blipFill>
          <a:blip r:embed="rId2"/>
          <a:srcRect l="30779" t="26833" r="21869" b="10031"/>
          <a:stretch>
            <a:fillRect/>
          </a:stretch>
        </p:blipFill>
        <p:spPr>
          <a:xfrm>
            <a:off x="2714625" y="1428750"/>
            <a:ext cx="4429125" cy="47148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C" b="1" smtClean="0"/>
              <a:t>Políticas Contables</a:t>
            </a:r>
            <a:endParaRPr lang="es-EC" smtClean="0"/>
          </a:p>
        </p:txBody>
      </p:sp>
      <p:sp>
        <p:nvSpPr>
          <p:cNvPr id="3" name="2 Marcador de contenido"/>
          <p:cNvSpPr>
            <a:spLocks noGrp="1"/>
          </p:cNvSpPr>
          <p:nvPr>
            <p:ph idx="1"/>
          </p:nvPr>
        </p:nvSpPr>
        <p:spPr/>
        <p:txBody>
          <a:bodyPr rtlCol="0">
            <a:normAutofit fontScale="85000" lnSpcReduction="10000"/>
          </a:bodyPr>
          <a:lstStyle/>
          <a:p>
            <a:pPr algn="just" fontAlgn="auto">
              <a:spcAft>
                <a:spcPts val="0"/>
              </a:spcAft>
              <a:buFont typeface="Arial" pitchFamily="34" charset="0"/>
              <a:buNone/>
              <a:defRPr/>
            </a:pPr>
            <a:r>
              <a:rPr lang="es-EC" dirty="0" smtClean="0"/>
              <a:t>	En cuanto a las políticas contables que aplica CONSTRUYE S.A. se rigen a:</a:t>
            </a:r>
          </a:p>
          <a:p>
            <a:pPr algn="just" fontAlgn="auto">
              <a:spcAft>
                <a:spcPts val="0"/>
              </a:spcAft>
              <a:buFont typeface="Arial" pitchFamily="34" charset="0"/>
              <a:buNone/>
              <a:defRPr/>
            </a:pPr>
            <a:r>
              <a:rPr lang="es-EC" dirty="0" smtClean="0"/>
              <a:t>	</a:t>
            </a:r>
          </a:p>
          <a:p>
            <a:pPr algn="just" fontAlgn="auto">
              <a:spcAft>
                <a:spcPts val="0"/>
              </a:spcAft>
              <a:buFont typeface="Arial" pitchFamily="34" charset="0"/>
              <a:buChar char="•"/>
              <a:defRPr/>
            </a:pPr>
            <a:r>
              <a:rPr lang="es-EC" dirty="0" smtClean="0"/>
              <a:t>Principios de Contabilidad Generalmente Aceptados</a:t>
            </a:r>
          </a:p>
          <a:p>
            <a:pPr algn="just" fontAlgn="auto">
              <a:spcAft>
                <a:spcPts val="0"/>
              </a:spcAft>
              <a:buFont typeface="Arial" pitchFamily="34" charset="0"/>
              <a:buChar char="•"/>
              <a:defRPr/>
            </a:pPr>
            <a:r>
              <a:rPr lang="es-EC" dirty="0" smtClean="0"/>
              <a:t>NEC, NIC 11 (Contratos de Construcción) principio del pago por avance de obra.</a:t>
            </a:r>
          </a:p>
          <a:p>
            <a:pPr algn="just" fontAlgn="auto">
              <a:spcAft>
                <a:spcPts val="0"/>
              </a:spcAft>
              <a:buFont typeface="Arial" pitchFamily="34" charset="0"/>
              <a:buChar char="•"/>
              <a:defRPr/>
            </a:pPr>
            <a:r>
              <a:rPr lang="es-EC" dirty="0" smtClean="0"/>
              <a:t>Ley Orgánica del Régimen Tributario Interno (LORTI).</a:t>
            </a:r>
          </a:p>
          <a:p>
            <a:pPr algn="just" fontAlgn="auto">
              <a:spcAft>
                <a:spcPts val="0"/>
              </a:spcAft>
              <a:buFont typeface="Arial" pitchFamily="34" charset="0"/>
              <a:buChar char="•"/>
              <a:defRPr/>
            </a:pPr>
            <a:r>
              <a:rPr lang="es-EC" dirty="0" smtClean="0"/>
              <a:t>Código Tributario</a:t>
            </a:r>
          </a:p>
          <a:p>
            <a:pPr algn="just" fontAlgn="auto">
              <a:spcAft>
                <a:spcPts val="0"/>
              </a:spcAft>
              <a:buFont typeface="Arial" pitchFamily="34" charset="0"/>
              <a:buChar char="•"/>
              <a:defRPr/>
            </a:pPr>
            <a:r>
              <a:rPr lang="es-EC" dirty="0" smtClean="0"/>
              <a:t>Y todas las normas contables que establece La ley.</a:t>
            </a:r>
            <a:endParaRPr lang="es-EC"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lvl="2" fontAlgn="auto">
              <a:spcAft>
                <a:spcPts val="0"/>
              </a:spcAft>
              <a:defRPr/>
            </a:pPr>
            <a:r>
              <a:rPr lang="es-EC" sz="4000" b="1" dirty="0">
                <a:solidFill>
                  <a:sysClr val="windowText" lastClr="000000"/>
                </a:solidFill>
                <a:latin typeface="+mj-lt"/>
              </a:rPr>
              <a:t>Obligaciones</a:t>
            </a:r>
            <a:r>
              <a:rPr lang="es-EC" sz="1600" dirty="0">
                <a:solidFill>
                  <a:sysClr val="windowText" lastClr="000000"/>
                </a:solidFill>
              </a:rPr>
              <a:t/>
            </a:r>
            <a:br>
              <a:rPr lang="es-EC" sz="1600" dirty="0">
                <a:solidFill>
                  <a:sysClr val="windowText" lastClr="000000"/>
                </a:solidFill>
              </a:rPr>
            </a:br>
            <a:endParaRPr lang="es-EC" sz="1800" dirty="0">
              <a:solidFill>
                <a:sysClr val="windowText" lastClr="000000"/>
              </a:solidFill>
            </a:endParaRPr>
          </a:p>
        </p:txBody>
      </p:sp>
      <p:sp>
        <p:nvSpPr>
          <p:cNvPr id="23555" name="2 Marcador de contenido"/>
          <p:cNvSpPr>
            <a:spLocks noGrp="1"/>
          </p:cNvSpPr>
          <p:nvPr>
            <p:ph idx="1"/>
          </p:nvPr>
        </p:nvSpPr>
        <p:spPr/>
        <p:txBody>
          <a:bodyPr/>
          <a:lstStyle/>
          <a:p>
            <a:pPr lvl="1"/>
            <a:r>
              <a:rPr lang="es-EC" smtClean="0"/>
              <a:t>Exigir comprobantes al momento de realizar  compras.</a:t>
            </a:r>
            <a:endParaRPr lang="es-EC" sz="3200" smtClean="0"/>
          </a:p>
          <a:p>
            <a:pPr lvl="1"/>
            <a:r>
              <a:rPr lang="es-EC" smtClean="0"/>
              <a:t>Emitir  comprobantes de retención respectivos.</a:t>
            </a:r>
            <a:endParaRPr lang="es-EC" sz="3200" smtClean="0"/>
          </a:p>
          <a:p>
            <a:pPr lvl="1"/>
            <a:r>
              <a:rPr lang="es-EC" smtClean="0"/>
              <a:t>Presentar las declaraciones de los impuestos que le correspondan.</a:t>
            </a:r>
            <a:endParaRPr lang="es-EC" sz="3200" smtClean="0"/>
          </a:p>
          <a:p>
            <a:pPr lvl="1"/>
            <a:r>
              <a:rPr lang="es-EC" smtClean="0"/>
              <a:t>Obligaciones de Ley</a:t>
            </a:r>
            <a:endParaRPr lang="es-EC" sz="3200" smtClean="0"/>
          </a:p>
          <a:p>
            <a:pPr lvl="1"/>
            <a:r>
              <a:rPr lang="es-EC" smtClean="0"/>
              <a:t>Retención del 1%, 2%, 5%, 8%, </a:t>
            </a:r>
            <a:endParaRPr lang="es-EC" sz="3200" smtClean="0"/>
          </a:p>
          <a:p>
            <a:pPr lvl="1"/>
            <a:r>
              <a:rPr lang="es-EC" smtClean="0"/>
              <a:t>IVA por Pagar 30%, 70%</a:t>
            </a:r>
            <a:endParaRPr lang="es-EC" sz="3200" smtClean="0"/>
          </a:p>
          <a:p>
            <a:endParaRPr lang="es-EC"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r>
              <a:rPr lang="es-EC" b="1" smtClean="0"/>
              <a:t>Controles y Debilidades</a:t>
            </a:r>
            <a:endParaRPr lang="es-EC" smtClean="0"/>
          </a:p>
        </p:txBody>
      </p:sp>
      <p:sp>
        <p:nvSpPr>
          <p:cNvPr id="3" name="2 Marcador de contenido"/>
          <p:cNvSpPr>
            <a:spLocks noGrp="1"/>
          </p:cNvSpPr>
          <p:nvPr>
            <p:ph idx="1"/>
          </p:nvPr>
        </p:nvSpPr>
        <p:spPr/>
        <p:txBody>
          <a:bodyPr rtlCol="0">
            <a:normAutofit fontScale="70000" lnSpcReduction="20000"/>
          </a:bodyPr>
          <a:lstStyle/>
          <a:p>
            <a:pPr fontAlgn="auto">
              <a:spcAft>
                <a:spcPts val="0"/>
              </a:spcAft>
              <a:buFont typeface="Arial" pitchFamily="34" charset="0"/>
              <a:buNone/>
              <a:defRPr/>
            </a:pPr>
            <a:r>
              <a:rPr lang="es-ES" sz="3100" b="1" dirty="0" smtClean="0"/>
              <a:t>	Controles</a:t>
            </a:r>
            <a:endParaRPr lang="es-EC" sz="3100" b="1" dirty="0" smtClean="0"/>
          </a:p>
          <a:p>
            <a:pPr fontAlgn="auto">
              <a:spcAft>
                <a:spcPts val="0"/>
              </a:spcAft>
              <a:buFont typeface="Arial" pitchFamily="34" charset="0"/>
              <a:buChar char="•"/>
              <a:defRPr/>
            </a:pPr>
            <a:r>
              <a:rPr lang="es-EC" dirty="0" smtClean="0"/>
              <a:t>Existe separación de funciones entre el manejo de efectivo  y el mantenimiento de los registros.</a:t>
            </a:r>
          </a:p>
          <a:p>
            <a:pPr fontAlgn="auto">
              <a:spcAft>
                <a:spcPts val="0"/>
              </a:spcAft>
              <a:buFont typeface="Arial" pitchFamily="34" charset="0"/>
              <a:buChar char="•"/>
              <a:defRPr/>
            </a:pPr>
            <a:r>
              <a:rPr lang="es-EC" dirty="0" smtClean="0"/>
              <a:t>La empresa realiza las retenciones respectivas.</a:t>
            </a:r>
          </a:p>
          <a:p>
            <a:pPr fontAlgn="auto">
              <a:spcAft>
                <a:spcPts val="0"/>
              </a:spcAft>
              <a:buFont typeface="Arial" pitchFamily="34" charset="0"/>
              <a:buChar char="•"/>
              <a:defRPr/>
            </a:pPr>
            <a:r>
              <a:rPr lang="es-EC" dirty="0" smtClean="0"/>
              <a:t>Cuenta con un sistema de control contable que solo permite facturar y emitir cheques siempre que se ingrese el número de facturas solicitadas.</a:t>
            </a:r>
          </a:p>
          <a:p>
            <a:pPr fontAlgn="auto">
              <a:spcAft>
                <a:spcPts val="0"/>
              </a:spcAft>
              <a:buFont typeface="Arial" pitchFamily="34" charset="0"/>
              <a:buChar char="•"/>
              <a:defRPr/>
            </a:pPr>
            <a:r>
              <a:rPr lang="es-EC" dirty="0" smtClean="0"/>
              <a:t>Se lleva un registro periódico de las transacciones en el sistema, la misma que es impresa y archivada en los folder correspondientes.</a:t>
            </a:r>
          </a:p>
          <a:p>
            <a:pPr fontAlgn="auto">
              <a:spcAft>
                <a:spcPts val="0"/>
              </a:spcAft>
              <a:buFont typeface="Arial" pitchFamily="34" charset="0"/>
              <a:buNone/>
              <a:defRPr/>
            </a:pPr>
            <a:r>
              <a:rPr lang="es-EC" b="1" dirty="0" smtClean="0"/>
              <a:t>	Debilidades</a:t>
            </a:r>
            <a:endParaRPr lang="es-EC" dirty="0" smtClean="0"/>
          </a:p>
          <a:p>
            <a:pPr fontAlgn="auto">
              <a:spcAft>
                <a:spcPts val="0"/>
              </a:spcAft>
              <a:buFont typeface="Arial" pitchFamily="34" charset="0"/>
              <a:buChar char="•"/>
              <a:defRPr/>
            </a:pPr>
            <a:r>
              <a:rPr lang="es-EC" dirty="0" smtClean="0"/>
              <a:t>Se detectó que el responsable de los registros no cuenta con la supervisión interna sobre la posibilidad de que no se registren las transacciones en el período oportuno.</a:t>
            </a:r>
          </a:p>
          <a:p>
            <a:pPr fontAlgn="auto">
              <a:spcAft>
                <a:spcPts val="0"/>
              </a:spcAft>
              <a:buFont typeface="Arial" pitchFamily="34" charset="0"/>
              <a:buChar char="•"/>
              <a:defRPr/>
            </a:pPr>
            <a:endParaRPr lang="es-EC" dirty="0" smtClean="0"/>
          </a:p>
          <a:p>
            <a:pPr fontAlgn="auto">
              <a:spcAft>
                <a:spcPts val="0"/>
              </a:spcAft>
              <a:buFont typeface="Arial" pitchFamily="34" charset="0"/>
              <a:buChar char="•"/>
              <a:defRPr/>
            </a:pPr>
            <a:endParaRPr lang="es-EC"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r>
              <a:rPr lang="es-EC" b="1" smtClean="0"/>
              <a:t>Riesgos del Negocio</a:t>
            </a:r>
            <a:endParaRPr lang="es-EC" smtClean="0"/>
          </a:p>
        </p:txBody>
      </p:sp>
      <p:sp>
        <p:nvSpPr>
          <p:cNvPr id="3" name="2 Marcador de contenido"/>
          <p:cNvSpPr>
            <a:spLocks noGrp="1"/>
          </p:cNvSpPr>
          <p:nvPr>
            <p:ph idx="1"/>
          </p:nvPr>
        </p:nvSpPr>
        <p:spPr>
          <a:xfrm>
            <a:off x="428625" y="1357313"/>
            <a:ext cx="8229600" cy="4714875"/>
          </a:xfrm>
        </p:spPr>
        <p:txBody>
          <a:bodyPr rtlCol="0">
            <a:normAutofit fontScale="55000" lnSpcReduction="20000"/>
          </a:bodyPr>
          <a:lstStyle/>
          <a:p>
            <a:pPr algn="just" fontAlgn="auto">
              <a:spcAft>
                <a:spcPts val="0"/>
              </a:spcAft>
              <a:buFont typeface="Arial" pitchFamily="34" charset="0"/>
              <a:buNone/>
              <a:defRPr/>
            </a:pPr>
            <a:r>
              <a:rPr lang="es-ES" dirty="0" smtClean="0"/>
              <a:t>	Como toda empresa, CONSTRUYE S.A. se enfrenta a debilidades que pueden  afectar la administración y otras áreas si no se toman acciones preventivas-correctivas necesarias; sus riesgos son:</a:t>
            </a:r>
            <a:endParaRPr lang="es-EC" dirty="0" smtClean="0"/>
          </a:p>
          <a:p>
            <a:pPr algn="just" fontAlgn="auto">
              <a:spcAft>
                <a:spcPts val="0"/>
              </a:spcAft>
              <a:buFont typeface="Arial" pitchFamily="34" charset="0"/>
              <a:buNone/>
              <a:defRPr/>
            </a:pPr>
            <a:r>
              <a:rPr lang="es-ES" dirty="0" smtClean="0"/>
              <a:t>	</a:t>
            </a:r>
          </a:p>
          <a:p>
            <a:pPr algn="just" fontAlgn="auto">
              <a:spcAft>
                <a:spcPts val="0"/>
              </a:spcAft>
              <a:buFont typeface="Arial" pitchFamily="34" charset="0"/>
              <a:buNone/>
              <a:defRPr/>
            </a:pPr>
            <a:r>
              <a:rPr lang="es-ES" dirty="0" smtClean="0"/>
              <a:t>	Cuando se lleva a cabo un contrato la empresa debe someterse a las exigencias del cliente en cuanto a las fechas del pago de cada planilla.</a:t>
            </a:r>
            <a:endParaRPr lang="es-EC" dirty="0" smtClean="0"/>
          </a:p>
          <a:p>
            <a:pPr algn="just" fontAlgn="auto">
              <a:spcAft>
                <a:spcPts val="0"/>
              </a:spcAft>
              <a:buFont typeface="Arial" pitchFamily="34" charset="0"/>
              <a:buNone/>
              <a:defRPr/>
            </a:pPr>
            <a:r>
              <a:rPr lang="es-ES" dirty="0" smtClean="0"/>
              <a:t>	</a:t>
            </a:r>
          </a:p>
          <a:p>
            <a:pPr algn="just" fontAlgn="auto">
              <a:spcAft>
                <a:spcPts val="0"/>
              </a:spcAft>
              <a:buFont typeface="Arial" pitchFamily="34" charset="0"/>
              <a:buNone/>
              <a:defRPr/>
            </a:pPr>
            <a:r>
              <a:rPr lang="es-ES" dirty="0" smtClean="0"/>
              <a:t>	Recibir facturas atrasadas dificulta llevar un proceso de pago en el período establecido por el departamento Financiero y Contabilidad provocando retraso en todo el proceso contable.</a:t>
            </a:r>
          </a:p>
          <a:p>
            <a:pPr algn="just" fontAlgn="auto">
              <a:spcAft>
                <a:spcPts val="0"/>
              </a:spcAft>
              <a:buFont typeface="Arial" pitchFamily="34" charset="0"/>
              <a:buNone/>
              <a:defRPr/>
            </a:pPr>
            <a:endParaRPr lang="es-EC" dirty="0" smtClean="0"/>
          </a:p>
          <a:p>
            <a:pPr algn="just" fontAlgn="auto">
              <a:spcAft>
                <a:spcPts val="0"/>
              </a:spcAft>
              <a:buFont typeface="Arial" pitchFamily="34" charset="0"/>
              <a:buNone/>
              <a:defRPr/>
            </a:pPr>
            <a:r>
              <a:rPr lang="es-ES" dirty="0" smtClean="0"/>
              <a:t>	Al llevarse a cabo un proyecto  es necesario contratar mano de obra informal; para que presten sus servicios por algún imprevisto presentado en la ejecución de la misma.</a:t>
            </a:r>
            <a:endParaRPr lang="es-EC" dirty="0" smtClean="0"/>
          </a:p>
          <a:p>
            <a:pPr algn="just" fontAlgn="auto">
              <a:spcAft>
                <a:spcPts val="0"/>
              </a:spcAft>
              <a:buFont typeface="Arial" pitchFamily="34" charset="0"/>
              <a:buNone/>
              <a:defRPr/>
            </a:pPr>
            <a:r>
              <a:rPr lang="es-ES" dirty="0" smtClean="0"/>
              <a:t>	</a:t>
            </a:r>
          </a:p>
          <a:p>
            <a:pPr algn="just" fontAlgn="auto">
              <a:spcAft>
                <a:spcPts val="0"/>
              </a:spcAft>
              <a:buFont typeface="Arial" pitchFamily="34" charset="0"/>
              <a:buNone/>
              <a:defRPr/>
            </a:pPr>
            <a:r>
              <a:rPr lang="es-ES" dirty="0" smtClean="0"/>
              <a:t>	Existen gastos que en muchas ocasiones no pueden ser sustentados por facturas debido a que son adquiridos por vendedores informales y es necesaria su compra.</a:t>
            </a:r>
            <a:endParaRPr lang="es-EC"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ES" b="1" smtClean="0"/>
              <a:t>Estadísticas</a:t>
            </a:r>
            <a:endParaRPr lang="es-EC" smtClean="0"/>
          </a:p>
        </p:txBody>
      </p:sp>
      <p:sp>
        <p:nvSpPr>
          <p:cNvPr id="3" name="2 Marcador de contenido"/>
          <p:cNvSpPr>
            <a:spLocks noGrp="1"/>
          </p:cNvSpPr>
          <p:nvPr>
            <p:ph idx="1"/>
          </p:nvPr>
        </p:nvSpPr>
        <p:spPr/>
        <p:txBody>
          <a:bodyPr rtlCol="0">
            <a:normAutofit fontScale="85000" lnSpcReduction="10000"/>
          </a:bodyPr>
          <a:lstStyle/>
          <a:p>
            <a:pPr algn="just" fontAlgn="auto">
              <a:spcAft>
                <a:spcPts val="0"/>
              </a:spcAft>
              <a:buFont typeface="Arial" pitchFamily="34" charset="0"/>
              <a:buNone/>
              <a:defRPr/>
            </a:pPr>
            <a:r>
              <a:rPr lang="es-ES" dirty="0" smtClean="0"/>
              <a:t>	Realizamos un análisis comparativo de los Ingresos y Gastos por Obra de los tres últimos años, para esto utilizaremos herramientas estadísticas como el programa spss, gráficos de barras, que nos permiten observar posibles variaciones, mejoras o deficiencias, con el propósito de observar el progreso del negocio.</a:t>
            </a:r>
            <a:endParaRPr lang="es-EC" dirty="0" smtClean="0"/>
          </a:p>
          <a:p>
            <a:pPr algn="just" fontAlgn="auto">
              <a:spcAft>
                <a:spcPts val="0"/>
              </a:spcAft>
              <a:buFont typeface="Arial" pitchFamily="34" charset="0"/>
              <a:buNone/>
              <a:defRPr/>
            </a:pPr>
            <a:endParaRPr lang="es-ES" dirty="0" smtClean="0"/>
          </a:p>
          <a:p>
            <a:pPr algn="just" fontAlgn="auto">
              <a:spcAft>
                <a:spcPts val="0"/>
              </a:spcAft>
              <a:buFont typeface="Arial" pitchFamily="34" charset="0"/>
              <a:buNone/>
              <a:defRPr/>
            </a:pPr>
            <a:r>
              <a:rPr lang="es-ES" dirty="0" smtClean="0"/>
              <a:t>	La presente información involucra la proyección de ingresos y gastos obtenida en las diferentes obras llevadas a cabo en los tres últimos años (2006-2007-2008).</a:t>
            </a:r>
            <a:endParaRPr lang="es-EC" dirty="0" smtClean="0"/>
          </a:p>
          <a:p>
            <a:pPr fontAlgn="auto">
              <a:spcAft>
                <a:spcPts val="0"/>
              </a:spcAft>
              <a:buFont typeface="Arial" pitchFamily="34" charset="0"/>
              <a:buChar char="•"/>
              <a:defRPr/>
            </a:pP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srcRect l="29594" t="25255" r="20685" b="22658"/>
          <a:stretch>
            <a:fillRect/>
          </a:stretch>
        </p:blipFill>
        <p:spPr>
          <a:xfrm>
            <a:off x="1000125" y="571500"/>
            <a:ext cx="7500938" cy="5214938"/>
          </a:xfrm>
        </p:spPr>
      </p:pic>
      <p:sp>
        <p:nvSpPr>
          <p:cNvPr id="27651" name="4 CuadroTexto"/>
          <p:cNvSpPr txBox="1">
            <a:spLocks noChangeArrowheads="1"/>
          </p:cNvSpPr>
          <p:nvPr/>
        </p:nvSpPr>
        <p:spPr bwMode="auto">
          <a:xfrm>
            <a:off x="1357313" y="4643438"/>
            <a:ext cx="1571625" cy="369887"/>
          </a:xfrm>
          <a:prstGeom prst="rect">
            <a:avLst/>
          </a:prstGeom>
          <a:noFill/>
          <a:ln w="9525">
            <a:noFill/>
            <a:miter lim="800000"/>
            <a:headEnd/>
            <a:tailEnd/>
          </a:ln>
        </p:spPr>
        <p:txBody>
          <a:bodyPr>
            <a:spAutoFit/>
          </a:bodyPr>
          <a:lstStyle/>
          <a:p>
            <a:endParaRPr lang="en-US">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srcRect l="24860" t="21533" r="15950" b="11609"/>
          <a:stretch>
            <a:fillRect/>
          </a:stretch>
        </p:blipFill>
        <p:spPr>
          <a:xfrm>
            <a:off x="1857375" y="1000125"/>
            <a:ext cx="6500813" cy="471011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_tradnl" b="1" dirty="0" smtClean="0"/>
              <a:t>Planificación y  Ejecución</a:t>
            </a:r>
            <a:r>
              <a:rPr lang="es-EC" dirty="0" smtClean="0"/>
              <a:t/>
            </a:r>
            <a:br>
              <a:rPr lang="es-EC" dirty="0" smtClean="0"/>
            </a:br>
            <a:endParaRPr lang="es-EC" dirty="0"/>
          </a:p>
        </p:txBody>
      </p:sp>
      <p:sp>
        <p:nvSpPr>
          <p:cNvPr id="3" name="2 Marcador de contenido"/>
          <p:cNvSpPr>
            <a:spLocks noGrp="1"/>
          </p:cNvSpPr>
          <p:nvPr>
            <p:ph idx="1"/>
          </p:nvPr>
        </p:nvSpPr>
        <p:spPr>
          <a:xfrm>
            <a:off x="457200" y="1143000"/>
            <a:ext cx="8229600" cy="4983163"/>
          </a:xfrm>
        </p:spPr>
        <p:txBody>
          <a:bodyPr rtlCol="0">
            <a:normAutofit fontScale="77500" lnSpcReduction="20000"/>
          </a:bodyPr>
          <a:lstStyle/>
          <a:p>
            <a:pPr fontAlgn="auto">
              <a:spcAft>
                <a:spcPts val="0"/>
              </a:spcAft>
              <a:buFont typeface="Arial" pitchFamily="34" charset="0"/>
              <a:buNone/>
              <a:defRPr/>
            </a:pPr>
            <a:r>
              <a:rPr lang="es-ES" b="1" dirty="0" smtClean="0"/>
              <a:t>	OBJETIVO GENERAL:</a:t>
            </a:r>
            <a:endParaRPr lang="es-EC" dirty="0" smtClean="0"/>
          </a:p>
          <a:p>
            <a:pPr algn="just" fontAlgn="auto">
              <a:spcAft>
                <a:spcPts val="0"/>
              </a:spcAft>
              <a:buFont typeface="Arial" pitchFamily="34" charset="0"/>
              <a:buNone/>
              <a:defRPr/>
            </a:pPr>
            <a:r>
              <a:rPr lang="es-ES" dirty="0" smtClean="0"/>
              <a:t>	Determinar los valores que se consideran como deducibles según lo establecido en la Ley Orgánica del Régimen Tributario Interno (LORTI).</a:t>
            </a:r>
          </a:p>
          <a:p>
            <a:pPr fontAlgn="auto">
              <a:spcAft>
                <a:spcPts val="0"/>
              </a:spcAft>
              <a:buFont typeface="Arial" pitchFamily="34" charset="0"/>
              <a:buNone/>
              <a:defRPr/>
            </a:pPr>
            <a:r>
              <a:rPr lang="es-ES" b="1" dirty="0" smtClean="0"/>
              <a:t>	OBJETIVOS ESPECÍFICOS:</a:t>
            </a:r>
            <a:endParaRPr lang="es-EC" dirty="0" smtClean="0"/>
          </a:p>
          <a:p>
            <a:pPr lvl="1" algn="just" fontAlgn="auto">
              <a:spcAft>
                <a:spcPts val="0"/>
              </a:spcAft>
              <a:buFont typeface="Arial" pitchFamily="34" charset="0"/>
              <a:buChar char="–"/>
              <a:defRPr/>
            </a:pPr>
            <a:r>
              <a:rPr lang="es-ES" dirty="0" smtClean="0"/>
              <a:t>Se propone determinar si la compañía cumple  con el pago de impuestos como sujeto pasivo  de acuerdo a las normas y leyes aplicables.</a:t>
            </a:r>
            <a:endParaRPr lang="es-EC" dirty="0" smtClean="0"/>
          </a:p>
          <a:p>
            <a:pPr lvl="1" algn="just" fontAlgn="auto">
              <a:spcAft>
                <a:spcPts val="0"/>
              </a:spcAft>
              <a:buFont typeface="Arial" pitchFamily="34" charset="0"/>
              <a:buChar char="–"/>
              <a:defRPr/>
            </a:pPr>
            <a:r>
              <a:rPr lang="es-ES" dirty="0" smtClean="0"/>
              <a:t>Determinar la existencia de los documentos que respalden las transacciones.</a:t>
            </a:r>
            <a:endParaRPr lang="es-EC" dirty="0" smtClean="0"/>
          </a:p>
          <a:p>
            <a:pPr lvl="1" algn="just" fontAlgn="auto">
              <a:spcAft>
                <a:spcPts val="0"/>
              </a:spcAft>
              <a:buFont typeface="Arial" pitchFamily="34" charset="0"/>
              <a:buChar char="–"/>
              <a:defRPr/>
            </a:pPr>
            <a:r>
              <a:rPr lang="es-ES" dirty="0" smtClean="0"/>
              <a:t>Determinar el registro periódico de las transacciones.</a:t>
            </a:r>
            <a:endParaRPr lang="es-EC" dirty="0" smtClean="0"/>
          </a:p>
          <a:p>
            <a:pPr lvl="1" algn="just" fontAlgn="auto">
              <a:spcAft>
                <a:spcPts val="0"/>
              </a:spcAft>
              <a:buFont typeface="Arial" pitchFamily="34" charset="0"/>
              <a:buChar char="–"/>
              <a:defRPr/>
            </a:pPr>
            <a:r>
              <a:rPr lang="es-ES" dirty="0" smtClean="0"/>
              <a:t>Verificar la emisión y entrega de los comprobantes de retención.</a:t>
            </a:r>
            <a:endParaRPr lang="es-EC" dirty="0" smtClean="0"/>
          </a:p>
          <a:p>
            <a:pPr lvl="1" algn="just" fontAlgn="auto">
              <a:spcAft>
                <a:spcPts val="0"/>
              </a:spcAft>
              <a:buFont typeface="Arial" pitchFamily="34" charset="0"/>
              <a:buChar char="–"/>
              <a:defRPr/>
            </a:pPr>
            <a:r>
              <a:rPr lang="es-ES" dirty="0" smtClean="0"/>
              <a:t>Verificar que los porcentajes de retención sean los correctos, según lo establecido por la ley.</a:t>
            </a:r>
            <a:endParaRPr lang="es-EC"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a:srcRect l="24849" t="26355" r="11215" b="12477"/>
          <a:stretch>
            <a:fillRect/>
          </a:stretch>
        </p:blipFill>
        <p:spPr>
          <a:xfrm>
            <a:off x="1000125" y="500063"/>
            <a:ext cx="7786688" cy="564356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es-ES" smtClean="0"/>
              <a:t>Integrantes:</a:t>
            </a:r>
            <a:endParaRPr lang="es-EC" smtClean="0"/>
          </a:p>
        </p:txBody>
      </p:sp>
      <p:sp>
        <p:nvSpPr>
          <p:cNvPr id="4099" name="2 Marcador de contenido"/>
          <p:cNvSpPr>
            <a:spLocks noGrp="1"/>
          </p:cNvSpPr>
          <p:nvPr>
            <p:ph idx="1"/>
          </p:nvPr>
        </p:nvSpPr>
        <p:spPr>
          <a:xfrm>
            <a:off x="428625" y="1571625"/>
            <a:ext cx="8229600" cy="2143125"/>
          </a:xfrm>
        </p:spPr>
        <p:txBody>
          <a:bodyPr/>
          <a:lstStyle/>
          <a:p>
            <a:pPr algn="ctr"/>
            <a:r>
              <a:rPr lang="es-ES" smtClean="0"/>
              <a:t>Angélica Ruiz Paguay</a:t>
            </a:r>
          </a:p>
          <a:p>
            <a:pPr algn="ctr"/>
            <a:r>
              <a:rPr lang="es-ES" smtClean="0"/>
              <a:t>Shiley Lainez Rosales</a:t>
            </a:r>
            <a:endParaRPr lang="es-EC"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a:srcRect l="24860" t="25253" r="11215" b="42952"/>
          <a:stretch>
            <a:fillRect/>
          </a:stretch>
        </p:blipFill>
        <p:spPr>
          <a:xfrm>
            <a:off x="642938" y="571500"/>
            <a:ext cx="8143875" cy="4286250"/>
          </a:xfrm>
        </p:spPr>
      </p:pic>
      <p:sp>
        <p:nvSpPr>
          <p:cNvPr id="31747" name="5 CuadroTexto"/>
          <p:cNvSpPr txBox="1">
            <a:spLocks noChangeArrowheads="1"/>
          </p:cNvSpPr>
          <p:nvPr/>
        </p:nvSpPr>
        <p:spPr bwMode="auto">
          <a:xfrm>
            <a:off x="1285875" y="4143375"/>
            <a:ext cx="4572000" cy="369888"/>
          </a:xfrm>
          <a:prstGeom prst="rect">
            <a:avLst/>
          </a:prstGeom>
          <a:noFill/>
          <a:ln w="9525">
            <a:noFill/>
            <a:miter lim="800000"/>
            <a:headEnd/>
            <a:tailEnd/>
          </a:ln>
        </p:spPr>
        <p:txBody>
          <a:bodyPr>
            <a:spAutoFit/>
          </a:bodyPr>
          <a:lstStyle/>
          <a:p>
            <a:endParaRPr lang="en-US">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srcRect l="24860" t="23676" r="11215" b="26630"/>
          <a:stretch>
            <a:fillRect/>
          </a:stretch>
        </p:blipFill>
        <p:spPr>
          <a:xfrm>
            <a:off x="1500188" y="1285875"/>
            <a:ext cx="7358062" cy="5000625"/>
          </a:xfrm>
        </p:spPr>
      </p:pic>
      <p:pic>
        <p:nvPicPr>
          <p:cNvPr id="32771" name="Picture 3"/>
          <p:cNvPicPr>
            <a:picLocks noChangeAspect="1" noChangeArrowheads="1"/>
          </p:cNvPicPr>
          <p:nvPr/>
        </p:nvPicPr>
        <p:blipFill>
          <a:blip r:embed="rId3"/>
          <a:srcRect l="24001" t="32227" r="12312" b="62891"/>
          <a:stretch>
            <a:fillRect/>
          </a:stretch>
        </p:blipFill>
        <p:spPr bwMode="auto">
          <a:xfrm>
            <a:off x="1428750" y="785813"/>
            <a:ext cx="7358063" cy="50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57188" y="857250"/>
            <a:ext cx="8229600" cy="1643063"/>
          </a:xfrm>
        </p:spPr>
        <p:txBody>
          <a:bodyPr rtlCol="0">
            <a:normAutofit fontScale="77500" lnSpcReduction="20000"/>
          </a:bodyPr>
          <a:lstStyle/>
          <a:p>
            <a:pPr algn="just" fontAlgn="auto">
              <a:spcAft>
                <a:spcPts val="0"/>
              </a:spcAft>
              <a:buFont typeface="Arial" pitchFamily="34" charset="0"/>
              <a:buChar char="•"/>
              <a:defRPr/>
            </a:pPr>
            <a:r>
              <a:rPr lang="es-EC" b="1" dirty="0" smtClean="0"/>
              <a:t>SIMBOLOGÍA</a:t>
            </a:r>
            <a:endParaRPr lang="es-EC" dirty="0" smtClean="0"/>
          </a:p>
          <a:p>
            <a:pPr algn="just" fontAlgn="auto">
              <a:spcAft>
                <a:spcPts val="0"/>
              </a:spcAft>
              <a:buFont typeface="Arial" pitchFamily="34" charset="0"/>
              <a:buNone/>
              <a:defRPr/>
            </a:pPr>
            <a:r>
              <a:rPr lang="es-ES" dirty="0" smtClean="0"/>
              <a:t>	La simbología que presentamos a continuación es la que utilizaremos en los papeles de trabajo para indicar las actividades realizadas al momento de Ejecutar la Auditoría.</a:t>
            </a:r>
            <a:endParaRPr lang="es-EC" dirty="0" smtClean="0"/>
          </a:p>
          <a:p>
            <a:pPr fontAlgn="auto">
              <a:spcAft>
                <a:spcPts val="0"/>
              </a:spcAft>
              <a:buFont typeface="Arial" pitchFamily="34" charset="0"/>
              <a:buChar char="•"/>
              <a:defRPr/>
            </a:pPr>
            <a:endParaRPr lang="es-EC" dirty="0"/>
          </a:p>
        </p:txBody>
      </p:sp>
      <p:pic>
        <p:nvPicPr>
          <p:cNvPr id="33795" name="Picture 3"/>
          <p:cNvPicPr>
            <a:picLocks noChangeAspect="1" noChangeArrowheads="1"/>
          </p:cNvPicPr>
          <p:nvPr/>
        </p:nvPicPr>
        <p:blipFill>
          <a:blip r:embed="rId2"/>
          <a:srcRect l="21973" t="32304" r="12109" b="21349"/>
          <a:stretch>
            <a:fillRect/>
          </a:stretch>
        </p:blipFill>
        <p:spPr bwMode="auto">
          <a:xfrm>
            <a:off x="1428750" y="2571750"/>
            <a:ext cx="68580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a:srcRect l="7384" t="27780" r="12119" b="10663"/>
          <a:stretch>
            <a:fillRect/>
          </a:stretch>
        </p:blipFill>
        <p:spPr>
          <a:xfrm>
            <a:off x="928688" y="1000125"/>
            <a:ext cx="7572375" cy="521493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87"/>
          </a:xfrm>
        </p:spPr>
        <p:txBody>
          <a:bodyPr rtlCol="0">
            <a:normAutofit fontScale="90000"/>
          </a:bodyPr>
          <a:lstStyle/>
          <a:p>
            <a:pPr lvl="1" fontAlgn="auto">
              <a:spcBef>
                <a:spcPts val="0"/>
              </a:spcBef>
              <a:spcAft>
                <a:spcPts val="0"/>
              </a:spcAft>
              <a:defRPr/>
            </a:pPr>
            <a:r>
              <a:rPr lang="es-ES" sz="3100" b="1" dirty="0">
                <a:solidFill>
                  <a:sysClr val="windowText" lastClr="000000"/>
                </a:solidFill>
              </a:rPr>
              <a:t>Remuneraciones</a:t>
            </a:r>
            <a:r>
              <a:rPr lang="es-EC" sz="3100" dirty="0">
                <a:solidFill>
                  <a:sysClr val="windowText" lastClr="000000"/>
                </a:solidFill>
              </a:rPr>
              <a:t/>
            </a:r>
            <a:br>
              <a:rPr lang="es-EC" sz="3100" dirty="0">
                <a:solidFill>
                  <a:sysClr val="windowText" lastClr="000000"/>
                </a:solidFill>
              </a:rPr>
            </a:br>
            <a:r>
              <a:rPr lang="es-ES" sz="3100" b="1" dirty="0">
                <a:solidFill>
                  <a:sysClr val="windowText" lastClr="000000"/>
                </a:solidFill>
              </a:rPr>
              <a:t>Sueldos- Servicios Ocasionales-Otros</a:t>
            </a:r>
            <a:r>
              <a:rPr lang="es-EC" sz="2000" dirty="0">
                <a:solidFill>
                  <a:sysClr val="windowText" lastClr="000000"/>
                </a:solidFill>
              </a:rPr>
              <a:t/>
            </a:r>
            <a:br>
              <a:rPr lang="es-EC" sz="2000" dirty="0">
                <a:solidFill>
                  <a:sysClr val="windowText" lastClr="000000"/>
                </a:solidFill>
              </a:rPr>
            </a:br>
            <a:endParaRPr lang="es-EC" sz="1800" dirty="0">
              <a:solidFill>
                <a:sysClr val="windowText" lastClr="000000"/>
              </a:solidFill>
            </a:endParaRPr>
          </a:p>
        </p:txBody>
      </p:sp>
      <p:sp>
        <p:nvSpPr>
          <p:cNvPr id="35843" name="2 Marcador de contenido"/>
          <p:cNvSpPr>
            <a:spLocks noGrp="1"/>
          </p:cNvSpPr>
          <p:nvPr>
            <p:ph idx="1"/>
          </p:nvPr>
        </p:nvSpPr>
        <p:spPr>
          <a:xfrm>
            <a:off x="500063" y="1000125"/>
            <a:ext cx="8429625" cy="5572125"/>
          </a:xfrm>
        </p:spPr>
        <p:txBody>
          <a:bodyPr/>
          <a:lstStyle/>
          <a:p>
            <a:pPr algn="just"/>
            <a:r>
              <a:rPr lang="es-ES" sz="1400" b="1" smtClean="0"/>
              <a:t>Objetivo:</a:t>
            </a:r>
            <a:endParaRPr lang="es-EC" sz="1400" smtClean="0"/>
          </a:p>
          <a:p>
            <a:pPr algn="just">
              <a:buFont typeface="Arial" charset="0"/>
              <a:buNone/>
            </a:pPr>
            <a:r>
              <a:rPr lang="es-ES" sz="1400" smtClean="0"/>
              <a:t>	Analizar la información que respaldan estos gastos.</a:t>
            </a:r>
            <a:endParaRPr lang="es-EC" sz="1400" smtClean="0"/>
          </a:p>
          <a:p>
            <a:pPr algn="just"/>
            <a:r>
              <a:rPr lang="es-ES" sz="1400" b="1" smtClean="0"/>
              <a:t>Procedimientos:</a:t>
            </a:r>
            <a:endParaRPr lang="es-EC" sz="1400" smtClean="0"/>
          </a:p>
          <a:p>
            <a:pPr algn="just">
              <a:buFont typeface="Arial" charset="0"/>
              <a:buNone/>
            </a:pPr>
            <a:r>
              <a:rPr lang="es-ES" sz="1400" smtClean="0"/>
              <a:t>	En el Reglamento para la Aplicación de la Ley Orgánica de Régimen Tributario Interno Art. 25 Gastos Generales Deducibles núm. 1 a) nos dice que:</a:t>
            </a:r>
            <a:endParaRPr lang="es-EC" sz="1400" smtClean="0"/>
          </a:p>
          <a:p>
            <a:pPr algn="just">
              <a:buFont typeface="Arial" charset="0"/>
              <a:buNone/>
            </a:pPr>
            <a:r>
              <a:rPr lang="es-ES" sz="1400" i="1" smtClean="0"/>
              <a:t>	“Las remuneraciones pagadas a los trabajadores en retribución a sus servicios, como sueldos y salarios, comisiones, bonificaciones legales, y demás remuneraciones complementarias, así como el valor de la alimentación que se les proporcione, pague o reembolse cuando así lo requiera su jornada de trabajo;”</a:t>
            </a:r>
            <a:endParaRPr lang="es-EC" sz="1400" smtClean="0"/>
          </a:p>
          <a:p>
            <a:pPr algn="just">
              <a:buFont typeface="Arial" charset="0"/>
              <a:buNone/>
            </a:pPr>
            <a:r>
              <a:rPr lang="es-ES" sz="1400" smtClean="0"/>
              <a:t>	También debemos tener en cuenta el MANDATO CONSTITUYENTE No. 8 que nos indica en los siguientes artículos:</a:t>
            </a:r>
            <a:endParaRPr lang="es-EC" sz="1400" smtClean="0"/>
          </a:p>
          <a:p>
            <a:pPr algn="just">
              <a:buFont typeface="Arial" charset="0"/>
              <a:buNone/>
            </a:pPr>
            <a:r>
              <a:rPr lang="es-ES" sz="1400" i="1" smtClean="0"/>
              <a:t>	Art. 1.- Se elimina y prohíbe la tercerización e intermediación laboral y cualquier forma de precarización de las relaciones de trabajo en las actividades a las que se dedique la empresa o empleador. La relación laboral será directa y bilateral entre trabajador y empleador.</a:t>
            </a:r>
            <a:endParaRPr lang="es-EC" sz="1400" smtClean="0"/>
          </a:p>
          <a:p>
            <a:pPr algn="just">
              <a:buFont typeface="Arial" charset="0"/>
              <a:buNone/>
            </a:pPr>
            <a:r>
              <a:rPr lang="es-ES" sz="1400" i="1" smtClean="0"/>
              <a:t>	Art. 2.- Se elimina y prohíbe la contratación laboral por horas.</a:t>
            </a:r>
            <a:endParaRPr lang="es-EC" sz="1400" smtClean="0"/>
          </a:p>
          <a:p>
            <a:pPr lvl="1" algn="just">
              <a:buFont typeface="Arial" charset="0"/>
              <a:buNone/>
            </a:pPr>
            <a:r>
              <a:rPr lang="es-ES" sz="1400" b="1" i="1" u="sng" smtClean="0"/>
              <a:t>Para esto vamos a realizar lo siguiente:</a:t>
            </a:r>
            <a:endParaRPr lang="es-EC" sz="1400" b="1" i="1" u="sng" smtClean="0"/>
          </a:p>
          <a:p>
            <a:pPr lvl="1" algn="just"/>
            <a:r>
              <a:rPr lang="es-ES" sz="1400" smtClean="0"/>
              <a:t>Comprobar  los registros contables del pago de sueldo.</a:t>
            </a:r>
            <a:endParaRPr lang="es-EC" sz="1400" smtClean="0"/>
          </a:p>
          <a:p>
            <a:pPr lvl="1" algn="just"/>
            <a:r>
              <a:rPr lang="es-ES" sz="1400" smtClean="0"/>
              <a:t>Verificar que se cumplan las legislaciones laborales.</a:t>
            </a:r>
            <a:endParaRPr lang="es-EC" sz="1400" smtClean="0"/>
          </a:p>
          <a:p>
            <a:pPr lvl="1" algn="just"/>
            <a:r>
              <a:rPr lang="es-ES" sz="1400" smtClean="0"/>
              <a:t>Revisar los Roles de Pago.</a:t>
            </a:r>
            <a:endParaRPr lang="es-EC" sz="1400" smtClean="0"/>
          </a:p>
          <a:p>
            <a:pPr lvl="1" algn="just"/>
            <a:r>
              <a:rPr lang="es-ES" sz="1400" smtClean="0"/>
              <a:t>Revisar el formulario 107.</a:t>
            </a:r>
            <a:endParaRPr lang="es-EC" sz="1400" smtClean="0"/>
          </a:p>
          <a:p>
            <a:pPr lvl="1" algn="just"/>
            <a:r>
              <a:rPr lang="es-ES" sz="1400" smtClean="0"/>
              <a:t>Determinar si existen diferencias entre los montos en los roles de pago y las planillas del Seguro Social.</a:t>
            </a:r>
            <a:endParaRPr lang="es-EC" sz="1400" smtClean="0"/>
          </a:p>
          <a:p>
            <a:pPr lvl="1" algn="just"/>
            <a:r>
              <a:rPr lang="es-ES" sz="1400" smtClean="0"/>
              <a:t>Verificar que las transacciones cumplan con los PCGA.</a:t>
            </a:r>
            <a:endParaRPr lang="es-EC" sz="1400" smtClean="0"/>
          </a:p>
          <a:p>
            <a:pPr lvl="1" algn="just"/>
            <a:r>
              <a:rPr lang="es-ES" sz="1400" smtClean="0"/>
              <a:t>Verificar que se cumpla con el Mandato No. 8</a:t>
            </a:r>
            <a:endParaRPr lang="es-EC" sz="1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25"/>
            <a:ext cx="8229600" cy="989013"/>
          </a:xfrm>
        </p:spPr>
        <p:txBody>
          <a:bodyPr rtlCol="0">
            <a:normAutofit fontScale="90000"/>
          </a:bodyPr>
          <a:lstStyle/>
          <a:p>
            <a:pPr fontAlgn="auto">
              <a:spcAft>
                <a:spcPts val="0"/>
              </a:spcAft>
              <a:defRPr/>
            </a:pPr>
            <a:r>
              <a:rPr lang="es-ES" sz="2700" b="1" dirty="0" smtClean="0"/>
              <a:t/>
            </a:r>
            <a:br>
              <a:rPr lang="es-ES" sz="2700" b="1" dirty="0" smtClean="0"/>
            </a:br>
            <a:r>
              <a:rPr lang="es-ES" sz="2700" b="1" dirty="0" smtClean="0"/>
              <a:t/>
            </a:r>
            <a:br>
              <a:rPr lang="es-ES" sz="2700" b="1" dirty="0" smtClean="0"/>
            </a:br>
            <a:r>
              <a:rPr lang="es-ES" sz="2700" b="1" dirty="0" smtClean="0"/>
              <a:t>Beneficios Sociales</a:t>
            </a:r>
            <a:r>
              <a:rPr lang="es-EC" sz="2700" dirty="0" smtClean="0"/>
              <a:t/>
            </a:r>
            <a:br>
              <a:rPr lang="es-EC" sz="2700" dirty="0" smtClean="0"/>
            </a:br>
            <a:r>
              <a:rPr lang="es-ES" sz="2700" b="1" dirty="0" smtClean="0"/>
              <a:t>Aporte Patronal Fondo de Reserva Décimo Tercer Sueldo-Décimo Cuarto Sueldo-Vacaciones-Bonificación por años de servicios</a:t>
            </a:r>
            <a:r>
              <a:rPr lang="es-EC" dirty="0" smtClean="0"/>
              <a:t/>
            </a:r>
            <a:br>
              <a:rPr lang="es-EC" dirty="0" smtClean="0"/>
            </a:br>
            <a:endParaRPr lang="es-EC" dirty="0"/>
          </a:p>
        </p:txBody>
      </p:sp>
      <p:sp>
        <p:nvSpPr>
          <p:cNvPr id="3" name="2 Marcador de contenido"/>
          <p:cNvSpPr>
            <a:spLocks noGrp="1"/>
          </p:cNvSpPr>
          <p:nvPr>
            <p:ph idx="1"/>
          </p:nvPr>
        </p:nvSpPr>
        <p:spPr>
          <a:xfrm>
            <a:off x="500063" y="1785938"/>
            <a:ext cx="8229600" cy="4714875"/>
          </a:xfrm>
        </p:spPr>
        <p:txBody>
          <a:bodyPr rtlCol="0">
            <a:normAutofit fontScale="55000" lnSpcReduction="20000"/>
          </a:bodyPr>
          <a:lstStyle/>
          <a:p>
            <a:pPr algn="just" fontAlgn="auto">
              <a:spcAft>
                <a:spcPts val="0"/>
              </a:spcAft>
              <a:buFont typeface="Arial" pitchFamily="34" charset="0"/>
              <a:buChar char="•"/>
              <a:defRPr/>
            </a:pPr>
            <a:r>
              <a:rPr lang="es-ES" sz="2900" b="1" dirty="0" smtClean="0"/>
              <a:t>Objetivo:</a:t>
            </a:r>
            <a:endParaRPr lang="es-EC" sz="2900" dirty="0" smtClean="0"/>
          </a:p>
          <a:p>
            <a:pPr algn="just" fontAlgn="auto">
              <a:spcAft>
                <a:spcPts val="0"/>
              </a:spcAft>
              <a:buFont typeface="Arial" pitchFamily="34" charset="0"/>
              <a:buNone/>
              <a:defRPr/>
            </a:pPr>
            <a:r>
              <a:rPr lang="es-ES" sz="2900" dirty="0" smtClean="0"/>
              <a:t>	Analizar el cumplimiento del pago de estos gastos</a:t>
            </a:r>
            <a:endParaRPr lang="es-EC" sz="2900" dirty="0" smtClean="0"/>
          </a:p>
          <a:p>
            <a:pPr algn="just" fontAlgn="auto">
              <a:spcAft>
                <a:spcPts val="0"/>
              </a:spcAft>
              <a:buFont typeface="Arial" pitchFamily="34" charset="0"/>
              <a:buChar char="•"/>
              <a:defRPr/>
            </a:pPr>
            <a:r>
              <a:rPr lang="es-ES" sz="2900" b="1" dirty="0" smtClean="0"/>
              <a:t>Procedimientos:</a:t>
            </a:r>
            <a:endParaRPr lang="es-EC" sz="2900" dirty="0" smtClean="0"/>
          </a:p>
          <a:p>
            <a:pPr algn="just" fontAlgn="auto">
              <a:spcAft>
                <a:spcPts val="0"/>
              </a:spcAft>
              <a:buFont typeface="Arial" pitchFamily="34" charset="0"/>
              <a:buNone/>
              <a:defRPr/>
            </a:pPr>
            <a:r>
              <a:rPr lang="es-ES" sz="2900" dirty="0" smtClean="0"/>
              <a:t>	Al analizar este gasto debemos considerar  el Reglamento para la Aplicación de la Ley Orgánica de Régimen Tributario Interno Art. 25 Gastos Generales Deducibles núm. 1 </a:t>
            </a:r>
            <a:r>
              <a:rPr lang="es-EC" sz="2900" dirty="0" smtClean="0"/>
              <a:t>k) </a:t>
            </a:r>
            <a:r>
              <a:rPr lang="es-ES" sz="2900" dirty="0" smtClean="0"/>
              <a:t> nos dice que:</a:t>
            </a:r>
            <a:endParaRPr lang="es-EC" sz="2900" dirty="0" smtClean="0"/>
          </a:p>
          <a:p>
            <a:pPr algn="just" fontAlgn="auto">
              <a:spcAft>
                <a:spcPts val="0"/>
              </a:spcAft>
              <a:buFont typeface="Arial" pitchFamily="34" charset="0"/>
              <a:buNone/>
              <a:defRPr/>
            </a:pPr>
            <a:r>
              <a:rPr lang="es-ES" sz="2900" i="1" dirty="0" smtClean="0"/>
              <a:t>	“Las provisiones para atender el pago de fondos de reserva, vacaciones, decimotercera y decimocuarta remuneración de los empleados o trabajadores, siempre y cuando estén en los límites que la normativa laboral lo permite; y,”</a:t>
            </a:r>
            <a:endParaRPr lang="es-EC" sz="2900" dirty="0" smtClean="0"/>
          </a:p>
          <a:p>
            <a:pPr algn="just" fontAlgn="auto">
              <a:spcAft>
                <a:spcPts val="0"/>
              </a:spcAft>
              <a:buFont typeface="Arial" pitchFamily="34" charset="0"/>
              <a:buNone/>
              <a:defRPr/>
            </a:pPr>
            <a:r>
              <a:rPr lang="es-ES" sz="2900" dirty="0" smtClean="0"/>
              <a:t>	</a:t>
            </a:r>
            <a:r>
              <a:rPr lang="es-ES" sz="2900" b="1" i="1" u="sng" dirty="0" smtClean="0"/>
              <a:t>Para que sean reconocidos como gastos deducibles estas provisiones realizaremos lo siguiente:</a:t>
            </a:r>
            <a:endParaRPr lang="es-EC" sz="2900" b="1" i="1" u="sng" dirty="0" smtClean="0"/>
          </a:p>
          <a:p>
            <a:pPr lvl="1" algn="just" fontAlgn="auto">
              <a:spcAft>
                <a:spcPts val="0"/>
              </a:spcAft>
              <a:buFont typeface="Arial" pitchFamily="34" charset="0"/>
              <a:buChar char="–"/>
              <a:defRPr/>
            </a:pPr>
            <a:r>
              <a:rPr lang="es-ES" sz="2900" dirty="0" smtClean="0"/>
              <a:t>Revisar los cálculos realizados en estos Gastos.</a:t>
            </a:r>
            <a:endParaRPr lang="es-EC" sz="2900" dirty="0" smtClean="0"/>
          </a:p>
          <a:p>
            <a:pPr lvl="1" algn="just" fontAlgn="auto">
              <a:spcAft>
                <a:spcPts val="0"/>
              </a:spcAft>
              <a:buFont typeface="Arial" pitchFamily="34" charset="0"/>
              <a:buChar char="–"/>
              <a:defRPr/>
            </a:pPr>
            <a:r>
              <a:rPr lang="es-ES" sz="2900" dirty="0" smtClean="0"/>
              <a:t>Revisar los registros contables</a:t>
            </a:r>
            <a:endParaRPr lang="es-EC" sz="2900" dirty="0" smtClean="0"/>
          </a:p>
          <a:p>
            <a:pPr lvl="1" algn="just" fontAlgn="auto">
              <a:spcAft>
                <a:spcPts val="0"/>
              </a:spcAft>
              <a:buFont typeface="Arial" pitchFamily="34" charset="0"/>
              <a:buChar char="–"/>
              <a:defRPr/>
            </a:pPr>
            <a:r>
              <a:rPr lang="es-ES" sz="2900" dirty="0" smtClean="0"/>
              <a:t>Revisar las planillas de las décimas y terceras remuneraciones.</a:t>
            </a:r>
            <a:endParaRPr lang="es-EC" sz="2900" dirty="0" smtClean="0"/>
          </a:p>
          <a:p>
            <a:pPr lvl="1" algn="just" fontAlgn="auto">
              <a:spcAft>
                <a:spcPts val="0"/>
              </a:spcAft>
              <a:buFont typeface="Arial" pitchFamily="34" charset="0"/>
              <a:buChar char="–"/>
              <a:defRPr/>
            </a:pPr>
            <a:r>
              <a:rPr lang="es-ES" sz="2900" dirty="0" smtClean="0"/>
              <a:t>Verificar los roles de pago (las bonificaciones antes indicadas).</a:t>
            </a:r>
            <a:endParaRPr lang="es-EC" sz="2900" dirty="0" smtClean="0"/>
          </a:p>
          <a:p>
            <a:pPr lvl="1" algn="just" fontAlgn="auto">
              <a:spcAft>
                <a:spcPts val="0"/>
              </a:spcAft>
              <a:buFont typeface="Arial" pitchFamily="34" charset="0"/>
              <a:buChar char="–"/>
              <a:defRPr/>
            </a:pPr>
            <a:r>
              <a:rPr lang="es-ES" sz="2900" dirty="0" smtClean="0"/>
              <a:t>Revisar que se cumpla con lo dispuesto en la LORTI.</a:t>
            </a:r>
            <a:endParaRPr lang="es-EC" sz="2900" dirty="0" smtClean="0"/>
          </a:p>
          <a:p>
            <a:pPr lvl="1" algn="just" fontAlgn="auto">
              <a:spcAft>
                <a:spcPts val="0"/>
              </a:spcAft>
              <a:buFont typeface="Arial" pitchFamily="34" charset="0"/>
              <a:buChar char="–"/>
              <a:defRPr/>
            </a:pPr>
            <a:r>
              <a:rPr lang="es-ES" sz="2900" dirty="0" smtClean="0"/>
              <a:t>Verificar el pago de los Fondos de Reserva.</a:t>
            </a:r>
            <a:endParaRPr lang="es-EC" sz="2900" dirty="0" smtClean="0"/>
          </a:p>
          <a:p>
            <a:pPr lvl="1" algn="just" fontAlgn="auto">
              <a:spcAft>
                <a:spcPts val="0"/>
              </a:spcAft>
              <a:buFont typeface="Arial" pitchFamily="34" charset="0"/>
              <a:buChar char="–"/>
              <a:defRPr/>
            </a:pPr>
            <a:r>
              <a:rPr lang="es-ES" sz="2900" dirty="0" smtClean="0"/>
              <a:t>Verificar el pago de los Aportes Patronales al IESS.</a:t>
            </a:r>
            <a:endParaRPr lang="es-EC" sz="2900" dirty="0" smtClean="0"/>
          </a:p>
          <a:p>
            <a:pPr lvl="1" algn="just" fontAlgn="auto">
              <a:spcAft>
                <a:spcPts val="0"/>
              </a:spcAft>
              <a:buFont typeface="Arial" pitchFamily="34" charset="0"/>
              <a:buChar char="–"/>
              <a:defRPr/>
            </a:pPr>
            <a:r>
              <a:rPr lang="es-ES" sz="2900" dirty="0" smtClean="0"/>
              <a:t>Analizar los registros contables de los Aportes Patronales al IESS.</a:t>
            </a:r>
            <a:endParaRPr lang="es-EC" sz="2900" dirty="0" smtClean="0"/>
          </a:p>
          <a:p>
            <a:pPr lvl="1" algn="just" fontAlgn="auto">
              <a:spcAft>
                <a:spcPts val="0"/>
              </a:spcAft>
              <a:buFont typeface="Arial" pitchFamily="34" charset="0"/>
              <a:buChar char="–"/>
              <a:defRPr/>
            </a:pPr>
            <a:r>
              <a:rPr lang="es-ES" sz="2900" dirty="0" smtClean="0"/>
              <a:t>Constatar que a los empleados se les deduzca el Aporte al IESS</a:t>
            </a:r>
            <a:endParaRPr lang="es-EC" sz="2900" dirty="0" smtClean="0"/>
          </a:p>
          <a:p>
            <a:pPr fontAlgn="auto">
              <a:spcAft>
                <a:spcPts val="0"/>
              </a:spcAft>
              <a:buFont typeface="Arial" pitchFamily="34" charset="0"/>
              <a:buChar char="•"/>
              <a:defRPr/>
            </a:pPr>
            <a:endParaRPr lang="es-EC"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p:txBody>
          <a:bodyPr/>
          <a:lstStyle/>
          <a:p>
            <a:r>
              <a:rPr lang="es-ES" sz="2400" b="1" smtClean="0"/>
              <a:t>Remuneraciones</a:t>
            </a:r>
            <a:r>
              <a:rPr lang="es-EC" sz="2400" smtClean="0"/>
              <a:t/>
            </a:r>
            <a:br>
              <a:rPr lang="es-EC" sz="2400" smtClean="0"/>
            </a:br>
            <a:r>
              <a:rPr lang="es-ES" sz="2400" b="1" smtClean="0"/>
              <a:t>Sueldos- Servicios Ocasionales-Otros</a:t>
            </a:r>
            <a:r>
              <a:rPr lang="es-EC" sz="2400" smtClean="0"/>
              <a:t/>
            </a:r>
            <a:br>
              <a:rPr lang="es-EC" sz="2400" smtClean="0"/>
            </a:br>
            <a:r>
              <a:rPr lang="es-ES" sz="2400" b="1" smtClean="0"/>
              <a:t>Conclusión</a:t>
            </a:r>
            <a:endParaRPr lang="es-EC" sz="2400" smtClean="0"/>
          </a:p>
        </p:txBody>
      </p:sp>
      <p:sp>
        <p:nvSpPr>
          <p:cNvPr id="3" name="2 Marcador de contenido"/>
          <p:cNvSpPr>
            <a:spLocks noGrp="1"/>
          </p:cNvSpPr>
          <p:nvPr>
            <p:ph idx="1"/>
          </p:nvPr>
        </p:nvSpPr>
        <p:spPr/>
        <p:txBody>
          <a:bodyPr rtlCol="0">
            <a:normAutofit fontScale="85000" lnSpcReduction="10000"/>
          </a:bodyPr>
          <a:lstStyle/>
          <a:p>
            <a:pPr algn="just" fontAlgn="auto">
              <a:spcAft>
                <a:spcPts val="0"/>
              </a:spcAft>
              <a:buFont typeface="Arial" pitchFamily="34" charset="0"/>
              <a:buNone/>
              <a:defRPr/>
            </a:pPr>
            <a:r>
              <a:rPr lang="es-ES" dirty="0" smtClean="0"/>
              <a:t>	Al revisar la información que sustenta el pago de sueldos evidenciamos lo siguiente:</a:t>
            </a:r>
            <a:endParaRPr lang="es-EC" dirty="0" smtClean="0"/>
          </a:p>
          <a:p>
            <a:pPr algn="just" fontAlgn="auto">
              <a:spcAft>
                <a:spcPts val="0"/>
              </a:spcAft>
              <a:buFont typeface="Arial" pitchFamily="34" charset="0"/>
              <a:buChar char="•"/>
              <a:defRPr/>
            </a:pPr>
            <a:r>
              <a:rPr lang="es-ES" dirty="0" smtClean="0"/>
              <a:t>Existe incumplimiento en la fecha para el pago de sueldos.</a:t>
            </a:r>
            <a:endParaRPr lang="es-EC" dirty="0" smtClean="0"/>
          </a:p>
          <a:p>
            <a:pPr algn="just" fontAlgn="auto">
              <a:spcAft>
                <a:spcPts val="0"/>
              </a:spcAft>
              <a:buFont typeface="Arial" pitchFamily="34" charset="0"/>
              <a:buChar char="•"/>
              <a:defRPr/>
            </a:pPr>
            <a:r>
              <a:rPr lang="es-ES" dirty="0" smtClean="0"/>
              <a:t>En la mayoría de los casos donde hubo este incumplimiento encontramos que  se pagan sueldos acumulados por más de 2 meses.</a:t>
            </a:r>
            <a:endParaRPr lang="es-EC" dirty="0" smtClean="0"/>
          </a:p>
          <a:p>
            <a:pPr algn="just" fontAlgn="auto">
              <a:spcAft>
                <a:spcPts val="0"/>
              </a:spcAft>
              <a:buFont typeface="Arial" pitchFamily="34" charset="0"/>
              <a:buChar char="•"/>
              <a:defRPr/>
            </a:pPr>
            <a:r>
              <a:rPr lang="es-ES" dirty="0" smtClean="0"/>
              <a:t>No cumplen con el PCGA “Clasificación” puesto que constatamos que los registros por concepto de remuneraciones se hallan en diversos gastos donde es necesario realizar una reclasificación de cuentas.</a:t>
            </a:r>
            <a:endParaRPr lang="es-EC"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sz="2700" b="1" dirty="0" smtClean="0"/>
              <a:t/>
            </a:r>
            <a:br>
              <a:rPr lang="es-ES" sz="2700" b="1" dirty="0" smtClean="0"/>
            </a:br>
            <a:r>
              <a:rPr lang="es-ES" sz="2700" b="1" dirty="0" smtClean="0"/>
              <a:t/>
            </a:r>
            <a:br>
              <a:rPr lang="es-ES" sz="2700" b="1" dirty="0" smtClean="0"/>
            </a:br>
            <a:r>
              <a:rPr lang="es-ES" sz="2700" b="1" dirty="0" smtClean="0"/>
              <a:t/>
            </a:r>
            <a:br>
              <a:rPr lang="es-ES" sz="2700" b="1" dirty="0" smtClean="0"/>
            </a:br>
            <a:r>
              <a:rPr lang="es-ES" sz="2700" b="1" dirty="0" smtClean="0"/>
              <a:t>Beneficios Sociales</a:t>
            </a:r>
            <a:r>
              <a:rPr lang="es-EC" sz="2700" dirty="0" smtClean="0"/>
              <a:t/>
            </a:r>
            <a:br>
              <a:rPr lang="es-EC" sz="2700" dirty="0" smtClean="0"/>
            </a:br>
            <a:r>
              <a:rPr lang="es-ES" sz="2700" b="1" dirty="0" smtClean="0"/>
              <a:t>Aporte Patronal Fondo de Reserva Décimo Tercer Sueldo-Décimo Cuarto Sueldo-Vacaciones-Bonificación por años de servicios </a:t>
            </a:r>
            <a:br>
              <a:rPr lang="es-ES" sz="2700" b="1" dirty="0" smtClean="0"/>
            </a:br>
            <a:r>
              <a:rPr lang="es-ES" sz="2700" b="1" dirty="0" smtClean="0"/>
              <a:t>Conclusión</a:t>
            </a:r>
            <a:r>
              <a:rPr lang="es-EC" dirty="0" smtClean="0"/>
              <a:t/>
            </a:r>
            <a:br>
              <a:rPr lang="es-EC" dirty="0" smtClean="0"/>
            </a:br>
            <a:endParaRPr lang="es-EC" dirty="0"/>
          </a:p>
        </p:txBody>
      </p:sp>
      <p:sp>
        <p:nvSpPr>
          <p:cNvPr id="3" name="2 Marcador de contenido"/>
          <p:cNvSpPr>
            <a:spLocks noGrp="1"/>
          </p:cNvSpPr>
          <p:nvPr>
            <p:ph idx="1"/>
          </p:nvPr>
        </p:nvSpPr>
        <p:spPr>
          <a:xfrm>
            <a:off x="457200" y="2000250"/>
            <a:ext cx="8229600" cy="4125913"/>
          </a:xfrm>
        </p:spPr>
        <p:txBody>
          <a:bodyPr rtlCol="0">
            <a:normAutofit fontScale="85000" lnSpcReduction="10000"/>
          </a:bodyPr>
          <a:lstStyle/>
          <a:p>
            <a:pPr algn="just" fontAlgn="auto">
              <a:spcAft>
                <a:spcPts val="0"/>
              </a:spcAft>
              <a:buFont typeface="Arial" pitchFamily="34" charset="0"/>
              <a:buChar char="•"/>
              <a:defRPr/>
            </a:pPr>
            <a:r>
              <a:rPr lang="es-ES" dirty="0" smtClean="0"/>
              <a:t> Se constató que se encuentra en mora patronal en lo siguiente:</a:t>
            </a:r>
            <a:endParaRPr lang="es-EC" dirty="0" smtClean="0"/>
          </a:p>
          <a:p>
            <a:pPr algn="just" fontAlgn="auto">
              <a:spcAft>
                <a:spcPts val="0"/>
              </a:spcAft>
              <a:buFont typeface="Arial" pitchFamily="34" charset="0"/>
              <a:buChar char="•"/>
              <a:defRPr/>
            </a:pPr>
            <a:r>
              <a:rPr lang="es-ES" dirty="0" smtClean="0"/>
              <a:t>Pago de aportes mensuales al I. E. S.S.  del año 2007.</a:t>
            </a:r>
            <a:endParaRPr lang="es-EC" dirty="0" smtClean="0"/>
          </a:p>
          <a:p>
            <a:pPr algn="just" fontAlgn="auto">
              <a:spcAft>
                <a:spcPts val="0"/>
              </a:spcAft>
              <a:buFont typeface="Arial" pitchFamily="34" charset="0"/>
              <a:buChar char="•"/>
              <a:defRPr/>
            </a:pPr>
            <a:r>
              <a:rPr lang="es-ES" dirty="0" smtClean="0"/>
              <a:t>Pago de Fondo de Reserva de los trabajadores</a:t>
            </a:r>
            <a:endParaRPr lang="es-EC" dirty="0" smtClean="0"/>
          </a:p>
          <a:p>
            <a:pPr algn="just" fontAlgn="auto">
              <a:spcAft>
                <a:spcPts val="0"/>
              </a:spcAft>
              <a:buFont typeface="Arial" pitchFamily="34" charset="0"/>
              <a:buChar char="•"/>
              <a:defRPr/>
            </a:pPr>
            <a:r>
              <a:rPr lang="es-ES" dirty="0" smtClean="0"/>
              <a:t>Encontramos que a algunos trabajadores aun no se les paga las vacaciones, debido a que la empresa no reconoce este rubro y solo se lo pagan si los empleados lo solicitan.</a:t>
            </a:r>
            <a:endParaRPr lang="es-EC" dirty="0" smtClean="0"/>
          </a:p>
          <a:p>
            <a:pPr fontAlgn="auto">
              <a:spcAft>
                <a:spcPts val="0"/>
              </a:spcAft>
              <a:buFont typeface="Arial" pitchFamily="34" charset="0"/>
              <a:buNone/>
              <a:defRPr/>
            </a:pPr>
            <a:r>
              <a:rPr lang="es-ES" dirty="0" smtClean="0"/>
              <a:t/>
            </a:r>
            <a:br>
              <a:rPr lang="es-ES" dirty="0" smtClean="0"/>
            </a:br>
            <a:endParaRPr lang="es-EC"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lvl="1" fontAlgn="auto">
              <a:spcBef>
                <a:spcPts val="0"/>
              </a:spcBef>
              <a:spcAft>
                <a:spcPts val="0"/>
              </a:spcAft>
              <a:defRPr/>
            </a:pPr>
            <a:r>
              <a:rPr lang="es-ES" sz="2200" b="1" dirty="0">
                <a:solidFill>
                  <a:sysClr val="windowText" lastClr="000000"/>
                </a:solidFill>
              </a:rPr>
              <a:t>Gastos del Personal</a:t>
            </a:r>
            <a:r>
              <a:rPr lang="es-EC" sz="2200" dirty="0">
                <a:solidFill>
                  <a:sysClr val="windowText" lastClr="000000"/>
                </a:solidFill>
              </a:rPr>
              <a:t/>
            </a:r>
            <a:br>
              <a:rPr lang="es-EC" sz="2200" dirty="0">
                <a:solidFill>
                  <a:sysClr val="windowText" lastClr="000000"/>
                </a:solidFill>
              </a:rPr>
            </a:br>
            <a:r>
              <a:rPr lang="es-ES" sz="2200" b="1" dirty="0">
                <a:solidFill>
                  <a:sysClr val="windowText" lastClr="000000"/>
                </a:solidFill>
              </a:rPr>
              <a:t>Adiestramiento y Capacitación del Personal-Alimentación del Personal-Movilización del Personal-Atención Medica-Otros Gastos del Personal</a:t>
            </a:r>
            <a:r>
              <a:rPr lang="es-EC" sz="2000" dirty="0">
                <a:solidFill>
                  <a:sysClr val="windowText" lastClr="000000"/>
                </a:solidFill>
              </a:rPr>
              <a:t/>
            </a:r>
            <a:br>
              <a:rPr lang="es-EC" sz="2000" dirty="0">
                <a:solidFill>
                  <a:sysClr val="windowText" lastClr="000000"/>
                </a:solidFill>
              </a:rPr>
            </a:br>
            <a:endParaRPr lang="es-EC" sz="1800" dirty="0">
              <a:solidFill>
                <a:sysClr val="windowText" lastClr="000000"/>
              </a:solidFill>
            </a:endParaRPr>
          </a:p>
        </p:txBody>
      </p:sp>
      <p:sp>
        <p:nvSpPr>
          <p:cNvPr id="3" name="2 Marcador de contenido"/>
          <p:cNvSpPr>
            <a:spLocks noGrp="1"/>
          </p:cNvSpPr>
          <p:nvPr>
            <p:ph idx="1"/>
          </p:nvPr>
        </p:nvSpPr>
        <p:spPr>
          <a:xfrm>
            <a:off x="500063" y="1428750"/>
            <a:ext cx="8229600" cy="5072063"/>
          </a:xfrm>
        </p:spPr>
        <p:txBody>
          <a:bodyPr rtlCol="0">
            <a:normAutofit fontScale="62500" lnSpcReduction="20000"/>
          </a:bodyPr>
          <a:lstStyle/>
          <a:p>
            <a:pPr algn="just" fontAlgn="auto">
              <a:spcAft>
                <a:spcPts val="0"/>
              </a:spcAft>
              <a:buFont typeface="Arial" pitchFamily="34" charset="0"/>
              <a:buChar char="•"/>
              <a:defRPr/>
            </a:pPr>
            <a:r>
              <a:rPr lang="es-ES" sz="2900" b="1" dirty="0" smtClean="0"/>
              <a:t>Objetivo:</a:t>
            </a:r>
            <a:endParaRPr lang="es-EC" sz="2900" dirty="0" smtClean="0"/>
          </a:p>
          <a:p>
            <a:pPr algn="just" fontAlgn="auto">
              <a:spcAft>
                <a:spcPts val="0"/>
              </a:spcAft>
              <a:buFont typeface="Arial" pitchFamily="34" charset="0"/>
              <a:buNone/>
              <a:defRPr/>
            </a:pPr>
            <a:r>
              <a:rPr lang="es-ES" sz="2900" dirty="0" smtClean="0"/>
              <a:t>	Analizar el movimiento de la cuenta Gastos del Personal</a:t>
            </a:r>
            <a:endParaRPr lang="es-EC" sz="2900" dirty="0" smtClean="0"/>
          </a:p>
          <a:p>
            <a:pPr algn="just" fontAlgn="auto">
              <a:spcAft>
                <a:spcPts val="0"/>
              </a:spcAft>
              <a:buFont typeface="Arial" pitchFamily="34" charset="0"/>
              <a:buChar char="•"/>
              <a:defRPr/>
            </a:pPr>
            <a:r>
              <a:rPr lang="es-ES" sz="2900" b="1" dirty="0" smtClean="0"/>
              <a:t>Procedimientos:</a:t>
            </a:r>
            <a:endParaRPr lang="es-EC" sz="2900" dirty="0" smtClean="0"/>
          </a:p>
          <a:p>
            <a:pPr algn="just" fontAlgn="auto">
              <a:spcAft>
                <a:spcPts val="0"/>
              </a:spcAft>
              <a:buFont typeface="Arial" pitchFamily="34" charset="0"/>
              <a:buNone/>
              <a:defRPr/>
            </a:pPr>
            <a:r>
              <a:rPr lang="es-ES" sz="2900" dirty="0" smtClean="0"/>
              <a:t>	En referencia a la LORTI Art. 25 Gastos Generales Deducibles núm. 1 a) y  </a:t>
            </a:r>
            <a:r>
              <a:rPr lang="es-EC" sz="2900" dirty="0" smtClean="0"/>
              <a:t>b), se deben tomar en consideración para analizar Gastos del Personal</a:t>
            </a:r>
            <a:r>
              <a:rPr lang="es-ES" sz="2900" dirty="0" smtClean="0"/>
              <a:t>:</a:t>
            </a:r>
            <a:endParaRPr lang="es-EC" sz="2900" dirty="0" smtClean="0"/>
          </a:p>
          <a:p>
            <a:pPr algn="just" fontAlgn="auto">
              <a:spcAft>
                <a:spcPts val="0"/>
              </a:spcAft>
              <a:buFont typeface="Arial" pitchFamily="34" charset="0"/>
              <a:buNone/>
              <a:defRPr/>
            </a:pPr>
            <a:r>
              <a:rPr lang="es-ES" sz="2900" i="1" dirty="0" smtClean="0"/>
              <a:t>	“Las remuneraciones pagadas a los trabajadores en retribución a sus servicios, como sueldos y salarios, comisiones, bonificaciones legales, y demás remuneraciones complementarias, así como el valor de la alimentación que se les proporcione, pague o reembolse cuando así lo requiera su jornada de trabajo;”</a:t>
            </a:r>
            <a:endParaRPr lang="es-EC" sz="2900" dirty="0" smtClean="0"/>
          </a:p>
          <a:p>
            <a:pPr algn="just" fontAlgn="auto">
              <a:spcAft>
                <a:spcPts val="0"/>
              </a:spcAft>
              <a:buFont typeface="Arial" pitchFamily="34" charset="0"/>
              <a:buNone/>
              <a:defRPr/>
            </a:pPr>
            <a:r>
              <a:rPr lang="es-ES" sz="2900" i="1" dirty="0" smtClean="0"/>
              <a:t>	“Los beneficios sociales pagados a los trabajadores o en beneficio de ellos, en concepto de vacaciones, enfermedad, educación, capacitación, servicios médicos, uniformes y otras prestaciones sociales establecidas en la ley, en contratos individuales o colectivos, actas transaccionales o sentencias ejecutoriadas;”</a:t>
            </a:r>
            <a:endParaRPr lang="es-EC" sz="2900" dirty="0" smtClean="0"/>
          </a:p>
          <a:p>
            <a:pPr algn="just" fontAlgn="auto">
              <a:spcAft>
                <a:spcPts val="0"/>
              </a:spcAft>
              <a:buFont typeface="Arial" pitchFamily="34" charset="0"/>
              <a:buNone/>
              <a:defRPr/>
            </a:pPr>
            <a:r>
              <a:rPr lang="es-ES" sz="2900" dirty="0" smtClean="0"/>
              <a:t>	</a:t>
            </a:r>
            <a:r>
              <a:rPr lang="es-ES" sz="2900" b="1" i="1" u="sng" dirty="0" smtClean="0"/>
              <a:t>Para examinar este Gasto se decidió efectuar los siguientes procedimientos: </a:t>
            </a:r>
            <a:endParaRPr lang="es-EC" sz="2900" b="1" i="1" u="sng" dirty="0" smtClean="0"/>
          </a:p>
          <a:p>
            <a:pPr lvl="1" algn="just" fontAlgn="auto">
              <a:spcAft>
                <a:spcPts val="0"/>
              </a:spcAft>
              <a:buFont typeface="Arial" pitchFamily="34" charset="0"/>
              <a:buChar char="–"/>
              <a:defRPr/>
            </a:pPr>
            <a:r>
              <a:rPr lang="es-ES" sz="2900" dirty="0" smtClean="0"/>
              <a:t>Revisar los documentos contables que sustentan estos Gastos.</a:t>
            </a:r>
            <a:endParaRPr lang="es-EC" sz="2900" dirty="0" smtClean="0"/>
          </a:p>
          <a:p>
            <a:pPr lvl="1" algn="just" fontAlgn="auto">
              <a:spcAft>
                <a:spcPts val="0"/>
              </a:spcAft>
              <a:buFont typeface="Arial" pitchFamily="34" charset="0"/>
              <a:buChar char="–"/>
              <a:defRPr/>
            </a:pPr>
            <a:r>
              <a:rPr lang="es-ES" sz="2900" dirty="0" smtClean="0"/>
              <a:t>Revisar que los registros sean los correctos y correspondan al  período  revisado.</a:t>
            </a:r>
            <a:endParaRPr lang="es-EC" sz="2900" dirty="0" smtClean="0"/>
          </a:p>
          <a:p>
            <a:pPr lvl="1" algn="just" fontAlgn="auto">
              <a:spcAft>
                <a:spcPts val="0"/>
              </a:spcAft>
              <a:buFont typeface="Arial" pitchFamily="34" charset="0"/>
              <a:buChar char="–"/>
              <a:defRPr/>
            </a:pPr>
            <a:r>
              <a:rPr lang="es-ES" sz="2900" dirty="0" smtClean="0"/>
              <a:t>Comparar los registros contables de estos Gastos vs. Caja Chica.</a:t>
            </a:r>
            <a:endParaRPr lang="es-EC" sz="29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a:srcRect l="24860" t="28410" r="12399" b="32260"/>
          <a:stretch>
            <a:fillRect/>
          </a:stretch>
        </p:blipFill>
        <p:spPr>
          <a:xfrm>
            <a:off x="1357313" y="428625"/>
            <a:ext cx="6715125" cy="2714625"/>
          </a:xfrm>
        </p:spPr>
      </p:pic>
      <p:pic>
        <p:nvPicPr>
          <p:cNvPr id="40963" name="Picture 3"/>
          <p:cNvPicPr>
            <a:picLocks noChangeAspect="1" noChangeArrowheads="1"/>
          </p:cNvPicPr>
          <p:nvPr/>
        </p:nvPicPr>
        <p:blipFill>
          <a:blip r:embed="rId3"/>
          <a:srcRect l="24170" t="24414" r="14844" b="31445"/>
          <a:stretch>
            <a:fillRect/>
          </a:stretch>
        </p:blipFill>
        <p:spPr bwMode="auto">
          <a:xfrm>
            <a:off x="1785938" y="3143250"/>
            <a:ext cx="6215062"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b="1" dirty="0"/>
              <a:t>INTRODUCCIÓN</a:t>
            </a:r>
            <a:r>
              <a:rPr lang="es-EC" b="1" dirty="0"/>
              <a:t/>
            </a:r>
            <a:br>
              <a:rPr lang="es-EC" b="1" dirty="0"/>
            </a:br>
            <a:endParaRPr lang="es-EC" dirty="0"/>
          </a:p>
        </p:txBody>
      </p:sp>
      <p:sp>
        <p:nvSpPr>
          <p:cNvPr id="3" name="2 Marcador de contenido"/>
          <p:cNvSpPr>
            <a:spLocks noGrp="1"/>
          </p:cNvSpPr>
          <p:nvPr>
            <p:ph idx="1"/>
          </p:nvPr>
        </p:nvSpPr>
        <p:spPr/>
        <p:txBody>
          <a:bodyPr rtlCol="0">
            <a:normAutofit fontScale="92500" lnSpcReduction="20000"/>
          </a:bodyPr>
          <a:lstStyle/>
          <a:p>
            <a:pPr algn="just" fontAlgn="auto">
              <a:spcAft>
                <a:spcPts val="0"/>
              </a:spcAft>
              <a:buFont typeface="Arial" pitchFamily="34" charset="0"/>
              <a:buNone/>
              <a:defRPr/>
            </a:pPr>
            <a:r>
              <a:rPr lang="es-ES" dirty="0" smtClean="0"/>
              <a:t>	La </a:t>
            </a:r>
            <a:r>
              <a:rPr lang="es-ES" dirty="0"/>
              <a:t>Auditoría Tributaria  es de gran utilidad en la actualidad, puesto que tiene diversas y diferentes aplicaciones que ayudan al sujeto pasivo al desarrollo integral, mejoramiento de la eficiencia, y toma de decisiones para la compañía en la declaración de impuestos al organismo de Control de Servicios de Rentas Internas. Dentro de las aplicaciones de la Auditoría Tributaria  se encuentra el análisis del control interno contable, para así tomar acciones dirigidas a: verificar, comprobar y mejorar el cumplimiento tributario. </a:t>
            </a:r>
            <a:endParaRPr lang="es-EC" dirty="0"/>
          </a:p>
          <a:p>
            <a:pPr algn="just" fontAlgn="auto">
              <a:spcAft>
                <a:spcPts val="0"/>
              </a:spcAft>
              <a:buFont typeface="Arial" pitchFamily="34" charset="0"/>
              <a:buChar char="•"/>
              <a:defRPr/>
            </a:pPr>
            <a:endParaRPr lang="es-EC"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srcRect l="4735" t="21564" r="4112" b="11609"/>
          <a:stretch>
            <a:fillRect/>
          </a:stretch>
        </p:blipFill>
        <p:spPr>
          <a:xfrm>
            <a:off x="1000125" y="928688"/>
            <a:ext cx="7358063" cy="45720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a:srcRect l="23676" t="25253" r="11841" b="34660"/>
          <a:stretch>
            <a:fillRect/>
          </a:stretch>
        </p:blipFill>
        <p:spPr>
          <a:xfrm>
            <a:off x="928688" y="714375"/>
            <a:ext cx="7358062" cy="3000375"/>
          </a:xfrm>
        </p:spPr>
      </p:pic>
      <p:pic>
        <p:nvPicPr>
          <p:cNvPr id="43011" name="Picture 3"/>
          <p:cNvPicPr>
            <a:picLocks noChangeAspect="1" noChangeArrowheads="1"/>
          </p:cNvPicPr>
          <p:nvPr/>
        </p:nvPicPr>
        <p:blipFill>
          <a:blip r:embed="rId3"/>
          <a:srcRect l="24902" t="25391" r="25291" b="37500"/>
          <a:stretch>
            <a:fillRect/>
          </a:stretch>
        </p:blipFill>
        <p:spPr bwMode="auto">
          <a:xfrm>
            <a:off x="928688" y="3786188"/>
            <a:ext cx="728662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500063" y="642938"/>
            <a:ext cx="8229600" cy="1143000"/>
          </a:xfrm>
        </p:spPr>
        <p:txBody>
          <a:bodyPr/>
          <a:lstStyle/>
          <a:p>
            <a:r>
              <a:rPr lang="es-ES" sz="2400" b="1" smtClean="0"/>
              <a:t>Gastos del Personal</a:t>
            </a:r>
            <a:r>
              <a:rPr lang="es-EC" sz="2400" smtClean="0"/>
              <a:t/>
            </a:r>
            <a:br>
              <a:rPr lang="es-EC" sz="2400" smtClean="0"/>
            </a:br>
            <a:r>
              <a:rPr lang="es-ES" sz="2400" b="1" smtClean="0"/>
              <a:t>Adiestramiento y Capacitación del Personal-Alimentación del Personal-Movilización del Personal-Atención Medica-Otros Gastos del Personal</a:t>
            </a:r>
            <a:br>
              <a:rPr lang="es-ES" sz="2400" b="1" smtClean="0"/>
            </a:br>
            <a:r>
              <a:rPr lang="es-ES" sz="2400" b="1" smtClean="0"/>
              <a:t>Conclusión</a:t>
            </a:r>
            <a:endParaRPr lang="es-EC" sz="2400" smtClean="0"/>
          </a:p>
        </p:txBody>
      </p:sp>
      <p:sp>
        <p:nvSpPr>
          <p:cNvPr id="3" name="2 Marcador de contenido"/>
          <p:cNvSpPr>
            <a:spLocks noGrp="1"/>
          </p:cNvSpPr>
          <p:nvPr>
            <p:ph idx="1"/>
          </p:nvPr>
        </p:nvSpPr>
        <p:spPr>
          <a:xfrm>
            <a:off x="571500" y="2143125"/>
            <a:ext cx="8229600" cy="3929063"/>
          </a:xfrm>
        </p:spPr>
        <p:txBody>
          <a:bodyPr rtlCol="0">
            <a:normAutofit fontScale="77500" lnSpcReduction="20000"/>
          </a:bodyPr>
          <a:lstStyle/>
          <a:p>
            <a:pPr algn="just" fontAlgn="auto">
              <a:spcAft>
                <a:spcPts val="0"/>
              </a:spcAft>
              <a:buFont typeface="Arial" pitchFamily="34" charset="0"/>
              <a:buChar char="•"/>
              <a:defRPr/>
            </a:pPr>
            <a:r>
              <a:rPr lang="es-ES" dirty="0" smtClean="0"/>
              <a:t>Luego de las pruebas realizadas a esta cuenta se pudo comprobar que  el 95% corresponde a gastos deducibles, puesto que las transacciones se encuentran respaldas con la documentación necesaria. Cabe recalcar que existe una diferencia del 5% que corresponde a gasto no deducible. Entre las inconsistencias halladas están:</a:t>
            </a:r>
            <a:endParaRPr lang="es-EC" dirty="0" smtClean="0"/>
          </a:p>
          <a:p>
            <a:pPr algn="just" fontAlgn="auto">
              <a:spcAft>
                <a:spcPts val="0"/>
              </a:spcAft>
              <a:buFont typeface="Arial" pitchFamily="34" charset="0"/>
              <a:buChar char="•"/>
              <a:defRPr/>
            </a:pPr>
            <a:r>
              <a:rPr lang="es-ES" dirty="0" smtClean="0"/>
              <a:t>Nombre del empleado ilegible;</a:t>
            </a:r>
            <a:endParaRPr lang="es-EC" dirty="0" smtClean="0"/>
          </a:p>
          <a:p>
            <a:pPr algn="just" fontAlgn="auto">
              <a:spcAft>
                <a:spcPts val="0"/>
              </a:spcAft>
              <a:buFont typeface="Arial" pitchFamily="34" charset="0"/>
              <a:buChar char="•"/>
              <a:defRPr/>
            </a:pPr>
            <a:r>
              <a:rPr lang="es-ES" dirty="0" smtClean="0"/>
              <a:t>Facturas y comprobantes sin fecha;</a:t>
            </a:r>
            <a:endParaRPr lang="es-EC" dirty="0" smtClean="0"/>
          </a:p>
          <a:p>
            <a:pPr algn="just" fontAlgn="auto">
              <a:spcAft>
                <a:spcPts val="0"/>
              </a:spcAft>
              <a:buFont typeface="Arial" pitchFamily="34" charset="0"/>
              <a:buChar char="•"/>
              <a:defRPr/>
            </a:pPr>
            <a:r>
              <a:rPr lang="es-ES" dirty="0" smtClean="0"/>
              <a:t>Comprobantes que no pertenecen al período fiscal 2008;</a:t>
            </a:r>
            <a:endParaRPr lang="es-EC" dirty="0" smtClean="0"/>
          </a:p>
          <a:p>
            <a:pPr algn="just" fontAlgn="auto">
              <a:spcAft>
                <a:spcPts val="0"/>
              </a:spcAft>
              <a:buFont typeface="Arial" pitchFamily="34" charset="0"/>
              <a:buChar char="•"/>
              <a:defRPr/>
            </a:pPr>
            <a:r>
              <a:rPr lang="es-ES" dirty="0" smtClean="0"/>
              <a:t>Comprobante no tenían firma de recibido;</a:t>
            </a:r>
            <a:endParaRPr lang="es-EC" dirty="0" smtClean="0"/>
          </a:p>
          <a:p>
            <a:pPr algn="just" fontAlgn="auto">
              <a:spcAft>
                <a:spcPts val="0"/>
              </a:spcAft>
              <a:buFont typeface="Arial" pitchFamily="34" charset="0"/>
              <a:buChar char="•"/>
              <a:defRPr/>
            </a:pPr>
            <a:r>
              <a:rPr lang="es-ES" dirty="0" smtClean="0"/>
              <a:t>Facturas deterioradas. </a:t>
            </a:r>
            <a:endParaRPr lang="es-EC"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lvl="1" fontAlgn="auto">
              <a:spcBef>
                <a:spcPts val="0"/>
              </a:spcBef>
              <a:spcAft>
                <a:spcPts val="0"/>
              </a:spcAft>
              <a:defRPr/>
            </a:pPr>
            <a:r>
              <a:rPr lang="es-ES" sz="2400" b="1" dirty="0">
                <a:solidFill>
                  <a:sysClr val="windowText" lastClr="000000"/>
                </a:solidFill>
              </a:rPr>
              <a:t>Impuestos, Tasas y Contribuciones</a:t>
            </a:r>
            <a:r>
              <a:rPr lang="es-EC" sz="2000" dirty="0">
                <a:solidFill>
                  <a:sysClr val="windowText" lastClr="000000"/>
                </a:solidFill>
              </a:rPr>
              <a:t/>
            </a:r>
            <a:br>
              <a:rPr lang="es-EC" sz="2000" dirty="0">
                <a:solidFill>
                  <a:sysClr val="windowText" lastClr="000000"/>
                </a:solidFill>
              </a:rPr>
            </a:br>
            <a:r>
              <a:rPr lang="es-ES" sz="1800" b="1" dirty="0">
                <a:solidFill>
                  <a:sysClr val="windowText" lastClr="000000"/>
                </a:solidFill>
              </a:rPr>
              <a:t>Servicio de Rentas Internas; Superintendencia de Compañías; Benemérito Cuerpo de Bomberos de Guayaquil;  Municipio de Guayaquil; (Patente Municipal-Tasa de Habilitación Municipal-Impuestos Prediales)</a:t>
            </a:r>
            <a:r>
              <a:rPr lang="es-EC" sz="2000" dirty="0">
                <a:solidFill>
                  <a:sysClr val="windowText" lastClr="000000"/>
                </a:solidFill>
              </a:rPr>
              <a:t/>
            </a:r>
            <a:br>
              <a:rPr lang="es-EC" sz="2000" dirty="0">
                <a:solidFill>
                  <a:sysClr val="windowText" lastClr="000000"/>
                </a:solidFill>
              </a:rPr>
            </a:br>
            <a:endParaRPr lang="es-EC" sz="1800" dirty="0">
              <a:solidFill>
                <a:sysClr val="windowText" lastClr="000000"/>
              </a:solidFill>
            </a:endParaRPr>
          </a:p>
        </p:txBody>
      </p:sp>
      <p:sp>
        <p:nvSpPr>
          <p:cNvPr id="3" name="2 Marcador de contenido"/>
          <p:cNvSpPr>
            <a:spLocks noGrp="1"/>
          </p:cNvSpPr>
          <p:nvPr>
            <p:ph idx="1"/>
          </p:nvPr>
        </p:nvSpPr>
        <p:spPr>
          <a:xfrm>
            <a:off x="457200" y="1600200"/>
            <a:ext cx="8229600" cy="4329113"/>
          </a:xfrm>
        </p:spPr>
        <p:txBody>
          <a:bodyPr rtlCol="0">
            <a:normAutofit fontScale="32500" lnSpcReduction="20000"/>
          </a:bodyPr>
          <a:lstStyle/>
          <a:p>
            <a:pPr algn="just" fontAlgn="auto">
              <a:spcAft>
                <a:spcPts val="0"/>
              </a:spcAft>
              <a:buFont typeface="Arial" pitchFamily="34" charset="0"/>
              <a:buChar char="•"/>
              <a:defRPr/>
            </a:pPr>
            <a:r>
              <a:rPr lang="es-ES" sz="4900" b="1" dirty="0" smtClean="0"/>
              <a:t>Objetivo:</a:t>
            </a:r>
            <a:endParaRPr lang="es-EC" sz="4900" dirty="0" smtClean="0"/>
          </a:p>
          <a:p>
            <a:pPr algn="just" fontAlgn="auto">
              <a:spcAft>
                <a:spcPts val="0"/>
              </a:spcAft>
              <a:buFont typeface="Arial" pitchFamily="34" charset="0"/>
              <a:buNone/>
              <a:defRPr/>
            </a:pPr>
            <a:r>
              <a:rPr lang="es-ES" sz="4900" dirty="0" smtClean="0"/>
              <a:t>	Comprobar los pagos que se realizaron por  estos conceptos.</a:t>
            </a:r>
            <a:endParaRPr lang="es-EC" sz="4900" dirty="0" smtClean="0"/>
          </a:p>
          <a:p>
            <a:pPr algn="just" fontAlgn="auto">
              <a:spcAft>
                <a:spcPts val="0"/>
              </a:spcAft>
              <a:buFont typeface="Arial" pitchFamily="34" charset="0"/>
              <a:buChar char="•"/>
              <a:defRPr/>
            </a:pPr>
            <a:r>
              <a:rPr lang="es-ES" sz="4900" b="1" dirty="0" smtClean="0"/>
              <a:t>Procedimientos:</a:t>
            </a:r>
            <a:endParaRPr lang="es-EC" sz="4900" dirty="0" smtClean="0"/>
          </a:p>
          <a:p>
            <a:pPr algn="just" fontAlgn="auto">
              <a:spcAft>
                <a:spcPts val="0"/>
              </a:spcAft>
              <a:buFont typeface="Arial" pitchFamily="34" charset="0"/>
              <a:buNone/>
              <a:defRPr/>
            </a:pPr>
            <a:r>
              <a:rPr lang="es-ES" sz="4900" dirty="0" smtClean="0"/>
              <a:t>	De acuerdo al art. 25 núm. 9 de la LORTI se debe considerar para el análisis de impuestos y contribuciones lo siguiente:</a:t>
            </a:r>
            <a:endParaRPr lang="es-EC" sz="4900" dirty="0" smtClean="0"/>
          </a:p>
          <a:p>
            <a:pPr algn="just" fontAlgn="auto">
              <a:spcAft>
                <a:spcPts val="0"/>
              </a:spcAft>
              <a:buFont typeface="Arial" pitchFamily="34" charset="0"/>
              <a:buNone/>
              <a:defRPr/>
            </a:pPr>
            <a:r>
              <a:rPr lang="es-ES" sz="4900" dirty="0" smtClean="0"/>
              <a:t>	a) Los tributos que soporte la actividad generadora de los ingresos gravados, con excepción del propio impuesto a la renta, los intereses de mora y multas que deba cancelar el sujeto pasivo por el retraso en el pago de sus obligaciones tributarias y aquellos que se hayan integrado al costo de los bienes y activos, se hayan obtenido por ellos crédito tributario o se hayan trasladado a otros contribuyentes. Sin embargo, será deducible el impuesto a la renta pagado por el contribuyente por cuenta de sus funcionarios, empleados o trabajadores, cuando ellos hayan sido contratados bajo el sistema de ingresos netos y siempre que el empleador haya efectuado la retención en la fuente y el pago correspondiente al SRI; </a:t>
            </a:r>
            <a:endParaRPr lang="es-EC" sz="4900" dirty="0" smtClean="0"/>
          </a:p>
          <a:p>
            <a:pPr algn="just" fontAlgn="auto">
              <a:spcAft>
                <a:spcPts val="0"/>
              </a:spcAft>
              <a:buFont typeface="Arial" pitchFamily="34" charset="0"/>
              <a:buNone/>
              <a:defRPr/>
            </a:pPr>
            <a:r>
              <a:rPr lang="es-ES" sz="4900" dirty="0" smtClean="0"/>
              <a:t>	b) Contribuciones pagadas a los organismos de control, excepto los intereses y multas; y, </a:t>
            </a:r>
            <a:endParaRPr lang="es-EC" sz="4900" dirty="0" smtClean="0"/>
          </a:p>
          <a:p>
            <a:pPr algn="just" fontAlgn="auto">
              <a:spcAft>
                <a:spcPts val="0"/>
              </a:spcAft>
              <a:buFont typeface="Arial" pitchFamily="34" charset="0"/>
              <a:buNone/>
              <a:defRPr/>
            </a:pPr>
            <a:r>
              <a:rPr lang="es-ES" sz="4900" dirty="0" smtClean="0"/>
              <a:t>	c) Las cuotas y las erogaciones que se paguen a las Cámaras de la Producción, colegios profesionales, asociaciones gremiales y clasistas que se hallen legalmente constituidas; y,</a:t>
            </a:r>
            <a:endParaRPr lang="es-EC" sz="4900" dirty="0" smtClean="0"/>
          </a:p>
          <a:p>
            <a:pPr lvl="1" algn="just" fontAlgn="auto">
              <a:spcAft>
                <a:spcPts val="0"/>
              </a:spcAft>
              <a:buFont typeface="Arial" pitchFamily="34" charset="0"/>
              <a:buChar char="–"/>
              <a:defRPr/>
            </a:pPr>
            <a:r>
              <a:rPr lang="es-ES" sz="4900" dirty="0" smtClean="0"/>
              <a:t>Revisar los registros contables de estos Gastos.</a:t>
            </a:r>
            <a:endParaRPr lang="es-EC" sz="4900" dirty="0" smtClean="0"/>
          </a:p>
          <a:p>
            <a:pPr lvl="1" algn="just" fontAlgn="auto">
              <a:spcAft>
                <a:spcPts val="0"/>
              </a:spcAft>
              <a:buFont typeface="Arial" pitchFamily="34" charset="0"/>
              <a:buChar char="–"/>
              <a:defRPr/>
            </a:pPr>
            <a:r>
              <a:rPr lang="es-ES" sz="4900" dirty="0" smtClean="0"/>
              <a:t>Examinar los comprobantes de pago que sustentan los gastos.</a:t>
            </a:r>
            <a:endParaRPr lang="es-EC" sz="4900" dirty="0" smtClean="0"/>
          </a:p>
          <a:p>
            <a:pPr lvl="1" algn="just" fontAlgn="auto">
              <a:spcAft>
                <a:spcPts val="0"/>
              </a:spcAft>
              <a:buFont typeface="Arial" pitchFamily="34" charset="0"/>
              <a:buChar char="–"/>
              <a:defRPr/>
            </a:pPr>
            <a:r>
              <a:rPr lang="es-ES" sz="4900" dirty="0" smtClean="0"/>
              <a:t>Verificar el cumplimiento de  los pagos.</a:t>
            </a:r>
            <a:endParaRPr lang="es-EC" sz="4900" dirty="0" smtClean="0"/>
          </a:p>
          <a:p>
            <a:pPr fontAlgn="auto">
              <a:spcAft>
                <a:spcPts val="0"/>
              </a:spcAft>
              <a:buFont typeface="Arial" pitchFamily="34" charset="0"/>
              <a:buChar char="•"/>
              <a:defRPr/>
            </a:pPr>
            <a:endParaRPr lang="es-EC"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a:srcRect l="23676" t="23676" r="13582" b="19501"/>
          <a:stretch>
            <a:fillRect/>
          </a:stretch>
        </p:blipFill>
        <p:spPr>
          <a:xfrm>
            <a:off x="1000125" y="357188"/>
            <a:ext cx="7215188" cy="3357562"/>
          </a:xfrm>
        </p:spPr>
      </p:pic>
      <p:pic>
        <p:nvPicPr>
          <p:cNvPr id="46083" name="Picture 3"/>
          <p:cNvPicPr>
            <a:picLocks noChangeAspect="1" noChangeArrowheads="1"/>
          </p:cNvPicPr>
          <p:nvPr/>
        </p:nvPicPr>
        <p:blipFill>
          <a:blip r:embed="rId3"/>
          <a:srcRect l="24902" t="22461" r="19434" b="35547"/>
          <a:stretch>
            <a:fillRect/>
          </a:stretch>
        </p:blipFill>
        <p:spPr bwMode="auto">
          <a:xfrm>
            <a:off x="1143000" y="3786188"/>
            <a:ext cx="7215188"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a:srcRect l="24860" t="22098" r="18318" b="22658"/>
          <a:stretch>
            <a:fillRect/>
          </a:stretch>
        </p:blipFill>
        <p:spPr>
          <a:xfrm>
            <a:off x="1285875" y="642938"/>
            <a:ext cx="7429500" cy="3714750"/>
          </a:xfrm>
        </p:spPr>
      </p:pic>
      <p:pic>
        <p:nvPicPr>
          <p:cNvPr id="47107" name="Gráfico 4"/>
          <p:cNvPicPr>
            <a:picLocks noChangeArrowheads="1"/>
          </p:cNvPicPr>
          <p:nvPr/>
        </p:nvPicPr>
        <p:blipFill>
          <a:blip r:embed="rId3"/>
          <a:srcRect/>
          <a:stretch>
            <a:fillRect/>
          </a:stretch>
        </p:blipFill>
        <p:spPr bwMode="auto">
          <a:xfrm>
            <a:off x="2428875" y="4500563"/>
            <a:ext cx="50006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457200" y="274638"/>
            <a:ext cx="8229600" cy="1439862"/>
          </a:xfrm>
        </p:spPr>
        <p:txBody>
          <a:bodyPr/>
          <a:lstStyle/>
          <a:p>
            <a:r>
              <a:rPr lang="es-ES" sz="2200" b="1" smtClean="0"/>
              <a:t>Impuestos, Tasas y Contribuciones</a:t>
            </a:r>
            <a:r>
              <a:rPr lang="es-EC" sz="1800" smtClean="0"/>
              <a:t/>
            </a:r>
            <a:br>
              <a:rPr lang="es-EC" sz="1800" smtClean="0"/>
            </a:br>
            <a:r>
              <a:rPr lang="es-ES" sz="1800" b="1" smtClean="0"/>
              <a:t>Servicio de Rentas Internas; Superintendencia de Compañías; Benemérito Cuerpo de Bomberos de Guayaquil;  Municipio de Guayaquil; (Patente Municipal-Tasa de Habilitación Municipal-Impuestos Prediales)</a:t>
            </a:r>
            <a:br>
              <a:rPr lang="es-ES" sz="1800" b="1" smtClean="0"/>
            </a:br>
            <a:r>
              <a:rPr lang="es-ES" sz="1800" b="1" smtClean="0"/>
              <a:t>Conclusión</a:t>
            </a:r>
            <a:endParaRPr lang="es-EC" sz="1800" smtClean="0"/>
          </a:p>
        </p:txBody>
      </p:sp>
      <p:sp>
        <p:nvSpPr>
          <p:cNvPr id="3" name="2 Marcador de contenido"/>
          <p:cNvSpPr>
            <a:spLocks noGrp="1"/>
          </p:cNvSpPr>
          <p:nvPr>
            <p:ph idx="1"/>
          </p:nvPr>
        </p:nvSpPr>
        <p:spPr>
          <a:xfrm>
            <a:off x="428625" y="2071688"/>
            <a:ext cx="8229600" cy="3840162"/>
          </a:xfrm>
        </p:spPr>
        <p:txBody>
          <a:bodyPr rtlCol="0">
            <a:normAutofit fontScale="85000" lnSpcReduction="10000"/>
          </a:bodyPr>
          <a:lstStyle/>
          <a:p>
            <a:pPr algn="just" fontAlgn="auto">
              <a:spcAft>
                <a:spcPts val="0"/>
              </a:spcAft>
              <a:buFont typeface="Arial" pitchFamily="34" charset="0"/>
              <a:buNone/>
              <a:defRPr/>
            </a:pPr>
            <a:r>
              <a:rPr lang="es-ES" dirty="0" smtClean="0"/>
              <a:t>	En una construcción se paga otro tipo de impuestos como los ya mencionados, se procedió a revisar los documentos contables que respaldaran a esta cuenta, donde se pudo comprobar que el 99% de estos gastos son deducibles, con tan solo el 1% del total de las transacciones corresponden a gastos no deducibles, puesto que no contaban con la documentación necesaria, una de las razones se debe a que la empresa se cambió de dirección perdiendo cierta documentación que respaldan a este rubro.</a:t>
            </a:r>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a:xfrm>
            <a:off x="428625" y="428625"/>
            <a:ext cx="8229600" cy="1143000"/>
          </a:xfrm>
        </p:spPr>
        <p:txBody>
          <a:bodyPr/>
          <a:lstStyle/>
          <a:p>
            <a:pPr marL="342900" indent="-342900"/>
            <a:r>
              <a:rPr lang="es-ES" sz="2400" b="1" smtClean="0">
                <a:solidFill>
                  <a:srgbClr val="000000"/>
                </a:solidFill>
              </a:rPr>
              <a:t>Honorarios y Gastos Profesionales</a:t>
            </a:r>
            <a:r>
              <a:rPr lang="es-EC" sz="2400" smtClean="0">
                <a:solidFill>
                  <a:srgbClr val="000000"/>
                </a:solidFill>
              </a:rPr>
              <a:t/>
            </a:r>
            <a:br>
              <a:rPr lang="es-EC" sz="2400" smtClean="0">
                <a:solidFill>
                  <a:srgbClr val="000000"/>
                </a:solidFill>
              </a:rPr>
            </a:br>
            <a:r>
              <a:rPr lang="es-ES" sz="2400" b="1" smtClean="0">
                <a:solidFill>
                  <a:srgbClr val="000000"/>
                </a:solidFill>
              </a:rPr>
              <a:t>Honorarios y Gastos Legales; Honorarios y Gastos de  Auditoría</a:t>
            </a:r>
            <a:r>
              <a:rPr lang="es-EC" sz="2400" smtClean="0">
                <a:solidFill>
                  <a:srgbClr val="000000"/>
                </a:solidFill>
              </a:rPr>
              <a:t/>
            </a:r>
            <a:br>
              <a:rPr lang="es-EC" sz="2400" smtClean="0">
                <a:solidFill>
                  <a:srgbClr val="000000"/>
                </a:solidFill>
              </a:rPr>
            </a:br>
            <a:endParaRPr lang="es-EC" sz="2400" smtClean="0">
              <a:solidFill>
                <a:srgbClr val="000000"/>
              </a:solidFill>
            </a:endParaRPr>
          </a:p>
        </p:txBody>
      </p:sp>
      <p:sp>
        <p:nvSpPr>
          <p:cNvPr id="3" name="2 Marcador de contenido"/>
          <p:cNvSpPr>
            <a:spLocks noGrp="1"/>
          </p:cNvSpPr>
          <p:nvPr>
            <p:ph idx="1"/>
          </p:nvPr>
        </p:nvSpPr>
        <p:spPr>
          <a:xfrm>
            <a:off x="500063" y="1428750"/>
            <a:ext cx="8229600" cy="4525963"/>
          </a:xfrm>
        </p:spPr>
        <p:txBody>
          <a:bodyPr rtlCol="0">
            <a:normAutofit fontScale="62500" lnSpcReduction="20000"/>
          </a:bodyPr>
          <a:lstStyle/>
          <a:p>
            <a:pPr algn="just" fontAlgn="auto">
              <a:spcAft>
                <a:spcPts val="0"/>
              </a:spcAft>
              <a:buFont typeface="Arial" pitchFamily="34" charset="0"/>
              <a:buChar char="•"/>
              <a:defRPr/>
            </a:pPr>
            <a:r>
              <a:rPr lang="es-ES" b="1" dirty="0" smtClean="0"/>
              <a:t>Objetivo:</a:t>
            </a:r>
            <a:endParaRPr lang="es-EC" dirty="0" smtClean="0"/>
          </a:p>
          <a:p>
            <a:pPr algn="just" fontAlgn="auto">
              <a:spcAft>
                <a:spcPts val="0"/>
              </a:spcAft>
              <a:buFont typeface="Arial" pitchFamily="34" charset="0"/>
              <a:buNone/>
              <a:defRPr/>
            </a:pPr>
            <a:r>
              <a:rPr lang="es-ES" dirty="0" smtClean="0"/>
              <a:t>	Verificar que se cumplan los procedimientos legales y tributarios en el registro y pagos de los Honorarios y Gastos Legales y de Auditoría.</a:t>
            </a:r>
            <a:endParaRPr lang="es-EC" dirty="0" smtClean="0"/>
          </a:p>
          <a:p>
            <a:pPr algn="just" fontAlgn="auto">
              <a:spcAft>
                <a:spcPts val="0"/>
              </a:spcAft>
              <a:buFont typeface="Arial" pitchFamily="34" charset="0"/>
              <a:buChar char="•"/>
              <a:defRPr/>
            </a:pPr>
            <a:r>
              <a:rPr lang="es-ES" b="1" dirty="0" smtClean="0"/>
              <a:t>Procedimientos:</a:t>
            </a:r>
            <a:endParaRPr lang="es-EC" dirty="0" smtClean="0"/>
          </a:p>
          <a:p>
            <a:pPr algn="just" fontAlgn="auto">
              <a:spcAft>
                <a:spcPts val="0"/>
              </a:spcAft>
              <a:buFont typeface="Arial" pitchFamily="34" charset="0"/>
              <a:buNone/>
              <a:defRPr/>
            </a:pPr>
            <a:r>
              <a:rPr lang="es-ES" dirty="0" smtClean="0"/>
              <a:t>	Para el correcto análisis de este Gasto debemos atenernos a la LORTI Art. 25 Gastos Generales Deducibles núm. 2 que nos expone que:</a:t>
            </a:r>
            <a:endParaRPr lang="es-EC" dirty="0" smtClean="0"/>
          </a:p>
          <a:p>
            <a:pPr algn="just" fontAlgn="auto">
              <a:spcAft>
                <a:spcPts val="0"/>
              </a:spcAft>
              <a:buFont typeface="Arial" pitchFamily="34" charset="0"/>
              <a:buNone/>
              <a:defRPr/>
            </a:pPr>
            <a:r>
              <a:rPr lang="es-EC" i="1" dirty="0" smtClean="0"/>
              <a:t>	 “Los costos de servicios prestados por terceros que sean utilizados con el propósito de obtener, mantener y mejorar los ingresos gravados y no exentos, como honorarios, comisiones, comunicaciones, energía eléctrica, agua, aseo, vigilancia y arrendamientos.”</a:t>
            </a:r>
            <a:endParaRPr lang="es-EC" dirty="0" smtClean="0"/>
          </a:p>
          <a:p>
            <a:pPr algn="just" fontAlgn="auto">
              <a:spcAft>
                <a:spcPts val="0"/>
              </a:spcAft>
              <a:buFont typeface="Arial" pitchFamily="34" charset="0"/>
              <a:buNone/>
              <a:defRPr/>
            </a:pPr>
            <a:r>
              <a:rPr lang="es-ES" dirty="0" smtClean="0"/>
              <a:t>	Entonces procedemos a realizar lo siguiente:</a:t>
            </a:r>
            <a:endParaRPr lang="es-EC" dirty="0" smtClean="0"/>
          </a:p>
          <a:p>
            <a:pPr lvl="1" algn="just" fontAlgn="auto">
              <a:spcAft>
                <a:spcPts val="0"/>
              </a:spcAft>
              <a:buFont typeface="Arial" pitchFamily="34" charset="0"/>
              <a:buChar char="–"/>
              <a:defRPr/>
            </a:pPr>
            <a:r>
              <a:rPr lang="es-ES" dirty="0" smtClean="0"/>
              <a:t>Revisar la información que respalda el pago de estos Gastos.</a:t>
            </a:r>
            <a:endParaRPr lang="es-EC" dirty="0" smtClean="0"/>
          </a:p>
          <a:p>
            <a:pPr lvl="1" algn="just" fontAlgn="auto">
              <a:spcAft>
                <a:spcPts val="0"/>
              </a:spcAft>
              <a:buFont typeface="Arial" pitchFamily="34" charset="0"/>
              <a:buChar char="–"/>
              <a:defRPr/>
            </a:pPr>
            <a:r>
              <a:rPr lang="es-ES" dirty="0" smtClean="0"/>
              <a:t>Examinar las retenciones que se realizaron.</a:t>
            </a:r>
            <a:endParaRPr lang="es-EC" dirty="0" smtClean="0"/>
          </a:p>
          <a:p>
            <a:pPr lvl="1" algn="just" fontAlgn="auto">
              <a:spcAft>
                <a:spcPts val="0"/>
              </a:spcAft>
              <a:buFont typeface="Arial" pitchFamily="34" charset="0"/>
              <a:buChar char="–"/>
              <a:defRPr/>
            </a:pPr>
            <a:r>
              <a:rPr lang="es-ES" dirty="0" smtClean="0"/>
              <a:t>Revisar que los conceptos por estos servicios estén en concordancia al tipo de servicio aplicado al negocio.</a:t>
            </a:r>
            <a:endParaRPr lang="es-EC" dirty="0" smtClean="0"/>
          </a:p>
          <a:p>
            <a:pPr fontAlgn="auto">
              <a:spcAft>
                <a:spcPts val="0"/>
              </a:spcAft>
              <a:buFont typeface="Arial" pitchFamily="34" charset="0"/>
              <a:buChar char="•"/>
              <a:defRPr/>
            </a:pPr>
            <a:endParaRPr lang="es-EC"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srcRect l="24860" t="22096" r="19501" b="30550"/>
          <a:stretch>
            <a:fillRect/>
          </a:stretch>
        </p:blipFill>
        <p:spPr>
          <a:xfrm>
            <a:off x="1428750" y="571500"/>
            <a:ext cx="6357938" cy="3000375"/>
          </a:xfrm>
        </p:spPr>
      </p:pic>
      <p:pic>
        <p:nvPicPr>
          <p:cNvPr id="50179" name="Picture 3"/>
          <p:cNvPicPr>
            <a:picLocks noChangeAspect="1" noChangeArrowheads="1"/>
          </p:cNvPicPr>
          <p:nvPr/>
        </p:nvPicPr>
        <p:blipFill>
          <a:blip r:embed="rId3"/>
          <a:srcRect l="23828" t="24414" r="16846" b="41406"/>
          <a:stretch>
            <a:fillRect/>
          </a:stretch>
        </p:blipFill>
        <p:spPr bwMode="auto">
          <a:xfrm>
            <a:off x="1643063" y="3714750"/>
            <a:ext cx="6143625" cy="250031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2"/>
          <a:srcRect l="24860" t="25253" r="14766" b="13188"/>
          <a:stretch>
            <a:fillRect/>
          </a:stretch>
        </p:blipFill>
        <p:spPr>
          <a:xfrm>
            <a:off x="1143000" y="857250"/>
            <a:ext cx="7429500" cy="45005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38"/>
            <a:ext cx="8229600" cy="774700"/>
          </a:xfrm>
        </p:spPr>
        <p:txBody>
          <a:bodyPr rtlCol="0">
            <a:normAutofit fontScale="90000"/>
          </a:bodyPr>
          <a:lstStyle/>
          <a:p>
            <a:pPr fontAlgn="auto">
              <a:spcAft>
                <a:spcPts val="0"/>
              </a:spcAft>
              <a:defRPr/>
            </a:pPr>
            <a:r>
              <a:rPr lang="es-ES" b="1" dirty="0"/>
              <a:t>CAPÍTULO I</a:t>
            </a:r>
            <a:r>
              <a:rPr lang="es-EC" dirty="0"/>
              <a:t/>
            </a:r>
            <a:br>
              <a:rPr lang="es-EC" dirty="0"/>
            </a:br>
            <a:r>
              <a:rPr lang="es-ES" b="1" dirty="0"/>
              <a:t>   MARCO TEÓRICO</a:t>
            </a:r>
            <a:r>
              <a:rPr lang="es-EC" b="1" dirty="0"/>
              <a:t/>
            </a:r>
            <a:br>
              <a:rPr lang="es-EC" b="1" dirty="0"/>
            </a:br>
            <a:endParaRPr lang="es-EC" dirty="0"/>
          </a:p>
        </p:txBody>
      </p:sp>
      <p:sp>
        <p:nvSpPr>
          <p:cNvPr id="3" name="2 Marcador de contenido"/>
          <p:cNvSpPr>
            <a:spLocks noGrp="1"/>
          </p:cNvSpPr>
          <p:nvPr>
            <p:ph idx="1"/>
          </p:nvPr>
        </p:nvSpPr>
        <p:spPr/>
        <p:txBody>
          <a:bodyPr rtlCol="0">
            <a:normAutofit fontScale="92500" lnSpcReduction="10000"/>
          </a:bodyPr>
          <a:lstStyle/>
          <a:p>
            <a:pPr algn="just" fontAlgn="auto">
              <a:spcAft>
                <a:spcPts val="0"/>
              </a:spcAft>
              <a:buFont typeface="Arial" pitchFamily="34" charset="0"/>
              <a:buChar char="•"/>
              <a:defRPr/>
            </a:pPr>
            <a:r>
              <a:rPr lang="es-ES" sz="3000" dirty="0"/>
              <a:t>La Auditoría Tributaria, es un control crítico y sistemático, que usa un conjunto de técnicas y procedimientos destinados a verificar el cumplimiento de las obligaciones formales y sustanciales de los contribuyentes</a:t>
            </a:r>
            <a:r>
              <a:rPr lang="es-ES" sz="3000" dirty="0" smtClean="0"/>
              <a:t>.</a:t>
            </a:r>
          </a:p>
          <a:p>
            <a:pPr algn="just" fontAlgn="auto">
              <a:spcAft>
                <a:spcPts val="0"/>
              </a:spcAft>
              <a:buFont typeface="Arial" pitchFamily="34" charset="0"/>
              <a:buChar char="•"/>
              <a:defRPr/>
            </a:pPr>
            <a:r>
              <a:rPr lang="es-ES" sz="3000" dirty="0"/>
              <a:t>La Auditoría Tributaria es el examen fiscalizador que realiza un auditor fiscal o independiente para determinar la veracidad de los resultados de operaciones y situación financiera declarados por la empresa (contribuyente), a través de su información financiera u otros medios. </a:t>
            </a:r>
            <a:endParaRPr lang="es-EC" sz="3000" dirty="0"/>
          </a:p>
          <a:p>
            <a:pPr fontAlgn="auto">
              <a:spcAft>
                <a:spcPts val="0"/>
              </a:spcAft>
              <a:buFont typeface="Arial" pitchFamily="34" charset="0"/>
              <a:buChar char="•"/>
              <a:defRPr/>
            </a:pPr>
            <a:endParaRPr lang="es-EC"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p:txBody>
          <a:bodyPr/>
          <a:lstStyle/>
          <a:p>
            <a:r>
              <a:rPr lang="es-ES" sz="2400" b="1" smtClean="0"/>
              <a:t>Honorarios y Gastos Profesionales</a:t>
            </a:r>
            <a:r>
              <a:rPr lang="es-EC" sz="2400" smtClean="0"/>
              <a:t/>
            </a:r>
            <a:br>
              <a:rPr lang="es-EC" sz="2400" smtClean="0"/>
            </a:br>
            <a:r>
              <a:rPr lang="es-ES" sz="2400" b="1" smtClean="0"/>
              <a:t>Honorarios y Gastos Legales; Honorarios y Gastos de  Auditoría</a:t>
            </a:r>
            <a:br>
              <a:rPr lang="es-ES" sz="2400" b="1" smtClean="0"/>
            </a:br>
            <a:r>
              <a:rPr lang="es-ES" sz="2400" b="1" smtClean="0"/>
              <a:t>Conclusión</a:t>
            </a:r>
            <a:endParaRPr lang="es-EC" sz="2400" smtClean="0"/>
          </a:p>
        </p:txBody>
      </p:sp>
      <p:sp>
        <p:nvSpPr>
          <p:cNvPr id="3" name="2 Marcador de contenido"/>
          <p:cNvSpPr>
            <a:spLocks noGrp="1"/>
          </p:cNvSpPr>
          <p:nvPr>
            <p:ph idx="1"/>
          </p:nvPr>
        </p:nvSpPr>
        <p:spPr/>
        <p:txBody>
          <a:bodyPr rtlCol="0">
            <a:normAutofit fontScale="92500" lnSpcReduction="20000"/>
          </a:bodyPr>
          <a:lstStyle/>
          <a:p>
            <a:pPr algn="just" fontAlgn="auto">
              <a:spcAft>
                <a:spcPts val="0"/>
              </a:spcAft>
              <a:buFont typeface="Arial" pitchFamily="34" charset="0"/>
              <a:buChar char="•"/>
              <a:defRPr/>
            </a:pPr>
            <a:r>
              <a:rPr lang="es-ES" dirty="0" smtClean="0"/>
              <a:t>Se analizó estos dos rubros y se comprobó que en ambos servicios se retuvo los porcentajes respectivos que establece la ley por lo tanto son gastos deducibles en su totalidad. La compañía debido a una reestructuración en la administración contrató los servicios de una Auditoría Externa para la evaluación del control interno, Honorarios y gastos legales corresponden a la contratación de un abogado externo en la accesoria previo a la  firma de un contrato. </a:t>
            </a:r>
            <a:endParaRPr lang="es-EC"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428625"/>
            <a:ext cx="8229600" cy="1143000"/>
          </a:xfrm>
        </p:spPr>
        <p:txBody>
          <a:bodyPr rtlCol="0">
            <a:normAutofit fontScale="90000"/>
          </a:bodyPr>
          <a:lstStyle/>
          <a:p>
            <a:pPr lvl="1" fontAlgn="auto">
              <a:spcBef>
                <a:spcPts val="0"/>
              </a:spcBef>
              <a:spcAft>
                <a:spcPts val="0"/>
              </a:spcAft>
              <a:defRPr/>
            </a:pPr>
            <a:r>
              <a:rPr lang="es-ES" sz="2700" b="1" dirty="0">
                <a:solidFill>
                  <a:sysClr val="windowText" lastClr="000000"/>
                </a:solidFill>
              </a:rPr>
              <a:t>Gastos de Oficina</a:t>
            </a:r>
            <a:r>
              <a:rPr lang="es-EC" sz="2700" dirty="0">
                <a:solidFill>
                  <a:sysClr val="windowText" lastClr="000000"/>
                </a:solidFill>
              </a:rPr>
              <a:t/>
            </a:r>
            <a:br>
              <a:rPr lang="es-EC" sz="2700" dirty="0">
                <a:solidFill>
                  <a:sysClr val="windowText" lastClr="000000"/>
                </a:solidFill>
              </a:rPr>
            </a:br>
            <a:r>
              <a:rPr lang="es-ES" sz="2700" b="1" dirty="0">
                <a:solidFill>
                  <a:sysClr val="windowText" lastClr="000000"/>
                </a:solidFill>
              </a:rPr>
              <a:t>Papelería y Útiles de Oficina; Útiles de Aseo y Limpieza; Materiales de Oficina; Materiales de Computación</a:t>
            </a:r>
            <a:r>
              <a:rPr lang="es-EC" sz="2000" dirty="0">
                <a:solidFill>
                  <a:sysClr val="windowText" lastClr="000000"/>
                </a:solidFill>
              </a:rPr>
              <a:t/>
            </a:r>
            <a:br>
              <a:rPr lang="es-EC" sz="2000" dirty="0">
                <a:solidFill>
                  <a:sysClr val="windowText" lastClr="000000"/>
                </a:solidFill>
              </a:rPr>
            </a:br>
            <a:endParaRPr lang="es-EC" sz="1800" dirty="0">
              <a:solidFill>
                <a:sysClr val="windowText" lastClr="000000"/>
              </a:solidFill>
            </a:endParaRPr>
          </a:p>
        </p:txBody>
      </p:sp>
      <p:sp>
        <p:nvSpPr>
          <p:cNvPr id="3" name="2 Marcador de contenido"/>
          <p:cNvSpPr>
            <a:spLocks noGrp="1"/>
          </p:cNvSpPr>
          <p:nvPr>
            <p:ph idx="1"/>
          </p:nvPr>
        </p:nvSpPr>
        <p:spPr>
          <a:xfrm>
            <a:off x="457200" y="1643063"/>
            <a:ext cx="8229600" cy="4483100"/>
          </a:xfrm>
        </p:spPr>
        <p:txBody>
          <a:bodyPr rtlCol="0">
            <a:normAutofit fontScale="62500" lnSpcReduction="20000"/>
          </a:bodyPr>
          <a:lstStyle/>
          <a:p>
            <a:pPr algn="just" fontAlgn="auto">
              <a:spcAft>
                <a:spcPts val="0"/>
              </a:spcAft>
              <a:buFont typeface="Arial" pitchFamily="34" charset="0"/>
              <a:buChar char="•"/>
              <a:defRPr/>
            </a:pPr>
            <a:r>
              <a:rPr lang="es-ES" b="1" dirty="0" smtClean="0"/>
              <a:t>Objetivo:</a:t>
            </a:r>
            <a:endParaRPr lang="es-EC" dirty="0" smtClean="0"/>
          </a:p>
          <a:p>
            <a:pPr lvl="1" algn="just" fontAlgn="auto">
              <a:spcAft>
                <a:spcPts val="0"/>
              </a:spcAft>
              <a:buFont typeface="Arial" pitchFamily="34" charset="0"/>
              <a:buNone/>
              <a:defRPr/>
            </a:pPr>
            <a:r>
              <a:rPr lang="es-ES" dirty="0" smtClean="0"/>
              <a:t>Revisar los rubros que formaron este Gasto.</a:t>
            </a:r>
            <a:endParaRPr lang="es-EC" dirty="0" smtClean="0"/>
          </a:p>
          <a:p>
            <a:pPr lvl="1" algn="just" fontAlgn="auto">
              <a:spcAft>
                <a:spcPts val="0"/>
              </a:spcAft>
              <a:buFont typeface="Arial" pitchFamily="34" charset="0"/>
              <a:buNone/>
              <a:defRPr/>
            </a:pPr>
            <a:r>
              <a:rPr lang="es-ES" dirty="0" smtClean="0"/>
              <a:t>Verificar los controles, que manejan estos gastos.</a:t>
            </a:r>
            <a:endParaRPr lang="es-EC" dirty="0" smtClean="0"/>
          </a:p>
          <a:p>
            <a:pPr algn="just" fontAlgn="auto">
              <a:spcAft>
                <a:spcPts val="0"/>
              </a:spcAft>
              <a:buFont typeface="Arial" pitchFamily="34" charset="0"/>
              <a:buChar char="•"/>
              <a:defRPr/>
            </a:pPr>
            <a:r>
              <a:rPr lang="es-ES" b="1" dirty="0" smtClean="0"/>
              <a:t>Procedimientos:</a:t>
            </a:r>
            <a:endParaRPr lang="es-EC" dirty="0" smtClean="0"/>
          </a:p>
          <a:p>
            <a:pPr algn="just" fontAlgn="auto">
              <a:spcAft>
                <a:spcPts val="0"/>
              </a:spcAft>
              <a:buFont typeface="Arial" pitchFamily="34" charset="0"/>
              <a:buNone/>
              <a:defRPr/>
            </a:pPr>
            <a:r>
              <a:rPr lang="es-ES" dirty="0" smtClean="0"/>
              <a:t>	En la LORTI Art. 25 Gastos Generales Deducibles num.4 </a:t>
            </a:r>
            <a:r>
              <a:rPr lang="es-EC" dirty="0" smtClean="0"/>
              <a:t>Suministros y materiales nos revela que: “</a:t>
            </a:r>
            <a:r>
              <a:rPr lang="es-EC" i="1" dirty="0" smtClean="0"/>
              <a:t>Los materiales y suministros utilizados o consumidos en la actividad económica del contribuyente, como: útiles de escritorio, impresos, papelería, libros, catálogos, repuestos, accesorios, herramientas pequeñas, combustibles y lubricantes</a:t>
            </a:r>
            <a:r>
              <a:rPr lang="es-EC" dirty="0" smtClean="0"/>
              <a:t>.”</a:t>
            </a:r>
          </a:p>
          <a:p>
            <a:pPr algn="just" fontAlgn="auto">
              <a:spcAft>
                <a:spcPts val="0"/>
              </a:spcAft>
              <a:buFont typeface="Arial" pitchFamily="34" charset="0"/>
              <a:buNone/>
              <a:defRPr/>
            </a:pPr>
            <a:r>
              <a:rPr lang="es-EC" dirty="0" smtClean="0"/>
              <a:t>	</a:t>
            </a:r>
            <a:r>
              <a:rPr lang="es-EC" b="1" i="1" u="sng" dirty="0" smtClean="0"/>
              <a:t>Procedemos a realizar las actividades detalladas a continuación:</a:t>
            </a:r>
          </a:p>
          <a:p>
            <a:pPr lvl="1" algn="just" fontAlgn="auto">
              <a:spcAft>
                <a:spcPts val="0"/>
              </a:spcAft>
              <a:buFont typeface="Arial" pitchFamily="34" charset="0"/>
              <a:buChar char="–"/>
              <a:defRPr/>
            </a:pPr>
            <a:r>
              <a:rPr lang="es-ES" dirty="0" smtClean="0"/>
              <a:t>Examinar las facturas que sustentan los movimientos de estos Gastos y que estén debidamente registrados con la identificación de la razón social de la compañía.</a:t>
            </a:r>
            <a:endParaRPr lang="es-EC" dirty="0" smtClean="0"/>
          </a:p>
          <a:p>
            <a:pPr lvl="1" algn="just" fontAlgn="auto">
              <a:spcAft>
                <a:spcPts val="0"/>
              </a:spcAft>
              <a:buFont typeface="Arial" pitchFamily="34" charset="0"/>
              <a:buChar char="–"/>
              <a:defRPr/>
            </a:pPr>
            <a:r>
              <a:rPr lang="es-ES" dirty="0" smtClean="0"/>
              <a:t>Verificar que a  las retenciones se  haya aplicado el  porcentaje establecido en la Ley.</a:t>
            </a:r>
            <a:endParaRPr lang="es-EC" dirty="0" smtClean="0"/>
          </a:p>
          <a:p>
            <a:pPr lvl="1" algn="just" fontAlgn="auto">
              <a:spcAft>
                <a:spcPts val="0"/>
              </a:spcAft>
              <a:buFont typeface="Arial" pitchFamily="34" charset="0"/>
              <a:buChar char="–"/>
              <a:defRPr/>
            </a:pPr>
            <a:r>
              <a:rPr lang="es-ES" dirty="0" smtClean="0"/>
              <a:t>Confirmar que se hayan realizado las compras que componen este gasto.</a:t>
            </a:r>
            <a:endParaRPr lang="es-EC"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Grp="1" noChangeAspect="1" noChangeArrowheads="1"/>
          </p:cNvPicPr>
          <p:nvPr>
            <p:ph idx="1"/>
          </p:nvPr>
        </p:nvPicPr>
        <p:blipFill>
          <a:blip r:embed="rId2"/>
          <a:srcRect l="24696" t="23676" r="25769" b="14766"/>
          <a:stretch>
            <a:fillRect/>
          </a:stretch>
        </p:blipFill>
        <p:spPr>
          <a:xfrm>
            <a:off x="1143000" y="714375"/>
            <a:ext cx="7143750" cy="3357563"/>
          </a:xfrm>
        </p:spPr>
      </p:pic>
      <p:pic>
        <p:nvPicPr>
          <p:cNvPr id="54275" name="Picture 3"/>
          <p:cNvPicPr>
            <a:picLocks noChangeAspect="1" noChangeArrowheads="1"/>
          </p:cNvPicPr>
          <p:nvPr/>
        </p:nvPicPr>
        <p:blipFill>
          <a:blip r:embed="rId3"/>
          <a:srcRect l="24170" t="29297" r="32617" b="62891"/>
          <a:stretch>
            <a:fillRect/>
          </a:stretch>
        </p:blipFill>
        <p:spPr bwMode="auto">
          <a:xfrm>
            <a:off x="1928813" y="428625"/>
            <a:ext cx="5072062" cy="285750"/>
          </a:xfrm>
          <a:prstGeom prst="rect">
            <a:avLst/>
          </a:prstGeom>
          <a:noFill/>
          <a:ln w="9525">
            <a:noFill/>
            <a:miter lim="800000"/>
            <a:headEnd/>
            <a:tailEnd/>
          </a:ln>
        </p:spPr>
      </p:pic>
      <p:pic>
        <p:nvPicPr>
          <p:cNvPr id="54276" name="Picture 4"/>
          <p:cNvPicPr>
            <a:picLocks noChangeAspect="1" noChangeArrowheads="1"/>
          </p:cNvPicPr>
          <p:nvPr/>
        </p:nvPicPr>
        <p:blipFill>
          <a:blip r:embed="rId4"/>
          <a:srcRect l="24170" t="29297" r="17969" b="37109"/>
          <a:stretch>
            <a:fillRect/>
          </a:stretch>
        </p:blipFill>
        <p:spPr bwMode="auto">
          <a:xfrm>
            <a:off x="1428750" y="4143375"/>
            <a:ext cx="657225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idx="1"/>
          </p:nvPr>
        </p:nvPicPr>
        <p:blipFill>
          <a:blip r:embed="rId2"/>
          <a:srcRect l="5919" t="22926" r="1744" b="10861"/>
          <a:stretch>
            <a:fillRect/>
          </a:stretch>
        </p:blipFill>
        <p:spPr>
          <a:xfrm>
            <a:off x="1000125" y="785813"/>
            <a:ext cx="7500938" cy="5000625"/>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Grp="1" noChangeAspect="1" noChangeArrowheads="1"/>
          </p:cNvPicPr>
          <p:nvPr>
            <p:ph idx="1"/>
          </p:nvPr>
        </p:nvPicPr>
        <p:blipFill>
          <a:blip r:embed="rId2"/>
          <a:srcRect l="10654" t="23676" r="7663" b="11609"/>
          <a:stretch>
            <a:fillRect/>
          </a:stretch>
        </p:blipFill>
        <p:spPr>
          <a:xfrm>
            <a:off x="1071563" y="928688"/>
            <a:ext cx="7286625" cy="45720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a:xfrm>
            <a:off x="500063" y="642938"/>
            <a:ext cx="8229600" cy="1143000"/>
          </a:xfrm>
        </p:spPr>
        <p:txBody>
          <a:bodyPr/>
          <a:lstStyle/>
          <a:p>
            <a:r>
              <a:rPr lang="es-ES" sz="2800" b="1" smtClean="0"/>
              <a:t>Gastos de Oficina</a:t>
            </a:r>
            <a:r>
              <a:rPr lang="es-EC" sz="2800" smtClean="0"/>
              <a:t/>
            </a:r>
            <a:br>
              <a:rPr lang="es-EC" sz="2800" smtClean="0"/>
            </a:br>
            <a:r>
              <a:rPr lang="es-ES" sz="2800" b="1" smtClean="0"/>
              <a:t>Papelería y Útiles de Oficina; Útiles de Aseo y Limpieza; Materiales de Oficina; Materiales de Computación</a:t>
            </a:r>
            <a:br>
              <a:rPr lang="es-ES" sz="2800" b="1" smtClean="0"/>
            </a:br>
            <a:r>
              <a:rPr lang="es-ES" sz="2800" b="1" smtClean="0"/>
              <a:t>Conclusión</a:t>
            </a:r>
            <a:endParaRPr lang="es-EC" sz="2800" smtClean="0"/>
          </a:p>
        </p:txBody>
      </p:sp>
      <p:sp>
        <p:nvSpPr>
          <p:cNvPr id="57347" name="2 Marcador de contenido"/>
          <p:cNvSpPr>
            <a:spLocks noGrp="1"/>
          </p:cNvSpPr>
          <p:nvPr>
            <p:ph idx="1"/>
          </p:nvPr>
        </p:nvSpPr>
        <p:spPr>
          <a:xfrm>
            <a:off x="571500" y="2286000"/>
            <a:ext cx="8229600" cy="3429000"/>
          </a:xfrm>
        </p:spPr>
        <p:txBody>
          <a:bodyPr/>
          <a:lstStyle/>
          <a:p>
            <a:pPr algn="just"/>
            <a:r>
              <a:rPr lang="es-ES" sz="1600" smtClean="0"/>
              <a:t>Una vez realizado el muestreo respectivo y la verificación de las subcuentas que intervienen en los gastos de oficina, se comprobó que existen valores que no están debidamente soportado con los comprobantes, notas de ventas y demás documentación autorizados por el SRI, por lo tanto se convierten en gastos no deducibles. </a:t>
            </a:r>
            <a:endParaRPr lang="es-EC" sz="1600" smtClean="0"/>
          </a:p>
          <a:p>
            <a:pPr algn="just"/>
            <a:r>
              <a:rPr lang="es-ES" sz="1600" b="1" smtClean="0"/>
              <a:t>Gastos Deducibles</a:t>
            </a:r>
            <a:endParaRPr lang="es-EC" sz="1600" smtClean="0"/>
          </a:p>
          <a:p>
            <a:pPr lvl="1" algn="just"/>
            <a:r>
              <a:rPr lang="es-ES" sz="1600" smtClean="0"/>
              <a:t>Para la subcuenta Papelería y Útiles de Oficina que representa el mayor gasto de esta cuenta se concluye que el 39% corresponde a gastos deducibles;</a:t>
            </a:r>
            <a:endParaRPr lang="es-EC" sz="1600" smtClean="0"/>
          </a:p>
          <a:p>
            <a:pPr lvl="1" algn="just"/>
            <a:r>
              <a:rPr lang="es-ES" sz="1600" smtClean="0"/>
              <a:t>Útiles de Aseo y limpieza tiene una proporción del 19%;</a:t>
            </a:r>
            <a:endParaRPr lang="es-EC" sz="1600" smtClean="0"/>
          </a:p>
          <a:p>
            <a:pPr lvl="1" algn="just"/>
            <a:r>
              <a:rPr lang="es-ES" sz="1600" smtClean="0"/>
              <a:t>Materiales de Oficina el 8%;</a:t>
            </a:r>
            <a:endParaRPr lang="es-EC" sz="1600" smtClean="0"/>
          </a:p>
          <a:p>
            <a:pPr lvl="1" algn="just"/>
            <a:r>
              <a:rPr lang="es-ES" sz="1600" smtClean="0"/>
              <a:t>Materiales de Computación con el 35% del total de gastos deducibles.</a:t>
            </a:r>
            <a:endParaRPr lang="es-EC" sz="1600" smtClean="0"/>
          </a:p>
          <a:p>
            <a:pPr algn="just"/>
            <a:r>
              <a:rPr lang="es-ES" sz="1600" b="1" smtClean="0"/>
              <a:t>Gastos No Deducibles</a:t>
            </a:r>
            <a:endParaRPr lang="es-EC" sz="1600" smtClean="0"/>
          </a:p>
          <a:p>
            <a:pPr lvl="1" algn="just"/>
            <a:r>
              <a:rPr lang="es-ES" sz="1600" smtClean="0"/>
              <a:t>Papelería representan el 34% del total de GND; seguido de materiales de Computación por último materiales de oficina con el 21%.</a:t>
            </a:r>
            <a:endParaRPr lang="es-EC" sz="1600" smtClean="0"/>
          </a:p>
          <a:p>
            <a:pPr lvl="1" algn="just"/>
            <a:r>
              <a:rPr lang="es-ES" sz="1600" smtClean="0"/>
              <a:t>En conclusión del 100% de esta cuenta, el 7% corresponde a Gastos No deducibles.</a:t>
            </a:r>
            <a:endParaRPr lang="es-EC" sz="16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285750"/>
            <a:ext cx="8229600" cy="488950"/>
          </a:xfrm>
        </p:spPr>
        <p:txBody>
          <a:bodyPr rtlCol="0">
            <a:normAutofit fontScale="90000"/>
          </a:bodyPr>
          <a:lstStyle/>
          <a:p>
            <a:pPr fontAlgn="auto">
              <a:spcAft>
                <a:spcPts val="0"/>
              </a:spcAft>
              <a:defRPr/>
            </a:pPr>
            <a:r>
              <a:rPr lang="es-ES" b="1" dirty="0" smtClean="0"/>
              <a:t>Gastos de Gestión</a:t>
            </a:r>
            <a:endParaRPr lang="es-EC" dirty="0"/>
          </a:p>
        </p:txBody>
      </p:sp>
      <p:sp>
        <p:nvSpPr>
          <p:cNvPr id="58371" name="2 Marcador de contenido"/>
          <p:cNvSpPr>
            <a:spLocks noGrp="1"/>
          </p:cNvSpPr>
          <p:nvPr>
            <p:ph idx="1"/>
          </p:nvPr>
        </p:nvSpPr>
        <p:spPr>
          <a:xfrm>
            <a:off x="428625" y="857250"/>
            <a:ext cx="8229600" cy="3000375"/>
          </a:xfrm>
        </p:spPr>
        <p:txBody>
          <a:bodyPr/>
          <a:lstStyle/>
          <a:p>
            <a:pPr algn="just"/>
            <a:r>
              <a:rPr lang="es-ES" sz="1600" b="1" smtClean="0"/>
              <a:t>Objetivo:</a:t>
            </a:r>
            <a:endParaRPr lang="es-EC" sz="1600" smtClean="0"/>
          </a:p>
          <a:p>
            <a:pPr algn="just">
              <a:buFont typeface="Arial" charset="0"/>
              <a:buNone/>
            </a:pPr>
            <a:r>
              <a:rPr lang="es-ES" sz="1600" smtClean="0"/>
              <a:t>	Verificar los rubros que respaldan los Gastos Gerenciales</a:t>
            </a:r>
            <a:endParaRPr lang="es-EC" sz="1600" smtClean="0"/>
          </a:p>
          <a:p>
            <a:pPr algn="just"/>
            <a:r>
              <a:rPr lang="es-ES" sz="1600" b="1" smtClean="0"/>
              <a:t>Procedimientos:</a:t>
            </a:r>
            <a:endParaRPr lang="es-EC" sz="1600" smtClean="0"/>
          </a:p>
          <a:p>
            <a:pPr algn="just">
              <a:buFont typeface="Arial" charset="0"/>
              <a:buNone/>
            </a:pPr>
            <a:r>
              <a:rPr lang="es-ES" sz="1600" smtClean="0"/>
              <a:t>	Para el fiel cumplimiento con la LORTI  consideramos el Art. 24 Gastos Generales Deducibles “</a:t>
            </a:r>
            <a:r>
              <a:rPr lang="es-EC" sz="1600" i="1" smtClean="0"/>
              <a:t>Los gastos de gestión, siempre que correspondan a gastos efectivos, debidamente documentados y que se hubieren incurrido en relación con el giro ordinario del negocio, como atenciones a clientes, reuniones con empleados y con accionistas, hasta un máximo equivalente al 2% de los gastos generales realizados en el ejercicio en curso</a:t>
            </a:r>
            <a:r>
              <a:rPr lang="es-EC" sz="1600" smtClean="0"/>
              <a:t>”</a:t>
            </a:r>
          </a:p>
          <a:p>
            <a:pPr algn="just">
              <a:buFont typeface="Arial" charset="0"/>
              <a:buNone/>
            </a:pPr>
            <a:r>
              <a:rPr lang="es-EC" sz="1600" smtClean="0"/>
              <a:t>	</a:t>
            </a:r>
            <a:r>
              <a:rPr lang="es-EC" sz="1600" b="1" i="1" u="sng" smtClean="0"/>
              <a:t>Para ello se realiza lo siguiente:</a:t>
            </a:r>
          </a:p>
          <a:p>
            <a:pPr lvl="1" algn="just"/>
            <a:r>
              <a:rPr lang="es-ES" sz="1600" smtClean="0"/>
              <a:t>Revisar los registros contables.</a:t>
            </a:r>
            <a:endParaRPr lang="es-EC" sz="1600" smtClean="0"/>
          </a:p>
          <a:p>
            <a:pPr lvl="1" algn="just"/>
            <a:r>
              <a:rPr lang="es-ES" sz="1600" smtClean="0"/>
              <a:t>Revisar que no excedan el 2% de los gastos generales.</a:t>
            </a:r>
            <a:endParaRPr lang="es-EC" sz="1600" smtClean="0"/>
          </a:p>
        </p:txBody>
      </p:sp>
      <p:pic>
        <p:nvPicPr>
          <p:cNvPr id="58372" name="Picture 2"/>
          <p:cNvPicPr>
            <a:picLocks noChangeAspect="1" noChangeArrowheads="1"/>
          </p:cNvPicPr>
          <p:nvPr/>
        </p:nvPicPr>
        <p:blipFill>
          <a:blip r:embed="rId2"/>
          <a:srcRect l="26367" t="44922" r="15771" b="27734"/>
          <a:stretch>
            <a:fillRect/>
          </a:stretch>
        </p:blipFill>
        <p:spPr bwMode="auto">
          <a:xfrm>
            <a:off x="928688" y="4000500"/>
            <a:ext cx="7572375"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b="1" dirty="0" smtClean="0"/>
              <a:t>Gastos de Gestión</a:t>
            </a:r>
            <a:br>
              <a:rPr lang="es-ES" b="1" dirty="0" smtClean="0"/>
            </a:br>
            <a:r>
              <a:rPr lang="es-ES" b="1" dirty="0" smtClean="0"/>
              <a:t>Conclusión</a:t>
            </a:r>
            <a:endParaRPr lang="es-EC" dirty="0"/>
          </a:p>
        </p:txBody>
      </p:sp>
      <p:sp>
        <p:nvSpPr>
          <p:cNvPr id="59395" name="2 Marcador de contenido"/>
          <p:cNvSpPr>
            <a:spLocks noGrp="1"/>
          </p:cNvSpPr>
          <p:nvPr>
            <p:ph idx="1"/>
          </p:nvPr>
        </p:nvSpPr>
        <p:spPr>
          <a:xfrm>
            <a:off x="457200" y="1785938"/>
            <a:ext cx="8229600" cy="4340225"/>
          </a:xfrm>
        </p:spPr>
        <p:txBody>
          <a:bodyPr/>
          <a:lstStyle/>
          <a:p>
            <a:r>
              <a:rPr lang="es-EC" smtClean="0"/>
              <a:t>De acuerdo a lo establecido por la ley que dice que del total de gastos generales; gastos de gestión no debe exceder del 2% del total de este gasto. </a:t>
            </a:r>
          </a:p>
          <a:p>
            <a:r>
              <a:rPr lang="es-EC" smtClean="0"/>
              <a:t>Luego de realizar el análisis correspondiente, se observa que gastos de gestión esta dentro de los parámetros estipulados, por lo tanto es un gasto deducible, para la base imponible.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lvl="1" fontAlgn="auto">
              <a:spcBef>
                <a:spcPts val="0"/>
              </a:spcBef>
              <a:spcAft>
                <a:spcPts val="0"/>
              </a:spcAft>
              <a:defRPr/>
            </a:pPr>
            <a:r>
              <a:rPr lang="es-ES" sz="2400" b="1" dirty="0">
                <a:solidFill>
                  <a:sysClr val="windowText" lastClr="000000"/>
                </a:solidFill>
              </a:rPr>
              <a:t>Servicios</a:t>
            </a:r>
            <a:r>
              <a:rPr lang="es-EC" sz="2000" dirty="0">
                <a:solidFill>
                  <a:sysClr val="windowText" lastClr="000000"/>
                </a:solidFill>
              </a:rPr>
              <a:t/>
            </a:r>
            <a:br>
              <a:rPr lang="es-EC" sz="2000" dirty="0">
                <a:solidFill>
                  <a:sysClr val="windowText" lastClr="000000"/>
                </a:solidFill>
              </a:rPr>
            </a:br>
            <a:r>
              <a:rPr lang="es-ES" sz="1800" b="1" dirty="0">
                <a:solidFill>
                  <a:sysClr val="windowText" lastClr="000000"/>
                </a:solidFill>
              </a:rPr>
              <a:t>Energía Eléctrica, Teléfono y Suministro de Agua Potable; Procesamiento de Datos; Servicios de Guardianía; Otros; Suscripción a Revistas y Periódicos; Agasajos y Festejos; Arriendo De Oficina</a:t>
            </a:r>
            <a:r>
              <a:rPr lang="es-EC" sz="2000" dirty="0">
                <a:solidFill>
                  <a:sysClr val="windowText" lastClr="000000"/>
                </a:solidFill>
              </a:rPr>
              <a:t/>
            </a:r>
            <a:br>
              <a:rPr lang="es-EC" sz="2000" dirty="0">
                <a:solidFill>
                  <a:sysClr val="windowText" lastClr="000000"/>
                </a:solidFill>
              </a:rPr>
            </a:br>
            <a:endParaRPr lang="es-EC" sz="1800" dirty="0">
              <a:solidFill>
                <a:sysClr val="windowText" lastClr="000000"/>
              </a:solidFill>
            </a:endParaRPr>
          </a:p>
        </p:txBody>
      </p:sp>
      <p:sp>
        <p:nvSpPr>
          <p:cNvPr id="3" name="2 Marcador de contenido"/>
          <p:cNvSpPr>
            <a:spLocks noGrp="1"/>
          </p:cNvSpPr>
          <p:nvPr>
            <p:ph idx="1"/>
          </p:nvPr>
        </p:nvSpPr>
        <p:spPr>
          <a:xfrm>
            <a:off x="500063" y="1643063"/>
            <a:ext cx="8229600" cy="4525962"/>
          </a:xfrm>
        </p:spPr>
        <p:txBody>
          <a:bodyPr rtlCol="0">
            <a:normAutofit fontScale="62500" lnSpcReduction="20000"/>
          </a:bodyPr>
          <a:lstStyle/>
          <a:p>
            <a:pPr algn="just" fontAlgn="auto">
              <a:spcAft>
                <a:spcPts val="0"/>
              </a:spcAft>
              <a:buFont typeface="Arial" pitchFamily="34" charset="0"/>
              <a:buChar char="•"/>
              <a:defRPr/>
            </a:pPr>
            <a:r>
              <a:rPr lang="es-ES" b="1" dirty="0" smtClean="0"/>
              <a:t>Objetivo:</a:t>
            </a:r>
            <a:endParaRPr lang="es-EC" dirty="0" smtClean="0"/>
          </a:p>
          <a:p>
            <a:pPr algn="just" fontAlgn="auto">
              <a:spcAft>
                <a:spcPts val="0"/>
              </a:spcAft>
              <a:buFont typeface="Arial" pitchFamily="34" charset="0"/>
              <a:buNone/>
              <a:defRPr/>
            </a:pPr>
            <a:r>
              <a:rPr lang="es-ES" dirty="0" smtClean="0"/>
              <a:t>	Verificar que se cumplan con lo dispuesto en el Código Tributario</a:t>
            </a:r>
            <a:endParaRPr lang="es-EC" dirty="0" smtClean="0"/>
          </a:p>
          <a:p>
            <a:pPr algn="just" fontAlgn="auto">
              <a:spcAft>
                <a:spcPts val="0"/>
              </a:spcAft>
              <a:buFont typeface="Arial" pitchFamily="34" charset="0"/>
              <a:buChar char="•"/>
              <a:defRPr/>
            </a:pPr>
            <a:r>
              <a:rPr lang="es-ES" b="1" dirty="0" smtClean="0"/>
              <a:t>Procedimientos:</a:t>
            </a:r>
            <a:endParaRPr lang="es-EC" dirty="0" smtClean="0"/>
          </a:p>
          <a:p>
            <a:pPr algn="just" fontAlgn="auto">
              <a:spcAft>
                <a:spcPts val="0"/>
              </a:spcAft>
              <a:buFont typeface="Arial" pitchFamily="34" charset="0"/>
              <a:buNone/>
              <a:defRPr/>
            </a:pPr>
            <a:r>
              <a:rPr lang="es-ES" dirty="0" smtClean="0"/>
              <a:t>	De acuerdo al art.25 </a:t>
            </a:r>
            <a:r>
              <a:rPr lang="es-ES" dirty="0" err="1" smtClean="0"/>
              <a:t>num</a:t>
            </a:r>
            <a:r>
              <a:rPr lang="es-ES" dirty="0" smtClean="0"/>
              <a:t> 1l) y  2 de la LORTI señalan  que:</a:t>
            </a:r>
            <a:endParaRPr lang="es-EC" dirty="0" smtClean="0"/>
          </a:p>
          <a:p>
            <a:pPr algn="just" fontAlgn="auto">
              <a:spcAft>
                <a:spcPts val="0"/>
              </a:spcAft>
              <a:buFont typeface="Arial" pitchFamily="34" charset="0"/>
              <a:buNone/>
              <a:defRPr/>
            </a:pPr>
            <a:r>
              <a:rPr lang="es-EC" i="1" dirty="0" smtClean="0"/>
              <a:t>	l</a:t>
            </a:r>
            <a:r>
              <a:rPr lang="es-ES" i="1" dirty="0" smtClean="0"/>
              <a:t>) Los gastos correspondientes a agasajos para trabajadores. Serán también deducibles las bonificaciones, subsidios voluntarios y otros emolumentos pagados a los trabajadores a título individual, siempre que el empleador haya efectuado la retención en la fuente que corresponda.</a:t>
            </a:r>
            <a:endParaRPr lang="es-EC" dirty="0" smtClean="0"/>
          </a:p>
          <a:p>
            <a:pPr algn="just" fontAlgn="auto">
              <a:spcAft>
                <a:spcPts val="0"/>
              </a:spcAft>
              <a:buFont typeface="Arial" pitchFamily="34" charset="0"/>
              <a:buNone/>
              <a:defRPr/>
            </a:pPr>
            <a:r>
              <a:rPr lang="es-ES" i="1" dirty="0" smtClean="0"/>
              <a:t>	Los costos de servicios prestados por terceros que sean utilizados con el propósito de obtener, mantener y mejorar los ingresos gravados y no exentos, como honorarios, comisiones, comunicaciones, energía eléctrica, agua, aseo, vigilancia y arrendamientos.</a:t>
            </a:r>
            <a:endParaRPr lang="es-EC" dirty="0" smtClean="0"/>
          </a:p>
          <a:p>
            <a:pPr algn="just" fontAlgn="auto">
              <a:spcAft>
                <a:spcPts val="0"/>
              </a:spcAft>
              <a:buFont typeface="Arial" pitchFamily="34" charset="0"/>
              <a:buNone/>
              <a:defRPr/>
            </a:pPr>
            <a:r>
              <a:rPr lang="es-ES" b="1" i="1" dirty="0" smtClean="0"/>
              <a:t>	</a:t>
            </a:r>
            <a:r>
              <a:rPr lang="es-ES" b="1" i="1" u="sng" dirty="0" smtClean="0"/>
              <a:t>Por lo que procedemos a realizar lo siguiente:</a:t>
            </a:r>
            <a:endParaRPr lang="es-EC" b="1" i="1" u="sng" dirty="0" smtClean="0"/>
          </a:p>
          <a:p>
            <a:pPr algn="just" fontAlgn="auto">
              <a:spcAft>
                <a:spcPts val="0"/>
              </a:spcAft>
              <a:buFont typeface="Arial" pitchFamily="34" charset="0"/>
              <a:buChar char="•"/>
              <a:defRPr/>
            </a:pPr>
            <a:r>
              <a:rPr lang="es-ES" dirty="0" smtClean="0"/>
              <a:t>Revisar las facturas que se emitieron entre las compañías.</a:t>
            </a:r>
            <a:endParaRPr lang="es-EC" dirty="0" smtClean="0"/>
          </a:p>
          <a:p>
            <a:pPr algn="just" fontAlgn="auto">
              <a:spcAft>
                <a:spcPts val="0"/>
              </a:spcAft>
              <a:buFont typeface="Arial" pitchFamily="34" charset="0"/>
              <a:buChar char="•"/>
              <a:defRPr/>
            </a:pPr>
            <a:r>
              <a:rPr lang="es-ES" dirty="0" smtClean="0"/>
              <a:t>Verificar los registros contables y revisar las retenciones de acuerdo a la ley.</a:t>
            </a:r>
            <a:endParaRPr lang="es-EC"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a:blip r:embed="rId2"/>
          <a:srcRect l="13022" t="26833" r="7663" b="17923"/>
          <a:stretch>
            <a:fillRect/>
          </a:stretch>
        </p:blipFill>
        <p:spPr>
          <a:xfrm>
            <a:off x="928688" y="285750"/>
            <a:ext cx="7429500" cy="3571875"/>
          </a:xfrm>
        </p:spPr>
      </p:pic>
      <p:pic>
        <p:nvPicPr>
          <p:cNvPr id="61443" name="Picture 3"/>
          <p:cNvPicPr>
            <a:picLocks noChangeAspect="1" noChangeArrowheads="1"/>
          </p:cNvPicPr>
          <p:nvPr/>
        </p:nvPicPr>
        <p:blipFill>
          <a:blip r:embed="rId3"/>
          <a:srcRect l="24902" t="38087" r="17969" b="17969"/>
          <a:stretch>
            <a:fillRect/>
          </a:stretch>
        </p:blipFill>
        <p:spPr bwMode="auto">
          <a:xfrm>
            <a:off x="1071563" y="4000500"/>
            <a:ext cx="7358062"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b="1" dirty="0"/>
              <a:t>Objetivos de la Auditaría Tributaria</a:t>
            </a:r>
            <a:endParaRPr lang="es-EC" dirty="0"/>
          </a:p>
        </p:txBody>
      </p:sp>
      <p:sp>
        <p:nvSpPr>
          <p:cNvPr id="3" name="2 Marcador de contenido"/>
          <p:cNvSpPr>
            <a:spLocks noGrp="1"/>
          </p:cNvSpPr>
          <p:nvPr>
            <p:ph idx="1"/>
          </p:nvPr>
        </p:nvSpPr>
        <p:spPr/>
        <p:txBody>
          <a:bodyPr rtlCol="0">
            <a:normAutofit fontScale="77500" lnSpcReduction="20000"/>
          </a:bodyPr>
          <a:lstStyle/>
          <a:p>
            <a:pPr lvl="1" algn="just" fontAlgn="auto">
              <a:spcAft>
                <a:spcPts val="0"/>
              </a:spcAft>
              <a:buFont typeface="Arial" pitchFamily="34" charset="0"/>
              <a:buChar char="–"/>
              <a:defRPr/>
            </a:pPr>
            <a:r>
              <a:rPr lang="es-ES" dirty="0"/>
              <a:t>Detectar oportunamente a quienes no cumplen con sus obligaciones tributarias.</a:t>
            </a:r>
            <a:endParaRPr lang="es-EC" sz="3200" dirty="0"/>
          </a:p>
          <a:p>
            <a:pPr lvl="1" algn="just" fontAlgn="auto">
              <a:spcAft>
                <a:spcPts val="0"/>
              </a:spcAft>
              <a:buFont typeface="Arial" pitchFamily="34" charset="0"/>
              <a:buChar char="–"/>
              <a:defRPr/>
            </a:pPr>
            <a:r>
              <a:rPr lang="es-ES" dirty="0"/>
              <a:t>Determinar la veracidad de la información consignada en las declaraciones Juradas presentadas. </a:t>
            </a:r>
            <a:endParaRPr lang="es-EC" sz="3200" dirty="0"/>
          </a:p>
          <a:p>
            <a:pPr lvl="1" algn="just" fontAlgn="auto">
              <a:spcAft>
                <a:spcPts val="0"/>
              </a:spcAft>
              <a:buFont typeface="Arial" pitchFamily="34" charset="0"/>
              <a:buChar char="–"/>
              <a:defRPr/>
            </a:pPr>
            <a:r>
              <a:rPr lang="es-ES" dirty="0"/>
              <a:t>Verificar que las declaraciones de impuestos sean expresión fidedigna de las operaciones registradas en sus libros de contabilidad y de la documentación soportante, y que reflejen todas las transacciones económicas efectuadas.</a:t>
            </a:r>
            <a:endParaRPr lang="es-EC" sz="3200" dirty="0"/>
          </a:p>
          <a:p>
            <a:pPr lvl="1" algn="just" fontAlgn="auto">
              <a:spcAft>
                <a:spcPts val="0"/>
              </a:spcAft>
              <a:buFont typeface="Arial" pitchFamily="34" charset="0"/>
              <a:buChar char="–"/>
              <a:defRPr/>
            </a:pPr>
            <a:r>
              <a:rPr lang="es-ES" dirty="0"/>
              <a:t>Verificar que las bases imponibles, créditos, tasas e impuestos estén debidamente aplicados y sustentados. </a:t>
            </a:r>
            <a:endParaRPr lang="es-EC" sz="3200" dirty="0"/>
          </a:p>
          <a:p>
            <a:pPr lvl="1" algn="just" fontAlgn="auto">
              <a:spcAft>
                <a:spcPts val="0"/>
              </a:spcAft>
              <a:buFont typeface="Arial" pitchFamily="34" charset="0"/>
              <a:buChar char="–"/>
              <a:defRPr/>
            </a:pPr>
            <a:r>
              <a:rPr lang="es-ES" dirty="0"/>
              <a:t>Contrastar las prácticas contables realizadas con las normas tributarias correspondientes a fin de detectar diferencias temporales y/o permanentes y establecer reparos tributarios, de conformidad con normas contables y tributarias vigentes.</a:t>
            </a:r>
            <a:endParaRPr lang="es-EC" sz="3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idx="1"/>
          </p:nvPr>
        </p:nvPicPr>
        <p:blipFill>
          <a:blip r:embed="rId2"/>
          <a:srcRect l="8287" t="22096" r="4112" b="10031"/>
          <a:stretch>
            <a:fillRect/>
          </a:stretch>
        </p:blipFill>
        <p:spPr>
          <a:xfrm>
            <a:off x="857250" y="571500"/>
            <a:ext cx="7858125" cy="5286375"/>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ChangeAspect="1" noChangeArrowheads="1"/>
          </p:cNvPicPr>
          <p:nvPr>
            <p:ph idx="1"/>
          </p:nvPr>
        </p:nvPicPr>
        <p:blipFill>
          <a:blip r:embed="rId2"/>
          <a:srcRect l="5919" t="29990" r="8847" b="16345"/>
          <a:stretch>
            <a:fillRect/>
          </a:stretch>
        </p:blipFill>
        <p:spPr>
          <a:xfrm>
            <a:off x="1285875" y="1000125"/>
            <a:ext cx="7429500" cy="4929188"/>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idx="1"/>
          </p:nvPr>
        </p:nvPicPr>
        <p:blipFill>
          <a:blip r:embed="rId2"/>
          <a:srcRect l="9470" t="22098" r="12398" b="11984"/>
          <a:stretch>
            <a:fillRect/>
          </a:stretch>
        </p:blipFill>
        <p:spPr>
          <a:xfrm>
            <a:off x="857250" y="714375"/>
            <a:ext cx="7429500" cy="5214938"/>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a:xfrm>
            <a:off x="500063" y="785813"/>
            <a:ext cx="8229600" cy="1143000"/>
          </a:xfrm>
        </p:spPr>
        <p:txBody>
          <a:bodyPr/>
          <a:lstStyle/>
          <a:p>
            <a:r>
              <a:rPr lang="es-ES" sz="2400" b="1" smtClean="0"/>
              <a:t>Servicios</a:t>
            </a:r>
            <a:r>
              <a:rPr lang="es-EC" sz="2400" smtClean="0"/>
              <a:t/>
            </a:r>
            <a:br>
              <a:rPr lang="es-EC" sz="2400" smtClean="0"/>
            </a:br>
            <a:r>
              <a:rPr lang="es-ES" sz="2400" b="1" smtClean="0"/>
              <a:t>Energía Eléctrica, Teléfono y Suministro de Agua Potable; Procesamiento de Datos; Servicios de Guardianía; Otros; Suscripción a Revistas y Periódicos; Agasajos y Festejos; Arriendo De Oficina</a:t>
            </a:r>
            <a:br>
              <a:rPr lang="es-ES" sz="2400" b="1" smtClean="0"/>
            </a:br>
            <a:r>
              <a:rPr lang="es-ES" sz="2400" b="1" smtClean="0"/>
              <a:t>Conclusión</a:t>
            </a:r>
            <a:endParaRPr lang="es-EC" sz="2400" smtClean="0"/>
          </a:p>
        </p:txBody>
      </p:sp>
      <p:sp>
        <p:nvSpPr>
          <p:cNvPr id="3" name="2 Marcador de contenido"/>
          <p:cNvSpPr>
            <a:spLocks noGrp="1"/>
          </p:cNvSpPr>
          <p:nvPr>
            <p:ph idx="1"/>
          </p:nvPr>
        </p:nvSpPr>
        <p:spPr>
          <a:xfrm>
            <a:off x="457200" y="2428875"/>
            <a:ext cx="8229600" cy="3697288"/>
          </a:xfrm>
        </p:spPr>
        <p:txBody>
          <a:bodyPr rtlCol="0">
            <a:normAutofit fontScale="70000" lnSpcReduction="20000"/>
          </a:bodyPr>
          <a:lstStyle/>
          <a:p>
            <a:pPr algn="just" fontAlgn="auto">
              <a:spcAft>
                <a:spcPts val="0"/>
              </a:spcAft>
              <a:buFont typeface="Arial" pitchFamily="34" charset="0"/>
              <a:buChar char="•"/>
              <a:defRPr/>
            </a:pPr>
            <a:r>
              <a:rPr lang="es-ES" dirty="0" smtClean="0"/>
              <a:t>El 99% de la cuenta Gastos de Mantenimiento y Reparación son gastos deducibles y el 1% corresponden a Gastos No deducibles.</a:t>
            </a:r>
            <a:endParaRPr lang="es-EC" dirty="0" smtClean="0"/>
          </a:p>
          <a:p>
            <a:pPr algn="just" fontAlgn="auto">
              <a:spcAft>
                <a:spcPts val="0"/>
              </a:spcAft>
              <a:buFont typeface="Arial" pitchFamily="34" charset="0"/>
              <a:buChar char="•"/>
              <a:defRPr/>
            </a:pPr>
            <a:r>
              <a:rPr lang="es-ES" dirty="0" smtClean="0"/>
              <a:t>Con el Gráfico anterior nos ayuda a apreciar de mejor manera el comportamiento de cada uno de las subcuentas,  Repuestos tiene el 49% de GND; seguido de el 27% a mantenimiento y Reparación de Oficina, la subcuenta mantenimiento ocupa el 24%; las tres subcuentas reflejaron inconsistencias en la documentación necesaria que justifique este gasto como;</a:t>
            </a:r>
            <a:endParaRPr lang="es-EC" dirty="0" smtClean="0"/>
          </a:p>
          <a:p>
            <a:pPr algn="just" fontAlgn="auto">
              <a:spcAft>
                <a:spcPts val="0"/>
              </a:spcAft>
              <a:buFont typeface="Arial" pitchFamily="34" charset="0"/>
              <a:buChar char="•"/>
              <a:defRPr/>
            </a:pPr>
            <a:r>
              <a:rPr lang="es-ES" dirty="0" smtClean="0"/>
              <a:t>Falta de fecha de emisión;</a:t>
            </a:r>
            <a:endParaRPr lang="es-EC" dirty="0" smtClean="0"/>
          </a:p>
          <a:p>
            <a:pPr algn="just" fontAlgn="auto">
              <a:spcAft>
                <a:spcPts val="0"/>
              </a:spcAft>
              <a:buFont typeface="Arial" pitchFamily="34" charset="0"/>
              <a:buChar char="•"/>
              <a:defRPr/>
            </a:pPr>
            <a:r>
              <a:rPr lang="es-ES" dirty="0" smtClean="0"/>
              <a:t>Comprobantes deteriorados;</a:t>
            </a:r>
            <a:endParaRPr lang="es-EC" dirty="0" smtClean="0"/>
          </a:p>
          <a:p>
            <a:pPr algn="just" fontAlgn="auto">
              <a:spcAft>
                <a:spcPts val="0"/>
              </a:spcAft>
              <a:buFont typeface="Arial" pitchFamily="34" charset="0"/>
              <a:buChar char="•"/>
              <a:defRPr/>
            </a:pPr>
            <a:r>
              <a:rPr lang="es-ES" dirty="0" smtClean="0"/>
              <a:t>Comprobantes sin destinarios;</a:t>
            </a:r>
            <a:endParaRPr lang="es-EC" dirty="0" smtClean="0"/>
          </a:p>
          <a:p>
            <a:pPr algn="just" fontAlgn="auto">
              <a:spcAft>
                <a:spcPts val="0"/>
              </a:spcAft>
              <a:buFont typeface="Arial" pitchFamily="34" charset="0"/>
              <a:buChar char="•"/>
              <a:defRPr/>
            </a:pPr>
            <a:r>
              <a:rPr lang="es-ES" dirty="0" smtClean="0"/>
              <a:t>Pérdidas de comprobantes.</a:t>
            </a:r>
            <a:endParaRPr lang="es-EC"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p:txBody>
          <a:bodyPr/>
          <a:lstStyle/>
          <a:p>
            <a:pPr marL="342900" indent="-342900"/>
            <a:r>
              <a:rPr lang="es-ES" sz="2000" b="1" smtClean="0">
                <a:solidFill>
                  <a:srgbClr val="000000"/>
                </a:solidFill>
              </a:rPr>
              <a:t>Gastos por Depreciación de Activos Fijos</a:t>
            </a:r>
            <a:r>
              <a:rPr lang="es-EC" sz="2000" smtClean="0">
                <a:solidFill>
                  <a:srgbClr val="000000"/>
                </a:solidFill>
              </a:rPr>
              <a:t/>
            </a:r>
            <a:br>
              <a:rPr lang="es-EC" sz="2000" smtClean="0">
                <a:solidFill>
                  <a:srgbClr val="000000"/>
                </a:solidFill>
              </a:rPr>
            </a:br>
            <a:r>
              <a:rPr lang="es-ES" sz="2000" b="1" smtClean="0">
                <a:solidFill>
                  <a:srgbClr val="000000"/>
                </a:solidFill>
              </a:rPr>
              <a:t>Instalaciones, Maquinaria y  Equipo, Mueble y Enseres, Equipo de Computación;  Vehículos.</a:t>
            </a:r>
            <a:endParaRPr lang="es-EC" sz="2000" smtClean="0">
              <a:solidFill>
                <a:srgbClr val="000000"/>
              </a:solidFill>
            </a:endParaRPr>
          </a:p>
        </p:txBody>
      </p:sp>
      <p:sp>
        <p:nvSpPr>
          <p:cNvPr id="3" name="2 Marcador de contenido"/>
          <p:cNvSpPr>
            <a:spLocks noGrp="1"/>
          </p:cNvSpPr>
          <p:nvPr>
            <p:ph idx="1"/>
          </p:nvPr>
        </p:nvSpPr>
        <p:spPr>
          <a:xfrm>
            <a:off x="457200" y="1357313"/>
            <a:ext cx="8229600" cy="4768850"/>
          </a:xfrm>
        </p:spPr>
        <p:txBody>
          <a:bodyPr rtlCol="0">
            <a:normAutofit fontScale="55000" lnSpcReduction="20000"/>
          </a:bodyPr>
          <a:lstStyle/>
          <a:p>
            <a:pPr fontAlgn="auto">
              <a:spcAft>
                <a:spcPts val="0"/>
              </a:spcAft>
              <a:buFont typeface="Arial" pitchFamily="34" charset="0"/>
              <a:buChar char="•"/>
              <a:defRPr/>
            </a:pPr>
            <a:r>
              <a:rPr lang="es-ES" b="1" dirty="0" smtClean="0"/>
              <a:t>Objetivo:</a:t>
            </a:r>
            <a:endParaRPr lang="es-EC" dirty="0" smtClean="0"/>
          </a:p>
          <a:p>
            <a:pPr fontAlgn="auto">
              <a:spcAft>
                <a:spcPts val="0"/>
              </a:spcAft>
              <a:buFont typeface="Arial" pitchFamily="34" charset="0"/>
              <a:buNone/>
              <a:defRPr/>
            </a:pPr>
            <a:r>
              <a:rPr lang="es-ES" dirty="0" smtClean="0"/>
              <a:t>	Analizar que los gastos de depreciación que  correspondan a los activos fijos del negocio.</a:t>
            </a:r>
            <a:endParaRPr lang="es-EC" dirty="0" smtClean="0"/>
          </a:p>
          <a:p>
            <a:pPr fontAlgn="auto">
              <a:spcAft>
                <a:spcPts val="0"/>
              </a:spcAft>
              <a:buFont typeface="Arial" pitchFamily="34" charset="0"/>
              <a:buChar char="•"/>
              <a:defRPr/>
            </a:pPr>
            <a:r>
              <a:rPr lang="es-ES" b="1" dirty="0" smtClean="0"/>
              <a:t>Procedimientos:</a:t>
            </a:r>
            <a:endParaRPr lang="es-EC" dirty="0" smtClean="0"/>
          </a:p>
          <a:p>
            <a:pPr fontAlgn="auto">
              <a:spcAft>
                <a:spcPts val="0"/>
              </a:spcAft>
              <a:buFont typeface="Arial" pitchFamily="34" charset="0"/>
              <a:buNone/>
              <a:defRPr/>
            </a:pPr>
            <a:r>
              <a:rPr lang="es-ES" dirty="0" smtClean="0"/>
              <a:t>	En concordancia con el art. 25 núm. 6. De la LORTI indica:</a:t>
            </a:r>
            <a:endParaRPr lang="es-EC" dirty="0" smtClean="0"/>
          </a:p>
          <a:p>
            <a:pPr fontAlgn="auto">
              <a:spcAft>
                <a:spcPts val="0"/>
              </a:spcAft>
              <a:buFont typeface="Arial" pitchFamily="34" charset="0"/>
              <a:buNone/>
              <a:defRPr/>
            </a:pPr>
            <a:r>
              <a:rPr lang="es-ES" i="1" dirty="0" smtClean="0"/>
              <a:t>	“La depreciación de los activos fijos se realizará de acuerdo a la naturaleza de los bienes, a la duración de su vida útil y la técnica contable. Para que este gasto sea deducible, no podrá superar los siguientes porcentajes: </a:t>
            </a:r>
            <a:endParaRPr lang="es-EC" dirty="0" smtClean="0"/>
          </a:p>
          <a:p>
            <a:pPr lvl="1" fontAlgn="auto">
              <a:spcAft>
                <a:spcPts val="0"/>
              </a:spcAft>
              <a:buFont typeface="Arial" pitchFamily="34" charset="0"/>
              <a:buChar char="–"/>
              <a:defRPr/>
            </a:pPr>
            <a:r>
              <a:rPr lang="es-ES" i="1" dirty="0" smtClean="0"/>
              <a:t>Inmuebles (excepto terrenos), naves, aeronaves, barcazas y similares 5% anual.</a:t>
            </a:r>
            <a:br>
              <a:rPr lang="es-ES" i="1" dirty="0" smtClean="0"/>
            </a:br>
            <a:r>
              <a:rPr lang="es-ES" i="1" dirty="0" smtClean="0"/>
              <a:t>Instalaciones, maquinarias, equipos y muebles 10% anual. </a:t>
            </a:r>
            <a:endParaRPr lang="es-EC" dirty="0" smtClean="0"/>
          </a:p>
          <a:p>
            <a:pPr lvl="1" fontAlgn="auto">
              <a:spcAft>
                <a:spcPts val="0"/>
              </a:spcAft>
              <a:buFont typeface="Arial" pitchFamily="34" charset="0"/>
              <a:buChar char="–"/>
              <a:defRPr/>
            </a:pPr>
            <a:r>
              <a:rPr lang="es-ES" i="1" dirty="0" smtClean="0"/>
              <a:t>Vehículos, equipos de transporte y equipo caminero móvil 20% anual. </a:t>
            </a:r>
            <a:endParaRPr lang="es-EC" dirty="0" smtClean="0"/>
          </a:p>
          <a:p>
            <a:pPr lvl="1" fontAlgn="auto">
              <a:spcAft>
                <a:spcPts val="0"/>
              </a:spcAft>
              <a:buFont typeface="Arial" pitchFamily="34" charset="0"/>
              <a:buChar char="–"/>
              <a:defRPr/>
            </a:pPr>
            <a:r>
              <a:rPr lang="es-ES" i="1" dirty="0" smtClean="0"/>
              <a:t>Equipos de cómputo y software 33% anual. </a:t>
            </a:r>
            <a:endParaRPr lang="es-EC" dirty="0" smtClean="0"/>
          </a:p>
          <a:p>
            <a:pPr lvl="1" fontAlgn="auto">
              <a:spcAft>
                <a:spcPts val="0"/>
              </a:spcAft>
              <a:buFont typeface="Arial" pitchFamily="34" charset="0"/>
              <a:buChar char="–"/>
              <a:defRPr/>
            </a:pPr>
            <a:r>
              <a:rPr lang="es-ES" i="1" dirty="0" smtClean="0"/>
              <a:t>En caso de que los porcentajes establecidos como máximos en este Reglamento sean superiores a los calculados de acuerdo a la naturaleza de los bienes, a la duración de su vida útil o la técnica contable, se aplicarán éstos últimos”.</a:t>
            </a:r>
            <a:endParaRPr lang="es-EC" dirty="0" smtClean="0"/>
          </a:p>
          <a:p>
            <a:pPr fontAlgn="auto">
              <a:spcAft>
                <a:spcPts val="0"/>
              </a:spcAft>
              <a:buFont typeface="Arial" pitchFamily="34" charset="0"/>
              <a:buNone/>
              <a:defRPr/>
            </a:pPr>
            <a:r>
              <a:rPr lang="es-ES" b="1" i="1" dirty="0" smtClean="0"/>
              <a:t>	</a:t>
            </a:r>
            <a:r>
              <a:rPr lang="es-ES" b="1" i="1" u="sng" dirty="0" smtClean="0"/>
              <a:t>Para lo cual se procede a realizar lo siguiente:</a:t>
            </a:r>
            <a:endParaRPr lang="es-EC" b="1" i="1" u="sng" dirty="0" smtClean="0"/>
          </a:p>
          <a:p>
            <a:pPr lvl="1" fontAlgn="auto">
              <a:spcAft>
                <a:spcPts val="0"/>
              </a:spcAft>
              <a:buFont typeface="Arial" pitchFamily="34" charset="0"/>
              <a:buChar char="–"/>
              <a:defRPr/>
            </a:pPr>
            <a:r>
              <a:rPr lang="es-ES" dirty="0" smtClean="0"/>
              <a:t>Constatar la existencia física de los activos fijos.</a:t>
            </a:r>
            <a:endParaRPr lang="es-EC" dirty="0" smtClean="0"/>
          </a:p>
          <a:p>
            <a:pPr lvl="1" fontAlgn="auto">
              <a:spcAft>
                <a:spcPts val="0"/>
              </a:spcAft>
              <a:buFont typeface="Arial" pitchFamily="34" charset="0"/>
              <a:buChar char="–"/>
              <a:defRPr/>
            </a:pPr>
            <a:r>
              <a:rPr lang="es-ES" dirty="0" smtClean="0"/>
              <a:t>Verificar que el saldo en libro este acorde a la vida útil y de mercado de cada bien.</a:t>
            </a:r>
            <a:endParaRPr lang="es-EC" dirty="0" smtClean="0"/>
          </a:p>
          <a:p>
            <a:pPr lvl="1" fontAlgn="auto">
              <a:spcAft>
                <a:spcPts val="0"/>
              </a:spcAft>
              <a:buFont typeface="Arial" pitchFamily="34" charset="0"/>
              <a:buChar char="–"/>
              <a:defRPr/>
            </a:pPr>
            <a:r>
              <a:rPr lang="es-ES" dirty="0" smtClean="0"/>
              <a:t>Comprobar que los porcentajes de depreciación cumplan con lo establecido por la LORTI.</a:t>
            </a:r>
            <a:endParaRPr lang="es-EC" dirty="0" smtClean="0"/>
          </a:p>
          <a:p>
            <a:pPr fontAlgn="auto">
              <a:spcAft>
                <a:spcPts val="0"/>
              </a:spcAft>
              <a:buFont typeface="Arial" pitchFamily="34" charset="0"/>
              <a:buChar char="•"/>
              <a:defRPr/>
            </a:pPr>
            <a:endParaRPr lang="es-EC"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Grp="1" noChangeAspect="1" noChangeArrowheads="1"/>
          </p:cNvPicPr>
          <p:nvPr>
            <p:ph idx="1"/>
          </p:nvPr>
        </p:nvPicPr>
        <p:blipFill>
          <a:blip r:embed="rId2"/>
          <a:srcRect l="24860" t="29990" r="13582" b="28972"/>
          <a:stretch>
            <a:fillRect/>
          </a:stretch>
        </p:blipFill>
        <p:spPr>
          <a:xfrm>
            <a:off x="1928813" y="642938"/>
            <a:ext cx="3714750" cy="1857375"/>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Grp="1" noChangeAspect="1" noChangeArrowheads="1"/>
          </p:cNvPicPr>
          <p:nvPr>
            <p:ph idx="1"/>
          </p:nvPr>
        </p:nvPicPr>
        <p:blipFill>
          <a:blip r:embed="rId2"/>
          <a:srcRect l="23676" t="25253" r="17134" b="10031"/>
          <a:stretch>
            <a:fillRect/>
          </a:stretch>
        </p:blipFill>
        <p:spPr>
          <a:xfrm>
            <a:off x="1214438" y="357188"/>
            <a:ext cx="7358062" cy="4071937"/>
          </a:xfrm>
        </p:spPr>
      </p:pic>
      <p:pic>
        <p:nvPicPr>
          <p:cNvPr id="68611" name="Picture 4"/>
          <p:cNvPicPr>
            <a:picLocks noChangeAspect="1" noChangeArrowheads="1"/>
          </p:cNvPicPr>
          <p:nvPr/>
        </p:nvPicPr>
        <p:blipFill>
          <a:blip r:embed="rId3"/>
          <a:srcRect l="24902" t="23828" r="16502" b="42969"/>
          <a:stretch>
            <a:fillRect/>
          </a:stretch>
        </p:blipFill>
        <p:spPr bwMode="auto">
          <a:xfrm>
            <a:off x="1357313" y="4429125"/>
            <a:ext cx="72866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Grp="1" noChangeAspect="1" noChangeArrowheads="1"/>
          </p:cNvPicPr>
          <p:nvPr>
            <p:ph idx="1"/>
          </p:nvPr>
        </p:nvPicPr>
        <p:blipFill>
          <a:blip r:embed="rId2"/>
          <a:srcRect l="23676" t="21741" r="17134" b="41599"/>
          <a:stretch>
            <a:fillRect/>
          </a:stretch>
        </p:blipFill>
        <p:spPr>
          <a:xfrm>
            <a:off x="1214438" y="1000125"/>
            <a:ext cx="7143750" cy="314325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Grp="1" noChangeAspect="1" noChangeArrowheads="1"/>
          </p:cNvPicPr>
          <p:nvPr>
            <p:ph idx="1"/>
          </p:nvPr>
        </p:nvPicPr>
        <p:blipFill>
          <a:blip r:embed="rId2"/>
          <a:srcRect l="24561" t="21680" r="14648" b="19727"/>
          <a:stretch>
            <a:fillRect/>
          </a:stretch>
        </p:blipFill>
        <p:spPr>
          <a:xfrm>
            <a:off x="1000125" y="357188"/>
            <a:ext cx="7286625" cy="4357687"/>
          </a:xfrm>
        </p:spPr>
      </p:pic>
      <p:pic>
        <p:nvPicPr>
          <p:cNvPr id="70659" name="Picture 2"/>
          <p:cNvPicPr>
            <a:picLocks noChangeAspect="1" noChangeArrowheads="1"/>
          </p:cNvPicPr>
          <p:nvPr/>
        </p:nvPicPr>
        <p:blipFill>
          <a:blip r:embed="rId3"/>
          <a:srcRect l="24902" t="22461" r="15771" b="52148"/>
          <a:stretch>
            <a:fillRect/>
          </a:stretch>
        </p:blipFill>
        <p:spPr bwMode="auto">
          <a:xfrm>
            <a:off x="1000125" y="4786313"/>
            <a:ext cx="7215188"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Grp="1" noChangeAspect="1" noChangeArrowheads="1"/>
          </p:cNvPicPr>
          <p:nvPr>
            <p:ph idx="1"/>
          </p:nvPr>
        </p:nvPicPr>
        <p:blipFill>
          <a:blip r:embed="rId2"/>
          <a:srcRect l="24860" t="23807" r="14766" b="19501"/>
          <a:stretch>
            <a:fillRect/>
          </a:stretch>
        </p:blipFill>
        <p:spPr>
          <a:xfrm>
            <a:off x="1000125" y="1000125"/>
            <a:ext cx="7358063" cy="49291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b="1" dirty="0"/>
              <a:t>Clasificación de la Auditaría Tributaria</a:t>
            </a:r>
            <a:endParaRPr lang="es-EC" dirty="0"/>
          </a:p>
        </p:txBody>
      </p:sp>
      <p:sp>
        <p:nvSpPr>
          <p:cNvPr id="3" name="2 Marcador de contenido"/>
          <p:cNvSpPr>
            <a:spLocks noGrp="1"/>
          </p:cNvSpPr>
          <p:nvPr>
            <p:ph idx="1"/>
          </p:nvPr>
        </p:nvSpPr>
        <p:spPr/>
        <p:txBody>
          <a:bodyPr rtlCol="0">
            <a:normAutofit fontScale="85000" lnSpcReduction="20000"/>
          </a:bodyPr>
          <a:lstStyle/>
          <a:p>
            <a:pPr lvl="3" algn="ctr" fontAlgn="auto">
              <a:spcAft>
                <a:spcPts val="0"/>
              </a:spcAft>
              <a:buFont typeface="Arial" pitchFamily="34" charset="0"/>
              <a:buNone/>
              <a:defRPr/>
            </a:pPr>
            <a:r>
              <a:rPr lang="es-ES" sz="3500" b="1" dirty="0"/>
              <a:t>Por su campo de Acción </a:t>
            </a:r>
            <a:endParaRPr lang="es-EC" sz="3500" dirty="0"/>
          </a:p>
          <a:p>
            <a:pPr fontAlgn="auto">
              <a:spcAft>
                <a:spcPts val="0"/>
              </a:spcAft>
              <a:buFont typeface="Arial" pitchFamily="34" charset="0"/>
              <a:buChar char="•"/>
              <a:defRPr/>
            </a:pPr>
            <a:r>
              <a:rPr lang="es-ES" sz="3000" b="1" dirty="0" smtClean="0"/>
              <a:t>Fiscal</a:t>
            </a:r>
          </a:p>
          <a:p>
            <a:pPr fontAlgn="auto">
              <a:spcAft>
                <a:spcPts val="0"/>
              </a:spcAft>
              <a:buFont typeface="Arial" pitchFamily="34" charset="0"/>
              <a:buChar char="•"/>
              <a:defRPr/>
            </a:pPr>
            <a:r>
              <a:rPr lang="es-ES" sz="3000" b="1" dirty="0"/>
              <a:t>Preventiva</a:t>
            </a:r>
            <a:endParaRPr lang="es-EC" sz="3000" dirty="0"/>
          </a:p>
          <a:p>
            <a:pPr algn="ctr" fontAlgn="auto">
              <a:spcAft>
                <a:spcPts val="0"/>
              </a:spcAft>
              <a:buFont typeface="Arial" pitchFamily="34" charset="0"/>
              <a:buNone/>
              <a:defRPr/>
            </a:pPr>
            <a:r>
              <a:rPr lang="es-ES" b="1" dirty="0"/>
              <a:t>	</a:t>
            </a:r>
            <a:r>
              <a:rPr lang="es-ES" b="1" dirty="0" smtClean="0"/>
              <a:t>		</a:t>
            </a:r>
            <a:r>
              <a:rPr lang="es-ES" sz="3500" b="1" dirty="0"/>
              <a:t>Por Iniciativa </a:t>
            </a:r>
          </a:p>
          <a:p>
            <a:pPr fontAlgn="auto">
              <a:spcAft>
                <a:spcPts val="0"/>
              </a:spcAft>
              <a:buFont typeface="Arial" pitchFamily="34" charset="0"/>
              <a:buChar char="•"/>
              <a:defRPr/>
            </a:pPr>
            <a:r>
              <a:rPr lang="es-ES" b="1" dirty="0"/>
              <a:t>Voluntaria</a:t>
            </a:r>
            <a:endParaRPr lang="es-EC" sz="3600" dirty="0"/>
          </a:p>
          <a:p>
            <a:pPr fontAlgn="auto">
              <a:spcAft>
                <a:spcPts val="0"/>
              </a:spcAft>
              <a:buFont typeface="Arial" pitchFamily="34" charset="0"/>
              <a:buChar char="•"/>
              <a:defRPr/>
            </a:pPr>
            <a:r>
              <a:rPr lang="es-ES" b="1" dirty="0"/>
              <a:t>Obligatoria</a:t>
            </a:r>
            <a:endParaRPr lang="es-EC" sz="3600" dirty="0"/>
          </a:p>
          <a:p>
            <a:pPr fontAlgn="auto">
              <a:spcAft>
                <a:spcPts val="0"/>
              </a:spcAft>
              <a:buFont typeface="Arial" pitchFamily="34" charset="0"/>
              <a:buChar char="•"/>
              <a:defRPr/>
            </a:pPr>
            <a:r>
              <a:rPr lang="es-ES" dirty="0"/>
              <a:t> </a:t>
            </a:r>
            <a:endParaRPr lang="es-EC" sz="3600" dirty="0"/>
          </a:p>
          <a:p>
            <a:pPr lvl="3" algn="ctr" fontAlgn="auto">
              <a:spcAft>
                <a:spcPts val="0"/>
              </a:spcAft>
              <a:buFont typeface="Arial" pitchFamily="34" charset="0"/>
              <a:buNone/>
              <a:defRPr/>
            </a:pPr>
            <a:r>
              <a:rPr lang="es-ES" sz="3500" b="1" dirty="0" smtClean="0"/>
              <a:t>Por </a:t>
            </a:r>
            <a:r>
              <a:rPr lang="es-ES" sz="3500" b="1" dirty="0"/>
              <a:t>el Ámbito Funcional </a:t>
            </a:r>
            <a:endParaRPr lang="es-EC" sz="3500" b="1" dirty="0"/>
          </a:p>
          <a:p>
            <a:pPr fontAlgn="auto">
              <a:spcAft>
                <a:spcPts val="0"/>
              </a:spcAft>
              <a:buFont typeface="Arial" pitchFamily="34" charset="0"/>
              <a:buChar char="•"/>
              <a:defRPr/>
            </a:pPr>
            <a:r>
              <a:rPr lang="es-ES" b="1" dirty="0"/>
              <a:t>Integral</a:t>
            </a:r>
            <a:endParaRPr lang="es-EC" sz="3600" dirty="0"/>
          </a:p>
          <a:p>
            <a:pPr fontAlgn="auto">
              <a:spcAft>
                <a:spcPts val="0"/>
              </a:spcAft>
              <a:buFont typeface="Arial" pitchFamily="34" charset="0"/>
              <a:buChar char="•"/>
              <a:defRPr/>
            </a:pPr>
            <a:r>
              <a:rPr lang="es-ES" b="1" dirty="0"/>
              <a:t>Parcial</a:t>
            </a:r>
            <a:endParaRPr lang="es-EC" dirty="0"/>
          </a:p>
          <a:p>
            <a:pPr fontAlgn="auto">
              <a:spcAft>
                <a:spcPts val="0"/>
              </a:spcAft>
              <a:buFont typeface="Arial" pitchFamily="34" charset="0"/>
              <a:buChar char="•"/>
              <a:defRPr/>
            </a:pPr>
            <a:endParaRPr lang="es-EC"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Grp="1" noChangeAspect="1" noChangeArrowheads="1"/>
          </p:cNvPicPr>
          <p:nvPr>
            <p:ph idx="1"/>
          </p:nvPr>
        </p:nvPicPr>
        <p:blipFill>
          <a:blip r:embed="rId2"/>
          <a:srcRect l="23677" t="23676" r="12399" b="35284"/>
          <a:stretch>
            <a:fillRect/>
          </a:stretch>
        </p:blipFill>
        <p:spPr>
          <a:xfrm>
            <a:off x="1000125" y="428625"/>
            <a:ext cx="7358063" cy="3071813"/>
          </a:xfrm>
        </p:spPr>
      </p:pic>
      <p:pic>
        <p:nvPicPr>
          <p:cNvPr id="72707" name="Picture 4"/>
          <p:cNvPicPr>
            <a:picLocks noChangeAspect="1" noChangeArrowheads="1"/>
          </p:cNvPicPr>
          <p:nvPr/>
        </p:nvPicPr>
        <p:blipFill>
          <a:blip r:embed="rId3"/>
          <a:srcRect l="24170" t="24414" r="15039" b="32617"/>
          <a:stretch>
            <a:fillRect/>
          </a:stretch>
        </p:blipFill>
        <p:spPr bwMode="auto">
          <a:xfrm>
            <a:off x="1285875" y="3500438"/>
            <a:ext cx="7000875"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Título"/>
          <p:cNvSpPr>
            <a:spLocks noGrp="1"/>
          </p:cNvSpPr>
          <p:nvPr>
            <p:ph type="title"/>
          </p:nvPr>
        </p:nvSpPr>
        <p:spPr/>
        <p:txBody>
          <a:bodyPr/>
          <a:lstStyle/>
          <a:p>
            <a:pPr marL="342900" indent="-342900"/>
            <a:r>
              <a:rPr lang="es-ES" sz="2000" b="1" smtClean="0">
                <a:solidFill>
                  <a:srgbClr val="000000"/>
                </a:solidFill>
              </a:rPr>
              <a:t>Gastos de Construcción</a:t>
            </a:r>
            <a:r>
              <a:rPr lang="es-EC" sz="2000" smtClean="0">
                <a:solidFill>
                  <a:srgbClr val="000000"/>
                </a:solidFill>
              </a:rPr>
              <a:t/>
            </a:r>
            <a:br>
              <a:rPr lang="es-EC" sz="2000" smtClean="0">
                <a:solidFill>
                  <a:srgbClr val="000000"/>
                </a:solidFill>
              </a:rPr>
            </a:br>
            <a:r>
              <a:rPr lang="es-ES" sz="2000" b="1" smtClean="0">
                <a:solidFill>
                  <a:srgbClr val="000000"/>
                </a:solidFill>
              </a:rPr>
              <a:t>Materiales de Construcción; Subcontratos; Cascajo y Desalojo; Alquiler de Vehículo _ Maquinaria; Gastos Varios </a:t>
            </a:r>
            <a:endParaRPr lang="es-EC" sz="2000" smtClean="0">
              <a:solidFill>
                <a:srgbClr val="000000"/>
              </a:solidFill>
            </a:endParaRPr>
          </a:p>
        </p:txBody>
      </p:sp>
      <p:sp>
        <p:nvSpPr>
          <p:cNvPr id="3" name="2 Marcador de contenido"/>
          <p:cNvSpPr>
            <a:spLocks noGrp="1"/>
          </p:cNvSpPr>
          <p:nvPr>
            <p:ph idx="1"/>
          </p:nvPr>
        </p:nvSpPr>
        <p:spPr/>
        <p:txBody>
          <a:bodyPr rtlCol="0">
            <a:normAutofit fontScale="70000" lnSpcReduction="20000"/>
          </a:bodyPr>
          <a:lstStyle/>
          <a:p>
            <a:pPr algn="just" fontAlgn="auto">
              <a:spcAft>
                <a:spcPts val="0"/>
              </a:spcAft>
              <a:buFont typeface="Arial" pitchFamily="34" charset="0"/>
              <a:buChar char="•"/>
              <a:defRPr/>
            </a:pPr>
            <a:r>
              <a:rPr lang="es-ES" b="1" dirty="0" smtClean="0"/>
              <a:t>Objetivo:</a:t>
            </a:r>
            <a:endParaRPr lang="es-EC" dirty="0" smtClean="0"/>
          </a:p>
          <a:p>
            <a:pPr algn="just" fontAlgn="auto">
              <a:spcAft>
                <a:spcPts val="0"/>
              </a:spcAft>
              <a:buFont typeface="Arial" pitchFamily="34" charset="0"/>
              <a:buNone/>
              <a:defRPr/>
            </a:pPr>
            <a:r>
              <a:rPr lang="es-ES" dirty="0" smtClean="0"/>
              <a:t>	Analizar que estos gastos estén registrados en el periodo fiscal 2008</a:t>
            </a:r>
            <a:endParaRPr lang="es-EC" dirty="0" smtClean="0"/>
          </a:p>
          <a:p>
            <a:pPr algn="just" fontAlgn="auto">
              <a:spcAft>
                <a:spcPts val="0"/>
              </a:spcAft>
              <a:buFont typeface="Arial" pitchFamily="34" charset="0"/>
              <a:buChar char="•"/>
              <a:defRPr/>
            </a:pPr>
            <a:r>
              <a:rPr lang="es-ES" b="1" dirty="0" smtClean="0"/>
              <a:t>Procedimientos:</a:t>
            </a:r>
            <a:endParaRPr lang="es-EC" dirty="0" smtClean="0"/>
          </a:p>
          <a:p>
            <a:pPr lvl="1" algn="just" fontAlgn="auto">
              <a:spcAft>
                <a:spcPts val="0"/>
              </a:spcAft>
              <a:buFont typeface="Arial" pitchFamily="34" charset="0"/>
              <a:buChar char="–"/>
              <a:defRPr/>
            </a:pPr>
            <a:r>
              <a:rPr lang="es-ES" dirty="0" smtClean="0"/>
              <a:t>Recoger las facturas por pagos de cada uno de estos gastos a analizar. </a:t>
            </a:r>
            <a:endParaRPr lang="es-EC" dirty="0" smtClean="0"/>
          </a:p>
          <a:p>
            <a:pPr lvl="1" algn="just" fontAlgn="auto">
              <a:spcAft>
                <a:spcPts val="0"/>
              </a:spcAft>
              <a:buFont typeface="Arial" pitchFamily="34" charset="0"/>
              <a:buChar char="–"/>
              <a:defRPr/>
            </a:pPr>
            <a:r>
              <a:rPr lang="es-ES" dirty="0" smtClean="0"/>
              <a:t>Revisar los documentos y registros contables que respaldan estos gastos.</a:t>
            </a:r>
            <a:endParaRPr lang="es-EC" dirty="0" smtClean="0"/>
          </a:p>
          <a:p>
            <a:pPr lvl="1" algn="just" fontAlgn="auto">
              <a:spcAft>
                <a:spcPts val="0"/>
              </a:spcAft>
              <a:buFont typeface="Arial" pitchFamily="34" charset="0"/>
              <a:buChar char="–"/>
              <a:defRPr/>
            </a:pPr>
            <a:r>
              <a:rPr lang="es-ES" dirty="0" smtClean="0"/>
              <a:t>Verificar que se cumplan con las retenciones respectivas.</a:t>
            </a:r>
            <a:endParaRPr lang="es-EC" dirty="0" smtClean="0"/>
          </a:p>
          <a:p>
            <a:pPr lvl="1" algn="just" fontAlgn="auto">
              <a:spcAft>
                <a:spcPts val="0"/>
              </a:spcAft>
              <a:buFont typeface="Arial" pitchFamily="34" charset="0"/>
              <a:buChar char="–"/>
              <a:defRPr/>
            </a:pPr>
            <a:r>
              <a:rPr lang="es-ES" dirty="0" smtClean="0"/>
              <a:t>Examinar las facturas de los contratistas por los trabajos realizados así como los documentos justificativos de los desembolsos efectuados por concepto de pago.</a:t>
            </a:r>
            <a:endParaRPr lang="es-EC" dirty="0" smtClean="0"/>
          </a:p>
          <a:p>
            <a:pPr lvl="1" algn="just" fontAlgn="auto">
              <a:spcAft>
                <a:spcPts val="0"/>
              </a:spcAft>
              <a:buFont typeface="Arial" pitchFamily="34" charset="0"/>
              <a:buChar char="–"/>
              <a:defRPr/>
            </a:pPr>
            <a:r>
              <a:rPr lang="es-ES" dirty="0" smtClean="0"/>
              <a:t>Comprobar que los pagos a los contratistas y proveedores de materiales cuyos abonos superen los USD $ 5000,00 se hayan realizado mediante cheques o transacciones bancarias.</a:t>
            </a:r>
            <a:endParaRPr lang="es-EC" dirty="0" smtClean="0"/>
          </a:p>
          <a:p>
            <a:pPr fontAlgn="auto">
              <a:spcAft>
                <a:spcPts val="0"/>
              </a:spcAft>
              <a:buFont typeface="Arial" pitchFamily="34" charset="0"/>
              <a:buChar char="•"/>
              <a:defRPr/>
            </a:pPr>
            <a:endParaRPr lang="es-EC"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Grp="1" noChangeAspect="1" noChangeArrowheads="1"/>
          </p:cNvPicPr>
          <p:nvPr>
            <p:ph idx="1"/>
          </p:nvPr>
        </p:nvPicPr>
        <p:blipFill>
          <a:blip r:embed="rId2"/>
          <a:srcRect l="24860" t="25253" r="18318" b="16345"/>
          <a:stretch>
            <a:fillRect/>
          </a:stretch>
        </p:blipFill>
        <p:spPr>
          <a:xfrm>
            <a:off x="1071563" y="428625"/>
            <a:ext cx="7143750" cy="3214688"/>
          </a:xfrm>
        </p:spPr>
      </p:pic>
      <p:pic>
        <p:nvPicPr>
          <p:cNvPr id="74755" name="Picture 3"/>
          <p:cNvPicPr>
            <a:picLocks noChangeAspect="1" noChangeArrowheads="1"/>
          </p:cNvPicPr>
          <p:nvPr/>
        </p:nvPicPr>
        <p:blipFill>
          <a:blip r:embed="rId3"/>
          <a:srcRect l="24902" t="23633" r="17041" b="32422"/>
          <a:stretch>
            <a:fillRect/>
          </a:stretch>
        </p:blipFill>
        <p:spPr bwMode="auto">
          <a:xfrm>
            <a:off x="1214438" y="3786188"/>
            <a:ext cx="6858000"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Grp="1" noChangeAspect="1" noChangeArrowheads="1"/>
          </p:cNvPicPr>
          <p:nvPr>
            <p:ph idx="1"/>
          </p:nvPr>
        </p:nvPicPr>
        <p:blipFill>
          <a:blip r:embed="rId2"/>
          <a:srcRect l="10654" t="22098" r="10031" b="14766"/>
          <a:stretch>
            <a:fillRect/>
          </a:stretch>
        </p:blipFill>
        <p:spPr>
          <a:xfrm>
            <a:off x="1143000" y="500063"/>
            <a:ext cx="6858000" cy="5214937"/>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Grp="1" noChangeAspect="1" noChangeArrowheads="1"/>
          </p:cNvPicPr>
          <p:nvPr>
            <p:ph idx="1"/>
          </p:nvPr>
        </p:nvPicPr>
        <p:blipFill>
          <a:blip r:embed="rId2"/>
          <a:srcRect l="17757" t="25253" r="1744" b="16345"/>
          <a:stretch>
            <a:fillRect/>
          </a:stretch>
        </p:blipFill>
        <p:spPr>
          <a:xfrm>
            <a:off x="1000125" y="714375"/>
            <a:ext cx="7286625" cy="485775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p:txBody>
          <a:bodyPr/>
          <a:lstStyle/>
          <a:p>
            <a:r>
              <a:rPr lang="es-ES" sz="2400" b="1" smtClean="0"/>
              <a:t>Gastos de Construcción</a:t>
            </a:r>
            <a:r>
              <a:rPr lang="es-EC" sz="2400" smtClean="0"/>
              <a:t/>
            </a:r>
            <a:br>
              <a:rPr lang="es-EC" sz="2400" smtClean="0"/>
            </a:br>
            <a:r>
              <a:rPr lang="es-ES" sz="2400" b="1" smtClean="0"/>
              <a:t>Materiales de Construcción; Subcontratos; Cascajo y Desalojo; Alquiler de Vehículo _ Maquinaria; Gastos Varios </a:t>
            </a:r>
            <a:br>
              <a:rPr lang="es-ES" sz="2400" b="1" smtClean="0"/>
            </a:br>
            <a:r>
              <a:rPr lang="es-ES" sz="2400" b="1" smtClean="0"/>
              <a:t>Conclusión</a:t>
            </a:r>
            <a:endParaRPr lang="es-EC" sz="2400" smtClean="0"/>
          </a:p>
        </p:txBody>
      </p:sp>
      <p:sp>
        <p:nvSpPr>
          <p:cNvPr id="3" name="2 Marcador de contenido"/>
          <p:cNvSpPr>
            <a:spLocks noGrp="1"/>
          </p:cNvSpPr>
          <p:nvPr>
            <p:ph idx="1"/>
          </p:nvPr>
        </p:nvSpPr>
        <p:spPr>
          <a:xfrm>
            <a:off x="457200" y="1928813"/>
            <a:ext cx="8229600" cy="4197350"/>
          </a:xfrm>
        </p:spPr>
        <p:txBody>
          <a:bodyPr rtlCol="0">
            <a:normAutofit fontScale="62500" lnSpcReduction="20000"/>
          </a:bodyPr>
          <a:lstStyle/>
          <a:p>
            <a:pPr algn="just" fontAlgn="auto">
              <a:spcAft>
                <a:spcPts val="0"/>
              </a:spcAft>
              <a:buFont typeface="Arial" pitchFamily="34" charset="0"/>
              <a:buChar char="•"/>
              <a:defRPr/>
            </a:pPr>
            <a:r>
              <a:rPr lang="es-ES" dirty="0" smtClean="0"/>
              <a:t>Esta cuenta es la que mayor inconsistencia se ha encontrado, debido como se mencionó en el riesgo del negocio  (ver página 23), la compra de materiales a proveedores informales, quienes no dan comprobante alguno para sustentar el gasto, ésta es la principal causa que genera el gasto no deducible.</a:t>
            </a:r>
            <a:endParaRPr lang="es-EC" sz="3600" dirty="0" smtClean="0"/>
          </a:p>
          <a:p>
            <a:pPr algn="just" fontAlgn="auto">
              <a:spcAft>
                <a:spcPts val="0"/>
              </a:spcAft>
              <a:buFont typeface="Arial" pitchFamily="34" charset="0"/>
              <a:buChar char="•"/>
              <a:defRPr/>
            </a:pPr>
            <a:r>
              <a:rPr lang="es-ES" dirty="0" smtClean="0"/>
              <a:t>La Subcuenta Materiales de Construcción tiene 91% de GND, el incumplimiento con respecto a lo que establece la ley (LORTI) se encuentra lo siguiente:</a:t>
            </a:r>
            <a:endParaRPr lang="es-EC" sz="3600" dirty="0" smtClean="0"/>
          </a:p>
          <a:p>
            <a:pPr lvl="1" algn="just" fontAlgn="auto">
              <a:spcAft>
                <a:spcPts val="0"/>
              </a:spcAft>
              <a:buFont typeface="Arial" pitchFamily="34" charset="0"/>
              <a:buChar char="–"/>
              <a:defRPr/>
            </a:pPr>
            <a:r>
              <a:rPr lang="es-ES" dirty="0" smtClean="0"/>
              <a:t>Falta de Documentación necesaria.</a:t>
            </a:r>
            <a:endParaRPr lang="es-EC" sz="3200" dirty="0" smtClean="0"/>
          </a:p>
          <a:p>
            <a:pPr lvl="1" algn="just" fontAlgn="auto">
              <a:spcAft>
                <a:spcPts val="0"/>
              </a:spcAft>
              <a:buFont typeface="Arial" pitchFamily="34" charset="0"/>
              <a:buChar char="–"/>
              <a:defRPr/>
            </a:pPr>
            <a:r>
              <a:rPr lang="es-ES" dirty="0" smtClean="0"/>
              <a:t>Fechas de Comprobantes que no pertenecen al periodo fiscal.</a:t>
            </a:r>
            <a:endParaRPr lang="es-EC" sz="3200" dirty="0" smtClean="0"/>
          </a:p>
          <a:p>
            <a:pPr lvl="1" algn="just" fontAlgn="auto">
              <a:spcAft>
                <a:spcPts val="0"/>
              </a:spcAft>
              <a:buFont typeface="Arial" pitchFamily="34" charset="0"/>
              <a:buChar char="–"/>
              <a:defRPr/>
            </a:pPr>
            <a:r>
              <a:rPr lang="es-ES" dirty="0" smtClean="0"/>
              <a:t>Documentación Deteriorada e Ilegible.</a:t>
            </a:r>
            <a:endParaRPr lang="es-EC" sz="3200" dirty="0" smtClean="0"/>
          </a:p>
          <a:p>
            <a:pPr algn="just" fontAlgn="auto">
              <a:spcAft>
                <a:spcPts val="0"/>
              </a:spcAft>
              <a:buFont typeface="Arial" pitchFamily="34" charset="0"/>
              <a:buChar char="•"/>
              <a:defRPr/>
            </a:pPr>
            <a:r>
              <a:rPr lang="es-ES" dirty="0" smtClean="0"/>
              <a:t>Gastos Varios tienen el 9% del total de GND y  presenta el mismo problema mencionado en el párrafo anterior, cabe recalcar que la empresa hizo cambio de domicilio en Agosto, donde se perdió gran parte de la documentación que sustentaba este gasto. </a:t>
            </a:r>
            <a:endParaRPr lang="es-EC" sz="36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500063"/>
            <a:ext cx="8229600" cy="1143000"/>
          </a:xfrm>
        </p:spPr>
        <p:txBody>
          <a:bodyPr rtlCol="0">
            <a:normAutofit fontScale="90000"/>
          </a:bodyPr>
          <a:lstStyle/>
          <a:p>
            <a:pPr lvl="1" fontAlgn="auto">
              <a:spcBef>
                <a:spcPts val="0"/>
              </a:spcBef>
              <a:spcAft>
                <a:spcPts val="0"/>
              </a:spcAft>
              <a:defRPr/>
            </a:pPr>
            <a:r>
              <a:rPr lang="es-ES" sz="2200" b="1" dirty="0">
                <a:solidFill>
                  <a:sysClr val="windowText" lastClr="000000"/>
                </a:solidFill>
              </a:rPr>
              <a:t>Seguros y Reaseguros</a:t>
            </a:r>
            <a:r>
              <a:rPr lang="es-EC" sz="2200" dirty="0">
                <a:solidFill>
                  <a:sysClr val="windowText" lastClr="000000"/>
                </a:solidFill>
              </a:rPr>
              <a:t/>
            </a:r>
            <a:br>
              <a:rPr lang="es-EC" sz="2200" dirty="0">
                <a:solidFill>
                  <a:sysClr val="windowText" lastClr="000000"/>
                </a:solidFill>
              </a:rPr>
            </a:br>
            <a:r>
              <a:rPr lang="es-ES" sz="2200" b="1" dirty="0">
                <a:solidFill>
                  <a:sysClr val="windowText" lastClr="000000"/>
                </a:solidFill>
              </a:rPr>
              <a:t>Seguros Worline; Seguro Hispana; Seguro Oriente; Seguro Confianza; Seguro Colon; Seguro Otros</a:t>
            </a:r>
            <a:r>
              <a:rPr lang="es-EC" sz="2000" dirty="0">
                <a:solidFill>
                  <a:sysClr val="windowText" lastClr="000000"/>
                </a:solidFill>
              </a:rPr>
              <a:t/>
            </a:r>
            <a:br>
              <a:rPr lang="es-EC" sz="2000" dirty="0">
                <a:solidFill>
                  <a:sysClr val="windowText" lastClr="000000"/>
                </a:solidFill>
              </a:rPr>
            </a:br>
            <a:endParaRPr lang="es-EC" sz="1800" dirty="0">
              <a:solidFill>
                <a:sysClr val="windowText" lastClr="000000"/>
              </a:solidFill>
            </a:endParaRPr>
          </a:p>
        </p:txBody>
      </p:sp>
      <p:sp>
        <p:nvSpPr>
          <p:cNvPr id="3" name="2 Marcador de contenido"/>
          <p:cNvSpPr>
            <a:spLocks noGrp="1"/>
          </p:cNvSpPr>
          <p:nvPr>
            <p:ph idx="1"/>
          </p:nvPr>
        </p:nvSpPr>
        <p:spPr>
          <a:xfrm>
            <a:off x="428625" y="1857375"/>
            <a:ext cx="8229600" cy="3328988"/>
          </a:xfrm>
        </p:spPr>
        <p:txBody>
          <a:bodyPr rtlCol="0">
            <a:normAutofit fontScale="62500" lnSpcReduction="20000"/>
          </a:bodyPr>
          <a:lstStyle/>
          <a:p>
            <a:pPr fontAlgn="auto">
              <a:spcAft>
                <a:spcPts val="0"/>
              </a:spcAft>
              <a:buFont typeface="Arial" pitchFamily="34" charset="0"/>
              <a:buChar char="•"/>
              <a:defRPr/>
            </a:pPr>
            <a:r>
              <a:rPr lang="es-ES" b="1" dirty="0" smtClean="0"/>
              <a:t>Objetivo:</a:t>
            </a:r>
            <a:endParaRPr lang="es-EC" sz="3600" dirty="0" smtClean="0"/>
          </a:p>
          <a:p>
            <a:pPr fontAlgn="auto">
              <a:spcAft>
                <a:spcPts val="0"/>
              </a:spcAft>
              <a:buFont typeface="Arial" pitchFamily="34" charset="0"/>
              <a:buNone/>
              <a:defRPr/>
            </a:pPr>
            <a:r>
              <a:rPr lang="es-ES" dirty="0" smtClean="0"/>
              <a:t>	Analizar que el cumplimiento de  pago de este Gasto.</a:t>
            </a:r>
            <a:endParaRPr lang="es-EC" sz="3600" dirty="0" smtClean="0"/>
          </a:p>
          <a:p>
            <a:pPr fontAlgn="auto">
              <a:spcAft>
                <a:spcPts val="0"/>
              </a:spcAft>
              <a:buFont typeface="Arial" pitchFamily="34" charset="0"/>
              <a:buChar char="•"/>
              <a:defRPr/>
            </a:pPr>
            <a:r>
              <a:rPr lang="es-ES" b="1" dirty="0" smtClean="0"/>
              <a:t>Procedimientos:</a:t>
            </a:r>
            <a:endParaRPr lang="es-EC" sz="3600" dirty="0" smtClean="0"/>
          </a:p>
          <a:p>
            <a:pPr fontAlgn="auto">
              <a:spcAft>
                <a:spcPts val="0"/>
              </a:spcAft>
              <a:buFont typeface="Arial" pitchFamily="34" charset="0"/>
              <a:buNone/>
              <a:defRPr/>
            </a:pPr>
            <a:r>
              <a:rPr lang="es-ES" dirty="0" smtClean="0"/>
              <a:t>	De acuerdo a la LORTI Art. 25. Núm. 1 c</a:t>
            </a:r>
            <a:r>
              <a:rPr lang="es-ES" i="1" dirty="0" smtClean="0"/>
              <a:t>) Gastos relacionados con la contratación de seguros privados de vida, retiro o de asistencia médica privada, o atención médica pre - pagada a favor de los trabajadores;</a:t>
            </a:r>
            <a:endParaRPr lang="es-EC" sz="3600" dirty="0" smtClean="0"/>
          </a:p>
          <a:p>
            <a:pPr fontAlgn="auto">
              <a:spcAft>
                <a:spcPts val="0"/>
              </a:spcAft>
              <a:buFont typeface="Arial" pitchFamily="34" charset="0"/>
              <a:buNone/>
              <a:defRPr/>
            </a:pPr>
            <a:r>
              <a:rPr lang="es-ES" dirty="0" smtClean="0"/>
              <a:t>	</a:t>
            </a:r>
            <a:r>
              <a:rPr lang="es-ES" b="1" i="1" u="sng" dirty="0" smtClean="0"/>
              <a:t>Vamos a realizar lo siguiente:</a:t>
            </a:r>
            <a:endParaRPr lang="es-EC" sz="3600" b="1" i="1" u="sng" dirty="0" smtClean="0"/>
          </a:p>
          <a:p>
            <a:pPr lvl="1" algn="just" fontAlgn="auto">
              <a:spcAft>
                <a:spcPts val="0"/>
              </a:spcAft>
              <a:buFont typeface="Arial" pitchFamily="34" charset="0"/>
              <a:buChar char="–"/>
              <a:defRPr/>
            </a:pPr>
            <a:r>
              <a:rPr lang="es-ES" dirty="0" smtClean="0"/>
              <a:t>Revisar que las transacciones referentes a seguros cubran riesgos personales de los trabajadores o los bienes que pertenecen al negocio.</a:t>
            </a:r>
            <a:endParaRPr lang="es-EC" dirty="0" smtClean="0"/>
          </a:p>
          <a:p>
            <a:pPr lvl="1" algn="just" fontAlgn="auto">
              <a:spcAft>
                <a:spcPts val="0"/>
              </a:spcAft>
              <a:buFont typeface="Arial" pitchFamily="34" charset="0"/>
              <a:buChar char="–"/>
              <a:defRPr/>
            </a:pPr>
            <a:r>
              <a:rPr lang="es-ES" dirty="0" smtClean="0"/>
              <a:t>Revisar los montos  no excedan los USD $ 5000,00  en los registros contables y si son mayores que hayan sido cancelados por el sistema financiero.</a:t>
            </a:r>
            <a:endParaRPr lang="es-EC" dirty="0" smtClean="0"/>
          </a:p>
          <a:p>
            <a:pPr lvl="1" algn="just" fontAlgn="auto">
              <a:spcAft>
                <a:spcPts val="0"/>
              </a:spcAft>
              <a:buFont typeface="Arial" pitchFamily="34" charset="0"/>
              <a:buChar char="–"/>
              <a:defRPr/>
            </a:pPr>
            <a:r>
              <a:rPr lang="es-ES" dirty="0" smtClean="0"/>
              <a:t>Revisar que exista la documentación contable que respalden estos gastos.</a:t>
            </a:r>
            <a:endParaRPr lang="es-EC"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idx="1"/>
          </p:nvPr>
        </p:nvPicPr>
        <p:blipFill>
          <a:blip r:embed="rId2"/>
          <a:srcRect l="24860" t="23676" r="19501" b="24237"/>
          <a:stretch>
            <a:fillRect/>
          </a:stretch>
        </p:blipFill>
        <p:spPr>
          <a:xfrm>
            <a:off x="1000125" y="428625"/>
            <a:ext cx="7143750" cy="3357563"/>
          </a:xfrm>
        </p:spPr>
      </p:pic>
      <p:pic>
        <p:nvPicPr>
          <p:cNvPr id="79875" name="Picture 3"/>
          <p:cNvPicPr>
            <a:picLocks noChangeAspect="1" noChangeArrowheads="1"/>
          </p:cNvPicPr>
          <p:nvPr/>
        </p:nvPicPr>
        <p:blipFill>
          <a:blip r:embed="rId3"/>
          <a:srcRect l="24365" t="26210" r="17041" b="24609"/>
          <a:stretch>
            <a:fillRect/>
          </a:stretch>
        </p:blipFill>
        <p:spPr bwMode="auto">
          <a:xfrm>
            <a:off x="1357313" y="3857625"/>
            <a:ext cx="6715125"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Grp="1" noChangeAspect="1" noChangeArrowheads="1"/>
          </p:cNvPicPr>
          <p:nvPr>
            <p:ph idx="1"/>
          </p:nvPr>
        </p:nvPicPr>
        <p:blipFill>
          <a:blip r:embed="rId2"/>
          <a:srcRect l="7103" t="22098" r="5296" b="10031"/>
          <a:stretch>
            <a:fillRect/>
          </a:stretch>
        </p:blipFill>
        <p:spPr>
          <a:xfrm>
            <a:off x="1143000" y="285750"/>
            <a:ext cx="7286625" cy="4786313"/>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p:nvPr>
        </p:nvSpPr>
        <p:spPr>
          <a:xfrm>
            <a:off x="500063" y="500063"/>
            <a:ext cx="8229600" cy="1428750"/>
          </a:xfrm>
        </p:spPr>
        <p:txBody>
          <a:bodyPr/>
          <a:lstStyle/>
          <a:p>
            <a:r>
              <a:rPr lang="es-ES" sz="2400" b="1" smtClean="0"/>
              <a:t>Seguros y Reaseguros</a:t>
            </a:r>
            <a:r>
              <a:rPr lang="es-EC" sz="2400" smtClean="0"/>
              <a:t/>
            </a:r>
            <a:br>
              <a:rPr lang="es-EC" sz="2400" smtClean="0"/>
            </a:br>
            <a:r>
              <a:rPr lang="es-ES" sz="2400" b="1" smtClean="0"/>
              <a:t>Seguros Worline; Seguro Hispana; Seguro Oriente; Seguro Confianza; Seguro Colon; Seguro Otros</a:t>
            </a:r>
            <a:br>
              <a:rPr lang="es-ES" sz="2400" b="1" smtClean="0"/>
            </a:br>
            <a:r>
              <a:rPr lang="es-ES" sz="2400" b="1" smtClean="0"/>
              <a:t>Conclusión</a:t>
            </a:r>
            <a:endParaRPr lang="es-EC" sz="2400" smtClean="0"/>
          </a:p>
        </p:txBody>
      </p:sp>
      <p:sp>
        <p:nvSpPr>
          <p:cNvPr id="3" name="2 Marcador de contenido"/>
          <p:cNvSpPr>
            <a:spLocks noGrp="1"/>
          </p:cNvSpPr>
          <p:nvPr>
            <p:ph idx="1"/>
          </p:nvPr>
        </p:nvSpPr>
        <p:spPr>
          <a:xfrm>
            <a:off x="500063" y="2214563"/>
            <a:ext cx="4643437" cy="3697287"/>
          </a:xfrm>
        </p:spPr>
        <p:txBody>
          <a:bodyPr rtlCol="0">
            <a:normAutofit fontScale="70000" lnSpcReduction="20000"/>
          </a:bodyPr>
          <a:lstStyle/>
          <a:p>
            <a:pPr algn="just" fontAlgn="auto">
              <a:spcAft>
                <a:spcPts val="0"/>
              </a:spcAft>
              <a:buFont typeface="Arial" pitchFamily="34" charset="0"/>
              <a:buChar char="•"/>
              <a:defRPr/>
            </a:pPr>
            <a:r>
              <a:rPr lang="es-ES" dirty="0" smtClean="0"/>
              <a:t>Debido a que la empresa tiene que contratar un número importante de Obreros, es necesaria la contratación de seguros.</a:t>
            </a:r>
            <a:endParaRPr lang="es-EC" dirty="0" smtClean="0"/>
          </a:p>
          <a:p>
            <a:pPr algn="just" fontAlgn="auto">
              <a:spcAft>
                <a:spcPts val="0"/>
              </a:spcAft>
              <a:buFont typeface="Arial" pitchFamily="34" charset="0"/>
              <a:buChar char="•"/>
              <a:defRPr/>
            </a:pPr>
            <a:r>
              <a:rPr lang="es-ES" dirty="0" smtClean="0"/>
              <a:t>Una vez que se realizó la revisión a este rubro se comprobó que esta cuenta cumple con lo establecido en la ley (LORTI).</a:t>
            </a:r>
            <a:endParaRPr lang="es-EC" dirty="0" smtClean="0"/>
          </a:p>
          <a:p>
            <a:pPr algn="just" fontAlgn="auto">
              <a:spcAft>
                <a:spcPts val="0"/>
              </a:spcAft>
              <a:buFont typeface="Arial" pitchFamily="34" charset="0"/>
              <a:buChar char="•"/>
              <a:defRPr/>
            </a:pPr>
            <a:r>
              <a:rPr lang="es-ES" dirty="0" smtClean="0"/>
              <a:t>El 99% pertenece a Gastos deducibles y el 1% a gastos no deducibles.</a:t>
            </a:r>
            <a:endParaRPr lang="es-EC" dirty="0"/>
          </a:p>
        </p:txBody>
      </p:sp>
      <p:pic>
        <p:nvPicPr>
          <p:cNvPr id="81924" name="Gráfico 10"/>
          <p:cNvPicPr>
            <a:picLocks noChangeArrowheads="1"/>
          </p:cNvPicPr>
          <p:nvPr/>
        </p:nvPicPr>
        <p:blipFill>
          <a:blip r:embed="rId2"/>
          <a:srcRect l="28188" r="25504"/>
          <a:stretch>
            <a:fillRect/>
          </a:stretch>
        </p:blipFill>
        <p:spPr bwMode="auto">
          <a:xfrm>
            <a:off x="5429250" y="2286000"/>
            <a:ext cx="3357563" cy="27860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s-ES" smtClean="0"/>
              <a:t>Riesgos de Auditoría Tributaria</a:t>
            </a:r>
            <a:endParaRPr lang="es-EC" smtClean="0"/>
          </a:p>
        </p:txBody>
      </p:sp>
      <p:sp>
        <p:nvSpPr>
          <p:cNvPr id="3" name="2 Marcador de contenido"/>
          <p:cNvSpPr>
            <a:spLocks noGrp="1"/>
          </p:cNvSpPr>
          <p:nvPr>
            <p:ph idx="1"/>
          </p:nvPr>
        </p:nvSpPr>
        <p:spPr/>
        <p:txBody>
          <a:bodyPr rtlCol="0">
            <a:normAutofit fontScale="62500" lnSpcReduction="20000"/>
          </a:bodyPr>
          <a:lstStyle/>
          <a:p>
            <a:pPr algn="just" fontAlgn="auto">
              <a:spcAft>
                <a:spcPts val="0"/>
              </a:spcAft>
              <a:buFont typeface="Arial" pitchFamily="34" charset="0"/>
              <a:buNone/>
              <a:defRPr/>
            </a:pPr>
            <a:r>
              <a:rPr lang="es-ES" b="1" dirty="0" smtClean="0"/>
              <a:t>	Riesgo </a:t>
            </a:r>
            <a:r>
              <a:rPr lang="es-ES" b="1" dirty="0"/>
              <a:t>inherente</a:t>
            </a:r>
            <a:endParaRPr lang="es-EC" dirty="0"/>
          </a:p>
          <a:p>
            <a:pPr algn="just" fontAlgn="auto">
              <a:spcAft>
                <a:spcPts val="0"/>
              </a:spcAft>
              <a:buFont typeface="Arial" pitchFamily="34" charset="0"/>
              <a:buChar char="•"/>
              <a:defRPr/>
            </a:pPr>
            <a:r>
              <a:rPr lang="es-ES" dirty="0"/>
              <a:t>Representa el riesgo de que ocurran errores importantes en un rubro específico de los estados financieros, o en un tipo específico de negocio, en función de las características o particularidades de dicho rubro  (cuenta, saldo o grupo de transacciones) o negocio, sin considerar el efecto de los procedimientos de control interno que pudieran existir</a:t>
            </a:r>
            <a:r>
              <a:rPr lang="es-ES" dirty="0" smtClean="0"/>
              <a:t>.</a:t>
            </a:r>
          </a:p>
          <a:p>
            <a:pPr algn="just" fontAlgn="auto">
              <a:spcAft>
                <a:spcPts val="0"/>
              </a:spcAft>
              <a:buFont typeface="Arial" pitchFamily="34" charset="0"/>
              <a:buNone/>
              <a:defRPr/>
            </a:pPr>
            <a:endParaRPr lang="es-EC" dirty="0"/>
          </a:p>
          <a:p>
            <a:pPr algn="just" fontAlgn="auto">
              <a:spcAft>
                <a:spcPts val="0"/>
              </a:spcAft>
              <a:buFont typeface="Arial" pitchFamily="34" charset="0"/>
              <a:buNone/>
              <a:defRPr/>
            </a:pPr>
            <a:r>
              <a:rPr lang="es-ES" b="1" dirty="0" smtClean="0"/>
              <a:t>	Riesgo </a:t>
            </a:r>
            <a:r>
              <a:rPr lang="es-ES" b="1" dirty="0"/>
              <a:t>de Control</a:t>
            </a:r>
            <a:endParaRPr lang="es-EC" dirty="0"/>
          </a:p>
          <a:p>
            <a:pPr algn="just" fontAlgn="auto">
              <a:spcAft>
                <a:spcPts val="0"/>
              </a:spcAft>
              <a:buFont typeface="Arial" pitchFamily="34" charset="0"/>
              <a:buChar char="•"/>
              <a:defRPr/>
            </a:pPr>
            <a:r>
              <a:rPr lang="es-ES" dirty="0"/>
              <a:t>Es el riesgo de que los controles internos fallen en detectar errores e irregularidades.</a:t>
            </a:r>
            <a:endParaRPr lang="es-EC" dirty="0"/>
          </a:p>
          <a:p>
            <a:pPr algn="just" fontAlgn="auto">
              <a:spcAft>
                <a:spcPts val="0"/>
              </a:spcAft>
              <a:buFont typeface="Arial" pitchFamily="34" charset="0"/>
              <a:buNone/>
              <a:defRPr/>
            </a:pPr>
            <a:endParaRPr lang="es-EC" dirty="0"/>
          </a:p>
          <a:p>
            <a:pPr algn="just" fontAlgn="auto">
              <a:spcAft>
                <a:spcPts val="0"/>
              </a:spcAft>
              <a:buFont typeface="Arial" pitchFamily="34" charset="0"/>
              <a:buNone/>
              <a:defRPr/>
            </a:pPr>
            <a:r>
              <a:rPr lang="es-ES" b="1" dirty="0" smtClean="0"/>
              <a:t>	Riesgo </a:t>
            </a:r>
            <a:r>
              <a:rPr lang="es-ES" b="1" dirty="0"/>
              <a:t>de Detección</a:t>
            </a:r>
            <a:endParaRPr lang="es-EC" dirty="0"/>
          </a:p>
          <a:p>
            <a:pPr algn="just" fontAlgn="auto">
              <a:spcAft>
                <a:spcPts val="0"/>
              </a:spcAft>
              <a:buFont typeface="Arial" pitchFamily="34" charset="0"/>
              <a:buChar char="•"/>
              <a:defRPr/>
            </a:pPr>
            <a:r>
              <a:rPr lang="es-ES" dirty="0" smtClean="0"/>
              <a:t>Es </a:t>
            </a:r>
            <a:r>
              <a:rPr lang="es-ES" dirty="0"/>
              <a:t>una medida de riesgo de que las evidencias de auditoría para un segmento no detecten los posibles errores importantes, este riesgo depende de la eficiencia de las pruebas seleccionadas y diseñadas para el equipo de auditoría, y de su aplicación en la práctica.</a:t>
            </a:r>
            <a:r>
              <a:rPr lang="es-EC" dirty="0" smtClean="0"/>
              <a:t> </a:t>
            </a:r>
            <a:endParaRPr lang="es-EC"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Título"/>
          <p:cNvSpPr>
            <a:spLocks noGrp="1"/>
          </p:cNvSpPr>
          <p:nvPr>
            <p:ph type="title"/>
          </p:nvPr>
        </p:nvSpPr>
        <p:spPr>
          <a:xfrm>
            <a:off x="500063" y="642938"/>
            <a:ext cx="8229600" cy="1143000"/>
          </a:xfrm>
        </p:spPr>
        <p:txBody>
          <a:bodyPr/>
          <a:lstStyle/>
          <a:p>
            <a:pPr marL="342900" indent="-342900"/>
            <a:r>
              <a:rPr lang="es-ES" sz="2000" b="1" smtClean="0">
                <a:solidFill>
                  <a:srgbClr val="000000"/>
                </a:solidFill>
              </a:rPr>
              <a:t>Gastos Financieros</a:t>
            </a:r>
            <a:r>
              <a:rPr lang="es-EC" sz="2000" smtClean="0">
                <a:solidFill>
                  <a:srgbClr val="000000"/>
                </a:solidFill>
              </a:rPr>
              <a:t/>
            </a:r>
            <a:br>
              <a:rPr lang="es-EC" sz="2000" smtClean="0">
                <a:solidFill>
                  <a:srgbClr val="000000"/>
                </a:solidFill>
              </a:rPr>
            </a:br>
            <a:r>
              <a:rPr lang="es-ES" sz="2000" b="1" smtClean="0">
                <a:solidFill>
                  <a:srgbClr val="000000"/>
                </a:solidFill>
              </a:rPr>
              <a:t>Intereses por Comisión; Gastos por Otras Obligaciones; Intereses por Comisión; Gastos por Obligaciones Bancarias; Intereses Y Gastos por Sobregiros Bancarios</a:t>
            </a:r>
            <a:endParaRPr lang="es-EC" sz="2000" smtClean="0">
              <a:solidFill>
                <a:srgbClr val="000000"/>
              </a:solidFill>
            </a:endParaRPr>
          </a:p>
        </p:txBody>
      </p:sp>
      <p:sp>
        <p:nvSpPr>
          <p:cNvPr id="3" name="2 Marcador de contenido"/>
          <p:cNvSpPr>
            <a:spLocks noGrp="1"/>
          </p:cNvSpPr>
          <p:nvPr>
            <p:ph idx="1"/>
          </p:nvPr>
        </p:nvSpPr>
        <p:spPr>
          <a:xfrm>
            <a:off x="357188" y="2143125"/>
            <a:ext cx="8229600" cy="3471863"/>
          </a:xfrm>
        </p:spPr>
        <p:txBody>
          <a:bodyPr rtlCol="0">
            <a:normAutofit fontScale="62500" lnSpcReduction="20000"/>
          </a:bodyPr>
          <a:lstStyle/>
          <a:p>
            <a:pPr algn="just" fontAlgn="auto">
              <a:spcAft>
                <a:spcPts val="0"/>
              </a:spcAft>
              <a:buFont typeface="Arial" pitchFamily="34" charset="0"/>
              <a:buChar char="•"/>
              <a:defRPr/>
            </a:pPr>
            <a:r>
              <a:rPr lang="es-ES" b="1" dirty="0" smtClean="0"/>
              <a:t>Objetivo: </a:t>
            </a:r>
            <a:endParaRPr lang="es-EC" dirty="0" smtClean="0"/>
          </a:p>
          <a:p>
            <a:pPr algn="just" fontAlgn="auto">
              <a:spcAft>
                <a:spcPts val="0"/>
              </a:spcAft>
              <a:buFont typeface="Arial" pitchFamily="34" charset="0"/>
              <a:buNone/>
              <a:defRPr/>
            </a:pPr>
            <a:r>
              <a:rPr lang="es-ES" dirty="0" smtClean="0"/>
              <a:t>	Analizar que este rubro cumpla con lo establecido en la LOTRI.</a:t>
            </a:r>
            <a:endParaRPr lang="es-EC" dirty="0" smtClean="0"/>
          </a:p>
          <a:p>
            <a:pPr algn="just" fontAlgn="auto">
              <a:spcAft>
                <a:spcPts val="0"/>
              </a:spcAft>
              <a:buFont typeface="Arial" pitchFamily="34" charset="0"/>
              <a:buChar char="•"/>
              <a:defRPr/>
            </a:pPr>
            <a:r>
              <a:rPr lang="es-ES" b="1" dirty="0" smtClean="0"/>
              <a:t>Procedimientos:</a:t>
            </a:r>
            <a:endParaRPr lang="es-EC" dirty="0" smtClean="0"/>
          </a:p>
          <a:p>
            <a:pPr algn="just" fontAlgn="auto">
              <a:spcAft>
                <a:spcPts val="0"/>
              </a:spcAft>
              <a:buFont typeface="Arial" pitchFamily="34" charset="0"/>
              <a:buNone/>
              <a:defRPr/>
            </a:pPr>
            <a:r>
              <a:rPr lang="es-ES" dirty="0" smtClean="0"/>
              <a:t>	Para este caso tomaremos en cuenta a la Art. 26.- Otras deducciones.- Núm. 2 de la LORTI </a:t>
            </a:r>
            <a:r>
              <a:rPr lang="es-ES" i="1" dirty="0" smtClean="0"/>
              <a:t>Los intereses y más costos financieros por deudas contraídas con sociedades no sujetas al control de la Superintendencia de Bancos y con personas naturales, siempre que se haya efectuado la respectiva retención en la fuente por el Impuesto a la Renta.</a:t>
            </a:r>
            <a:endParaRPr lang="es-EC" dirty="0" smtClean="0"/>
          </a:p>
          <a:p>
            <a:pPr lvl="1" algn="just" fontAlgn="auto">
              <a:spcAft>
                <a:spcPts val="0"/>
              </a:spcAft>
              <a:buFont typeface="Arial" pitchFamily="34" charset="0"/>
              <a:buChar char="–"/>
              <a:defRPr/>
            </a:pPr>
            <a:r>
              <a:rPr lang="es-EC" dirty="0" smtClean="0"/>
              <a:t>Revisar la información contable que sustenta este Gasto.</a:t>
            </a:r>
          </a:p>
          <a:p>
            <a:pPr lvl="1" algn="just" fontAlgn="auto">
              <a:spcAft>
                <a:spcPts val="0"/>
              </a:spcAft>
              <a:buFont typeface="Arial" pitchFamily="34" charset="0"/>
              <a:buChar char="–"/>
              <a:defRPr/>
            </a:pPr>
            <a:r>
              <a:rPr lang="es-EC" dirty="0" smtClean="0"/>
              <a:t>Verificar que se haya realizado la respectiva retención por concepto de intereses.</a:t>
            </a:r>
            <a:endParaRPr lang="es-EC"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Grp="1" noChangeAspect="1" noChangeArrowheads="1"/>
          </p:cNvPicPr>
          <p:nvPr>
            <p:ph idx="1"/>
          </p:nvPr>
        </p:nvPicPr>
        <p:blipFill>
          <a:blip r:embed="rId2"/>
          <a:srcRect l="28410" t="26833" r="21869" b="25815"/>
          <a:stretch>
            <a:fillRect/>
          </a:stretch>
        </p:blipFill>
        <p:spPr>
          <a:xfrm>
            <a:off x="1500188" y="642938"/>
            <a:ext cx="6715125" cy="3214687"/>
          </a:xfrm>
        </p:spPr>
      </p:pic>
      <p:pic>
        <p:nvPicPr>
          <p:cNvPr id="83971" name="Picture 3"/>
          <p:cNvPicPr>
            <a:picLocks noChangeAspect="1" noChangeArrowheads="1"/>
          </p:cNvPicPr>
          <p:nvPr/>
        </p:nvPicPr>
        <p:blipFill>
          <a:blip r:embed="rId3"/>
          <a:srcRect l="25635" t="42969" r="19434" b="27734"/>
          <a:stretch>
            <a:fillRect/>
          </a:stretch>
        </p:blipFill>
        <p:spPr bwMode="auto">
          <a:xfrm>
            <a:off x="1571625" y="3929063"/>
            <a:ext cx="6572250" cy="2357437"/>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Título"/>
          <p:cNvSpPr>
            <a:spLocks noGrp="1"/>
          </p:cNvSpPr>
          <p:nvPr>
            <p:ph type="title"/>
          </p:nvPr>
        </p:nvSpPr>
        <p:spPr>
          <a:xfrm>
            <a:off x="457200" y="571500"/>
            <a:ext cx="8229600" cy="846138"/>
          </a:xfrm>
        </p:spPr>
        <p:txBody>
          <a:bodyPr/>
          <a:lstStyle/>
          <a:p>
            <a:r>
              <a:rPr lang="es-ES" sz="2400" b="1" smtClean="0"/>
              <a:t>Gastos Financieros</a:t>
            </a:r>
            <a:r>
              <a:rPr lang="es-EC" sz="2400" smtClean="0"/>
              <a:t/>
            </a:r>
            <a:br>
              <a:rPr lang="es-EC" sz="2400" smtClean="0"/>
            </a:br>
            <a:r>
              <a:rPr lang="es-ES" sz="2400" b="1" smtClean="0"/>
              <a:t>Intereses por Comisión; Gastos por Otras Obligaciones; Intereses por Comisión; Gastos por Obligaciones Bancarias; Intereses Y Gastos por Sobregiros Bancarios</a:t>
            </a:r>
            <a:br>
              <a:rPr lang="es-ES" sz="2400" b="1" smtClean="0"/>
            </a:br>
            <a:r>
              <a:rPr lang="es-ES" sz="2400" b="1" smtClean="0"/>
              <a:t>Conclusión</a:t>
            </a:r>
            <a:endParaRPr lang="es-EC" sz="2400" smtClean="0"/>
          </a:p>
        </p:txBody>
      </p:sp>
      <p:sp>
        <p:nvSpPr>
          <p:cNvPr id="3" name="2 Marcador de contenido"/>
          <p:cNvSpPr>
            <a:spLocks noGrp="1"/>
          </p:cNvSpPr>
          <p:nvPr>
            <p:ph idx="1"/>
          </p:nvPr>
        </p:nvSpPr>
        <p:spPr>
          <a:xfrm>
            <a:off x="428625" y="1928813"/>
            <a:ext cx="8229600" cy="2500312"/>
          </a:xfrm>
        </p:spPr>
        <p:txBody>
          <a:bodyPr rtlCol="0">
            <a:normAutofit fontScale="62500" lnSpcReduction="20000"/>
          </a:bodyPr>
          <a:lstStyle/>
          <a:p>
            <a:pPr algn="just" fontAlgn="auto">
              <a:spcAft>
                <a:spcPts val="0"/>
              </a:spcAft>
              <a:buFont typeface="Arial" pitchFamily="34" charset="0"/>
              <a:buChar char="•"/>
              <a:defRPr/>
            </a:pPr>
            <a:r>
              <a:rPr lang="es-EC" dirty="0" smtClean="0"/>
              <a:t>De acuerdo con lo establecido en la ley, no existen préstamos a entidades bancarias por lo tanto este gasto es considerado como no deducible.</a:t>
            </a:r>
          </a:p>
          <a:p>
            <a:pPr algn="just" fontAlgn="auto">
              <a:spcAft>
                <a:spcPts val="0"/>
              </a:spcAft>
              <a:buFont typeface="Arial" pitchFamily="34" charset="0"/>
              <a:buChar char="•"/>
              <a:defRPr/>
            </a:pPr>
            <a:r>
              <a:rPr lang="es-EC" dirty="0" smtClean="0"/>
              <a:t>Las subcuentas que intervienen en este rubro son gastos por mantenimiento de cuentas, sobregiros entre otros.</a:t>
            </a:r>
          </a:p>
          <a:p>
            <a:pPr algn="just" fontAlgn="auto">
              <a:spcAft>
                <a:spcPts val="0"/>
              </a:spcAft>
              <a:buFont typeface="Arial" pitchFamily="34" charset="0"/>
              <a:buChar char="•"/>
              <a:defRPr/>
            </a:pPr>
            <a:r>
              <a:rPr lang="es-EC" dirty="0" smtClean="0"/>
              <a:t>El 82% corresponden a intereses y otras obligaciones bancarias, y el 18% a intereses y sobregiros bancarios.</a:t>
            </a:r>
          </a:p>
          <a:p>
            <a:pPr algn="just" fontAlgn="auto">
              <a:spcAft>
                <a:spcPts val="0"/>
              </a:spcAft>
              <a:buFont typeface="Arial" pitchFamily="34" charset="0"/>
              <a:buChar char="•"/>
              <a:defRPr/>
            </a:pPr>
            <a:r>
              <a:rPr lang="es-EC" dirty="0" smtClean="0"/>
              <a:t>La empresa no realiza préstamos a entidades bancarias, las realiza a personas naturales.</a:t>
            </a:r>
            <a:endParaRPr lang="es-EC" dirty="0"/>
          </a:p>
        </p:txBody>
      </p:sp>
      <p:pic>
        <p:nvPicPr>
          <p:cNvPr id="84996" name="Gráfico 11"/>
          <p:cNvPicPr>
            <a:picLocks noChangeArrowheads="1"/>
          </p:cNvPicPr>
          <p:nvPr/>
        </p:nvPicPr>
        <p:blipFill>
          <a:blip r:embed="rId2"/>
          <a:srcRect b="12479"/>
          <a:stretch>
            <a:fillRect/>
          </a:stretch>
        </p:blipFill>
        <p:spPr bwMode="auto">
          <a:xfrm>
            <a:off x="1500188" y="4429125"/>
            <a:ext cx="7000875" cy="200025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2 Marcador de contenido"/>
          <p:cNvSpPr>
            <a:spLocks noGrp="1"/>
          </p:cNvSpPr>
          <p:nvPr>
            <p:ph idx="1"/>
          </p:nvPr>
        </p:nvSpPr>
        <p:spPr/>
        <p:txBody>
          <a:bodyPr/>
          <a:lstStyle/>
          <a:p>
            <a:pPr algn="ctr">
              <a:buFont typeface="Arial" charset="0"/>
              <a:buNone/>
            </a:pPr>
            <a:r>
              <a:rPr lang="es-EC" b="1" smtClean="0"/>
              <a:t>COMPAÑÍA CONSTRUYE S.A.  </a:t>
            </a:r>
            <a:endParaRPr lang="es-EC" smtClean="0"/>
          </a:p>
          <a:p>
            <a:pPr algn="ctr">
              <a:buFont typeface="Arial" charset="0"/>
              <a:buNone/>
            </a:pPr>
            <a:r>
              <a:rPr lang="es-EC" b="1" smtClean="0"/>
              <a:t> </a:t>
            </a:r>
            <a:endParaRPr lang="es-EC" smtClean="0"/>
          </a:p>
          <a:p>
            <a:pPr algn="ctr">
              <a:buFont typeface="Arial" charset="0"/>
              <a:buNone/>
            </a:pPr>
            <a:r>
              <a:rPr lang="es-EC" b="1" smtClean="0"/>
              <a:t>INFORME DE LOS AUDITORES INDEPENDIENTES</a:t>
            </a:r>
            <a:endParaRPr lang="es-EC" smtClean="0"/>
          </a:p>
          <a:p>
            <a:pPr algn="ctr">
              <a:buFont typeface="Arial" charset="0"/>
              <a:buNone/>
            </a:pPr>
            <a:r>
              <a:rPr lang="es-EC" b="1" smtClean="0"/>
              <a:t>SOBRE EL CUMPLIMIENTO DE OBLIGACIONES</a:t>
            </a:r>
            <a:endParaRPr lang="es-EC" smtClean="0"/>
          </a:p>
          <a:p>
            <a:pPr algn="ctr">
              <a:buFont typeface="Arial" charset="0"/>
              <a:buNone/>
            </a:pPr>
            <a:r>
              <a:rPr lang="es-EC" b="1" smtClean="0"/>
              <a:t>TRIBUTARIAS CUENTA GASTOS</a:t>
            </a:r>
            <a:endParaRPr lang="es-EC" smtClean="0"/>
          </a:p>
          <a:p>
            <a:pPr algn="ctr">
              <a:buFont typeface="Arial" charset="0"/>
              <a:buNone/>
            </a:pPr>
            <a:r>
              <a:rPr lang="es-EC" b="1" smtClean="0"/>
              <a:t> </a:t>
            </a:r>
            <a:endParaRPr lang="es-EC" smtClean="0"/>
          </a:p>
          <a:p>
            <a:pPr algn="ctr">
              <a:buFont typeface="Arial" charset="0"/>
              <a:buNone/>
            </a:pPr>
            <a:r>
              <a:rPr lang="es-EC" b="1" smtClean="0"/>
              <a:t>31 DE DICIEMBRE DEL 2008</a:t>
            </a:r>
            <a:endParaRPr lang="es-EC"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Título"/>
          <p:cNvSpPr>
            <a:spLocks noGrp="1"/>
          </p:cNvSpPr>
          <p:nvPr>
            <p:ph type="title"/>
          </p:nvPr>
        </p:nvSpPr>
        <p:spPr/>
        <p:txBody>
          <a:bodyPr/>
          <a:lstStyle/>
          <a:p>
            <a:pPr marL="342900" indent="-342900"/>
            <a:r>
              <a:rPr lang="es-EC" sz="1800" b="1" smtClean="0">
                <a:solidFill>
                  <a:srgbClr val="000000"/>
                </a:solidFill>
              </a:rPr>
              <a:t>INFORME DE LOS AUDITORES INDEPENDIENTES SOBRE CUMPLIMIENTO DE OBLIGACIONES TRIBUTARIAS</a:t>
            </a:r>
            <a:r>
              <a:rPr lang="es-EC" sz="1800" smtClean="0">
                <a:solidFill>
                  <a:srgbClr val="000000"/>
                </a:solidFill>
              </a:rPr>
              <a:t/>
            </a:r>
            <a:br>
              <a:rPr lang="es-EC" sz="1800" smtClean="0">
                <a:solidFill>
                  <a:srgbClr val="000000"/>
                </a:solidFill>
              </a:rPr>
            </a:br>
            <a:endParaRPr lang="es-EC" sz="1800" smtClean="0">
              <a:solidFill>
                <a:srgbClr val="000000"/>
              </a:solidFill>
            </a:endParaRPr>
          </a:p>
        </p:txBody>
      </p:sp>
      <p:sp>
        <p:nvSpPr>
          <p:cNvPr id="3" name="2 Marcador de contenido"/>
          <p:cNvSpPr>
            <a:spLocks noGrp="1"/>
          </p:cNvSpPr>
          <p:nvPr>
            <p:ph idx="1"/>
          </p:nvPr>
        </p:nvSpPr>
        <p:spPr>
          <a:xfrm>
            <a:off x="457200" y="1143000"/>
            <a:ext cx="8229600" cy="4983163"/>
          </a:xfrm>
        </p:spPr>
        <p:txBody>
          <a:bodyPr rtlCol="0">
            <a:normAutofit fontScale="47500" lnSpcReduction="20000"/>
          </a:bodyPr>
          <a:lstStyle/>
          <a:p>
            <a:pPr algn="just" fontAlgn="auto">
              <a:spcAft>
                <a:spcPts val="0"/>
              </a:spcAft>
              <a:buFont typeface="Arial" pitchFamily="34" charset="0"/>
              <a:buNone/>
              <a:defRPr/>
            </a:pPr>
            <a:r>
              <a:rPr lang="es-EC" dirty="0" smtClean="0"/>
              <a:t>	</a:t>
            </a:r>
            <a:r>
              <a:rPr lang="es-EC" sz="3400" dirty="0" smtClean="0"/>
              <a:t>A los señores Accionistas de</a:t>
            </a:r>
          </a:p>
          <a:p>
            <a:pPr algn="just" fontAlgn="auto">
              <a:spcAft>
                <a:spcPts val="0"/>
              </a:spcAft>
              <a:buFont typeface="Arial" pitchFamily="34" charset="0"/>
              <a:buNone/>
              <a:defRPr/>
            </a:pPr>
            <a:r>
              <a:rPr lang="es-EC" sz="3400" b="1" dirty="0" smtClean="0"/>
              <a:t>	Compañía CONSTRUYE S.A. </a:t>
            </a:r>
            <a:endParaRPr lang="es-EC" sz="3400" dirty="0" smtClean="0"/>
          </a:p>
          <a:p>
            <a:pPr algn="just" fontAlgn="auto">
              <a:spcAft>
                <a:spcPts val="0"/>
              </a:spcAft>
              <a:buFont typeface="Arial" pitchFamily="34" charset="0"/>
              <a:buNone/>
              <a:defRPr/>
            </a:pPr>
            <a:r>
              <a:rPr lang="es-EC" sz="3400" dirty="0" smtClean="0"/>
              <a:t>	Guayaquil, 31 de Junio del 2009</a:t>
            </a:r>
          </a:p>
          <a:p>
            <a:pPr algn="just" fontAlgn="auto">
              <a:spcAft>
                <a:spcPts val="0"/>
              </a:spcAft>
              <a:buFont typeface="Arial" pitchFamily="34" charset="0"/>
              <a:buNone/>
              <a:defRPr/>
            </a:pPr>
            <a:r>
              <a:rPr lang="es-EC" sz="3400" dirty="0" smtClean="0"/>
              <a:t>	</a:t>
            </a:r>
            <a:r>
              <a:rPr lang="es-EC" sz="3400" b="1" dirty="0" smtClean="0"/>
              <a:t>1.- </a:t>
            </a:r>
            <a:r>
              <a:rPr lang="es-EC" sz="3400" dirty="0" smtClean="0"/>
              <a:t>Del examen efectuado a la empresa Construye S.A.  en el período del 1 de Enero al 31 de Diciembre del 2008; realizamos la revisión y evaluación a los Gastos reflejados en los Estados Financieros que afectan a estos rubros.</a:t>
            </a:r>
          </a:p>
          <a:p>
            <a:pPr algn="just" fontAlgn="auto">
              <a:spcAft>
                <a:spcPts val="0"/>
              </a:spcAft>
              <a:buFont typeface="Arial" pitchFamily="34" charset="0"/>
              <a:buNone/>
              <a:defRPr/>
            </a:pPr>
            <a:r>
              <a:rPr lang="es-EC" sz="3400" dirty="0" smtClean="0"/>
              <a:t>	La revisión tuvo como propósito establecer la naturaleza, extensión y conformidad de los procedimientos y el cumplimiento de las Leyes Tributarias y las Normas Ecuatorianas de Contabilidad necesarias para poder expresar nuestra opinión sobre Los Estados Financieros de la Compañía.  Habiendo emitido nuestro informe con las salvedades correspondientes, sobre las cuentas revisadas,  tanto como en los  gastos y los resultados de las operaciones que se reflejan  en Los Estados Financieros.</a:t>
            </a:r>
          </a:p>
          <a:p>
            <a:pPr algn="just" fontAlgn="auto">
              <a:spcAft>
                <a:spcPts val="0"/>
              </a:spcAft>
              <a:buFont typeface="Arial" pitchFamily="34" charset="0"/>
              <a:buNone/>
              <a:defRPr/>
            </a:pPr>
            <a:r>
              <a:rPr lang="es-EC" sz="3400" dirty="0" smtClean="0"/>
              <a:t>	 Las  salvedades  están  expuestas en el párrafo 3.</a:t>
            </a:r>
          </a:p>
          <a:p>
            <a:pPr algn="just" fontAlgn="auto">
              <a:spcAft>
                <a:spcPts val="0"/>
              </a:spcAft>
              <a:buFont typeface="Arial" pitchFamily="34" charset="0"/>
              <a:buNone/>
              <a:defRPr/>
            </a:pPr>
            <a:r>
              <a:rPr lang="es-EC" sz="3400" dirty="0" smtClean="0"/>
              <a:t>	</a:t>
            </a:r>
            <a:r>
              <a:rPr lang="es-EC" sz="3400" b="1" dirty="0" smtClean="0"/>
              <a:t>2.- </a:t>
            </a:r>
            <a:r>
              <a:rPr lang="es-EC" sz="3400" dirty="0" smtClean="0"/>
              <a:t>En cualquier evaluación del cumplimiento tributario de los gastos es posible que existan errores e irregularidades no detectados;  nuestra labor es revelar estas alteraciones, revisando  en la fuente de la información para lo cual; se procedió a localizar los documentos contables y toda la información que sustenten la existencia de estos Gastos. De acuerdo a los resultados de las pruebas realizadas que nos  revelaron inconsistencias  en las transacciones y documentaciones examinadas.  que en nuestra opinión, se consideran incumplimientos durante el periodo revisado que corresponde del 1ro de enero al 31 de diciembre del 2008;  que afectaron significativamente en Los Estados Financieros, que mencionamos en el primer párrafo, con relación al cumplimiento de las  obligaciones establecidas en las normas legales vigentes:</a:t>
            </a:r>
          </a:p>
          <a:p>
            <a:pPr fontAlgn="auto">
              <a:spcAft>
                <a:spcPts val="0"/>
              </a:spcAft>
              <a:buFont typeface="Arial" pitchFamily="34" charset="0"/>
              <a:buChar char="•"/>
              <a:defRPr/>
            </a:pPr>
            <a:endParaRPr lang="es-EC" sz="3600" dirty="0" smtClean="0"/>
          </a:p>
          <a:p>
            <a:pPr fontAlgn="auto">
              <a:spcAft>
                <a:spcPts val="0"/>
              </a:spcAft>
              <a:buFont typeface="Arial" pitchFamily="34" charset="0"/>
              <a:buChar char="•"/>
              <a:defRPr/>
            </a:pPr>
            <a:endParaRPr lang="es-EC"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50" y="1071563"/>
            <a:ext cx="8229600" cy="3929062"/>
          </a:xfrm>
        </p:spPr>
        <p:txBody>
          <a:bodyPr rtlCol="0">
            <a:normAutofit fontScale="55000" lnSpcReduction="20000"/>
          </a:bodyPr>
          <a:lstStyle/>
          <a:p>
            <a:pPr algn="just" fontAlgn="auto">
              <a:spcAft>
                <a:spcPts val="0"/>
              </a:spcAft>
              <a:buFont typeface="Arial" pitchFamily="34" charset="0"/>
              <a:buNone/>
              <a:defRPr/>
            </a:pPr>
            <a:r>
              <a:rPr lang="es-EC" dirty="0" smtClean="0"/>
              <a:t>	3.- El cumplimiento por parte de la Compañía de las mencionadas obligaciones, así como los criterios de aplicación de las normas tributarias, son responsabilidad de su Administración;  tales criterios podrían eventualmente no ser compartidos por las autoridades competentes.  Este informe debe ser leído en forma conjunta con el informe sobre los estados financieros mencionado en el primer párrafo.</a:t>
            </a:r>
          </a:p>
          <a:p>
            <a:pPr algn="just" fontAlgn="auto">
              <a:spcAft>
                <a:spcPts val="0"/>
              </a:spcAft>
              <a:buFont typeface="Arial" pitchFamily="34" charset="0"/>
              <a:buNone/>
              <a:defRPr/>
            </a:pPr>
            <a:endParaRPr lang="es-EC" dirty="0" smtClean="0"/>
          </a:p>
          <a:p>
            <a:pPr algn="just" fontAlgn="auto">
              <a:spcAft>
                <a:spcPts val="0"/>
              </a:spcAft>
              <a:buFont typeface="Arial" pitchFamily="34" charset="0"/>
              <a:buNone/>
              <a:defRPr/>
            </a:pPr>
            <a:r>
              <a:rPr lang="es-EC" dirty="0" smtClean="0"/>
              <a:t>	Presentación de las declaraciones como agente de retención, y pago de las retenciones a que está obligada a realizar la Compañía de conformidad con las disposiciones legales.</a:t>
            </a:r>
          </a:p>
          <a:p>
            <a:pPr algn="just" fontAlgn="auto">
              <a:spcAft>
                <a:spcPts val="0"/>
              </a:spcAft>
              <a:buFont typeface="Arial" pitchFamily="34" charset="0"/>
              <a:buNone/>
              <a:defRPr/>
            </a:pPr>
            <a:r>
              <a:rPr lang="es-EC" dirty="0" smtClean="0"/>
              <a:t>	En cumplimiento de lo dispuesto en la  Resolución del Servicio de Rentas Internas NAC-DGER2006-0214 publicada en el Registro Oficial 252 del 17 de abril del 2006, informamos que existen recomendaciones y aspectos de carácter tributario, entre los cuales se pudieron detectar diferencias, relacionadas con el Impuesto a la Renta, las Retenciones en la Fuente,  por la Autoridad Fiscal.  Dichos aspectos se detallan en la Parte III del presente informe, Recomendaciones sobre aspectos tributarios, la cual es parte integrante del Informe de Cumplimiento Tributario.  </a:t>
            </a:r>
            <a:endParaRPr lang="es-EC"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25"/>
            <a:ext cx="8229600" cy="5697538"/>
          </a:xfrm>
        </p:spPr>
        <p:txBody>
          <a:bodyPr rtlCol="0">
            <a:normAutofit fontScale="62500" lnSpcReduction="20000"/>
          </a:bodyPr>
          <a:lstStyle/>
          <a:p>
            <a:pPr algn="just" fontAlgn="auto">
              <a:spcAft>
                <a:spcPts val="0"/>
              </a:spcAft>
              <a:buFont typeface="Arial" pitchFamily="34" charset="0"/>
              <a:buNone/>
              <a:defRPr/>
            </a:pPr>
            <a:r>
              <a:rPr lang="es-EC" b="1" dirty="0" smtClean="0"/>
              <a:t>	Retención en la Fuente</a:t>
            </a:r>
            <a:endParaRPr lang="es-EC" dirty="0" smtClean="0"/>
          </a:p>
          <a:p>
            <a:pPr algn="just" fontAlgn="auto">
              <a:spcAft>
                <a:spcPts val="0"/>
              </a:spcAft>
              <a:buFont typeface="Arial" pitchFamily="34" charset="0"/>
              <a:buNone/>
              <a:defRPr/>
            </a:pPr>
            <a:r>
              <a:rPr lang="es-EC" b="1" dirty="0" smtClean="0"/>
              <a:t>	Emisión y Entrega de Comprobantes de Retención Gastos Administrativos</a:t>
            </a:r>
            <a:endParaRPr lang="es-EC" dirty="0" smtClean="0"/>
          </a:p>
          <a:p>
            <a:pPr algn="just" fontAlgn="auto">
              <a:spcAft>
                <a:spcPts val="0"/>
              </a:spcAft>
              <a:buFont typeface="Arial" pitchFamily="34" charset="0"/>
              <a:buNone/>
              <a:defRPr/>
            </a:pPr>
            <a:r>
              <a:rPr lang="es-EC" dirty="0" smtClean="0"/>
              <a:t>	Art. 50.- Obligaciones de los agentes de retención.-  La retención en la fuente deberá realizarse al momento del pago o crédito en cuenta, lo que suceda primero. Los agentes de retención están obligados a entregar el respectivo comprobante de retención, dentro del término no mayor de cinco días de recibido el comprobante de venta, a las personas a quienes deben efectuar la retención. En el caso de las retenciones por ingresos del trabajo en relación de dependencia, el comprobante de retención será entregado dentro del mes de enero de cada año en relación con las rentas del año precedente. Así mismo, están obligados a declarar y depositar mensualmente los valores retenidos en las entidades legalmente autorizadas para recaudar tributos, en las fechas y en la forma que determine el reglamento.</a:t>
            </a:r>
          </a:p>
          <a:p>
            <a:pPr algn="just" fontAlgn="auto">
              <a:spcAft>
                <a:spcPts val="0"/>
              </a:spcAft>
              <a:buFont typeface="Arial" pitchFamily="34" charset="0"/>
              <a:buNone/>
              <a:defRPr/>
            </a:pPr>
            <a:endParaRPr lang="es-EC" dirty="0" smtClean="0"/>
          </a:p>
          <a:p>
            <a:pPr algn="just" fontAlgn="auto">
              <a:spcAft>
                <a:spcPts val="0"/>
              </a:spcAft>
              <a:buFont typeface="Arial" pitchFamily="34" charset="0"/>
              <a:buNone/>
              <a:defRPr/>
            </a:pPr>
            <a:r>
              <a:rPr lang="es-EC" b="1" dirty="0" smtClean="0"/>
              <a:t>	Código Tributario</a:t>
            </a:r>
            <a:endParaRPr lang="es-EC" dirty="0" smtClean="0"/>
          </a:p>
          <a:p>
            <a:pPr algn="just" fontAlgn="auto">
              <a:spcAft>
                <a:spcPts val="0"/>
              </a:spcAft>
              <a:buFont typeface="Arial" pitchFamily="34" charset="0"/>
              <a:buNone/>
              <a:defRPr/>
            </a:pPr>
            <a:r>
              <a:rPr lang="es-EC" dirty="0" smtClean="0"/>
              <a:t>	Constituye defraudación, todo acto de simulación, ocultación, falsedad o engaño, que induce a error en la determinación de la obligación tributaria, o por los que se deja de pagar en todo o en parte los tributos realmente debidos, en provecho propio o de tercero (Art.342)</a:t>
            </a:r>
          </a:p>
          <a:p>
            <a:pPr fontAlgn="auto">
              <a:spcAft>
                <a:spcPts val="0"/>
              </a:spcAft>
              <a:buFont typeface="Arial" pitchFamily="34" charset="0"/>
              <a:buChar char="•"/>
              <a:defRPr/>
            </a:pPr>
            <a:endParaRPr lang="es-EC"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38" y="357188"/>
            <a:ext cx="8229600" cy="3857625"/>
          </a:xfrm>
        </p:spPr>
        <p:txBody>
          <a:bodyPr rtlCol="0">
            <a:normAutofit fontScale="62500" lnSpcReduction="20000"/>
          </a:bodyPr>
          <a:lstStyle/>
          <a:p>
            <a:pPr fontAlgn="auto">
              <a:spcAft>
                <a:spcPts val="0"/>
              </a:spcAft>
              <a:buFont typeface="Arial" pitchFamily="34" charset="0"/>
              <a:buNone/>
              <a:defRPr/>
            </a:pPr>
            <a:r>
              <a:rPr lang="es-EC" b="1" dirty="0" smtClean="0"/>
              <a:t>	Observación</a:t>
            </a:r>
            <a:endParaRPr lang="es-EC" dirty="0" smtClean="0"/>
          </a:p>
          <a:p>
            <a:pPr fontAlgn="auto">
              <a:spcAft>
                <a:spcPts val="0"/>
              </a:spcAft>
              <a:buFont typeface="Arial" pitchFamily="34" charset="0"/>
              <a:buNone/>
              <a:defRPr/>
            </a:pPr>
            <a:r>
              <a:rPr lang="es-EC" dirty="0" smtClean="0"/>
              <a:t>	De acuerdo a las pruebas físicas que realizamos durante la auditoría evidenciamos anomalías e irregularidades que se generaron por errores de impresión, descuido de parte del contador, aplicación incorrecta de los porcentajes de retención, pérdida de facturas, deterioro de facturas, además de que no se registran los movimientos contables a la fecha que se generaron lo que ocasiona que se atrasen en pagos a proveedores, empleados y a los organismo de control.</a:t>
            </a:r>
          </a:p>
          <a:p>
            <a:pPr fontAlgn="auto">
              <a:spcAft>
                <a:spcPts val="0"/>
              </a:spcAft>
              <a:buFont typeface="Arial" pitchFamily="34" charset="0"/>
              <a:buNone/>
              <a:defRPr/>
            </a:pPr>
            <a:endParaRPr lang="es-EC" dirty="0" smtClean="0"/>
          </a:p>
          <a:p>
            <a:pPr fontAlgn="auto">
              <a:spcAft>
                <a:spcPts val="0"/>
              </a:spcAft>
              <a:buFont typeface="Arial" pitchFamily="34" charset="0"/>
              <a:buNone/>
              <a:defRPr/>
            </a:pPr>
            <a:r>
              <a:rPr lang="es-EC" b="1" dirty="0" smtClean="0"/>
              <a:t>	GASTOS ADMINISTRATIVOS NO DEDUCIBLE SIN SOPORTE DE FACTURAS.</a:t>
            </a:r>
            <a:endParaRPr lang="es-EC" dirty="0" smtClean="0"/>
          </a:p>
          <a:p>
            <a:pPr fontAlgn="auto">
              <a:spcAft>
                <a:spcPts val="0"/>
              </a:spcAft>
              <a:buFont typeface="Arial" pitchFamily="34" charset="0"/>
              <a:buNone/>
              <a:defRPr/>
            </a:pPr>
            <a:r>
              <a:rPr lang="es-EC" dirty="0" smtClean="0"/>
              <a:t>	En base a la muestra que tomamos para verificar si se cumple con lo estipulado en  la LORTI y así clasificar de manera correcta los Gastos Deducibles y No Deducibles que se muestran en la siguiente tabla los Gastos no deducibles.</a:t>
            </a:r>
          </a:p>
          <a:p>
            <a:pPr fontAlgn="auto">
              <a:spcAft>
                <a:spcPts val="0"/>
              </a:spcAft>
              <a:buFont typeface="Arial" pitchFamily="34" charset="0"/>
              <a:buChar char="•"/>
              <a:defRPr/>
            </a:pPr>
            <a:endParaRPr lang="es-EC" dirty="0"/>
          </a:p>
        </p:txBody>
      </p:sp>
      <p:pic>
        <p:nvPicPr>
          <p:cNvPr id="90115" name="Picture 2"/>
          <p:cNvPicPr>
            <a:picLocks noChangeAspect="1" noChangeArrowheads="1"/>
          </p:cNvPicPr>
          <p:nvPr/>
        </p:nvPicPr>
        <p:blipFill>
          <a:blip r:embed="rId2"/>
          <a:srcRect l="24902" t="33203" r="17969" b="44336"/>
          <a:stretch>
            <a:fillRect/>
          </a:stretch>
        </p:blipFill>
        <p:spPr bwMode="auto">
          <a:xfrm>
            <a:off x="1143000" y="4214813"/>
            <a:ext cx="7358063" cy="200025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63" y="714375"/>
            <a:ext cx="8229600" cy="4525963"/>
          </a:xfrm>
        </p:spPr>
        <p:txBody>
          <a:bodyPr rtlCol="0">
            <a:normAutofit fontScale="62500" lnSpcReduction="20000"/>
          </a:bodyPr>
          <a:lstStyle/>
          <a:p>
            <a:pPr algn="just" fontAlgn="auto">
              <a:spcAft>
                <a:spcPts val="0"/>
              </a:spcAft>
              <a:buFont typeface="Arial" pitchFamily="34" charset="0"/>
              <a:buNone/>
              <a:defRPr/>
            </a:pPr>
            <a:r>
              <a:rPr lang="es-EC" b="1" dirty="0" smtClean="0"/>
              <a:t>	Observaciones</a:t>
            </a:r>
            <a:endParaRPr lang="es-EC" dirty="0" smtClean="0"/>
          </a:p>
          <a:p>
            <a:pPr algn="just" fontAlgn="auto">
              <a:spcAft>
                <a:spcPts val="0"/>
              </a:spcAft>
              <a:buFont typeface="Arial" pitchFamily="34" charset="0"/>
              <a:buChar char="•"/>
              <a:defRPr/>
            </a:pPr>
            <a:r>
              <a:rPr lang="es-EC" dirty="0" smtClean="0"/>
              <a:t>En los gastos administrativos los valores que constan como no deducible se deben a que no cuentan con el soporte de facturas o cualquier otro documento que respalde el gasto efectuado.</a:t>
            </a:r>
          </a:p>
          <a:p>
            <a:pPr algn="just" fontAlgn="auto">
              <a:spcAft>
                <a:spcPts val="0"/>
              </a:spcAft>
              <a:buFont typeface="Arial" pitchFamily="34" charset="0"/>
              <a:buChar char="•"/>
              <a:defRPr/>
            </a:pPr>
            <a:r>
              <a:rPr lang="es-EC" dirty="0" smtClean="0"/>
              <a:t>Considerando el volumen de transacciones que a diario debe registrar la compañía, existe el riesgo de la pérdida de la documentación contable, debido a que la persona encargada de realizar esta actividad, debe realizar el registro y el archivo del mismo. El lugar donde se encuentra el archivador está a disposición de cualquier persona que ingrese a la compañía.</a:t>
            </a:r>
          </a:p>
          <a:p>
            <a:pPr algn="just" fontAlgn="auto">
              <a:spcAft>
                <a:spcPts val="0"/>
              </a:spcAft>
              <a:buFont typeface="Arial" pitchFamily="34" charset="0"/>
              <a:buNone/>
              <a:defRPr/>
            </a:pPr>
            <a:r>
              <a:rPr lang="es-EC" b="1" dirty="0" smtClean="0"/>
              <a:t>	</a:t>
            </a:r>
          </a:p>
          <a:p>
            <a:pPr algn="just" fontAlgn="auto">
              <a:spcAft>
                <a:spcPts val="0"/>
              </a:spcAft>
              <a:buFont typeface="Arial" pitchFamily="34" charset="0"/>
              <a:buNone/>
              <a:defRPr/>
            </a:pPr>
            <a:r>
              <a:rPr lang="es-EC" b="1" dirty="0" smtClean="0"/>
              <a:t>	Recomendación </a:t>
            </a:r>
            <a:endParaRPr lang="es-EC" dirty="0" smtClean="0"/>
          </a:p>
          <a:p>
            <a:pPr algn="just" fontAlgn="auto">
              <a:spcAft>
                <a:spcPts val="0"/>
              </a:spcAft>
              <a:buFont typeface="Arial" pitchFamily="34" charset="0"/>
              <a:buChar char="•"/>
              <a:defRPr/>
            </a:pPr>
            <a:r>
              <a:rPr lang="es-EC" dirty="0" smtClean="0"/>
              <a:t>Determinamos que es de vital importancia, que se realice un control de la persona encargada de registrar las transacciones y el archivo de la documentación contable, con lo cual se mejoraría notablemente la reducción de la pérdida de facturas u otro documento.  </a:t>
            </a:r>
          </a:p>
          <a:p>
            <a:pPr fontAlgn="auto">
              <a:spcAft>
                <a:spcPts val="0"/>
              </a:spcAft>
              <a:buFont typeface="Arial" pitchFamily="34" charset="0"/>
              <a:buChar char="•"/>
              <a:defRPr/>
            </a:pPr>
            <a:endParaRPr lang="es-EC"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75"/>
            <a:ext cx="8229600" cy="703263"/>
          </a:xfrm>
        </p:spPr>
        <p:txBody>
          <a:bodyPr rtlCol="0">
            <a:normAutofit fontScale="90000"/>
          </a:bodyPr>
          <a:lstStyle/>
          <a:p>
            <a:pPr fontAlgn="auto">
              <a:spcAft>
                <a:spcPts val="0"/>
              </a:spcAft>
              <a:defRPr/>
            </a:pPr>
            <a:r>
              <a:rPr lang="es-EC" sz="3100" b="1" dirty="0" smtClean="0"/>
              <a:t>Gastos No deducibles por Dirección Errónea y Deterioro de Facturas</a:t>
            </a:r>
            <a:r>
              <a:rPr lang="es-EC" dirty="0" smtClean="0"/>
              <a:t/>
            </a:r>
            <a:br>
              <a:rPr lang="es-EC" dirty="0" smtClean="0"/>
            </a:br>
            <a:endParaRPr lang="es-EC" dirty="0"/>
          </a:p>
        </p:txBody>
      </p:sp>
      <p:sp>
        <p:nvSpPr>
          <p:cNvPr id="3" name="2 Marcador de contenido"/>
          <p:cNvSpPr>
            <a:spLocks noGrp="1"/>
          </p:cNvSpPr>
          <p:nvPr>
            <p:ph idx="1"/>
          </p:nvPr>
        </p:nvSpPr>
        <p:spPr>
          <a:xfrm>
            <a:off x="457200" y="1285875"/>
            <a:ext cx="8229600" cy="2643188"/>
          </a:xfrm>
        </p:spPr>
        <p:txBody>
          <a:bodyPr rtlCol="0">
            <a:normAutofit fontScale="55000" lnSpcReduction="20000"/>
          </a:bodyPr>
          <a:lstStyle/>
          <a:p>
            <a:pPr algn="just" fontAlgn="auto">
              <a:spcAft>
                <a:spcPts val="0"/>
              </a:spcAft>
              <a:buFont typeface="Arial" pitchFamily="34" charset="0"/>
              <a:buNone/>
              <a:defRPr/>
            </a:pPr>
            <a:r>
              <a:rPr lang="es-EC" b="1" dirty="0" smtClean="0"/>
              <a:t>	Observaciones</a:t>
            </a:r>
            <a:endParaRPr lang="es-EC" dirty="0" smtClean="0"/>
          </a:p>
          <a:p>
            <a:pPr algn="just" fontAlgn="auto">
              <a:spcAft>
                <a:spcPts val="0"/>
              </a:spcAft>
              <a:buFont typeface="Arial" pitchFamily="34" charset="0"/>
              <a:buChar char="•"/>
              <a:defRPr/>
            </a:pPr>
            <a:r>
              <a:rPr lang="es-EC" dirty="0" smtClean="0"/>
              <a:t>Se Determina que figuran en la factura la dirección de otro lugar, se pudo constatar que la dirección mencionada pertenecían al dueño y al gerente de la compañía; en otros casos no existían las planillas de luz, agua y de teléfono en la cuenta Servicios.</a:t>
            </a:r>
          </a:p>
          <a:p>
            <a:pPr algn="just" fontAlgn="auto">
              <a:spcAft>
                <a:spcPts val="0"/>
              </a:spcAft>
              <a:buFont typeface="Arial" pitchFamily="34" charset="0"/>
              <a:buChar char="•"/>
              <a:defRPr/>
            </a:pPr>
            <a:r>
              <a:rPr lang="es-EC" dirty="0" smtClean="0"/>
              <a:t>Los rubros procesamiento de datos, servicio de guardianía, arriendos de oficina, repuestos, mantenimiento y reparación de oficina,  seguros y reaseguros,  presentan el mismo error mencionados en el párrafo anterior. </a:t>
            </a:r>
          </a:p>
          <a:p>
            <a:pPr algn="just" fontAlgn="auto">
              <a:spcAft>
                <a:spcPts val="0"/>
              </a:spcAft>
              <a:buFont typeface="Arial" pitchFamily="34" charset="0"/>
              <a:buChar char="•"/>
              <a:defRPr/>
            </a:pPr>
            <a:r>
              <a:rPr lang="es-EC" dirty="0" smtClean="0"/>
              <a:t>En el rubro</a:t>
            </a:r>
            <a:r>
              <a:rPr lang="es-EC" b="1" dirty="0" smtClean="0"/>
              <a:t> otros</a:t>
            </a:r>
            <a:r>
              <a:rPr lang="es-EC" dirty="0" smtClean="0"/>
              <a:t> se verificó que este gasto no contaba con la documentación necesaria que respalde el asiento contable.</a:t>
            </a:r>
          </a:p>
          <a:p>
            <a:pPr fontAlgn="auto">
              <a:spcAft>
                <a:spcPts val="0"/>
              </a:spcAft>
              <a:buFont typeface="Arial" pitchFamily="34" charset="0"/>
              <a:buChar char="•"/>
              <a:defRPr/>
            </a:pPr>
            <a:endParaRPr lang="es-EC" dirty="0"/>
          </a:p>
        </p:txBody>
      </p:sp>
      <p:pic>
        <p:nvPicPr>
          <p:cNvPr id="92164" name="Picture 2"/>
          <p:cNvPicPr>
            <a:picLocks noChangeAspect="1" noChangeArrowheads="1"/>
          </p:cNvPicPr>
          <p:nvPr/>
        </p:nvPicPr>
        <p:blipFill>
          <a:blip r:embed="rId2"/>
          <a:srcRect l="27100" t="33203" r="21631" b="33594"/>
          <a:stretch>
            <a:fillRect/>
          </a:stretch>
        </p:blipFill>
        <p:spPr bwMode="auto">
          <a:xfrm>
            <a:off x="1500188" y="4000500"/>
            <a:ext cx="6215062" cy="24288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ES" b="1" smtClean="0"/>
              <a:t> Marco Legal  </a:t>
            </a:r>
            <a:endParaRPr lang="es-EC" smtClean="0"/>
          </a:p>
        </p:txBody>
      </p:sp>
      <p:sp>
        <p:nvSpPr>
          <p:cNvPr id="10243" name="2 Marcador de contenido"/>
          <p:cNvSpPr>
            <a:spLocks noGrp="1"/>
          </p:cNvSpPr>
          <p:nvPr>
            <p:ph idx="1"/>
          </p:nvPr>
        </p:nvSpPr>
        <p:spPr/>
        <p:txBody>
          <a:bodyPr/>
          <a:lstStyle/>
          <a:p>
            <a:pPr algn="just">
              <a:buFont typeface="Arial" charset="0"/>
              <a:buNone/>
            </a:pPr>
            <a:r>
              <a:rPr lang="es-ES" smtClean="0"/>
              <a:t>	El sector de la Construcción se encuentra regulado desde el ámbito fiscal por las normas tributarias estipuladas mediante el código tributario, ley Orgánica del Régimen Tributario Interno (LORTI), Reglamento para la Aplicación de la Ley del Régimen Tributario Interno (RLORTI) y demás Resoluciones. </a:t>
            </a:r>
            <a:endParaRPr lang="es-EC" smtClean="0"/>
          </a:p>
          <a:p>
            <a:endParaRPr lang="es-EC"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500" y="1500188"/>
            <a:ext cx="8229600" cy="4054475"/>
          </a:xfrm>
        </p:spPr>
        <p:txBody>
          <a:bodyPr rtlCol="0">
            <a:normAutofit fontScale="92500" lnSpcReduction="20000"/>
          </a:bodyPr>
          <a:lstStyle/>
          <a:p>
            <a:pPr algn="just" fontAlgn="auto">
              <a:spcAft>
                <a:spcPts val="0"/>
              </a:spcAft>
              <a:buFont typeface="Arial" pitchFamily="34" charset="0"/>
              <a:buNone/>
              <a:defRPr/>
            </a:pPr>
            <a:r>
              <a:rPr lang="es-EC" b="1" dirty="0" smtClean="0"/>
              <a:t>	Recomendaciones</a:t>
            </a:r>
            <a:endParaRPr lang="es-EC" dirty="0" smtClean="0"/>
          </a:p>
          <a:p>
            <a:pPr algn="just" fontAlgn="auto">
              <a:spcAft>
                <a:spcPts val="0"/>
              </a:spcAft>
              <a:buFont typeface="Arial" pitchFamily="34" charset="0"/>
              <a:buChar char="•"/>
              <a:defRPr/>
            </a:pPr>
            <a:r>
              <a:rPr lang="es-EC" dirty="0" smtClean="0"/>
              <a:t>Revisar que las facturas tengan la dirección de la compañía o cualquier otra inconformidad solicitar el respectivo cambio de factura.</a:t>
            </a:r>
          </a:p>
          <a:p>
            <a:pPr algn="just" fontAlgn="auto">
              <a:spcAft>
                <a:spcPts val="0"/>
              </a:spcAft>
              <a:buFont typeface="Arial" pitchFamily="34" charset="0"/>
              <a:buChar char="•"/>
              <a:defRPr/>
            </a:pPr>
            <a:r>
              <a:rPr lang="es-EC" dirty="0" smtClean="0"/>
              <a:t>Archivar la documentación necesaria en un lugar seguro y confiable para evitar pérdidas o deterioros de las mismas.</a:t>
            </a:r>
          </a:p>
          <a:p>
            <a:pPr algn="just" fontAlgn="auto">
              <a:spcAft>
                <a:spcPts val="0"/>
              </a:spcAft>
              <a:buFont typeface="Arial" pitchFamily="34" charset="0"/>
              <a:buChar char="•"/>
              <a:defRPr/>
            </a:pPr>
            <a:r>
              <a:rPr lang="es-EC" dirty="0" smtClean="0"/>
              <a:t>Realizar la entrega de los comprobantes en el periodo establecido por la ley.</a:t>
            </a:r>
            <a:endParaRPr lang="es-EC"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357188"/>
            <a:ext cx="8229600" cy="500062"/>
          </a:xfrm>
        </p:spPr>
        <p:txBody>
          <a:bodyPr rtlCol="0">
            <a:normAutofit fontScale="90000"/>
          </a:bodyPr>
          <a:lstStyle/>
          <a:p>
            <a:pPr fontAlgn="auto">
              <a:spcAft>
                <a:spcPts val="0"/>
              </a:spcAft>
              <a:defRPr/>
            </a:pPr>
            <a:r>
              <a:rPr lang="es-EC" b="1" dirty="0" smtClean="0"/>
              <a:t>Gastos Operacionales</a:t>
            </a:r>
            <a:endParaRPr lang="es-EC" dirty="0"/>
          </a:p>
        </p:txBody>
      </p:sp>
      <p:sp>
        <p:nvSpPr>
          <p:cNvPr id="3" name="2 Marcador de contenido"/>
          <p:cNvSpPr>
            <a:spLocks noGrp="1"/>
          </p:cNvSpPr>
          <p:nvPr>
            <p:ph idx="1"/>
          </p:nvPr>
        </p:nvSpPr>
        <p:spPr>
          <a:xfrm>
            <a:off x="428625" y="928688"/>
            <a:ext cx="8229600" cy="2143125"/>
          </a:xfrm>
        </p:spPr>
        <p:txBody>
          <a:bodyPr rtlCol="0">
            <a:normAutofit fontScale="92500" lnSpcReduction="10000"/>
          </a:bodyPr>
          <a:lstStyle/>
          <a:p>
            <a:pPr algn="just" fontAlgn="auto">
              <a:spcAft>
                <a:spcPts val="0"/>
              </a:spcAft>
              <a:buFont typeface="Arial" pitchFamily="34" charset="0"/>
              <a:buNone/>
              <a:defRPr/>
            </a:pPr>
            <a:r>
              <a:rPr lang="es-EC" b="1" dirty="0" smtClean="0"/>
              <a:t>	</a:t>
            </a:r>
            <a:r>
              <a:rPr lang="es-EC" sz="1900" b="1" dirty="0" smtClean="0"/>
              <a:t>Observación</a:t>
            </a:r>
            <a:endParaRPr lang="es-EC" sz="1900" dirty="0" smtClean="0"/>
          </a:p>
          <a:p>
            <a:pPr algn="just" fontAlgn="auto">
              <a:spcAft>
                <a:spcPts val="0"/>
              </a:spcAft>
              <a:buFont typeface="Arial" pitchFamily="34" charset="0"/>
              <a:buChar char="•"/>
              <a:defRPr/>
            </a:pPr>
            <a:r>
              <a:rPr lang="es-EC" sz="1900" dirty="0" smtClean="0"/>
              <a:t>La cuenta gastos de construcción  tiene un alto movimiento de dinero, en algunas ocasiones se compran materiales a pequeños proveedores que no poseen talonario de facturas o cualquier otro comprobante que respalde la compra de los materiales.</a:t>
            </a:r>
          </a:p>
          <a:p>
            <a:pPr algn="just" fontAlgn="auto">
              <a:spcAft>
                <a:spcPts val="0"/>
              </a:spcAft>
              <a:buFont typeface="Arial" pitchFamily="34" charset="0"/>
              <a:buChar char="•"/>
              <a:defRPr/>
            </a:pPr>
            <a:r>
              <a:rPr lang="es-EC" sz="1900" dirty="0" smtClean="0"/>
              <a:t>Las compras son informales y esto genera un 6% del total de gasto de construcción  en gastos no deducible para la compañía.</a:t>
            </a:r>
            <a:endParaRPr lang="es-EC" sz="1900" dirty="0"/>
          </a:p>
        </p:txBody>
      </p:sp>
      <p:pic>
        <p:nvPicPr>
          <p:cNvPr id="94212" name="Picture 2"/>
          <p:cNvPicPr>
            <a:picLocks noChangeAspect="1" noChangeArrowheads="1"/>
          </p:cNvPicPr>
          <p:nvPr/>
        </p:nvPicPr>
        <p:blipFill>
          <a:blip r:embed="rId2"/>
          <a:srcRect l="24170" t="41016" r="17969" b="42381"/>
          <a:stretch>
            <a:fillRect/>
          </a:stretch>
        </p:blipFill>
        <p:spPr bwMode="auto">
          <a:xfrm>
            <a:off x="785813" y="3071813"/>
            <a:ext cx="7286625" cy="1214437"/>
          </a:xfrm>
          <a:prstGeom prst="rect">
            <a:avLst/>
          </a:prstGeom>
          <a:noFill/>
          <a:ln w="9525">
            <a:noFill/>
            <a:miter lim="800000"/>
            <a:headEnd/>
            <a:tailEnd/>
          </a:ln>
        </p:spPr>
      </p:pic>
      <p:sp>
        <p:nvSpPr>
          <p:cNvPr id="94213" name="4 CuadroTexto"/>
          <p:cNvSpPr txBox="1">
            <a:spLocks noChangeArrowheads="1"/>
          </p:cNvSpPr>
          <p:nvPr/>
        </p:nvSpPr>
        <p:spPr bwMode="auto">
          <a:xfrm>
            <a:off x="857250" y="4429125"/>
            <a:ext cx="7572375" cy="2032000"/>
          </a:xfrm>
          <a:prstGeom prst="rect">
            <a:avLst/>
          </a:prstGeom>
          <a:noFill/>
          <a:ln w="9525">
            <a:noFill/>
            <a:miter lim="800000"/>
            <a:headEnd/>
            <a:tailEnd/>
          </a:ln>
        </p:spPr>
        <p:txBody>
          <a:bodyPr>
            <a:spAutoFit/>
          </a:bodyPr>
          <a:lstStyle/>
          <a:p>
            <a:pPr algn="just"/>
            <a:r>
              <a:rPr lang="es-EC" b="1">
                <a:latin typeface="Calibri" pitchFamily="34" charset="0"/>
              </a:rPr>
              <a:t> Recomendación</a:t>
            </a:r>
            <a:endParaRPr lang="es-EC">
              <a:latin typeface="Calibri" pitchFamily="34" charset="0"/>
            </a:endParaRPr>
          </a:p>
          <a:p>
            <a:pPr algn="just"/>
            <a:r>
              <a:rPr lang="es-EC">
                <a:latin typeface="Calibri" pitchFamily="34" charset="0"/>
              </a:rPr>
              <a:t>Determinamos que el departamento de compras debe trabajar de manera conjunta con el personal de presupuesto, a fin que se planifique la reposición de inventarios, de esta manera se mejoraría la cantidad de materiales necesarios en la construcción de una obra, evitando la compra del mismo a vendedores informales, mejorando notablemente la justificación de estos gastos al fisco.</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87"/>
          </a:xfrm>
        </p:spPr>
        <p:txBody>
          <a:bodyPr rtlCol="0">
            <a:normAutofit fontScale="90000"/>
          </a:bodyPr>
          <a:lstStyle/>
          <a:p>
            <a:pPr fontAlgn="auto">
              <a:spcAft>
                <a:spcPts val="0"/>
              </a:spcAft>
              <a:defRPr/>
            </a:pPr>
            <a:r>
              <a:rPr lang="es-EC" b="1" dirty="0" smtClean="0"/>
              <a:t> </a:t>
            </a:r>
            <a:r>
              <a:rPr lang="es-EC" dirty="0" smtClean="0"/>
              <a:t/>
            </a:r>
            <a:br>
              <a:rPr lang="es-EC" dirty="0" smtClean="0"/>
            </a:br>
            <a:r>
              <a:rPr lang="es-EC" b="1" dirty="0" smtClean="0"/>
              <a:t>Gastos Financieros</a:t>
            </a:r>
            <a:r>
              <a:rPr lang="es-EC" dirty="0" smtClean="0"/>
              <a:t/>
            </a:r>
            <a:br>
              <a:rPr lang="es-EC" dirty="0" smtClean="0"/>
            </a:br>
            <a:endParaRPr lang="es-EC" dirty="0"/>
          </a:p>
        </p:txBody>
      </p:sp>
      <p:sp>
        <p:nvSpPr>
          <p:cNvPr id="3" name="2 Marcador de contenido"/>
          <p:cNvSpPr>
            <a:spLocks noGrp="1"/>
          </p:cNvSpPr>
          <p:nvPr>
            <p:ph idx="1"/>
          </p:nvPr>
        </p:nvSpPr>
        <p:spPr>
          <a:xfrm>
            <a:off x="457200" y="1071563"/>
            <a:ext cx="8229600" cy="3571875"/>
          </a:xfrm>
        </p:spPr>
        <p:txBody>
          <a:bodyPr rtlCol="0">
            <a:normAutofit fontScale="55000" lnSpcReduction="20000"/>
          </a:bodyPr>
          <a:lstStyle/>
          <a:p>
            <a:pPr algn="just" fontAlgn="auto">
              <a:spcAft>
                <a:spcPts val="0"/>
              </a:spcAft>
              <a:buFont typeface="Arial" pitchFamily="34" charset="0"/>
              <a:buNone/>
              <a:defRPr/>
            </a:pPr>
            <a:r>
              <a:rPr lang="es-EC" b="1" dirty="0" smtClean="0"/>
              <a:t>	Ley Orgánica del Régimen Tributario Interno</a:t>
            </a:r>
            <a:endParaRPr lang="es-EC" dirty="0" smtClean="0"/>
          </a:p>
          <a:p>
            <a:pPr algn="just" fontAlgn="auto">
              <a:spcAft>
                <a:spcPts val="0"/>
              </a:spcAft>
              <a:buFont typeface="Arial" pitchFamily="34" charset="0"/>
              <a:buNone/>
              <a:defRPr/>
            </a:pPr>
            <a:r>
              <a:rPr lang="es-ES" dirty="0" smtClean="0"/>
              <a:t>	Art. 26.-</a:t>
            </a:r>
            <a:endParaRPr lang="es-EC" dirty="0" smtClean="0"/>
          </a:p>
          <a:p>
            <a:pPr algn="just" fontAlgn="auto">
              <a:spcAft>
                <a:spcPts val="0"/>
              </a:spcAft>
              <a:buFont typeface="Arial" pitchFamily="34" charset="0"/>
              <a:buNone/>
              <a:defRPr/>
            </a:pPr>
            <a:r>
              <a:rPr lang="es-ES" i="1" dirty="0" smtClean="0"/>
              <a:t>	Otras deducciones.- Núm. 2 de la LORTI Los intereses y más costos financieros por deudas contraídas con sociedades no sujetas al control de la Superintendencia de Bancos y con personas naturales, siempre que se haya efectuado la respectiva retención en la fuente por el Impuesto a la Renta.</a:t>
            </a:r>
            <a:endParaRPr lang="es-EC" dirty="0" smtClean="0"/>
          </a:p>
          <a:p>
            <a:pPr algn="just" fontAlgn="auto">
              <a:spcAft>
                <a:spcPts val="0"/>
              </a:spcAft>
              <a:buFont typeface="Arial" pitchFamily="34" charset="0"/>
              <a:buNone/>
              <a:defRPr/>
            </a:pPr>
            <a:endParaRPr lang="es-EC" dirty="0" smtClean="0"/>
          </a:p>
          <a:p>
            <a:pPr algn="just" fontAlgn="auto">
              <a:spcAft>
                <a:spcPts val="0"/>
              </a:spcAft>
              <a:buFont typeface="Arial" pitchFamily="34" charset="0"/>
              <a:buNone/>
              <a:defRPr/>
            </a:pPr>
            <a:r>
              <a:rPr lang="es-ES" b="1" dirty="0" smtClean="0"/>
              <a:t>	Observaciones</a:t>
            </a:r>
            <a:endParaRPr lang="es-EC" dirty="0" smtClean="0"/>
          </a:p>
          <a:p>
            <a:pPr algn="just" fontAlgn="auto">
              <a:spcAft>
                <a:spcPts val="0"/>
              </a:spcAft>
              <a:buFont typeface="Arial" pitchFamily="34" charset="0"/>
              <a:buNone/>
              <a:defRPr/>
            </a:pPr>
            <a:r>
              <a:rPr lang="es-EC" dirty="0" smtClean="0"/>
              <a:t>	Los gastos financieros se deben solo a aperturas de cuentas, los préstamos son realizados a personas naturales para tener financiamiento, por lo tanto este rubro se lo considera en su totalidad como un Gasto No Deducible.</a:t>
            </a:r>
          </a:p>
          <a:p>
            <a:pPr algn="just" fontAlgn="auto">
              <a:spcAft>
                <a:spcPts val="0"/>
              </a:spcAft>
              <a:buFont typeface="Arial" pitchFamily="34" charset="0"/>
              <a:buNone/>
              <a:defRPr/>
            </a:pPr>
            <a:r>
              <a:rPr lang="es-ES" dirty="0" smtClean="0"/>
              <a:t>	A continuación se presenta la siguiente tabla con estos gastos:</a:t>
            </a:r>
            <a:endParaRPr lang="es-EC" dirty="0" smtClean="0"/>
          </a:p>
          <a:p>
            <a:pPr fontAlgn="auto">
              <a:spcAft>
                <a:spcPts val="0"/>
              </a:spcAft>
              <a:buFont typeface="Arial" pitchFamily="34" charset="0"/>
              <a:buChar char="•"/>
              <a:defRPr/>
            </a:pPr>
            <a:endParaRPr lang="es-EC" dirty="0"/>
          </a:p>
        </p:txBody>
      </p:sp>
      <p:pic>
        <p:nvPicPr>
          <p:cNvPr id="95236" name="Picture 2"/>
          <p:cNvPicPr>
            <a:picLocks noChangeAspect="1" noChangeArrowheads="1"/>
          </p:cNvPicPr>
          <p:nvPr/>
        </p:nvPicPr>
        <p:blipFill>
          <a:blip r:embed="rId2"/>
          <a:srcRect l="25635" t="54688" r="20166" b="32617"/>
          <a:stretch>
            <a:fillRect/>
          </a:stretch>
        </p:blipFill>
        <p:spPr bwMode="auto">
          <a:xfrm>
            <a:off x="1000125" y="4214813"/>
            <a:ext cx="7643813"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5" y="928688"/>
            <a:ext cx="8229600" cy="4525962"/>
          </a:xfrm>
        </p:spPr>
        <p:txBody>
          <a:bodyPr rtlCol="0">
            <a:normAutofit fontScale="70000" lnSpcReduction="20000"/>
          </a:bodyPr>
          <a:lstStyle/>
          <a:p>
            <a:pPr algn="just" fontAlgn="auto">
              <a:spcAft>
                <a:spcPts val="0"/>
              </a:spcAft>
              <a:buFont typeface="Arial" pitchFamily="34" charset="0"/>
              <a:buNone/>
              <a:defRPr/>
            </a:pPr>
            <a:r>
              <a:rPr lang="es-EC" dirty="0" smtClean="0"/>
              <a:t>	4.- En cumplimiento de lo dispuesto en la  Resolución del Servicio de Rentas Internas NAC-DGER2006-0214 publicada en el Registro Oficial 252 del 17 de abril del 2006, informamos que existen Conclusiones y recomendaciones de aspectos de carácter tributario, entre los cuales se pudieron detectar diferencias, relacionadas con el Impuesto a la Renta, las Retenciones en la Fuente, y valores que afecten a la base imponible  administrados por la Autoridad Fiscal. las Recomendaciones sobre aspectos tributarios, la cual es parte integrante del Informe de Cumplimiento Tributario.  </a:t>
            </a:r>
          </a:p>
          <a:p>
            <a:pPr algn="just" fontAlgn="auto">
              <a:spcAft>
                <a:spcPts val="0"/>
              </a:spcAft>
              <a:buFont typeface="Arial" pitchFamily="34" charset="0"/>
              <a:buNone/>
              <a:defRPr/>
            </a:pPr>
            <a:endParaRPr lang="es-EC" dirty="0" smtClean="0"/>
          </a:p>
          <a:p>
            <a:pPr algn="just" fontAlgn="auto">
              <a:spcAft>
                <a:spcPts val="0"/>
              </a:spcAft>
              <a:buFont typeface="Arial" pitchFamily="34" charset="0"/>
              <a:buNone/>
              <a:defRPr/>
            </a:pPr>
            <a:r>
              <a:rPr lang="es-EC" dirty="0" smtClean="0"/>
              <a:t>	5.- Este informe se emite exclusivamente para conocimiento de los Accionistas y Administración de Compañía CONSTRUYE S.A.</a:t>
            </a:r>
            <a:endParaRPr lang="es-EC"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571500"/>
            <a:ext cx="8229600" cy="357188"/>
          </a:xfrm>
        </p:spPr>
        <p:txBody>
          <a:bodyPr rtlCol="0">
            <a:normAutofit fontScale="90000"/>
          </a:bodyPr>
          <a:lstStyle/>
          <a:p>
            <a:pPr fontAlgn="auto">
              <a:spcAft>
                <a:spcPts val="0"/>
              </a:spcAft>
              <a:defRPr/>
            </a:pPr>
            <a:r>
              <a:rPr lang="es-ES" b="1" dirty="0" smtClean="0"/>
              <a:t>CONCLUSIONES Y RECOMENDACIONES</a:t>
            </a:r>
            <a:endParaRPr lang="es-EC" dirty="0"/>
          </a:p>
        </p:txBody>
      </p:sp>
      <p:sp>
        <p:nvSpPr>
          <p:cNvPr id="3" name="2 Marcador de contenido"/>
          <p:cNvSpPr>
            <a:spLocks noGrp="1"/>
          </p:cNvSpPr>
          <p:nvPr>
            <p:ph idx="1"/>
          </p:nvPr>
        </p:nvSpPr>
        <p:spPr>
          <a:xfrm>
            <a:off x="457200" y="1428750"/>
            <a:ext cx="8229600" cy="4929188"/>
          </a:xfrm>
        </p:spPr>
        <p:txBody>
          <a:bodyPr rtlCol="0">
            <a:normAutofit fontScale="47500" lnSpcReduction="20000"/>
          </a:bodyPr>
          <a:lstStyle/>
          <a:p>
            <a:pPr fontAlgn="auto">
              <a:spcAft>
                <a:spcPts val="0"/>
              </a:spcAft>
              <a:buFont typeface="Arial" pitchFamily="34" charset="0"/>
              <a:buNone/>
              <a:defRPr/>
            </a:pPr>
            <a:r>
              <a:rPr lang="es-ES" b="1" dirty="0" smtClean="0"/>
              <a:t>	</a:t>
            </a:r>
            <a:r>
              <a:rPr lang="es-ES" sz="5100" b="1" dirty="0" smtClean="0"/>
              <a:t>Conclusiones</a:t>
            </a:r>
            <a:endParaRPr lang="es-EC" sz="5100" dirty="0" smtClean="0"/>
          </a:p>
          <a:p>
            <a:pPr algn="just" fontAlgn="auto">
              <a:spcAft>
                <a:spcPts val="0"/>
              </a:spcAft>
              <a:buFont typeface="Arial" pitchFamily="34" charset="0"/>
              <a:buNone/>
              <a:defRPr/>
            </a:pPr>
            <a:r>
              <a:rPr lang="es-ES" b="1" dirty="0" smtClean="0"/>
              <a:t>	</a:t>
            </a:r>
            <a:r>
              <a:rPr lang="es-ES" sz="3400" dirty="0" smtClean="0"/>
              <a:t>Durante la Auditaría Tributaria Parcial efectuada se ha podido verificar que la cuenta Gastos presenta ciertas inconsistencias en el crédito tributario, que tiene la compañía, aunque la mayoría de estos gastos, están debidamente sustentados con la documentación contable y cumple con lo dispuesto en la Ley Orgánica del Régimen Tributario Interno, Código Tributario y demás leyes establecidas por los organismos de control, en las cuales nos basamos para emitir nuestras conclusiones. El conjunto de la normativa legal que rige el proceso, conceptualización, diseño y ejecución en el desarrollo operativo  de la empresa en las retenciones, y pagos de impuestos al sistema de rentas internas, cabe indicar que Construye S.A. se enmarca en la mayoría  de las normas vigentes.</a:t>
            </a:r>
            <a:endParaRPr lang="es-EC" sz="3400" dirty="0" smtClean="0"/>
          </a:p>
          <a:p>
            <a:pPr algn="just" fontAlgn="auto">
              <a:spcAft>
                <a:spcPts val="0"/>
              </a:spcAft>
              <a:buFont typeface="Arial" pitchFamily="34" charset="0"/>
              <a:buNone/>
              <a:defRPr/>
            </a:pPr>
            <a:endParaRPr lang="es-EC" sz="3400" dirty="0" smtClean="0"/>
          </a:p>
          <a:p>
            <a:pPr algn="just" fontAlgn="auto">
              <a:spcAft>
                <a:spcPts val="0"/>
              </a:spcAft>
              <a:buFont typeface="Arial" pitchFamily="34" charset="0"/>
              <a:buNone/>
              <a:defRPr/>
            </a:pPr>
            <a:r>
              <a:rPr lang="es-ES" sz="3400" dirty="0" smtClean="0"/>
              <a:t>	Las inconsistencias mencionadas en el párrafo anterior en la cuenta gastos hacen referencia a:</a:t>
            </a:r>
            <a:endParaRPr lang="es-EC" sz="3400" dirty="0" smtClean="0"/>
          </a:p>
          <a:p>
            <a:pPr algn="just" fontAlgn="auto">
              <a:spcAft>
                <a:spcPts val="0"/>
              </a:spcAft>
              <a:buFont typeface="Arial" pitchFamily="34" charset="0"/>
              <a:buChar char="•"/>
              <a:defRPr/>
            </a:pPr>
            <a:r>
              <a:rPr lang="es-ES" sz="3400" dirty="0" smtClean="0"/>
              <a:t>Gastos Administrativos reflejan el  45.99%.</a:t>
            </a:r>
            <a:endParaRPr lang="es-EC" sz="3400" dirty="0" smtClean="0"/>
          </a:p>
          <a:p>
            <a:pPr algn="just" fontAlgn="auto">
              <a:spcAft>
                <a:spcPts val="0"/>
              </a:spcAft>
              <a:buFont typeface="Arial" pitchFamily="34" charset="0"/>
              <a:buChar char="•"/>
              <a:defRPr/>
            </a:pPr>
            <a:r>
              <a:rPr lang="es-ES" sz="3400" dirty="0" smtClean="0"/>
              <a:t>sin soporte de Factura o documento contable de respaldo</a:t>
            </a:r>
            <a:endParaRPr lang="es-EC" sz="3400" dirty="0" smtClean="0"/>
          </a:p>
          <a:p>
            <a:pPr algn="just" fontAlgn="auto">
              <a:spcAft>
                <a:spcPts val="0"/>
              </a:spcAft>
              <a:buFont typeface="Arial" pitchFamily="34" charset="0"/>
              <a:buChar char="•"/>
              <a:defRPr/>
            </a:pPr>
            <a:r>
              <a:rPr lang="es-ES" sz="3400" dirty="0" smtClean="0"/>
              <a:t>con dirección Errónea o Deterioro en las Facturas. </a:t>
            </a:r>
            <a:endParaRPr lang="es-EC" sz="3400" dirty="0" smtClean="0"/>
          </a:p>
          <a:p>
            <a:pPr algn="just" fontAlgn="auto">
              <a:spcAft>
                <a:spcPts val="0"/>
              </a:spcAft>
              <a:buFont typeface="Arial" pitchFamily="34" charset="0"/>
              <a:buChar char="•"/>
              <a:defRPr/>
            </a:pPr>
            <a:r>
              <a:rPr lang="es-ES" sz="3400" dirty="0" smtClean="0"/>
              <a:t>Gastos Operacionales sin soporte de Factura o documento contable de respaldo con el 47.45%.</a:t>
            </a:r>
            <a:endParaRPr lang="es-EC" sz="3400" dirty="0" smtClean="0"/>
          </a:p>
          <a:p>
            <a:pPr algn="just" fontAlgn="auto">
              <a:spcAft>
                <a:spcPts val="0"/>
              </a:spcAft>
              <a:buFont typeface="Arial" pitchFamily="34" charset="0"/>
              <a:buChar char="•"/>
              <a:defRPr/>
            </a:pPr>
            <a:r>
              <a:rPr lang="es-ES" sz="3400" dirty="0" smtClean="0"/>
              <a:t>La debilidad detectada dentro la evaluación del control Interno se relaciona directamente con la escasa verificación interna en cuanto al registro de las transacciones y al poco cuidado que tiene el personal encargado de archivar las facturas, comprobantes, misceláneos para sustentar las transacciones realizadas por la compañía.</a:t>
            </a:r>
            <a:endParaRPr lang="es-EC" sz="3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50"/>
            <a:ext cx="8229600" cy="5268913"/>
          </a:xfrm>
        </p:spPr>
        <p:txBody>
          <a:bodyPr rtlCol="0">
            <a:normAutofit fontScale="55000" lnSpcReduction="20000"/>
          </a:bodyPr>
          <a:lstStyle/>
          <a:p>
            <a:pPr fontAlgn="auto">
              <a:spcAft>
                <a:spcPts val="0"/>
              </a:spcAft>
              <a:buFont typeface="Arial" pitchFamily="34" charset="0"/>
              <a:buNone/>
              <a:defRPr/>
            </a:pPr>
            <a:r>
              <a:rPr lang="es-ES" dirty="0" smtClean="0"/>
              <a:t> 	</a:t>
            </a:r>
            <a:r>
              <a:rPr lang="es-ES" sz="4400" b="1" dirty="0" smtClean="0"/>
              <a:t>Conclusiones</a:t>
            </a:r>
            <a:endParaRPr lang="es-ES" sz="4400" dirty="0" smtClean="0"/>
          </a:p>
          <a:p>
            <a:pPr algn="just" fontAlgn="auto">
              <a:spcAft>
                <a:spcPts val="0"/>
              </a:spcAft>
              <a:buFont typeface="Arial" pitchFamily="34" charset="0"/>
              <a:buChar char="•"/>
              <a:defRPr/>
            </a:pPr>
            <a:r>
              <a:rPr lang="es-ES" dirty="0" smtClean="0"/>
              <a:t>Una vez realizadas las pruebas de control y verificación, podemos concluir que los controles implementados por la compañía, no cumplen de manera eficiente para detectar  la presencia de fallas e irregularidades en las operaciones del registro de transacciones y el archivo de los documentos contables.</a:t>
            </a:r>
            <a:endParaRPr lang="es-EC" dirty="0" smtClean="0"/>
          </a:p>
          <a:p>
            <a:pPr algn="just" fontAlgn="auto">
              <a:spcAft>
                <a:spcPts val="0"/>
              </a:spcAft>
              <a:buFont typeface="Arial" pitchFamily="34" charset="0"/>
              <a:buNone/>
              <a:defRPr/>
            </a:pPr>
            <a:endParaRPr lang="es-EC" dirty="0" smtClean="0"/>
          </a:p>
          <a:p>
            <a:pPr algn="just" fontAlgn="auto">
              <a:spcAft>
                <a:spcPts val="0"/>
              </a:spcAft>
              <a:buFont typeface="Arial" pitchFamily="34" charset="0"/>
              <a:buChar char="•"/>
              <a:defRPr/>
            </a:pPr>
            <a:r>
              <a:rPr lang="es-ES" dirty="0" smtClean="0"/>
              <a:t>En cuanto a la entrega de comprobantes de retención, la compañía no los entrega en el período que establece la ley, debido a que en ocasiones no se realiza el pago de facturas.</a:t>
            </a:r>
            <a:endParaRPr lang="es-EC" dirty="0" smtClean="0"/>
          </a:p>
          <a:p>
            <a:pPr algn="just" fontAlgn="auto">
              <a:spcAft>
                <a:spcPts val="0"/>
              </a:spcAft>
              <a:buFont typeface="Arial" pitchFamily="34" charset="0"/>
              <a:buNone/>
              <a:defRPr/>
            </a:pPr>
            <a:endParaRPr lang="es-EC" dirty="0" smtClean="0"/>
          </a:p>
          <a:p>
            <a:pPr algn="just" fontAlgn="auto">
              <a:spcAft>
                <a:spcPts val="0"/>
              </a:spcAft>
              <a:buFont typeface="Arial" pitchFamily="34" charset="0"/>
              <a:buChar char="•"/>
              <a:defRPr/>
            </a:pPr>
            <a:r>
              <a:rPr lang="es-ES" dirty="0" smtClean="0"/>
              <a:t>La documentación faltante por deterioro o pérdida de archivos, su causa principal como ya se ha mencionado en párrafos anteriores, se debe al cambio de domicilio en agosto del 2008, hubo ciertos inconvenientes ocasionando que se perdiera ciertos documentos contables que respaldaran el gasto de las transacciones realizadas en el periodo fiscal evaluado.</a:t>
            </a:r>
            <a:endParaRPr lang="es-EC" dirty="0" smtClean="0"/>
          </a:p>
          <a:p>
            <a:pPr algn="just" fontAlgn="auto">
              <a:spcAft>
                <a:spcPts val="0"/>
              </a:spcAft>
              <a:buFont typeface="Arial" pitchFamily="34" charset="0"/>
              <a:buNone/>
              <a:defRPr/>
            </a:pPr>
            <a:endParaRPr lang="es-EC" dirty="0" smtClean="0"/>
          </a:p>
          <a:p>
            <a:pPr algn="just" fontAlgn="auto">
              <a:spcAft>
                <a:spcPts val="0"/>
              </a:spcAft>
              <a:buFont typeface="Arial" pitchFamily="34" charset="0"/>
              <a:buChar char="•"/>
              <a:defRPr/>
            </a:pPr>
            <a:r>
              <a:rPr lang="es-ES" dirty="0" smtClean="0"/>
              <a:t>En los gastos Operativos, se constató que la falta de abastecimiento de inventario, para la construcción de una obra, provoca que la compañía compre materiales a vendedores informales en volúmenes pequeños, provocando un gasto injustificable, puesto que no se tiene el respaldo contable de las compras realizadas.</a:t>
            </a:r>
            <a:endParaRPr lang="es-EC" dirty="0" smtClean="0"/>
          </a:p>
          <a:p>
            <a:pPr fontAlgn="auto">
              <a:spcAft>
                <a:spcPts val="0"/>
              </a:spcAft>
              <a:buFont typeface="Arial" pitchFamily="34" charset="0"/>
              <a:buChar char="•"/>
              <a:defRPr/>
            </a:pPr>
            <a:endParaRPr lang="es-EC"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63" y="571500"/>
            <a:ext cx="8229600" cy="5554663"/>
          </a:xfrm>
        </p:spPr>
        <p:txBody>
          <a:bodyPr rtlCol="0">
            <a:normAutofit fontScale="47500" lnSpcReduction="20000"/>
          </a:bodyPr>
          <a:lstStyle/>
          <a:p>
            <a:pPr fontAlgn="auto">
              <a:spcAft>
                <a:spcPts val="0"/>
              </a:spcAft>
              <a:buFont typeface="Arial" pitchFamily="34" charset="0"/>
              <a:buNone/>
              <a:defRPr/>
            </a:pPr>
            <a:r>
              <a:rPr lang="es-ES" sz="5100" b="1" dirty="0" smtClean="0"/>
              <a:t>	Recomendaciones </a:t>
            </a:r>
            <a:endParaRPr lang="es-EC" sz="5100" dirty="0" smtClean="0"/>
          </a:p>
          <a:p>
            <a:pPr fontAlgn="auto">
              <a:spcAft>
                <a:spcPts val="0"/>
              </a:spcAft>
              <a:buFont typeface="Arial" pitchFamily="34" charset="0"/>
              <a:buNone/>
              <a:defRPr/>
            </a:pPr>
            <a:r>
              <a:rPr lang="es-ES" b="1" dirty="0" smtClean="0"/>
              <a:t> </a:t>
            </a:r>
            <a:endParaRPr lang="es-EC" dirty="0" smtClean="0"/>
          </a:p>
          <a:p>
            <a:pPr algn="just" fontAlgn="auto">
              <a:spcAft>
                <a:spcPts val="0"/>
              </a:spcAft>
              <a:buFont typeface="Arial" pitchFamily="34" charset="0"/>
              <a:buNone/>
              <a:defRPr/>
            </a:pPr>
            <a:r>
              <a:rPr lang="es-ES" dirty="0" smtClean="0"/>
              <a:t>	</a:t>
            </a:r>
            <a:r>
              <a:rPr lang="es-ES" sz="3400" dirty="0" smtClean="0"/>
              <a:t>Las recomendaciones que se derivan de ésta Auditaría se dirigen a los accionistas  de la compañía. </a:t>
            </a:r>
            <a:endParaRPr lang="es-EC" sz="3400" dirty="0" smtClean="0"/>
          </a:p>
          <a:p>
            <a:pPr algn="just" fontAlgn="auto">
              <a:spcAft>
                <a:spcPts val="0"/>
              </a:spcAft>
              <a:buFont typeface="Arial" pitchFamily="34" charset="0"/>
              <a:buNone/>
              <a:defRPr/>
            </a:pPr>
            <a:r>
              <a:rPr lang="es-ES" sz="3400" dirty="0" smtClean="0"/>
              <a:t> </a:t>
            </a:r>
            <a:endParaRPr lang="es-EC" sz="3400" dirty="0" smtClean="0"/>
          </a:p>
          <a:p>
            <a:pPr algn="just" fontAlgn="auto">
              <a:spcAft>
                <a:spcPts val="0"/>
              </a:spcAft>
              <a:buFont typeface="Arial" pitchFamily="34" charset="0"/>
              <a:buChar char="•"/>
              <a:defRPr/>
            </a:pPr>
            <a:r>
              <a:rPr lang="es-ES" sz="3400" dirty="0" smtClean="0"/>
              <a:t>Mejorar el sistema de control implementado en los registros de transacciones, realizando verificaciones internas que garanticen el registro de manera integra, así como, que se garantice que los registros contables cuenten con su respectivo sustento físico.</a:t>
            </a:r>
            <a:endParaRPr lang="es-EC" sz="3400" dirty="0" smtClean="0"/>
          </a:p>
          <a:p>
            <a:pPr algn="just" fontAlgn="auto">
              <a:spcAft>
                <a:spcPts val="0"/>
              </a:spcAft>
              <a:buFont typeface="Arial" pitchFamily="34" charset="0"/>
              <a:buNone/>
              <a:defRPr/>
            </a:pPr>
            <a:r>
              <a:rPr lang="es-ES" sz="3400" dirty="0" smtClean="0"/>
              <a:t> </a:t>
            </a:r>
            <a:endParaRPr lang="es-EC" sz="3400" dirty="0" smtClean="0"/>
          </a:p>
          <a:p>
            <a:pPr algn="just" fontAlgn="auto">
              <a:spcAft>
                <a:spcPts val="0"/>
              </a:spcAft>
              <a:buFont typeface="Arial" pitchFamily="34" charset="0"/>
              <a:buChar char="•"/>
              <a:defRPr/>
            </a:pPr>
            <a:r>
              <a:rPr lang="es-ES" sz="3400" dirty="0" smtClean="0"/>
              <a:t>Realizar las pruebas de rotación de inventarios, a fin que el departamento de compras esté al tanto, en que fechas necesita abastecerse de materiales para la construcción y realice las compras a proveedores autorizados en emitir facturas o cualquier otro documento contable que justifique el gasto realizado.</a:t>
            </a:r>
            <a:endParaRPr lang="es-EC" sz="3400" dirty="0" smtClean="0"/>
          </a:p>
          <a:p>
            <a:pPr algn="just" fontAlgn="auto">
              <a:spcAft>
                <a:spcPts val="0"/>
              </a:spcAft>
              <a:buFont typeface="Arial" pitchFamily="34" charset="0"/>
              <a:buNone/>
              <a:defRPr/>
            </a:pPr>
            <a:r>
              <a:rPr lang="es-ES" sz="3400" dirty="0" smtClean="0"/>
              <a:t> </a:t>
            </a:r>
            <a:endParaRPr lang="es-EC" sz="3400" dirty="0" smtClean="0"/>
          </a:p>
          <a:p>
            <a:pPr algn="just" fontAlgn="auto">
              <a:spcAft>
                <a:spcPts val="0"/>
              </a:spcAft>
              <a:buFont typeface="Arial" pitchFamily="34" charset="0"/>
              <a:buChar char="•"/>
              <a:defRPr/>
            </a:pPr>
            <a:r>
              <a:rPr lang="es-ES" sz="3400" dirty="0" smtClean="0"/>
              <a:t>Aunque el proceso de control constructivo es sumamente importante, el control administrativo de la obra tiene una importancia similar, debido a que los departamentos que tiene la empresa carecen de organización, como se ha podido comprobar que el departamento de compras; trabaja de manera  independiente, ocasionando problemas al departamento de contabilidad, la empresa debe realizar una reestructuración en la comunicación, entre departamentos para reducir al máximo estos errores encontrados en el personal que labora en cada uno de los departamentos.</a:t>
            </a:r>
          </a:p>
          <a:p>
            <a:pPr algn="just" fontAlgn="auto">
              <a:spcAft>
                <a:spcPts val="0"/>
              </a:spcAft>
              <a:buFont typeface="Arial" pitchFamily="34" charset="0"/>
              <a:buNone/>
              <a:defRPr/>
            </a:pPr>
            <a:endParaRPr lang="es-EC" sz="3400" dirty="0" smtClean="0"/>
          </a:p>
          <a:p>
            <a:pPr algn="just" fontAlgn="auto">
              <a:spcAft>
                <a:spcPts val="0"/>
              </a:spcAft>
              <a:buFont typeface="Arial" pitchFamily="34" charset="0"/>
              <a:buChar char="•"/>
              <a:defRPr/>
            </a:pPr>
            <a:r>
              <a:rPr lang="es-ES" sz="3400" dirty="0" smtClean="0"/>
              <a:t>El personal encargado de archivar la documentación, debe llevar un control más estricto en la documentación que le es confiada, guardar los archivos en un lugar seguro y libre de factores externos que puedan dañar y ocasionar la pérdida de estos.</a:t>
            </a:r>
            <a:endParaRPr lang="es-EC" sz="3400" dirty="0" smtClean="0"/>
          </a:p>
          <a:p>
            <a:pPr fontAlgn="auto">
              <a:spcAft>
                <a:spcPts val="0"/>
              </a:spcAft>
              <a:buFont typeface="Arial" pitchFamily="34" charset="0"/>
              <a:buChar char="•"/>
              <a:defRPr/>
            </a:pPr>
            <a:endParaRPr lang="es-EC"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WordArt 2"/>
          <p:cNvSpPr>
            <a:spLocks noChangeArrowheads="1" noChangeShapeType="1" noTextEdit="1"/>
          </p:cNvSpPr>
          <p:nvPr/>
        </p:nvSpPr>
        <p:spPr bwMode="auto">
          <a:xfrm>
            <a:off x="2314575" y="2733675"/>
            <a:ext cx="3400425" cy="1238250"/>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FFFFFF"/>
                </a:solidFill>
                <a:effectLst>
                  <a:outerShdw dist="107763" dir="2700000" algn="ctr" rotWithShape="0">
                    <a:srgbClr val="868686">
                      <a:alpha val="50000"/>
                    </a:srgbClr>
                  </a:outerShdw>
                </a:effectLst>
                <a:latin typeface="Arial Black"/>
              </a:rPr>
              <a:t>ANEXOS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p:cNvPicPr>
            <a:picLocks noChangeAspect="1" noChangeArrowheads="1"/>
          </p:cNvPicPr>
          <p:nvPr/>
        </p:nvPicPr>
        <p:blipFill>
          <a:blip r:embed="rId3"/>
          <a:srcRect l="28564" t="27344" r="18701" b="15039"/>
          <a:stretch>
            <a:fillRect/>
          </a:stretch>
        </p:blipFill>
        <p:spPr bwMode="auto">
          <a:xfrm>
            <a:off x="1643063" y="571500"/>
            <a:ext cx="6858000" cy="4214813"/>
          </a:xfrm>
          <a:prstGeom prst="rect">
            <a:avLst/>
          </a:prstGeom>
          <a:noFill/>
          <a:ln w="9525">
            <a:noFill/>
            <a:miter lim="800000"/>
            <a:headEnd/>
            <a:tailEnd/>
          </a:ln>
        </p:spPr>
      </p:pic>
      <p:pic>
        <p:nvPicPr>
          <p:cNvPr id="101379" name="Picture 4"/>
          <p:cNvPicPr>
            <a:picLocks noChangeAspect="1" noChangeArrowheads="1"/>
          </p:cNvPicPr>
          <p:nvPr/>
        </p:nvPicPr>
        <p:blipFill>
          <a:blip r:embed="rId4"/>
          <a:srcRect l="29297" t="22461" r="19434" b="52148"/>
          <a:stretch>
            <a:fillRect/>
          </a:stretch>
        </p:blipFill>
        <p:spPr bwMode="auto">
          <a:xfrm>
            <a:off x="1714500" y="4786313"/>
            <a:ext cx="6715125" cy="1857375"/>
          </a:xfrm>
          <a:prstGeom prst="rect">
            <a:avLst/>
          </a:prstGeom>
          <a:noFill/>
          <a:ln w="9525">
            <a:noFill/>
            <a:miter lim="800000"/>
            <a:headEnd/>
            <a:tailEnd/>
          </a:ln>
        </p:spPr>
      </p:pic>
      <p:sp>
        <p:nvSpPr>
          <p:cNvPr id="101380" name="8 CuadroTexto"/>
          <p:cNvSpPr txBox="1">
            <a:spLocks noChangeArrowheads="1"/>
          </p:cNvSpPr>
          <p:nvPr/>
        </p:nvSpPr>
        <p:spPr bwMode="auto">
          <a:xfrm>
            <a:off x="1000125" y="214313"/>
            <a:ext cx="3214688" cy="646112"/>
          </a:xfrm>
          <a:prstGeom prst="rect">
            <a:avLst/>
          </a:prstGeom>
          <a:noFill/>
          <a:ln w="9525">
            <a:noFill/>
            <a:miter lim="800000"/>
            <a:headEnd/>
            <a:tailEnd/>
          </a:ln>
        </p:spPr>
        <p:txBody>
          <a:bodyPr>
            <a:spAutoFit/>
          </a:bodyPr>
          <a:lstStyle/>
          <a:p>
            <a:r>
              <a:rPr lang="es-ES" b="1">
                <a:latin typeface="Calibri" pitchFamily="34" charset="0"/>
              </a:rPr>
              <a:t>ANEXO 1: MATRÍZ DE DETECCIÓN DE RIESGO</a:t>
            </a:r>
            <a:endParaRPr lang="es-EC">
              <a:latin typeface="Calibri"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Grp="1" noChangeAspect="1" noChangeArrowheads="1"/>
          </p:cNvPicPr>
          <p:nvPr>
            <p:ph idx="1"/>
          </p:nvPr>
        </p:nvPicPr>
        <p:blipFill>
          <a:blip r:embed="rId2"/>
          <a:srcRect l="23676" t="25253" r="18318" b="19501"/>
          <a:stretch>
            <a:fillRect/>
          </a:stretch>
        </p:blipFill>
        <p:spPr>
          <a:xfrm>
            <a:off x="1857375" y="785813"/>
            <a:ext cx="6286500" cy="3643312"/>
          </a:xfrm>
        </p:spPr>
      </p:pic>
      <p:pic>
        <p:nvPicPr>
          <p:cNvPr id="102403" name="Picture 3"/>
          <p:cNvPicPr>
            <a:picLocks noChangeAspect="1" noChangeArrowheads="1"/>
          </p:cNvPicPr>
          <p:nvPr/>
        </p:nvPicPr>
        <p:blipFill>
          <a:blip r:embed="rId3"/>
          <a:srcRect l="25098" t="27539" r="18506" b="46094"/>
          <a:stretch>
            <a:fillRect/>
          </a:stretch>
        </p:blipFill>
        <p:spPr bwMode="auto">
          <a:xfrm>
            <a:off x="2000250" y="4357688"/>
            <a:ext cx="6143625" cy="1928812"/>
          </a:xfrm>
          <a:prstGeom prst="rect">
            <a:avLst/>
          </a:prstGeom>
          <a:noFill/>
          <a:ln w="9525">
            <a:noFill/>
            <a:miter lim="800000"/>
            <a:headEnd/>
            <a:tailEnd/>
          </a:ln>
        </p:spPr>
      </p:pic>
      <p:sp>
        <p:nvSpPr>
          <p:cNvPr id="102404" name="5 CuadroTexto"/>
          <p:cNvSpPr txBox="1">
            <a:spLocks noChangeArrowheads="1"/>
          </p:cNvSpPr>
          <p:nvPr/>
        </p:nvSpPr>
        <p:spPr bwMode="auto">
          <a:xfrm>
            <a:off x="857250" y="139700"/>
            <a:ext cx="3143250" cy="646113"/>
          </a:xfrm>
          <a:prstGeom prst="rect">
            <a:avLst/>
          </a:prstGeom>
          <a:noFill/>
          <a:ln w="9525">
            <a:noFill/>
            <a:miter lim="800000"/>
            <a:headEnd/>
            <a:tailEnd/>
          </a:ln>
        </p:spPr>
        <p:txBody>
          <a:bodyPr>
            <a:spAutoFit/>
          </a:bodyPr>
          <a:lstStyle/>
          <a:p>
            <a:r>
              <a:rPr lang="es-ES" b="1">
                <a:latin typeface="Calibri" pitchFamily="34" charset="0"/>
              </a:rPr>
              <a:t>ANEXO 2: CUESTIONARIO DE CONTROL INTERNO</a:t>
            </a:r>
            <a:endParaRPr lang="es-EC">
              <a:latin typeface="Calibri"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1556</Words>
  <Application>Microsoft Office PowerPoint</Application>
  <PresentationFormat>Presentación en pantalla (4:3)</PresentationFormat>
  <Paragraphs>460</Paragraphs>
  <Slides>104</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104</vt:i4>
      </vt:variant>
    </vt:vector>
  </HeadingPairs>
  <TitlesOfParts>
    <vt:vector size="107" baseType="lpstr">
      <vt:lpstr>Calibri</vt:lpstr>
      <vt:lpstr>Arial</vt:lpstr>
      <vt:lpstr>Tema de Office</vt:lpstr>
      <vt:lpstr>Escuela Superior Politécnica del Litoral Instituto de Ciencias Matemáticas Ingeniería en Auditoría y Control de Gestión Presentación de la sustentación previa a la obtención del título CPA-AUDITOR   </vt:lpstr>
      <vt:lpstr>Diapositiva 2</vt:lpstr>
      <vt:lpstr>Integrantes:</vt:lpstr>
      <vt:lpstr>INTRODUCCIÓN </vt:lpstr>
      <vt:lpstr>CAPÍTULO I    MARCO TEÓRICO </vt:lpstr>
      <vt:lpstr>Objetivos de la Auditaría Tributaria</vt:lpstr>
      <vt:lpstr>Clasificación de la Auditaría Tributaria</vt:lpstr>
      <vt:lpstr>Riesgos de Auditoría Tributaria</vt:lpstr>
      <vt:lpstr> Marco Legal  </vt:lpstr>
      <vt:lpstr>  Definiciones </vt:lpstr>
      <vt:lpstr>Diapositiva 11</vt:lpstr>
      <vt:lpstr>Base Imponible del Impuesto a la Renta </vt:lpstr>
      <vt:lpstr>Marco Legal de Contratos de Construcción </vt:lpstr>
      <vt:lpstr>Tipos de Contratos de Construcción.  </vt:lpstr>
      <vt:lpstr>CONOCIMIENTO DEL NEGOCIO</vt:lpstr>
      <vt:lpstr>Estructura Organizacional</vt:lpstr>
      <vt:lpstr>Posición de Mercado</vt:lpstr>
      <vt:lpstr> Proveedores</vt:lpstr>
      <vt:lpstr>Estrategias de Negocios</vt:lpstr>
      <vt:lpstr>Proceso de Obras</vt:lpstr>
      <vt:lpstr>Políticas Contables</vt:lpstr>
      <vt:lpstr>Obligaciones </vt:lpstr>
      <vt:lpstr>Controles y Debilidades</vt:lpstr>
      <vt:lpstr>Riesgos del Negocio</vt:lpstr>
      <vt:lpstr>Estadísticas</vt:lpstr>
      <vt:lpstr>Diapositiva 26</vt:lpstr>
      <vt:lpstr>Diapositiva 27</vt:lpstr>
      <vt:lpstr>Planificación y  Ejecución </vt:lpstr>
      <vt:lpstr>Diapositiva 29</vt:lpstr>
      <vt:lpstr>Diapositiva 30</vt:lpstr>
      <vt:lpstr>Diapositiva 31</vt:lpstr>
      <vt:lpstr>Diapositiva 32</vt:lpstr>
      <vt:lpstr>Diapositiva 33</vt:lpstr>
      <vt:lpstr>Remuneraciones Sueldos- Servicios Ocasionales-Otros </vt:lpstr>
      <vt:lpstr>  Beneficios Sociales Aporte Patronal Fondo de Reserva Décimo Tercer Sueldo-Décimo Cuarto Sueldo-Vacaciones-Bonificación por años de servicios </vt:lpstr>
      <vt:lpstr>Remuneraciones Sueldos- Servicios Ocasionales-Otros Conclusión</vt:lpstr>
      <vt:lpstr>   Beneficios Sociales Aporte Patronal Fondo de Reserva Décimo Tercer Sueldo-Décimo Cuarto Sueldo-Vacaciones-Bonificación por años de servicios  Conclusión </vt:lpstr>
      <vt:lpstr>Gastos del Personal Adiestramiento y Capacitación del Personal-Alimentación del Personal-Movilización del Personal-Atención Medica-Otros Gastos del Personal </vt:lpstr>
      <vt:lpstr>Diapositiva 39</vt:lpstr>
      <vt:lpstr>Diapositiva 40</vt:lpstr>
      <vt:lpstr>Diapositiva 41</vt:lpstr>
      <vt:lpstr>Gastos del Personal Adiestramiento y Capacitación del Personal-Alimentación del Personal-Movilización del Personal-Atención Medica-Otros Gastos del Personal Conclusión</vt:lpstr>
      <vt:lpstr>Impuestos, Tasas y Contribuciones Servicio de Rentas Internas; Superintendencia de Compañías; Benemérito Cuerpo de Bomberos de Guayaquil;  Municipio de Guayaquil; (Patente Municipal-Tasa de Habilitación Municipal-Impuestos Prediales) </vt:lpstr>
      <vt:lpstr>Diapositiva 44</vt:lpstr>
      <vt:lpstr>Diapositiva 45</vt:lpstr>
      <vt:lpstr>Impuestos, Tasas y Contribuciones Servicio de Rentas Internas; Superintendencia de Compañías; Benemérito Cuerpo de Bomberos de Guayaquil;  Municipio de Guayaquil; (Patente Municipal-Tasa de Habilitación Municipal-Impuestos Prediales) Conclusión</vt:lpstr>
      <vt:lpstr>Honorarios y Gastos Profesionales Honorarios y Gastos Legales; Honorarios y Gastos de  Auditoría </vt:lpstr>
      <vt:lpstr>Diapositiva 48</vt:lpstr>
      <vt:lpstr>Diapositiva 49</vt:lpstr>
      <vt:lpstr>Honorarios y Gastos Profesionales Honorarios y Gastos Legales; Honorarios y Gastos de  Auditoría Conclusión</vt:lpstr>
      <vt:lpstr>Gastos de Oficina Papelería y Útiles de Oficina; Útiles de Aseo y Limpieza; Materiales de Oficina; Materiales de Computación </vt:lpstr>
      <vt:lpstr>Diapositiva 52</vt:lpstr>
      <vt:lpstr>Diapositiva 53</vt:lpstr>
      <vt:lpstr>Diapositiva 54</vt:lpstr>
      <vt:lpstr>Gastos de Oficina Papelería y Útiles de Oficina; Útiles de Aseo y Limpieza; Materiales de Oficina; Materiales de Computación Conclusión</vt:lpstr>
      <vt:lpstr>Gastos de Gestión</vt:lpstr>
      <vt:lpstr>Gastos de Gestión Conclusión</vt:lpstr>
      <vt:lpstr>Servicios Energía Eléctrica, Teléfono y Suministro de Agua Potable; Procesamiento de Datos; Servicios de Guardianía; Otros; Suscripción a Revistas y Periódicos; Agasajos y Festejos; Arriendo De Oficina </vt:lpstr>
      <vt:lpstr>Diapositiva 59</vt:lpstr>
      <vt:lpstr>Diapositiva 60</vt:lpstr>
      <vt:lpstr>Diapositiva 61</vt:lpstr>
      <vt:lpstr>Diapositiva 62</vt:lpstr>
      <vt:lpstr>Servicios Energía Eléctrica, Teléfono y Suministro de Agua Potable; Procesamiento de Datos; Servicios de Guardianía; Otros; Suscripción a Revistas y Periódicos; Agasajos y Festejos; Arriendo De Oficina Conclusión</vt:lpstr>
      <vt:lpstr>Gastos por Depreciación de Activos Fijos Instalaciones, Maquinaria y  Equipo, Mueble y Enseres, Equipo de Computación;  Vehículos.</vt:lpstr>
      <vt:lpstr>Diapositiva 65</vt:lpstr>
      <vt:lpstr>Diapositiva 66</vt:lpstr>
      <vt:lpstr>Diapositiva 67</vt:lpstr>
      <vt:lpstr>Diapositiva 68</vt:lpstr>
      <vt:lpstr>Diapositiva 69</vt:lpstr>
      <vt:lpstr>Diapositiva 70</vt:lpstr>
      <vt:lpstr>Gastos de Construcción Materiales de Construcción; Subcontratos; Cascajo y Desalojo; Alquiler de Vehículo _ Maquinaria; Gastos Varios </vt:lpstr>
      <vt:lpstr>Diapositiva 72</vt:lpstr>
      <vt:lpstr>Diapositiva 73</vt:lpstr>
      <vt:lpstr>Diapositiva 74</vt:lpstr>
      <vt:lpstr>Gastos de Construcción Materiales de Construcción; Subcontratos; Cascajo y Desalojo; Alquiler de Vehículo _ Maquinaria; Gastos Varios  Conclusión</vt:lpstr>
      <vt:lpstr>Seguros y Reaseguros Seguros Worline; Seguro Hispana; Seguro Oriente; Seguro Confianza; Seguro Colon; Seguro Otros </vt:lpstr>
      <vt:lpstr>Diapositiva 77</vt:lpstr>
      <vt:lpstr>Diapositiva 78</vt:lpstr>
      <vt:lpstr>Seguros y Reaseguros Seguros Worline; Seguro Hispana; Seguro Oriente; Seguro Confianza; Seguro Colon; Seguro Otros Conclusión</vt:lpstr>
      <vt:lpstr>Gastos Financieros Intereses por Comisión; Gastos por Otras Obligaciones; Intereses por Comisión; Gastos por Obligaciones Bancarias; Intereses Y Gastos por Sobregiros Bancarios</vt:lpstr>
      <vt:lpstr>Diapositiva 81</vt:lpstr>
      <vt:lpstr>Gastos Financieros Intereses por Comisión; Gastos por Otras Obligaciones; Intereses por Comisión; Gastos por Obligaciones Bancarias; Intereses Y Gastos por Sobregiros Bancarios Conclusión</vt:lpstr>
      <vt:lpstr>Diapositiva 83</vt:lpstr>
      <vt:lpstr>INFORME DE LOS AUDITORES INDEPENDIENTES SOBRE CUMPLIMIENTO DE OBLIGACIONES TRIBUTARIAS </vt:lpstr>
      <vt:lpstr>Diapositiva 85</vt:lpstr>
      <vt:lpstr>Diapositiva 86</vt:lpstr>
      <vt:lpstr>Diapositiva 87</vt:lpstr>
      <vt:lpstr>Diapositiva 88</vt:lpstr>
      <vt:lpstr>Gastos No deducibles por Dirección Errónea y Deterioro de Facturas </vt:lpstr>
      <vt:lpstr>Diapositiva 90</vt:lpstr>
      <vt:lpstr>Gastos Operacionales</vt:lpstr>
      <vt:lpstr>  Gastos Financieros </vt:lpstr>
      <vt:lpstr>Diapositiva 93</vt:lpstr>
      <vt:lpstr>CONCLUSIONES Y RECOMENDACIONES</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Litoral Instituto de Ciencias Matemáticas Presentación de la sustentación del tema: “ANÁLISIS DEL CUMPLIMIENTO TRIBUTARIO DE LA CUENTA GASTOS DE UNA EMPRESA QUE SE DEDICA A LA CONSTRUCCIÓN UBICADA EN LA CIUDAD DE GUAYAQUIL, PERIODO FISCAL 2008.”  </dc:title>
  <dc:creator>Comandato</dc:creator>
  <cp:lastModifiedBy>ehernand</cp:lastModifiedBy>
  <cp:revision>59</cp:revision>
  <dcterms:created xsi:type="dcterms:W3CDTF">2009-09-23T17:11:43Z</dcterms:created>
  <dcterms:modified xsi:type="dcterms:W3CDTF">2010-06-29T22:56:25Z</dcterms:modified>
</cp:coreProperties>
</file>