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9"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2" name="1 Marcador de pie de página"/>
          <p:cNvSpPr>
            <a:spLocks noGrp="1"/>
          </p:cNvSpPr>
          <p:nvPr>
            <p:ph type="ftr" sz="quarter" idx="11"/>
          </p:nvPr>
        </p:nvSpPr>
        <p:spPr/>
        <p:txBody>
          <a:bodyPr/>
          <a:lstStyle/>
          <a:p>
            <a:endParaRPr kumimoji="0" lang="en-US"/>
          </a:p>
        </p:txBody>
      </p:sp>
      <p:sp>
        <p:nvSpPr>
          <p:cNvPr id="15" name="14 Marcador de número de diapositiva"/>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‹Nº›</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19" name="18 Marcador de pie de página"/>
          <p:cNvSpPr>
            <a:spLocks noGrp="1"/>
          </p:cNvSpPr>
          <p:nvPr>
            <p:ph type="ftr" sz="quarter" idx="11"/>
          </p:nvPr>
        </p:nvSpPr>
        <p:spPr>
          <a:xfrm>
            <a:off x="3581400" y="76200"/>
            <a:ext cx="2895600" cy="288925"/>
          </a:xfrm>
        </p:spPr>
        <p:txBody>
          <a:bodyPr/>
          <a:lstStyle/>
          <a:p>
            <a:endParaRPr kumimoji="0" lang="en-US"/>
          </a:p>
        </p:txBody>
      </p:sp>
      <p:sp>
        <p:nvSpPr>
          <p:cNvPr id="16" name="15 Marcador de número de diapositiva"/>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‹Nº›</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11" name="10 Marcador de pie de página"/>
          <p:cNvSpPr>
            <a:spLocks noGrp="1"/>
          </p:cNvSpPr>
          <p:nvPr>
            <p:ph type="ftr" sz="quarter" idx="11"/>
          </p:nvPr>
        </p:nvSpPr>
        <p:spPr/>
        <p:txBody>
          <a:bodyPr/>
          <a:lstStyle/>
          <a:p>
            <a:endParaRPr kumimoji="0" lang="en-US"/>
          </a:p>
        </p:txBody>
      </p:sp>
      <p:sp>
        <p:nvSpPr>
          <p:cNvPr id="16" name="1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10" name="9 Marcador de pie de página"/>
          <p:cNvSpPr>
            <a:spLocks noGrp="1"/>
          </p:cNvSpPr>
          <p:nvPr>
            <p:ph type="ftr" sz="quarter" idx="11"/>
          </p:nvPr>
        </p:nvSpPr>
        <p:spPr/>
        <p:txBody>
          <a:bodyPr/>
          <a:lstStyle/>
          <a:p>
            <a:endParaRPr kumimoji="0" lang="en-US"/>
          </a:p>
        </p:txBody>
      </p:sp>
      <p:sp>
        <p:nvSpPr>
          <p:cNvPr id="31" name="30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a:xfrm>
            <a:off x="8229600" y="6477000"/>
            <a:ext cx="762000" cy="246888"/>
          </a:xfrm>
        </p:spPr>
        <p:txBody>
          <a:bodyPr/>
          <a:lstStyle/>
          <a:p>
            <a:fld id="{CA15C064-DD44-4CAC-873E-2D1F54821676}" type="slidenum">
              <a:rPr kumimoji="0" lang="en-US" smtClean="0"/>
              <a:pPr/>
              <a:t>‹Nº›</a:t>
            </a:fld>
            <a:endParaRPr kumimoji="0" lang="en-U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21" name="20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24" name="23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29" name="28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4CBEAF9-9E58-4CC8-A6FF-6DD8A58DEEA4}" type="datetimeFigureOut">
              <a:rPr lang="en-US" smtClean="0"/>
              <a:pPr/>
              <a:t>7/13/2010</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31" name="30 Marcador de número de diapositiva"/>
          <p:cNvSpPr>
            <a:spLocks noGrp="1"/>
          </p:cNvSpPr>
          <p:nvPr>
            <p:ph type="sldNum" sz="quarter" idx="12"/>
          </p:nvPr>
        </p:nvSpPr>
        <p:spPr/>
        <p:txBody>
          <a:bodyPr/>
          <a:lstStyle/>
          <a:p>
            <a:fld id="{CA15C064-DD44-4CAC-873E-2D1F54821676}" type="slidenum">
              <a:rPr kumimoji="0" lang="en-US" smtClean="0"/>
              <a:pPr/>
              <a:t>‹Nº›</a:t>
            </a:fld>
            <a:endParaRPr kumimoji="0" lang="en-U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7/13/2010</a:t>
            </a:fld>
            <a:endParaRPr lang="en-US" dirty="0">
              <a:solidFill>
                <a:schemeClr val="accent1">
                  <a:shade val="75000"/>
                </a:schemeClr>
              </a:solidFill>
            </a:endParaRP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‹Nº›</a:t>
            </a:fld>
            <a:endParaRPr kumimoji="0" lang="en-US" dirty="0">
              <a:solidFill>
                <a:schemeClr val="accent1">
                  <a:shade val="75000"/>
                </a:schemeClr>
              </a:solidFill>
            </a:endParaRP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dirty="0" smtClean="0"/>
              <a:t>Profesor: Gastón  proaño cadena</a:t>
            </a:r>
            <a:br>
              <a:rPr lang="es-EC" dirty="0" smtClean="0"/>
            </a:br>
            <a:r>
              <a:rPr lang="es-EC" dirty="0" smtClean="0"/>
              <a:t>espol</a:t>
            </a:r>
            <a:endParaRPr lang="es-EC" dirty="0"/>
          </a:p>
        </p:txBody>
      </p:sp>
      <p:sp>
        <p:nvSpPr>
          <p:cNvPr id="3" name="2 Subtítulo"/>
          <p:cNvSpPr>
            <a:spLocks noGrp="1"/>
          </p:cNvSpPr>
          <p:nvPr>
            <p:ph type="subTitle" idx="1"/>
          </p:nvPr>
        </p:nvSpPr>
        <p:spPr/>
        <p:txBody>
          <a:bodyPr>
            <a:normAutofit/>
          </a:bodyPr>
          <a:lstStyle/>
          <a:p>
            <a:pPr algn="ctr"/>
            <a:r>
              <a:rPr lang="es-EC" sz="3200" dirty="0" smtClean="0"/>
              <a:t>C</a:t>
            </a:r>
            <a:r>
              <a:rPr lang="es-EC" sz="3200" dirty="0" smtClean="0"/>
              <a:t>urso de Fotogeología  2010</a:t>
            </a:r>
            <a:endParaRPr lang="es-EC"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s-ES" sz="3600" smtClean="0"/>
              <a:t>Factores que afectan la apariencia  de las ROCAS en las Fotos Aéreas</a:t>
            </a:r>
          </a:p>
        </p:txBody>
      </p:sp>
      <p:sp>
        <p:nvSpPr>
          <p:cNvPr id="9219" name="Rectangle 3"/>
          <p:cNvSpPr>
            <a:spLocks noGrp="1" noChangeArrowheads="1"/>
          </p:cNvSpPr>
          <p:nvPr>
            <p:ph type="body" idx="1"/>
          </p:nvPr>
        </p:nvSpPr>
        <p:spPr>
          <a:xfrm>
            <a:off x="263525" y="1598613"/>
            <a:ext cx="7386638" cy="5259387"/>
          </a:xfrm>
        </p:spPr>
        <p:txBody>
          <a:bodyPr/>
          <a:lstStyle/>
          <a:p>
            <a:pPr marL="457200" indent="-457200" eaLnBrk="1" hangingPunct="1">
              <a:lnSpc>
                <a:spcPct val="110000"/>
              </a:lnSpc>
              <a:buFontTx/>
              <a:buAutoNum type="arabicPeriod"/>
            </a:pPr>
            <a:r>
              <a:rPr lang="es-ES" sz="2000" smtClean="0"/>
              <a:t>Clima </a:t>
            </a:r>
          </a:p>
          <a:p>
            <a:pPr marL="457200" indent="-457200" eaLnBrk="1" hangingPunct="1">
              <a:lnSpc>
                <a:spcPct val="110000"/>
              </a:lnSpc>
              <a:buFontTx/>
              <a:buAutoNum type="arabicPeriod"/>
            </a:pPr>
            <a:r>
              <a:rPr lang="es-ES" sz="2000" smtClean="0"/>
              <a:t>Tipo de vegetación</a:t>
            </a:r>
          </a:p>
          <a:p>
            <a:pPr marL="457200" indent="-457200" eaLnBrk="1" hangingPunct="1">
              <a:lnSpc>
                <a:spcPct val="110000"/>
              </a:lnSpc>
              <a:buFontTx/>
              <a:buAutoNum type="arabicPeriod"/>
            </a:pPr>
            <a:r>
              <a:rPr lang="es-ES" sz="2000" smtClean="0"/>
              <a:t>Tipo de suelo </a:t>
            </a:r>
          </a:p>
          <a:p>
            <a:pPr marL="457200" indent="-457200" eaLnBrk="1" hangingPunct="1">
              <a:lnSpc>
                <a:spcPct val="110000"/>
              </a:lnSpc>
              <a:buFontTx/>
              <a:buAutoNum type="arabicPeriod"/>
            </a:pPr>
            <a:r>
              <a:rPr lang="es-ES" sz="2000" smtClean="0"/>
              <a:t>Tasa de erosión </a:t>
            </a:r>
          </a:p>
          <a:p>
            <a:pPr marL="457200" indent="-457200" eaLnBrk="1" hangingPunct="1">
              <a:lnSpc>
                <a:spcPct val="110000"/>
              </a:lnSpc>
              <a:buFontTx/>
              <a:buAutoNum type="arabicPeriod"/>
            </a:pPr>
            <a:r>
              <a:rPr lang="es-ES" sz="2000" smtClean="0"/>
              <a:t>Ubicación  Geográfica </a:t>
            </a:r>
          </a:p>
          <a:p>
            <a:pPr marL="457200" indent="-457200" eaLnBrk="1" hangingPunct="1">
              <a:lnSpc>
                <a:spcPct val="110000"/>
              </a:lnSpc>
              <a:buFontTx/>
              <a:buAutoNum type="arabicPeriod"/>
            </a:pPr>
            <a:r>
              <a:rPr lang="es-ES" sz="2000" smtClean="0"/>
              <a:t>Color y reflectividad </a:t>
            </a:r>
          </a:p>
          <a:p>
            <a:pPr marL="457200" indent="-457200" eaLnBrk="1" hangingPunct="1">
              <a:lnSpc>
                <a:spcPct val="110000"/>
              </a:lnSpc>
              <a:buFontTx/>
              <a:buAutoNum type="arabicPeriod"/>
            </a:pPr>
            <a:r>
              <a:rPr lang="es-ES" sz="2000" smtClean="0"/>
              <a:t>Composición  Litológica</a:t>
            </a:r>
          </a:p>
          <a:p>
            <a:pPr marL="457200" indent="-457200" eaLnBrk="1" hangingPunct="1">
              <a:lnSpc>
                <a:spcPct val="110000"/>
              </a:lnSpc>
              <a:buFontTx/>
              <a:buAutoNum type="arabicPeriod"/>
            </a:pPr>
            <a:r>
              <a:rPr lang="es-ES" sz="2000" smtClean="0"/>
              <a:t>Características físicas </a:t>
            </a:r>
          </a:p>
          <a:p>
            <a:pPr marL="457200" indent="-457200" eaLnBrk="1" hangingPunct="1">
              <a:lnSpc>
                <a:spcPct val="110000"/>
              </a:lnSpc>
              <a:buFontTx/>
              <a:buAutoNum type="arabicPeriod"/>
            </a:pPr>
            <a:r>
              <a:rPr lang="es-ES" sz="2000" smtClean="0"/>
              <a:t>Profundidad de meteorización </a:t>
            </a:r>
          </a:p>
          <a:p>
            <a:pPr marL="457200" indent="-457200" eaLnBrk="1" hangingPunct="1">
              <a:lnSpc>
                <a:spcPct val="110000"/>
              </a:lnSpc>
              <a:buFontTx/>
              <a:buAutoNum type="arabicPeriod"/>
            </a:pPr>
            <a:r>
              <a:rPr lang="es-ES" sz="2000" smtClean="0"/>
              <a:t>Estructura </a:t>
            </a:r>
          </a:p>
          <a:p>
            <a:pPr marL="457200" indent="-457200" eaLnBrk="1" hangingPunct="1">
              <a:lnSpc>
                <a:spcPct val="110000"/>
              </a:lnSpc>
              <a:buFontTx/>
              <a:buAutoNum type="arabicPeriod"/>
            </a:pPr>
            <a:r>
              <a:rPr lang="es-ES" sz="2000" smtClean="0"/>
              <a:t>Textura </a:t>
            </a:r>
          </a:p>
          <a:p>
            <a:pPr marL="457200" indent="-457200" eaLnBrk="1" hangingPunct="1">
              <a:lnSpc>
                <a:spcPct val="110000"/>
              </a:lnSpc>
              <a:buFontTx/>
              <a:buAutoNum type="arabicPeriod"/>
            </a:pPr>
            <a:r>
              <a:rPr lang="es-ES" sz="2000" smtClean="0"/>
              <a:t>Factores inherentes al tipo y condiciones de la fotografía.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s-EC" sz="3600" smtClean="0"/>
              <a:t>Procedimiento para la interpretación litológica</a:t>
            </a:r>
            <a:endParaRPr lang="es-ES" sz="3600" smtClean="0"/>
          </a:p>
        </p:txBody>
      </p:sp>
      <p:sp>
        <p:nvSpPr>
          <p:cNvPr id="37891" name="Rectangle 3"/>
          <p:cNvSpPr>
            <a:spLocks noGrp="1" noChangeArrowheads="1"/>
          </p:cNvSpPr>
          <p:nvPr>
            <p:ph type="body" idx="1"/>
          </p:nvPr>
        </p:nvSpPr>
        <p:spPr>
          <a:xfrm>
            <a:off x="250825" y="1484313"/>
            <a:ext cx="7386638" cy="4497387"/>
          </a:xfrm>
        </p:spPr>
        <p:txBody>
          <a:bodyPr/>
          <a:lstStyle/>
          <a:p>
            <a:pPr marL="381000" indent="-381000" eaLnBrk="1" hangingPunct="1">
              <a:lnSpc>
                <a:spcPct val="120000"/>
              </a:lnSpc>
              <a:buFontTx/>
              <a:buAutoNum type="arabicPeriod"/>
            </a:pPr>
            <a:r>
              <a:rPr lang="es-ES" sz="2000" smtClean="0"/>
              <a:t>Determinar el entorno climático (por ejemplo, desiertos, zonas áridas, semiáridas y húmedo, templado, tropical),  </a:t>
            </a:r>
          </a:p>
          <a:p>
            <a:pPr marL="381000" indent="-381000" eaLnBrk="1" hangingPunct="1">
              <a:lnSpc>
                <a:spcPct val="120000"/>
              </a:lnSpc>
              <a:buFontTx/>
              <a:buAutoNum type="arabicPeriod"/>
            </a:pPr>
            <a:r>
              <a:rPr lang="es-ES" sz="2000" smtClean="0"/>
              <a:t>Determinar el tipo de erosional medio ambiente (por ejemplo, activa, muy activa, inactiva), </a:t>
            </a:r>
          </a:p>
          <a:p>
            <a:pPr marL="381000" indent="-381000" eaLnBrk="1" hangingPunct="1">
              <a:lnSpc>
                <a:spcPct val="120000"/>
              </a:lnSpc>
              <a:buFontTx/>
              <a:buAutoNum type="arabicPeriod"/>
            </a:pPr>
            <a:r>
              <a:rPr lang="es-ES" sz="2000" smtClean="0"/>
              <a:t>Reconocer y marcar las capas</a:t>
            </a:r>
          </a:p>
          <a:p>
            <a:pPr marL="381000" indent="-381000" eaLnBrk="1" hangingPunct="1">
              <a:lnSpc>
                <a:spcPct val="120000"/>
              </a:lnSpc>
              <a:buFontTx/>
              <a:buAutoNum type="arabicPeriod"/>
            </a:pPr>
            <a:r>
              <a:rPr lang="es-ES" sz="2000" smtClean="0"/>
              <a:t>Reconocer y marcar las zonas de afloramiento que no tienen capas (estos pueden ser intrusiones, capas horizontales</a:t>
            </a:r>
          </a:p>
          <a:p>
            <a:pPr marL="381000" indent="-381000" eaLnBrk="1" hangingPunct="1">
              <a:lnSpc>
                <a:spcPct val="120000"/>
              </a:lnSpc>
              <a:buFontTx/>
              <a:buAutoNum type="arabicPeriod"/>
            </a:pPr>
            <a:r>
              <a:rPr lang="es-ES" sz="2000" smtClean="0"/>
              <a:t>Reconocer y marcar las zonas de cobertura superficial que no indican las capas </a:t>
            </a:r>
          </a:p>
          <a:p>
            <a:pPr marL="381000" indent="-381000" eaLnBrk="1" hangingPunct="1">
              <a:lnSpc>
                <a:spcPct val="120000"/>
              </a:lnSpc>
              <a:buFontTx/>
              <a:buAutoNum type="arabicPeriod"/>
            </a:pPr>
            <a:r>
              <a:rPr lang="es-ES" sz="2000" smtClean="0"/>
              <a:t>Estudio de los lineamientos para determinar si presentan fallas, diques, fracturas, o combinaciones de estos.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s-EC" sz="3600" smtClean="0"/>
              <a:t>Observaciones para diferenciar litologías</a:t>
            </a:r>
            <a:endParaRPr lang="es-ES" sz="3600" smtClean="0"/>
          </a:p>
        </p:txBody>
      </p:sp>
      <p:sp>
        <p:nvSpPr>
          <p:cNvPr id="38915" name="Rectangle 3"/>
          <p:cNvSpPr>
            <a:spLocks noGrp="1" noChangeArrowheads="1"/>
          </p:cNvSpPr>
          <p:nvPr>
            <p:ph type="body" idx="1"/>
          </p:nvPr>
        </p:nvSpPr>
        <p:spPr>
          <a:xfrm>
            <a:off x="263525" y="1598613"/>
            <a:ext cx="7386638" cy="4854575"/>
          </a:xfrm>
        </p:spPr>
        <p:txBody>
          <a:bodyPr/>
          <a:lstStyle/>
          <a:p>
            <a:pPr marL="381000" indent="-381000" eaLnBrk="1" hangingPunct="1">
              <a:lnSpc>
                <a:spcPct val="90000"/>
              </a:lnSpc>
              <a:buFontTx/>
              <a:buAutoNum type="arabicPeriod"/>
            </a:pPr>
            <a:r>
              <a:rPr lang="es-ES" sz="2000" smtClean="0"/>
              <a:t>El tono fotográfico de la roca en masa en relación con las rocas vecinas,</a:t>
            </a:r>
          </a:p>
          <a:p>
            <a:pPr marL="381000" indent="-381000" eaLnBrk="1" hangingPunct="1">
              <a:lnSpc>
                <a:spcPct val="90000"/>
              </a:lnSpc>
              <a:buFontTx/>
              <a:buAutoNum type="arabicPeriod"/>
            </a:pPr>
            <a:r>
              <a:rPr lang="es-ES" sz="2000" smtClean="0"/>
              <a:t>La resistencia a la erosión de la roca en masa en relación con las rocas vecinas,</a:t>
            </a:r>
          </a:p>
          <a:p>
            <a:pPr marL="381000" indent="-381000" eaLnBrk="1" hangingPunct="1">
              <a:lnSpc>
                <a:spcPct val="90000"/>
              </a:lnSpc>
              <a:buFontTx/>
              <a:buAutoNum type="arabicPeriod"/>
            </a:pPr>
            <a:r>
              <a:rPr lang="es-ES" sz="2000" smtClean="0"/>
              <a:t>La frontera de toda la masa de rocas,</a:t>
            </a:r>
          </a:p>
          <a:p>
            <a:pPr marL="381000" indent="-381000" eaLnBrk="1" hangingPunct="1">
              <a:lnSpc>
                <a:spcPct val="90000"/>
              </a:lnSpc>
              <a:buFontTx/>
              <a:buAutoNum type="arabicPeriod"/>
            </a:pPr>
            <a:r>
              <a:rPr lang="es-ES" sz="2000" smtClean="0"/>
              <a:t>La expresión topográfica de toda la masa de roca,</a:t>
            </a:r>
          </a:p>
          <a:p>
            <a:pPr marL="381000" indent="-381000" eaLnBrk="1" hangingPunct="1">
              <a:lnSpc>
                <a:spcPct val="90000"/>
              </a:lnSpc>
              <a:buFontTx/>
              <a:buAutoNum type="arabicPeriod"/>
            </a:pPr>
            <a:r>
              <a:rPr lang="es-ES" sz="2000" smtClean="0"/>
              <a:t>Los límites de cada uno de afloramientos,  </a:t>
            </a:r>
          </a:p>
          <a:p>
            <a:pPr marL="381000" indent="-381000" eaLnBrk="1" hangingPunct="1">
              <a:lnSpc>
                <a:spcPct val="90000"/>
              </a:lnSpc>
              <a:buFontTx/>
              <a:buAutoNum type="arabicPeriod"/>
            </a:pPr>
            <a:r>
              <a:rPr lang="es-ES" sz="2000" smtClean="0"/>
              <a:t>El patrón de fracturas, </a:t>
            </a:r>
          </a:p>
          <a:p>
            <a:pPr marL="381000" indent="-381000" eaLnBrk="1" hangingPunct="1">
              <a:lnSpc>
                <a:spcPct val="90000"/>
              </a:lnSpc>
              <a:buFontTx/>
              <a:buAutoNum type="arabicPeriod"/>
            </a:pPr>
            <a:r>
              <a:rPr lang="es-ES" sz="2000" smtClean="0"/>
              <a:t>El patrón de fallas,</a:t>
            </a:r>
          </a:p>
          <a:p>
            <a:pPr marL="381000" indent="-381000" eaLnBrk="1" hangingPunct="1">
              <a:lnSpc>
                <a:spcPct val="90000"/>
              </a:lnSpc>
              <a:buFontTx/>
              <a:buAutoNum type="arabicPeriod"/>
            </a:pPr>
            <a:r>
              <a:rPr lang="es-ES" sz="2000" smtClean="0"/>
              <a:t>El patrón de drenaje, </a:t>
            </a:r>
          </a:p>
          <a:p>
            <a:pPr marL="381000" indent="-381000" eaLnBrk="1" hangingPunct="1">
              <a:lnSpc>
                <a:spcPct val="90000"/>
              </a:lnSpc>
              <a:buFontTx/>
              <a:buAutoNum type="arabicPeriod"/>
            </a:pPr>
            <a:r>
              <a:rPr lang="es-ES" sz="2000" smtClean="0"/>
              <a:t>La cobertura vegetal,  </a:t>
            </a:r>
          </a:p>
          <a:p>
            <a:pPr marL="381000" indent="-381000" eaLnBrk="1" hangingPunct="1">
              <a:lnSpc>
                <a:spcPct val="90000"/>
              </a:lnSpc>
              <a:buFontTx/>
              <a:buAutoNum type="arabicPeriod"/>
            </a:pPr>
            <a:r>
              <a:rPr lang="es-ES" sz="2000" smtClean="0"/>
              <a:t>Las capas, </a:t>
            </a:r>
          </a:p>
          <a:p>
            <a:pPr marL="381000" indent="-381000" eaLnBrk="1" hangingPunct="1">
              <a:lnSpc>
                <a:spcPct val="90000"/>
              </a:lnSpc>
              <a:buFontTx/>
              <a:buAutoNum type="arabicPeriod"/>
            </a:pPr>
            <a:r>
              <a:rPr lang="es-ES" sz="2000" smtClean="0"/>
              <a:t>La foliación,</a:t>
            </a:r>
          </a:p>
          <a:p>
            <a:pPr marL="381000" indent="-381000" eaLnBrk="1" hangingPunct="1">
              <a:lnSpc>
                <a:spcPct val="90000"/>
              </a:lnSpc>
              <a:buFontTx/>
              <a:buAutoNum type="arabicPeriod"/>
            </a:pPr>
            <a:r>
              <a:rPr lang="es-ES" sz="2000" smtClean="0"/>
              <a:t>El entorno geológico regional.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FACTORES CLAVE DE LA FOTOGEOLOGÍA</a:t>
            </a:r>
            <a:endParaRPr lang="es-EC" dirty="0"/>
          </a:p>
        </p:txBody>
      </p:sp>
      <p:sp>
        <p:nvSpPr>
          <p:cNvPr id="3" name="2 Marcador de contenido"/>
          <p:cNvSpPr>
            <a:spLocks noGrp="1"/>
          </p:cNvSpPr>
          <p:nvPr>
            <p:ph idx="1"/>
          </p:nvPr>
        </p:nvSpPr>
        <p:spPr/>
        <p:txBody>
          <a:bodyPr/>
          <a:lstStyle/>
          <a:p>
            <a:r>
              <a:rPr lang="es-EC" dirty="0" smtClean="0"/>
              <a:t>INCLUIR DIAPOSITIVAS NUEVE</a:t>
            </a:r>
            <a:endParaRPr lang="es-EC"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EC" smtClean="0"/>
              <a:t>Rocas Sedimentarias</a:t>
            </a:r>
            <a:endParaRPr lang="es-ES" smtClean="0"/>
          </a:p>
        </p:txBody>
      </p:sp>
      <p:sp>
        <p:nvSpPr>
          <p:cNvPr id="39939" name="Rectangle 3"/>
          <p:cNvSpPr>
            <a:spLocks noGrp="1" noChangeArrowheads="1"/>
          </p:cNvSpPr>
          <p:nvPr>
            <p:ph type="body" idx="1"/>
          </p:nvPr>
        </p:nvSpPr>
        <p:spPr/>
        <p:txBody>
          <a:bodyPr>
            <a:normAutofit lnSpcReduction="10000"/>
          </a:bodyPr>
          <a:lstStyle/>
          <a:p>
            <a:pPr eaLnBrk="1" hangingPunct="1"/>
            <a:r>
              <a:rPr lang="es-ES" sz="2800" dirty="0" smtClean="0"/>
              <a:t>El elemento más destacado de las rocas sedimentarias son las capas. </a:t>
            </a:r>
          </a:p>
          <a:p>
            <a:pPr algn="just" eaLnBrk="1" hangingPunct="1"/>
            <a:r>
              <a:rPr lang="es-ES" sz="2800" dirty="0" smtClean="0"/>
              <a:t>Como resultado de la erosión diferencial los sedimentos se depositan en capas y las rocas sedimentarias aparecen como patrones de bandas en las fotografías aéreas. </a:t>
            </a:r>
          </a:p>
          <a:p>
            <a:pPr algn="just" eaLnBrk="1" hangingPunct="1"/>
            <a:r>
              <a:rPr lang="es-ES" sz="2800" dirty="0" err="1" smtClean="0"/>
              <a:t>Bandeamiento</a:t>
            </a:r>
            <a:r>
              <a:rPr lang="es-ES" sz="2800" dirty="0" smtClean="0"/>
              <a:t> debido a la vegetación o al suelo; los tonos también pueden utilizarse para reconocer y marcar las capas en ausencia de expresiones topográficas.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s-EC" smtClean="0"/>
              <a:t>Sedimentos no consolidados</a:t>
            </a:r>
            <a:endParaRPr lang="es-ES" smtClean="0"/>
          </a:p>
        </p:txBody>
      </p:sp>
      <p:sp>
        <p:nvSpPr>
          <p:cNvPr id="40963" name="Rectangle 3"/>
          <p:cNvSpPr>
            <a:spLocks noGrp="1" noChangeArrowheads="1"/>
          </p:cNvSpPr>
          <p:nvPr>
            <p:ph type="body" idx="1"/>
          </p:nvPr>
        </p:nvSpPr>
        <p:spPr/>
        <p:txBody>
          <a:bodyPr>
            <a:normAutofit lnSpcReduction="10000"/>
          </a:bodyPr>
          <a:lstStyle/>
          <a:p>
            <a:pPr algn="just" eaLnBrk="1" hangingPunct="1">
              <a:lnSpc>
                <a:spcPct val="120000"/>
              </a:lnSpc>
            </a:pPr>
            <a:r>
              <a:rPr lang="es-ES" dirty="0" smtClean="0"/>
              <a:t>La mayoría de sedimentos no son fácilmente diferenciados de las rocas sedimentarias consolidadas cuando se usan fotografías aéreas. Pero su carácter puede deducirse de las características de drenaje, el tono, análisis de la pendiente, uso del suelo y otros criterios, relacionados con la experiencia del foto intérprete.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EC" smtClean="0"/>
              <a:t>Rocas ígneas intrusivas</a:t>
            </a:r>
            <a:endParaRPr lang="es-ES" smtClean="0"/>
          </a:p>
        </p:txBody>
      </p:sp>
      <p:sp>
        <p:nvSpPr>
          <p:cNvPr id="41987" name="Rectangle 3"/>
          <p:cNvSpPr>
            <a:spLocks noGrp="1" noChangeArrowheads="1"/>
          </p:cNvSpPr>
          <p:nvPr>
            <p:ph type="body" idx="1"/>
          </p:nvPr>
        </p:nvSpPr>
        <p:spPr/>
        <p:txBody>
          <a:bodyPr/>
          <a:lstStyle/>
          <a:p>
            <a:pPr eaLnBrk="1" hangingPunct="1"/>
            <a:r>
              <a:rPr lang="es-ES" sz="2800" smtClean="0"/>
              <a:t>Estos pueden ser reconocidos por el drenaje, textura y el carácter masivo de la roca. Las rocas ígneas en particular presentan un patrón de fracturas característico. Este patrón se observa en las zonas de exposición y se debe al tipo de roca y modo de origen y es independiente del clima y del ciclo erosional. La vegetación será más o menos uniforme.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s-EC" smtClean="0"/>
              <a:t>Extrusivos ígneos</a:t>
            </a:r>
            <a:endParaRPr lang="es-ES" smtClean="0"/>
          </a:p>
        </p:txBody>
      </p:sp>
      <p:sp>
        <p:nvSpPr>
          <p:cNvPr id="43011" name="Rectangle 3"/>
          <p:cNvSpPr>
            <a:spLocks noGrp="1" noChangeArrowheads="1"/>
          </p:cNvSpPr>
          <p:nvPr>
            <p:ph type="body" idx="1"/>
          </p:nvPr>
        </p:nvSpPr>
        <p:spPr/>
        <p:txBody>
          <a:bodyPr/>
          <a:lstStyle/>
          <a:p>
            <a:pPr eaLnBrk="1" hangingPunct="1">
              <a:lnSpc>
                <a:spcPct val="80000"/>
              </a:lnSpc>
            </a:pPr>
            <a:r>
              <a:rPr lang="es-ES" sz="2400" smtClean="0"/>
              <a:t>Estos pueden ser ácidos, intermedios o básicos en la composición. Relativamente jóvenes muestran flujos de lava, patrones topográficos y están asociados con conos volcánicos. </a:t>
            </a:r>
          </a:p>
          <a:p>
            <a:pPr eaLnBrk="1" hangingPunct="1">
              <a:lnSpc>
                <a:spcPct val="80000"/>
              </a:lnSpc>
            </a:pPr>
            <a:r>
              <a:rPr lang="es-ES" sz="2400" smtClean="0"/>
              <a:t>La superficie de un flujo puede ser irregular en comparación con las superficies de rocas sedimentarias. </a:t>
            </a:r>
          </a:p>
          <a:p>
            <a:pPr eaLnBrk="1" hangingPunct="1">
              <a:lnSpc>
                <a:spcPct val="80000"/>
              </a:lnSpc>
            </a:pPr>
            <a:r>
              <a:rPr lang="es-ES" sz="2400" smtClean="0"/>
              <a:t>Lavas básicas pueden mostrar tonos oscuros, mientras que las lavas ácidas muestran los tonos de luz fotográfica. Las lavas intermedias(andesíticas) tienen tonos de gris medio. Las tobas y arcillas tienen una superficie de drenaje dendríticas, la vegetación es bastante pobre debido a las interacciones de drenaje.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EC" smtClean="0"/>
              <a:t>Rocas Metamórficas</a:t>
            </a:r>
            <a:endParaRPr lang="es-ES" smtClean="0"/>
          </a:p>
        </p:txBody>
      </p:sp>
      <p:sp>
        <p:nvSpPr>
          <p:cNvPr id="44035" name="Rectangle 3"/>
          <p:cNvSpPr>
            <a:spLocks noGrp="1" noChangeArrowheads="1"/>
          </p:cNvSpPr>
          <p:nvPr>
            <p:ph type="body" idx="1"/>
          </p:nvPr>
        </p:nvSpPr>
        <p:spPr/>
        <p:txBody>
          <a:bodyPr/>
          <a:lstStyle/>
          <a:p>
            <a:pPr eaLnBrk="1" hangingPunct="1">
              <a:lnSpc>
                <a:spcPct val="90000"/>
              </a:lnSpc>
            </a:pPr>
            <a:r>
              <a:rPr lang="es-ES" smtClean="0"/>
              <a:t>Es difícil identificar rocas metamórficas de fotografías aéreas, porque en gran escala las características distintivas están por lo general ausentes. Puede ser difícil o imposible de reconocer la capa a causa de cambios físicos en las unidades de la roca debido a alta presión y / o altas temperaturas del metamorfismo.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p:txBody>
          <a:bodyPr/>
          <a:lstStyle/>
          <a:p>
            <a:pPr eaLnBrk="1" hangingPunct="1"/>
            <a:r>
              <a:rPr lang="es-ES" smtClean="0"/>
              <a:t>Las tendencias estructurales obtenidas a partir de fotografías aéreas son foliación en lugar de capas. Paralelamente alineaciones de crestas. En este tipo de zonas la aparición de lineación ampliamente espaciados en ángulo recto a la tendencia regional apoya la presencia de rocas metamórficas. </a:t>
            </a:r>
          </a:p>
          <a:p>
            <a:pPr eaLnBrk="1" hangingPunct="1"/>
            <a:endParaRPr lang="es-ES" smtClean="0"/>
          </a:p>
        </p:txBody>
      </p:sp>
      <p:sp>
        <p:nvSpPr>
          <p:cNvPr id="45059" name="Rectangle 4"/>
          <p:cNvSpPr>
            <a:spLocks noGrp="1" noChangeArrowheads="1"/>
          </p:cNvSpPr>
          <p:nvPr>
            <p:ph type="title"/>
          </p:nvPr>
        </p:nvSpPr>
        <p:spPr>
          <a:noFill/>
        </p:spPr>
        <p:txBody>
          <a:bodyPr/>
          <a:lstStyle/>
          <a:p>
            <a:pPr eaLnBrk="1" hangingPunct="1"/>
            <a:r>
              <a:rPr lang="es-EC" smtClean="0"/>
              <a:t>Rocas Metamórficas</a:t>
            </a:r>
            <a:endParaRPr lang="es-E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341438"/>
            <a:ext cx="6965950" cy="2057400"/>
          </a:xfrm>
        </p:spPr>
        <p:txBody>
          <a:bodyPr>
            <a:normAutofit fontScale="90000"/>
          </a:bodyPr>
          <a:lstStyle/>
          <a:p>
            <a:pPr eaLnBrk="1" hangingPunct="1"/>
            <a:r>
              <a:rPr lang="es-ES_tradnl" smtClean="0"/>
              <a:t> </a:t>
            </a:r>
            <a:r>
              <a:rPr lang="es-ES_tradnl" sz="5400" b="1" smtClean="0">
                <a:solidFill>
                  <a:srgbClr val="FF0000"/>
                </a:solidFill>
              </a:rPr>
              <a:t>SEGUNDA PARTE    </a:t>
            </a:r>
            <a:br>
              <a:rPr lang="es-ES_tradnl" sz="5400" b="1" smtClean="0">
                <a:solidFill>
                  <a:srgbClr val="FF0000"/>
                </a:solidFill>
              </a:rPr>
            </a:br>
            <a:r>
              <a:rPr lang="es-ES_tradnl" sz="5400" b="1" smtClean="0">
                <a:solidFill>
                  <a:srgbClr val="FF0000"/>
                </a:solidFill>
              </a:rPr>
              <a:t/>
            </a:r>
            <a:br>
              <a:rPr lang="es-ES_tradnl" sz="5400" b="1" smtClean="0">
                <a:solidFill>
                  <a:srgbClr val="FF0000"/>
                </a:solidFill>
              </a:rPr>
            </a:br>
            <a:r>
              <a:rPr lang="es-ES_tradnl" smtClean="0"/>
              <a:t>FOTOGEOLOGÍA</a:t>
            </a:r>
            <a:endParaRPr lang="en-US" smtClean="0"/>
          </a:p>
        </p:txBody>
      </p:sp>
      <p:sp>
        <p:nvSpPr>
          <p:cNvPr id="3075" name="Rectangle 3"/>
          <p:cNvSpPr>
            <a:spLocks noGrp="1" noChangeArrowheads="1"/>
          </p:cNvSpPr>
          <p:nvPr>
            <p:ph type="subTitle" idx="1"/>
          </p:nvPr>
        </p:nvSpPr>
        <p:spPr/>
        <p:txBody>
          <a:bodyPr>
            <a:normAutofit fontScale="77500" lnSpcReduction="20000"/>
          </a:bodyPr>
          <a:lstStyle/>
          <a:p>
            <a:pPr algn="l" eaLnBrk="1" hangingPunct="1"/>
            <a:r>
              <a:rPr lang="es-ES_tradnl" smtClean="0"/>
              <a:t>Aplicaciones de la fotointerpretación en las Ciencias de la Geología</a:t>
            </a:r>
          </a:p>
          <a:p>
            <a:pPr algn="l" eaLnBrk="1" hangingPunct="1"/>
            <a:endParaRPr lang="es-ES_tradnl" smtClean="0"/>
          </a:p>
          <a:p>
            <a:pPr algn="l" eaLnBrk="1" hangingPunct="1"/>
            <a:r>
              <a:rPr lang="es-ES_tradnl" smtClean="0"/>
              <a:t>MSc.  GASTÓN PROAÑO C. </a:t>
            </a:r>
          </a:p>
          <a:p>
            <a:pPr algn="l" eaLnBrk="1" hangingPunct="1"/>
            <a:endParaRPr lang="es-ES_tradnl" smtClean="0"/>
          </a:p>
          <a:p>
            <a:pPr algn="l"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smtClean="0"/>
              <a:t>Análisis estructural</a:t>
            </a:r>
          </a:p>
        </p:txBody>
      </p:sp>
      <p:sp>
        <p:nvSpPr>
          <p:cNvPr id="11267" name="Rectangle 3"/>
          <p:cNvSpPr>
            <a:spLocks noGrp="1" noChangeArrowheads="1"/>
          </p:cNvSpPr>
          <p:nvPr>
            <p:ph type="body" idx="1"/>
          </p:nvPr>
        </p:nvSpPr>
        <p:spPr>
          <a:xfrm>
            <a:off x="263525" y="1598613"/>
            <a:ext cx="4237038" cy="4497387"/>
          </a:xfrm>
        </p:spPr>
        <p:txBody>
          <a:bodyPr/>
          <a:lstStyle/>
          <a:p>
            <a:pPr eaLnBrk="1" hangingPunct="1">
              <a:lnSpc>
                <a:spcPct val="130000"/>
              </a:lnSpc>
              <a:buFontTx/>
              <a:buNone/>
            </a:pPr>
            <a:r>
              <a:rPr lang="es-ES" u="sng" smtClean="0"/>
              <a:t>Capas:</a:t>
            </a:r>
          </a:p>
          <a:p>
            <a:pPr eaLnBrk="1" hangingPunct="1">
              <a:lnSpc>
                <a:spcPct val="130000"/>
              </a:lnSpc>
            </a:pPr>
            <a:r>
              <a:rPr lang="es-ES" smtClean="0"/>
              <a:t>Pendiente suave u horizontal</a:t>
            </a:r>
          </a:p>
          <a:p>
            <a:pPr eaLnBrk="1" hangingPunct="1">
              <a:lnSpc>
                <a:spcPct val="130000"/>
              </a:lnSpc>
            </a:pPr>
            <a:r>
              <a:rPr lang="es-ES" smtClean="0"/>
              <a:t>Pendiente media</a:t>
            </a:r>
          </a:p>
          <a:p>
            <a:pPr eaLnBrk="1" hangingPunct="1">
              <a:lnSpc>
                <a:spcPct val="130000"/>
              </a:lnSpc>
            </a:pPr>
            <a:r>
              <a:rPr lang="es-ES" smtClean="0"/>
              <a:t>Pendiente empinada o vértical</a:t>
            </a:r>
          </a:p>
        </p:txBody>
      </p:sp>
      <p:pic>
        <p:nvPicPr>
          <p:cNvPr id="11268" name="Picture 4"/>
          <p:cNvPicPr>
            <a:picLocks noChangeAspect="1" noChangeArrowheads="1"/>
          </p:cNvPicPr>
          <p:nvPr/>
        </p:nvPicPr>
        <p:blipFill>
          <a:blip r:embed="rId2" cstate="print"/>
          <a:srcRect l="3177" t="6517" r="3859" b="6517"/>
          <a:stretch>
            <a:fillRect/>
          </a:stretch>
        </p:blipFill>
        <p:spPr bwMode="auto">
          <a:xfrm>
            <a:off x="4643438" y="2276475"/>
            <a:ext cx="4321175" cy="2881313"/>
          </a:xfrm>
          <a:prstGeom prst="rect">
            <a:avLst/>
          </a:prstGeom>
          <a:noFill/>
          <a:ln w="38100" cmpd="dbl">
            <a:solidFill>
              <a:srgbClr val="0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s-ES" sz="3600" smtClean="0"/>
              <a:t>Capas con pendientes suaves o subhorizontales</a:t>
            </a:r>
          </a:p>
        </p:txBody>
      </p:sp>
      <p:sp>
        <p:nvSpPr>
          <p:cNvPr id="12291" name="Rectangle 3"/>
          <p:cNvSpPr>
            <a:spLocks noGrp="1" noChangeArrowheads="1"/>
          </p:cNvSpPr>
          <p:nvPr>
            <p:ph type="body" idx="1"/>
          </p:nvPr>
        </p:nvSpPr>
        <p:spPr/>
        <p:txBody>
          <a:bodyPr/>
          <a:lstStyle/>
          <a:p>
            <a:pPr eaLnBrk="1" hangingPunct="1">
              <a:lnSpc>
                <a:spcPct val="160000"/>
              </a:lnSpc>
            </a:pPr>
            <a:r>
              <a:rPr lang="es-ES" sz="2800" smtClean="0"/>
              <a:t>Pueden ser reconocidas porque sobre estas capas pueden haber estructuras características de su subhorizontalidad como depósitos aluviales, terrazas, desarrollo de drenaje de tipo dendrítico, etc.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63525" y="1598613"/>
            <a:ext cx="3803650" cy="4497387"/>
          </a:xfrm>
        </p:spPr>
        <p:txBody>
          <a:bodyPr/>
          <a:lstStyle/>
          <a:p>
            <a:pPr eaLnBrk="1" hangingPunct="1">
              <a:lnSpc>
                <a:spcPct val="160000"/>
              </a:lnSpc>
            </a:pPr>
            <a:r>
              <a:rPr lang="es-ES" sz="2800" smtClean="0"/>
              <a:t>Los patrones de drenaje dentrítico se desarrollan característicamente en estratos subhorizontales.</a:t>
            </a:r>
          </a:p>
        </p:txBody>
      </p:sp>
      <p:pic>
        <p:nvPicPr>
          <p:cNvPr id="13315" name="Picture 4"/>
          <p:cNvPicPr>
            <a:picLocks noChangeAspect="1" noChangeArrowheads="1"/>
          </p:cNvPicPr>
          <p:nvPr/>
        </p:nvPicPr>
        <p:blipFill>
          <a:blip r:embed="rId2" cstate="print"/>
          <a:srcRect b="49277"/>
          <a:stretch>
            <a:fillRect/>
          </a:stretch>
        </p:blipFill>
        <p:spPr bwMode="auto">
          <a:xfrm>
            <a:off x="5759450" y="836613"/>
            <a:ext cx="3384550" cy="3095625"/>
          </a:xfrm>
          <a:prstGeom prst="rect">
            <a:avLst/>
          </a:prstGeom>
          <a:noFill/>
          <a:ln w="9525">
            <a:noFill/>
            <a:miter lim="800000"/>
            <a:headEnd/>
            <a:tailEnd/>
          </a:ln>
        </p:spPr>
      </p:pic>
      <p:sp>
        <p:nvSpPr>
          <p:cNvPr id="13316" name="Rectangle 5"/>
          <p:cNvSpPr>
            <a:spLocks noGrp="1" noChangeArrowheads="1"/>
          </p:cNvSpPr>
          <p:nvPr>
            <p:ph type="title"/>
          </p:nvPr>
        </p:nvSpPr>
        <p:spPr>
          <a:noFill/>
        </p:spPr>
        <p:txBody>
          <a:bodyPr/>
          <a:lstStyle/>
          <a:p>
            <a:pPr eaLnBrk="1" hangingPunct="1"/>
            <a:r>
              <a:rPr lang="es-ES" sz="3600" smtClean="0"/>
              <a:t>Capas con pendientes suaves o subhorizontales</a:t>
            </a:r>
          </a:p>
        </p:txBody>
      </p:sp>
      <p:pic>
        <p:nvPicPr>
          <p:cNvPr id="13317" name="Picture 6"/>
          <p:cNvPicPr>
            <a:picLocks noChangeAspect="1" noChangeArrowheads="1"/>
          </p:cNvPicPr>
          <p:nvPr/>
        </p:nvPicPr>
        <p:blipFill>
          <a:blip r:embed="rId2" cstate="print"/>
          <a:srcRect l="4327" t="52731"/>
          <a:stretch>
            <a:fillRect/>
          </a:stretch>
        </p:blipFill>
        <p:spPr bwMode="auto">
          <a:xfrm>
            <a:off x="4140200" y="3500438"/>
            <a:ext cx="3889375"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 sz="3600" smtClean="0"/>
              <a:t>Capas subhorizontales e inclinadas</a:t>
            </a:r>
          </a:p>
        </p:txBody>
      </p:sp>
      <p:sp>
        <p:nvSpPr>
          <p:cNvPr id="14339" name="Rectangle 3"/>
          <p:cNvSpPr>
            <a:spLocks noGrp="1" noChangeArrowheads="1"/>
          </p:cNvSpPr>
          <p:nvPr>
            <p:ph type="body" idx="1"/>
          </p:nvPr>
        </p:nvSpPr>
        <p:spPr>
          <a:xfrm>
            <a:off x="0" y="1628775"/>
            <a:ext cx="4813300" cy="4968875"/>
          </a:xfrm>
        </p:spPr>
        <p:txBody>
          <a:bodyPr/>
          <a:lstStyle/>
          <a:p>
            <a:pPr marL="0" indent="0" eaLnBrk="1" hangingPunct="1">
              <a:lnSpc>
                <a:spcPct val="120000"/>
              </a:lnSpc>
              <a:buFontTx/>
              <a:buNone/>
            </a:pPr>
            <a:r>
              <a:rPr lang="es-ES" sz="2800" smtClean="0"/>
              <a:t>En el caso de un paisaje con capas subhorizontales en las que se sumergen capas con mayor buzamiento, esta unión puede ser identificada por el contraste tonal, por la resistencia a la erosión de cada una o por el patrón de drenaje.</a:t>
            </a:r>
          </a:p>
        </p:txBody>
      </p:sp>
      <p:pic>
        <p:nvPicPr>
          <p:cNvPr id="14340" name="Picture 4"/>
          <p:cNvPicPr>
            <a:picLocks noChangeAspect="1" noChangeArrowheads="1"/>
          </p:cNvPicPr>
          <p:nvPr/>
        </p:nvPicPr>
        <p:blipFill>
          <a:blip r:embed="rId2" cstate="print"/>
          <a:srcRect l="4572" t="9111" r="3529" b="7722"/>
          <a:stretch>
            <a:fillRect/>
          </a:stretch>
        </p:blipFill>
        <p:spPr bwMode="auto">
          <a:xfrm>
            <a:off x="4895850" y="2349500"/>
            <a:ext cx="4248150" cy="2951163"/>
          </a:xfrm>
          <a:prstGeom prst="rect">
            <a:avLst/>
          </a:prstGeom>
          <a:noFill/>
          <a:ln w="38100" cmpd="dbl">
            <a:solidFill>
              <a:schemeClr val="tx2"/>
            </a:solidFill>
            <a:miter lim="800000"/>
            <a:headEnd/>
            <a:tailEnd/>
          </a:ln>
        </p:spPr>
      </p:pic>
      <p:sp>
        <p:nvSpPr>
          <p:cNvPr id="14341" name="Line 5"/>
          <p:cNvSpPr>
            <a:spLocks noChangeShapeType="1"/>
          </p:cNvSpPr>
          <p:nvPr/>
        </p:nvSpPr>
        <p:spPr bwMode="auto">
          <a:xfrm flipH="1">
            <a:off x="6588125" y="3429000"/>
            <a:ext cx="1296988" cy="863600"/>
          </a:xfrm>
          <a:prstGeom prst="line">
            <a:avLst/>
          </a:prstGeom>
          <a:noFill/>
          <a:ln w="57150">
            <a:solidFill>
              <a:schemeClr val="accent2"/>
            </a:solidFill>
            <a:round/>
            <a:headEnd/>
            <a:tailEnd/>
          </a:ln>
        </p:spPr>
        <p:txBody>
          <a:bodyPr/>
          <a:lstStyle/>
          <a:p>
            <a:endParaRPr lang="es-EC"/>
          </a:p>
        </p:txBody>
      </p:sp>
      <p:sp>
        <p:nvSpPr>
          <p:cNvPr id="14342" name="Line 6"/>
          <p:cNvSpPr>
            <a:spLocks noChangeShapeType="1"/>
          </p:cNvSpPr>
          <p:nvPr/>
        </p:nvSpPr>
        <p:spPr bwMode="auto">
          <a:xfrm flipH="1">
            <a:off x="4932363" y="3789363"/>
            <a:ext cx="1439862" cy="0"/>
          </a:xfrm>
          <a:prstGeom prst="line">
            <a:avLst/>
          </a:prstGeom>
          <a:noFill/>
          <a:ln w="57150">
            <a:solidFill>
              <a:schemeClr val="tx2"/>
            </a:solidFill>
            <a:round/>
            <a:headEnd/>
            <a:tailEnd/>
          </a:ln>
        </p:spPr>
        <p:txBody>
          <a:bodyPr/>
          <a:lstStyle/>
          <a:p>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 smtClean="0"/>
              <a:t>Capas con pendiente media</a:t>
            </a:r>
          </a:p>
        </p:txBody>
      </p:sp>
      <p:sp>
        <p:nvSpPr>
          <p:cNvPr id="15363" name="Rectangle 3"/>
          <p:cNvSpPr>
            <a:spLocks noGrp="1" noChangeArrowheads="1"/>
          </p:cNvSpPr>
          <p:nvPr>
            <p:ph type="body" idx="1"/>
          </p:nvPr>
        </p:nvSpPr>
        <p:spPr/>
        <p:txBody>
          <a:bodyPr/>
          <a:lstStyle/>
          <a:p>
            <a:pPr eaLnBrk="1" hangingPunct="1">
              <a:lnSpc>
                <a:spcPct val="90000"/>
              </a:lnSpc>
            </a:pPr>
            <a:r>
              <a:rPr lang="es-ES" sz="2400" smtClean="0"/>
              <a:t>Van desde 5º – 35º de inclinación.</a:t>
            </a:r>
          </a:p>
          <a:p>
            <a:pPr eaLnBrk="1" hangingPunct="1">
              <a:lnSpc>
                <a:spcPct val="90000"/>
              </a:lnSpc>
            </a:pPr>
            <a:r>
              <a:rPr lang="es-ES" sz="2400" smtClean="0"/>
              <a:t>Cuando la capa es dura se resiste a la erosión más que una cobertura de lutitas o margas.</a:t>
            </a:r>
          </a:p>
          <a:p>
            <a:pPr eaLnBrk="1" hangingPunct="1">
              <a:lnSpc>
                <a:spcPct val="90000"/>
              </a:lnSpc>
            </a:pPr>
            <a:r>
              <a:rPr lang="es-ES" sz="2400" smtClean="0"/>
              <a:t>Cuando la capa mas suave se elimina por la erosión queda al descubierto la capa más dura formando una cuesta (cresta asimétrica) pauta que apunta la dirección del buzamiento de la capa.</a:t>
            </a:r>
          </a:p>
        </p:txBody>
      </p:sp>
      <p:pic>
        <p:nvPicPr>
          <p:cNvPr id="15364" name="Picture 4"/>
          <p:cNvPicPr>
            <a:picLocks noChangeAspect="1" noChangeArrowheads="1"/>
          </p:cNvPicPr>
          <p:nvPr/>
        </p:nvPicPr>
        <p:blipFill>
          <a:blip r:embed="rId2" cstate="print"/>
          <a:srcRect l="18683" t="17393" r="10075" b="6517"/>
          <a:stretch>
            <a:fillRect/>
          </a:stretch>
        </p:blipFill>
        <p:spPr bwMode="auto">
          <a:xfrm>
            <a:off x="2195513" y="4149725"/>
            <a:ext cx="3311525" cy="2520950"/>
          </a:xfrm>
          <a:prstGeom prst="rect">
            <a:avLst/>
          </a:prstGeom>
          <a:noFill/>
          <a:ln w="38100" cmpd="dbl">
            <a:solidFill>
              <a:srgbClr val="000000"/>
            </a:solidFill>
            <a:miter lim="800000"/>
            <a:headEnd/>
            <a:tailEnd/>
          </a:ln>
        </p:spPr>
      </p:pic>
      <p:sp>
        <p:nvSpPr>
          <p:cNvPr id="15365" name="Line 5"/>
          <p:cNvSpPr>
            <a:spLocks noChangeShapeType="1"/>
          </p:cNvSpPr>
          <p:nvPr/>
        </p:nvSpPr>
        <p:spPr bwMode="auto">
          <a:xfrm>
            <a:off x="4067175" y="5229225"/>
            <a:ext cx="360363" cy="647700"/>
          </a:xfrm>
          <a:prstGeom prst="line">
            <a:avLst/>
          </a:prstGeom>
          <a:noFill/>
          <a:ln w="57150">
            <a:solidFill>
              <a:schemeClr val="tx2"/>
            </a:solidFill>
            <a:round/>
            <a:headEnd/>
            <a:tailEnd/>
          </a:ln>
        </p:spPr>
        <p:txBody>
          <a:bodyPr/>
          <a:lstStyle/>
          <a:p>
            <a:endParaRPr lang="es-EC"/>
          </a:p>
        </p:txBody>
      </p:sp>
      <p:sp>
        <p:nvSpPr>
          <p:cNvPr id="15366" name="Line 6"/>
          <p:cNvSpPr>
            <a:spLocks noChangeShapeType="1"/>
          </p:cNvSpPr>
          <p:nvPr/>
        </p:nvSpPr>
        <p:spPr bwMode="auto">
          <a:xfrm flipH="1">
            <a:off x="2916238" y="5229225"/>
            <a:ext cx="1079500" cy="504825"/>
          </a:xfrm>
          <a:prstGeom prst="line">
            <a:avLst/>
          </a:prstGeom>
          <a:noFill/>
          <a:ln w="57150">
            <a:solidFill>
              <a:schemeClr val="tx2"/>
            </a:solidFill>
            <a:round/>
            <a:headEnd/>
            <a:tailEnd/>
          </a:ln>
        </p:spPr>
        <p:txBody>
          <a:bodyPr/>
          <a:lstStyle/>
          <a:p>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marL="0" indent="174625" eaLnBrk="1" hangingPunct="1">
              <a:buFontTx/>
              <a:buNone/>
            </a:pPr>
            <a:r>
              <a:rPr lang="es-ES" sz="2400" smtClean="0"/>
              <a:t>Estas capas son las que brinda mayor información. Las principales características de las fotos de capas de mediana pendiente son: </a:t>
            </a:r>
          </a:p>
          <a:p>
            <a:pPr marL="0" indent="174625" eaLnBrk="1" hangingPunct="1">
              <a:lnSpc>
                <a:spcPct val="10000"/>
              </a:lnSpc>
              <a:buFontTx/>
              <a:buNone/>
            </a:pPr>
            <a:endParaRPr lang="es-ES" sz="2400" smtClean="0"/>
          </a:p>
          <a:p>
            <a:pPr marL="0" indent="174625" eaLnBrk="1" hangingPunct="1"/>
            <a:r>
              <a:rPr lang="es-ES" sz="2400" smtClean="0"/>
              <a:t> El rumbo y el buzamiento </a:t>
            </a:r>
          </a:p>
          <a:p>
            <a:pPr marL="0" indent="174625" eaLnBrk="1" hangingPunct="1"/>
            <a:r>
              <a:rPr lang="es-ES" sz="2400" smtClean="0"/>
              <a:t> La forma en que se sumergen las capas </a:t>
            </a:r>
          </a:p>
          <a:p>
            <a:pPr marL="0" indent="174625" eaLnBrk="1" hangingPunct="1"/>
            <a:r>
              <a:rPr lang="es-ES" sz="2400" smtClean="0"/>
              <a:t> Se puede observar la resistencia de las capas para determinar la orientación de inclinación.</a:t>
            </a:r>
          </a:p>
        </p:txBody>
      </p:sp>
      <p:sp>
        <p:nvSpPr>
          <p:cNvPr id="16387" name="Rectangle 4"/>
          <p:cNvSpPr>
            <a:spLocks noGrp="1" noChangeArrowheads="1"/>
          </p:cNvSpPr>
          <p:nvPr>
            <p:ph type="title"/>
          </p:nvPr>
        </p:nvSpPr>
        <p:spPr>
          <a:noFill/>
        </p:spPr>
        <p:txBody>
          <a:bodyPr/>
          <a:lstStyle/>
          <a:p>
            <a:pPr eaLnBrk="1" hangingPunct="1"/>
            <a:r>
              <a:rPr lang="es-ES" smtClean="0"/>
              <a:t>Capas con pendiente media</a:t>
            </a:r>
          </a:p>
        </p:txBody>
      </p:sp>
      <p:pic>
        <p:nvPicPr>
          <p:cNvPr id="16388" name="Picture 5"/>
          <p:cNvPicPr>
            <a:picLocks noChangeAspect="1" noChangeArrowheads="1"/>
          </p:cNvPicPr>
          <p:nvPr/>
        </p:nvPicPr>
        <p:blipFill>
          <a:blip r:embed="rId2" cstate="print"/>
          <a:srcRect r="53082"/>
          <a:stretch>
            <a:fillRect/>
          </a:stretch>
        </p:blipFill>
        <p:spPr bwMode="auto">
          <a:xfrm>
            <a:off x="2411413" y="4868863"/>
            <a:ext cx="2838450" cy="165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smtClean="0"/>
              <a:t>Capas empinadas o verticales</a:t>
            </a:r>
          </a:p>
        </p:txBody>
      </p:sp>
      <p:sp>
        <p:nvSpPr>
          <p:cNvPr id="17411" name="Rectangle 3"/>
          <p:cNvSpPr>
            <a:spLocks noGrp="1" noChangeArrowheads="1"/>
          </p:cNvSpPr>
          <p:nvPr>
            <p:ph type="body" idx="1"/>
          </p:nvPr>
        </p:nvSpPr>
        <p:spPr/>
        <p:txBody>
          <a:bodyPr/>
          <a:lstStyle/>
          <a:p>
            <a:pPr eaLnBrk="1" hangingPunct="1">
              <a:lnSpc>
                <a:spcPct val="160000"/>
              </a:lnSpc>
            </a:pPr>
            <a:r>
              <a:rPr lang="es-ES" smtClean="0"/>
              <a:t>Tienen pendientes mayores a 35º</a:t>
            </a:r>
          </a:p>
          <a:p>
            <a:pPr eaLnBrk="1" hangingPunct="1">
              <a:lnSpc>
                <a:spcPct val="160000"/>
              </a:lnSpc>
            </a:pPr>
            <a:r>
              <a:rPr lang="es-ES" smtClean="0"/>
              <a:t>Los patrones de afloramiento aparecen como bandas que sobre una base regional son a grandes rasgos paralelos.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eaLnBrk="1" hangingPunct="1">
              <a:lnSpc>
                <a:spcPct val="120000"/>
              </a:lnSpc>
            </a:pPr>
            <a:r>
              <a:rPr lang="es-ES" smtClean="0"/>
              <a:t>Importantes variaciones en los detalles del modelo básico se desarrollan en las zonas disecadas por la erosión y deben ser cuidadosamente analizados, ya que proporcionan información importante relativa a la estructura del subsuelo. </a:t>
            </a:r>
          </a:p>
        </p:txBody>
      </p:sp>
      <p:sp>
        <p:nvSpPr>
          <p:cNvPr id="18435" name="Rectangle 4"/>
          <p:cNvSpPr>
            <a:spLocks noGrp="1" noChangeArrowheads="1"/>
          </p:cNvSpPr>
          <p:nvPr>
            <p:ph type="title"/>
          </p:nvPr>
        </p:nvSpPr>
        <p:spPr>
          <a:noFill/>
        </p:spPr>
        <p:txBody>
          <a:bodyPr/>
          <a:lstStyle/>
          <a:p>
            <a:pPr eaLnBrk="1" hangingPunct="1"/>
            <a:r>
              <a:rPr lang="es-ES" smtClean="0"/>
              <a:t>Capas empinadas o verticales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eaLnBrk="1" hangingPunct="1">
              <a:lnSpc>
                <a:spcPct val="120000"/>
              </a:lnSpc>
            </a:pPr>
            <a:r>
              <a:rPr lang="es-ES" smtClean="0"/>
              <a:t>Cuando se sumergen los estratos se remontan sobre un valIe formando una "V" que apunta en la dirección del caudal. Pero es posible que el grado de inclinación de la capa sea menor al del valle, en este caso no se aplica la regla de las “V” </a:t>
            </a:r>
          </a:p>
        </p:txBody>
      </p:sp>
      <p:sp>
        <p:nvSpPr>
          <p:cNvPr id="19459" name="Rectangle 4"/>
          <p:cNvSpPr>
            <a:spLocks noGrp="1" noChangeArrowheads="1"/>
          </p:cNvSpPr>
          <p:nvPr>
            <p:ph type="title"/>
          </p:nvPr>
        </p:nvSpPr>
        <p:spPr>
          <a:noFill/>
        </p:spPr>
        <p:txBody>
          <a:bodyPr/>
          <a:lstStyle/>
          <a:p>
            <a:pPr eaLnBrk="1" hangingPunct="1"/>
            <a:r>
              <a:rPr lang="es-ES" smtClean="0"/>
              <a:t>Capas empinadas o verticales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s-ES" smtClean="0"/>
          </a:p>
        </p:txBody>
      </p:sp>
      <p:sp>
        <p:nvSpPr>
          <p:cNvPr id="20483" name="Rectangle 3"/>
          <p:cNvSpPr>
            <a:spLocks noGrp="1" noChangeArrowheads="1"/>
          </p:cNvSpPr>
          <p:nvPr>
            <p:ph type="body" idx="1"/>
          </p:nvPr>
        </p:nvSpPr>
        <p:spPr/>
        <p:txBody>
          <a:bodyPr/>
          <a:lstStyle/>
          <a:p>
            <a:pPr eaLnBrk="1" hangingPunct="1"/>
            <a:endParaRPr lang="es-ES" smtClean="0"/>
          </a:p>
        </p:txBody>
      </p:sp>
      <p:pic>
        <p:nvPicPr>
          <p:cNvPr id="20484" name="Picture 4"/>
          <p:cNvPicPr>
            <a:picLocks noChangeAspect="1" noChangeArrowheads="1"/>
          </p:cNvPicPr>
          <p:nvPr/>
        </p:nvPicPr>
        <p:blipFill>
          <a:blip r:embed="rId2" cstate="print"/>
          <a:srcRect/>
          <a:stretch>
            <a:fillRect/>
          </a:stretch>
        </p:blipFill>
        <p:spPr bwMode="auto">
          <a:xfrm>
            <a:off x="1231900" y="188913"/>
            <a:ext cx="5980113"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C" dirty="0" smtClean="0"/>
              <a:t>Contenido</a:t>
            </a:r>
            <a:endParaRPr lang="es-EC" dirty="0"/>
          </a:p>
        </p:txBody>
      </p:sp>
      <p:sp>
        <p:nvSpPr>
          <p:cNvPr id="10" name="9 Marcador de contenido"/>
          <p:cNvSpPr>
            <a:spLocks noGrp="1"/>
          </p:cNvSpPr>
          <p:nvPr>
            <p:ph idx="1"/>
          </p:nvPr>
        </p:nvSpPr>
        <p:spPr/>
        <p:txBody>
          <a:bodyPr/>
          <a:lstStyle/>
          <a:p>
            <a:endParaRPr lang="es-EC"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r>
              <a:rPr lang="es-ES" sz="2800" smtClean="0"/>
              <a:t>El tamaño del afloramiento que sigue el patrón V es inversamente proporcional a la magnitud de la pendiente: </a:t>
            </a:r>
          </a:p>
          <a:p>
            <a:pPr eaLnBrk="1" hangingPunct="1"/>
            <a:r>
              <a:rPr lang="es-ES" sz="2800" smtClean="0"/>
              <a:t>Bajo ángulo de buzamiento, la V es larga (parte delantera de la figura) </a:t>
            </a:r>
          </a:p>
          <a:p>
            <a:pPr eaLnBrk="1" hangingPunct="1"/>
            <a:r>
              <a:rPr lang="es-ES" sz="2800" smtClean="0"/>
              <a:t>Alto ángulo de buzamiento la V es corta</a:t>
            </a:r>
            <a:br>
              <a:rPr lang="es-ES" sz="2800" smtClean="0"/>
            </a:br>
            <a:r>
              <a:rPr lang="es-ES" sz="2800" smtClean="0"/>
              <a:t> (parte trasera de la figura) </a:t>
            </a:r>
            <a:br>
              <a:rPr lang="es-ES" sz="2800" smtClean="0"/>
            </a:br>
            <a:r>
              <a:rPr lang="es-ES" sz="2800" smtClean="0"/>
              <a:t/>
            </a:r>
            <a:br>
              <a:rPr lang="es-ES" sz="2800" smtClean="0"/>
            </a:br>
            <a:endParaRPr lang="es-ES" sz="2800" smtClean="0"/>
          </a:p>
        </p:txBody>
      </p:sp>
      <p:pic>
        <p:nvPicPr>
          <p:cNvPr id="21507" name="Picture 5"/>
          <p:cNvPicPr>
            <a:picLocks noChangeAspect="1" noChangeArrowheads="1"/>
          </p:cNvPicPr>
          <p:nvPr/>
        </p:nvPicPr>
        <p:blipFill>
          <a:blip r:embed="rId2" cstate="print"/>
          <a:srcRect t="20917" b="51625"/>
          <a:stretch>
            <a:fillRect/>
          </a:stretch>
        </p:blipFill>
        <p:spPr bwMode="auto">
          <a:xfrm>
            <a:off x="5292725" y="4508500"/>
            <a:ext cx="3241675" cy="2209800"/>
          </a:xfrm>
          <a:prstGeom prst="rect">
            <a:avLst/>
          </a:prstGeom>
          <a:noFill/>
          <a:ln w="9525">
            <a:noFill/>
            <a:miter lim="800000"/>
            <a:headEnd/>
            <a:tailEnd/>
          </a:ln>
        </p:spPr>
      </p:pic>
      <p:sp>
        <p:nvSpPr>
          <p:cNvPr id="21508" name="Rectangle 6"/>
          <p:cNvSpPr>
            <a:spLocks noGrp="1" noChangeArrowheads="1"/>
          </p:cNvSpPr>
          <p:nvPr>
            <p:ph type="title"/>
          </p:nvPr>
        </p:nvSpPr>
        <p:spPr>
          <a:noFill/>
        </p:spPr>
        <p:txBody>
          <a:bodyPr/>
          <a:lstStyle/>
          <a:p>
            <a:pPr eaLnBrk="1" hangingPunct="1"/>
            <a:r>
              <a:rPr lang="es-ES" smtClean="0"/>
              <a:t>Capas empinadas o verticales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b="51563"/>
          <a:stretch>
            <a:fillRect/>
          </a:stretch>
        </p:blipFill>
        <p:spPr bwMode="auto">
          <a:xfrm>
            <a:off x="0" y="1341438"/>
            <a:ext cx="4427538" cy="5256212"/>
          </a:xfrm>
          <a:prstGeom prst="rect">
            <a:avLst/>
          </a:prstGeom>
          <a:noFill/>
          <a:ln w="9525">
            <a:noFill/>
            <a:miter lim="800000"/>
            <a:headEnd/>
            <a:tailEnd/>
          </a:ln>
        </p:spPr>
      </p:pic>
      <p:pic>
        <p:nvPicPr>
          <p:cNvPr id="22531" name="Picture 5"/>
          <p:cNvPicPr>
            <a:picLocks noGrp="1" noChangeAspect="1" noChangeArrowheads="1"/>
          </p:cNvPicPr>
          <p:nvPr>
            <p:ph type="body" idx="1"/>
          </p:nvPr>
        </p:nvPicPr>
        <p:blipFill>
          <a:blip r:embed="rId3" cstate="print"/>
          <a:srcRect b="51625"/>
          <a:stretch>
            <a:fillRect/>
          </a:stretch>
        </p:blipFill>
        <p:spPr>
          <a:xfrm>
            <a:off x="4608513" y="1341438"/>
            <a:ext cx="4535487" cy="5327650"/>
          </a:xfrm>
          <a:noFill/>
        </p:spPr>
      </p:pic>
      <p:sp>
        <p:nvSpPr>
          <p:cNvPr id="22532" name="Rectangle 6"/>
          <p:cNvSpPr>
            <a:spLocks noGrp="1" noChangeArrowheads="1"/>
          </p:cNvSpPr>
          <p:nvPr>
            <p:ph type="title"/>
          </p:nvPr>
        </p:nvSpPr>
        <p:spPr>
          <a:noFill/>
        </p:spPr>
        <p:txBody>
          <a:bodyPr/>
          <a:lstStyle/>
          <a:p>
            <a:pPr eaLnBrk="1" hangingPunct="1"/>
            <a:r>
              <a:rPr lang="es-ES" smtClean="0"/>
              <a:t>Capas empinadas o verticales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120000"/>
              </a:lnSpc>
            </a:pPr>
            <a:r>
              <a:rPr lang="es-ES" sz="2800" smtClean="0"/>
              <a:t>Las capas verticales están fuertemente erosionadas, desgastadas y, a menudo cubiertos por el talud a ambos lados de una cordillera. </a:t>
            </a:r>
          </a:p>
          <a:p>
            <a:pPr eaLnBrk="1" hangingPunct="1">
              <a:lnSpc>
                <a:spcPct val="120000"/>
              </a:lnSpc>
            </a:pPr>
            <a:r>
              <a:rPr lang="es-ES" sz="2800" smtClean="0"/>
              <a:t>El uso de la escala de la fotografía aérea nos puede dar el verdadero espesor de las capas verticales o casi verticales, sin la ayuda de cualquier fórmula.</a:t>
            </a:r>
          </a:p>
        </p:txBody>
      </p:sp>
      <p:sp>
        <p:nvSpPr>
          <p:cNvPr id="23555" name="Rectangle 7"/>
          <p:cNvSpPr>
            <a:spLocks noGrp="1" noChangeArrowheads="1"/>
          </p:cNvSpPr>
          <p:nvPr>
            <p:ph type="title"/>
          </p:nvPr>
        </p:nvSpPr>
        <p:spPr>
          <a:noFill/>
        </p:spPr>
        <p:txBody>
          <a:bodyPr/>
          <a:lstStyle/>
          <a:p>
            <a:pPr eaLnBrk="1" hangingPunct="1"/>
            <a:r>
              <a:rPr lang="es-ES" smtClean="0"/>
              <a:t>Capas empinadas o verticales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 smtClean="0"/>
              <a:t>Estructuras Plegadas</a:t>
            </a:r>
          </a:p>
        </p:txBody>
      </p:sp>
      <p:sp>
        <p:nvSpPr>
          <p:cNvPr id="24579" name="Rectangle 3"/>
          <p:cNvSpPr>
            <a:spLocks noGrp="1" noChangeArrowheads="1"/>
          </p:cNvSpPr>
          <p:nvPr>
            <p:ph type="body" idx="1"/>
          </p:nvPr>
        </p:nvSpPr>
        <p:spPr/>
        <p:txBody>
          <a:bodyPr/>
          <a:lstStyle/>
          <a:p>
            <a:pPr marL="0" indent="193675" eaLnBrk="1" hangingPunct="1">
              <a:lnSpc>
                <a:spcPct val="120000"/>
              </a:lnSpc>
              <a:buFontTx/>
              <a:buNone/>
            </a:pPr>
            <a:r>
              <a:rPr lang="es-ES" sz="2800" smtClean="0"/>
              <a:t>Existen varios tipos de pliegues y dependen de la intensidad de la tectónica:</a:t>
            </a:r>
          </a:p>
          <a:p>
            <a:pPr marL="0" indent="193675" eaLnBrk="1" hangingPunct="1">
              <a:lnSpc>
                <a:spcPct val="120000"/>
              </a:lnSpc>
            </a:pPr>
            <a:r>
              <a:rPr lang="es-ES" sz="2800" smtClean="0"/>
              <a:t> Anticlinales se caracterizan por tener las rocas más antiguas en el núcleo o centro. </a:t>
            </a:r>
          </a:p>
          <a:p>
            <a:pPr marL="0" indent="193675" eaLnBrk="1" hangingPunct="1">
              <a:lnSpc>
                <a:spcPct val="120000"/>
              </a:lnSpc>
            </a:pPr>
            <a:r>
              <a:rPr lang="es-ES" sz="2800" smtClean="0"/>
              <a:t> Sinclinales son pliegues que son cóncavas hacia arriba, se sumergen hacia el eje y se caracterizan por tener las rocas más jóvenes en el centro.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ES" smtClean="0"/>
              <a:t>Anticlinal</a:t>
            </a:r>
          </a:p>
        </p:txBody>
      </p:sp>
      <p:pic>
        <p:nvPicPr>
          <p:cNvPr id="25603" name="Picture 4"/>
          <p:cNvPicPr>
            <a:picLocks noGrp="1" noChangeAspect="1" noChangeArrowheads="1"/>
          </p:cNvPicPr>
          <p:nvPr>
            <p:ph type="body" idx="1"/>
          </p:nvPr>
        </p:nvPicPr>
        <p:blipFill>
          <a:blip r:embed="rId2" cstate="print"/>
          <a:srcRect l="42212" t="54311"/>
          <a:stretch>
            <a:fillRect/>
          </a:stretch>
        </p:blipFill>
        <p:spPr>
          <a:xfrm>
            <a:off x="179388" y="1412875"/>
            <a:ext cx="4181475" cy="4497388"/>
          </a:xfrm>
          <a:noFill/>
        </p:spPr>
      </p:pic>
      <p:pic>
        <p:nvPicPr>
          <p:cNvPr id="25604" name="Picture 5"/>
          <p:cNvPicPr>
            <a:picLocks noChangeAspect="1" noChangeArrowheads="1"/>
          </p:cNvPicPr>
          <p:nvPr/>
        </p:nvPicPr>
        <p:blipFill>
          <a:blip r:embed="rId2" cstate="print"/>
          <a:srcRect l="42212" b="46666"/>
          <a:stretch>
            <a:fillRect/>
          </a:stretch>
        </p:blipFill>
        <p:spPr bwMode="auto">
          <a:xfrm>
            <a:off x="5033963" y="2492375"/>
            <a:ext cx="4110037" cy="4152900"/>
          </a:xfrm>
          <a:prstGeom prst="rect">
            <a:avLst/>
          </a:prstGeom>
          <a:noFill/>
          <a:ln w="9525">
            <a:noFill/>
            <a:miter lim="800000"/>
            <a:headEnd/>
            <a:tailEnd/>
          </a:ln>
        </p:spPr>
      </p:pic>
      <p:sp>
        <p:nvSpPr>
          <p:cNvPr id="25605" name="Line 6"/>
          <p:cNvSpPr>
            <a:spLocks noChangeShapeType="1"/>
          </p:cNvSpPr>
          <p:nvPr/>
        </p:nvSpPr>
        <p:spPr bwMode="auto">
          <a:xfrm>
            <a:off x="2916238" y="4581525"/>
            <a:ext cx="360362" cy="719138"/>
          </a:xfrm>
          <a:prstGeom prst="line">
            <a:avLst/>
          </a:prstGeom>
          <a:noFill/>
          <a:ln w="76200">
            <a:solidFill>
              <a:schemeClr val="tx1"/>
            </a:solidFill>
            <a:round/>
            <a:headEnd/>
            <a:tailEnd/>
          </a:ln>
        </p:spPr>
        <p:txBody>
          <a:bodyPr/>
          <a:lstStyle/>
          <a:p>
            <a:endParaRPr lang="es-EC"/>
          </a:p>
        </p:txBody>
      </p:sp>
      <p:sp>
        <p:nvSpPr>
          <p:cNvPr id="25606" name="Line 7"/>
          <p:cNvSpPr>
            <a:spLocks noChangeShapeType="1"/>
          </p:cNvSpPr>
          <p:nvPr/>
        </p:nvSpPr>
        <p:spPr bwMode="auto">
          <a:xfrm>
            <a:off x="3563938" y="3933825"/>
            <a:ext cx="720725" cy="503238"/>
          </a:xfrm>
          <a:prstGeom prst="line">
            <a:avLst/>
          </a:prstGeom>
          <a:noFill/>
          <a:ln w="76200">
            <a:solidFill>
              <a:schemeClr val="tx1"/>
            </a:solidFill>
            <a:round/>
            <a:headEnd/>
            <a:tailEnd/>
          </a:ln>
        </p:spPr>
        <p:txBody>
          <a:bodyPr/>
          <a:lstStyle/>
          <a:p>
            <a:endParaRPr lang="es-EC"/>
          </a:p>
        </p:txBody>
      </p:sp>
      <p:sp>
        <p:nvSpPr>
          <p:cNvPr id="25607" name="Line 8"/>
          <p:cNvSpPr>
            <a:spLocks noChangeShapeType="1"/>
          </p:cNvSpPr>
          <p:nvPr/>
        </p:nvSpPr>
        <p:spPr bwMode="auto">
          <a:xfrm flipV="1">
            <a:off x="3924300" y="3933825"/>
            <a:ext cx="142875" cy="215900"/>
          </a:xfrm>
          <a:prstGeom prst="line">
            <a:avLst/>
          </a:prstGeom>
          <a:noFill/>
          <a:ln w="38100">
            <a:solidFill>
              <a:schemeClr val="tx1"/>
            </a:solidFill>
            <a:round/>
            <a:headEnd/>
            <a:tailEnd/>
          </a:ln>
        </p:spPr>
        <p:txBody>
          <a:bodyPr/>
          <a:lstStyle/>
          <a:p>
            <a:endParaRPr lang="es-EC"/>
          </a:p>
        </p:txBody>
      </p:sp>
      <p:sp>
        <p:nvSpPr>
          <p:cNvPr id="25608" name="Line 9"/>
          <p:cNvSpPr>
            <a:spLocks noChangeShapeType="1"/>
          </p:cNvSpPr>
          <p:nvPr/>
        </p:nvSpPr>
        <p:spPr bwMode="auto">
          <a:xfrm flipH="1">
            <a:off x="2843213" y="4941888"/>
            <a:ext cx="287337" cy="142875"/>
          </a:xfrm>
          <a:prstGeom prst="line">
            <a:avLst/>
          </a:prstGeom>
          <a:noFill/>
          <a:ln w="38100">
            <a:solidFill>
              <a:schemeClr val="tx1"/>
            </a:solidFill>
            <a:round/>
            <a:headEnd/>
            <a:tailEnd/>
          </a:ln>
        </p:spPr>
        <p:txBody>
          <a:bodyPr/>
          <a:lstStyle/>
          <a:p>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C" smtClean="0"/>
              <a:t>Cuencas y Domos</a:t>
            </a:r>
            <a:endParaRPr lang="es-ES" smtClean="0"/>
          </a:p>
        </p:txBody>
      </p:sp>
      <p:sp>
        <p:nvSpPr>
          <p:cNvPr id="26627" name="Rectangle 3"/>
          <p:cNvSpPr>
            <a:spLocks noGrp="1" noChangeArrowheads="1"/>
          </p:cNvSpPr>
          <p:nvPr>
            <p:ph type="body" idx="1"/>
          </p:nvPr>
        </p:nvSpPr>
        <p:spPr/>
        <p:txBody>
          <a:bodyPr/>
          <a:lstStyle/>
          <a:p>
            <a:pPr eaLnBrk="1" hangingPunct="1">
              <a:lnSpc>
                <a:spcPct val="120000"/>
              </a:lnSpc>
            </a:pPr>
            <a:r>
              <a:rPr lang="es-ES" smtClean="0"/>
              <a:t>Una cuenca estructural cuando se ha erosionado y se expone en la superficie muestra una forma elíptica o circular, patrón similar al de un domo erosionado. </a:t>
            </a:r>
          </a:p>
          <a:p>
            <a:pPr eaLnBrk="1" hangingPunct="1">
              <a:lnSpc>
                <a:spcPct val="120000"/>
              </a:lnSpc>
            </a:pPr>
            <a:r>
              <a:rPr lang="es-ES" smtClean="0"/>
              <a:t>El patrón general de afloramiento de ambas estructuras es similar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63525" y="1598613"/>
            <a:ext cx="7386638" cy="5259387"/>
          </a:xfrm>
        </p:spPr>
        <p:txBody>
          <a:bodyPr/>
          <a:lstStyle/>
          <a:p>
            <a:pPr marL="6350" indent="282575" eaLnBrk="1" hangingPunct="1">
              <a:lnSpc>
                <a:spcPct val="110000"/>
              </a:lnSpc>
              <a:buFontTx/>
              <a:buNone/>
            </a:pPr>
            <a:r>
              <a:rPr lang="es-ES" sz="2800" smtClean="0"/>
              <a:t>Dos importantes características nos permiten distinguir fácilmente una cuenca de un domo:</a:t>
            </a:r>
          </a:p>
          <a:p>
            <a:pPr marL="6350" indent="282575" eaLnBrk="1" hangingPunct="1">
              <a:lnSpc>
                <a:spcPct val="110000"/>
              </a:lnSpc>
              <a:buFontTx/>
              <a:buAutoNum type="arabicPeriod"/>
            </a:pPr>
            <a:r>
              <a:rPr lang="es-ES" sz="2800" smtClean="0"/>
              <a:t> La menor edad de las rocas afloran en el centro de una cuenca, mientras que las rocas de mayor edad están expuestos en el centro de un domo. </a:t>
            </a:r>
          </a:p>
          <a:p>
            <a:pPr marL="6350" indent="282575" eaLnBrk="1" hangingPunct="1">
              <a:lnSpc>
                <a:spcPct val="110000"/>
              </a:lnSpc>
              <a:buFontTx/>
              <a:buAutoNum type="arabicPeriod"/>
            </a:pPr>
            <a:r>
              <a:rPr lang="es-EC" sz="2800" smtClean="0"/>
              <a:t> En una cuenca el buzamiento va hacia el centro y en un domo lo contrario</a:t>
            </a:r>
            <a:endParaRPr lang="es-ES" sz="2800" smtClean="0"/>
          </a:p>
          <a:p>
            <a:pPr marL="6350" indent="282575" eaLnBrk="1" hangingPunct="1">
              <a:lnSpc>
                <a:spcPct val="110000"/>
              </a:lnSpc>
              <a:buFontTx/>
              <a:buNone/>
            </a:pPr>
            <a:endParaRPr lang="es-ES" sz="2800" smtClean="0"/>
          </a:p>
        </p:txBody>
      </p:sp>
      <p:sp>
        <p:nvSpPr>
          <p:cNvPr id="27651" name="Rectangle 4"/>
          <p:cNvSpPr>
            <a:spLocks noGrp="1" noChangeArrowheads="1"/>
          </p:cNvSpPr>
          <p:nvPr>
            <p:ph type="title"/>
          </p:nvPr>
        </p:nvSpPr>
        <p:spPr>
          <a:noFill/>
        </p:spPr>
        <p:txBody>
          <a:bodyPr/>
          <a:lstStyle/>
          <a:p>
            <a:pPr eaLnBrk="1" hangingPunct="1"/>
            <a:r>
              <a:rPr lang="es-EC" smtClean="0"/>
              <a:t>Cuencas y Domos</a:t>
            </a:r>
            <a:endParaRPr lang="es-E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EC" smtClean="0"/>
              <a:t>Domo</a:t>
            </a:r>
            <a:endParaRPr lang="es-ES" smtClean="0"/>
          </a:p>
        </p:txBody>
      </p:sp>
      <p:pic>
        <p:nvPicPr>
          <p:cNvPr id="28675" name="Picture 4"/>
          <p:cNvPicPr>
            <a:picLocks noChangeAspect="1" noChangeArrowheads="1"/>
          </p:cNvPicPr>
          <p:nvPr/>
        </p:nvPicPr>
        <p:blipFill>
          <a:blip r:embed="rId2" cstate="print"/>
          <a:srcRect/>
          <a:stretch>
            <a:fillRect/>
          </a:stretch>
        </p:blipFill>
        <p:spPr bwMode="auto">
          <a:xfrm>
            <a:off x="0" y="1268413"/>
            <a:ext cx="4381500" cy="4537075"/>
          </a:xfrm>
          <a:prstGeom prst="rect">
            <a:avLst/>
          </a:prstGeom>
          <a:noFill/>
          <a:ln w="9525">
            <a:noFill/>
            <a:miter lim="800000"/>
            <a:headEnd/>
            <a:tailEnd/>
          </a:ln>
        </p:spPr>
      </p:pic>
      <p:pic>
        <p:nvPicPr>
          <p:cNvPr id="28676" name="Picture 5"/>
          <p:cNvPicPr>
            <a:picLocks noChangeAspect="1" noChangeArrowheads="1"/>
          </p:cNvPicPr>
          <p:nvPr/>
        </p:nvPicPr>
        <p:blipFill>
          <a:blip r:embed="rId3" cstate="print"/>
          <a:srcRect/>
          <a:stretch>
            <a:fillRect/>
          </a:stretch>
        </p:blipFill>
        <p:spPr bwMode="auto">
          <a:xfrm>
            <a:off x="4572000" y="2393950"/>
            <a:ext cx="457200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EC" smtClean="0"/>
              <a:t>Cuenca</a:t>
            </a:r>
            <a:endParaRPr lang="es-ES" smtClean="0"/>
          </a:p>
        </p:txBody>
      </p:sp>
      <p:pic>
        <p:nvPicPr>
          <p:cNvPr id="29699" name="Picture 4"/>
          <p:cNvPicPr>
            <a:picLocks noChangeAspect="1" noChangeArrowheads="1"/>
          </p:cNvPicPr>
          <p:nvPr/>
        </p:nvPicPr>
        <p:blipFill>
          <a:blip r:embed="rId2" cstate="print"/>
          <a:srcRect b="49416"/>
          <a:stretch>
            <a:fillRect/>
          </a:stretch>
        </p:blipFill>
        <p:spPr bwMode="auto">
          <a:xfrm>
            <a:off x="4140200" y="2708275"/>
            <a:ext cx="4032250" cy="3924300"/>
          </a:xfrm>
          <a:prstGeom prst="rect">
            <a:avLst/>
          </a:prstGeom>
          <a:noFill/>
          <a:ln w="9525">
            <a:noFill/>
            <a:miter lim="800000"/>
            <a:headEnd/>
            <a:tailEnd/>
          </a:ln>
        </p:spPr>
      </p:pic>
      <p:pic>
        <p:nvPicPr>
          <p:cNvPr id="29700" name="Picture 6"/>
          <p:cNvPicPr>
            <a:picLocks noChangeAspect="1" noChangeArrowheads="1"/>
          </p:cNvPicPr>
          <p:nvPr/>
        </p:nvPicPr>
        <p:blipFill>
          <a:blip r:embed="rId2" cstate="print"/>
          <a:srcRect l="3830" t="53529"/>
          <a:stretch>
            <a:fillRect/>
          </a:stretch>
        </p:blipFill>
        <p:spPr bwMode="auto">
          <a:xfrm>
            <a:off x="179388" y="1557338"/>
            <a:ext cx="381635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EC" smtClean="0"/>
              <a:t>Fallas</a:t>
            </a:r>
            <a:endParaRPr lang="es-ES" smtClean="0"/>
          </a:p>
        </p:txBody>
      </p:sp>
      <p:sp>
        <p:nvSpPr>
          <p:cNvPr id="30723" name="Rectangle 3"/>
          <p:cNvSpPr>
            <a:spLocks noGrp="1" noChangeArrowheads="1"/>
          </p:cNvSpPr>
          <p:nvPr>
            <p:ph type="body" idx="1"/>
          </p:nvPr>
        </p:nvSpPr>
        <p:spPr>
          <a:xfrm>
            <a:off x="263525" y="1268413"/>
            <a:ext cx="7386638" cy="5400675"/>
          </a:xfrm>
        </p:spPr>
        <p:txBody>
          <a:bodyPr/>
          <a:lstStyle/>
          <a:p>
            <a:pPr marL="0" indent="449263" eaLnBrk="1" hangingPunct="1">
              <a:lnSpc>
                <a:spcPct val="80000"/>
              </a:lnSpc>
              <a:buFontTx/>
              <a:buNone/>
            </a:pPr>
            <a:r>
              <a:rPr lang="es-ES" sz="2400" smtClean="0"/>
              <a:t>Las principales características que pueden distinguirse en las fotografías aéreas para determinar las fallas son: </a:t>
            </a:r>
          </a:p>
          <a:p>
            <a:pPr marL="0" indent="449263" eaLnBrk="1" hangingPunct="1">
              <a:lnSpc>
                <a:spcPct val="30000"/>
              </a:lnSpc>
              <a:buFontTx/>
              <a:buNone/>
            </a:pPr>
            <a:endParaRPr lang="es-ES" sz="2400" smtClean="0"/>
          </a:p>
          <a:p>
            <a:pPr marL="0" indent="449263" eaLnBrk="1" hangingPunct="1">
              <a:lnSpc>
                <a:spcPct val="80000"/>
              </a:lnSpc>
              <a:buFontTx/>
              <a:buAutoNum type="arabicPeriod"/>
            </a:pPr>
            <a:r>
              <a:rPr lang="es-ES" sz="2400" smtClean="0"/>
              <a:t>Escarpe</a:t>
            </a:r>
          </a:p>
          <a:p>
            <a:pPr marL="0" indent="449263" eaLnBrk="1" hangingPunct="1">
              <a:lnSpc>
                <a:spcPct val="80000"/>
              </a:lnSpc>
              <a:buFontTx/>
              <a:buAutoNum type="arabicPeriod"/>
            </a:pPr>
            <a:r>
              <a:rPr lang="es-EC" sz="2400" smtClean="0"/>
              <a:t>Facetas triangulares</a:t>
            </a:r>
          </a:p>
          <a:p>
            <a:pPr marL="0" indent="449263" eaLnBrk="1" hangingPunct="1">
              <a:lnSpc>
                <a:spcPct val="80000"/>
              </a:lnSpc>
              <a:buFontTx/>
              <a:buAutoNum type="arabicPeriod"/>
            </a:pPr>
            <a:r>
              <a:rPr lang="es-EC" sz="2400" smtClean="0"/>
              <a:t>Desplazamiento de bloques</a:t>
            </a:r>
          </a:p>
          <a:p>
            <a:pPr marL="0" indent="449263" eaLnBrk="1" hangingPunct="1">
              <a:lnSpc>
                <a:spcPct val="80000"/>
              </a:lnSpc>
              <a:buFontTx/>
              <a:buAutoNum type="arabicPeriod"/>
            </a:pPr>
            <a:r>
              <a:rPr lang="es-EC" sz="2400" smtClean="0"/>
              <a:t>Truncamiento</a:t>
            </a:r>
          </a:p>
          <a:p>
            <a:pPr marL="0" indent="449263" eaLnBrk="1" hangingPunct="1">
              <a:lnSpc>
                <a:spcPct val="80000"/>
              </a:lnSpc>
              <a:buFontTx/>
              <a:buAutoNum type="arabicPeriod"/>
            </a:pPr>
            <a:r>
              <a:rPr lang="es-EC" sz="2400" smtClean="0"/>
              <a:t>Depresiones lineales</a:t>
            </a:r>
          </a:p>
          <a:p>
            <a:pPr marL="0" indent="449263" eaLnBrk="1" hangingPunct="1">
              <a:lnSpc>
                <a:spcPct val="80000"/>
              </a:lnSpc>
              <a:buFontTx/>
              <a:buAutoNum type="arabicPeriod"/>
            </a:pPr>
            <a:r>
              <a:rPr lang="es-EC" sz="2400" smtClean="0"/>
              <a:t>Drenaje controlado (a lo largo de la falla)</a:t>
            </a:r>
          </a:p>
          <a:p>
            <a:pPr marL="0" indent="449263" eaLnBrk="1" hangingPunct="1">
              <a:lnSpc>
                <a:spcPct val="80000"/>
              </a:lnSpc>
              <a:buFontTx/>
              <a:buAutoNum type="arabicPeriod"/>
            </a:pPr>
            <a:r>
              <a:rPr lang="es-EC" sz="2400" smtClean="0"/>
              <a:t>Alineamientos </a:t>
            </a:r>
          </a:p>
          <a:p>
            <a:pPr marL="0" indent="449263" eaLnBrk="1" hangingPunct="1">
              <a:lnSpc>
                <a:spcPct val="80000"/>
              </a:lnSpc>
              <a:buFontTx/>
              <a:buAutoNum type="arabicPeriod"/>
            </a:pPr>
            <a:r>
              <a:rPr lang="es-EC" sz="2400" smtClean="0"/>
              <a:t>Cambios de tono</a:t>
            </a:r>
          </a:p>
          <a:p>
            <a:pPr marL="0" indent="449263" eaLnBrk="1" hangingPunct="1">
              <a:lnSpc>
                <a:spcPct val="80000"/>
              </a:lnSpc>
              <a:buFontTx/>
              <a:buAutoNum type="arabicPeriod"/>
            </a:pPr>
            <a:r>
              <a:rPr lang="es-EC" sz="2400" smtClean="0"/>
              <a:t>Cambio en el plano axial de las estructuras</a:t>
            </a:r>
          </a:p>
          <a:p>
            <a:pPr marL="0" indent="449263" eaLnBrk="1" hangingPunct="1">
              <a:lnSpc>
                <a:spcPct val="80000"/>
              </a:lnSpc>
              <a:buFontTx/>
              <a:buAutoNum type="arabicPeriod"/>
            </a:pPr>
            <a:r>
              <a:rPr lang="es-EC" sz="2400" smtClean="0"/>
              <a:t>Cambios en el buzamiento</a:t>
            </a:r>
          </a:p>
          <a:p>
            <a:pPr marL="0" indent="449263" eaLnBrk="1" hangingPunct="1">
              <a:lnSpc>
                <a:spcPct val="80000"/>
              </a:lnSpc>
              <a:buFontTx/>
              <a:buAutoNum type="arabicPeriod"/>
            </a:pPr>
            <a:r>
              <a:rPr lang="es-EC" sz="2400" smtClean="0"/>
              <a:t>Presencia ígnea</a:t>
            </a:r>
            <a:endParaRPr lang="es-ES"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ES_tradnl" smtClean="0"/>
              <a:t>Aplicaciones</a:t>
            </a:r>
            <a:endParaRPr lang="en-US" smtClean="0"/>
          </a:p>
        </p:txBody>
      </p:sp>
      <p:sp>
        <p:nvSpPr>
          <p:cNvPr id="4099" name="Rectangle 3"/>
          <p:cNvSpPr>
            <a:spLocks noGrp="1" noChangeArrowheads="1"/>
          </p:cNvSpPr>
          <p:nvPr>
            <p:ph type="body" idx="1"/>
          </p:nvPr>
        </p:nvSpPr>
        <p:spPr/>
        <p:txBody>
          <a:bodyPr/>
          <a:lstStyle/>
          <a:p>
            <a:pPr marL="0" indent="271463" eaLnBrk="1" hangingPunct="1">
              <a:lnSpc>
                <a:spcPct val="150000"/>
              </a:lnSpc>
              <a:buFontTx/>
              <a:buNone/>
            </a:pPr>
            <a:r>
              <a:rPr lang="es-ES" smtClean="0"/>
              <a:t>Dos tipos de información geológica  puede ser obtenida a partir de las Fotografías Aéreas: </a:t>
            </a:r>
          </a:p>
          <a:p>
            <a:pPr marL="0" indent="271463" eaLnBrk="1" hangingPunct="1">
              <a:lnSpc>
                <a:spcPct val="150000"/>
              </a:lnSpc>
            </a:pPr>
            <a:r>
              <a:rPr lang="es-ES" smtClean="0"/>
              <a:t> LITOLOGICA</a:t>
            </a:r>
          </a:p>
          <a:p>
            <a:pPr marL="0" indent="271463" eaLnBrk="1" hangingPunct="1">
              <a:lnSpc>
                <a:spcPct val="150000"/>
              </a:lnSpc>
            </a:pPr>
            <a:r>
              <a:rPr lang="es-ES" smtClean="0"/>
              <a:t> ESTRUCTURAL</a:t>
            </a:r>
          </a:p>
          <a:p>
            <a:pPr marL="0" indent="271463" eaLnBrk="1" hangingPunct="1">
              <a:lnSpc>
                <a:spcPct val="150000"/>
              </a:lnSpc>
            </a:pPr>
            <a:r>
              <a:rPr lang="es-ES" smtClean="0"/>
              <a:t> ELABORACIÓN DE MAPAS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mtClean="0"/>
              <a:t>Fallas</a:t>
            </a:r>
          </a:p>
        </p:txBody>
      </p:sp>
      <p:sp>
        <p:nvSpPr>
          <p:cNvPr id="31747" name="Rectangle 3"/>
          <p:cNvSpPr>
            <a:spLocks noGrp="1" noChangeArrowheads="1"/>
          </p:cNvSpPr>
          <p:nvPr>
            <p:ph type="body" idx="1"/>
          </p:nvPr>
        </p:nvSpPr>
        <p:spPr/>
        <p:txBody>
          <a:bodyPr/>
          <a:lstStyle/>
          <a:p>
            <a:pPr eaLnBrk="1" hangingPunct="1"/>
            <a:endParaRPr lang="es-ES" smtClean="0"/>
          </a:p>
        </p:txBody>
      </p:sp>
      <p:pic>
        <p:nvPicPr>
          <p:cNvPr id="31748" name="Picture 4"/>
          <p:cNvPicPr>
            <a:picLocks noChangeAspect="1" noChangeArrowheads="1"/>
          </p:cNvPicPr>
          <p:nvPr/>
        </p:nvPicPr>
        <p:blipFill>
          <a:blip r:embed="rId2" cstate="print"/>
          <a:srcRect/>
          <a:stretch>
            <a:fillRect/>
          </a:stretch>
        </p:blipFill>
        <p:spPr bwMode="auto">
          <a:xfrm>
            <a:off x="179388" y="1484313"/>
            <a:ext cx="4225925" cy="4681537"/>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a:stretch>
            <a:fillRect/>
          </a:stretch>
        </p:blipFill>
        <p:spPr bwMode="auto">
          <a:xfrm>
            <a:off x="4733925" y="2276475"/>
            <a:ext cx="4149725"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EC" sz="3600" smtClean="0"/>
              <a:t>Fallas de desplazamiento de rumbo</a:t>
            </a:r>
            <a:endParaRPr lang="es-ES" sz="3600" smtClean="0"/>
          </a:p>
        </p:txBody>
      </p:sp>
      <p:pic>
        <p:nvPicPr>
          <p:cNvPr id="32771" name="Picture 4"/>
          <p:cNvPicPr>
            <a:picLocks noChangeAspect="1" noChangeArrowheads="1"/>
          </p:cNvPicPr>
          <p:nvPr/>
        </p:nvPicPr>
        <p:blipFill>
          <a:blip r:embed="rId2" cstate="print"/>
          <a:srcRect r="4643"/>
          <a:stretch>
            <a:fillRect/>
          </a:stretch>
        </p:blipFill>
        <p:spPr bwMode="auto">
          <a:xfrm>
            <a:off x="0" y="1484313"/>
            <a:ext cx="5183188" cy="3543300"/>
          </a:xfrm>
          <a:prstGeom prst="rect">
            <a:avLst/>
          </a:prstGeom>
          <a:noFill/>
          <a:ln w="9525">
            <a:noFill/>
            <a:miter lim="800000"/>
            <a:headEnd/>
            <a:tailEnd/>
          </a:ln>
        </p:spPr>
      </p:pic>
      <p:pic>
        <p:nvPicPr>
          <p:cNvPr id="32772" name="Picture 5"/>
          <p:cNvPicPr>
            <a:picLocks noChangeAspect="1" noChangeArrowheads="1"/>
          </p:cNvPicPr>
          <p:nvPr/>
        </p:nvPicPr>
        <p:blipFill>
          <a:blip r:embed="rId3" cstate="print"/>
          <a:srcRect/>
          <a:stretch>
            <a:fillRect/>
          </a:stretch>
        </p:blipFill>
        <p:spPr bwMode="auto">
          <a:xfrm>
            <a:off x="5076825" y="2833688"/>
            <a:ext cx="4067175" cy="402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EC" smtClean="0"/>
              <a:t>Fracturas</a:t>
            </a:r>
            <a:endParaRPr lang="es-ES" smtClean="0"/>
          </a:p>
        </p:txBody>
      </p:sp>
      <p:sp>
        <p:nvSpPr>
          <p:cNvPr id="33795" name="Rectangle 3"/>
          <p:cNvSpPr>
            <a:spLocks noGrp="1" noChangeArrowheads="1"/>
          </p:cNvSpPr>
          <p:nvPr>
            <p:ph type="body" idx="1"/>
          </p:nvPr>
        </p:nvSpPr>
        <p:spPr/>
        <p:txBody>
          <a:bodyPr/>
          <a:lstStyle/>
          <a:p>
            <a:pPr marL="6350" indent="203200" eaLnBrk="1" hangingPunct="1">
              <a:lnSpc>
                <a:spcPct val="120000"/>
              </a:lnSpc>
              <a:buFontTx/>
              <a:buNone/>
            </a:pPr>
            <a:r>
              <a:rPr lang="es-ES" smtClean="0"/>
              <a:t>También se expresan como funciones lineales similares a las fallas. Por lo tanto, las mismas características o criterios que se utilizan para detectar fallas en las fotografías aéreas pueden ser usados también para detectar las fracturas.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EC" smtClean="0"/>
              <a:t>Inconformidades</a:t>
            </a:r>
            <a:endParaRPr lang="es-ES" smtClean="0"/>
          </a:p>
        </p:txBody>
      </p:sp>
      <p:sp>
        <p:nvSpPr>
          <p:cNvPr id="34819" name="Rectangle 3"/>
          <p:cNvSpPr>
            <a:spLocks noGrp="1" noChangeArrowheads="1"/>
          </p:cNvSpPr>
          <p:nvPr>
            <p:ph type="body" idx="1"/>
          </p:nvPr>
        </p:nvSpPr>
        <p:spPr/>
        <p:txBody>
          <a:bodyPr/>
          <a:lstStyle/>
          <a:p>
            <a:pPr eaLnBrk="1" hangingPunct="1">
              <a:lnSpc>
                <a:spcPct val="120000"/>
              </a:lnSpc>
            </a:pPr>
            <a:r>
              <a:rPr lang="es-ES" sz="2800" smtClean="0"/>
              <a:t>En las fotografías aéreas las inconformidades puede ser directamente observadas cuando el contacto está a lo largo de un plano inclinado. </a:t>
            </a:r>
          </a:p>
          <a:p>
            <a:pPr eaLnBrk="1" hangingPunct="1">
              <a:lnSpc>
                <a:spcPct val="120000"/>
              </a:lnSpc>
            </a:pPr>
            <a:r>
              <a:rPr lang="es-EC" sz="2800" smtClean="0"/>
              <a:t>Cuando están en planos horizontales es más complicado, las capas deben ser separadas por características litológicas, y analizarlas cuidadosamente</a:t>
            </a:r>
            <a:endParaRPr lang="es-E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EC" smtClean="0"/>
              <a:t>Inconformidades</a:t>
            </a:r>
            <a:endParaRPr lang="es-ES" smtClean="0"/>
          </a:p>
        </p:txBody>
      </p:sp>
      <p:pic>
        <p:nvPicPr>
          <p:cNvPr id="35843" name="Picture 4"/>
          <p:cNvPicPr>
            <a:picLocks noChangeAspect="1" noChangeArrowheads="1"/>
          </p:cNvPicPr>
          <p:nvPr/>
        </p:nvPicPr>
        <p:blipFill>
          <a:blip r:embed="rId2" cstate="print"/>
          <a:srcRect l="39755" b="49243"/>
          <a:stretch>
            <a:fillRect/>
          </a:stretch>
        </p:blipFill>
        <p:spPr bwMode="auto">
          <a:xfrm>
            <a:off x="179388" y="1412875"/>
            <a:ext cx="4391025" cy="4679950"/>
          </a:xfrm>
          <a:prstGeom prst="rect">
            <a:avLst/>
          </a:prstGeom>
          <a:noFill/>
          <a:ln w="9525">
            <a:noFill/>
            <a:miter lim="800000"/>
            <a:headEnd/>
            <a:tailEnd/>
          </a:ln>
        </p:spPr>
      </p:pic>
      <p:pic>
        <p:nvPicPr>
          <p:cNvPr id="35844" name="Picture 5"/>
          <p:cNvPicPr>
            <a:picLocks noChangeAspect="1" noChangeArrowheads="1"/>
          </p:cNvPicPr>
          <p:nvPr/>
        </p:nvPicPr>
        <p:blipFill>
          <a:blip r:embed="rId2" cstate="print"/>
          <a:srcRect l="42256" t="53656" r="1146"/>
          <a:stretch>
            <a:fillRect/>
          </a:stretch>
        </p:blipFill>
        <p:spPr bwMode="auto">
          <a:xfrm>
            <a:off x="4727575" y="2205038"/>
            <a:ext cx="4365625" cy="451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normAutofit fontScale="92500" lnSpcReduction="20000"/>
          </a:bodyPr>
          <a:lstStyle/>
          <a:p>
            <a:pPr marL="0" indent="271463" eaLnBrk="1" hangingPunct="1">
              <a:lnSpc>
                <a:spcPct val="140000"/>
              </a:lnSpc>
              <a:buFontTx/>
              <a:buNone/>
            </a:pPr>
            <a:r>
              <a:rPr lang="es-ES" smtClean="0"/>
              <a:t>Los tipos y cantidades de información que se obtienen a partir de fotos aéreas dependen principalmente de: </a:t>
            </a:r>
          </a:p>
          <a:p>
            <a:pPr marL="0" indent="271463" eaLnBrk="1" hangingPunct="1">
              <a:lnSpc>
                <a:spcPct val="140000"/>
              </a:lnSpc>
            </a:pPr>
            <a:r>
              <a:rPr lang="es-ES" smtClean="0"/>
              <a:t> el tipo de terreno,</a:t>
            </a:r>
          </a:p>
          <a:p>
            <a:pPr marL="0" indent="271463" eaLnBrk="1" hangingPunct="1">
              <a:lnSpc>
                <a:spcPct val="140000"/>
              </a:lnSpc>
            </a:pPr>
            <a:r>
              <a:rPr lang="es-ES" smtClean="0"/>
              <a:t> el tipo de vegetación</a:t>
            </a:r>
          </a:p>
          <a:p>
            <a:pPr marL="0" indent="271463" eaLnBrk="1" hangingPunct="1">
              <a:lnSpc>
                <a:spcPct val="140000"/>
              </a:lnSpc>
            </a:pPr>
            <a:r>
              <a:rPr lang="es-ES" smtClean="0"/>
              <a:t> el entorno climático,</a:t>
            </a:r>
          </a:p>
          <a:p>
            <a:pPr marL="0" indent="271463" eaLnBrk="1" hangingPunct="1">
              <a:lnSpc>
                <a:spcPct val="140000"/>
              </a:lnSpc>
            </a:pPr>
            <a:r>
              <a:rPr lang="es-ES" smtClean="0"/>
              <a:t> la etapa de ciclo geomórfico.</a:t>
            </a:r>
          </a:p>
        </p:txBody>
      </p:sp>
      <p:sp>
        <p:nvSpPr>
          <p:cNvPr id="5123" name="Rectangle 4"/>
          <p:cNvSpPr>
            <a:spLocks noGrp="1" noChangeArrowheads="1"/>
          </p:cNvSpPr>
          <p:nvPr>
            <p:ph type="title"/>
          </p:nvPr>
        </p:nvSpPr>
        <p:spPr>
          <a:noFill/>
        </p:spPr>
        <p:txBody>
          <a:bodyPr/>
          <a:lstStyle/>
          <a:p>
            <a:pPr eaLnBrk="1" hangingPunct="1"/>
            <a:r>
              <a:rPr lang="es-ES_tradnl" smtClean="0"/>
              <a:t>Aplicaciones</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63525" y="1598613"/>
            <a:ext cx="7386638" cy="5259387"/>
          </a:xfrm>
        </p:spPr>
        <p:txBody>
          <a:bodyPr/>
          <a:lstStyle/>
          <a:p>
            <a:pPr marL="6350" indent="282575" eaLnBrk="1" hangingPunct="1">
              <a:lnSpc>
                <a:spcPct val="90000"/>
              </a:lnSpc>
              <a:buFontTx/>
              <a:buNone/>
            </a:pPr>
            <a:r>
              <a:rPr lang="es-ES" sz="2800" smtClean="0"/>
              <a:t>Se usa la fotografía aérea en Geología para realizar:</a:t>
            </a:r>
          </a:p>
          <a:p>
            <a:pPr marL="6350" indent="282575" eaLnBrk="1" hangingPunct="1">
              <a:lnSpc>
                <a:spcPct val="90000"/>
              </a:lnSpc>
            </a:pPr>
            <a:r>
              <a:rPr lang="es-ES" sz="2800" smtClean="0"/>
              <a:t> Esquemas de la estructura y la relación estructural en una zona </a:t>
            </a:r>
          </a:p>
          <a:p>
            <a:pPr marL="6350" indent="282575" eaLnBrk="1" hangingPunct="1">
              <a:lnSpc>
                <a:spcPct val="90000"/>
              </a:lnSpc>
            </a:pPr>
            <a:r>
              <a:rPr lang="es-ES" sz="2800" smtClean="0"/>
              <a:t> Esquema de la sucesión estratigráfica</a:t>
            </a:r>
          </a:p>
          <a:p>
            <a:pPr marL="6350" indent="282575" eaLnBrk="1" hangingPunct="1">
              <a:lnSpc>
                <a:spcPct val="90000"/>
              </a:lnSpc>
            </a:pPr>
            <a:r>
              <a:rPr lang="es-ES" sz="2800" smtClean="0"/>
              <a:t> Elaboración de un mapa geológico</a:t>
            </a:r>
          </a:p>
          <a:p>
            <a:pPr marL="6350" indent="282575" eaLnBrk="1" hangingPunct="1">
              <a:lnSpc>
                <a:spcPct val="90000"/>
              </a:lnSpc>
            </a:pPr>
            <a:r>
              <a:rPr lang="es-ES" sz="2800" smtClean="0"/>
              <a:t> Medidas de secciones estratigráficas </a:t>
            </a:r>
          </a:p>
          <a:p>
            <a:pPr marL="6350" indent="282575" eaLnBrk="1" hangingPunct="1">
              <a:lnSpc>
                <a:spcPct val="90000"/>
              </a:lnSpc>
            </a:pPr>
            <a:r>
              <a:rPr lang="es-ES" sz="2800" smtClean="0"/>
              <a:t> Las mediciones de inmersión y el espesor de las formaciones </a:t>
            </a:r>
          </a:p>
          <a:p>
            <a:pPr marL="6350" indent="282575" eaLnBrk="1" hangingPunct="1">
              <a:lnSpc>
                <a:spcPct val="90000"/>
              </a:lnSpc>
            </a:pPr>
            <a:r>
              <a:rPr lang="es-ES" sz="2800" smtClean="0"/>
              <a:t> Inferencias acerca de los tipos de roca presentes en la zona.</a:t>
            </a:r>
          </a:p>
        </p:txBody>
      </p:sp>
      <p:sp>
        <p:nvSpPr>
          <p:cNvPr id="6147" name="Rectangle 4"/>
          <p:cNvSpPr>
            <a:spLocks noGrp="1" noChangeArrowheads="1"/>
          </p:cNvSpPr>
          <p:nvPr>
            <p:ph type="title"/>
          </p:nvPr>
        </p:nvSpPr>
        <p:spPr>
          <a:noFill/>
        </p:spPr>
        <p:txBody>
          <a:bodyPr/>
          <a:lstStyle/>
          <a:p>
            <a:pPr eaLnBrk="1" hangingPunct="1"/>
            <a:r>
              <a:rPr lang="es-ES_tradnl" smtClean="0"/>
              <a:t>Aplicaciones</a:t>
            </a: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EC" smtClean="0"/>
              <a:t>Análisis Litológico</a:t>
            </a:r>
            <a:endParaRPr lang="es-ES" smtClean="0"/>
          </a:p>
        </p:txBody>
      </p:sp>
      <p:sp>
        <p:nvSpPr>
          <p:cNvPr id="36867" name="Rectangle 3"/>
          <p:cNvSpPr>
            <a:spLocks noGrp="1" noChangeArrowheads="1"/>
          </p:cNvSpPr>
          <p:nvPr>
            <p:ph type="body" idx="1"/>
          </p:nvPr>
        </p:nvSpPr>
        <p:spPr/>
        <p:txBody>
          <a:bodyPr>
            <a:normAutofit lnSpcReduction="10000"/>
          </a:bodyPr>
          <a:lstStyle/>
          <a:p>
            <a:pPr eaLnBrk="1" hangingPunct="1"/>
            <a:r>
              <a:rPr lang="es-ES" dirty="0" smtClean="0"/>
              <a:t> Se refiere al reconocimiento de los tipos de roca que forman la superficie del terreno, por datos fotogeológicos. </a:t>
            </a:r>
          </a:p>
          <a:p>
            <a:pPr eaLnBrk="1" hangingPunct="1"/>
            <a:r>
              <a:rPr lang="es-ES" dirty="0" smtClean="0"/>
              <a:t>Una combinación de rasgos geomorfológicos y análisis estructural debe llevarse a cabo. </a:t>
            </a:r>
          </a:p>
          <a:p>
            <a:pPr eaLnBrk="1" hangingPunct="1"/>
            <a:r>
              <a:rPr lang="es-ES" dirty="0" smtClean="0"/>
              <a:t>Cada afloramiento debe ser considerado según su ambiente geológico local y regional.</a:t>
            </a:r>
          </a:p>
          <a:p>
            <a:pPr eaLnBrk="1" hangingPunct="1"/>
            <a:r>
              <a:rPr lang="es-ES" dirty="0" smtClean="0"/>
              <a:t>El estudiante debe estar bien preparado en los pre-requisitos.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s-ES" dirty="0" smtClean="0"/>
              <a:t>Información   litológica</a:t>
            </a:r>
          </a:p>
        </p:txBody>
      </p:sp>
      <p:sp>
        <p:nvSpPr>
          <p:cNvPr id="7171" name="Rectangle 3"/>
          <p:cNvSpPr>
            <a:spLocks noGrp="1" noChangeArrowheads="1"/>
          </p:cNvSpPr>
          <p:nvPr>
            <p:ph type="body" idx="1"/>
          </p:nvPr>
        </p:nvSpPr>
        <p:spPr>
          <a:xfrm>
            <a:off x="263525" y="1598613"/>
            <a:ext cx="7386638" cy="4422775"/>
          </a:xfrm>
        </p:spPr>
        <p:txBody>
          <a:bodyPr>
            <a:normAutofit fontScale="77500" lnSpcReduction="20000"/>
          </a:bodyPr>
          <a:lstStyle/>
          <a:p>
            <a:pPr eaLnBrk="1" hangingPunct="1">
              <a:lnSpc>
                <a:spcPct val="110000"/>
              </a:lnSpc>
            </a:pPr>
            <a:r>
              <a:rPr lang="es-EC" dirty="0" smtClean="0"/>
              <a:t>Las áreas del terreno donde afloran rocas sedimentarias brindan mayor información que las zonas donde afloran rocas ígneas y metamórficas. </a:t>
            </a:r>
          </a:p>
          <a:p>
            <a:pPr eaLnBrk="1" hangingPunct="1">
              <a:lnSpc>
                <a:spcPct val="110000"/>
              </a:lnSpc>
            </a:pPr>
            <a:r>
              <a:rPr lang="es-EC" dirty="0" smtClean="0"/>
              <a:t>Debido a que las rocas sedimentarias tienen una fuerte diferencia en lo que se refiere a las características físicas estas son más fácil identificar.</a:t>
            </a:r>
          </a:p>
          <a:p>
            <a:pPr eaLnBrk="1" hangingPunct="1">
              <a:lnSpc>
                <a:spcPct val="110000"/>
              </a:lnSpc>
            </a:pPr>
            <a:r>
              <a:rPr lang="es-EC" dirty="0" smtClean="0"/>
              <a:t>El 70% de la superficie terrestre está formada por rocas sedimentarias.</a:t>
            </a:r>
          </a:p>
          <a:p>
            <a:pPr eaLnBrk="1" hangingPunct="1">
              <a:lnSpc>
                <a:spcPct val="110000"/>
              </a:lnSpc>
              <a:buFontTx/>
              <a:buNone/>
            </a:pPr>
            <a:r>
              <a:rPr lang="es-EC" dirty="0" smtClean="0"/>
              <a:t/>
            </a:r>
            <a:br>
              <a:rPr lang="es-EC" dirty="0" smtClean="0"/>
            </a:br>
            <a:endParaRPr lang="es-EC"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pPr eaLnBrk="1" hangingPunct="1">
              <a:lnSpc>
                <a:spcPct val="110000"/>
              </a:lnSpc>
            </a:pPr>
            <a:r>
              <a:rPr lang="es-EC" dirty="0" smtClean="0"/>
              <a:t>Las rocas plutónicas son relativamente homogéneas en amplias zonas.</a:t>
            </a:r>
          </a:p>
          <a:p>
            <a:pPr eaLnBrk="1" hangingPunct="1">
              <a:lnSpc>
                <a:spcPct val="110000"/>
              </a:lnSpc>
              <a:buFontTx/>
              <a:buNone/>
            </a:pPr>
            <a:endParaRPr lang="es-EC" dirty="0" smtClean="0"/>
          </a:p>
          <a:p>
            <a:pPr eaLnBrk="1" hangingPunct="1">
              <a:lnSpc>
                <a:spcPct val="110000"/>
              </a:lnSpc>
            </a:pPr>
            <a:r>
              <a:rPr lang="es-EC" dirty="0" smtClean="0"/>
              <a:t>Las rocas metamórficas pueden mostrar la menor cantidad de información a partir de fotografías aéreas. </a:t>
            </a:r>
          </a:p>
          <a:p>
            <a:pPr eaLnBrk="1" hangingPunct="1">
              <a:lnSpc>
                <a:spcPct val="110000"/>
              </a:lnSpc>
            </a:pPr>
            <a:r>
              <a:rPr lang="es-EC" dirty="0" smtClean="0"/>
              <a:t>Las rocas metamórficas tienen foliación</a:t>
            </a:r>
          </a:p>
        </p:txBody>
      </p:sp>
      <p:sp>
        <p:nvSpPr>
          <p:cNvPr id="8195" name="Rectangle 4"/>
          <p:cNvSpPr>
            <a:spLocks noGrp="1" noChangeArrowheads="1"/>
          </p:cNvSpPr>
          <p:nvPr>
            <p:ph type="title"/>
          </p:nvPr>
        </p:nvSpPr>
        <p:spPr>
          <a:noFill/>
        </p:spPr>
        <p:txBody>
          <a:bodyPr/>
          <a:lstStyle/>
          <a:p>
            <a:pPr eaLnBrk="1" hangingPunct="1"/>
            <a:r>
              <a:rPr lang="es-ES" smtClean="0"/>
              <a:t>Información litológicas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TotalTime>
  <Words>1736</Words>
  <Application>Microsoft Office PowerPoint</Application>
  <PresentationFormat>Presentación en pantalla (4:3)</PresentationFormat>
  <Paragraphs>164</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Trek</vt:lpstr>
      <vt:lpstr>Profesor: Gastón  proaño cadena espol</vt:lpstr>
      <vt:lpstr> SEGUNDA PARTE      FOTOGEOLOGÍA</vt:lpstr>
      <vt:lpstr>Contenido</vt:lpstr>
      <vt:lpstr>Aplicaciones</vt:lpstr>
      <vt:lpstr>Aplicaciones</vt:lpstr>
      <vt:lpstr>Aplicaciones</vt:lpstr>
      <vt:lpstr>Análisis Litológico</vt:lpstr>
      <vt:lpstr>Información   litológica</vt:lpstr>
      <vt:lpstr>Información litológicas</vt:lpstr>
      <vt:lpstr>Factores que afectan la apariencia  de las ROCAS en las Fotos Aéreas</vt:lpstr>
      <vt:lpstr>Procedimiento para la interpretación litológica</vt:lpstr>
      <vt:lpstr>Observaciones para diferenciar litologías</vt:lpstr>
      <vt:lpstr>FACTORES CLAVE DE LA FOTOGEOLOGÍA</vt:lpstr>
      <vt:lpstr>Rocas Sedimentarias</vt:lpstr>
      <vt:lpstr>Sedimentos no consolidados</vt:lpstr>
      <vt:lpstr>Rocas ígneas intrusivas</vt:lpstr>
      <vt:lpstr>Extrusivos ígneos</vt:lpstr>
      <vt:lpstr>Rocas Metamórficas</vt:lpstr>
      <vt:lpstr>Rocas Metamórficas</vt:lpstr>
      <vt:lpstr>Análisis estructural</vt:lpstr>
      <vt:lpstr>Capas con pendientes suaves o subhorizontales</vt:lpstr>
      <vt:lpstr>Capas con pendientes suaves o subhorizontales</vt:lpstr>
      <vt:lpstr>Capas subhorizontales e inclinadas</vt:lpstr>
      <vt:lpstr>Capas con pendiente media</vt:lpstr>
      <vt:lpstr>Capas con pendiente media</vt:lpstr>
      <vt:lpstr>Capas empinadas o verticales</vt:lpstr>
      <vt:lpstr>Capas empinadas o verticales</vt:lpstr>
      <vt:lpstr>Capas empinadas o verticales</vt:lpstr>
      <vt:lpstr>Diapositiva 29</vt:lpstr>
      <vt:lpstr>Capas empinadas o verticales</vt:lpstr>
      <vt:lpstr>Capas empinadas o verticales</vt:lpstr>
      <vt:lpstr>Capas empinadas o verticales</vt:lpstr>
      <vt:lpstr>Estructuras Plegadas</vt:lpstr>
      <vt:lpstr>Anticlinal</vt:lpstr>
      <vt:lpstr>Cuencas y Domos</vt:lpstr>
      <vt:lpstr>Cuencas y Domos</vt:lpstr>
      <vt:lpstr>Domo</vt:lpstr>
      <vt:lpstr>Cuenca</vt:lpstr>
      <vt:lpstr>Fallas</vt:lpstr>
      <vt:lpstr>Fallas</vt:lpstr>
      <vt:lpstr>Fallas de desplazamiento de rumbo</vt:lpstr>
      <vt:lpstr>Fracturas</vt:lpstr>
      <vt:lpstr>Inconformidades</vt:lpstr>
      <vt:lpstr>Inconformidades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Gaston Proaño</dc:creator>
  <cp:lastModifiedBy>Gaston Proaño</cp:lastModifiedBy>
  <cp:revision>11</cp:revision>
  <dcterms:created xsi:type="dcterms:W3CDTF">2010-07-10T01:51:04Z</dcterms:created>
  <dcterms:modified xsi:type="dcterms:W3CDTF">2010-07-13T17:06:47Z</dcterms:modified>
</cp:coreProperties>
</file>