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8"/>
  </p:notesMasterIdLst>
  <p:sldIdLst>
    <p:sldId id="332" r:id="rId2"/>
    <p:sldId id="363" r:id="rId3"/>
    <p:sldId id="365" r:id="rId4"/>
    <p:sldId id="366" r:id="rId5"/>
    <p:sldId id="367" r:id="rId6"/>
    <p:sldId id="368" r:id="rId7"/>
    <p:sldId id="371" r:id="rId8"/>
    <p:sldId id="372" r:id="rId9"/>
    <p:sldId id="374" r:id="rId10"/>
    <p:sldId id="384" r:id="rId11"/>
    <p:sldId id="378" r:id="rId12"/>
    <p:sldId id="380" r:id="rId13"/>
    <p:sldId id="381" r:id="rId14"/>
    <p:sldId id="355" r:id="rId15"/>
    <p:sldId id="387" r:id="rId16"/>
    <p:sldId id="388" r:id="rId17"/>
    <p:sldId id="389" r:id="rId18"/>
    <p:sldId id="390" r:id="rId19"/>
    <p:sldId id="396" r:id="rId20"/>
    <p:sldId id="398" r:id="rId21"/>
    <p:sldId id="391" r:id="rId22"/>
    <p:sldId id="392" r:id="rId23"/>
    <p:sldId id="393" r:id="rId24"/>
    <p:sldId id="394" r:id="rId25"/>
    <p:sldId id="395" r:id="rId26"/>
    <p:sldId id="397" r:id="rId2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45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1136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297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36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136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1136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BF7DB41-03D5-452C-886B-4D0E17AB0B33}"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00034DF-D99E-4254-9527-A500209A2DAE}" type="slidenum">
              <a:rPr lang="es-ES" smtClean="0"/>
              <a:pPr/>
              <a:t>1</a:t>
            </a:fld>
            <a:endParaRPr lang="es-ES" smtClean="0"/>
          </a:p>
        </p:txBody>
      </p:sp>
      <p:sp>
        <p:nvSpPr>
          <p:cNvPr id="30723" name="1 Marcador de imagen de diapositiva"/>
          <p:cNvSpPr>
            <a:spLocks noGrp="1" noRot="1" noChangeAspect="1" noTextEdit="1"/>
          </p:cNvSpPr>
          <p:nvPr>
            <p:ph type="sldImg"/>
          </p:nvPr>
        </p:nvSpPr>
        <p:spPr>
          <a:ln/>
        </p:spPr>
      </p:sp>
      <p:sp>
        <p:nvSpPr>
          <p:cNvPr id="30724" name="2 Marcador de notas"/>
          <p:cNvSpPr>
            <a:spLocks noGrp="1"/>
          </p:cNvSpPr>
          <p:nvPr>
            <p:ph type="body" idx="1"/>
          </p:nvPr>
        </p:nvSpPr>
        <p:spPr>
          <a:noFill/>
          <a:ln/>
        </p:spPr>
        <p:txBody>
          <a:bodyPr/>
          <a:lstStyle/>
          <a:p>
            <a:pPr eaLnBrk="1" hangingPunct="1">
              <a:spcBef>
                <a:spcPct val="0"/>
              </a:spcBef>
            </a:pPr>
            <a:endParaRPr lang="es-CO" smtClean="0"/>
          </a:p>
        </p:txBody>
      </p:sp>
      <p:sp>
        <p:nvSpPr>
          <p:cNvPr id="30725"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FAD8A21-96D3-4448-BF13-02B0737A65FA}" type="slidenum">
              <a:rPr lang="es-CO" sz="1200" u="sng"/>
              <a:pPr algn="r"/>
              <a:t>1</a:t>
            </a:fld>
            <a:endParaRPr lang="es-CO" sz="1200" u="sn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es-CO"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s-CO"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es-CO"/>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es-CO"/>
            </a:p>
          </p:txBody>
        </p:sp>
      </p:grpSp>
      <p:sp>
        <p:nvSpPr>
          <p:cNvPr id="2099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s-ES"/>
              <a:t>Haga clic para modificar el estilo de subtítulo del patrón</a:t>
            </a:r>
          </a:p>
        </p:txBody>
      </p:sp>
      <p:sp>
        <p:nvSpPr>
          <p:cNvPr id="2099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s-ES"/>
              <a:t>Haga clic para cambiar el estilo de título	</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s-ES"/>
          </a:p>
        </p:txBody>
      </p:sp>
      <p:sp>
        <p:nvSpPr>
          <p:cNvPr id="11" name="Rectangle 10"/>
          <p:cNvSpPr>
            <a:spLocks noGrp="1" noChangeArrowheads="1"/>
          </p:cNvSpPr>
          <p:nvPr>
            <p:ph type="ftr" sz="quarter" idx="11"/>
          </p:nvPr>
        </p:nvSpPr>
        <p:spPr/>
        <p:txBody>
          <a:bodyPr/>
          <a:lstStyle>
            <a:lvl1pPr algn="r">
              <a:defRPr/>
            </a:lvl1pPr>
          </a:lstStyle>
          <a:p>
            <a:pPr>
              <a:defRPr/>
            </a:pPr>
            <a:endParaRPr lang="es-E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B7986E7C-31EB-4446-8E82-C50028FE3511}"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1DDE9721-3F50-4BE6-86E3-D54BCDD6FC4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05600" y="762000"/>
            <a:ext cx="1981200" cy="532447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762000" y="762000"/>
            <a:ext cx="5791200" cy="53244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8AD7E34E-C7B1-4A51-BAEA-B0DEAAD45E2C}"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762000" y="762000"/>
            <a:ext cx="7924800" cy="1143000"/>
          </a:xfrm>
        </p:spPr>
        <p:txBody>
          <a:bodyPr/>
          <a:lstStyle/>
          <a:p>
            <a:r>
              <a:rPr lang="es-ES" smtClean="0"/>
              <a:t>Haga clic para modificar el estilo de título del patrón</a:t>
            </a:r>
            <a:endParaRPr lang="es-CO"/>
          </a:p>
        </p:txBody>
      </p:sp>
      <p:sp>
        <p:nvSpPr>
          <p:cNvPr id="3" name="2 Marcador de tabla"/>
          <p:cNvSpPr>
            <a:spLocks noGrp="1"/>
          </p:cNvSpPr>
          <p:nvPr>
            <p:ph type="tbl" idx="1"/>
          </p:nvPr>
        </p:nvSpPr>
        <p:spPr>
          <a:xfrm>
            <a:off x="838200" y="2362200"/>
            <a:ext cx="7693025" cy="3724275"/>
          </a:xfrm>
        </p:spPr>
        <p:txBody>
          <a:bodyPr/>
          <a:lstStyle/>
          <a:p>
            <a:pPr lvl="0"/>
            <a:endParaRPr lang="es-CO"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2012774B-CF36-4700-9462-29D7835B6C4A}"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762000" y="762000"/>
            <a:ext cx="7924800" cy="1143000"/>
          </a:xfr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838200" y="2362200"/>
            <a:ext cx="3770313"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760913" y="2362200"/>
            <a:ext cx="3770312"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9B52C93D-7EB2-42CE-8C07-7CB555EE47D0}"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762000" y="762000"/>
            <a:ext cx="7924800" cy="53244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84BEEE55-9FBE-4476-ABEB-B8552AF020B0}"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3327C9AC-77D1-4FB5-9101-7595C94E0D9D}"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D40379EE-99EF-44E6-8793-98301FF1EC37}"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09042998-B15C-4769-B690-2C18D3E2556C}"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11"/>
          <p:cNvSpPr>
            <a:spLocks noGrp="1" noChangeArrowheads="1"/>
          </p:cNvSpPr>
          <p:nvPr>
            <p:ph type="dt" sz="half" idx="10"/>
          </p:nvPr>
        </p:nvSpPr>
        <p:spPr>
          <a:ln/>
        </p:spPr>
        <p:txBody>
          <a:bodyPr/>
          <a:lstStyle>
            <a:lvl1pPr>
              <a:defRPr/>
            </a:lvl1pPr>
          </a:lstStyle>
          <a:p>
            <a:pPr>
              <a:defRPr/>
            </a:pPr>
            <a:endParaRPr lang="es-ES"/>
          </a:p>
        </p:txBody>
      </p:sp>
      <p:sp>
        <p:nvSpPr>
          <p:cNvPr id="8" name="Rectangle 12"/>
          <p:cNvSpPr>
            <a:spLocks noGrp="1" noChangeArrowheads="1"/>
          </p:cNvSpPr>
          <p:nvPr>
            <p:ph type="ftr" sz="quarter" idx="11"/>
          </p:nvPr>
        </p:nvSpPr>
        <p:spPr>
          <a:ln/>
        </p:spPr>
        <p:txBody>
          <a:bodyPr/>
          <a:lstStyle>
            <a:lvl1pPr>
              <a:defRPr/>
            </a:lvl1pPr>
          </a:lstStyle>
          <a:p>
            <a:pPr>
              <a:defRPr/>
            </a:pPr>
            <a:endParaRPr lang="es-ES"/>
          </a:p>
        </p:txBody>
      </p:sp>
      <p:sp>
        <p:nvSpPr>
          <p:cNvPr id="9" name="Rectangle 13"/>
          <p:cNvSpPr>
            <a:spLocks noGrp="1" noChangeArrowheads="1"/>
          </p:cNvSpPr>
          <p:nvPr>
            <p:ph type="sldNum" sz="quarter" idx="12"/>
          </p:nvPr>
        </p:nvSpPr>
        <p:spPr>
          <a:ln/>
        </p:spPr>
        <p:txBody>
          <a:bodyPr/>
          <a:lstStyle>
            <a:lvl1pPr>
              <a:defRPr/>
            </a:lvl1pPr>
          </a:lstStyle>
          <a:p>
            <a:pPr>
              <a:defRPr/>
            </a:pPr>
            <a:fld id="{AA543E10-5CCA-4DC4-B6DA-B765F4D1F514}"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F09519CA-9BA0-463D-A835-F3941A4C266D}"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p>
        </p:txBody>
      </p:sp>
      <p:sp>
        <p:nvSpPr>
          <p:cNvPr id="3" name="Rectangle 12"/>
          <p:cNvSpPr>
            <a:spLocks noGrp="1" noChangeArrowheads="1"/>
          </p:cNvSpPr>
          <p:nvPr>
            <p:ph type="ftr" sz="quarter" idx="11"/>
          </p:nvPr>
        </p:nvSpPr>
        <p:spPr>
          <a:ln/>
        </p:spPr>
        <p:txBody>
          <a:bodyPr/>
          <a:lstStyle>
            <a:lvl1pPr>
              <a:defRPr/>
            </a:lvl1pPr>
          </a:lstStyle>
          <a:p>
            <a:pPr>
              <a:defRPr/>
            </a:pPr>
            <a:endParaRPr lang="es-ES"/>
          </a:p>
        </p:txBody>
      </p:sp>
      <p:sp>
        <p:nvSpPr>
          <p:cNvPr id="4" name="Rectangle 13"/>
          <p:cNvSpPr>
            <a:spLocks noGrp="1" noChangeArrowheads="1"/>
          </p:cNvSpPr>
          <p:nvPr>
            <p:ph type="sldNum" sz="quarter" idx="12"/>
          </p:nvPr>
        </p:nvSpPr>
        <p:spPr>
          <a:ln/>
        </p:spPr>
        <p:txBody>
          <a:bodyPr/>
          <a:lstStyle>
            <a:lvl1pPr>
              <a:defRPr/>
            </a:lvl1pPr>
          </a:lstStyle>
          <a:p>
            <a:pPr>
              <a:defRPr/>
            </a:pPr>
            <a:fld id="{8F07E3D9-80A0-4BE1-875C-79E0044FBF3B}"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1E6B2280-3828-4967-AD88-F0046CFCC70C}"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686032DC-C491-40A0-B942-2CC164385C44}"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7620000" cy="6858000"/>
            <a:chOff x="0" y="0"/>
            <a:chExt cx="4800" cy="4320"/>
          </a:xfrm>
        </p:grpSpPr>
        <p:grpSp>
          <p:nvGrpSpPr>
            <p:cNvPr id="6152" name="Group 3"/>
            <p:cNvGrpSpPr>
              <a:grpSpLocks/>
            </p:cNvGrpSpPr>
            <p:nvPr userDrawn="1"/>
          </p:nvGrpSpPr>
          <p:grpSpPr bwMode="auto">
            <a:xfrm>
              <a:off x="0" y="0"/>
              <a:ext cx="2016" cy="4320"/>
              <a:chOff x="0" y="0"/>
              <a:chExt cx="2016" cy="4320"/>
            </a:xfrm>
          </p:grpSpPr>
          <p:sp>
            <p:nvSpPr>
              <p:cNvPr id="20890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es-CO"/>
              </a:p>
            </p:txBody>
          </p:sp>
          <p:sp>
            <p:nvSpPr>
              <p:cNvPr id="20890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es-CO"/>
              </a:p>
            </p:txBody>
          </p:sp>
        </p:grpSp>
        <p:grpSp>
          <p:nvGrpSpPr>
            <p:cNvPr id="6153" name="Group 6"/>
            <p:cNvGrpSpPr>
              <a:grpSpLocks/>
            </p:cNvGrpSpPr>
            <p:nvPr/>
          </p:nvGrpSpPr>
          <p:grpSpPr bwMode="auto">
            <a:xfrm>
              <a:off x="144" y="1248"/>
              <a:ext cx="4656" cy="201"/>
              <a:chOff x="144" y="1248"/>
              <a:chExt cx="4656" cy="201"/>
            </a:xfrm>
          </p:grpSpPr>
          <p:sp>
            <p:nvSpPr>
              <p:cNvPr id="20890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es-CO"/>
              </a:p>
            </p:txBody>
          </p:sp>
          <p:sp>
            <p:nvSpPr>
              <p:cNvPr id="208904"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es-CO"/>
              </a:p>
            </p:txBody>
          </p:sp>
        </p:grpSp>
      </p:grpSp>
      <p:sp>
        <p:nvSpPr>
          <p:cNvPr id="614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614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0890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endParaRPr lang="es-ES"/>
          </a:p>
        </p:txBody>
      </p:sp>
      <p:sp>
        <p:nvSpPr>
          <p:cNvPr id="20890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s-ES"/>
          </a:p>
        </p:txBody>
      </p:sp>
      <p:sp>
        <p:nvSpPr>
          <p:cNvPr id="20890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pPr>
              <a:defRPr/>
            </a:pPr>
            <a:fld id="{21065918-A8DE-47DA-BCD5-ADAF07DB3A6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97"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2492375"/>
            <a:ext cx="7772400" cy="865188"/>
          </a:xfrm>
        </p:spPr>
        <p:txBody>
          <a:bodyPr anchor="ctr"/>
          <a:lstStyle/>
          <a:p>
            <a:pPr algn="ctr" eaLnBrk="1" hangingPunct="1">
              <a:defRPr/>
            </a:pPr>
            <a:r>
              <a:rPr lang="es-ES" sz="3200" dirty="0" smtClean="0">
                <a:solidFill>
                  <a:schemeClr val="tx1"/>
                </a:solidFill>
                <a:effectLst>
                  <a:outerShdw blurRad="38100" dist="38100" dir="2700000" algn="tl">
                    <a:srgbClr val="C0C0C0"/>
                  </a:outerShdw>
                </a:effectLst>
              </a:rPr>
              <a:t>INFORME DE MATERIA DE GRADUACION</a:t>
            </a:r>
          </a:p>
        </p:txBody>
      </p:sp>
      <p:sp>
        <p:nvSpPr>
          <p:cNvPr id="2051" name="Rectangle 3"/>
          <p:cNvSpPr>
            <a:spLocks noGrp="1" noChangeArrowheads="1"/>
          </p:cNvSpPr>
          <p:nvPr>
            <p:ph type="subTitle" idx="4294967295"/>
          </p:nvPr>
        </p:nvSpPr>
        <p:spPr>
          <a:xfrm>
            <a:off x="755650" y="4005263"/>
            <a:ext cx="7993063" cy="946150"/>
          </a:xfrm>
        </p:spPr>
        <p:txBody>
          <a:bodyPr/>
          <a:lstStyle/>
          <a:p>
            <a:pPr marL="0" indent="0" algn="ctr" eaLnBrk="1" hangingPunct="1">
              <a:lnSpc>
                <a:spcPct val="90000"/>
              </a:lnSpc>
              <a:buFont typeface="Wingdings" pitchFamily="2" charset="2"/>
              <a:buNone/>
              <a:defRPr/>
            </a:pPr>
            <a:r>
              <a:rPr lang="es-ES" sz="2400" b="1" u="sng" dirty="0" smtClean="0">
                <a:solidFill>
                  <a:schemeClr val="tx2"/>
                </a:solidFill>
                <a:effectLst>
                  <a:outerShdw blurRad="38100" dist="38100" dir="2700000" algn="tl">
                    <a:srgbClr val="C0C0C0"/>
                  </a:outerShdw>
                </a:effectLst>
              </a:rPr>
              <a:t>PREVENCION DE INCENDIOS Y EXPLOSIONES EN EMPRESAS AGROINDUSTRIALES.</a:t>
            </a:r>
          </a:p>
        </p:txBody>
      </p:sp>
      <p:pic>
        <p:nvPicPr>
          <p:cNvPr id="8196" name="Picture 4" descr="espol"/>
          <p:cNvPicPr>
            <a:picLocks noChangeAspect="1" noChangeArrowheads="1"/>
          </p:cNvPicPr>
          <p:nvPr/>
        </p:nvPicPr>
        <p:blipFill>
          <a:blip r:embed="rId3"/>
          <a:srcRect/>
          <a:stretch>
            <a:fillRect/>
          </a:stretch>
        </p:blipFill>
        <p:spPr bwMode="auto">
          <a:xfrm>
            <a:off x="3779838" y="549275"/>
            <a:ext cx="1368425" cy="1354138"/>
          </a:xfrm>
          <a:prstGeom prst="rect">
            <a:avLst/>
          </a:prstGeom>
          <a:noFill/>
          <a:ln w="9525">
            <a:noFill/>
            <a:miter lim="800000"/>
            <a:headEnd/>
            <a:tailEnd/>
          </a:ln>
        </p:spPr>
      </p:pic>
      <p:sp>
        <p:nvSpPr>
          <p:cNvPr id="2053" name="Rectangle 5"/>
          <p:cNvSpPr>
            <a:spLocks noChangeArrowheads="1"/>
          </p:cNvSpPr>
          <p:nvPr/>
        </p:nvSpPr>
        <p:spPr bwMode="auto">
          <a:xfrm>
            <a:off x="539750" y="188913"/>
            <a:ext cx="8137525" cy="503237"/>
          </a:xfrm>
          <a:prstGeom prst="rect">
            <a:avLst/>
          </a:prstGeom>
          <a:noFill/>
          <a:ln w="9525">
            <a:noFill/>
            <a:miter lim="800000"/>
            <a:headEnd/>
            <a:tailEnd/>
          </a:ln>
          <a:effectLst/>
        </p:spPr>
        <p:txBody>
          <a:bodyPr/>
          <a:lstStyle/>
          <a:p>
            <a:pPr algn="ctr">
              <a:lnSpc>
                <a:spcPct val="90000"/>
              </a:lnSpc>
              <a:spcBef>
                <a:spcPct val="20000"/>
              </a:spcBef>
              <a:defRPr/>
            </a:pPr>
            <a:r>
              <a:rPr lang="es-ES" sz="2400" b="1" dirty="0">
                <a:effectLst>
                  <a:outerShdw blurRad="38100" dist="38100" dir="2700000" algn="tl">
                    <a:srgbClr val="C0C0C0"/>
                  </a:outerShdw>
                </a:effectLst>
              </a:rPr>
              <a:t>ESCUELA SUPERIOR POLITECNICA DEL LITORAL</a:t>
            </a:r>
          </a:p>
        </p:txBody>
      </p:sp>
      <p:sp>
        <p:nvSpPr>
          <p:cNvPr id="8198" name="Rectangle 6"/>
          <p:cNvSpPr>
            <a:spLocks noChangeArrowheads="1"/>
          </p:cNvSpPr>
          <p:nvPr/>
        </p:nvSpPr>
        <p:spPr bwMode="auto">
          <a:xfrm>
            <a:off x="4787900" y="5805488"/>
            <a:ext cx="4033838" cy="792162"/>
          </a:xfrm>
          <a:prstGeom prst="rect">
            <a:avLst/>
          </a:prstGeom>
          <a:noFill/>
          <a:ln w="9525">
            <a:noFill/>
            <a:miter lim="800000"/>
            <a:headEnd/>
            <a:tailEnd/>
          </a:ln>
        </p:spPr>
        <p:txBody>
          <a:bodyPr/>
          <a:lstStyle/>
          <a:p>
            <a:pPr algn="r">
              <a:lnSpc>
                <a:spcPct val="90000"/>
              </a:lnSpc>
              <a:spcBef>
                <a:spcPct val="20000"/>
              </a:spcBef>
            </a:pPr>
            <a:r>
              <a:rPr lang="es-ES" sz="1600" b="1"/>
              <a:t>Hitler Orozco Andrade.</a:t>
            </a:r>
          </a:p>
          <a:p>
            <a:pPr algn="r">
              <a:lnSpc>
                <a:spcPct val="90000"/>
              </a:lnSpc>
              <a:spcBef>
                <a:spcPct val="20000"/>
              </a:spcBef>
            </a:pPr>
            <a:r>
              <a:rPr lang="es-ES" sz="1600" b="1"/>
              <a:t>Ángel Maliza Cruz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AutoShape 2"/>
          <p:cNvSpPr>
            <a:spLocks noGrp="1" noChangeArrowheads="1"/>
          </p:cNvSpPr>
          <p:nvPr>
            <p:ph type="ctrTitle"/>
          </p:nvPr>
        </p:nvSpPr>
        <p:spPr>
          <a:xfrm>
            <a:off x="971550" y="1196975"/>
            <a:ext cx="7772400" cy="1470025"/>
          </a:xfrm>
        </p:spPr>
        <p:txBody>
          <a:bodyPr/>
          <a:lstStyle/>
          <a:p>
            <a:pPr marL="838200" indent="-838200" eaLnBrk="1" hangingPunct="1">
              <a:defRPr/>
            </a:pPr>
            <a:r>
              <a:rPr lang="es-ES" sz="4000" dirty="0" smtClean="0">
                <a:effectLst>
                  <a:outerShdw blurRad="38100" dist="38100" dir="2700000" algn="tl">
                    <a:srgbClr val="C0C0C0"/>
                  </a:outerShdw>
                </a:effectLst>
              </a:rPr>
              <a:t>LISTA DE CONTROL</a:t>
            </a:r>
          </a:p>
        </p:txBody>
      </p:sp>
      <p:pic>
        <p:nvPicPr>
          <p:cNvPr id="17411" name="3 Imagen" descr="20070813192103-checklist.gif"/>
          <p:cNvPicPr>
            <a:picLocks noChangeAspect="1" noChangeArrowheads="1"/>
          </p:cNvPicPr>
          <p:nvPr/>
        </p:nvPicPr>
        <p:blipFill>
          <a:blip r:embed="rId2"/>
          <a:srcRect/>
          <a:stretch>
            <a:fillRect/>
          </a:stretch>
        </p:blipFill>
        <p:spPr bwMode="auto">
          <a:xfrm>
            <a:off x="5724525" y="2565400"/>
            <a:ext cx="2001838"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idx="4294967295"/>
          </p:nvPr>
        </p:nvSpPr>
        <p:spPr/>
        <p:txBody>
          <a:bodyPr anchor="ctr"/>
          <a:lstStyle/>
          <a:p>
            <a:pPr eaLnBrk="1" hangingPunct="1"/>
            <a:r>
              <a:rPr lang="es-CO" smtClean="0"/>
              <a:t>Área de producción</a:t>
            </a:r>
          </a:p>
        </p:txBody>
      </p:sp>
      <p:graphicFrame>
        <p:nvGraphicFramePr>
          <p:cNvPr id="5" name="4 Tabla"/>
          <p:cNvGraphicFramePr>
            <a:graphicFrameLocks noGrp="1"/>
          </p:cNvGraphicFramePr>
          <p:nvPr/>
        </p:nvGraphicFramePr>
        <p:xfrm>
          <a:off x="2268538" y="2420938"/>
          <a:ext cx="4895750" cy="4063995"/>
        </p:xfrm>
        <a:graphic>
          <a:graphicData uri="http://schemas.openxmlformats.org/drawingml/2006/table">
            <a:tbl>
              <a:tblPr/>
              <a:tblGrid>
                <a:gridCol w="893096"/>
                <a:gridCol w="1886424"/>
                <a:gridCol w="857151"/>
                <a:gridCol w="76038"/>
                <a:gridCol w="829501"/>
                <a:gridCol w="353540"/>
              </a:tblGrid>
              <a:tr h="438698">
                <a:tc>
                  <a:txBody>
                    <a:bodyPr/>
                    <a:lstStyle/>
                    <a:p>
                      <a:pPr>
                        <a:lnSpc>
                          <a:spcPct val="115000"/>
                        </a:lnSpc>
                        <a:spcAft>
                          <a:spcPts val="0"/>
                        </a:spcAft>
                      </a:pPr>
                      <a:r>
                        <a:rPr lang="es-ES" sz="800">
                          <a:solidFill>
                            <a:srgbClr val="000000"/>
                          </a:solidFill>
                          <a:latin typeface="Arial"/>
                          <a:ea typeface="Times New Roman"/>
                          <a:cs typeface="Times New Roman"/>
                        </a:rPr>
                        <a:t>Aplicado en sucursal</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S" sz="800" dirty="0">
                          <a:solidFill>
                            <a:srgbClr val="000000"/>
                          </a:solidFill>
                          <a:latin typeface="Arial"/>
                          <a:ea typeface="Times New Roman"/>
                          <a:cs typeface="Times New Roman"/>
                        </a:rPr>
                        <a:t>Piladora SUPER</a:t>
                      </a:r>
                      <a:endParaRPr lang="es-CO" sz="1000" dirty="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Arial"/>
                          <a:ea typeface="Times New Roman"/>
                          <a:cs typeface="Times New Roman"/>
                        </a:rPr>
                        <a:t>Motivo de aplicación</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algn="ctr">
                        <a:lnSpc>
                          <a:spcPct val="115000"/>
                        </a:lnSpc>
                        <a:spcAft>
                          <a:spcPts val="0"/>
                        </a:spcAft>
                      </a:pPr>
                      <a:r>
                        <a:rPr lang="es-ES" sz="800">
                          <a:solidFill>
                            <a:srgbClr val="000000"/>
                          </a:solidFill>
                          <a:latin typeface="Arial"/>
                          <a:ea typeface="Times New Roman"/>
                          <a:cs typeface="Times New Roman"/>
                        </a:rPr>
                        <a:t>Recabar información para tesis</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166896">
                <a:tc>
                  <a:txBody>
                    <a:bodyPr/>
                    <a:lstStyle/>
                    <a:p>
                      <a:pPr>
                        <a:lnSpc>
                          <a:spcPct val="115000"/>
                        </a:lnSpc>
                        <a:spcAft>
                          <a:spcPts val="0"/>
                        </a:spcAft>
                      </a:pPr>
                      <a:r>
                        <a:rPr lang="es-ES" sz="800">
                          <a:solidFill>
                            <a:srgbClr val="000000"/>
                          </a:solidFill>
                          <a:latin typeface="Arial"/>
                          <a:ea typeface="Times New Roman"/>
                          <a:cs typeface="Times New Roman"/>
                        </a:rPr>
                        <a:t>Aplicado por:</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S" sz="800">
                          <a:solidFill>
                            <a:srgbClr val="000000"/>
                          </a:solidFill>
                          <a:latin typeface="Arial"/>
                          <a:ea typeface="Times New Roman"/>
                          <a:cs typeface="Times New Roman"/>
                        </a:rPr>
                        <a:t>Ángel Maliza y Hitler Orozco</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Arial"/>
                          <a:ea typeface="Times New Roman"/>
                          <a:cs typeface="Times New Roman"/>
                        </a:rPr>
                        <a:t>Cargo</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algn="ctr">
                        <a:lnSpc>
                          <a:spcPct val="115000"/>
                        </a:lnSpc>
                        <a:spcAft>
                          <a:spcPts val="0"/>
                        </a:spcAft>
                      </a:pPr>
                      <a:r>
                        <a:rPr lang="es-ES" sz="800">
                          <a:solidFill>
                            <a:srgbClr val="000000"/>
                          </a:solidFill>
                          <a:latin typeface="Arial"/>
                          <a:ea typeface="Times New Roman"/>
                          <a:cs typeface="Times New Roman"/>
                        </a:rPr>
                        <a:t>Inspectores</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292466">
                <a:tc>
                  <a:txBody>
                    <a:bodyPr/>
                    <a:lstStyle/>
                    <a:p>
                      <a:pPr>
                        <a:lnSpc>
                          <a:spcPct val="115000"/>
                        </a:lnSpc>
                        <a:spcAft>
                          <a:spcPts val="0"/>
                        </a:spcAft>
                      </a:pPr>
                      <a:r>
                        <a:rPr lang="es-ES" sz="800">
                          <a:solidFill>
                            <a:srgbClr val="000000"/>
                          </a:solidFill>
                          <a:latin typeface="Arial"/>
                          <a:ea typeface="Times New Roman"/>
                          <a:cs typeface="Times New Roman"/>
                        </a:rPr>
                        <a:t>Fecha de aplicación</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s-ES" sz="800">
                          <a:solidFill>
                            <a:srgbClr val="000000"/>
                          </a:solidFill>
                          <a:latin typeface="Arial"/>
                          <a:ea typeface="Times New Roman"/>
                          <a:cs typeface="Times New Roman"/>
                        </a:rPr>
                        <a:t> 10 de marzo de 2010</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solidFill>
                            <a:srgbClr val="000000"/>
                          </a:solidFill>
                          <a:latin typeface="Arial"/>
                          <a:ea typeface="Times New Roman"/>
                          <a:cs typeface="Times New Roman"/>
                        </a:rPr>
                        <a:t>Hora</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algn="ctr">
                        <a:lnSpc>
                          <a:spcPct val="115000"/>
                        </a:lnSpc>
                        <a:spcAft>
                          <a:spcPts val="0"/>
                        </a:spcAft>
                      </a:pPr>
                      <a:r>
                        <a:rPr lang="es-ES" sz="800">
                          <a:solidFill>
                            <a:srgbClr val="000000"/>
                          </a:solidFill>
                          <a:latin typeface="Arial"/>
                          <a:ea typeface="Times New Roman"/>
                          <a:cs typeface="Times New Roman"/>
                        </a:rPr>
                        <a:t>15:00</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r>
              <a:tr h="350959">
                <a:tc gridSpan="4">
                  <a:txBody>
                    <a:bodyPr/>
                    <a:lstStyle/>
                    <a:p>
                      <a:pPr>
                        <a:lnSpc>
                          <a:spcPct val="115000"/>
                        </a:lnSpc>
                        <a:spcAft>
                          <a:spcPts val="0"/>
                        </a:spcAft>
                      </a:pPr>
                      <a:r>
                        <a:rPr lang="es-CO" sz="1000" b="1">
                          <a:solidFill>
                            <a:srgbClr val="000000"/>
                          </a:solidFill>
                          <a:latin typeface="Arial"/>
                          <a:ea typeface="Times New Roman"/>
                          <a:cs typeface="Times New Roman"/>
                        </a:rPr>
                        <a:t>AREA DE PRODUCCION</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15000"/>
                        </a:lnSpc>
                        <a:spcAft>
                          <a:spcPts val="0"/>
                        </a:spcAft>
                      </a:pPr>
                      <a:r>
                        <a:rPr lang="es-CO" sz="1000" b="1">
                          <a:solidFill>
                            <a:srgbClr val="000000"/>
                          </a:solidFill>
                          <a:latin typeface="Arial"/>
                          <a:ea typeface="Times New Roman"/>
                          <a:cs typeface="Times New Roman"/>
                        </a:rPr>
                        <a:t>SI</a:t>
                      </a:r>
                      <a:endParaRPr lang="es-CO" sz="1000">
                        <a:latin typeface="Times New Roman"/>
                        <a:ea typeface="Times New Roman"/>
                        <a:cs typeface="Times New Roman"/>
                      </a:endParaRPr>
                    </a:p>
                  </a:txBody>
                  <a:tcPr marL="37088" marR="37088"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CO" sz="1000" b="1">
                          <a:solidFill>
                            <a:srgbClr val="000000"/>
                          </a:solidFill>
                          <a:latin typeface="Arial"/>
                          <a:ea typeface="Times New Roman"/>
                          <a:cs typeface="Times New Roman"/>
                        </a:rPr>
                        <a:t>NO</a:t>
                      </a:r>
                      <a:endParaRPr lang="es-CO" sz="1000">
                        <a:latin typeface="Times New Roman"/>
                        <a:ea typeface="Times New Roman"/>
                        <a:cs typeface="Times New Roman"/>
                      </a:endParaRPr>
                    </a:p>
                  </a:txBody>
                  <a:tcPr marL="37088" marR="3708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82791">
                <a:tc gridSpan="4">
                  <a:txBody>
                    <a:bodyPr/>
                    <a:lstStyle/>
                    <a:p>
                      <a:pPr>
                        <a:lnSpc>
                          <a:spcPct val="115000"/>
                        </a:lnSpc>
                        <a:spcAft>
                          <a:spcPts val="0"/>
                        </a:spcAft>
                      </a:pPr>
                      <a:r>
                        <a:rPr lang="es-CO" sz="1000" b="1">
                          <a:solidFill>
                            <a:srgbClr val="000000"/>
                          </a:solidFill>
                          <a:latin typeface="Arial"/>
                          <a:ea typeface="Times New Roman"/>
                          <a:cs typeface="Times New Roman"/>
                        </a:rPr>
                        <a:t> </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endParaRPr lang="es-CO" sz="900">
                        <a:latin typeface="Calibri"/>
                        <a:ea typeface="Times New Roman"/>
                        <a:cs typeface="Times New Roman"/>
                      </a:endParaRPr>
                    </a:p>
                  </a:txBody>
                  <a:tcPr marL="37088" marR="37088"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00" b="1">
                          <a:solidFill>
                            <a:srgbClr val="000000"/>
                          </a:solidFill>
                          <a:latin typeface="Arial"/>
                          <a:ea typeface="Times New Roman"/>
                          <a:cs typeface="Times New Roman"/>
                        </a:rPr>
                        <a:t> </a:t>
                      </a:r>
                      <a:endParaRPr lang="es-CO" sz="1000">
                        <a:latin typeface="Times New Roman"/>
                        <a:ea typeface="Times New Roman"/>
                        <a:cs typeface="Times New Roman"/>
                      </a:endParaRPr>
                    </a:p>
                  </a:txBody>
                  <a:tcPr marL="37088" marR="37088"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79">
                <a:tc gridSpan="4">
                  <a:txBody>
                    <a:bodyPr/>
                    <a:lstStyle/>
                    <a:p>
                      <a:pPr>
                        <a:lnSpc>
                          <a:spcPct val="115000"/>
                        </a:lnSpc>
                        <a:spcAft>
                          <a:spcPts val="0"/>
                        </a:spcAft>
                      </a:pPr>
                      <a:r>
                        <a:rPr lang="es-CO" sz="1000">
                          <a:solidFill>
                            <a:srgbClr val="000000"/>
                          </a:solidFill>
                          <a:latin typeface="Arial"/>
                          <a:ea typeface="Times New Roman"/>
                          <a:cs typeface="Times New Roman"/>
                        </a:rPr>
                        <a:t>Pasillos limpios y ordenados</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15000"/>
                        </a:lnSpc>
                        <a:spcAft>
                          <a:spcPts val="0"/>
                        </a:spcAft>
                      </a:pPr>
                      <a:r>
                        <a:rPr lang="es-CO" sz="1000">
                          <a:solidFill>
                            <a:srgbClr val="000000"/>
                          </a:solidFill>
                          <a:latin typeface="Arial"/>
                          <a:ea typeface="Times New Roman"/>
                          <a:cs typeface="Times New Roman"/>
                        </a:rPr>
                        <a:t> </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00">
                          <a:solidFill>
                            <a:srgbClr val="000000"/>
                          </a:solidFill>
                          <a:latin typeface="Arial"/>
                          <a:ea typeface="Times New Roman"/>
                          <a:cs typeface="Times New Roman"/>
                        </a:rPr>
                        <a:t>X</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79">
                <a:tc gridSpan="4">
                  <a:txBody>
                    <a:bodyPr/>
                    <a:lstStyle/>
                    <a:p>
                      <a:pPr>
                        <a:lnSpc>
                          <a:spcPct val="115000"/>
                        </a:lnSpc>
                        <a:spcAft>
                          <a:spcPts val="0"/>
                        </a:spcAft>
                      </a:pPr>
                      <a:r>
                        <a:rPr lang="es-CO" sz="1000">
                          <a:solidFill>
                            <a:srgbClr val="000000"/>
                          </a:solidFill>
                          <a:latin typeface="Arial"/>
                          <a:ea typeface="Times New Roman"/>
                          <a:cs typeface="Times New Roman"/>
                        </a:rPr>
                        <a:t>Extintores instalados, señalizados y vigentes</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15000"/>
                        </a:lnSpc>
                        <a:spcAft>
                          <a:spcPts val="0"/>
                        </a:spcAft>
                      </a:pPr>
                      <a:r>
                        <a:rPr lang="es-CO" sz="1000">
                          <a:solidFill>
                            <a:srgbClr val="000000"/>
                          </a:solidFill>
                          <a:latin typeface="Arial"/>
                          <a:ea typeface="Times New Roman"/>
                          <a:cs typeface="Times New Roman"/>
                        </a:rPr>
                        <a:t> </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00">
                          <a:solidFill>
                            <a:srgbClr val="000000"/>
                          </a:solidFill>
                          <a:latin typeface="Arial"/>
                          <a:ea typeface="Times New Roman"/>
                          <a:cs typeface="Times New Roman"/>
                        </a:rPr>
                        <a:t>X</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79">
                <a:tc gridSpan="4">
                  <a:txBody>
                    <a:bodyPr/>
                    <a:lstStyle/>
                    <a:p>
                      <a:pPr>
                        <a:lnSpc>
                          <a:spcPct val="115000"/>
                        </a:lnSpc>
                        <a:spcAft>
                          <a:spcPts val="0"/>
                        </a:spcAft>
                      </a:pPr>
                      <a:r>
                        <a:rPr lang="es-CO" sz="1000">
                          <a:solidFill>
                            <a:srgbClr val="000000"/>
                          </a:solidFill>
                          <a:latin typeface="Arial"/>
                          <a:ea typeface="Times New Roman"/>
                          <a:cs typeface="Times New Roman"/>
                        </a:rPr>
                        <a:t>Iluminación adecuada</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15000"/>
                        </a:lnSpc>
                        <a:spcAft>
                          <a:spcPts val="0"/>
                        </a:spcAft>
                      </a:pPr>
                      <a:r>
                        <a:rPr lang="es-CO" sz="1000">
                          <a:solidFill>
                            <a:srgbClr val="000000"/>
                          </a:solidFill>
                          <a:latin typeface="Arial"/>
                          <a:ea typeface="Times New Roman"/>
                          <a:cs typeface="Times New Roman"/>
                        </a:rPr>
                        <a:t>X</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00">
                          <a:solidFill>
                            <a:srgbClr val="000000"/>
                          </a:solidFill>
                          <a:latin typeface="Arial"/>
                          <a:ea typeface="Times New Roman"/>
                          <a:cs typeface="Times New Roman"/>
                        </a:rPr>
                        <a:t> </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79">
                <a:tc gridSpan="4">
                  <a:txBody>
                    <a:bodyPr/>
                    <a:lstStyle/>
                    <a:p>
                      <a:pPr>
                        <a:lnSpc>
                          <a:spcPct val="115000"/>
                        </a:lnSpc>
                        <a:spcAft>
                          <a:spcPts val="0"/>
                        </a:spcAft>
                      </a:pPr>
                      <a:r>
                        <a:rPr lang="es-CO" sz="1000">
                          <a:solidFill>
                            <a:srgbClr val="000000"/>
                          </a:solidFill>
                          <a:latin typeface="Arial"/>
                          <a:ea typeface="Times New Roman"/>
                          <a:cs typeface="Times New Roman"/>
                        </a:rPr>
                        <a:t>Tanques de gas con el resguardo adecuado</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15000"/>
                        </a:lnSpc>
                        <a:spcAft>
                          <a:spcPts val="0"/>
                        </a:spcAft>
                      </a:pPr>
                      <a:r>
                        <a:rPr lang="es-CO" sz="1000">
                          <a:solidFill>
                            <a:srgbClr val="000000"/>
                          </a:solidFill>
                          <a:latin typeface="Arial"/>
                          <a:ea typeface="Times New Roman"/>
                          <a:cs typeface="Times New Roman"/>
                        </a:rPr>
                        <a:t>X</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00">
                          <a:solidFill>
                            <a:srgbClr val="000000"/>
                          </a:solidFill>
                          <a:latin typeface="Arial"/>
                          <a:ea typeface="Times New Roman"/>
                          <a:cs typeface="Times New Roman"/>
                        </a:rPr>
                        <a:t> </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79">
                <a:tc gridSpan="4">
                  <a:txBody>
                    <a:bodyPr/>
                    <a:lstStyle/>
                    <a:p>
                      <a:pPr>
                        <a:lnSpc>
                          <a:spcPct val="115000"/>
                        </a:lnSpc>
                        <a:spcAft>
                          <a:spcPts val="0"/>
                        </a:spcAft>
                      </a:pPr>
                      <a:r>
                        <a:rPr lang="es-CO" sz="1000">
                          <a:solidFill>
                            <a:srgbClr val="000000"/>
                          </a:solidFill>
                          <a:latin typeface="Arial"/>
                          <a:ea typeface="Times New Roman"/>
                          <a:cs typeface="Times New Roman"/>
                        </a:rPr>
                        <a:t>Vías de evacuación señalizadas</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15000"/>
                        </a:lnSpc>
                        <a:spcAft>
                          <a:spcPts val="0"/>
                        </a:spcAft>
                      </a:pPr>
                      <a:r>
                        <a:rPr lang="es-CO" sz="1000">
                          <a:solidFill>
                            <a:srgbClr val="000000"/>
                          </a:solidFill>
                          <a:latin typeface="Arial"/>
                          <a:ea typeface="Times New Roman"/>
                          <a:cs typeface="Times New Roman"/>
                        </a:rPr>
                        <a:t> </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00">
                          <a:solidFill>
                            <a:srgbClr val="000000"/>
                          </a:solidFill>
                          <a:latin typeface="Arial"/>
                          <a:ea typeface="Times New Roman"/>
                          <a:cs typeface="Times New Roman"/>
                        </a:rPr>
                        <a:t>X</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79">
                <a:tc gridSpan="4">
                  <a:txBody>
                    <a:bodyPr/>
                    <a:lstStyle/>
                    <a:p>
                      <a:pPr>
                        <a:lnSpc>
                          <a:spcPct val="115000"/>
                        </a:lnSpc>
                        <a:spcAft>
                          <a:spcPts val="0"/>
                        </a:spcAft>
                      </a:pPr>
                      <a:r>
                        <a:rPr lang="es-CO" sz="1000">
                          <a:solidFill>
                            <a:srgbClr val="000000"/>
                          </a:solidFill>
                          <a:latin typeface="Arial"/>
                          <a:ea typeface="Times New Roman"/>
                          <a:cs typeface="Times New Roman"/>
                        </a:rPr>
                        <a:t>Herramientas eléctricas en buen estado</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15000"/>
                        </a:lnSpc>
                        <a:spcAft>
                          <a:spcPts val="0"/>
                        </a:spcAft>
                      </a:pPr>
                      <a:r>
                        <a:rPr lang="es-CO" sz="1000">
                          <a:solidFill>
                            <a:srgbClr val="000000"/>
                          </a:solidFill>
                          <a:latin typeface="Arial"/>
                          <a:ea typeface="Times New Roman"/>
                          <a:cs typeface="Times New Roman"/>
                        </a:rPr>
                        <a:t>X</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00">
                          <a:solidFill>
                            <a:srgbClr val="000000"/>
                          </a:solidFill>
                          <a:latin typeface="Arial"/>
                          <a:ea typeface="Times New Roman"/>
                          <a:cs typeface="Times New Roman"/>
                        </a:rPr>
                        <a:t> </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79">
                <a:tc gridSpan="4">
                  <a:txBody>
                    <a:bodyPr/>
                    <a:lstStyle/>
                    <a:p>
                      <a:pPr>
                        <a:lnSpc>
                          <a:spcPct val="115000"/>
                        </a:lnSpc>
                        <a:spcAft>
                          <a:spcPts val="0"/>
                        </a:spcAft>
                      </a:pPr>
                      <a:r>
                        <a:rPr lang="es-CO" sz="1000">
                          <a:solidFill>
                            <a:srgbClr val="000000"/>
                          </a:solidFill>
                          <a:latin typeface="Arial"/>
                          <a:ea typeface="Times New Roman"/>
                          <a:cs typeface="Times New Roman"/>
                        </a:rPr>
                        <a:t>Tablero de control en buen estado</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15000"/>
                        </a:lnSpc>
                        <a:spcAft>
                          <a:spcPts val="0"/>
                        </a:spcAft>
                      </a:pPr>
                      <a:r>
                        <a:rPr lang="es-CO" sz="1000">
                          <a:solidFill>
                            <a:srgbClr val="000000"/>
                          </a:solidFill>
                          <a:latin typeface="Arial"/>
                          <a:ea typeface="Times New Roman"/>
                          <a:cs typeface="Times New Roman"/>
                        </a:rPr>
                        <a:t>X</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00">
                          <a:solidFill>
                            <a:srgbClr val="000000"/>
                          </a:solidFill>
                          <a:latin typeface="Arial"/>
                          <a:ea typeface="Times New Roman"/>
                          <a:cs typeface="Times New Roman"/>
                        </a:rPr>
                        <a:t> </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79">
                <a:tc gridSpan="4">
                  <a:txBody>
                    <a:bodyPr/>
                    <a:lstStyle/>
                    <a:p>
                      <a:pPr>
                        <a:lnSpc>
                          <a:spcPct val="115000"/>
                        </a:lnSpc>
                        <a:spcAft>
                          <a:spcPts val="0"/>
                        </a:spcAft>
                      </a:pPr>
                      <a:r>
                        <a:rPr lang="es-CO" sz="1000">
                          <a:solidFill>
                            <a:srgbClr val="000000"/>
                          </a:solidFill>
                          <a:latin typeface="Arial"/>
                          <a:ea typeface="Times New Roman"/>
                          <a:cs typeface="Times New Roman"/>
                        </a:rPr>
                        <a:t>Pulsador de emergencia señalizado y operativo</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15000"/>
                        </a:lnSpc>
                        <a:spcAft>
                          <a:spcPts val="0"/>
                        </a:spcAft>
                      </a:pPr>
                      <a:r>
                        <a:rPr lang="es-CO" sz="1000">
                          <a:solidFill>
                            <a:srgbClr val="000000"/>
                          </a:solidFill>
                          <a:latin typeface="Arial"/>
                          <a:ea typeface="Times New Roman"/>
                          <a:cs typeface="Times New Roman"/>
                        </a:rPr>
                        <a:t> </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00">
                          <a:solidFill>
                            <a:srgbClr val="000000"/>
                          </a:solidFill>
                          <a:latin typeface="Arial"/>
                          <a:ea typeface="Times New Roman"/>
                          <a:cs typeface="Times New Roman"/>
                        </a:rPr>
                        <a:t>X</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79">
                <a:tc gridSpan="4">
                  <a:txBody>
                    <a:bodyPr/>
                    <a:lstStyle/>
                    <a:p>
                      <a:pPr>
                        <a:lnSpc>
                          <a:spcPct val="115000"/>
                        </a:lnSpc>
                        <a:spcAft>
                          <a:spcPts val="0"/>
                        </a:spcAft>
                      </a:pPr>
                      <a:r>
                        <a:rPr lang="es-CO" sz="1000">
                          <a:solidFill>
                            <a:srgbClr val="000000"/>
                          </a:solidFill>
                          <a:latin typeface="Arial"/>
                          <a:ea typeface="Times New Roman"/>
                          <a:cs typeface="Times New Roman"/>
                        </a:rPr>
                        <a:t>Botiquín limpio y ordenado</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15000"/>
                        </a:lnSpc>
                        <a:spcAft>
                          <a:spcPts val="0"/>
                        </a:spcAft>
                      </a:pPr>
                      <a:r>
                        <a:rPr lang="es-CO" sz="1000">
                          <a:solidFill>
                            <a:srgbClr val="000000"/>
                          </a:solidFill>
                          <a:latin typeface="Arial"/>
                          <a:ea typeface="Times New Roman"/>
                          <a:cs typeface="Times New Roman"/>
                        </a:rPr>
                        <a:t> </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00">
                          <a:solidFill>
                            <a:srgbClr val="000000"/>
                          </a:solidFill>
                          <a:latin typeface="Arial"/>
                          <a:ea typeface="Times New Roman"/>
                          <a:cs typeface="Times New Roman"/>
                        </a:rPr>
                        <a:t>X</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79">
                <a:tc gridSpan="4">
                  <a:txBody>
                    <a:bodyPr/>
                    <a:lstStyle/>
                    <a:p>
                      <a:pPr>
                        <a:lnSpc>
                          <a:spcPct val="115000"/>
                        </a:lnSpc>
                        <a:spcAft>
                          <a:spcPts val="0"/>
                        </a:spcAft>
                      </a:pPr>
                      <a:r>
                        <a:rPr lang="es-CO" sz="1000">
                          <a:solidFill>
                            <a:srgbClr val="000000"/>
                          </a:solidFill>
                          <a:latin typeface="Arial"/>
                          <a:ea typeface="Times New Roman"/>
                          <a:cs typeface="Times New Roman"/>
                        </a:rPr>
                        <a:t>Motores y equipos eléctricos aterrizados</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15000"/>
                        </a:lnSpc>
                        <a:spcAft>
                          <a:spcPts val="0"/>
                        </a:spcAft>
                      </a:pPr>
                      <a:r>
                        <a:rPr lang="es-CO" sz="1000">
                          <a:solidFill>
                            <a:srgbClr val="000000"/>
                          </a:solidFill>
                          <a:latin typeface="Arial"/>
                          <a:ea typeface="Times New Roman"/>
                          <a:cs typeface="Times New Roman"/>
                        </a:rPr>
                        <a:t>X</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00">
                          <a:solidFill>
                            <a:srgbClr val="000000"/>
                          </a:solidFill>
                          <a:latin typeface="Arial"/>
                          <a:ea typeface="Times New Roman"/>
                          <a:cs typeface="Times New Roman"/>
                        </a:rPr>
                        <a:t> </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79">
                <a:tc gridSpan="4">
                  <a:txBody>
                    <a:bodyPr/>
                    <a:lstStyle/>
                    <a:p>
                      <a:pPr>
                        <a:lnSpc>
                          <a:spcPct val="115000"/>
                        </a:lnSpc>
                        <a:spcAft>
                          <a:spcPts val="0"/>
                        </a:spcAft>
                      </a:pPr>
                      <a:r>
                        <a:rPr lang="es-CO" sz="1000">
                          <a:solidFill>
                            <a:srgbClr val="000000"/>
                          </a:solidFill>
                          <a:latin typeface="Arial"/>
                          <a:ea typeface="Times New Roman"/>
                          <a:cs typeface="Times New Roman"/>
                        </a:rPr>
                        <a:t>Existen dispositivos de protección sobre tensiones</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15000"/>
                        </a:lnSpc>
                        <a:spcAft>
                          <a:spcPts val="0"/>
                        </a:spcAft>
                      </a:pPr>
                      <a:r>
                        <a:rPr lang="es-CO" sz="1000">
                          <a:solidFill>
                            <a:srgbClr val="000000"/>
                          </a:solidFill>
                          <a:latin typeface="Arial"/>
                          <a:ea typeface="Times New Roman"/>
                          <a:cs typeface="Times New Roman"/>
                        </a:rPr>
                        <a:t> </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00">
                          <a:solidFill>
                            <a:srgbClr val="000000"/>
                          </a:solidFill>
                          <a:latin typeface="Arial"/>
                          <a:ea typeface="Times New Roman"/>
                          <a:cs typeface="Times New Roman"/>
                        </a:rPr>
                        <a:t>X</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79">
                <a:tc gridSpan="4">
                  <a:txBody>
                    <a:bodyPr/>
                    <a:lstStyle/>
                    <a:p>
                      <a:pPr>
                        <a:lnSpc>
                          <a:spcPct val="115000"/>
                        </a:lnSpc>
                        <a:spcAft>
                          <a:spcPts val="0"/>
                        </a:spcAft>
                      </a:pPr>
                      <a:r>
                        <a:rPr lang="es-CO" sz="1000">
                          <a:solidFill>
                            <a:srgbClr val="000000"/>
                          </a:solidFill>
                          <a:latin typeface="Arial"/>
                          <a:ea typeface="Times New Roman"/>
                          <a:cs typeface="Times New Roman"/>
                        </a:rPr>
                        <a:t>Conductores eléctricos aislados y empalmes apropiados</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15000"/>
                        </a:lnSpc>
                        <a:spcAft>
                          <a:spcPts val="0"/>
                        </a:spcAft>
                      </a:pPr>
                      <a:r>
                        <a:rPr lang="es-CO" sz="1000">
                          <a:solidFill>
                            <a:srgbClr val="000000"/>
                          </a:solidFill>
                          <a:latin typeface="Arial"/>
                          <a:ea typeface="Times New Roman"/>
                          <a:cs typeface="Times New Roman"/>
                        </a:rPr>
                        <a:t> </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00">
                          <a:solidFill>
                            <a:srgbClr val="000000"/>
                          </a:solidFill>
                          <a:latin typeface="Arial"/>
                          <a:ea typeface="Times New Roman"/>
                          <a:cs typeface="Times New Roman"/>
                        </a:rPr>
                        <a:t>X</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79">
                <a:tc gridSpan="4">
                  <a:txBody>
                    <a:bodyPr/>
                    <a:lstStyle/>
                    <a:p>
                      <a:pPr>
                        <a:lnSpc>
                          <a:spcPct val="115000"/>
                        </a:lnSpc>
                        <a:spcAft>
                          <a:spcPts val="0"/>
                        </a:spcAft>
                      </a:pPr>
                      <a:r>
                        <a:rPr lang="es-CO" sz="1000">
                          <a:solidFill>
                            <a:srgbClr val="000000"/>
                          </a:solidFill>
                          <a:latin typeface="Arial"/>
                          <a:ea typeface="Times New Roman"/>
                          <a:cs typeface="Times New Roman"/>
                        </a:rPr>
                        <a:t>Uso de canaletas adecuadas para instalaciones eléctricas</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15000"/>
                        </a:lnSpc>
                        <a:spcAft>
                          <a:spcPts val="0"/>
                        </a:spcAft>
                      </a:pPr>
                      <a:r>
                        <a:rPr lang="es-CO" sz="1000">
                          <a:solidFill>
                            <a:srgbClr val="000000"/>
                          </a:solidFill>
                          <a:latin typeface="Arial"/>
                          <a:ea typeface="Times New Roman"/>
                          <a:cs typeface="Times New Roman"/>
                        </a:rPr>
                        <a:t> </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00">
                          <a:solidFill>
                            <a:srgbClr val="000000"/>
                          </a:solidFill>
                          <a:latin typeface="Arial"/>
                          <a:ea typeface="Times New Roman"/>
                          <a:cs typeface="Times New Roman"/>
                        </a:rPr>
                        <a:t>X</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79">
                <a:tc gridSpan="4">
                  <a:txBody>
                    <a:bodyPr/>
                    <a:lstStyle/>
                    <a:p>
                      <a:pPr>
                        <a:lnSpc>
                          <a:spcPct val="115000"/>
                        </a:lnSpc>
                        <a:spcAft>
                          <a:spcPts val="0"/>
                        </a:spcAft>
                      </a:pPr>
                      <a:r>
                        <a:rPr lang="es-CO" sz="1000">
                          <a:solidFill>
                            <a:srgbClr val="000000"/>
                          </a:solidFill>
                          <a:latin typeface="Arial"/>
                          <a:ea typeface="Times New Roman"/>
                          <a:cs typeface="Times New Roman"/>
                        </a:rPr>
                        <a:t>Medida para prevenir alta/baja tensión</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15000"/>
                        </a:lnSpc>
                        <a:spcAft>
                          <a:spcPts val="0"/>
                        </a:spcAft>
                      </a:pPr>
                      <a:r>
                        <a:rPr lang="es-CO" sz="1000">
                          <a:solidFill>
                            <a:srgbClr val="000000"/>
                          </a:solidFill>
                          <a:latin typeface="Arial"/>
                          <a:ea typeface="Times New Roman"/>
                          <a:cs typeface="Times New Roman"/>
                        </a:rPr>
                        <a:t>X</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00">
                          <a:solidFill>
                            <a:srgbClr val="000000"/>
                          </a:solidFill>
                          <a:latin typeface="Arial"/>
                          <a:ea typeface="Times New Roman"/>
                          <a:cs typeface="Times New Roman"/>
                        </a:rPr>
                        <a:t> </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479">
                <a:tc gridSpan="4">
                  <a:txBody>
                    <a:bodyPr/>
                    <a:lstStyle/>
                    <a:p>
                      <a:pPr>
                        <a:lnSpc>
                          <a:spcPct val="115000"/>
                        </a:lnSpc>
                        <a:spcAft>
                          <a:spcPts val="0"/>
                        </a:spcAft>
                      </a:pPr>
                      <a:r>
                        <a:rPr lang="es-CO" sz="1000">
                          <a:solidFill>
                            <a:srgbClr val="000000"/>
                          </a:solidFill>
                          <a:latin typeface="Arial"/>
                          <a:ea typeface="Times New Roman"/>
                          <a:cs typeface="Times New Roman"/>
                        </a:rPr>
                        <a:t>Ausencia de líquidos inflamables</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nSpc>
                          <a:spcPct val="115000"/>
                        </a:lnSpc>
                        <a:spcAft>
                          <a:spcPts val="0"/>
                        </a:spcAft>
                      </a:pPr>
                      <a:r>
                        <a:rPr lang="es-CO" sz="1000">
                          <a:solidFill>
                            <a:srgbClr val="000000"/>
                          </a:solidFill>
                          <a:latin typeface="Arial"/>
                          <a:ea typeface="Times New Roman"/>
                          <a:cs typeface="Times New Roman"/>
                        </a:rPr>
                        <a:t>X</a:t>
                      </a:r>
                      <a:endParaRPr lang="es-CO" sz="100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000" dirty="0">
                          <a:solidFill>
                            <a:srgbClr val="000000"/>
                          </a:solidFill>
                          <a:latin typeface="Arial"/>
                          <a:ea typeface="Times New Roman"/>
                          <a:cs typeface="Times New Roman"/>
                        </a:rPr>
                        <a:t> </a:t>
                      </a:r>
                      <a:endParaRPr lang="es-CO" sz="1000" dirty="0">
                        <a:latin typeface="Times New Roman"/>
                        <a:ea typeface="Times New Roman"/>
                        <a:cs typeface="Times New Roman"/>
                      </a:endParaRPr>
                    </a:p>
                  </a:txBody>
                  <a:tcPr marL="37088" marR="370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835150" y="2565400"/>
          <a:ext cx="5549900" cy="3163443"/>
        </p:xfrm>
        <a:graphic>
          <a:graphicData uri="http://schemas.openxmlformats.org/drawingml/2006/table">
            <a:tbl>
              <a:tblPr/>
              <a:tblGrid>
                <a:gridCol w="4025900"/>
                <a:gridCol w="762000"/>
                <a:gridCol w="762000"/>
              </a:tblGrid>
              <a:tr h="209550">
                <a:tc>
                  <a:txBody>
                    <a:bodyPr/>
                    <a:lstStyle/>
                    <a:p>
                      <a:pPr>
                        <a:lnSpc>
                          <a:spcPct val="115000"/>
                        </a:lnSpc>
                        <a:spcAft>
                          <a:spcPts val="0"/>
                        </a:spcAft>
                      </a:pPr>
                      <a:r>
                        <a:rPr lang="es-CO" sz="1200" b="1">
                          <a:solidFill>
                            <a:srgbClr val="000000"/>
                          </a:solidFill>
                          <a:latin typeface="Arial"/>
                          <a:ea typeface="Times New Roman"/>
                          <a:cs typeface="Times New Roman"/>
                        </a:rPr>
                        <a:t>AREA DE TALLER ELECTRICO – MECANICO</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CO" sz="1200" b="1">
                          <a:solidFill>
                            <a:srgbClr val="000000"/>
                          </a:solidFill>
                          <a:latin typeface="Arial"/>
                          <a:ea typeface="Times New Roman"/>
                          <a:cs typeface="Times New Roman"/>
                        </a:rPr>
                        <a:t>SI</a:t>
                      </a:r>
                      <a:endParaRPr lang="es-CO"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CO" sz="1200" b="1">
                          <a:solidFill>
                            <a:srgbClr val="000000"/>
                          </a:solidFill>
                          <a:latin typeface="Arial"/>
                          <a:ea typeface="Times New Roman"/>
                          <a:cs typeface="Times New Roman"/>
                        </a:rPr>
                        <a:t>NO</a:t>
                      </a:r>
                      <a:endParaRPr lang="es-CO" sz="120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19075">
                <a:tc>
                  <a:txBody>
                    <a:bodyPr/>
                    <a:lstStyle/>
                    <a:p>
                      <a:pPr>
                        <a:lnSpc>
                          <a:spcPct val="115000"/>
                        </a:lnSpc>
                        <a:spcAft>
                          <a:spcPts val="0"/>
                        </a:spcAft>
                      </a:pPr>
                      <a:r>
                        <a:rPr lang="es-CO" sz="1200" b="1">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CO" sz="1100">
                        <a:latin typeface="Calibri"/>
                        <a:ea typeface="Times New Roman"/>
                        <a:cs typeface="Times New Roman"/>
                      </a:endParaRPr>
                    </a:p>
                  </a:txBody>
                  <a:tcPr marL="44450" marR="4445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b="1">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nSpc>
                          <a:spcPct val="115000"/>
                        </a:lnSpc>
                        <a:spcAft>
                          <a:spcPts val="0"/>
                        </a:spcAft>
                      </a:pPr>
                      <a:r>
                        <a:rPr lang="es-CO" sz="1200">
                          <a:solidFill>
                            <a:srgbClr val="000000"/>
                          </a:solidFill>
                          <a:latin typeface="Arial"/>
                          <a:ea typeface="Times New Roman"/>
                          <a:cs typeface="Times New Roman"/>
                        </a:rPr>
                        <a:t>Pasillos limpios y ordenados</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nSpc>
                          <a:spcPct val="115000"/>
                        </a:lnSpc>
                        <a:spcAft>
                          <a:spcPts val="0"/>
                        </a:spcAft>
                      </a:pPr>
                      <a:r>
                        <a:rPr lang="es-CO" sz="1200">
                          <a:solidFill>
                            <a:srgbClr val="000000"/>
                          </a:solidFill>
                          <a:latin typeface="Arial"/>
                          <a:ea typeface="Times New Roman"/>
                          <a:cs typeface="Times New Roman"/>
                        </a:rPr>
                        <a:t>Extintores instalados, señalizados y vigentes</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nSpc>
                          <a:spcPct val="115000"/>
                        </a:lnSpc>
                        <a:spcAft>
                          <a:spcPts val="0"/>
                        </a:spcAft>
                      </a:pPr>
                      <a:r>
                        <a:rPr lang="es-CO" sz="1200">
                          <a:solidFill>
                            <a:srgbClr val="000000"/>
                          </a:solidFill>
                          <a:latin typeface="Arial"/>
                          <a:ea typeface="Times New Roman"/>
                          <a:cs typeface="Times New Roman"/>
                        </a:rPr>
                        <a:t>Iluminación adecuada</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Combustible con el resguardo adecuado</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Vías de evacuación señalizadas</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Herramientas eléctricas en buen estado</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Botiquín limpio y ordenado</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Equipos eléctricos aterrizados</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Existen dispositivos de protección sobre tensiones</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Conductores eléctricos aislados y empalmes apropiados</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Uso de canaletas adecuadas para instalaciones eléctricas</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Medida para prevenir alta/baja tensión</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Ausencia de líquidos inflamables</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dirty="0">
                          <a:solidFill>
                            <a:srgbClr val="000000"/>
                          </a:solidFill>
                          <a:latin typeface="Arial"/>
                          <a:ea typeface="Times New Roman"/>
                          <a:cs typeface="Times New Roman"/>
                        </a:rPr>
                        <a:t>X</a:t>
                      </a:r>
                      <a:endParaRPr lang="es-CO"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524" name="5 Título"/>
          <p:cNvSpPr>
            <a:spLocks noGrp="1"/>
          </p:cNvSpPr>
          <p:nvPr>
            <p:ph type="title"/>
          </p:nvPr>
        </p:nvSpPr>
        <p:spPr/>
        <p:txBody>
          <a:bodyPr/>
          <a:lstStyle/>
          <a:p>
            <a:r>
              <a:rPr lang="es-CO" smtClean="0"/>
              <a:t>Área de taller eléctrico - mecánico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4 Título"/>
          <p:cNvSpPr>
            <a:spLocks noGrp="1"/>
          </p:cNvSpPr>
          <p:nvPr>
            <p:ph type="title"/>
          </p:nvPr>
        </p:nvSpPr>
        <p:spPr/>
        <p:txBody>
          <a:bodyPr/>
          <a:lstStyle/>
          <a:p>
            <a:r>
              <a:rPr lang="es-CO" smtClean="0"/>
              <a:t>Área de tendal</a:t>
            </a:r>
          </a:p>
        </p:txBody>
      </p:sp>
      <p:graphicFrame>
        <p:nvGraphicFramePr>
          <p:cNvPr id="7" name="6 Tabla"/>
          <p:cNvGraphicFramePr>
            <a:graphicFrameLocks noGrp="1"/>
          </p:cNvGraphicFramePr>
          <p:nvPr/>
        </p:nvGraphicFramePr>
        <p:xfrm>
          <a:off x="1835150" y="2565400"/>
          <a:ext cx="5549900" cy="3154680"/>
        </p:xfrm>
        <a:graphic>
          <a:graphicData uri="http://schemas.openxmlformats.org/drawingml/2006/table">
            <a:tbl>
              <a:tblPr/>
              <a:tblGrid>
                <a:gridCol w="4025900"/>
                <a:gridCol w="762000"/>
                <a:gridCol w="762000"/>
              </a:tblGrid>
              <a:tr h="209550">
                <a:tc>
                  <a:txBody>
                    <a:bodyPr/>
                    <a:lstStyle/>
                    <a:p>
                      <a:pPr>
                        <a:lnSpc>
                          <a:spcPct val="115000"/>
                        </a:lnSpc>
                        <a:spcAft>
                          <a:spcPts val="0"/>
                        </a:spcAft>
                      </a:pPr>
                      <a:r>
                        <a:rPr lang="es-CO" sz="1200" b="1" dirty="0">
                          <a:solidFill>
                            <a:srgbClr val="000000"/>
                          </a:solidFill>
                          <a:latin typeface="Arial"/>
                          <a:ea typeface="Times New Roman"/>
                          <a:cs typeface="Times New Roman"/>
                        </a:rPr>
                        <a:t>AREA DE TENDAL</a:t>
                      </a:r>
                      <a:endParaRPr lang="es-CO"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CO" sz="1200" b="1">
                          <a:solidFill>
                            <a:srgbClr val="000000"/>
                          </a:solidFill>
                          <a:latin typeface="Arial"/>
                          <a:ea typeface="Times New Roman"/>
                          <a:cs typeface="Times New Roman"/>
                        </a:rPr>
                        <a:t>SI</a:t>
                      </a:r>
                      <a:endParaRPr lang="es-CO" sz="1200">
                        <a:latin typeface="Times New Roman"/>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s-CO" sz="1200" b="1">
                          <a:solidFill>
                            <a:srgbClr val="000000"/>
                          </a:solidFill>
                          <a:latin typeface="Arial"/>
                          <a:ea typeface="Times New Roman"/>
                          <a:cs typeface="Times New Roman"/>
                        </a:rPr>
                        <a:t>NO</a:t>
                      </a:r>
                      <a:endParaRPr lang="es-CO" sz="120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09550">
                <a:tc>
                  <a:txBody>
                    <a:bodyPr/>
                    <a:lstStyle/>
                    <a:p>
                      <a:pPr>
                        <a:lnSpc>
                          <a:spcPct val="115000"/>
                        </a:lnSpc>
                        <a:spcAft>
                          <a:spcPts val="0"/>
                        </a:spcAft>
                      </a:pPr>
                      <a:r>
                        <a:rPr lang="es-CO" sz="1200" b="1">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CO" sz="1100">
                        <a:latin typeface="Calibri"/>
                        <a:ea typeface="Times New Roman"/>
                        <a:cs typeface="Times New Roman"/>
                      </a:endParaRPr>
                    </a:p>
                  </a:txBody>
                  <a:tcPr marL="44450" marR="4445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b="1">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Pasillos limpios y ordenados</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Extintores instalados, señalizados y vigentes</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Iluminación adecuada</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Combustible con el resguardo adecuado</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Vías de evacuación señalizadas</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Herramientas eléctricas en buen estado</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Botiquín limpio y ordenado</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Equipos eléctricos aterrizados</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dirty="0">
                          <a:solidFill>
                            <a:srgbClr val="000000"/>
                          </a:solidFill>
                          <a:latin typeface="Arial"/>
                          <a:ea typeface="Times New Roman"/>
                          <a:cs typeface="Times New Roman"/>
                        </a:rPr>
                        <a:t> </a:t>
                      </a:r>
                      <a:endParaRPr lang="es-CO"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Existen dispositivos de protección sobre tensiones</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Conductores eléctricos aislados y empalmes apropiados</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Uso de canaletas adecuadas para instalaciones eléctricas</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Medida para prevenir alta/baja tensión</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 </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CO" sz="1200">
                          <a:solidFill>
                            <a:srgbClr val="000000"/>
                          </a:solidFill>
                          <a:latin typeface="Arial"/>
                          <a:ea typeface="Times New Roman"/>
                          <a:cs typeface="Times New Roman"/>
                        </a:rPr>
                        <a:t>Ausencia de líquidos inflamables</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a:solidFill>
                            <a:srgbClr val="000000"/>
                          </a:solidFill>
                          <a:latin typeface="Arial"/>
                          <a:ea typeface="Times New Roman"/>
                          <a:cs typeface="Times New Roman"/>
                        </a:rPr>
                        <a:t>X</a:t>
                      </a:r>
                      <a:endParaRPr lang="es-CO"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1200" dirty="0">
                          <a:solidFill>
                            <a:srgbClr val="000000"/>
                          </a:solidFill>
                          <a:latin typeface="Arial"/>
                          <a:ea typeface="Times New Roman"/>
                          <a:cs typeface="Times New Roman"/>
                        </a:rPr>
                        <a:t> </a:t>
                      </a:r>
                      <a:endParaRPr lang="es-CO"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Título"/>
          <p:cNvSpPr>
            <a:spLocks noGrp="1"/>
          </p:cNvSpPr>
          <p:nvPr>
            <p:ph type="title"/>
          </p:nvPr>
        </p:nvSpPr>
        <p:spPr/>
        <p:txBody>
          <a:bodyPr/>
          <a:lstStyle/>
          <a:p>
            <a:r>
              <a:rPr lang="es-CO" smtClean="0"/>
              <a:t>Método de evaluación de riesgos de incendios.</a:t>
            </a:r>
          </a:p>
        </p:txBody>
      </p:sp>
      <p:sp>
        <p:nvSpPr>
          <p:cNvPr id="16387" name="5 Marcador de contenido"/>
          <p:cNvSpPr>
            <a:spLocks noGrp="1"/>
          </p:cNvSpPr>
          <p:nvPr>
            <p:ph idx="1"/>
          </p:nvPr>
        </p:nvSpPr>
        <p:spPr>
          <a:xfrm>
            <a:off x="838200" y="2492375"/>
            <a:ext cx="7693025" cy="1152525"/>
          </a:xfrm>
        </p:spPr>
        <p:txBody>
          <a:bodyPr/>
          <a:lstStyle/>
          <a:p>
            <a:pPr>
              <a:buFont typeface="Wingdings" pitchFamily="2" charset="2"/>
              <a:buNone/>
              <a:defRPr/>
            </a:pPr>
            <a:r>
              <a:rPr lang="en-US" dirty="0" smtClean="0"/>
              <a:t>FRAME </a:t>
            </a:r>
          </a:p>
          <a:p>
            <a:pPr>
              <a:buFont typeface="Wingdings" pitchFamily="2" charset="2"/>
              <a:buNone/>
              <a:defRPr/>
            </a:pPr>
            <a:r>
              <a:rPr lang="en-US" dirty="0" smtClean="0"/>
              <a:t>(Fire Risk Assessment Method for Engineering)</a:t>
            </a:r>
            <a:endParaRPr lang="es-CO" dirty="0" smtClean="0"/>
          </a:p>
          <a:p>
            <a:pPr>
              <a:buFont typeface="Wingdings" pitchFamily="2" charset="2"/>
              <a:buNone/>
              <a:defRPr/>
            </a:pPr>
            <a:endParaRPr lang="es-CO" sz="2400" dirty="0" smtClean="0">
              <a:latin typeface="+mj-lt"/>
            </a:endParaRPr>
          </a:p>
        </p:txBody>
      </p:sp>
      <p:pic>
        <p:nvPicPr>
          <p:cNvPr id="21508" name="Picture 2"/>
          <p:cNvPicPr>
            <a:picLocks noChangeAspect="1" noChangeArrowheads="1"/>
          </p:cNvPicPr>
          <p:nvPr/>
        </p:nvPicPr>
        <p:blipFill>
          <a:blip r:embed="rId2"/>
          <a:srcRect/>
          <a:stretch>
            <a:fillRect/>
          </a:stretch>
        </p:blipFill>
        <p:spPr bwMode="auto">
          <a:xfrm>
            <a:off x="2700338" y="3500438"/>
            <a:ext cx="3533775"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1 Título"/>
          <p:cNvSpPr>
            <a:spLocks noGrp="1"/>
          </p:cNvSpPr>
          <p:nvPr>
            <p:ph type="title"/>
          </p:nvPr>
        </p:nvSpPr>
        <p:spPr/>
        <p:txBody>
          <a:bodyPr/>
          <a:lstStyle/>
          <a:p>
            <a:r>
              <a:rPr lang="es-EC" smtClean="0"/>
              <a:t>Definiciones y formulas </a:t>
            </a:r>
            <a:endParaRPr lang="es-ES" smtClean="0"/>
          </a:p>
        </p:txBody>
      </p:sp>
      <p:sp>
        <p:nvSpPr>
          <p:cNvPr id="1028" name="2 Marcador de contenido"/>
          <p:cNvSpPr>
            <a:spLocks noGrp="1"/>
          </p:cNvSpPr>
          <p:nvPr>
            <p:ph idx="1"/>
          </p:nvPr>
        </p:nvSpPr>
        <p:spPr>
          <a:xfrm>
            <a:off x="900113" y="4797425"/>
            <a:ext cx="7693025" cy="1655763"/>
          </a:xfrm>
        </p:spPr>
        <p:txBody>
          <a:bodyPr/>
          <a:lstStyle/>
          <a:p>
            <a:r>
              <a:rPr lang="es-ES" smtClean="0"/>
              <a:t>P = Riesgo Potencial</a:t>
            </a:r>
          </a:p>
          <a:p>
            <a:r>
              <a:rPr lang="es-ES" smtClean="0"/>
              <a:t>A = Riesgo Admisible</a:t>
            </a:r>
          </a:p>
          <a:p>
            <a:r>
              <a:rPr lang="es-ES" smtClean="0"/>
              <a:t>D = Nivel de Protección</a:t>
            </a:r>
          </a:p>
          <a:p>
            <a:pPr>
              <a:buFont typeface="Wingdings" pitchFamily="2" charset="2"/>
              <a:buNone/>
            </a:pPr>
            <a:endParaRPr lang="es-ES" smtClean="0"/>
          </a:p>
        </p:txBody>
      </p:sp>
      <p:graphicFrame>
        <p:nvGraphicFramePr>
          <p:cNvPr id="1026" name="6 Marcador de contenido"/>
          <p:cNvGraphicFramePr>
            <a:graphicFrameLocks noChangeAspect="1"/>
          </p:cNvGraphicFramePr>
          <p:nvPr/>
        </p:nvGraphicFramePr>
        <p:xfrm>
          <a:off x="3046413" y="2636838"/>
          <a:ext cx="2536825" cy="1512887"/>
        </p:xfrm>
        <a:graphic>
          <a:graphicData uri="http://schemas.openxmlformats.org/presentationml/2006/ole">
            <p:oleObj spid="_x0000_s1026" name="Ecuación" r:id="rId3" imgW="660240" imgH="39348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1 Título"/>
          <p:cNvSpPr>
            <a:spLocks noGrp="1"/>
          </p:cNvSpPr>
          <p:nvPr>
            <p:ph type="title"/>
          </p:nvPr>
        </p:nvSpPr>
        <p:spPr/>
        <p:txBody>
          <a:bodyPr/>
          <a:lstStyle/>
          <a:p>
            <a:r>
              <a:rPr lang="es-ES" smtClean="0"/>
              <a:t>Riesgo Potencial</a:t>
            </a:r>
          </a:p>
        </p:txBody>
      </p:sp>
      <p:graphicFrame>
        <p:nvGraphicFramePr>
          <p:cNvPr id="2050" name="3 Marcador de contenido"/>
          <p:cNvGraphicFramePr>
            <a:graphicFrameLocks noChangeAspect="1"/>
          </p:cNvGraphicFramePr>
          <p:nvPr>
            <p:ph type="tbl" idx="1"/>
          </p:nvPr>
        </p:nvGraphicFramePr>
        <p:xfrm>
          <a:off x="2484438" y="2276475"/>
          <a:ext cx="4535487" cy="1185863"/>
        </p:xfrm>
        <a:graphic>
          <a:graphicData uri="http://schemas.openxmlformats.org/presentationml/2006/ole">
            <p:oleObj spid="_x0000_s2050" name="Ecuación" r:id="rId3" imgW="1244520" imgH="203040" progId="Equation.3">
              <p:embed/>
            </p:oleObj>
          </a:graphicData>
        </a:graphic>
      </p:graphicFrame>
      <p:sp>
        <p:nvSpPr>
          <p:cNvPr id="2052" name="1 Título"/>
          <p:cNvSpPr>
            <a:spLocks/>
          </p:cNvSpPr>
          <p:nvPr/>
        </p:nvSpPr>
        <p:spPr bwMode="auto">
          <a:xfrm>
            <a:off x="827088" y="4797425"/>
            <a:ext cx="7924800" cy="1143000"/>
          </a:xfrm>
          <a:prstGeom prst="roundRect">
            <a:avLst>
              <a:gd name="adj" fmla="val 21667"/>
            </a:avLst>
          </a:prstGeom>
          <a:noFill/>
          <a:ln w="9525">
            <a:noFill/>
            <a:round/>
            <a:headEnd/>
            <a:tailEnd/>
          </a:ln>
        </p:spPr>
        <p:txBody>
          <a:bodyPr anchor="b"/>
          <a:lstStyle/>
          <a:p>
            <a:r>
              <a:rPr lang="es-ES" sz="2800"/>
              <a:t>Donde q el factor de carga calorífica, i es el factor de propagación, g es el factor de geometría, e es el factor de plantas, v es el factor de ventilación, z es el factor de acceso.</a:t>
            </a:r>
            <a:endParaRPr lang="es-CO"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Título"/>
          <p:cNvSpPr>
            <a:spLocks noGrp="1"/>
          </p:cNvSpPr>
          <p:nvPr>
            <p:ph type="title"/>
          </p:nvPr>
        </p:nvSpPr>
        <p:spPr/>
        <p:txBody>
          <a:bodyPr/>
          <a:lstStyle/>
          <a:p>
            <a:r>
              <a:rPr lang="es-ES" smtClean="0"/>
              <a:t>Riesgo Admisible</a:t>
            </a:r>
          </a:p>
        </p:txBody>
      </p:sp>
      <p:graphicFrame>
        <p:nvGraphicFramePr>
          <p:cNvPr id="3074" name="3 Marcador de contenido"/>
          <p:cNvGraphicFramePr>
            <a:graphicFrameLocks noChangeAspect="1"/>
          </p:cNvGraphicFramePr>
          <p:nvPr>
            <p:ph idx="1"/>
          </p:nvPr>
        </p:nvGraphicFramePr>
        <p:xfrm>
          <a:off x="2411413" y="2492375"/>
          <a:ext cx="3987800" cy="733425"/>
        </p:xfrm>
        <a:graphic>
          <a:graphicData uri="http://schemas.openxmlformats.org/presentationml/2006/ole">
            <p:oleObj spid="_x0000_s3074" name="Ecuación" r:id="rId3" imgW="965160" imgH="177480" progId="Equation.3">
              <p:embed/>
            </p:oleObj>
          </a:graphicData>
        </a:graphic>
      </p:graphicFrame>
      <p:sp>
        <p:nvSpPr>
          <p:cNvPr id="3076" name="Rectangle 4"/>
          <p:cNvSpPr>
            <a:spLocks noChangeArrowheads="1"/>
          </p:cNvSpPr>
          <p:nvPr/>
        </p:nvSpPr>
        <p:spPr bwMode="auto">
          <a:xfrm>
            <a:off x="900113" y="4251325"/>
            <a:ext cx="7272337" cy="1384300"/>
          </a:xfrm>
          <a:prstGeom prst="rect">
            <a:avLst/>
          </a:prstGeom>
          <a:noFill/>
          <a:ln w="9525">
            <a:noFill/>
            <a:miter lim="800000"/>
            <a:headEnd/>
            <a:tailEnd/>
          </a:ln>
        </p:spPr>
        <p:txBody>
          <a:bodyPr anchor="ctr">
            <a:spAutoFit/>
          </a:bodyPr>
          <a:lstStyle/>
          <a:p>
            <a:pPr algn="just" eaLnBrk="0" hangingPunct="0"/>
            <a:r>
              <a:rPr lang="es-ES" sz="2800">
                <a:ea typeface="Times New Roman" pitchFamily="18" charset="0"/>
                <a:cs typeface="Arial" charset="0"/>
              </a:rPr>
              <a:t>Donde 1.6 el valor máximo de A, a es el factor de activación, t es el factor de tiempo de evacuación, c es el factor de contenido.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1 Título"/>
          <p:cNvSpPr>
            <a:spLocks noGrp="1"/>
          </p:cNvSpPr>
          <p:nvPr>
            <p:ph type="title"/>
          </p:nvPr>
        </p:nvSpPr>
        <p:spPr/>
        <p:txBody>
          <a:bodyPr/>
          <a:lstStyle/>
          <a:p>
            <a:r>
              <a:rPr lang="es-ES" smtClean="0"/>
              <a:t>Nivel de Protección</a:t>
            </a:r>
          </a:p>
        </p:txBody>
      </p:sp>
      <p:graphicFrame>
        <p:nvGraphicFramePr>
          <p:cNvPr id="4098" name="3 Marcador de contenido"/>
          <p:cNvGraphicFramePr>
            <a:graphicFrameLocks noChangeAspect="1"/>
          </p:cNvGraphicFramePr>
          <p:nvPr>
            <p:ph idx="1"/>
          </p:nvPr>
        </p:nvGraphicFramePr>
        <p:xfrm>
          <a:off x="2555875" y="2636838"/>
          <a:ext cx="4121150" cy="687387"/>
        </p:xfrm>
        <a:graphic>
          <a:graphicData uri="http://schemas.openxmlformats.org/presentationml/2006/ole">
            <p:oleObj spid="_x0000_s4098" name="Ecuación" r:id="rId3" imgW="1066680" imgH="177480" progId="Equation.3">
              <p:embed/>
            </p:oleObj>
          </a:graphicData>
        </a:graphic>
      </p:graphicFrame>
      <p:sp>
        <p:nvSpPr>
          <p:cNvPr id="4100" name="3 Rectángulo"/>
          <p:cNvSpPr>
            <a:spLocks noChangeArrowheads="1"/>
          </p:cNvSpPr>
          <p:nvPr/>
        </p:nvSpPr>
        <p:spPr bwMode="auto">
          <a:xfrm>
            <a:off x="1331913" y="4149725"/>
            <a:ext cx="6911975" cy="1814513"/>
          </a:xfrm>
          <a:prstGeom prst="rect">
            <a:avLst/>
          </a:prstGeom>
          <a:noFill/>
          <a:ln w="9525">
            <a:noFill/>
            <a:miter lim="800000"/>
            <a:headEnd/>
            <a:tailEnd/>
          </a:ln>
        </p:spPr>
        <p:txBody>
          <a:bodyPr>
            <a:spAutoFit/>
          </a:bodyPr>
          <a:lstStyle/>
          <a:p>
            <a:r>
              <a:rPr lang="es-EC" sz="2800"/>
              <a:t>Donde W es el factor de los recursos de agua, N es el factor de protección normal, S es el factor de protección especial, F es el factor de resistencia al fuego</a:t>
            </a:r>
            <a:endParaRPr lang="es-CO"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571500" y="785813"/>
            <a:ext cx="7924800" cy="1143000"/>
          </a:xfrm>
        </p:spPr>
        <p:txBody>
          <a:bodyPr/>
          <a:lstStyle/>
          <a:p>
            <a:r>
              <a:rPr lang="es-ES" smtClean="0"/>
              <a:t>Análisis en una Agroindustrial</a:t>
            </a:r>
          </a:p>
        </p:txBody>
      </p:sp>
      <p:sp>
        <p:nvSpPr>
          <p:cNvPr id="22531" name="2 Marcador de contenido"/>
          <p:cNvSpPr>
            <a:spLocks noGrp="1"/>
          </p:cNvSpPr>
          <p:nvPr>
            <p:ph idx="1"/>
          </p:nvPr>
        </p:nvSpPr>
        <p:spPr/>
        <p:txBody>
          <a:bodyPr/>
          <a:lstStyle/>
          <a:p>
            <a:pPr algn="just">
              <a:buFont typeface="Wingdings" pitchFamily="2" charset="2"/>
              <a:buNone/>
            </a:pPr>
            <a:r>
              <a:rPr lang="es-ES" smtClean="0"/>
              <a:t>    Piladora SUPER, tiene unas dimensiones de100m de largo y 87 m de ancho, y una altura media de 10m; es accesible de los 4 lados y tiene varias puertas. Tiene un sistema de evacuación de humos de aerodinámico del 1% del área total del establecimiento. En el día trabajan unas 40 personas y de noche no hay actividad. </a:t>
            </a:r>
          </a:p>
          <a:p>
            <a:pPr algn="just">
              <a:buFont typeface="Wingdings" pitchFamily="2" charset="2"/>
              <a:buNone/>
            </a:pPr>
            <a:endParaRPr lang="es-E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AutoShape 2"/>
          <p:cNvSpPr>
            <a:spLocks noGrp="1" noChangeArrowheads="1"/>
          </p:cNvSpPr>
          <p:nvPr>
            <p:ph type="ctrTitle"/>
          </p:nvPr>
        </p:nvSpPr>
        <p:spPr>
          <a:xfrm>
            <a:off x="323850" y="990600"/>
            <a:ext cx="8712200" cy="1905000"/>
          </a:xfrm>
        </p:spPr>
        <p:txBody>
          <a:bodyPr/>
          <a:lstStyle/>
          <a:p>
            <a:pPr eaLnBrk="1" hangingPunct="1">
              <a:defRPr/>
            </a:pPr>
            <a:r>
              <a:rPr lang="es-ES" sz="4000" dirty="0" smtClean="0">
                <a:effectLst>
                  <a:outerShdw blurRad="38100" dist="38100" dir="2700000" algn="tl">
                    <a:srgbClr val="C0C0C0"/>
                  </a:outerShdw>
                </a:effectLst>
              </a:rPr>
              <a:t>INTRODUCCIÓN</a:t>
            </a:r>
          </a:p>
        </p:txBody>
      </p:sp>
      <p:pic>
        <p:nvPicPr>
          <p:cNvPr id="9219" name="3 Imagen" descr="s1.jpg"/>
          <p:cNvPicPr>
            <a:picLocks noChangeAspect="1"/>
          </p:cNvPicPr>
          <p:nvPr/>
        </p:nvPicPr>
        <p:blipFill>
          <a:blip r:embed="rId2"/>
          <a:srcRect/>
          <a:stretch>
            <a:fillRect/>
          </a:stretch>
        </p:blipFill>
        <p:spPr bwMode="auto">
          <a:xfrm>
            <a:off x="5795963" y="2924175"/>
            <a:ext cx="2349500" cy="1573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1 Título"/>
          <p:cNvSpPr>
            <a:spLocks noGrp="1"/>
          </p:cNvSpPr>
          <p:nvPr>
            <p:ph type="title"/>
          </p:nvPr>
        </p:nvSpPr>
        <p:spPr/>
        <p:txBody>
          <a:bodyPr/>
          <a:lstStyle/>
          <a:p>
            <a:r>
              <a:rPr lang="es-ES" smtClean="0"/>
              <a:t>Cálculos y resultados</a:t>
            </a:r>
          </a:p>
        </p:txBody>
      </p:sp>
      <p:graphicFrame>
        <p:nvGraphicFramePr>
          <p:cNvPr id="5122" name="3 Marcador de contenido"/>
          <p:cNvGraphicFramePr>
            <a:graphicFrameLocks noChangeAspect="1"/>
          </p:cNvGraphicFramePr>
          <p:nvPr>
            <p:ph idx="1"/>
          </p:nvPr>
        </p:nvGraphicFramePr>
        <p:xfrm>
          <a:off x="642938" y="2714625"/>
          <a:ext cx="7921625" cy="415925"/>
        </p:xfrm>
        <a:graphic>
          <a:graphicData uri="http://schemas.openxmlformats.org/presentationml/2006/ole">
            <p:oleObj spid="_x0000_s5122" name="Ecuación" r:id="rId3" imgW="3873240" imgH="203040" progId="Equation.3">
              <p:embed/>
            </p:oleObj>
          </a:graphicData>
        </a:graphic>
      </p:graphicFrame>
      <p:graphicFrame>
        <p:nvGraphicFramePr>
          <p:cNvPr id="5123" name="Object 3"/>
          <p:cNvGraphicFramePr>
            <a:graphicFrameLocks noChangeAspect="1"/>
          </p:cNvGraphicFramePr>
          <p:nvPr/>
        </p:nvGraphicFramePr>
        <p:xfrm>
          <a:off x="785813" y="3357563"/>
          <a:ext cx="6000750" cy="428625"/>
        </p:xfrm>
        <a:graphic>
          <a:graphicData uri="http://schemas.openxmlformats.org/presentationml/2006/ole">
            <p:oleObj spid="_x0000_s5123" name="Ecuación" r:id="rId4" imgW="3365280" imgH="203040" progId="Equation.3">
              <p:embed/>
            </p:oleObj>
          </a:graphicData>
        </a:graphic>
      </p:graphicFrame>
      <p:graphicFrame>
        <p:nvGraphicFramePr>
          <p:cNvPr id="5124" name="Object 4"/>
          <p:cNvGraphicFramePr>
            <a:graphicFrameLocks noChangeAspect="1"/>
          </p:cNvGraphicFramePr>
          <p:nvPr/>
        </p:nvGraphicFramePr>
        <p:xfrm>
          <a:off x="642938" y="4000500"/>
          <a:ext cx="6811962" cy="357188"/>
        </p:xfrm>
        <a:graphic>
          <a:graphicData uri="http://schemas.openxmlformats.org/presentationml/2006/ole">
            <p:oleObj spid="_x0000_s5124" name="Ecuación" r:id="rId5" imgW="3390840" imgH="177480" progId="Equation.3">
              <p:embed/>
            </p:oleObj>
          </a:graphicData>
        </a:graphic>
      </p:graphicFrame>
      <p:graphicFrame>
        <p:nvGraphicFramePr>
          <p:cNvPr id="5125" name="Object 5"/>
          <p:cNvGraphicFramePr>
            <a:graphicFrameLocks noChangeAspect="1"/>
          </p:cNvGraphicFramePr>
          <p:nvPr/>
        </p:nvGraphicFramePr>
        <p:xfrm>
          <a:off x="2428875" y="4857750"/>
          <a:ext cx="3952875" cy="785813"/>
        </p:xfrm>
        <a:graphic>
          <a:graphicData uri="http://schemas.openxmlformats.org/presentationml/2006/ole">
            <p:oleObj spid="_x0000_s5125" name="Ecuación" r:id="rId6" imgW="2108160" imgH="419040" progId="Equation.3">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p:txBody>
          <a:bodyPr/>
          <a:lstStyle/>
          <a:p>
            <a:r>
              <a:rPr lang="es-ES" smtClean="0"/>
              <a:t>Conclusiones</a:t>
            </a:r>
          </a:p>
        </p:txBody>
      </p:sp>
      <p:sp>
        <p:nvSpPr>
          <p:cNvPr id="23555" name="2 Marcador de contenido"/>
          <p:cNvSpPr>
            <a:spLocks noGrp="1"/>
          </p:cNvSpPr>
          <p:nvPr>
            <p:ph idx="1"/>
          </p:nvPr>
        </p:nvSpPr>
        <p:spPr/>
        <p:txBody>
          <a:bodyPr/>
          <a:lstStyle/>
          <a:p>
            <a:endParaRPr lang="es-ES" smtClean="0"/>
          </a:p>
          <a:p>
            <a:pPr algn="just"/>
            <a:r>
              <a:rPr lang="es-ES" smtClean="0"/>
              <a:t>Los índices de riesgos, calculados para el establecimiento, para las personas y para los procesos, están en el límite entre 0 y 1, y bastaría con tener hidrantes ó extintores para controlar el fuego. </a:t>
            </a:r>
          </a:p>
          <a:p>
            <a:endParaRPr lang="es-E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Marcador de contenido"/>
          <p:cNvSpPr>
            <a:spLocks noGrp="1"/>
          </p:cNvSpPr>
          <p:nvPr>
            <p:ph idx="1"/>
          </p:nvPr>
        </p:nvSpPr>
        <p:spPr/>
        <p:txBody>
          <a:bodyPr/>
          <a:lstStyle/>
          <a:p>
            <a:endParaRPr lang="es-ES" smtClean="0"/>
          </a:p>
          <a:p>
            <a:pPr algn="just"/>
            <a:r>
              <a:rPr lang="es-ES" smtClean="0"/>
              <a:t>Si en algún momento los índices de riesgo superan el valor de 1.0, (con estos valores de riesgo podrían suceder muerte de personas) seria aconsejable readecuar las instalaciones eléctricas para aumentar el índice de protección y disminuir el índice de riesgo. </a:t>
            </a:r>
          </a:p>
          <a:p>
            <a:endParaRPr lang="es-E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lstStyle/>
          <a:p>
            <a:r>
              <a:rPr lang="es-ES" smtClean="0"/>
              <a:t>Recomendaciones</a:t>
            </a:r>
          </a:p>
        </p:txBody>
      </p:sp>
      <p:sp>
        <p:nvSpPr>
          <p:cNvPr id="25603" name="2 Marcador de contenido"/>
          <p:cNvSpPr>
            <a:spLocks noGrp="1"/>
          </p:cNvSpPr>
          <p:nvPr>
            <p:ph idx="1"/>
          </p:nvPr>
        </p:nvSpPr>
        <p:spPr>
          <a:xfrm>
            <a:off x="838200" y="2362200"/>
            <a:ext cx="7693025" cy="2795588"/>
          </a:xfrm>
        </p:spPr>
        <p:txBody>
          <a:bodyPr/>
          <a:lstStyle/>
          <a:p>
            <a:endParaRPr lang="es-ES" smtClean="0"/>
          </a:p>
          <a:p>
            <a:pPr algn="just"/>
            <a:r>
              <a:rPr lang="es-ES" smtClean="0"/>
              <a:t>De acuerdo a los resultados dados y la grafica del método de FRAME, cuando el valor de R es inferior a 1; se recomienda la instalación de protecciones manuales, extintores ó hidrantes. </a:t>
            </a:r>
          </a:p>
          <a:p>
            <a:pPr>
              <a:buFont typeface="Wingdings" pitchFamily="2" charset="2"/>
              <a:buNone/>
            </a:pPr>
            <a:endParaRPr lang="es-E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Marcador de contenido"/>
          <p:cNvSpPr>
            <a:spLocks noGrp="1"/>
          </p:cNvSpPr>
          <p:nvPr>
            <p:ph idx="1"/>
          </p:nvPr>
        </p:nvSpPr>
        <p:spPr/>
        <p:txBody>
          <a:bodyPr/>
          <a:lstStyle/>
          <a:p>
            <a:endParaRPr lang="es-ES" smtClean="0"/>
          </a:p>
          <a:p>
            <a:pPr algn="just"/>
            <a:r>
              <a:rPr lang="es-ES" smtClean="0"/>
              <a:t>Recomendamos que se revisen las instalaciones eléctricas, respetando las normas NEC, leyes contraincendios, para mejorar la seguridad de la piladora y disminuir el riesgo de incendio y explosiones por motivos eléctricos.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arcador de contenido"/>
          <p:cNvSpPr>
            <a:spLocks noGrp="1"/>
          </p:cNvSpPr>
          <p:nvPr>
            <p:ph idx="1"/>
          </p:nvPr>
        </p:nvSpPr>
        <p:spPr/>
        <p:txBody>
          <a:bodyPr/>
          <a:lstStyle/>
          <a:p>
            <a:endParaRPr lang="es-ES" smtClean="0"/>
          </a:p>
          <a:p>
            <a:pPr algn="just"/>
            <a:r>
              <a:rPr lang="es-ES" smtClean="0"/>
              <a:t>Los trabajos que aportan con seguridad en general deben ser difundidos a: microempresarios y autoridades, para que éstos tomen las medidas necesarias para disminuir los riesgos que podrían existir en determinadas empresas. </a:t>
            </a:r>
          </a:p>
          <a:p>
            <a:pPr>
              <a:buFont typeface="Wingdings" pitchFamily="2" charset="2"/>
              <a:buNone/>
            </a:pPr>
            <a:endParaRPr lang="es-E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Marcador de contenido"/>
          <p:cNvSpPr>
            <a:spLocks noGrp="1"/>
          </p:cNvSpPr>
          <p:nvPr>
            <p:ph idx="1"/>
          </p:nvPr>
        </p:nvSpPr>
        <p:spPr/>
        <p:txBody>
          <a:bodyPr/>
          <a:lstStyle/>
          <a:p>
            <a:pPr>
              <a:buFont typeface="Wingdings" pitchFamily="2" charset="2"/>
              <a:buNone/>
            </a:pPr>
            <a:endParaRPr lang="es-ES" smtClean="0"/>
          </a:p>
          <a:p>
            <a:pPr>
              <a:buFont typeface="Wingdings" pitchFamily="2" charset="2"/>
              <a:buNone/>
            </a:pPr>
            <a:endParaRPr lang="es-ES" smtClean="0"/>
          </a:p>
          <a:p>
            <a:pPr>
              <a:buFont typeface="Wingdings" pitchFamily="2" charset="2"/>
              <a:buNone/>
            </a:pPr>
            <a:endParaRPr lang="es-ES" smtClean="0"/>
          </a:p>
          <a:p>
            <a:pPr>
              <a:buFont typeface="Wingdings" pitchFamily="2" charset="2"/>
              <a:buNone/>
            </a:pPr>
            <a:r>
              <a:rPr lang="es-ES" smtClean="0"/>
              <a:t>Muchas gracias por su atención………….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AutoShape 2"/>
          <p:cNvSpPr>
            <a:spLocks noGrp="1" noChangeArrowheads="1"/>
          </p:cNvSpPr>
          <p:nvPr>
            <p:ph type="title"/>
          </p:nvPr>
        </p:nvSpPr>
        <p:spPr/>
        <p:txBody>
          <a:bodyPr/>
          <a:lstStyle/>
          <a:p>
            <a:pPr eaLnBrk="1" hangingPunct="1">
              <a:defRPr/>
            </a:pPr>
            <a:r>
              <a:rPr lang="es-ES" sz="3200" dirty="0" smtClean="0">
                <a:effectLst>
                  <a:outerShdw blurRad="38100" dist="38100" dir="2700000" algn="tl">
                    <a:srgbClr val="C0C0C0"/>
                  </a:outerShdw>
                </a:effectLst>
              </a:rPr>
              <a:t>FACTORES QUE PROVOCAN INCENDIOS Y EXPLOSIONES</a:t>
            </a:r>
          </a:p>
        </p:txBody>
      </p:sp>
      <p:sp>
        <p:nvSpPr>
          <p:cNvPr id="10243" name="Rectangle 3"/>
          <p:cNvSpPr>
            <a:spLocks noGrp="1" noChangeArrowheads="1"/>
          </p:cNvSpPr>
          <p:nvPr>
            <p:ph type="body" idx="1"/>
          </p:nvPr>
        </p:nvSpPr>
        <p:spPr>
          <a:xfrm>
            <a:off x="849313" y="2781300"/>
            <a:ext cx="4946650" cy="3095625"/>
          </a:xfrm>
        </p:spPr>
        <p:txBody>
          <a:bodyPr/>
          <a:lstStyle/>
          <a:p>
            <a:pPr algn="just" eaLnBrk="1" hangingPunct="1">
              <a:buFont typeface="Wingdings" pitchFamily="2" charset="2"/>
              <a:buChar char="ü"/>
            </a:pPr>
            <a:r>
              <a:rPr lang="es-CO" sz="2400" smtClean="0"/>
              <a:t>Fuentes de calor</a:t>
            </a:r>
          </a:p>
          <a:p>
            <a:pPr algn="just" eaLnBrk="1" hangingPunct="1">
              <a:buFont typeface="Wingdings" pitchFamily="2" charset="2"/>
              <a:buChar char="ü"/>
            </a:pPr>
            <a:r>
              <a:rPr lang="es-CO" sz="2400" smtClean="0"/>
              <a:t>Instalaciones eléctricas</a:t>
            </a:r>
          </a:p>
          <a:p>
            <a:pPr algn="just" eaLnBrk="1" hangingPunct="1">
              <a:buFont typeface="Wingdings" pitchFamily="2" charset="2"/>
              <a:buChar char="ü"/>
            </a:pPr>
            <a:r>
              <a:rPr lang="es-CO" sz="2400" smtClean="0"/>
              <a:t>Chispa eléctrica</a:t>
            </a:r>
          </a:p>
          <a:p>
            <a:pPr algn="just" eaLnBrk="1" hangingPunct="1">
              <a:buFont typeface="Wingdings" pitchFamily="2" charset="2"/>
              <a:buChar char="ü"/>
            </a:pPr>
            <a:r>
              <a:rPr lang="es-CO" sz="2400" smtClean="0"/>
              <a:t>Líquidos inflamables</a:t>
            </a:r>
          </a:p>
          <a:p>
            <a:pPr algn="just" eaLnBrk="1" hangingPunct="1">
              <a:buFont typeface="Wingdings" pitchFamily="2" charset="2"/>
              <a:buChar char="ü"/>
            </a:pPr>
            <a:r>
              <a:rPr lang="es-CO" sz="2400" smtClean="0"/>
              <a:t>Oxigeno</a:t>
            </a:r>
          </a:p>
          <a:p>
            <a:pPr algn="just" eaLnBrk="1" hangingPunct="1">
              <a:buFont typeface="Wingdings" pitchFamily="2" charset="2"/>
              <a:buNone/>
            </a:pPr>
            <a:endParaRPr lang="es-ES" sz="2400" smtClean="0"/>
          </a:p>
        </p:txBody>
      </p:sp>
      <p:pic>
        <p:nvPicPr>
          <p:cNvPr id="10244" name="4 Imagen" descr="tfuego.jpg"/>
          <p:cNvPicPr>
            <a:picLocks noChangeAspect="1"/>
          </p:cNvPicPr>
          <p:nvPr/>
        </p:nvPicPr>
        <p:blipFill>
          <a:blip r:embed="rId2"/>
          <a:srcRect/>
          <a:stretch>
            <a:fillRect/>
          </a:stretch>
        </p:blipFill>
        <p:spPr bwMode="auto">
          <a:xfrm>
            <a:off x="5795963" y="2997200"/>
            <a:ext cx="2198687" cy="166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AutoShape 2"/>
          <p:cNvSpPr>
            <a:spLocks noGrp="1" noChangeArrowheads="1"/>
          </p:cNvSpPr>
          <p:nvPr>
            <p:ph type="title"/>
          </p:nvPr>
        </p:nvSpPr>
        <p:spPr>
          <a:xfrm>
            <a:off x="762000" y="762000"/>
            <a:ext cx="8131175" cy="1143000"/>
          </a:xfrm>
        </p:spPr>
        <p:txBody>
          <a:bodyPr/>
          <a:lstStyle/>
          <a:p>
            <a:pPr eaLnBrk="1" hangingPunct="1">
              <a:defRPr/>
            </a:pPr>
            <a:r>
              <a:rPr lang="es-CO" sz="3200" dirty="0" smtClean="0">
                <a:effectLst>
                  <a:outerShdw blurRad="38100" dist="38100" dir="2700000" algn="tl">
                    <a:srgbClr val="C0C0C0"/>
                  </a:outerShdw>
                </a:effectLst>
              </a:rPr>
              <a:t>EVALUACION DE RIESGO DE INCENDIO</a:t>
            </a:r>
            <a:endParaRPr lang="es-ES" sz="3200" dirty="0" smtClean="0">
              <a:effectLst>
                <a:outerShdw blurRad="38100" dist="38100" dir="2700000" algn="tl">
                  <a:srgbClr val="C0C0C0"/>
                </a:outerShdw>
              </a:effectLst>
            </a:endParaRPr>
          </a:p>
        </p:txBody>
      </p:sp>
      <p:sp>
        <p:nvSpPr>
          <p:cNvPr id="11267" name="Rectangle 3"/>
          <p:cNvSpPr>
            <a:spLocks noGrp="1" noChangeArrowheads="1"/>
          </p:cNvSpPr>
          <p:nvPr>
            <p:ph type="body" idx="1"/>
          </p:nvPr>
        </p:nvSpPr>
        <p:spPr>
          <a:xfrm>
            <a:off x="4356100" y="2919413"/>
            <a:ext cx="4464050" cy="3167062"/>
          </a:xfrm>
        </p:spPr>
        <p:txBody>
          <a:bodyPr/>
          <a:lstStyle/>
          <a:p>
            <a:pPr algn="just" eaLnBrk="1" hangingPunct="1">
              <a:buFont typeface="Wingdings" pitchFamily="2" charset="2"/>
              <a:buNone/>
            </a:pPr>
            <a:r>
              <a:rPr lang="es-CO" sz="2400" u="sng" smtClean="0"/>
              <a:t>Análisis de las actividades. </a:t>
            </a:r>
            <a:endParaRPr lang="es-ES" sz="2400" u="sng" smtClean="0"/>
          </a:p>
          <a:p>
            <a:pPr algn="just" eaLnBrk="1" hangingPunct="1">
              <a:buFont typeface="Wingdings" pitchFamily="2" charset="2"/>
              <a:buNone/>
            </a:pPr>
            <a:r>
              <a:rPr lang="es-ES" sz="2400" smtClean="0"/>
              <a:t>	A continuación mostraremos las actividades que podrían causar incendios: </a:t>
            </a:r>
            <a:endParaRPr lang="es-CO" sz="2400" smtClean="0"/>
          </a:p>
        </p:txBody>
      </p:sp>
      <p:pic>
        <p:nvPicPr>
          <p:cNvPr id="11268" name="Picture 4" descr="problema"/>
          <p:cNvPicPr>
            <a:picLocks noChangeAspect="1" noChangeArrowheads="1"/>
          </p:cNvPicPr>
          <p:nvPr/>
        </p:nvPicPr>
        <p:blipFill>
          <a:blip r:embed="rId2"/>
          <a:srcRect/>
          <a:stretch>
            <a:fillRect/>
          </a:stretch>
        </p:blipFill>
        <p:spPr bwMode="auto">
          <a:xfrm>
            <a:off x="1258888" y="2924175"/>
            <a:ext cx="2447925" cy="240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5 Imagen"/>
          <p:cNvPicPr>
            <a:picLocks noChangeAspect="1" noChangeArrowheads="1"/>
          </p:cNvPicPr>
          <p:nvPr/>
        </p:nvPicPr>
        <p:blipFill>
          <a:blip r:embed="rId2"/>
          <a:srcRect/>
          <a:stretch>
            <a:fillRect/>
          </a:stretch>
        </p:blipFill>
        <p:spPr bwMode="auto">
          <a:xfrm>
            <a:off x="2843213" y="2492375"/>
            <a:ext cx="3960812" cy="3452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3 Imagen"/>
          <p:cNvPicPr>
            <a:picLocks noChangeAspect="1" noChangeArrowheads="1"/>
          </p:cNvPicPr>
          <p:nvPr/>
        </p:nvPicPr>
        <p:blipFill>
          <a:blip r:embed="rId2"/>
          <a:srcRect/>
          <a:stretch>
            <a:fillRect/>
          </a:stretch>
        </p:blipFill>
        <p:spPr bwMode="auto">
          <a:xfrm>
            <a:off x="2843213" y="2565400"/>
            <a:ext cx="3378200" cy="355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4 Imagen"/>
          <p:cNvPicPr>
            <a:picLocks noChangeAspect="1" noChangeArrowheads="1"/>
          </p:cNvPicPr>
          <p:nvPr/>
        </p:nvPicPr>
        <p:blipFill>
          <a:blip r:embed="rId2"/>
          <a:srcRect/>
          <a:stretch>
            <a:fillRect/>
          </a:stretch>
        </p:blipFill>
        <p:spPr bwMode="auto">
          <a:xfrm>
            <a:off x="2124075" y="2565400"/>
            <a:ext cx="5184775" cy="343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5 Imagen"/>
          <p:cNvPicPr>
            <a:picLocks noChangeAspect="1" noChangeArrowheads="1"/>
          </p:cNvPicPr>
          <p:nvPr/>
        </p:nvPicPr>
        <p:blipFill>
          <a:blip r:embed="rId2"/>
          <a:srcRect/>
          <a:stretch>
            <a:fillRect/>
          </a:stretch>
        </p:blipFill>
        <p:spPr bwMode="auto">
          <a:xfrm>
            <a:off x="2700338" y="2781300"/>
            <a:ext cx="4248150" cy="318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3 Imagen"/>
          <p:cNvPicPr>
            <a:picLocks noChangeAspect="1" noChangeArrowheads="1"/>
          </p:cNvPicPr>
          <p:nvPr/>
        </p:nvPicPr>
        <p:blipFill>
          <a:blip r:embed="rId2"/>
          <a:srcRect/>
          <a:stretch>
            <a:fillRect/>
          </a:stretch>
        </p:blipFill>
        <p:spPr bwMode="auto">
          <a:xfrm>
            <a:off x="2700338" y="2708275"/>
            <a:ext cx="4175125" cy="324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ápsulas">
  <a:themeElements>
    <a:clrScheme name="Cápsula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ápsu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ápsula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ápsula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ápsula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ápsula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ápsula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ápsula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ápsula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ápsula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1142</TotalTime>
  <Words>781</Words>
  <Application>Microsoft Office PowerPoint</Application>
  <PresentationFormat>Presentación en pantalla (4:3)</PresentationFormat>
  <Paragraphs>203</Paragraphs>
  <Slides>26</Slides>
  <Notes>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2" baseType="lpstr">
      <vt:lpstr>Arial</vt:lpstr>
      <vt:lpstr>Wingdings</vt:lpstr>
      <vt:lpstr>Times New Roman</vt:lpstr>
      <vt:lpstr>Calibri</vt:lpstr>
      <vt:lpstr>Cápsulas</vt:lpstr>
      <vt:lpstr>Microsoft Editor de ecuaciones 3.0</vt:lpstr>
      <vt:lpstr>INFORME DE MATERIA DE GRADUACION</vt:lpstr>
      <vt:lpstr>INTRODUCCIÓN</vt:lpstr>
      <vt:lpstr>FACTORES QUE PROVOCAN INCENDIOS Y EXPLOSIONES</vt:lpstr>
      <vt:lpstr>EVALUACION DE RIESGO DE INCENDIO</vt:lpstr>
      <vt:lpstr>Diapositiva 5</vt:lpstr>
      <vt:lpstr>Diapositiva 6</vt:lpstr>
      <vt:lpstr>Diapositiva 7</vt:lpstr>
      <vt:lpstr>Diapositiva 8</vt:lpstr>
      <vt:lpstr>Diapositiva 9</vt:lpstr>
      <vt:lpstr>LISTA DE CONTROL</vt:lpstr>
      <vt:lpstr>Área de producción</vt:lpstr>
      <vt:lpstr>Área de taller eléctrico - mecánico</vt:lpstr>
      <vt:lpstr>Área de tendal</vt:lpstr>
      <vt:lpstr>Método de evaluación de riesgos de incendios.</vt:lpstr>
      <vt:lpstr>Definiciones y formulas </vt:lpstr>
      <vt:lpstr>Riesgo Potencial</vt:lpstr>
      <vt:lpstr>Riesgo Admisible</vt:lpstr>
      <vt:lpstr>Nivel de Protección</vt:lpstr>
      <vt:lpstr>Análisis en una Agroindustrial</vt:lpstr>
      <vt:lpstr>Cálculos y resultados</vt:lpstr>
      <vt:lpstr>Conclusiones</vt:lpstr>
      <vt:lpstr>Diapositiva 22</vt:lpstr>
      <vt:lpstr>Recomendaciones</vt:lpstr>
      <vt:lpstr>Diapositiva 24</vt:lpstr>
      <vt:lpstr>Diapositiva 25</vt:lpstr>
      <vt:lpstr>Diapositiva 26</vt:lpstr>
    </vt:vector>
  </TitlesOfParts>
  <Company>Chempro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GRADO</dc:title>
  <dc:creator>Hitler orozco; Angel Maliza</dc:creator>
  <cp:lastModifiedBy>LABFIEC</cp:lastModifiedBy>
  <cp:revision>98</cp:revision>
  <dcterms:created xsi:type="dcterms:W3CDTF">2009-09-03T16:05:27Z</dcterms:created>
  <dcterms:modified xsi:type="dcterms:W3CDTF">2010-07-19T20:14:12Z</dcterms:modified>
</cp:coreProperties>
</file>