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2" r:id="rId4"/>
    <p:sldId id="278" r:id="rId5"/>
    <p:sldId id="279" r:id="rId6"/>
    <p:sldId id="322" r:id="rId7"/>
    <p:sldId id="282" r:id="rId8"/>
    <p:sldId id="320" r:id="rId9"/>
    <p:sldId id="316" r:id="rId10"/>
    <p:sldId id="315" r:id="rId11"/>
    <p:sldId id="338" r:id="rId12"/>
    <p:sldId id="284" r:id="rId13"/>
    <p:sldId id="283" r:id="rId14"/>
    <p:sldId id="277" r:id="rId15"/>
    <p:sldId id="275" r:id="rId16"/>
    <p:sldId id="324" r:id="rId17"/>
    <p:sldId id="337" r:id="rId18"/>
    <p:sldId id="330" r:id="rId19"/>
    <p:sldId id="274" r:id="rId20"/>
    <p:sldId id="273" r:id="rId21"/>
    <p:sldId id="269" r:id="rId22"/>
    <p:sldId id="286" r:id="rId23"/>
    <p:sldId id="268" r:id="rId24"/>
    <p:sldId id="265" r:id="rId25"/>
    <p:sldId id="266" r:id="rId26"/>
    <p:sldId id="267" r:id="rId27"/>
    <p:sldId id="287" r:id="rId28"/>
    <p:sldId id="335" r:id="rId29"/>
    <p:sldId id="336" r:id="rId30"/>
    <p:sldId id="272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8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660"/>
  </p:normalViewPr>
  <p:slideViewPr>
    <p:cSldViewPr>
      <p:cViewPr>
        <p:scale>
          <a:sx n="75" d="100"/>
          <a:sy n="75" d="100"/>
        </p:scale>
        <p:origin x="-34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452B-9079-4A69-A5E8-33373DC41A1C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AB1A-7FDB-404C-974C-8CB3A82936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B1A-7FDB-404C-974C-8CB3A82936F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9B24-F944-47C1-AB7D-5B4E9BABEA98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D3A6-FF6E-4BA1-8A45-6D76D20B9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2714644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Seminario de Graduación</a:t>
            </a:r>
            <a:br>
              <a:rPr lang="es-ES" u="sng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“</a:t>
            </a:r>
            <a:r>
              <a:rPr lang="es-ES" sz="3600" b="1" dirty="0" smtClean="0"/>
              <a:t>Estudio de Voz sobre IP (</a:t>
            </a:r>
            <a:r>
              <a:rPr lang="es-ES" sz="3600" b="1" dirty="0" err="1" smtClean="0"/>
              <a:t>VoIP</a:t>
            </a:r>
            <a:r>
              <a:rPr lang="es-ES" sz="3600" b="1" dirty="0" smtClean="0"/>
              <a:t>) en redes UMTS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Integrantes:</a:t>
            </a:r>
          </a:p>
          <a:p>
            <a:r>
              <a:rPr lang="es-ES" dirty="0" smtClean="0"/>
              <a:t>Luis Domínguez </a:t>
            </a:r>
            <a:r>
              <a:rPr lang="es-ES" dirty="0" err="1" smtClean="0"/>
              <a:t>Viteri</a:t>
            </a:r>
            <a:endParaRPr lang="es-ES" dirty="0" smtClean="0"/>
          </a:p>
          <a:p>
            <a:r>
              <a:rPr lang="es-ES" dirty="0" smtClean="0"/>
              <a:t>Danny Satán Cevallos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5076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3724271" cy="30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Parámetros de calidad de servicio (QoS)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Parámetros de calidad de servicio (QoS)</a:t>
            </a:r>
            <a:endParaRPr lang="es-ES" u="sng" dirty="0"/>
          </a:p>
        </p:txBody>
      </p:sp>
      <p:grpSp>
        <p:nvGrpSpPr>
          <p:cNvPr id="8" name="7 Grupo"/>
          <p:cNvGrpSpPr/>
          <p:nvPr/>
        </p:nvGrpSpPr>
        <p:grpSpPr>
          <a:xfrm>
            <a:off x="602270" y="1714488"/>
            <a:ext cx="8143932" cy="3357586"/>
            <a:chOff x="769374" y="1214422"/>
            <a:chExt cx="7858180" cy="23812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1214422"/>
              <a:ext cx="7096125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2714620"/>
              <a:ext cx="8572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272" y="2714620"/>
              <a:ext cx="82867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Rectángulo"/>
            <p:cNvSpPr/>
            <p:nvPr/>
          </p:nvSpPr>
          <p:spPr>
            <a:xfrm>
              <a:off x="769374" y="1240264"/>
              <a:ext cx="7858180" cy="233161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Protocolos: Monitoreo de Llamadas</a:t>
            </a:r>
            <a:endParaRPr lang="es-ES" u="sng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t="10031" r="8118" b="42310"/>
          <a:stretch>
            <a:fillRect/>
          </a:stretch>
        </p:blipFill>
        <p:spPr bwMode="auto">
          <a:xfrm>
            <a:off x="1357290" y="4071942"/>
            <a:ext cx="6429420" cy="23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 t="9126" r="2342" b="53286"/>
          <a:stretch>
            <a:fillRect/>
          </a:stretch>
        </p:blipFill>
        <p:spPr bwMode="auto">
          <a:xfrm>
            <a:off x="1357290" y="1357298"/>
            <a:ext cx="64294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Señalización SIP</a:t>
            </a:r>
            <a:endParaRPr lang="es-E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31527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71546"/>
            <a:ext cx="2747964" cy="26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7319984" cy="2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C" u="sng" dirty="0" smtClean="0"/>
              <a:t>Pruebas LAN: Parámetros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572164" cy="27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14818"/>
            <a:ext cx="4071966" cy="228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C" u="sng" dirty="0" smtClean="0"/>
              <a:t>Pruebas LAN: Resultados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Subsistema Multimedia IP (IMS)</a:t>
            </a:r>
            <a:endParaRPr lang="es-ES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840548"/>
            <a:ext cx="79343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EDGE-HSDPA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785786" y="2000240"/>
          <a:ext cx="7715304" cy="371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500330"/>
                <a:gridCol w="2786082"/>
              </a:tblGrid>
              <a:tr h="511972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HSDPA</a:t>
                      </a:r>
                      <a:endParaRPr lang="es-EC" dirty="0"/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es-EC" dirty="0" smtClean="0"/>
                        <a:t>Tecnología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TDMA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WCDMA</a:t>
                      </a:r>
                      <a:endParaRPr lang="es-EC" dirty="0"/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es-EC" dirty="0" smtClean="0"/>
                        <a:t>Modulación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GSMK , 8-PSK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QPSK ,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dirty="0" smtClean="0"/>
                        <a:t>16QAM</a:t>
                      </a:r>
                      <a:endParaRPr lang="es-EC" dirty="0"/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es-EC" dirty="0" smtClean="0"/>
                        <a:t>Características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Cuadruplica la velocidad con respecto a GSM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Compatibilidad de Voz y Datos, Servicios</a:t>
                      </a:r>
                      <a:r>
                        <a:rPr lang="es-EC" baseline="0" dirty="0" smtClean="0"/>
                        <a:t> Multimedia</a:t>
                      </a:r>
                      <a:endParaRPr lang="es-EC" dirty="0"/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es-EC" dirty="0" smtClean="0"/>
                        <a:t>Downlink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70</a:t>
                      </a:r>
                      <a:r>
                        <a:rPr lang="es-EC" baseline="0" dirty="0" smtClean="0"/>
                        <a:t> a 135</a:t>
                      </a:r>
                      <a:r>
                        <a:rPr lang="es-EC" dirty="0" smtClean="0"/>
                        <a:t> Kbps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1.8  Mbps</a:t>
                      </a:r>
                      <a:endParaRPr lang="es-EC" dirty="0"/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es-EC" dirty="0" smtClean="0"/>
                        <a:t>Uplink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aseline="0" dirty="0" smtClean="0"/>
                        <a:t>40 a 60 </a:t>
                      </a:r>
                      <a:r>
                        <a:rPr lang="es-EC" baseline="0" dirty="0" smtClean="0"/>
                        <a:t>Kbps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256 Kbps</a:t>
                      </a:r>
                      <a:endParaRPr lang="es-EC" dirty="0"/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es-EC" dirty="0" smtClean="0"/>
                        <a:t>Latencia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&gt; 250 ms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&lt; 150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dirty="0" smtClean="0"/>
                        <a:t>ms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Beneficios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Habilita convergencia de </a:t>
            </a:r>
            <a:r>
              <a:rPr lang="es-ES" dirty="0" smtClean="0"/>
              <a:t>servicios.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Mayor ancho de banda.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Arquitectura basada en </a:t>
            </a:r>
            <a:r>
              <a:rPr lang="es-ES" dirty="0" smtClean="0"/>
              <a:t>IP.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Soporta múltiples tecnologías de acceso.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Comportamiento dinámico de calidad de servicio (</a:t>
            </a:r>
            <a:r>
              <a:rPr lang="es-ES" dirty="0" err="1" smtClean="0"/>
              <a:t>QoS</a:t>
            </a:r>
            <a:r>
              <a:rPr lang="es-ES" dirty="0" smtClean="0"/>
              <a:t>).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u="sng" dirty="0" smtClean="0"/>
              <a:t>Pruebas HSDPA</a:t>
            </a:r>
            <a:endParaRPr lang="es-ES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514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s-ES" u="sng" dirty="0" smtClean="0"/>
              <a:t>Objetivos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37147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Explicar el funcionamiento de la tecnología </a:t>
            </a:r>
            <a:r>
              <a:rPr lang="es-ES" dirty="0" err="1" smtClean="0"/>
              <a:t>VoIP</a:t>
            </a:r>
            <a:r>
              <a:rPr lang="es-ES" dirty="0" smtClean="0"/>
              <a:t> a través de redes UMTS.</a:t>
            </a: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Analizar la eficiencia de </a:t>
            </a:r>
            <a:r>
              <a:rPr lang="es-ES" dirty="0" err="1" smtClean="0"/>
              <a:t>VoIP</a:t>
            </a:r>
            <a:r>
              <a:rPr lang="es-ES" dirty="0" smtClean="0"/>
              <a:t> con tecnología HSDPA y EDGE en redes UMTS.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Comparar ambas </a:t>
            </a:r>
            <a:r>
              <a:rPr lang="es-ES" dirty="0" smtClean="0"/>
              <a:t>tecnologías para demostrar la fortaleza de HSDPA.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14422"/>
            <a:ext cx="2714644" cy="26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29066"/>
            <a:ext cx="57150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0676" y="112372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u="sng" dirty="0" smtClean="0"/>
              <a:t>Pruebas HSDPA: Parámetros</a:t>
            </a:r>
            <a:endParaRPr lang="es-E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2928958" cy="23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14752"/>
            <a:ext cx="5000660" cy="28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2078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u="sng" dirty="0" smtClean="0"/>
              <a:t>Pruebas HSDPA: SQS</a:t>
            </a:r>
            <a:endParaRPr lang="es-E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0756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u="sng" dirty="0" smtClean="0"/>
              <a:t>Pruebas HSDPA: Resultados</a:t>
            </a:r>
            <a:endParaRPr lang="es-E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4630524" cy="39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C" u="sng" dirty="0" smtClean="0"/>
              <a:t>Pruebas EDGE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857628"/>
            <a:ext cx="6929486" cy="25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26206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33716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C" u="sng" dirty="0" smtClean="0"/>
              <a:t>Pruebas EDGE: Parámetros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30213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786190"/>
            <a:ext cx="5072098" cy="26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C" u="sng" dirty="0" smtClean="0"/>
              <a:t>Pruebas EDGE: SQS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5585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C" u="sng" dirty="0" smtClean="0"/>
              <a:t>Pruebas EDGE: Resultados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ES" u="sng" dirty="0" smtClean="0"/>
              <a:t>Resultados Finales</a:t>
            </a:r>
            <a:endParaRPr lang="es-ES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4429156" cy="24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947" y="4071942"/>
            <a:ext cx="4402875" cy="2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Comprobamos cómo cambian los parámetros analizados según el códec y la tecnología que estemos utilizando</a:t>
            </a:r>
            <a:r>
              <a:rPr lang="es-ES" dirty="0" smtClean="0"/>
              <a:t>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Verificamos que HSDPA es mejor que EDGE para la comunicación VoIP al analizar los resultados obtenidos en cada parámetro.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Si usa modem para acceder a la tecnología 3G asegurarse que estén anclados en la mejor tecnología que este dispositivo permita.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Localizar el servidor SIP que presente menor latencia.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Generalidades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3400" dirty="0" smtClean="0"/>
              <a:t>Convergencia de redes de </a:t>
            </a:r>
            <a:r>
              <a:rPr lang="es-ES" sz="3400" dirty="0" smtClean="0"/>
              <a:t>datos y voz</a:t>
            </a:r>
            <a:r>
              <a:rPr lang="es-ES" sz="3400" dirty="0" smtClean="0"/>
              <a:t>.</a:t>
            </a:r>
            <a:endParaRPr lang="es-ES" sz="3400" dirty="0" smtClean="0"/>
          </a:p>
          <a:p>
            <a:pPr algn="just"/>
            <a:endParaRPr lang="es-ES" sz="3400" dirty="0" smtClean="0"/>
          </a:p>
          <a:p>
            <a:pPr algn="just"/>
            <a:r>
              <a:rPr lang="es-ES" sz="3400" dirty="0" smtClean="0"/>
              <a:t>Ahorro de costos.</a:t>
            </a:r>
          </a:p>
          <a:p>
            <a:pPr algn="just">
              <a:buNone/>
            </a:pPr>
            <a:endParaRPr lang="es-ES" sz="3400" dirty="0" smtClean="0"/>
          </a:p>
          <a:p>
            <a:pPr algn="just"/>
            <a:r>
              <a:rPr lang="es-ES" sz="3400" dirty="0" smtClean="0"/>
              <a:t>Estándares abiertos y la interoperabilidad con diferentes marcas</a:t>
            </a:r>
            <a:r>
              <a:rPr lang="es-ES" sz="3400" dirty="0" smtClean="0"/>
              <a:t>.</a:t>
            </a:r>
            <a:endParaRPr lang="es-ES" sz="3400" dirty="0" smtClean="0"/>
          </a:p>
          <a:p>
            <a:pPr algn="just"/>
            <a:endParaRPr lang="es-ES" sz="3400" dirty="0" smtClean="0"/>
          </a:p>
          <a:p>
            <a:pPr algn="just"/>
            <a:r>
              <a:rPr lang="es-ES" sz="3400" dirty="0" smtClean="0"/>
              <a:t>Escalabilidad</a:t>
            </a:r>
          </a:p>
          <a:p>
            <a:pPr algn="just"/>
            <a:endParaRPr lang="es-ES" sz="3400" dirty="0" smtClean="0"/>
          </a:p>
          <a:p>
            <a:pPr algn="just"/>
            <a:r>
              <a:rPr lang="es-ES" sz="3400" dirty="0" smtClean="0"/>
              <a:t>Las redes IP no garantizan un tiempo mínimo para atravesarlas y estos retardos propios de las redes IP son inaceptables para la voz</a:t>
            </a:r>
            <a:r>
              <a:rPr lang="es-ES" sz="3400" dirty="0" smtClean="0"/>
              <a:t>.</a:t>
            </a:r>
            <a:endParaRPr lang="es-ES" sz="3400" dirty="0" smtClean="0"/>
          </a:p>
          <a:p>
            <a:endParaRPr lang="es-ES" sz="3400" dirty="0" smtClean="0">
              <a:solidFill>
                <a:srgbClr val="0070C0"/>
              </a:solidFill>
            </a:endParaRPr>
          </a:p>
          <a:p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es-ES" dirty="0" smtClean="0"/>
              <a:t>Gracias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Preguntas?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Programas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X-Lite versión 2: Softphone.</a:t>
            </a:r>
          </a:p>
          <a:p>
            <a:endParaRPr lang="es-ES" dirty="0" smtClean="0"/>
          </a:p>
          <a:p>
            <a:r>
              <a:rPr lang="es-ES" dirty="0" err="1" smtClean="0"/>
              <a:t>Wireshark</a:t>
            </a:r>
            <a:r>
              <a:rPr lang="es-ES" dirty="0" smtClean="0"/>
              <a:t>: </a:t>
            </a:r>
            <a:r>
              <a:rPr lang="es-ES" dirty="0" err="1" smtClean="0"/>
              <a:t>Monitoriador</a:t>
            </a:r>
            <a:r>
              <a:rPr lang="es-ES" dirty="0" smtClean="0"/>
              <a:t> de red o </a:t>
            </a:r>
            <a:r>
              <a:rPr lang="es-ES" dirty="0" err="1" smtClean="0"/>
              <a:t>Sniffer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Medidor de ancho de banda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Elastix</a:t>
            </a:r>
            <a:r>
              <a:rPr lang="es-ES" dirty="0" smtClean="0"/>
              <a:t>: Distribución libre de servicios de comunicaciones unificadas.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Terminal IP: </a:t>
            </a:r>
            <a:r>
              <a:rPr lang="es-ES" u="sng" dirty="0" err="1" smtClean="0"/>
              <a:t>Softphone</a:t>
            </a:r>
            <a:endParaRPr lang="es-ES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71612"/>
            <a:ext cx="420552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28567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3378" y="2936554"/>
            <a:ext cx="153234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000100" y="5643578"/>
            <a:ext cx="260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Softphone</a:t>
            </a:r>
            <a:r>
              <a:rPr lang="es-ES" dirty="0" smtClean="0"/>
              <a:t> X-lite versión 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Elastix</a:t>
            </a:r>
            <a:r>
              <a:rPr lang="es-ES" dirty="0" smtClean="0"/>
              <a:t>: Módulo PBX </a:t>
            </a:r>
            <a:r>
              <a:rPr lang="es-ES" dirty="0" err="1" smtClean="0"/>
              <a:t>Asterisk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570802" cy="40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es-ES" u="sng" dirty="0" smtClean="0"/>
              <a:t>Topologías</a:t>
            </a:r>
            <a:endParaRPr lang="es-E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3571900" cy="20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86190"/>
            <a:ext cx="4214842" cy="23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00430" y="321468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Topología Entorno LAN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43240" y="61436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Topología Entorno HSDPA - EDGE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s-ES" u="sng" dirty="0" err="1" smtClean="0"/>
              <a:t>Códecs</a:t>
            </a:r>
            <a:r>
              <a:rPr lang="es-ES" u="sng" dirty="0" smtClean="0"/>
              <a:t>: Valores Teóricos</a:t>
            </a:r>
            <a:endParaRPr lang="es-E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 smtClean="0"/>
              <a:t>Códecs</a:t>
            </a:r>
            <a:r>
              <a:rPr lang="es-ES" u="sng" dirty="0" smtClean="0"/>
              <a:t>: Anchos de bandas reales</a:t>
            </a:r>
            <a:endParaRPr lang="es-ES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235493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907" y="1500174"/>
            <a:ext cx="23611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143380"/>
            <a:ext cx="2357454" cy="21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8505" y="4129816"/>
            <a:ext cx="2357454" cy="213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322697" y="157161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G711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72198" y="158716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GSM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30296" y="42862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iLBC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8498" y="4214818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Speex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381</Words>
  <Application>Microsoft Office PowerPoint</Application>
  <PresentationFormat>Presentación en pantalla (4:3)</PresentationFormat>
  <Paragraphs>98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Seminario de Graduación  “Estudio de Voz sobre IP (VoIP) en redes UMTS”</vt:lpstr>
      <vt:lpstr>Objetivos</vt:lpstr>
      <vt:lpstr>Generalidades</vt:lpstr>
      <vt:lpstr>Programas</vt:lpstr>
      <vt:lpstr>Terminal IP: Softphone</vt:lpstr>
      <vt:lpstr>Elastix: Módulo PBX Asterisk</vt:lpstr>
      <vt:lpstr>Topologías</vt:lpstr>
      <vt:lpstr>Códecs: Valores Teóricos</vt:lpstr>
      <vt:lpstr>Códecs: Anchos de bandas reales</vt:lpstr>
      <vt:lpstr>Parámetros de calidad de servicio (QoS)</vt:lpstr>
      <vt:lpstr>Parámetros de calidad de servicio (QoS)</vt:lpstr>
      <vt:lpstr>Protocolos: Monitoreo de Llamadas</vt:lpstr>
      <vt:lpstr>Señalización SIP</vt:lpstr>
      <vt:lpstr>Pruebas LAN: Parámetros</vt:lpstr>
      <vt:lpstr>Pruebas LAN: Resultados</vt:lpstr>
      <vt:lpstr>Subsistema Multimedia IP (IMS)</vt:lpstr>
      <vt:lpstr>EDGE-HSDPA</vt:lpstr>
      <vt:lpstr>Beneficios</vt:lpstr>
      <vt:lpstr>Pruebas HSDPA</vt:lpstr>
      <vt:lpstr>Pruebas HSDPA: Parámetros</vt:lpstr>
      <vt:lpstr>Pruebas HSDPA: SQS</vt:lpstr>
      <vt:lpstr>Pruebas HSDPA: Resultados</vt:lpstr>
      <vt:lpstr>Pruebas EDGE</vt:lpstr>
      <vt:lpstr>Pruebas EDGE: Parámetros</vt:lpstr>
      <vt:lpstr>Pruebas EDGE: SQS</vt:lpstr>
      <vt:lpstr>Pruebas EDGE: Resultados</vt:lpstr>
      <vt:lpstr>Resultados Finales</vt:lpstr>
      <vt:lpstr>Conclusiones</vt:lpstr>
      <vt:lpstr>Recomendaciones</vt:lpstr>
      <vt:lpstr>Gracias  Preguntas?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</dc:creator>
  <cp:lastModifiedBy>*</cp:lastModifiedBy>
  <cp:revision>518</cp:revision>
  <dcterms:created xsi:type="dcterms:W3CDTF">2010-05-30T20:54:11Z</dcterms:created>
  <dcterms:modified xsi:type="dcterms:W3CDTF">2010-06-09T00:09:37Z</dcterms:modified>
</cp:coreProperties>
</file>