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6" r:id="rId10"/>
    <p:sldId id="267" r:id="rId11"/>
    <p:sldId id="268" r:id="rId12"/>
    <p:sldId id="269" r:id="rId13"/>
    <p:sldId id="270" r:id="rId14"/>
    <p:sldId id="278" r:id="rId15"/>
    <p:sldId id="279" r:id="rId16"/>
    <p:sldId id="280" r:id="rId17"/>
    <p:sldId id="281" r:id="rId18"/>
    <p:sldId id="282" r:id="rId19"/>
    <p:sldId id="283" r:id="rId20"/>
    <p:sldId id="294" r:id="rId21"/>
    <p:sldId id="295" r:id="rId22"/>
    <p:sldId id="296" r:id="rId23"/>
    <p:sldId id="297" r:id="rId24"/>
    <p:sldId id="298" r:id="rId25"/>
    <p:sldId id="299" r:id="rId26"/>
    <p:sldId id="300" r:id="rId27"/>
    <p:sldId id="301" r:id="rId28"/>
    <p:sldId id="302" r:id="rId29"/>
    <p:sldId id="303" r:id="rId30"/>
    <p:sldId id="304" r:id="rId31"/>
    <p:sldId id="305" r:id="rId32"/>
    <p:sldId id="306" r:id="rId33"/>
    <p:sldId id="307" r:id="rId34"/>
    <p:sldId id="308" r:id="rId35"/>
    <p:sldId id="309" r:id="rId36"/>
    <p:sldId id="310" r:id="rId37"/>
    <p:sldId id="311" r:id="rId38"/>
    <p:sldId id="284" r:id="rId39"/>
    <p:sldId id="341" r:id="rId40"/>
    <p:sldId id="342" r:id="rId41"/>
    <p:sldId id="343" r:id="rId42"/>
    <p:sldId id="344" r:id="rId43"/>
    <p:sldId id="345" r:id="rId44"/>
    <p:sldId id="285" r:id="rId45"/>
    <p:sldId id="286" r:id="rId46"/>
    <p:sldId id="287" r:id="rId47"/>
    <p:sldId id="288" r:id="rId48"/>
    <p:sldId id="312" r:id="rId49"/>
    <p:sldId id="313" r:id="rId50"/>
    <p:sldId id="314" r:id="rId51"/>
    <p:sldId id="315" r:id="rId52"/>
    <p:sldId id="316" r:id="rId53"/>
    <p:sldId id="317" r:id="rId54"/>
    <p:sldId id="318" r:id="rId55"/>
    <p:sldId id="319" r:id="rId56"/>
    <p:sldId id="320" r:id="rId57"/>
    <p:sldId id="321" r:id="rId58"/>
    <p:sldId id="322" r:id="rId59"/>
    <p:sldId id="323" r:id="rId60"/>
    <p:sldId id="324" r:id="rId61"/>
    <p:sldId id="325" r:id="rId62"/>
    <p:sldId id="326" r:id="rId63"/>
    <p:sldId id="327" r:id="rId64"/>
    <p:sldId id="328" r:id="rId65"/>
    <p:sldId id="329" r:id="rId66"/>
    <p:sldId id="330" r:id="rId67"/>
    <p:sldId id="331" r:id="rId68"/>
    <p:sldId id="332" r:id="rId69"/>
    <p:sldId id="333" r:id="rId70"/>
    <p:sldId id="334" r:id="rId71"/>
    <p:sldId id="335" r:id="rId72"/>
    <p:sldId id="336" r:id="rId73"/>
    <p:sldId id="337" r:id="rId74"/>
    <p:sldId id="338" r:id="rId75"/>
    <p:sldId id="339" r:id="rId76"/>
    <p:sldId id="340" r:id="rId77"/>
    <p:sldId id="346" r:id="rId78"/>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01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327AD199-964D-4BF6-A6AD-A60DF31AA6F2}" type="datetimeFigureOut">
              <a:rPr lang="es-EC" smtClean="0"/>
              <a:pPr/>
              <a:t>07/07/2010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44E2A9B8-8A54-4F53-965E-E45622E0203A}"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327AD199-964D-4BF6-A6AD-A60DF31AA6F2}" type="datetimeFigureOut">
              <a:rPr lang="es-EC" smtClean="0"/>
              <a:pPr/>
              <a:t>07/07/2010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44E2A9B8-8A54-4F53-965E-E45622E0203A}"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327AD199-964D-4BF6-A6AD-A60DF31AA6F2}" type="datetimeFigureOut">
              <a:rPr lang="es-EC" smtClean="0"/>
              <a:pPr/>
              <a:t>07/07/2010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44E2A9B8-8A54-4F53-965E-E45622E0203A}"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327AD199-964D-4BF6-A6AD-A60DF31AA6F2}" type="datetimeFigureOut">
              <a:rPr lang="es-EC" smtClean="0"/>
              <a:pPr/>
              <a:t>07/07/2010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44E2A9B8-8A54-4F53-965E-E45622E0203A}"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27AD199-964D-4BF6-A6AD-A60DF31AA6F2}" type="datetimeFigureOut">
              <a:rPr lang="es-EC" smtClean="0"/>
              <a:pPr/>
              <a:t>07/07/2010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44E2A9B8-8A54-4F53-965E-E45622E0203A}"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327AD199-964D-4BF6-A6AD-A60DF31AA6F2}" type="datetimeFigureOut">
              <a:rPr lang="es-EC" smtClean="0"/>
              <a:pPr/>
              <a:t>07/07/2010</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44E2A9B8-8A54-4F53-965E-E45622E0203A}"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327AD199-964D-4BF6-A6AD-A60DF31AA6F2}" type="datetimeFigureOut">
              <a:rPr lang="es-EC" smtClean="0"/>
              <a:pPr/>
              <a:t>07/07/2010</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44E2A9B8-8A54-4F53-965E-E45622E0203A}"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327AD199-964D-4BF6-A6AD-A60DF31AA6F2}" type="datetimeFigureOut">
              <a:rPr lang="es-EC" smtClean="0"/>
              <a:pPr/>
              <a:t>07/07/2010</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44E2A9B8-8A54-4F53-965E-E45622E0203A}"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27AD199-964D-4BF6-A6AD-A60DF31AA6F2}" type="datetimeFigureOut">
              <a:rPr lang="es-EC" smtClean="0"/>
              <a:pPr/>
              <a:t>07/07/2010</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44E2A9B8-8A54-4F53-965E-E45622E0203A}"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27AD199-964D-4BF6-A6AD-A60DF31AA6F2}" type="datetimeFigureOut">
              <a:rPr lang="es-EC" smtClean="0"/>
              <a:pPr/>
              <a:t>07/07/2010</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44E2A9B8-8A54-4F53-965E-E45622E0203A}"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27AD199-964D-4BF6-A6AD-A60DF31AA6F2}" type="datetimeFigureOut">
              <a:rPr lang="es-EC" smtClean="0"/>
              <a:pPr/>
              <a:t>07/07/2010</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44E2A9B8-8A54-4F53-965E-E45622E0203A}"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7AD199-964D-4BF6-A6AD-A60DF31AA6F2}" type="datetimeFigureOut">
              <a:rPr lang="es-EC" smtClean="0"/>
              <a:pPr/>
              <a:t>07/07/2010</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E2A9B8-8A54-4F53-965E-E45622E0203A}"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6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8.bin"/></Relationships>
</file>

<file path=ppt/slides/_rels/slide6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9.bin"/></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package" Target="../embeddings/Hoja_de_c_lculo_de_Microsoft_Office_Excel1.xlsx"/></Relationships>
</file>

<file path=ppt/slides/_rels/slide7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eolica-01.jpg"/>
          <p:cNvPicPr>
            <a:picLocks noChangeAspect="1"/>
          </p:cNvPicPr>
          <p:nvPr/>
        </p:nvPicPr>
        <p:blipFill>
          <a:blip r:embed="rId2" cstate="print">
            <a:lum bright="70000" contrast="-70000"/>
          </a:blip>
          <a:stretch>
            <a:fillRect/>
          </a:stretch>
        </p:blipFill>
        <p:spPr>
          <a:xfrm>
            <a:off x="251520" y="188640"/>
            <a:ext cx="8578820" cy="6336704"/>
          </a:xfrm>
          <a:prstGeom prst="rect">
            <a:avLst/>
          </a:prstGeom>
        </p:spPr>
      </p:pic>
      <p:sp>
        <p:nvSpPr>
          <p:cNvPr id="2" name="1 Título"/>
          <p:cNvSpPr>
            <a:spLocks noGrp="1"/>
          </p:cNvSpPr>
          <p:nvPr>
            <p:ph type="ctrTitle"/>
          </p:nvPr>
        </p:nvSpPr>
        <p:spPr>
          <a:xfrm>
            <a:off x="755576" y="2276872"/>
            <a:ext cx="7772400" cy="1470025"/>
          </a:xfrm>
        </p:spPr>
        <p:txBody>
          <a:bodyPr>
            <a:normAutofit fontScale="90000"/>
          </a:bodyPr>
          <a:lstStyle/>
          <a:p>
            <a:r>
              <a:rPr lang="es-EC" b="1" dirty="0"/>
              <a:t>“Producción de </a:t>
            </a:r>
            <a:r>
              <a:rPr lang="es-EC" b="1" dirty="0" smtClean="0"/>
              <a:t>Electricidad </a:t>
            </a:r>
            <a:r>
              <a:rPr lang="es-EC" b="1" dirty="0"/>
              <a:t>mediante el aprovechamiento de la energía eólica. Aspectos técnicos y </a:t>
            </a:r>
            <a:r>
              <a:rPr lang="es-EC" b="1" dirty="0" smtClean="0"/>
              <a:t>económicos”</a:t>
            </a:r>
            <a:endParaRPr lang="es-EC"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eolica-01.jpg"/>
          <p:cNvPicPr>
            <a:picLocks noChangeAspect="1"/>
          </p:cNvPicPr>
          <p:nvPr/>
        </p:nvPicPr>
        <p:blipFill>
          <a:blip r:embed="rId2" cstate="print">
            <a:lum bright="70000" contrast="-70000"/>
          </a:blip>
          <a:stretch>
            <a:fillRect/>
          </a:stretch>
        </p:blipFill>
        <p:spPr>
          <a:xfrm>
            <a:off x="251520" y="188640"/>
            <a:ext cx="8578820" cy="6336704"/>
          </a:xfrm>
          <a:prstGeom prst="rect">
            <a:avLst/>
          </a:prstGeom>
        </p:spPr>
      </p:pic>
      <p:sp>
        <p:nvSpPr>
          <p:cNvPr id="5" name="4 Subtítulo"/>
          <p:cNvSpPr>
            <a:spLocks noGrp="1"/>
          </p:cNvSpPr>
          <p:nvPr>
            <p:ph type="subTitle" idx="1"/>
          </p:nvPr>
        </p:nvSpPr>
        <p:spPr>
          <a:xfrm>
            <a:off x="323528" y="2348880"/>
            <a:ext cx="8568952" cy="1296144"/>
          </a:xfrm>
        </p:spPr>
        <p:txBody>
          <a:bodyPr/>
          <a:lstStyle/>
          <a:p>
            <a:pPr lvl="0"/>
            <a:r>
              <a:rPr lang="es-EC" b="1" dirty="0" smtClean="0">
                <a:solidFill>
                  <a:schemeClr val="tx1"/>
                </a:solidFill>
              </a:rPr>
              <a:t>PROCESOS EN LA PRODUCCIÓN DE LAS ENERGÍAS RENOVABLES</a:t>
            </a:r>
          </a:p>
          <a:p>
            <a:endParaRPr lang="es-EC"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eolica-01.jpg"/>
          <p:cNvPicPr>
            <a:picLocks noChangeAspect="1"/>
          </p:cNvPicPr>
          <p:nvPr/>
        </p:nvPicPr>
        <p:blipFill>
          <a:blip r:embed="rId2" cstate="print">
            <a:lum bright="70000" contrast="-70000"/>
          </a:blip>
          <a:stretch>
            <a:fillRect/>
          </a:stretch>
        </p:blipFill>
        <p:spPr>
          <a:xfrm>
            <a:off x="251520" y="188640"/>
            <a:ext cx="8578820" cy="6336704"/>
          </a:xfrm>
          <a:prstGeom prst="rect">
            <a:avLst/>
          </a:prstGeom>
        </p:spPr>
      </p:pic>
      <p:sp>
        <p:nvSpPr>
          <p:cNvPr id="4" name="3 Título"/>
          <p:cNvSpPr>
            <a:spLocks noGrp="1"/>
          </p:cNvSpPr>
          <p:nvPr>
            <p:ph type="title"/>
          </p:nvPr>
        </p:nvSpPr>
        <p:spPr/>
        <p:txBody>
          <a:bodyPr>
            <a:normAutofit/>
          </a:bodyPr>
          <a:lstStyle/>
          <a:p>
            <a:pPr lvl="0"/>
            <a:r>
              <a:rPr lang="es-EC" b="1" dirty="0" smtClean="0"/>
              <a:t>Constitución de aerogeneradores</a:t>
            </a:r>
            <a:endParaRPr lang="es-EC" dirty="0"/>
          </a:p>
        </p:txBody>
      </p:sp>
      <p:sp>
        <p:nvSpPr>
          <p:cNvPr id="5" name="4 Subtítulo"/>
          <p:cNvSpPr>
            <a:spLocks noGrp="1"/>
          </p:cNvSpPr>
          <p:nvPr>
            <p:ph sz="half" idx="1"/>
          </p:nvPr>
        </p:nvSpPr>
        <p:spPr/>
        <p:txBody>
          <a:bodyPr>
            <a:normAutofit fontScale="92500" lnSpcReduction="10000"/>
          </a:bodyPr>
          <a:lstStyle/>
          <a:p>
            <a:pPr algn="just"/>
            <a:r>
              <a:rPr lang="es-EC" sz="2400" dirty="0" smtClean="0">
                <a:solidFill>
                  <a:schemeClr val="tx1"/>
                </a:solidFill>
              </a:rPr>
              <a:t>Un aerogenerador consiste en un rotor o turbina eólica que convierte la energía cinética del viento en potencia sobre un eje giratorio, un sistema de generación que convierte esa potencia en electricidad.</a:t>
            </a:r>
          </a:p>
          <a:p>
            <a:pPr algn="just"/>
            <a:r>
              <a:rPr lang="es-EC" sz="2400" dirty="0" smtClean="0">
                <a:solidFill>
                  <a:schemeClr val="tx1"/>
                </a:solidFill>
              </a:rPr>
              <a:t>La mayoría de las aeroturbinas instaladas poseen eje horizontal, con las palas a barlovento y un sistema de orientación para posicionar a la máquina cara al viento en todo momento.</a:t>
            </a:r>
          </a:p>
          <a:p>
            <a:pPr algn="just"/>
            <a:endParaRPr lang="es-EC" sz="2400" dirty="0" smtClean="0">
              <a:solidFill>
                <a:schemeClr val="tx1"/>
              </a:solidFill>
            </a:endParaRPr>
          </a:p>
          <a:p>
            <a:pPr algn="just"/>
            <a:endParaRPr lang="es-EC" sz="2400" dirty="0" smtClean="0">
              <a:solidFill>
                <a:schemeClr val="tx1"/>
              </a:solidFill>
            </a:endParaRPr>
          </a:p>
        </p:txBody>
      </p:sp>
      <p:pic>
        <p:nvPicPr>
          <p:cNvPr id="3" name="2 Imagen"/>
          <p:cNvPicPr/>
          <p:nvPr/>
        </p:nvPicPr>
        <p:blipFill>
          <a:blip r:embed="rId3" cstate="print"/>
          <a:srcRect/>
          <a:stretch>
            <a:fillRect/>
          </a:stretch>
        </p:blipFill>
        <p:spPr bwMode="auto">
          <a:xfrm>
            <a:off x="4572000" y="1628800"/>
            <a:ext cx="4248472" cy="4392488"/>
          </a:xfrm>
          <a:prstGeom prst="rect">
            <a:avLst/>
          </a:prstGeom>
          <a:noFill/>
          <a:ln w="9525" cap="rnd">
            <a:gradFill flip="none" rotWithShape="1">
              <a:gsLst>
                <a:gs pos="0">
                  <a:schemeClr val="accent1">
                    <a:lumMod val="75000"/>
                  </a:schemeClr>
                </a:gs>
                <a:gs pos="50000">
                  <a:schemeClr val="accent1">
                    <a:tint val="44500"/>
                    <a:satMod val="160000"/>
                  </a:schemeClr>
                </a:gs>
                <a:gs pos="100000">
                  <a:schemeClr val="accent1">
                    <a:tint val="23500"/>
                    <a:satMod val="160000"/>
                  </a:schemeClr>
                </a:gs>
              </a:gsLst>
              <a:path path="circle">
                <a:fillToRect l="50000" t="50000" r="50000" b="50000"/>
              </a:path>
              <a:tileRect/>
            </a:gradFill>
            <a:round/>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eolica-01.jpg"/>
          <p:cNvPicPr>
            <a:picLocks noChangeAspect="1"/>
          </p:cNvPicPr>
          <p:nvPr/>
        </p:nvPicPr>
        <p:blipFill>
          <a:blip r:embed="rId2" cstate="print">
            <a:lum bright="70000" contrast="-70000"/>
          </a:blip>
          <a:stretch>
            <a:fillRect/>
          </a:stretch>
        </p:blipFill>
        <p:spPr>
          <a:xfrm>
            <a:off x="251520" y="188640"/>
            <a:ext cx="8578820" cy="6336704"/>
          </a:xfrm>
          <a:prstGeom prst="rect">
            <a:avLst/>
          </a:prstGeom>
        </p:spPr>
      </p:pic>
      <p:sp>
        <p:nvSpPr>
          <p:cNvPr id="5" name="4 Subtítulo"/>
          <p:cNvSpPr>
            <a:spLocks noGrp="1"/>
          </p:cNvSpPr>
          <p:nvPr>
            <p:ph type="subTitle" idx="1"/>
          </p:nvPr>
        </p:nvSpPr>
        <p:spPr>
          <a:xfrm>
            <a:off x="323528" y="404664"/>
            <a:ext cx="8568952" cy="6048672"/>
          </a:xfrm>
        </p:spPr>
        <p:txBody>
          <a:bodyPr>
            <a:normAutofit lnSpcReduction="10000"/>
          </a:bodyPr>
          <a:lstStyle/>
          <a:p>
            <a:pPr algn="just"/>
            <a:r>
              <a:rPr lang="es-EC" sz="2800" dirty="0" smtClean="0">
                <a:solidFill>
                  <a:schemeClr val="tx1"/>
                </a:solidFill>
              </a:rPr>
              <a:t>La constitución típica de un aerogenerador incluye principalmente los siguientes elementos:</a:t>
            </a:r>
          </a:p>
          <a:p>
            <a:pPr lvl="0" algn="just"/>
            <a:r>
              <a:rPr lang="es-EC" b="1" dirty="0" smtClean="0">
                <a:solidFill>
                  <a:schemeClr val="tx1"/>
                </a:solidFill>
              </a:rPr>
              <a:t>Pa</a:t>
            </a:r>
            <a:r>
              <a:rPr lang="es-EC" sz="2800" b="1" dirty="0" smtClean="0">
                <a:solidFill>
                  <a:schemeClr val="tx1"/>
                </a:solidFill>
              </a:rPr>
              <a:t>las del Rotor: </a:t>
            </a:r>
            <a:r>
              <a:rPr lang="es-EC" sz="2800" dirty="0" smtClean="0">
                <a:solidFill>
                  <a:schemeClr val="tx1"/>
                </a:solidFill>
              </a:rPr>
              <a:t>capturan el viento y transmiten su potencia hacia el buje.</a:t>
            </a:r>
          </a:p>
          <a:p>
            <a:pPr lvl="0" algn="just"/>
            <a:r>
              <a:rPr lang="es-EC" sz="2800" b="1" dirty="0" smtClean="0">
                <a:solidFill>
                  <a:schemeClr val="tx1"/>
                </a:solidFill>
              </a:rPr>
              <a:t>Buje:</a:t>
            </a:r>
            <a:r>
              <a:rPr lang="es-EC" sz="2800" dirty="0" smtClean="0">
                <a:solidFill>
                  <a:schemeClr val="tx1"/>
                </a:solidFill>
              </a:rPr>
              <a:t> permite acoplar el rotor al eje de baja velocidad del aerogenerador.</a:t>
            </a:r>
          </a:p>
          <a:p>
            <a:pPr algn="just"/>
            <a:r>
              <a:rPr lang="es-EC" sz="2800" b="1" dirty="0" smtClean="0">
                <a:solidFill>
                  <a:schemeClr val="tx1"/>
                </a:solidFill>
              </a:rPr>
              <a:t>Sistema Activo de Giro de Pala (PITCH CHANGE MECHANISM): </a:t>
            </a:r>
            <a:r>
              <a:rPr lang="es-EC" sz="2800" dirty="0" smtClean="0">
                <a:solidFill>
                  <a:schemeClr val="tx1"/>
                </a:solidFill>
              </a:rPr>
              <a:t>controla las actuaciones de la máquina</a:t>
            </a:r>
          </a:p>
          <a:p>
            <a:pPr algn="just"/>
            <a:r>
              <a:rPr lang="es-EC" sz="2800" b="1" dirty="0" smtClean="0">
                <a:solidFill>
                  <a:schemeClr val="tx1"/>
                </a:solidFill>
              </a:rPr>
              <a:t>Sistema Hidráulico: </a:t>
            </a:r>
            <a:r>
              <a:rPr lang="es-EC" sz="2800" dirty="0" smtClean="0">
                <a:solidFill>
                  <a:schemeClr val="tx1"/>
                </a:solidFill>
              </a:rPr>
              <a:t>Dentro del buje hay un sistema hidráulico que permite el movimiento de las palas en torno a su eje longitudinal.</a:t>
            </a:r>
          </a:p>
          <a:p>
            <a:pPr lvl="0" algn="just"/>
            <a:r>
              <a:rPr lang="es-EC" sz="2800" b="1" dirty="0" smtClean="0">
                <a:solidFill>
                  <a:schemeClr val="tx1"/>
                </a:solidFill>
              </a:rPr>
              <a:t>Sistema de Bloqueo del Rotor: </a:t>
            </a:r>
            <a:r>
              <a:rPr lang="es-EC" sz="2800" dirty="0" smtClean="0">
                <a:solidFill>
                  <a:schemeClr val="tx1"/>
                </a:solidFill>
              </a:rPr>
              <a:t>Es necesario cuando se debe realizar algún tipo de mantenimiento dentro del buje.</a:t>
            </a:r>
          </a:p>
          <a:p>
            <a:pPr algn="just"/>
            <a:endParaRPr lang="es-EC" sz="2800" dirty="0" smtClean="0">
              <a:solidFill>
                <a:schemeClr val="tx1"/>
              </a:solidFill>
            </a:endParaRPr>
          </a:p>
          <a:p>
            <a:pPr lvl="0" algn="just"/>
            <a:endParaRPr lang="es-EC" sz="2800" dirty="0" smtClean="0">
              <a:solidFill>
                <a:schemeClr val="tx1"/>
              </a:solidFill>
            </a:endParaRPr>
          </a:p>
          <a:p>
            <a:pPr lvl="0" algn="just"/>
            <a:endParaRPr lang="es-EC" sz="2800" dirty="0" smtClean="0">
              <a:solidFill>
                <a:schemeClr val="tx1"/>
              </a:solidFill>
            </a:endParaRPr>
          </a:p>
          <a:p>
            <a:pPr algn="just"/>
            <a:endParaRPr lang="es-EC" dirty="0" smtClean="0"/>
          </a:p>
          <a:p>
            <a:pPr algn="just"/>
            <a:endParaRPr lang="es-EC" sz="2800" dirty="0" smtClean="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eolica-01.jpg"/>
          <p:cNvPicPr>
            <a:picLocks noChangeAspect="1"/>
          </p:cNvPicPr>
          <p:nvPr/>
        </p:nvPicPr>
        <p:blipFill>
          <a:blip r:embed="rId2" cstate="print">
            <a:lum bright="70000" contrast="-70000"/>
          </a:blip>
          <a:stretch>
            <a:fillRect/>
          </a:stretch>
        </p:blipFill>
        <p:spPr>
          <a:xfrm>
            <a:off x="251520" y="188640"/>
            <a:ext cx="8578820" cy="6336704"/>
          </a:xfrm>
          <a:prstGeom prst="rect">
            <a:avLst/>
          </a:prstGeom>
        </p:spPr>
      </p:pic>
      <p:sp>
        <p:nvSpPr>
          <p:cNvPr id="5" name="4 Subtítulo"/>
          <p:cNvSpPr>
            <a:spLocks noGrp="1"/>
          </p:cNvSpPr>
          <p:nvPr>
            <p:ph type="subTitle" idx="1"/>
          </p:nvPr>
        </p:nvSpPr>
        <p:spPr>
          <a:xfrm>
            <a:off x="539552" y="404664"/>
            <a:ext cx="8064896" cy="6048672"/>
          </a:xfrm>
        </p:spPr>
        <p:txBody>
          <a:bodyPr>
            <a:normAutofit fontScale="92500"/>
          </a:bodyPr>
          <a:lstStyle/>
          <a:p>
            <a:pPr algn="just"/>
            <a:r>
              <a:rPr lang="es-EC" sz="2800" b="1" dirty="0" smtClean="0">
                <a:solidFill>
                  <a:schemeClr val="tx1"/>
                </a:solidFill>
              </a:rPr>
              <a:t>Mecanismo de Control de Balanceo: </a:t>
            </a:r>
            <a:r>
              <a:rPr lang="es-EC" sz="2800" dirty="0" smtClean="0">
                <a:solidFill>
                  <a:schemeClr val="tx1"/>
                </a:solidFill>
              </a:rPr>
              <a:t>este mecanismo controla el movimiento del rotor perpendicular a su plano de rotación, permitiendo reducir las cargas de fatiga en toda la aeroturbinas.</a:t>
            </a:r>
          </a:p>
          <a:p>
            <a:pPr lvl="0" algn="just"/>
            <a:r>
              <a:rPr lang="es-EC" sz="2800" b="1" dirty="0" smtClean="0">
                <a:solidFill>
                  <a:schemeClr val="tx1"/>
                </a:solidFill>
              </a:rPr>
              <a:t>Góndola: </a:t>
            </a:r>
            <a:r>
              <a:rPr lang="es-EC" sz="2800" dirty="0" smtClean="0">
                <a:solidFill>
                  <a:schemeClr val="tx1"/>
                </a:solidFill>
              </a:rPr>
              <a:t>incluye el multiplicador y el generador eléctrico.</a:t>
            </a:r>
          </a:p>
          <a:p>
            <a:pPr lvl="0" algn="l"/>
            <a:r>
              <a:rPr lang="es-EC" sz="2800" b="1" dirty="0" smtClean="0">
                <a:solidFill>
                  <a:schemeClr val="tx1"/>
                </a:solidFill>
              </a:rPr>
              <a:t>Acoplamiento Fijo entre el Buje y el eje de Baja Velocidad: </a:t>
            </a:r>
            <a:r>
              <a:rPr lang="es-EC" sz="2800" dirty="0" smtClean="0">
                <a:solidFill>
                  <a:schemeClr val="tx1"/>
                </a:solidFill>
              </a:rPr>
              <a:t>Permite transmitir el movimiento del rotor eólico, al capturar las palas la energía del viento.</a:t>
            </a:r>
          </a:p>
          <a:p>
            <a:pPr lvl="0" algn="l"/>
            <a:r>
              <a:rPr lang="es-EC" sz="2800" b="1" dirty="0" smtClean="0">
                <a:solidFill>
                  <a:schemeClr val="tx1"/>
                </a:solidFill>
              </a:rPr>
              <a:t>Caja Multiplicadora: </a:t>
            </a:r>
            <a:r>
              <a:rPr lang="es-EC" sz="2800" dirty="0" smtClean="0">
                <a:solidFill>
                  <a:schemeClr val="tx1"/>
                </a:solidFill>
              </a:rPr>
              <a:t>Esta formada por engranajes que convierten el torque alto del viento con velocidades bajas, en velocidades altas con torque bajo en el Generador.</a:t>
            </a:r>
          </a:p>
          <a:p>
            <a:pPr algn="l"/>
            <a:r>
              <a:rPr lang="es-EC" sz="2800" b="1" dirty="0" smtClean="0">
                <a:solidFill>
                  <a:schemeClr val="tx1"/>
                </a:solidFill>
              </a:rPr>
              <a:t>Base Vibratoria de Sujeción: </a:t>
            </a:r>
            <a:r>
              <a:rPr lang="es-EC" sz="2800" dirty="0" smtClean="0">
                <a:solidFill>
                  <a:schemeClr val="tx1"/>
                </a:solidFill>
              </a:rPr>
              <a:t>Es una base diseñada para absorber cargas radiales y longitudinales altas. </a:t>
            </a:r>
          </a:p>
          <a:p>
            <a:pPr lvl="0" algn="l"/>
            <a:endParaRPr lang="es-EC" sz="2800" dirty="0" smtClean="0">
              <a:solidFill>
                <a:schemeClr val="tx1"/>
              </a:solidFill>
            </a:endParaRPr>
          </a:p>
          <a:p>
            <a:pPr algn="l"/>
            <a:endParaRPr lang="es-EC" sz="2800" dirty="0" smtClean="0">
              <a:solidFill>
                <a:schemeClr val="tx1"/>
              </a:solidFill>
            </a:endParaRPr>
          </a:p>
          <a:p>
            <a:pPr lvl="0" algn="l"/>
            <a:endParaRPr lang="es-EC" sz="2800" dirty="0" smtClean="0">
              <a:solidFill>
                <a:schemeClr val="tx1"/>
              </a:solidFill>
            </a:endParaRPr>
          </a:p>
          <a:p>
            <a:pPr lvl="0" algn="just"/>
            <a:endParaRPr lang="es-EC" sz="2800" dirty="0" smtClean="0">
              <a:solidFill>
                <a:schemeClr val="tx1"/>
              </a:solidFill>
            </a:endParaRPr>
          </a:p>
          <a:p>
            <a:pPr lvl="0" algn="just"/>
            <a:endParaRPr lang="es-EC" sz="2800" dirty="0" smtClean="0">
              <a:solidFill>
                <a:schemeClr val="tx1"/>
              </a:solidFill>
            </a:endParaRPr>
          </a:p>
          <a:p>
            <a:pPr algn="just"/>
            <a:endParaRPr lang="es-EC" sz="2800" dirty="0" smtClean="0">
              <a:solidFill>
                <a:schemeClr val="tx1"/>
              </a:solidFill>
            </a:endParaRPr>
          </a:p>
          <a:p>
            <a:pPr algn="just"/>
            <a:endParaRPr lang="es-EC" sz="2800" dirty="0" smtClean="0">
              <a:solidFill>
                <a:schemeClr val="tx1"/>
              </a:solidFill>
            </a:endParaRPr>
          </a:p>
          <a:p>
            <a:pPr algn="just"/>
            <a:endParaRPr lang="es-EC" sz="2800" dirty="0" smtClean="0"/>
          </a:p>
          <a:p>
            <a:pPr lvl="0" algn="just"/>
            <a:endParaRPr lang="es-EC" sz="2800" dirty="0" smtClean="0">
              <a:solidFill>
                <a:schemeClr val="tx1"/>
              </a:solidFill>
            </a:endParaRPr>
          </a:p>
          <a:p>
            <a:endParaRPr lang="es-EC"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eolica-01.jpg"/>
          <p:cNvPicPr>
            <a:picLocks noChangeAspect="1"/>
          </p:cNvPicPr>
          <p:nvPr/>
        </p:nvPicPr>
        <p:blipFill>
          <a:blip r:embed="rId2" cstate="print">
            <a:lum bright="70000" contrast="-70000"/>
          </a:blip>
          <a:stretch>
            <a:fillRect/>
          </a:stretch>
        </p:blipFill>
        <p:spPr>
          <a:xfrm>
            <a:off x="251520" y="188640"/>
            <a:ext cx="8578820" cy="6336704"/>
          </a:xfrm>
          <a:prstGeom prst="rect">
            <a:avLst/>
          </a:prstGeom>
        </p:spPr>
      </p:pic>
      <p:sp>
        <p:nvSpPr>
          <p:cNvPr id="5" name="4 Subtítulo"/>
          <p:cNvSpPr>
            <a:spLocks noGrp="1"/>
          </p:cNvSpPr>
          <p:nvPr>
            <p:ph type="subTitle" idx="1"/>
          </p:nvPr>
        </p:nvSpPr>
        <p:spPr>
          <a:xfrm>
            <a:off x="539552" y="404664"/>
            <a:ext cx="8064896" cy="6048672"/>
          </a:xfrm>
        </p:spPr>
        <p:txBody>
          <a:bodyPr>
            <a:normAutofit fontScale="92500"/>
          </a:bodyPr>
          <a:lstStyle/>
          <a:p>
            <a:pPr lvl="0" algn="just"/>
            <a:r>
              <a:rPr lang="es-EC" sz="2800" b="1" dirty="0" smtClean="0">
                <a:solidFill>
                  <a:schemeClr val="tx1"/>
                </a:solidFill>
              </a:rPr>
              <a:t>Base Vibratoria de Sujeción: </a:t>
            </a:r>
            <a:r>
              <a:rPr lang="es-EC" sz="2800" dirty="0" smtClean="0">
                <a:solidFill>
                  <a:schemeClr val="tx1"/>
                </a:solidFill>
              </a:rPr>
              <a:t>Es una base diseñada para absorber cargas radiales y longitudinales altas. </a:t>
            </a:r>
          </a:p>
          <a:p>
            <a:pPr lvl="0" algn="just"/>
            <a:r>
              <a:rPr lang="es-EC" sz="2800" b="1" dirty="0" smtClean="0">
                <a:solidFill>
                  <a:schemeClr val="tx1"/>
                </a:solidFill>
              </a:rPr>
              <a:t>Acoplamiento Flexible: </a:t>
            </a:r>
            <a:r>
              <a:rPr lang="es-EC" sz="2800" dirty="0" smtClean="0">
                <a:solidFill>
                  <a:schemeClr val="tx1"/>
                </a:solidFill>
              </a:rPr>
              <a:t>Acopla el eje de salida de la caja multiplicadora con el eje de alta velocidad del generador.</a:t>
            </a:r>
          </a:p>
          <a:p>
            <a:pPr lvl="0" algn="just"/>
            <a:r>
              <a:rPr lang="es-EC" sz="2800" b="1" dirty="0" smtClean="0">
                <a:solidFill>
                  <a:schemeClr val="tx1"/>
                </a:solidFill>
              </a:rPr>
              <a:t>Eje del Generador: </a:t>
            </a:r>
            <a:r>
              <a:rPr lang="es-EC" sz="2800" dirty="0" smtClean="0">
                <a:solidFill>
                  <a:schemeClr val="tx1"/>
                </a:solidFill>
              </a:rPr>
              <a:t>Eje de alta velocidad del tren de potencia gira a la velocidad necesaria para permitir el funcionamiento del generador eléctrico.</a:t>
            </a:r>
          </a:p>
          <a:p>
            <a:pPr algn="just"/>
            <a:r>
              <a:rPr lang="es-EC" sz="2800" b="1" dirty="0" smtClean="0">
                <a:solidFill>
                  <a:schemeClr val="tx1"/>
                </a:solidFill>
              </a:rPr>
              <a:t>Freno del Rotor: </a:t>
            </a:r>
            <a:r>
              <a:rPr lang="es-EC" sz="2800" dirty="0" smtClean="0">
                <a:solidFill>
                  <a:schemeClr val="tx1"/>
                </a:solidFill>
              </a:rPr>
              <a:t>El freno mecánico se utiliza en caso de fallo del freno aerodinámico, o durante las labores de mantenimiento de la turbina.</a:t>
            </a:r>
          </a:p>
          <a:p>
            <a:pPr lvl="0" algn="just"/>
            <a:r>
              <a:rPr lang="es-EC" sz="2800" b="1" dirty="0" smtClean="0">
                <a:solidFill>
                  <a:schemeClr val="tx1"/>
                </a:solidFill>
              </a:rPr>
              <a:t>Generador:</a:t>
            </a:r>
            <a:r>
              <a:rPr lang="es-EC" sz="2800" dirty="0" smtClean="0">
                <a:solidFill>
                  <a:schemeClr val="tx1"/>
                </a:solidFill>
              </a:rPr>
              <a:t> Convierte la energía mecánica en eléctrica.</a:t>
            </a:r>
          </a:p>
          <a:p>
            <a:pPr lvl="0" algn="just"/>
            <a:r>
              <a:rPr lang="es-EC" sz="2800" b="1" dirty="0" smtClean="0">
                <a:solidFill>
                  <a:schemeClr val="tx1"/>
                </a:solidFill>
              </a:rPr>
              <a:t>Sistema Hidráulico: </a:t>
            </a:r>
            <a:r>
              <a:rPr lang="es-EC" sz="2800" dirty="0" smtClean="0">
                <a:solidFill>
                  <a:schemeClr val="tx1"/>
                </a:solidFill>
              </a:rPr>
              <a:t>El sistema hidráulico es utilizado para restaurar los frenos aerodinámicos del aerogenerador.</a:t>
            </a:r>
          </a:p>
          <a:p>
            <a:pPr algn="just"/>
            <a:endParaRPr lang="es-EC" sz="2400" dirty="0" smtClean="0">
              <a:solidFill>
                <a:schemeClr val="tx1"/>
              </a:solidFill>
            </a:endParaRPr>
          </a:p>
          <a:p>
            <a:pPr algn="just"/>
            <a:endParaRPr lang="es-EC" sz="2400" dirty="0" smtClean="0"/>
          </a:p>
          <a:p>
            <a:pPr lvl="0" algn="just"/>
            <a:endParaRPr lang="es-EC" sz="2400"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eolica-01.jpg"/>
          <p:cNvPicPr>
            <a:picLocks noChangeAspect="1"/>
          </p:cNvPicPr>
          <p:nvPr/>
        </p:nvPicPr>
        <p:blipFill>
          <a:blip r:embed="rId2" cstate="print">
            <a:lum bright="70000" contrast="-70000"/>
          </a:blip>
          <a:stretch>
            <a:fillRect/>
          </a:stretch>
        </p:blipFill>
        <p:spPr>
          <a:xfrm>
            <a:off x="251520" y="188640"/>
            <a:ext cx="8578820" cy="6336704"/>
          </a:xfrm>
          <a:prstGeom prst="rect">
            <a:avLst/>
          </a:prstGeom>
        </p:spPr>
      </p:pic>
      <p:sp>
        <p:nvSpPr>
          <p:cNvPr id="5" name="4 Subtítulo"/>
          <p:cNvSpPr>
            <a:spLocks noGrp="1"/>
          </p:cNvSpPr>
          <p:nvPr>
            <p:ph type="subTitle" idx="1"/>
          </p:nvPr>
        </p:nvSpPr>
        <p:spPr>
          <a:xfrm>
            <a:off x="539552" y="404664"/>
            <a:ext cx="8064896" cy="6048672"/>
          </a:xfrm>
        </p:spPr>
        <p:txBody>
          <a:bodyPr>
            <a:normAutofit/>
          </a:bodyPr>
          <a:lstStyle/>
          <a:p>
            <a:pPr lvl="0" algn="just"/>
            <a:r>
              <a:rPr lang="es-EC" sz="2600" b="1" dirty="0" smtClean="0">
                <a:solidFill>
                  <a:schemeClr val="tx1"/>
                </a:solidFill>
              </a:rPr>
              <a:t>Mecanismo de Orientación (</a:t>
            </a:r>
            <a:r>
              <a:rPr lang="es-EC" sz="2600" b="1" dirty="0" err="1" smtClean="0">
                <a:solidFill>
                  <a:schemeClr val="tx1"/>
                </a:solidFill>
              </a:rPr>
              <a:t>Yaw</a:t>
            </a:r>
            <a:r>
              <a:rPr lang="es-EC" sz="2600" b="1" dirty="0" smtClean="0">
                <a:solidFill>
                  <a:schemeClr val="tx1"/>
                </a:solidFill>
              </a:rPr>
              <a:t> Drive) : </a:t>
            </a:r>
            <a:r>
              <a:rPr lang="es-EC" sz="2600" dirty="0" smtClean="0">
                <a:solidFill>
                  <a:schemeClr val="tx1"/>
                </a:solidFill>
              </a:rPr>
              <a:t>Es activado por el controlador electrónico, que vigila la dirección del viento utilizando la veleta.</a:t>
            </a:r>
          </a:p>
          <a:p>
            <a:pPr lvl="0" algn="just"/>
            <a:r>
              <a:rPr lang="es-EC" sz="2600" b="1" dirty="0" smtClean="0">
                <a:solidFill>
                  <a:schemeClr val="tx1"/>
                </a:solidFill>
              </a:rPr>
              <a:t>Anemómetro y Veleta: </a:t>
            </a:r>
            <a:r>
              <a:rPr lang="es-EC" sz="2600" dirty="0" smtClean="0">
                <a:solidFill>
                  <a:schemeClr val="tx1"/>
                </a:solidFill>
              </a:rPr>
              <a:t> El anemómetro y la veleta se utilizan para medir la velocidad y la dirección del viento.</a:t>
            </a:r>
          </a:p>
          <a:p>
            <a:pPr lvl="0" algn="just"/>
            <a:r>
              <a:rPr lang="es-EC" sz="2600" b="1" dirty="0" smtClean="0">
                <a:solidFill>
                  <a:schemeClr val="tx1"/>
                </a:solidFill>
              </a:rPr>
              <a:t>Controlador Electrónico: </a:t>
            </a:r>
            <a:r>
              <a:rPr lang="es-EC" sz="2600" dirty="0" smtClean="0">
                <a:solidFill>
                  <a:schemeClr val="tx1"/>
                </a:solidFill>
              </a:rPr>
              <a:t>monitoriza las condiciones del aerogenerador y controla el mecanismo de orientación.</a:t>
            </a:r>
          </a:p>
          <a:p>
            <a:pPr lvl="0" algn="just"/>
            <a:r>
              <a:rPr lang="es-EC" sz="2600" b="1" dirty="0" smtClean="0">
                <a:solidFill>
                  <a:schemeClr val="tx1"/>
                </a:solidFill>
              </a:rPr>
              <a:t>Plataforma: </a:t>
            </a:r>
            <a:r>
              <a:rPr lang="es-EC" sz="2600" dirty="0" smtClean="0">
                <a:solidFill>
                  <a:schemeClr val="tx1"/>
                </a:solidFill>
              </a:rPr>
              <a:t>Es la plataforma que sirve de soporte a la máquina.</a:t>
            </a:r>
          </a:p>
          <a:p>
            <a:pPr lvl="0" algn="just"/>
            <a:r>
              <a:rPr lang="es-EC" sz="2600" b="1" dirty="0" smtClean="0">
                <a:solidFill>
                  <a:schemeClr val="tx1"/>
                </a:solidFill>
              </a:rPr>
              <a:t>Torre : </a:t>
            </a:r>
            <a:r>
              <a:rPr lang="es-EC" sz="2600" dirty="0" smtClean="0">
                <a:solidFill>
                  <a:schemeClr val="tx1"/>
                </a:solidFill>
              </a:rPr>
              <a:t>Estructura metálica que soporta la góndola. </a:t>
            </a:r>
          </a:p>
          <a:p>
            <a:pPr lvl="0" algn="just"/>
            <a:endParaRPr lang="es-EC" sz="2600"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eolica-01.jpg"/>
          <p:cNvPicPr>
            <a:picLocks noChangeAspect="1"/>
          </p:cNvPicPr>
          <p:nvPr/>
        </p:nvPicPr>
        <p:blipFill>
          <a:blip r:embed="rId2" cstate="print">
            <a:lum bright="70000" contrast="-70000"/>
          </a:blip>
          <a:stretch>
            <a:fillRect/>
          </a:stretch>
        </p:blipFill>
        <p:spPr>
          <a:xfrm>
            <a:off x="251520" y="188640"/>
            <a:ext cx="8578820" cy="6336704"/>
          </a:xfrm>
          <a:prstGeom prst="rect">
            <a:avLst/>
          </a:prstGeom>
        </p:spPr>
      </p:pic>
      <p:sp>
        <p:nvSpPr>
          <p:cNvPr id="5" name="4 Subtítulo"/>
          <p:cNvSpPr>
            <a:spLocks noGrp="1"/>
          </p:cNvSpPr>
          <p:nvPr>
            <p:ph type="subTitle" idx="1"/>
          </p:nvPr>
        </p:nvSpPr>
        <p:spPr>
          <a:xfrm>
            <a:off x="539552" y="404664"/>
            <a:ext cx="8064896" cy="6048672"/>
          </a:xfrm>
        </p:spPr>
        <p:txBody>
          <a:bodyPr>
            <a:normAutofit lnSpcReduction="10000"/>
          </a:bodyPr>
          <a:lstStyle/>
          <a:p>
            <a:pPr lvl="0"/>
            <a:r>
              <a:rPr lang="es-EC" sz="2800" b="1" dirty="0" smtClean="0">
                <a:solidFill>
                  <a:schemeClr val="tx1"/>
                </a:solidFill>
              </a:rPr>
              <a:t>La ley de Betz - Teoría de la cantidad de movimiento</a:t>
            </a:r>
            <a:endParaRPr lang="es-EC" sz="2800" dirty="0" smtClean="0">
              <a:solidFill>
                <a:schemeClr val="tx1"/>
              </a:solidFill>
            </a:endParaRPr>
          </a:p>
          <a:p>
            <a:endParaRPr lang="es-EC" dirty="0" smtClean="0"/>
          </a:p>
          <a:p>
            <a:endParaRPr lang="es-EC" dirty="0" smtClean="0"/>
          </a:p>
          <a:p>
            <a:endParaRPr lang="es-EC" dirty="0" smtClean="0"/>
          </a:p>
          <a:p>
            <a:endParaRPr lang="es-EC" dirty="0" smtClean="0"/>
          </a:p>
          <a:p>
            <a:endParaRPr lang="es-EC" dirty="0" smtClean="0"/>
          </a:p>
          <a:p>
            <a:endParaRPr lang="es-EC" dirty="0" smtClean="0"/>
          </a:p>
          <a:p>
            <a:pPr algn="just"/>
            <a:r>
              <a:rPr lang="es-EC" sz="2400" b="1" dirty="0" smtClean="0">
                <a:solidFill>
                  <a:schemeClr val="tx1"/>
                </a:solidFill>
              </a:rPr>
              <a:t>A</a:t>
            </a:r>
            <a:r>
              <a:rPr lang="es-EC" sz="2400" b="1" baseline="-25000" dirty="0" smtClean="0">
                <a:solidFill>
                  <a:schemeClr val="tx1"/>
                </a:solidFill>
              </a:rPr>
              <a:t>1</a:t>
            </a:r>
            <a:r>
              <a:rPr lang="es-EC" sz="2400" b="1" dirty="0" smtClean="0">
                <a:solidFill>
                  <a:schemeClr val="tx1"/>
                </a:solidFill>
              </a:rPr>
              <a:t>  </a:t>
            </a:r>
            <a:r>
              <a:rPr lang="es-EC" sz="2400" dirty="0" smtClean="0">
                <a:solidFill>
                  <a:schemeClr val="tx1"/>
                </a:solidFill>
              </a:rPr>
              <a:t>:Sección aguas arriba del rotor (antes de llegar al rotor)</a:t>
            </a:r>
          </a:p>
          <a:p>
            <a:pPr algn="just"/>
            <a:r>
              <a:rPr lang="es-EC" sz="2400" b="1" dirty="0" smtClean="0">
                <a:solidFill>
                  <a:schemeClr val="tx1"/>
                </a:solidFill>
              </a:rPr>
              <a:t>V</a:t>
            </a:r>
            <a:r>
              <a:rPr lang="es-EC" sz="2400" b="1" baseline="-25000" dirty="0" smtClean="0">
                <a:solidFill>
                  <a:schemeClr val="tx1"/>
                </a:solidFill>
              </a:rPr>
              <a:t>1 </a:t>
            </a:r>
            <a:r>
              <a:rPr lang="es-EC" sz="2400" dirty="0" smtClean="0">
                <a:solidFill>
                  <a:schemeClr val="tx1"/>
                </a:solidFill>
              </a:rPr>
              <a:t> :Velocidad incidente del viento en la sección A</a:t>
            </a:r>
            <a:r>
              <a:rPr lang="es-EC" sz="2400" baseline="-25000" dirty="0" smtClean="0">
                <a:solidFill>
                  <a:schemeClr val="tx1"/>
                </a:solidFill>
              </a:rPr>
              <a:t>1</a:t>
            </a:r>
          </a:p>
          <a:p>
            <a:pPr algn="just"/>
            <a:r>
              <a:rPr lang="es-EC" sz="2400" b="1" dirty="0" smtClean="0">
                <a:solidFill>
                  <a:schemeClr val="tx1"/>
                </a:solidFill>
              </a:rPr>
              <a:t>V</a:t>
            </a:r>
            <a:r>
              <a:rPr lang="es-EC" sz="2400" dirty="0" smtClean="0">
                <a:solidFill>
                  <a:schemeClr val="tx1"/>
                </a:solidFill>
              </a:rPr>
              <a:t>   :Velocidad en la proximidades del rotor </a:t>
            </a:r>
          </a:p>
          <a:p>
            <a:pPr algn="just"/>
            <a:r>
              <a:rPr lang="es-EC" sz="2400" b="1" dirty="0" smtClean="0">
                <a:solidFill>
                  <a:schemeClr val="tx1"/>
                </a:solidFill>
              </a:rPr>
              <a:t>A</a:t>
            </a:r>
            <a:r>
              <a:rPr lang="es-EC" sz="2400" b="1" baseline="-25000" dirty="0" smtClean="0">
                <a:solidFill>
                  <a:schemeClr val="tx1"/>
                </a:solidFill>
              </a:rPr>
              <a:t>2</a:t>
            </a:r>
            <a:r>
              <a:rPr lang="es-EC" sz="2400" baseline="-25000" dirty="0" smtClean="0">
                <a:solidFill>
                  <a:schemeClr val="tx1"/>
                </a:solidFill>
              </a:rPr>
              <a:t> </a:t>
            </a:r>
            <a:r>
              <a:rPr lang="es-EC" sz="2400" dirty="0" smtClean="0">
                <a:solidFill>
                  <a:schemeClr val="tx1"/>
                </a:solidFill>
              </a:rPr>
              <a:t> :Sección aguas abajo del rotor (después de pasar el rotor)</a:t>
            </a:r>
          </a:p>
          <a:p>
            <a:pPr algn="just"/>
            <a:r>
              <a:rPr lang="es-EC" sz="2400" b="1" dirty="0" smtClean="0">
                <a:solidFill>
                  <a:schemeClr val="tx1"/>
                </a:solidFill>
              </a:rPr>
              <a:t>V</a:t>
            </a:r>
            <a:r>
              <a:rPr lang="es-EC" sz="2400" b="1" baseline="-25000" dirty="0" smtClean="0">
                <a:solidFill>
                  <a:schemeClr val="tx1"/>
                </a:solidFill>
              </a:rPr>
              <a:t>2 </a:t>
            </a:r>
            <a:r>
              <a:rPr lang="es-EC" sz="2400" dirty="0" smtClean="0">
                <a:solidFill>
                  <a:schemeClr val="tx1"/>
                </a:solidFill>
              </a:rPr>
              <a:t> :Velocidad incidente del viento en la sección A</a:t>
            </a:r>
            <a:r>
              <a:rPr lang="es-EC" sz="2400" baseline="-25000" dirty="0" smtClean="0">
                <a:solidFill>
                  <a:schemeClr val="tx1"/>
                </a:solidFill>
              </a:rPr>
              <a:t>2</a:t>
            </a:r>
            <a:endParaRPr lang="es-EC" sz="2400" dirty="0" smtClean="0">
              <a:solidFill>
                <a:schemeClr val="tx1"/>
              </a:solidFill>
            </a:endParaRPr>
          </a:p>
          <a:p>
            <a:pPr algn="just"/>
            <a:endParaRPr lang="es-EC" sz="2400" dirty="0">
              <a:solidFill>
                <a:schemeClr val="tx1"/>
              </a:solidFill>
            </a:endParaRPr>
          </a:p>
        </p:txBody>
      </p:sp>
      <p:pic>
        <p:nvPicPr>
          <p:cNvPr id="3" name="2 Imagen"/>
          <p:cNvPicPr/>
          <p:nvPr/>
        </p:nvPicPr>
        <p:blipFill>
          <a:blip r:embed="rId3" cstate="print"/>
          <a:srcRect/>
          <a:stretch>
            <a:fillRect/>
          </a:stretch>
        </p:blipFill>
        <p:spPr bwMode="auto">
          <a:xfrm>
            <a:off x="2555776" y="1124744"/>
            <a:ext cx="3966353" cy="2380890"/>
          </a:xfrm>
          <a:prstGeom prst="rect">
            <a:avLst/>
          </a:prstGeom>
          <a:noFill/>
          <a:ln w="9525">
            <a:noFill/>
            <a:miter lim="800000"/>
            <a:headEnd/>
            <a:tailEnd/>
          </a:ln>
        </p:spPr>
      </p:pic>
      <p:sp>
        <p:nvSpPr>
          <p:cNvPr id="20482" name="AutoShape 2"/>
          <p:cNvSpPr>
            <a:spLocks noChangeArrowheads="1"/>
          </p:cNvSpPr>
          <p:nvPr/>
        </p:nvSpPr>
        <p:spPr bwMode="auto">
          <a:xfrm>
            <a:off x="3131840" y="3501008"/>
            <a:ext cx="2952328" cy="383555"/>
          </a:xfrm>
          <a:prstGeom prst="roundRect">
            <a:avLst>
              <a:gd name="adj" fmla="val 16667"/>
            </a:avLst>
          </a:prstGeom>
          <a:gradFill rotWithShape="1">
            <a:gsLst>
              <a:gs pos="0">
                <a:srgbClr val="EAF1DD">
                  <a:alpha val="67000"/>
                </a:srgbClr>
              </a:gs>
              <a:gs pos="100000">
                <a:srgbClr val="D6E3BC">
                  <a:alpha val="64999"/>
                </a:srgbClr>
              </a:gs>
            </a:gsLst>
            <a:path path="shape">
              <a:fillToRect l="50000" t="50000" r="50000" b="50000"/>
            </a:path>
          </a:grad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dirty="0" smtClean="0">
                <a:ln>
                  <a:noFill/>
                </a:ln>
                <a:solidFill>
                  <a:schemeClr val="tx1"/>
                </a:solidFill>
                <a:effectLst/>
                <a:latin typeface="Calibri" pitchFamily="34" charset="0"/>
                <a:cs typeface="Arial" pitchFamily="34" charset="0"/>
              </a:rPr>
              <a:t>Tubo de corriente en un aerogenerador </a:t>
            </a:r>
            <a:endParaRPr kumimoji="0" lang="es-EC"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20483" name="Rectangle 3"/>
          <p:cNvSpPr>
            <a:spLocks noChangeArrowheads="1"/>
          </p:cNvSpPr>
          <p:nvPr/>
        </p:nvSpPr>
        <p:spPr bwMode="auto">
          <a:xfrm>
            <a:off x="2555776" y="1052736"/>
            <a:ext cx="4067175" cy="2914650"/>
          </a:xfrm>
          <a:prstGeom prst="rect">
            <a:avLst/>
          </a:prstGeom>
          <a:noFill/>
          <a:ln w="28575">
            <a:solidFill>
              <a:srgbClr val="006699"/>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eolica-01.jpg"/>
          <p:cNvPicPr>
            <a:picLocks noChangeAspect="1"/>
          </p:cNvPicPr>
          <p:nvPr/>
        </p:nvPicPr>
        <p:blipFill>
          <a:blip r:embed="rId2" cstate="print">
            <a:lum bright="70000" contrast="-70000"/>
          </a:blip>
          <a:stretch>
            <a:fillRect/>
          </a:stretch>
        </p:blipFill>
        <p:spPr>
          <a:xfrm>
            <a:off x="251520" y="188640"/>
            <a:ext cx="8578820" cy="6336704"/>
          </a:xfrm>
          <a:prstGeom prst="rect">
            <a:avLst/>
          </a:prstGeom>
        </p:spPr>
      </p:pic>
      <p:sp>
        <p:nvSpPr>
          <p:cNvPr id="5" name="4 Subtítulo"/>
          <p:cNvSpPr>
            <a:spLocks noGrp="1"/>
          </p:cNvSpPr>
          <p:nvPr>
            <p:ph type="subTitle" idx="1"/>
          </p:nvPr>
        </p:nvSpPr>
        <p:spPr>
          <a:xfrm>
            <a:off x="611560" y="476672"/>
            <a:ext cx="8064896" cy="6048672"/>
          </a:xfrm>
        </p:spPr>
        <p:txBody>
          <a:bodyPr/>
          <a:lstStyle/>
          <a:p>
            <a:pPr algn="just"/>
            <a:r>
              <a:rPr lang="es-EC" sz="2400" b="1" dirty="0" smtClean="0">
                <a:solidFill>
                  <a:schemeClr val="tx1"/>
                </a:solidFill>
              </a:rPr>
              <a:t>P</a:t>
            </a:r>
            <a:r>
              <a:rPr lang="es-EC" sz="2400" b="1" baseline="-25000" dirty="0" smtClean="0">
                <a:solidFill>
                  <a:schemeClr val="tx1"/>
                </a:solidFill>
              </a:rPr>
              <a:t>1</a:t>
            </a:r>
            <a:r>
              <a:rPr lang="es-EC" sz="2400" dirty="0" smtClean="0">
                <a:solidFill>
                  <a:schemeClr val="tx1"/>
                </a:solidFill>
              </a:rPr>
              <a:t> :Presión atmosférica del viento en la sección A</a:t>
            </a:r>
            <a:r>
              <a:rPr lang="es-EC" sz="2400" baseline="-25000" dirty="0" smtClean="0">
                <a:solidFill>
                  <a:schemeClr val="tx1"/>
                </a:solidFill>
              </a:rPr>
              <a:t>1</a:t>
            </a:r>
            <a:endParaRPr lang="es-EC" sz="2400" dirty="0" smtClean="0">
              <a:solidFill>
                <a:schemeClr val="tx1"/>
              </a:solidFill>
            </a:endParaRPr>
          </a:p>
          <a:p>
            <a:pPr algn="just"/>
            <a:r>
              <a:rPr lang="es-EC" sz="2400" b="1" dirty="0" smtClean="0">
                <a:solidFill>
                  <a:schemeClr val="tx1"/>
                </a:solidFill>
              </a:rPr>
              <a:t>P</a:t>
            </a:r>
            <a:r>
              <a:rPr lang="es-EC" sz="2400" b="1" baseline="30000" dirty="0" smtClean="0">
                <a:solidFill>
                  <a:schemeClr val="tx1"/>
                </a:solidFill>
              </a:rPr>
              <a:t>+</a:t>
            </a:r>
            <a:r>
              <a:rPr lang="es-EC" sz="2400" baseline="30000" dirty="0" smtClean="0">
                <a:solidFill>
                  <a:schemeClr val="tx1"/>
                </a:solidFill>
              </a:rPr>
              <a:t> </a:t>
            </a:r>
            <a:r>
              <a:rPr lang="es-EC" sz="2400" dirty="0" smtClean="0">
                <a:solidFill>
                  <a:schemeClr val="tx1"/>
                </a:solidFill>
              </a:rPr>
              <a:t>:Presión mayor a P</a:t>
            </a:r>
            <a:r>
              <a:rPr lang="es-EC" sz="2400" baseline="-25000" dirty="0" smtClean="0">
                <a:solidFill>
                  <a:schemeClr val="tx1"/>
                </a:solidFill>
              </a:rPr>
              <a:t>1</a:t>
            </a:r>
            <a:r>
              <a:rPr lang="es-EC" sz="2400" dirty="0" smtClean="0">
                <a:solidFill>
                  <a:schemeClr val="tx1"/>
                </a:solidFill>
              </a:rPr>
              <a:t>, es decir una sobrepresión con respecto a la presión atmosférica</a:t>
            </a:r>
            <a:r>
              <a:rPr lang="es-EC" sz="2400" baseline="-25000" dirty="0" smtClean="0">
                <a:solidFill>
                  <a:schemeClr val="tx1"/>
                </a:solidFill>
              </a:rPr>
              <a:t> </a:t>
            </a:r>
            <a:r>
              <a:rPr lang="es-EC" sz="2400" dirty="0" smtClean="0">
                <a:solidFill>
                  <a:schemeClr val="tx1"/>
                </a:solidFill>
              </a:rPr>
              <a:t>que se ve reflejada en la cara anterior del rotor.</a:t>
            </a:r>
          </a:p>
          <a:p>
            <a:pPr algn="just"/>
            <a:r>
              <a:rPr lang="es-EC" sz="2400" b="1" dirty="0" smtClean="0">
                <a:solidFill>
                  <a:schemeClr val="tx1"/>
                </a:solidFill>
              </a:rPr>
              <a:t>P</a:t>
            </a:r>
            <a:r>
              <a:rPr lang="es-EC" sz="2400" b="1" baseline="30000" dirty="0" smtClean="0">
                <a:solidFill>
                  <a:schemeClr val="tx1"/>
                </a:solidFill>
              </a:rPr>
              <a:t>-</a:t>
            </a:r>
            <a:r>
              <a:rPr lang="es-EC" sz="2400" dirty="0" smtClean="0">
                <a:solidFill>
                  <a:schemeClr val="tx1"/>
                </a:solidFill>
              </a:rPr>
              <a:t> :Presión menor a P</a:t>
            </a:r>
            <a:r>
              <a:rPr lang="es-EC" sz="2400" baseline="-25000" dirty="0" smtClean="0">
                <a:solidFill>
                  <a:schemeClr val="tx1"/>
                </a:solidFill>
              </a:rPr>
              <a:t>1</a:t>
            </a:r>
            <a:r>
              <a:rPr lang="es-EC" sz="2400" dirty="0" smtClean="0">
                <a:solidFill>
                  <a:schemeClr val="tx1"/>
                </a:solidFill>
              </a:rPr>
              <a:t>, es decir una depresión con respecto a la presión atmosférica que se ve reflejada en la cara posterior del rotor.</a:t>
            </a:r>
          </a:p>
          <a:p>
            <a:pPr algn="just"/>
            <a:r>
              <a:rPr lang="es-EC" sz="2400" b="1" dirty="0" smtClean="0">
                <a:solidFill>
                  <a:schemeClr val="tx1"/>
                </a:solidFill>
              </a:rPr>
              <a:t>P</a:t>
            </a:r>
            <a:r>
              <a:rPr lang="es-EC" sz="2400" b="1" baseline="-25000" dirty="0" smtClean="0">
                <a:solidFill>
                  <a:schemeClr val="tx1"/>
                </a:solidFill>
              </a:rPr>
              <a:t>2</a:t>
            </a:r>
            <a:r>
              <a:rPr lang="es-EC" sz="2400" dirty="0" smtClean="0">
                <a:solidFill>
                  <a:schemeClr val="tx1"/>
                </a:solidFill>
              </a:rPr>
              <a:t> :Presión igual a P</a:t>
            </a:r>
            <a:r>
              <a:rPr lang="es-EC" sz="2400" baseline="-25000" dirty="0" smtClean="0">
                <a:solidFill>
                  <a:schemeClr val="tx1"/>
                </a:solidFill>
              </a:rPr>
              <a:t>1</a:t>
            </a:r>
            <a:r>
              <a:rPr lang="es-EC" sz="2400" dirty="0" smtClean="0">
                <a:solidFill>
                  <a:schemeClr val="tx1"/>
                </a:solidFill>
              </a:rPr>
              <a:t>.</a:t>
            </a:r>
          </a:p>
          <a:p>
            <a:pPr algn="just"/>
            <a:endParaRPr lang="es-EC" sz="1050" dirty="0" smtClean="0"/>
          </a:p>
          <a:p>
            <a:pPr algn="just"/>
            <a:r>
              <a:rPr lang="es-EC" sz="2400" dirty="0" smtClean="0">
                <a:solidFill>
                  <a:schemeClr val="tx1"/>
                </a:solidFill>
              </a:rPr>
              <a:t>El caudal másico  se ha de mantener a lo largo del tubo de corriente. Como tan sólo la velocidad axial contribuye a él se cumplirá:</a:t>
            </a:r>
          </a:p>
          <a:p>
            <a:pPr algn="just"/>
            <a:endParaRPr lang="es-EC" sz="2400" dirty="0" smtClean="0">
              <a:solidFill>
                <a:schemeClr val="tx1"/>
              </a:solidFill>
            </a:endParaRPr>
          </a:p>
          <a:p>
            <a:pPr algn="just"/>
            <a:r>
              <a:rPr lang="es-EC" sz="2400" dirty="0" smtClean="0">
                <a:solidFill>
                  <a:schemeClr val="tx1"/>
                </a:solidFill>
              </a:rPr>
              <a:t>Por  tanto:</a:t>
            </a:r>
          </a:p>
          <a:p>
            <a:pPr algn="just"/>
            <a:endParaRPr lang="es-EC" sz="2400" dirty="0" smtClean="0"/>
          </a:p>
          <a:p>
            <a:pPr algn="just"/>
            <a:endParaRPr lang="es-EC" sz="2400" dirty="0" smtClean="0">
              <a:solidFill>
                <a:schemeClr val="tx1"/>
              </a:solidFill>
            </a:endParaRPr>
          </a:p>
          <a:p>
            <a:endParaRPr lang="es-EC" dirty="0"/>
          </a:p>
        </p:txBody>
      </p:sp>
      <p:pic>
        <p:nvPicPr>
          <p:cNvPr id="21507" name="Picture 3"/>
          <p:cNvPicPr>
            <a:picLocks noChangeAspect="1" noChangeArrowheads="1"/>
          </p:cNvPicPr>
          <p:nvPr/>
        </p:nvPicPr>
        <p:blipFill>
          <a:blip r:embed="rId3" cstate="print"/>
          <a:srcRect/>
          <a:stretch>
            <a:fillRect/>
          </a:stretch>
        </p:blipFill>
        <p:spPr bwMode="auto">
          <a:xfrm>
            <a:off x="2627784" y="4869160"/>
            <a:ext cx="3528392" cy="678537"/>
          </a:xfrm>
          <a:prstGeom prst="rect">
            <a:avLst/>
          </a:prstGeom>
          <a:noFill/>
          <a:ln w="9525">
            <a:noFill/>
            <a:miter lim="800000"/>
            <a:headEnd/>
            <a:tailEnd/>
          </a:ln>
        </p:spPr>
      </p:pic>
      <p:pic>
        <p:nvPicPr>
          <p:cNvPr id="21508" name="Picture 4"/>
          <p:cNvPicPr>
            <a:picLocks noChangeAspect="1" noChangeArrowheads="1"/>
          </p:cNvPicPr>
          <p:nvPr/>
        </p:nvPicPr>
        <p:blipFill>
          <a:blip r:embed="rId4" cstate="print"/>
          <a:srcRect/>
          <a:stretch>
            <a:fillRect/>
          </a:stretch>
        </p:blipFill>
        <p:spPr bwMode="auto">
          <a:xfrm>
            <a:off x="2987824" y="5661248"/>
            <a:ext cx="2824929" cy="6480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descr="eolica-01.jpg"/>
          <p:cNvPicPr>
            <a:picLocks noChangeAspect="1"/>
          </p:cNvPicPr>
          <p:nvPr/>
        </p:nvPicPr>
        <p:blipFill>
          <a:blip r:embed="rId2" cstate="print">
            <a:lum bright="70000" contrast="-70000"/>
          </a:blip>
          <a:stretch>
            <a:fillRect/>
          </a:stretch>
        </p:blipFill>
        <p:spPr>
          <a:xfrm>
            <a:off x="251520" y="188640"/>
            <a:ext cx="8578820" cy="6336704"/>
          </a:xfrm>
          <a:prstGeom prst="rect">
            <a:avLst/>
          </a:prstGeom>
        </p:spPr>
      </p:pic>
      <p:sp>
        <p:nvSpPr>
          <p:cNvPr id="5" name="4 Subtítulo"/>
          <p:cNvSpPr>
            <a:spLocks noGrp="1"/>
          </p:cNvSpPr>
          <p:nvPr>
            <p:ph type="subTitle" idx="1"/>
          </p:nvPr>
        </p:nvSpPr>
        <p:spPr>
          <a:xfrm>
            <a:off x="539552" y="404664"/>
            <a:ext cx="8064896" cy="6048672"/>
          </a:xfrm>
        </p:spPr>
        <p:txBody>
          <a:bodyPr>
            <a:normAutofit/>
          </a:bodyPr>
          <a:lstStyle/>
          <a:p>
            <a:r>
              <a:rPr lang="es-EC" sz="2400" b="1" dirty="0" smtClean="0">
                <a:solidFill>
                  <a:schemeClr val="tx1"/>
                </a:solidFill>
              </a:rPr>
              <a:t>Cantidad de movimiento</a:t>
            </a:r>
          </a:p>
          <a:p>
            <a:endParaRPr lang="es-EC" sz="2400" dirty="0" smtClean="0">
              <a:solidFill>
                <a:schemeClr val="tx1"/>
              </a:solidFill>
            </a:endParaRPr>
          </a:p>
          <a:p>
            <a:r>
              <a:rPr lang="es-EC" sz="2400" b="1" dirty="0" smtClean="0">
                <a:solidFill>
                  <a:schemeClr val="tx1"/>
                </a:solidFill>
              </a:rPr>
              <a:t>Energía</a:t>
            </a:r>
          </a:p>
          <a:p>
            <a:endParaRPr lang="es-EC" sz="2400" dirty="0" smtClean="0">
              <a:solidFill>
                <a:schemeClr val="tx1"/>
              </a:solidFill>
            </a:endParaRPr>
          </a:p>
          <a:p>
            <a:endParaRPr lang="es-EC" sz="2400" dirty="0" smtClean="0">
              <a:solidFill>
                <a:schemeClr val="tx1"/>
              </a:solidFill>
            </a:endParaRPr>
          </a:p>
          <a:p>
            <a:endParaRPr lang="es-EC" sz="2400" dirty="0" smtClean="0">
              <a:solidFill>
                <a:schemeClr val="tx1"/>
              </a:solidFill>
            </a:endParaRPr>
          </a:p>
          <a:p>
            <a:r>
              <a:rPr lang="es-EC" sz="2400" b="1" dirty="0" smtClean="0">
                <a:solidFill>
                  <a:schemeClr val="tx1"/>
                </a:solidFill>
              </a:rPr>
              <a:t>Equilibrio del disco</a:t>
            </a:r>
          </a:p>
          <a:p>
            <a:endParaRPr lang="es-EC" sz="2400" b="1" dirty="0" smtClean="0">
              <a:solidFill>
                <a:schemeClr val="tx1"/>
              </a:solidFill>
            </a:endParaRPr>
          </a:p>
          <a:p>
            <a:r>
              <a:rPr lang="es-EC" sz="2400" b="1" dirty="0" smtClean="0">
                <a:solidFill>
                  <a:schemeClr val="tx1"/>
                </a:solidFill>
              </a:rPr>
              <a:t>Velocidad en el plano del rotor</a:t>
            </a:r>
          </a:p>
          <a:p>
            <a:endParaRPr lang="es-EC" sz="2400" dirty="0" smtClean="0">
              <a:solidFill>
                <a:schemeClr val="tx1"/>
              </a:solidFill>
            </a:endParaRPr>
          </a:p>
          <a:p>
            <a:endParaRPr lang="es-EC" sz="2400" dirty="0" smtClean="0">
              <a:solidFill>
                <a:schemeClr val="tx1"/>
              </a:solidFill>
            </a:endParaRPr>
          </a:p>
          <a:p>
            <a:endParaRPr lang="es-EC" sz="2400" dirty="0" smtClean="0">
              <a:solidFill>
                <a:schemeClr val="tx1"/>
              </a:solidFill>
            </a:endParaRPr>
          </a:p>
          <a:p>
            <a:endParaRPr lang="es-EC" sz="2400" dirty="0" smtClean="0">
              <a:solidFill>
                <a:schemeClr val="tx1"/>
              </a:solidFill>
            </a:endParaRPr>
          </a:p>
          <a:p>
            <a:endParaRPr lang="es-EC" sz="2400" dirty="0">
              <a:solidFill>
                <a:schemeClr val="tx1"/>
              </a:solidFill>
            </a:endParaRPr>
          </a:p>
        </p:txBody>
      </p:sp>
      <p:pic>
        <p:nvPicPr>
          <p:cNvPr id="22530" name="Picture 2"/>
          <p:cNvPicPr>
            <a:picLocks noChangeAspect="1" noChangeArrowheads="1"/>
          </p:cNvPicPr>
          <p:nvPr/>
        </p:nvPicPr>
        <p:blipFill>
          <a:blip r:embed="rId3" cstate="print"/>
          <a:srcRect/>
          <a:stretch>
            <a:fillRect/>
          </a:stretch>
        </p:blipFill>
        <p:spPr bwMode="auto">
          <a:xfrm>
            <a:off x="2915816" y="908720"/>
            <a:ext cx="3312368" cy="504619"/>
          </a:xfrm>
          <a:prstGeom prst="rect">
            <a:avLst/>
          </a:prstGeom>
          <a:noFill/>
          <a:ln w="9525">
            <a:noFill/>
            <a:miter lim="800000"/>
            <a:headEnd/>
            <a:tailEnd/>
          </a:ln>
        </p:spPr>
      </p:pic>
      <p:pic>
        <p:nvPicPr>
          <p:cNvPr id="22531" name="Picture 3"/>
          <p:cNvPicPr>
            <a:picLocks noChangeAspect="1" noChangeArrowheads="1"/>
          </p:cNvPicPr>
          <p:nvPr/>
        </p:nvPicPr>
        <p:blipFill>
          <a:blip r:embed="rId4" cstate="print"/>
          <a:srcRect/>
          <a:stretch>
            <a:fillRect/>
          </a:stretch>
        </p:blipFill>
        <p:spPr bwMode="auto">
          <a:xfrm>
            <a:off x="3059832" y="1700808"/>
            <a:ext cx="3312368" cy="1368152"/>
          </a:xfrm>
          <a:prstGeom prst="rect">
            <a:avLst/>
          </a:prstGeom>
          <a:noFill/>
          <a:ln w="9525">
            <a:noFill/>
            <a:miter lim="800000"/>
            <a:headEnd/>
            <a:tailEnd/>
          </a:ln>
        </p:spPr>
      </p:pic>
      <p:pic>
        <p:nvPicPr>
          <p:cNvPr id="22532" name="Picture 4"/>
          <p:cNvPicPr>
            <a:picLocks noChangeAspect="1" noChangeArrowheads="1"/>
          </p:cNvPicPr>
          <p:nvPr/>
        </p:nvPicPr>
        <p:blipFill>
          <a:blip r:embed="rId5" cstate="print"/>
          <a:srcRect/>
          <a:stretch>
            <a:fillRect/>
          </a:stretch>
        </p:blipFill>
        <p:spPr bwMode="auto">
          <a:xfrm>
            <a:off x="3635896" y="3429000"/>
            <a:ext cx="2232248" cy="556745"/>
          </a:xfrm>
          <a:prstGeom prst="rect">
            <a:avLst/>
          </a:prstGeom>
          <a:noFill/>
          <a:ln w="9525">
            <a:noFill/>
            <a:miter lim="800000"/>
            <a:headEnd/>
            <a:tailEnd/>
          </a:ln>
        </p:spPr>
      </p:pic>
      <p:pic>
        <p:nvPicPr>
          <p:cNvPr id="22533" name="Picture 5"/>
          <p:cNvPicPr>
            <a:picLocks noChangeAspect="1" noChangeArrowheads="1"/>
          </p:cNvPicPr>
          <p:nvPr/>
        </p:nvPicPr>
        <p:blipFill>
          <a:blip r:embed="rId6" cstate="print"/>
          <a:srcRect/>
          <a:stretch>
            <a:fillRect/>
          </a:stretch>
        </p:blipFill>
        <p:spPr bwMode="auto">
          <a:xfrm>
            <a:off x="2771800" y="4365104"/>
            <a:ext cx="4124095" cy="576064"/>
          </a:xfrm>
          <a:prstGeom prst="rect">
            <a:avLst/>
          </a:prstGeom>
          <a:noFill/>
          <a:ln w="9525">
            <a:noFill/>
            <a:miter lim="800000"/>
            <a:headEnd/>
            <a:tailEnd/>
          </a:ln>
        </p:spPr>
      </p:pic>
      <p:pic>
        <p:nvPicPr>
          <p:cNvPr id="22534" name="Picture 6"/>
          <p:cNvPicPr>
            <a:picLocks noChangeAspect="1" noChangeArrowheads="1"/>
          </p:cNvPicPr>
          <p:nvPr/>
        </p:nvPicPr>
        <p:blipFill>
          <a:blip r:embed="rId7" cstate="print"/>
          <a:srcRect/>
          <a:stretch>
            <a:fillRect/>
          </a:stretch>
        </p:blipFill>
        <p:spPr bwMode="auto">
          <a:xfrm>
            <a:off x="2699792" y="4941168"/>
            <a:ext cx="1824632" cy="792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eolica-01.jpg"/>
          <p:cNvPicPr>
            <a:picLocks noChangeAspect="1"/>
          </p:cNvPicPr>
          <p:nvPr/>
        </p:nvPicPr>
        <p:blipFill>
          <a:blip r:embed="rId2" cstate="print">
            <a:lum bright="70000" contrast="-70000"/>
          </a:blip>
          <a:stretch>
            <a:fillRect/>
          </a:stretch>
        </p:blipFill>
        <p:spPr>
          <a:xfrm>
            <a:off x="251520" y="188640"/>
            <a:ext cx="8578820" cy="6336704"/>
          </a:xfrm>
          <a:prstGeom prst="rect">
            <a:avLst/>
          </a:prstGeom>
        </p:spPr>
      </p:pic>
      <p:sp>
        <p:nvSpPr>
          <p:cNvPr id="5" name="4 Subtítulo"/>
          <p:cNvSpPr>
            <a:spLocks noGrp="1"/>
          </p:cNvSpPr>
          <p:nvPr>
            <p:ph type="subTitle" idx="1"/>
          </p:nvPr>
        </p:nvSpPr>
        <p:spPr>
          <a:xfrm>
            <a:off x="539552" y="404664"/>
            <a:ext cx="8064896" cy="6048672"/>
          </a:xfrm>
        </p:spPr>
        <p:txBody>
          <a:bodyPr/>
          <a:lstStyle/>
          <a:p>
            <a:r>
              <a:rPr lang="es-EC" sz="2400" b="1" dirty="0" smtClean="0">
                <a:solidFill>
                  <a:schemeClr val="tx1"/>
                </a:solidFill>
              </a:rPr>
              <a:t>Potencia aerodinámica extraída por el rotor del viento</a:t>
            </a:r>
          </a:p>
          <a:p>
            <a:endParaRPr lang="es-EC" sz="2400" b="1" dirty="0" smtClean="0">
              <a:solidFill>
                <a:schemeClr val="tx1"/>
              </a:solidFill>
            </a:endParaRPr>
          </a:p>
          <a:p>
            <a:endParaRPr lang="es-EC" sz="2400" b="1" dirty="0" smtClean="0">
              <a:solidFill>
                <a:schemeClr val="tx1"/>
              </a:solidFill>
            </a:endParaRPr>
          </a:p>
          <a:p>
            <a:r>
              <a:rPr lang="es-EC" sz="2400" b="1" dirty="0" smtClean="0">
                <a:solidFill>
                  <a:schemeClr val="tx1"/>
                </a:solidFill>
              </a:rPr>
              <a:t>Limite de Betz</a:t>
            </a:r>
          </a:p>
          <a:p>
            <a:endParaRPr lang="es-EC" sz="2400" b="1" dirty="0" smtClean="0">
              <a:solidFill>
                <a:schemeClr val="tx1"/>
              </a:solidFill>
            </a:endParaRPr>
          </a:p>
          <a:p>
            <a:endParaRPr lang="es-EC" sz="2400" b="1" dirty="0" smtClean="0">
              <a:solidFill>
                <a:schemeClr val="tx1"/>
              </a:solidFill>
            </a:endParaRPr>
          </a:p>
          <a:p>
            <a:endParaRPr lang="es-EC" sz="2400" b="1" dirty="0" smtClean="0">
              <a:solidFill>
                <a:schemeClr val="tx1"/>
              </a:solidFill>
            </a:endParaRPr>
          </a:p>
          <a:p>
            <a:endParaRPr lang="es-EC" sz="2400" b="1" dirty="0" smtClean="0">
              <a:solidFill>
                <a:schemeClr val="tx1"/>
              </a:solidFill>
            </a:endParaRPr>
          </a:p>
          <a:p>
            <a:endParaRPr lang="es-EC" dirty="0" smtClean="0">
              <a:solidFill>
                <a:schemeClr val="tx1"/>
              </a:solidFill>
            </a:endParaRPr>
          </a:p>
          <a:p>
            <a:endParaRPr lang="es-EC" dirty="0"/>
          </a:p>
        </p:txBody>
      </p:sp>
      <p:pic>
        <p:nvPicPr>
          <p:cNvPr id="23554" name="Picture 2"/>
          <p:cNvPicPr>
            <a:picLocks noChangeAspect="1" noChangeArrowheads="1"/>
          </p:cNvPicPr>
          <p:nvPr/>
        </p:nvPicPr>
        <p:blipFill>
          <a:blip r:embed="rId3" cstate="print"/>
          <a:srcRect/>
          <a:stretch>
            <a:fillRect/>
          </a:stretch>
        </p:blipFill>
        <p:spPr bwMode="auto">
          <a:xfrm>
            <a:off x="3203848" y="980728"/>
            <a:ext cx="2847975" cy="609600"/>
          </a:xfrm>
          <a:prstGeom prst="rect">
            <a:avLst/>
          </a:prstGeom>
          <a:noFill/>
          <a:ln w="9525">
            <a:noFill/>
            <a:miter lim="800000"/>
            <a:headEnd/>
            <a:tailEnd/>
          </a:ln>
        </p:spPr>
      </p:pic>
      <p:pic>
        <p:nvPicPr>
          <p:cNvPr id="23555" name="Picture 3"/>
          <p:cNvPicPr>
            <a:picLocks noChangeAspect="1" noChangeArrowheads="1"/>
          </p:cNvPicPr>
          <p:nvPr/>
        </p:nvPicPr>
        <p:blipFill>
          <a:blip r:embed="rId4" cstate="print"/>
          <a:srcRect/>
          <a:stretch>
            <a:fillRect/>
          </a:stretch>
        </p:blipFill>
        <p:spPr bwMode="auto">
          <a:xfrm>
            <a:off x="3779912" y="2132856"/>
            <a:ext cx="1872208" cy="1068192"/>
          </a:xfrm>
          <a:prstGeom prst="rect">
            <a:avLst/>
          </a:prstGeom>
          <a:noFill/>
          <a:ln w="9525">
            <a:noFill/>
            <a:miter lim="800000"/>
            <a:headEnd/>
            <a:tailEnd/>
          </a:ln>
        </p:spPr>
      </p:pic>
      <p:pic>
        <p:nvPicPr>
          <p:cNvPr id="23556" name="Picture 4"/>
          <p:cNvPicPr>
            <a:picLocks noChangeAspect="1" noChangeArrowheads="1"/>
          </p:cNvPicPr>
          <p:nvPr/>
        </p:nvPicPr>
        <p:blipFill>
          <a:blip r:embed="rId5" cstate="print"/>
          <a:srcRect/>
          <a:stretch>
            <a:fillRect/>
          </a:stretch>
        </p:blipFill>
        <p:spPr bwMode="auto">
          <a:xfrm>
            <a:off x="2267744" y="3501008"/>
            <a:ext cx="5711093" cy="13681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olica-01.jpg"/>
          <p:cNvPicPr>
            <a:picLocks noChangeAspect="1"/>
          </p:cNvPicPr>
          <p:nvPr/>
        </p:nvPicPr>
        <p:blipFill>
          <a:blip r:embed="rId2" cstate="print">
            <a:lum bright="70000" contrast="-70000"/>
          </a:blip>
          <a:stretch>
            <a:fillRect/>
          </a:stretch>
        </p:blipFill>
        <p:spPr>
          <a:xfrm>
            <a:off x="251520" y="188640"/>
            <a:ext cx="8578820" cy="6336704"/>
          </a:xfrm>
          <a:prstGeom prst="rect">
            <a:avLst/>
          </a:prstGeom>
        </p:spPr>
      </p:pic>
      <p:sp>
        <p:nvSpPr>
          <p:cNvPr id="3" name="2 Subtítulo"/>
          <p:cNvSpPr>
            <a:spLocks noGrp="1"/>
          </p:cNvSpPr>
          <p:nvPr>
            <p:ph type="subTitle" idx="1"/>
          </p:nvPr>
        </p:nvSpPr>
        <p:spPr>
          <a:xfrm>
            <a:off x="395536" y="908720"/>
            <a:ext cx="8208912" cy="4730080"/>
          </a:xfrm>
        </p:spPr>
        <p:txBody>
          <a:bodyPr/>
          <a:lstStyle/>
          <a:p>
            <a:pPr lvl="0"/>
            <a:r>
              <a:rPr lang="es-EC" b="1" dirty="0">
                <a:solidFill>
                  <a:schemeClr val="tx1"/>
                </a:solidFill>
              </a:rPr>
              <a:t>GENERALIDADES SOBRE LA ENERGÍA </a:t>
            </a:r>
            <a:r>
              <a:rPr lang="es-EC" b="1" dirty="0" smtClean="0">
                <a:solidFill>
                  <a:schemeClr val="tx1"/>
                </a:solidFill>
              </a:rPr>
              <a:t>EÓLICA</a:t>
            </a:r>
          </a:p>
          <a:p>
            <a:pPr lvl="0"/>
            <a:endParaRPr lang="es-EC" b="1" dirty="0">
              <a:solidFill>
                <a:schemeClr val="tx1"/>
              </a:solidFill>
            </a:endParaRPr>
          </a:p>
          <a:p>
            <a:pPr algn="just"/>
            <a:r>
              <a:rPr lang="es-EC" dirty="0">
                <a:solidFill>
                  <a:schemeClr val="tx1"/>
                </a:solidFill>
              </a:rPr>
              <a:t>La Energía eólica es la energía cinética que se genera  por efecto de los movimientos de la masa de aire en la atmósfera las cuales  se desplazan de áreas de alta presión atmosférica hacia áreas adyacentes de baja presión, con velocidades proporcionales al gradiente de presión.</a:t>
            </a:r>
          </a:p>
          <a:p>
            <a:pPr lvl="0"/>
            <a:endParaRPr lang="es-EC" b="1" dirty="0" smtClean="0"/>
          </a:p>
          <a:p>
            <a:pPr lvl="0"/>
            <a:endParaRPr lang="es-EC" dirty="0"/>
          </a:p>
          <a:p>
            <a:endParaRPr lang="es-EC"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olica-01.jpg"/>
          <p:cNvPicPr>
            <a:picLocks noChangeAspect="1"/>
          </p:cNvPicPr>
          <p:nvPr/>
        </p:nvPicPr>
        <p:blipFill>
          <a:blip r:embed="rId2" cstate="print">
            <a:lum bright="70000" contrast="-70000"/>
          </a:blip>
          <a:stretch>
            <a:fillRect/>
          </a:stretch>
        </p:blipFill>
        <p:spPr>
          <a:xfrm>
            <a:off x="251520" y="188640"/>
            <a:ext cx="8578820" cy="6336704"/>
          </a:xfrm>
          <a:prstGeom prst="rect">
            <a:avLst/>
          </a:prstGeom>
        </p:spPr>
      </p:pic>
      <p:sp>
        <p:nvSpPr>
          <p:cNvPr id="2" name="1 Título"/>
          <p:cNvSpPr>
            <a:spLocks noGrp="1"/>
          </p:cNvSpPr>
          <p:nvPr>
            <p:ph type="ctrTitle"/>
          </p:nvPr>
        </p:nvSpPr>
        <p:spPr/>
        <p:txBody>
          <a:bodyPr/>
          <a:lstStyle/>
          <a:p>
            <a:r>
              <a:rPr lang="es-ES_tradnl" dirty="0" smtClean="0"/>
              <a:t>La energía del viento</a:t>
            </a:r>
            <a:endParaRPr lang="es-EC" dirty="0"/>
          </a:p>
        </p:txBody>
      </p:sp>
      <p:sp>
        <p:nvSpPr>
          <p:cNvPr id="3" name="2 Subtítulo"/>
          <p:cNvSpPr>
            <a:spLocks noGrp="1"/>
          </p:cNvSpPr>
          <p:nvPr>
            <p:ph type="subTitle" idx="1"/>
          </p:nvPr>
        </p:nvSpPr>
        <p:spPr/>
        <p:txBody>
          <a:bodyPr/>
          <a:lstStyle/>
          <a:p>
            <a:r>
              <a:rPr lang="es-EC" dirty="0" smtClean="0"/>
              <a:t>Origen de los vientos</a:t>
            </a:r>
            <a:endParaRPr lang="es-EC"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olica-01.jpg"/>
          <p:cNvPicPr>
            <a:picLocks noChangeAspect="1"/>
          </p:cNvPicPr>
          <p:nvPr/>
        </p:nvPicPr>
        <p:blipFill>
          <a:blip r:embed="rId2" cstate="print">
            <a:lum bright="70000" contrast="-70000"/>
          </a:blip>
          <a:stretch>
            <a:fillRect/>
          </a:stretch>
        </p:blipFill>
        <p:spPr>
          <a:xfrm>
            <a:off x="251520" y="188640"/>
            <a:ext cx="8578820" cy="6336704"/>
          </a:xfrm>
          <a:prstGeom prst="rect">
            <a:avLst/>
          </a:prstGeom>
        </p:spPr>
      </p:pic>
      <p:sp>
        <p:nvSpPr>
          <p:cNvPr id="2" name="1 Título"/>
          <p:cNvSpPr>
            <a:spLocks noGrp="1"/>
          </p:cNvSpPr>
          <p:nvPr>
            <p:ph type="title"/>
          </p:nvPr>
        </p:nvSpPr>
        <p:spPr/>
        <p:txBody>
          <a:bodyPr/>
          <a:lstStyle/>
          <a:p>
            <a:r>
              <a:rPr lang="es-EC" dirty="0" smtClean="0"/>
              <a:t>La energía del viento</a:t>
            </a:r>
            <a:endParaRPr lang="es-EC" dirty="0"/>
          </a:p>
        </p:txBody>
      </p:sp>
      <p:sp>
        <p:nvSpPr>
          <p:cNvPr id="3" name="2 Marcador de contenido"/>
          <p:cNvSpPr>
            <a:spLocks noGrp="1"/>
          </p:cNvSpPr>
          <p:nvPr>
            <p:ph idx="1"/>
          </p:nvPr>
        </p:nvSpPr>
        <p:spPr/>
        <p:txBody>
          <a:bodyPr>
            <a:normAutofit/>
          </a:bodyPr>
          <a:lstStyle/>
          <a:p>
            <a:pPr>
              <a:buNone/>
            </a:pPr>
            <a:r>
              <a:rPr lang="es-EC" sz="2200" dirty="0" smtClean="0"/>
              <a:t>La circulación atmosférica viene determinada por:  </a:t>
            </a:r>
          </a:p>
          <a:p>
            <a:pPr lvl="0"/>
            <a:r>
              <a:rPr lang="es-EC" sz="2200" dirty="0" smtClean="0"/>
              <a:t>La diferencia constante de temperatura que existe entre el ecuador y los polos </a:t>
            </a:r>
          </a:p>
          <a:p>
            <a:pPr lvl="0"/>
            <a:r>
              <a:rPr lang="es-EC" sz="2200" dirty="0" smtClean="0"/>
              <a:t>La rotación de la Tierra.</a:t>
            </a:r>
          </a:p>
          <a:p>
            <a:pPr lvl="0"/>
            <a:r>
              <a:rPr lang="es-EC" sz="2200" dirty="0" smtClean="0"/>
              <a:t>La presencia de masas continentales.</a:t>
            </a:r>
          </a:p>
          <a:p>
            <a:pPr lvl="0">
              <a:buNone/>
            </a:pPr>
            <a:endParaRPr lang="es-EC" sz="2200" dirty="0" smtClean="0"/>
          </a:p>
          <a:p>
            <a:pPr>
              <a:buNone/>
            </a:pPr>
            <a:r>
              <a:rPr lang="es-EC" sz="2200" dirty="0" smtClean="0"/>
              <a:t>La Tierra es una esfera por lo que los rayos del Sol sólo dan perpendicularmente en un punto.</a:t>
            </a:r>
          </a:p>
          <a:p>
            <a:pPr>
              <a:buNone/>
            </a:pPr>
            <a:r>
              <a:rPr lang="es-EC" sz="2200" dirty="0" smtClean="0"/>
              <a:t>El eje de la Tierra está inclinado con respecto al plano de giro alrededor del Sol, por lo que los rayos inciden de forma perpendicular en diferentes puntos según la época del año.</a:t>
            </a:r>
          </a:p>
          <a:p>
            <a:endParaRPr lang="es-EC"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eolica-01.jpg"/>
          <p:cNvPicPr>
            <a:picLocks noChangeAspect="1"/>
          </p:cNvPicPr>
          <p:nvPr/>
        </p:nvPicPr>
        <p:blipFill>
          <a:blip r:embed="rId2" cstate="print">
            <a:lum bright="70000" contrast="-70000"/>
          </a:blip>
          <a:stretch>
            <a:fillRect/>
          </a:stretch>
        </p:blipFill>
        <p:spPr>
          <a:xfrm>
            <a:off x="251520" y="188640"/>
            <a:ext cx="8578820" cy="6336704"/>
          </a:xfrm>
          <a:prstGeom prst="rect">
            <a:avLst/>
          </a:prstGeom>
        </p:spPr>
      </p:pic>
      <p:sp>
        <p:nvSpPr>
          <p:cNvPr id="2" name="1 Título"/>
          <p:cNvSpPr>
            <a:spLocks noGrp="1"/>
          </p:cNvSpPr>
          <p:nvPr>
            <p:ph type="title"/>
          </p:nvPr>
        </p:nvSpPr>
        <p:spPr/>
        <p:txBody>
          <a:bodyPr/>
          <a:lstStyle/>
          <a:p>
            <a:r>
              <a:rPr lang="es-EC" dirty="0" smtClean="0"/>
              <a:t>La energía del viento</a:t>
            </a:r>
            <a:endParaRPr lang="es-EC" dirty="0"/>
          </a:p>
        </p:txBody>
      </p:sp>
      <p:sp>
        <p:nvSpPr>
          <p:cNvPr id="20482" name="AutoShape 2"/>
          <p:cNvSpPr>
            <a:spLocks noGrp="1" noChangeArrowheads="1"/>
          </p:cNvSpPr>
          <p:nvPr>
            <p:ph idx="1"/>
          </p:nvPr>
        </p:nvSpPr>
        <p:spPr bwMode="auto">
          <a:xfrm>
            <a:off x="1403648" y="5301208"/>
            <a:ext cx="6480720" cy="720080"/>
          </a:xfrm>
          <a:prstGeom prst="roundRect">
            <a:avLst>
              <a:gd name="adj" fmla="val 16667"/>
            </a:avLst>
          </a:prstGeom>
          <a:gradFill rotWithShape="1">
            <a:gsLst>
              <a:gs pos="0">
                <a:srgbClr val="EAF1DD">
                  <a:alpha val="67000"/>
                </a:srgbClr>
              </a:gs>
              <a:gs pos="100000">
                <a:srgbClr val="D6E3BC">
                  <a:alpha val="64999"/>
                </a:srgbClr>
              </a:gs>
            </a:gsLst>
            <a:path path="shape">
              <a:fillToRect l="50000" t="50000" r="50000" b="50000"/>
            </a:path>
          </a:gradFill>
          <a:ln w="9525">
            <a:noFill/>
            <a:round/>
            <a:headEnd/>
            <a:tailEnd/>
          </a:ln>
        </p:spPr>
        <p:txBody>
          <a:bodyPr vert="horz" wrap="square" lIns="91440" tIns="45720" rIns="91440" bIns="45720" numCol="1" anchor="t" anchorCtr="0" compatLnSpc="1">
            <a:prstTxWarp prst="textNoShape">
              <a:avLst/>
            </a:prstTxWarp>
            <a:normAutofit/>
          </a:bodyPr>
          <a:lstStyle/>
          <a:p>
            <a:pPr marL="0" indent="0" algn="ctr" fontAlgn="base">
              <a:spcBef>
                <a:spcPct val="0"/>
              </a:spcBef>
              <a:spcAft>
                <a:spcPct val="0"/>
              </a:spcAft>
              <a:buNone/>
            </a:pPr>
            <a:r>
              <a:rPr lang="es-EC" sz="1100" dirty="0" smtClean="0">
                <a:latin typeface="Arial" pitchFamily="34" charset="0"/>
                <a:cs typeface="Arial" pitchFamily="34" charset="0"/>
              </a:rPr>
              <a:t>Incidencia  de los rayos solares en la superficie terrestre:</a:t>
            </a:r>
          </a:p>
          <a:p>
            <a:pPr marL="0" indent="0" algn="ctr" fontAlgn="base">
              <a:spcBef>
                <a:spcPct val="0"/>
              </a:spcBef>
              <a:spcAft>
                <a:spcPct val="0"/>
              </a:spcAft>
              <a:buNone/>
            </a:pPr>
            <a:r>
              <a:rPr lang="es-EC" sz="1100" dirty="0" smtClean="0">
                <a:latin typeface="Arial" pitchFamily="34" charset="0"/>
                <a:cs typeface="Arial" pitchFamily="34" charset="0"/>
              </a:rPr>
              <a:t> A) 21 de </a:t>
            </a:r>
            <a:r>
              <a:rPr lang="es-EC" sz="1100" dirty="0" err="1" smtClean="0">
                <a:latin typeface="Arial" pitchFamily="34" charset="0"/>
                <a:cs typeface="Arial" pitchFamily="34" charset="0"/>
              </a:rPr>
              <a:t>junio,B</a:t>
            </a:r>
            <a:r>
              <a:rPr lang="es-EC" sz="1100" dirty="0" smtClean="0">
                <a:latin typeface="Arial" pitchFamily="34" charset="0"/>
                <a:cs typeface="Arial" pitchFamily="34" charset="0"/>
              </a:rPr>
              <a:t>) 23 de septiembre, C) 23 de diciembre.</a:t>
            </a:r>
          </a:p>
        </p:txBody>
      </p:sp>
      <p:pic>
        <p:nvPicPr>
          <p:cNvPr id="6" name="5 Imagen"/>
          <p:cNvPicPr/>
          <p:nvPr/>
        </p:nvPicPr>
        <p:blipFill>
          <a:blip r:embed="rId3" cstate="print"/>
          <a:srcRect l="26568" t="58246" r="15107" b="15885"/>
          <a:stretch>
            <a:fillRect/>
          </a:stretch>
        </p:blipFill>
        <p:spPr bwMode="auto">
          <a:xfrm>
            <a:off x="899592" y="1340768"/>
            <a:ext cx="7138793" cy="36310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eolica-01.jpg"/>
          <p:cNvPicPr>
            <a:picLocks noChangeAspect="1"/>
          </p:cNvPicPr>
          <p:nvPr/>
        </p:nvPicPr>
        <p:blipFill>
          <a:blip r:embed="rId2" cstate="print">
            <a:lum bright="70000" contrast="-70000"/>
          </a:blip>
          <a:stretch>
            <a:fillRect/>
          </a:stretch>
        </p:blipFill>
        <p:spPr>
          <a:xfrm>
            <a:off x="251520" y="188640"/>
            <a:ext cx="8578820" cy="6336704"/>
          </a:xfrm>
          <a:prstGeom prst="rect">
            <a:avLst/>
          </a:prstGeom>
        </p:spPr>
      </p:pic>
      <p:sp>
        <p:nvSpPr>
          <p:cNvPr id="2" name="1 Título"/>
          <p:cNvSpPr>
            <a:spLocks noGrp="1"/>
          </p:cNvSpPr>
          <p:nvPr>
            <p:ph type="title"/>
          </p:nvPr>
        </p:nvSpPr>
        <p:spPr/>
        <p:txBody>
          <a:bodyPr/>
          <a:lstStyle/>
          <a:p>
            <a:r>
              <a:rPr lang="es-EC" dirty="0" smtClean="0"/>
              <a:t>La energía del viento</a:t>
            </a:r>
            <a:endParaRPr lang="es-EC" dirty="0"/>
          </a:p>
        </p:txBody>
      </p:sp>
      <p:pic>
        <p:nvPicPr>
          <p:cNvPr id="4" name="3 Marcador de contenido"/>
          <p:cNvPicPr>
            <a:picLocks noGrp="1"/>
          </p:cNvPicPr>
          <p:nvPr>
            <p:ph idx="1"/>
          </p:nvPr>
        </p:nvPicPr>
        <p:blipFill>
          <a:blip r:embed="rId3" cstate="print"/>
          <a:srcRect l="62026" t="52789" r="13481" b="22143"/>
          <a:stretch>
            <a:fillRect/>
          </a:stretch>
        </p:blipFill>
        <p:spPr bwMode="auto">
          <a:xfrm>
            <a:off x="683568" y="1772816"/>
            <a:ext cx="3888432" cy="3744416"/>
          </a:xfrm>
          <a:prstGeom prst="rect">
            <a:avLst/>
          </a:prstGeom>
          <a:noFill/>
          <a:ln w="9525">
            <a:noFill/>
            <a:miter lim="800000"/>
            <a:headEnd/>
            <a:tailEnd/>
          </a:ln>
        </p:spPr>
      </p:pic>
      <p:sp>
        <p:nvSpPr>
          <p:cNvPr id="21506" name="AutoShape 2"/>
          <p:cNvSpPr>
            <a:spLocks noChangeArrowheads="1"/>
          </p:cNvSpPr>
          <p:nvPr/>
        </p:nvSpPr>
        <p:spPr bwMode="auto">
          <a:xfrm>
            <a:off x="683568" y="5517232"/>
            <a:ext cx="3888432" cy="360040"/>
          </a:xfrm>
          <a:prstGeom prst="roundRect">
            <a:avLst>
              <a:gd name="adj" fmla="val 16667"/>
            </a:avLst>
          </a:prstGeom>
          <a:gradFill rotWithShape="1">
            <a:gsLst>
              <a:gs pos="0">
                <a:srgbClr val="EAF1DD">
                  <a:alpha val="67000"/>
                </a:srgbClr>
              </a:gs>
              <a:gs pos="100000">
                <a:srgbClr val="D6E3BC">
                  <a:alpha val="64999"/>
                </a:srgbClr>
              </a:gs>
            </a:gsLst>
            <a:path path="shape">
              <a:fillToRect l="50000" t="50000" r="50000" b="50000"/>
            </a:path>
          </a:grad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100" b="0" i="0" u="none" strike="noStrike" cap="none" normalizeH="0" baseline="0" dirty="0" smtClean="0">
                <a:ln>
                  <a:noFill/>
                </a:ln>
                <a:solidFill>
                  <a:schemeClr val="tx1"/>
                </a:solidFill>
                <a:effectLst/>
                <a:latin typeface="Arial" pitchFamily="34" charset="0"/>
                <a:cs typeface="Arial" pitchFamily="34" charset="0"/>
              </a:rPr>
              <a:t>Formación de las células convectivas</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5 Imagen"/>
          <p:cNvPicPr/>
          <p:nvPr/>
        </p:nvPicPr>
        <p:blipFill>
          <a:blip r:embed="rId4" cstate="print"/>
          <a:srcRect l="50780" t="52143" r="21774" b="17436"/>
          <a:stretch>
            <a:fillRect/>
          </a:stretch>
        </p:blipFill>
        <p:spPr bwMode="auto">
          <a:xfrm>
            <a:off x="4788024" y="1772816"/>
            <a:ext cx="3816424" cy="3672408"/>
          </a:xfrm>
          <a:prstGeom prst="rect">
            <a:avLst/>
          </a:prstGeom>
          <a:noFill/>
          <a:ln w="9525">
            <a:noFill/>
            <a:miter lim="800000"/>
            <a:headEnd/>
            <a:tailEnd/>
          </a:ln>
        </p:spPr>
      </p:pic>
      <p:sp>
        <p:nvSpPr>
          <p:cNvPr id="21507" name="AutoShape 3"/>
          <p:cNvSpPr>
            <a:spLocks noChangeArrowheads="1"/>
          </p:cNvSpPr>
          <p:nvPr/>
        </p:nvSpPr>
        <p:spPr bwMode="auto">
          <a:xfrm>
            <a:off x="4932040" y="5445224"/>
            <a:ext cx="3600400" cy="485775"/>
          </a:xfrm>
          <a:prstGeom prst="roundRect">
            <a:avLst>
              <a:gd name="adj" fmla="val 16667"/>
            </a:avLst>
          </a:prstGeom>
          <a:gradFill rotWithShape="1">
            <a:gsLst>
              <a:gs pos="0">
                <a:srgbClr val="EAF1DD">
                  <a:alpha val="67000"/>
                </a:srgbClr>
              </a:gs>
              <a:gs pos="100000">
                <a:srgbClr val="D6E3BC">
                  <a:alpha val="64999"/>
                </a:srgbClr>
              </a:gs>
            </a:gsLst>
            <a:path path="shape">
              <a:fillToRect l="50000" t="50000" r="50000" b="50000"/>
            </a:path>
          </a:gra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100" b="0" i="0" u="none" strike="noStrike" cap="none" normalizeH="0" baseline="0" dirty="0" smtClean="0">
                <a:ln>
                  <a:noFill/>
                </a:ln>
                <a:solidFill>
                  <a:schemeClr val="tx1"/>
                </a:solidFill>
                <a:effectLst/>
                <a:latin typeface="Arial" pitchFamily="34" charset="0"/>
                <a:cs typeface="Arial" pitchFamily="34" charset="0"/>
              </a:rPr>
              <a:t>Desviaciones que se producen por la fuerza de Coriolis</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eolica-01.jpg"/>
          <p:cNvPicPr>
            <a:picLocks noChangeAspect="1"/>
          </p:cNvPicPr>
          <p:nvPr/>
        </p:nvPicPr>
        <p:blipFill>
          <a:blip r:embed="rId2" cstate="print">
            <a:lum bright="70000" contrast="-70000"/>
          </a:blip>
          <a:stretch>
            <a:fillRect/>
          </a:stretch>
        </p:blipFill>
        <p:spPr>
          <a:xfrm>
            <a:off x="251520" y="188640"/>
            <a:ext cx="8578820" cy="6336704"/>
          </a:xfrm>
          <a:prstGeom prst="rect">
            <a:avLst/>
          </a:prstGeom>
        </p:spPr>
      </p:pic>
      <p:sp>
        <p:nvSpPr>
          <p:cNvPr id="2" name="1 Título"/>
          <p:cNvSpPr>
            <a:spLocks noGrp="1"/>
          </p:cNvSpPr>
          <p:nvPr>
            <p:ph type="title"/>
          </p:nvPr>
        </p:nvSpPr>
        <p:spPr/>
        <p:txBody>
          <a:bodyPr/>
          <a:lstStyle/>
          <a:p>
            <a:r>
              <a:rPr lang="es-EC" dirty="0" smtClean="0"/>
              <a:t>La energía del viento</a:t>
            </a:r>
            <a:endParaRPr lang="es-EC" dirty="0"/>
          </a:p>
        </p:txBody>
      </p:sp>
      <p:sp>
        <p:nvSpPr>
          <p:cNvPr id="3" name="2 Marcador de contenido"/>
          <p:cNvSpPr>
            <a:spLocks noGrp="1"/>
          </p:cNvSpPr>
          <p:nvPr>
            <p:ph sz="half" idx="1"/>
          </p:nvPr>
        </p:nvSpPr>
        <p:spPr/>
        <p:txBody>
          <a:bodyPr>
            <a:normAutofit fontScale="62500" lnSpcReduction="20000"/>
          </a:bodyPr>
          <a:lstStyle/>
          <a:p>
            <a:pPr lvl="0">
              <a:buNone/>
            </a:pPr>
            <a:r>
              <a:rPr lang="es-EC" b="1" dirty="0" smtClean="0"/>
              <a:t>Anomalías locales y regionales de la circulación atmosférica</a:t>
            </a:r>
            <a:endParaRPr lang="es-EC" dirty="0" smtClean="0"/>
          </a:p>
          <a:p>
            <a:pPr>
              <a:buNone/>
            </a:pPr>
            <a:endParaRPr lang="es-EC" dirty="0" smtClean="0"/>
          </a:p>
          <a:p>
            <a:pPr>
              <a:buNone/>
            </a:pPr>
            <a:r>
              <a:rPr lang="es-EC" dirty="0" smtClean="0"/>
              <a:t>La circulación atmosférica descrita tiene gran cantidad de peculiaridades debidas a:</a:t>
            </a:r>
          </a:p>
          <a:p>
            <a:pPr>
              <a:buNone/>
            </a:pPr>
            <a:endParaRPr lang="es-EC" dirty="0" smtClean="0"/>
          </a:p>
          <a:p>
            <a:pPr lvl="0"/>
            <a:r>
              <a:rPr lang="es-EC" dirty="0" smtClean="0"/>
              <a:t> La presencia de masas continentales.</a:t>
            </a:r>
          </a:p>
          <a:p>
            <a:pPr lvl="0"/>
            <a:r>
              <a:rPr lang="es-EC" dirty="0" smtClean="0"/>
              <a:t>Los océanos</a:t>
            </a:r>
          </a:p>
          <a:p>
            <a:pPr lvl="0"/>
            <a:r>
              <a:rPr lang="es-EC" dirty="0" smtClean="0"/>
              <a:t>La presencia de sistemas montañosos.</a:t>
            </a:r>
          </a:p>
          <a:p>
            <a:r>
              <a:rPr lang="es-EC" dirty="0" smtClean="0"/>
              <a:t>El agua es capaz de absorber una gran cantidad de energía, por lo que se calientan y enfrían más lentamente que los continentes, viéndose menos afectados por las variaciones diarias.</a:t>
            </a:r>
          </a:p>
          <a:p>
            <a:endParaRPr lang="es-EC" dirty="0"/>
          </a:p>
        </p:txBody>
      </p:sp>
      <p:pic>
        <p:nvPicPr>
          <p:cNvPr id="5" name="4 Marcador de contenido"/>
          <p:cNvPicPr>
            <a:picLocks noGrp="1"/>
          </p:cNvPicPr>
          <p:nvPr>
            <p:ph sz="half" idx="2"/>
          </p:nvPr>
        </p:nvPicPr>
        <p:blipFill>
          <a:blip r:embed="rId3" cstate="print"/>
          <a:srcRect l="17845" t="19643" r="31127" b="18929"/>
          <a:stretch>
            <a:fillRect/>
          </a:stretch>
        </p:blipFill>
        <p:spPr bwMode="auto">
          <a:xfrm>
            <a:off x="4572000" y="1412776"/>
            <a:ext cx="4182616" cy="4464496"/>
          </a:xfrm>
          <a:prstGeom prst="rect">
            <a:avLst/>
          </a:prstGeom>
          <a:noFill/>
          <a:ln w="9525">
            <a:noFill/>
            <a:miter lim="800000"/>
            <a:headEnd/>
            <a:tailEnd/>
          </a:ln>
        </p:spPr>
      </p:pic>
      <p:sp>
        <p:nvSpPr>
          <p:cNvPr id="22530" name="AutoShape 2"/>
          <p:cNvSpPr>
            <a:spLocks noChangeArrowheads="1"/>
          </p:cNvSpPr>
          <p:nvPr/>
        </p:nvSpPr>
        <p:spPr bwMode="auto">
          <a:xfrm>
            <a:off x="4572000" y="5949280"/>
            <a:ext cx="4248472" cy="648072"/>
          </a:xfrm>
          <a:prstGeom prst="roundRect">
            <a:avLst>
              <a:gd name="adj" fmla="val 16667"/>
            </a:avLst>
          </a:prstGeom>
          <a:gradFill rotWithShape="1">
            <a:gsLst>
              <a:gs pos="0">
                <a:srgbClr val="EAF1DD">
                  <a:alpha val="67000"/>
                </a:srgbClr>
              </a:gs>
              <a:gs pos="100000">
                <a:srgbClr val="D6E3BC">
                  <a:alpha val="64999"/>
                </a:srgbClr>
              </a:gs>
            </a:gsLst>
            <a:path path="shape">
              <a:fillToRect l="50000" t="50000" r="50000" b="50000"/>
            </a:path>
          </a:grad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100" b="0" i="0" u="none" strike="noStrike" cap="none" normalizeH="0" baseline="0" dirty="0" smtClean="0">
                <a:ln>
                  <a:noFill/>
                </a:ln>
                <a:solidFill>
                  <a:schemeClr val="tx1"/>
                </a:solidFill>
                <a:effectLst/>
                <a:latin typeface="Arial" pitchFamily="34" charset="0"/>
                <a:cs typeface="Arial" pitchFamily="34" charset="0"/>
              </a:rPr>
              <a:t>Circulación general de la atmosfera</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descr="eolica-01.jpg"/>
          <p:cNvPicPr>
            <a:picLocks noChangeAspect="1"/>
          </p:cNvPicPr>
          <p:nvPr/>
        </p:nvPicPr>
        <p:blipFill>
          <a:blip r:embed="rId2" cstate="print">
            <a:lum bright="70000" contrast="-70000"/>
          </a:blip>
          <a:stretch>
            <a:fillRect/>
          </a:stretch>
        </p:blipFill>
        <p:spPr>
          <a:xfrm>
            <a:off x="251520" y="188640"/>
            <a:ext cx="8578820" cy="6336704"/>
          </a:xfrm>
          <a:prstGeom prst="rect">
            <a:avLst/>
          </a:prstGeom>
        </p:spPr>
      </p:pic>
      <p:sp>
        <p:nvSpPr>
          <p:cNvPr id="2" name="1 Título"/>
          <p:cNvSpPr>
            <a:spLocks noGrp="1"/>
          </p:cNvSpPr>
          <p:nvPr>
            <p:ph type="title"/>
          </p:nvPr>
        </p:nvSpPr>
        <p:spPr/>
        <p:txBody>
          <a:bodyPr/>
          <a:lstStyle/>
          <a:p>
            <a:r>
              <a:rPr lang="es-EC" dirty="0" smtClean="0"/>
              <a:t>La energía del viento</a:t>
            </a:r>
            <a:endParaRPr lang="es-EC" dirty="0"/>
          </a:p>
        </p:txBody>
      </p:sp>
      <p:pic>
        <p:nvPicPr>
          <p:cNvPr id="5" name="4 Marcador de contenido"/>
          <p:cNvPicPr>
            <a:picLocks noGrp="1"/>
          </p:cNvPicPr>
          <p:nvPr>
            <p:ph sz="half" idx="1"/>
          </p:nvPr>
        </p:nvPicPr>
        <p:blipFill>
          <a:blip r:embed="rId3" cstate="print"/>
          <a:srcRect l="6599" t="11071" r="10014" b="10000"/>
          <a:stretch>
            <a:fillRect/>
          </a:stretch>
        </p:blipFill>
        <p:spPr bwMode="auto">
          <a:xfrm>
            <a:off x="467544" y="1340768"/>
            <a:ext cx="4038600" cy="4320480"/>
          </a:xfrm>
          <a:prstGeom prst="rect">
            <a:avLst/>
          </a:prstGeom>
          <a:noFill/>
          <a:ln w="9525">
            <a:noFill/>
            <a:miter lim="800000"/>
            <a:headEnd/>
            <a:tailEnd/>
          </a:ln>
        </p:spPr>
      </p:pic>
      <p:sp>
        <p:nvSpPr>
          <p:cNvPr id="23554" name="AutoShape 2"/>
          <p:cNvSpPr>
            <a:spLocks noChangeArrowheads="1"/>
          </p:cNvSpPr>
          <p:nvPr/>
        </p:nvSpPr>
        <p:spPr bwMode="auto">
          <a:xfrm>
            <a:off x="395536" y="5805264"/>
            <a:ext cx="4032448" cy="360040"/>
          </a:xfrm>
          <a:prstGeom prst="roundRect">
            <a:avLst>
              <a:gd name="adj" fmla="val 16667"/>
            </a:avLst>
          </a:prstGeom>
          <a:gradFill rotWithShape="1">
            <a:gsLst>
              <a:gs pos="0">
                <a:srgbClr val="EAF1DD">
                  <a:alpha val="67000"/>
                </a:srgbClr>
              </a:gs>
              <a:gs pos="100000">
                <a:srgbClr val="D6E3BC">
                  <a:alpha val="64999"/>
                </a:srgbClr>
              </a:gs>
            </a:gsLst>
            <a:path path="shape">
              <a:fillToRect l="50000" t="50000" r="50000" b="50000"/>
            </a:path>
          </a:grad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100" b="0" i="0" u="none" strike="noStrike" cap="none" normalizeH="0" baseline="0" dirty="0" smtClean="0">
                <a:ln>
                  <a:noFill/>
                </a:ln>
                <a:solidFill>
                  <a:schemeClr val="tx1"/>
                </a:solidFill>
                <a:effectLst/>
                <a:latin typeface="Arial" pitchFamily="34" charset="0"/>
                <a:cs typeface="Arial" pitchFamily="34" charset="0"/>
              </a:rPr>
              <a:t>Vientos locales (Foehn)</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6 Marcador de contenido"/>
          <p:cNvPicPr>
            <a:picLocks noGrp="1"/>
          </p:cNvPicPr>
          <p:nvPr>
            <p:ph sz="half" idx="2"/>
          </p:nvPr>
        </p:nvPicPr>
        <p:blipFill>
          <a:blip r:embed="rId4" cstate="print"/>
          <a:srcRect l="21594" t="19643" r="15210" b="19952"/>
          <a:stretch>
            <a:fillRect/>
          </a:stretch>
        </p:blipFill>
        <p:spPr bwMode="auto">
          <a:xfrm>
            <a:off x="4644008" y="1340768"/>
            <a:ext cx="4176464" cy="4392488"/>
          </a:xfrm>
          <a:prstGeom prst="rect">
            <a:avLst/>
          </a:prstGeom>
          <a:noFill/>
          <a:ln w="9525">
            <a:noFill/>
            <a:miter lim="800000"/>
            <a:headEnd/>
            <a:tailEnd/>
          </a:ln>
        </p:spPr>
      </p:pic>
      <p:sp>
        <p:nvSpPr>
          <p:cNvPr id="8" name="AutoShape 2"/>
          <p:cNvSpPr>
            <a:spLocks noChangeArrowheads="1"/>
          </p:cNvSpPr>
          <p:nvPr/>
        </p:nvSpPr>
        <p:spPr bwMode="auto">
          <a:xfrm>
            <a:off x="4716016" y="5805264"/>
            <a:ext cx="4032448" cy="360040"/>
          </a:xfrm>
          <a:prstGeom prst="roundRect">
            <a:avLst>
              <a:gd name="adj" fmla="val 16667"/>
            </a:avLst>
          </a:prstGeom>
          <a:gradFill rotWithShape="1">
            <a:gsLst>
              <a:gs pos="0">
                <a:srgbClr val="EAF1DD">
                  <a:alpha val="67000"/>
                </a:srgbClr>
              </a:gs>
              <a:gs pos="100000">
                <a:srgbClr val="D6E3BC">
                  <a:alpha val="64999"/>
                </a:srgbClr>
              </a:gs>
            </a:gsLst>
            <a:path path="shape">
              <a:fillToRect l="50000" t="50000" r="50000" b="50000"/>
            </a:path>
          </a:grad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100" b="0" i="0" u="none" strike="noStrike" cap="none" normalizeH="0" baseline="0" dirty="0" smtClean="0">
                <a:ln>
                  <a:noFill/>
                </a:ln>
                <a:solidFill>
                  <a:schemeClr val="tx1"/>
                </a:solidFill>
                <a:effectLst/>
                <a:latin typeface="Arial" pitchFamily="34" charset="0"/>
                <a:cs typeface="Arial" pitchFamily="34" charset="0"/>
              </a:rPr>
              <a:t>Brisa de Mar</a:t>
            </a:r>
            <a:r>
              <a:rPr kumimoji="0" lang="es-EC" sz="1100" b="0" i="0" u="none" strike="noStrike" cap="none" normalizeH="0" dirty="0" smtClean="0">
                <a:ln>
                  <a:noFill/>
                </a:ln>
                <a:solidFill>
                  <a:schemeClr val="tx1"/>
                </a:solidFill>
                <a:effectLst/>
                <a:latin typeface="Arial" pitchFamily="34" charset="0"/>
                <a:cs typeface="Arial" pitchFamily="34" charset="0"/>
              </a:rPr>
              <a:t> y Tierra</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eolica-01.jpg"/>
          <p:cNvPicPr>
            <a:picLocks noChangeAspect="1"/>
          </p:cNvPicPr>
          <p:nvPr/>
        </p:nvPicPr>
        <p:blipFill>
          <a:blip r:embed="rId2" cstate="print">
            <a:lum bright="70000" contrast="-70000"/>
          </a:blip>
          <a:stretch>
            <a:fillRect/>
          </a:stretch>
        </p:blipFill>
        <p:spPr>
          <a:xfrm>
            <a:off x="251520" y="188640"/>
            <a:ext cx="8578820" cy="6336704"/>
          </a:xfrm>
          <a:prstGeom prst="rect">
            <a:avLst/>
          </a:prstGeom>
        </p:spPr>
      </p:pic>
      <p:sp>
        <p:nvSpPr>
          <p:cNvPr id="2" name="1 Título"/>
          <p:cNvSpPr>
            <a:spLocks noGrp="1"/>
          </p:cNvSpPr>
          <p:nvPr>
            <p:ph type="title"/>
          </p:nvPr>
        </p:nvSpPr>
        <p:spPr/>
        <p:txBody>
          <a:bodyPr/>
          <a:lstStyle/>
          <a:p>
            <a:r>
              <a:rPr lang="es-EC" dirty="0" smtClean="0"/>
              <a:t>Medición del recurso</a:t>
            </a:r>
            <a:endParaRPr lang="es-EC" dirty="0"/>
          </a:p>
        </p:txBody>
      </p:sp>
      <p:sp>
        <p:nvSpPr>
          <p:cNvPr id="3" name="2 Marcador de contenido"/>
          <p:cNvSpPr>
            <a:spLocks noGrp="1"/>
          </p:cNvSpPr>
          <p:nvPr>
            <p:ph sz="half" idx="1"/>
          </p:nvPr>
        </p:nvSpPr>
        <p:spPr/>
        <p:txBody>
          <a:bodyPr>
            <a:normAutofit/>
          </a:bodyPr>
          <a:lstStyle/>
          <a:p>
            <a:r>
              <a:rPr lang="es-EC" sz="1800" dirty="0" smtClean="0"/>
              <a:t>Los aparatos utilizados para medir el viento son el anemómetro y la veleta, siendo el primero el que mide la velocidad y el segundo la dirección de donde sopla el viento. </a:t>
            </a:r>
          </a:p>
          <a:p>
            <a:r>
              <a:rPr lang="es-EC" sz="1800" dirty="0" smtClean="0"/>
              <a:t>El anemómetro más usado es el de cazoletas, que consiste en una cruz o molinete horizontal móvil alrededor de un eje vertical; cada brazo de la cruz lleva en su extremo una cazoleta o semiesfera hueca, estando todos los huecos dirigidos en el mismo sentido.</a:t>
            </a:r>
          </a:p>
        </p:txBody>
      </p:sp>
      <p:sp>
        <p:nvSpPr>
          <p:cNvPr id="4" name="3 Marcador de contenido"/>
          <p:cNvSpPr>
            <a:spLocks noGrp="1"/>
          </p:cNvSpPr>
          <p:nvPr>
            <p:ph sz="half" idx="2"/>
          </p:nvPr>
        </p:nvSpPr>
        <p:spPr>
          <a:xfrm>
            <a:off x="4716016" y="1124744"/>
            <a:ext cx="4038600" cy="3993307"/>
          </a:xfrm>
        </p:spPr>
        <p:txBody>
          <a:bodyPr>
            <a:normAutofit/>
          </a:bodyPr>
          <a:lstStyle/>
          <a:p>
            <a:pPr algn="ctr">
              <a:buNone/>
            </a:pPr>
            <a:endParaRPr lang="es-EC" dirty="0" smtClean="0"/>
          </a:p>
          <a:p>
            <a:r>
              <a:rPr lang="es-EC" sz="1800" dirty="0" smtClean="0"/>
              <a:t>Las velocidades del viento son medidas en medias de 10 minutos para que sea compatible con la mayoría de programas estándar .</a:t>
            </a:r>
          </a:p>
          <a:p>
            <a:r>
              <a:rPr lang="es-EC" sz="1800" dirty="0" smtClean="0"/>
              <a:t>Los resultados en las velocidades del viento son diferentes si se utilizan diferentes periodos de tiempo para calcular las medias.</a:t>
            </a:r>
          </a:p>
          <a:p>
            <a:endParaRPr lang="es-EC" dirty="0"/>
          </a:p>
        </p:txBody>
      </p:sp>
      <p:pic>
        <p:nvPicPr>
          <p:cNvPr id="5" name="4 Imagen"/>
          <p:cNvPicPr/>
          <p:nvPr/>
        </p:nvPicPr>
        <p:blipFill>
          <a:blip r:embed="rId3" cstate="print"/>
          <a:srcRect l="26336" t="25301" r="20528" b="24646"/>
          <a:stretch>
            <a:fillRect/>
          </a:stretch>
        </p:blipFill>
        <p:spPr bwMode="auto">
          <a:xfrm>
            <a:off x="5364088" y="4005064"/>
            <a:ext cx="2952328" cy="1656184"/>
          </a:xfrm>
          <a:prstGeom prst="rect">
            <a:avLst/>
          </a:prstGeom>
          <a:noFill/>
          <a:ln w="9525">
            <a:noFill/>
            <a:miter lim="800000"/>
            <a:headEnd/>
            <a:tailEnd/>
          </a:ln>
        </p:spPr>
      </p:pic>
      <p:sp>
        <p:nvSpPr>
          <p:cNvPr id="24578" name="AutoShape 2"/>
          <p:cNvSpPr>
            <a:spLocks noChangeArrowheads="1"/>
          </p:cNvSpPr>
          <p:nvPr/>
        </p:nvSpPr>
        <p:spPr bwMode="auto">
          <a:xfrm>
            <a:off x="6228184" y="5733256"/>
            <a:ext cx="1224136" cy="360040"/>
          </a:xfrm>
          <a:prstGeom prst="roundRect">
            <a:avLst>
              <a:gd name="adj" fmla="val 16667"/>
            </a:avLst>
          </a:prstGeom>
          <a:gradFill rotWithShape="1">
            <a:gsLst>
              <a:gs pos="0">
                <a:srgbClr val="EAF1DD">
                  <a:alpha val="67000"/>
                </a:srgbClr>
              </a:gs>
              <a:gs pos="100000">
                <a:srgbClr val="D6E3BC">
                  <a:alpha val="64999"/>
                </a:srgbClr>
              </a:gs>
            </a:gsLst>
            <a:path path="shape">
              <a:fillToRect l="50000" t="50000" r="50000" b="50000"/>
            </a:path>
          </a:grad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100" b="0" i="0" u="none" strike="noStrike" cap="none" normalizeH="0" baseline="0" dirty="0" smtClean="0">
                <a:ln>
                  <a:noFill/>
                </a:ln>
                <a:solidFill>
                  <a:schemeClr val="tx1"/>
                </a:solidFill>
                <a:effectLst/>
                <a:latin typeface="Calibri" pitchFamily="34" charset="0"/>
                <a:cs typeface="Arial" pitchFamily="34" charset="0"/>
              </a:rPr>
              <a:t>Veleta</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descr="eolica-01.jpg"/>
          <p:cNvPicPr>
            <a:picLocks noChangeAspect="1"/>
          </p:cNvPicPr>
          <p:nvPr/>
        </p:nvPicPr>
        <p:blipFill>
          <a:blip r:embed="rId2" cstate="print">
            <a:lum bright="70000" contrast="-70000"/>
          </a:blip>
          <a:stretch>
            <a:fillRect/>
          </a:stretch>
        </p:blipFill>
        <p:spPr>
          <a:xfrm>
            <a:off x="251520" y="188640"/>
            <a:ext cx="8578820" cy="6336704"/>
          </a:xfrm>
          <a:prstGeom prst="rect">
            <a:avLst/>
          </a:prstGeom>
        </p:spPr>
      </p:pic>
      <p:sp>
        <p:nvSpPr>
          <p:cNvPr id="2" name="1 Título"/>
          <p:cNvSpPr>
            <a:spLocks noGrp="1"/>
          </p:cNvSpPr>
          <p:nvPr>
            <p:ph type="title"/>
          </p:nvPr>
        </p:nvSpPr>
        <p:spPr/>
        <p:txBody>
          <a:bodyPr/>
          <a:lstStyle/>
          <a:p>
            <a:r>
              <a:rPr lang="es-EC" dirty="0" smtClean="0"/>
              <a:t>Medición del recurso</a:t>
            </a:r>
            <a:endParaRPr lang="es-EC" dirty="0"/>
          </a:p>
        </p:txBody>
      </p:sp>
      <p:pic>
        <p:nvPicPr>
          <p:cNvPr id="5" name="4 Marcador de contenido"/>
          <p:cNvPicPr>
            <a:picLocks noGrp="1"/>
          </p:cNvPicPr>
          <p:nvPr>
            <p:ph sz="half" idx="1"/>
          </p:nvPr>
        </p:nvPicPr>
        <p:blipFill>
          <a:blip r:embed="rId3" cstate="print"/>
          <a:srcRect l="59253" t="16425" r="26959" b="65059"/>
          <a:stretch>
            <a:fillRect/>
          </a:stretch>
        </p:blipFill>
        <p:spPr bwMode="auto">
          <a:xfrm>
            <a:off x="2267744" y="1484784"/>
            <a:ext cx="1800200" cy="1656184"/>
          </a:xfrm>
          <a:prstGeom prst="rect">
            <a:avLst/>
          </a:prstGeom>
          <a:noFill/>
          <a:ln w="9525">
            <a:noFill/>
            <a:miter lim="800000"/>
            <a:headEnd/>
            <a:tailEnd/>
          </a:ln>
        </p:spPr>
      </p:pic>
      <p:sp>
        <p:nvSpPr>
          <p:cNvPr id="25602" name="AutoShape 2"/>
          <p:cNvSpPr>
            <a:spLocks noChangeArrowheads="1"/>
          </p:cNvSpPr>
          <p:nvPr/>
        </p:nvSpPr>
        <p:spPr bwMode="auto">
          <a:xfrm>
            <a:off x="2267744" y="3212976"/>
            <a:ext cx="1800225" cy="288032"/>
          </a:xfrm>
          <a:prstGeom prst="roundRect">
            <a:avLst>
              <a:gd name="adj" fmla="val 16667"/>
            </a:avLst>
          </a:prstGeom>
          <a:gradFill rotWithShape="1">
            <a:gsLst>
              <a:gs pos="0">
                <a:srgbClr val="EAF1DD">
                  <a:alpha val="67000"/>
                </a:srgbClr>
              </a:gs>
              <a:gs pos="100000">
                <a:srgbClr val="D6E3BC">
                  <a:alpha val="64999"/>
                </a:srgbClr>
              </a:gs>
            </a:gsLst>
            <a:path path="shape">
              <a:fillToRect l="50000" t="50000" r="50000" b="50000"/>
            </a:path>
          </a:grad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100" b="0" i="0" u="none" strike="noStrike" cap="none" normalizeH="0" baseline="0" dirty="0" smtClean="0">
                <a:ln>
                  <a:noFill/>
                </a:ln>
                <a:solidFill>
                  <a:schemeClr val="tx1"/>
                </a:solidFill>
                <a:effectLst/>
                <a:latin typeface="Calibri" pitchFamily="34" charset="0"/>
                <a:cs typeface="Arial" pitchFamily="34" charset="0"/>
              </a:rPr>
              <a:t>Rosa de los vientos</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6 Imagen"/>
          <p:cNvPicPr/>
          <p:nvPr/>
        </p:nvPicPr>
        <p:blipFill>
          <a:blip r:embed="rId4" cstate="print"/>
          <a:srcRect l="69038" t="33092" r="7243" b="10870"/>
          <a:stretch>
            <a:fillRect/>
          </a:stretch>
        </p:blipFill>
        <p:spPr bwMode="auto">
          <a:xfrm>
            <a:off x="395536" y="1340768"/>
            <a:ext cx="1838177" cy="3744416"/>
          </a:xfrm>
          <a:prstGeom prst="rect">
            <a:avLst/>
          </a:prstGeom>
          <a:noFill/>
          <a:ln w="9525">
            <a:noFill/>
            <a:miter lim="800000"/>
            <a:headEnd/>
            <a:tailEnd/>
          </a:ln>
        </p:spPr>
      </p:pic>
      <p:sp>
        <p:nvSpPr>
          <p:cNvPr id="25603" name="AutoShape 3"/>
          <p:cNvSpPr>
            <a:spLocks noChangeArrowheads="1"/>
          </p:cNvSpPr>
          <p:nvPr/>
        </p:nvSpPr>
        <p:spPr bwMode="auto">
          <a:xfrm>
            <a:off x="467544" y="5301208"/>
            <a:ext cx="1711325" cy="466725"/>
          </a:xfrm>
          <a:prstGeom prst="roundRect">
            <a:avLst>
              <a:gd name="adj" fmla="val 16667"/>
            </a:avLst>
          </a:prstGeom>
          <a:gradFill rotWithShape="1">
            <a:gsLst>
              <a:gs pos="0">
                <a:srgbClr val="EAF1DD">
                  <a:alpha val="67000"/>
                </a:srgbClr>
              </a:gs>
              <a:gs pos="100000">
                <a:srgbClr val="D6E3BC">
                  <a:alpha val="64999"/>
                </a:srgbClr>
              </a:gs>
            </a:gsLst>
            <a:path path="shape">
              <a:fillToRect l="50000" t="50000" r="50000" b="50000"/>
            </a:path>
          </a:gra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100" b="0" i="0" u="none" strike="noStrike" cap="none" normalizeH="0" baseline="0" dirty="0" smtClean="0">
                <a:ln>
                  <a:noFill/>
                </a:ln>
                <a:solidFill>
                  <a:schemeClr val="tx1"/>
                </a:solidFill>
                <a:effectLst/>
                <a:latin typeface="Calibri" pitchFamily="34" charset="0"/>
                <a:cs typeface="Arial" pitchFamily="34" charset="0"/>
              </a:rPr>
              <a:t>Variabilidad del viento</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8 Marcador de contenido"/>
          <p:cNvPicPr>
            <a:picLocks noGrp="1"/>
          </p:cNvPicPr>
          <p:nvPr>
            <p:ph sz="half" idx="2"/>
          </p:nvPr>
        </p:nvPicPr>
        <p:blipFill>
          <a:blip r:embed="rId5" cstate="print"/>
          <a:srcRect l="17512" t="26753" r="14442" b="10503"/>
          <a:stretch>
            <a:fillRect/>
          </a:stretch>
        </p:blipFill>
        <p:spPr bwMode="auto">
          <a:xfrm>
            <a:off x="4211960" y="1484784"/>
            <a:ext cx="4499992" cy="4176464"/>
          </a:xfrm>
          <a:prstGeom prst="rect">
            <a:avLst/>
          </a:prstGeom>
          <a:noFill/>
          <a:ln w="9525">
            <a:noFill/>
            <a:miter lim="800000"/>
            <a:headEnd/>
            <a:tailEnd/>
          </a:ln>
        </p:spPr>
      </p:pic>
      <p:sp>
        <p:nvSpPr>
          <p:cNvPr id="25604" name="AutoShape 4"/>
          <p:cNvSpPr>
            <a:spLocks noChangeArrowheads="1"/>
          </p:cNvSpPr>
          <p:nvPr/>
        </p:nvSpPr>
        <p:spPr bwMode="auto">
          <a:xfrm>
            <a:off x="3923928" y="5805264"/>
            <a:ext cx="5060950" cy="285750"/>
          </a:xfrm>
          <a:prstGeom prst="roundRect">
            <a:avLst>
              <a:gd name="adj" fmla="val 16667"/>
            </a:avLst>
          </a:prstGeom>
          <a:gradFill rotWithShape="1">
            <a:gsLst>
              <a:gs pos="0">
                <a:srgbClr val="EAF1DD">
                  <a:alpha val="67000"/>
                </a:srgbClr>
              </a:gs>
              <a:gs pos="100000">
                <a:srgbClr val="D6E3BC">
                  <a:alpha val="64999"/>
                </a:srgbClr>
              </a:gs>
            </a:gsLst>
            <a:path path="shape">
              <a:fillToRect l="50000" t="50000" r="50000" b="50000"/>
            </a:path>
          </a:grad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100" b="0" i="0" u="none" strike="noStrike" cap="none" normalizeH="0" baseline="0" dirty="0" smtClean="0">
                <a:ln>
                  <a:noFill/>
                </a:ln>
                <a:solidFill>
                  <a:schemeClr val="tx1"/>
                </a:solidFill>
                <a:effectLst/>
                <a:latin typeface="Calibri" pitchFamily="34" charset="0"/>
                <a:cs typeface="Arial" pitchFamily="34" charset="0"/>
              </a:rPr>
              <a:t>Escala de viento BEAUFORT, usada en tierra</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descr="eolica-01.jpg"/>
          <p:cNvPicPr>
            <a:picLocks noChangeAspect="1"/>
          </p:cNvPicPr>
          <p:nvPr/>
        </p:nvPicPr>
        <p:blipFill>
          <a:blip r:embed="rId2" cstate="print">
            <a:lum bright="70000" contrast="-70000"/>
          </a:blip>
          <a:stretch>
            <a:fillRect/>
          </a:stretch>
        </p:blipFill>
        <p:spPr>
          <a:xfrm>
            <a:off x="251520" y="188640"/>
            <a:ext cx="8578820" cy="6336704"/>
          </a:xfrm>
          <a:prstGeom prst="rect">
            <a:avLst/>
          </a:prstGeom>
        </p:spPr>
      </p:pic>
      <p:sp>
        <p:nvSpPr>
          <p:cNvPr id="2" name="1 Título"/>
          <p:cNvSpPr>
            <a:spLocks noGrp="1"/>
          </p:cNvSpPr>
          <p:nvPr>
            <p:ph type="title"/>
          </p:nvPr>
        </p:nvSpPr>
        <p:spPr>
          <a:xfrm>
            <a:off x="467544" y="404664"/>
            <a:ext cx="8229600" cy="1143000"/>
          </a:xfrm>
        </p:spPr>
        <p:txBody>
          <a:bodyPr>
            <a:normAutofit fontScale="90000"/>
          </a:bodyPr>
          <a:lstStyle/>
          <a:p>
            <a:pPr lvl="0"/>
            <a:r>
              <a:rPr lang="es-EC" b="1" dirty="0" smtClean="0"/>
              <a:t>Factores considerados para la ubicación de los aerogeneradores</a:t>
            </a:r>
            <a:r>
              <a:rPr lang="es-EC" dirty="0" smtClean="0"/>
              <a:t/>
            </a:r>
            <a:br>
              <a:rPr lang="es-EC" dirty="0" smtClean="0"/>
            </a:br>
            <a:endParaRPr lang="es-EC" dirty="0"/>
          </a:p>
        </p:txBody>
      </p:sp>
      <p:sp>
        <p:nvSpPr>
          <p:cNvPr id="3" name="2 Marcador de contenido"/>
          <p:cNvSpPr>
            <a:spLocks noGrp="1"/>
          </p:cNvSpPr>
          <p:nvPr>
            <p:ph sz="half" idx="1"/>
          </p:nvPr>
        </p:nvSpPr>
        <p:spPr/>
        <p:txBody>
          <a:bodyPr>
            <a:normAutofit fontScale="55000" lnSpcReduction="20000"/>
          </a:bodyPr>
          <a:lstStyle/>
          <a:p>
            <a:pPr algn="ctr">
              <a:buNone/>
            </a:pPr>
            <a:r>
              <a:rPr lang="es-EC" b="1" dirty="0" smtClean="0"/>
              <a:t>Rugosidad</a:t>
            </a:r>
          </a:p>
          <a:p>
            <a:r>
              <a:rPr lang="es-EC" dirty="0" smtClean="0"/>
              <a:t>En general, cuanto más pronunciada sea la rugosidad del terreno mayor será la ralentización que experimente el viento. </a:t>
            </a:r>
          </a:p>
          <a:p>
            <a:pPr>
              <a:buNone/>
            </a:pPr>
            <a:endParaRPr lang="es-EC" dirty="0" smtClean="0"/>
          </a:p>
          <a:p>
            <a:r>
              <a:rPr lang="es-EC" dirty="0" smtClean="0"/>
              <a:t>Los bosques  y las grandes ciudades ralentizan mucho el viento, mientras que las pistas de hormigón de los aeropuertos sólo lo ralentizan ligeramente. </a:t>
            </a:r>
          </a:p>
          <a:p>
            <a:pPr>
              <a:buNone/>
            </a:pPr>
            <a:endParaRPr lang="es-EC" dirty="0" smtClean="0"/>
          </a:p>
          <a:p>
            <a:r>
              <a:rPr lang="es-EC" dirty="0" smtClean="0"/>
              <a:t>Las superficies de agua son incluso más lisas que las pistas de hormigón, y tendrán por tanto menos influencia sobre el viento, mientras que la hierba alta y los arbustos ralentizan el viento de forma considerable.</a:t>
            </a:r>
          </a:p>
          <a:p>
            <a:endParaRPr lang="es-EC" dirty="0"/>
          </a:p>
        </p:txBody>
      </p:sp>
      <p:sp>
        <p:nvSpPr>
          <p:cNvPr id="4" name="3 Marcador de contenido"/>
          <p:cNvSpPr>
            <a:spLocks noGrp="1"/>
          </p:cNvSpPr>
          <p:nvPr>
            <p:ph sz="half" idx="2"/>
          </p:nvPr>
        </p:nvSpPr>
        <p:spPr/>
        <p:txBody>
          <a:bodyPr>
            <a:normAutofit fontScale="55000" lnSpcReduction="20000"/>
          </a:bodyPr>
          <a:lstStyle/>
          <a:p>
            <a:pPr algn="ctr">
              <a:buNone/>
            </a:pPr>
            <a:r>
              <a:rPr lang="es-EC" b="1" dirty="0" smtClean="0"/>
              <a:t> Cizallamiento del viento</a:t>
            </a:r>
            <a:endParaRPr lang="es-EC" dirty="0" smtClean="0"/>
          </a:p>
          <a:p>
            <a:r>
              <a:rPr lang="es-EC" dirty="0" smtClean="0"/>
              <a:t>El hecho de que el perfil del viento se mueva hacia velocidades más bajas conforme nos acercamos al nivel del suelo suele llamarse cizallamiento del viento. </a:t>
            </a:r>
          </a:p>
          <a:p>
            <a:pPr>
              <a:buNone/>
            </a:pPr>
            <a:endParaRPr lang="es-EC" dirty="0" smtClean="0"/>
          </a:p>
          <a:p>
            <a:r>
              <a:rPr lang="es-EC" dirty="0" smtClean="0"/>
              <a:t> La velocidad del viento a una cierta altura sobre el nivel del suelo es:</a:t>
            </a:r>
          </a:p>
          <a:p>
            <a:endParaRPr lang="es-EC" dirty="0" smtClean="0"/>
          </a:p>
          <a:p>
            <a:endParaRPr lang="es-EC" dirty="0" smtClean="0"/>
          </a:p>
          <a:p>
            <a:endParaRPr lang="es-EC" dirty="0" smtClean="0"/>
          </a:p>
          <a:p>
            <a:endParaRPr lang="es-EC" dirty="0" smtClean="0"/>
          </a:p>
          <a:p>
            <a:r>
              <a:rPr lang="es-EC" dirty="0" smtClean="0"/>
              <a:t>v = velocidad del viento a una altura z sobre el nivel del suelo.</a:t>
            </a:r>
            <a:endParaRPr lang="es-EC" i="1" dirty="0" smtClean="0"/>
          </a:p>
          <a:p>
            <a:r>
              <a:rPr lang="es-EC" dirty="0" err="1" smtClean="0"/>
              <a:t>v</a:t>
            </a:r>
            <a:r>
              <a:rPr lang="es-EC" baseline="-25000" dirty="0" err="1" smtClean="0"/>
              <a:t>ref</a:t>
            </a:r>
            <a:r>
              <a:rPr lang="es-EC" dirty="0" smtClean="0"/>
              <a:t> = velocidad de referencia, es decir, una velocidad de viento ya conocida a una altura.  </a:t>
            </a:r>
            <a:r>
              <a:rPr lang="es-EC" dirty="0" err="1" smtClean="0"/>
              <a:t>z</a:t>
            </a:r>
            <a:r>
              <a:rPr lang="es-EC" baseline="-25000" dirty="0" err="1" smtClean="0"/>
              <a:t>ref</a:t>
            </a:r>
            <a:r>
              <a:rPr lang="es-EC" dirty="0" smtClean="0"/>
              <a:t> .</a:t>
            </a:r>
            <a:endParaRPr lang="es-EC" i="1" dirty="0" smtClean="0"/>
          </a:p>
          <a:p>
            <a:r>
              <a:rPr lang="es-EC" dirty="0" smtClean="0"/>
              <a:t>z = altura sobre el nivel del suelo para la velocidad deseada, v.</a:t>
            </a:r>
            <a:endParaRPr lang="es-EC" i="1" dirty="0" smtClean="0"/>
          </a:p>
          <a:p>
            <a:r>
              <a:rPr lang="es-EC" dirty="0" smtClean="0"/>
              <a:t>z</a:t>
            </a:r>
            <a:r>
              <a:rPr lang="es-EC" baseline="-25000" dirty="0" smtClean="0"/>
              <a:t>0</a:t>
            </a:r>
            <a:r>
              <a:rPr lang="es-EC" dirty="0" smtClean="0"/>
              <a:t> = longitud de rugosidad en la dirección de viento actual.</a:t>
            </a:r>
            <a:endParaRPr lang="es-EC" i="1" dirty="0" smtClean="0"/>
          </a:p>
          <a:p>
            <a:endParaRPr lang="es-EC" dirty="0"/>
          </a:p>
        </p:txBody>
      </p:sp>
      <p:sp>
        <p:nvSpPr>
          <p:cNvPr id="266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662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012160" y="3284984"/>
            <a:ext cx="1440160" cy="800089"/>
          </a:xfrm>
          <a:prstGeom prst="rect">
            <a:avLst/>
          </a:prstGeom>
          <a:noFill/>
        </p:spPr>
      </p:pic>
      <p:sp>
        <p:nvSpPr>
          <p:cNvPr id="26627" name="Rectangle 3"/>
          <p:cNvSpPr>
            <a:spLocks noChangeArrowheads="1"/>
          </p:cNvSpPr>
          <p:nvPr/>
        </p:nvSpPr>
        <p:spPr bwMode="auto">
          <a:xfrm>
            <a:off x="0" y="1123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eolica-01.jpg"/>
          <p:cNvPicPr>
            <a:picLocks noChangeAspect="1"/>
          </p:cNvPicPr>
          <p:nvPr/>
        </p:nvPicPr>
        <p:blipFill>
          <a:blip r:embed="rId2" cstate="print">
            <a:lum bright="70000" contrast="-70000"/>
          </a:blip>
          <a:stretch>
            <a:fillRect/>
          </a:stretch>
        </p:blipFill>
        <p:spPr>
          <a:xfrm>
            <a:off x="251520" y="188640"/>
            <a:ext cx="8578820" cy="6336704"/>
          </a:xfrm>
          <a:prstGeom prst="rect">
            <a:avLst/>
          </a:prstGeom>
        </p:spPr>
      </p:pic>
      <p:sp>
        <p:nvSpPr>
          <p:cNvPr id="2" name="1 Título"/>
          <p:cNvSpPr>
            <a:spLocks noGrp="1"/>
          </p:cNvSpPr>
          <p:nvPr>
            <p:ph type="title"/>
          </p:nvPr>
        </p:nvSpPr>
        <p:spPr/>
        <p:txBody>
          <a:bodyPr>
            <a:normAutofit/>
          </a:bodyPr>
          <a:lstStyle/>
          <a:p>
            <a:r>
              <a:rPr lang="es-EC" b="1" dirty="0" smtClean="0"/>
              <a:t>Efectos debido a obstáculos</a:t>
            </a:r>
            <a:endParaRPr lang="es-EC" dirty="0"/>
          </a:p>
        </p:txBody>
      </p:sp>
      <p:sp>
        <p:nvSpPr>
          <p:cNvPr id="3" name="2 Marcador de contenido"/>
          <p:cNvSpPr>
            <a:spLocks noGrp="1"/>
          </p:cNvSpPr>
          <p:nvPr>
            <p:ph sz="half" idx="1"/>
          </p:nvPr>
        </p:nvSpPr>
        <p:spPr>
          <a:xfrm>
            <a:off x="611560" y="1196752"/>
            <a:ext cx="4038600" cy="4525963"/>
          </a:xfrm>
        </p:spPr>
        <p:txBody>
          <a:bodyPr>
            <a:normAutofit fontScale="55000" lnSpcReduction="20000"/>
          </a:bodyPr>
          <a:lstStyle/>
          <a:p>
            <a:pPr>
              <a:buNone/>
            </a:pPr>
            <a:r>
              <a:rPr lang="es-EC" dirty="0" smtClean="0"/>
              <a:t> </a:t>
            </a:r>
          </a:p>
          <a:p>
            <a:r>
              <a:rPr lang="es-EC" dirty="0" smtClean="0"/>
              <a:t>Las turbulencias disminuyen la posibilidad de utilizar la energía del viento de forma efectiva en un aerogenerador. También provocan mayores roturas y desgastes en la turbina eólica, tal y como se explica en la sección sobre cargas de fatiga. Las torres de aerogeneradores suelen construirse lo suficientemente altas como para evitar las turbulencias del viento cerca del nivel del suelo.</a:t>
            </a:r>
          </a:p>
          <a:p>
            <a:pPr>
              <a:buNone/>
            </a:pPr>
            <a:endParaRPr lang="es-EC" dirty="0" smtClean="0"/>
          </a:p>
          <a:p>
            <a:r>
              <a:rPr lang="es-EC" dirty="0" smtClean="0"/>
              <a:t>Como puede verse en este dibujo de típicas corrientes de viento alrededor de un obstáculo, la zona de turbulencias puede extenderse hasta una altura alrededor de 3 veces superior a la altura del obstáculo. La turbulencia es más acusada detrás del obstáculo que delante de él .</a:t>
            </a:r>
            <a:endParaRPr lang="es-EC" dirty="0"/>
          </a:p>
        </p:txBody>
      </p:sp>
      <p:pic>
        <p:nvPicPr>
          <p:cNvPr id="5" name="4 Marcador de contenido"/>
          <p:cNvPicPr>
            <a:picLocks noGrp="1"/>
          </p:cNvPicPr>
          <p:nvPr>
            <p:ph sz="half" idx="2"/>
          </p:nvPr>
        </p:nvPicPr>
        <p:blipFill>
          <a:blip r:embed="rId3" cstate="print"/>
          <a:srcRect l="43489" t="25121" r="7586" b="7971"/>
          <a:stretch>
            <a:fillRect/>
          </a:stretch>
        </p:blipFill>
        <p:spPr bwMode="auto">
          <a:xfrm>
            <a:off x="4716016" y="1340768"/>
            <a:ext cx="4104456" cy="4824536"/>
          </a:xfrm>
          <a:prstGeom prst="rect">
            <a:avLst/>
          </a:prstGeom>
          <a:noFill/>
          <a:ln w="9525">
            <a:noFill/>
            <a:miter lim="800000"/>
            <a:headEnd/>
            <a:tailEnd/>
          </a:ln>
        </p:spPr>
      </p:pic>
      <p:pic>
        <p:nvPicPr>
          <p:cNvPr id="6" name="5 Imagen"/>
          <p:cNvPicPr/>
          <p:nvPr/>
        </p:nvPicPr>
        <p:blipFill>
          <a:blip r:embed="rId4" cstate="print"/>
          <a:srcRect l="32798" t="63768" r="34235" b="18358"/>
          <a:stretch>
            <a:fillRect/>
          </a:stretch>
        </p:blipFill>
        <p:spPr bwMode="auto">
          <a:xfrm>
            <a:off x="1259632" y="4869160"/>
            <a:ext cx="2808312" cy="1152128"/>
          </a:xfrm>
          <a:prstGeom prst="rect">
            <a:avLst/>
          </a:prstGeom>
          <a:noFill/>
          <a:ln w="9525">
            <a:noFill/>
            <a:miter lim="800000"/>
            <a:headEnd/>
            <a:tailEnd/>
          </a:ln>
        </p:spPr>
      </p:pic>
      <p:sp>
        <p:nvSpPr>
          <p:cNvPr id="31746" name="AutoShape 2"/>
          <p:cNvSpPr>
            <a:spLocks noChangeArrowheads="1"/>
          </p:cNvSpPr>
          <p:nvPr/>
        </p:nvSpPr>
        <p:spPr bwMode="auto">
          <a:xfrm>
            <a:off x="1403648" y="6093296"/>
            <a:ext cx="2336800" cy="465137"/>
          </a:xfrm>
          <a:prstGeom prst="roundRect">
            <a:avLst>
              <a:gd name="adj" fmla="val 16667"/>
            </a:avLst>
          </a:prstGeom>
          <a:gradFill rotWithShape="1">
            <a:gsLst>
              <a:gs pos="0">
                <a:srgbClr val="EAF1DD">
                  <a:alpha val="67000"/>
                </a:srgbClr>
              </a:gs>
              <a:gs pos="100000">
                <a:srgbClr val="D6E3BC">
                  <a:alpha val="64999"/>
                </a:srgbClr>
              </a:gs>
            </a:gsLst>
            <a:path path="shape">
              <a:fillToRect l="50000" t="50000" r="50000" b="50000"/>
            </a:path>
          </a:grad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100" b="0" i="0" u="none" strike="noStrike" cap="none" normalizeH="0" baseline="0" dirty="0" smtClean="0">
                <a:ln>
                  <a:noFill/>
                </a:ln>
                <a:solidFill>
                  <a:schemeClr val="tx1"/>
                </a:solidFill>
                <a:effectLst/>
                <a:latin typeface="Calibri" pitchFamily="34" charset="0"/>
                <a:cs typeface="Arial" pitchFamily="34" charset="0"/>
              </a:rPr>
              <a:t>Líneas de viento frente a un obstáculo romo</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eolica-01.jpg"/>
          <p:cNvPicPr>
            <a:picLocks noChangeAspect="1"/>
          </p:cNvPicPr>
          <p:nvPr/>
        </p:nvPicPr>
        <p:blipFill>
          <a:blip r:embed="rId2" cstate="print">
            <a:lum bright="70000" contrast="-70000"/>
          </a:blip>
          <a:stretch>
            <a:fillRect/>
          </a:stretch>
        </p:blipFill>
        <p:spPr>
          <a:xfrm>
            <a:off x="251520" y="188640"/>
            <a:ext cx="8578820" cy="6336704"/>
          </a:xfrm>
          <a:prstGeom prst="rect">
            <a:avLst/>
          </a:prstGeom>
        </p:spPr>
      </p:pic>
      <p:sp>
        <p:nvSpPr>
          <p:cNvPr id="6" name="5 Subtítulo"/>
          <p:cNvSpPr>
            <a:spLocks noGrp="1"/>
          </p:cNvSpPr>
          <p:nvPr>
            <p:ph type="subTitle" idx="1"/>
          </p:nvPr>
        </p:nvSpPr>
        <p:spPr>
          <a:xfrm>
            <a:off x="467544" y="620688"/>
            <a:ext cx="7992888" cy="5544616"/>
          </a:xfrm>
        </p:spPr>
        <p:txBody>
          <a:bodyPr/>
          <a:lstStyle/>
          <a:p>
            <a:pPr algn="just"/>
            <a:endParaRPr lang="es-EC" dirty="0" smtClean="0">
              <a:solidFill>
                <a:schemeClr val="tx1"/>
              </a:solidFill>
            </a:endParaRPr>
          </a:p>
          <a:p>
            <a:pPr algn="just"/>
            <a:r>
              <a:rPr lang="es-EC" dirty="0" smtClean="0">
                <a:solidFill>
                  <a:schemeClr val="tx1"/>
                </a:solidFill>
              </a:rPr>
              <a:t>La </a:t>
            </a:r>
            <a:r>
              <a:rPr lang="es-EC" dirty="0">
                <a:solidFill>
                  <a:schemeClr val="tx1"/>
                </a:solidFill>
              </a:rPr>
              <a:t>energía del viento es utilizada mediante el uso de aeromotores los cuales son  capaces de transformar la energía eólica en energía mecánica rotativa la que es utilizable, </a:t>
            </a:r>
            <a:r>
              <a:rPr lang="es-EC" dirty="0" smtClean="0">
                <a:solidFill>
                  <a:schemeClr val="tx1"/>
                </a:solidFill>
              </a:rPr>
              <a:t>y esta a su vez </a:t>
            </a:r>
            <a:r>
              <a:rPr lang="es-EC" dirty="0">
                <a:solidFill>
                  <a:schemeClr val="tx1"/>
                </a:solidFill>
              </a:rPr>
              <a:t>para accionar directamente los generadores eléctricos, para la producción de energía eléctrica. </a:t>
            </a:r>
          </a:p>
          <a:p>
            <a:endParaRPr lang="es-EC"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descr="eolica-01.jpg"/>
          <p:cNvPicPr>
            <a:picLocks noChangeAspect="1"/>
          </p:cNvPicPr>
          <p:nvPr/>
        </p:nvPicPr>
        <p:blipFill>
          <a:blip r:embed="rId2" cstate="print">
            <a:lum bright="70000" contrast="-70000"/>
          </a:blip>
          <a:stretch>
            <a:fillRect/>
          </a:stretch>
        </p:blipFill>
        <p:spPr>
          <a:xfrm>
            <a:off x="251520" y="188640"/>
            <a:ext cx="8578820" cy="6336704"/>
          </a:xfrm>
          <a:prstGeom prst="rect">
            <a:avLst/>
          </a:prstGeom>
        </p:spPr>
      </p:pic>
      <p:sp>
        <p:nvSpPr>
          <p:cNvPr id="2" name="1 Título"/>
          <p:cNvSpPr>
            <a:spLocks noGrp="1"/>
          </p:cNvSpPr>
          <p:nvPr>
            <p:ph type="title"/>
          </p:nvPr>
        </p:nvSpPr>
        <p:spPr/>
        <p:txBody>
          <a:bodyPr/>
          <a:lstStyle/>
          <a:p>
            <a:r>
              <a:rPr lang="es-EC" dirty="0" smtClean="0"/>
              <a:t>Efectos debido a obstáculos</a:t>
            </a:r>
            <a:endParaRPr lang="es-EC" dirty="0"/>
          </a:p>
        </p:txBody>
      </p:sp>
      <p:sp>
        <p:nvSpPr>
          <p:cNvPr id="3" name="2 Marcador de contenido"/>
          <p:cNvSpPr>
            <a:spLocks noGrp="1"/>
          </p:cNvSpPr>
          <p:nvPr>
            <p:ph sz="half" idx="1"/>
          </p:nvPr>
        </p:nvSpPr>
        <p:spPr/>
        <p:txBody>
          <a:bodyPr>
            <a:normAutofit/>
          </a:bodyPr>
          <a:lstStyle/>
          <a:p>
            <a:pPr algn="ctr">
              <a:buNone/>
            </a:pPr>
            <a:r>
              <a:rPr lang="es-EC" sz="1400" b="1" dirty="0" smtClean="0"/>
              <a:t>Efecto estela </a:t>
            </a:r>
            <a:endParaRPr lang="es-EC" sz="1400" dirty="0" smtClean="0"/>
          </a:p>
          <a:p>
            <a:r>
              <a:rPr lang="es-EC" sz="1400" dirty="0" smtClean="0"/>
              <a:t>Un aerogenerador siempre va a crear un abrigo en la dirección a favor del viento. </a:t>
            </a:r>
          </a:p>
          <a:p>
            <a:r>
              <a:rPr lang="es-EC" sz="1400" dirty="0" smtClean="0"/>
              <a:t>De hecho, habrá una estela tras la turbina, es decir, una larga cola de viento bastante turbulenta y ralentizada, si se compara con el viento que llega a la turbina .</a:t>
            </a:r>
          </a:p>
          <a:p>
            <a:endParaRPr lang="es-EC" dirty="0" smtClean="0"/>
          </a:p>
          <a:p>
            <a:endParaRPr lang="es-EC" dirty="0"/>
          </a:p>
        </p:txBody>
      </p:sp>
      <p:sp>
        <p:nvSpPr>
          <p:cNvPr id="4" name="3 Marcador de contenido"/>
          <p:cNvSpPr>
            <a:spLocks noGrp="1"/>
          </p:cNvSpPr>
          <p:nvPr>
            <p:ph sz="half" idx="2"/>
          </p:nvPr>
        </p:nvSpPr>
        <p:spPr>
          <a:xfrm>
            <a:off x="4572000" y="1340768"/>
            <a:ext cx="4038600" cy="4525963"/>
          </a:xfrm>
        </p:spPr>
        <p:txBody>
          <a:bodyPr>
            <a:normAutofit/>
          </a:bodyPr>
          <a:lstStyle/>
          <a:p>
            <a:pPr algn="ctr">
              <a:buNone/>
            </a:pPr>
            <a:r>
              <a:rPr lang="es-EC" sz="1500" b="1" dirty="0" smtClean="0"/>
              <a:t>Efecto del parque</a:t>
            </a:r>
          </a:p>
          <a:p>
            <a:r>
              <a:rPr lang="es-EC" sz="1500" dirty="0" smtClean="0"/>
              <a:t>En los parques eólicos, para evitar una turbulencia excesiva corriente abajo alrededor de las turbinas, cada una de ellas suele estar separada del resto una distancia mínima equivalente a tres diámetros del rotor. </a:t>
            </a:r>
          </a:p>
          <a:p>
            <a:r>
              <a:rPr lang="es-EC" sz="1500" dirty="0" smtClean="0"/>
              <a:t>Por tanto, lo ideal sería poder separar las turbinas lo máximo posible en la dirección de viento dominante. Pero por otra parte, el costo del terreno y la conexión de los aerogeneradores a la red eléctrica aconsejan instalar las turbinas más cerca unas de otras.</a:t>
            </a:r>
          </a:p>
          <a:p>
            <a:endParaRPr lang="es-EC" dirty="0"/>
          </a:p>
        </p:txBody>
      </p:sp>
      <p:pic>
        <p:nvPicPr>
          <p:cNvPr id="5" name="4 Imagen"/>
          <p:cNvPicPr/>
          <p:nvPr/>
        </p:nvPicPr>
        <p:blipFill>
          <a:blip r:embed="rId3" cstate="print"/>
          <a:srcRect l="38596" t="62319" r="30793" b="10145"/>
          <a:stretch>
            <a:fillRect/>
          </a:stretch>
        </p:blipFill>
        <p:spPr bwMode="auto">
          <a:xfrm>
            <a:off x="1043608" y="3429000"/>
            <a:ext cx="2664296" cy="1368152"/>
          </a:xfrm>
          <a:prstGeom prst="rect">
            <a:avLst/>
          </a:prstGeom>
          <a:noFill/>
          <a:ln w="9525">
            <a:noFill/>
            <a:miter lim="800000"/>
            <a:headEnd/>
            <a:tailEnd/>
          </a:ln>
        </p:spPr>
      </p:pic>
      <p:sp>
        <p:nvSpPr>
          <p:cNvPr id="32770" name="AutoShape 2"/>
          <p:cNvSpPr>
            <a:spLocks noChangeArrowheads="1"/>
          </p:cNvSpPr>
          <p:nvPr/>
        </p:nvSpPr>
        <p:spPr bwMode="auto">
          <a:xfrm>
            <a:off x="1187624" y="4941168"/>
            <a:ext cx="2376264" cy="465138"/>
          </a:xfrm>
          <a:prstGeom prst="roundRect">
            <a:avLst>
              <a:gd name="adj" fmla="val 16667"/>
            </a:avLst>
          </a:prstGeom>
          <a:gradFill rotWithShape="1">
            <a:gsLst>
              <a:gs pos="0">
                <a:srgbClr val="EAF1DD">
                  <a:alpha val="67000"/>
                </a:srgbClr>
              </a:gs>
              <a:gs pos="100000">
                <a:srgbClr val="D6E3BC">
                  <a:alpha val="64999"/>
                </a:srgbClr>
              </a:gs>
            </a:gsLst>
            <a:path path="shape">
              <a:fillToRect l="50000" t="50000" r="50000" b="50000"/>
            </a:path>
          </a:gra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100" b="0" i="0" u="none" strike="noStrike" cap="none" normalizeH="0" baseline="0" dirty="0" smtClean="0">
                <a:ln>
                  <a:noFill/>
                </a:ln>
                <a:solidFill>
                  <a:schemeClr val="tx1"/>
                </a:solidFill>
                <a:effectLst/>
                <a:latin typeface="Calibri" pitchFamily="34" charset="0"/>
                <a:cs typeface="Arial" pitchFamily="34" charset="0"/>
              </a:rPr>
              <a:t>Efecto estela en un generador eólico</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6 Imagen"/>
          <p:cNvPicPr/>
          <p:nvPr/>
        </p:nvPicPr>
        <p:blipFill>
          <a:blip r:embed="rId4" cstate="print"/>
          <a:srcRect l="69352" t="65942" r="9217" b="7488"/>
          <a:stretch>
            <a:fillRect/>
          </a:stretch>
        </p:blipFill>
        <p:spPr bwMode="auto">
          <a:xfrm>
            <a:off x="3995936" y="4725144"/>
            <a:ext cx="2304256" cy="1728192"/>
          </a:xfrm>
          <a:prstGeom prst="rect">
            <a:avLst/>
          </a:prstGeom>
          <a:noFill/>
          <a:ln w="9525">
            <a:noFill/>
            <a:miter lim="800000"/>
            <a:headEnd/>
            <a:tailEnd/>
          </a:ln>
        </p:spPr>
      </p:pic>
      <p:sp>
        <p:nvSpPr>
          <p:cNvPr id="32771" name="AutoShape 3"/>
          <p:cNvSpPr>
            <a:spLocks noChangeArrowheads="1"/>
          </p:cNvSpPr>
          <p:nvPr/>
        </p:nvSpPr>
        <p:spPr bwMode="auto">
          <a:xfrm>
            <a:off x="6372200" y="5085184"/>
            <a:ext cx="2413000" cy="1174750"/>
          </a:xfrm>
          <a:prstGeom prst="roundRect">
            <a:avLst>
              <a:gd name="adj" fmla="val 16667"/>
            </a:avLst>
          </a:prstGeom>
          <a:gradFill rotWithShape="1">
            <a:gsLst>
              <a:gs pos="0">
                <a:srgbClr val="EAF1DD">
                  <a:alpha val="67000"/>
                </a:srgbClr>
              </a:gs>
              <a:gs pos="100000">
                <a:srgbClr val="D6E3BC">
                  <a:alpha val="64999"/>
                </a:srgbClr>
              </a:gs>
            </a:gsLst>
            <a:path path="shape">
              <a:fillToRect l="50000" t="50000" r="50000" b="50000"/>
            </a:path>
          </a:gra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100" b="0" i="0" u="none" strike="noStrike" cap="none" normalizeH="0" baseline="0" dirty="0" smtClean="0">
                <a:ln>
                  <a:noFill/>
                </a:ln>
                <a:solidFill>
                  <a:schemeClr val="tx1"/>
                </a:solidFill>
                <a:effectLst/>
                <a:latin typeface="Calibri" pitchFamily="34" charset="0"/>
                <a:cs typeface="Arial" pitchFamily="34" charset="0"/>
              </a:rPr>
              <a:t>Disposición de aerogeneradores para disminuir el efecto parque, </a:t>
            </a:r>
          </a:p>
          <a:p>
            <a:pPr marL="0" marR="0" lvl="0" indent="0" algn="l" defTabSz="914400" rtl="0" eaLnBrk="1" fontAlgn="base" latinLnBrk="0" hangingPunct="1">
              <a:lnSpc>
                <a:spcPct val="100000"/>
              </a:lnSpc>
              <a:spcBef>
                <a:spcPct val="0"/>
              </a:spcBef>
              <a:spcAft>
                <a:spcPct val="0"/>
              </a:spcAft>
              <a:buClrTx/>
              <a:buSzTx/>
              <a:buFontTx/>
              <a:buNone/>
              <a:tabLst/>
            </a:pPr>
            <a:r>
              <a:rPr kumimoji="0" lang="es-EC" sz="1100" b="0" i="0" u="none" strike="noStrike" cap="none" normalizeH="0" baseline="0" dirty="0" smtClean="0">
                <a:ln>
                  <a:noFill/>
                </a:ln>
                <a:solidFill>
                  <a:schemeClr val="tx1"/>
                </a:solidFill>
                <a:effectLst/>
                <a:latin typeface="Calibri" pitchFamily="34" charset="0"/>
                <a:cs typeface="Arial" pitchFamily="34" charset="0"/>
              </a:rPr>
              <a:t>(las distancias se disponen en base al diámetro del rotor, ej. 7 </a:t>
            </a:r>
            <a:r>
              <a:rPr kumimoji="0" lang="es-EC" sz="1100" b="0" i="0" u="none" strike="noStrike" cap="none" normalizeH="0" baseline="0" dirty="0" err="1" smtClean="0">
                <a:ln>
                  <a:noFill/>
                </a:ln>
                <a:solidFill>
                  <a:schemeClr val="tx1"/>
                </a:solidFill>
                <a:effectLst/>
                <a:latin typeface="Calibri" pitchFamily="34" charset="0"/>
                <a:cs typeface="Arial" pitchFamily="34" charset="0"/>
              </a:rPr>
              <a:t>diam</a:t>
            </a:r>
            <a:r>
              <a:rPr kumimoji="0" lang="es-EC" sz="1100" b="0" i="0" u="none" strike="noStrike" cap="none" normalizeH="0" baseline="0" dirty="0" smtClean="0">
                <a:ln>
                  <a:noFill/>
                </a:ln>
                <a:solidFill>
                  <a:schemeClr val="tx1"/>
                </a:solidFill>
                <a:effectLst/>
                <a:latin typeface="Calibri" pitchFamily="34" charset="0"/>
                <a:cs typeface="Arial" pitchFamily="34" charset="0"/>
              </a:rPr>
              <a:t> del rotor y 4 </a:t>
            </a:r>
            <a:r>
              <a:rPr kumimoji="0" lang="es-EC" sz="1100" b="0" i="0" u="none" strike="noStrike" cap="none" normalizeH="0" baseline="0" dirty="0" err="1" smtClean="0">
                <a:ln>
                  <a:noFill/>
                </a:ln>
                <a:solidFill>
                  <a:schemeClr val="tx1"/>
                </a:solidFill>
                <a:effectLst/>
                <a:latin typeface="Calibri" pitchFamily="34" charset="0"/>
                <a:cs typeface="Arial" pitchFamily="34" charset="0"/>
              </a:rPr>
              <a:t>diam</a:t>
            </a:r>
            <a:r>
              <a:rPr kumimoji="0" lang="es-EC" sz="1100" b="0" i="0" u="none" strike="noStrike" cap="none" normalizeH="0" baseline="0" dirty="0" smtClean="0">
                <a:ln>
                  <a:noFill/>
                </a:ln>
                <a:solidFill>
                  <a:schemeClr val="tx1"/>
                </a:solidFill>
                <a:effectLst/>
                <a:latin typeface="Calibri" pitchFamily="34" charset="0"/>
                <a:cs typeface="Arial" pitchFamily="34" charset="0"/>
              </a:rPr>
              <a:t> del rotor)</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eolica-01.jpg"/>
          <p:cNvPicPr>
            <a:picLocks noChangeAspect="1"/>
          </p:cNvPicPr>
          <p:nvPr/>
        </p:nvPicPr>
        <p:blipFill>
          <a:blip r:embed="rId2" cstate="print">
            <a:lum bright="70000" contrast="-70000"/>
          </a:blip>
          <a:stretch>
            <a:fillRect/>
          </a:stretch>
        </p:blipFill>
        <p:spPr>
          <a:xfrm>
            <a:off x="251520" y="188640"/>
            <a:ext cx="8578820" cy="6336704"/>
          </a:xfrm>
          <a:prstGeom prst="rect">
            <a:avLst/>
          </a:prstGeom>
        </p:spPr>
      </p:pic>
      <p:sp>
        <p:nvSpPr>
          <p:cNvPr id="2" name="1 Título"/>
          <p:cNvSpPr>
            <a:spLocks noGrp="1"/>
          </p:cNvSpPr>
          <p:nvPr>
            <p:ph type="title"/>
          </p:nvPr>
        </p:nvSpPr>
        <p:spPr/>
        <p:txBody>
          <a:bodyPr/>
          <a:lstStyle/>
          <a:p>
            <a:r>
              <a:rPr lang="es-EC" dirty="0" smtClean="0"/>
              <a:t>Efectos Aceleradores</a:t>
            </a:r>
            <a:endParaRPr lang="es-EC" dirty="0"/>
          </a:p>
        </p:txBody>
      </p:sp>
      <p:pic>
        <p:nvPicPr>
          <p:cNvPr id="5" name="4 Marcador de contenido"/>
          <p:cNvPicPr>
            <a:picLocks noGrp="1"/>
          </p:cNvPicPr>
          <p:nvPr>
            <p:ph sz="half" idx="1"/>
          </p:nvPr>
        </p:nvPicPr>
        <p:blipFill>
          <a:blip r:embed="rId3" cstate="print"/>
          <a:srcRect l="25368" t="56039" r="40384" b="8937"/>
          <a:stretch>
            <a:fillRect/>
          </a:stretch>
        </p:blipFill>
        <p:spPr bwMode="auto">
          <a:xfrm>
            <a:off x="755576" y="1196752"/>
            <a:ext cx="3484429" cy="4248472"/>
          </a:xfrm>
          <a:prstGeom prst="rect">
            <a:avLst/>
          </a:prstGeom>
          <a:noFill/>
          <a:ln w="9525">
            <a:noFill/>
            <a:miter lim="800000"/>
            <a:headEnd/>
            <a:tailEnd/>
          </a:ln>
        </p:spPr>
      </p:pic>
      <p:pic>
        <p:nvPicPr>
          <p:cNvPr id="6" name="5 Marcador de contenido"/>
          <p:cNvPicPr>
            <a:picLocks noGrp="1"/>
          </p:cNvPicPr>
          <p:nvPr>
            <p:ph sz="half" idx="2"/>
          </p:nvPr>
        </p:nvPicPr>
        <p:blipFill>
          <a:blip r:embed="rId4" cstate="print"/>
          <a:srcRect l="24100" t="59903" r="25542" b="11832"/>
          <a:stretch>
            <a:fillRect/>
          </a:stretch>
        </p:blipFill>
        <p:spPr bwMode="auto">
          <a:xfrm>
            <a:off x="4355976" y="1124744"/>
            <a:ext cx="4392488" cy="4248472"/>
          </a:xfrm>
          <a:prstGeom prst="rect">
            <a:avLst/>
          </a:prstGeom>
          <a:noFill/>
          <a:ln w="9525">
            <a:noFill/>
            <a:miter lim="800000"/>
            <a:headEnd/>
            <a:tailEnd/>
          </a:ln>
        </p:spPr>
      </p:pic>
      <p:sp>
        <p:nvSpPr>
          <p:cNvPr id="33794" name="AutoShape 2"/>
          <p:cNvSpPr>
            <a:spLocks noChangeArrowheads="1"/>
          </p:cNvSpPr>
          <p:nvPr/>
        </p:nvSpPr>
        <p:spPr bwMode="auto">
          <a:xfrm>
            <a:off x="1259632" y="5733256"/>
            <a:ext cx="2376263" cy="360040"/>
          </a:xfrm>
          <a:prstGeom prst="roundRect">
            <a:avLst>
              <a:gd name="adj" fmla="val 16667"/>
            </a:avLst>
          </a:prstGeom>
          <a:gradFill rotWithShape="1">
            <a:gsLst>
              <a:gs pos="0">
                <a:srgbClr val="EAF1DD">
                  <a:alpha val="67000"/>
                </a:srgbClr>
              </a:gs>
              <a:gs pos="100000">
                <a:srgbClr val="D6E3BC">
                  <a:alpha val="64999"/>
                </a:srgbClr>
              </a:gs>
            </a:gsLst>
            <a:path path="shape">
              <a:fillToRect l="50000" t="50000" r="50000" b="50000"/>
            </a:path>
          </a:grad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100" b="0" i="0" u="none" strike="noStrike" cap="none" normalizeH="0" baseline="0" dirty="0" smtClean="0">
                <a:ln>
                  <a:noFill/>
                </a:ln>
                <a:solidFill>
                  <a:schemeClr val="tx1"/>
                </a:solidFill>
                <a:effectLst/>
                <a:latin typeface="Calibri" pitchFamily="34" charset="0"/>
                <a:cs typeface="Arial" pitchFamily="34" charset="0"/>
              </a:rPr>
              <a:t>Efecto </a:t>
            </a:r>
            <a:r>
              <a:rPr kumimoji="0" lang="es-EC" sz="1100" b="0" i="0" u="none" strike="noStrike" cap="none" normalizeH="0" baseline="0" dirty="0" err="1" smtClean="0">
                <a:ln>
                  <a:noFill/>
                </a:ln>
                <a:solidFill>
                  <a:schemeClr val="tx1"/>
                </a:solidFill>
                <a:effectLst/>
                <a:latin typeface="Calibri" pitchFamily="34" charset="0"/>
                <a:cs typeface="Arial" pitchFamily="34" charset="0"/>
              </a:rPr>
              <a:t>tunel</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3795" name="AutoShape 3"/>
          <p:cNvSpPr>
            <a:spLocks noChangeArrowheads="1"/>
          </p:cNvSpPr>
          <p:nvPr/>
        </p:nvSpPr>
        <p:spPr bwMode="auto">
          <a:xfrm>
            <a:off x="5652120" y="5805264"/>
            <a:ext cx="2007915" cy="288032"/>
          </a:xfrm>
          <a:prstGeom prst="roundRect">
            <a:avLst>
              <a:gd name="adj" fmla="val 16667"/>
            </a:avLst>
          </a:prstGeom>
          <a:gradFill rotWithShape="1">
            <a:gsLst>
              <a:gs pos="0">
                <a:srgbClr val="EAF1DD">
                  <a:alpha val="67000"/>
                </a:srgbClr>
              </a:gs>
              <a:gs pos="100000">
                <a:srgbClr val="D6E3BC">
                  <a:alpha val="64999"/>
                </a:srgbClr>
              </a:gs>
            </a:gsLst>
            <a:path path="shape">
              <a:fillToRect l="50000" t="50000" r="50000" b="50000"/>
            </a:path>
          </a:grad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100" b="0" i="0" u="none" strike="noStrike" cap="none" normalizeH="0" baseline="0" dirty="0" smtClean="0">
                <a:ln>
                  <a:noFill/>
                </a:ln>
                <a:solidFill>
                  <a:schemeClr val="tx1"/>
                </a:solidFill>
                <a:effectLst/>
                <a:latin typeface="Calibri" pitchFamily="34" charset="0"/>
                <a:cs typeface="Arial" pitchFamily="34" charset="0"/>
              </a:rPr>
              <a:t>Efecto Colina</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olica-01.jpg"/>
          <p:cNvPicPr>
            <a:picLocks noChangeAspect="1"/>
          </p:cNvPicPr>
          <p:nvPr/>
        </p:nvPicPr>
        <p:blipFill>
          <a:blip r:embed="rId2" cstate="print">
            <a:lum bright="70000" contrast="-70000"/>
          </a:blip>
          <a:stretch>
            <a:fillRect/>
          </a:stretch>
        </p:blipFill>
        <p:spPr>
          <a:xfrm>
            <a:off x="251520" y="188640"/>
            <a:ext cx="8578820" cy="6336704"/>
          </a:xfrm>
          <a:prstGeom prst="rect">
            <a:avLst/>
          </a:prstGeom>
        </p:spPr>
      </p:pic>
      <p:sp>
        <p:nvSpPr>
          <p:cNvPr id="2" name="1 Título"/>
          <p:cNvSpPr>
            <a:spLocks noGrp="1"/>
          </p:cNvSpPr>
          <p:nvPr>
            <p:ph type="ctrTitle"/>
          </p:nvPr>
        </p:nvSpPr>
        <p:spPr/>
        <p:txBody>
          <a:bodyPr/>
          <a:lstStyle/>
          <a:p>
            <a:r>
              <a:rPr lang="es-ES_tradnl" dirty="0" smtClean="0"/>
              <a:t>La energía del viento</a:t>
            </a:r>
            <a:endParaRPr lang="es-EC" dirty="0"/>
          </a:p>
        </p:txBody>
      </p:sp>
      <p:sp>
        <p:nvSpPr>
          <p:cNvPr id="3" name="2 Subtítulo"/>
          <p:cNvSpPr>
            <a:spLocks noGrp="1"/>
          </p:cNvSpPr>
          <p:nvPr>
            <p:ph type="subTitle" idx="1"/>
          </p:nvPr>
        </p:nvSpPr>
        <p:spPr/>
        <p:txBody>
          <a:bodyPr/>
          <a:lstStyle/>
          <a:p>
            <a:r>
              <a:rPr lang="es-ES_tradnl" dirty="0" smtClean="0"/>
              <a:t>Modelación matemática</a:t>
            </a:r>
            <a:endParaRPr lang="es-EC"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eolica-01.jpg"/>
          <p:cNvPicPr>
            <a:picLocks noChangeAspect="1"/>
          </p:cNvPicPr>
          <p:nvPr/>
        </p:nvPicPr>
        <p:blipFill>
          <a:blip r:embed="rId2" cstate="print">
            <a:lum bright="70000" contrast="-70000"/>
          </a:blip>
          <a:stretch>
            <a:fillRect/>
          </a:stretch>
        </p:blipFill>
        <p:spPr>
          <a:xfrm>
            <a:off x="251520" y="188640"/>
            <a:ext cx="8578820" cy="6336704"/>
          </a:xfrm>
          <a:prstGeom prst="rect">
            <a:avLst/>
          </a:prstGeom>
        </p:spPr>
      </p:pic>
      <p:sp>
        <p:nvSpPr>
          <p:cNvPr id="2" name="1 Título"/>
          <p:cNvSpPr>
            <a:spLocks noGrp="1"/>
          </p:cNvSpPr>
          <p:nvPr>
            <p:ph type="title"/>
          </p:nvPr>
        </p:nvSpPr>
        <p:spPr/>
        <p:txBody>
          <a:bodyPr/>
          <a:lstStyle/>
          <a:p>
            <a:r>
              <a:rPr lang="es-ES_tradnl" dirty="0" smtClean="0"/>
              <a:t>La energía del viento</a:t>
            </a:r>
            <a:endParaRPr lang="es-EC" dirty="0"/>
          </a:p>
        </p:txBody>
      </p:sp>
      <p:sp>
        <p:nvSpPr>
          <p:cNvPr id="3" name="2 Marcador de contenido"/>
          <p:cNvSpPr>
            <a:spLocks noGrp="1"/>
          </p:cNvSpPr>
          <p:nvPr>
            <p:ph idx="1"/>
          </p:nvPr>
        </p:nvSpPr>
        <p:spPr/>
        <p:txBody>
          <a:bodyPr>
            <a:normAutofit/>
          </a:bodyPr>
          <a:lstStyle/>
          <a:p>
            <a:r>
              <a:rPr lang="es-EC" sz="2200" dirty="0"/>
              <a:t>Debido a que la energía  del viento depende de la velocidad del mismo, esta no puede modelarse de forma determinista </a:t>
            </a:r>
            <a:r>
              <a:rPr lang="es-EC" sz="2200" dirty="0" smtClean="0"/>
              <a:t> por lo que se </a:t>
            </a:r>
            <a:r>
              <a:rPr lang="es-EC" sz="2200" dirty="0"/>
              <a:t>emplean distribuciones de probabilidad para modelar su comportamiento</a:t>
            </a:r>
            <a:r>
              <a:rPr lang="es-EC" sz="2200" dirty="0" smtClean="0"/>
              <a:t>.</a:t>
            </a:r>
          </a:p>
          <a:p>
            <a:r>
              <a:rPr lang="es-ES_tradnl" sz="2200" dirty="0" smtClean="0"/>
              <a:t>Como por ejemplo la Función densidad de Weibull</a:t>
            </a:r>
          </a:p>
          <a:p>
            <a:endParaRPr lang="es-ES_tradnl" sz="2200" dirty="0" smtClean="0"/>
          </a:p>
          <a:p>
            <a:endParaRPr lang="es-ES_tradnl" sz="2200" dirty="0"/>
          </a:p>
          <a:p>
            <a:r>
              <a:rPr lang="es-EC" sz="2200" dirty="0"/>
              <a:t>Donde a es el parámetro de forma y es </a:t>
            </a:r>
            <a:r>
              <a:rPr lang="es-EC" sz="2200" dirty="0" smtClean="0"/>
              <a:t>a dimensional, </a:t>
            </a:r>
            <a:r>
              <a:rPr lang="es-EC" sz="2200" dirty="0"/>
              <a:t>y b es el parámetro de escala y su valor es cercano a la velocidad media,  </a:t>
            </a:r>
            <a:r>
              <a:rPr lang="es-EC" sz="2200" dirty="0" smtClean="0"/>
              <a:t>Vw </a:t>
            </a:r>
            <a:r>
              <a:rPr lang="es-EC" sz="2200" dirty="0"/>
              <a:t>es la velocidad del viento </a:t>
            </a:r>
            <a:endParaRPr lang="es-ES_tradnl" sz="2200"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02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843808" y="3429000"/>
            <a:ext cx="3816424" cy="576064"/>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descr="eolica-01.jpg"/>
          <p:cNvPicPr>
            <a:picLocks noChangeAspect="1"/>
          </p:cNvPicPr>
          <p:nvPr/>
        </p:nvPicPr>
        <p:blipFill>
          <a:blip r:embed="rId2" cstate="print">
            <a:lum bright="70000" contrast="-70000"/>
          </a:blip>
          <a:stretch>
            <a:fillRect/>
          </a:stretch>
        </p:blipFill>
        <p:spPr>
          <a:xfrm>
            <a:off x="251520" y="188640"/>
            <a:ext cx="8578820" cy="6336704"/>
          </a:xfrm>
          <a:prstGeom prst="rect">
            <a:avLst/>
          </a:prstGeom>
        </p:spPr>
      </p:pic>
      <p:sp>
        <p:nvSpPr>
          <p:cNvPr id="2" name="1 Título"/>
          <p:cNvSpPr>
            <a:spLocks noGrp="1"/>
          </p:cNvSpPr>
          <p:nvPr>
            <p:ph type="title"/>
          </p:nvPr>
        </p:nvSpPr>
        <p:spPr/>
        <p:txBody>
          <a:bodyPr/>
          <a:lstStyle/>
          <a:p>
            <a:r>
              <a:rPr lang="es-ES_tradnl" dirty="0" smtClean="0"/>
              <a:t>La energía del viento</a:t>
            </a:r>
            <a:endParaRPr lang="es-EC" dirty="0"/>
          </a:p>
        </p:txBody>
      </p:sp>
      <p:pic>
        <p:nvPicPr>
          <p:cNvPr id="4" name="3 Marcador de contenido"/>
          <p:cNvPicPr>
            <a:picLocks noGrp="1"/>
          </p:cNvPicPr>
          <p:nvPr>
            <p:ph idx="1"/>
          </p:nvPr>
        </p:nvPicPr>
        <p:blipFill>
          <a:blip r:embed="rId3" cstate="print"/>
          <a:srcRect/>
          <a:stretch>
            <a:fillRect/>
          </a:stretch>
        </p:blipFill>
        <p:spPr bwMode="auto">
          <a:xfrm>
            <a:off x="755576" y="1268760"/>
            <a:ext cx="7560840" cy="4032448"/>
          </a:xfrm>
          <a:prstGeom prst="rect">
            <a:avLst/>
          </a:prstGeom>
          <a:noFill/>
          <a:ln w="9525">
            <a:noFill/>
            <a:miter lim="800000"/>
            <a:headEnd/>
            <a:tailEnd/>
          </a:ln>
        </p:spPr>
      </p:pic>
      <p:sp>
        <p:nvSpPr>
          <p:cNvPr id="15363" name="AutoShape 3"/>
          <p:cNvSpPr>
            <a:spLocks noChangeArrowheads="1"/>
          </p:cNvSpPr>
          <p:nvPr/>
        </p:nvSpPr>
        <p:spPr bwMode="auto">
          <a:xfrm>
            <a:off x="827584" y="5229200"/>
            <a:ext cx="7416824" cy="973147"/>
          </a:xfrm>
          <a:prstGeom prst="roundRect">
            <a:avLst>
              <a:gd name="adj" fmla="val 16667"/>
            </a:avLst>
          </a:prstGeom>
          <a:gradFill rotWithShape="1">
            <a:gsLst>
              <a:gs pos="0">
                <a:srgbClr val="EAF1DD">
                  <a:alpha val="67000"/>
                </a:srgbClr>
              </a:gs>
              <a:gs pos="100000">
                <a:srgbClr val="D6E3BC">
                  <a:alpha val="64999"/>
                </a:srgbClr>
              </a:gs>
            </a:gsLst>
            <a:path path="shape">
              <a:fillToRect l="50000" t="50000" r="50000" b="50000"/>
            </a:path>
          </a:grad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100" b="0" i="0" u="none" strike="noStrike" cap="none" normalizeH="0" baseline="0" dirty="0" smtClean="0">
                <a:ln>
                  <a:noFill/>
                </a:ln>
                <a:solidFill>
                  <a:schemeClr val="tx1"/>
                </a:solidFill>
                <a:effectLst/>
                <a:latin typeface="Arial" pitchFamily="34" charset="0"/>
                <a:cs typeface="Arial" pitchFamily="34" charset="0"/>
              </a:rPr>
              <a:t>	</a:t>
            </a:r>
            <a:r>
              <a:rPr kumimoji="0" lang="es-EC" sz="1600" b="0" i="0" u="none" strike="noStrike" cap="none" normalizeH="0" baseline="0" dirty="0" smtClean="0">
                <a:ln>
                  <a:noFill/>
                </a:ln>
                <a:solidFill>
                  <a:schemeClr val="tx1"/>
                </a:solidFill>
                <a:effectLst/>
                <a:latin typeface="Arial" pitchFamily="34" charset="0"/>
                <a:cs typeface="Arial" pitchFamily="34" charset="0"/>
              </a:rPr>
              <a:t>Dos distribuciones de Weibull: (-) factor de forma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C" sz="1600" b="0" i="0" u="none" strike="noStrike" cap="none" normalizeH="0" baseline="0" dirty="0" smtClean="0">
                <a:ln>
                  <a:noFill/>
                </a:ln>
                <a:solidFill>
                  <a:schemeClr val="tx1"/>
                </a:solidFill>
                <a:effectLst/>
                <a:latin typeface="Arial" pitchFamily="34" charset="0"/>
                <a:cs typeface="Arial" pitchFamily="34" charset="0"/>
              </a:rPr>
              <a:t>	a=1.94, factor de escala b=0.98 m/s. (--) factor de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C" sz="1600" b="0" i="0" u="none" strike="noStrike" cap="none" normalizeH="0" baseline="0" dirty="0" smtClean="0">
                <a:ln>
                  <a:noFill/>
                </a:ln>
                <a:solidFill>
                  <a:schemeClr val="tx1"/>
                </a:solidFill>
                <a:effectLst/>
                <a:latin typeface="Arial" pitchFamily="34" charset="0"/>
                <a:cs typeface="Arial" pitchFamily="34" charset="0"/>
              </a:rPr>
              <a:t>	forma a=1.5, factor de escala b=4.39 m/s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36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5365"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580112" y="2636912"/>
            <a:ext cx="1438275" cy="381000"/>
          </a:xfrm>
          <a:prstGeom prst="rect">
            <a:avLst/>
          </a:prstGeom>
          <a:noFill/>
        </p:spPr>
      </p:pic>
      <p:sp>
        <p:nvSpPr>
          <p:cNvPr id="1536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5367"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788024" y="1772816"/>
            <a:ext cx="2800350" cy="447675"/>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descr="eolica-01.jpg"/>
          <p:cNvPicPr>
            <a:picLocks noChangeAspect="1"/>
          </p:cNvPicPr>
          <p:nvPr/>
        </p:nvPicPr>
        <p:blipFill>
          <a:blip r:embed="rId2" cstate="print">
            <a:lum bright="70000" contrast="-70000"/>
          </a:blip>
          <a:stretch>
            <a:fillRect/>
          </a:stretch>
        </p:blipFill>
        <p:spPr>
          <a:xfrm>
            <a:off x="251520" y="188640"/>
            <a:ext cx="8578820" cy="6336704"/>
          </a:xfrm>
          <a:prstGeom prst="rect">
            <a:avLst/>
          </a:prstGeom>
        </p:spPr>
      </p:pic>
      <p:sp>
        <p:nvSpPr>
          <p:cNvPr id="2" name="1 Título"/>
          <p:cNvSpPr>
            <a:spLocks noGrp="1"/>
          </p:cNvSpPr>
          <p:nvPr>
            <p:ph type="title"/>
          </p:nvPr>
        </p:nvSpPr>
        <p:spPr/>
        <p:txBody>
          <a:bodyPr/>
          <a:lstStyle/>
          <a:p>
            <a:r>
              <a:rPr lang="es-ES_tradnl" dirty="0" smtClean="0"/>
              <a:t>La energía del viento</a:t>
            </a:r>
            <a:endParaRPr lang="es-EC" dirty="0"/>
          </a:p>
        </p:txBody>
      </p:sp>
      <p:sp>
        <p:nvSpPr>
          <p:cNvPr id="3" name="2 Marcador de contenido"/>
          <p:cNvSpPr>
            <a:spLocks noGrp="1"/>
          </p:cNvSpPr>
          <p:nvPr>
            <p:ph idx="1"/>
          </p:nvPr>
        </p:nvSpPr>
        <p:spPr/>
        <p:txBody>
          <a:bodyPr>
            <a:normAutofit/>
          </a:bodyPr>
          <a:lstStyle/>
          <a:p>
            <a:r>
              <a:rPr lang="es-EC" sz="2200" dirty="0"/>
              <a:t>La potencia que posee una determinada corriente de viento al atravesar una sección A es proporcional a la velocidad del viento al cubo</a:t>
            </a:r>
            <a:r>
              <a:rPr lang="es-EC" sz="2200" dirty="0" smtClean="0"/>
              <a:t>:</a:t>
            </a:r>
          </a:p>
          <a:p>
            <a:pPr>
              <a:buNone/>
            </a:pPr>
            <a:endParaRPr lang="es-ES_tradnl" dirty="0" smtClean="0"/>
          </a:p>
          <a:p>
            <a:r>
              <a:rPr lang="es-EC" sz="2200" dirty="0"/>
              <a:t>Donde p es la densidad del aire </a:t>
            </a:r>
            <a:r>
              <a:rPr lang="es-EC" sz="2200" dirty="0" smtClean="0"/>
              <a:t>aproximadamente </a:t>
            </a:r>
            <a:r>
              <a:rPr lang="es-EC" sz="2200" dirty="0"/>
              <a:t>1, 225 </a:t>
            </a:r>
            <a:r>
              <a:rPr lang="es-EC" sz="2200" dirty="0" smtClean="0"/>
              <a:t>kg/m^3</a:t>
            </a:r>
          </a:p>
          <a:p>
            <a:r>
              <a:rPr lang="es-EC" sz="2200" dirty="0" smtClean="0"/>
              <a:t>Si </a:t>
            </a:r>
            <a:r>
              <a:rPr lang="es-EC" sz="2200" dirty="0"/>
              <a:t>se multiplica la función de densidad de la distribución de velocidades de viento </a:t>
            </a:r>
            <a:r>
              <a:rPr lang="es-EC" sz="2200" dirty="0" smtClean="0"/>
              <a:t> por </a:t>
            </a:r>
            <a:r>
              <a:rPr lang="es-EC" sz="2200" dirty="0"/>
              <a:t>la potencia del viento obtenida en la ecuación </a:t>
            </a:r>
            <a:r>
              <a:rPr lang="es-EC" sz="2200" dirty="0" smtClean="0"/>
              <a:t>anterior, </a:t>
            </a:r>
            <a:r>
              <a:rPr lang="es-EC" sz="2200" dirty="0"/>
              <a:t>se obtiene la función de densidad de la distribución de energía del viento. </a:t>
            </a:r>
          </a:p>
          <a:p>
            <a:r>
              <a:rPr lang="es-EC" sz="2200" dirty="0" smtClean="0"/>
              <a:t>Por </a:t>
            </a:r>
            <a:r>
              <a:rPr lang="es-EC" sz="2200" dirty="0"/>
              <a:t>lo tanto la cantidad de energía total de un emplazamiento puede calcularse como</a:t>
            </a:r>
            <a:r>
              <a:rPr lang="es-EC" sz="2200" dirty="0" smtClean="0"/>
              <a:t>: </a:t>
            </a:r>
            <a:endParaRPr lang="es-EC" sz="2200" dirty="0"/>
          </a:p>
          <a:p>
            <a:endParaRPr lang="es-EC" dirty="0"/>
          </a:p>
        </p:txBody>
      </p:sp>
      <p:sp>
        <p:nvSpPr>
          <p:cNvPr id="163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638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347864" y="2420888"/>
            <a:ext cx="2271022" cy="720080"/>
          </a:xfrm>
          <a:prstGeom prst="rect">
            <a:avLst/>
          </a:prstGeom>
          <a:noFill/>
        </p:spPr>
      </p:pic>
      <p:sp>
        <p:nvSpPr>
          <p:cNvPr id="163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6387"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131840" y="5733256"/>
            <a:ext cx="3330371" cy="792088"/>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descr="eolica-01.jpg"/>
          <p:cNvPicPr>
            <a:picLocks noChangeAspect="1"/>
          </p:cNvPicPr>
          <p:nvPr/>
        </p:nvPicPr>
        <p:blipFill>
          <a:blip r:embed="rId2" cstate="print">
            <a:lum bright="70000" contrast="-70000"/>
          </a:blip>
          <a:stretch>
            <a:fillRect/>
          </a:stretch>
        </p:blipFill>
        <p:spPr>
          <a:xfrm>
            <a:off x="251520" y="188640"/>
            <a:ext cx="8578820" cy="6336704"/>
          </a:xfrm>
          <a:prstGeom prst="rect">
            <a:avLst/>
          </a:prstGeom>
        </p:spPr>
      </p:pic>
      <p:sp>
        <p:nvSpPr>
          <p:cNvPr id="2" name="1 Título"/>
          <p:cNvSpPr>
            <a:spLocks noGrp="1"/>
          </p:cNvSpPr>
          <p:nvPr>
            <p:ph type="title"/>
          </p:nvPr>
        </p:nvSpPr>
        <p:spPr/>
        <p:txBody>
          <a:bodyPr/>
          <a:lstStyle/>
          <a:p>
            <a:r>
              <a:rPr lang="es-ES_tradnl" dirty="0" smtClean="0"/>
              <a:t>La energía del viento</a:t>
            </a:r>
            <a:endParaRPr lang="es-EC" dirty="0"/>
          </a:p>
        </p:txBody>
      </p:sp>
      <p:sp>
        <p:nvSpPr>
          <p:cNvPr id="3" name="2 Marcador de contenido"/>
          <p:cNvSpPr>
            <a:spLocks noGrp="1"/>
          </p:cNvSpPr>
          <p:nvPr>
            <p:ph idx="1"/>
          </p:nvPr>
        </p:nvSpPr>
        <p:spPr/>
        <p:txBody>
          <a:bodyPr>
            <a:normAutofit/>
          </a:bodyPr>
          <a:lstStyle/>
          <a:p>
            <a:r>
              <a:rPr lang="es-EC" sz="2200" dirty="0"/>
              <a:t>Este dato es importante a la hora de considerar un posible emplazamiento para un generador eólico, ya que la potencia mecánica que una turbina eólica puede capturar se puede calcular como</a:t>
            </a:r>
            <a:r>
              <a:rPr lang="es-EC" sz="2200" dirty="0" smtClean="0"/>
              <a:t>:</a:t>
            </a:r>
          </a:p>
          <a:p>
            <a:pPr>
              <a:buNone/>
            </a:pPr>
            <a:endParaRPr lang="es-EC" sz="2200" dirty="0"/>
          </a:p>
          <a:p>
            <a:r>
              <a:rPr lang="es-EC" sz="2200" dirty="0"/>
              <a:t>Donde R es el radio de las palas, Cp es el coeficiente de potencia, que expresa la fracción de potencia extraída por el aerogenerador, y </a:t>
            </a:r>
            <a:r>
              <a:rPr lang="es-EC" sz="2200" dirty="0" smtClean="0"/>
              <a:t>Vw </a:t>
            </a:r>
            <a:r>
              <a:rPr lang="es-EC" sz="2200" dirty="0"/>
              <a:t>es la velocidad del viento. </a:t>
            </a:r>
            <a:endParaRPr lang="es-EC" sz="2200" dirty="0" smtClean="0"/>
          </a:p>
          <a:p>
            <a:r>
              <a:rPr lang="es-EC" sz="2200" dirty="0" smtClean="0"/>
              <a:t> </a:t>
            </a:r>
            <a:r>
              <a:rPr lang="es-EC" sz="2200" dirty="0"/>
              <a:t>Los factores de los que depende el  coeficiente de potencia son: geometría de las palas, ángulo de paso de las palas, la relación entre la velocidad lineal en la punta de pala </a:t>
            </a:r>
            <a:r>
              <a:rPr lang="es-EC" sz="2200" dirty="0" smtClean="0"/>
              <a:t>Vu </a:t>
            </a:r>
            <a:r>
              <a:rPr lang="es-EC" sz="2200" dirty="0"/>
              <a:t>y la velocidad del viento</a:t>
            </a:r>
            <a:r>
              <a:rPr lang="es-EC" sz="2200" dirty="0" smtClean="0"/>
              <a:t>: </a:t>
            </a:r>
            <a:endParaRPr lang="es-EC" sz="2200" dirty="0"/>
          </a:p>
          <a:p>
            <a:pPr>
              <a:buNone/>
            </a:pPr>
            <a:endParaRPr lang="es-EC" sz="2200" dirty="0"/>
          </a:p>
        </p:txBody>
      </p:sp>
      <p:sp>
        <p:nvSpPr>
          <p:cNvPr id="174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7409"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843808" y="2564904"/>
            <a:ext cx="3389915" cy="648072"/>
          </a:xfrm>
          <a:prstGeom prst="rect">
            <a:avLst/>
          </a:prstGeom>
          <a:noFill/>
        </p:spPr>
      </p:pic>
      <p:sp>
        <p:nvSpPr>
          <p:cNvPr id="1741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741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7413"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067944" y="5805264"/>
            <a:ext cx="954568" cy="792088"/>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eolica-01.jpg"/>
          <p:cNvPicPr>
            <a:picLocks noChangeAspect="1"/>
          </p:cNvPicPr>
          <p:nvPr/>
        </p:nvPicPr>
        <p:blipFill>
          <a:blip r:embed="rId2" cstate="print">
            <a:lum bright="70000" contrast="-70000"/>
          </a:blip>
          <a:stretch>
            <a:fillRect/>
          </a:stretch>
        </p:blipFill>
        <p:spPr>
          <a:xfrm>
            <a:off x="251520" y="188640"/>
            <a:ext cx="8578820" cy="6336704"/>
          </a:xfrm>
          <a:prstGeom prst="rect">
            <a:avLst/>
          </a:prstGeom>
        </p:spPr>
      </p:pic>
      <p:sp>
        <p:nvSpPr>
          <p:cNvPr id="2" name="1 Título"/>
          <p:cNvSpPr>
            <a:spLocks noGrp="1"/>
          </p:cNvSpPr>
          <p:nvPr>
            <p:ph type="title"/>
          </p:nvPr>
        </p:nvSpPr>
        <p:spPr/>
        <p:txBody>
          <a:bodyPr/>
          <a:lstStyle/>
          <a:p>
            <a:r>
              <a:rPr lang="es-ES_tradnl" dirty="0" smtClean="0"/>
              <a:t>La energía del viento</a:t>
            </a:r>
            <a:endParaRPr lang="es-EC" dirty="0"/>
          </a:p>
        </p:txBody>
      </p:sp>
      <p:pic>
        <p:nvPicPr>
          <p:cNvPr id="5" name="4 Marcador de contenido"/>
          <p:cNvPicPr>
            <a:picLocks noGrp="1"/>
          </p:cNvPicPr>
          <p:nvPr>
            <p:ph idx="1"/>
          </p:nvPr>
        </p:nvPicPr>
        <p:blipFill>
          <a:blip r:embed="rId3" cstate="print"/>
          <a:srcRect/>
          <a:stretch>
            <a:fillRect/>
          </a:stretch>
        </p:blipFill>
        <p:spPr bwMode="auto">
          <a:xfrm>
            <a:off x="1187624" y="1124744"/>
            <a:ext cx="6840760" cy="4032448"/>
          </a:xfrm>
          <a:prstGeom prst="rect">
            <a:avLst/>
          </a:prstGeom>
          <a:noFill/>
          <a:ln w="9525">
            <a:noFill/>
            <a:miter lim="800000"/>
            <a:headEnd/>
            <a:tailEnd/>
          </a:ln>
        </p:spPr>
      </p:pic>
      <p:sp>
        <p:nvSpPr>
          <p:cNvPr id="12" name="AutoShape 3"/>
          <p:cNvSpPr>
            <a:spLocks noChangeArrowheads="1"/>
          </p:cNvSpPr>
          <p:nvPr/>
        </p:nvSpPr>
        <p:spPr bwMode="auto">
          <a:xfrm>
            <a:off x="2051720" y="5085184"/>
            <a:ext cx="5832648" cy="973147"/>
          </a:xfrm>
          <a:prstGeom prst="roundRect">
            <a:avLst>
              <a:gd name="adj" fmla="val 16667"/>
            </a:avLst>
          </a:prstGeom>
          <a:gradFill rotWithShape="1">
            <a:gsLst>
              <a:gs pos="0">
                <a:srgbClr val="EAF1DD">
                  <a:alpha val="67000"/>
                </a:srgbClr>
              </a:gs>
              <a:gs pos="100000">
                <a:srgbClr val="D6E3BC">
                  <a:alpha val="64999"/>
                </a:srgbClr>
              </a:gs>
            </a:gsLst>
            <a:path path="shape">
              <a:fillToRect l="50000" t="50000" r="50000" b="50000"/>
            </a:path>
          </a:gradFill>
          <a:ln w="9525">
            <a:noFill/>
            <a:round/>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s-EC" sz="1600" dirty="0">
                <a:latin typeface="Arial" pitchFamily="34" charset="0"/>
                <a:cs typeface="Arial" pitchFamily="34" charset="0"/>
              </a:rPr>
              <a:t>Ejemplo de la evolución del coeficiente de potencia en </a:t>
            </a:r>
          </a:p>
          <a:p>
            <a:pPr algn="ctr" fontAlgn="base">
              <a:spcBef>
                <a:spcPct val="0"/>
              </a:spcBef>
              <a:spcAft>
                <a:spcPct val="0"/>
              </a:spcAft>
            </a:pPr>
            <a:r>
              <a:rPr lang="es-EC" sz="1600" dirty="0">
                <a:latin typeface="Arial" pitchFamily="34" charset="0"/>
                <a:cs typeface="Arial" pitchFamily="34" charset="0"/>
              </a:rPr>
              <a:t>	función de la relación de velocidades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025"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283968" y="4005064"/>
            <a:ext cx="2688299" cy="504056"/>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olica-01.jpg"/>
          <p:cNvPicPr>
            <a:picLocks noChangeAspect="1"/>
          </p:cNvPicPr>
          <p:nvPr/>
        </p:nvPicPr>
        <p:blipFill>
          <a:blip r:embed="rId2" cstate="print">
            <a:lum bright="70000" contrast="-70000"/>
          </a:blip>
          <a:stretch>
            <a:fillRect/>
          </a:stretch>
        </p:blipFill>
        <p:spPr>
          <a:xfrm>
            <a:off x="251520" y="188640"/>
            <a:ext cx="8578820" cy="6336704"/>
          </a:xfrm>
          <a:prstGeom prst="rect">
            <a:avLst/>
          </a:prstGeom>
        </p:spPr>
      </p:pic>
      <p:sp>
        <p:nvSpPr>
          <p:cNvPr id="5" name="4 Subtítulo"/>
          <p:cNvSpPr>
            <a:spLocks noGrp="1"/>
          </p:cNvSpPr>
          <p:nvPr>
            <p:ph type="subTitle" idx="1"/>
          </p:nvPr>
        </p:nvSpPr>
        <p:spPr>
          <a:xfrm>
            <a:off x="611560" y="332656"/>
            <a:ext cx="8064896" cy="5976664"/>
          </a:xfrm>
        </p:spPr>
        <p:txBody>
          <a:bodyPr/>
          <a:lstStyle/>
          <a:p>
            <a:pPr lvl="0"/>
            <a:endParaRPr lang="es-EC" sz="4800" b="1" dirty="0" smtClean="0">
              <a:solidFill>
                <a:schemeClr val="tx1"/>
              </a:solidFill>
            </a:endParaRPr>
          </a:p>
          <a:p>
            <a:pPr lvl="0"/>
            <a:endParaRPr lang="es-EC" sz="4800" b="1" dirty="0" smtClean="0">
              <a:solidFill>
                <a:schemeClr val="tx1"/>
              </a:solidFill>
            </a:endParaRPr>
          </a:p>
          <a:p>
            <a:pPr lvl="0"/>
            <a:endParaRPr lang="es-EC" sz="4800" b="1" dirty="0" smtClean="0">
              <a:solidFill>
                <a:schemeClr val="tx1"/>
              </a:solidFill>
            </a:endParaRPr>
          </a:p>
          <a:p>
            <a:pPr lvl="0"/>
            <a:r>
              <a:rPr lang="es-EC" sz="4800" b="1" dirty="0" smtClean="0">
                <a:solidFill>
                  <a:schemeClr val="tx1"/>
                </a:solidFill>
              </a:rPr>
              <a:t>Control </a:t>
            </a:r>
            <a:r>
              <a:rPr lang="es-EC" sz="4800" b="1" dirty="0" smtClean="0">
                <a:solidFill>
                  <a:schemeClr val="tx1"/>
                </a:solidFill>
              </a:rPr>
              <a:t>de aerogeneradores</a:t>
            </a:r>
          </a:p>
          <a:p>
            <a:endParaRPr lang="es-EC"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eolica-01.jpg"/>
          <p:cNvPicPr>
            <a:picLocks noChangeAspect="1"/>
          </p:cNvPicPr>
          <p:nvPr/>
        </p:nvPicPr>
        <p:blipFill>
          <a:blip r:embed="rId2" cstate="print">
            <a:lum bright="70000" contrast="-70000"/>
          </a:blip>
          <a:stretch>
            <a:fillRect/>
          </a:stretch>
        </p:blipFill>
        <p:spPr>
          <a:xfrm>
            <a:off x="251520" y="188640"/>
            <a:ext cx="8578820" cy="6336704"/>
          </a:xfrm>
          <a:prstGeom prst="rect">
            <a:avLst/>
          </a:prstGeom>
        </p:spPr>
      </p:pic>
      <p:sp>
        <p:nvSpPr>
          <p:cNvPr id="5" name="4 Subtítulo"/>
          <p:cNvSpPr>
            <a:spLocks noGrp="1"/>
          </p:cNvSpPr>
          <p:nvPr>
            <p:ph type="subTitle" idx="1"/>
          </p:nvPr>
        </p:nvSpPr>
        <p:spPr>
          <a:xfrm>
            <a:off x="539552" y="404664"/>
            <a:ext cx="8064896" cy="6048672"/>
          </a:xfrm>
        </p:spPr>
        <p:txBody>
          <a:bodyPr>
            <a:normAutofit lnSpcReduction="10000"/>
          </a:bodyPr>
          <a:lstStyle/>
          <a:p>
            <a:pPr algn="just"/>
            <a:endParaRPr lang="es-EC" sz="2400" dirty="0" smtClean="0">
              <a:solidFill>
                <a:schemeClr val="tx1"/>
              </a:solidFill>
            </a:endParaRPr>
          </a:p>
          <a:p>
            <a:pPr algn="just"/>
            <a:r>
              <a:rPr lang="es-EC" sz="2400" dirty="0" smtClean="0">
                <a:solidFill>
                  <a:schemeClr val="tx1"/>
                </a:solidFill>
              </a:rPr>
              <a:t>Según </a:t>
            </a:r>
            <a:r>
              <a:rPr lang="es-EC" sz="2400" dirty="0" smtClean="0">
                <a:solidFill>
                  <a:schemeClr val="tx1"/>
                </a:solidFill>
              </a:rPr>
              <a:t>el sistema de control, los sistemas de conversión de energía eólica pueden clasificarse en dos grandes grupos: sistemas de velocidad fija y sistemas de velocidad variable</a:t>
            </a:r>
            <a:r>
              <a:rPr lang="es-EC" sz="2400" dirty="0" smtClean="0"/>
              <a:t>.</a:t>
            </a:r>
          </a:p>
          <a:p>
            <a:pPr lvl="0"/>
            <a:r>
              <a:rPr lang="es-EC" sz="2400" b="1" dirty="0" smtClean="0">
                <a:solidFill>
                  <a:schemeClr val="tx1"/>
                </a:solidFill>
              </a:rPr>
              <a:t>Sistemas de velocidad fija</a:t>
            </a:r>
            <a:endParaRPr lang="es-EC" sz="2400" dirty="0" smtClean="0">
              <a:solidFill>
                <a:schemeClr val="tx1"/>
              </a:solidFill>
            </a:endParaRPr>
          </a:p>
          <a:p>
            <a:pPr algn="just"/>
            <a:r>
              <a:rPr lang="es-EC" sz="2400" dirty="0" smtClean="0">
                <a:solidFill>
                  <a:schemeClr val="tx1"/>
                </a:solidFill>
              </a:rPr>
              <a:t>Los sistemas de velocidad fija se caracterizan por girar en régimen permanente a una velocidad prácticamente constante e independiente de la velocidad del viento. </a:t>
            </a:r>
          </a:p>
          <a:p>
            <a:pPr algn="just"/>
            <a:r>
              <a:rPr lang="es-EC" sz="2400" dirty="0" smtClean="0">
                <a:solidFill>
                  <a:schemeClr val="tx1"/>
                </a:solidFill>
              </a:rPr>
              <a:t>Los sistemas con generador síncrono giran a la velocidad </a:t>
            </a:r>
            <a:r>
              <a:rPr lang="el-GR" sz="2400" dirty="0" smtClean="0">
                <a:solidFill>
                  <a:schemeClr val="tx1"/>
                </a:solidFill>
                <a:latin typeface="Arial"/>
                <a:cs typeface="Arial"/>
              </a:rPr>
              <a:t>ω</a:t>
            </a:r>
            <a:r>
              <a:rPr lang="es-EC" sz="2400" dirty="0" smtClean="0">
                <a:solidFill>
                  <a:schemeClr val="tx1"/>
                </a:solidFill>
              </a:rPr>
              <a:t>g=</a:t>
            </a:r>
            <a:r>
              <a:rPr lang="el-GR" sz="2400" dirty="0" smtClean="0">
                <a:solidFill>
                  <a:schemeClr val="tx1"/>
                </a:solidFill>
                <a:latin typeface="Arial"/>
                <a:cs typeface="Arial"/>
              </a:rPr>
              <a:t>ω</a:t>
            </a:r>
            <a:r>
              <a:rPr lang="es-EC" sz="2400" dirty="0" smtClean="0">
                <a:solidFill>
                  <a:schemeClr val="tx1"/>
                </a:solidFill>
              </a:rPr>
              <a:t>s, donde </a:t>
            </a:r>
            <a:r>
              <a:rPr lang="el-GR" sz="2400" dirty="0" smtClean="0">
                <a:solidFill>
                  <a:schemeClr val="tx1"/>
                </a:solidFill>
                <a:latin typeface="Arial"/>
                <a:cs typeface="Arial"/>
              </a:rPr>
              <a:t>ω</a:t>
            </a:r>
            <a:r>
              <a:rPr lang="es-EC" sz="2400" dirty="0" smtClean="0">
                <a:solidFill>
                  <a:schemeClr val="tx1"/>
                </a:solidFill>
              </a:rPr>
              <a:t>s es la frecuencia de sincronismo.</a:t>
            </a:r>
          </a:p>
          <a:p>
            <a:pPr algn="just"/>
            <a:r>
              <a:rPr lang="es-EC" sz="2400" dirty="0" smtClean="0">
                <a:solidFill>
                  <a:schemeClr val="tx1"/>
                </a:solidFill>
              </a:rPr>
              <a:t>Los sistemas con generador de inducción giran a la velocidad </a:t>
            </a:r>
            <a:r>
              <a:rPr lang="el-GR" sz="2400" dirty="0" smtClean="0">
                <a:solidFill>
                  <a:schemeClr val="tx1"/>
                </a:solidFill>
                <a:latin typeface="Arial"/>
                <a:cs typeface="Arial"/>
              </a:rPr>
              <a:t>ω</a:t>
            </a:r>
            <a:r>
              <a:rPr lang="es-EC" sz="2400" dirty="0" smtClean="0">
                <a:solidFill>
                  <a:schemeClr val="tx1"/>
                </a:solidFill>
              </a:rPr>
              <a:t>G=</a:t>
            </a:r>
            <a:r>
              <a:rPr lang="el-GR" sz="2400" dirty="0" smtClean="0">
                <a:solidFill>
                  <a:schemeClr val="tx1"/>
                </a:solidFill>
                <a:latin typeface="Arial"/>
                <a:cs typeface="Arial"/>
              </a:rPr>
              <a:t>ω</a:t>
            </a:r>
            <a:r>
              <a:rPr lang="es-EC" sz="2400" dirty="0" smtClean="0">
                <a:solidFill>
                  <a:schemeClr val="tx1"/>
                </a:solidFill>
              </a:rPr>
              <a:t>S(1-S), donde S es el deslizamiento.</a:t>
            </a:r>
          </a:p>
          <a:p>
            <a:pPr algn="just"/>
            <a:r>
              <a:rPr lang="es-EC" sz="2400" dirty="0" smtClean="0">
                <a:solidFill>
                  <a:schemeClr val="tx1"/>
                </a:solidFill>
              </a:rPr>
              <a:t>Existen dos métodos principales de control para los sistemas de velocidad fija:</a:t>
            </a:r>
          </a:p>
          <a:p>
            <a:pPr algn="just">
              <a:buFont typeface="Arial" pitchFamily="34" charset="0"/>
              <a:buChar char="•"/>
            </a:pPr>
            <a:r>
              <a:rPr lang="es-EC" sz="2400" b="1" dirty="0" smtClean="0">
                <a:solidFill>
                  <a:schemeClr val="tx1"/>
                </a:solidFill>
              </a:rPr>
              <a:t> Control por entrada en pérdida.</a:t>
            </a:r>
          </a:p>
          <a:p>
            <a:pPr algn="just">
              <a:buFont typeface="Arial" pitchFamily="34" charset="0"/>
              <a:buChar char="•"/>
            </a:pPr>
            <a:r>
              <a:rPr lang="es-EC" sz="2400" b="1" dirty="0" smtClean="0">
                <a:solidFill>
                  <a:schemeClr val="tx1"/>
                </a:solidFill>
              </a:rPr>
              <a:t> Control por variación del paso de pala.</a:t>
            </a:r>
          </a:p>
          <a:p>
            <a:pPr algn="just"/>
            <a:endParaRPr lang="es-EC" sz="2400" dirty="0" smtClean="0">
              <a:solidFill>
                <a:schemeClr val="tx1"/>
              </a:solidFill>
            </a:endParaRPr>
          </a:p>
          <a:p>
            <a:pPr algn="just"/>
            <a:endParaRPr lang="es-EC" sz="2400" dirty="0" smtClean="0">
              <a:solidFill>
                <a:schemeClr val="tx1"/>
              </a:solidFill>
            </a:endParaRPr>
          </a:p>
          <a:p>
            <a:pPr algn="just"/>
            <a:endParaRPr lang="es-EC" dirty="0" smtClean="0"/>
          </a:p>
          <a:p>
            <a:endParaRPr lang="es-EC"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eolica-01.jpg"/>
          <p:cNvPicPr>
            <a:picLocks noChangeAspect="1"/>
          </p:cNvPicPr>
          <p:nvPr/>
        </p:nvPicPr>
        <p:blipFill>
          <a:blip r:embed="rId2" cstate="print">
            <a:lum bright="70000" contrast="-70000"/>
          </a:blip>
          <a:stretch>
            <a:fillRect/>
          </a:stretch>
        </p:blipFill>
        <p:spPr>
          <a:xfrm>
            <a:off x="251520" y="188640"/>
            <a:ext cx="8578820" cy="6336704"/>
          </a:xfrm>
          <a:prstGeom prst="rect">
            <a:avLst/>
          </a:prstGeom>
        </p:spPr>
      </p:pic>
      <p:sp>
        <p:nvSpPr>
          <p:cNvPr id="8" name="7 Subtítulo"/>
          <p:cNvSpPr>
            <a:spLocks noGrp="1"/>
          </p:cNvSpPr>
          <p:nvPr>
            <p:ph type="subTitle" idx="1"/>
          </p:nvPr>
        </p:nvSpPr>
        <p:spPr>
          <a:xfrm>
            <a:off x="611560" y="620688"/>
            <a:ext cx="7848872" cy="5760640"/>
          </a:xfrm>
        </p:spPr>
        <p:txBody>
          <a:bodyPr>
            <a:normAutofit/>
          </a:bodyPr>
          <a:lstStyle/>
          <a:p>
            <a:pPr lvl="0"/>
            <a:r>
              <a:rPr lang="es-EC" b="1" dirty="0" smtClean="0">
                <a:solidFill>
                  <a:schemeClr val="tx1"/>
                </a:solidFill>
              </a:rPr>
              <a:t>ESTADO DE LA TECNOLOGÍA</a:t>
            </a:r>
            <a:endParaRPr lang="es-EC" dirty="0" smtClean="0">
              <a:solidFill>
                <a:schemeClr val="tx1"/>
              </a:solidFill>
            </a:endParaRPr>
          </a:p>
          <a:p>
            <a:pPr algn="just"/>
            <a:endParaRPr lang="es-EC" dirty="0" smtClean="0">
              <a:solidFill>
                <a:schemeClr val="tx1"/>
              </a:solidFill>
            </a:endParaRPr>
          </a:p>
          <a:p>
            <a:pPr algn="just"/>
            <a:r>
              <a:rPr lang="es-EC" dirty="0" smtClean="0">
                <a:solidFill>
                  <a:schemeClr val="tx1"/>
                </a:solidFill>
              </a:rPr>
              <a:t>En la actualidad la energía eólica es utilizada para mover aerogeneradores. Los aerogeneradores son molinos que a través de un generador eléctrico conectado a su eje producen energía eléctrica. Estas máquinas diseñadas para aprovechar la energía del viento se suelen agrupar en parques eólicos, para suplir la necesidad de producción de energía que resulte rentable.</a:t>
            </a:r>
          </a:p>
          <a:p>
            <a:endParaRPr lang="es-EC"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eolica-01.jpg"/>
          <p:cNvPicPr>
            <a:picLocks noChangeAspect="1"/>
          </p:cNvPicPr>
          <p:nvPr/>
        </p:nvPicPr>
        <p:blipFill>
          <a:blip r:embed="rId2" cstate="print">
            <a:lum bright="70000" contrast="-70000"/>
          </a:blip>
          <a:stretch>
            <a:fillRect/>
          </a:stretch>
        </p:blipFill>
        <p:spPr>
          <a:xfrm>
            <a:off x="251520" y="188640"/>
            <a:ext cx="8578820" cy="6336704"/>
          </a:xfrm>
          <a:prstGeom prst="rect">
            <a:avLst/>
          </a:prstGeom>
        </p:spPr>
      </p:pic>
      <p:sp>
        <p:nvSpPr>
          <p:cNvPr id="6" name="5 Subtítulo"/>
          <p:cNvSpPr>
            <a:spLocks noGrp="1"/>
          </p:cNvSpPr>
          <p:nvPr>
            <p:ph type="subTitle" idx="1"/>
          </p:nvPr>
        </p:nvSpPr>
        <p:spPr>
          <a:xfrm>
            <a:off x="539552" y="476672"/>
            <a:ext cx="7848872" cy="5904656"/>
          </a:xfrm>
        </p:spPr>
        <p:txBody>
          <a:bodyPr/>
          <a:lstStyle/>
          <a:p>
            <a:pPr lvl="0"/>
            <a:endParaRPr lang="es-EC" sz="2400" b="1" dirty="0" smtClean="0">
              <a:solidFill>
                <a:schemeClr val="tx1"/>
              </a:solidFill>
            </a:endParaRPr>
          </a:p>
          <a:p>
            <a:pPr lvl="0"/>
            <a:r>
              <a:rPr lang="es-EC" sz="2400" b="1" dirty="0" smtClean="0">
                <a:solidFill>
                  <a:schemeClr val="tx1"/>
                </a:solidFill>
              </a:rPr>
              <a:t>Sistemas </a:t>
            </a:r>
            <a:r>
              <a:rPr lang="es-EC" sz="2400" b="1" dirty="0" smtClean="0">
                <a:solidFill>
                  <a:schemeClr val="tx1"/>
                </a:solidFill>
              </a:rPr>
              <a:t>de velocidad variable</a:t>
            </a:r>
          </a:p>
          <a:p>
            <a:pPr lvl="0" algn="just"/>
            <a:r>
              <a:rPr lang="es-EC" sz="2400" dirty="0" smtClean="0">
                <a:solidFill>
                  <a:schemeClr val="tx1"/>
                </a:solidFill>
              </a:rPr>
              <a:t>La potencia mecánica entrante a la turbina depende de la velocidad del viento y del coeficiente de</a:t>
            </a:r>
            <a:r>
              <a:rPr lang="es-EC" sz="2400" b="1" dirty="0" smtClean="0">
                <a:solidFill>
                  <a:schemeClr val="tx1"/>
                </a:solidFill>
              </a:rPr>
              <a:t> </a:t>
            </a:r>
            <a:r>
              <a:rPr lang="es-EC" sz="2400" dirty="0" smtClean="0">
                <a:solidFill>
                  <a:schemeClr val="tx1"/>
                </a:solidFill>
              </a:rPr>
              <a:t>potencia Cp. </a:t>
            </a:r>
          </a:p>
          <a:p>
            <a:pPr algn="just"/>
            <a:r>
              <a:rPr lang="es-EC" sz="2400" dirty="0" smtClean="0">
                <a:solidFill>
                  <a:schemeClr val="tx1"/>
                </a:solidFill>
              </a:rPr>
              <a:t>Los sistemas de velocidad variable permiten extraer más energía del viento por unidad de área, al acercar la velocidad de las palas </a:t>
            </a:r>
            <a:r>
              <a:rPr lang="el-GR" sz="2400" dirty="0" smtClean="0">
                <a:solidFill>
                  <a:schemeClr val="tx1"/>
                </a:solidFill>
                <a:latin typeface="Arial"/>
                <a:cs typeface="Arial"/>
              </a:rPr>
              <a:t>ω</a:t>
            </a:r>
            <a:r>
              <a:rPr lang="es-EC" sz="2400" dirty="0" smtClean="0">
                <a:solidFill>
                  <a:schemeClr val="tx1"/>
                </a:solidFill>
                <a:latin typeface="Arial"/>
                <a:cs typeface="Arial"/>
              </a:rPr>
              <a:t>p</a:t>
            </a:r>
            <a:r>
              <a:rPr lang="es-EC" sz="2400" dirty="0" smtClean="0">
                <a:solidFill>
                  <a:schemeClr val="tx1"/>
                </a:solidFill>
              </a:rPr>
              <a:t> </a:t>
            </a:r>
            <a:r>
              <a:rPr lang="es-EC" sz="2400" i="1" dirty="0" smtClean="0">
                <a:solidFill>
                  <a:schemeClr val="tx1"/>
                </a:solidFill>
              </a:rPr>
              <a:t> </a:t>
            </a:r>
            <a:r>
              <a:rPr lang="es-EC" sz="2400" dirty="0" smtClean="0">
                <a:solidFill>
                  <a:schemeClr val="tx1"/>
                </a:solidFill>
              </a:rPr>
              <a:t>al punto de Cp </a:t>
            </a:r>
            <a:r>
              <a:rPr lang="es-EC" sz="2400" i="1" dirty="0" smtClean="0">
                <a:solidFill>
                  <a:schemeClr val="tx1"/>
                </a:solidFill>
              </a:rPr>
              <a:t> </a:t>
            </a:r>
            <a:r>
              <a:rPr lang="es-EC" sz="2400" dirty="0" smtClean="0">
                <a:solidFill>
                  <a:schemeClr val="tx1"/>
                </a:solidFill>
              </a:rPr>
              <a:t>máximo.</a:t>
            </a:r>
          </a:p>
          <a:p>
            <a:pPr algn="just"/>
            <a:endParaRPr lang="es-EC" sz="2400" dirty="0" smtClean="0">
              <a:solidFill>
                <a:schemeClr val="tx1"/>
              </a:solidFill>
            </a:endParaRPr>
          </a:p>
          <a:p>
            <a:pPr algn="just"/>
            <a:endParaRPr lang="es-EC" sz="2400" dirty="0" smtClean="0">
              <a:solidFill>
                <a:schemeClr val="tx1"/>
              </a:solidFill>
            </a:endParaRPr>
          </a:p>
          <a:p>
            <a:pPr algn="just"/>
            <a:endParaRPr lang="es-EC" sz="2400" dirty="0" smtClean="0">
              <a:solidFill>
                <a:schemeClr val="tx1"/>
              </a:solidFill>
            </a:endParaRPr>
          </a:p>
          <a:p>
            <a:pPr algn="just"/>
            <a:endParaRPr lang="es-EC" sz="2400" dirty="0" smtClean="0">
              <a:solidFill>
                <a:schemeClr val="tx1"/>
              </a:solidFill>
            </a:endParaRPr>
          </a:p>
          <a:p>
            <a:pPr lvl="0" algn="just"/>
            <a:endParaRPr lang="es-EC" sz="2800" b="1" dirty="0" smtClean="0">
              <a:solidFill>
                <a:schemeClr val="tx1"/>
              </a:solidFill>
            </a:endParaRPr>
          </a:p>
          <a:p>
            <a:pPr lvl="0"/>
            <a:endParaRPr lang="es-EC" b="1" dirty="0" smtClean="0">
              <a:solidFill>
                <a:schemeClr val="tx1"/>
              </a:solidFill>
            </a:endParaRPr>
          </a:p>
          <a:p>
            <a:pPr lvl="0"/>
            <a:endParaRPr lang="es-EC" b="1" dirty="0" smtClean="0">
              <a:solidFill>
                <a:schemeClr val="tx1"/>
              </a:solidFill>
            </a:endParaRPr>
          </a:p>
          <a:p>
            <a:pPr lvl="0"/>
            <a:endParaRPr lang="es-EC" dirty="0" smtClean="0">
              <a:solidFill>
                <a:schemeClr val="tx1"/>
              </a:solidFill>
            </a:endParaRPr>
          </a:p>
          <a:p>
            <a:endParaRPr lang="es-EC"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eolica-01.jpg"/>
          <p:cNvPicPr>
            <a:picLocks noChangeAspect="1"/>
          </p:cNvPicPr>
          <p:nvPr/>
        </p:nvPicPr>
        <p:blipFill>
          <a:blip r:embed="rId2" cstate="print">
            <a:lum bright="70000" contrast="-70000"/>
          </a:blip>
          <a:stretch>
            <a:fillRect/>
          </a:stretch>
        </p:blipFill>
        <p:spPr>
          <a:xfrm>
            <a:off x="251520" y="188640"/>
            <a:ext cx="8578820" cy="6336704"/>
          </a:xfrm>
          <a:prstGeom prst="rect">
            <a:avLst/>
          </a:prstGeom>
        </p:spPr>
      </p:pic>
      <p:sp>
        <p:nvSpPr>
          <p:cNvPr id="2" name="1 Título"/>
          <p:cNvSpPr>
            <a:spLocks noGrp="1"/>
          </p:cNvSpPr>
          <p:nvPr>
            <p:ph type="ctrTitle"/>
          </p:nvPr>
        </p:nvSpPr>
        <p:spPr/>
        <p:txBody>
          <a:bodyPr/>
          <a:lstStyle/>
          <a:p>
            <a:r>
              <a:rPr lang="es-EC" dirty="0" smtClean="0"/>
              <a:t/>
            </a:r>
            <a:br>
              <a:rPr lang="es-EC" dirty="0" smtClean="0"/>
            </a:br>
            <a:endParaRPr lang="es-EC" dirty="0"/>
          </a:p>
        </p:txBody>
      </p:sp>
      <p:sp>
        <p:nvSpPr>
          <p:cNvPr id="5" name="4 Subtítulo"/>
          <p:cNvSpPr>
            <a:spLocks noGrp="1"/>
          </p:cNvSpPr>
          <p:nvPr>
            <p:ph type="subTitle" idx="1"/>
          </p:nvPr>
        </p:nvSpPr>
        <p:spPr>
          <a:xfrm>
            <a:off x="467544" y="404664"/>
            <a:ext cx="8280920" cy="6093296"/>
          </a:xfrm>
        </p:spPr>
        <p:txBody>
          <a:bodyPr/>
          <a:lstStyle/>
          <a:p>
            <a:pPr algn="just"/>
            <a:r>
              <a:rPr lang="es-EC" sz="2400" b="1" dirty="0" smtClean="0">
                <a:solidFill>
                  <a:schemeClr val="tx1"/>
                </a:solidFill>
              </a:rPr>
              <a:t>En el caso de aerogeneradores con paso fijo y velocidad fija el proceso de arranque que se sigue es el siguiente:</a:t>
            </a:r>
          </a:p>
          <a:p>
            <a:pPr algn="just"/>
            <a:endParaRPr lang="es-EC" sz="2400" b="1" dirty="0" smtClean="0">
              <a:solidFill>
                <a:schemeClr val="tx1"/>
              </a:solidFill>
            </a:endParaRPr>
          </a:p>
          <a:p>
            <a:pPr algn="just"/>
            <a:endParaRPr lang="es-EC" sz="2400" dirty="0" smtClean="0">
              <a:solidFill>
                <a:schemeClr val="tx1"/>
              </a:solidFill>
            </a:endParaRPr>
          </a:p>
          <a:p>
            <a:r>
              <a:rPr lang="es-EC" dirty="0" smtClean="0"/>
              <a:t> </a:t>
            </a:r>
          </a:p>
          <a:p>
            <a:r>
              <a:rPr lang="es-EC" dirty="0" smtClean="0"/>
              <a:t> </a:t>
            </a:r>
          </a:p>
          <a:p>
            <a:endParaRPr lang="es-EC" dirty="0"/>
          </a:p>
        </p:txBody>
      </p:sp>
      <p:pic>
        <p:nvPicPr>
          <p:cNvPr id="39940" name="Picture 4"/>
          <p:cNvPicPr>
            <a:picLocks noChangeAspect="1" noChangeArrowheads="1"/>
          </p:cNvPicPr>
          <p:nvPr/>
        </p:nvPicPr>
        <p:blipFill>
          <a:blip r:embed="rId3" cstate="print"/>
          <a:srcRect/>
          <a:stretch>
            <a:fillRect/>
          </a:stretch>
        </p:blipFill>
        <p:spPr bwMode="auto">
          <a:xfrm>
            <a:off x="1187624" y="1124744"/>
            <a:ext cx="6941046" cy="5494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eolica-01.jpg"/>
          <p:cNvPicPr>
            <a:picLocks noChangeAspect="1"/>
          </p:cNvPicPr>
          <p:nvPr/>
        </p:nvPicPr>
        <p:blipFill>
          <a:blip r:embed="rId2" cstate="print">
            <a:lum bright="70000" contrast="-70000"/>
          </a:blip>
          <a:stretch>
            <a:fillRect/>
          </a:stretch>
        </p:blipFill>
        <p:spPr>
          <a:xfrm>
            <a:off x="251520" y="188640"/>
            <a:ext cx="8578820" cy="6336704"/>
          </a:xfrm>
          <a:prstGeom prst="rect">
            <a:avLst/>
          </a:prstGeom>
        </p:spPr>
      </p:pic>
      <p:sp>
        <p:nvSpPr>
          <p:cNvPr id="2" name="1 Título"/>
          <p:cNvSpPr>
            <a:spLocks noGrp="1"/>
          </p:cNvSpPr>
          <p:nvPr>
            <p:ph type="ctrTitle"/>
          </p:nvPr>
        </p:nvSpPr>
        <p:spPr/>
        <p:txBody>
          <a:bodyPr/>
          <a:lstStyle/>
          <a:p>
            <a:r>
              <a:rPr lang="es-EC" dirty="0" smtClean="0"/>
              <a:t/>
            </a:r>
            <a:br>
              <a:rPr lang="es-EC" dirty="0" smtClean="0"/>
            </a:br>
            <a:endParaRPr lang="es-EC" dirty="0"/>
          </a:p>
        </p:txBody>
      </p:sp>
      <p:sp>
        <p:nvSpPr>
          <p:cNvPr id="5" name="4 Subtítulo"/>
          <p:cNvSpPr>
            <a:spLocks noGrp="1"/>
          </p:cNvSpPr>
          <p:nvPr>
            <p:ph type="subTitle" idx="1"/>
          </p:nvPr>
        </p:nvSpPr>
        <p:spPr>
          <a:xfrm>
            <a:off x="467544" y="404664"/>
            <a:ext cx="8280920" cy="6093296"/>
          </a:xfrm>
        </p:spPr>
        <p:txBody>
          <a:bodyPr/>
          <a:lstStyle/>
          <a:p>
            <a:pPr algn="just"/>
            <a:r>
              <a:rPr lang="es-EC" sz="2400" b="1" dirty="0" smtClean="0">
                <a:solidFill>
                  <a:schemeClr val="tx1"/>
                </a:solidFill>
              </a:rPr>
              <a:t>En el caso de sistemas de paso variable y velocidad variable el proceso que se sigue es el siguiente</a:t>
            </a:r>
            <a:r>
              <a:rPr lang="es-EC" sz="2400" dirty="0" smtClean="0">
                <a:solidFill>
                  <a:schemeClr val="tx1"/>
                </a:solidFill>
              </a:rPr>
              <a:t>:</a:t>
            </a:r>
          </a:p>
          <a:p>
            <a:endParaRPr lang="es-EC" dirty="0"/>
          </a:p>
        </p:txBody>
      </p:sp>
      <p:pic>
        <p:nvPicPr>
          <p:cNvPr id="40963" name="Picture 3"/>
          <p:cNvPicPr>
            <a:picLocks noChangeAspect="1" noChangeArrowheads="1"/>
          </p:cNvPicPr>
          <p:nvPr/>
        </p:nvPicPr>
        <p:blipFill>
          <a:blip r:embed="rId3" cstate="print"/>
          <a:srcRect/>
          <a:stretch>
            <a:fillRect/>
          </a:stretch>
        </p:blipFill>
        <p:spPr bwMode="auto">
          <a:xfrm>
            <a:off x="971600" y="1124744"/>
            <a:ext cx="7128792" cy="54314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eolica-01.jpg"/>
          <p:cNvPicPr>
            <a:picLocks noChangeAspect="1"/>
          </p:cNvPicPr>
          <p:nvPr/>
        </p:nvPicPr>
        <p:blipFill>
          <a:blip r:embed="rId2" cstate="print">
            <a:lum bright="70000" contrast="-70000"/>
          </a:blip>
          <a:stretch>
            <a:fillRect/>
          </a:stretch>
        </p:blipFill>
        <p:spPr>
          <a:xfrm>
            <a:off x="251520" y="188640"/>
            <a:ext cx="8578820" cy="6336704"/>
          </a:xfrm>
          <a:prstGeom prst="rect">
            <a:avLst/>
          </a:prstGeom>
        </p:spPr>
      </p:pic>
      <p:graphicFrame>
        <p:nvGraphicFramePr>
          <p:cNvPr id="4" name="3 Tabla"/>
          <p:cNvGraphicFramePr>
            <a:graphicFrameLocks noGrp="1"/>
          </p:cNvGraphicFramePr>
          <p:nvPr/>
        </p:nvGraphicFramePr>
        <p:xfrm>
          <a:off x="1331641" y="1412776"/>
          <a:ext cx="6624737" cy="4362175"/>
        </p:xfrm>
        <a:graphic>
          <a:graphicData uri="http://schemas.openxmlformats.org/drawingml/2006/table">
            <a:tbl>
              <a:tblPr/>
              <a:tblGrid>
                <a:gridCol w="1729987"/>
                <a:gridCol w="2761281"/>
                <a:gridCol w="2133469"/>
              </a:tblGrid>
              <a:tr h="265530">
                <a:tc>
                  <a:txBody>
                    <a:bodyPr/>
                    <a:lstStyle/>
                    <a:p>
                      <a:pPr algn="ctr">
                        <a:spcAft>
                          <a:spcPts val="0"/>
                        </a:spcAft>
                      </a:pPr>
                      <a:r>
                        <a:rPr lang="es-EC" sz="1400" b="1" dirty="0">
                          <a:latin typeface="Arial"/>
                          <a:ea typeface="MS Mincho"/>
                          <a:cs typeface="Times New Roman"/>
                        </a:rPr>
                        <a:t>Tipo de control</a:t>
                      </a:r>
                      <a:endParaRPr lang="es-EC" sz="1400" dirty="0">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es-EC" sz="1400" b="1">
                          <a:latin typeface="Arial"/>
                          <a:ea typeface="MS Mincho"/>
                          <a:cs typeface="Times New Roman"/>
                        </a:rPr>
                        <a:t>Ventajas</a:t>
                      </a:r>
                      <a:endParaRPr lang="es-EC" sz="1400">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es-EC" sz="1400" b="1">
                          <a:latin typeface="Arial"/>
                          <a:ea typeface="MS Mincho"/>
                          <a:cs typeface="Times New Roman"/>
                        </a:rPr>
                        <a:t>Inconvenientes</a:t>
                      </a:r>
                      <a:endParaRPr lang="es-EC" sz="1400">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796589">
                <a:tc>
                  <a:txBody>
                    <a:bodyPr/>
                    <a:lstStyle/>
                    <a:p>
                      <a:pPr algn="ctr">
                        <a:spcAft>
                          <a:spcPts val="0"/>
                        </a:spcAft>
                      </a:pPr>
                      <a:r>
                        <a:rPr lang="es-EC" sz="1400" dirty="0">
                          <a:latin typeface="Arial"/>
                          <a:ea typeface="MS Mincho"/>
                          <a:cs typeface="Times New Roman"/>
                        </a:rPr>
                        <a:t>Entrada en pérdida</a:t>
                      </a:r>
                      <a:endParaRPr lang="es-EC" sz="1400" dirty="0">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342900" lvl="0" indent="-342900">
                        <a:spcAft>
                          <a:spcPts val="0"/>
                        </a:spcAft>
                        <a:buFont typeface="Wingdings"/>
                        <a:buChar char=""/>
                      </a:pPr>
                      <a:endParaRPr lang="es-EC" sz="1400" dirty="0" smtClean="0">
                        <a:latin typeface="Arial"/>
                        <a:ea typeface="MS Mincho"/>
                        <a:cs typeface="Times New Roman"/>
                      </a:endParaRPr>
                    </a:p>
                    <a:p>
                      <a:pPr marL="342900" lvl="0" indent="-342900">
                        <a:spcAft>
                          <a:spcPts val="0"/>
                        </a:spcAft>
                        <a:buFont typeface="Wingdings"/>
                        <a:buChar char=""/>
                      </a:pPr>
                      <a:r>
                        <a:rPr lang="es-EC" sz="1400" dirty="0" smtClean="0">
                          <a:latin typeface="Arial"/>
                          <a:ea typeface="MS Mincho"/>
                          <a:cs typeface="Times New Roman"/>
                        </a:rPr>
                        <a:t>Simplicidad</a:t>
                      </a:r>
                      <a:endParaRPr lang="es-EC" sz="1400" dirty="0">
                        <a:latin typeface="Calibri"/>
                        <a:ea typeface="MS Mincho"/>
                        <a:cs typeface="Times New Roman"/>
                      </a:endParaRPr>
                    </a:p>
                    <a:p>
                      <a:pPr marL="342900" lvl="0" indent="-342900">
                        <a:spcAft>
                          <a:spcPts val="0"/>
                        </a:spcAft>
                        <a:buFont typeface="Wingdings"/>
                        <a:buChar char=""/>
                      </a:pPr>
                      <a:r>
                        <a:rPr lang="es-EC" sz="1400" dirty="0">
                          <a:latin typeface="Arial"/>
                          <a:ea typeface="MS Mincho"/>
                          <a:cs typeface="Times New Roman"/>
                        </a:rPr>
                        <a:t>Palas fijas</a:t>
                      </a:r>
                      <a:endParaRPr lang="es-EC" sz="1400" dirty="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342900" lvl="0" indent="-342900">
                        <a:spcAft>
                          <a:spcPts val="0"/>
                        </a:spcAft>
                        <a:buFont typeface="Wingdings"/>
                        <a:buChar char=""/>
                      </a:pPr>
                      <a:endParaRPr lang="es-EC" sz="1400" dirty="0" smtClean="0">
                        <a:latin typeface="Arial"/>
                        <a:ea typeface="MS Mincho"/>
                        <a:cs typeface="Times New Roman"/>
                      </a:endParaRPr>
                    </a:p>
                    <a:p>
                      <a:pPr marL="342900" lvl="0" indent="-342900">
                        <a:spcAft>
                          <a:spcPts val="0"/>
                        </a:spcAft>
                        <a:buFont typeface="Wingdings"/>
                        <a:buChar char=""/>
                      </a:pPr>
                      <a:r>
                        <a:rPr lang="es-EC" sz="1400" dirty="0" smtClean="0">
                          <a:latin typeface="Arial"/>
                          <a:ea typeface="MS Mincho"/>
                          <a:cs typeface="Times New Roman"/>
                        </a:rPr>
                        <a:t>Bajo </a:t>
                      </a:r>
                      <a:r>
                        <a:rPr lang="es-EC" sz="1400" dirty="0">
                          <a:latin typeface="Arial"/>
                          <a:ea typeface="MS Mincho"/>
                          <a:cs typeface="Times New Roman"/>
                        </a:rPr>
                        <a:t>aprovechamiento a vientos altos</a:t>
                      </a:r>
                      <a:endParaRPr lang="es-EC" sz="1400" dirty="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r h="796589">
                <a:tc>
                  <a:txBody>
                    <a:bodyPr/>
                    <a:lstStyle/>
                    <a:p>
                      <a:pPr algn="ctr">
                        <a:spcAft>
                          <a:spcPts val="0"/>
                        </a:spcAft>
                      </a:pPr>
                      <a:r>
                        <a:rPr lang="es-EC" sz="1400">
                          <a:latin typeface="Arial"/>
                          <a:ea typeface="MS Mincho"/>
                          <a:cs typeface="Times New Roman"/>
                        </a:rPr>
                        <a:t>Ángulo de pala</a:t>
                      </a:r>
                      <a:endParaRPr lang="es-EC" sz="1400">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342900" lvl="0" indent="-342900">
                        <a:spcAft>
                          <a:spcPts val="0"/>
                        </a:spcAft>
                        <a:buFont typeface="Wingdings"/>
                        <a:buChar char=""/>
                      </a:pPr>
                      <a:endParaRPr lang="es-EC" sz="1400" dirty="0" smtClean="0">
                        <a:latin typeface="Arial"/>
                        <a:ea typeface="MS Mincho"/>
                        <a:cs typeface="Times New Roman"/>
                      </a:endParaRPr>
                    </a:p>
                    <a:p>
                      <a:pPr marL="342900" lvl="0" indent="-342900">
                        <a:spcAft>
                          <a:spcPts val="0"/>
                        </a:spcAft>
                        <a:buFont typeface="Wingdings"/>
                        <a:buChar char=""/>
                      </a:pPr>
                      <a:r>
                        <a:rPr lang="es-EC" sz="1400" dirty="0" smtClean="0">
                          <a:latin typeface="Arial"/>
                          <a:ea typeface="MS Mincho"/>
                          <a:cs typeface="Times New Roman"/>
                        </a:rPr>
                        <a:t>Mejor </a:t>
                      </a:r>
                      <a:r>
                        <a:rPr lang="es-EC" sz="1400" dirty="0">
                          <a:latin typeface="Arial"/>
                          <a:ea typeface="MS Mincho"/>
                          <a:cs typeface="Times New Roman"/>
                        </a:rPr>
                        <a:t>aprovechamiento a vientos altos</a:t>
                      </a:r>
                      <a:endParaRPr lang="es-EC" sz="1400" dirty="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342900" lvl="0" indent="-342900">
                        <a:spcAft>
                          <a:spcPts val="0"/>
                        </a:spcAft>
                        <a:buFont typeface="Wingdings"/>
                        <a:buChar char=""/>
                      </a:pPr>
                      <a:endParaRPr lang="es-EC" sz="1400" dirty="0" smtClean="0">
                        <a:latin typeface="Arial"/>
                        <a:ea typeface="MS Mincho"/>
                        <a:cs typeface="Times New Roman"/>
                      </a:endParaRPr>
                    </a:p>
                    <a:p>
                      <a:pPr marL="342900" lvl="0" indent="-342900">
                        <a:spcAft>
                          <a:spcPts val="0"/>
                        </a:spcAft>
                        <a:buFont typeface="Wingdings"/>
                        <a:buChar char=""/>
                      </a:pPr>
                      <a:r>
                        <a:rPr lang="es-EC" sz="1400" dirty="0" smtClean="0">
                          <a:latin typeface="Arial"/>
                          <a:ea typeface="MS Mincho"/>
                          <a:cs typeface="Times New Roman"/>
                        </a:rPr>
                        <a:t>Más </a:t>
                      </a:r>
                      <a:r>
                        <a:rPr lang="es-EC" sz="1400" dirty="0">
                          <a:latin typeface="Arial"/>
                          <a:ea typeface="MS Mincho"/>
                          <a:cs typeface="Times New Roman"/>
                        </a:rPr>
                        <a:t>caro</a:t>
                      </a:r>
                      <a:endParaRPr lang="es-EC" sz="1400" dirty="0">
                        <a:latin typeface="Calibri"/>
                        <a:ea typeface="MS Mincho"/>
                        <a:cs typeface="Times New Roman"/>
                      </a:endParaRPr>
                    </a:p>
                    <a:p>
                      <a:pPr marL="342900" lvl="0" indent="-342900">
                        <a:spcAft>
                          <a:spcPts val="0"/>
                        </a:spcAft>
                        <a:buFont typeface="Wingdings"/>
                        <a:buChar char=""/>
                      </a:pPr>
                      <a:r>
                        <a:rPr lang="es-EC" sz="1400" dirty="0">
                          <a:latin typeface="Arial"/>
                          <a:ea typeface="MS Mincho"/>
                          <a:cs typeface="Times New Roman"/>
                        </a:rPr>
                        <a:t>Averías en el mecanismo</a:t>
                      </a:r>
                      <a:endParaRPr lang="es-EC" sz="1400" dirty="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r h="2389765">
                <a:tc>
                  <a:txBody>
                    <a:bodyPr/>
                    <a:lstStyle/>
                    <a:p>
                      <a:pPr algn="ctr">
                        <a:spcAft>
                          <a:spcPts val="0"/>
                        </a:spcAft>
                      </a:pPr>
                      <a:r>
                        <a:rPr lang="es-EC" sz="1400" dirty="0">
                          <a:latin typeface="Arial"/>
                          <a:ea typeface="MS Mincho"/>
                          <a:cs typeface="Times New Roman"/>
                        </a:rPr>
                        <a:t>Velocidad variable</a:t>
                      </a:r>
                      <a:endParaRPr lang="es-EC" sz="1400" dirty="0">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342900" lvl="0" indent="-342900">
                        <a:spcAft>
                          <a:spcPts val="0"/>
                        </a:spcAft>
                        <a:buFont typeface="Wingdings"/>
                        <a:buChar char=""/>
                      </a:pPr>
                      <a:endParaRPr lang="es-EC" sz="1400" dirty="0" smtClean="0">
                        <a:latin typeface="Arial"/>
                        <a:ea typeface="MS Mincho"/>
                        <a:cs typeface="Times New Roman"/>
                      </a:endParaRPr>
                    </a:p>
                    <a:p>
                      <a:pPr marL="342900" lvl="0" indent="-342900">
                        <a:spcAft>
                          <a:spcPts val="0"/>
                        </a:spcAft>
                        <a:buFont typeface="Wingdings"/>
                        <a:buChar char=""/>
                      </a:pPr>
                      <a:r>
                        <a:rPr lang="es-EC" sz="1400" dirty="0" smtClean="0">
                          <a:latin typeface="Arial"/>
                          <a:ea typeface="MS Mincho"/>
                          <a:cs typeface="Times New Roman"/>
                        </a:rPr>
                        <a:t>Menos </a:t>
                      </a:r>
                      <a:r>
                        <a:rPr lang="es-EC" sz="1400" dirty="0">
                          <a:latin typeface="Arial"/>
                          <a:ea typeface="MS Mincho"/>
                          <a:cs typeface="Times New Roman"/>
                        </a:rPr>
                        <a:t>ruido</a:t>
                      </a:r>
                      <a:endParaRPr lang="es-EC" sz="1400" dirty="0">
                        <a:latin typeface="Calibri"/>
                        <a:ea typeface="MS Mincho"/>
                        <a:cs typeface="Times New Roman"/>
                      </a:endParaRPr>
                    </a:p>
                    <a:p>
                      <a:pPr marL="342900" lvl="0" indent="-342900">
                        <a:spcAft>
                          <a:spcPts val="0"/>
                        </a:spcAft>
                        <a:buFont typeface="Wingdings"/>
                        <a:buChar char=""/>
                      </a:pPr>
                      <a:r>
                        <a:rPr lang="es-EC" sz="1400" dirty="0">
                          <a:latin typeface="Arial"/>
                          <a:ea typeface="MS Mincho"/>
                          <a:cs typeface="Times New Roman"/>
                        </a:rPr>
                        <a:t>Control de factor de potencia</a:t>
                      </a:r>
                      <a:endParaRPr lang="es-EC" sz="1400" dirty="0">
                        <a:latin typeface="Calibri"/>
                        <a:ea typeface="MS Mincho"/>
                        <a:cs typeface="Times New Roman"/>
                      </a:endParaRPr>
                    </a:p>
                    <a:p>
                      <a:pPr marL="342900" lvl="0" indent="-342900">
                        <a:spcAft>
                          <a:spcPts val="0"/>
                        </a:spcAft>
                        <a:buFont typeface="Wingdings"/>
                        <a:buChar char=""/>
                      </a:pPr>
                      <a:r>
                        <a:rPr lang="es-EC" sz="1400" dirty="0">
                          <a:latin typeface="Arial"/>
                          <a:ea typeface="MS Mincho"/>
                          <a:cs typeface="Times New Roman"/>
                        </a:rPr>
                        <a:t>Menos esfuerzos mecánicos</a:t>
                      </a:r>
                      <a:endParaRPr lang="es-EC" sz="1400" dirty="0">
                        <a:latin typeface="Calibri"/>
                        <a:ea typeface="MS Mincho"/>
                        <a:cs typeface="Times New Roman"/>
                      </a:endParaRPr>
                    </a:p>
                    <a:p>
                      <a:pPr marL="342900" lvl="0" indent="-342900">
                        <a:spcAft>
                          <a:spcPts val="0"/>
                        </a:spcAft>
                        <a:buFont typeface="Wingdings"/>
                        <a:buChar char=""/>
                      </a:pPr>
                      <a:r>
                        <a:rPr lang="es-EC" sz="1400" dirty="0">
                          <a:latin typeface="Arial"/>
                          <a:ea typeface="MS Mincho"/>
                          <a:cs typeface="Times New Roman"/>
                        </a:rPr>
                        <a:t>Reducción de fluctuaciones de tensión</a:t>
                      </a:r>
                      <a:endParaRPr lang="es-EC" sz="1400" dirty="0">
                        <a:latin typeface="Calibri"/>
                        <a:ea typeface="MS Mincho"/>
                        <a:cs typeface="Times New Roman"/>
                      </a:endParaRPr>
                    </a:p>
                    <a:p>
                      <a:pPr marL="342900" lvl="0" indent="-342900">
                        <a:spcAft>
                          <a:spcPts val="0"/>
                        </a:spcAft>
                        <a:buFont typeface="Wingdings"/>
                        <a:buChar char=""/>
                      </a:pPr>
                      <a:r>
                        <a:rPr lang="es-EC" sz="1400" dirty="0">
                          <a:latin typeface="Arial"/>
                          <a:ea typeface="MS Mincho"/>
                          <a:cs typeface="Times New Roman"/>
                        </a:rPr>
                        <a:t>Mejor aprovechamiento a todas las velocidades de viento.</a:t>
                      </a:r>
                      <a:endParaRPr lang="es-EC" sz="1400" dirty="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342900" lvl="0" indent="-342900">
                        <a:spcAft>
                          <a:spcPts val="0"/>
                        </a:spcAft>
                        <a:buFont typeface="Wingdings"/>
                        <a:buChar char=""/>
                      </a:pPr>
                      <a:endParaRPr lang="es-EC" sz="1400" dirty="0" smtClean="0">
                        <a:latin typeface="Arial"/>
                        <a:ea typeface="MS Mincho"/>
                        <a:cs typeface="Times New Roman"/>
                      </a:endParaRPr>
                    </a:p>
                    <a:p>
                      <a:pPr marL="342900" lvl="0" indent="-342900">
                        <a:spcAft>
                          <a:spcPts val="0"/>
                        </a:spcAft>
                        <a:buFont typeface="Wingdings"/>
                        <a:buChar char=""/>
                      </a:pPr>
                      <a:r>
                        <a:rPr lang="es-EC" sz="1400" dirty="0" smtClean="0">
                          <a:latin typeface="Arial"/>
                          <a:ea typeface="MS Mincho"/>
                          <a:cs typeface="Times New Roman"/>
                        </a:rPr>
                        <a:t>Más </a:t>
                      </a:r>
                      <a:r>
                        <a:rPr lang="es-EC" sz="1400" dirty="0">
                          <a:latin typeface="Arial"/>
                          <a:ea typeface="MS Mincho"/>
                          <a:cs typeface="Times New Roman"/>
                        </a:rPr>
                        <a:t>complejo</a:t>
                      </a:r>
                      <a:endParaRPr lang="es-EC" sz="1400" dirty="0">
                        <a:latin typeface="Calibri"/>
                        <a:ea typeface="MS Mincho"/>
                        <a:cs typeface="Times New Roman"/>
                      </a:endParaRPr>
                    </a:p>
                    <a:p>
                      <a:pPr marL="342900" lvl="0" indent="-342900">
                        <a:spcAft>
                          <a:spcPts val="0"/>
                        </a:spcAft>
                        <a:buFont typeface="Wingdings"/>
                        <a:buChar char=""/>
                      </a:pPr>
                      <a:r>
                        <a:rPr lang="es-EC" sz="1400" dirty="0">
                          <a:latin typeface="Arial"/>
                          <a:ea typeface="MS Mincho"/>
                          <a:cs typeface="Times New Roman"/>
                        </a:rPr>
                        <a:t>Ligera pérdida de potencia en el convertidor</a:t>
                      </a:r>
                      <a:endParaRPr lang="es-EC" sz="1400" dirty="0">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eolica-01.jpg"/>
          <p:cNvPicPr>
            <a:picLocks noChangeAspect="1"/>
          </p:cNvPicPr>
          <p:nvPr/>
        </p:nvPicPr>
        <p:blipFill>
          <a:blip r:embed="rId2" cstate="print">
            <a:lum bright="70000" contrast="-70000"/>
          </a:blip>
          <a:stretch>
            <a:fillRect/>
          </a:stretch>
        </p:blipFill>
        <p:spPr>
          <a:xfrm>
            <a:off x="251520" y="188640"/>
            <a:ext cx="8578820" cy="6336704"/>
          </a:xfrm>
          <a:prstGeom prst="rect">
            <a:avLst/>
          </a:prstGeom>
        </p:spPr>
      </p:pic>
      <p:sp>
        <p:nvSpPr>
          <p:cNvPr id="5" name="4 Subtítulo"/>
          <p:cNvSpPr>
            <a:spLocks noGrp="1"/>
          </p:cNvSpPr>
          <p:nvPr>
            <p:ph type="subTitle" idx="1"/>
          </p:nvPr>
        </p:nvSpPr>
        <p:spPr>
          <a:xfrm>
            <a:off x="539552" y="404664"/>
            <a:ext cx="8064896" cy="6048672"/>
          </a:xfrm>
        </p:spPr>
        <p:txBody>
          <a:bodyPr>
            <a:normAutofit fontScale="77500" lnSpcReduction="20000"/>
          </a:bodyPr>
          <a:lstStyle/>
          <a:p>
            <a:pPr lvl="0"/>
            <a:r>
              <a:rPr lang="es-EC" b="1" dirty="0" smtClean="0">
                <a:solidFill>
                  <a:schemeClr val="tx1"/>
                </a:solidFill>
              </a:rPr>
              <a:t>El sistema de control</a:t>
            </a:r>
            <a:endParaRPr lang="es-EC" dirty="0" smtClean="0">
              <a:solidFill>
                <a:schemeClr val="tx1"/>
              </a:solidFill>
            </a:endParaRPr>
          </a:p>
          <a:p>
            <a:pPr algn="just"/>
            <a:r>
              <a:rPr lang="es-EC" dirty="0" smtClean="0">
                <a:solidFill>
                  <a:schemeClr val="tx1"/>
                </a:solidFill>
              </a:rPr>
              <a:t>Los principales objetivos de los sistemas de control de aerogeneradores son:</a:t>
            </a:r>
          </a:p>
          <a:p>
            <a:pPr algn="just"/>
            <a:endParaRPr lang="es-EC" dirty="0" smtClean="0">
              <a:solidFill>
                <a:schemeClr val="tx1"/>
              </a:solidFill>
            </a:endParaRPr>
          </a:p>
          <a:p>
            <a:pPr lvl="0" algn="just">
              <a:buFont typeface="Arial" pitchFamily="34" charset="0"/>
              <a:buChar char="•"/>
            </a:pPr>
            <a:r>
              <a:rPr lang="es-EC" dirty="0" smtClean="0">
                <a:solidFill>
                  <a:schemeClr val="tx1"/>
                </a:solidFill>
              </a:rPr>
              <a:t> Obtener un funcionamiento automático y fiable del   aerogenerador</a:t>
            </a:r>
          </a:p>
          <a:p>
            <a:pPr lvl="0" algn="just">
              <a:buFont typeface="Arial" pitchFamily="34" charset="0"/>
              <a:buChar char="•"/>
            </a:pPr>
            <a:r>
              <a:rPr lang="es-EC" dirty="0" smtClean="0">
                <a:solidFill>
                  <a:schemeClr val="tx1"/>
                </a:solidFill>
              </a:rPr>
              <a:t> Conseguir que la turbina funcione en consonancia con el viento</a:t>
            </a:r>
          </a:p>
          <a:p>
            <a:pPr lvl="0" algn="just">
              <a:buFont typeface="Arial" pitchFamily="34" charset="0"/>
              <a:buChar char="•"/>
            </a:pPr>
            <a:r>
              <a:rPr lang="es-EC" dirty="0" smtClean="0">
                <a:solidFill>
                  <a:schemeClr val="tx1"/>
                </a:solidFill>
              </a:rPr>
              <a:t> Decidir la conexión/desconexión del generador y realizar correctamente los arranques y paradas del aerogenerador.</a:t>
            </a:r>
          </a:p>
          <a:p>
            <a:pPr lvl="0" algn="just">
              <a:buFont typeface="Arial" pitchFamily="34" charset="0"/>
              <a:buChar char="•"/>
            </a:pPr>
            <a:r>
              <a:rPr lang="es-EC" dirty="0" smtClean="0">
                <a:solidFill>
                  <a:schemeClr val="tx1"/>
                </a:solidFill>
              </a:rPr>
              <a:t> Proteger al sistema</a:t>
            </a:r>
          </a:p>
          <a:p>
            <a:pPr lvl="0" algn="just">
              <a:buFont typeface="Arial" pitchFamily="34" charset="0"/>
              <a:buChar char="•"/>
            </a:pPr>
            <a:r>
              <a:rPr lang="es-EC" dirty="0" smtClean="0">
                <a:solidFill>
                  <a:schemeClr val="tx1"/>
                </a:solidFill>
              </a:rPr>
              <a:t> Maximizar el rendimiento del sistema.</a:t>
            </a:r>
          </a:p>
          <a:p>
            <a:pPr lvl="0" algn="just">
              <a:buFont typeface="Arial" pitchFamily="34" charset="0"/>
              <a:buChar char="•"/>
            </a:pPr>
            <a:r>
              <a:rPr lang="es-EC" dirty="0" smtClean="0">
                <a:solidFill>
                  <a:schemeClr val="tx1"/>
                </a:solidFill>
              </a:rPr>
              <a:t> Señalizar posibles averías o funcionamientos incorrectos disminuyendo los costes de mantenimiento y los tiempos de reparación.</a:t>
            </a:r>
          </a:p>
          <a:p>
            <a:pPr lvl="0" algn="just">
              <a:buFont typeface="Arial" pitchFamily="34" charset="0"/>
              <a:buChar char="•"/>
            </a:pPr>
            <a:r>
              <a:rPr lang="es-EC" dirty="0" smtClean="0">
                <a:solidFill>
                  <a:schemeClr val="tx1"/>
                </a:solidFill>
              </a:rPr>
              <a:t> Aumentar la vida útil del aerogenerador</a:t>
            </a:r>
          </a:p>
          <a:p>
            <a:endParaRPr lang="es-EC"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eolica-01.jpg"/>
          <p:cNvPicPr>
            <a:picLocks noChangeAspect="1"/>
          </p:cNvPicPr>
          <p:nvPr/>
        </p:nvPicPr>
        <p:blipFill>
          <a:blip r:embed="rId2" cstate="print">
            <a:lum bright="70000" contrast="-70000"/>
          </a:blip>
          <a:stretch>
            <a:fillRect/>
          </a:stretch>
        </p:blipFill>
        <p:spPr>
          <a:xfrm>
            <a:off x="251520" y="188640"/>
            <a:ext cx="8578820" cy="6336704"/>
          </a:xfrm>
          <a:prstGeom prst="rect">
            <a:avLst/>
          </a:prstGeom>
        </p:spPr>
      </p:pic>
      <p:sp>
        <p:nvSpPr>
          <p:cNvPr id="5" name="4 Subtítulo"/>
          <p:cNvSpPr>
            <a:spLocks noGrp="1"/>
          </p:cNvSpPr>
          <p:nvPr>
            <p:ph type="subTitle" idx="1"/>
          </p:nvPr>
        </p:nvSpPr>
        <p:spPr>
          <a:xfrm>
            <a:off x="539552" y="404664"/>
            <a:ext cx="8064896" cy="6048672"/>
          </a:xfrm>
        </p:spPr>
        <p:txBody>
          <a:bodyPr/>
          <a:lstStyle/>
          <a:p>
            <a:pPr algn="just"/>
            <a:endParaRPr lang="es-EC" sz="2800" dirty="0" smtClean="0">
              <a:solidFill>
                <a:schemeClr val="tx1"/>
              </a:solidFill>
            </a:endParaRPr>
          </a:p>
          <a:p>
            <a:pPr algn="just"/>
            <a:r>
              <a:rPr lang="es-EC" sz="2800" dirty="0" smtClean="0">
                <a:solidFill>
                  <a:schemeClr val="tx1"/>
                </a:solidFill>
              </a:rPr>
              <a:t>El sistema de control deberá ser diferente en función del tamaño del aerogenerador. </a:t>
            </a:r>
          </a:p>
          <a:p>
            <a:pPr algn="just"/>
            <a:r>
              <a:rPr lang="es-EC" sz="2800" dirty="0" smtClean="0">
                <a:solidFill>
                  <a:schemeClr val="tx1"/>
                </a:solidFill>
              </a:rPr>
              <a:t>Para pequeñas máquinas, el control será simple y normalmente pasivo, por el contrario, para grandes máquinas (media y alta potencia), el sistema de control será más complicado debido a los múltiples parámetros a medir y el aumento de precisión requerido, pero representará un coste, que aunque sea alto, es pequeño en comparación con el coste total del sistema.</a:t>
            </a:r>
          </a:p>
          <a:p>
            <a:pPr algn="just"/>
            <a:endParaRPr lang="es-EC" dirty="0" smtClean="0">
              <a:solidFill>
                <a:schemeClr val="tx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eolica-01.jpg"/>
          <p:cNvPicPr>
            <a:picLocks noChangeAspect="1"/>
          </p:cNvPicPr>
          <p:nvPr/>
        </p:nvPicPr>
        <p:blipFill>
          <a:blip r:embed="rId2" cstate="print">
            <a:lum bright="70000" contrast="-70000"/>
          </a:blip>
          <a:stretch>
            <a:fillRect/>
          </a:stretch>
        </p:blipFill>
        <p:spPr>
          <a:xfrm>
            <a:off x="251520" y="188640"/>
            <a:ext cx="8578820" cy="6336704"/>
          </a:xfrm>
          <a:prstGeom prst="rect">
            <a:avLst/>
          </a:prstGeom>
        </p:spPr>
      </p:pic>
      <p:sp>
        <p:nvSpPr>
          <p:cNvPr id="5" name="4 Subtítulo"/>
          <p:cNvSpPr>
            <a:spLocks noGrp="1"/>
          </p:cNvSpPr>
          <p:nvPr>
            <p:ph type="subTitle" idx="1"/>
          </p:nvPr>
        </p:nvSpPr>
        <p:spPr>
          <a:xfrm>
            <a:off x="539552" y="404664"/>
            <a:ext cx="8064896" cy="6048672"/>
          </a:xfrm>
        </p:spPr>
        <p:txBody>
          <a:bodyPr>
            <a:normAutofit fontScale="92500" lnSpcReduction="10000"/>
          </a:bodyPr>
          <a:lstStyle/>
          <a:p>
            <a:pPr algn="just"/>
            <a:endParaRPr lang="es-EC" dirty="0" smtClean="0">
              <a:solidFill>
                <a:schemeClr val="tx1"/>
              </a:solidFill>
            </a:endParaRPr>
          </a:p>
          <a:p>
            <a:r>
              <a:rPr lang="es-EC" b="1" dirty="0" smtClean="0">
                <a:solidFill>
                  <a:schemeClr val="tx1"/>
                </a:solidFill>
              </a:rPr>
              <a:t>Los sistemas de controles actuales </a:t>
            </a:r>
          </a:p>
          <a:p>
            <a:pPr algn="just"/>
            <a:r>
              <a:rPr lang="es-EC" dirty="0" smtClean="0">
                <a:solidFill>
                  <a:schemeClr val="tx1"/>
                </a:solidFill>
              </a:rPr>
              <a:t>Se basan normalmente en microprocesadores, específicamente desarrollados para su uso en control de aerogeneradores. Estos sistemas de control permiten integrar de forma eficiente todos los subsistemas que intervienen en la correcta operación del aerogenerador, permitiendo además modificaciones de programas por el usuario, centralizado de la comunicación y recogida de datos, telecontrol de varios aerogeneradores en el caso de parques eólicos, interconexión con centrales meteorológicas, etc.</a:t>
            </a:r>
          </a:p>
          <a:p>
            <a:endParaRPr lang="es-EC"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eolica-01.jpg"/>
          <p:cNvPicPr>
            <a:picLocks noChangeAspect="1"/>
          </p:cNvPicPr>
          <p:nvPr/>
        </p:nvPicPr>
        <p:blipFill>
          <a:blip r:embed="rId2" cstate="print">
            <a:lum bright="70000" contrast="-70000"/>
          </a:blip>
          <a:stretch>
            <a:fillRect/>
          </a:stretch>
        </p:blipFill>
        <p:spPr>
          <a:xfrm>
            <a:off x="251520" y="188640"/>
            <a:ext cx="8578820" cy="6336704"/>
          </a:xfrm>
          <a:prstGeom prst="rect">
            <a:avLst/>
          </a:prstGeom>
        </p:spPr>
      </p:pic>
      <p:sp>
        <p:nvSpPr>
          <p:cNvPr id="5" name="4 Subtítulo"/>
          <p:cNvSpPr>
            <a:spLocks noGrp="1"/>
          </p:cNvSpPr>
          <p:nvPr>
            <p:ph type="subTitle" idx="1"/>
          </p:nvPr>
        </p:nvSpPr>
        <p:spPr>
          <a:xfrm>
            <a:off x="539552" y="404664"/>
            <a:ext cx="8064896" cy="6048672"/>
          </a:xfrm>
        </p:spPr>
        <p:txBody>
          <a:bodyPr>
            <a:normAutofit/>
          </a:bodyPr>
          <a:lstStyle/>
          <a:p>
            <a:pPr algn="just"/>
            <a:r>
              <a:rPr lang="es-EC" sz="2400" dirty="0" smtClean="0">
                <a:solidFill>
                  <a:schemeClr val="tx1"/>
                </a:solidFill>
              </a:rPr>
              <a:t>Los parámetros límite que el sistema supervisa de modo continuo son:</a:t>
            </a:r>
          </a:p>
          <a:p>
            <a:pPr algn="just"/>
            <a:endParaRPr lang="es-EC" sz="2400" dirty="0" smtClean="0">
              <a:solidFill>
                <a:schemeClr val="tx1"/>
              </a:solidFill>
            </a:endParaRPr>
          </a:p>
          <a:p>
            <a:pPr lvl="0" algn="just">
              <a:buFont typeface="Arial" pitchFamily="34" charset="0"/>
              <a:buChar char="•"/>
            </a:pPr>
            <a:r>
              <a:rPr lang="es-EC" sz="2400" b="1" dirty="0" smtClean="0"/>
              <a:t> </a:t>
            </a:r>
            <a:r>
              <a:rPr lang="es-EC" sz="2400" b="1" dirty="0" smtClean="0">
                <a:solidFill>
                  <a:schemeClr val="tx1"/>
                </a:solidFill>
              </a:rPr>
              <a:t>Errores internos en el sistema de control.</a:t>
            </a:r>
            <a:endParaRPr lang="es-EC" sz="2400" dirty="0" smtClean="0">
              <a:solidFill>
                <a:schemeClr val="tx1"/>
              </a:solidFill>
            </a:endParaRPr>
          </a:p>
          <a:p>
            <a:pPr lvl="0" algn="just">
              <a:buFont typeface="Arial" pitchFamily="34" charset="0"/>
              <a:buChar char="•"/>
            </a:pPr>
            <a:r>
              <a:rPr lang="es-EC" sz="2400" b="1" dirty="0" smtClean="0">
                <a:solidFill>
                  <a:schemeClr val="tx1"/>
                </a:solidFill>
              </a:rPr>
              <a:t> Parámetros de red.</a:t>
            </a:r>
            <a:endParaRPr lang="es-EC" sz="2400" dirty="0" smtClean="0">
              <a:solidFill>
                <a:schemeClr val="tx1"/>
              </a:solidFill>
            </a:endParaRPr>
          </a:p>
          <a:p>
            <a:pPr lvl="0" algn="just">
              <a:buFont typeface="Arial" pitchFamily="34" charset="0"/>
              <a:buChar char="•"/>
            </a:pPr>
            <a:r>
              <a:rPr lang="es-EC" sz="2400" b="1" dirty="0" smtClean="0">
                <a:solidFill>
                  <a:schemeClr val="tx1"/>
                </a:solidFill>
              </a:rPr>
              <a:t> Potencia de salida.</a:t>
            </a:r>
            <a:endParaRPr lang="es-EC" sz="2400" dirty="0" smtClean="0">
              <a:solidFill>
                <a:schemeClr val="tx1"/>
              </a:solidFill>
            </a:endParaRPr>
          </a:p>
          <a:p>
            <a:pPr lvl="0" algn="just">
              <a:buFont typeface="Arial" pitchFamily="34" charset="0"/>
              <a:buChar char="•"/>
            </a:pPr>
            <a:r>
              <a:rPr lang="es-EC" sz="2400" b="1" dirty="0" smtClean="0">
                <a:solidFill>
                  <a:schemeClr val="tx1"/>
                </a:solidFill>
              </a:rPr>
              <a:t> Velocidad del viento</a:t>
            </a:r>
            <a:endParaRPr lang="es-EC" sz="2400" dirty="0" smtClean="0">
              <a:solidFill>
                <a:schemeClr val="tx1"/>
              </a:solidFill>
            </a:endParaRPr>
          </a:p>
          <a:p>
            <a:pPr lvl="0" algn="just">
              <a:buFont typeface="Arial" pitchFamily="34" charset="0"/>
              <a:buChar char="•"/>
            </a:pPr>
            <a:r>
              <a:rPr lang="es-EC" sz="2400" b="1" dirty="0" smtClean="0">
                <a:solidFill>
                  <a:schemeClr val="tx1"/>
                </a:solidFill>
              </a:rPr>
              <a:t> Velocidad de giro del rotor.</a:t>
            </a:r>
            <a:endParaRPr lang="es-EC" sz="2400" dirty="0" smtClean="0">
              <a:solidFill>
                <a:schemeClr val="tx1"/>
              </a:solidFill>
            </a:endParaRPr>
          </a:p>
          <a:p>
            <a:pPr lvl="0" algn="just">
              <a:buFont typeface="Arial" pitchFamily="34" charset="0"/>
              <a:buChar char="•"/>
            </a:pPr>
            <a:r>
              <a:rPr lang="es-EC" sz="2400" b="1" dirty="0" smtClean="0">
                <a:solidFill>
                  <a:schemeClr val="tx1"/>
                </a:solidFill>
              </a:rPr>
              <a:t> Control de temperaturas.</a:t>
            </a:r>
            <a:endParaRPr lang="es-EC" sz="2400" dirty="0" smtClean="0">
              <a:solidFill>
                <a:schemeClr val="tx1"/>
              </a:solidFill>
            </a:endParaRPr>
          </a:p>
          <a:p>
            <a:pPr lvl="0" algn="just">
              <a:buFont typeface="Arial" pitchFamily="34" charset="0"/>
              <a:buChar char="•"/>
            </a:pPr>
            <a:r>
              <a:rPr lang="es-EC" sz="2400" b="1" dirty="0" smtClean="0">
                <a:solidFill>
                  <a:schemeClr val="tx1"/>
                </a:solidFill>
              </a:rPr>
              <a:t> Sensores comparadores.</a:t>
            </a:r>
            <a:endParaRPr lang="es-EC" sz="2400" dirty="0" smtClean="0">
              <a:solidFill>
                <a:schemeClr val="tx1"/>
              </a:solidFill>
            </a:endParaRPr>
          </a:p>
          <a:p>
            <a:pPr lvl="0" algn="just">
              <a:buFont typeface="Arial" pitchFamily="34" charset="0"/>
              <a:buChar char="•"/>
            </a:pPr>
            <a:r>
              <a:rPr lang="es-EC" sz="2400" b="1" dirty="0" smtClean="0">
                <a:solidFill>
                  <a:schemeClr val="tx1"/>
                </a:solidFill>
              </a:rPr>
              <a:t> Sistemas hidráulicos.</a:t>
            </a:r>
            <a:endParaRPr lang="es-EC" sz="2400" dirty="0" smtClean="0">
              <a:solidFill>
                <a:schemeClr val="tx1"/>
              </a:solidFill>
            </a:endParaRPr>
          </a:p>
          <a:p>
            <a:pPr lvl="0" algn="just">
              <a:buFont typeface="Arial" pitchFamily="34" charset="0"/>
              <a:buChar char="•"/>
            </a:pPr>
            <a:r>
              <a:rPr lang="es-EC" sz="2400" b="1" dirty="0" smtClean="0">
                <a:solidFill>
                  <a:schemeClr val="tx1"/>
                </a:solidFill>
              </a:rPr>
              <a:t> Bajo nivel de aceite.</a:t>
            </a:r>
            <a:endParaRPr lang="es-EC" sz="2400" dirty="0" smtClean="0">
              <a:solidFill>
                <a:schemeClr val="tx1"/>
              </a:solidFill>
            </a:endParaRPr>
          </a:p>
          <a:p>
            <a:pPr lvl="0" algn="just">
              <a:buFont typeface="Arial" pitchFamily="34" charset="0"/>
              <a:buChar char="•"/>
            </a:pPr>
            <a:r>
              <a:rPr lang="es-EC" sz="2400" b="1" dirty="0" smtClean="0">
                <a:solidFill>
                  <a:schemeClr val="tx1"/>
                </a:solidFill>
              </a:rPr>
              <a:t> Excesivas conexiones/desconexiones.</a:t>
            </a:r>
            <a:endParaRPr lang="es-EC" sz="2400" dirty="0" smtClean="0">
              <a:solidFill>
                <a:schemeClr val="tx1"/>
              </a:solidFill>
            </a:endParaRPr>
          </a:p>
          <a:p>
            <a:pPr algn="just"/>
            <a:endParaRPr lang="es-EC" sz="2400" dirty="0" smtClean="0">
              <a:solidFill>
                <a:schemeClr val="tx1"/>
              </a:solidFill>
            </a:endParaRPr>
          </a:p>
          <a:p>
            <a:pPr algn="just"/>
            <a:endParaRPr lang="es-EC" sz="2400" dirty="0">
              <a:solidFill>
                <a:schemeClr val="tx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eolica-01.jpg"/>
          <p:cNvPicPr>
            <a:picLocks noChangeAspect="1"/>
          </p:cNvPicPr>
          <p:nvPr/>
        </p:nvPicPr>
        <p:blipFill>
          <a:blip r:embed="rId2" cstate="print">
            <a:lum bright="70000" contrast="-70000"/>
          </a:blip>
          <a:stretch>
            <a:fillRect/>
          </a:stretch>
        </p:blipFill>
        <p:spPr>
          <a:xfrm>
            <a:off x="251520" y="188640"/>
            <a:ext cx="8578820" cy="6336704"/>
          </a:xfrm>
          <a:prstGeom prst="rect">
            <a:avLst/>
          </a:prstGeom>
        </p:spPr>
      </p:pic>
      <p:sp>
        <p:nvSpPr>
          <p:cNvPr id="2" name="1 Título"/>
          <p:cNvSpPr>
            <a:spLocks noGrp="1"/>
          </p:cNvSpPr>
          <p:nvPr>
            <p:ph type="ctrTitle"/>
          </p:nvPr>
        </p:nvSpPr>
        <p:spPr/>
        <p:txBody>
          <a:bodyPr/>
          <a:lstStyle/>
          <a:p>
            <a:r>
              <a:rPr lang="es-EC" dirty="0" smtClean="0"/>
              <a:t>Análisis Económico</a:t>
            </a:r>
            <a:endParaRPr lang="es-EC"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olica-01.jpg"/>
          <p:cNvPicPr>
            <a:picLocks noChangeAspect="1"/>
          </p:cNvPicPr>
          <p:nvPr/>
        </p:nvPicPr>
        <p:blipFill>
          <a:blip r:embed="rId2" cstate="print">
            <a:lum bright="70000" contrast="-70000"/>
          </a:blip>
          <a:stretch>
            <a:fillRect/>
          </a:stretch>
        </p:blipFill>
        <p:spPr>
          <a:xfrm>
            <a:off x="251520" y="188640"/>
            <a:ext cx="8578820" cy="6336704"/>
          </a:xfrm>
          <a:prstGeom prst="rect">
            <a:avLst/>
          </a:prstGeom>
        </p:spPr>
      </p:pic>
      <p:sp>
        <p:nvSpPr>
          <p:cNvPr id="2" name="1 Título"/>
          <p:cNvSpPr>
            <a:spLocks noGrp="1"/>
          </p:cNvSpPr>
          <p:nvPr>
            <p:ph type="title"/>
          </p:nvPr>
        </p:nvSpPr>
        <p:spPr/>
        <p:txBody>
          <a:bodyPr/>
          <a:lstStyle/>
          <a:p>
            <a:r>
              <a:rPr lang="es-EC" dirty="0" smtClean="0"/>
              <a:t>Análisis Económico</a:t>
            </a:r>
            <a:endParaRPr lang="es-EC" dirty="0"/>
          </a:p>
        </p:txBody>
      </p:sp>
      <p:sp>
        <p:nvSpPr>
          <p:cNvPr id="3" name="2 Marcador de contenido"/>
          <p:cNvSpPr>
            <a:spLocks noGrp="1"/>
          </p:cNvSpPr>
          <p:nvPr>
            <p:ph idx="1"/>
          </p:nvPr>
        </p:nvSpPr>
        <p:spPr>
          <a:xfrm>
            <a:off x="611560" y="1340768"/>
            <a:ext cx="8229600" cy="4608512"/>
          </a:xfrm>
        </p:spPr>
        <p:txBody>
          <a:bodyPr>
            <a:normAutofit fontScale="47500" lnSpcReduction="20000"/>
          </a:bodyPr>
          <a:lstStyle/>
          <a:p>
            <a:pPr algn="ctr">
              <a:buNone/>
            </a:pPr>
            <a:r>
              <a:rPr lang="es-EC" b="1" dirty="0" smtClean="0"/>
              <a:t>Los temas de interés que comprende el análisis económico son:</a:t>
            </a:r>
          </a:p>
          <a:p>
            <a:pPr>
              <a:buNone/>
            </a:pPr>
            <a:endParaRPr lang="es-EC" dirty="0" smtClean="0"/>
          </a:p>
          <a:p>
            <a:pPr lvl="0"/>
            <a:r>
              <a:rPr lang="es-EC" dirty="0" smtClean="0"/>
              <a:t>La productividad de la Instalación, que viene determinada por el grado de eficiencia, aprovechamiento de esta, reflejada en el factor de planta del sistema, la cantidad y calidad energía generada por el mismo.</a:t>
            </a:r>
          </a:p>
          <a:p>
            <a:pPr lvl="0">
              <a:buNone/>
            </a:pPr>
            <a:endParaRPr lang="es-EC" dirty="0" smtClean="0"/>
          </a:p>
          <a:p>
            <a:pPr lvl="0"/>
            <a:r>
              <a:rPr lang="es-EC" dirty="0" smtClean="0"/>
              <a:t>La tasa de retorno del capital, indica cuán rápido se recupera la inversión inicial y estima el tiempo donde la instalación del sistema empezara a generar ganancias al inversionista.</a:t>
            </a:r>
          </a:p>
          <a:p>
            <a:pPr lvl="0">
              <a:buNone/>
            </a:pPr>
            <a:endParaRPr lang="es-EC" dirty="0" smtClean="0"/>
          </a:p>
          <a:p>
            <a:pPr lvl="0"/>
            <a:r>
              <a:rPr lang="es-EC" dirty="0" smtClean="0"/>
              <a:t>Los costos de la producción de energía, costos de operación y mantenimiento, costos de inversión que comprende costos de instalación e interconexión con la red pública.</a:t>
            </a:r>
          </a:p>
          <a:p>
            <a:pPr lvl="0">
              <a:buNone/>
            </a:pPr>
            <a:endParaRPr lang="es-EC" dirty="0" smtClean="0"/>
          </a:p>
          <a:p>
            <a:pPr lvl="0"/>
            <a:r>
              <a:rPr lang="es-EC" dirty="0" smtClean="0"/>
              <a:t>La rentabilidad, la cual trata de medir el mayor o menor rendimiento de los capitales invertidos en el sistema, ya sean las ganancias obtenidas por la venta de energía o ingresos obtenidos gracias a subvenciones.</a:t>
            </a:r>
          </a:p>
          <a:p>
            <a:pPr>
              <a:buNone/>
            </a:pPr>
            <a:endParaRPr lang="es-EC" dirty="0" smtClean="0"/>
          </a:p>
          <a:p>
            <a:r>
              <a:rPr lang="es-EC" dirty="0" smtClean="0"/>
              <a:t>Las subvenciones , existen diversos organismos tanto a nivel mundial como nacional que ofrecen diversas subvenciones para la adquisición y montajes de equipos generadores de energía renovable, una de estas ejemplo son los Bonos verdes por reducción de toneladas de CO</a:t>
            </a:r>
            <a:r>
              <a:rPr lang="es-EC" baseline="-25000" dirty="0" smtClean="0"/>
              <a:t>2</a:t>
            </a:r>
            <a:r>
              <a:rPr lang="es-EC" dirty="0" smtClean="0"/>
              <a:t> emitidas a la atmosfera.</a:t>
            </a:r>
          </a:p>
          <a:p>
            <a:endParaRPr lang="es-EC"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eolica-01.jpg"/>
          <p:cNvPicPr>
            <a:picLocks noChangeAspect="1"/>
          </p:cNvPicPr>
          <p:nvPr/>
        </p:nvPicPr>
        <p:blipFill>
          <a:blip r:embed="rId2" cstate="print">
            <a:lum bright="70000" contrast="-70000"/>
          </a:blip>
          <a:stretch>
            <a:fillRect/>
          </a:stretch>
        </p:blipFill>
        <p:spPr>
          <a:xfrm>
            <a:off x="251520" y="188640"/>
            <a:ext cx="8578820" cy="6336704"/>
          </a:xfrm>
          <a:prstGeom prst="rect">
            <a:avLst/>
          </a:prstGeom>
        </p:spPr>
      </p:pic>
      <p:sp>
        <p:nvSpPr>
          <p:cNvPr id="5" name="4 Subtítulo"/>
          <p:cNvSpPr>
            <a:spLocks noGrp="1"/>
          </p:cNvSpPr>
          <p:nvPr>
            <p:ph type="subTitle" idx="1"/>
          </p:nvPr>
        </p:nvSpPr>
        <p:spPr>
          <a:xfrm>
            <a:off x="611560" y="476672"/>
            <a:ext cx="7992888" cy="5976664"/>
          </a:xfrm>
        </p:spPr>
        <p:txBody>
          <a:bodyPr/>
          <a:lstStyle/>
          <a:p>
            <a:pPr algn="just"/>
            <a:r>
              <a:rPr lang="es-EC" dirty="0" smtClean="0">
                <a:solidFill>
                  <a:schemeClr val="tx1"/>
                </a:solidFill>
              </a:rPr>
              <a:t>Los científicos calculan que hasta un 10% de la generación de electricidad mundial se podría obtener de generadores de energía eólica.</a:t>
            </a:r>
          </a:p>
          <a:p>
            <a:pPr algn="just"/>
            <a:endParaRPr lang="es-EC" dirty="0" smtClean="0">
              <a:solidFill>
                <a:schemeClr val="tx1"/>
              </a:solidFill>
            </a:endParaRPr>
          </a:p>
          <a:p>
            <a:pPr algn="just"/>
            <a:r>
              <a:rPr lang="es-EC" dirty="0" smtClean="0">
                <a:solidFill>
                  <a:schemeClr val="tx1"/>
                </a:solidFill>
              </a:rPr>
              <a:t>Las máquinas modernas comienzan a funcionar cuando el viento alcanza una velocidad de unos 19 km/h, logran su máximo rendimiento con vientos de entre 40 y 48 Km/h y dejan de funcionar cuando los vientos alcanzan los 100 Km/h.</a:t>
            </a:r>
            <a:endParaRPr lang="es-EC" dirty="0">
              <a:solidFill>
                <a:schemeClr val="tx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eolica-01.jpg"/>
          <p:cNvPicPr>
            <a:picLocks noChangeAspect="1"/>
          </p:cNvPicPr>
          <p:nvPr/>
        </p:nvPicPr>
        <p:blipFill>
          <a:blip r:embed="rId2" cstate="print">
            <a:lum bright="70000" contrast="-70000"/>
          </a:blip>
          <a:stretch>
            <a:fillRect/>
          </a:stretch>
        </p:blipFill>
        <p:spPr>
          <a:xfrm>
            <a:off x="251520" y="188640"/>
            <a:ext cx="8578820" cy="6336704"/>
          </a:xfrm>
          <a:prstGeom prst="rect">
            <a:avLst/>
          </a:prstGeom>
        </p:spPr>
      </p:pic>
      <p:sp>
        <p:nvSpPr>
          <p:cNvPr id="2" name="1 Título"/>
          <p:cNvSpPr>
            <a:spLocks noGrp="1"/>
          </p:cNvSpPr>
          <p:nvPr>
            <p:ph type="title"/>
          </p:nvPr>
        </p:nvSpPr>
        <p:spPr/>
        <p:txBody>
          <a:bodyPr>
            <a:normAutofit fontScale="90000"/>
          </a:bodyPr>
          <a:lstStyle/>
          <a:p>
            <a:pPr lvl="0"/>
            <a:r>
              <a:rPr lang="es-EC" sz="4900" dirty="0" smtClean="0"/>
              <a:t>Análisis Económico</a:t>
            </a:r>
            <a:r>
              <a:rPr lang="es-EC" dirty="0" smtClean="0"/>
              <a:t/>
            </a:r>
            <a:br>
              <a:rPr lang="es-EC" dirty="0" smtClean="0"/>
            </a:br>
            <a:endParaRPr lang="es-EC" dirty="0"/>
          </a:p>
        </p:txBody>
      </p:sp>
      <p:sp>
        <p:nvSpPr>
          <p:cNvPr id="3" name="2 Marcador de contenido"/>
          <p:cNvSpPr>
            <a:spLocks noGrp="1"/>
          </p:cNvSpPr>
          <p:nvPr>
            <p:ph idx="1"/>
          </p:nvPr>
        </p:nvSpPr>
        <p:spPr>
          <a:xfrm>
            <a:off x="467544" y="980728"/>
            <a:ext cx="8229600" cy="4525963"/>
          </a:xfrm>
        </p:spPr>
        <p:txBody>
          <a:bodyPr>
            <a:normAutofit fontScale="92500" lnSpcReduction="10000"/>
          </a:bodyPr>
          <a:lstStyle/>
          <a:p>
            <a:pPr lvl="0" algn="ctr">
              <a:buNone/>
            </a:pPr>
            <a:r>
              <a:rPr lang="es-EC" sz="1900" dirty="0" smtClean="0"/>
              <a:t> </a:t>
            </a:r>
            <a:r>
              <a:rPr lang="es-EC" sz="1900" b="1" dirty="0" smtClean="0"/>
              <a:t>Proceso de evaluación del proyecto</a:t>
            </a:r>
            <a:endParaRPr lang="es-EC" sz="1900" dirty="0" smtClean="0"/>
          </a:p>
          <a:p>
            <a:r>
              <a:rPr lang="es-EC" sz="1900" dirty="0" smtClean="0"/>
              <a:t>Es requisito para la inversión demostrar que es factible aprovechar al viento para generar electricidad, este objetivo se logrará evaluando al proyecto como cualquier otro de generación eléctrica, esto es,  comparar la inversión inicial requerida para la puesta en marcha del parque más los costos de operación y mantenimiento estimados durante su vida útil con relación al ingreso económico que se obtendrá por la venta de la energía producida durante el mismo período.</a:t>
            </a:r>
          </a:p>
          <a:p>
            <a:pPr algn="ctr">
              <a:buNone/>
            </a:pPr>
            <a:endParaRPr lang="es-EC" sz="1500" dirty="0" smtClean="0"/>
          </a:p>
          <a:p>
            <a:pPr algn="ctr">
              <a:buNone/>
            </a:pPr>
            <a:r>
              <a:rPr lang="es-EC" sz="2100" b="1" dirty="0" smtClean="0"/>
              <a:t>Análisis de la Demanda Eléctrica</a:t>
            </a:r>
            <a:endParaRPr lang="es-EC" sz="2100" dirty="0" smtClean="0"/>
          </a:p>
          <a:p>
            <a:r>
              <a:rPr lang="es-EC" sz="2100" dirty="0" smtClean="0"/>
              <a:t>En la siguiente tabla, pueden verificarse los datos y porcentajes de crecimiento de la demanda de Potencia del Ecuador; estimadas por el CONELEC y publicadas en el Plan de Electrificación del Ecuador 2006 - 2015.</a:t>
            </a:r>
          </a:p>
          <a:p>
            <a:pPr>
              <a:buNone/>
            </a:pPr>
            <a:r>
              <a:rPr lang="es-EC" b="1" i="1" dirty="0" smtClean="0"/>
              <a:t/>
            </a:r>
            <a:br>
              <a:rPr lang="es-EC" b="1" i="1" dirty="0" smtClean="0"/>
            </a:br>
            <a:r>
              <a:rPr lang="es-EC" b="1" i="1" dirty="0" smtClean="0"/>
              <a:t> </a:t>
            </a:r>
            <a:endParaRPr lang="es-EC" dirty="0" smtClean="0"/>
          </a:p>
          <a:p>
            <a:pPr>
              <a:buNone/>
            </a:pPr>
            <a:endParaRPr lang="es-EC" dirty="0" smtClean="0"/>
          </a:p>
          <a:p>
            <a:endParaRPr lang="es-EC" dirty="0"/>
          </a:p>
        </p:txBody>
      </p:sp>
      <p:pic>
        <p:nvPicPr>
          <p:cNvPr id="6" name="Picture 2"/>
          <p:cNvPicPr>
            <a:picLocks noChangeAspect="1" noChangeArrowheads="1"/>
          </p:cNvPicPr>
          <p:nvPr/>
        </p:nvPicPr>
        <p:blipFill>
          <a:blip r:embed="rId3" cstate="print"/>
          <a:srcRect l="29831" t="39775" r="24825" b="41133"/>
          <a:stretch>
            <a:fillRect/>
          </a:stretch>
        </p:blipFill>
        <p:spPr bwMode="auto">
          <a:xfrm>
            <a:off x="1979712" y="4509120"/>
            <a:ext cx="5700632" cy="18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olica-01.jpg"/>
          <p:cNvPicPr>
            <a:picLocks noChangeAspect="1"/>
          </p:cNvPicPr>
          <p:nvPr/>
        </p:nvPicPr>
        <p:blipFill>
          <a:blip r:embed="rId2" cstate="print">
            <a:lum bright="70000" contrast="-70000"/>
          </a:blip>
          <a:stretch>
            <a:fillRect/>
          </a:stretch>
        </p:blipFill>
        <p:spPr>
          <a:xfrm>
            <a:off x="251520" y="188640"/>
            <a:ext cx="8578820" cy="6336704"/>
          </a:xfrm>
          <a:prstGeom prst="rect">
            <a:avLst/>
          </a:prstGeom>
        </p:spPr>
      </p:pic>
      <p:sp>
        <p:nvSpPr>
          <p:cNvPr id="2" name="1 Título"/>
          <p:cNvSpPr>
            <a:spLocks noGrp="1"/>
          </p:cNvSpPr>
          <p:nvPr>
            <p:ph type="title"/>
          </p:nvPr>
        </p:nvSpPr>
        <p:spPr/>
        <p:txBody>
          <a:bodyPr/>
          <a:lstStyle/>
          <a:p>
            <a:r>
              <a:rPr lang="es-EC" dirty="0" smtClean="0"/>
              <a:t>Análisis Económico</a:t>
            </a:r>
            <a:endParaRPr lang="es-EC" dirty="0"/>
          </a:p>
        </p:txBody>
      </p:sp>
      <p:sp>
        <p:nvSpPr>
          <p:cNvPr id="3" name="2 Marcador de contenido"/>
          <p:cNvSpPr>
            <a:spLocks noGrp="1"/>
          </p:cNvSpPr>
          <p:nvPr>
            <p:ph idx="1"/>
          </p:nvPr>
        </p:nvSpPr>
        <p:spPr>
          <a:xfrm>
            <a:off x="457200" y="1600200"/>
            <a:ext cx="8229600" cy="4925144"/>
          </a:xfrm>
        </p:spPr>
        <p:txBody>
          <a:bodyPr>
            <a:normAutofit fontScale="55000" lnSpcReduction="20000"/>
          </a:bodyPr>
          <a:lstStyle/>
          <a:p>
            <a:pPr algn="just"/>
            <a:r>
              <a:rPr lang="es-EC" dirty="0" smtClean="0"/>
              <a:t>Como se puede ver, existe un crecimiento sostenido en la demanda de potencia, adicional al hecho de que a través del sistema nacional interconectado, los posibles excesos de producción eléctrica pueden ser canalizados a cualquier zona del país que la necesite. Cabe recalcar que Galápagos es una acepción puesto que no forma parte del SIN, sin embargo, la demanda de energía en esta provincia aumenta de la manera similar a la del continente.</a:t>
            </a:r>
          </a:p>
          <a:p>
            <a:pPr algn="just">
              <a:buNone/>
            </a:pPr>
            <a:r>
              <a:rPr lang="es-EC" dirty="0" smtClean="0"/>
              <a:t> </a:t>
            </a:r>
          </a:p>
          <a:p>
            <a:pPr algn="just"/>
            <a:r>
              <a:rPr lang="es-EC" dirty="0" smtClean="0"/>
              <a:t>Se puede asegurar entonces, que la demanda eléctrica futura será siempre superior a la capacidad actual instalada, volviéndose necesaria la inclusión de nuevos proyectos eléctricos como el propuesto en la presente tesis.</a:t>
            </a:r>
          </a:p>
          <a:p>
            <a:pPr algn="just">
              <a:buNone/>
            </a:pPr>
            <a:r>
              <a:rPr lang="es-EC" b="1" i="1" dirty="0" smtClean="0"/>
              <a:t> </a:t>
            </a:r>
            <a:endParaRPr lang="es-EC" dirty="0" smtClean="0"/>
          </a:p>
          <a:p>
            <a:r>
              <a:rPr lang="es-EC" dirty="0" smtClean="0"/>
              <a:t>Además, como aliciente adicional para este tipo de generación eléctrica se puede destacar el artículo mencionado en la </a:t>
            </a:r>
            <a:r>
              <a:rPr lang="es-EC" b="1" dirty="0" smtClean="0"/>
              <a:t>REGULACIÓN No. CONELEC – 004/04 </a:t>
            </a:r>
            <a:r>
              <a:rPr lang="es-EC" dirty="0" smtClean="0"/>
              <a:t>que dice: </a:t>
            </a:r>
            <a:r>
              <a:rPr lang="es-EC" b="1" i="1" dirty="0" smtClean="0"/>
              <a:t/>
            </a:r>
            <a:br>
              <a:rPr lang="es-EC" b="1" i="1" dirty="0" smtClean="0"/>
            </a:br>
            <a:r>
              <a:rPr lang="es-EC" b="1" i="1" dirty="0" smtClean="0"/>
              <a:t> </a:t>
            </a:r>
            <a:endParaRPr lang="es-EC" dirty="0" smtClean="0"/>
          </a:p>
          <a:p>
            <a:pPr algn="just"/>
            <a:r>
              <a:rPr lang="es-EC" dirty="0" smtClean="0"/>
              <a:t>“</a:t>
            </a:r>
            <a:r>
              <a:rPr lang="es-ES" dirty="0" smtClean="0"/>
              <a:t>El CENACE despachará, de manera obligatoria y preferente, toda la energía eléctrica que las centrales que usan recursos renovables</a:t>
            </a:r>
            <a:r>
              <a:rPr lang="es-ES" i="1" dirty="0" smtClean="0"/>
              <a:t> </a:t>
            </a:r>
            <a:r>
              <a:rPr lang="es-ES" dirty="0" smtClean="0"/>
              <a:t>no convencionales entreguen al Sistema, hasta el límite de capacidad instalada establecido en el Art. 21 (15 </a:t>
            </a:r>
            <a:r>
              <a:rPr lang="es-ES" dirty="0" err="1" smtClean="0"/>
              <a:t>Mw</a:t>
            </a:r>
            <a:r>
              <a:rPr lang="es-ES" dirty="0" smtClean="0"/>
              <a:t>) del Reglamento Sustitutivo al Reglamento para el Funcionamiento del MEM (Mercado Eléctrico Mayorista)” </a:t>
            </a:r>
            <a:endParaRPr lang="es-EC" dirty="0" smtClean="0"/>
          </a:p>
          <a:p>
            <a:endParaRPr lang="es-EC"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olica-01.jpg"/>
          <p:cNvPicPr>
            <a:picLocks noChangeAspect="1"/>
          </p:cNvPicPr>
          <p:nvPr/>
        </p:nvPicPr>
        <p:blipFill>
          <a:blip r:embed="rId2" cstate="print">
            <a:lum bright="70000" contrast="-70000"/>
          </a:blip>
          <a:stretch>
            <a:fillRect/>
          </a:stretch>
        </p:blipFill>
        <p:spPr>
          <a:xfrm>
            <a:off x="251520" y="188640"/>
            <a:ext cx="8578820" cy="6336704"/>
          </a:xfrm>
          <a:prstGeom prst="rect">
            <a:avLst/>
          </a:prstGeom>
        </p:spPr>
      </p:pic>
      <p:sp>
        <p:nvSpPr>
          <p:cNvPr id="2" name="1 Título"/>
          <p:cNvSpPr>
            <a:spLocks noGrp="1"/>
          </p:cNvSpPr>
          <p:nvPr>
            <p:ph type="title"/>
          </p:nvPr>
        </p:nvSpPr>
        <p:spPr/>
        <p:txBody>
          <a:bodyPr/>
          <a:lstStyle/>
          <a:p>
            <a:r>
              <a:rPr lang="es-ES_tradnl" dirty="0" smtClean="0"/>
              <a:t>Análisis Económico</a:t>
            </a:r>
            <a:endParaRPr lang="es-EC" dirty="0"/>
          </a:p>
        </p:txBody>
      </p:sp>
      <p:sp>
        <p:nvSpPr>
          <p:cNvPr id="5" name="4 Marcador de contenido"/>
          <p:cNvSpPr>
            <a:spLocks noGrp="1"/>
          </p:cNvSpPr>
          <p:nvPr>
            <p:ph idx="1"/>
          </p:nvPr>
        </p:nvSpPr>
        <p:spPr/>
        <p:txBody>
          <a:bodyPr>
            <a:normAutofit lnSpcReduction="10000"/>
          </a:bodyPr>
          <a:lstStyle/>
          <a:p>
            <a:pPr lvl="0" algn="ctr">
              <a:buNone/>
            </a:pPr>
            <a:r>
              <a:rPr lang="es-EC" sz="1800" b="1" dirty="0" smtClean="0"/>
              <a:t>Análisis de la capacidad de generación eléctrica a instalar</a:t>
            </a:r>
          </a:p>
          <a:p>
            <a:pPr lvl="0" algn="ctr">
              <a:buNone/>
            </a:pPr>
            <a:endParaRPr lang="es-EC" sz="1800" dirty="0" smtClean="0"/>
          </a:p>
          <a:p>
            <a:pPr algn="just">
              <a:buNone/>
            </a:pPr>
            <a:r>
              <a:rPr lang="es-EC" sz="1800" dirty="0" smtClean="0"/>
              <a:t>      En este punto, a más del aspecto económico, se analizarán 3 factores determinantes que limitan la cantidad de Megavatios que pueden ser instalados en el área predestinada para ello, los mismos se citan a continuación:</a:t>
            </a:r>
          </a:p>
          <a:p>
            <a:pPr algn="just">
              <a:buNone/>
            </a:pPr>
            <a:r>
              <a:rPr lang="es-EC" sz="1800" dirty="0" smtClean="0"/>
              <a:t> </a:t>
            </a:r>
          </a:p>
          <a:p>
            <a:pPr lvl="0" algn="just"/>
            <a:r>
              <a:rPr lang="es-EC" sz="1800" dirty="0" smtClean="0"/>
              <a:t>Número y capacidad de turbinas de acuerdo al espacio físico disponible.</a:t>
            </a:r>
          </a:p>
          <a:p>
            <a:pPr algn="just">
              <a:buNone/>
            </a:pPr>
            <a:endParaRPr lang="es-EC" sz="1800" dirty="0" smtClean="0"/>
          </a:p>
          <a:p>
            <a:pPr lvl="0" algn="just"/>
            <a:r>
              <a:rPr lang="es-EC" sz="1800" dirty="0" smtClean="0"/>
              <a:t>Proyección de la demanda de potencia eléctrica.</a:t>
            </a:r>
          </a:p>
          <a:p>
            <a:pPr algn="just">
              <a:buNone/>
            </a:pPr>
            <a:endParaRPr lang="es-EC" sz="1800" dirty="0" smtClean="0"/>
          </a:p>
          <a:p>
            <a:pPr lvl="0" algn="just"/>
            <a:r>
              <a:rPr lang="es-EC" sz="1800" dirty="0" smtClean="0"/>
              <a:t>Capacidad de la red de distribución.</a:t>
            </a:r>
          </a:p>
          <a:p>
            <a:pPr>
              <a:buNone/>
            </a:pPr>
            <a:r>
              <a:rPr lang="es-EC" b="1" i="1" dirty="0" smtClean="0"/>
              <a:t/>
            </a:r>
            <a:br>
              <a:rPr lang="es-EC" b="1" i="1" dirty="0" smtClean="0"/>
            </a:br>
            <a:r>
              <a:rPr lang="es-EC" b="1" i="1" dirty="0" smtClean="0"/>
              <a:t> </a:t>
            </a:r>
            <a:endParaRPr lang="es-EC" dirty="0" smtClean="0"/>
          </a:p>
          <a:p>
            <a:endParaRPr lang="es-EC"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eolica-01.jpg"/>
          <p:cNvPicPr>
            <a:picLocks noChangeAspect="1"/>
          </p:cNvPicPr>
          <p:nvPr/>
        </p:nvPicPr>
        <p:blipFill>
          <a:blip r:embed="rId2" cstate="print">
            <a:lum bright="70000" contrast="-70000"/>
          </a:blip>
          <a:stretch>
            <a:fillRect/>
          </a:stretch>
        </p:blipFill>
        <p:spPr>
          <a:xfrm>
            <a:off x="251520" y="188640"/>
            <a:ext cx="8578820" cy="6336704"/>
          </a:xfrm>
          <a:prstGeom prst="rect">
            <a:avLst/>
          </a:prstGeom>
        </p:spPr>
      </p:pic>
      <p:sp>
        <p:nvSpPr>
          <p:cNvPr id="2" name="1 Título"/>
          <p:cNvSpPr>
            <a:spLocks noGrp="1"/>
          </p:cNvSpPr>
          <p:nvPr>
            <p:ph type="title"/>
          </p:nvPr>
        </p:nvSpPr>
        <p:spPr/>
        <p:txBody>
          <a:bodyPr/>
          <a:lstStyle/>
          <a:p>
            <a:r>
              <a:rPr lang="es-ES_tradnl" dirty="0" smtClean="0"/>
              <a:t>Análisis Económico</a:t>
            </a:r>
            <a:endParaRPr lang="es-EC" dirty="0"/>
          </a:p>
        </p:txBody>
      </p:sp>
      <p:sp>
        <p:nvSpPr>
          <p:cNvPr id="3" name="2 Marcador de contenido"/>
          <p:cNvSpPr>
            <a:spLocks noGrp="1"/>
          </p:cNvSpPr>
          <p:nvPr>
            <p:ph idx="1"/>
          </p:nvPr>
        </p:nvSpPr>
        <p:spPr>
          <a:xfrm>
            <a:off x="467544" y="1340769"/>
            <a:ext cx="8229600" cy="360040"/>
          </a:xfrm>
        </p:spPr>
        <p:txBody>
          <a:bodyPr/>
          <a:lstStyle/>
          <a:p>
            <a:pPr lvl="0" algn="ctr"/>
            <a:r>
              <a:rPr lang="es-EC" sz="1600" b="1" dirty="0" smtClean="0"/>
              <a:t>Estudio de mercado y selección de Turbinas Eólicas</a:t>
            </a:r>
            <a:endParaRPr lang="es-EC" dirty="0" smtClean="0"/>
          </a:p>
          <a:p>
            <a:endParaRPr lang="es-EC" dirty="0"/>
          </a:p>
        </p:txBody>
      </p:sp>
      <p:pic>
        <p:nvPicPr>
          <p:cNvPr id="6" name="Picture 2"/>
          <p:cNvPicPr>
            <a:picLocks noChangeAspect="1" noChangeArrowheads="1"/>
          </p:cNvPicPr>
          <p:nvPr/>
        </p:nvPicPr>
        <p:blipFill>
          <a:blip r:embed="rId3" cstate="print"/>
          <a:srcRect l="30908" t="29270" r="24942" b="18227"/>
          <a:stretch>
            <a:fillRect/>
          </a:stretch>
        </p:blipFill>
        <p:spPr bwMode="auto">
          <a:xfrm>
            <a:off x="1835696" y="1700808"/>
            <a:ext cx="5490064" cy="48965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eolica-01.jpg"/>
          <p:cNvPicPr>
            <a:picLocks noChangeAspect="1"/>
          </p:cNvPicPr>
          <p:nvPr/>
        </p:nvPicPr>
        <p:blipFill>
          <a:blip r:embed="rId2" cstate="print">
            <a:lum bright="70000" contrast="-70000"/>
          </a:blip>
          <a:stretch>
            <a:fillRect/>
          </a:stretch>
        </p:blipFill>
        <p:spPr>
          <a:xfrm>
            <a:off x="251520" y="188640"/>
            <a:ext cx="8578820" cy="6336704"/>
          </a:xfrm>
          <a:prstGeom prst="rect">
            <a:avLst/>
          </a:prstGeom>
        </p:spPr>
      </p:pic>
      <p:sp>
        <p:nvSpPr>
          <p:cNvPr id="2" name="1 Título"/>
          <p:cNvSpPr>
            <a:spLocks noGrp="1"/>
          </p:cNvSpPr>
          <p:nvPr>
            <p:ph type="ctrTitle"/>
          </p:nvPr>
        </p:nvSpPr>
        <p:spPr/>
        <p:txBody>
          <a:bodyPr/>
          <a:lstStyle/>
          <a:p>
            <a:r>
              <a:rPr lang="es-ES_tradnl" dirty="0" smtClean="0"/>
              <a:t>Análisis Económico</a:t>
            </a:r>
            <a:endParaRPr lang="es-EC" dirty="0"/>
          </a:p>
        </p:txBody>
      </p:sp>
      <p:sp>
        <p:nvSpPr>
          <p:cNvPr id="4" name="3 Subtítulo"/>
          <p:cNvSpPr>
            <a:spLocks noGrp="1"/>
          </p:cNvSpPr>
          <p:nvPr>
            <p:ph type="subTitle" idx="1"/>
          </p:nvPr>
        </p:nvSpPr>
        <p:spPr/>
        <p:txBody>
          <a:bodyPr/>
          <a:lstStyle/>
          <a:p>
            <a:r>
              <a:rPr lang="es-EC" b="1" dirty="0" smtClean="0"/>
              <a:t>Análisis financiero y vida útil del proyecto Eólica San Cristóbal </a:t>
            </a:r>
          </a:p>
          <a:p>
            <a:r>
              <a:rPr lang="es-EC" b="1" dirty="0" smtClean="0"/>
              <a:t>2.4 Mw</a:t>
            </a:r>
            <a:endParaRPr lang="es-EC"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olica-01.jpg"/>
          <p:cNvPicPr>
            <a:picLocks noChangeAspect="1"/>
          </p:cNvPicPr>
          <p:nvPr/>
        </p:nvPicPr>
        <p:blipFill>
          <a:blip r:embed="rId2" cstate="print">
            <a:lum bright="70000" contrast="-70000"/>
          </a:blip>
          <a:stretch>
            <a:fillRect/>
          </a:stretch>
        </p:blipFill>
        <p:spPr>
          <a:xfrm>
            <a:off x="251520" y="188640"/>
            <a:ext cx="8578820" cy="6336704"/>
          </a:xfrm>
          <a:prstGeom prst="rect">
            <a:avLst/>
          </a:prstGeom>
        </p:spPr>
      </p:pic>
      <p:sp>
        <p:nvSpPr>
          <p:cNvPr id="2" name="1 Título"/>
          <p:cNvSpPr>
            <a:spLocks noGrp="1"/>
          </p:cNvSpPr>
          <p:nvPr>
            <p:ph type="title"/>
          </p:nvPr>
        </p:nvSpPr>
        <p:spPr/>
        <p:txBody>
          <a:bodyPr/>
          <a:lstStyle/>
          <a:p>
            <a:r>
              <a:rPr lang="es-ES_tradnl" dirty="0" smtClean="0"/>
              <a:t>Eólica San Cristóbal 2.4Mw</a:t>
            </a:r>
            <a:endParaRPr lang="es-EC" dirty="0"/>
          </a:p>
        </p:txBody>
      </p:sp>
      <p:pic>
        <p:nvPicPr>
          <p:cNvPr id="3074" name="Picture 2"/>
          <p:cNvPicPr>
            <a:picLocks noGrp="1" noChangeAspect="1" noChangeArrowheads="1"/>
          </p:cNvPicPr>
          <p:nvPr>
            <p:ph idx="1"/>
          </p:nvPr>
        </p:nvPicPr>
        <p:blipFill>
          <a:blip r:embed="rId3" cstate="print"/>
          <a:srcRect l="27328" t="35634" r="18976" b="24591"/>
          <a:stretch>
            <a:fillRect/>
          </a:stretch>
        </p:blipFill>
        <p:spPr bwMode="auto">
          <a:xfrm>
            <a:off x="1259632" y="1484784"/>
            <a:ext cx="6999178" cy="4248472"/>
          </a:xfrm>
          <a:prstGeom prst="rect">
            <a:avLst/>
          </a:prstGeom>
          <a:noFill/>
          <a:ln w="15875">
            <a:solidFill>
              <a:schemeClr val="tx1"/>
            </a:solid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eolica-01.jpg"/>
          <p:cNvPicPr>
            <a:picLocks noChangeAspect="1"/>
          </p:cNvPicPr>
          <p:nvPr/>
        </p:nvPicPr>
        <p:blipFill>
          <a:blip r:embed="rId2" cstate="print">
            <a:lum bright="70000" contrast="-70000"/>
          </a:blip>
          <a:stretch>
            <a:fillRect/>
          </a:stretch>
        </p:blipFill>
        <p:spPr>
          <a:xfrm>
            <a:off x="251520" y="188640"/>
            <a:ext cx="8578820" cy="6336704"/>
          </a:xfrm>
          <a:prstGeom prst="rect">
            <a:avLst/>
          </a:prstGeom>
        </p:spPr>
      </p:pic>
      <p:pic>
        <p:nvPicPr>
          <p:cNvPr id="4098" name="Picture 2"/>
          <p:cNvPicPr>
            <a:picLocks noChangeAspect="1" noChangeArrowheads="1"/>
          </p:cNvPicPr>
          <p:nvPr/>
        </p:nvPicPr>
        <p:blipFill>
          <a:blip r:embed="rId3" cstate="print"/>
          <a:srcRect l="23594" t="22609" r="8485" b="10454"/>
          <a:stretch>
            <a:fillRect/>
          </a:stretch>
        </p:blipFill>
        <p:spPr bwMode="auto">
          <a:xfrm>
            <a:off x="0" y="99391"/>
            <a:ext cx="9144000" cy="67586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olica-01.jpg"/>
          <p:cNvPicPr>
            <a:picLocks noChangeAspect="1"/>
          </p:cNvPicPr>
          <p:nvPr/>
        </p:nvPicPr>
        <p:blipFill>
          <a:blip r:embed="rId2" cstate="print">
            <a:lum bright="70000" contrast="-70000"/>
          </a:blip>
          <a:stretch>
            <a:fillRect/>
          </a:stretch>
        </p:blipFill>
        <p:spPr>
          <a:xfrm>
            <a:off x="251520" y="188640"/>
            <a:ext cx="8578820" cy="6336704"/>
          </a:xfrm>
          <a:prstGeom prst="rect">
            <a:avLst/>
          </a:prstGeom>
        </p:spPr>
      </p:pic>
      <p:sp>
        <p:nvSpPr>
          <p:cNvPr id="2" name="1 Título"/>
          <p:cNvSpPr>
            <a:spLocks noGrp="1"/>
          </p:cNvSpPr>
          <p:nvPr>
            <p:ph type="title"/>
          </p:nvPr>
        </p:nvSpPr>
        <p:spPr/>
        <p:txBody>
          <a:bodyPr/>
          <a:lstStyle/>
          <a:p>
            <a:r>
              <a:rPr lang="es-ES_tradnl" dirty="0" smtClean="0"/>
              <a:t>Eólica San Cristóbal 2.4 Mw </a:t>
            </a:r>
            <a:endParaRPr lang="es-EC" dirty="0"/>
          </a:p>
        </p:txBody>
      </p:sp>
      <p:pic>
        <p:nvPicPr>
          <p:cNvPr id="5122" name="Picture 2"/>
          <p:cNvPicPr>
            <a:picLocks noGrp="1" noChangeAspect="1" noChangeArrowheads="1"/>
          </p:cNvPicPr>
          <p:nvPr>
            <p:ph idx="1"/>
          </p:nvPr>
        </p:nvPicPr>
        <p:blipFill>
          <a:blip r:embed="rId3" cstate="print"/>
          <a:srcRect l="32101" t="24497" r="28522" b="10272"/>
          <a:stretch>
            <a:fillRect/>
          </a:stretch>
        </p:blipFill>
        <p:spPr bwMode="auto">
          <a:xfrm>
            <a:off x="2339752" y="1124744"/>
            <a:ext cx="4404783" cy="54726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olica-01.jpg"/>
          <p:cNvPicPr>
            <a:picLocks noChangeAspect="1"/>
          </p:cNvPicPr>
          <p:nvPr/>
        </p:nvPicPr>
        <p:blipFill>
          <a:blip r:embed="rId2" cstate="print">
            <a:lum bright="70000" contrast="-70000"/>
          </a:blip>
          <a:stretch>
            <a:fillRect/>
          </a:stretch>
        </p:blipFill>
        <p:spPr>
          <a:xfrm>
            <a:off x="251520" y="188640"/>
            <a:ext cx="8578820" cy="6336704"/>
          </a:xfrm>
          <a:prstGeom prst="rect">
            <a:avLst/>
          </a:prstGeom>
        </p:spPr>
      </p:pic>
      <p:sp>
        <p:nvSpPr>
          <p:cNvPr id="2" name="1 Título"/>
          <p:cNvSpPr>
            <a:spLocks noGrp="1"/>
          </p:cNvSpPr>
          <p:nvPr>
            <p:ph type="title"/>
          </p:nvPr>
        </p:nvSpPr>
        <p:spPr/>
        <p:txBody>
          <a:bodyPr/>
          <a:lstStyle/>
          <a:p>
            <a:r>
              <a:rPr lang="es-ES_tradnl" dirty="0" smtClean="0"/>
              <a:t>Eólica San Cristóbal 2.4 Mw </a:t>
            </a:r>
            <a:endParaRPr lang="es-EC" dirty="0"/>
          </a:p>
        </p:txBody>
      </p:sp>
      <p:sp>
        <p:nvSpPr>
          <p:cNvPr id="3" name="2 Marcador de contenido"/>
          <p:cNvSpPr>
            <a:spLocks noGrp="1"/>
          </p:cNvSpPr>
          <p:nvPr>
            <p:ph idx="1"/>
          </p:nvPr>
        </p:nvSpPr>
        <p:spPr/>
        <p:txBody>
          <a:bodyPr>
            <a:normAutofit fontScale="62500" lnSpcReduction="20000"/>
          </a:bodyPr>
          <a:lstStyle/>
          <a:p>
            <a:pPr lvl="0" algn="ctr">
              <a:buNone/>
            </a:pPr>
            <a:r>
              <a:rPr lang="es-EC" b="1" dirty="0" smtClean="0"/>
              <a:t>Tiempo de vida del proyecto</a:t>
            </a:r>
          </a:p>
          <a:p>
            <a:pPr lvl="0" algn="ctr">
              <a:buNone/>
            </a:pPr>
            <a:endParaRPr lang="es-EC" dirty="0" smtClean="0"/>
          </a:p>
          <a:p>
            <a:pPr algn="just"/>
            <a:r>
              <a:rPr lang="es-EC" dirty="0" smtClean="0"/>
              <a:t>Aunque el tiempo de vida real de un aerogenerador depende tanto de la calidad de la turbina como las condiciones climáticas locales (turbulencia, </a:t>
            </a:r>
            <a:r>
              <a:rPr lang="es-EC" dirty="0" err="1" smtClean="0"/>
              <a:t>humedad,etc</a:t>
            </a:r>
            <a:r>
              <a:rPr lang="es-EC" dirty="0" smtClean="0"/>
              <a:t>.), los últimos avances tecnológicos permiten diseñar los componentes de los aerogeneradores para durar 20 años con un alto nivel de confiabilidad.</a:t>
            </a:r>
          </a:p>
          <a:p>
            <a:pPr algn="just">
              <a:buNone/>
            </a:pPr>
            <a:endParaRPr lang="es-EC" dirty="0" smtClean="0"/>
          </a:p>
          <a:p>
            <a:pPr algn="just"/>
            <a:r>
              <a:rPr lang="es-EC" dirty="0" smtClean="0"/>
              <a:t>Para el caso en estudio, considerando los bajos niveles de turbulencia y en base a experiencias prácticas de turbinas instaladas alrededor del mundo desde los años 70 que siguen aún en operación, se podría asegurar que las turbinas instaladas en el Cerro Tropezón de la Isla San Cristóbal tendrán un tiempo de servicio superior al descrito, pero a fin de trabajar con datos lo más apegados a la realidad, se considerará una vida útil de las turbinas de 20 años. </a:t>
            </a:r>
          </a:p>
          <a:p>
            <a:endParaRPr lang="es-EC"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olica-01.jpg"/>
          <p:cNvPicPr>
            <a:picLocks noChangeAspect="1"/>
          </p:cNvPicPr>
          <p:nvPr/>
        </p:nvPicPr>
        <p:blipFill>
          <a:blip r:embed="rId2" cstate="print">
            <a:lum bright="70000" contrast="-70000"/>
          </a:blip>
          <a:stretch>
            <a:fillRect/>
          </a:stretch>
        </p:blipFill>
        <p:spPr>
          <a:xfrm>
            <a:off x="251520" y="188640"/>
            <a:ext cx="8578820" cy="6336704"/>
          </a:xfrm>
          <a:prstGeom prst="rect">
            <a:avLst/>
          </a:prstGeom>
        </p:spPr>
      </p:pic>
      <p:sp>
        <p:nvSpPr>
          <p:cNvPr id="2" name="1 Título"/>
          <p:cNvSpPr>
            <a:spLocks noGrp="1"/>
          </p:cNvSpPr>
          <p:nvPr>
            <p:ph type="title"/>
          </p:nvPr>
        </p:nvSpPr>
        <p:spPr/>
        <p:txBody>
          <a:bodyPr/>
          <a:lstStyle/>
          <a:p>
            <a:r>
              <a:rPr lang="es-ES_tradnl" dirty="0" smtClean="0"/>
              <a:t>Financiamiento</a:t>
            </a:r>
            <a:endParaRPr lang="es-EC" dirty="0"/>
          </a:p>
        </p:txBody>
      </p:sp>
      <p:pic>
        <p:nvPicPr>
          <p:cNvPr id="6146" name="Picture 2"/>
          <p:cNvPicPr>
            <a:picLocks noGrp="1" noChangeAspect="1" noChangeArrowheads="1"/>
          </p:cNvPicPr>
          <p:nvPr>
            <p:ph idx="1"/>
          </p:nvPr>
        </p:nvPicPr>
        <p:blipFill>
          <a:blip r:embed="rId3" cstate="print"/>
          <a:srcRect l="28638" t="30229" r="22439" b="9313"/>
          <a:stretch>
            <a:fillRect/>
          </a:stretch>
        </p:blipFill>
        <p:spPr bwMode="auto">
          <a:xfrm>
            <a:off x="1979712" y="1268760"/>
            <a:ext cx="5438500" cy="5040560"/>
          </a:xfrm>
          <a:prstGeom prst="rect">
            <a:avLst/>
          </a:prstGeom>
          <a:noFill/>
          <a:ln w="15875">
            <a:solidFill>
              <a:schemeClr val="tx1"/>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eolica-01.jpg"/>
          <p:cNvPicPr>
            <a:picLocks noChangeAspect="1"/>
          </p:cNvPicPr>
          <p:nvPr/>
        </p:nvPicPr>
        <p:blipFill>
          <a:blip r:embed="rId2" cstate="print">
            <a:lum bright="70000" contrast="-70000"/>
          </a:blip>
          <a:stretch>
            <a:fillRect/>
          </a:stretch>
        </p:blipFill>
        <p:spPr>
          <a:xfrm>
            <a:off x="251520" y="188640"/>
            <a:ext cx="8578820" cy="6336704"/>
          </a:xfrm>
          <a:prstGeom prst="rect">
            <a:avLst/>
          </a:prstGeom>
        </p:spPr>
      </p:pic>
      <p:sp>
        <p:nvSpPr>
          <p:cNvPr id="5" name="4 Subtítulo"/>
          <p:cNvSpPr>
            <a:spLocks noGrp="1"/>
          </p:cNvSpPr>
          <p:nvPr>
            <p:ph type="subTitle" idx="1"/>
          </p:nvPr>
        </p:nvSpPr>
        <p:spPr>
          <a:xfrm>
            <a:off x="611560" y="548680"/>
            <a:ext cx="7992888" cy="5760640"/>
          </a:xfrm>
        </p:spPr>
        <p:txBody>
          <a:bodyPr/>
          <a:lstStyle/>
          <a:p>
            <a:pPr lvl="0"/>
            <a:r>
              <a:rPr lang="es-EC" b="1" dirty="0" smtClean="0">
                <a:solidFill>
                  <a:schemeClr val="tx1"/>
                </a:solidFill>
              </a:rPr>
              <a:t>Situación actual a nivel mundial</a:t>
            </a:r>
          </a:p>
          <a:p>
            <a:pPr algn="just"/>
            <a:r>
              <a:rPr lang="es-EC" sz="2800" dirty="0" smtClean="0">
                <a:solidFill>
                  <a:schemeClr val="tx1"/>
                </a:solidFill>
              </a:rPr>
              <a:t>La energía eólica es la fuente de energía de mayor crecimiento porcentual del mundo. En Europa se acumulan  las tres  cuartas partes de la generación eólica mundial. Europa y Estados Unidos cuentan con más del 90% mundial.</a:t>
            </a:r>
          </a:p>
          <a:p>
            <a:endParaRPr lang="es-EC" dirty="0"/>
          </a:p>
        </p:txBody>
      </p:sp>
      <p:graphicFrame>
        <p:nvGraphicFramePr>
          <p:cNvPr id="7" name="6 Tabla"/>
          <p:cNvGraphicFramePr>
            <a:graphicFrameLocks noGrp="1"/>
          </p:cNvGraphicFramePr>
          <p:nvPr/>
        </p:nvGraphicFramePr>
        <p:xfrm>
          <a:off x="3275856" y="3429000"/>
          <a:ext cx="2896612" cy="2457444"/>
        </p:xfrm>
        <a:graphic>
          <a:graphicData uri="http://schemas.openxmlformats.org/drawingml/2006/table">
            <a:tbl>
              <a:tblPr/>
              <a:tblGrid>
                <a:gridCol w="1565355"/>
                <a:gridCol w="1331257"/>
              </a:tblGrid>
              <a:tr h="223404">
                <a:tc>
                  <a:txBody>
                    <a:bodyPr/>
                    <a:lstStyle/>
                    <a:p>
                      <a:pPr algn="ctr">
                        <a:lnSpc>
                          <a:spcPct val="115000"/>
                        </a:lnSpc>
                        <a:spcAft>
                          <a:spcPts val="0"/>
                        </a:spcAft>
                      </a:pPr>
                      <a:r>
                        <a:rPr lang="es-EC" sz="1200" b="1">
                          <a:latin typeface="Arial"/>
                          <a:ea typeface="Calibri"/>
                          <a:cs typeface="Times New Roman"/>
                        </a:rPr>
                        <a:t>País</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ctr">
                        <a:lnSpc>
                          <a:spcPct val="115000"/>
                        </a:lnSpc>
                        <a:spcAft>
                          <a:spcPts val="0"/>
                        </a:spcAft>
                      </a:pPr>
                      <a:r>
                        <a:rPr lang="es-EC" sz="1200" b="1">
                          <a:latin typeface="Arial"/>
                          <a:ea typeface="Calibri"/>
                          <a:cs typeface="Times New Roman"/>
                        </a:rPr>
                        <a:t>Potencia (Mw)</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r>
              <a:tr h="223404">
                <a:tc>
                  <a:txBody>
                    <a:bodyPr/>
                    <a:lstStyle/>
                    <a:p>
                      <a:pPr>
                        <a:lnSpc>
                          <a:spcPct val="115000"/>
                        </a:lnSpc>
                        <a:spcAft>
                          <a:spcPts val="0"/>
                        </a:spcAft>
                      </a:pPr>
                      <a:r>
                        <a:rPr lang="es-EC" sz="1200">
                          <a:latin typeface="Arial"/>
                          <a:ea typeface="Calibri"/>
                          <a:cs typeface="Times New Roman"/>
                        </a:rPr>
                        <a:t>Unión Europea</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15000"/>
                        </a:lnSpc>
                        <a:spcAft>
                          <a:spcPts val="0"/>
                        </a:spcAft>
                      </a:pPr>
                      <a:r>
                        <a:rPr lang="es-EC" sz="1200">
                          <a:latin typeface="Arial"/>
                          <a:ea typeface="Calibri"/>
                          <a:cs typeface="Times New Roman"/>
                        </a:rPr>
                        <a:t>23065</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r>
              <a:tr h="223404">
                <a:tc>
                  <a:txBody>
                    <a:bodyPr/>
                    <a:lstStyle/>
                    <a:p>
                      <a:pPr>
                        <a:lnSpc>
                          <a:spcPct val="115000"/>
                        </a:lnSpc>
                        <a:spcAft>
                          <a:spcPts val="0"/>
                        </a:spcAft>
                      </a:pPr>
                      <a:r>
                        <a:rPr lang="es-EC" sz="1200">
                          <a:latin typeface="Arial"/>
                          <a:ea typeface="Calibri"/>
                          <a:cs typeface="Times New Roman"/>
                        </a:rPr>
                        <a:t>Resto de Europa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15000"/>
                        </a:lnSpc>
                        <a:spcAft>
                          <a:spcPts val="0"/>
                        </a:spcAft>
                      </a:pPr>
                      <a:r>
                        <a:rPr lang="es-EC" sz="1200">
                          <a:latin typeface="Arial"/>
                          <a:ea typeface="Calibri"/>
                          <a:cs typeface="Times New Roman"/>
                        </a:rPr>
                        <a:t>235</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r>
              <a:tr h="223404">
                <a:tc>
                  <a:txBody>
                    <a:bodyPr/>
                    <a:lstStyle/>
                    <a:p>
                      <a:pPr>
                        <a:lnSpc>
                          <a:spcPct val="115000"/>
                        </a:lnSpc>
                        <a:spcAft>
                          <a:spcPts val="0"/>
                        </a:spcAft>
                      </a:pPr>
                      <a:r>
                        <a:rPr lang="es-EC" sz="1200">
                          <a:latin typeface="Arial"/>
                          <a:ea typeface="Calibri"/>
                          <a:cs typeface="Times New Roman"/>
                        </a:rPr>
                        <a:t>USA</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15000"/>
                        </a:lnSpc>
                        <a:spcAft>
                          <a:spcPts val="0"/>
                        </a:spcAft>
                      </a:pPr>
                      <a:r>
                        <a:rPr lang="es-EC" sz="1200">
                          <a:latin typeface="Arial"/>
                          <a:ea typeface="Calibri"/>
                          <a:cs typeface="Times New Roman"/>
                        </a:rPr>
                        <a:t>4685</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r>
              <a:tr h="223404">
                <a:tc>
                  <a:txBody>
                    <a:bodyPr/>
                    <a:lstStyle/>
                    <a:p>
                      <a:pPr>
                        <a:lnSpc>
                          <a:spcPct val="115000"/>
                        </a:lnSpc>
                        <a:spcAft>
                          <a:spcPts val="0"/>
                        </a:spcAft>
                      </a:pPr>
                      <a:r>
                        <a:rPr lang="es-EC" sz="1200">
                          <a:latin typeface="Arial"/>
                          <a:ea typeface="Calibri"/>
                          <a:cs typeface="Times New Roman"/>
                        </a:rPr>
                        <a:t>Canadá</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15000"/>
                        </a:lnSpc>
                        <a:spcAft>
                          <a:spcPts val="0"/>
                        </a:spcAft>
                      </a:pPr>
                      <a:r>
                        <a:rPr lang="es-EC" sz="1200">
                          <a:latin typeface="Arial"/>
                          <a:ea typeface="Calibri"/>
                          <a:cs typeface="Times New Roman"/>
                        </a:rPr>
                        <a:t>238</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r>
              <a:tr h="223404">
                <a:tc>
                  <a:txBody>
                    <a:bodyPr/>
                    <a:lstStyle/>
                    <a:p>
                      <a:pPr>
                        <a:lnSpc>
                          <a:spcPct val="115000"/>
                        </a:lnSpc>
                        <a:spcAft>
                          <a:spcPts val="0"/>
                        </a:spcAft>
                      </a:pPr>
                      <a:r>
                        <a:rPr lang="es-EC" sz="1200">
                          <a:latin typeface="Arial"/>
                          <a:ea typeface="Calibri"/>
                          <a:cs typeface="Times New Roman"/>
                        </a:rPr>
                        <a:t>Norteamérica</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15000"/>
                        </a:lnSpc>
                        <a:spcAft>
                          <a:spcPts val="0"/>
                        </a:spcAft>
                      </a:pPr>
                      <a:r>
                        <a:rPr lang="es-EC" sz="1200">
                          <a:latin typeface="Arial"/>
                          <a:ea typeface="Calibri"/>
                          <a:cs typeface="Times New Roman"/>
                        </a:rPr>
                        <a:t>4923</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r>
              <a:tr h="223404">
                <a:tc>
                  <a:txBody>
                    <a:bodyPr/>
                    <a:lstStyle/>
                    <a:p>
                      <a:pPr>
                        <a:lnSpc>
                          <a:spcPct val="115000"/>
                        </a:lnSpc>
                        <a:spcAft>
                          <a:spcPts val="0"/>
                        </a:spcAft>
                      </a:pPr>
                      <a:r>
                        <a:rPr lang="es-EC" sz="1200">
                          <a:latin typeface="Arial"/>
                          <a:ea typeface="Calibri"/>
                          <a:cs typeface="Times New Roman"/>
                        </a:rPr>
                        <a:t>India</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15000"/>
                        </a:lnSpc>
                        <a:spcAft>
                          <a:spcPts val="0"/>
                        </a:spcAft>
                      </a:pPr>
                      <a:r>
                        <a:rPr lang="es-EC" sz="1200">
                          <a:latin typeface="Arial"/>
                          <a:ea typeface="Calibri"/>
                          <a:cs typeface="Times New Roman"/>
                        </a:rPr>
                        <a:t>1702</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r>
              <a:tr h="223404">
                <a:tc>
                  <a:txBody>
                    <a:bodyPr/>
                    <a:lstStyle/>
                    <a:p>
                      <a:pPr>
                        <a:lnSpc>
                          <a:spcPct val="115000"/>
                        </a:lnSpc>
                        <a:spcAft>
                          <a:spcPts val="0"/>
                        </a:spcAft>
                      </a:pPr>
                      <a:r>
                        <a:rPr lang="es-EC" sz="1200">
                          <a:latin typeface="Arial"/>
                          <a:ea typeface="Calibri"/>
                          <a:cs typeface="Times New Roman"/>
                        </a:rPr>
                        <a:t>Japón</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15000"/>
                        </a:lnSpc>
                        <a:spcAft>
                          <a:spcPts val="0"/>
                        </a:spcAft>
                      </a:pPr>
                      <a:r>
                        <a:rPr lang="es-EC" sz="1200">
                          <a:latin typeface="Arial"/>
                          <a:ea typeface="Calibri"/>
                          <a:cs typeface="Times New Roman"/>
                        </a:rPr>
                        <a:t>415</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r>
              <a:tr h="223404">
                <a:tc>
                  <a:txBody>
                    <a:bodyPr/>
                    <a:lstStyle/>
                    <a:p>
                      <a:pPr>
                        <a:lnSpc>
                          <a:spcPct val="115000"/>
                        </a:lnSpc>
                        <a:spcAft>
                          <a:spcPts val="0"/>
                        </a:spcAft>
                      </a:pPr>
                      <a:r>
                        <a:rPr lang="es-EC" sz="1200">
                          <a:latin typeface="Arial"/>
                          <a:ea typeface="Calibri"/>
                          <a:cs typeface="Times New Roman"/>
                        </a:rPr>
                        <a:t>China</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15000"/>
                        </a:lnSpc>
                        <a:spcAft>
                          <a:spcPts val="0"/>
                        </a:spcAft>
                      </a:pPr>
                      <a:r>
                        <a:rPr lang="es-EC" sz="1200">
                          <a:latin typeface="Arial"/>
                          <a:ea typeface="Calibri"/>
                          <a:cs typeface="Times New Roman"/>
                        </a:rPr>
                        <a:t>468</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r>
              <a:tr h="223404">
                <a:tc>
                  <a:txBody>
                    <a:bodyPr/>
                    <a:lstStyle/>
                    <a:p>
                      <a:pPr>
                        <a:lnSpc>
                          <a:spcPct val="115000"/>
                        </a:lnSpc>
                        <a:spcAft>
                          <a:spcPts val="0"/>
                        </a:spcAft>
                      </a:pPr>
                      <a:r>
                        <a:rPr lang="es-EC" sz="1200">
                          <a:latin typeface="Arial"/>
                          <a:ea typeface="Calibri"/>
                          <a:cs typeface="Times New Roman"/>
                        </a:rPr>
                        <a:t>Australia</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15000"/>
                        </a:lnSpc>
                        <a:spcAft>
                          <a:spcPts val="0"/>
                        </a:spcAft>
                      </a:pPr>
                      <a:r>
                        <a:rPr lang="es-EC" sz="1200">
                          <a:latin typeface="Arial"/>
                          <a:ea typeface="Calibri"/>
                          <a:cs typeface="Times New Roman"/>
                        </a:rPr>
                        <a:t>104</a:t>
                      </a:r>
                      <a:endParaRPr lang="es-EC"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r>
              <a:tr h="223404">
                <a:tc>
                  <a:txBody>
                    <a:bodyPr/>
                    <a:lstStyle/>
                    <a:p>
                      <a:pPr>
                        <a:lnSpc>
                          <a:spcPct val="115000"/>
                        </a:lnSpc>
                        <a:spcAft>
                          <a:spcPts val="0"/>
                        </a:spcAft>
                      </a:pPr>
                      <a:r>
                        <a:rPr lang="es-EC" sz="1200">
                          <a:latin typeface="Arial"/>
                          <a:ea typeface="Calibri"/>
                          <a:cs typeface="Times New Roman"/>
                        </a:rPr>
                        <a:t>Total Mundial</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r">
                        <a:lnSpc>
                          <a:spcPct val="115000"/>
                        </a:lnSpc>
                        <a:spcAft>
                          <a:spcPts val="0"/>
                        </a:spcAft>
                      </a:pPr>
                      <a:r>
                        <a:rPr lang="es-EC" sz="1200" dirty="0">
                          <a:latin typeface="Arial"/>
                          <a:ea typeface="Calibri"/>
                          <a:cs typeface="Times New Roman"/>
                        </a:rPr>
                        <a:t>31128</a:t>
                      </a:r>
                      <a:endParaRPr lang="es-EC" sz="11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r>
            </a:tbl>
          </a:graphicData>
        </a:graphic>
      </p:graphicFrame>
      <p:sp>
        <p:nvSpPr>
          <p:cNvPr id="1027" name="AutoShape 3"/>
          <p:cNvSpPr>
            <a:spLocks noChangeArrowheads="1"/>
          </p:cNvSpPr>
          <p:nvPr/>
        </p:nvSpPr>
        <p:spPr bwMode="auto">
          <a:xfrm>
            <a:off x="2195736" y="6021288"/>
            <a:ext cx="5432425" cy="490537"/>
          </a:xfrm>
          <a:prstGeom prst="roundRect">
            <a:avLst>
              <a:gd name="adj" fmla="val 16667"/>
            </a:avLst>
          </a:prstGeom>
          <a:gradFill rotWithShape="1">
            <a:gsLst>
              <a:gs pos="0">
                <a:srgbClr val="EAF1DD">
                  <a:alpha val="67000"/>
                </a:srgbClr>
              </a:gs>
              <a:gs pos="100000">
                <a:srgbClr val="D6E3BC">
                  <a:alpha val="64999"/>
                </a:srgbClr>
              </a:gs>
            </a:gsLst>
            <a:path path="shape">
              <a:fillToRect l="50000" t="50000" r="50000" b="50000"/>
            </a:path>
          </a:gradFill>
          <a:ln w="9525">
            <a:no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100" b="0" i="0" u="none" strike="noStrike" cap="none" normalizeH="0" baseline="0" dirty="0" smtClean="0">
                <a:ln>
                  <a:noFill/>
                </a:ln>
                <a:solidFill>
                  <a:schemeClr val="tx1"/>
                </a:solidFill>
                <a:effectLst/>
                <a:latin typeface="Arial" pitchFamily="34" charset="0"/>
                <a:cs typeface="Arial" pitchFamily="34" charset="0"/>
              </a:rPr>
              <a:t>Potencia instalada (MW) a finales de 2002 (Estimaciones de EWEA y</a:t>
            </a:r>
            <a:r>
              <a:rPr kumimoji="0" lang="es-EC" sz="1100" b="0" i="0" u="none" strike="noStrike" cap="none" normalizeH="0" dirty="0" smtClean="0">
                <a:ln>
                  <a:noFill/>
                </a:ln>
                <a:solidFill>
                  <a:schemeClr val="tx1"/>
                </a:solidFill>
                <a:effectLst/>
                <a:latin typeface="Arial" pitchFamily="34" charset="0"/>
                <a:cs typeface="Arial" pitchFamily="34" charset="0"/>
              </a:rPr>
              <a:t> </a:t>
            </a:r>
            <a:r>
              <a:rPr kumimoji="0" lang="es-EC" sz="1100" b="0" i="0" u="none" strike="noStrike" cap="none" normalizeH="0" baseline="0" dirty="0" smtClean="0">
                <a:ln>
                  <a:noFill/>
                </a:ln>
                <a:solidFill>
                  <a:schemeClr val="tx1"/>
                </a:solidFill>
                <a:effectLst/>
                <a:latin typeface="Arial" pitchFamily="34" charset="0"/>
                <a:cs typeface="Arial" pitchFamily="34" charset="0"/>
              </a:rPr>
              <a:t>AWEA)</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olica-01.jpg"/>
          <p:cNvPicPr>
            <a:picLocks noChangeAspect="1"/>
          </p:cNvPicPr>
          <p:nvPr/>
        </p:nvPicPr>
        <p:blipFill>
          <a:blip r:embed="rId2" cstate="print">
            <a:lum bright="70000" contrast="-70000"/>
          </a:blip>
          <a:stretch>
            <a:fillRect/>
          </a:stretch>
        </p:blipFill>
        <p:spPr>
          <a:xfrm>
            <a:off x="251520" y="188640"/>
            <a:ext cx="8578820" cy="6336704"/>
          </a:xfrm>
          <a:prstGeom prst="rect">
            <a:avLst/>
          </a:prstGeom>
        </p:spPr>
      </p:pic>
      <p:sp>
        <p:nvSpPr>
          <p:cNvPr id="2" name="1 Título"/>
          <p:cNvSpPr>
            <a:spLocks noGrp="1"/>
          </p:cNvSpPr>
          <p:nvPr>
            <p:ph type="title"/>
          </p:nvPr>
        </p:nvSpPr>
        <p:spPr/>
        <p:txBody>
          <a:bodyPr/>
          <a:lstStyle/>
          <a:p>
            <a:r>
              <a:rPr lang="es-ES_tradnl" dirty="0" smtClean="0"/>
              <a:t>Inversión inicial</a:t>
            </a:r>
            <a:endParaRPr lang="es-EC" dirty="0"/>
          </a:p>
        </p:txBody>
      </p:sp>
      <p:pic>
        <p:nvPicPr>
          <p:cNvPr id="7170" name="Picture 2"/>
          <p:cNvPicPr>
            <a:picLocks noGrp="1" noChangeAspect="1" noChangeArrowheads="1"/>
          </p:cNvPicPr>
          <p:nvPr>
            <p:ph idx="1"/>
          </p:nvPr>
        </p:nvPicPr>
        <p:blipFill>
          <a:blip r:embed="rId3" cstate="print"/>
          <a:srcRect l="28522" t="24497" r="22555" b="27773"/>
          <a:stretch>
            <a:fillRect/>
          </a:stretch>
        </p:blipFill>
        <p:spPr bwMode="auto">
          <a:xfrm>
            <a:off x="1691680" y="1628800"/>
            <a:ext cx="5904656" cy="4320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eolica-01.jpg"/>
          <p:cNvPicPr>
            <a:picLocks noChangeAspect="1"/>
          </p:cNvPicPr>
          <p:nvPr/>
        </p:nvPicPr>
        <p:blipFill>
          <a:blip r:embed="rId2" cstate="print">
            <a:lum bright="70000" contrast="-70000"/>
          </a:blip>
          <a:stretch>
            <a:fillRect/>
          </a:stretch>
        </p:blipFill>
        <p:spPr>
          <a:xfrm>
            <a:off x="251520" y="188640"/>
            <a:ext cx="8578820" cy="6336704"/>
          </a:xfrm>
          <a:prstGeom prst="rect">
            <a:avLst/>
          </a:prstGeom>
        </p:spPr>
      </p:pic>
      <p:sp>
        <p:nvSpPr>
          <p:cNvPr id="2" name="1 Título"/>
          <p:cNvSpPr>
            <a:spLocks noGrp="1"/>
          </p:cNvSpPr>
          <p:nvPr>
            <p:ph type="title"/>
          </p:nvPr>
        </p:nvSpPr>
        <p:spPr/>
        <p:txBody>
          <a:bodyPr/>
          <a:lstStyle/>
          <a:p>
            <a:r>
              <a:rPr lang="es-ES_tradnl" dirty="0" smtClean="0"/>
              <a:t>Producción anual de Energía</a:t>
            </a:r>
            <a:endParaRPr lang="es-EC" dirty="0"/>
          </a:p>
        </p:txBody>
      </p:sp>
      <p:sp>
        <p:nvSpPr>
          <p:cNvPr id="3" name="2 Marcador de contenido"/>
          <p:cNvSpPr>
            <a:spLocks noGrp="1"/>
          </p:cNvSpPr>
          <p:nvPr>
            <p:ph idx="1"/>
          </p:nvPr>
        </p:nvSpPr>
        <p:spPr/>
        <p:txBody>
          <a:bodyPr>
            <a:normAutofit/>
          </a:bodyPr>
          <a:lstStyle/>
          <a:p>
            <a:pPr algn="just"/>
            <a:r>
              <a:rPr lang="es-EC" sz="1400" dirty="0" smtClean="0"/>
              <a:t>Se considera que la velocidad promedio del viento en el sitio de instalación es de 7.3 m/s, dato que fue obtenido evaluando la totalidad de los datos de viento para la zona (datos obtenidos por medio de las bases de datos proporcionadas por el software RETscreen. </a:t>
            </a:r>
          </a:p>
          <a:p>
            <a:pPr algn="just"/>
            <a:r>
              <a:rPr lang="es-EC" sz="1400" dirty="0" smtClean="0"/>
              <a:t>Se puede asegurar estadísticamente, también, que dicha intensidad experimentará cambios drásticos a lo largo del periodo anual teniendo a los meses de julio a diciembre como los meses con mayor intensidad de viento, resultando un total de horas de operación por año  de 3960. Tal como se muestra en la siguiente tabla:</a:t>
            </a:r>
          </a:p>
        </p:txBody>
      </p:sp>
      <p:pic>
        <p:nvPicPr>
          <p:cNvPr id="8195" name="Picture 3"/>
          <p:cNvPicPr>
            <a:picLocks noChangeAspect="1" noChangeArrowheads="1"/>
          </p:cNvPicPr>
          <p:nvPr/>
        </p:nvPicPr>
        <p:blipFill>
          <a:blip r:embed="rId3" cstate="print"/>
          <a:srcRect l="29531" t="47249" r="22482" b="16329"/>
          <a:stretch>
            <a:fillRect/>
          </a:stretch>
        </p:blipFill>
        <p:spPr bwMode="auto">
          <a:xfrm>
            <a:off x="2627784" y="4437112"/>
            <a:ext cx="3960440" cy="2254404"/>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l="28054" t="21656" r="21005" b="57672"/>
          <a:stretch>
            <a:fillRect/>
          </a:stretch>
        </p:blipFill>
        <p:spPr bwMode="auto">
          <a:xfrm>
            <a:off x="2411760" y="3068960"/>
            <a:ext cx="4464496" cy="13587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eolica-01.jpg"/>
          <p:cNvPicPr>
            <a:picLocks noChangeAspect="1"/>
          </p:cNvPicPr>
          <p:nvPr/>
        </p:nvPicPr>
        <p:blipFill>
          <a:blip r:embed="rId3" cstate="print">
            <a:lum bright="70000" contrast="-70000"/>
          </a:blip>
          <a:stretch>
            <a:fillRect/>
          </a:stretch>
        </p:blipFill>
        <p:spPr>
          <a:xfrm>
            <a:off x="251520" y="188640"/>
            <a:ext cx="8578820" cy="6336704"/>
          </a:xfrm>
          <a:prstGeom prst="rect">
            <a:avLst/>
          </a:prstGeom>
        </p:spPr>
      </p:pic>
      <p:sp>
        <p:nvSpPr>
          <p:cNvPr id="2" name="1 Título"/>
          <p:cNvSpPr>
            <a:spLocks noGrp="1"/>
          </p:cNvSpPr>
          <p:nvPr>
            <p:ph type="title"/>
          </p:nvPr>
        </p:nvSpPr>
        <p:spPr/>
        <p:txBody>
          <a:bodyPr/>
          <a:lstStyle/>
          <a:p>
            <a:r>
              <a:rPr lang="es-ES_tradnl" dirty="0" smtClean="0"/>
              <a:t>Producción anual de Energía</a:t>
            </a:r>
            <a:endParaRPr lang="es-EC" dirty="0"/>
          </a:p>
        </p:txBody>
      </p:sp>
      <p:sp>
        <p:nvSpPr>
          <p:cNvPr id="3" name="2 Marcador de contenido"/>
          <p:cNvSpPr>
            <a:spLocks noGrp="1"/>
          </p:cNvSpPr>
          <p:nvPr>
            <p:ph idx="1"/>
          </p:nvPr>
        </p:nvSpPr>
        <p:spPr/>
        <p:txBody>
          <a:bodyPr>
            <a:normAutofit fontScale="55000" lnSpcReduction="20000"/>
          </a:bodyPr>
          <a:lstStyle/>
          <a:p>
            <a:pPr algn="just"/>
            <a:r>
              <a:rPr lang="es-EC" dirty="0" smtClean="0"/>
              <a:t>Por otro lado, según la curva de potencia de la Turbina AE-59 </a:t>
            </a:r>
            <a:r>
              <a:rPr lang="es-EC" dirty="0" err="1" smtClean="0"/>
              <a:t>class</a:t>
            </a:r>
            <a:r>
              <a:rPr lang="es-EC" dirty="0" smtClean="0"/>
              <a:t> III –A 800 podemos afirmar que con una velocidad promedio de 7.3 m/s, el parque eólico es capaz de generar energía con una potencia de 260 Kw por turbina, es decir 780 Kw en total, se tiene entonces que la producción anual de energía del parque eólico será:</a:t>
            </a:r>
          </a:p>
          <a:p>
            <a:pPr>
              <a:buNone/>
            </a:pPr>
            <a:r>
              <a:rPr lang="es-EC" dirty="0" smtClean="0"/>
              <a:t/>
            </a:r>
            <a:br>
              <a:rPr lang="es-EC" dirty="0" smtClean="0"/>
            </a:br>
            <a:endParaRPr lang="es-EC" dirty="0" smtClean="0"/>
          </a:p>
          <a:p>
            <a:pPr>
              <a:buNone/>
            </a:pPr>
            <a:endParaRPr lang="es-EC" dirty="0" smtClean="0"/>
          </a:p>
          <a:p>
            <a:pPr algn="just"/>
            <a:r>
              <a:rPr lang="es-EC" dirty="0" smtClean="0"/>
              <a:t>Las falencias como una poca eficiente coordinación entre la central de generación a diesel y la central eólica y la no implementación de un sistema alterno de aprovechamiento de la energía hacen que el factor de utilización del parque eólico sea de aproximadamente 45%.</a:t>
            </a:r>
          </a:p>
          <a:p>
            <a:pPr algn="just">
              <a:buNone/>
            </a:pPr>
            <a:endParaRPr lang="es-EC" dirty="0" smtClean="0"/>
          </a:p>
          <a:p>
            <a:pPr algn="just"/>
            <a:r>
              <a:rPr lang="es-EC" dirty="0" smtClean="0"/>
              <a:t>Por tal motivo la empresa distribuidora encargada de la administración y operación del parque eólico en la actualidad diseña planes de aprovechamiento de energía como por ejemplo la alimentación de bombas para el suministro de agua potable o la utilización de bombas para llenar un embalse y poder generar energía hidroeléctrica.</a:t>
            </a:r>
          </a:p>
          <a:p>
            <a:endParaRPr lang="es-EC" dirty="0" smtClean="0"/>
          </a:p>
        </p:txBody>
      </p:sp>
      <p:graphicFrame>
        <p:nvGraphicFramePr>
          <p:cNvPr id="9218" name="Object 2"/>
          <p:cNvGraphicFramePr>
            <a:graphicFrameLocks noChangeAspect="1"/>
          </p:cNvGraphicFramePr>
          <p:nvPr/>
        </p:nvGraphicFramePr>
        <p:xfrm>
          <a:off x="2123728" y="2852936"/>
          <a:ext cx="4699000" cy="431800"/>
        </p:xfrm>
        <a:graphic>
          <a:graphicData uri="http://schemas.openxmlformats.org/presentationml/2006/ole">
            <p:oleObj spid="_x0000_s41986" r:id="rId4" imgW="4699000" imgH="431800" progId="">
              <p:embed/>
            </p:oleObj>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eolica-01.jpg"/>
          <p:cNvPicPr>
            <a:picLocks noChangeAspect="1"/>
          </p:cNvPicPr>
          <p:nvPr/>
        </p:nvPicPr>
        <p:blipFill>
          <a:blip r:embed="rId2" cstate="print">
            <a:lum bright="70000" contrast="-70000"/>
          </a:blip>
          <a:stretch>
            <a:fillRect/>
          </a:stretch>
        </p:blipFill>
        <p:spPr>
          <a:xfrm>
            <a:off x="251520" y="188640"/>
            <a:ext cx="8578820" cy="6336704"/>
          </a:xfrm>
          <a:prstGeom prst="rect">
            <a:avLst/>
          </a:prstGeom>
        </p:spPr>
      </p:pic>
      <p:sp>
        <p:nvSpPr>
          <p:cNvPr id="2" name="1 Título"/>
          <p:cNvSpPr>
            <a:spLocks noGrp="1"/>
          </p:cNvSpPr>
          <p:nvPr>
            <p:ph type="title"/>
          </p:nvPr>
        </p:nvSpPr>
        <p:spPr/>
        <p:txBody>
          <a:bodyPr>
            <a:normAutofit fontScale="90000"/>
          </a:bodyPr>
          <a:lstStyle/>
          <a:p>
            <a:pPr lvl="0"/>
            <a:r>
              <a:rPr lang="es-EC" dirty="0" smtClean="0"/>
              <a:t>Precio promedio de Venta del Kwh</a:t>
            </a:r>
            <a:br>
              <a:rPr lang="es-EC" dirty="0" smtClean="0"/>
            </a:br>
            <a:endParaRPr lang="es-EC" dirty="0"/>
          </a:p>
        </p:txBody>
      </p:sp>
      <p:sp>
        <p:nvSpPr>
          <p:cNvPr id="3" name="2 Marcador de contenido"/>
          <p:cNvSpPr>
            <a:spLocks noGrp="1"/>
          </p:cNvSpPr>
          <p:nvPr>
            <p:ph idx="1"/>
          </p:nvPr>
        </p:nvSpPr>
        <p:spPr>
          <a:xfrm>
            <a:off x="457200" y="1196752"/>
            <a:ext cx="8229600" cy="4929411"/>
          </a:xfrm>
        </p:spPr>
        <p:txBody>
          <a:bodyPr/>
          <a:lstStyle/>
          <a:p>
            <a:pPr>
              <a:buNone/>
            </a:pPr>
            <a:r>
              <a:rPr lang="es-EC" sz="1600" dirty="0" smtClean="0"/>
              <a:t>En el Numeral 9 de la REGULACIÓN No. CONELEC – 009/06 , se indica que:</a:t>
            </a:r>
          </a:p>
          <a:p>
            <a:pPr algn="just"/>
            <a:r>
              <a:rPr lang="es-ES" sz="1600" dirty="0" smtClean="0"/>
              <a:t>Los precios a reconocerse por la energía medida en el punto de entrega, expresados en centavos de dólar de los Estados Unidos por Kwh, son aquellos indicados en el cuadro que se presenta a continuación:</a:t>
            </a:r>
            <a:endParaRPr lang="es-EC" sz="1600" dirty="0" smtClean="0"/>
          </a:p>
        </p:txBody>
      </p:sp>
      <p:pic>
        <p:nvPicPr>
          <p:cNvPr id="10243" name="Picture 3"/>
          <p:cNvPicPr>
            <a:picLocks noChangeAspect="1" noChangeArrowheads="1"/>
          </p:cNvPicPr>
          <p:nvPr/>
        </p:nvPicPr>
        <p:blipFill>
          <a:blip r:embed="rId3" cstate="print"/>
          <a:srcRect l="28793" t="32484" r="22481" b="38970"/>
          <a:stretch>
            <a:fillRect/>
          </a:stretch>
        </p:blipFill>
        <p:spPr bwMode="auto">
          <a:xfrm>
            <a:off x="1259631" y="2492896"/>
            <a:ext cx="6719091" cy="2952328"/>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eolica-01.jpg"/>
          <p:cNvPicPr>
            <a:picLocks noChangeAspect="1"/>
          </p:cNvPicPr>
          <p:nvPr/>
        </p:nvPicPr>
        <p:blipFill>
          <a:blip r:embed="rId3" cstate="print">
            <a:lum bright="70000" contrast="-70000"/>
          </a:blip>
          <a:stretch>
            <a:fillRect/>
          </a:stretch>
        </p:blipFill>
        <p:spPr>
          <a:xfrm>
            <a:off x="251520" y="188640"/>
            <a:ext cx="8578820" cy="6336704"/>
          </a:xfrm>
          <a:prstGeom prst="rect">
            <a:avLst/>
          </a:prstGeom>
        </p:spPr>
      </p:pic>
      <p:sp>
        <p:nvSpPr>
          <p:cNvPr id="2" name="1 Título"/>
          <p:cNvSpPr>
            <a:spLocks noGrp="1"/>
          </p:cNvSpPr>
          <p:nvPr>
            <p:ph type="title"/>
          </p:nvPr>
        </p:nvSpPr>
        <p:spPr/>
        <p:txBody>
          <a:bodyPr>
            <a:normAutofit fontScale="90000"/>
          </a:bodyPr>
          <a:lstStyle/>
          <a:p>
            <a:pPr lvl="0"/>
            <a:r>
              <a:rPr lang="es-EC" b="1" dirty="0" smtClean="0"/>
              <a:t>Ingresos Anuales</a:t>
            </a:r>
            <a:r>
              <a:rPr lang="es-EC" dirty="0" smtClean="0"/>
              <a:t/>
            </a:r>
            <a:br>
              <a:rPr lang="es-EC" dirty="0" smtClean="0"/>
            </a:br>
            <a:endParaRPr lang="es-EC" dirty="0"/>
          </a:p>
        </p:txBody>
      </p:sp>
      <p:sp>
        <p:nvSpPr>
          <p:cNvPr id="3" name="2 Marcador de contenido"/>
          <p:cNvSpPr>
            <a:spLocks noGrp="1"/>
          </p:cNvSpPr>
          <p:nvPr>
            <p:ph idx="1"/>
          </p:nvPr>
        </p:nvSpPr>
        <p:spPr>
          <a:xfrm>
            <a:off x="467544" y="1052736"/>
            <a:ext cx="8229600" cy="5616624"/>
          </a:xfrm>
        </p:spPr>
        <p:txBody>
          <a:bodyPr>
            <a:normAutofit/>
          </a:bodyPr>
          <a:lstStyle/>
          <a:p>
            <a:pPr algn="ctr">
              <a:buNone/>
            </a:pPr>
            <a:r>
              <a:rPr lang="es-EC" sz="1600" b="1" dirty="0" smtClean="0"/>
              <a:t>Venta de energía producida</a:t>
            </a:r>
            <a:endParaRPr lang="es-EC" sz="1600" dirty="0" smtClean="0"/>
          </a:p>
          <a:p>
            <a:r>
              <a:rPr lang="es-EC" sz="1400" dirty="0" smtClean="0"/>
              <a:t>Los ingresos anuales obtenidos por la venta de la energía producida por el parque eólico será el resultado de multiplicar su producción anual por el precio promedio de venta del Kwh.</a:t>
            </a:r>
          </a:p>
          <a:p>
            <a:pPr>
              <a:buNone/>
            </a:pPr>
            <a:endParaRPr lang="es-ES_tradnl" dirty="0" smtClean="0"/>
          </a:p>
          <a:p>
            <a:pPr>
              <a:buNone/>
            </a:pPr>
            <a:endParaRPr lang="es-ES_tradnl" dirty="0" smtClean="0"/>
          </a:p>
          <a:p>
            <a:pPr>
              <a:buNone/>
            </a:pPr>
            <a:endParaRPr lang="es-ES_tradnl" dirty="0" smtClean="0"/>
          </a:p>
          <a:p>
            <a:pPr algn="ctr">
              <a:buNone/>
            </a:pPr>
            <a:r>
              <a:rPr lang="es-EC" sz="1600" b="1" dirty="0" smtClean="0"/>
              <a:t>Remuneración por potencia disponible</a:t>
            </a:r>
          </a:p>
          <a:p>
            <a:pPr>
              <a:buNone/>
            </a:pPr>
            <a:r>
              <a:rPr lang="es-ES" sz="1400" dirty="0" smtClean="0"/>
              <a:t>Según la resolución vigente </a:t>
            </a:r>
            <a:r>
              <a:rPr lang="es-EC" sz="1400" dirty="0" smtClean="0"/>
              <a:t>No. 007/10 (18 de febrero de 2010), se conoce que:</a:t>
            </a:r>
          </a:p>
          <a:p>
            <a:r>
              <a:rPr lang="es-ES" sz="1400" dirty="0" smtClean="0"/>
              <a:t>El Precio Unitario de Potencia para Remuneración (componente de potencia), es de 5.70 USD/</a:t>
            </a:r>
            <a:r>
              <a:rPr lang="es-ES" sz="1400" dirty="0" err="1" smtClean="0"/>
              <a:t>kW</a:t>
            </a:r>
            <a:r>
              <a:rPr lang="es-ES" sz="1400" dirty="0" smtClean="0"/>
              <a:t>-mes, para el mercado de corto plazo. </a:t>
            </a:r>
            <a:endParaRPr lang="es-EC" sz="1400" dirty="0" smtClean="0"/>
          </a:p>
          <a:p>
            <a:pPr>
              <a:buNone/>
            </a:pPr>
            <a:endParaRPr lang="es-EC" dirty="0" smtClean="0"/>
          </a:p>
        </p:txBody>
      </p:sp>
      <p:graphicFrame>
        <p:nvGraphicFramePr>
          <p:cNvPr id="11266" name="Object 2"/>
          <p:cNvGraphicFramePr>
            <a:graphicFrameLocks noChangeAspect="1"/>
          </p:cNvGraphicFramePr>
          <p:nvPr/>
        </p:nvGraphicFramePr>
        <p:xfrm>
          <a:off x="1619672" y="1916832"/>
          <a:ext cx="6106278" cy="1368152"/>
        </p:xfrm>
        <a:graphic>
          <a:graphicData uri="http://schemas.openxmlformats.org/presentationml/2006/ole">
            <p:oleObj spid="_x0000_s43010" r:id="rId4" imgW="5384800" imgH="1206500" progId="">
              <p:embed/>
            </p:oleObj>
          </a:graphicData>
        </a:graphic>
      </p:graphicFrame>
      <p:graphicFrame>
        <p:nvGraphicFramePr>
          <p:cNvPr id="11267" name="Object 3"/>
          <p:cNvGraphicFramePr>
            <a:graphicFrameLocks noChangeAspect="1"/>
          </p:cNvGraphicFramePr>
          <p:nvPr/>
        </p:nvGraphicFramePr>
        <p:xfrm>
          <a:off x="2051720" y="4797152"/>
          <a:ext cx="4394200" cy="393700"/>
        </p:xfrm>
        <a:graphic>
          <a:graphicData uri="http://schemas.openxmlformats.org/presentationml/2006/ole">
            <p:oleObj spid="_x0000_s43011" r:id="rId5" imgW="4394200" imgH="393700" progId="">
              <p:embed/>
            </p:oleObj>
          </a:graphicData>
        </a:graphic>
      </p:graphicFrame>
      <p:graphicFrame>
        <p:nvGraphicFramePr>
          <p:cNvPr id="11268" name="Object 4"/>
          <p:cNvGraphicFramePr>
            <a:graphicFrameLocks noChangeAspect="1"/>
          </p:cNvGraphicFramePr>
          <p:nvPr/>
        </p:nvGraphicFramePr>
        <p:xfrm>
          <a:off x="2051720" y="5373216"/>
          <a:ext cx="4659312" cy="633412"/>
        </p:xfrm>
        <a:graphic>
          <a:graphicData uri="http://schemas.openxmlformats.org/presentationml/2006/ole">
            <p:oleObj spid="_x0000_s43012" r:id="rId6" imgW="4660900" imgH="635000" progId="">
              <p:embed/>
            </p:oleObj>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eolica-01.jpg"/>
          <p:cNvPicPr>
            <a:picLocks noChangeAspect="1"/>
          </p:cNvPicPr>
          <p:nvPr/>
        </p:nvPicPr>
        <p:blipFill>
          <a:blip r:embed="rId3" cstate="print">
            <a:lum bright="70000" contrast="-70000"/>
          </a:blip>
          <a:stretch>
            <a:fillRect/>
          </a:stretch>
        </p:blipFill>
        <p:spPr>
          <a:xfrm>
            <a:off x="251520" y="188640"/>
            <a:ext cx="8578820" cy="6336704"/>
          </a:xfrm>
          <a:prstGeom prst="rect">
            <a:avLst/>
          </a:prstGeom>
        </p:spPr>
      </p:pic>
      <p:sp>
        <p:nvSpPr>
          <p:cNvPr id="2" name="1 Título"/>
          <p:cNvSpPr>
            <a:spLocks noGrp="1"/>
          </p:cNvSpPr>
          <p:nvPr>
            <p:ph type="title"/>
          </p:nvPr>
        </p:nvSpPr>
        <p:spPr/>
        <p:txBody>
          <a:bodyPr/>
          <a:lstStyle/>
          <a:p>
            <a:r>
              <a:rPr lang="es-EC" b="1" dirty="0" smtClean="0"/>
              <a:t>Ingresos Anuales</a:t>
            </a:r>
            <a:endParaRPr lang="es-EC" dirty="0"/>
          </a:p>
        </p:txBody>
      </p:sp>
      <p:sp>
        <p:nvSpPr>
          <p:cNvPr id="3" name="2 Marcador de contenido"/>
          <p:cNvSpPr>
            <a:spLocks noGrp="1"/>
          </p:cNvSpPr>
          <p:nvPr>
            <p:ph idx="1"/>
          </p:nvPr>
        </p:nvSpPr>
        <p:spPr>
          <a:xfrm>
            <a:off x="467544" y="1196752"/>
            <a:ext cx="8229600" cy="4525963"/>
          </a:xfrm>
        </p:spPr>
        <p:txBody>
          <a:bodyPr/>
          <a:lstStyle/>
          <a:p>
            <a:pPr algn="ctr">
              <a:buNone/>
            </a:pPr>
            <a:r>
              <a:rPr lang="es-EC" sz="1400" b="1" dirty="0" smtClean="0"/>
              <a:t>Venta de Certificados de reducción de emisiones en MDL</a:t>
            </a:r>
            <a:endParaRPr lang="es-EC" sz="1400" dirty="0" smtClean="0"/>
          </a:p>
          <a:p>
            <a:r>
              <a:rPr lang="es-EC" sz="1400" dirty="0" smtClean="0"/>
              <a:t>Para acceder a los CER’s (Certificados de Reducción de Emisiones) se debe primero calcular el factor de emisiones del país en función de la generación que se dispone, este cálculo se presenta en el ANEXO C y arroja como resultado:</a:t>
            </a:r>
          </a:p>
          <a:p>
            <a:endParaRPr lang="es-ES_tradnl" sz="1400" dirty="0" smtClean="0"/>
          </a:p>
          <a:p>
            <a:endParaRPr lang="es-ES_tradnl" sz="1400" dirty="0" smtClean="0"/>
          </a:p>
          <a:p>
            <a:endParaRPr lang="es-ES_tradnl" sz="1400" dirty="0" smtClean="0"/>
          </a:p>
          <a:p>
            <a:endParaRPr lang="es-ES_tradnl" sz="1400" dirty="0" smtClean="0"/>
          </a:p>
          <a:p>
            <a:endParaRPr lang="es-ES_tradnl" sz="1400" dirty="0" smtClean="0"/>
          </a:p>
          <a:p>
            <a:r>
              <a:rPr lang="es-EC" sz="1400" dirty="0" smtClean="0"/>
              <a:t>El precio aproximado que se puede recibir por una tonelada de CO</a:t>
            </a:r>
            <a:r>
              <a:rPr lang="es-EC" sz="1400" baseline="-25000" dirty="0" smtClean="0"/>
              <a:t>2</a:t>
            </a:r>
            <a:r>
              <a:rPr lang="es-EC" sz="1400" dirty="0" smtClean="0"/>
              <a:t> en el mercado es muy variable. Se conoce que por cada tonelada se pagará USD $15 hasta el 2012 y de allí en adelante solo USD $10 (según datos proporcionados por el CORDELIM).</a:t>
            </a:r>
          </a:p>
          <a:p>
            <a:endParaRPr lang="es-EC" sz="1400" dirty="0" smtClean="0"/>
          </a:p>
          <a:p>
            <a:pPr>
              <a:buNone/>
            </a:pPr>
            <a:endParaRPr lang="es-EC" dirty="0"/>
          </a:p>
        </p:txBody>
      </p:sp>
      <p:graphicFrame>
        <p:nvGraphicFramePr>
          <p:cNvPr id="12290" name="Object 2"/>
          <p:cNvGraphicFramePr>
            <a:graphicFrameLocks noChangeAspect="1"/>
          </p:cNvGraphicFramePr>
          <p:nvPr/>
        </p:nvGraphicFramePr>
        <p:xfrm>
          <a:off x="2411760" y="2204864"/>
          <a:ext cx="3672408" cy="409934"/>
        </p:xfrm>
        <a:graphic>
          <a:graphicData uri="http://schemas.openxmlformats.org/presentationml/2006/ole">
            <p:oleObj spid="_x0000_s44034" r:id="rId4" imgW="3086100" imgH="342900" progId="">
              <p:embed/>
            </p:oleObj>
          </a:graphicData>
        </a:graphic>
      </p:graphicFrame>
      <p:graphicFrame>
        <p:nvGraphicFramePr>
          <p:cNvPr id="12291" name="Object 3"/>
          <p:cNvGraphicFramePr>
            <a:graphicFrameLocks noChangeAspect="1"/>
          </p:cNvGraphicFramePr>
          <p:nvPr/>
        </p:nvGraphicFramePr>
        <p:xfrm>
          <a:off x="2051720" y="2708920"/>
          <a:ext cx="4711700" cy="685800"/>
        </p:xfrm>
        <a:graphic>
          <a:graphicData uri="http://schemas.openxmlformats.org/presentationml/2006/ole">
            <p:oleObj spid="_x0000_s44035" r:id="rId5" imgW="4711700" imgH="685800" progId="">
              <p:embed/>
            </p:oleObj>
          </a:graphicData>
        </a:graphic>
      </p:graphicFrame>
      <p:graphicFrame>
        <p:nvGraphicFramePr>
          <p:cNvPr id="12292" name="Object 4"/>
          <p:cNvGraphicFramePr>
            <a:graphicFrameLocks noChangeAspect="1"/>
          </p:cNvGraphicFramePr>
          <p:nvPr/>
        </p:nvGraphicFramePr>
        <p:xfrm>
          <a:off x="2051720" y="4293096"/>
          <a:ext cx="5345113" cy="1371600"/>
        </p:xfrm>
        <a:graphic>
          <a:graphicData uri="http://schemas.openxmlformats.org/presentationml/2006/ole">
            <p:oleObj spid="_x0000_s44036" r:id="rId6" imgW="5346700" imgH="1371600" progId="">
              <p:embed/>
            </p:oleObj>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eolica-01.jpg"/>
          <p:cNvPicPr>
            <a:picLocks noChangeAspect="1"/>
          </p:cNvPicPr>
          <p:nvPr/>
        </p:nvPicPr>
        <p:blipFill>
          <a:blip r:embed="rId3" cstate="print">
            <a:lum bright="70000" contrast="-70000"/>
          </a:blip>
          <a:stretch>
            <a:fillRect/>
          </a:stretch>
        </p:blipFill>
        <p:spPr>
          <a:xfrm>
            <a:off x="251520" y="188640"/>
            <a:ext cx="8578820" cy="6336704"/>
          </a:xfrm>
          <a:prstGeom prst="rect">
            <a:avLst/>
          </a:prstGeom>
        </p:spPr>
      </p:pic>
      <p:sp>
        <p:nvSpPr>
          <p:cNvPr id="2" name="1 Título"/>
          <p:cNvSpPr>
            <a:spLocks noGrp="1"/>
          </p:cNvSpPr>
          <p:nvPr>
            <p:ph type="title"/>
          </p:nvPr>
        </p:nvSpPr>
        <p:spPr/>
        <p:txBody>
          <a:bodyPr/>
          <a:lstStyle/>
          <a:p>
            <a:r>
              <a:rPr lang="es-EC" b="1" dirty="0" smtClean="0"/>
              <a:t>Ingresos Anuales</a:t>
            </a:r>
            <a:endParaRPr lang="es-EC" dirty="0"/>
          </a:p>
        </p:txBody>
      </p:sp>
      <p:sp>
        <p:nvSpPr>
          <p:cNvPr id="3" name="2 Marcador de contenido"/>
          <p:cNvSpPr>
            <a:spLocks noGrp="1"/>
          </p:cNvSpPr>
          <p:nvPr>
            <p:ph idx="1"/>
          </p:nvPr>
        </p:nvSpPr>
        <p:spPr/>
        <p:txBody>
          <a:bodyPr>
            <a:normAutofit/>
          </a:bodyPr>
          <a:lstStyle/>
          <a:p>
            <a:r>
              <a:rPr lang="es-EC" sz="1400" dirty="0" smtClean="0"/>
              <a:t>Es el resultado de sumar los ingresos por venta de energía, ingresos por remuneración de potencia disponible y los ingresos por ventas de CER’s, tal y como se muestra a continuación:</a:t>
            </a:r>
          </a:p>
          <a:p>
            <a:endParaRPr lang="es-ES_tradnl" dirty="0" smtClean="0"/>
          </a:p>
          <a:p>
            <a:endParaRPr lang="es-ES_tradnl" dirty="0" smtClean="0"/>
          </a:p>
          <a:p>
            <a:endParaRPr lang="es-ES_tradnl" dirty="0" smtClean="0"/>
          </a:p>
          <a:p>
            <a:endParaRPr lang="es-ES_tradnl" sz="1600" dirty="0" smtClean="0"/>
          </a:p>
          <a:p>
            <a:endParaRPr lang="es-ES_tradnl" sz="1600" dirty="0" smtClean="0"/>
          </a:p>
          <a:p>
            <a:endParaRPr lang="es-ES_tradnl" sz="1600" dirty="0" smtClean="0"/>
          </a:p>
          <a:p>
            <a:r>
              <a:rPr lang="es-EC" sz="1600" dirty="0" smtClean="0"/>
              <a:t>Es necesario recalcar que para el análisis económico del proyecto consideraremos a los ingresos anuales mencionados como fijos, aunque es seguro que experimentarán cambios debido a variaciones de ciertos parámetros tales como energía generada, cambios en el precio de venta de la energía, entre otros.</a:t>
            </a:r>
          </a:p>
          <a:p>
            <a:endParaRPr lang="es-ES_tradnl" dirty="0" smtClean="0"/>
          </a:p>
        </p:txBody>
      </p:sp>
      <p:graphicFrame>
        <p:nvGraphicFramePr>
          <p:cNvPr id="13314" name="Object 2"/>
          <p:cNvGraphicFramePr>
            <a:graphicFrameLocks noChangeAspect="1"/>
          </p:cNvGraphicFramePr>
          <p:nvPr/>
        </p:nvGraphicFramePr>
        <p:xfrm>
          <a:off x="1763688" y="2420888"/>
          <a:ext cx="5411186" cy="2088232"/>
        </p:xfrm>
        <a:graphic>
          <a:graphicData uri="http://schemas.openxmlformats.org/presentationml/2006/ole">
            <p:oleObj spid="_x0000_s45058" r:id="rId4" imgW="5092700" imgH="1955800" progId="">
              <p:embed/>
            </p:oleObj>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eolica-01.jpg"/>
          <p:cNvPicPr>
            <a:picLocks noChangeAspect="1"/>
          </p:cNvPicPr>
          <p:nvPr/>
        </p:nvPicPr>
        <p:blipFill>
          <a:blip r:embed="rId2" cstate="print">
            <a:lum bright="70000" contrast="-70000"/>
          </a:blip>
          <a:stretch>
            <a:fillRect/>
          </a:stretch>
        </p:blipFill>
        <p:spPr>
          <a:xfrm>
            <a:off x="251520" y="188640"/>
            <a:ext cx="8578820" cy="6336704"/>
          </a:xfrm>
          <a:prstGeom prst="rect">
            <a:avLst/>
          </a:prstGeom>
        </p:spPr>
      </p:pic>
      <p:sp>
        <p:nvSpPr>
          <p:cNvPr id="2" name="1 Título"/>
          <p:cNvSpPr>
            <a:spLocks noGrp="1"/>
          </p:cNvSpPr>
          <p:nvPr>
            <p:ph type="title"/>
          </p:nvPr>
        </p:nvSpPr>
        <p:spPr/>
        <p:txBody>
          <a:bodyPr/>
          <a:lstStyle/>
          <a:p>
            <a:r>
              <a:rPr lang="es-ES_tradnl" dirty="0" smtClean="0"/>
              <a:t>Egresos Anuales</a:t>
            </a:r>
            <a:endParaRPr lang="es-EC" dirty="0"/>
          </a:p>
        </p:txBody>
      </p:sp>
      <p:sp>
        <p:nvSpPr>
          <p:cNvPr id="3" name="2 Marcador de contenido"/>
          <p:cNvSpPr>
            <a:spLocks noGrp="1"/>
          </p:cNvSpPr>
          <p:nvPr>
            <p:ph idx="1"/>
          </p:nvPr>
        </p:nvSpPr>
        <p:spPr/>
        <p:txBody>
          <a:bodyPr/>
          <a:lstStyle/>
          <a:p>
            <a:r>
              <a:rPr lang="es-EC" sz="1400" dirty="0" smtClean="0"/>
              <a:t>Debido a las condiciones geográficas de las que se encuentra rodeado el parque eólico San Cristóbal, los costos tanto de operación y mantenimiento como los de gasto de personal, impuestos, etc. no se ajustan a los indicados por las estadísticas (2%, sección 4.4), a continuación se muestra un desglose de los gastos operacionales:</a:t>
            </a:r>
          </a:p>
          <a:p>
            <a:endParaRPr lang="es-EC" dirty="0"/>
          </a:p>
        </p:txBody>
      </p:sp>
      <p:pic>
        <p:nvPicPr>
          <p:cNvPr id="14338" name="Picture 2"/>
          <p:cNvPicPr>
            <a:picLocks noChangeAspect="1" noChangeArrowheads="1"/>
          </p:cNvPicPr>
          <p:nvPr/>
        </p:nvPicPr>
        <p:blipFill>
          <a:blip r:embed="rId3" cstate="print"/>
          <a:srcRect l="26547" t="41343" r="18821" b="32079"/>
          <a:stretch>
            <a:fillRect/>
          </a:stretch>
        </p:blipFill>
        <p:spPr bwMode="auto">
          <a:xfrm>
            <a:off x="1259632" y="2708920"/>
            <a:ext cx="6710079" cy="2448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olica-01.jpg"/>
          <p:cNvPicPr>
            <a:picLocks noChangeAspect="1"/>
          </p:cNvPicPr>
          <p:nvPr/>
        </p:nvPicPr>
        <p:blipFill>
          <a:blip r:embed="rId2" cstate="print">
            <a:lum bright="70000" contrast="-70000"/>
          </a:blip>
          <a:stretch>
            <a:fillRect/>
          </a:stretch>
        </p:blipFill>
        <p:spPr>
          <a:xfrm>
            <a:off x="251520" y="188640"/>
            <a:ext cx="8578820" cy="6336704"/>
          </a:xfrm>
          <a:prstGeom prst="rect">
            <a:avLst/>
          </a:prstGeom>
        </p:spPr>
      </p:pic>
      <p:sp>
        <p:nvSpPr>
          <p:cNvPr id="2" name="1 Título"/>
          <p:cNvSpPr>
            <a:spLocks noGrp="1"/>
          </p:cNvSpPr>
          <p:nvPr>
            <p:ph type="title"/>
          </p:nvPr>
        </p:nvSpPr>
        <p:spPr/>
        <p:txBody>
          <a:bodyPr>
            <a:normAutofit fontScale="90000"/>
          </a:bodyPr>
          <a:lstStyle/>
          <a:p>
            <a:pPr lvl="0"/>
            <a:r>
              <a:rPr lang="es-EC" dirty="0" smtClean="0"/>
              <a:t>Utilidad Neta</a:t>
            </a:r>
            <a:br>
              <a:rPr lang="es-EC" dirty="0" smtClean="0"/>
            </a:br>
            <a:endParaRPr lang="es-EC" dirty="0"/>
          </a:p>
        </p:txBody>
      </p:sp>
      <p:pic>
        <p:nvPicPr>
          <p:cNvPr id="15362" name="Picture 2"/>
          <p:cNvPicPr>
            <a:picLocks noChangeAspect="1" noChangeArrowheads="1"/>
          </p:cNvPicPr>
          <p:nvPr/>
        </p:nvPicPr>
        <p:blipFill>
          <a:blip r:embed="rId3" cstate="print"/>
          <a:srcRect l="33222" t="25593" r="28388" b="12392"/>
          <a:stretch>
            <a:fillRect/>
          </a:stretch>
        </p:blipFill>
        <p:spPr bwMode="auto">
          <a:xfrm>
            <a:off x="2195736" y="836712"/>
            <a:ext cx="4814249" cy="58326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eolica-01.jpg"/>
          <p:cNvPicPr>
            <a:picLocks noChangeAspect="1"/>
          </p:cNvPicPr>
          <p:nvPr/>
        </p:nvPicPr>
        <p:blipFill>
          <a:blip r:embed="rId3" cstate="print">
            <a:lum bright="70000" contrast="-70000"/>
          </a:blip>
          <a:stretch>
            <a:fillRect/>
          </a:stretch>
        </p:blipFill>
        <p:spPr>
          <a:xfrm>
            <a:off x="251520" y="188640"/>
            <a:ext cx="8578820" cy="6336704"/>
          </a:xfrm>
          <a:prstGeom prst="rect">
            <a:avLst/>
          </a:prstGeom>
        </p:spPr>
      </p:pic>
      <p:sp>
        <p:nvSpPr>
          <p:cNvPr id="2" name="1 Título"/>
          <p:cNvSpPr>
            <a:spLocks noGrp="1"/>
          </p:cNvSpPr>
          <p:nvPr>
            <p:ph type="title"/>
          </p:nvPr>
        </p:nvSpPr>
        <p:spPr/>
        <p:txBody>
          <a:bodyPr/>
          <a:lstStyle/>
          <a:p>
            <a:r>
              <a:rPr lang="es-ES_tradnl" dirty="0" smtClean="0"/>
              <a:t>Tasa de interés</a:t>
            </a:r>
            <a:endParaRPr lang="es-EC" dirty="0"/>
          </a:p>
        </p:txBody>
      </p:sp>
      <p:sp>
        <p:nvSpPr>
          <p:cNvPr id="3" name="2 Marcador de contenido"/>
          <p:cNvSpPr>
            <a:spLocks noGrp="1"/>
          </p:cNvSpPr>
          <p:nvPr>
            <p:ph idx="1"/>
          </p:nvPr>
        </p:nvSpPr>
        <p:spPr>
          <a:xfrm>
            <a:off x="467544" y="1340768"/>
            <a:ext cx="8229600" cy="4525963"/>
          </a:xfrm>
        </p:spPr>
        <p:txBody>
          <a:bodyPr>
            <a:normAutofit fontScale="47500" lnSpcReduction="20000"/>
          </a:bodyPr>
          <a:lstStyle/>
          <a:p>
            <a:r>
              <a:rPr lang="es-EC" dirty="0" smtClean="0"/>
              <a:t>Debido a que lo que se trata de determinar es la rentabilidad de la energía eólica, se debe utilizar en este punto a la tasa de interés real, que se define en términos económicos como la tasa de interés menos la tasa de inflación esperada, es decir, la tasa de interés que descuenta el efecto de la inflación, con lo que se simplifican los efectos que produce la misma sobre el valor del dinero, costos e incluso en el precio de la electricidad.</a:t>
            </a:r>
          </a:p>
          <a:p>
            <a:pPr>
              <a:buNone/>
            </a:pPr>
            <a:endParaRPr lang="es-EC" dirty="0" smtClean="0"/>
          </a:p>
          <a:p>
            <a:r>
              <a:rPr lang="es-EC" dirty="0" smtClean="0"/>
              <a:t>La inflación anual según el informe del Banco Central del Ecuador del mes de noviembre tiene un valor acumulado del 2.42% para finales del 2007.</a:t>
            </a:r>
          </a:p>
          <a:p>
            <a:pPr>
              <a:buNone/>
            </a:pPr>
            <a:endParaRPr lang="es-EC" dirty="0" smtClean="0"/>
          </a:p>
          <a:p>
            <a:r>
              <a:rPr lang="es-EC" dirty="0" smtClean="0"/>
              <a:t>Debido a esto y dadas las características del proyecto, considerado como de beneficio social, con el debido respaldo el mismo puede calificar fácilmente para lograr el financiamiento del Banco Interamericano de Desarrollo (BID), entidad que a la fecha ha entregado créditos por varios cientos de millones de dólares a proyectos de generación eléctrica como el Proyecto Hidroeléctrico Baba, Desarrollo Hidroeléctrico Paute (Fases A, B y C), Proyecto Hidroeléctrico Pisayambo (Fase I), entre otros.</a:t>
            </a:r>
          </a:p>
          <a:p>
            <a:pPr>
              <a:buNone/>
            </a:pPr>
            <a:r>
              <a:rPr lang="es-EC" b="1" i="1" dirty="0" smtClean="0"/>
              <a:t> </a:t>
            </a:r>
            <a:endParaRPr lang="es-EC" dirty="0" smtClean="0"/>
          </a:p>
          <a:p>
            <a:r>
              <a:rPr lang="es-EC" dirty="0" smtClean="0"/>
              <a:t>Los préstamos de capital ordinario que actualmente concede el Banco Interamericano de Desarrollo, tienen plazos que se ubican entre los 15 y 30 años con una tasa promedio del 5,42% anual. Quedando de esta forma definida la Tasa de Interés Real que se aplicará en los cálculos económicos del Valor Actual Neto de la siguiente forma:</a:t>
            </a:r>
          </a:p>
          <a:p>
            <a:endParaRPr lang="es-EC" dirty="0"/>
          </a:p>
        </p:txBody>
      </p:sp>
      <p:graphicFrame>
        <p:nvGraphicFramePr>
          <p:cNvPr id="16386" name="Object 2"/>
          <p:cNvGraphicFramePr>
            <a:graphicFrameLocks noChangeAspect="1"/>
          </p:cNvGraphicFramePr>
          <p:nvPr/>
        </p:nvGraphicFramePr>
        <p:xfrm>
          <a:off x="2195736" y="5517232"/>
          <a:ext cx="5273207" cy="504056"/>
        </p:xfrm>
        <a:graphic>
          <a:graphicData uri="http://schemas.openxmlformats.org/presentationml/2006/ole">
            <p:oleObj spid="_x0000_s46082" r:id="rId4" imgW="4533900" imgH="431800" progId="">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eolica-01.jpg"/>
          <p:cNvPicPr>
            <a:picLocks noChangeAspect="1"/>
          </p:cNvPicPr>
          <p:nvPr/>
        </p:nvPicPr>
        <p:blipFill>
          <a:blip r:embed="rId2" cstate="print">
            <a:lum bright="70000" contrast="-70000"/>
          </a:blip>
          <a:stretch>
            <a:fillRect/>
          </a:stretch>
        </p:blipFill>
        <p:spPr>
          <a:xfrm>
            <a:off x="251520" y="188640"/>
            <a:ext cx="8578820" cy="6336704"/>
          </a:xfrm>
          <a:prstGeom prst="rect">
            <a:avLst/>
          </a:prstGeom>
        </p:spPr>
      </p:pic>
      <p:sp>
        <p:nvSpPr>
          <p:cNvPr id="5" name="4 Subtítulo"/>
          <p:cNvSpPr>
            <a:spLocks noGrp="1"/>
          </p:cNvSpPr>
          <p:nvPr>
            <p:ph type="subTitle" idx="1"/>
          </p:nvPr>
        </p:nvSpPr>
        <p:spPr>
          <a:xfrm>
            <a:off x="323528" y="404664"/>
            <a:ext cx="8568952" cy="6048672"/>
          </a:xfrm>
        </p:spPr>
        <p:txBody>
          <a:bodyPr/>
          <a:lstStyle/>
          <a:p>
            <a:pPr lvl="0"/>
            <a:r>
              <a:rPr lang="es-EC" b="1" dirty="0" smtClean="0">
                <a:solidFill>
                  <a:schemeClr val="tx1"/>
                </a:solidFill>
              </a:rPr>
              <a:t>Situación actual en el Ecuador</a:t>
            </a:r>
          </a:p>
          <a:p>
            <a:pPr algn="just"/>
            <a:endParaRPr lang="es-EC" dirty="0" smtClean="0">
              <a:solidFill>
                <a:schemeClr val="tx1"/>
              </a:solidFill>
            </a:endParaRPr>
          </a:p>
          <a:p>
            <a:pPr algn="just"/>
            <a:r>
              <a:rPr lang="es-EC" dirty="0" smtClean="0">
                <a:solidFill>
                  <a:schemeClr val="tx1"/>
                </a:solidFill>
              </a:rPr>
              <a:t>En lo que respecta a generación eólica, el Ecuador cuenta desde el primero de octubre del año 2008 con el primer proyecto eólico. Este proyecto está ubicado en la región insular de Galápagos, precisamente en la Isla San Cristóbal. El primer parque eólico cuenta con tres generadores aéreos de 800 Kw cada uno, para un total de 2.4 </a:t>
            </a:r>
            <a:r>
              <a:rPr lang="es-EC" dirty="0" err="1" smtClean="0">
                <a:solidFill>
                  <a:schemeClr val="tx1"/>
                </a:solidFill>
              </a:rPr>
              <a:t>Mw</a:t>
            </a:r>
            <a:r>
              <a:rPr lang="es-EC" dirty="0" smtClean="0">
                <a:solidFill>
                  <a:schemeClr val="tx1"/>
                </a:solidFill>
              </a:rPr>
              <a:t> que ayudan a suplir parte de la demanda de las islas.</a:t>
            </a:r>
          </a:p>
          <a:p>
            <a:endParaRPr lang="es-EC"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descr="eolica-01.jpg"/>
          <p:cNvPicPr>
            <a:picLocks noChangeAspect="1"/>
          </p:cNvPicPr>
          <p:nvPr/>
        </p:nvPicPr>
        <p:blipFill>
          <a:blip r:embed="rId3" cstate="print">
            <a:lum bright="70000" contrast="-70000"/>
          </a:blip>
          <a:stretch>
            <a:fillRect/>
          </a:stretch>
        </p:blipFill>
        <p:spPr>
          <a:xfrm>
            <a:off x="251520" y="188640"/>
            <a:ext cx="8578820" cy="6336704"/>
          </a:xfrm>
          <a:prstGeom prst="rect">
            <a:avLst/>
          </a:prstGeom>
        </p:spPr>
      </p:pic>
      <p:sp>
        <p:nvSpPr>
          <p:cNvPr id="2" name="1 Título"/>
          <p:cNvSpPr>
            <a:spLocks noGrp="1"/>
          </p:cNvSpPr>
          <p:nvPr>
            <p:ph type="title"/>
          </p:nvPr>
        </p:nvSpPr>
        <p:spPr/>
        <p:txBody>
          <a:bodyPr/>
          <a:lstStyle/>
          <a:p>
            <a:r>
              <a:rPr lang="es-ES_tradnl" dirty="0" smtClean="0"/>
              <a:t>Flujo de Caja</a:t>
            </a:r>
            <a:endParaRPr lang="es-EC" dirty="0"/>
          </a:p>
        </p:txBody>
      </p:sp>
      <p:sp>
        <p:nvSpPr>
          <p:cNvPr id="3" name="2 Marcador de contenido"/>
          <p:cNvSpPr>
            <a:spLocks noGrp="1"/>
          </p:cNvSpPr>
          <p:nvPr>
            <p:ph idx="1"/>
          </p:nvPr>
        </p:nvSpPr>
        <p:spPr/>
        <p:txBody>
          <a:bodyPr/>
          <a:lstStyle/>
          <a:p>
            <a:r>
              <a:rPr lang="es-EC" sz="1400" dirty="0" smtClean="0"/>
              <a:t>Para calcular el valor de indicadores tales como el Valor Actual Neto o la Tasa Interna de Retorno es necesario elaborar un flujo de caja a lo largo de la vida útil del proyecto, para esto se deberán tomar en cuenta a más de los egresos antes citados, desembolsos como la utilidad de los trabajadores y el impuesto a la renta. </a:t>
            </a:r>
          </a:p>
          <a:p>
            <a:endParaRPr lang="es-EC" dirty="0"/>
          </a:p>
        </p:txBody>
      </p:sp>
      <p:graphicFrame>
        <p:nvGraphicFramePr>
          <p:cNvPr id="7" name="6 Objeto"/>
          <p:cNvGraphicFramePr>
            <a:graphicFrameLocks noChangeAspect="1"/>
          </p:cNvGraphicFramePr>
          <p:nvPr/>
        </p:nvGraphicFramePr>
        <p:xfrm>
          <a:off x="6516216" y="692696"/>
          <a:ext cx="576064" cy="486054"/>
        </p:xfrm>
        <a:graphic>
          <a:graphicData uri="http://schemas.openxmlformats.org/presentationml/2006/ole">
            <p:oleObj spid="_x0000_s47106" name="Hoja de cálculo" showAsIcon="1" r:id="rId4" imgW="914400" imgH="771480" progId="Excel.Sheet.12">
              <p:embed/>
            </p:oleObj>
          </a:graphicData>
        </a:graphic>
      </p:graphicFrame>
      <p:pic>
        <p:nvPicPr>
          <p:cNvPr id="17412" name="Picture 4"/>
          <p:cNvPicPr>
            <a:picLocks noChangeAspect="1" noChangeArrowheads="1"/>
          </p:cNvPicPr>
          <p:nvPr/>
        </p:nvPicPr>
        <p:blipFill>
          <a:blip r:embed="rId5" cstate="print"/>
          <a:srcRect l="29156" t="28546" r="23594" b="41923"/>
          <a:stretch>
            <a:fillRect/>
          </a:stretch>
        </p:blipFill>
        <p:spPr bwMode="auto">
          <a:xfrm>
            <a:off x="2267744" y="2348880"/>
            <a:ext cx="4608512" cy="2160240"/>
          </a:xfrm>
          <a:prstGeom prst="rect">
            <a:avLst/>
          </a:prstGeom>
          <a:noFill/>
          <a:ln w="9525">
            <a:noFill/>
            <a:miter lim="800000"/>
            <a:headEnd/>
            <a:tailEnd/>
          </a:ln>
        </p:spPr>
      </p:pic>
      <p:pic>
        <p:nvPicPr>
          <p:cNvPr id="17413" name="Picture 5"/>
          <p:cNvPicPr>
            <a:picLocks noChangeAspect="1" noChangeArrowheads="1"/>
          </p:cNvPicPr>
          <p:nvPr/>
        </p:nvPicPr>
        <p:blipFill>
          <a:blip r:embed="rId6" cstate="print"/>
          <a:srcRect l="28054" t="27562" r="22482" b="43891"/>
          <a:stretch>
            <a:fillRect/>
          </a:stretch>
        </p:blipFill>
        <p:spPr bwMode="auto">
          <a:xfrm>
            <a:off x="2123728" y="4509120"/>
            <a:ext cx="4824536" cy="20882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eolica-01.jpg"/>
          <p:cNvPicPr>
            <a:picLocks noChangeAspect="1"/>
          </p:cNvPicPr>
          <p:nvPr/>
        </p:nvPicPr>
        <p:blipFill>
          <a:blip r:embed="rId2" cstate="print">
            <a:lum bright="70000" contrast="-70000"/>
          </a:blip>
          <a:stretch>
            <a:fillRect/>
          </a:stretch>
        </p:blipFill>
        <p:spPr>
          <a:xfrm>
            <a:off x="251520" y="188640"/>
            <a:ext cx="8578820" cy="6336704"/>
          </a:xfrm>
          <a:prstGeom prst="rect">
            <a:avLst/>
          </a:prstGeom>
        </p:spPr>
      </p:pic>
      <p:sp>
        <p:nvSpPr>
          <p:cNvPr id="2" name="1 Título"/>
          <p:cNvSpPr>
            <a:spLocks noGrp="1"/>
          </p:cNvSpPr>
          <p:nvPr>
            <p:ph type="title"/>
          </p:nvPr>
        </p:nvSpPr>
        <p:spPr/>
        <p:txBody>
          <a:bodyPr/>
          <a:lstStyle/>
          <a:p>
            <a:r>
              <a:rPr lang="es-ES_tradnl" dirty="0" smtClean="0"/>
              <a:t>Costo de producción por Kwh</a:t>
            </a:r>
            <a:endParaRPr lang="es-EC" dirty="0"/>
          </a:p>
        </p:txBody>
      </p:sp>
      <p:sp>
        <p:nvSpPr>
          <p:cNvPr id="3" name="2 Marcador de contenido"/>
          <p:cNvSpPr>
            <a:spLocks noGrp="1"/>
          </p:cNvSpPr>
          <p:nvPr>
            <p:ph idx="1"/>
          </p:nvPr>
        </p:nvSpPr>
        <p:spPr>
          <a:xfrm>
            <a:off x="467544" y="908720"/>
            <a:ext cx="8229600" cy="5616624"/>
          </a:xfrm>
        </p:spPr>
        <p:txBody>
          <a:bodyPr>
            <a:normAutofit fontScale="32500" lnSpcReduction="20000"/>
          </a:bodyPr>
          <a:lstStyle/>
          <a:p>
            <a:pPr>
              <a:buNone/>
            </a:pPr>
            <a:endParaRPr lang="es-ES_tradnl" sz="4300" dirty="0" smtClean="0"/>
          </a:p>
          <a:p>
            <a:pPr>
              <a:buNone/>
            </a:pPr>
            <a:endParaRPr lang="es-EC" sz="4300" dirty="0" smtClean="0"/>
          </a:p>
          <a:p>
            <a:r>
              <a:rPr lang="es-EC" sz="4300" dirty="0" smtClean="0"/>
              <a:t>El costo de producción por Kwh se calcula sumando la inversión total inicial más el valor actualizado de los costos de operación y mantenimiento anuales durante el tiempo de vida útil de la turbina, luego se divide dicho resultado por la suma del valor actualizado de toda la futura producción de electricidad.</a:t>
            </a:r>
          </a:p>
          <a:p>
            <a:endParaRPr lang="es-ES_tradnl" sz="4300" dirty="0" smtClean="0"/>
          </a:p>
          <a:p>
            <a:endParaRPr lang="es-ES_tradnl" sz="4300" dirty="0" smtClean="0"/>
          </a:p>
          <a:p>
            <a:pPr>
              <a:buNone/>
            </a:pPr>
            <a:endParaRPr lang="es-ES_tradnl" sz="4300" dirty="0" smtClean="0"/>
          </a:p>
          <a:p>
            <a:endParaRPr lang="es-EC" sz="4300" dirty="0" smtClean="0"/>
          </a:p>
          <a:p>
            <a:endParaRPr lang="es-ES_tradnl" sz="4300" dirty="0" smtClean="0"/>
          </a:p>
          <a:p>
            <a:endParaRPr lang="es-ES_tradnl" sz="4300" dirty="0" smtClean="0"/>
          </a:p>
          <a:p>
            <a:endParaRPr lang="es-ES_tradnl" sz="4300" dirty="0" smtClean="0"/>
          </a:p>
          <a:p>
            <a:endParaRPr lang="es-ES_tradnl" sz="4300" dirty="0" smtClean="0"/>
          </a:p>
          <a:p>
            <a:endParaRPr lang="es-ES_tradnl" sz="4300" dirty="0" smtClean="0"/>
          </a:p>
          <a:p>
            <a:endParaRPr lang="es-ES_tradnl" sz="4300" dirty="0" smtClean="0"/>
          </a:p>
          <a:p>
            <a:endParaRPr lang="es-ES_tradnl" sz="4300" dirty="0" smtClean="0"/>
          </a:p>
          <a:p>
            <a:endParaRPr lang="es-ES_tradnl" sz="4300" dirty="0" smtClean="0"/>
          </a:p>
          <a:p>
            <a:endParaRPr lang="es-ES_tradnl" sz="4300" dirty="0" smtClean="0"/>
          </a:p>
          <a:p>
            <a:pPr>
              <a:buNone/>
            </a:pPr>
            <a:endParaRPr lang="es-ES_tradnl" sz="4300" dirty="0" smtClean="0"/>
          </a:p>
          <a:p>
            <a:pPr>
              <a:buNone/>
            </a:pPr>
            <a:r>
              <a:rPr lang="es-EC" sz="4300" dirty="0" smtClean="0"/>
              <a:t>         Como puede observarse, el valor de 33.92 centavos por Kwh, calculado bajo las condiciones tanto físicas como económicas del proyecto eólico San Cristóbal es superior a los costos de producción promedio de 5 centavos obtenidos en grandes parques eólicos marinos a nivel mundial, en nuestro país este valor incluso sobrepasa el valor de la tarifa por venta de energía eléctrica por recursos eólicos (12.21 </a:t>
            </a:r>
            <a:r>
              <a:rPr lang="es-EC" sz="4300" dirty="0" err="1" smtClean="0"/>
              <a:t>cUSD</a:t>
            </a:r>
            <a:r>
              <a:rPr lang="es-EC" sz="4300" dirty="0" smtClean="0"/>
              <a:t>/Kwh), y de seguro es por esta razón que según los indicadores antes analizados el proyecto no es rentable a largo plazo.</a:t>
            </a:r>
          </a:p>
          <a:p>
            <a:pPr>
              <a:buNone/>
            </a:pPr>
            <a:endParaRPr lang="es-EC" sz="1400" dirty="0" smtClean="0"/>
          </a:p>
          <a:p>
            <a:endParaRPr lang="es-EC" dirty="0"/>
          </a:p>
        </p:txBody>
      </p:sp>
      <p:pic>
        <p:nvPicPr>
          <p:cNvPr id="55298" name="Picture 2"/>
          <p:cNvPicPr>
            <a:picLocks noChangeAspect="1" noChangeArrowheads="1"/>
          </p:cNvPicPr>
          <p:nvPr/>
        </p:nvPicPr>
        <p:blipFill>
          <a:blip r:embed="rId3" cstate="print"/>
          <a:srcRect l="32484" t="25593" r="26173" b="44876"/>
          <a:stretch>
            <a:fillRect/>
          </a:stretch>
        </p:blipFill>
        <p:spPr bwMode="auto">
          <a:xfrm>
            <a:off x="2339752" y="2204864"/>
            <a:ext cx="4838938" cy="2592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olica-01.jpg"/>
          <p:cNvPicPr>
            <a:picLocks noChangeAspect="1"/>
          </p:cNvPicPr>
          <p:nvPr/>
        </p:nvPicPr>
        <p:blipFill>
          <a:blip r:embed="rId2" cstate="print">
            <a:lum bright="70000" contrast="-70000"/>
          </a:blip>
          <a:stretch>
            <a:fillRect/>
          </a:stretch>
        </p:blipFill>
        <p:spPr>
          <a:xfrm>
            <a:off x="251520" y="188640"/>
            <a:ext cx="8578820" cy="6336704"/>
          </a:xfrm>
          <a:prstGeom prst="rect">
            <a:avLst/>
          </a:prstGeom>
        </p:spPr>
      </p:pic>
      <p:sp>
        <p:nvSpPr>
          <p:cNvPr id="2" name="1 Título"/>
          <p:cNvSpPr>
            <a:spLocks noGrp="1"/>
          </p:cNvSpPr>
          <p:nvPr>
            <p:ph type="title"/>
          </p:nvPr>
        </p:nvSpPr>
        <p:spPr/>
        <p:txBody>
          <a:bodyPr/>
          <a:lstStyle/>
          <a:p>
            <a:r>
              <a:rPr lang="es-ES_tradnl" dirty="0" smtClean="0"/>
              <a:t>Conclusiones</a:t>
            </a:r>
            <a:endParaRPr lang="es-EC" dirty="0"/>
          </a:p>
        </p:txBody>
      </p:sp>
      <p:sp>
        <p:nvSpPr>
          <p:cNvPr id="3" name="2 Marcador de contenido"/>
          <p:cNvSpPr>
            <a:spLocks noGrp="1"/>
          </p:cNvSpPr>
          <p:nvPr>
            <p:ph idx="1"/>
          </p:nvPr>
        </p:nvSpPr>
        <p:spPr>
          <a:xfrm>
            <a:off x="467544" y="1124744"/>
            <a:ext cx="8229600" cy="5472608"/>
          </a:xfrm>
        </p:spPr>
        <p:txBody>
          <a:bodyPr>
            <a:normAutofit/>
          </a:bodyPr>
          <a:lstStyle/>
          <a:p>
            <a:pPr algn="just">
              <a:lnSpc>
                <a:spcPct val="150000"/>
              </a:lnSpc>
              <a:spcBef>
                <a:spcPts val="1800"/>
              </a:spcBef>
            </a:pPr>
            <a:r>
              <a:rPr lang="es-EC" sz="1400" dirty="0" smtClean="0"/>
              <a:t>La Energía Eólica en la actualidad es la fuente de energía con mayor crecimiento porcentual del mundo ya que en las últimas dos décadas ha experimentado un crecimiento de manera exponencial, cabe recalcar que en Europa en los últimos 6 años se ha dado un crecimiento anual de 40 %, por lo que es un proyecto de gran expansión con gran futuro en la producción y comercialización de la Energía Eléctrica.</a:t>
            </a:r>
          </a:p>
          <a:p>
            <a:pPr algn="just">
              <a:lnSpc>
                <a:spcPct val="150000"/>
              </a:lnSpc>
              <a:spcBef>
                <a:spcPts val="1800"/>
              </a:spcBef>
            </a:pPr>
            <a:r>
              <a:rPr lang="es-EC" sz="1400" dirty="0" smtClean="0"/>
              <a:t>La explotación del recurso Eólico posee una limitante física denominada Ley de Betz, que indica que la cantidad total de potencia que realmente es capturada por el rotor  es el 60 % de la potencia total del viento.</a:t>
            </a:r>
          </a:p>
          <a:p>
            <a:pPr algn="just">
              <a:lnSpc>
                <a:spcPct val="150000"/>
              </a:lnSpc>
              <a:spcBef>
                <a:spcPts val="1800"/>
              </a:spcBef>
            </a:pPr>
            <a:r>
              <a:rPr lang="es-EC" sz="1400" dirty="0" smtClean="0"/>
              <a:t>Los efectos de turbulencias debido a los obstáculos que se encuentran frente a un grupo de aerogeneradores  se dividen en 2 grupos: Desaceleradores (aquellos que reducen la potencia útil del recurso) o Aceleradores (incrementan la velocidad del viento y por ende su potencia).</a:t>
            </a:r>
          </a:p>
          <a:p>
            <a:pPr algn="just">
              <a:lnSpc>
                <a:spcPct val="150000"/>
              </a:lnSpc>
              <a:spcBef>
                <a:spcPts val="1800"/>
              </a:spcBef>
            </a:pPr>
            <a:r>
              <a:rPr lang="es-EC" sz="1400" dirty="0" smtClean="0"/>
              <a:t>Los efectos desaceleradores reducen la potencia del recurso entre 3-10% como por ejemplo: el efecto estela 3%, el efecto parque 5% (efecto debido a un grupo de aerogeneradores cercanos), el porcentaje de pérdida del recurso depende de la suma de efectos y la forma de los obstáculos frente a los aerogeneradores.</a:t>
            </a:r>
            <a:endParaRPr lang="es-EC" sz="14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olica-01.jpg"/>
          <p:cNvPicPr>
            <a:picLocks noChangeAspect="1"/>
          </p:cNvPicPr>
          <p:nvPr/>
        </p:nvPicPr>
        <p:blipFill>
          <a:blip r:embed="rId2" cstate="print">
            <a:lum bright="70000" contrast="-70000"/>
          </a:blip>
          <a:stretch>
            <a:fillRect/>
          </a:stretch>
        </p:blipFill>
        <p:spPr>
          <a:xfrm>
            <a:off x="251520" y="188640"/>
            <a:ext cx="8578820" cy="6336704"/>
          </a:xfrm>
          <a:prstGeom prst="rect">
            <a:avLst/>
          </a:prstGeom>
        </p:spPr>
      </p:pic>
      <p:sp>
        <p:nvSpPr>
          <p:cNvPr id="2" name="1 Título"/>
          <p:cNvSpPr>
            <a:spLocks noGrp="1"/>
          </p:cNvSpPr>
          <p:nvPr>
            <p:ph type="title"/>
          </p:nvPr>
        </p:nvSpPr>
        <p:spPr>
          <a:xfrm>
            <a:off x="457200" y="58614"/>
            <a:ext cx="8229600" cy="922114"/>
          </a:xfrm>
        </p:spPr>
        <p:txBody>
          <a:bodyPr/>
          <a:lstStyle/>
          <a:p>
            <a:r>
              <a:rPr lang="es-ES_tradnl" dirty="0" smtClean="0"/>
              <a:t>Conclusiones</a:t>
            </a:r>
            <a:endParaRPr lang="es-EC" dirty="0"/>
          </a:p>
        </p:txBody>
      </p:sp>
      <p:sp>
        <p:nvSpPr>
          <p:cNvPr id="3" name="2 Marcador de contenido"/>
          <p:cNvSpPr>
            <a:spLocks noGrp="1"/>
          </p:cNvSpPr>
          <p:nvPr>
            <p:ph idx="1"/>
          </p:nvPr>
        </p:nvSpPr>
        <p:spPr>
          <a:xfrm>
            <a:off x="457200" y="1063277"/>
            <a:ext cx="8229600" cy="5318051"/>
          </a:xfrm>
        </p:spPr>
        <p:txBody>
          <a:bodyPr>
            <a:normAutofit/>
          </a:bodyPr>
          <a:lstStyle/>
          <a:p>
            <a:pPr algn="just">
              <a:lnSpc>
                <a:spcPct val="150000"/>
              </a:lnSpc>
              <a:spcBef>
                <a:spcPts val="1800"/>
              </a:spcBef>
            </a:pPr>
            <a:r>
              <a:rPr lang="es-EC" sz="1400" dirty="0" smtClean="0"/>
              <a:t>La Energía Eólica en la actualidad es la fuente de energía con mayor crecimiento porcentual del mundo ya que en las últimas dos décadas ha experimentado un crecimiento de manera exponencial, cabe recalcar que en Europa en los últimos 6 años se ha dado un crecimiento anual de 40 %, por lo que es un proyecto de gran expansión con gran futuro en la producción y comercialización de la Energía Eléctrica.</a:t>
            </a:r>
          </a:p>
          <a:p>
            <a:pPr algn="just">
              <a:lnSpc>
                <a:spcPct val="150000"/>
              </a:lnSpc>
              <a:spcBef>
                <a:spcPts val="1800"/>
              </a:spcBef>
            </a:pPr>
            <a:r>
              <a:rPr lang="es-EC" sz="1400" dirty="0" smtClean="0"/>
              <a:t>El lugar de construcción del parque es sumamente importante ya que existen efectos aceleradores  que pueden incrementar la velocidad del viento y así poder aprovechar de mayor manera el recurso eólico, como por ejemplo: el efecto túnel y el efecto colina.</a:t>
            </a:r>
          </a:p>
          <a:p>
            <a:pPr algn="just">
              <a:lnSpc>
                <a:spcPct val="150000"/>
              </a:lnSpc>
              <a:spcBef>
                <a:spcPts val="1800"/>
              </a:spcBef>
            </a:pPr>
            <a:r>
              <a:rPr lang="es-EC" sz="1400" dirty="0" smtClean="0"/>
              <a:t>Un aerogenerador de velocidad variable no puede trabajar en el punto de máxima transmisión de potencia, ya que para velocidades de viento superiores  a un valor asignado, no se puede superar la potencia nominal del generador y éste ha de trabajar en un régimen de potencia constante.</a:t>
            </a:r>
          </a:p>
          <a:p>
            <a:pPr algn="just">
              <a:lnSpc>
                <a:spcPct val="150000"/>
              </a:lnSpc>
              <a:spcBef>
                <a:spcPts val="1800"/>
              </a:spcBef>
            </a:pPr>
            <a:r>
              <a:rPr lang="es-EC" sz="1400" dirty="0" smtClean="0"/>
              <a:t>Los generadores cuya regulación se la realiza mediante Velocidad Fija, sus costos del sistema de generación son menores, debido a la ausencia de sistemas hidráulicos y eléctricos debido al movimiento de las palas y grandes partes móviles, presentan un diseño bujes  más sencillo ya que la raíz de la pala se ancla fija al rotor.</a:t>
            </a:r>
          </a:p>
          <a:p>
            <a:pPr>
              <a:buNone/>
            </a:pPr>
            <a:endParaRPr lang="es-EC"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olica-01.jpg"/>
          <p:cNvPicPr>
            <a:picLocks noChangeAspect="1"/>
          </p:cNvPicPr>
          <p:nvPr/>
        </p:nvPicPr>
        <p:blipFill>
          <a:blip r:embed="rId2" cstate="print">
            <a:lum bright="70000" contrast="-70000"/>
          </a:blip>
          <a:stretch>
            <a:fillRect/>
          </a:stretch>
        </p:blipFill>
        <p:spPr>
          <a:xfrm>
            <a:off x="251520" y="188640"/>
            <a:ext cx="8578820" cy="6336704"/>
          </a:xfrm>
          <a:prstGeom prst="rect">
            <a:avLst/>
          </a:prstGeom>
        </p:spPr>
      </p:pic>
      <p:sp>
        <p:nvSpPr>
          <p:cNvPr id="2" name="1 Título"/>
          <p:cNvSpPr>
            <a:spLocks noGrp="1"/>
          </p:cNvSpPr>
          <p:nvPr>
            <p:ph type="title"/>
          </p:nvPr>
        </p:nvSpPr>
        <p:spPr>
          <a:xfrm>
            <a:off x="457200" y="274638"/>
            <a:ext cx="8229600" cy="706090"/>
          </a:xfrm>
        </p:spPr>
        <p:txBody>
          <a:bodyPr>
            <a:normAutofit fontScale="90000"/>
          </a:bodyPr>
          <a:lstStyle/>
          <a:p>
            <a:r>
              <a:rPr lang="es-ES_tradnl" dirty="0" smtClean="0"/>
              <a:t>Conclusiones</a:t>
            </a:r>
            <a:endParaRPr lang="es-EC" dirty="0"/>
          </a:p>
        </p:txBody>
      </p:sp>
      <p:sp>
        <p:nvSpPr>
          <p:cNvPr id="3" name="2 Marcador de contenido"/>
          <p:cNvSpPr>
            <a:spLocks noGrp="1"/>
          </p:cNvSpPr>
          <p:nvPr>
            <p:ph idx="1"/>
          </p:nvPr>
        </p:nvSpPr>
        <p:spPr>
          <a:xfrm>
            <a:off x="395536" y="1052736"/>
            <a:ext cx="8229600" cy="5400600"/>
          </a:xfrm>
        </p:spPr>
        <p:txBody>
          <a:bodyPr>
            <a:normAutofit/>
          </a:bodyPr>
          <a:lstStyle/>
          <a:p>
            <a:pPr algn="just">
              <a:lnSpc>
                <a:spcPct val="150000"/>
              </a:lnSpc>
              <a:spcBef>
                <a:spcPts val="1800"/>
              </a:spcBef>
            </a:pPr>
            <a:r>
              <a:rPr lang="es-EC" sz="1400" dirty="0" smtClean="0"/>
              <a:t>La velocidad promedio del viento en el Cerro el Tropezón, donde se encuentra ubicado el parque eólico es de 7.3 m/s, de Julio hasta Diciembre. Se  registra un valor mínimo es de 3,3 m/s  y un valor pico de 32 m/s.</a:t>
            </a:r>
          </a:p>
          <a:p>
            <a:pPr algn="just">
              <a:lnSpc>
                <a:spcPct val="150000"/>
              </a:lnSpc>
              <a:spcBef>
                <a:spcPts val="1800"/>
              </a:spcBef>
            </a:pPr>
            <a:r>
              <a:rPr lang="es-EC" sz="1400" dirty="0" smtClean="0"/>
              <a:t>Se estima que los ingresos anuales por venta de energía durante los 12 primeros años de vida útil del proyecto serán de aproximadamente $ 377142.48, rigiéndose en el plazo mencionado a una tarifa de venta de energía de 12.21 cUSD/Kwh de acuerdo a la REGULACIÓN No. CONELEC 009/06.</a:t>
            </a:r>
          </a:p>
          <a:p>
            <a:pPr algn="just">
              <a:lnSpc>
                <a:spcPct val="150000"/>
              </a:lnSpc>
              <a:spcBef>
                <a:spcPts val="1800"/>
              </a:spcBef>
            </a:pPr>
            <a:r>
              <a:rPr lang="es-EC" sz="1400" dirty="0" smtClean="0"/>
              <a:t>Se estima que los ingresos anuales por venta de energía durante los años de vida útil del proyecto, a partir del 13, serán de aproximadamente $ 144555.84, rigiéndose en el plazo mencionado a una tarifa de venta de energía de 0.0468 cUSD/Kwh de acuerdo a la resolución vigente No. 007/10.</a:t>
            </a:r>
          </a:p>
          <a:p>
            <a:pPr algn="just">
              <a:lnSpc>
                <a:spcPct val="150000"/>
              </a:lnSpc>
              <a:spcBef>
                <a:spcPts val="1800"/>
              </a:spcBef>
            </a:pPr>
            <a:r>
              <a:rPr lang="es-EC" sz="1400" dirty="0" smtClean="0"/>
              <a:t>Se estima que los ingresos anuales por remuneración de potencia disponible durante los años de vida útil del proyecto serán de aproximadamente $ 69084, tomando como potencia promedio del parque eólico 1010Kw y rigiéndose a un precio unitario de potencia para remuneración de 5.70 USD/</a:t>
            </a:r>
            <a:r>
              <a:rPr lang="es-EC" sz="1400" dirty="0" err="1" smtClean="0"/>
              <a:t>kWh</a:t>
            </a:r>
            <a:r>
              <a:rPr lang="es-EC" sz="1400" dirty="0" smtClean="0"/>
              <a:t>-mes de acuerdo a la resolución vigente No. 007/10.</a:t>
            </a:r>
            <a:endParaRPr lang="es-EC" sz="14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olica-01.jpg"/>
          <p:cNvPicPr>
            <a:picLocks noChangeAspect="1"/>
          </p:cNvPicPr>
          <p:nvPr/>
        </p:nvPicPr>
        <p:blipFill>
          <a:blip r:embed="rId2" cstate="print">
            <a:lum bright="70000" contrast="-70000"/>
          </a:blip>
          <a:stretch>
            <a:fillRect/>
          </a:stretch>
        </p:blipFill>
        <p:spPr>
          <a:xfrm>
            <a:off x="251520" y="188640"/>
            <a:ext cx="8578820" cy="6336704"/>
          </a:xfrm>
          <a:prstGeom prst="rect">
            <a:avLst/>
          </a:prstGeom>
        </p:spPr>
      </p:pic>
      <p:sp>
        <p:nvSpPr>
          <p:cNvPr id="2" name="1 Título"/>
          <p:cNvSpPr>
            <a:spLocks noGrp="1"/>
          </p:cNvSpPr>
          <p:nvPr>
            <p:ph type="title"/>
          </p:nvPr>
        </p:nvSpPr>
        <p:spPr>
          <a:xfrm>
            <a:off x="457200" y="197768"/>
            <a:ext cx="8229600" cy="782960"/>
          </a:xfrm>
        </p:spPr>
        <p:txBody>
          <a:bodyPr/>
          <a:lstStyle/>
          <a:p>
            <a:r>
              <a:rPr lang="es-ES_tradnl" dirty="0" smtClean="0"/>
              <a:t>Conclusiones</a:t>
            </a:r>
            <a:endParaRPr lang="es-EC" dirty="0"/>
          </a:p>
        </p:txBody>
      </p:sp>
      <p:sp>
        <p:nvSpPr>
          <p:cNvPr id="3" name="2 Marcador de contenido"/>
          <p:cNvSpPr>
            <a:spLocks noGrp="1"/>
          </p:cNvSpPr>
          <p:nvPr>
            <p:ph idx="1"/>
          </p:nvPr>
        </p:nvSpPr>
        <p:spPr>
          <a:xfrm>
            <a:off x="457200" y="1052736"/>
            <a:ext cx="8229600" cy="5472608"/>
          </a:xfrm>
        </p:spPr>
        <p:txBody>
          <a:bodyPr/>
          <a:lstStyle/>
          <a:p>
            <a:pPr algn="just">
              <a:lnSpc>
                <a:spcPct val="150000"/>
              </a:lnSpc>
              <a:spcBef>
                <a:spcPts val="1800"/>
              </a:spcBef>
            </a:pPr>
            <a:r>
              <a:rPr lang="es-EC" sz="1400" dirty="0" smtClean="0"/>
              <a:t>Se estima que los ingresos anuales por la venta de certificados de emisiones reducidas en MDL durante los 5 primeros años de vida útil del proyecto serán de aproximadamente $ 29749.77, tomando como precio referencial 15 $/ton CO2 según el CORDELIM.</a:t>
            </a:r>
          </a:p>
          <a:p>
            <a:pPr algn="just">
              <a:lnSpc>
                <a:spcPct val="150000"/>
              </a:lnSpc>
              <a:spcBef>
                <a:spcPts val="1800"/>
              </a:spcBef>
            </a:pPr>
            <a:r>
              <a:rPr lang="es-EC" sz="1400" dirty="0" smtClean="0"/>
              <a:t>Se estima que los ingresos anuales por la venta de certificados de emisiones reducidas en MDL durante la vida útil del proyecto a partir del año 6 serán de aproximadamente $ 19833.18, tomando como precio referencial 10 $/</a:t>
            </a:r>
            <a:r>
              <a:rPr lang="es-EC" sz="1400" dirty="0" err="1" smtClean="0"/>
              <a:t>on</a:t>
            </a:r>
            <a:r>
              <a:rPr lang="es-EC" sz="1400" dirty="0" smtClean="0"/>
              <a:t> CO2 según el CORDELIM.</a:t>
            </a:r>
          </a:p>
          <a:p>
            <a:pPr algn="just">
              <a:lnSpc>
                <a:spcPct val="150000"/>
              </a:lnSpc>
              <a:spcBef>
                <a:spcPts val="1800"/>
              </a:spcBef>
            </a:pPr>
            <a:r>
              <a:rPr lang="es-EC" sz="1400" dirty="0" smtClean="0"/>
              <a:t>Se estima que los ingresos anuales totales para el proyecto eólico San Cristóbal serán de aproximadamente $ 475.976,25 durante los primeros 5 años de vida útil del proyecto, considerándose como fijo este valor para el periodo señalado.</a:t>
            </a:r>
          </a:p>
          <a:p>
            <a:pPr algn="just">
              <a:lnSpc>
                <a:spcPct val="150000"/>
              </a:lnSpc>
              <a:spcBef>
                <a:spcPts val="1800"/>
              </a:spcBef>
            </a:pPr>
            <a:r>
              <a:rPr lang="es-EC" sz="1400" dirty="0" smtClean="0"/>
              <a:t>Se estima que los ingresos anuales totales para el proyecto eólico San Cristóbal durante el periodo de los años 6 al 12  disminuirán y serán de aproximadamente $ 466.059,66, considerándose como fijo este valor para el periodo señalado.</a:t>
            </a:r>
            <a:endParaRPr lang="es-EC" sz="140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olica-01.jpg"/>
          <p:cNvPicPr>
            <a:picLocks noChangeAspect="1"/>
          </p:cNvPicPr>
          <p:nvPr/>
        </p:nvPicPr>
        <p:blipFill>
          <a:blip r:embed="rId2" cstate="print">
            <a:lum bright="70000" contrast="-70000"/>
          </a:blip>
          <a:stretch>
            <a:fillRect/>
          </a:stretch>
        </p:blipFill>
        <p:spPr>
          <a:xfrm>
            <a:off x="251520" y="188640"/>
            <a:ext cx="8578820" cy="6336704"/>
          </a:xfrm>
          <a:prstGeom prst="rect">
            <a:avLst/>
          </a:prstGeom>
        </p:spPr>
      </p:pic>
      <p:sp>
        <p:nvSpPr>
          <p:cNvPr id="2" name="1 Título"/>
          <p:cNvSpPr>
            <a:spLocks noGrp="1"/>
          </p:cNvSpPr>
          <p:nvPr>
            <p:ph type="title"/>
          </p:nvPr>
        </p:nvSpPr>
        <p:spPr>
          <a:xfrm>
            <a:off x="457200" y="58614"/>
            <a:ext cx="8229600" cy="706090"/>
          </a:xfrm>
        </p:spPr>
        <p:txBody>
          <a:bodyPr>
            <a:normAutofit fontScale="90000"/>
          </a:bodyPr>
          <a:lstStyle/>
          <a:p>
            <a:r>
              <a:rPr lang="es-ES_tradnl" dirty="0" smtClean="0"/>
              <a:t>Conclusiones</a:t>
            </a:r>
            <a:endParaRPr lang="es-EC" dirty="0"/>
          </a:p>
        </p:txBody>
      </p:sp>
      <p:sp>
        <p:nvSpPr>
          <p:cNvPr id="3" name="2 Marcador de contenido"/>
          <p:cNvSpPr>
            <a:spLocks noGrp="1"/>
          </p:cNvSpPr>
          <p:nvPr>
            <p:ph idx="1"/>
          </p:nvPr>
        </p:nvSpPr>
        <p:spPr>
          <a:xfrm>
            <a:off x="457200" y="980728"/>
            <a:ext cx="8229600" cy="5688632"/>
          </a:xfrm>
        </p:spPr>
        <p:txBody>
          <a:bodyPr>
            <a:normAutofit/>
          </a:bodyPr>
          <a:lstStyle/>
          <a:p>
            <a:pPr algn="just">
              <a:lnSpc>
                <a:spcPct val="150000"/>
              </a:lnSpc>
              <a:spcBef>
                <a:spcPts val="1800"/>
              </a:spcBef>
            </a:pPr>
            <a:r>
              <a:rPr lang="es-EC" sz="1400" dirty="0" smtClean="0"/>
              <a:t>Se estima que los ingresos anuales totales para el proyecto eólico San Cristóbal durante la vida útil del proyecto a partir del año 13 sufrirán otra baja con respecto al periodo anterior y serán de aproximadamente $ 233473.02, considerándose como fijo este valor para el periodo señalado.</a:t>
            </a:r>
          </a:p>
          <a:p>
            <a:pPr algn="just">
              <a:lnSpc>
                <a:spcPct val="150000"/>
              </a:lnSpc>
              <a:spcBef>
                <a:spcPts val="1800"/>
              </a:spcBef>
            </a:pPr>
            <a:r>
              <a:rPr lang="es-EC" sz="1400" dirty="0" smtClean="0"/>
              <a:t>Se obtuvo un VAN en el análisis financiero de -$ 2461459.04  basado en la suma de los beneficios actualizados y la suma total de los costos de inversión, a un costo de oportunidad establecido para la inversión del 8%, el resultado fue negativo, por lo que se puede concluir que este proyecto a largo plazo no es rentable.</a:t>
            </a:r>
          </a:p>
          <a:p>
            <a:pPr algn="just">
              <a:lnSpc>
                <a:spcPct val="150000"/>
              </a:lnSpc>
              <a:spcBef>
                <a:spcPts val="1800"/>
              </a:spcBef>
            </a:pPr>
            <a:r>
              <a:rPr lang="es-EC" sz="1400" dirty="0" smtClean="0"/>
              <a:t>La TIR no es posible obtenerla, debido a las fluctuaciones de los valores del flujo de caja del proyecto, estos han salido positivos y negativos, por lo que no es posible obtener un valor representativo de la Tasa Interna de Retorno.</a:t>
            </a:r>
          </a:p>
          <a:p>
            <a:pPr algn="just">
              <a:lnSpc>
                <a:spcPct val="150000"/>
              </a:lnSpc>
              <a:spcBef>
                <a:spcPts val="1800"/>
              </a:spcBef>
            </a:pPr>
            <a:r>
              <a:rPr lang="es-EC" sz="1400" dirty="0" smtClean="0"/>
              <a:t>El costo de producción del Kwh para la central es de 33.92 cUSD/Kwh, este valor es mucho mayor que el costo promedio de un parque Eólico en Europa el cuál fluctúa alrededor de 5 cUSD/Kwh, sin embargo este indicador es riesgoso ya que el costo de producción en el Ecuador es menor que el precio de venta de energía regulado por el CONELEC de 12.21 cUSD/Kwh, por lo cual se puede concluir que el proyecto no es económicamente factible.</a:t>
            </a:r>
            <a:endParaRPr lang="es-EC" sz="14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olica-01.jpg"/>
          <p:cNvPicPr>
            <a:picLocks noChangeAspect="1"/>
          </p:cNvPicPr>
          <p:nvPr/>
        </p:nvPicPr>
        <p:blipFill>
          <a:blip r:embed="rId2" cstate="print">
            <a:lum bright="70000" contrast="-70000"/>
          </a:blip>
          <a:stretch>
            <a:fillRect/>
          </a:stretch>
        </p:blipFill>
        <p:spPr>
          <a:xfrm>
            <a:off x="251520" y="188640"/>
            <a:ext cx="8578820" cy="6336704"/>
          </a:xfrm>
          <a:prstGeom prst="rect">
            <a:avLst/>
          </a:prstGeom>
        </p:spPr>
      </p:pic>
      <p:sp>
        <p:nvSpPr>
          <p:cNvPr id="6" name="5 Subtítulo"/>
          <p:cNvSpPr>
            <a:spLocks noGrp="1"/>
          </p:cNvSpPr>
          <p:nvPr>
            <p:ph type="subTitle" idx="1"/>
          </p:nvPr>
        </p:nvSpPr>
        <p:spPr>
          <a:xfrm>
            <a:off x="1371600" y="1628800"/>
            <a:ext cx="6400800" cy="4010000"/>
          </a:xfrm>
        </p:spPr>
        <p:txBody>
          <a:bodyPr>
            <a:noAutofit/>
          </a:bodyPr>
          <a:lstStyle/>
          <a:p>
            <a:r>
              <a:rPr lang="es-EC" sz="8800" b="1" dirty="0" smtClean="0">
                <a:solidFill>
                  <a:schemeClr val="tx1"/>
                </a:solidFill>
              </a:rPr>
              <a:t>GRACIAS POR </a:t>
            </a:r>
            <a:r>
              <a:rPr lang="es-EC" sz="8800" b="1" smtClean="0">
                <a:solidFill>
                  <a:schemeClr val="tx1"/>
                </a:solidFill>
              </a:rPr>
              <a:t>SU ATENCIÓN </a:t>
            </a:r>
            <a:endParaRPr lang="es-EC" sz="8800" b="1"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eolica-01.jpg"/>
          <p:cNvPicPr>
            <a:picLocks noChangeAspect="1"/>
          </p:cNvPicPr>
          <p:nvPr/>
        </p:nvPicPr>
        <p:blipFill>
          <a:blip r:embed="rId2" cstate="print">
            <a:lum bright="70000" contrast="-70000"/>
          </a:blip>
          <a:stretch>
            <a:fillRect/>
          </a:stretch>
        </p:blipFill>
        <p:spPr>
          <a:xfrm>
            <a:off x="251520" y="188640"/>
            <a:ext cx="8578820" cy="6336704"/>
          </a:xfrm>
          <a:prstGeom prst="rect">
            <a:avLst/>
          </a:prstGeom>
        </p:spPr>
      </p:pic>
      <p:sp>
        <p:nvSpPr>
          <p:cNvPr id="5" name="4 Subtítulo"/>
          <p:cNvSpPr>
            <a:spLocks noGrp="1"/>
          </p:cNvSpPr>
          <p:nvPr>
            <p:ph type="subTitle" idx="1"/>
          </p:nvPr>
        </p:nvSpPr>
        <p:spPr>
          <a:xfrm>
            <a:off x="323528" y="404664"/>
            <a:ext cx="8568952" cy="6048672"/>
          </a:xfrm>
        </p:spPr>
        <p:txBody>
          <a:bodyPr/>
          <a:lstStyle/>
          <a:p>
            <a:pPr algn="just"/>
            <a:r>
              <a:rPr lang="es-EC" sz="2800" dirty="0" smtClean="0">
                <a:solidFill>
                  <a:schemeClr val="tx1"/>
                </a:solidFill>
              </a:rPr>
              <a:t>La granja eólica de San Cristóbal es la única instalada y en funcionamiento en todo el Ecuador. Existen otros proyectos que cuentan con estudios definitivos pero no se han llegado a concretar. La siguiente tabla muestra las características de los proyectos que cuentan con la concesión respectiva emitida por el CONELEC.</a:t>
            </a:r>
          </a:p>
          <a:p>
            <a:endParaRPr lang="es-EC" dirty="0"/>
          </a:p>
        </p:txBody>
      </p:sp>
      <p:pic>
        <p:nvPicPr>
          <p:cNvPr id="19458" name="Picture 2"/>
          <p:cNvPicPr>
            <a:picLocks noChangeAspect="1" noChangeArrowheads="1"/>
          </p:cNvPicPr>
          <p:nvPr/>
        </p:nvPicPr>
        <p:blipFill>
          <a:blip r:embed="rId3" cstate="print"/>
          <a:srcRect/>
          <a:stretch>
            <a:fillRect/>
          </a:stretch>
        </p:blipFill>
        <p:spPr bwMode="auto">
          <a:xfrm>
            <a:off x="1691680" y="3140968"/>
            <a:ext cx="6115050" cy="2352675"/>
          </a:xfrm>
          <a:prstGeom prst="rect">
            <a:avLst/>
          </a:prstGeom>
          <a:noFill/>
          <a:ln w="9525">
            <a:noFill/>
            <a:miter lim="800000"/>
            <a:headEnd/>
            <a:tailEnd/>
          </a:ln>
        </p:spPr>
      </p:pic>
      <p:sp>
        <p:nvSpPr>
          <p:cNvPr id="19459" name="AutoShape 3"/>
          <p:cNvSpPr>
            <a:spLocks noChangeArrowheads="1"/>
          </p:cNvSpPr>
          <p:nvPr/>
        </p:nvSpPr>
        <p:spPr bwMode="auto">
          <a:xfrm>
            <a:off x="1835696" y="5661248"/>
            <a:ext cx="5616624" cy="648072"/>
          </a:xfrm>
          <a:prstGeom prst="roundRect">
            <a:avLst>
              <a:gd name="adj" fmla="val 16667"/>
            </a:avLst>
          </a:prstGeom>
          <a:gradFill rotWithShape="1">
            <a:gsLst>
              <a:gs pos="0">
                <a:srgbClr val="EAF1DD">
                  <a:alpha val="67000"/>
                </a:srgbClr>
              </a:gs>
              <a:gs pos="100000">
                <a:srgbClr val="D6E3BC">
                  <a:alpha val="64999"/>
                </a:srgbClr>
              </a:gs>
            </a:gsLst>
            <a:path path="shape">
              <a:fillToRect l="50000" t="50000" r="50000" b="50000"/>
            </a:path>
          </a:gradFill>
          <a:ln w="9525">
            <a:no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Arial" pitchFamily="34" charset="0"/>
                <a:cs typeface="Arial" pitchFamily="34" charset="0"/>
              </a:rPr>
              <a:t>Proyectos eólicos que cuentan con concesión por parte </a:t>
            </a:r>
            <a:r>
              <a:rPr kumimoji="0" lang="es-EC" sz="1400" b="0" i="0" u="none" strike="noStrike" cap="none" normalizeH="0" dirty="0" smtClean="0">
                <a:ln>
                  <a:noFill/>
                </a:ln>
                <a:solidFill>
                  <a:schemeClr val="tx1"/>
                </a:solidFill>
                <a:effectLst/>
                <a:latin typeface="Arial" pitchFamily="34" charset="0"/>
                <a:cs typeface="Arial" pitchFamily="34" charset="0"/>
              </a:rPr>
              <a:t> </a:t>
            </a:r>
            <a:r>
              <a:rPr kumimoji="0" lang="es-EC" sz="1400" b="0" i="0" u="none" strike="noStrike" cap="none" normalizeH="0" baseline="0" dirty="0" smtClean="0">
                <a:ln>
                  <a:noFill/>
                </a:ln>
                <a:solidFill>
                  <a:schemeClr val="tx1"/>
                </a:solidFill>
                <a:effectLst/>
                <a:latin typeface="Arial" pitchFamily="34" charset="0"/>
                <a:cs typeface="Arial" pitchFamily="34" charset="0"/>
              </a:rPr>
              <a:t>del CONELEC.</a:t>
            </a:r>
            <a:r>
              <a:rPr kumimoji="0" lang="es-EC" sz="11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eolica-01.jpg"/>
          <p:cNvPicPr>
            <a:picLocks noChangeAspect="1"/>
          </p:cNvPicPr>
          <p:nvPr/>
        </p:nvPicPr>
        <p:blipFill>
          <a:blip r:embed="rId2" cstate="print">
            <a:lum bright="70000" contrast="-70000"/>
          </a:blip>
          <a:stretch>
            <a:fillRect/>
          </a:stretch>
        </p:blipFill>
        <p:spPr>
          <a:xfrm>
            <a:off x="251520" y="188640"/>
            <a:ext cx="8578820" cy="6336704"/>
          </a:xfrm>
          <a:prstGeom prst="rect">
            <a:avLst/>
          </a:prstGeom>
        </p:spPr>
      </p:pic>
      <p:sp>
        <p:nvSpPr>
          <p:cNvPr id="6" name="5 Título"/>
          <p:cNvSpPr>
            <a:spLocks noGrp="1"/>
          </p:cNvSpPr>
          <p:nvPr>
            <p:ph type="title"/>
          </p:nvPr>
        </p:nvSpPr>
        <p:spPr>
          <a:xfrm>
            <a:off x="467544" y="764704"/>
            <a:ext cx="8229600" cy="1143000"/>
          </a:xfrm>
        </p:spPr>
        <p:txBody>
          <a:bodyPr>
            <a:normAutofit fontScale="90000"/>
          </a:bodyPr>
          <a:lstStyle/>
          <a:p>
            <a:pPr lvl="0"/>
            <a:r>
              <a:rPr lang="es-EC" sz="2200" b="1" dirty="0" smtClean="0"/>
              <a:t/>
            </a:r>
            <a:br>
              <a:rPr lang="es-EC" sz="2200" b="1" dirty="0" smtClean="0"/>
            </a:br>
            <a:r>
              <a:rPr lang="es-EC" sz="2200" b="1" dirty="0" smtClean="0"/>
              <a:t/>
            </a:r>
            <a:br>
              <a:rPr lang="es-EC" sz="2200" b="1" dirty="0" smtClean="0"/>
            </a:br>
            <a:r>
              <a:rPr lang="es-EC" sz="2700" b="1" dirty="0" smtClean="0"/>
              <a:t>Aspectos medioambientales</a:t>
            </a:r>
            <a:r>
              <a:rPr lang="es-EC" sz="2200" dirty="0" smtClean="0"/>
              <a:t/>
            </a:r>
            <a:br>
              <a:rPr lang="es-EC" sz="2200" dirty="0" smtClean="0"/>
            </a:br>
            <a:r>
              <a:rPr lang="es-EC" sz="2200" dirty="0" smtClean="0"/>
              <a:t>La energía eólica es beneficiosa porque frena el agotamiento de los combustibles fósiles, que se caracterizan por estar disponibles en una cantidad limitada, además, es inagotable y está exenta de problemas de contaminación.</a:t>
            </a:r>
            <a:r>
              <a:rPr lang="es-EC" dirty="0" smtClean="0"/>
              <a:t/>
            </a:r>
            <a:br>
              <a:rPr lang="es-EC" dirty="0" smtClean="0"/>
            </a:br>
            <a:endParaRPr lang="es-EC" dirty="0"/>
          </a:p>
        </p:txBody>
      </p:sp>
      <p:sp>
        <p:nvSpPr>
          <p:cNvPr id="7" name="6 Marcador de texto"/>
          <p:cNvSpPr>
            <a:spLocks noGrp="1"/>
          </p:cNvSpPr>
          <p:nvPr>
            <p:ph type="body" idx="1"/>
          </p:nvPr>
        </p:nvSpPr>
        <p:spPr>
          <a:xfrm>
            <a:off x="539552" y="2492896"/>
            <a:ext cx="4040188" cy="4702199"/>
          </a:xfrm>
        </p:spPr>
        <p:txBody>
          <a:bodyPr>
            <a:normAutofit fontScale="92500" lnSpcReduction="10000"/>
          </a:bodyPr>
          <a:lstStyle/>
          <a:p>
            <a:endParaRPr lang="es-EC" b="0" dirty="0" smtClean="0"/>
          </a:p>
          <a:p>
            <a:endParaRPr lang="es-EC" b="0" dirty="0" smtClean="0"/>
          </a:p>
          <a:p>
            <a:endParaRPr lang="es-EC" b="0" dirty="0" smtClean="0"/>
          </a:p>
          <a:p>
            <a:endParaRPr lang="es-EC" b="0" dirty="0" smtClean="0"/>
          </a:p>
          <a:p>
            <a:endParaRPr lang="es-EC" b="0" dirty="0" smtClean="0"/>
          </a:p>
          <a:p>
            <a:r>
              <a:rPr lang="es-EC" sz="2600" b="0" dirty="0" smtClean="0"/>
              <a:t>Beneficios de Producción de Energía Eólica</a:t>
            </a:r>
          </a:p>
          <a:p>
            <a:endParaRPr lang="es-EC" sz="2600" b="0" dirty="0" smtClean="0"/>
          </a:p>
          <a:p>
            <a:pPr marL="0" lvl="1">
              <a:buFont typeface="Arial" pitchFamily="34" charset="0"/>
              <a:buChar char="•"/>
            </a:pPr>
            <a:r>
              <a:rPr lang="es-EC" sz="2200" b="0" dirty="0" smtClean="0"/>
              <a:t> No se contribuye a la lluvia ácida.</a:t>
            </a:r>
            <a:endParaRPr lang="es-EC" sz="1900" b="0" dirty="0" smtClean="0"/>
          </a:p>
          <a:p>
            <a:pPr marL="0" lvl="1">
              <a:buFont typeface="Arial" pitchFamily="34" charset="0"/>
              <a:buChar char="•"/>
            </a:pPr>
            <a:r>
              <a:rPr lang="es-EC" sz="2200" b="0" dirty="0" smtClean="0"/>
              <a:t>No se contribuye al efecto invernadero.</a:t>
            </a:r>
            <a:endParaRPr lang="es-EC" sz="1900" b="0" dirty="0" smtClean="0"/>
          </a:p>
          <a:p>
            <a:pPr marL="0" lvl="1">
              <a:buFont typeface="Arial" pitchFamily="34" charset="0"/>
              <a:buChar char="•"/>
            </a:pPr>
            <a:r>
              <a:rPr lang="es-EC" sz="2200" b="0" dirty="0" smtClean="0"/>
              <a:t>Es una fuente de energía segura, renovable, limpia e inagotable.</a:t>
            </a:r>
            <a:endParaRPr lang="es-EC" sz="1900" b="0" dirty="0" smtClean="0"/>
          </a:p>
          <a:p>
            <a:pPr>
              <a:buFont typeface="Arial" pitchFamily="34" charset="0"/>
              <a:buChar char="•"/>
            </a:pPr>
            <a:endParaRPr lang="es-EC" dirty="0" smtClean="0"/>
          </a:p>
          <a:p>
            <a:pPr>
              <a:buFont typeface="Arial" pitchFamily="34" charset="0"/>
              <a:buChar char="•"/>
            </a:pPr>
            <a:endParaRPr lang="es-EC" dirty="0" smtClean="0"/>
          </a:p>
          <a:p>
            <a:pPr>
              <a:buFont typeface="Arial" pitchFamily="34" charset="0"/>
              <a:buChar char="•"/>
            </a:pPr>
            <a:endParaRPr lang="es-EC" dirty="0" smtClean="0"/>
          </a:p>
          <a:p>
            <a:endParaRPr lang="es-EC" dirty="0"/>
          </a:p>
        </p:txBody>
      </p:sp>
      <p:sp>
        <p:nvSpPr>
          <p:cNvPr id="9" name="8 Marcador de texto"/>
          <p:cNvSpPr>
            <a:spLocks noGrp="1"/>
          </p:cNvSpPr>
          <p:nvPr>
            <p:ph type="body" sz="quarter" idx="3"/>
          </p:nvPr>
        </p:nvSpPr>
        <p:spPr>
          <a:xfrm>
            <a:off x="4355976" y="2537519"/>
            <a:ext cx="4041775" cy="4320481"/>
          </a:xfrm>
        </p:spPr>
        <p:txBody>
          <a:bodyPr>
            <a:normAutofit/>
          </a:bodyPr>
          <a:lstStyle/>
          <a:p>
            <a:r>
              <a:rPr lang="es-EC" b="0" dirty="0" smtClean="0"/>
              <a:t>Afecciones al Medio Ambiente:</a:t>
            </a:r>
          </a:p>
          <a:p>
            <a:endParaRPr lang="es-EC" sz="1800" b="0" dirty="0" smtClean="0"/>
          </a:p>
          <a:p>
            <a:endParaRPr lang="es-EC" sz="1400" b="0" dirty="0" smtClean="0"/>
          </a:p>
          <a:p>
            <a:pPr marL="0" lvl="1">
              <a:buFont typeface="Arial" pitchFamily="34" charset="0"/>
              <a:buChar char="•"/>
            </a:pPr>
            <a:r>
              <a:rPr lang="es-EC" b="0" dirty="0" smtClean="0"/>
              <a:t> Alteración Paisajística</a:t>
            </a:r>
            <a:endParaRPr lang="es-EC" sz="1800" b="0" dirty="0" smtClean="0"/>
          </a:p>
          <a:p>
            <a:pPr marL="0" lvl="1">
              <a:buFont typeface="Arial" pitchFamily="34" charset="0"/>
              <a:buChar char="•"/>
            </a:pPr>
            <a:r>
              <a:rPr lang="es-EC" b="0" dirty="0" smtClean="0"/>
              <a:t> Reducida afección sobre las aves</a:t>
            </a:r>
            <a:endParaRPr lang="es-EC" sz="1800" b="0" dirty="0" smtClean="0"/>
          </a:p>
          <a:p>
            <a:pPr marL="0" lvl="1">
              <a:buFont typeface="Arial" pitchFamily="34" charset="0"/>
              <a:buChar char="•"/>
            </a:pPr>
            <a:r>
              <a:rPr lang="es-EC" b="0" dirty="0" smtClean="0"/>
              <a:t> Las acciones de obra civil</a:t>
            </a:r>
            <a:endParaRPr lang="es-EC" sz="1800" b="0" dirty="0" smtClean="0"/>
          </a:p>
          <a:p>
            <a:pPr marL="0" lvl="1">
              <a:buFont typeface="Arial" pitchFamily="34" charset="0"/>
              <a:buChar char="•"/>
            </a:pPr>
            <a:r>
              <a:rPr lang="es-EC" b="0" dirty="0" smtClean="0"/>
              <a:t> El impacto visual </a:t>
            </a:r>
            <a:endParaRPr lang="es-EC" sz="1800" b="0" dirty="0" smtClean="0"/>
          </a:p>
          <a:p>
            <a:endParaRPr lang="es-EC" dirty="0" smtClean="0"/>
          </a:p>
          <a:p>
            <a:r>
              <a:rPr lang="es-EC" dirty="0" smtClean="0"/>
              <a:t> </a:t>
            </a:r>
          </a:p>
          <a:p>
            <a:endParaRPr lang="es-EC"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696</TotalTime>
  <Words>5373</Words>
  <Application>Microsoft Office PowerPoint</Application>
  <PresentationFormat>Presentación en pantalla (4:3)</PresentationFormat>
  <Paragraphs>487</Paragraphs>
  <Slides>77</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77</vt:i4>
      </vt:variant>
    </vt:vector>
  </HeadingPairs>
  <TitlesOfParts>
    <vt:vector size="79" baseType="lpstr">
      <vt:lpstr>Tema de Office</vt:lpstr>
      <vt:lpstr>Hoja de cálculo</vt:lpstr>
      <vt:lpstr>“Producción de Electricidad mediante el aprovechamiento de la energía eólica. Aspectos técnicos y económicos”</vt:lpstr>
      <vt:lpstr>Diapositiva 2</vt:lpstr>
      <vt:lpstr>Diapositiva 3</vt:lpstr>
      <vt:lpstr>Diapositiva 4</vt:lpstr>
      <vt:lpstr>Diapositiva 5</vt:lpstr>
      <vt:lpstr>Diapositiva 6</vt:lpstr>
      <vt:lpstr>Diapositiva 7</vt:lpstr>
      <vt:lpstr>Diapositiva 8</vt:lpstr>
      <vt:lpstr>  Aspectos medioambientales La energía eólica es beneficiosa porque frena el agotamiento de los combustibles fósiles, que se caracterizan por estar disponibles en una cantidad limitada, además, es inagotable y está exenta de problemas de contaminación. </vt:lpstr>
      <vt:lpstr>Diapositiva 10</vt:lpstr>
      <vt:lpstr>Constitución de aerogeneradores</vt:lpstr>
      <vt:lpstr>Diapositiva 12</vt:lpstr>
      <vt:lpstr>Diapositiva 13</vt:lpstr>
      <vt:lpstr>Diapositiva 14</vt:lpstr>
      <vt:lpstr>Diapositiva 15</vt:lpstr>
      <vt:lpstr>Diapositiva 16</vt:lpstr>
      <vt:lpstr>Diapositiva 17</vt:lpstr>
      <vt:lpstr>Diapositiva 18</vt:lpstr>
      <vt:lpstr>Diapositiva 19</vt:lpstr>
      <vt:lpstr>La energía del viento</vt:lpstr>
      <vt:lpstr>La energía del viento</vt:lpstr>
      <vt:lpstr>La energía del viento</vt:lpstr>
      <vt:lpstr>La energía del viento</vt:lpstr>
      <vt:lpstr>La energía del viento</vt:lpstr>
      <vt:lpstr>La energía del viento</vt:lpstr>
      <vt:lpstr>Medición del recurso</vt:lpstr>
      <vt:lpstr>Medición del recurso</vt:lpstr>
      <vt:lpstr>Factores considerados para la ubicación de los aerogeneradores </vt:lpstr>
      <vt:lpstr>Efectos debido a obstáculos</vt:lpstr>
      <vt:lpstr>Efectos debido a obstáculos</vt:lpstr>
      <vt:lpstr>Efectos Aceleradores</vt:lpstr>
      <vt:lpstr>La energía del viento</vt:lpstr>
      <vt:lpstr>La energía del viento</vt:lpstr>
      <vt:lpstr>La energía del viento</vt:lpstr>
      <vt:lpstr>La energía del viento</vt:lpstr>
      <vt:lpstr>La energía del viento</vt:lpstr>
      <vt:lpstr>La energía del viento</vt:lpstr>
      <vt:lpstr>Diapositiva 38</vt:lpstr>
      <vt:lpstr>Diapositiva 39</vt:lpstr>
      <vt:lpstr>Diapositiva 40</vt:lpstr>
      <vt:lpstr> </vt:lpstr>
      <vt:lpstr> </vt:lpstr>
      <vt:lpstr>Diapositiva 43</vt:lpstr>
      <vt:lpstr>Diapositiva 44</vt:lpstr>
      <vt:lpstr>Diapositiva 45</vt:lpstr>
      <vt:lpstr>Diapositiva 46</vt:lpstr>
      <vt:lpstr>Diapositiva 47</vt:lpstr>
      <vt:lpstr>Análisis Económico</vt:lpstr>
      <vt:lpstr>Análisis Económico</vt:lpstr>
      <vt:lpstr>Análisis Económico </vt:lpstr>
      <vt:lpstr>Análisis Económico</vt:lpstr>
      <vt:lpstr>Análisis Económico</vt:lpstr>
      <vt:lpstr>Análisis Económico</vt:lpstr>
      <vt:lpstr>Análisis Económico</vt:lpstr>
      <vt:lpstr>Eólica San Cristóbal 2.4Mw</vt:lpstr>
      <vt:lpstr>Diapositiva 56</vt:lpstr>
      <vt:lpstr>Eólica San Cristóbal 2.4 Mw </vt:lpstr>
      <vt:lpstr>Eólica San Cristóbal 2.4 Mw </vt:lpstr>
      <vt:lpstr>Financiamiento</vt:lpstr>
      <vt:lpstr>Inversión inicial</vt:lpstr>
      <vt:lpstr>Producción anual de Energía</vt:lpstr>
      <vt:lpstr>Producción anual de Energía</vt:lpstr>
      <vt:lpstr>Precio promedio de Venta del Kwh </vt:lpstr>
      <vt:lpstr>Ingresos Anuales </vt:lpstr>
      <vt:lpstr>Ingresos Anuales</vt:lpstr>
      <vt:lpstr>Ingresos Anuales</vt:lpstr>
      <vt:lpstr>Egresos Anuales</vt:lpstr>
      <vt:lpstr>Utilidad Neta </vt:lpstr>
      <vt:lpstr>Tasa de interés</vt:lpstr>
      <vt:lpstr>Flujo de Caja</vt:lpstr>
      <vt:lpstr>Costo de producción por Kwh</vt:lpstr>
      <vt:lpstr>Conclusiones</vt:lpstr>
      <vt:lpstr>Conclusiones</vt:lpstr>
      <vt:lpstr>Conclusiones</vt:lpstr>
      <vt:lpstr>Conclusiones</vt:lpstr>
      <vt:lpstr>Conclusiones</vt:lpstr>
      <vt:lpstr>Diapositiva 77</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“Producción de electricidad mediante el aprovechamiento de la energía eólica. Aspectos técnicos y económicos</dc:title>
  <dc:creator>Carlos</dc:creator>
  <cp:lastModifiedBy>Carlos</cp:lastModifiedBy>
  <cp:revision>76</cp:revision>
  <dcterms:created xsi:type="dcterms:W3CDTF">2010-07-06T04:10:19Z</dcterms:created>
  <dcterms:modified xsi:type="dcterms:W3CDTF">2010-07-07T05:51:27Z</dcterms:modified>
</cp:coreProperties>
</file>