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heme/themeOverride5.xml" ContentType="application/vnd.openxmlformats-officedocument.themeOverride+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heme/themeOverride3.xml" ContentType="application/vnd.openxmlformats-officedocument.themeOverr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94" r:id="rId30"/>
    <p:sldId id="293" r:id="rId31"/>
    <p:sldId id="295" r:id="rId32"/>
    <p:sldId id="284" r:id="rId33"/>
    <p:sldId id="285" r:id="rId34"/>
    <p:sldId id="286" r:id="rId35"/>
    <p:sldId id="287" r:id="rId36"/>
    <p:sldId id="288" r:id="rId37"/>
    <p:sldId id="289" r:id="rId38"/>
    <p:sldId id="290" r:id="rId39"/>
    <p:sldId id="291" r:id="rId40"/>
    <p:sldId id="292" r:id="rId4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034D10D-A012-4C68-81F3-DC308BA51E79}" type="datetimeFigureOut">
              <a:rPr lang="es-ES"/>
              <a:pPr>
                <a:defRPr/>
              </a:pPr>
              <a:t>30/06/2010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D757A1F-4FB1-4538-9934-C1C22F1B8BA8}"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1203"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120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551C36-E46E-4AE0-B559-011DE23ED23D}" type="slidenum">
              <a:rPr lang="es-ES"/>
              <a:pPr fontAlgn="base">
                <a:spcBef>
                  <a:spcPct val="0"/>
                </a:spcBef>
                <a:spcAft>
                  <a:spcPct val="0"/>
                </a:spcAft>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041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042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9CA3024-A180-4EE0-A2BB-0EDA08B7404F}" type="slidenum">
              <a:rPr lang="es-ES"/>
              <a:pPr fontAlgn="base">
                <a:spcBef>
                  <a:spcPct val="0"/>
                </a:spcBef>
                <a:spcAft>
                  <a:spcPct val="0"/>
                </a:spcAft>
              </a:pPr>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1443"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144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6F3F9E5-06C7-4B8E-9CB1-82A8F6F7749F}" type="slidenum">
              <a:rPr lang="es-ES"/>
              <a:pPr fontAlgn="base">
                <a:spcBef>
                  <a:spcPct val="0"/>
                </a:spcBef>
                <a:spcAft>
                  <a:spcPct val="0"/>
                </a:spcAft>
              </a:pPr>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246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246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35B553-74F8-4567-87BE-0537F9E15C4B}" type="slidenum">
              <a:rPr lang="es-ES"/>
              <a:pPr fontAlgn="base">
                <a:spcBef>
                  <a:spcPct val="0"/>
                </a:spcBef>
                <a:spcAft>
                  <a:spcPct val="0"/>
                </a:spcAft>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349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349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46DABA-47B9-4263-9C51-2763153BA385}" type="slidenum">
              <a:rPr lang="es-ES"/>
              <a:pPr fontAlgn="base">
                <a:spcBef>
                  <a:spcPct val="0"/>
                </a:spcBef>
                <a:spcAft>
                  <a:spcPct val="0"/>
                </a:spcAft>
              </a:pPr>
              <a:t>13</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451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451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0DF38E-4614-4D72-8B02-B7B12EFD4991}" type="slidenum">
              <a:rPr lang="es-ES"/>
              <a:pPr fontAlgn="base">
                <a:spcBef>
                  <a:spcPct val="0"/>
                </a:spcBef>
                <a:spcAft>
                  <a:spcPct val="0"/>
                </a:spcAft>
              </a:pPr>
              <a:t>14</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553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554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5207C28-8047-4A7B-A7D4-CDAEBE2A0018}" type="slidenum">
              <a:rPr lang="es-ES"/>
              <a:pPr fontAlgn="base">
                <a:spcBef>
                  <a:spcPct val="0"/>
                </a:spcBef>
                <a:spcAft>
                  <a:spcPct val="0"/>
                </a:spcAft>
              </a:pPr>
              <a:t>15</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6563"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656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C73E5C7-523C-4B56-A629-7EE2C9F3FFB6}" type="slidenum">
              <a:rPr lang="es-ES"/>
              <a:pPr fontAlgn="base">
                <a:spcBef>
                  <a:spcPct val="0"/>
                </a:spcBef>
                <a:spcAft>
                  <a:spcPct val="0"/>
                </a:spcAft>
              </a:pPr>
              <a:t>16</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758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758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63FE405-74C1-44B9-B7FD-C2AF749E1C36}" type="slidenum">
              <a:rPr lang="es-ES"/>
              <a:pPr fontAlgn="base">
                <a:spcBef>
                  <a:spcPct val="0"/>
                </a:spcBef>
                <a:spcAft>
                  <a:spcPct val="0"/>
                </a:spcAft>
              </a:pPr>
              <a:t>17</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861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861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2E0A96-BB10-4CDE-8471-9DAB4318F81C}" type="slidenum">
              <a:rPr lang="es-ES"/>
              <a:pPr fontAlgn="base">
                <a:spcBef>
                  <a:spcPct val="0"/>
                </a:spcBef>
                <a:spcAft>
                  <a:spcPct val="0"/>
                </a:spcAft>
              </a:pPr>
              <a:t>18</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963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963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D2F4E7-00A5-4553-9C2E-9B5FB7E48F83}" type="slidenum">
              <a:rPr lang="es-ES"/>
              <a:pPr fontAlgn="base">
                <a:spcBef>
                  <a:spcPct val="0"/>
                </a:spcBef>
                <a:spcAft>
                  <a:spcPct val="0"/>
                </a:spcAft>
              </a:pPr>
              <a:t>19</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22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163216E-A81E-433B-9503-DAA52F902F73}" type="slidenum">
              <a:rPr lang="es-ES"/>
              <a:pPr fontAlgn="base">
                <a:spcBef>
                  <a:spcPct val="0"/>
                </a:spcBef>
                <a:spcAft>
                  <a:spcPct val="0"/>
                </a:spcAft>
              </a:pPr>
              <a:t>2</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065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066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A17CDD-2771-434F-B64D-0F35A06CD11D}" type="slidenum">
              <a:rPr lang="es-ES"/>
              <a:pPr fontAlgn="base">
                <a:spcBef>
                  <a:spcPct val="0"/>
                </a:spcBef>
                <a:spcAft>
                  <a:spcPct val="0"/>
                </a:spcAft>
              </a:pPr>
              <a:t>20</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1683"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68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8EA983-7BE9-45AA-BC82-3E7EE7EF75FB}" type="slidenum">
              <a:rPr lang="es-ES"/>
              <a:pPr fontAlgn="base">
                <a:spcBef>
                  <a:spcPct val="0"/>
                </a:spcBef>
                <a:spcAft>
                  <a:spcPct val="0"/>
                </a:spcAft>
              </a:pPr>
              <a:t>21</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270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270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800DE4-9BDE-48A4-B2E4-B7A2E2065FE0}" type="slidenum">
              <a:rPr lang="es-ES"/>
              <a:pPr fontAlgn="base">
                <a:spcBef>
                  <a:spcPct val="0"/>
                </a:spcBef>
                <a:spcAft>
                  <a:spcPct val="0"/>
                </a:spcAft>
              </a:pPr>
              <a:t>22</a:t>
            </a:fld>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373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373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E71836-CEDB-420A-9926-07404A3EECB9}" type="slidenum">
              <a:rPr lang="es-ES"/>
              <a:pPr fontAlgn="base">
                <a:spcBef>
                  <a:spcPct val="0"/>
                </a:spcBef>
                <a:spcAft>
                  <a:spcPct val="0"/>
                </a:spcAft>
              </a:pPr>
              <a:t>23</a:t>
            </a:fld>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475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475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96EEBB-039A-45E2-AE51-765A9FC546C9}" type="slidenum">
              <a:rPr lang="es-ES"/>
              <a:pPr fontAlgn="base">
                <a:spcBef>
                  <a:spcPct val="0"/>
                </a:spcBef>
                <a:spcAft>
                  <a:spcPct val="0"/>
                </a:spcAft>
              </a:pPr>
              <a:t>24</a:t>
            </a:fld>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577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578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7174951-65C9-4F56-9932-F8611F2CF376}" type="slidenum">
              <a:rPr lang="es-ES"/>
              <a:pPr fontAlgn="base">
                <a:spcBef>
                  <a:spcPct val="0"/>
                </a:spcBef>
                <a:spcAft>
                  <a:spcPct val="0"/>
                </a:spcAft>
              </a:pPr>
              <a:t>25</a:t>
            </a:fld>
            <a:endParaRPr lang="es-E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6803"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680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CCC8A5-F1F8-404F-81B3-F1BCF05313F4}" type="slidenum">
              <a:rPr lang="es-ES"/>
              <a:pPr fontAlgn="base">
                <a:spcBef>
                  <a:spcPct val="0"/>
                </a:spcBef>
                <a:spcAft>
                  <a:spcPct val="0"/>
                </a:spcAft>
              </a:pPr>
              <a:t>26</a:t>
            </a:fld>
            <a:endParaRPr lang="es-E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782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782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01096A-0A50-4497-A27C-63345D326CDB}" type="slidenum">
              <a:rPr lang="es-ES"/>
              <a:pPr fontAlgn="base">
                <a:spcBef>
                  <a:spcPct val="0"/>
                </a:spcBef>
                <a:spcAft>
                  <a:spcPct val="0"/>
                </a:spcAft>
              </a:pPr>
              <a:t>27</a:t>
            </a:fld>
            <a:endParaRPr lang="es-E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885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885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AACD67-DD1B-4D0C-99D8-FD7795196A91}" type="slidenum">
              <a:rPr lang="es-ES"/>
              <a:pPr fontAlgn="base">
                <a:spcBef>
                  <a:spcPct val="0"/>
                </a:spcBef>
                <a:spcAft>
                  <a:spcPct val="0"/>
                </a:spcAft>
              </a:pPr>
              <a:t>28</a:t>
            </a:fld>
            <a:endParaRPr lang="es-E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987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987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273335-A21D-4691-A2DF-F124BDF1E5C4}" type="slidenum">
              <a:rPr lang="es-ES"/>
              <a:pPr fontAlgn="base">
                <a:spcBef>
                  <a:spcPct val="0"/>
                </a:spcBef>
                <a:spcAft>
                  <a:spcPct val="0"/>
                </a:spcAft>
              </a:pPr>
              <a:t>29</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325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325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7984D0-4F97-4712-84A6-D0868F5732BF}" type="slidenum">
              <a:rPr lang="es-ES"/>
              <a:pPr fontAlgn="base">
                <a:spcBef>
                  <a:spcPct val="0"/>
                </a:spcBef>
                <a:spcAft>
                  <a:spcPct val="0"/>
                </a:spcAft>
              </a:pPr>
              <a:t>3</a:t>
            </a:fld>
            <a:endParaRPr lang="es-E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8089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090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2A6CA02-264B-40DC-B415-CA546B644DD2}" type="slidenum">
              <a:rPr lang="es-ES"/>
              <a:pPr fontAlgn="base">
                <a:spcBef>
                  <a:spcPct val="0"/>
                </a:spcBef>
                <a:spcAft>
                  <a:spcPct val="0"/>
                </a:spcAft>
              </a:pPr>
              <a:t>30</a:t>
            </a:fld>
            <a:endParaRPr lang="es-E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81923"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192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F0E0A1-7B89-4A01-88B7-63958433325B}" type="slidenum">
              <a:rPr lang="es-ES"/>
              <a:pPr fontAlgn="base">
                <a:spcBef>
                  <a:spcPct val="0"/>
                </a:spcBef>
                <a:spcAft>
                  <a:spcPct val="0"/>
                </a:spcAft>
              </a:pPr>
              <a:t>31</a:t>
            </a:fld>
            <a:endParaRPr lang="es-E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8294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294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8FBE35-607E-47D4-A850-91C981324410}" type="slidenum">
              <a:rPr lang="es-ES"/>
              <a:pPr fontAlgn="base">
                <a:spcBef>
                  <a:spcPct val="0"/>
                </a:spcBef>
                <a:spcAft>
                  <a:spcPct val="0"/>
                </a:spcAft>
              </a:pPr>
              <a:t>32</a:t>
            </a:fld>
            <a:endParaRPr lang="es-E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8397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397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737673C-1D7B-44BF-B44B-00EECC7C7FFC}" type="slidenum">
              <a:rPr lang="es-ES"/>
              <a:pPr fontAlgn="base">
                <a:spcBef>
                  <a:spcPct val="0"/>
                </a:spcBef>
                <a:spcAft>
                  <a:spcPct val="0"/>
                </a:spcAft>
              </a:pPr>
              <a:t>33</a:t>
            </a:fld>
            <a:endParaRPr lang="es-E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8499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499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8727623-E64B-4C0F-A024-6500B29515FB}" type="slidenum">
              <a:rPr lang="es-ES"/>
              <a:pPr fontAlgn="base">
                <a:spcBef>
                  <a:spcPct val="0"/>
                </a:spcBef>
                <a:spcAft>
                  <a:spcPct val="0"/>
                </a:spcAft>
              </a:pPr>
              <a:t>34</a:t>
            </a:fld>
            <a:endParaRPr lang="es-E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8601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602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433C73-5640-4E35-966C-86F3A456276A}" type="slidenum">
              <a:rPr lang="es-ES"/>
              <a:pPr fontAlgn="base">
                <a:spcBef>
                  <a:spcPct val="0"/>
                </a:spcBef>
                <a:spcAft>
                  <a:spcPct val="0"/>
                </a:spcAft>
              </a:pPr>
              <a:t>35</a:t>
            </a:fld>
            <a:endParaRPr lang="es-E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87043"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704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43D6C1-A5D9-408F-88DB-9CC2DACE7525}" type="slidenum">
              <a:rPr lang="es-ES"/>
              <a:pPr fontAlgn="base">
                <a:spcBef>
                  <a:spcPct val="0"/>
                </a:spcBef>
                <a:spcAft>
                  <a:spcPct val="0"/>
                </a:spcAft>
              </a:pPr>
              <a:t>36</a:t>
            </a:fld>
            <a:endParaRPr lang="es-E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8806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806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EF48C46-12B3-4E9D-9473-4F84030D5282}" type="slidenum">
              <a:rPr lang="es-ES"/>
              <a:pPr fontAlgn="base">
                <a:spcBef>
                  <a:spcPct val="0"/>
                </a:spcBef>
                <a:spcAft>
                  <a:spcPct val="0"/>
                </a:spcAft>
              </a:pPr>
              <a:t>37</a:t>
            </a:fld>
            <a:endParaRPr lang="es-E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8909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909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11649A-F11E-4F5C-B04B-EA0CC2D70F97}" type="slidenum">
              <a:rPr lang="es-ES"/>
              <a:pPr fontAlgn="base">
                <a:spcBef>
                  <a:spcPct val="0"/>
                </a:spcBef>
                <a:spcAft>
                  <a:spcPct val="0"/>
                </a:spcAft>
              </a:pPr>
              <a:t>38</a:t>
            </a:fld>
            <a:endParaRPr lang="es-E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9011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011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369521B-345A-4535-8F89-31FBAC086452}" type="slidenum">
              <a:rPr lang="es-ES"/>
              <a:pPr fontAlgn="base">
                <a:spcBef>
                  <a:spcPct val="0"/>
                </a:spcBef>
                <a:spcAft>
                  <a:spcPct val="0"/>
                </a:spcAft>
              </a:pPr>
              <a:t>39</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427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427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CA8472-0247-47EF-9E48-AC0121A36350}" type="slidenum">
              <a:rPr lang="es-ES"/>
              <a:pPr fontAlgn="base">
                <a:spcBef>
                  <a:spcPct val="0"/>
                </a:spcBef>
                <a:spcAft>
                  <a:spcPct val="0"/>
                </a:spcAft>
              </a:pPr>
              <a:t>4</a:t>
            </a:fld>
            <a:endParaRPr lang="es-E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9113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9114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AEEC9B-92AE-4238-8872-E6274600CC5F}" type="slidenum">
              <a:rPr lang="es-ES"/>
              <a:pPr fontAlgn="base">
                <a:spcBef>
                  <a:spcPct val="0"/>
                </a:spcBef>
                <a:spcAft>
                  <a:spcPct val="0"/>
                </a:spcAft>
              </a:pPr>
              <a:t>40</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529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530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8BBEC18-A5AC-4CE6-8481-2FFEC366DBBB}" type="slidenum">
              <a:rPr lang="es-ES"/>
              <a:pPr fontAlgn="base">
                <a:spcBef>
                  <a:spcPct val="0"/>
                </a:spcBef>
                <a:spcAft>
                  <a:spcPct val="0"/>
                </a:spcAft>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6323"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632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0DDE269-8D16-4E9A-89EB-40849EA1C7C0}" type="slidenum">
              <a:rPr lang="es-ES"/>
              <a:pPr fontAlgn="base">
                <a:spcBef>
                  <a:spcPct val="0"/>
                </a:spcBef>
                <a:spcAft>
                  <a:spcPct val="0"/>
                </a:spcAft>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734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734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84DEC8-D859-4E12-8E02-FC3D14DD29DD}" type="slidenum">
              <a:rPr lang="es-ES"/>
              <a:pPr fontAlgn="base">
                <a:spcBef>
                  <a:spcPct val="0"/>
                </a:spcBef>
                <a:spcAft>
                  <a:spcPct val="0"/>
                </a:spcAft>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837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837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7B2A9DB-D49D-45AD-804D-8472321106A5}" type="slidenum">
              <a:rPr lang="es-ES"/>
              <a:pPr fontAlgn="base">
                <a:spcBef>
                  <a:spcPct val="0"/>
                </a:spcBef>
                <a:spcAft>
                  <a:spcPct val="0"/>
                </a:spcAft>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939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813A2E-2EF8-4FBF-9164-4D9D634C92A6}" type="slidenum">
              <a:rPr lang="es-ES"/>
              <a:pPr fontAlgn="base">
                <a:spcBef>
                  <a:spcPct val="0"/>
                </a:spcBef>
                <a:spcAft>
                  <a:spcPct val="0"/>
                </a:spcAft>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16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6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pic>
        <p:nvPicPr>
          <p:cNvPr id="11" name="Imagen 1" descr="espol1"/>
          <p:cNvPicPr>
            <a:picLocks noChangeAspect="1" noChangeArrowheads="1"/>
          </p:cNvPicPr>
          <p:nvPr userDrawn="1"/>
        </p:nvPicPr>
        <p:blipFill>
          <a:blip r:embed="rId3"/>
          <a:srcRect/>
          <a:stretch>
            <a:fillRect/>
          </a:stretch>
        </p:blipFill>
        <p:spPr bwMode="auto">
          <a:xfrm>
            <a:off x="642938" y="5429250"/>
            <a:ext cx="1214437" cy="1265238"/>
          </a:xfrm>
          <a:prstGeom prst="rect">
            <a:avLst/>
          </a:prstGeom>
          <a:noFill/>
          <a:ln w="9525">
            <a:noFill/>
            <a:miter lim="800000"/>
            <a:headEnd/>
            <a:tailEnd/>
          </a:ln>
        </p:spPr>
      </p:pic>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2" name="29 Marcador de fecha"/>
          <p:cNvSpPr>
            <a:spLocks noGrp="1"/>
          </p:cNvSpPr>
          <p:nvPr>
            <p:ph type="dt" sz="half" idx="10"/>
          </p:nvPr>
        </p:nvSpPr>
        <p:spPr/>
        <p:txBody>
          <a:bodyPr/>
          <a:lstStyle>
            <a:lvl1pPr>
              <a:defRPr smtClean="0">
                <a:solidFill>
                  <a:srgbClr val="FFFFFF"/>
                </a:solidFill>
              </a:defRPr>
            </a:lvl1pPr>
            <a:extLst/>
          </a:lstStyle>
          <a:p>
            <a:pPr>
              <a:defRPr/>
            </a:pPr>
            <a:fld id="{DD822363-EBA1-4DEA-A36A-29C05D95A4DF}" type="datetimeFigureOut">
              <a:rPr lang="es-ES"/>
              <a:pPr>
                <a:defRPr/>
              </a:pPr>
              <a:t>30/06/2010</a:t>
            </a:fld>
            <a:endParaRPr lang="es-ES"/>
          </a:p>
        </p:txBody>
      </p:sp>
      <p:sp>
        <p:nvSpPr>
          <p:cNvPr id="13"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ES"/>
          </a:p>
        </p:txBody>
      </p:sp>
      <p:sp>
        <p:nvSpPr>
          <p:cNvPr id="14" name="26 Marcador de número de diapositiva"/>
          <p:cNvSpPr>
            <a:spLocks noGrp="1"/>
          </p:cNvSpPr>
          <p:nvPr>
            <p:ph type="sldNum" sz="quarter" idx="12"/>
          </p:nvPr>
        </p:nvSpPr>
        <p:spPr/>
        <p:txBody>
          <a:bodyPr/>
          <a:lstStyle>
            <a:lvl1pPr>
              <a:defRPr smtClean="0">
                <a:solidFill>
                  <a:srgbClr val="FFFFFF"/>
                </a:solidFill>
              </a:defRPr>
            </a:lvl1pPr>
            <a:extLst/>
          </a:lstStyle>
          <a:p>
            <a:pPr>
              <a:defRPr/>
            </a:pPr>
            <a:fld id="{02268585-C4D4-4F36-8A07-61197C4C63D7}" type="slidenum">
              <a:rPr lang="es-ES"/>
              <a:pPr>
                <a:defRPr/>
              </a:pPr>
              <a:t>‹Nº›</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nodeType="clickEffect">
                                  <p:stCondLst>
                                    <p:cond delay="0"/>
                                  </p:stCondLst>
                                  <p:childTnLst>
                                    <p:animEffect transition="out" filter="diamond(in)">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CCB2DF82-2E57-4DDC-9DCB-5FD27426DF7A}" type="datetimeFigureOut">
              <a:rPr lang="es-ES"/>
              <a:pPr>
                <a:defRPr/>
              </a:pPr>
              <a:t>30/06/2010</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0B0314B8-EEB5-4BB1-87F6-D2DB641ED439}"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74F959AA-5D66-4A85-999A-747FCDEF7745}" type="datetimeFigureOut">
              <a:rPr lang="es-ES"/>
              <a:pPr>
                <a:defRPr/>
              </a:pPr>
              <a:t>30/06/2010</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BE3978CE-20E6-4EA2-ABDB-2A6090401772}"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fld id="{20CC01B4-BD50-499B-8C9D-963E2FFED277}" type="datetimeFigureOut">
              <a:rPr lang="es-ES"/>
              <a:pPr>
                <a:defRPr/>
              </a:pPr>
              <a:t>30/06/2010</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6F0EDE49-0750-4E85-8AB7-E172BB0FEC38}"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089EB648-8B98-4E4C-9449-32CEDB95AF83}" type="datetimeFigureOut">
              <a:rPr lang="es-ES"/>
              <a:pPr>
                <a:defRPr/>
              </a:pPr>
              <a:t>30/06/2010</a:t>
            </a:fld>
            <a:endParaRPr lang="es-ES"/>
          </a:p>
        </p:txBody>
      </p:sp>
      <p:sp>
        <p:nvSpPr>
          <p:cNvPr id="7" name="4 Marcador de pie de página"/>
          <p:cNvSpPr>
            <a:spLocks noGrp="1"/>
          </p:cNvSpPr>
          <p:nvPr>
            <p:ph type="ftr" sz="quarter" idx="11"/>
          </p:nvPr>
        </p:nvSpPr>
        <p:spPr/>
        <p:txBody>
          <a:bodyPr/>
          <a:lstStyle>
            <a:lvl1pPr>
              <a:defRPr/>
            </a:lvl1pPr>
            <a:extLst/>
          </a:lstStyle>
          <a:p>
            <a:pPr>
              <a:defRPr/>
            </a:pPr>
            <a:endParaRPr lang="es-ES"/>
          </a:p>
        </p:txBody>
      </p:sp>
      <p:sp>
        <p:nvSpPr>
          <p:cNvPr id="8" name="5 Marcador de número de diapositiva"/>
          <p:cNvSpPr>
            <a:spLocks noGrp="1"/>
          </p:cNvSpPr>
          <p:nvPr>
            <p:ph type="sldNum" sz="quarter" idx="12"/>
          </p:nvPr>
        </p:nvSpPr>
        <p:spPr/>
        <p:txBody>
          <a:bodyPr/>
          <a:lstStyle>
            <a:lvl1pPr>
              <a:defRPr/>
            </a:lvl1pPr>
            <a:extLst/>
          </a:lstStyle>
          <a:p>
            <a:pPr>
              <a:defRPr/>
            </a:pPr>
            <a:fld id="{182592FF-742B-4065-A8ED-9F275C3A43BC}"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fld id="{563EB3BA-5D26-4E3C-A959-C4A15499FED3}" type="datetimeFigureOut">
              <a:rPr lang="es-ES"/>
              <a:pPr>
                <a:defRPr/>
              </a:pPr>
              <a:t>30/06/2010</a:t>
            </a:fld>
            <a:endParaRPr lang="es-ES"/>
          </a:p>
        </p:txBody>
      </p:sp>
      <p:sp>
        <p:nvSpPr>
          <p:cNvPr id="6" name="5 Marcador de pie de página"/>
          <p:cNvSpPr>
            <a:spLocks noGrp="1"/>
          </p:cNvSpPr>
          <p:nvPr>
            <p:ph type="ftr" sz="quarter" idx="11"/>
          </p:nvPr>
        </p:nvSpPr>
        <p:spPr/>
        <p:txBody>
          <a:bodyPr/>
          <a:lstStyle>
            <a:lvl1pPr>
              <a:defRPr/>
            </a:lvl1pPr>
            <a:extLst/>
          </a:lstStyle>
          <a:p>
            <a:pPr>
              <a:defRPr/>
            </a:pPr>
            <a:endParaRPr lang="es-ES"/>
          </a:p>
        </p:txBody>
      </p:sp>
      <p:sp>
        <p:nvSpPr>
          <p:cNvPr id="7" name="6 Marcador de número de diapositiva"/>
          <p:cNvSpPr>
            <a:spLocks noGrp="1"/>
          </p:cNvSpPr>
          <p:nvPr>
            <p:ph type="sldNum" sz="quarter" idx="12"/>
          </p:nvPr>
        </p:nvSpPr>
        <p:spPr/>
        <p:txBody>
          <a:bodyPr/>
          <a:lstStyle>
            <a:lvl1pPr>
              <a:defRPr/>
            </a:lvl1pPr>
            <a:extLst/>
          </a:lstStyle>
          <a:p>
            <a:pPr>
              <a:defRPr/>
            </a:pPr>
            <a:fld id="{FE16C748-573F-4154-A6D9-07F866C3AD2D}"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33894A98-0DF9-4CED-81D4-8327EC071EF0}" type="datetimeFigureOut">
              <a:rPr lang="es-ES"/>
              <a:pPr>
                <a:defRPr/>
              </a:pPr>
              <a:t>30/06/2010</a:t>
            </a:fld>
            <a:endParaRPr lang="es-ES"/>
          </a:p>
        </p:txBody>
      </p:sp>
      <p:sp>
        <p:nvSpPr>
          <p:cNvPr id="8" name="7 Marcador de pie de página"/>
          <p:cNvSpPr>
            <a:spLocks noGrp="1"/>
          </p:cNvSpPr>
          <p:nvPr>
            <p:ph type="ftr" sz="quarter" idx="11"/>
          </p:nvPr>
        </p:nvSpPr>
        <p:spPr/>
        <p:txBody>
          <a:bodyPr/>
          <a:lstStyle>
            <a:lvl1pPr>
              <a:defRPr/>
            </a:lvl1pPr>
            <a:extLst/>
          </a:lstStyle>
          <a:p>
            <a:pPr>
              <a:defRPr/>
            </a:pPr>
            <a:endParaRPr lang="es-ES"/>
          </a:p>
        </p:txBody>
      </p:sp>
      <p:sp>
        <p:nvSpPr>
          <p:cNvPr id="9" name="8 Marcador de número de diapositiva"/>
          <p:cNvSpPr>
            <a:spLocks noGrp="1"/>
          </p:cNvSpPr>
          <p:nvPr>
            <p:ph type="sldNum" sz="quarter" idx="12"/>
          </p:nvPr>
        </p:nvSpPr>
        <p:spPr/>
        <p:txBody>
          <a:bodyPr/>
          <a:lstStyle>
            <a:lvl1pPr>
              <a:defRPr/>
            </a:lvl1pPr>
            <a:extLst/>
          </a:lstStyle>
          <a:p>
            <a:pPr>
              <a:defRPr/>
            </a:pPr>
            <a:fld id="{AD1EBA47-1C36-44AB-BA73-60F12B7A4182}"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fld id="{814332F4-E43E-4094-8728-72D2F1490F93}" type="datetimeFigureOut">
              <a:rPr lang="es-ES"/>
              <a:pPr>
                <a:defRPr/>
              </a:pPr>
              <a:t>30/06/2010</a:t>
            </a:fld>
            <a:endParaRPr lang="es-ES"/>
          </a:p>
        </p:txBody>
      </p:sp>
      <p:sp>
        <p:nvSpPr>
          <p:cNvPr id="4" name="3 Marcador de pie de página"/>
          <p:cNvSpPr>
            <a:spLocks noGrp="1"/>
          </p:cNvSpPr>
          <p:nvPr>
            <p:ph type="ftr" sz="quarter" idx="11"/>
          </p:nvPr>
        </p:nvSpPr>
        <p:spPr/>
        <p:txBody>
          <a:bodyPr/>
          <a:lstStyle>
            <a:lvl1pPr>
              <a:defRPr/>
            </a:lvl1pPr>
            <a:extLst/>
          </a:lstStyle>
          <a:p>
            <a:pPr>
              <a:defRPr/>
            </a:pPr>
            <a:endParaRPr lang="es-ES"/>
          </a:p>
        </p:txBody>
      </p:sp>
      <p:sp>
        <p:nvSpPr>
          <p:cNvPr id="5" name="4 Marcador de número de diapositiva"/>
          <p:cNvSpPr>
            <a:spLocks noGrp="1"/>
          </p:cNvSpPr>
          <p:nvPr>
            <p:ph type="sldNum" sz="quarter" idx="12"/>
          </p:nvPr>
        </p:nvSpPr>
        <p:spPr/>
        <p:txBody>
          <a:bodyPr/>
          <a:lstStyle>
            <a:lvl1pPr>
              <a:defRPr/>
            </a:lvl1pPr>
            <a:extLst/>
          </a:lstStyle>
          <a:p>
            <a:pPr>
              <a:defRPr/>
            </a:pPr>
            <a:fld id="{36C4BE8A-92DB-477C-88B7-0BDC8C1FA0B9}"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DDD3DAAE-8206-4A64-9CBC-1867EA1AF134}" type="datetimeFigureOut">
              <a:rPr lang="es-ES"/>
              <a:pPr>
                <a:defRPr/>
              </a:pPr>
              <a:t>30/06/2010</a:t>
            </a:fld>
            <a:endParaRPr lang="es-ES"/>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12A9A2FF-3AF2-4993-9628-FCD304082828}"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B887D346-1314-4700-851F-E3892C265696}" type="datetimeFigureOut">
              <a:rPr lang="es-ES"/>
              <a:pPr>
                <a:defRPr/>
              </a:pPr>
              <a:t>30/06/2010</a:t>
            </a:fld>
            <a:endParaRPr lang="es-ES"/>
          </a:p>
        </p:txBody>
      </p:sp>
      <p:sp>
        <p:nvSpPr>
          <p:cNvPr id="6" name="5 Marcador de pie de página"/>
          <p:cNvSpPr>
            <a:spLocks noGrp="1"/>
          </p:cNvSpPr>
          <p:nvPr>
            <p:ph type="ftr" sz="quarter" idx="11"/>
          </p:nvPr>
        </p:nvSpPr>
        <p:spPr/>
        <p:txBody>
          <a:bodyPr/>
          <a:lstStyle>
            <a:lvl1pPr>
              <a:defRPr/>
            </a:lvl1pPr>
            <a:extLst/>
          </a:lstStyle>
          <a:p>
            <a:pPr>
              <a:defRPr/>
            </a:pPr>
            <a:endParaRPr lang="es-ES"/>
          </a:p>
        </p:txBody>
      </p:sp>
      <p:sp>
        <p:nvSpPr>
          <p:cNvPr id="7" name="6 Marcador de número de diapositiva"/>
          <p:cNvSpPr>
            <a:spLocks noGrp="1"/>
          </p:cNvSpPr>
          <p:nvPr>
            <p:ph type="sldNum" sz="quarter" idx="12"/>
          </p:nvPr>
        </p:nvSpPr>
        <p:spPr/>
        <p:txBody>
          <a:bodyPr/>
          <a:lstStyle>
            <a:lvl1pPr>
              <a:defRPr/>
            </a:lvl1pPr>
            <a:extLst/>
          </a:lstStyle>
          <a:p>
            <a:pPr>
              <a:defRPr/>
            </a:pPr>
            <a:fld id="{F8C33F1E-7306-4E0E-A00F-2307103CF224}"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4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6 Triángulo rectángulo"/>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smtClean="0">
                <a:solidFill>
                  <a:schemeClr val="tx1"/>
                </a:solidFill>
              </a:defRPr>
            </a:lvl1pPr>
            <a:extLst/>
          </a:lstStyle>
          <a:p>
            <a:pPr>
              <a:defRPr/>
            </a:pPr>
            <a:fld id="{3E5EBE62-F192-440E-82E2-06E64C664EB8}" type="datetimeFigureOut">
              <a:rPr lang="es-ES"/>
              <a:pPr>
                <a:defRPr/>
              </a:pPr>
              <a:t>30/06/2010</a:t>
            </a:fld>
            <a:endParaRPr lang="es-ES"/>
          </a:p>
        </p:txBody>
      </p:sp>
      <p:sp>
        <p:nvSpPr>
          <p:cNvPr id="12" name="5 Marcador de pie de página"/>
          <p:cNvSpPr>
            <a:spLocks noGrp="1"/>
          </p:cNvSpPr>
          <p:nvPr>
            <p:ph type="ftr" sz="quarter" idx="11"/>
          </p:nvPr>
        </p:nvSpPr>
        <p:spPr>
          <a:xfrm>
            <a:off x="4379913" y="6408738"/>
            <a:ext cx="2351087" cy="365125"/>
          </a:xfrm>
        </p:spPr>
        <p:txBody>
          <a:bodyPr/>
          <a:lstStyle>
            <a:lvl1pPr>
              <a:defRPr>
                <a:solidFill>
                  <a:schemeClr val="tx1"/>
                </a:solidFill>
              </a:defRPr>
            </a:lvl1pPr>
            <a:extLst/>
          </a:lstStyle>
          <a:p>
            <a:pPr>
              <a:defRPr/>
            </a:pPr>
            <a:endParaRPr lang="es-ES"/>
          </a:p>
        </p:txBody>
      </p:sp>
      <p:sp>
        <p:nvSpPr>
          <p:cNvPr id="13" name="6 Marcador de número de diapositiva"/>
          <p:cNvSpPr>
            <a:spLocks noGrp="1"/>
          </p:cNvSpPr>
          <p:nvPr>
            <p:ph type="sldNum" sz="quarter" idx="12"/>
          </p:nvPr>
        </p:nvSpPr>
        <p:spPr/>
        <p:txBody>
          <a:bodyPr/>
          <a:lstStyle>
            <a:lvl1pPr>
              <a:defRPr smtClean="0">
                <a:solidFill>
                  <a:schemeClr val="tx1"/>
                </a:solidFill>
              </a:defRPr>
            </a:lvl1pPr>
            <a:extLst/>
          </a:lstStyle>
          <a:p>
            <a:pPr>
              <a:defRPr/>
            </a:pPr>
            <a:fld id="{F0047349-93FC-44F1-B7FA-5A52132F3639}"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85813" y="4429125"/>
            <a:ext cx="3802062" cy="144303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11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02ECA9DA-5BE3-4A20-92D3-1345B77EC255}" type="datetimeFigureOut">
              <a:rPr lang="es-ES"/>
              <a:pPr>
                <a:defRPr/>
              </a:pPr>
              <a:t>30/06/2010</a:t>
            </a:fld>
            <a:endParaRPr lang="es-ES"/>
          </a:p>
        </p:txBody>
      </p:sp>
      <p:sp>
        <p:nvSpPr>
          <p:cNvPr id="22" name="21 Marcador de pie de página"/>
          <p:cNvSpPr>
            <a:spLocks noGrp="1"/>
          </p:cNvSpPr>
          <p:nvPr>
            <p:ph type="ftr" sz="quarter" idx="3"/>
          </p:nvPr>
        </p:nvSpPr>
        <p:spPr>
          <a:xfrm>
            <a:off x="857250" y="5929313"/>
            <a:ext cx="2351088"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s-ES"/>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464C52E5-970C-448D-B210-B2383A5D8D78}" type="slidenum">
              <a:rPr lang="es-ES"/>
              <a:pPr>
                <a:defRPr/>
              </a:pPr>
              <a:t>‹Nº›</a:t>
            </a:fld>
            <a:endParaRPr lang="es-ES"/>
          </a:p>
        </p:txBody>
      </p:sp>
      <p:pic>
        <p:nvPicPr>
          <p:cNvPr id="1037" name="Imagen 1" descr="espol1"/>
          <p:cNvPicPr>
            <a:picLocks noChangeAspect="1" noChangeArrowheads="1"/>
          </p:cNvPicPr>
          <p:nvPr userDrawn="1"/>
        </p:nvPicPr>
        <p:blipFill>
          <a:blip r:embed="rId14"/>
          <a:srcRect/>
          <a:stretch>
            <a:fillRect/>
          </a:stretch>
        </p:blipFill>
        <p:spPr bwMode="auto">
          <a:xfrm>
            <a:off x="7429500" y="5643563"/>
            <a:ext cx="1428750" cy="1214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79" r:id="rId2"/>
    <p:sldLayoutId id="2147483684" r:id="rId3"/>
    <p:sldLayoutId id="2147483685" r:id="rId4"/>
    <p:sldLayoutId id="2147483686" r:id="rId5"/>
    <p:sldLayoutId id="2147483687" r:id="rId6"/>
    <p:sldLayoutId id="2147483680" r:id="rId7"/>
    <p:sldLayoutId id="2147483688" r:id="rId8"/>
    <p:sldLayoutId id="2147483689" r:id="rId9"/>
    <p:sldLayoutId id="2147483681" r:id="rId10"/>
    <p:sldLayoutId id="2147483682"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FINANCIAMIENTO.docx"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Presupuesto.docx"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tabla%20de%20costos.docx"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fontAlgn="auto">
              <a:spcAft>
                <a:spcPts val="0"/>
              </a:spcAft>
              <a:defRPr/>
            </a:pPr>
            <a:r>
              <a:rPr lang="es-EC" sz="2400" dirty="0" smtClean="0"/>
              <a:t>“PROPUESTA DE READECUACIÓN DE UN PARQUE EN EL KM. 26 VÍA A LA COSTA, EN LA CIUDAD DE GUAYAQUIL AÑO 2009”</a:t>
            </a:r>
            <a:r>
              <a:rPr lang="es-ES" sz="2400" dirty="0" smtClean="0"/>
              <a:t/>
            </a:r>
            <a:br>
              <a:rPr lang="es-ES" sz="2400" dirty="0" smtClean="0"/>
            </a:br>
            <a:endParaRPr lang="es-ES" sz="2400" dirty="0"/>
          </a:p>
        </p:txBody>
      </p:sp>
      <p:sp>
        <p:nvSpPr>
          <p:cNvPr id="9219" name="2 Subtítulo"/>
          <p:cNvSpPr>
            <a:spLocks noGrp="1"/>
          </p:cNvSpPr>
          <p:nvPr>
            <p:ph type="subTitle" idx="1"/>
          </p:nvPr>
        </p:nvSpPr>
        <p:spPr>
          <a:xfrm>
            <a:off x="685800" y="3611563"/>
            <a:ext cx="7772400" cy="1200150"/>
          </a:xfrm>
        </p:spPr>
        <p:txBody>
          <a:bodyPr/>
          <a:lstStyle/>
          <a:p>
            <a:pPr marR="0"/>
            <a:r>
              <a:rPr lang="es-EC" smtClean="0"/>
              <a:t>Presentado por:</a:t>
            </a:r>
            <a:endParaRPr lang="es-ES" smtClean="0"/>
          </a:p>
          <a:p>
            <a:pPr marR="0"/>
            <a:r>
              <a:rPr lang="es-EC" smtClean="0"/>
              <a:t>Verónica Vélez Valencia</a:t>
            </a:r>
            <a:endParaRPr lang="es-ES" smtClean="0"/>
          </a:p>
          <a:p>
            <a:pPr marR="0"/>
            <a:endParaRPr lang="es-E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contenido"/>
          <p:cNvSpPr>
            <a:spLocks noGrp="1"/>
          </p:cNvSpPr>
          <p:nvPr>
            <p:ph idx="1"/>
          </p:nvPr>
        </p:nvSpPr>
        <p:spPr/>
        <p:txBody>
          <a:bodyPr/>
          <a:lstStyle/>
          <a:p>
            <a:pPr>
              <a:buFont typeface="Wingdings 3" pitchFamily="18" charset="2"/>
              <a:buNone/>
            </a:pPr>
            <a:endParaRPr lang="es-EC" smtClean="0"/>
          </a:p>
          <a:p>
            <a:pPr>
              <a:buFont typeface="Wingdings 3" pitchFamily="18" charset="2"/>
              <a:buNone/>
            </a:pPr>
            <a:endParaRPr lang="es-EC" smtClean="0"/>
          </a:p>
          <a:p>
            <a:r>
              <a:rPr lang="es-EC" smtClean="0"/>
              <a:t>1. Bosque en su estado natural.</a:t>
            </a:r>
            <a:endParaRPr lang="es-ES" smtClean="0"/>
          </a:p>
          <a:p>
            <a:r>
              <a:rPr lang="es-EC" smtClean="0"/>
              <a:t>2. Parque recreacional y deportivo.</a:t>
            </a:r>
            <a:endParaRPr lang="es-ES" smtClean="0"/>
          </a:p>
          <a:p>
            <a:r>
              <a:rPr lang="es-EC" smtClean="0"/>
              <a:t>3. Área de protección de la represa.</a:t>
            </a:r>
            <a:endParaRPr lang="es-ES" smtClean="0"/>
          </a:p>
          <a:p>
            <a:r>
              <a:rPr lang="es-EC" smtClean="0"/>
              <a:t>4. Área destinada para actividades educativas     y culturales.</a:t>
            </a:r>
            <a:endParaRPr lang="es-ES" smtClean="0"/>
          </a:p>
          <a:p>
            <a:pPr>
              <a:buFont typeface="Wingdings 3" pitchFamily="18" charset="2"/>
              <a:buNone/>
            </a:pPr>
            <a:r>
              <a:rPr lang="es-EC" smtClean="0"/>
              <a:t> </a:t>
            </a:r>
            <a:endParaRPr lang="es-ES" smtClean="0"/>
          </a:p>
          <a:p>
            <a:endParaRPr lang="es-ES" smtClean="0"/>
          </a:p>
        </p:txBody>
      </p:sp>
      <p:sp>
        <p:nvSpPr>
          <p:cNvPr id="3" name="2 Título"/>
          <p:cNvSpPr>
            <a:spLocks noGrp="1"/>
          </p:cNvSpPr>
          <p:nvPr>
            <p:ph type="title"/>
          </p:nvPr>
        </p:nvSpPr>
        <p:spPr/>
        <p:txBody>
          <a:bodyPr>
            <a:normAutofit fontScale="90000"/>
          </a:bodyPr>
          <a:lstStyle/>
          <a:p>
            <a:pPr algn="ctr" fontAlgn="auto">
              <a:spcAft>
                <a:spcPts val="0"/>
              </a:spcAft>
              <a:defRPr/>
            </a:pPr>
            <a:r>
              <a:rPr lang="es-EC" dirty="0" smtClean="0"/>
              <a:t/>
            </a:r>
            <a:br>
              <a:rPr lang="es-EC" dirty="0" smtClean="0"/>
            </a:br>
            <a:r>
              <a:rPr lang="es-EC" dirty="0" smtClean="0"/>
              <a:t>ÁREAS</a:t>
            </a:r>
            <a:r>
              <a:rPr lang="es-ES" dirty="0" smtClean="0"/>
              <a:t/>
            </a:r>
            <a:br>
              <a:rPr lang="es-ES" dirty="0" smtClean="0"/>
            </a:b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pPr marL="365760" indent="-256032" algn="just" fontAlgn="auto">
              <a:spcAft>
                <a:spcPts val="0"/>
              </a:spcAft>
              <a:buFont typeface="Wingdings 3"/>
              <a:buChar char=""/>
              <a:defRPr/>
            </a:pPr>
            <a:r>
              <a:rPr lang="es-EC" dirty="0" smtClean="0"/>
              <a:t>Existen lugares de recreación familiar; pero agregaremos un lugar fijo de diversión y a la vez educativo para los niños en el país y especialmente en la ciudad de Guayaquil, ya que muchos de estos lugares de recreación son temporales y sobre todo no ofrecen los servicios necesarios para que las familias se sientan cómodas y a gusto en sus instalaciones, además que esto ayudaría a la interacción entre las familias y a que los niños puedan desarrollar su creatividad e imaginación de una mejor manera, rodeado de un ambiente natural y familiar adecuado.</a:t>
            </a:r>
            <a:endParaRPr lang="es-ES" dirty="0" smtClean="0"/>
          </a:p>
        </p:txBody>
      </p:sp>
      <p:sp>
        <p:nvSpPr>
          <p:cNvPr id="3" name="2 Título"/>
          <p:cNvSpPr>
            <a:spLocks noGrp="1"/>
          </p:cNvSpPr>
          <p:nvPr>
            <p:ph type="title"/>
          </p:nvPr>
        </p:nvSpPr>
        <p:spPr/>
        <p:txBody>
          <a:bodyPr>
            <a:normAutofit fontScale="90000"/>
          </a:bodyPr>
          <a:lstStyle/>
          <a:p>
            <a:pPr algn="ctr" fontAlgn="auto">
              <a:spcAft>
                <a:spcPts val="0"/>
              </a:spcAft>
              <a:defRPr/>
            </a:pPr>
            <a:r>
              <a:rPr lang="es-EC" cap="small" dirty="0" smtClean="0"/>
              <a:t/>
            </a:r>
            <a:br>
              <a:rPr lang="es-EC" cap="small" dirty="0" smtClean="0"/>
            </a:br>
            <a:r>
              <a:rPr lang="es-EC" cap="small" dirty="0" smtClean="0"/>
              <a:t/>
            </a:r>
            <a:br>
              <a:rPr lang="es-EC" cap="small" dirty="0" smtClean="0"/>
            </a:br>
            <a:r>
              <a:rPr lang="es-EC" cap="small" dirty="0" smtClean="0"/>
              <a:t>ANÁLISIS DE LA SITUACIÓN DEL MERCADO</a:t>
            </a:r>
            <a:r>
              <a:rPr lang="es-ES" dirty="0" smtClean="0"/>
              <a:t/>
            </a:r>
            <a:br>
              <a:rPr lang="es-ES" dirty="0" smtClean="0"/>
            </a:br>
            <a:r>
              <a:rPr lang="es-EC" dirty="0" smtClean="0"/>
              <a:t> </a:t>
            </a:r>
            <a:r>
              <a:rPr lang="es-ES" dirty="0" smtClean="0"/>
              <a:t/>
            </a:r>
            <a:br>
              <a:rPr lang="es-ES" dirty="0" smtClean="0"/>
            </a:br>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Marcador de contenido"/>
          <p:cNvSpPr>
            <a:spLocks noGrp="1"/>
          </p:cNvSpPr>
          <p:nvPr>
            <p:ph idx="1"/>
          </p:nvPr>
        </p:nvSpPr>
        <p:spPr/>
        <p:txBody>
          <a:bodyPr/>
          <a:lstStyle/>
          <a:p>
            <a:r>
              <a:rPr lang="es-EC" b="1" smtClean="0"/>
              <a:t>Familias: </a:t>
            </a:r>
            <a:r>
              <a:rPr lang="es-EC" smtClean="0"/>
              <a:t>Padres entre los 25 a 45 años  con hijos  entre los 5 a 16 años.</a:t>
            </a:r>
            <a:endParaRPr lang="es-ES" smtClean="0"/>
          </a:p>
          <a:p>
            <a:r>
              <a:rPr lang="es-EC" b="1" smtClean="0"/>
              <a:t>Nacionalidad: </a:t>
            </a:r>
            <a:r>
              <a:rPr lang="es-EC" smtClean="0"/>
              <a:t>Indistinta</a:t>
            </a:r>
            <a:endParaRPr lang="es-ES" smtClean="0"/>
          </a:p>
          <a:p>
            <a:r>
              <a:rPr lang="es-EC" b="1" smtClean="0"/>
              <a:t>Nivel Socio – económico: </a:t>
            </a:r>
            <a:r>
              <a:rPr lang="es-EC" smtClean="0"/>
              <a:t>Medio, Medio - Alto</a:t>
            </a:r>
            <a:endParaRPr lang="es-ES" smtClean="0"/>
          </a:p>
          <a:p>
            <a:pPr>
              <a:buFont typeface="Wingdings 3" pitchFamily="18" charset="2"/>
              <a:buNone/>
            </a:pPr>
            <a:r>
              <a:rPr lang="es-EC" smtClean="0"/>
              <a:t> </a:t>
            </a:r>
            <a:endParaRPr lang="es-ES" smtClean="0"/>
          </a:p>
          <a:p>
            <a:pPr algn="just"/>
            <a:r>
              <a:rPr lang="es-EC" smtClean="0"/>
              <a:t>Familias donde padres trabajen, que  necesiten un espacio de descanso luego de una semana de trabajo sin descuidar tiempo de calidad con sus hijos. </a:t>
            </a:r>
            <a:endParaRPr lang="es-ES" smtClean="0"/>
          </a:p>
          <a:p>
            <a:pPr>
              <a:buFont typeface="Wingdings 3" pitchFamily="18" charset="2"/>
              <a:buNone/>
            </a:pPr>
            <a:endParaRPr lang="es-ES" b="1" smtClean="0"/>
          </a:p>
          <a:p>
            <a:endParaRPr lang="es-ES" smtClean="0"/>
          </a:p>
        </p:txBody>
      </p:sp>
      <p:sp>
        <p:nvSpPr>
          <p:cNvPr id="3" name="2 Título"/>
          <p:cNvSpPr>
            <a:spLocks noGrp="1"/>
          </p:cNvSpPr>
          <p:nvPr>
            <p:ph type="title"/>
          </p:nvPr>
        </p:nvSpPr>
        <p:spPr/>
        <p:txBody>
          <a:bodyPr/>
          <a:lstStyle/>
          <a:p>
            <a:pPr fontAlgn="auto">
              <a:spcAft>
                <a:spcPts val="0"/>
              </a:spcAft>
              <a:defRPr/>
            </a:pPr>
            <a:r>
              <a:rPr lang="es-EC" dirty="0" smtClean="0"/>
              <a:t>SEGMENTACIÓN DE MERCADO</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contenido"/>
          <p:cNvSpPr>
            <a:spLocks noGrp="1"/>
          </p:cNvSpPr>
          <p:nvPr>
            <p:ph idx="1"/>
          </p:nvPr>
        </p:nvSpPr>
        <p:spPr/>
        <p:txBody>
          <a:bodyPr/>
          <a:lstStyle/>
          <a:p>
            <a:pPr algn="just"/>
            <a:endParaRPr lang="es-EC" smtClean="0"/>
          </a:p>
          <a:p>
            <a:pPr algn="just"/>
            <a:r>
              <a:rPr lang="es-EC" smtClean="0"/>
              <a:t>Nuestro segmento de mercado es principalmente habitantes de la población urbana de Guayaquil, ya que estos van a ser nuestros clientes potenciales más cercanos, ya que no existen muchos espacios naturales en la ciudad que les ofrezca descanso y relax junto a su familia, después de una semana intensa de trabajo.</a:t>
            </a:r>
            <a:endParaRPr lang="es-ES" smtClean="0"/>
          </a:p>
          <a:p>
            <a:endParaRPr lang="es-ES" smtClean="0"/>
          </a:p>
        </p:txBody>
      </p:sp>
      <p:sp>
        <p:nvSpPr>
          <p:cNvPr id="3" name="2 Título"/>
          <p:cNvSpPr>
            <a:spLocks noGrp="1"/>
          </p:cNvSpPr>
          <p:nvPr>
            <p:ph type="title"/>
          </p:nvPr>
        </p:nvSpPr>
        <p:spPr>
          <a:xfrm>
            <a:off x="642910" y="642918"/>
            <a:ext cx="8229600" cy="1143000"/>
          </a:xfrm>
        </p:spPr>
        <p:txBody>
          <a:bodyPr>
            <a:normAutofit fontScale="90000"/>
          </a:bodyPr>
          <a:lstStyle/>
          <a:p>
            <a:pPr algn="ctr" fontAlgn="auto">
              <a:spcAft>
                <a:spcPts val="0"/>
              </a:spcAft>
              <a:defRPr/>
            </a:pPr>
            <a:r>
              <a:rPr lang="es-EC" dirty="0" smtClean="0"/>
              <a:t>UBICACIÓN GEOGRÁFICA  DEL MERCADO</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Imagen 1" descr="parque_lago"/>
          <p:cNvPicPr>
            <a:picLocks noChangeAspect="1" noChangeArrowheads="1"/>
          </p:cNvPicPr>
          <p:nvPr/>
        </p:nvPicPr>
        <p:blipFill>
          <a:blip r:embed="rId3"/>
          <a:srcRect b="7895"/>
          <a:stretch>
            <a:fillRect/>
          </a:stretch>
        </p:blipFill>
        <p:spPr bwMode="auto">
          <a:xfrm>
            <a:off x="1214438" y="1285875"/>
            <a:ext cx="6929437" cy="4500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contenido"/>
          <p:cNvSpPr>
            <a:spLocks noGrp="1"/>
          </p:cNvSpPr>
          <p:nvPr>
            <p:ph idx="1"/>
          </p:nvPr>
        </p:nvSpPr>
        <p:spPr>
          <a:xfrm>
            <a:off x="428625" y="1714500"/>
            <a:ext cx="8229600" cy="4525963"/>
          </a:xfrm>
        </p:spPr>
        <p:txBody>
          <a:bodyPr/>
          <a:lstStyle/>
          <a:p>
            <a:pPr>
              <a:buFont typeface="Wingdings 3" pitchFamily="18" charset="2"/>
              <a:buNone/>
            </a:pPr>
            <a:endParaRPr lang="es-ES" smtClean="0"/>
          </a:p>
          <a:p>
            <a:pPr algn="just"/>
            <a:endParaRPr lang="es-ES_tradnl" smtClean="0"/>
          </a:p>
          <a:p>
            <a:pPr algn="just"/>
            <a:r>
              <a:rPr lang="es-ES_tradnl" smtClean="0"/>
              <a:t>Considerando que las variables que vamos analizar son en base a las encuestas realizadas en la ciudad de Guayaquil, hemos definido como relevante un análisis estadístico de la información adquirida. </a:t>
            </a:r>
            <a:endParaRPr lang="es-ES" smtClean="0"/>
          </a:p>
          <a:p>
            <a:pPr algn="just"/>
            <a:endParaRPr lang="es-ES" smtClean="0"/>
          </a:p>
        </p:txBody>
      </p:sp>
      <p:sp>
        <p:nvSpPr>
          <p:cNvPr id="3" name="2 Título"/>
          <p:cNvSpPr>
            <a:spLocks noGrp="1"/>
          </p:cNvSpPr>
          <p:nvPr>
            <p:ph type="title"/>
          </p:nvPr>
        </p:nvSpPr>
        <p:spPr/>
        <p:txBody>
          <a:bodyPr>
            <a:normAutofit fontScale="90000"/>
          </a:bodyPr>
          <a:lstStyle/>
          <a:p>
            <a:pPr algn="ctr" fontAlgn="auto">
              <a:spcAft>
                <a:spcPts val="0"/>
              </a:spcAft>
              <a:defRPr/>
            </a:pPr>
            <a:r>
              <a:rPr lang="es-EC" dirty="0" smtClean="0"/>
              <a:t/>
            </a:r>
            <a:br>
              <a:rPr lang="es-EC" dirty="0" smtClean="0"/>
            </a:br>
            <a:r>
              <a:rPr lang="es-EC" sz="3100" dirty="0" smtClean="0"/>
              <a:t>ANÁLISIS DE LAS VARIABLES RELATIVAS A LAS ENCUESTAS REALIZADAS</a:t>
            </a:r>
            <a:r>
              <a:rPr lang="es-ES" sz="3100" dirty="0" smtClean="0"/>
              <a:t/>
            </a:r>
            <a:br>
              <a:rPr lang="es-ES" sz="3100" dirty="0" smtClean="0"/>
            </a:br>
            <a:endParaRPr lang="es-ES" sz="31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Gráfico 1"/>
          <p:cNvPicPr>
            <a:picLocks noChangeArrowheads="1"/>
          </p:cNvPicPr>
          <p:nvPr/>
        </p:nvPicPr>
        <p:blipFill>
          <a:blip r:embed="rId3"/>
          <a:srcRect l="12178" t="23349" r="10576" b="10092"/>
          <a:stretch>
            <a:fillRect/>
          </a:stretch>
        </p:blipFill>
        <p:spPr bwMode="auto">
          <a:xfrm>
            <a:off x="1785938" y="2286000"/>
            <a:ext cx="5429250" cy="3216275"/>
          </a:xfrm>
          <a:prstGeom prst="rect">
            <a:avLst/>
          </a:prstGeom>
          <a:noFill/>
          <a:ln w="9525">
            <a:solidFill>
              <a:srgbClr val="000000"/>
            </a:solidFill>
            <a:miter lim="800000"/>
            <a:headEnd/>
            <a:tailEnd/>
          </a:ln>
        </p:spPr>
      </p:pic>
      <p:sp>
        <p:nvSpPr>
          <p:cNvPr id="1028" name="Rectangle 4"/>
          <p:cNvSpPr>
            <a:spLocks noChangeArrowheads="1"/>
          </p:cNvSpPr>
          <p:nvPr/>
        </p:nvSpPr>
        <p:spPr bwMode="auto">
          <a:xfrm>
            <a:off x="500063" y="571500"/>
            <a:ext cx="8286750" cy="1384300"/>
          </a:xfrm>
          <a:prstGeom prst="rect">
            <a:avLst/>
          </a:prstGeom>
          <a:noFill/>
          <a:ln w="9525">
            <a:noFill/>
            <a:miter lim="800000"/>
            <a:headEnd/>
            <a:tailEnd/>
          </a:ln>
          <a:effectLst/>
        </p:spPr>
        <p:txBody>
          <a:bodyPr anchor="ctr">
            <a:spAutoFit/>
          </a:bodyPr>
          <a:lstStyle/>
          <a:p>
            <a:pPr algn="ctr">
              <a:defRPr/>
            </a:pPr>
            <a:r>
              <a:rPr lang="es-EC" sz="3200" b="1" dirty="0">
                <a:solidFill>
                  <a:schemeClr val="tx2"/>
                </a:solidFill>
                <a:effectLst>
                  <a:outerShdw blurRad="31750" dist="25400" dir="5400000" algn="tl" rotWithShape="0">
                    <a:srgbClr val="000000">
                      <a:alpha val="25000"/>
                    </a:srgbClr>
                  </a:outerShdw>
                </a:effectLst>
                <a:latin typeface="+mj-lt"/>
                <a:ea typeface="+mj-ea"/>
                <a:cs typeface="+mj-cs"/>
              </a:rPr>
              <a:t>GÉNERO SEXUAL DE LAS PERSONAS ENCUESTADAS</a:t>
            </a:r>
            <a:endParaRPr lang="es-ES" sz="3200" b="1" dirty="0">
              <a:solidFill>
                <a:schemeClr val="tx2"/>
              </a:solidFill>
              <a:effectLst>
                <a:outerShdw blurRad="31750" dist="25400" dir="5400000" algn="tl" rotWithShape="0">
                  <a:srgbClr val="000000">
                    <a:alpha val="25000"/>
                  </a:srgbClr>
                </a:outerShdw>
              </a:effectLst>
              <a:latin typeface="+mj-lt"/>
              <a:ea typeface="+mj-ea"/>
              <a:cs typeface="+mj-cs"/>
            </a:endParaRPr>
          </a:p>
          <a:p>
            <a:pPr algn="ctr" eaLnBrk="0" hangingPunct="0">
              <a:defRPr/>
            </a:pPr>
            <a:endParaRPr lang="es-ES" sz="2000" dirty="0">
              <a:latin typeface="Arial" pitchFamily="34" charset="0"/>
              <a:cs typeface="Arial" pitchFamily="34" charset="0"/>
            </a:endParaRPr>
          </a:p>
        </p:txBody>
      </p:sp>
      <p:sp>
        <p:nvSpPr>
          <p:cNvPr id="24580" name="Rectangle 5"/>
          <p:cNvSpPr>
            <a:spLocks noChangeArrowheads="1"/>
          </p:cNvSpPr>
          <p:nvPr/>
        </p:nvSpPr>
        <p:spPr bwMode="auto">
          <a:xfrm>
            <a:off x="449263" y="457200"/>
            <a:ext cx="9144000" cy="0"/>
          </a:xfrm>
          <a:prstGeom prst="rect">
            <a:avLst/>
          </a:prstGeom>
          <a:noFill/>
          <a:ln w="9525">
            <a:noFill/>
            <a:miter lim="800000"/>
            <a:headEnd/>
            <a:tailEnd/>
          </a:ln>
        </p:spPr>
        <p:txBody>
          <a:bodyPr wrap="none" anchor="ctr">
            <a:spAutoFit/>
          </a:bodyPr>
          <a:lstStyle/>
          <a:p>
            <a:endParaRPr lang="en-US">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357188" y="2286000"/>
          <a:ext cx="4143375" cy="2714625"/>
        </p:xfrm>
        <a:graphic>
          <a:graphicData uri="http://schemas.openxmlformats.org/drawingml/2006/table">
            <a:tbl>
              <a:tblPr/>
              <a:tblGrid>
                <a:gridCol w="1815712"/>
                <a:gridCol w="744889"/>
                <a:gridCol w="744889"/>
                <a:gridCol w="837914"/>
              </a:tblGrid>
              <a:tr h="678661">
                <a:tc>
                  <a:txBody>
                    <a:bodyPr/>
                    <a:lstStyle/>
                    <a:p>
                      <a:pPr algn="l">
                        <a:spcAft>
                          <a:spcPts val="0"/>
                        </a:spcAft>
                      </a:pPr>
                      <a:endParaRPr lang="es-EC" sz="1200">
                        <a:solidFill>
                          <a:srgbClr val="000000"/>
                        </a:solidFill>
                        <a:latin typeface="Calibri"/>
                        <a:ea typeface="Times New Roman"/>
                        <a:cs typeface="Calibri"/>
                      </a:endParaRPr>
                    </a:p>
                  </a:txBody>
                  <a:tcPr marL="44450" marR="4445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1100" b="1">
                          <a:solidFill>
                            <a:srgbClr val="000000"/>
                          </a:solidFill>
                          <a:latin typeface="Calibri"/>
                          <a:ea typeface="Times New Roman"/>
                          <a:cs typeface="Calibri"/>
                        </a:rPr>
                        <a:t>Si</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l">
                        <a:spcAft>
                          <a:spcPts val="0"/>
                        </a:spcAft>
                      </a:pPr>
                      <a:r>
                        <a:rPr lang="es-EC" sz="1100" b="1">
                          <a:solidFill>
                            <a:srgbClr val="000000"/>
                          </a:solidFill>
                          <a:latin typeface="Calibri"/>
                          <a:ea typeface="Times New Roman"/>
                          <a:cs typeface="Calibri"/>
                        </a:rPr>
                        <a:t>No</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l">
                        <a:spcAft>
                          <a:spcPts val="0"/>
                        </a:spcAft>
                      </a:pPr>
                      <a:r>
                        <a:rPr lang="es-EC" sz="1100" b="1">
                          <a:solidFill>
                            <a:srgbClr val="000000"/>
                          </a:solidFill>
                          <a:latin typeface="Calibri"/>
                          <a:ea typeface="Times New Roman"/>
                          <a:cs typeface="Calibri"/>
                        </a:rPr>
                        <a:t>Total</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r>
              <a:tr h="678661">
                <a:tc>
                  <a:txBody>
                    <a:bodyPr/>
                    <a:lstStyle/>
                    <a:p>
                      <a:pPr algn="l">
                        <a:spcAft>
                          <a:spcPts val="0"/>
                        </a:spcAft>
                      </a:pPr>
                      <a:r>
                        <a:rPr lang="es-EC" sz="1100" b="1">
                          <a:solidFill>
                            <a:srgbClr val="000000"/>
                          </a:solidFill>
                          <a:latin typeface="Calibri"/>
                          <a:ea typeface="Times New Roman"/>
                          <a:cs typeface="Calibri"/>
                        </a:rPr>
                        <a:t>Hombres</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r">
                        <a:spcAft>
                          <a:spcPts val="0"/>
                        </a:spcAft>
                      </a:pPr>
                      <a:r>
                        <a:rPr lang="es-EC" sz="1100">
                          <a:solidFill>
                            <a:srgbClr val="000000"/>
                          </a:solidFill>
                          <a:latin typeface="Calibri"/>
                          <a:ea typeface="Times New Roman"/>
                          <a:cs typeface="Calibri"/>
                        </a:rPr>
                        <a:t>95</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es-EC" sz="1100">
                          <a:solidFill>
                            <a:srgbClr val="000000"/>
                          </a:solidFill>
                          <a:latin typeface="Calibri"/>
                          <a:ea typeface="Times New Roman"/>
                          <a:cs typeface="Calibri"/>
                        </a:rPr>
                        <a:t>55</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es-EC" sz="1100" b="1">
                          <a:solidFill>
                            <a:srgbClr val="000000"/>
                          </a:solidFill>
                          <a:latin typeface="Calibri"/>
                          <a:ea typeface="Times New Roman"/>
                          <a:cs typeface="Calibri"/>
                        </a:rPr>
                        <a:t>150</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678661">
                <a:tc>
                  <a:txBody>
                    <a:bodyPr/>
                    <a:lstStyle/>
                    <a:p>
                      <a:pPr algn="l">
                        <a:spcAft>
                          <a:spcPts val="0"/>
                        </a:spcAft>
                      </a:pPr>
                      <a:r>
                        <a:rPr lang="es-EC" sz="1100" b="1">
                          <a:solidFill>
                            <a:srgbClr val="000000"/>
                          </a:solidFill>
                          <a:latin typeface="Calibri"/>
                          <a:ea typeface="Times New Roman"/>
                          <a:cs typeface="Calibri"/>
                        </a:rPr>
                        <a:t>Mujeres</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r">
                        <a:spcAft>
                          <a:spcPts val="0"/>
                        </a:spcAft>
                      </a:pPr>
                      <a:r>
                        <a:rPr lang="es-EC" sz="1100">
                          <a:solidFill>
                            <a:srgbClr val="000000"/>
                          </a:solidFill>
                          <a:latin typeface="Calibri"/>
                          <a:ea typeface="Times New Roman"/>
                          <a:cs typeface="Calibri"/>
                        </a:rPr>
                        <a:t>75</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es-EC" sz="1100">
                          <a:solidFill>
                            <a:srgbClr val="000000"/>
                          </a:solidFill>
                          <a:latin typeface="Calibri"/>
                          <a:ea typeface="Times New Roman"/>
                          <a:cs typeface="Calibri"/>
                        </a:rPr>
                        <a:t>175</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es-EC" sz="1100" b="1">
                          <a:solidFill>
                            <a:srgbClr val="000000"/>
                          </a:solidFill>
                          <a:latin typeface="Calibri"/>
                          <a:ea typeface="Times New Roman"/>
                          <a:cs typeface="Calibri"/>
                        </a:rPr>
                        <a:t>250</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678661">
                <a:tc>
                  <a:txBody>
                    <a:bodyPr/>
                    <a:lstStyle/>
                    <a:p>
                      <a:pPr algn="l">
                        <a:spcAft>
                          <a:spcPts val="0"/>
                        </a:spcAft>
                      </a:pPr>
                      <a:r>
                        <a:rPr lang="es-EC" sz="1100" b="1">
                          <a:solidFill>
                            <a:srgbClr val="000000"/>
                          </a:solidFill>
                          <a:latin typeface="Calibri"/>
                          <a:ea typeface="Times New Roman"/>
                          <a:cs typeface="Calibri"/>
                        </a:rPr>
                        <a:t>Total</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r">
                        <a:spcAft>
                          <a:spcPts val="0"/>
                        </a:spcAft>
                      </a:pPr>
                      <a:r>
                        <a:rPr lang="es-EC" sz="1100" b="1">
                          <a:solidFill>
                            <a:srgbClr val="000000"/>
                          </a:solidFill>
                          <a:latin typeface="Calibri"/>
                          <a:ea typeface="Times New Roman"/>
                          <a:cs typeface="Calibri"/>
                        </a:rPr>
                        <a:t>170</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es-EC" sz="1100" b="1">
                          <a:solidFill>
                            <a:srgbClr val="000000"/>
                          </a:solidFill>
                          <a:latin typeface="Calibri"/>
                          <a:ea typeface="Times New Roman"/>
                          <a:cs typeface="Calibri"/>
                        </a:rPr>
                        <a:t>230</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a:spcAft>
                          <a:spcPts val="0"/>
                        </a:spcAft>
                      </a:pPr>
                      <a:endParaRPr lang="es-EC" sz="1200" dirty="0">
                        <a:solidFill>
                          <a:srgbClr val="000000"/>
                        </a:solidFill>
                        <a:latin typeface="Calibri"/>
                        <a:ea typeface="Times New Roman"/>
                        <a:cs typeface="Calibri"/>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3" name="2 Título"/>
          <p:cNvSpPr>
            <a:spLocks noGrp="1"/>
          </p:cNvSpPr>
          <p:nvPr>
            <p:ph type="title"/>
          </p:nvPr>
        </p:nvSpPr>
        <p:spPr/>
        <p:txBody>
          <a:bodyPr/>
          <a:lstStyle/>
          <a:p>
            <a:pPr fontAlgn="auto">
              <a:spcAft>
                <a:spcPts val="0"/>
              </a:spcAft>
              <a:defRPr/>
            </a:pPr>
            <a:r>
              <a:rPr lang="es-EC" dirty="0" smtClean="0"/>
              <a:t>RECONOCIMIENTO DEL LUGAR</a:t>
            </a:r>
            <a:endParaRPr lang="es-ES" dirty="0"/>
          </a:p>
        </p:txBody>
      </p:sp>
      <p:pic>
        <p:nvPicPr>
          <p:cNvPr id="25630" name="Gráfico 2"/>
          <p:cNvPicPr>
            <a:picLocks noChangeArrowheads="1"/>
          </p:cNvPicPr>
          <p:nvPr/>
        </p:nvPicPr>
        <p:blipFill>
          <a:blip r:embed="rId3"/>
          <a:srcRect l="1074" t="11838" r="1227" b="2721"/>
          <a:stretch>
            <a:fillRect/>
          </a:stretch>
        </p:blipFill>
        <p:spPr bwMode="auto">
          <a:xfrm>
            <a:off x="4857750" y="2000250"/>
            <a:ext cx="3735388" cy="3000375"/>
          </a:xfrm>
          <a:prstGeom prst="rect">
            <a:avLst/>
          </a:prstGeom>
          <a:noFill/>
          <a:ln w="9525">
            <a:solidFill>
              <a:srgbClr val="000000"/>
            </a:solid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pPr algn="ctr" fontAlgn="auto">
              <a:spcAft>
                <a:spcPts val="0"/>
              </a:spcAft>
              <a:defRPr/>
            </a:pPr>
            <a:r>
              <a:rPr lang="es-EC" dirty="0" smtClean="0"/>
              <a:t>INFORMACIÓN SOBRE LA EXISTENCIA EL PARQUE EL LAGO</a:t>
            </a:r>
            <a:endParaRPr lang="es-ES" dirty="0"/>
          </a:p>
        </p:txBody>
      </p:sp>
      <p:graphicFrame>
        <p:nvGraphicFramePr>
          <p:cNvPr id="5" name="3 Marcador de contenido"/>
          <p:cNvGraphicFramePr>
            <a:graphicFrameLocks noGrp="1"/>
          </p:cNvGraphicFramePr>
          <p:nvPr>
            <p:ph idx="1"/>
          </p:nvPr>
        </p:nvGraphicFramePr>
        <p:xfrm>
          <a:off x="2000250" y="2428875"/>
          <a:ext cx="5214938" cy="2805113"/>
        </p:xfrm>
        <a:graphic>
          <a:graphicData uri="http://schemas.openxmlformats.org/drawingml/2006/table">
            <a:tbl>
              <a:tblPr/>
              <a:tblGrid>
                <a:gridCol w="1762576"/>
                <a:gridCol w="1359252"/>
                <a:gridCol w="1127078"/>
                <a:gridCol w="966067"/>
              </a:tblGrid>
              <a:tr h="350542">
                <a:tc>
                  <a:txBody>
                    <a:bodyPr/>
                    <a:lstStyle/>
                    <a:p>
                      <a:pPr algn="l">
                        <a:spcAft>
                          <a:spcPts val="0"/>
                        </a:spcAft>
                      </a:pPr>
                      <a:endParaRPr lang="es-EC" sz="1200" dirty="0">
                        <a:solidFill>
                          <a:srgbClr val="000000"/>
                        </a:solidFill>
                        <a:latin typeface="Calibri"/>
                        <a:ea typeface="Times New Roman"/>
                        <a:cs typeface="Calibri"/>
                      </a:endParaRPr>
                    </a:p>
                  </a:txBody>
                  <a:tcPr marL="44450" marR="4445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1100" b="1">
                          <a:latin typeface="Calibri"/>
                          <a:ea typeface="Times New Roman"/>
                          <a:cs typeface="Calibri"/>
                        </a:rPr>
                        <a:t>Hombres </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l">
                        <a:spcAft>
                          <a:spcPts val="0"/>
                        </a:spcAft>
                      </a:pPr>
                      <a:r>
                        <a:rPr lang="es-EC" sz="1100" b="1">
                          <a:latin typeface="Calibri"/>
                          <a:ea typeface="Times New Roman"/>
                          <a:cs typeface="Calibri"/>
                        </a:rPr>
                        <a:t>Mujeres</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l">
                        <a:spcAft>
                          <a:spcPts val="0"/>
                        </a:spcAft>
                      </a:pPr>
                      <a:r>
                        <a:rPr lang="es-EC" sz="1100" b="1">
                          <a:latin typeface="Calibri"/>
                          <a:ea typeface="Times New Roman"/>
                          <a:cs typeface="Calibri"/>
                        </a:rPr>
                        <a:t>Total</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r>
              <a:tr h="350542">
                <a:tc>
                  <a:txBody>
                    <a:bodyPr/>
                    <a:lstStyle/>
                    <a:p>
                      <a:pPr algn="l">
                        <a:spcAft>
                          <a:spcPts val="0"/>
                        </a:spcAft>
                      </a:pPr>
                      <a:r>
                        <a:rPr lang="es-EC" sz="1100" b="1">
                          <a:solidFill>
                            <a:srgbClr val="000000"/>
                          </a:solidFill>
                          <a:latin typeface="Calibri"/>
                          <a:ea typeface="Times New Roman"/>
                          <a:cs typeface="Calibri"/>
                        </a:rPr>
                        <a:t>Prensa escrita</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r">
                        <a:spcAft>
                          <a:spcPts val="0"/>
                        </a:spcAft>
                      </a:pPr>
                      <a:r>
                        <a:rPr lang="es-EC" sz="1100" dirty="0">
                          <a:solidFill>
                            <a:srgbClr val="000000"/>
                          </a:solidFill>
                          <a:latin typeface="Calibri"/>
                          <a:ea typeface="Times New Roman"/>
                          <a:cs typeface="Calibri"/>
                        </a:rPr>
                        <a:t>0</a:t>
                      </a:r>
                      <a:endParaRPr lang="es-ES" sz="12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r">
                        <a:spcAft>
                          <a:spcPts val="0"/>
                        </a:spcAft>
                      </a:pPr>
                      <a:r>
                        <a:rPr lang="es-EC" sz="1100">
                          <a:solidFill>
                            <a:srgbClr val="000000"/>
                          </a:solidFill>
                          <a:latin typeface="Calibri"/>
                          <a:ea typeface="Times New Roman"/>
                          <a:cs typeface="Calibri"/>
                        </a:rPr>
                        <a:t>0</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r">
                        <a:spcAft>
                          <a:spcPts val="0"/>
                        </a:spcAft>
                      </a:pPr>
                      <a:r>
                        <a:rPr lang="es-EC" sz="1100" b="1">
                          <a:solidFill>
                            <a:srgbClr val="000000"/>
                          </a:solidFill>
                          <a:latin typeface="Calibri"/>
                          <a:ea typeface="Times New Roman"/>
                          <a:cs typeface="Calibri"/>
                        </a:rPr>
                        <a:t>0</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r>
              <a:tr h="350542">
                <a:tc>
                  <a:txBody>
                    <a:bodyPr/>
                    <a:lstStyle/>
                    <a:p>
                      <a:pPr algn="l">
                        <a:spcAft>
                          <a:spcPts val="0"/>
                        </a:spcAft>
                      </a:pPr>
                      <a:r>
                        <a:rPr lang="es-EC" sz="1100" b="1">
                          <a:solidFill>
                            <a:srgbClr val="000000"/>
                          </a:solidFill>
                          <a:latin typeface="Calibri"/>
                          <a:ea typeface="Times New Roman"/>
                          <a:cs typeface="Calibri"/>
                        </a:rPr>
                        <a:t>Radio</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r">
                        <a:spcAft>
                          <a:spcPts val="0"/>
                        </a:spcAft>
                      </a:pPr>
                      <a:r>
                        <a:rPr lang="es-EC" sz="1100">
                          <a:solidFill>
                            <a:srgbClr val="000000"/>
                          </a:solidFill>
                          <a:latin typeface="Calibri"/>
                          <a:ea typeface="Times New Roman"/>
                          <a:cs typeface="Calibri"/>
                        </a:rPr>
                        <a:t>0</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r">
                        <a:spcAft>
                          <a:spcPts val="0"/>
                        </a:spcAft>
                      </a:pPr>
                      <a:r>
                        <a:rPr lang="es-EC" sz="1100">
                          <a:solidFill>
                            <a:srgbClr val="000000"/>
                          </a:solidFill>
                          <a:latin typeface="Calibri"/>
                          <a:ea typeface="Times New Roman"/>
                          <a:cs typeface="Calibri"/>
                        </a:rPr>
                        <a:t>0</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r">
                        <a:spcAft>
                          <a:spcPts val="0"/>
                        </a:spcAft>
                      </a:pPr>
                      <a:r>
                        <a:rPr lang="es-EC" sz="1100" b="1">
                          <a:solidFill>
                            <a:srgbClr val="000000"/>
                          </a:solidFill>
                          <a:latin typeface="Calibri"/>
                          <a:ea typeface="Times New Roman"/>
                          <a:cs typeface="Calibri"/>
                        </a:rPr>
                        <a:t>0</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r>
              <a:tr h="350542">
                <a:tc>
                  <a:txBody>
                    <a:bodyPr/>
                    <a:lstStyle/>
                    <a:p>
                      <a:pPr algn="l">
                        <a:spcAft>
                          <a:spcPts val="0"/>
                        </a:spcAft>
                      </a:pPr>
                      <a:r>
                        <a:rPr lang="es-EC" sz="1100" b="1">
                          <a:solidFill>
                            <a:srgbClr val="000000"/>
                          </a:solidFill>
                          <a:latin typeface="Calibri"/>
                          <a:ea typeface="Times New Roman"/>
                          <a:cs typeface="Calibri"/>
                        </a:rPr>
                        <a:t>Tv</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r">
                        <a:spcAft>
                          <a:spcPts val="0"/>
                        </a:spcAft>
                      </a:pPr>
                      <a:r>
                        <a:rPr lang="es-EC" sz="1100">
                          <a:solidFill>
                            <a:srgbClr val="000000"/>
                          </a:solidFill>
                          <a:latin typeface="Calibri"/>
                          <a:ea typeface="Times New Roman"/>
                          <a:cs typeface="Calibri"/>
                        </a:rPr>
                        <a:t>0</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r">
                        <a:spcAft>
                          <a:spcPts val="0"/>
                        </a:spcAft>
                      </a:pPr>
                      <a:r>
                        <a:rPr lang="es-EC" sz="1100">
                          <a:solidFill>
                            <a:srgbClr val="000000"/>
                          </a:solidFill>
                          <a:latin typeface="Calibri"/>
                          <a:ea typeface="Times New Roman"/>
                          <a:cs typeface="Calibri"/>
                        </a:rPr>
                        <a:t>0</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r">
                        <a:spcAft>
                          <a:spcPts val="0"/>
                        </a:spcAft>
                      </a:pPr>
                      <a:r>
                        <a:rPr lang="es-EC" sz="1100" b="1">
                          <a:solidFill>
                            <a:srgbClr val="000000"/>
                          </a:solidFill>
                          <a:latin typeface="Calibri"/>
                          <a:ea typeface="Times New Roman"/>
                          <a:cs typeface="Calibri"/>
                        </a:rPr>
                        <a:t>0</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r>
              <a:tr h="350542">
                <a:tc>
                  <a:txBody>
                    <a:bodyPr/>
                    <a:lstStyle/>
                    <a:p>
                      <a:pPr algn="l">
                        <a:spcAft>
                          <a:spcPts val="0"/>
                        </a:spcAft>
                      </a:pPr>
                      <a:r>
                        <a:rPr lang="es-EC" sz="1100" b="1">
                          <a:solidFill>
                            <a:srgbClr val="000000"/>
                          </a:solidFill>
                          <a:latin typeface="Calibri"/>
                          <a:ea typeface="Times New Roman"/>
                          <a:cs typeface="Calibri"/>
                        </a:rPr>
                        <a:t>Amigos</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r">
                        <a:spcAft>
                          <a:spcPts val="0"/>
                        </a:spcAft>
                      </a:pPr>
                      <a:r>
                        <a:rPr lang="es-EC" sz="1100">
                          <a:solidFill>
                            <a:srgbClr val="000000"/>
                          </a:solidFill>
                          <a:latin typeface="Calibri"/>
                          <a:ea typeface="Times New Roman"/>
                          <a:cs typeface="Calibri"/>
                        </a:rPr>
                        <a:t>82</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r">
                        <a:spcAft>
                          <a:spcPts val="0"/>
                        </a:spcAft>
                      </a:pPr>
                      <a:r>
                        <a:rPr lang="es-EC" sz="1100">
                          <a:solidFill>
                            <a:srgbClr val="000000"/>
                          </a:solidFill>
                          <a:latin typeface="Calibri"/>
                          <a:ea typeface="Times New Roman"/>
                          <a:cs typeface="Calibri"/>
                        </a:rPr>
                        <a:t>3</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r">
                        <a:spcAft>
                          <a:spcPts val="0"/>
                        </a:spcAft>
                      </a:pPr>
                      <a:r>
                        <a:rPr lang="es-EC" sz="1100" b="1">
                          <a:solidFill>
                            <a:srgbClr val="000000"/>
                          </a:solidFill>
                          <a:latin typeface="Calibri"/>
                          <a:ea typeface="Times New Roman"/>
                          <a:cs typeface="Calibri"/>
                        </a:rPr>
                        <a:t>85</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r>
              <a:tr h="350542">
                <a:tc>
                  <a:txBody>
                    <a:bodyPr/>
                    <a:lstStyle/>
                    <a:p>
                      <a:pPr algn="l">
                        <a:spcAft>
                          <a:spcPts val="0"/>
                        </a:spcAft>
                      </a:pPr>
                      <a:r>
                        <a:rPr lang="es-EC" sz="1100" b="1">
                          <a:solidFill>
                            <a:srgbClr val="000000"/>
                          </a:solidFill>
                          <a:latin typeface="Calibri"/>
                          <a:ea typeface="Times New Roman"/>
                          <a:cs typeface="Calibri"/>
                        </a:rPr>
                        <a:t>Familiares</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r">
                        <a:spcAft>
                          <a:spcPts val="0"/>
                        </a:spcAft>
                      </a:pPr>
                      <a:r>
                        <a:rPr lang="es-EC" sz="1100">
                          <a:solidFill>
                            <a:srgbClr val="000000"/>
                          </a:solidFill>
                          <a:latin typeface="Calibri"/>
                          <a:ea typeface="Times New Roman"/>
                          <a:cs typeface="Calibri"/>
                        </a:rPr>
                        <a:t>13</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r">
                        <a:spcAft>
                          <a:spcPts val="0"/>
                        </a:spcAft>
                      </a:pPr>
                      <a:r>
                        <a:rPr lang="es-EC" sz="1100">
                          <a:solidFill>
                            <a:srgbClr val="000000"/>
                          </a:solidFill>
                          <a:latin typeface="Calibri"/>
                          <a:ea typeface="Times New Roman"/>
                          <a:cs typeface="Calibri"/>
                        </a:rPr>
                        <a:t>70</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r">
                        <a:spcAft>
                          <a:spcPts val="0"/>
                        </a:spcAft>
                      </a:pPr>
                      <a:r>
                        <a:rPr lang="es-EC" sz="1100" b="1">
                          <a:solidFill>
                            <a:srgbClr val="000000"/>
                          </a:solidFill>
                          <a:latin typeface="Calibri"/>
                          <a:ea typeface="Times New Roman"/>
                          <a:cs typeface="Calibri"/>
                        </a:rPr>
                        <a:t>83</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r>
              <a:tr h="350542">
                <a:tc>
                  <a:txBody>
                    <a:bodyPr/>
                    <a:lstStyle/>
                    <a:p>
                      <a:pPr algn="l">
                        <a:spcAft>
                          <a:spcPts val="0"/>
                        </a:spcAft>
                      </a:pPr>
                      <a:r>
                        <a:rPr lang="es-EC" sz="1100" b="1">
                          <a:solidFill>
                            <a:srgbClr val="000000"/>
                          </a:solidFill>
                          <a:latin typeface="Calibri"/>
                          <a:ea typeface="Times New Roman"/>
                          <a:cs typeface="Calibri"/>
                        </a:rPr>
                        <a:t>otros</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r">
                        <a:spcAft>
                          <a:spcPts val="0"/>
                        </a:spcAft>
                      </a:pPr>
                      <a:r>
                        <a:rPr lang="es-EC" sz="1100">
                          <a:solidFill>
                            <a:srgbClr val="000000"/>
                          </a:solidFill>
                          <a:latin typeface="Calibri"/>
                          <a:ea typeface="Times New Roman"/>
                          <a:cs typeface="Calibri"/>
                        </a:rPr>
                        <a:t>0</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r">
                        <a:spcAft>
                          <a:spcPts val="0"/>
                        </a:spcAft>
                      </a:pPr>
                      <a:r>
                        <a:rPr lang="es-EC" sz="1100">
                          <a:solidFill>
                            <a:srgbClr val="000000"/>
                          </a:solidFill>
                          <a:latin typeface="Calibri"/>
                          <a:ea typeface="Times New Roman"/>
                          <a:cs typeface="Calibri"/>
                        </a:rPr>
                        <a:t>2</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r">
                        <a:spcAft>
                          <a:spcPts val="0"/>
                        </a:spcAft>
                      </a:pPr>
                      <a:r>
                        <a:rPr lang="es-EC" sz="1100" b="1">
                          <a:solidFill>
                            <a:srgbClr val="000000"/>
                          </a:solidFill>
                          <a:latin typeface="Calibri"/>
                          <a:ea typeface="Times New Roman"/>
                          <a:cs typeface="Calibri"/>
                        </a:rPr>
                        <a:t>2</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r>
              <a:tr h="350542">
                <a:tc>
                  <a:txBody>
                    <a:bodyPr/>
                    <a:lstStyle/>
                    <a:p>
                      <a:pPr algn="l">
                        <a:spcAft>
                          <a:spcPts val="0"/>
                        </a:spcAft>
                      </a:pPr>
                      <a:r>
                        <a:rPr lang="es-EC" sz="1100" b="1">
                          <a:solidFill>
                            <a:srgbClr val="000000"/>
                          </a:solidFill>
                          <a:latin typeface="Calibri"/>
                          <a:ea typeface="Times New Roman"/>
                          <a:cs typeface="Calibri"/>
                        </a:rPr>
                        <a:t>Total</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r">
                        <a:spcAft>
                          <a:spcPts val="0"/>
                        </a:spcAft>
                      </a:pPr>
                      <a:r>
                        <a:rPr lang="es-EC" sz="1100" b="1">
                          <a:solidFill>
                            <a:srgbClr val="000000"/>
                          </a:solidFill>
                          <a:latin typeface="Calibri"/>
                          <a:ea typeface="Times New Roman"/>
                          <a:cs typeface="Calibri"/>
                        </a:rPr>
                        <a:t>95</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r">
                        <a:spcAft>
                          <a:spcPts val="0"/>
                        </a:spcAft>
                      </a:pPr>
                      <a:r>
                        <a:rPr lang="es-EC" sz="1100" b="1">
                          <a:solidFill>
                            <a:srgbClr val="000000"/>
                          </a:solidFill>
                          <a:latin typeface="Calibri"/>
                          <a:ea typeface="Times New Roman"/>
                          <a:cs typeface="Calibri"/>
                        </a:rPr>
                        <a:t>75</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l">
                        <a:spcAft>
                          <a:spcPts val="0"/>
                        </a:spcAft>
                      </a:pPr>
                      <a:r>
                        <a:rPr lang="es-EC" sz="1100" dirty="0">
                          <a:solidFill>
                            <a:srgbClr val="000000"/>
                          </a:solidFill>
                          <a:latin typeface="Calibri"/>
                          <a:ea typeface="Times New Roman"/>
                          <a:cs typeface="Calibri"/>
                        </a:rPr>
                        <a:t> </a:t>
                      </a:r>
                      <a:endParaRPr lang="es-ES" sz="12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pPr algn="ctr" fontAlgn="auto">
              <a:spcAft>
                <a:spcPts val="0"/>
              </a:spcAft>
              <a:defRPr/>
            </a:pPr>
            <a:r>
              <a:rPr lang="es-EC" dirty="0" smtClean="0"/>
              <a:t>INFORMACIÓN SOBRE LA EXISTENCIA EL PARQUE EL LAGO</a:t>
            </a:r>
            <a:endParaRPr lang="es-ES" dirty="0"/>
          </a:p>
        </p:txBody>
      </p:sp>
      <p:pic>
        <p:nvPicPr>
          <p:cNvPr id="27651" name="Gráfico 1"/>
          <p:cNvPicPr>
            <a:picLocks noChangeArrowheads="1"/>
          </p:cNvPicPr>
          <p:nvPr/>
        </p:nvPicPr>
        <p:blipFill>
          <a:blip r:embed="rId3"/>
          <a:srcRect l="912" t="18938" r="273" b="597"/>
          <a:stretch>
            <a:fillRect/>
          </a:stretch>
        </p:blipFill>
        <p:spPr bwMode="auto">
          <a:xfrm>
            <a:off x="1714500" y="1785938"/>
            <a:ext cx="5715000" cy="3786187"/>
          </a:xfrm>
          <a:prstGeom prst="rect">
            <a:avLst/>
          </a:prstGeom>
          <a:noFill/>
          <a:ln w="9525">
            <a:solidFill>
              <a:srgbClr val="000000"/>
            </a:solid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57188" y="1285875"/>
            <a:ext cx="8229600" cy="4525963"/>
          </a:xfrm>
        </p:spPr>
        <p:txBody>
          <a:bodyPr>
            <a:normAutofit fontScale="92500" lnSpcReduction="10000"/>
          </a:bodyPr>
          <a:lstStyle/>
          <a:p>
            <a:pPr marL="365760" indent="-256032" algn="just" fontAlgn="auto">
              <a:spcAft>
                <a:spcPts val="0"/>
              </a:spcAft>
              <a:buFont typeface="Wingdings 3"/>
              <a:buChar char=""/>
              <a:defRPr/>
            </a:pPr>
            <a:endParaRPr lang="es-EC" dirty="0" smtClean="0"/>
          </a:p>
          <a:p>
            <a:pPr marL="365760" indent="-256032" algn="just" fontAlgn="auto">
              <a:spcAft>
                <a:spcPts val="0"/>
              </a:spcAft>
              <a:buFont typeface="Wingdings 3"/>
              <a:buChar char=""/>
              <a:defRPr/>
            </a:pPr>
            <a:r>
              <a:rPr lang="es-EC" dirty="0" smtClean="0"/>
              <a:t>La propuesta de readecuación de un parque en el Km. 26 vía a  la Costa, en la ciudad de Guayaquil tiene el propósito de diversificar las áreas recreativas existentes en el Ecuador.</a:t>
            </a:r>
            <a:endParaRPr lang="es-ES" dirty="0" smtClean="0"/>
          </a:p>
          <a:p>
            <a:pPr marL="365760" indent="-256032" algn="just" fontAlgn="auto">
              <a:spcAft>
                <a:spcPts val="0"/>
              </a:spcAft>
              <a:buFont typeface="Wingdings 3"/>
              <a:buChar char=""/>
              <a:defRPr/>
            </a:pPr>
            <a:r>
              <a:rPr lang="es-EC" dirty="0" smtClean="0"/>
              <a:t>El Parque El Lago creado el 15 de Noviembre del 2003, fue declarada área protegida por el Ministerio del Ambiente el 22 de Enero del 2003; en esta área se pueden practicar algunos deportes y a la vez aprovechar  sus espacios verdes para realizar picnic, paseos en bicicleta, patinar, etc.</a:t>
            </a:r>
            <a:endParaRPr lang="es-ES" dirty="0" smtClean="0"/>
          </a:p>
          <a:p>
            <a:pPr marL="365760" indent="-256032" algn="just" fontAlgn="auto">
              <a:spcAft>
                <a:spcPts val="0"/>
              </a:spcAft>
              <a:buFont typeface="Wingdings 3"/>
              <a:buChar char=""/>
              <a:defRPr/>
            </a:pPr>
            <a:endParaRPr lang="es-ES" dirty="0"/>
          </a:p>
        </p:txBody>
      </p:sp>
      <p:sp>
        <p:nvSpPr>
          <p:cNvPr id="3" name="2 Título"/>
          <p:cNvSpPr>
            <a:spLocks noGrp="1"/>
          </p:cNvSpPr>
          <p:nvPr>
            <p:ph type="title"/>
          </p:nvPr>
        </p:nvSpPr>
        <p:spPr>
          <a:xfrm>
            <a:off x="500034" y="357166"/>
            <a:ext cx="8229600" cy="1143000"/>
          </a:xfrm>
        </p:spPr>
        <p:txBody>
          <a:bodyPr>
            <a:normAutofit fontScale="90000"/>
          </a:bodyPr>
          <a:lstStyle/>
          <a:p>
            <a:pPr algn="ctr" fontAlgn="auto">
              <a:spcAft>
                <a:spcPts val="0"/>
              </a:spcAft>
              <a:defRPr/>
            </a:pPr>
            <a:r>
              <a:rPr lang="es-EC" dirty="0" smtClean="0"/>
              <a:t/>
            </a:r>
            <a:br>
              <a:rPr lang="es-EC" dirty="0" smtClean="0"/>
            </a:br>
            <a:r>
              <a:rPr lang="es-EC" dirty="0" smtClean="0"/>
              <a:t/>
            </a:r>
            <a:br>
              <a:rPr lang="es-EC" dirty="0" smtClean="0"/>
            </a:br>
            <a:r>
              <a:rPr lang="es-EC" dirty="0" smtClean="0"/>
              <a:t>INTRODUCCIÓN</a:t>
            </a:r>
            <a:r>
              <a:rPr lang="es-ES" dirty="0" smtClean="0"/>
              <a:t/>
            </a:r>
            <a:br>
              <a:rPr lang="es-ES" dirty="0" smtClean="0"/>
            </a:br>
            <a:r>
              <a:rPr lang="es-EC" dirty="0" smtClean="0"/>
              <a:t> </a:t>
            </a:r>
            <a:r>
              <a:rPr lang="es-ES" dirty="0" smtClean="0"/>
              <a:t/>
            </a:r>
            <a:br>
              <a:rPr lang="es-ES" dirty="0" smtClean="0"/>
            </a:br>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1571625" y="2000250"/>
          <a:ext cx="6432550" cy="2500313"/>
        </p:xfrm>
        <a:graphic>
          <a:graphicData uri="http://schemas.openxmlformats.org/drawingml/2006/table">
            <a:tbl>
              <a:tblPr/>
              <a:tblGrid>
                <a:gridCol w="3034792"/>
                <a:gridCol w="1335309"/>
                <a:gridCol w="1211560"/>
                <a:gridCol w="850843"/>
              </a:tblGrid>
              <a:tr h="500066">
                <a:tc>
                  <a:txBody>
                    <a:bodyPr/>
                    <a:lstStyle/>
                    <a:p>
                      <a:pPr algn="l">
                        <a:spcAft>
                          <a:spcPts val="0"/>
                        </a:spcAft>
                      </a:pPr>
                      <a:r>
                        <a:rPr lang="es-EC" sz="1100" b="1" dirty="0">
                          <a:solidFill>
                            <a:srgbClr val="000000"/>
                          </a:solidFill>
                          <a:latin typeface="Calibri"/>
                          <a:ea typeface="Times New Roman"/>
                          <a:cs typeface="Calibri"/>
                        </a:rPr>
                        <a:t>Servicios Adicionales</a:t>
                      </a:r>
                      <a:endParaRPr lang="es-ES" sz="12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a:spcAft>
                          <a:spcPts val="0"/>
                        </a:spcAft>
                      </a:pPr>
                      <a:r>
                        <a:rPr lang="es-EC" sz="1100" b="1">
                          <a:solidFill>
                            <a:srgbClr val="000000"/>
                          </a:solidFill>
                          <a:latin typeface="Calibri"/>
                          <a:ea typeface="Times New Roman"/>
                          <a:cs typeface="Calibri"/>
                        </a:rPr>
                        <a:t>Hombres</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a:spcAft>
                          <a:spcPts val="0"/>
                        </a:spcAft>
                      </a:pPr>
                      <a:r>
                        <a:rPr lang="es-EC" sz="1100" b="1">
                          <a:solidFill>
                            <a:srgbClr val="000000"/>
                          </a:solidFill>
                          <a:latin typeface="Calibri"/>
                          <a:ea typeface="Times New Roman"/>
                          <a:cs typeface="Calibri"/>
                        </a:rPr>
                        <a:t>Mujeres</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a:spcAft>
                          <a:spcPts val="0"/>
                        </a:spcAft>
                      </a:pPr>
                      <a:r>
                        <a:rPr lang="es-EC" sz="1100" b="1">
                          <a:solidFill>
                            <a:srgbClr val="000000"/>
                          </a:solidFill>
                          <a:latin typeface="Calibri"/>
                          <a:ea typeface="Times New Roman"/>
                          <a:cs typeface="Calibri"/>
                        </a:rPr>
                        <a:t>Total</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00066">
                <a:tc>
                  <a:txBody>
                    <a:bodyPr/>
                    <a:lstStyle/>
                    <a:p>
                      <a:pPr algn="l">
                        <a:spcAft>
                          <a:spcPts val="0"/>
                        </a:spcAft>
                      </a:pPr>
                      <a:r>
                        <a:rPr lang="es-EC" sz="1100">
                          <a:solidFill>
                            <a:srgbClr val="000000"/>
                          </a:solidFill>
                          <a:latin typeface="Calibri"/>
                          <a:ea typeface="Times New Roman"/>
                          <a:cs typeface="Calibri"/>
                        </a:rPr>
                        <a:t>Primeros Auxilios</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r">
                        <a:spcAft>
                          <a:spcPts val="0"/>
                        </a:spcAft>
                      </a:pPr>
                      <a:r>
                        <a:rPr lang="es-EC" sz="1100">
                          <a:solidFill>
                            <a:srgbClr val="000000"/>
                          </a:solidFill>
                          <a:latin typeface="Calibri"/>
                          <a:ea typeface="Times New Roman"/>
                          <a:cs typeface="Calibri"/>
                        </a:rPr>
                        <a:t>23</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9B8"/>
                    </a:solidFill>
                  </a:tcPr>
                </a:tc>
                <a:tc>
                  <a:txBody>
                    <a:bodyPr/>
                    <a:lstStyle/>
                    <a:p>
                      <a:pPr algn="r">
                        <a:spcAft>
                          <a:spcPts val="0"/>
                        </a:spcAft>
                      </a:pPr>
                      <a:r>
                        <a:rPr lang="es-EC" sz="1100">
                          <a:solidFill>
                            <a:srgbClr val="000000"/>
                          </a:solidFill>
                          <a:latin typeface="Calibri"/>
                          <a:ea typeface="Times New Roman"/>
                          <a:cs typeface="Calibri"/>
                        </a:rPr>
                        <a:t>50</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r">
                        <a:spcAft>
                          <a:spcPts val="0"/>
                        </a:spcAft>
                      </a:pPr>
                      <a:r>
                        <a:rPr lang="es-EC" sz="1100" b="1">
                          <a:solidFill>
                            <a:srgbClr val="000000"/>
                          </a:solidFill>
                          <a:latin typeface="Calibri"/>
                          <a:ea typeface="Times New Roman"/>
                          <a:cs typeface="Calibri"/>
                        </a:rPr>
                        <a:t>73</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500066">
                <a:tc>
                  <a:txBody>
                    <a:bodyPr/>
                    <a:lstStyle/>
                    <a:p>
                      <a:pPr algn="l">
                        <a:spcAft>
                          <a:spcPts val="0"/>
                        </a:spcAft>
                      </a:pPr>
                      <a:r>
                        <a:rPr lang="es-EC" sz="1100">
                          <a:solidFill>
                            <a:srgbClr val="000000"/>
                          </a:solidFill>
                          <a:latin typeface="Calibri"/>
                          <a:ea typeface="Times New Roman"/>
                          <a:cs typeface="Calibri"/>
                        </a:rPr>
                        <a:t>Farmacia</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r">
                        <a:spcAft>
                          <a:spcPts val="0"/>
                        </a:spcAft>
                      </a:pPr>
                      <a:r>
                        <a:rPr lang="es-EC" sz="1100">
                          <a:solidFill>
                            <a:srgbClr val="000000"/>
                          </a:solidFill>
                          <a:latin typeface="Calibri"/>
                          <a:ea typeface="Times New Roman"/>
                          <a:cs typeface="Calibri"/>
                        </a:rPr>
                        <a:t>14</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9B8"/>
                    </a:solidFill>
                  </a:tcPr>
                </a:tc>
                <a:tc>
                  <a:txBody>
                    <a:bodyPr/>
                    <a:lstStyle/>
                    <a:p>
                      <a:pPr algn="r">
                        <a:spcAft>
                          <a:spcPts val="0"/>
                        </a:spcAft>
                      </a:pPr>
                      <a:r>
                        <a:rPr lang="es-EC" sz="1100">
                          <a:solidFill>
                            <a:srgbClr val="000000"/>
                          </a:solidFill>
                          <a:latin typeface="Calibri"/>
                          <a:ea typeface="Times New Roman"/>
                          <a:cs typeface="Calibri"/>
                        </a:rPr>
                        <a:t>12</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r">
                        <a:spcAft>
                          <a:spcPts val="0"/>
                        </a:spcAft>
                      </a:pPr>
                      <a:r>
                        <a:rPr lang="es-EC" sz="1100" b="1">
                          <a:solidFill>
                            <a:srgbClr val="000000"/>
                          </a:solidFill>
                          <a:latin typeface="Calibri"/>
                          <a:ea typeface="Times New Roman"/>
                          <a:cs typeface="Calibri"/>
                        </a:rPr>
                        <a:t>26</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500066">
                <a:tc>
                  <a:txBody>
                    <a:bodyPr/>
                    <a:lstStyle/>
                    <a:p>
                      <a:pPr algn="l">
                        <a:spcAft>
                          <a:spcPts val="0"/>
                        </a:spcAft>
                      </a:pPr>
                      <a:r>
                        <a:rPr lang="es-EC" sz="1100">
                          <a:solidFill>
                            <a:srgbClr val="000000"/>
                          </a:solidFill>
                          <a:latin typeface="Calibri"/>
                          <a:ea typeface="Times New Roman"/>
                          <a:cs typeface="Calibri"/>
                        </a:rPr>
                        <a:t>Información Turística</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r">
                        <a:spcAft>
                          <a:spcPts val="0"/>
                        </a:spcAft>
                      </a:pPr>
                      <a:r>
                        <a:rPr lang="es-EC" sz="1100">
                          <a:solidFill>
                            <a:srgbClr val="000000"/>
                          </a:solidFill>
                          <a:latin typeface="Calibri"/>
                          <a:ea typeface="Times New Roman"/>
                          <a:cs typeface="Calibri"/>
                        </a:rPr>
                        <a:t>58</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9B8"/>
                    </a:solidFill>
                  </a:tcPr>
                </a:tc>
                <a:tc>
                  <a:txBody>
                    <a:bodyPr/>
                    <a:lstStyle/>
                    <a:p>
                      <a:pPr algn="r">
                        <a:spcAft>
                          <a:spcPts val="0"/>
                        </a:spcAft>
                      </a:pPr>
                      <a:r>
                        <a:rPr lang="es-EC" sz="1100">
                          <a:solidFill>
                            <a:srgbClr val="000000"/>
                          </a:solidFill>
                          <a:latin typeface="Calibri"/>
                          <a:ea typeface="Times New Roman"/>
                          <a:cs typeface="Calibri"/>
                        </a:rPr>
                        <a:t>13</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r">
                        <a:spcAft>
                          <a:spcPts val="0"/>
                        </a:spcAft>
                      </a:pPr>
                      <a:r>
                        <a:rPr lang="es-EC" sz="1100" b="1">
                          <a:solidFill>
                            <a:srgbClr val="000000"/>
                          </a:solidFill>
                          <a:latin typeface="Calibri"/>
                          <a:ea typeface="Times New Roman"/>
                          <a:cs typeface="Calibri"/>
                        </a:rPr>
                        <a:t>71</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500066">
                <a:tc>
                  <a:txBody>
                    <a:bodyPr/>
                    <a:lstStyle/>
                    <a:p>
                      <a:pPr algn="l">
                        <a:spcAft>
                          <a:spcPts val="0"/>
                        </a:spcAft>
                      </a:pPr>
                      <a:r>
                        <a:rPr lang="es-EC" sz="1100">
                          <a:solidFill>
                            <a:srgbClr val="000000"/>
                          </a:solidFill>
                          <a:latin typeface="Calibri"/>
                          <a:ea typeface="Times New Roman"/>
                          <a:cs typeface="Calibri"/>
                        </a:rPr>
                        <a:t>Total</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DDC"/>
                    </a:solidFill>
                  </a:tcPr>
                </a:tc>
                <a:tc>
                  <a:txBody>
                    <a:bodyPr/>
                    <a:lstStyle/>
                    <a:p>
                      <a:pPr algn="r">
                        <a:spcAft>
                          <a:spcPts val="0"/>
                        </a:spcAft>
                      </a:pPr>
                      <a:r>
                        <a:rPr lang="es-EC" sz="1100" b="1">
                          <a:solidFill>
                            <a:srgbClr val="000000"/>
                          </a:solidFill>
                          <a:latin typeface="Calibri"/>
                          <a:ea typeface="Times New Roman"/>
                          <a:cs typeface="Calibri"/>
                        </a:rPr>
                        <a:t>95</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9B8"/>
                    </a:solidFill>
                  </a:tcPr>
                </a:tc>
                <a:tc>
                  <a:txBody>
                    <a:bodyPr/>
                    <a:lstStyle/>
                    <a:p>
                      <a:pPr algn="r">
                        <a:spcAft>
                          <a:spcPts val="0"/>
                        </a:spcAft>
                      </a:pPr>
                      <a:r>
                        <a:rPr lang="es-EC" sz="1100" b="1">
                          <a:solidFill>
                            <a:srgbClr val="000000"/>
                          </a:solidFill>
                          <a:latin typeface="Calibri"/>
                          <a:ea typeface="Times New Roman"/>
                          <a:cs typeface="Calibri"/>
                        </a:rPr>
                        <a:t>75</a:t>
                      </a:r>
                      <a:endParaRPr lang="es-ES" sz="120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l">
                        <a:spcAft>
                          <a:spcPts val="0"/>
                        </a:spcAft>
                      </a:pPr>
                      <a:r>
                        <a:rPr lang="es-EC" sz="1100" b="1" dirty="0">
                          <a:solidFill>
                            <a:srgbClr val="000000"/>
                          </a:solidFill>
                          <a:latin typeface="Calibri"/>
                          <a:ea typeface="Times New Roman"/>
                          <a:cs typeface="Calibri"/>
                        </a:rPr>
                        <a:t> </a:t>
                      </a:r>
                      <a:endParaRPr lang="es-ES" sz="12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bl>
          </a:graphicData>
        </a:graphic>
      </p:graphicFrame>
      <p:sp>
        <p:nvSpPr>
          <p:cNvPr id="3" name="2 Título"/>
          <p:cNvSpPr>
            <a:spLocks noGrp="1"/>
          </p:cNvSpPr>
          <p:nvPr>
            <p:ph type="title"/>
          </p:nvPr>
        </p:nvSpPr>
        <p:spPr/>
        <p:txBody>
          <a:bodyPr/>
          <a:lstStyle/>
          <a:p>
            <a:pPr algn="ctr" fontAlgn="auto">
              <a:spcAft>
                <a:spcPts val="0"/>
              </a:spcAft>
              <a:defRPr/>
            </a:pPr>
            <a:r>
              <a:rPr lang="es-EC" sz="3200" dirty="0" smtClean="0"/>
              <a:t>SERVICIO ADICIONAL A IMPLEMENTARSE EN EL PARQUE EL LAGO</a:t>
            </a:r>
            <a:endParaRPr lang="es-ES"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pPr algn="ctr" fontAlgn="auto">
              <a:spcAft>
                <a:spcPts val="0"/>
              </a:spcAft>
              <a:defRPr/>
            </a:pPr>
            <a:r>
              <a:rPr lang="es-EC" sz="2800" dirty="0" smtClean="0"/>
              <a:t>SERVICIO ADICIONAL A IMPLEMENTARSE EN EL PARQUE EL LAGO</a:t>
            </a:r>
            <a:endParaRPr lang="es-ES" sz="2800" dirty="0"/>
          </a:p>
        </p:txBody>
      </p:sp>
      <p:pic>
        <p:nvPicPr>
          <p:cNvPr id="29699" name="Gráfico 1"/>
          <p:cNvPicPr>
            <a:picLocks noChangeArrowheads="1"/>
          </p:cNvPicPr>
          <p:nvPr/>
        </p:nvPicPr>
        <p:blipFill>
          <a:blip r:embed="rId3"/>
          <a:srcRect l="2783" t="14854" r="1468" b="1096"/>
          <a:stretch>
            <a:fillRect/>
          </a:stretch>
        </p:blipFill>
        <p:spPr bwMode="auto">
          <a:xfrm>
            <a:off x="1571625" y="1500188"/>
            <a:ext cx="5786438" cy="3643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500034" y="285728"/>
            <a:ext cx="8229600" cy="1143000"/>
          </a:xfrm>
        </p:spPr>
        <p:txBody>
          <a:bodyPr>
            <a:normAutofit fontScale="90000"/>
          </a:bodyPr>
          <a:lstStyle/>
          <a:p>
            <a:pPr algn="ctr" fontAlgn="auto">
              <a:spcAft>
                <a:spcPts val="0"/>
              </a:spcAft>
              <a:defRPr/>
            </a:pPr>
            <a:r>
              <a:rPr lang="es-EC" dirty="0" smtClean="0"/>
              <a:t/>
            </a:r>
            <a:br>
              <a:rPr lang="es-EC" dirty="0" smtClean="0"/>
            </a:br>
            <a:r>
              <a:rPr lang="es-EC" dirty="0" smtClean="0"/>
              <a:t>INSTALACIONES DEL PARQUE EL LAGO</a:t>
            </a:r>
            <a:r>
              <a:rPr lang="es-ES" dirty="0" smtClean="0"/>
              <a:t/>
            </a:r>
            <a:br>
              <a:rPr lang="es-ES" dirty="0" smtClean="0"/>
            </a:br>
            <a:endParaRPr lang="es-ES" dirty="0"/>
          </a:p>
        </p:txBody>
      </p:sp>
      <p:pic>
        <p:nvPicPr>
          <p:cNvPr id="30723" name="Gráfico 2"/>
          <p:cNvPicPr>
            <a:picLocks noChangeArrowheads="1"/>
          </p:cNvPicPr>
          <p:nvPr/>
        </p:nvPicPr>
        <p:blipFill>
          <a:blip r:embed="rId3"/>
          <a:srcRect l="2330" t="19888" r="2965" b="5544"/>
          <a:stretch>
            <a:fillRect/>
          </a:stretch>
        </p:blipFill>
        <p:spPr bwMode="auto">
          <a:xfrm>
            <a:off x="1785938" y="2214563"/>
            <a:ext cx="5786437" cy="3214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pPr algn="ctr" fontAlgn="auto">
              <a:spcAft>
                <a:spcPts val="0"/>
              </a:spcAft>
              <a:defRPr/>
            </a:pPr>
            <a:r>
              <a:rPr lang="es-EC" dirty="0" smtClean="0"/>
              <a:t/>
            </a:r>
            <a:br>
              <a:rPr lang="es-EC" dirty="0" smtClean="0"/>
            </a:br>
            <a:r>
              <a:rPr lang="es-EC" dirty="0" smtClean="0"/>
              <a:t>ESTADO DE LAS ÁREAS DE RECREACIÓN</a:t>
            </a:r>
            <a:r>
              <a:rPr lang="es-ES" dirty="0" smtClean="0"/>
              <a:t/>
            </a:r>
            <a:br>
              <a:rPr lang="es-ES" dirty="0" smtClean="0"/>
            </a:br>
            <a:endParaRPr lang="es-ES" dirty="0"/>
          </a:p>
        </p:txBody>
      </p:sp>
      <p:pic>
        <p:nvPicPr>
          <p:cNvPr id="31747" name="Gráfico 3"/>
          <p:cNvPicPr>
            <a:picLocks noChangeArrowheads="1"/>
          </p:cNvPicPr>
          <p:nvPr/>
        </p:nvPicPr>
        <p:blipFill>
          <a:blip r:embed="rId3"/>
          <a:srcRect l="2823" t="20245" r="157" b="1547"/>
          <a:stretch>
            <a:fillRect/>
          </a:stretch>
        </p:blipFill>
        <p:spPr bwMode="auto">
          <a:xfrm>
            <a:off x="2071688" y="2357438"/>
            <a:ext cx="4929187" cy="2714625"/>
          </a:xfrm>
          <a:prstGeom prst="rect">
            <a:avLst/>
          </a:prstGeom>
          <a:noFill/>
          <a:ln w="9525">
            <a:solidFill>
              <a:srgbClr val="000000"/>
            </a:solid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pPr algn="ctr" fontAlgn="auto">
              <a:spcAft>
                <a:spcPts val="0"/>
              </a:spcAft>
              <a:defRPr/>
            </a:pPr>
            <a:r>
              <a:rPr lang="es-EC" dirty="0" smtClean="0"/>
              <a:t>ACTIVIDADES A REALIZARSE EN EL PARQUE EL LAGO</a:t>
            </a:r>
            <a:endParaRPr lang="es-ES" dirty="0"/>
          </a:p>
        </p:txBody>
      </p:sp>
      <p:pic>
        <p:nvPicPr>
          <p:cNvPr id="32771" name="Gráfico 4"/>
          <p:cNvPicPr>
            <a:picLocks noChangeArrowheads="1"/>
          </p:cNvPicPr>
          <p:nvPr/>
        </p:nvPicPr>
        <p:blipFill>
          <a:blip r:embed="rId3"/>
          <a:srcRect l="2519" t="20792" r="2519" b="4297"/>
          <a:stretch>
            <a:fillRect/>
          </a:stretch>
        </p:blipFill>
        <p:spPr bwMode="auto">
          <a:xfrm>
            <a:off x="1357313" y="2143125"/>
            <a:ext cx="6143625" cy="3214688"/>
          </a:xfrm>
          <a:prstGeom prst="rect">
            <a:avLst/>
          </a:prstGeom>
          <a:noFill/>
          <a:ln w="9525">
            <a:solidFill>
              <a:srgbClr val="000000"/>
            </a:solid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500034" y="2000240"/>
            <a:ext cx="8229600" cy="2571768"/>
          </a:xfrm>
        </p:spPr>
        <p:txBody>
          <a:bodyPr/>
          <a:lstStyle/>
          <a:p>
            <a:pPr algn="ctr" fontAlgn="auto">
              <a:spcAft>
                <a:spcPts val="0"/>
              </a:spcAft>
              <a:defRPr/>
            </a:pPr>
            <a:r>
              <a:rPr lang="es-EC" sz="4800" cap="small" dirty="0" smtClean="0"/>
              <a:t>ESTUDIO FINANCIERO</a:t>
            </a:r>
            <a:endParaRPr lang="es-ES" sz="48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1785938" y="857250"/>
          <a:ext cx="5143500" cy="5286375"/>
        </p:xfrm>
        <a:graphic>
          <a:graphicData uri="http://schemas.openxmlformats.org/drawingml/2006/table">
            <a:tbl>
              <a:tblPr/>
              <a:tblGrid>
                <a:gridCol w="144630"/>
                <a:gridCol w="3105142"/>
                <a:gridCol w="144630"/>
                <a:gridCol w="915254"/>
                <a:gridCol w="833881"/>
              </a:tblGrid>
              <a:tr h="277021">
                <a:tc gridSpan="3">
                  <a:txBody>
                    <a:bodyPr/>
                    <a:lstStyle/>
                    <a:p>
                      <a:pPr algn="l">
                        <a:spcAft>
                          <a:spcPts val="0"/>
                        </a:spcAft>
                      </a:pPr>
                      <a:r>
                        <a:rPr lang="es-EC" sz="800" b="1">
                          <a:latin typeface="Arial"/>
                          <a:ea typeface="Times New Roman"/>
                          <a:cs typeface="Times New Roman"/>
                        </a:rPr>
                        <a:t>INVERSIÓN FIJA</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l">
                        <a:spcAft>
                          <a:spcPts val="0"/>
                        </a:spcAft>
                      </a:pPr>
                      <a:r>
                        <a:rPr lang="es-EC" sz="800" b="1">
                          <a:latin typeface="Arial"/>
                          <a:ea typeface="Times New Roman"/>
                          <a:cs typeface="Times New Roman"/>
                        </a:rPr>
                        <a:t>$</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800" b="1">
                          <a:latin typeface="Arial"/>
                          <a:ea typeface="Times New Roman"/>
                          <a:cs typeface="Times New Roman"/>
                        </a:rPr>
                        <a:t>Depreciación mensual</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510">
                <a:tc gridSpan="2">
                  <a:txBody>
                    <a:bodyPr/>
                    <a:lstStyle/>
                    <a:p>
                      <a:pPr algn="l">
                        <a:spcAft>
                          <a:spcPts val="0"/>
                        </a:spcAft>
                      </a:pPr>
                      <a:r>
                        <a:rPr lang="es-EC" sz="800" b="1">
                          <a:latin typeface="Arial"/>
                          <a:ea typeface="Times New Roman"/>
                          <a:cs typeface="Times New Roman"/>
                        </a:rPr>
                        <a:t>Accesorios del parque</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s-ES"/>
                    </a:p>
                  </a:txBody>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s-EC" sz="800">
                          <a:latin typeface="Arial"/>
                          <a:ea typeface="Times New Roman"/>
                          <a:cs typeface="Times New Roman"/>
                        </a:rPr>
                        <a:t>10.000,00</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s-EC" sz="800">
                          <a:latin typeface="Arial"/>
                          <a:ea typeface="Times New Roman"/>
                          <a:cs typeface="Times New Roman"/>
                        </a:rPr>
                        <a:t>83,33</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38510">
                <a:tc>
                  <a:txBody>
                    <a:bodyPr/>
                    <a:lstStyle/>
                    <a:p>
                      <a:pPr algn="l">
                        <a:spcAft>
                          <a:spcPts val="0"/>
                        </a:spcAft>
                      </a:pPr>
                      <a:r>
                        <a:rPr lang="es-EC" sz="800" b="1">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césped sintético</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arcos, botes, bicicletas, tachos, chalecos</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Mantenimiento</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gridSpan="2">
                  <a:txBody>
                    <a:bodyPr/>
                    <a:lstStyle/>
                    <a:p>
                      <a:pPr algn="l">
                        <a:spcAft>
                          <a:spcPts val="0"/>
                        </a:spcAft>
                      </a:pPr>
                      <a:r>
                        <a:rPr lang="es-EC" sz="800" b="1">
                          <a:latin typeface="Arial"/>
                          <a:ea typeface="Times New Roman"/>
                          <a:cs typeface="Times New Roman"/>
                        </a:rPr>
                        <a:t>Maquinarias  y Equipos</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ES"/>
                    </a:p>
                  </a:txBody>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35.000,00</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291,67</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1 cámara frigorífica</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2 lavaderos</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2 refrigeradores</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1 cocina industrial</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4 mesones para tareas diversas</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utensilios de cocina</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1 caja fuerte</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 siropes de gaseosas</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bebidas importadas y nacionales</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gridSpan="2">
                  <a:txBody>
                    <a:bodyPr/>
                    <a:lstStyle/>
                    <a:p>
                      <a:pPr algn="l">
                        <a:spcAft>
                          <a:spcPts val="0"/>
                        </a:spcAft>
                      </a:pPr>
                      <a:r>
                        <a:rPr lang="es-EC" sz="800" b="1">
                          <a:latin typeface="Arial"/>
                          <a:ea typeface="Times New Roman"/>
                          <a:cs typeface="Times New Roman"/>
                        </a:rPr>
                        <a:t>Inventario de utensilios y vajillas</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ES"/>
                    </a:p>
                  </a:txBody>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250,00</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2,08</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gridSpan="2">
                  <a:txBody>
                    <a:bodyPr/>
                    <a:lstStyle/>
                    <a:p>
                      <a:pPr algn="l">
                        <a:spcAft>
                          <a:spcPts val="0"/>
                        </a:spcAft>
                      </a:pPr>
                      <a:r>
                        <a:rPr lang="es-EC" sz="800" b="1">
                          <a:latin typeface="Arial"/>
                          <a:ea typeface="Times New Roman"/>
                          <a:cs typeface="Times New Roman"/>
                        </a:rPr>
                        <a:t>Vehículos</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ES"/>
                    </a:p>
                  </a:txBody>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1 camioneta fiat estrada</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13.000,00</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216,67</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gridSpan="2">
                  <a:txBody>
                    <a:bodyPr/>
                    <a:lstStyle/>
                    <a:p>
                      <a:pPr algn="l">
                        <a:spcAft>
                          <a:spcPts val="0"/>
                        </a:spcAft>
                      </a:pPr>
                      <a:r>
                        <a:rPr lang="es-EC" sz="800" b="1">
                          <a:latin typeface="Arial"/>
                          <a:ea typeface="Times New Roman"/>
                          <a:cs typeface="Times New Roman"/>
                        </a:rPr>
                        <a:t>Muebles de oficina</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ES"/>
                    </a:p>
                  </a:txBody>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450,00</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3,75</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2 escritorios</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3 archivadores</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gridSpan="2">
                  <a:txBody>
                    <a:bodyPr/>
                    <a:lstStyle/>
                    <a:p>
                      <a:pPr algn="l">
                        <a:spcAft>
                          <a:spcPts val="0"/>
                        </a:spcAft>
                      </a:pPr>
                      <a:r>
                        <a:rPr lang="es-EC" sz="800" b="1">
                          <a:latin typeface="Arial"/>
                          <a:ea typeface="Times New Roman"/>
                          <a:cs typeface="Times New Roman"/>
                        </a:rPr>
                        <a:t>Equipos de usuario</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ES"/>
                    </a:p>
                  </a:txBody>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3.000,00</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25,00</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110 sillas</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30 mesas</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manteles, adernos y otros accesorios</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1 caja registradora</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gridSpan="2">
                  <a:txBody>
                    <a:bodyPr/>
                    <a:lstStyle/>
                    <a:p>
                      <a:pPr algn="l">
                        <a:spcAft>
                          <a:spcPts val="0"/>
                        </a:spcAft>
                      </a:pPr>
                      <a:r>
                        <a:rPr lang="es-EC" sz="800" b="1">
                          <a:latin typeface="Arial"/>
                          <a:ea typeface="Times New Roman"/>
                          <a:cs typeface="Times New Roman"/>
                        </a:rPr>
                        <a:t>Equipos de computación</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ES"/>
                    </a:p>
                  </a:txBody>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2.300,00</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63,89</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2 Computadoras</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1 impresora multifuncional</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Software de producción</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gridSpan="2">
                  <a:txBody>
                    <a:bodyPr/>
                    <a:lstStyle/>
                    <a:p>
                      <a:pPr algn="l">
                        <a:spcAft>
                          <a:spcPts val="0"/>
                        </a:spcAft>
                      </a:pPr>
                      <a:r>
                        <a:rPr lang="es-EC" sz="800" b="1">
                          <a:latin typeface="Arial"/>
                          <a:ea typeface="Times New Roman"/>
                          <a:cs typeface="Times New Roman"/>
                        </a:rPr>
                        <a:t>Suministros de oficina</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ES"/>
                    </a:p>
                  </a:txBody>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60,00</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Papel, lápices, resaltadores, sellos</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Facturas</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a:spcAft>
                          <a:spcPts val="0"/>
                        </a:spcAft>
                      </a:pPr>
                      <a:r>
                        <a:rPr lang="es-EC" sz="600">
                          <a:latin typeface="Arial"/>
                          <a:ea typeface="Times New Roman"/>
                          <a:cs typeface="Times New Roman"/>
                        </a:rPr>
                        <a:t>Liquidaciones de compra</a:t>
                      </a:r>
                      <a:endParaRPr lang="es-ES" sz="900">
                        <a:latin typeface="Times New Roman"/>
                        <a:ea typeface="Times New Roman"/>
                        <a:cs typeface="Times New Roman"/>
                      </a:endParaRPr>
                    </a:p>
                  </a:txBody>
                  <a:tcPr marL="34557" marR="34557" marT="0" marB="0" anchor="b">
                    <a:lnL>
                      <a:noFill/>
                    </a:lnL>
                    <a:lnR>
                      <a:noFill/>
                    </a:lnR>
                    <a:lnT>
                      <a:noFill/>
                    </a:lnT>
                    <a:lnB>
                      <a:noFill/>
                    </a:lnB>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38510">
                <a:tc gridSpan="2">
                  <a:txBody>
                    <a:bodyPr/>
                    <a:lstStyle/>
                    <a:p>
                      <a:pPr algn="l">
                        <a:spcAft>
                          <a:spcPts val="0"/>
                        </a:spcAft>
                      </a:pPr>
                      <a:r>
                        <a:rPr lang="es-EC" sz="800" b="1">
                          <a:latin typeface="Arial"/>
                          <a:ea typeface="Times New Roman"/>
                          <a:cs typeface="Times New Roman"/>
                        </a:rPr>
                        <a:t>Gastos de Constitución</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ES"/>
                    </a:p>
                  </a:txBody>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a:latin typeface="Arial"/>
                          <a:ea typeface="Times New Roman"/>
                          <a:cs typeface="Times New Roman"/>
                        </a:rPr>
                        <a:t>400,00</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38510">
                <a:tc gridSpan="2">
                  <a:txBody>
                    <a:bodyPr/>
                    <a:lstStyle/>
                    <a:p>
                      <a:pPr algn="l">
                        <a:spcAft>
                          <a:spcPts val="0"/>
                        </a:spcAft>
                      </a:pPr>
                      <a:r>
                        <a:rPr lang="es-EC" sz="800" b="1">
                          <a:latin typeface="Arial"/>
                          <a:ea typeface="Times New Roman"/>
                          <a:cs typeface="Times New Roman"/>
                        </a:rPr>
                        <a:t>TOTAL</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s-ES"/>
                    </a:p>
                  </a:txBody>
                  <a:tcPr/>
                </a:tc>
                <a:tc>
                  <a:txBody>
                    <a:bodyPr/>
                    <a:lstStyle/>
                    <a:p>
                      <a:pPr algn="l">
                        <a:spcAft>
                          <a:spcPts val="0"/>
                        </a:spcAft>
                      </a:pPr>
                      <a:r>
                        <a:rPr lang="es-EC" sz="800">
                          <a:latin typeface="Arial"/>
                          <a:ea typeface="Times New Roman"/>
                          <a:cs typeface="Times New Roman"/>
                        </a:rPr>
                        <a:t> </a:t>
                      </a:r>
                      <a:endParaRPr lang="es-ES" sz="900">
                        <a:latin typeface="Times New Roman"/>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spcAft>
                          <a:spcPts val="0"/>
                        </a:spcAft>
                      </a:pPr>
                      <a:r>
                        <a:rPr lang="es-EC" sz="800" b="1">
                          <a:latin typeface="Arial"/>
                          <a:ea typeface="Times New Roman"/>
                          <a:cs typeface="Times New Roman"/>
                        </a:rPr>
                        <a:t>64.460,00</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s-EC" sz="800" b="1">
                          <a:latin typeface="Arial"/>
                          <a:ea typeface="Times New Roman"/>
                          <a:cs typeface="Times New Roman"/>
                        </a:rPr>
                        <a:t>686,39</a:t>
                      </a: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24">
                <a:tc gridSpan="2">
                  <a:txBody>
                    <a:bodyPr/>
                    <a:lstStyle/>
                    <a:p>
                      <a:pPr algn="l">
                        <a:spcAft>
                          <a:spcPts val="0"/>
                        </a:spcAft>
                      </a:pP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endParaRPr lang="es-EC" sz="800">
                        <a:latin typeface="Arial"/>
                        <a:ea typeface="Times New Roman"/>
                        <a:cs typeface="Times New Roman"/>
                      </a:endParaRPr>
                    </a:p>
                  </a:txBody>
                  <a:tcPr marL="34557" marR="34557"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endParaRPr lang="es-ES" sz="90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endParaRPr lang="es-ES" sz="900" dirty="0">
                        <a:latin typeface="Times New Roman"/>
                        <a:ea typeface="Times New Roman"/>
                        <a:cs typeface="Times New Roman"/>
                      </a:endParaRPr>
                    </a:p>
                  </a:txBody>
                  <a:tcPr marL="34557" marR="345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2 Título"/>
          <p:cNvSpPr>
            <a:spLocks noGrp="1"/>
          </p:cNvSpPr>
          <p:nvPr>
            <p:ph type="title"/>
          </p:nvPr>
        </p:nvSpPr>
        <p:spPr>
          <a:xfrm>
            <a:off x="571472" y="0"/>
            <a:ext cx="8229600" cy="928670"/>
          </a:xfrm>
        </p:spPr>
        <p:txBody>
          <a:bodyPr/>
          <a:lstStyle/>
          <a:p>
            <a:pPr algn="ctr" fontAlgn="auto">
              <a:spcAft>
                <a:spcPts val="0"/>
              </a:spcAft>
              <a:defRPr/>
            </a:pPr>
            <a:r>
              <a:rPr lang="es-EC" sz="3200" dirty="0" smtClean="0"/>
              <a:t>ESQUEMA DE FINANCIAMIENTO</a:t>
            </a:r>
            <a:endParaRPr lang="es-ES" sz="32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2000250" y="1481138"/>
          <a:ext cx="5286375" cy="4591050"/>
        </p:xfrm>
        <a:graphic>
          <a:graphicData uri="http://schemas.openxmlformats.org/drawingml/2006/table">
            <a:tbl>
              <a:tblPr/>
              <a:tblGrid>
                <a:gridCol w="170206"/>
                <a:gridCol w="3421133"/>
                <a:gridCol w="565026"/>
                <a:gridCol w="1130049"/>
              </a:tblGrid>
              <a:tr h="142458">
                <a:tc gridSpan="2">
                  <a:txBody>
                    <a:bodyPr/>
                    <a:lstStyle/>
                    <a:p>
                      <a:pPr algn="l">
                        <a:spcAft>
                          <a:spcPts val="0"/>
                        </a:spcAft>
                      </a:pPr>
                      <a:r>
                        <a:rPr lang="es-EC" sz="900" b="1">
                          <a:latin typeface="Arial"/>
                          <a:ea typeface="Times New Roman"/>
                          <a:cs typeface="Times New Roman"/>
                        </a:rPr>
                        <a:t>COSTOS DE PRODUCCIÓN</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900">
                          <a:latin typeface="Arial"/>
                          <a:ea typeface="Times New Roman"/>
                          <a:cs typeface="Times New Roman"/>
                        </a:rPr>
                        <a:t>$</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gridSpan="2">
                  <a:txBody>
                    <a:bodyPr/>
                    <a:lstStyle/>
                    <a:p>
                      <a:pPr algn="l">
                        <a:spcAft>
                          <a:spcPts val="0"/>
                        </a:spcAft>
                      </a:pPr>
                      <a:r>
                        <a:rPr lang="es-EC" sz="900">
                          <a:latin typeface="Arial"/>
                          <a:ea typeface="Times New Roman"/>
                          <a:cs typeface="Times New Roman"/>
                        </a:rPr>
                        <a:t>Materia Prima</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a:txBody>
                    <a:bodyPr/>
                    <a:lstStyle/>
                    <a:p>
                      <a:pPr algn="l">
                        <a:spcAft>
                          <a:spcPts val="0"/>
                        </a:spcAft>
                      </a:pPr>
                      <a:endParaRPr lang="es-EC" sz="7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700">
                          <a:latin typeface="Arial"/>
                          <a:ea typeface="Times New Roman"/>
                          <a:cs typeface="Times New Roman"/>
                        </a:rPr>
                        <a:t>Víveres</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900">
                          <a:latin typeface="Arial"/>
                          <a:ea typeface="Times New Roman"/>
                          <a:cs typeface="Times New Roman"/>
                        </a:rPr>
                        <a:t>4.000,00</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a:txBody>
                    <a:bodyPr/>
                    <a:lstStyle/>
                    <a:p>
                      <a:pPr algn="l">
                        <a:spcAft>
                          <a:spcPts val="0"/>
                        </a:spcAft>
                      </a:pPr>
                      <a:endParaRPr lang="es-EC" sz="7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700">
                          <a:latin typeface="Arial"/>
                          <a:ea typeface="Times New Roman"/>
                          <a:cs typeface="Times New Roman"/>
                        </a:rPr>
                        <a:t>Bebidas</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900">
                          <a:latin typeface="Arial"/>
                          <a:ea typeface="Times New Roman"/>
                          <a:cs typeface="Times New Roman"/>
                        </a:rPr>
                        <a:t>1.500,00</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gridSpan="2">
                  <a:txBody>
                    <a:bodyPr/>
                    <a:lstStyle/>
                    <a:p>
                      <a:pPr algn="l">
                        <a:spcAft>
                          <a:spcPts val="0"/>
                        </a:spcAft>
                      </a:pPr>
                      <a:r>
                        <a:rPr lang="es-EC" sz="900">
                          <a:latin typeface="Arial"/>
                          <a:ea typeface="Times New Roman"/>
                          <a:cs typeface="Times New Roman"/>
                        </a:rPr>
                        <a:t>Mano de Obra</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700">
                          <a:latin typeface="Arial"/>
                          <a:ea typeface="Times New Roman"/>
                          <a:cs typeface="Times New Roman"/>
                        </a:rPr>
                        <a:t>personal de seguridad y mantenimiento</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7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900">
                          <a:latin typeface="Arial"/>
                          <a:ea typeface="Times New Roman"/>
                          <a:cs typeface="Times New Roman"/>
                        </a:rPr>
                        <a:t>500,00</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700">
                          <a:latin typeface="Arial"/>
                          <a:ea typeface="Times New Roman"/>
                          <a:cs typeface="Times New Roman"/>
                        </a:rPr>
                        <a:t>personal de limpieza</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900">
                          <a:latin typeface="Arial"/>
                          <a:ea typeface="Times New Roman"/>
                          <a:cs typeface="Times New Roman"/>
                        </a:rPr>
                        <a:t>400,00</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700">
                          <a:latin typeface="Arial"/>
                          <a:ea typeface="Times New Roman"/>
                          <a:cs typeface="Times New Roman"/>
                        </a:rPr>
                        <a:t>Cajeros</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900">
                          <a:latin typeface="Arial"/>
                          <a:ea typeface="Times New Roman"/>
                          <a:cs typeface="Times New Roman"/>
                        </a:rPr>
                        <a:t>480,00</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700">
                          <a:latin typeface="Arial"/>
                          <a:ea typeface="Times New Roman"/>
                          <a:cs typeface="Times New Roman"/>
                        </a:rPr>
                        <a:t>personal de planta</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900">
                          <a:latin typeface="Arial"/>
                          <a:ea typeface="Times New Roman"/>
                          <a:cs typeface="Times New Roman"/>
                        </a:rPr>
                        <a:t>2.000,00</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700">
                          <a:latin typeface="Arial"/>
                          <a:ea typeface="Times New Roman"/>
                          <a:cs typeface="Times New Roman"/>
                        </a:rPr>
                        <a:t>personal de cocina</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900">
                          <a:latin typeface="Arial"/>
                          <a:ea typeface="Times New Roman"/>
                          <a:cs typeface="Times New Roman"/>
                        </a:rPr>
                        <a:t>1.200,00</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gridSpan="2">
                  <a:txBody>
                    <a:bodyPr/>
                    <a:lstStyle/>
                    <a:p>
                      <a:pPr algn="l">
                        <a:spcAft>
                          <a:spcPts val="0"/>
                        </a:spcAft>
                      </a:pPr>
                      <a:r>
                        <a:rPr lang="es-EC" sz="900">
                          <a:latin typeface="Arial"/>
                          <a:ea typeface="Times New Roman"/>
                          <a:cs typeface="Times New Roman"/>
                        </a:rPr>
                        <a:t>Gastos Indirectos de Servicio</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endParaRPr lang="es-EC" sz="7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700">
                          <a:latin typeface="Arial"/>
                          <a:ea typeface="Times New Roman"/>
                          <a:cs typeface="Times New Roman"/>
                        </a:rPr>
                        <a:t>servilletas y demás utensilios</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7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900">
                          <a:latin typeface="Arial"/>
                          <a:ea typeface="Times New Roman"/>
                          <a:cs typeface="Times New Roman"/>
                        </a:rPr>
                        <a:t>30,00</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7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7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900">
                          <a:latin typeface="Arial"/>
                          <a:ea typeface="Times New Roman"/>
                          <a:cs typeface="Times New Roman"/>
                        </a:rPr>
                        <a:t>10.110,00</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7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7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gridSpan="2">
                  <a:txBody>
                    <a:bodyPr/>
                    <a:lstStyle/>
                    <a:p>
                      <a:pPr algn="l">
                        <a:spcAft>
                          <a:spcPts val="0"/>
                        </a:spcAft>
                      </a:pPr>
                      <a:r>
                        <a:rPr lang="es-EC" sz="900" b="1">
                          <a:latin typeface="Arial"/>
                          <a:ea typeface="Times New Roman"/>
                          <a:cs typeface="Times New Roman"/>
                        </a:rPr>
                        <a:t>GASTOS ADMINISTRATIVOS</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700">
                          <a:latin typeface="Arial"/>
                          <a:ea typeface="Times New Roman"/>
                          <a:cs typeface="Times New Roman"/>
                        </a:rPr>
                        <a:t>Depreciación</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900">
                          <a:latin typeface="Arial"/>
                          <a:ea typeface="Times New Roman"/>
                          <a:cs typeface="Times New Roman"/>
                        </a:rPr>
                        <a:t>686,39</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700">
                          <a:latin typeface="Arial"/>
                          <a:ea typeface="Times New Roman"/>
                          <a:cs typeface="Times New Roman"/>
                        </a:rPr>
                        <a:t>Sueldo contador</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900">
                          <a:latin typeface="Arial"/>
                          <a:ea typeface="Times New Roman"/>
                          <a:cs typeface="Times New Roman"/>
                        </a:rPr>
                        <a:t>450,00</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700">
                          <a:latin typeface="Arial"/>
                          <a:ea typeface="Times New Roman"/>
                          <a:cs typeface="Times New Roman"/>
                        </a:rPr>
                        <a:t>Sueldo administrador</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900">
                          <a:latin typeface="Arial"/>
                          <a:ea typeface="Times New Roman"/>
                          <a:cs typeface="Times New Roman"/>
                        </a:rPr>
                        <a:t>600,00</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700">
                          <a:latin typeface="Arial"/>
                          <a:ea typeface="Times New Roman"/>
                          <a:cs typeface="Times New Roman"/>
                        </a:rPr>
                        <a:t>Energía eléctrica</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900">
                          <a:latin typeface="Arial"/>
                          <a:ea typeface="Times New Roman"/>
                          <a:cs typeface="Times New Roman"/>
                        </a:rPr>
                        <a:t>150,00</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700">
                          <a:latin typeface="Arial"/>
                          <a:ea typeface="Times New Roman"/>
                          <a:cs typeface="Times New Roman"/>
                        </a:rPr>
                        <a:t>Agua</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900">
                          <a:latin typeface="Arial"/>
                          <a:ea typeface="Times New Roman"/>
                          <a:cs typeface="Times New Roman"/>
                        </a:rPr>
                        <a:t>45,00</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425">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700">
                          <a:latin typeface="Arial"/>
                          <a:ea typeface="Times New Roman"/>
                          <a:cs typeface="Times New Roman"/>
                        </a:rPr>
                        <a:t>Publicidad</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900">
                          <a:latin typeface="Arial"/>
                          <a:ea typeface="Times New Roman"/>
                          <a:cs typeface="Times New Roman"/>
                        </a:rPr>
                        <a:t>800,00</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700">
                          <a:latin typeface="Arial"/>
                          <a:ea typeface="Times New Roman"/>
                          <a:cs typeface="Times New Roman"/>
                        </a:rPr>
                        <a:t>Servicio telefónico</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900">
                          <a:latin typeface="Arial"/>
                          <a:ea typeface="Times New Roman"/>
                          <a:cs typeface="Times New Roman"/>
                        </a:rPr>
                        <a:t>100,00</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7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900" b="1">
                          <a:latin typeface="Arial"/>
                          <a:ea typeface="Times New Roman"/>
                          <a:cs typeface="Times New Roman"/>
                        </a:rPr>
                        <a:t>2.831,39</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894">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7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gridSpan="2">
                  <a:txBody>
                    <a:bodyPr/>
                    <a:lstStyle/>
                    <a:p>
                      <a:pPr algn="l">
                        <a:spcAft>
                          <a:spcPts val="0"/>
                        </a:spcAft>
                      </a:pPr>
                      <a:r>
                        <a:rPr lang="es-EC" sz="900" b="1">
                          <a:latin typeface="Arial"/>
                          <a:ea typeface="Times New Roman"/>
                          <a:cs typeface="Times New Roman"/>
                        </a:rPr>
                        <a:t>GASTOS DE VENTA</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700">
                          <a:latin typeface="Arial"/>
                          <a:ea typeface="Times New Roman"/>
                          <a:cs typeface="Times New Roman"/>
                        </a:rPr>
                        <a:t>Sueldo fijo del chofer </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900">
                          <a:latin typeface="Arial"/>
                          <a:ea typeface="Times New Roman"/>
                          <a:cs typeface="Times New Roman"/>
                        </a:rPr>
                        <a:t>300,00</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700">
                          <a:latin typeface="Arial"/>
                          <a:ea typeface="Times New Roman"/>
                          <a:cs typeface="Times New Roman"/>
                        </a:rPr>
                        <a:t>Combustible</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900">
                          <a:latin typeface="Arial"/>
                          <a:ea typeface="Times New Roman"/>
                          <a:cs typeface="Times New Roman"/>
                        </a:rPr>
                        <a:t>80,00</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700">
                          <a:latin typeface="Arial"/>
                          <a:ea typeface="Times New Roman"/>
                          <a:cs typeface="Times New Roman"/>
                        </a:rPr>
                        <a:t>mantenimiento de la camioneta</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900">
                          <a:latin typeface="Arial"/>
                          <a:ea typeface="Times New Roman"/>
                          <a:cs typeface="Times New Roman"/>
                        </a:rPr>
                        <a:t>50,00</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7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7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900" b="1">
                          <a:latin typeface="Arial"/>
                          <a:ea typeface="Times New Roman"/>
                          <a:cs typeface="Times New Roman"/>
                        </a:rPr>
                        <a:t>430,00</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gridSpan="2">
                  <a:txBody>
                    <a:bodyPr/>
                    <a:lstStyle/>
                    <a:p>
                      <a:pPr algn="l">
                        <a:spcAft>
                          <a:spcPts val="0"/>
                        </a:spcAft>
                      </a:pPr>
                      <a:r>
                        <a:rPr lang="es-EC" sz="900" b="1">
                          <a:latin typeface="Arial"/>
                          <a:ea typeface="Times New Roman"/>
                          <a:cs typeface="Times New Roman"/>
                        </a:rPr>
                        <a:t>GASTOS FINANCIEROS</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458">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700">
                          <a:latin typeface="Arial"/>
                          <a:ea typeface="Times New Roman"/>
                          <a:cs typeface="Times New Roman"/>
                        </a:rPr>
                        <a:t>Pago mensual de préstamo</a:t>
                      </a:r>
                      <a:endParaRPr lang="es-ES" sz="100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900">
                        <a:latin typeface="Arial"/>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C" sz="900" b="1" dirty="0">
                          <a:latin typeface="Arial"/>
                          <a:ea typeface="Times New Roman"/>
                          <a:cs typeface="Times New Roman"/>
                        </a:rPr>
                        <a:t>366,83</a:t>
                      </a:r>
                      <a:endParaRPr lang="es-ES" sz="1000" dirty="0">
                        <a:latin typeface="Times New Roman"/>
                        <a:ea typeface="Times New Roman"/>
                        <a:cs typeface="Times New Roman"/>
                      </a:endParaRPr>
                    </a:p>
                  </a:txBody>
                  <a:tcPr marL="38552" marR="3855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2 Título"/>
          <p:cNvSpPr>
            <a:spLocks noGrp="1"/>
          </p:cNvSpPr>
          <p:nvPr>
            <p:ph type="title"/>
          </p:nvPr>
        </p:nvSpPr>
        <p:spPr/>
        <p:txBody>
          <a:bodyPr>
            <a:normAutofit fontScale="90000"/>
          </a:bodyPr>
          <a:lstStyle/>
          <a:p>
            <a:pPr algn="ctr" fontAlgn="auto">
              <a:spcAft>
                <a:spcPts val="0"/>
              </a:spcAft>
              <a:defRPr/>
            </a:pPr>
            <a:r>
              <a:rPr lang="es-EC" dirty="0" smtClean="0"/>
              <a:t>PRESUPUESTO DE COSTOS Y GASTOS</a:t>
            </a:r>
            <a:endParaRPr lang="es-E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Marcador de contenido"/>
          <p:cNvGraphicFramePr>
            <a:graphicFrameLocks noGrp="1"/>
          </p:cNvGraphicFramePr>
          <p:nvPr>
            <p:ph idx="1"/>
          </p:nvPr>
        </p:nvGraphicFramePr>
        <p:xfrm>
          <a:off x="1571625" y="0"/>
          <a:ext cx="5786438" cy="6357938"/>
        </p:xfrm>
        <a:graphic>
          <a:graphicData uri="http://schemas.openxmlformats.org/drawingml/2006/table">
            <a:tbl>
              <a:tblPr/>
              <a:tblGrid>
                <a:gridCol w="140708"/>
                <a:gridCol w="148164"/>
                <a:gridCol w="1585495"/>
                <a:gridCol w="147502"/>
                <a:gridCol w="140708"/>
                <a:gridCol w="1642379"/>
                <a:gridCol w="1840814"/>
                <a:gridCol w="140708"/>
              </a:tblGrid>
              <a:tr h="231919">
                <a:tc gridSpan="8">
                  <a:txBody>
                    <a:bodyPr/>
                    <a:lstStyle/>
                    <a:p>
                      <a:pPr algn="l">
                        <a:spcAft>
                          <a:spcPts val="0"/>
                        </a:spcAft>
                      </a:pP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77182">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7">
                  <a:txBody>
                    <a:bodyPr/>
                    <a:lstStyle/>
                    <a:p>
                      <a:pPr algn="l">
                        <a:spcAft>
                          <a:spcPts val="0"/>
                        </a:spcAft>
                      </a:pPr>
                      <a:endParaRPr lang="es-ES" sz="700">
                        <a:latin typeface="Times New Roman"/>
                        <a:ea typeface="Times New Roman"/>
                        <a:cs typeface="Times New Roman"/>
                      </a:endParaRPr>
                    </a:p>
                    <a:p>
                      <a:pPr algn="l">
                        <a:spcAft>
                          <a:spcPts val="0"/>
                        </a:spcAft>
                      </a:pPr>
                      <a:r>
                        <a:rPr lang="es-EC" sz="600" b="1">
                          <a:latin typeface="Arial"/>
                          <a:ea typeface="Times New Roman"/>
                          <a:cs typeface="Times New Roman"/>
                        </a:rPr>
                        <a:t>PRESUPUESTO DE INGRESOS Y UTILIDADES MENSUALES</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2">
                  <a:txBody>
                    <a:bodyPr/>
                    <a:lstStyle/>
                    <a:p>
                      <a:pPr algn="l">
                        <a:spcAft>
                          <a:spcPts val="0"/>
                        </a:spcAft>
                      </a:pPr>
                      <a:r>
                        <a:rPr lang="es-EC" sz="600">
                          <a:latin typeface="Arial"/>
                          <a:ea typeface="Times New Roman"/>
                          <a:cs typeface="Times New Roman"/>
                        </a:rPr>
                        <a:t>VENTAS</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r">
                        <a:spcAft>
                          <a:spcPts val="0"/>
                        </a:spcAft>
                      </a:pPr>
                      <a:r>
                        <a:rPr lang="es-EC" sz="600">
                          <a:latin typeface="Arial"/>
                          <a:ea typeface="Times New Roman"/>
                          <a:cs typeface="Times New Roman"/>
                        </a:rPr>
                        <a:t>15.000,00</a:t>
                      </a:r>
                      <a:endParaRPr lang="es-ES" sz="700">
                        <a:latin typeface="Times New Roman"/>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2">
                  <a:txBody>
                    <a:bodyPr/>
                    <a:lstStyle/>
                    <a:p>
                      <a:pPr algn="l">
                        <a:spcAft>
                          <a:spcPts val="0"/>
                        </a:spcAft>
                      </a:pPr>
                      <a:r>
                        <a:rPr lang="es-EC" sz="600">
                          <a:latin typeface="Arial"/>
                          <a:ea typeface="Times New Roman"/>
                          <a:cs typeface="Times New Roman"/>
                        </a:rPr>
                        <a:t>Ingresos por ventas</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r">
                        <a:spcAft>
                          <a:spcPts val="0"/>
                        </a:spcAft>
                      </a:pPr>
                      <a:r>
                        <a:rPr lang="es-EC" sz="600">
                          <a:latin typeface="Arial"/>
                          <a:ea typeface="Times New Roman"/>
                          <a:cs typeface="Times New Roman"/>
                        </a:rPr>
                        <a:t>10.200,00</a:t>
                      </a:r>
                      <a:endParaRPr lang="es-ES" sz="700">
                        <a:latin typeface="Times New Roman"/>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239399">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3">
                  <a:txBody>
                    <a:bodyPr/>
                    <a:lstStyle/>
                    <a:p>
                      <a:pPr algn="l">
                        <a:spcAft>
                          <a:spcPts val="0"/>
                        </a:spcAft>
                      </a:pPr>
                      <a:r>
                        <a:rPr lang="es-EC" sz="600">
                          <a:latin typeface="Arial"/>
                          <a:ea typeface="Times New Roman"/>
                          <a:cs typeface="Times New Roman"/>
                        </a:rPr>
                        <a:t>Ingresos por alquiler de canchas</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hMerge="1">
                  <a:txBody>
                    <a:bodyPr/>
                    <a:lstStyle/>
                    <a:p>
                      <a:endParaRPr lang="es-ES"/>
                    </a:p>
                  </a:txBody>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r">
                        <a:spcAft>
                          <a:spcPts val="0"/>
                        </a:spcAft>
                      </a:pPr>
                      <a:r>
                        <a:rPr lang="es-EC" sz="600">
                          <a:latin typeface="Arial"/>
                          <a:ea typeface="Times New Roman"/>
                          <a:cs typeface="Times New Roman"/>
                        </a:rPr>
                        <a:t>4.800,00</a:t>
                      </a:r>
                      <a:endParaRPr lang="es-ES" sz="700">
                        <a:latin typeface="Times New Roman"/>
                        <a:ea typeface="Times New Roman"/>
                        <a:cs typeface="Times New Roman"/>
                      </a:endParaRPr>
                    </a:p>
                  </a:txBody>
                  <a:tcPr marL="24954" marR="2495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600">
                          <a:latin typeface="Arial"/>
                          <a:ea typeface="Times New Roman"/>
                          <a:cs typeface="Times New Roman"/>
                        </a:rPr>
                        <a:t> </a:t>
                      </a:r>
                      <a:endParaRPr lang="es-ES" sz="700">
                        <a:latin typeface="Times New Roman"/>
                        <a:ea typeface="Times New Roman"/>
                        <a:cs typeface="Times New Roman"/>
                      </a:endParaRPr>
                    </a:p>
                  </a:txBody>
                  <a:tcPr marL="24954" marR="2495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3">
                  <a:txBody>
                    <a:bodyPr/>
                    <a:lstStyle/>
                    <a:p>
                      <a:pPr algn="l">
                        <a:spcAft>
                          <a:spcPts val="0"/>
                        </a:spcAft>
                      </a:pPr>
                      <a:r>
                        <a:rPr lang="es-EC" sz="600">
                          <a:latin typeface="Arial"/>
                          <a:ea typeface="Times New Roman"/>
                          <a:cs typeface="Times New Roman"/>
                        </a:rPr>
                        <a:t>COSTO DE PRODUCCIÓN</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hMerge="1">
                  <a:txBody>
                    <a:bodyPr/>
                    <a:lstStyle/>
                    <a:p>
                      <a:endParaRPr lang="es-ES"/>
                    </a:p>
                  </a:txBody>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s-EC" sz="600">
                          <a:latin typeface="Arial"/>
                          <a:ea typeface="Times New Roman"/>
                          <a:cs typeface="Times New Roman"/>
                        </a:rPr>
                        <a:t>10.110,00</a:t>
                      </a:r>
                      <a:endParaRPr lang="es-ES" sz="700">
                        <a:latin typeface="Times New Roman"/>
                        <a:ea typeface="Times New Roman"/>
                        <a:cs typeface="Times New Roman"/>
                      </a:endParaRPr>
                    </a:p>
                  </a:txBody>
                  <a:tcPr marL="24954" marR="2495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2">
                  <a:txBody>
                    <a:bodyPr/>
                    <a:lstStyle/>
                    <a:p>
                      <a:pPr algn="l">
                        <a:spcAft>
                          <a:spcPts val="0"/>
                        </a:spcAft>
                      </a:pPr>
                      <a:r>
                        <a:rPr lang="es-EC" sz="600">
                          <a:latin typeface="Arial"/>
                          <a:ea typeface="Times New Roman"/>
                          <a:cs typeface="Times New Roman"/>
                        </a:rPr>
                        <a:t>UTILIDAD BRUTA</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r">
                        <a:spcAft>
                          <a:spcPts val="0"/>
                        </a:spcAft>
                      </a:pPr>
                      <a:r>
                        <a:rPr lang="es-EC" sz="600">
                          <a:latin typeface="Arial"/>
                          <a:ea typeface="Times New Roman"/>
                          <a:cs typeface="Times New Roman"/>
                        </a:rPr>
                        <a:t>4.890,00</a:t>
                      </a:r>
                      <a:endParaRPr lang="es-ES" sz="700">
                        <a:latin typeface="Times New Roman"/>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14083">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3">
                  <a:txBody>
                    <a:bodyPr/>
                    <a:lstStyle/>
                    <a:p>
                      <a:pPr algn="l">
                        <a:spcAft>
                          <a:spcPts val="0"/>
                        </a:spcAft>
                      </a:pPr>
                      <a:r>
                        <a:rPr lang="es-EC" sz="600" b="1" u="sng">
                          <a:latin typeface="Arial"/>
                          <a:ea typeface="Times New Roman"/>
                          <a:cs typeface="Times New Roman"/>
                        </a:rPr>
                        <a:t>GASTOS OPERACIONALES</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hMerge="1">
                  <a:txBody>
                    <a:bodyPr/>
                    <a:lstStyle/>
                    <a:p>
                      <a:endParaRPr lang="es-ES"/>
                    </a:p>
                  </a:txBody>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239399">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3">
                  <a:txBody>
                    <a:bodyPr/>
                    <a:lstStyle/>
                    <a:p>
                      <a:pPr algn="l">
                        <a:spcAft>
                          <a:spcPts val="0"/>
                        </a:spcAft>
                      </a:pPr>
                      <a:r>
                        <a:rPr lang="es-EC" sz="600">
                          <a:latin typeface="Arial"/>
                          <a:ea typeface="Times New Roman"/>
                          <a:cs typeface="Times New Roman"/>
                        </a:rPr>
                        <a:t>GASTOS ADMINISTRATIVOS</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hMerge="1">
                  <a:txBody>
                    <a:bodyPr/>
                    <a:lstStyle/>
                    <a:p>
                      <a:endParaRPr lang="es-ES"/>
                    </a:p>
                  </a:txBody>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r">
                        <a:spcAft>
                          <a:spcPts val="0"/>
                        </a:spcAft>
                      </a:pPr>
                      <a:r>
                        <a:rPr lang="es-EC" sz="600">
                          <a:latin typeface="Arial"/>
                          <a:ea typeface="Times New Roman"/>
                          <a:cs typeface="Times New Roman"/>
                        </a:rPr>
                        <a:t>2.831,39</a:t>
                      </a:r>
                      <a:endParaRPr lang="es-ES" sz="700">
                        <a:latin typeface="Times New Roman"/>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3">
                  <a:txBody>
                    <a:bodyPr/>
                    <a:lstStyle/>
                    <a:p>
                      <a:pPr algn="l">
                        <a:spcAft>
                          <a:spcPts val="0"/>
                        </a:spcAft>
                      </a:pPr>
                      <a:r>
                        <a:rPr lang="es-EC" sz="600">
                          <a:latin typeface="Arial"/>
                          <a:ea typeface="Times New Roman"/>
                          <a:cs typeface="Times New Roman"/>
                        </a:rPr>
                        <a:t>GASTOS DE VENTA</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hMerge="1">
                  <a:txBody>
                    <a:bodyPr/>
                    <a:lstStyle/>
                    <a:p>
                      <a:endParaRPr lang="es-ES"/>
                    </a:p>
                  </a:txBody>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r">
                        <a:spcAft>
                          <a:spcPts val="0"/>
                        </a:spcAft>
                      </a:pPr>
                      <a:r>
                        <a:rPr lang="es-EC" sz="600">
                          <a:latin typeface="Arial"/>
                          <a:ea typeface="Times New Roman"/>
                          <a:cs typeface="Times New Roman"/>
                        </a:rPr>
                        <a:t>430,00</a:t>
                      </a:r>
                      <a:endParaRPr lang="es-ES" sz="700">
                        <a:latin typeface="Times New Roman"/>
                        <a:ea typeface="Times New Roman"/>
                        <a:cs typeface="Times New Roman"/>
                      </a:endParaRPr>
                    </a:p>
                  </a:txBody>
                  <a:tcPr marL="24954" marR="2495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600">
                          <a:latin typeface="Arial"/>
                          <a:ea typeface="Times New Roman"/>
                          <a:cs typeface="Times New Roman"/>
                        </a:rPr>
                        <a:t> </a:t>
                      </a:r>
                      <a:endParaRPr lang="es-ES" sz="700">
                        <a:latin typeface="Times New Roman"/>
                        <a:ea typeface="Times New Roman"/>
                        <a:cs typeface="Times New Roman"/>
                      </a:endParaRPr>
                    </a:p>
                  </a:txBody>
                  <a:tcPr marL="24954" marR="2495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r>
                        <a:rPr lang="es-EC" sz="600">
                          <a:latin typeface="Arial"/>
                          <a:ea typeface="Times New Roman"/>
                          <a:cs typeface="Times New Roman"/>
                        </a:rPr>
                        <a:t>TOTAL</a:t>
                      </a:r>
                      <a:endParaRPr lang="es-ES" sz="700">
                        <a:latin typeface="Times New Roman"/>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s-EC" sz="600">
                          <a:latin typeface="Arial"/>
                          <a:ea typeface="Times New Roman"/>
                          <a:cs typeface="Times New Roman"/>
                        </a:rPr>
                        <a:t>3.261,39</a:t>
                      </a:r>
                      <a:endParaRPr lang="es-ES" sz="700">
                        <a:latin typeface="Times New Roman"/>
                        <a:ea typeface="Times New Roman"/>
                        <a:cs typeface="Times New Roman"/>
                      </a:endParaRPr>
                    </a:p>
                  </a:txBody>
                  <a:tcPr marL="24954" marR="2495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3">
                  <a:txBody>
                    <a:bodyPr/>
                    <a:lstStyle/>
                    <a:p>
                      <a:pPr algn="l">
                        <a:spcAft>
                          <a:spcPts val="0"/>
                        </a:spcAft>
                      </a:pPr>
                      <a:r>
                        <a:rPr lang="es-EC" sz="600">
                          <a:latin typeface="Arial"/>
                          <a:ea typeface="Times New Roman"/>
                          <a:cs typeface="Times New Roman"/>
                        </a:rPr>
                        <a:t>UTILIDAD OPERACIONAL</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hMerge="1">
                  <a:txBody>
                    <a:bodyPr/>
                    <a:lstStyle/>
                    <a:p>
                      <a:endParaRPr lang="es-ES"/>
                    </a:p>
                  </a:txBody>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r">
                        <a:spcAft>
                          <a:spcPts val="0"/>
                        </a:spcAft>
                      </a:pPr>
                      <a:r>
                        <a:rPr lang="es-EC" sz="600">
                          <a:latin typeface="Arial"/>
                          <a:ea typeface="Times New Roman"/>
                          <a:cs typeface="Times New Roman"/>
                        </a:rPr>
                        <a:t>1.628,61</a:t>
                      </a:r>
                      <a:endParaRPr lang="es-ES" sz="700">
                        <a:latin typeface="Times New Roman"/>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239399">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3">
                  <a:txBody>
                    <a:bodyPr/>
                    <a:lstStyle/>
                    <a:p>
                      <a:pPr algn="l">
                        <a:spcAft>
                          <a:spcPts val="0"/>
                        </a:spcAft>
                      </a:pPr>
                      <a:r>
                        <a:rPr lang="es-EC" sz="600" b="1" u="sng">
                          <a:latin typeface="Arial"/>
                          <a:ea typeface="Times New Roman"/>
                          <a:cs typeface="Times New Roman"/>
                        </a:rPr>
                        <a:t>GASTOS NO OPERACIONALES</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hMerge="1">
                  <a:txBody>
                    <a:bodyPr/>
                    <a:lstStyle/>
                    <a:p>
                      <a:endParaRPr lang="es-ES"/>
                    </a:p>
                  </a:txBody>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3">
                  <a:txBody>
                    <a:bodyPr/>
                    <a:lstStyle/>
                    <a:p>
                      <a:pPr algn="l">
                        <a:spcAft>
                          <a:spcPts val="0"/>
                        </a:spcAft>
                      </a:pPr>
                      <a:r>
                        <a:rPr lang="es-EC" sz="600">
                          <a:latin typeface="Arial"/>
                          <a:ea typeface="Times New Roman"/>
                          <a:cs typeface="Times New Roman"/>
                        </a:rPr>
                        <a:t>GASTOS FINANCIEROS</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hMerge="1">
                  <a:txBody>
                    <a:bodyPr/>
                    <a:lstStyle/>
                    <a:p>
                      <a:endParaRPr lang="es-ES"/>
                    </a:p>
                  </a:txBody>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r">
                        <a:spcAft>
                          <a:spcPts val="0"/>
                        </a:spcAft>
                      </a:pPr>
                      <a:r>
                        <a:rPr lang="es-EC" sz="600">
                          <a:latin typeface="Arial"/>
                          <a:ea typeface="Times New Roman"/>
                          <a:cs typeface="Times New Roman"/>
                        </a:rPr>
                        <a:t>366,83</a:t>
                      </a:r>
                      <a:endParaRPr lang="es-ES" sz="700">
                        <a:latin typeface="Times New Roman"/>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239399">
                <a:tc>
                  <a:txBody>
                    <a:bodyPr/>
                    <a:lstStyle/>
                    <a:p>
                      <a:pPr algn="l">
                        <a:spcAft>
                          <a:spcPts val="0"/>
                        </a:spcAft>
                      </a:pPr>
                      <a:endParaRPr lang="es-ES" sz="700">
                        <a:latin typeface="Times New Roman"/>
                        <a:ea typeface="Times New Roman"/>
                        <a:cs typeface="Times New Roman"/>
                      </a:endParaRPr>
                    </a:p>
                  </a:txBody>
                  <a:tcPr marL="24954" marR="24954" marT="0" marB="0" anchor="b">
                    <a:lnL>
                      <a:noFill/>
                    </a:lnL>
                    <a:lnR>
                      <a:noFill/>
                    </a:lnR>
                    <a:lnT>
                      <a:noFill/>
                    </a:lnT>
                    <a:lnB>
                      <a:noFill/>
                    </a:lnB>
                  </a:tcPr>
                </a:tc>
                <a:tc gridSpan="4">
                  <a:txBody>
                    <a:bodyPr/>
                    <a:lstStyle/>
                    <a:p>
                      <a:pPr algn="l">
                        <a:spcAft>
                          <a:spcPts val="0"/>
                        </a:spcAft>
                      </a:pPr>
                      <a:r>
                        <a:rPr lang="es-EC" sz="600" b="1">
                          <a:latin typeface="Arial"/>
                          <a:ea typeface="Times New Roman"/>
                          <a:cs typeface="Times New Roman"/>
                        </a:rPr>
                        <a:t>UTILIDAD ANTES DE IMPUESTOS</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a:spcAft>
                          <a:spcPts val="0"/>
                        </a:spcAft>
                      </a:pPr>
                      <a:endParaRPr lang="es-ES" sz="700">
                        <a:latin typeface="Times New Roman"/>
                        <a:ea typeface="Times New Roman"/>
                        <a:cs typeface="Times New Roman"/>
                      </a:endParaRPr>
                    </a:p>
                  </a:txBody>
                  <a:tcPr marL="24954" marR="24954" marT="0" marB="0" anchor="b">
                    <a:lnL>
                      <a:noFill/>
                    </a:lnL>
                    <a:lnR>
                      <a:noFill/>
                    </a:lnR>
                    <a:lnT>
                      <a:noFill/>
                    </a:lnT>
                    <a:lnB>
                      <a:noFill/>
                    </a:lnB>
                  </a:tcPr>
                </a:tc>
                <a:tc>
                  <a:txBody>
                    <a:bodyPr/>
                    <a:lstStyle/>
                    <a:p>
                      <a:pPr algn="r">
                        <a:spcAft>
                          <a:spcPts val="0"/>
                        </a:spcAft>
                      </a:pPr>
                      <a:r>
                        <a:rPr lang="es-EC" sz="600" b="1">
                          <a:latin typeface="Arial"/>
                          <a:ea typeface="Times New Roman"/>
                          <a:cs typeface="Times New Roman"/>
                        </a:rPr>
                        <a:t>1.261,78</a:t>
                      </a:r>
                      <a:endParaRPr lang="es-ES" sz="700">
                        <a:latin typeface="Times New Roman"/>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S" sz="700">
                        <a:latin typeface="Times New Roman"/>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87031">
                <a:tc gridSpan="8">
                  <a:txBody>
                    <a:bodyPr/>
                    <a:lstStyle/>
                    <a:p>
                      <a:pPr algn="l">
                        <a:spcAft>
                          <a:spcPts val="0"/>
                        </a:spcAft>
                      </a:pP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57105">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7">
                  <a:txBody>
                    <a:bodyPr/>
                    <a:lstStyle/>
                    <a:p>
                      <a:pPr algn="l">
                        <a:spcAft>
                          <a:spcPts val="0"/>
                        </a:spcAft>
                      </a:pPr>
                      <a:r>
                        <a:rPr lang="es-EC" sz="600" b="1">
                          <a:latin typeface="Arial"/>
                          <a:ea typeface="Times New Roman"/>
                          <a:cs typeface="Times New Roman"/>
                        </a:rPr>
                        <a:t>PRESUPUESTO DE INGRESOS Y UTILIDADES ANUALES</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2">
                  <a:txBody>
                    <a:bodyPr/>
                    <a:lstStyle/>
                    <a:p>
                      <a:pPr algn="l">
                        <a:spcAft>
                          <a:spcPts val="0"/>
                        </a:spcAft>
                      </a:pPr>
                      <a:r>
                        <a:rPr lang="es-EC" sz="600">
                          <a:latin typeface="Arial"/>
                          <a:ea typeface="Times New Roman"/>
                          <a:cs typeface="Times New Roman"/>
                        </a:rPr>
                        <a:t>VENTAS</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r">
                        <a:spcAft>
                          <a:spcPts val="0"/>
                        </a:spcAft>
                      </a:pPr>
                      <a:r>
                        <a:rPr lang="es-EC" sz="600">
                          <a:latin typeface="Arial"/>
                          <a:ea typeface="Times New Roman"/>
                          <a:cs typeface="Times New Roman"/>
                        </a:rPr>
                        <a:t>180.000,00</a:t>
                      </a:r>
                      <a:endParaRPr lang="es-ES" sz="700">
                        <a:latin typeface="Times New Roman"/>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3">
                  <a:txBody>
                    <a:bodyPr/>
                    <a:lstStyle/>
                    <a:p>
                      <a:pPr algn="l">
                        <a:spcAft>
                          <a:spcPts val="0"/>
                        </a:spcAft>
                      </a:pPr>
                      <a:r>
                        <a:rPr lang="es-EC" sz="600">
                          <a:latin typeface="Arial"/>
                          <a:ea typeface="Times New Roman"/>
                          <a:cs typeface="Times New Roman"/>
                        </a:rPr>
                        <a:t>COSTO DE PRODUCCIÓN</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hMerge="1">
                  <a:txBody>
                    <a:bodyPr/>
                    <a:lstStyle/>
                    <a:p>
                      <a:endParaRPr lang="es-ES"/>
                    </a:p>
                  </a:txBody>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r">
                        <a:spcAft>
                          <a:spcPts val="0"/>
                        </a:spcAft>
                      </a:pPr>
                      <a:r>
                        <a:rPr lang="es-EC" sz="600">
                          <a:latin typeface="Arial"/>
                          <a:ea typeface="Times New Roman"/>
                          <a:cs typeface="Times New Roman"/>
                        </a:rPr>
                        <a:t>121.320,00</a:t>
                      </a:r>
                      <a:endParaRPr lang="es-ES" sz="700">
                        <a:latin typeface="Times New Roman"/>
                        <a:ea typeface="Times New Roman"/>
                        <a:cs typeface="Times New Roman"/>
                      </a:endParaRPr>
                    </a:p>
                  </a:txBody>
                  <a:tcPr marL="24954" marR="2495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2">
                  <a:txBody>
                    <a:bodyPr/>
                    <a:lstStyle/>
                    <a:p>
                      <a:pPr algn="l">
                        <a:spcAft>
                          <a:spcPts val="0"/>
                        </a:spcAft>
                      </a:pPr>
                      <a:r>
                        <a:rPr lang="es-EC" sz="600">
                          <a:latin typeface="Arial"/>
                          <a:ea typeface="Times New Roman"/>
                          <a:cs typeface="Times New Roman"/>
                        </a:rPr>
                        <a:t>UTILIDAD BRUTA</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r">
                        <a:spcAft>
                          <a:spcPts val="0"/>
                        </a:spcAft>
                      </a:pPr>
                      <a:r>
                        <a:rPr lang="es-EC" sz="600">
                          <a:latin typeface="Arial"/>
                          <a:ea typeface="Times New Roman"/>
                          <a:cs typeface="Times New Roman"/>
                        </a:rPr>
                        <a:t>58.680,00</a:t>
                      </a:r>
                      <a:endParaRPr lang="es-ES" sz="700">
                        <a:latin typeface="Times New Roman"/>
                        <a:ea typeface="Times New Roman"/>
                        <a:cs typeface="Times New Roman"/>
                      </a:endParaRPr>
                    </a:p>
                  </a:txBody>
                  <a:tcPr marL="24954" marR="2495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3">
                  <a:txBody>
                    <a:bodyPr/>
                    <a:lstStyle/>
                    <a:p>
                      <a:pPr algn="l">
                        <a:spcAft>
                          <a:spcPts val="0"/>
                        </a:spcAft>
                      </a:pPr>
                      <a:r>
                        <a:rPr lang="es-EC" sz="600" b="1" u="sng">
                          <a:latin typeface="Arial"/>
                          <a:ea typeface="Times New Roman"/>
                          <a:cs typeface="Times New Roman"/>
                        </a:rPr>
                        <a:t>GASTOS OPERACIONALES</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hMerge="1">
                  <a:txBody>
                    <a:bodyPr/>
                    <a:lstStyle/>
                    <a:p>
                      <a:endParaRPr lang="es-ES"/>
                    </a:p>
                  </a:txBody>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239399">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3">
                  <a:txBody>
                    <a:bodyPr/>
                    <a:lstStyle/>
                    <a:p>
                      <a:pPr algn="l">
                        <a:spcAft>
                          <a:spcPts val="0"/>
                        </a:spcAft>
                      </a:pPr>
                      <a:r>
                        <a:rPr lang="es-EC" sz="600">
                          <a:latin typeface="Arial"/>
                          <a:ea typeface="Times New Roman"/>
                          <a:cs typeface="Times New Roman"/>
                        </a:rPr>
                        <a:t>GASTOS ADMINISTRATIVOS</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hMerge="1">
                  <a:txBody>
                    <a:bodyPr/>
                    <a:lstStyle/>
                    <a:p>
                      <a:endParaRPr lang="es-ES"/>
                    </a:p>
                  </a:txBody>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r">
                        <a:spcAft>
                          <a:spcPts val="0"/>
                        </a:spcAft>
                      </a:pPr>
                      <a:r>
                        <a:rPr lang="es-EC" sz="600">
                          <a:latin typeface="Arial"/>
                          <a:ea typeface="Times New Roman"/>
                          <a:cs typeface="Times New Roman"/>
                        </a:rPr>
                        <a:t>33.976,67</a:t>
                      </a:r>
                      <a:endParaRPr lang="es-ES" sz="700">
                        <a:latin typeface="Times New Roman"/>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3">
                  <a:txBody>
                    <a:bodyPr/>
                    <a:lstStyle/>
                    <a:p>
                      <a:pPr algn="l">
                        <a:spcAft>
                          <a:spcPts val="0"/>
                        </a:spcAft>
                      </a:pPr>
                      <a:r>
                        <a:rPr lang="es-EC" sz="600">
                          <a:latin typeface="Arial"/>
                          <a:ea typeface="Times New Roman"/>
                          <a:cs typeface="Times New Roman"/>
                        </a:rPr>
                        <a:t>GASTOS DE VENTA</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hMerge="1">
                  <a:txBody>
                    <a:bodyPr/>
                    <a:lstStyle/>
                    <a:p>
                      <a:endParaRPr lang="es-ES"/>
                    </a:p>
                  </a:txBody>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r">
                        <a:spcAft>
                          <a:spcPts val="0"/>
                        </a:spcAft>
                      </a:pPr>
                      <a:r>
                        <a:rPr lang="es-EC" sz="600">
                          <a:latin typeface="Arial"/>
                          <a:ea typeface="Times New Roman"/>
                          <a:cs typeface="Times New Roman"/>
                        </a:rPr>
                        <a:t>5.160,00</a:t>
                      </a:r>
                      <a:endParaRPr lang="es-ES" sz="700">
                        <a:latin typeface="Times New Roman"/>
                        <a:ea typeface="Times New Roman"/>
                        <a:cs typeface="Times New Roman"/>
                      </a:endParaRPr>
                    </a:p>
                  </a:txBody>
                  <a:tcPr marL="24954" marR="2495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spcAft>
                          <a:spcPts val="0"/>
                        </a:spcAft>
                      </a:pPr>
                      <a:r>
                        <a:rPr lang="es-EC" sz="600">
                          <a:latin typeface="Arial"/>
                          <a:ea typeface="Times New Roman"/>
                          <a:cs typeface="Times New Roman"/>
                        </a:rPr>
                        <a:t> </a:t>
                      </a:r>
                      <a:endParaRPr lang="es-ES" sz="700">
                        <a:latin typeface="Times New Roman"/>
                        <a:ea typeface="Times New Roman"/>
                        <a:cs typeface="Times New Roman"/>
                      </a:endParaRPr>
                    </a:p>
                  </a:txBody>
                  <a:tcPr marL="24954" marR="2495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r>
                        <a:rPr lang="es-EC" sz="600">
                          <a:latin typeface="Arial"/>
                          <a:ea typeface="Times New Roman"/>
                          <a:cs typeface="Times New Roman"/>
                        </a:rPr>
                        <a:t>TOTAL</a:t>
                      </a:r>
                      <a:endParaRPr lang="es-ES" sz="700">
                        <a:latin typeface="Times New Roman"/>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0"/>
                        </a:spcAft>
                      </a:pPr>
                      <a:r>
                        <a:rPr lang="es-EC" sz="600">
                          <a:latin typeface="Arial"/>
                          <a:ea typeface="Times New Roman"/>
                          <a:cs typeface="Times New Roman"/>
                        </a:rPr>
                        <a:t>39.136,67</a:t>
                      </a:r>
                      <a:endParaRPr lang="es-ES" sz="700">
                        <a:latin typeface="Times New Roman"/>
                        <a:ea typeface="Times New Roman"/>
                        <a:cs typeface="Times New Roman"/>
                      </a:endParaRPr>
                    </a:p>
                  </a:txBody>
                  <a:tcPr marL="24954" marR="2495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3">
                  <a:txBody>
                    <a:bodyPr/>
                    <a:lstStyle/>
                    <a:p>
                      <a:pPr algn="l">
                        <a:spcAft>
                          <a:spcPts val="0"/>
                        </a:spcAft>
                      </a:pPr>
                      <a:r>
                        <a:rPr lang="es-EC" sz="600">
                          <a:latin typeface="Arial"/>
                          <a:ea typeface="Times New Roman"/>
                          <a:cs typeface="Times New Roman"/>
                        </a:rPr>
                        <a:t>UTILIDAD OPERACIONAL</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hMerge="1">
                  <a:txBody>
                    <a:bodyPr/>
                    <a:lstStyle/>
                    <a:p>
                      <a:endParaRPr lang="es-ES"/>
                    </a:p>
                  </a:txBody>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r">
                        <a:spcAft>
                          <a:spcPts val="0"/>
                        </a:spcAft>
                      </a:pPr>
                      <a:r>
                        <a:rPr lang="es-EC" sz="600">
                          <a:latin typeface="Arial"/>
                          <a:ea typeface="Times New Roman"/>
                          <a:cs typeface="Times New Roman"/>
                        </a:rPr>
                        <a:t>19.543,33</a:t>
                      </a:r>
                      <a:endParaRPr lang="es-ES" sz="700">
                        <a:latin typeface="Times New Roman"/>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239399">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3">
                  <a:txBody>
                    <a:bodyPr/>
                    <a:lstStyle/>
                    <a:p>
                      <a:pPr algn="l">
                        <a:spcAft>
                          <a:spcPts val="0"/>
                        </a:spcAft>
                      </a:pPr>
                      <a:r>
                        <a:rPr lang="es-EC" sz="600" b="1" u="sng">
                          <a:latin typeface="Arial"/>
                          <a:ea typeface="Times New Roman"/>
                          <a:cs typeface="Times New Roman"/>
                        </a:rPr>
                        <a:t>GASTOS NO OPERACIONALES</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hMerge="1">
                  <a:txBody>
                    <a:bodyPr/>
                    <a:lstStyle/>
                    <a:p>
                      <a:endParaRPr lang="es-ES"/>
                    </a:p>
                  </a:txBody>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3">
                  <a:txBody>
                    <a:bodyPr/>
                    <a:lstStyle/>
                    <a:p>
                      <a:pPr algn="l">
                        <a:spcAft>
                          <a:spcPts val="0"/>
                        </a:spcAft>
                      </a:pPr>
                      <a:r>
                        <a:rPr lang="es-EC" sz="600">
                          <a:latin typeface="Arial"/>
                          <a:ea typeface="Times New Roman"/>
                          <a:cs typeface="Times New Roman"/>
                        </a:rPr>
                        <a:t>GASTOS FINANCIEROS</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hMerge="1">
                  <a:txBody>
                    <a:bodyPr/>
                    <a:lstStyle/>
                    <a:p>
                      <a:endParaRPr lang="es-ES"/>
                    </a:p>
                  </a:txBody>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r">
                        <a:spcAft>
                          <a:spcPts val="0"/>
                        </a:spcAft>
                      </a:pPr>
                      <a:r>
                        <a:rPr lang="es-EC" sz="600">
                          <a:latin typeface="Arial"/>
                          <a:ea typeface="Times New Roman"/>
                          <a:cs typeface="Times New Roman"/>
                        </a:rPr>
                        <a:t>4.402,00</a:t>
                      </a:r>
                      <a:endParaRPr lang="es-ES" sz="700">
                        <a:latin typeface="Times New Roman"/>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27931">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239399">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4">
                  <a:txBody>
                    <a:bodyPr/>
                    <a:lstStyle/>
                    <a:p>
                      <a:pPr algn="l">
                        <a:spcAft>
                          <a:spcPts val="0"/>
                        </a:spcAft>
                      </a:pPr>
                      <a:r>
                        <a:rPr lang="es-EC" sz="600" b="1">
                          <a:latin typeface="Arial"/>
                          <a:ea typeface="Times New Roman"/>
                          <a:cs typeface="Times New Roman"/>
                        </a:rPr>
                        <a:t>UTILIDAD ANTES DE IMPUESTOS</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a:spcAft>
                          <a:spcPts val="0"/>
                        </a:spcAft>
                      </a:pPr>
                      <a:endParaRPr lang="es-ES" sz="700">
                        <a:latin typeface="Times New Roman"/>
                        <a:ea typeface="Times New Roman"/>
                        <a:cs typeface="Times New Roman"/>
                      </a:endParaRPr>
                    </a:p>
                  </a:txBody>
                  <a:tcPr marL="24954" marR="24954" marT="0" marB="0" anchor="b">
                    <a:lnL>
                      <a:noFill/>
                    </a:lnL>
                    <a:lnR>
                      <a:noFill/>
                    </a:lnR>
                    <a:lnT>
                      <a:noFill/>
                    </a:lnT>
                    <a:lnB>
                      <a:noFill/>
                    </a:lnB>
                  </a:tcPr>
                </a:tc>
                <a:tc>
                  <a:txBody>
                    <a:bodyPr/>
                    <a:lstStyle/>
                    <a:p>
                      <a:pPr algn="r">
                        <a:spcAft>
                          <a:spcPts val="0"/>
                        </a:spcAft>
                      </a:pPr>
                      <a:r>
                        <a:rPr lang="es-EC" sz="600" b="1">
                          <a:latin typeface="Arial"/>
                          <a:ea typeface="Times New Roman"/>
                          <a:cs typeface="Times New Roman"/>
                        </a:rPr>
                        <a:t>15.141,34</a:t>
                      </a:r>
                      <a:endParaRPr lang="es-ES" sz="700">
                        <a:latin typeface="Times New Roman"/>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S" sz="700">
                        <a:latin typeface="Times New Roman"/>
                        <a:ea typeface="Times New Roman"/>
                        <a:cs typeface="Times New Roman"/>
                      </a:endParaRPr>
                    </a:p>
                  </a:txBody>
                  <a:tcPr marL="24954" marR="24954" marT="0" marB="0" anchor="b">
                    <a:lnL>
                      <a:noFill/>
                    </a:lnL>
                    <a:lnR>
                      <a:noFill/>
                    </a:lnR>
                    <a:lnT>
                      <a:noFill/>
                    </a:lnT>
                    <a:lnB>
                      <a:noFill/>
                    </a:lnB>
                  </a:tcPr>
                </a:tc>
              </a:tr>
              <a:tr h="239399">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gridSpan="4">
                  <a:txBody>
                    <a:bodyPr/>
                    <a:lstStyle/>
                    <a:p>
                      <a:pPr algn="l">
                        <a:spcAft>
                          <a:spcPts val="0"/>
                        </a:spcAft>
                      </a:pPr>
                      <a:r>
                        <a:rPr lang="es-EC" sz="600">
                          <a:latin typeface="Arial"/>
                          <a:ea typeface="Times New Roman"/>
                          <a:cs typeface="Times New Roman"/>
                        </a:rPr>
                        <a:t>( - ) 36,25% Impuestos y trabajadores</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c>
                  <a:txBody>
                    <a:bodyPr/>
                    <a:lstStyle/>
                    <a:p>
                      <a:pPr algn="r">
                        <a:spcAft>
                          <a:spcPts val="0"/>
                        </a:spcAft>
                      </a:pPr>
                      <a:r>
                        <a:rPr lang="es-EC" sz="600">
                          <a:latin typeface="Arial"/>
                          <a:ea typeface="Times New Roman"/>
                          <a:cs typeface="Times New Roman"/>
                        </a:rPr>
                        <a:t>5.488,73</a:t>
                      </a:r>
                      <a:endParaRPr lang="es-ES" sz="700">
                        <a:latin typeface="Times New Roman"/>
                        <a:ea typeface="Times New Roman"/>
                        <a:cs typeface="Times New Roman"/>
                      </a:endParaRPr>
                    </a:p>
                  </a:txBody>
                  <a:tcPr marL="24954" marR="2495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a:spcAft>
                          <a:spcPts val="0"/>
                        </a:spcAft>
                      </a:pPr>
                      <a:endParaRPr lang="es-EC" sz="600">
                        <a:latin typeface="Arial"/>
                        <a:ea typeface="Times New Roman"/>
                        <a:cs typeface="Times New Roman"/>
                      </a:endParaRPr>
                    </a:p>
                  </a:txBody>
                  <a:tcPr marL="24954" marR="24954" marT="0" marB="0" anchor="b">
                    <a:lnL>
                      <a:noFill/>
                    </a:lnL>
                    <a:lnR>
                      <a:noFill/>
                    </a:lnR>
                    <a:lnT>
                      <a:noFill/>
                    </a:lnT>
                    <a:lnB>
                      <a:noFill/>
                    </a:lnB>
                  </a:tcPr>
                </a:tc>
              </a:tr>
              <a:tr h="149252">
                <a:tc>
                  <a:txBody>
                    <a:bodyPr/>
                    <a:lstStyle/>
                    <a:p>
                      <a:pPr algn="l">
                        <a:spcAft>
                          <a:spcPts val="0"/>
                        </a:spcAft>
                      </a:pPr>
                      <a:endParaRPr lang="es-ES" sz="700">
                        <a:latin typeface="Times New Roman"/>
                        <a:ea typeface="Times New Roman"/>
                        <a:cs typeface="Times New Roman"/>
                      </a:endParaRPr>
                    </a:p>
                  </a:txBody>
                  <a:tcPr marL="24954" marR="24954" marT="0" marB="0" anchor="b">
                    <a:lnL>
                      <a:noFill/>
                    </a:lnL>
                    <a:lnR>
                      <a:noFill/>
                    </a:lnR>
                    <a:lnT>
                      <a:noFill/>
                    </a:lnT>
                    <a:lnB>
                      <a:noFill/>
                    </a:lnB>
                  </a:tcPr>
                </a:tc>
                <a:tc gridSpan="2">
                  <a:txBody>
                    <a:bodyPr/>
                    <a:lstStyle/>
                    <a:p>
                      <a:pPr algn="l">
                        <a:spcAft>
                          <a:spcPts val="0"/>
                        </a:spcAft>
                      </a:pPr>
                      <a:r>
                        <a:rPr lang="es-EC" sz="600" b="1" u="sng">
                          <a:latin typeface="Arial"/>
                          <a:ea typeface="Times New Roman"/>
                          <a:cs typeface="Times New Roman"/>
                        </a:rPr>
                        <a:t>UTILIDAD NETA</a:t>
                      </a:r>
                      <a:endParaRPr lang="es-ES" sz="700">
                        <a:latin typeface="Times New Roman"/>
                        <a:ea typeface="Times New Roman"/>
                        <a:cs typeface="Times New Roman"/>
                      </a:endParaRPr>
                    </a:p>
                  </a:txBody>
                  <a:tcPr marL="24954" marR="24954" marT="0" marB="0" anchor="b">
                    <a:lnL>
                      <a:noFill/>
                    </a:lnL>
                    <a:lnR>
                      <a:noFill/>
                    </a:lnR>
                    <a:lnT>
                      <a:noFill/>
                    </a:lnT>
                    <a:lnB>
                      <a:noFill/>
                    </a:lnB>
                  </a:tcPr>
                </a:tc>
                <a:tc hMerge="1">
                  <a:txBody>
                    <a:bodyPr/>
                    <a:lstStyle/>
                    <a:p>
                      <a:endParaRPr lang="es-ES"/>
                    </a:p>
                  </a:txBody>
                  <a:tcPr/>
                </a:tc>
                <a:tc>
                  <a:txBody>
                    <a:bodyPr/>
                    <a:lstStyle/>
                    <a:p>
                      <a:pPr algn="l">
                        <a:spcAft>
                          <a:spcPts val="0"/>
                        </a:spcAft>
                      </a:pPr>
                      <a:endParaRPr lang="es-ES" sz="700">
                        <a:latin typeface="Times New Roman"/>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S" sz="700">
                        <a:latin typeface="Times New Roman"/>
                        <a:ea typeface="Times New Roman"/>
                        <a:cs typeface="Times New Roman"/>
                      </a:endParaRPr>
                    </a:p>
                  </a:txBody>
                  <a:tcPr marL="24954" marR="24954" marT="0" marB="0" anchor="b">
                    <a:lnL>
                      <a:noFill/>
                    </a:lnL>
                    <a:lnR>
                      <a:noFill/>
                    </a:lnR>
                    <a:lnT>
                      <a:noFill/>
                    </a:lnT>
                    <a:lnB>
                      <a:noFill/>
                    </a:lnB>
                  </a:tcPr>
                </a:tc>
                <a:tc>
                  <a:txBody>
                    <a:bodyPr/>
                    <a:lstStyle/>
                    <a:p>
                      <a:pPr algn="l">
                        <a:spcAft>
                          <a:spcPts val="0"/>
                        </a:spcAft>
                      </a:pPr>
                      <a:endParaRPr lang="es-ES" sz="700">
                        <a:latin typeface="Times New Roman"/>
                        <a:ea typeface="Times New Roman"/>
                        <a:cs typeface="Times New Roman"/>
                      </a:endParaRPr>
                    </a:p>
                  </a:txBody>
                  <a:tcPr marL="24954" marR="24954" marT="0" marB="0" anchor="b">
                    <a:lnL>
                      <a:noFill/>
                    </a:lnL>
                    <a:lnR>
                      <a:noFill/>
                    </a:lnR>
                    <a:lnT>
                      <a:noFill/>
                    </a:lnT>
                    <a:lnB>
                      <a:noFill/>
                    </a:lnB>
                  </a:tcPr>
                </a:tc>
                <a:tc>
                  <a:txBody>
                    <a:bodyPr/>
                    <a:lstStyle/>
                    <a:p>
                      <a:pPr algn="r">
                        <a:spcAft>
                          <a:spcPts val="0"/>
                        </a:spcAft>
                      </a:pPr>
                      <a:r>
                        <a:rPr lang="es-EC" sz="600" b="1">
                          <a:latin typeface="Arial"/>
                          <a:ea typeface="Times New Roman"/>
                          <a:cs typeface="Times New Roman"/>
                        </a:rPr>
                        <a:t>9.652,60</a:t>
                      </a:r>
                      <a:endParaRPr lang="es-ES" sz="700">
                        <a:latin typeface="Times New Roman"/>
                        <a:ea typeface="Times New Roman"/>
                        <a:cs typeface="Times New Roman"/>
                      </a:endParaRPr>
                    </a:p>
                  </a:txBody>
                  <a:tcPr marL="24954" marR="24954"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a:spcAft>
                          <a:spcPts val="0"/>
                        </a:spcAft>
                      </a:pPr>
                      <a:endParaRPr lang="es-ES" sz="700" dirty="0">
                        <a:latin typeface="Times New Roman"/>
                        <a:ea typeface="Times New Roman"/>
                        <a:cs typeface="Times New Roman"/>
                      </a:endParaRPr>
                    </a:p>
                  </a:txBody>
                  <a:tcPr marL="24954" marR="24954"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28596" y="2571744"/>
            <a:ext cx="8229600" cy="1571628"/>
          </a:xfrm>
        </p:spPr>
        <p:txBody>
          <a:bodyPr/>
          <a:lstStyle/>
          <a:p>
            <a:pPr algn="ctr" fontAlgn="auto">
              <a:spcAft>
                <a:spcPts val="0"/>
              </a:spcAft>
              <a:defRPr/>
            </a:pPr>
            <a:r>
              <a:rPr lang="es-ES" dirty="0" smtClean="0">
                <a:hlinkClick r:id="rId3" action="ppaction://hlinkfile"/>
              </a:rPr>
              <a:t>FINANCIAMIENTO</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Marcador de contenido"/>
          <p:cNvSpPr>
            <a:spLocks noGrp="1"/>
          </p:cNvSpPr>
          <p:nvPr>
            <p:ph idx="1"/>
          </p:nvPr>
        </p:nvSpPr>
        <p:spPr/>
        <p:txBody>
          <a:bodyPr/>
          <a:lstStyle/>
          <a:p>
            <a:endParaRPr lang="es-EC" smtClean="0"/>
          </a:p>
          <a:p>
            <a:endParaRPr lang="es-EC" smtClean="0"/>
          </a:p>
          <a:p>
            <a:pPr algn="just"/>
            <a:r>
              <a:rPr lang="es-EC" smtClean="0"/>
              <a:t>Los seres vivos están en permanente contacto entre sí y con el ambiente físico en el que viven. La ecología analiza cómo cada elemento de un ecosistema afecta los demás componentes y cómo es afectado. </a:t>
            </a:r>
            <a:endParaRPr lang="es-ES" smtClean="0"/>
          </a:p>
        </p:txBody>
      </p:sp>
      <p:sp>
        <p:nvSpPr>
          <p:cNvPr id="3" name="2 Título"/>
          <p:cNvSpPr>
            <a:spLocks noGrp="1"/>
          </p:cNvSpPr>
          <p:nvPr>
            <p:ph type="title"/>
          </p:nvPr>
        </p:nvSpPr>
        <p:spPr>
          <a:xfrm>
            <a:off x="500034" y="785794"/>
            <a:ext cx="8229600" cy="1143000"/>
          </a:xfrm>
        </p:spPr>
        <p:txBody>
          <a:bodyPr/>
          <a:lstStyle/>
          <a:p>
            <a:pPr algn="ctr" fontAlgn="auto">
              <a:spcAft>
                <a:spcPts val="0"/>
              </a:spcAft>
              <a:defRPr/>
            </a:pPr>
            <a:r>
              <a:rPr lang="pt-BR" dirty="0" smtClean="0"/>
              <a:t>ECOLOGÍA</a:t>
            </a:r>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42910" y="2571744"/>
            <a:ext cx="8229600" cy="1143000"/>
          </a:xfrm>
        </p:spPr>
        <p:txBody>
          <a:bodyPr>
            <a:normAutofit fontScale="90000"/>
          </a:bodyPr>
          <a:lstStyle/>
          <a:p>
            <a:pPr algn="ctr" fontAlgn="auto">
              <a:spcAft>
                <a:spcPts val="0"/>
              </a:spcAft>
              <a:defRPr/>
            </a:pPr>
            <a:r>
              <a:rPr lang="es-EC" dirty="0" smtClean="0">
                <a:hlinkClick r:id="rId3" action="ppaction://hlinkfile"/>
              </a:rPr>
              <a:t>PRESUPUESTO DE INGRESOS Y UTILIDADES MENSUALES</a:t>
            </a:r>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42910" y="2714620"/>
            <a:ext cx="8229600" cy="989034"/>
          </a:xfrm>
        </p:spPr>
        <p:txBody>
          <a:bodyPr/>
          <a:lstStyle/>
          <a:p>
            <a:pPr algn="ctr" fontAlgn="auto">
              <a:spcAft>
                <a:spcPts val="0"/>
              </a:spcAft>
              <a:defRPr/>
            </a:pPr>
            <a:r>
              <a:rPr lang="es-ES" dirty="0" smtClean="0">
                <a:hlinkClick r:id="rId3" action="ppaction://hlinkfile"/>
              </a:rPr>
              <a:t>TABLA DE COSTOS</a:t>
            </a:r>
            <a:endParaRPr lang="es-E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138"/>
            <a:ext cx="8229600" cy="4090987"/>
          </a:xfrm>
        </p:spPr>
        <p:txBody>
          <a:bodyPr>
            <a:normAutofit fontScale="92500" lnSpcReduction="20000"/>
          </a:bodyPr>
          <a:lstStyle/>
          <a:p>
            <a:pPr marL="365760" indent="-256032" fontAlgn="auto">
              <a:spcAft>
                <a:spcPts val="0"/>
              </a:spcAft>
              <a:buFont typeface="Wingdings 3"/>
              <a:buChar char=""/>
              <a:defRPr/>
            </a:pPr>
            <a:r>
              <a:rPr lang="es-EC" dirty="0" smtClean="0"/>
              <a:t>Generar flujos de caja positivos cada mes para poder cubrir obligaciones económicas y operacionales que requiere El Parque El Lago.</a:t>
            </a:r>
            <a:endParaRPr lang="es-ES" b="1" dirty="0" smtClean="0"/>
          </a:p>
          <a:p>
            <a:pPr marL="365760" indent="-256032" fontAlgn="auto">
              <a:spcAft>
                <a:spcPts val="0"/>
              </a:spcAft>
              <a:buFont typeface="Wingdings 3"/>
              <a:buNone/>
              <a:defRPr/>
            </a:pPr>
            <a:endParaRPr lang="es-ES" b="1" dirty="0" smtClean="0"/>
          </a:p>
          <a:p>
            <a:pPr marL="365760" indent="-256032" fontAlgn="auto">
              <a:spcAft>
                <a:spcPts val="0"/>
              </a:spcAft>
              <a:buFont typeface="Wingdings 3"/>
              <a:buChar char=""/>
              <a:defRPr/>
            </a:pPr>
            <a:r>
              <a:rPr lang="es-EC" dirty="0" smtClean="0"/>
              <a:t>Nuestra forma de financiamiento de la inversión inicial será por medio de un préstamo bancario el 70% y el 30% por medio de capital propio aportado por el Gobierno.</a:t>
            </a:r>
            <a:endParaRPr lang="es-ES" b="1" dirty="0" smtClean="0"/>
          </a:p>
          <a:p>
            <a:pPr marL="365760" indent="-256032" fontAlgn="auto">
              <a:spcAft>
                <a:spcPts val="0"/>
              </a:spcAft>
              <a:buFont typeface="Wingdings 3"/>
              <a:buNone/>
              <a:defRPr/>
            </a:pPr>
            <a:endParaRPr lang="es-ES" b="1" dirty="0" smtClean="0"/>
          </a:p>
          <a:p>
            <a:pPr marL="365760" indent="-256032" fontAlgn="auto">
              <a:spcAft>
                <a:spcPts val="0"/>
              </a:spcAft>
              <a:buFont typeface="Wingdings 3"/>
              <a:buChar char=""/>
              <a:defRPr/>
            </a:pPr>
            <a:r>
              <a:rPr lang="es-EC" dirty="0" smtClean="0"/>
              <a:t>Mantener un saldo mínimo mensual en la cuenta de la empresa de $5000 durante el primer año de operaciones.</a:t>
            </a:r>
            <a:endParaRPr lang="es-ES" b="1" dirty="0" smtClean="0"/>
          </a:p>
          <a:p>
            <a:pPr marL="365760" indent="-256032" fontAlgn="auto">
              <a:spcAft>
                <a:spcPts val="0"/>
              </a:spcAft>
              <a:buFont typeface="Wingdings 3"/>
              <a:buChar char=""/>
              <a:defRPr/>
            </a:pPr>
            <a:endParaRPr lang="es-ES" b="1" dirty="0" smtClean="0"/>
          </a:p>
          <a:p>
            <a:pPr marL="365760" indent="-256032" fontAlgn="auto">
              <a:spcAft>
                <a:spcPts val="0"/>
              </a:spcAft>
              <a:buFont typeface="Wingdings 3"/>
              <a:buChar char=""/>
              <a:defRPr/>
            </a:pPr>
            <a:endParaRPr lang="es-ES" dirty="0"/>
          </a:p>
        </p:txBody>
      </p:sp>
      <p:sp>
        <p:nvSpPr>
          <p:cNvPr id="3" name="2 Título"/>
          <p:cNvSpPr>
            <a:spLocks noGrp="1"/>
          </p:cNvSpPr>
          <p:nvPr>
            <p:ph type="title"/>
          </p:nvPr>
        </p:nvSpPr>
        <p:spPr/>
        <p:txBody>
          <a:bodyPr/>
          <a:lstStyle/>
          <a:p>
            <a:pPr algn="ctr" fontAlgn="auto">
              <a:spcAft>
                <a:spcPts val="0"/>
              </a:spcAft>
              <a:defRPr/>
            </a:pPr>
            <a:r>
              <a:rPr lang="pt-BR" dirty="0" err="1" smtClean="0"/>
              <a:t>Análisis</a:t>
            </a:r>
            <a:r>
              <a:rPr lang="pt-BR" dirty="0" smtClean="0"/>
              <a:t> </a:t>
            </a:r>
            <a:r>
              <a:rPr lang="pt-BR" dirty="0" err="1" smtClean="0"/>
              <a:t>Financiero</a:t>
            </a:r>
            <a:endParaRPr lang="es-E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arcador de contenido"/>
          <p:cNvSpPr>
            <a:spLocks noGrp="1"/>
          </p:cNvSpPr>
          <p:nvPr>
            <p:ph idx="1"/>
          </p:nvPr>
        </p:nvSpPr>
        <p:spPr/>
        <p:txBody>
          <a:bodyPr/>
          <a:lstStyle/>
          <a:p>
            <a:pPr algn="just"/>
            <a:endParaRPr lang="es-EC" smtClean="0"/>
          </a:p>
          <a:p>
            <a:pPr algn="just"/>
            <a:endParaRPr lang="es-EC" smtClean="0"/>
          </a:p>
          <a:p>
            <a:pPr algn="just">
              <a:buFont typeface="Wingdings 3" pitchFamily="18" charset="2"/>
              <a:buNone/>
            </a:pPr>
            <a:r>
              <a:rPr lang="es-EC" smtClean="0"/>
              <a:t>	Luego de haber realizado el análisis e investigación del proyecto Parque El Lago para la realización de una readecuación y aumento de tres aéreas recreativas se llego a las siguientes conclusiones.</a:t>
            </a:r>
            <a:endParaRPr lang="es-ES" smtClean="0"/>
          </a:p>
          <a:p>
            <a:pPr>
              <a:buFont typeface="Wingdings 3" pitchFamily="18" charset="2"/>
              <a:buNone/>
            </a:pPr>
            <a:endParaRPr lang="es-ES" smtClean="0"/>
          </a:p>
        </p:txBody>
      </p:sp>
      <p:sp>
        <p:nvSpPr>
          <p:cNvPr id="3" name="2 Título"/>
          <p:cNvSpPr>
            <a:spLocks noGrp="1"/>
          </p:cNvSpPr>
          <p:nvPr>
            <p:ph type="title"/>
          </p:nvPr>
        </p:nvSpPr>
        <p:spPr>
          <a:xfrm>
            <a:off x="357158" y="642918"/>
            <a:ext cx="8229600" cy="1143000"/>
          </a:xfrm>
        </p:spPr>
        <p:txBody>
          <a:bodyPr>
            <a:normAutofit fontScale="90000"/>
          </a:bodyPr>
          <a:lstStyle/>
          <a:p>
            <a:pPr algn="ctr" fontAlgn="auto">
              <a:spcAft>
                <a:spcPts val="0"/>
              </a:spcAft>
              <a:defRPr/>
            </a:pPr>
            <a:r>
              <a:rPr lang="es-EC" dirty="0" smtClean="0"/>
              <a:t/>
            </a:r>
            <a:br>
              <a:rPr lang="es-EC" dirty="0" smtClean="0"/>
            </a:br>
            <a:r>
              <a:rPr lang="es-EC" dirty="0" smtClean="0"/>
              <a:t>CONCLUSIONES</a:t>
            </a:r>
            <a:r>
              <a:rPr lang="es-ES" dirty="0" smtClean="0"/>
              <a:t/>
            </a:r>
            <a:br>
              <a:rPr lang="es-ES" dirty="0" smtClean="0"/>
            </a:br>
            <a:endParaRPr lang="es-E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071563"/>
            <a:ext cx="8229600" cy="4857750"/>
          </a:xfrm>
        </p:spPr>
        <p:txBody>
          <a:bodyPr>
            <a:normAutofit fontScale="85000" lnSpcReduction="20000"/>
          </a:bodyPr>
          <a:lstStyle/>
          <a:p>
            <a:pPr marL="365760" indent="-256032" algn="just" fontAlgn="auto">
              <a:spcAft>
                <a:spcPts val="0"/>
              </a:spcAft>
              <a:buFont typeface="Wingdings 3"/>
              <a:buChar char=""/>
              <a:defRPr/>
            </a:pPr>
            <a:r>
              <a:rPr lang="es-EC" dirty="0" smtClean="0"/>
              <a:t>El resultado de las encuesta demuestra que el lugar no tiene un reconocimiento significativo en la Provincia del Guayas. Se tiene establecido el perfil de aproximadamente 50 turistas que acudirán  al Parque cada fin de semana; con el desarrollo e implementación de las áreas naturales y recreativas en el Parque El Lago.</a:t>
            </a:r>
            <a:endParaRPr lang="es-ES" dirty="0" smtClean="0"/>
          </a:p>
          <a:p>
            <a:pPr marL="365760" indent="-256032" algn="just" fontAlgn="auto">
              <a:spcAft>
                <a:spcPts val="0"/>
              </a:spcAft>
              <a:buFont typeface="Wingdings 3"/>
              <a:buNone/>
              <a:defRPr/>
            </a:pPr>
            <a:endParaRPr lang="es-ES" dirty="0" smtClean="0"/>
          </a:p>
          <a:p>
            <a:pPr marL="365760" indent="-256032" algn="just" fontAlgn="auto">
              <a:spcAft>
                <a:spcPts val="0"/>
              </a:spcAft>
              <a:buFont typeface="Wingdings 3"/>
              <a:buChar char=""/>
              <a:defRPr/>
            </a:pPr>
            <a:r>
              <a:rPr lang="es-EC" dirty="0" smtClean="0"/>
              <a:t>Este proyecto tendrá un valor de $64.460 dólares americanos que invertirá el Estado para la preservación de su fauna y flora; y como sitio turístico; en esta inversión se estiman rubros para sueldos del personal, hojas, copias, transporte, alimentación, compra de materiales para la construcción e implementos para realizar las diferentes actividades recreativas del Parque El Lago.</a:t>
            </a:r>
            <a:endParaRPr lang="es-ES" dirty="0" smtClean="0"/>
          </a:p>
          <a:p>
            <a:pPr marL="365760" indent="-256032" algn="just" fontAlgn="auto">
              <a:spcAft>
                <a:spcPts val="0"/>
              </a:spcAft>
              <a:buFont typeface="Wingdings 3"/>
              <a:buNone/>
              <a:defRPr/>
            </a:pPr>
            <a:endParaRPr lang="es-ES" dirty="0" smtClean="0"/>
          </a:p>
          <a:p>
            <a:pPr marL="365760" indent="-256032" fontAlgn="auto">
              <a:spcAft>
                <a:spcPts val="0"/>
              </a:spcAft>
              <a:buFont typeface="Wingdings 3"/>
              <a:buChar char=""/>
              <a:defRPr/>
            </a:pPr>
            <a:endParaRPr lang="es-E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contenido"/>
          <p:cNvSpPr>
            <a:spLocks noGrp="1"/>
          </p:cNvSpPr>
          <p:nvPr>
            <p:ph idx="1"/>
          </p:nvPr>
        </p:nvSpPr>
        <p:spPr>
          <a:xfrm>
            <a:off x="428625" y="1000125"/>
            <a:ext cx="8229600" cy="4525963"/>
          </a:xfrm>
        </p:spPr>
        <p:txBody>
          <a:bodyPr/>
          <a:lstStyle/>
          <a:p>
            <a:endParaRPr lang="es-ES" smtClean="0"/>
          </a:p>
          <a:p>
            <a:pPr algn="just"/>
            <a:r>
              <a:rPr lang="es-EC" smtClean="0"/>
              <a:t>La Rentabilidad es 100% proporcional al uso que los turistas le den al lugar que está a cargo de la CEDEGÉ, el mantenimiento del lugar es vital para el desarrollo de las especies que se encuentran en El Parque El Lago, es un proyecto de responsabilidad social, donde se estima ganancias netas de $10.000 aproximadamente en el primer año manteniendo intacto el capital invertido.</a:t>
            </a:r>
            <a:endParaRPr lang="es-ES" smtClean="0"/>
          </a:p>
          <a:p>
            <a:pPr algn="just"/>
            <a:endParaRPr lang="es-E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357188"/>
            <a:ext cx="8229600" cy="5649912"/>
          </a:xfrm>
        </p:spPr>
        <p:txBody>
          <a:bodyPr>
            <a:normAutofit lnSpcReduction="10000"/>
          </a:bodyPr>
          <a:lstStyle/>
          <a:p>
            <a:pPr marL="365760" indent="-256032" algn="just" fontAlgn="auto">
              <a:spcAft>
                <a:spcPts val="0"/>
              </a:spcAft>
              <a:buFont typeface="Wingdings 3"/>
              <a:buChar char=""/>
              <a:defRPr/>
            </a:pPr>
            <a:endParaRPr lang="es-EC" dirty="0" smtClean="0"/>
          </a:p>
          <a:p>
            <a:pPr marL="365760" indent="-256032" algn="just" fontAlgn="auto">
              <a:spcAft>
                <a:spcPts val="0"/>
              </a:spcAft>
              <a:buFont typeface="Wingdings 3"/>
              <a:buChar char=""/>
              <a:defRPr/>
            </a:pPr>
            <a:r>
              <a:rPr lang="es-EC" dirty="0" smtClean="0"/>
              <a:t>El desarrollo del proyecto es muy factible y realizable a corto plazo para la CEDEGÉ, el objetivo es recuperar la inversión del proyecto ejecutado y mejorar así la recaudación de ingresos por auto-gestión. Porque la infraestructura, el terreno, el encanto natural ya se encuentran en el lugar, con la inversión inicial es de $64.000 aproximadamente, el esquema de las áreas a implementarse, la ayuda de la comunidad y los medios de comunicación para infundir información sobre el lugar, este proyecto será un hecho</a:t>
            </a:r>
            <a:endParaRPr lang="es-E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contenido"/>
          <p:cNvSpPr>
            <a:spLocks noGrp="1"/>
          </p:cNvSpPr>
          <p:nvPr>
            <p:ph idx="1"/>
          </p:nvPr>
        </p:nvSpPr>
        <p:spPr/>
        <p:txBody>
          <a:bodyPr/>
          <a:lstStyle/>
          <a:p>
            <a:pPr algn="just"/>
            <a:r>
              <a:rPr lang="es-ES" smtClean="0"/>
              <a:t>El fin que se persigue con la ejecución del proyecto  es el desarrollo de la comunidad encargada del Parque El Lago, y esto  nos sirva como base elemental para alguna actividad futura tanto en el ámbito personal como profesional, así mostrar un desempeño y la capacidad intelectual para cualquier adversidad en nuestra vida diaria.</a:t>
            </a:r>
          </a:p>
          <a:p>
            <a:pPr>
              <a:buFont typeface="Wingdings 3" pitchFamily="18" charset="2"/>
              <a:buNone/>
            </a:pPr>
            <a:endParaRPr lang="es-E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marL="365760" indent="-256032" algn="just" fontAlgn="auto">
              <a:spcAft>
                <a:spcPts val="0"/>
              </a:spcAft>
              <a:buFont typeface="Wingdings 3"/>
              <a:buChar char=""/>
              <a:defRPr/>
            </a:pPr>
            <a:r>
              <a:rPr lang="es-ES" dirty="0" smtClean="0"/>
              <a:t>Se recomienda incentivar a las personas encargadas del lugar y a la comunidad, ya que tendrán una  participación activa  en la mejora del sitio antes mencionado, creando nuevos lugares de esparcimiento,  dotándolos de un excelente servicio, el cual debe ir acorde a las necesidades de los visitantes cubriendo sus expectativas, y a la vez integrando a la comunidad ofreciéndoles nuevas oportunidades de empleo y participación en las actividades turísticas. </a:t>
            </a:r>
          </a:p>
          <a:p>
            <a:pPr marL="365760" indent="-256032" algn="just" fontAlgn="auto">
              <a:spcAft>
                <a:spcPts val="0"/>
              </a:spcAft>
              <a:buFont typeface="Wingdings 3"/>
              <a:buChar char=""/>
              <a:defRPr/>
            </a:pPr>
            <a:endParaRPr lang="es-ES" dirty="0"/>
          </a:p>
        </p:txBody>
      </p:sp>
      <p:sp>
        <p:nvSpPr>
          <p:cNvPr id="3" name="2 Título"/>
          <p:cNvSpPr>
            <a:spLocks noGrp="1"/>
          </p:cNvSpPr>
          <p:nvPr>
            <p:ph type="title"/>
          </p:nvPr>
        </p:nvSpPr>
        <p:spPr/>
        <p:txBody>
          <a:bodyPr/>
          <a:lstStyle/>
          <a:p>
            <a:pPr algn="ctr" fontAlgn="auto">
              <a:spcAft>
                <a:spcPts val="0"/>
              </a:spcAft>
              <a:defRPr/>
            </a:pPr>
            <a:r>
              <a:rPr lang="es-EC" dirty="0" smtClean="0"/>
              <a:t> RECOMENDACIONES</a:t>
            </a:r>
            <a:endParaRPr lang="es-E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Marcador de contenido"/>
          <p:cNvSpPr>
            <a:spLocks noGrp="1"/>
          </p:cNvSpPr>
          <p:nvPr>
            <p:ph idx="1"/>
          </p:nvPr>
        </p:nvSpPr>
        <p:spPr/>
        <p:txBody>
          <a:bodyPr/>
          <a:lstStyle/>
          <a:p>
            <a:pPr algn="just"/>
            <a:r>
              <a:rPr lang="es-ES" smtClean="0"/>
              <a:t>Hacer análisis y evaluaciones trimestrales de la evolución del proyecto para determinar alguna necesidad que podría afrontar el Parque El Lago, el objetivo principal es definir las áreas recreativas e instalaciones existentes en el Parque El Lago que brinda actualmente a los visitantes con el fin que su estadía en este atractivo turístico sea placentero.</a:t>
            </a:r>
          </a:p>
          <a:p>
            <a:endParaRPr lang="es-ES"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57188" y="1285875"/>
            <a:ext cx="8115300" cy="4429125"/>
          </a:xfrm>
        </p:spPr>
        <p:txBody>
          <a:bodyPr>
            <a:normAutofit fontScale="85000" lnSpcReduction="20000"/>
          </a:bodyPr>
          <a:lstStyle/>
          <a:p>
            <a:pPr marL="365760" indent="-256032" algn="just" fontAlgn="auto">
              <a:spcAft>
                <a:spcPts val="0"/>
              </a:spcAft>
              <a:buFont typeface="Wingdings 3"/>
              <a:buChar char=""/>
              <a:defRPr/>
            </a:pPr>
            <a:r>
              <a:rPr lang="es-EC" dirty="0" smtClean="0"/>
              <a:t>El ciclo natural del agua tiene una gran capacidad de purificación.</a:t>
            </a:r>
            <a:r>
              <a:rPr lang="es-EC" b="1" dirty="0" smtClean="0"/>
              <a:t> </a:t>
            </a:r>
            <a:r>
              <a:rPr lang="es-EC" dirty="0" smtClean="0"/>
              <a:t>Pero esta misma facilidad de regeneración del agua, y su aparente abundancia, hace que sea el vertedero habitual en el que arrojamos los residuos producidos por nuestras actividades.</a:t>
            </a:r>
            <a:endParaRPr lang="es-ES" dirty="0" smtClean="0"/>
          </a:p>
          <a:p>
            <a:pPr marL="365760" indent="-256032" fontAlgn="auto">
              <a:spcAft>
                <a:spcPts val="0"/>
              </a:spcAft>
              <a:buFont typeface="Wingdings 3"/>
              <a:buNone/>
              <a:defRPr/>
            </a:pPr>
            <a:endParaRPr lang="es-ES" dirty="0" smtClean="0"/>
          </a:p>
          <a:p>
            <a:pPr marL="365760" indent="-256032" algn="just" fontAlgn="auto">
              <a:spcAft>
                <a:spcPts val="0"/>
              </a:spcAft>
              <a:buFont typeface="Wingdings 3"/>
              <a:buChar char=""/>
              <a:defRPr/>
            </a:pPr>
            <a:r>
              <a:rPr lang="es-EC" dirty="0" smtClean="0"/>
              <a:t>Pesticidas, desechos químicos, metales pesados, residuos radiactivos, etc., se encuentran, en cantidades mayores o menores, al analizar las aguas de los más remotos lugares del mundo. Muchas aguas están contaminadas hasta el punto de hacerlas peligrosas para la salud humana, y dañinas para la vida. </a:t>
            </a:r>
            <a:endParaRPr lang="es-ES" dirty="0" smtClean="0"/>
          </a:p>
          <a:p>
            <a:pPr marL="365760" indent="-256032" fontAlgn="auto">
              <a:spcAft>
                <a:spcPts val="0"/>
              </a:spcAft>
              <a:buFont typeface="Wingdings 3"/>
              <a:buChar char=""/>
              <a:defRPr/>
            </a:pPr>
            <a:endParaRPr lang="es-ES" dirty="0"/>
          </a:p>
        </p:txBody>
      </p:sp>
      <p:sp>
        <p:nvSpPr>
          <p:cNvPr id="3" name="2 Título"/>
          <p:cNvSpPr>
            <a:spLocks noGrp="1"/>
          </p:cNvSpPr>
          <p:nvPr>
            <p:ph type="title"/>
          </p:nvPr>
        </p:nvSpPr>
        <p:spPr/>
        <p:txBody>
          <a:bodyPr/>
          <a:lstStyle/>
          <a:p>
            <a:pPr lvl="1" algn="ctr" fontAlgn="auto">
              <a:spcAft>
                <a:spcPts val="0"/>
              </a:spcAft>
              <a:defRPr/>
            </a:pPr>
            <a:r>
              <a:rPr lang="es-ES" sz="4000" b="0" dirty="0">
                <a:solidFill>
                  <a:sysClr val="windowText" lastClr="000000"/>
                </a:solidFill>
                <a:latin typeface="+mj-lt"/>
              </a:rPr>
              <a:t>Contaminación del Agua</a:t>
            </a:r>
            <a:r>
              <a:rPr lang="es-ES" sz="1600" b="0" dirty="0">
                <a:solidFill>
                  <a:sysClr val="windowText" lastClr="000000"/>
                </a:solidFill>
              </a:rPr>
              <a:t/>
            </a:r>
            <a:br>
              <a:rPr lang="es-ES" sz="1600" b="0" dirty="0">
                <a:solidFill>
                  <a:sysClr val="windowText" lastClr="000000"/>
                </a:solidFill>
              </a:rPr>
            </a:br>
            <a:endParaRPr lang="es-ES" sz="1800" b="0" dirty="0">
              <a:solidFill>
                <a:sysClr val="windowText" lastClr="000000"/>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214414" y="2857496"/>
            <a:ext cx="6868323" cy="1200329"/>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es-ES" sz="7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rPr>
              <a:t>GRACIAS</a:t>
            </a:r>
            <a:endParaRPr lang="es-ES" sz="7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Marcador de contenido"/>
          <p:cNvSpPr>
            <a:spLocks noGrp="1"/>
          </p:cNvSpPr>
          <p:nvPr>
            <p:ph idx="1"/>
          </p:nvPr>
        </p:nvSpPr>
        <p:spPr/>
        <p:txBody>
          <a:bodyPr/>
          <a:lstStyle/>
          <a:p>
            <a:endParaRPr lang="es-EC" smtClean="0"/>
          </a:p>
          <a:p>
            <a:pPr algn="just"/>
            <a:endParaRPr lang="es-EC" smtClean="0"/>
          </a:p>
          <a:p>
            <a:pPr algn="just"/>
            <a:r>
              <a:rPr lang="es-EC" smtClean="0"/>
              <a:t>El Medio Ambiente es todo aquello que nos rodea y que debemos cuidar para mantener limpia nuestra ciudad, colegio, hogar, etc., en fin todo en donde podamos estar.</a:t>
            </a:r>
            <a:endParaRPr lang="es-ES" smtClean="0"/>
          </a:p>
          <a:p>
            <a:endParaRPr lang="es-ES" smtClean="0"/>
          </a:p>
        </p:txBody>
      </p:sp>
      <p:sp>
        <p:nvSpPr>
          <p:cNvPr id="3" name="2 Título"/>
          <p:cNvSpPr>
            <a:spLocks noGrp="1"/>
          </p:cNvSpPr>
          <p:nvPr>
            <p:ph type="title"/>
          </p:nvPr>
        </p:nvSpPr>
        <p:spPr>
          <a:xfrm>
            <a:off x="500034" y="928670"/>
            <a:ext cx="8229600" cy="1143000"/>
          </a:xfrm>
        </p:spPr>
        <p:txBody>
          <a:bodyPr>
            <a:noAutofit/>
          </a:bodyPr>
          <a:lstStyle/>
          <a:p>
            <a:pPr lvl="1" algn="ctr" fontAlgn="auto">
              <a:spcAft>
                <a:spcPts val="0"/>
              </a:spcAft>
              <a:defRPr/>
            </a:pPr>
            <a:r>
              <a:rPr lang="es-ES" sz="3600" dirty="0">
                <a:solidFill>
                  <a:sysClr val="windowText" lastClr="000000"/>
                </a:solidFill>
                <a:latin typeface="+mj-lt"/>
              </a:rPr>
              <a:t/>
            </a:r>
            <a:br>
              <a:rPr lang="es-ES" sz="3600" dirty="0">
                <a:solidFill>
                  <a:sysClr val="windowText" lastClr="000000"/>
                </a:solidFill>
                <a:latin typeface="+mj-lt"/>
              </a:rPr>
            </a:br>
            <a:r>
              <a:rPr lang="es-ES" sz="3600" dirty="0">
                <a:solidFill>
                  <a:sysClr val="windowText" lastClr="000000"/>
                </a:solidFill>
                <a:latin typeface="+mj-lt"/>
              </a:rPr>
              <a:t>MEDIO </a:t>
            </a:r>
            <a:r>
              <a:rPr lang="es-ES" sz="3600" dirty="0">
                <a:solidFill>
                  <a:sysClr val="windowText" lastClr="000000"/>
                </a:solidFill>
                <a:latin typeface="+mj-lt"/>
              </a:rPr>
              <a:t>AMBIENTE</a:t>
            </a:r>
            <a:r>
              <a:rPr lang="es-ES" sz="3600" b="0" dirty="0">
                <a:solidFill>
                  <a:sysClr val="windowText" lastClr="000000"/>
                </a:solidFill>
                <a:latin typeface="+mj-lt"/>
              </a:rPr>
              <a:t/>
            </a:r>
            <a:br>
              <a:rPr lang="es-ES" sz="3600" b="0" dirty="0">
                <a:solidFill>
                  <a:sysClr val="windowText" lastClr="000000"/>
                </a:solidFill>
                <a:latin typeface="+mj-lt"/>
              </a:rPr>
            </a:br>
            <a:endParaRPr lang="es-ES" sz="3600" b="0" dirty="0">
              <a:solidFill>
                <a:sysClr val="windowText" lastClr="000000"/>
              </a:solidFill>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00063" y="1428750"/>
            <a:ext cx="8229600" cy="4149725"/>
          </a:xfrm>
        </p:spPr>
        <p:txBody>
          <a:bodyPr>
            <a:normAutofit fontScale="92500"/>
          </a:bodyPr>
          <a:lstStyle/>
          <a:p>
            <a:pPr marL="365760" indent="-256032" algn="just" fontAlgn="auto">
              <a:spcAft>
                <a:spcPts val="0"/>
              </a:spcAft>
              <a:buFont typeface="Wingdings 3"/>
              <a:buChar char=""/>
              <a:defRPr/>
            </a:pPr>
            <a:r>
              <a:rPr lang="es-EC" dirty="0" smtClean="0"/>
              <a:t>Creada en Noviembre 15 del 2002 por acuerdo Ministerial Nº 141, fue declarado área protegida por el Ministerio del Ambiente, el 22 de enero del 2003. El Área Nacional de Recreación se encuentra localizada al oeste de la ciudad de Guayaquil, tiene una superficie de 6.365 hectáreas, en el Km 26 de la carretera Guayaquil-Salinas, por donde se ingresa al Centro de Visitantes que brinda infraestructura propicia para el esparcimiento.</a:t>
            </a:r>
            <a:endParaRPr lang="es-ES" dirty="0"/>
          </a:p>
        </p:txBody>
      </p:sp>
      <p:sp>
        <p:nvSpPr>
          <p:cNvPr id="3" name="2 Título"/>
          <p:cNvSpPr>
            <a:spLocks noGrp="1"/>
          </p:cNvSpPr>
          <p:nvPr>
            <p:ph type="title"/>
          </p:nvPr>
        </p:nvSpPr>
        <p:spPr/>
        <p:txBody>
          <a:bodyPr>
            <a:normAutofit fontScale="90000"/>
          </a:bodyPr>
          <a:lstStyle/>
          <a:p>
            <a:pPr algn="ctr" fontAlgn="auto">
              <a:spcAft>
                <a:spcPts val="0"/>
              </a:spcAft>
              <a:defRPr/>
            </a:pPr>
            <a:r>
              <a:rPr lang="pt-BR" cap="small" dirty="0" smtClean="0"/>
              <a:t/>
            </a:r>
            <a:br>
              <a:rPr lang="pt-BR" cap="small" dirty="0" smtClean="0"/>
            </a:br>
            <a:r>
              <a:rPr lang="pt-BR" cap="small" dirty="0" smtClean="0"/>
              <a:t>PARQUE EL LAGO</a:t>
            </a:r>
            <a:r>
              <a:rPr lang="es-ES" dirty="0" smtClean="0"/>
              <a:t/>
            </a:r>
            <a:br>
              <a:rPr lang="es-ES" dirty="0" smtClean="0"/>
            </a:b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marL="365760" indent="-256032" fontAlgn="auto">
              <a:spcAft>
                <a:spcPts val="0"/>
              </a:spcAft>
              <a:buFont typeface="Wingdings 3"/>
              <a:buChar char=""/>
              <a:defRPr/>
            </a:pPr>
            <a:r>
              <a:rPr lang="es-EC" b="1" dirty="0" smtClean="0"/>
              <a:t>Misión</a:t>
            </a:r>
            <a:endParaRPr lang="es-ES" b="1" dirty="0" smtClean="0"/>
          </a:p>
          <a:p>
            <a:pPr marL="365760" indent="-256032" algn="just" fontAlgn="auto">
              <a:spcAft>
                <a:spcPts val="0"/>
              </a:spcAft>
              <a:buFont typeface="Wingdings 3"/>
              <a:buNone/>
              <a:defRPr/>
            </a:pPr>
            <a:r>
              <a:rPr lang="es-ES" b="1" dirty="0" smtClean="0"/>
              <a:t>	</a:t>
            </a:r>
            <a:r>
              <a:rPr lang="es-EC" dirty="0" smtClean="0"/>
              <a:t>Fomentar el desarrollo integral de la Cuenca del Río Guayas y Península de Santa Elena, mediante el aprovechamiento sustentable de los recursos naturales especialmente hídricos, en mancomunidad para el ordenamiento territorial, el mejoramiento de la infraestructura económica y energética, la planificación, ejecución, dirección y control de proyectos, contando con personal altamente calificado y comprometido con el mejoramiento de la calidad de vida de los habitantes de su área de influencia.</a:t>
            </a:r>
            <a:endParaRPr lang="es-ES" dirty="0"/>
          </a:p>
        </p:txBody>
      </p:sp>
      <p:sp>
        <p:nvSpPr>
          <p:cNvPr id="3" name="2 Título"/>
          <p:cNvSpPr>
            <a:spLocks noGrp="1"/>
          </p:cNvSpPr>
          <p:nvPr>
            <p:ph type="title"/>
          </p:nvPr>
        </p:nvSpPr>
        <p:spPr/>
        <p:txBody>
          <a:bodyPr>
            <a:normAutofit fontScale="90000"/>
          </a:bodyPr>
          <a:lstStyle/>
          <a:p>
            <a:pPr algn="ctr" fontAlgn="auto">
              <a:spcAft>
                <a:spcPts val="0"/>
              </a:spcAft>
              <a:defRPr/>
            </a:pPr>
            <a:r>
              <a:rPr lang="es-EC" sz="2700" dirty="0" smtClean="0"/>
              <a:t/>
            </a:r>
            <a:br>
              <a:rPr lang="es-EC" sz="2700" dirty="0" smtClean="0"/>
            </a:br>
            <a:r>
              <a:rPr lang="es-EC" sz="2700" dirty="0" smtClean="0"/>
              <a:t/>
            </a:r>
            <a:br>
              <a:rPr lang="es-EC" sz="2700" dirty="0" smtClean="0"/>
            </a:br>
            <a:r>
              <a:rPr lang="es-EC" sz="2700" dirty="0" smtClean="0"/>
              <a:t/>
            </a:r>
            <a:br>
              <a:rPr lang="es-EC" sz="2700" dirty="0" smtClean="0"/>
            </a:br>
            <a:r>
              <a:rPr lang="es-EC" sz="2700" dirty="0" smtClean="0"/>
              <a:t>CEDEGE (COMISION DE ESTUDIOS PARA EL DESARROLLO DE LA CUENCA DEL RIO GUAYAS Y LA PENINSULA DE SANTA ELENA)</a:t>
            </a:r>
            <a:r>
              <a:rPr lang="es-ES" sz="2700" dirty="0" smtClean="0"/>
              <a:t/>
            </a:r>
            <a:br>
              <a:rPr lang="es-ES" sz="2700" dirty="0" smtClean="0"/>
            </a:br>
            <a:r>
              <a:rPr lang="es-EC" sz="2700" dirty="0" smtClean="0"/>
              <a:t> </a:t>
            </a:r>
            <a:r>
              <a:rPr lang="es-ES" dirty="0" smtClean="0"/>
              <a:t/>
            </a:r>
            <a:br>
              <a:rPr lang="es-ES" dirty="0" smtClean="0"/>
            </a:b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Marcador de contenido"/>
          <p:cNvSpPr>
            <a:spLocks noGrp="1"/>
          </p:cNvSpPr>
          <p:nvPr>
            <p:ph idx="1"/>
          </p:nvPr>
        </p:nvSpPr>
        <p:spPr/>
        <p:txBody>
          <a:bodyPr/>
          <a:lstStyle/>
          <a:p>
            <a:r>
              <a:rPr lang="es-EC" b="1" smtClean="0"/>
              <a:t>Visión </a:t>
            </a:r>
            <a:endParaRPr lang="es-ES" b="1" smtClean="0"/>
          </a:p>
          <a:p>
            <a:pPr>
              <a:buFont typeface="Wingdings 3" pitchFamily="18" charset="2"/>
              <a:buNone/>
            </a:pPr>
            <a:r>
              <a:rPr lang="es-EC" smtClean="0"/>
              <a:t>	</a:t>
            </a:r>
          </a:p>
          <a:p>
            <a:pPr algn="just">
              <a:buFont typeface="Wingdings 3" pitchFamily="18" charset="2"/>
              <a:buNone/>
            </a:pPr>
            <a:r>
              <a:rPr lang="es-EC" smtClean="0"/>
              <a:t>	Consolidar a CEDEGÉ como una corporación de desarrollo regional de primer orden, que permita hacer de la cuenca del Río Guayas y península de Santa Elena un modelo eficiente, productivo y sustentable al servicio de la comunidad. </a:t>
            </a:r>
            <a:endParaRPr lang="es-E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pPr marL="365760" indent="-256032" algn="just" fontAlgn="auto">
              <a:spcAft>
                <a:spcPts val="0"/>
              </a:spcAft>
              <a:buFont typeface="Wingdings 3"/>
              <a:buChar char=""/>
              <a:defRPr/>
            </a:pPr>
            <a:r>
              <a:rPr lang="es-EC" dirty="0" smtClean="0"/>
              <a:t>El Parque El Lago fue declarada área protegida por el Ministerio del Ambiente; en esta área se pueden practicar algunos deportes y a la vez aprovechar  sus espacios verdes.</a:t>
            </a:r>
            <a:endParaRPr lang="es-ES" dirty="0" smtClean="0"/>
          </a:p>
          <a:p>
            <a:pPr marL="365760" indent="-256032" algn="just" fontAlgn="auto">
              <a:spcAft>
                <a:spcPts val="0"/>
              </a:spcAft>
              <a:buFont typeface="Wingdings 3"/>
              <a:buChar char=""/>
              <a:defRPr/>
            </a:pPr>
            <a:r>
              <a:rPr lang="es-EC" dirty="0" smtClean="0"/>
              <a:t>Destacaremos al Parque El Lago en las cuatro áreas más importantes para solucionar los problemas de las instalaciones con una restructuración del lugar por medio de la CEDEGÉ en conjunto con la comunidad y la empresa privada interesados en esta propuesta</a:t>
            </a:r>
            <a:endParaRPr lang="es-ES" dirty="0"/>
          </a:p>
        </p:txBody>
      </p:sp>
      <p:sp>
        <p:nvSpPr>
          <p:cNvPr id="3" name="2 Título"/>
          <p:cNvSpPr>
            <a:spLocks noGrp="1"/>
          </p:cNvSpPr>
          <p:nvPr>
            <p:ph type="title"/>
          </p:nvPr>
        </p:nvSpPr>
        <p:spPr/>
        <p:txBody>
          <a:bodyPr>
            <a:normAutofit fontScale="90000"/>
          </a:bodyPr>
          <a:lstStyle/>
          <a:p>
            <a:pPr algn="ctr" fontAlgn="auto">
              <a:spcAft>
                <a:spcPts val="0"/>
              </a:spcAft>
              <a:defRPr/>
            </a:pPr>
            <a:r>
              <a:rPr lang="es-EC" cap="small" dirty="0" smtClean="0"/>
              <a:t/>
            </a:r>
            <a:br>
              <a:rPr lang="es-EC" cap="small" dirty="0" smtClean="0"/>
            </a:br>
            <a:r>
              <a:rPr lang="es-EC" cap="small" dirty="0" smtClean="0"/>
              <a:t>CONOCIMIENTO DEL NEGOCIO</a:t>
            </a:r>
            <a:r>
              <a:rPr lang="es-ES" dirty="0" smtClean="0"/>
              <a:t/>
            </a:r>
            <a:br>
              <a:rPr lang="es-ES" dirty="0" smtClean="0"/>
            </a:br>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5.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72</TotalTime>
  <Words>1721</Words>
  <Application>Microsoft Office PowerPoint</Application>
  <PresentationFormat>Presentación en pantalla (4:3)</PresentationFormat>
  <Paragraphs>432</Paragraphs>
  <Slides>40</Slides>
  <Notes>40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40</vt:i4>
      </vt:variant>
    </vt:vector>
  </HeadingPairs>
  <TitlesOfParts>
    <vt:vector size="48" baseType="lpstr">
      <vt:lpstr>Lucida Sans Unicode</vt:lpstr>
      <vt:lpstr>Arial</vt:lpstr>
      <vt:lpstr>Wingdings 3</vt:lpstr>
      <vt:lpstr>Verdana</vt:lpstr>
      <vt:lpstr>Wingdings 2</vt:lpstr>
      <vt:lpstr>Calibri</vt:lpstr>
      <vt:lpstr>Times New Roman</vt:lpstr>
      <vt:lpstr>Concurrencia</vt:lpstr>
      <vt:lpstr>“PROPUESTA DE READECUACIÓN DE UN PARQUE EN EL KM. 26 VÍA A LA COSTA, EN LA CIUDAD DE GUAYAQUIL AÑO 2009” </vt:lpstr>
      <vt:lpstr>  INTRODUCCIÓN   </vt:lpstr>
      <vt:lpstr>ECOLOGÍA</vt:lpstr>
      <vt:lpstr>Contaminación del Agua </vt:lpstr>
      <vt:lpstr> MEDIO AMBIENTE </vt:lpstr>
      <vt:lpstr> PARQUE EL LAGO </vt:lpstr>
      <vt:lpstr>   CEDEGE (COMISION DE ESTUDIOS PARA EL DESARROLLO DE LA CUENCA DEL RIO GUAYAS Y LA PENINSULA DE SANTA ELENA)   </vt:lpstr>
      <vt:lpstr>Diapositiva 8</vt:lpstr>
      <vt:lpstr> CONOCIMIENTO DEL NEGOCIO </vt:lpstr>
      <vt:lpstr> ÁREAS </vt:lpstr>
      <vt:lpstr>  ANÁLISIS DE LA SITUACIÓN DEL MERCADO   </vt:lpstr>
      <vt:lpstr>SEGMENTACIÓN DE MERCADO</vt:lpstr>
      <vt:lpstr>UBICACIÓN GEOGRÁFICA  DEL MERCADO</vt:lpstr>
      <vt:lpstr>Diapositiva 14</vt:lpstr>
      <vt:lpstr> ANÁLISIS DE LAS VARIABLES RELATIVAS A LAS ENCUESTAS REALIZADAS </vt:lpstr>
      <vt:lpstr>Diapositiva 16</vt:lpstr>
      <vt:lpstr>RECONOCIMIENTO DEL LUGAR</vt:lpstr>
      <vt:lpstr>INFORMACIÓN SOBRE LA EXISTENCIA EL PARQUE EL LAGO</vt:lpstr>
      <vt:lpstr>INFORMACIÓN SOBRE LA EXISTENCIA EL PARQUE EL LAGO</vt:lpstr>
      <vt:lpstr>SERVICIO ADICIONAL A IMPLEMENTARSE EN EL PARQUE EL LAGO</vt:lpstr>
      <vt:lpstr>SERVICIO ADICIONAL A IMPLEMENTARSE EN EL PARQUE EL LAGO</vt:lpstr>
      <vt:lpstr> INSTALACIONES DEL PARQUE EL LAGO </vt:lpstr>
      <vt:lpstr> ESTADO DE LAS ÁREAS DE RECREACIÓN </vt:lpstr>
      <vt:lpstr>ACTIVIDADES A REALIZARSE EN EL PARQUE EL LAGO</vt:lpstr>
      <vt:lpstr>ESTUDIO FINANCIERO</vt:lpstr>
      <vt:lpstr>ESQUEMA DE FINANCIAMIENTO</vt:lpstr>
      <vt:lpstr>PRESUPUESTO DE COSTOS Y GASTOS</vt:lpstr>
      <vt:lpstr>Diapositiva 28</vt:lpstr>
      <vt:lpstr>FINANCIAMIENTO</vt:lpstr>
      <vt:lpstr>PRESUPUESTO DE INGRESOS Y UTILIDADES MENSUALES</vt:lpstr>
      <vt:lpstr>TABLA DE COSTOS</vt:lpstr>
      <vt:lpstr>Análisis Financiero</vt:lpstr>
      <vt:lpstr> CONCLUSIONES </vt:lpstr>
      <vt:lpstr>Diapositiva 34</vt:lpstr>
      <vt:lpstr>Diapositiva 35</vt:lpstr>
      <vt:lpstr>Diapositiva 36</vt:lpstr>
      <vt:lpstr>Diapositiva 37</vt:lpstr>
      <vt:lpstr> RECOMENDACIONES</vt:lpstr>
      <vt:lpstr>Diapositiva 39</vt:lpstr>
      <vt:lpstr>Diapositiva 40</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DE READECUACIÓN DE UN PARQUE EN EL KM. 26 VÍA A LA COSTA, EN LA CIUDAD DE GUAYAQUIL AÑO 2009” </dc:title>
  <dc:creator>Valued Acer Customer</dc:creator>
  <cp:lastModifiedBy>ehernand</cp:lastModifiedBy>
  <cp:revision>8</cp:revision>
  <dcterms:created xsi:type="dcterms:W3CDTF">2009-10-24T20:12:14Z</dcterms:created>
  <dcterms:modified xsi:type="dcterms:W3CDTF">2010-06-30T21:00:18Z</dcterms:modified>
</cp:coreProperties>
</file>