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2" r:id="rId3"/>
    <p:sldId id="294" r:id="rId4"/>
    <p:sldId id="266" r:id="rId5"/>
    <p:sldId id="267" r:id="rId6"/>
    <p:sldId id="272" r:id="rId7"/>
    <p:sldId id="289" r:id="rId8"/>
    <p:sldId id="295" r:id="rId9"/>
    <p:sldId id="273" r:id="rId10"/>
    <p:sldId id="293" r:id="rId11"/>
    <p:sldId id="277" r:id="rId12"/>
    <p:sldId id="278" r:id="rId13"/>
    <p:sldId id="287" r:id="rId14"/>
    <p:sldId id="296" r:id="rId15"/>
    <p:sldId id="279" r:id="rId16"/>
    <p:sldId id="282" r:id="rId17"/>
    <p:sldId id="285" r:id="rId18"/>
    <p:sldId id="297" r:id="rId19"/>
    <p:sldId id="257" r:id="rId20"/>
    <p:sldId id="298" r:id="rId21"/>
    <p:sldId id="258" r:id="rId22"/>
    <p:sldId id="262" r:id="rId23"/>
    <p:sldId id="259" r:id="rId24"/>
    <p:sldId id="260" r:id="rId25"/>
    <p:sldId id="261" r:id="rId26"/>
    <p:sldId id="263" r:id="rId27"/>
    <p:sldId id="299" r:id="rId28"/>
  </p:sldIdLst>
  <p:sldSz cx="9144000" cy="6858000" type="screen4x3"/>
  <p:notesSz cx="6858000" cy="97155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36" d="100"/>
          <a:sy n="36" d="100"/>
        </p:scale>
        <p:origin x="-78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714ED27-D795-4856-AB72-D30D2C357DEB}" type="datetimeFigureOut">
              <a:rPr lang="es-ES"/>
              <a:pPr/>
              <a:t>30/06/2010</a:t>
            </a:fld>
            <a:endParaRPr lang="es-E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875999D-1A88-4E07-902F-9B81BDB666F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E0DE4C-50B5-43FF-919B-48272A8805BA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75E5131-883F-4982-A493-F6D74E9752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FCDAFC-646E-4580-A5EE-5E603625ADE4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1167B7-5F37-42FE-97ED-0AA2CBABB9E0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E45154-11FF-46E8-BD2F-1BC161223875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90D218-CD0D-41A8-A760-D7AF89DD9698}" type="slidenum">
              <a:rPr lang="es-ES" smtClean="0"/>
              <a:pPr/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8EC441-F94C-4607-9775-01A8A6C756FE}" type="slidenum">
              <a:rPr lang="es-ES" smtClean="0"/>
              <a:pPr/>
              <a:t>20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DF8C2-7A2C-4A5E-B0D0-484033EF3E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58FFB-CDE0-4D27-94FD-85B33ADF8B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567C-7A2B-42FE-8D60-1334A0DAE9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AF406-CF7C-4393-A0F7-6E4D6EED8A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6C82-86CB-44D4-B40E-8B86D9746B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F55AA-B6DE-4F78-AA65-EB2038C4B0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5949E-BC49-4C1F-BA79-B8F6D94CFE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6923-4804-4FA6-A003-149BAA90DA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B4A67-4A54-485A-A8FD-2C795642B2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02762-AAC8-43CA-827B-BEAAB9B2DF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E2892-483F-4768-B328-0F302AA4E5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/>
            </a:p>
          </p:txBody>
        </p:sp>
        <p:pic>
          <p:nvPicPr>
            <p:cNvPr id="3081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C28B500-738E-4B19-85A3-8F3D5CB78D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000" b="1" i="1" smtClean="0"/>
              <a:t>“Análisis del control y procesos para el cumplimiento de obligaciones tributarias de una empresa industrial como sujeto pasivo para la administración tributaria por el período 2008”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860800"/>
            <a:ext cx="64008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b="1" i="1" smtClean="0"/>
              <a:t>Expositoras: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i="1" smtClean="0"/>
              <a:t>Karol Espinoza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i="1" smtClean="0"/>
              <a:t>Vanessa Urbina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C" sz="3200" b="1" i="1" u="sng" dirty="0" smtClean="0"/>
              <a:t>CONOCIMIENTO DEL NEGOCIO</a:t>
            </a:r>
            <a:endParaRPr lang="es-ES" sz="32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438400" y="1600200"/>
            <a:ext cx="2990850" cy="4859338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_tradnl" sz="2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_tradnl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PROCESO DE ELABORACIÓN DE LA HARINA DE PESCADO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S_tradnl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Recepción de la materia prima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S_tradnl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Cocinado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S_tradnl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Prensa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S_tradnl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Secado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S_tradnl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Molienda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S_tradnl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Envasado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_tradnl" sz="2000" b="1" kern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_tradnl" sz="2000" b="1" kern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1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5786438" y="1643063"/>
            <a:ext cx="2847975" cy="4094162"/>
          </a:xfr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tx1"/>
            </a:solidFill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_tradnl" sz="2000" b="1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000" b="1" dirty="0" smtClean="0"/>
              <a:t>SISTEMA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000" b="1" dirty="0" smtClean="0"/>
              <a:t>INFORMÁTICO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000" b="1" dirty="0" smtClean="0"/>
              <a:t>     Se manejan tres compañías, cada una con módulos de cuentas por pagar, cobrar, bancos inventarios y contabilidad</a:t>
            </a:r>
          </a:p>
          <a:p>
            <a:pPr algn="just">
              <a:spcBef>
                <a:spcPct val="50000"/>
              </a:spcBef>
              <a:defRPr/>
            </a:pPr>
            <a:endParaRPr lang="es-ES_tradnl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b="1" i="1" u="sng" dirty="0" smtClean="0"/>
              <a:t>CONOCIMIENTO DEL NEGOCIO</a:t>
            </a:r>
            <a:r>
              <a:rPr lang="es-ES" b="1" i="1" u="sng" dirty="0" smtClean="0"/>
              <a:t/>
            </a:r>
            <a:br>
              <a:rPr lang="es-ES" b="1" i="1" u="sng" dirty="0" smtClean="0"/>
            </a:br>
            <a:endParaRPr lang="es-ES" b="1" i="1" u="sng" dirty="0" smtClean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2428875" y="1500188"/>
            <a:ext cx="2990850" cy="4340225"/>
          </a:xfr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tx1"/>
            </a:solidFill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000" b="1" dirty="0" smtClean="0">
                <a:solidFill>
                  <a:schemeClr val="accent2"/>
                </a:solidFill>
              </a:rPr>
              <a:t>    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000" b="1" dirty="0" smtClean="0"/>
              <a:t> PRINCIPALES CLIENTES</a:t>
            </a:r>
          </a:p>
          <a:p>
            <a:pPr>
              <a:spcBef>
                <a:spcPct val="50000"/>
              </a:spcBef>
              <a:defRPr/>
            </a:pPr>
            <a:r>
              <a:rPr lang="es-EC" sz="2000" dirty="0" smtClean="0"/>
              <a:t>Agroindustrial </a:t>
            </a:r>
            <a:r>
              <a:rPr lang="es-EC" sz="2000" dirty="0" err="1" smtClean="0"/>
              <a:t>Balanfarina</a:t>
            </a:r>
            <a:r>
              <a:rPr lang="es-EC" sz="2000" dirty="0" smtClean="0"/>
              <a:t> S.A</a:t>
            </a:r>
            <a:r>
              <a:rPr lang="es-EC" sz="2000" b="1" dirty="0" smtClean="0"/>
              <a:t>.</a:t>
            </a:r>
            <a:endParaRPr lang="es-ES" sz="2000" b="1" dirty="0" smtClean="0"/>
          </a:p>
          <a:p>
            <a:pPr>
              <a:defRPr/>
            </a:pPr>
            <a:r>
              <a:rPr lang="es-EC" sz="2000" dirty="0" err="1" smtClean="0"/>
              <a:t>Aliment</a:t>
            </a:r>
            <a:r>
              <a:rPr lang="es-EC" sz="2000" dirty="0" smtClean="0"/>
              <a:t> S.A.</a:t>
            </a:r>
            <a:endParaRPr lang="es-ES" sz="2000" dirty="0" smtClean="0"/>
          </a:p>
          <a:p>
            <a:pPr>
              <a:defRPr/>
            </a:pPr>
            <a:r>
              <a:rPr lang="es-EC" sz="2000" dirty="0" err="1" smtClean="0"/>
              <a:t>Orofeed</a:t>
            </a:r>
            <a:r>
              <a:rPr lang="es-EC" sz="2000" dirty="0" smtClean="0"/>
              <a:t> S.A.</a:t>
            </a:r>
            <a:endParaRPr lang="es-ES" sz="2000" dirty="0" smtClean="0"/>
          </a:p>
          <a:p>
            <a:pPr>
              <a:defRPr/>
            </a:pPr>
            <a:r>
              <a:rPr lang="es-EC" sz="2000" dirty="0" err="1" smtClean="0"/>
              <a:t>Peandres</a:t>
            </a:r>
            <a:r>
              <a:rPr lang="es-EC" sz="2000" dirty="0" smtClean="0"/>
              <a:t> S.A.</a:t>
            </a:r>
            <a:endParaRPr lang="es-ES" sz="2000" dirty="0" smtClean="0"/>
          </a:p>
          <a:p>
            <a:pPr>
              <a:defRPr/>
            </a:pPr>
            <a:r>
              <a:rPr lang="es-EC" sz="2000" dirty="0" err="1" smtClean="0"/>
              <a:t>Junsa</a:t>
            </a:r>
            <a:r>
              <a:rPr lang="es-EC" sz="2000" dirty="0" smtClean="0"/>
              <a:t> S.A.</a:t>
            </a:r>
            <a:endParaRPr lang="es-ES" sz="2000" dirty="0" smtClean="0"/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endParaRPr lang="es-ES_tradnl" sz="2000" b="1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857875" y="1500188"/>
            <a:ext cx="2786063" cy="4335462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20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s-ES_tradnl" sz="2000" b="1"/>
              <a:t>PRINCIPALES PROVEEDORES</a:t>
            </a:r>
            <a:endParaRPr lang="es-ES_tradnl" sz="2000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EC" sz="2000"/>
              <a:t> Adilisa</a:t>
            </a:r>
          </a:p>
          <a:p>
            <a:pPr>
              <a:buFont typeface="Wingdings" pitchFamily="2" charset="2"/>
              <a:buChar char="§"/>
            </a:pPr>
            <a:r>
              <a:rPr lang="es-EC" sz="2000"/>
              <a:t>Tuval S.A.</a:t>
            </a:r>
            <a:endParaRPr lang="es-ES" sz="2000"/>
          </a:p>
          <a:p>
            <a:pPr>
              <a:buFont typeface="Wingdings" pitchFamily="2" charset="2"/>
              <a:buChar char="§"/>
            </a:pPr>
            <a:r>
              <a:rPr lang="es-EC" sz="2000"/>
              <a:t>Impromac</a:t>
            </a:r>
            <a:endParaRPr lang="es-ES" sz="2000"/>
          </a:p>
          <a:p>
            <a:pPr>
              <a:buFont typeface="Wingdings" pitchFamily="2" charset="2"/>
              <a:buChar char="§"/>
            </a:pPr>
            <a:r>
              <a:rPr lang="es-EC" sz="2000"/>
              <a:t>Remitec</a:t>
            </a:r>
            <a:endParaRPr lang="es-ES" sz="2000"/>
          </a:p>
          <a:p>
            <a:pPr>
              <a:buFont typeface="Wingdings" pitchFamily="2" charset="2"/>
              <a:buChar char="§"/>
            </a:pPr>
            <a:r>
              <a:rPr lang="es-EC" sz="2000"/>
              <a:t>Tecnotravel</a:t>
            </a:r>
            <a:endParaRPr lang="es-ES" sz="2000"/>
          </a:p>
          <a:p>
            <a:pPr>
              <a:buFont typeface="Wingdings" pitchFamily="2" charset="2"/>
              <a:buChar char="§"/>
            </a:pPr>
            <a:r>
              <a:rPr lang="es-EC" sz="2000"/>
              <a:t>Laboratorios AVVE S.A.</a:t>
            </a:r>
            <a:endParaRPr lang="es-ES" sz="2000"/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s-E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sz="2800" b="1" i="1" dirty="0" smtClean="0"/>
              <a:t>COMPRAS  AÑOS 2007 Y 2008</a:t>
            </a:r>
            <a:endParaRPr lang="es-ES" sz="2800" i="1" dirty="0" smtClean="0"/>
          </a:p>
        </p:txBody>
      </p:sp>
      <p:pic>
        <p:nvPicPr>
          <p:cNvPr id="16430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173163"/>
            <a:ext cx="5976938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b="1" i="1" dirty="0" smtClean="0"/>
              <a:t>VENTAS AÑOS 2007-2008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pic>
        <p:nvPicPr>
          <p:cNvPr id="17474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052513"/>
            <a:ext cx="6335712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313" y="1857375"/>
            <a:ext cx="6400800" cy="28575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00375" y="3214688"/>
            <a:ext cx="5643563" cy="28622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PLANIFICACIÓN </a:t>
            </a:r>
          </a:p>
          <a:p>
            <a:pPr marL="342900" indent="-342900" algn="ctr"/>
            <a:r>
              <a:rPr lang="es-MX" sz="4500" b="1" i="1"/>
              <a:t>DE</a:t>
            </a:r>
          </a:p>
          <a:p>
            <a:pPr marL="342900" indent="-342900" algn="ctr"/>
            <a:r>
              <a:rPr lang="es-MX" sz="4500" b="1" i="1"/>
              <a:t>LA AUDITORIA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857500" y="785813"/>
            <a:ext cx="5643563" cy="14779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CAPÍTULO III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b="1" i="1" u="sng" dirty="0" smtClean="0"/>
              <a:t/>
            </a:r>
            <a:br>
              <a:rPr lang="es-ES" b="1" i="1" u="sng" dirty="0" smtClean="0"/>
            </a:br>
            <a:r>
              <a:rPr lang="es-ES" sz="2800" b="1" i="1" u="sng" dirty="0" smtClean="0"/>
              <a:t>PLANIFICACIÓN DE AUDITORIA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>
          <a:xfrm>
            <a:off x="3786188" y="1785938"/>
            <a:ext cx="4857750" cy="1016000"/>
          </a:xfrm>
          <a:solidFill>
            <a:srgbClr val="92D050">
              <a:alpha val="50000"/>
            </a:srgbClr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C" sz="2000" i="1" dirty="0" smtClean="0">
                <a:latin typeface="Tahoma" pitchFamily="34" charset="0"/>
              </a:rPr>
              <a:t>OBJETIVOS GENERALES:</a:t>
            </a:r>
            <a:endParaRPr lang="es-EC" sz="2000" i="1" dirty="0">
              <a:latin typeface="Tahoma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C" sz="1600" dirty="0" smtClean="0">
                <a:latin typeface="Tahoma" pitchFamily="34" charset="0"/>
              </a:rPr>
              <a:t>     Informar sobre acontecimientos que inciden en el pago de tributos al Estado.</a:t>
            </a:r>
            <a:endParaRPr lang="es-EC" sz="1600" dirty="0">
              <a:latin typeface="Tahom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86188" y="3071813"/>
            <a:ext cx="4910137" cy="3292475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C" sz="20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OBJETIVOS  ESPECÍFICOS: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EC" sz="16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es-EC" sz="1600" dirty="0"/>
              <a:t>Verificar las declaraciones presentadas al SRI.</a:t>
            </a:r>
            <a:endParaRPr lang="es-ES" sz="16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es-EC" sz="1600" dirty="0"/>
              <a:t>Verificar la esencia sobre la forma.</a:t>
            </a:r>
            <a:endParaRPr lang="es-ES" sz="16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es-EC" sz="1600" dirty="0"/>
              <a:t>Verificar que se hayan aplicado correctamente los porcentajes de retenciones, bases imponibles, límites en gastos, impuestos, exenciones, etc.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C" sz="1600" dirty="0"/>
              <a:t>Verificar si se cumplen las obligaciones tributarias en el período y fecha determinada por el SRI.</a:t>
            </a:r>
            <a:endParaRPr lang="es-ES" sz="16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es-EC" sz="1600" dirty="0"/>
              <a:t>Elaboración del Informe Tributario para el S.R.I.</a:t>
            </a:r>
            <a:endParaRPr lang="es-ES" sz="1600" dirty="0"/>
          </a:p>
          <a:p>
            <a:pPr algn="just">
              <a:buFont typeface="Arial" pitchFamily="34" charset="0"/>
              <a:buChar char="•"/>
              <a:defRPr/>
            </a:pPr>
            <a:endParaRPr lang="es-EC" sz="1400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s-ES" sz="2000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500313" y="1928813"/>
            <a:ext cx="857250" cy="619125"/>
          </a:xfrm>
          <a:custGeom>
            <a:avLst/>
            <a:gdLst>
              <a:gd name="T0" fmla="*/ 23825082 w 21600"/>
              <a:gd name="T1" fmla="*/ 0 h 21600"/>
              <a:gd name="T2" fmla="*/ 23825082 w 21600"/>
              <a:gd name="T3" fmla="*/ 9988751 h 21600"/>
              <a:gd name="T4" fmla="*/ 5098613 w 21600"/>
              <a:gd name="T5" fmla="*/ 17746072 h 21600"/>
              <a:gd name="T6" fmla="*/ 34022345 w 21600"/>
              <a:gd name="T7" fmla="*/ 499436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571750" y="3643313"/>
            <a:ext cx="857250" cy="619125"/>
          </a:xfrm>
          <a:custGeom>
            <a:avLst/>
            <a:gdLst>
              <a:gd name="T0" fmla="*/ 23825082 w 21600"/>
              <a:gd name="T1" fmla="*/ 0 h 21600"/>
              <a:gd name="T2" fmla="*/ 23825082 w 21600"/>
              <a:gd name="T3" fmla="*/ 9988751 h 21600"/>
              <a:gd name="T4" fmla="*/ 5098613 w 21600"/>
              <a:gd name="T5" fmla="*/ 17746072 h 21600"/>
              <a:gd name="T6" fmla="*/ 34022345 w 21600"/>
              <a:gd name="T7" fmla="*/ 499436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sz="2800" b="1" i="1" u="sng" dirty="0" smtClean="0"/>
              <a:t>PLANIFICACIÓN DE LA AUDITORÍA</a:t>
            </a:r>
            <a:endParaRPr lang="es-ES" sz="2800" i="1" u="sng" dirty="0" smtClean="0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>
          <a:xfrm>
            <a:off x="2500313" y="1285875"/>
            <a:ext cx="3286125" cy="2874963"/>
          </a:xfrm>
          <a:solidFill>
            <a:srgbClr val="92D050">
              <a:alpha val="49000"/>
            </a:srgbClr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C" sz="2000" i="1" dirty="0" smtClean="0">
                <a:latin typeface="Tahoma" pitchFamily="34" charset="0"/>
              </a:rPr>
              <a:t>ALCANCE DE LA AUDITORIA:</a:t>
            </a:r>
            <a:endParaRPr lang="es-EC" sz="2000" i="1" dirty="0">
              <a:latin typeface="Tahoma" pitchFamily="34" charset="0"/>
            </a:endParaRPr>
          </a:p>
          <a:p>
            <a:pPr>
              <a:defRPr/>
            </a:pPr>
            <a:r>
              <a:rPr lang="es-EC" sz="1600" dirty="0" smtClean="0"/>
              <a:t>Revisión de las declaraciones de impuestos y anexos transaccionales.</a:t>
            </a:r>
            <a:endParaRPr lang="es-ES" sz="1600" dirty="0" smtClean="0"/>
          </a:p>
          <a:p>
            <a:pPr>
              <a:defRPr/>
            </a:pPr>
            <a:r>
              <a:rPr lang="es-EC" sz="1600" dirty="0" smtClean="0"/>
              <a:t>Revisión de documentación.</a:t>
            </a:r>
            <a:endParaRPr lang="es-ES" sz="1600" dirty="0" smtClean="0"/>
          </a:p>
          <a:p>
            <a:pPr>
              <a:defRPr/>
            </a:pPr>
            <a:r>
              <a:rPr lang="es-EC" sz="1600" dirty="0" smtClean="0"/>
              <a:t>Evaluación de riesgos.</a:t>
            </a:r>
            <a:endParaRPr lang="es-ES" sz="1600" dirty="0" smtClean="0"/>
          </a:p>
          <a:p>
            <a:pPr>
              <a:defRPr/>
            </a:pPr>
            <a:r>
              <a:rPr lang="es-EC" sz="1600" dirty="0" smtClean="0"/>
              <a:t>Conclusiones y recomendaciones en el aspecto tributario</a:t>
            </a:r>
            <a:endParaRPr lang="es-EC" sz="1600" dirty="0">
              <a:latin typeface="Tahoma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857875" y="1285875"/>
            <a:ext cx="3000375" cy="2879725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C" sz="20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EVALUACIÓN AL CONTROL INTERNO: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C" sz="20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Cuestionario de evaluación de control interno.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s-EC" sz="20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Sistema Contable </a:t>
            </a:r>
            <a:r>
              <a:rPr lang="es-EC" sz="2000" i="1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Impromar</a:t>
            </a:r>
            <a:r>
              <a:rPr lang="es-EC" sz="20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C" sz="2000" i="1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C" sz="2000" i="1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 rot="5413688">
            <a:off x="7053262" y="4071938"/>
            <a:ext cx="504825" cy="10795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714625" y="4929188"/>
            <a:ext cx="6024563" cy="1547812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>
              <a:defRPr/>
            </a:pPr>
            <a:r>
              <a:rPr lang="es-ES" sz="2000" dirty="0"/>
              <a:t>RIESGO INHERENTE</a:t>
            </a:r>
            <a:r>
              <a:rPr lang="es-ES" sz="2000" b="1" dirty="0"/>
              <a:t>	     </a:t>
            </a:r>
            <a:r>
              <a:rPr lang="es-ES" sz="2000" dirty="0"/>
              <a:t>RIESGO DE CONTROL         </a:t>
            </a:r>
          </a:p>
          <a:p>
            <a:pPr>
              <a:defRPr/>
            </a:pPr>
            <a:r>
              <a:rPr lang="es-EC" sz="2000" dirty="0"/>
              <a:t>Riesgo País.		      Deficiencias en el	     </a:t>
            </a:r>
            <a:endParaRPr lang="es-ES" sz="2000" dirty="0"/>
          </a:p>
          <a:p>
            <a:pPr>
              <a:defRPr/>
            </a:pPr>
            <a:r>
              <a:rPr lang="es-EC" sz="2000" dirty="0"/>
              <a:t>Riesgo por el sector	      sistema contable</a:t>
            </a:r>
          </a:p>
          <a:p>
            <a:pPr>
              <a:defRPr/>
            </a:pPr>
            <a:r>
              <a:rPr lang="es-EC" sz="2000" dirty="0"/>
              <a:t>  empresarial </a:t>
            </a:r>
            <a:endParaRPr lang="es-ES" sz="2000" dirty="0"/>
          </a:p>
          <a:p>
            <a:pPr>
              <a:defRPr/>
            </a:pPr>
            <a:r>
              <a:rPr lang="es-EC" sz="2000" dirty="0"/>
              <a:t> </a:t>
            </a:r>
            <a:endParaRPr lang="es-EC" sz="2000" i="1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C" sz="2000" i="1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C" sz="2000" i="1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b="1" dirty="0" smtClean="0"/>
              <a:t> </a:t>
            </a:r>
            <a:r>
              <a:rPr lang="es-EC" sz="2800" b="1" i="1" u="sng" dirty="0" smtClean="0"/>
              <a:t>PROGRAMAS DE AUDITORÍA</a:t>
            </a:r>
            <a:endParaRPr lang="es-ES" sz="2800" i="1" u="sng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715000" y="1643063"/>
            <a:ext cx="3071813" cy="1857375"/>
          </a:xfrm>
          <a:prstGeom prst="ellipse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dist="205175" dir="670808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C" sz="1600" dirty="0"/>
              <a:t>RETENCIONES </a:t>
            </a:r>
          </a:p>
          <a:p>
            <a:pPr algn="ctr">
              <a:defRPr/>
            </a:pPr>
            <a:r>
              <a:rPr lang="es-EC" sz="1600" dirty="0"/>
              <a:t>EN LA FUENTE</a:t>
            </a:r>
          </a:p>
          <a:p>
            <a:pPr algn="ctr">
              <a:defRPr/>
            </a:pPr>
            <a:r>
              <a:rPr lang="es-EC" sz="1600" dirty="0"/>
              <a:t>DE IMPUESTO</a:t>
            </a:r>
          </a:p>
          <a:p>
            <a:pPr algn="ctr">
              <a:defRPr/>
            </a:pPr>
            <a:r>
              <a:rPr lang="es-EC" sz="1600" dirty="0"/>
              <a:t>A LA RENTA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357438" y="1643063"/>
            <a:ext cx="3214687" cy="1785937"/>
          </a:xfrm>
          <a:prstGeom prst="ellipse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dist="205175" dir="670808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C" sz="1600" dirty="0"/>
              <a:t>IMPUESTO A </a:t>
            </a:r>
          </a:p>
          <a:p>
            <a:pPr algn="ctr">
              <a:defRPr/>
            </a:pPr>
            <a:r>
              <a:rPr lang="es-EC" sz="1600" dirty="0"/>
              <a:t>LA RENTA Y</a:t>
            </a:r>
          </a:p>
          <a:p>
            <a:pPr algn="ctr">
              <a:defRPr/>
            </a:pPr>
            <a:r>
              <a:rPr lang="es-EC" sz="1600" dirty="0"/>
              <a:t>PARTICIPACIÓN</a:t>
            </a:r>
          </a:p>
          <a:p>
            <a:pPr algn="ctr">
              <a:defRPr/>
            </a:pPr>
            <a:r>
              <a:rPr lang="es-EC" sz="1600" dirty="0"/>
              <a:t>TRABAJADORES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214813" y="3857625"/>
            <a:ext cx="3071812" cy="1928813"/>
          </a:xfrm>
          <a:prstGeom prst="ellipse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dist="205175" dir="670808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C" sz="1600" dirty="0"/>
              <a:t>IMPUESTO AL</a:t>
            </a:r>
          </a:p>
          <a:p>
            <a:pPr algn="ctr">
              <a:defRPr/>
            </a:pPr>
            <a:r>
              <a:rPr lang="es-EC" sz="1600" dirty="0"/>
              <a:t>VALOR AGREGADO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313" y="1857375"/>
            <a:ext cx="6400800" cy="28575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000375" y="3214688"/>
            <a:ext cx="5643563" cy="14779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EJECUCIÓN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57500" y="785813"/>
            <a:ext cx="5643563" cy="14779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CAPÍTULO IV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0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b="1" i="1" u="sng" dirty="0" smtClean="0"/>
              <a:t>EJECUCIÓN DE LA AUDITORIA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412875"/>
            <a:ext cx="6264275" cy="51133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s-ES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ES" sz="2600" dirty="0" smtClean="0"/>
          </a:p>
          <a:p>
            <a:pPr lvl="1" eaLnBrk="1" hangingPunct="1">
              <a:defRPr/>
            </a:pPr>
            <a:endParaRPr lang="es-ES" sz="2600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14625" y="1500188"/>
            <a:ext cx="5929313" cy="461962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C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REVISIÓN DE REGISTROS CONTABLES</a:t>
            </a:r>
            <a:endParaRPr lang="es-EC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14625" y="2786063"/>
            <a:ext cx="5929313" cy="2862262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>
              <a:defRPr/>
            </a:pPr>
            <a:r>
              <a:rPr lang="es-E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PRUEBAS DE AUDITORIA</a:t>
            </a:r>
            <a:endParaRPr lang="es-ES" sz="2400" dirty="0">
              <a:latin typeface="Arial" pitchFamily="34" charset="0"/>
            </a:endParaRPr>
          </a:p>
          <a:p>
            <a:pPr lvl="1">
              <a:defRPr/>
            </a:pPr>
            <a:r>
              <a:rPr lang="es-ES" sz="2600" dirty="0">
                <a:latin typeface="Arial" pitchFamily="34" charset="0"/>
              </a:rPr>
              <a:t>Verificación aplicación % retención IVA y en la fuente Impuesto a la Renta</a:t>
            </a:r>
          </a:p>
          <a:p>
            <a:pPr lvl="1">
              <a:defRPr/>
            </a:pPr>
            <a:r>
              <a:rPr lang="es-ES" sz="2600" dirty="0">
                <a:latin typeface="Arial" pitchFamily="34" charset="0"/>
              </a:rPr>
              <a:t>Pagos de Impuestos</a:t>
            </a:r>
          </a:p>
          <a:p>
            <a:pPr lvl="1">
              <a:defRPr/>
            </a:pPr>
            <a:r>
              <a:rPr lang="es-ES" sz="2600" dirty="0">
                <a:latin typeface="Arial" pitchFamily="34" charset="0"/>
              </a:rPr>
              <a:t> Contabilización Compras y Ventas</a:t>
            </a:r>
          </a:p>
          <a:p>
            <a:pPr lvl="1">
              <a:defRPr/>
            </a:pPr>
            <a:r>
              <a:rPr lang="es-ES" sz="2600" dirty="0">
                <a:latin typeface="Arial" pitchFamily="34" charset="0"/>
              </a:rPr>
              <a:t>Anexos Transaccionales y otros</a:t>
            </a:r>
            <a:endParaRPr lang="es-ES_tradnl" sz="2000" b="1" kern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313" y="1857375"/>
            <a:ext cx="6400800" cy="28575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000375" y="3214688"/>
            <a:ext cx="5643563" cy="217011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MARCO</a:t>
            </a:r>
          </a:p>
          <a:p>
            <a:pPr marL="342900" indent="-342900" algn="ctr"/>
            <a:r>
              <a:rPr lang="es-MX" sz="4500" b="1" i="1"/>
              <a:t> TEÓRICO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57500" y="785813"/>
            <a:ext cx="5643563" cy="14779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CAPÍTULO I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313" y="1857375"/>
            <a:ext cx="6400800" cy="28575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000375" y="3214688"/>
            <a:ext cx="5643563" cy="217011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INFORME DE AUDITORIA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857500" y="785813"/>
            <a:ext cx="5643563" cy="14779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CAPÍTULO V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b="1" i="1" u="sng" smtClean="0"/>
              <a:t>CAPITULO V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s-EC" sz="2200" b="1" smtClean="0"/>
              <a:t>    INFORME DE LOS AUDITORES INDEPENDIENTES SOBRE EL CUMPLIMIENTO DE OBLIGACIONES TRIBUTARIAS</a:t>
            </a:r>
            <a:endParaRPr lang="es-ES" sz="2200" i="1" smtClean="0">
              <a:effectLst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s-ES" sz="1600" i="1" smtClean="0">
                <a:effectLst/>
              </a:rPr>
              <a:t>    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916238" y="3257550"/>
            <a:ext cx="590391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C" i="1"/>
              <a:t>PARTE I	-	INFORME DE LOS AUDITORES INDEPENDIENTES</a:t>
            </a:r>
          </a:p>
          <a:p>
            <a:pPr algn="just"/>
            <a:r>
              <a:rPr lang="es-EC" i="1"/>
              <a:t>	</a:t>
            </a:r>
          </a:p>
          <a:p>
            <a:pPr algn="just"/>
            <a:r>
              <a:rPr lang="es-EC" i="1"/>
              <a:t>PARTE II	-	INFORMACIÓN FINANCIERA SUPLEMENTARIA</a:t>
            </a:r>
          </a:p>
          <a:p>
            <a:pPr algn="just"/>
            <a:endParaRPr lang="es-EC" i="1"/>
          </a:p>
          <a:p>
            <a:pPr algn="just"/>
            <a:r>
              <a:rPr lang="es-EC" i="1"/>
              <a:t>PARTE III	-	RECOMENDACIONES SOBRE ASPECTOS TRIBUTARIOS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3000" b="1" i="1" u="sng" smtClean="0"/>
              <a:t>PARTE I.- </a:t>
            </a:r>
            <a:r>
              <a:rPr lang="es-EC" sz="3000" b="1" i="1" u="sng" smtClean="0"/>
              <a:t>INFORME DE LOS AUDITORES INDEPENDIENTES</a:t>
            </a:r>
            <a:r>
              <a:rPr lang="es-ES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628775"/>
            <a:ext cx="65532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b="1" i="1" dirty="0" smtClean="0"/>
              <a:t>OPINIÓN DE AUDITORÍA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s-EC" sz="2400" i="1" dirty="0" smtClean="0"/>
              <a:t>     “No observamos la toma de inventarios físicos  al 31 de Diciembre del 2008,   ya que esa fecha fue anterior a nuestra contratación como auditores de la compañía y no hemos podido satisfacernos de las cantidades del inventario aplicando otros procedimientos de auditoría”.</a:t>
            </a:r>
            <a:endParaRPr lang="es-ES" sz="2400" i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3000" b="1" i="1" u="sng" dirty="0" smtClean="0"/>
              <a:t>PARTE II.- ANEXOS INFORME CUMPLIMIENTO TRIBUTARIO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557338"/>
            <a:ext cx="6310313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1800" smtClean="0"/>
              <a:t>APLICABLES A IMPROMAR S.A.: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8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smtClean="0"/>
              <a:t>Anexo 1: Datos del Contribuyente sujeto a examen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smtClean="0"/>
              <a:t>Anexo 4: Cálculo valores declarados de IVA y Diferencias en Ventas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smtClean="0"/>
              <a:t>Anexo 5: Retenciones de IVA vs. Libros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smtClean="0"/>
              <a:t>Anexo 6: Retenciones en la Fuente de Impuesto a la Renta vs. Libros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smtClean="0"/>
              <a:t>Anexo 10: Detalle cuentas incluidas en la Declaración del Impuesto a la Renta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000" smtClean="0"/>
          </a:p>
          <a:p>
            <a:pPr lvl="1"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lvl="1"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lvl="1" eaLnBrk="1" hangingPunct="1">
              <a:lnSpc>
                <a:spcPct val="80000"/>
              </a:lnSpc>
              <a:defRPr/>
            </a:pPr>
            <a:endParaRPr lang="es-E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1400" smtClean="0"/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C" sz="2600" b="1" i="1" u="sng" smtClean="0"/>
              <a:t>PARTE III.- OBSERVACIONES Y COMENTARIOS SOBRE ASPECTOS TRIBUTARIOS</a:t>
            </a:r>
            <a:r>
              <a:rPr lang="en-US" sz="2600" b="1" i="1" u="sng" smtClean="0"/>
              <a:t/>
            </a:r>
            <a:br>
              <a:rPr lang="en-US" sz="2600" b="1" i="1" u="sng" smtClean="0"/>
            </a:br>
            <a:endParaRPr lang="es-ES" sz="2600" b="1" i="1" u="sng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68413"/>
            <a:ext cx="6400800" cy="4827587"/>
          </a:xfrm>
        </p:spPr>
        <p:txBody>
          <a:bodyPr/>
          <a:lstStyle/>
          <a:p>
            <a:pPr eaLnBrk="1" hangingPunct="1">
              <a:defRPr/>
            </a:pPr>
            <a:r>
              <a:rPr lang="es-EC" sz="2000" b="1" smtClean="0"/>
              <a:t>Anexo 4: Diferencia en Ventas.- Libros Vs. Declaraciones</a:t>
            </a:r>
            <a:endParaRPr lang="es-ES" sz="2000" b="1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563938" y="2103438"/>
          <a:ext cx="4032250" cy="1612900"/>
        </p:xfrm>
        <a:graphic>
          <a:graphicData uri="http://schemas.openxmlformats.org/presentationml/2006/ole">
            <p:oleObj spid="_x0000_s1026" name="Hoja de cálculo" r:id="rId3" imgW="3095701" imgH="1171689" progId="Excel.Sheet.8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411413" y="4064000"/>
            <a:ext cx="6553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C"/>
              <a:t>Sugerimos se realice un análisis y depuración de los valores declarados a fin de determinar las diferencias reales y se proceda a la rectificación a través de sustitutivas.</a:t>
            </a:r>
            <a:endParaRPr lang="es-ES"/>
          </a:p>
          <a:p>
            <a:pPr algn="ctr"/>
            <a:r>
              <a:rPr lang="es-EC" b="1" i="1" u="sng"/>
              <a:t>Comentario de la administración</a:t>
            </a:r>
            <a:endParaRPr lang="es-ES" b="1" i="1" u="sng"/>
          </a:p>
          <a:p>
            <a:pPr algn="just"/>
            <a:r>
              <a:rPr lang="es-EC"/>
              <a:t>Con fecha 16 de Diciembre del 2008 la compañía precedió a corregir estos errores a través  de declaraciones sustitutivas.</a:t>
            </a:r>
            <a:endParaRPr lang="es-ES"/>
          </a:p>
          <a:p>
            <a:pPr algn="ctr" eaLnBrk="0" hangingPunct="0"/>
            <a:endParaRPr lang="es-E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6400800" cy="1112838"/>
          </a:xfrm>
        </p:spPr>
        <p:txBody>
          <a:bodyPr/>
          <a:lstStyle/>
          <a:p>
            <a:pPr algn="ctr" eaLnBrk="1" hangingPunct="1">
              <a:defRPr/>
            </a:pPr>
            <a:r>
              <a:rPr lang="es-EC" sz="2600" b="1" i="1" u="sng" smtClean="0"/>
              <a:t>PARTE III.- OBSERVACIONES Y COMENTARIOS SOBRE ASPECTOS TRIBUTARIOS</a:t>
            </a:r>
            <a:r>
              <a:rPr lang="en-US" sz="2600" b="1" i="1" u="sng" smtClean="0"/>
              <a:t/>
            </a:r>
            <a:br>
              <a:rPr lang="en-US" sz="2600" b="1" i="1" u="sng" smtClean="0"/>
            </a:br>
            <a:endParaRPr lang="es-ES" sz="2600" b="1" i="1" u="sng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196975"/>
            <a:ext cx="6427787" cy="48990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endParaRPr lang="es-ES" sz="200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s-ES" sz="200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s-ES" sz="200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s-ES" sz="2000" smtClean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484438" y="1196975"/>
            <a:ext cx="58324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s-EC" b="1">
                <a:effectLst>
                  <a:outerShdw blurRad="38100" dist="38100" dir="2700000" algn="tl">
                    <a:srgbClr val="C0C0C0"/>
                  </a:outerShdw>
                </a:effectLst>
              </a:rPr>
              <a:t> Anexo 6: </a:t>
            </a:r>
            <a:r>
              <a:rPr lang="es-ES" b="1">
                <a:effectLst>
                  <a:outerShdw blurRad="38100" dist="38100" dir="2700000" algn="tl">
                    <a:srgbClr val="C0C0C0"/>
                  </a:outerShdw>
                </a:effectLst>
              </a:rPr>
              <a:t>Retenciones en la Fuente de Impuesto a la Renta vs. Libros</a:t>
            </a:r>
          </a:p>
          <a:p>
            <a:pPr algn="ctr">
              <a:spcBef>
                <a:spcPct val="50000"/>
              </a:spcBef>
              <a:defRPr/>
            </a:pPr>
            <a:endParaRPr lang="es-ES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708400" y="4797425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3563938" y="1844675"/>
          <a:ext cx="3673475" cy="2238375"/>
        </p:xfrm>
        <a:graphic>
          <a:graphicData uri="http://schemas.openxmlformats.org/presentationml/2006/ole">
            <p:oleObj spid="_x0000_s2050" name="Hoja de cálculo" r:id="rId3" imgW="3057639" imgH="1752562" progId="Excel.Sheet.8">
              <p:embed/>
            </p:oleObj>
          </a:graphicData>
        </a:graphic>
      </p:graphicFrame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268538" y="4652963"/>
            <a:ext cx="65166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 i="1"/>
              <a:t>Comentario de la administración</a:t>
            </a:r>
            <a:endParaRPr lang="es-EC" i="1"/>
          </a:p>
          <a:p>
            <a:pPr algn="just"/>
            <a:r>
              <a:rPr lang="es-EC"/>
              <a:t>La compañía rectifico en libros estos valores que son retenciones registradas sin haber sido cobradas ni emitido el comprobante respectivo por las mismas. (No nos han enviado mayor con estas correcciones).</a:t>
            </a:r>
            <a:endParaRPr lang="es-E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0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3400" b="1" i="1" u="sng" smtClean="0"/>
              <a:t>CONCLUSIONES Y RECOMENDACIONES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41438"/>
            <a:ext cx="6381750" cy="53276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s-EC" sz="1800" smtClean="0"/>
              <a:t>Es muy importante que las empresas en la actualidad estén al tanto de todas las  normas tributarias vigentes que pueden en algún momento afectar su situación financiera. 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s-EC" sz="180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EC" sz="1800" smtClean="0"/>
              <a:t>Como podemos darnos cuenta el caso de la empresa en estudio si ha considerado importante estas leyes ya que así lo ha demostrado el estudio hecho a la misma.  Han estado constantemente asesorados para no incurrir en contingencias que los pueda afectar significativamente.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s-EC" sz="180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EC" sz="1800" smtClean="0"/>
              <a:t>Es recomendable en estos tiempos que se tome muy en serio la parte impositiva de una Compañía, que es de donde pagamos los tributos por hacer negocios en diferentes ciudades y países según sea la actividad de cada empresa.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s-EC" sz="180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EC" sz="1800" smtClean="0"/>
              <a:t>No obstante, las leyes y reglamentos que nos ha emitido continuamente el Servicio de Rentas Internas, nuestro órgano regulador se han tornado rigurosas en comparación a otros años, que es como se debió proceder desde el principio de siglo.</a:t>
            </a:r>
            <a:endParaRPr lang="es-ES" sz="1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AutoShape 2"/>
          <p:cNvSpPr>
            <a:spLocks noGrp="1" noChangeArrowheads="1"/>
          </p:cNvSpPr>
          <p:nvPr>
            <p:ph idx="1"/>
          </p:nvPr>
        </p:nvSpPr>
        <p:spPr>
          <a:xfrm>
            <a:off x="2500313" y="642938"/>
            <a:ext cx="6400800" cy="2928937"/>
          </a:xfrm>
          <a:prstGeom prst="bevel">
            <a:avLst>
              <a:gd name="adj" fmla="val 1250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rgbClr val="000000"/>
            </a:solidFill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s-ES_tradnl" sz="2000" b="1" dirty="0"/>
              <a:t>“</a:t>
            </a:r>
            <a:r>
              <a:rPr lang="es-ES_tradnl" sz="1800" b="1" dirty="0"/>
              <a:t>APRENDER ES DESCUBRIR LO QUE YA SABES,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s-ES_tradnl" sz="1800" b="1" dirty="0"/>
              <a:t>ACTUAR ES DEMOSTRAR QUE LO SABES,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s-ES_tradnl" sz="1800" b="1" dirty="0"/>
              <a:t>ENSEÑAR ES RECORDARLE A LOS DEMAS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s-ES_tradnl" sz="1800" b="1" dirty="0"/>
              <a:t>QUE SABEN TANTO COMO TU,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s-ES_tradnl" sz="1800" b="1" dirty="0"/>
              <a:t>YA QUE TODOS SOMOS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s-ES_tradnl" sz="1800" b="1" dirty="0" smtClean="0"/>
              <a:t>APRENDICES </a:t>
            </a:r>
            <a:r>
              <a:rPr lang="es-ES_tradnl" sz="1800" b="1" dirty="0"/>
              <a:t>EJECUTORES Y MAESTROS.</a:t>
            </a:r>
          </a:p>
          <a:p>
            <a:pPr algn="ctr">
              <a:spcBef>
                <a:spcPct val="50000"/>
              </a:spcBef>
              <a:defRPr/>
            </a:pPr>
            <a:endParaRPr lang="es-ES" sz="1800" b="1" dirty="0"/>
          </a:p>
        </p:txBody>
      </p:sp>
      <p:sp>
        <p:nvSpPr>
          <p:cNvPr id="5" name="AutoShape 2"/>
          <p:cNvSpPr txBox="1">
            <a:spLocks noChangeArrowheads="1"/>
          </p:cNvSpPr>
          <p:nvPr/>
        </p:nvSpPr>
        <p:spPr bwMode="auto">
          <a:xfrm>
            <a:off x="2428875" y="3857625"/>
            <a:ext cx="6400800" cy="1785938"/>
          </a:xfrm>
          <a:prstGeom prst="bevel">
            <a:avLst>
              <a:gd name="adj" fmla="val 1250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_tradnl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MUCHAS GRACIAS</a:t>
            </a:r>
            <a:r>
              <a:rPr lang="es-ES_tradnl" sz="28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b="1" i="1" u="sng" dirty="0" smtClean="0"/>
              <a:t>AUDITORIA TRIBUTARIA</a:t>
            </a:r>
            <a:br>
              <a:rPr lang="es-ES" b="1" i="1" u="sng" dirty="0" smtClean="0"/>
            </a:br>
            <a:endParaRPr lang="es-E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2438400" y="1600200"/>
            <a:ext cx="3062288" cy="2770188"/>
          </a:xfr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8100">
            <a:solidFill>
              <a:schemeClr val="tx1"/>
            </a:solidFill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000" b="1" dirty="0" smtClean="0">
                <a:solidFill>
                  <a:schemeClr val="accent2"/>
                </a:solidFill>
              </a:rPr>
              <a:t>    	</a:t>
            </a:r>
            <a:r>
              <a:rPr lang="es-ES_tradnl" sz="2000" b="1" i="1" u="sng" dirty="0" smtClean="0"/>
              <a:t>DEFINICIÓN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C" sz="2000" dirty="0" smtClean="0"/>
              <a:t>     Proceso sistemático que verifica el cumplimiento de las obligaciones y determina derechos de los contribuyentes</a:t>
            </a:r>
            <a:endParaRPr lang="es-ES_tradnl" sz="2000" b="1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s-EC" sz="20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786438" y="1571625"/>
            <a:ext cx="3062287" cy="2735263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_tradnl" sz="2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</a:t>
            </a:r>
            <a:r>
              <a:rPr lang="es-ES_tradnl" sz="2000" b="1" i="1" u="sng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OBJETIVOS</a:t>
            </a:r>
          </a:p>
          <a:p>
            <a:pPr marL="342900" indent="-342900" algn="just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C" sz="20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La evaluación del cumplimiento de  obligaciones tributarias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57500" y="4572000"/>
            <a:ext cx="5786438" cy="1846263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_tradnl" sz="2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	</a:t>
            </a:r>
            <a:r>
              <a:rPr lang="es-ES_tradnl" sz="2000" b="1" i="1" u="sng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RIESGO</a:t>
            </a:r>
          </a:p>
          <a:p>
            <a:pPr marL="342900" indent="-342900" algn="just" eaLnBrk="0" hangingPunct="0"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lang="es-EC" sz="2000" i="1" dirty="0"/>
              <a:t>    Q</a:t>
            </a:r>
            <a:r>
              <a:rPr lang="es-EC" sz="2000" dirty="0"/>
              <a:t>ue no se detecten errores, irregularidades y otros aspectos ilegales que tengan incidencia importante en la situación tributaria</a:t>
            </a:r>
            <a:endParaRPr lang="es-ES_tradnl" sz="2000" b="1" kern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s-EC" sz="2000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05113" y="285750"/>
            <a:ext cx="6338887" cy="1643063"/>
          </a:xfrm>
        </p:spPr>
        <p:txBody>
          <a:bodyPr/>
          <a:lstStyle/>
          <a:p>
            <a:pPr algn="ctr" eaLnBrk="1" hangingPunct="1">
              <a:defRPr/>
            </a:pPr>
            <a:r>
              <a:rPr lang="es-EC" b="1" i="1" dirty="0" smtClean="0"/>
              <a:t>Proceso de Auditoría Tributaria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28875" y="2071688"/>
            <a:ext cx="6400800" cy="3000375"/>
          </a:xfrm>
        </p:spPr>
        <p:txBody>
          <a:bodyPr/>
          <a:lstStyle/>
          <a:p>
            <a:pPr eaLnBrk="1" hangingPunct="1">
              <a:defRPr/>
            </a:pPr>
            <a:r>
              <a:rPr lang="es-EC" sz="3600" b="1" dirty="0" smtClean="0"/>
              <a:t>Planificación</a:t>
            </a:r>
          </a:p>
          <a:p>
            <a:pPr eaLnBrk="1" hangingPunct="1">
              <a:defRPr/>
            </a:pPr>
            <a:r>
              <a:rPr lang="es-EC" sz="3600" b="1" dirty="0" smtClean="0"/>
              <a:t>Ejecución</a:t>
            </a:r>
          </a:p>
          <a:p>
            <a:pPr eaLnBrk="1" hangingPunct="1">
              <a:defRPr/>
            </a:pPr>
            <a:r>
              <a:rPr lang="es-EC" sz="3600" b="1" dirty="0" smtClean="0"/>
              <a:t>Finalización</a:t>
            </a:r>
            <a:endParaRPr lang="es-ES" sz="3600" dirty="0" smtClean="0"/>
          </a:p>
        </p:txBody>
      </p:sp>
      <p:pic>
        <p:nvPicPr>
          <p:cNvPr id="4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071688"/>
            <a:ext cx="25590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b="1" i="1" u="sng" dirty="0" smtClean="0"/>
              <a:t>IMPUESTOS</a:t>
            </a:r>
            <a:endParaRPr lang="es-ES" i="1" u="sng" dirty="0" smtClean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00313" y="1714500"/>
            <a:ext cx="2544762" cy="1928813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dist="205175" dir="670808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EC" sz="2400">
                <a:solidFill>
                  <a:schemeClr val="bg1"/>
                </a:solidFill>
              </a:rPr>
              <a:t>RETENCIÓN DE</a:t>
            </a:r>
          </a:p>
          <a:p>
            <a:pPr algn="ctr"/>
            <a:r>
              <a:rPr lang="es-EC" sz="2400">
                <a:solidFill>
                  <a:schemeClr val="bg1"/>
                </a:solidFill>
              </a:rPr>
              <a:t>IMPUESTOS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72188" y="1785938"/>
            <a:ext cx="2616200" cy="1714500"/>
          </a:xfrm>
          <a:prstGeom prst="ellipse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dist="205175" dir="670808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C" sz="2400" dirty="0">
                <a:solidFill>
                  <a:schemeClr val="bg1"/>
                </a:solidFill>
              </a:rPr>
              <a:t>IMPUESTO AL</a:t>
            </a:r>
          </a:p>
          <a:p>
            <a:pPr algn="ctr">
              <a:defRPr/>
            </a:pPr>
            <a:r>
              <a:rPr lang="es-EC" sz="2400" dirty="0">
                <a:solidFill>
                  <a:schemeClr val="bg1"/>
                </a:solidFill>
              </a:rPr>
              <a:t>VALOR </a:t>
            </a:r>
          </a:p>
          <a:p>
            <a:pPr algn="ctr">
              <a:defRPr/>
            </a:pPr>
            <a:r>
              <a:rPr lang="es-EC" sz="2400" dirty="0">
                <a:solidFill>
                  <a:schemeClr val="bg1"/>
                </a:solidFill>
              </a:rPr>
              <a:t>AGREGADO</a:t>
            </a:r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3000375" y="3714750"/>
            <a:ext cx="647700" cy="2016125"/>
          </a:xfrm>
          <a:prstGeom prst="curvedRightArrow">
            <a:avLst>
              <a:gd name="adj1" fmla="val 62255"/>
              <a:gd name="adj2" fmla="val 12451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9"/>
          <p:cNvSpPr>
            <a:spLocks noChangeArrowheads="1"/>
          </p:cNvSpPr>
          <p:nvPr/>
        </p:nvSpPr>
        <p:spPr bwMode="auto">
          <a:xfrm>
            <a:off x="7500938" y="3643313"/>
            <a:ext cx="431800" cy="1944687"/>
          </a:xfrm>
          <a:prstGeom prst="curvedLeftArrow">
            <a:avLst>
              <a:gd name="adj1" fmla="val 90074"/>
              <a:gd name="adj2" fmla="val 180147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286250" y="4429125"/>
            <a:ext cx="2830513" cy="1657350"/>
          </a:xfrm>
          <a:prstGeom prst="ellipse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dist="205175" dir="670808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es-EC" sz="2400">
              <a:solidFill>
                <a:schemeClr val="bg1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716463" y="4868863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</a:rPr>
              <a:t>IMPUESTO A LA RENTA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sz="2800" b="1" dirty="0" smtClean="0"/>
              <a:t>S.R.I Y EL INFORME DE CUMPLIMIENTO TRIBUTARIO</a:t>
            </a:r>
            <a:endParaRPr lang="es-ES" sz="2800" dirty="0" smtClean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500313" y="3500438"/>
            <a:ext cx="6643687" cy="2643187"/>
          </a:xfrm>
          <a:prstGeom prst="verticalScroll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s-ES" sz="22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INFORME DE CUMPLIMIENTO TRIBUTARIO</a:t>
            </a:r>
          </a:p>
          <a:p>
            <a:pPr>
              <a:defRPr/>
            </a:pPr>
            <a:endParaRPr lang="es-E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defRPr/>
            </a:pPr>
            <a:r>
              <a:rPr lang="es-E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Documento que muestra la opinión del </a:t>
            </a:r>
          </a:p>
          <a:p>
            <a:pPr algn="just">
              <a:defRPr/>
            </a:pPr>
            <a:r>
              <a:rPr lang="es-E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Auditor externo respecto de los </a:t>
            </a:r>
          </a:p>
          <a:p>
            <a:pPr algn="just">
              <a:defRPr/>
            </a:pPr>
            <a:r>
              <a:rPr lang="es-E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Contribuyentes auditados como sujetos</a:t>
            </a:r>
          </a:p>
          <a:p>
            <a:pPr algn="just">
              <a:defRPr/>
            </a:pPr>
            <a:r>
              <a:rPr lang="es-E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Pasivos de obligaciones tributarias</a:t>
            </a:r>
          </a:p>
        </p:txBody>
      </p:sp>
      <p:pic>
        <p:nvPicPr>
          <p:cNvPr id="10244" name="Picture 6" descr="j031696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0" y="1571625"/>
            <a:ext cx="1519238" cy="1890713"/>
          </a:xfrm>
          <a:noFill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14625" y="1643063"/>
            <a:ext cx="4143375" cy="17541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_tradnl" b="1" dirty="0"/>
              <a:t>El SRI es la entidad encargada de recaudar los tributos, su finalidad es la de consolidar la cultura tributaria en el país </a:t>
            </a:r>
            <a:endParaRPr lang="en-US" b="1" dirty="0"/>
          </a:p>
          <a:p>
            <a:pPr>
              <a:spcBef>
                <a:spcPct val="50000"/>
              </a:spcBef>
              <a:defRPr/>
            </a:pPr>
            <a:endParaRPr lang="es-E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sz="3200" b="1" i="1" u="sng" dirty="0" smtClean="0"/>
              <a:t>DEFINICIONES</a:t>
            </a:r>
            <a:endParaRPr lang="es-ES" sz="3200" dirty="0"/>
          </a:p>
        </p:txBody>
      </p:sp>
      <p:grpSp>
        <p:nvGrpSpPr>
          <p:cNvPr id="11267" name="Group 8"/>
          <p:cNvGrpSpPr>
            <a:grpSpLocks noGrp="1"/>
          </p:cNvGrpSpPr>
          <p:nvPr>
            <p:ph idx="1"/>
          </p:nvPr>
        </p:nvGrpSpPr>
        <p:grpSpPr bwMode="auto">
          <a:xfrm>
            <a:off x="3563938" y="692150"/>
            <a:ext cx="4641850" cy="2155825"/>
            <a:chOff x="2026" y="1248"/>
            <a:chExt cx="2288" cy="1257"/>
          </a:xfrm>
        </p:grpSpPr>
        <p:sp>
          <p:nvSpPr>
            <p:cNvPr id="1127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33 w 21600"/>
                <a:gd name="T1" fmla="*/ 0 h 21600"/>
                <a:gd name="T2" fmla="*/ 66 w 21600"/>
                <a:gd name="T3" fmla="*/ 25 h 21600"/>
                <a:gd name="T4" fmla="*/ 33 w 21600"/>
                <a:gd name="T5" fmla="*/ 51 h 21600"/>
                <a:gd name="T6" fmla="*/ 0 w 21600"/>
                <a:gd name="T7" fmla="*/ 2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1277" name="AutoShape 11"/>
            <p:cNvSpPr>
              <a:spLocks noEditPoints="1" noChangeArrowheads="1"/>
            </p:cNvSpPr>
            <p:nvPr/>
          </p:nvSpPr>
          <p:spPr bwMode="auto">
            <a:xfrm>
              <a:off x="2026" y="1706"/>
              <a:ext cx="1287" cy="799"/>
            </a:xfrm>
            <a:custGeom>
              <a:avLst/>
              <a:gdLst>
                <a:gd name="T0" fmla="*/ 38 w 21600"/>
                <a:gd name="T1" fmla="*/ 0 h 21600"/>
                <a:gd name="T2" fmla="*/ 77 w 21600"/>
                <a:gd name="T3" fmla="*/ 15 h 21600"/>
                <a:gd name="T4" fmla="*/ 38 w 21600"/>
                <a:gd name="T5" fmla="*/ 30 h 21600"/>
                <a:gd name="T6" fmla="*/ 0 w 21600"/>
                <a:gd name="T7" fmla="*/ 1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74 h 21600"/>
                <a:gd name="T14" fmla="*/ 17841 w 21600"/>
                <a:gd name="T15" fmla="*/ 176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CCCFF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CCFF"/>
              </a:extrusionClr>
            </a:sp3d>
          </p:spPr>
          <p:txBody>
            <a:bodyPr>
              <a:flatTx/>
            </a:bodyPr>
            <a:lstStyle/>
            <a:p>
              <a:r>
                <a:rPr lang="es-ES_tradnl" sz="1600" b="1"/>
                <a:t>PARTES</a:t>
              </a:r>
            </a:p>
            <a:p>
              <a:endParaRPr lang="es-ES_tradnl" b="1"/>
            </a:p>
            <a:p>
              <a:r>
                <a:rPr lang="es-ES_tradnl" sz="1400" b="1"/>
                <a:t>RELACIONADAS</a:t>
              </a:r>
            </a:p>
            <a:p>
              <a:endParaRPr lang="es-ES_tradnl" b="1"/>
            </a:p>
          </p:txBody>
        </p:sp>
      </p:grpSp>
      <p:grpSp>
        <p:nvGrpSpPr>
          <p:cNvPr id="11268" name="Group 4"/>
          <p:cNvGrpSpPr>
            <a:grpSpLocks/>
          </p:cNvGrpSpPr>
          <p:nvPr/>
        </p:nvGrpSpPr>
        <p:grpSpPr bwMode="auto">
          <a:xfrm rot="-2265115">
            <a:off x="5072063" y="2420938"/>
            <a:ext cx="4071937" cy="2844800"/>
            <a:chOff x="2174" y="1117"/>
            <a:chExt cx="2364" cy="1965"/>
          </a:xfrm>
        </p:grpSpPr>
        <p:sp>
          <p:nvSpPr>
            <p:cNvPr id="11273" name="Gear"/>
            <p:cNvSpPr>
              <a:spLocks noEditPoints="1" noChangeArrowheads="1"/>
            </p:cNvSpPr>
            <p:nvPr/>
          </p:nvSpPr>
          <p:spPr bwMode="auto">
            <a:xfrm rot="1640528">
              <a:off x="3343" y="1117"/>
              <a:ext cx="1195" cy="1048"/>
            </a:xfrm>
            <a:custGeom>
              <a:avLst/>
              <a:gdLst>
                <a:gd name="T0" fmla="*/ 33 w 21600"/>
                <a:gd name="T1" fmla="*/ 0 h 21600"/>
                <a:gd name="T2" fmla="*/ 66 w 21600"/>
                <a:gd name="T3" fmla="*/ 25 h 21600"/>
                <a:gd name="T4" fmla="*/ 33 w 21600"/>
                <a:gd name="T5" fmla="*/ 51 h 21600"/>
                <a:gd name="T6" fmla="*/ 0 w 21600"/>
                <a:gd name="T7" fmla="*/ 2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CCCC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>
              <a:flatTx/>
            </a:bodyPr>
            <a:lstStyle/>
            <a:p>
              <a:endParaRPr lang="es-ES_tradnl" b="1"/>
            </a:p>
            <a:p>
              <a:r>
                <a:rPr lang="es-ES_tradnl" sz="1600" b="1"/>
                <a:t>INGRESOS EXENTOS</a:t>
              </a:r>
            </a:p>
            <a:p>
              <a:endParaRPr lang="es-ES_tradnl" b="1"/>
            </a:p>
            <a:p>
              <a:endParaRPr lang="es-ES_tradnl" b="1"/>
            </a:p>
          </p:txBody>
        </p:sp>
        <p:sp>
          <p:nvSpPr>
            <p:cNvPr id="11274" name="AutoShape 6"/>
            <p:cNvSpPr>
              <a:spLocks noEditPoints="1" noChangeArrowheads="1"/>
            </p:cNvSpPr>
            <p:nvPr/>
          </p:nvSpPr>
          <p:spPr bwMode="auto">
            <a:xfrm rot="1505570">
              <a:off x="2174" y="1306"/>
              <a:ext cx="1199" cy="1017"/>
            </a:xfrm>
            <a:custGeom>
              <a:avLst/>
              <a:gdLst>
                <a:gd name="T0" fmla="*/ 33 w 21600"/>
                <a:gd name="T1" fmla="*/ 0 h 21600"/>
                <a:gd name="T2" fmla="*/ 67 w 21600"/>
                <a:gd name="T3" fmla="*/ 24 h 21600"/>
                <a:gd name="T4" fmla="*/ 33 w 21600"/>
                <a:gd name="T5" fmla="*/ 48 h 21600"/>
                <a:gd name="T6" fmla="*/ 0 w 21600"/>
                <a:gd name="T7" fmla="*/ 2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8 w 21600"/>
                <a:gd name="T13" fmla="*/ 3972 h 21600"/>
                <a:gd name="T14" fmla="*/ 17835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9FF99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99"/>
              </a:extrusionClr>
            </a:sp3d>
          </p:spPr>
          <p:txBody>
            <a:bodyPr>
              <a:flatTx/>
            </a:bodyPr>
            <a:lstStyle/>
            <a:p>
              <a:r>
                <a:rPr lang="es-ES_tradnl" sz="1400" b="1"/>
                <a:t>COSTOS Y GASTOS DEDUCIBLES</a:t>
              </a:r>
            </a:p>
            <a:p>
              <a:endParaRPr lang="es-ES_tradnl" b="1"/>
            </a:p>
            <a:p>
              <a:endParaRPr lang="es-ES_tradnl" b="1"/>
            </a:p>
          </p:txBody>
        </p:sp>
        <p:sp>
          <p:nvSpPr>
            <p:cNvPr id="11275" name="AutoShape 7"/>
            <p:cNvSpPr>
              <a:spLocks noEditPoints="1" noChangeArrowheads="1"/>
            </p:cNvSpPr>
            <p:nvPr/>
          </p:nvSpPr>
          <p:spPr bwMode="auto">
            <a:xfrm>
              <a:off x="3026" y="2203"/>
              <a:ext cx="1200" cy="879"/>
            </a:xfrm>
            <a:custGeom>
              <a:avLst/>
              <a:gdLst>
                <a:gd name="T0" fmla="*/ 33 w 21600"/>
                <a:gd name="T1" fmla="*/ 0 h 21600"/>
                <a:gd name="T2" fmla="*/ 67 w 21600"/>
                <a:gd name="T3" fmla="*/ 18 h 21600"/>
                <a:gd name="T4" fmla="*/ 33 w 21600"/>
                <a:gd name="T5" fmla="*/ 36 h 21600"/>
                <a:gd name="T6" fmla="*/ 0 w 21600"/>
                <a:gd name="T7" fmla="*/ 1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6 h 21600"/>
                <a:gd name="T14" fmla="*/ 17838 w 21600"/>
                <a:gd name="T15" fmla="*/ 1764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>
              <a:flatTx/>
            </a:bodyPr>
            <a:lstStyle/>
            <a:p>
              <a:r>
                <a:rPr lang="es-ES_tradnl"/>
                <a:t>   </a:t>
              </a:r>
              <a:r>
                <a:rPr lang="es-ES_tradnl" sz="1400" b="1" i="1"/>
                <a:t>BASE IMPONIBLE</a:t>
              </a:r>
            </a:p>
            <a:p>
              <a:endParaRPr lang="es-ES_tradnl" b="1"/>
            </a:p>
            <a:p>
              <a:endParaRPr lang="es-ES_tradnl" b="1"/>
            </a:p>
            <a:p>
              <a:endParaRPr lang="es-ES_tradnl" b="1"/>
            </a:p>
          </p:txBody>
        </p:sp>
      </p:grpSp>
      <p:sp>
        <p:nvSpPr>
          <p:cNvPr id="11270" name="Gear"/>
          <p:cNvSpPr>
            <a:spLocks noEditPoints="1" noChangeArrowheads="1"/>
          </p:cNvSpPr>
          <p:nvPr/>
        </p:nvSpPr>
        <p:spPr bwMode="auto">
          <a:xfrm rot="-2265115">
            <a:off x="2009775" y="2913063"/>
            <a:ext cx="2492375" cy="1574800"/>
          </a:xfrm>
          <a:custGeom>
            <a:avLst/>
            <a:gdLst>
              <a:gd name="T0" fmla="*/ 106141872 w 21600"/>
              <a:gd name="T1" fmla="*/ 0 h 21600"/>
              <a:gd name="T2" fmla="*/ 212283546 w 21600"/>
              <a:gd name="T3" fmla="*/ 57429162 h 21600"/>
              <a:gd name="T4" fmla="*/ 106141872 w 21600"/>
              <a:gd name="T5" fmla="*/ 114858325 h 21600"/>
              <a:gd name="T6" fmla="*/ 0 w 21600"/>
              <a:gd name="T7" fmla="*/ 57429162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74 w 21600"/>
              <a:gd name="T13" fmla="*/ 3964 h 21600"/>
              <a:gd name="T14" fmla="*/ 17841 w 21600"/>
              <a:gd name="T15" fmla="*/ 176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FFCCCC"/>
          </a:solidFill>
          <a:ln w="9525">
            <a:miter lim="800000"/>
            <a:headEnd/>
            <a:tailEnd/>
          </a:ln>
          <a:scene3d>
            <a:camera prst="legacyPerspectiveFront">
              <a:rot lat="20099996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>
            <a:flatTx/>
          </a:bodyPr>
          <a:lstStyle/>
          <a:p>
            <a:r>
              <a:rPr lang="es-ES_tradnl" sz="1400" b="1"/>
              <a:t>CONCILIACIÓN </a:t>
            </a:r>
          </a:p>
          <a:p>
            <a:r>
              <a:rPr lang="es-ES_tradnl" sz="1400" b="1"/>
              <a:t>TRIBUTARIA</a:t>
            </a:r>
          </a:p>
          <a:p>
            <a:endParaRPr lang="es-ES_tradnl" b="1"/>
          </a:p>
          <a:p>
            <a:endParaRPr lang="es-ES_tradnl" b="1"/>
          </a:p>
        </p:txBody>
      </p:sp>
      <p:sp>
        <p:nvSpPr>
          <p:cNvPr id="11272" name="AutoShape 11"/>
          <p:cNvSpPr>
            <a:spLocks noEditPoints="1" noChangeArrowheads="1"/>
          </p:cNvSpPr>
          <p:nvPr/>
        </p:nvSpPr>
        <p:spPr bwMode="auto">
          <a:xfrm>
            <a:off x="3276600" y="5013325"/>
            <a:ext cx="2357438" cy="1428750"/>
          </a:xfrm>
          <a:custGeom>
            <a:avLst/>
            <a:gdLst>
              <a:gd name="T0" fmla="*/ 128647037 w 21600"/>
              <a:gd name="T1" fmla="*/ 0 h 21600"/>
              <a:gd name="T2" fmla="*/ 257294074 w 21600"/>
              <a:gd name="T3" fmla="*/ 47252466 h 21600"/>
              <a:gd name="T4" fmla="*/ 128647037 w 21600"/>
              <a:gd name="T5" fmla="*/ 94504932 h 21600"/>
              <a:gd name="T6" fmla="*/ 0 w 21600"/>
              <a:gd name="T7" fmla="*/ 472524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74 w 21600"/>
              <a:gd name="T13" fmla="*/ 3964 h 21600"/>
              <a:gd name="T14" fmla="*/ 17841 w 21600"/>
              <a:gd name="T15" fmla="*/ 176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CCCFF"/>
          </a:solidFill>
          <a:ln w="9525">
            <a:miter lim="800000"/>
            <a:headEnd/>
            <a:tailEnd/>
          </a:ln>
          <a:scene3d>
            <a:camera prst="legacyPerspectiveFront">
              <a:rot lat="20099996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>
            <a:flatTx/>
          </a:bodyPr>
          <a:lstStyle/>
          <a:p>
            <a:r>
              <a:rPr lang="es-ES_tradnl" sz="1600" b="1"/>
              <a:t>COMPROBANTES DE RETENCIÓN</a:t>
            </a:r>
          </a:p>
          <a:p>
            <a:endParaRPr lang="es-ES_tradnl" b="1"/>
          </a:p>
          <a:p>
            <a:endParaRPr lang="es-ES_tradnl" b="1"/>
          </a:p>
          <a:p>
            <a:endParaRPr lang="es-ES_tradnl" b="1"/>
          </a:p>
          <a:p>
            <a:endParaRPr lang="es-ES_tradnl" b="1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313" y="1857375"/>
            <a:ext cx="6400800" cy="28575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36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000375" y="3214688"/>
            <a:ext cx="5643563" cy="28622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CONOCIMIENTO </a:t>
            </a:r>
          </a:p>
          <a:p>
            <a:pPr marL="342900" indent="-342900" algn="ctr"/>
            <a:r>
              <a:rPr lang="es-MX" sz="4500" b="1" i="1"/>
              <a:t>DEL </a:t>
            </a:r>
          </a:p>
          <a:p>
            <a:pPr marL="342900" indent="-342900" algn="ctr"/>
            <a:r>
              <a:rPr lang="es-MX" sz="4500" b="1" i="1"/>
              <a:t>NEGOCIO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57500" y="785813"/>
            <a:ext cx="5643563" cy="14779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/>
            <a:r>
              <a:rPr lang="es-MX" sz="4500" b="1" i="1"/>
              <a:t>CAPÍTULO II</a:t>
            </a:r>
          </a:p>
          <a:p>
            <a:pPr marL="342900" indent="-342900" algn="ctr"/>
            <a:endParaRPr lang="es-MX" sz="4500" b="1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C" sz="2800" b="1" i="1" u="sng" dirty="0" smtClean="0"/>
              <a:t>CONOCIMIENTO DELNEGOCIO</a:t>
            </a:r>
            <a:r>
              <a:rPr lang="es-ES" sz="2800" b="1" i="1" u="sng" dirty="0" smtClean="0"/>
              <a:t/>
            </a:r>
            <a:br>
              <a:rPr lang="es-ES" sz="2800" b="1" i="1" u="sng" dirty="0" smtClean="0"/>
            </a:br>
            <a:endParaRPr lang="es-ES" sz="2800" b="1" i="1" u="sng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C" b="1" dirty="0" smtClean="0"/>
              <a:t> </a:t>
            </a:r>
            <a:r>
              <a:rPr lang="es-EC" sz="2800" b="1" i="1" u="sng" dirty="0" smtClean="0"/>
              <a:t>DESCRIPCIÓN DE LA EMPRESA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s-EC" sz="2400" dirty="0" smtClean="0"/>
              <a:t>    La empresa industrial IMPROMAR S.A. es una compañía que desde 2005 se dedica a la elaboración de harina de pescado.</a:t>
            </a:r>
          </a:p>
          <a:p>
            <a:pPr algn="just" eaLnBrk="1" hangingPunct="1">
              <a:defRPr/>
            </a:pPr>
            <a:r>
              <a:rPr lang="es-EC" sz="2800" b="1" i="1" u="sng" dirty="0" smtClean="0"/>
              <a:t>PRODUCTOS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C" sz="2400" b="1" dirty="0" smtClean="0"/>
              <a:t>	Harina de Pescado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C" sz="2400" b="1" dirty="0" smtClean="0"/>
              <a:t>	Aceite </a:t>
            </a:r>
            <a:endParaRPr lang="es-ES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es-EC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es-ES" sz="2400" dirty="0" smtClean="0"/>
          </a:p>
        </p:txBody>
      </p:sp>
      <p:pic>
        <p:nvPicPr>
          <p:cNvPr id="4" name="Picture 3" descr="PE019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3714750"/>
            <a:ext cx="2447925" cy="16430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opuesta">
  <a:themeElements>
    <a:clrScheme name="Propuesta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ues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gradFill rotWithShape="1">
          <a:gsLst>
            <a:gs pos="0">
              <a:srgbClr val="FFFF00"/>
            </a:gs>
            <a:gs pos="100000">
              <a:srgbClr val="FF5050"/>
            </a:gs>
          </a:gsLst>
          <a:path path="shape">
            <a:fillToRect l="50000" t="50000" r="50000" b="50000"/>
          </a:path>
        </a:gradFill>
        <a:ln w="9525">
          <a:noFill/>
          <a:miter lim="800000"/>
          <a:headEnd/>
          <a:tailEnd/>
        </a:ln>
        <a:effectLst/>
        <a:scene3d>
          <a:camera prst="legacyPerspectiveTop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5050"/>
          </a:extrusionClr>
        </a:sp3d>
      </a:spPr>
      <a:bodyPr wrap="square">
        <a:spAutoFit/>
        <a:flatTx/>
      </a:bodyPr>
      <a:lstStyle>
        <a:defPPr marL="342900" indent="-342900" algn="ctr">
          <a:defRPr sz="2800" b="1" i="1" dirty="0" smtClean="0">
            <a:solidFill>
              <a:schemeClr val="accent2"/>
            </a:solidFill>
          </a:defRPr>
        </a:defPPr>
      </a:lstStyle>
    </a:txDef>
  </a:objectDefaults>
  <a:extraClrSchemeLst>
    <a:extraClrScheme>
      <a:clrScheme name="Propuesta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uesta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uesta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471</TotalTime>
  <Words>964</Words>
  <Application>Microsoft Office PowerPoint</Application>
  <PresentationFormat>Presentación en pantalla (4:3)</PresentationFormat>
  <Paragraphs>205</Paragraphs>
  <Slides>27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Wingdings</vt:lpstr>
      <vt:lpstr>Calibri</vt:lpstr>
      <vt:lpstr>Tahoma</vt:lpstr>
      <vt:lpstr>Propuesta</vt:lpstr>
      <vt:lpstr>Hoja de cálculo de Microsoft Office Excel</vt:lpstr>
      <vt:lpstr>“Análisis del control y procesos para el cumplimiento de obligaciones tributarias de una empresa industrial como sujeto pasivo para la administración tributaria por el período 2008”</vt:lpstr>
      <vt:lpstr>Diapositiva 2</vt:lpstr>
      <vt:lpstr>AUDITORIA TRIBUTARIA </vt:lpstr>
      <vt:lpstr>Proceso de Auditoría Tributaria </vt:lpstr>
      <vt:lpstr>IMPUESTOS</vt:lpstr>
      <vt:lpstr>S.R.I Y EL INFORME DE CUMPLIMIENTO TRIBUTARIO</vt:lpstr>
      <vt:lpstr>DEFINICIONES</vt:lpstr>
      <vt:lpstr>Diapositiva 8</vt:lpstr>
      <vt:lpstr>CONOCIMIENTO DELNEGOCIO </vt:lpstr>
      <vt:lpstr>CONOCIMIENTO DEL NEGOCIO</vt:lpstr>
      <vt:lpstr>CONOCIMIENTO DEL NEGOCIO </vt:lpstr>
      <vt:lpstr>COMPRAS  AÑOS 2007 Y 2008</vt:lpstr>
      <vt:lpstr>VENTAS AÑOS 2007-2008 </vt:lpstr>
      <vt:lpstr>Diapositiva 14</vt:lpstr>
      <vt:lpstr> PLANIFICACIÓN DE AUDITORIA</vt:lpstr>
      <vt:lpstr>PLANIFICACIÓN DE LA AUDITORÍA</vt:lpstr>
      <vt:lpstr> PROGRAMAS DE AUDITORÍA</vt:lpstr>
      <vt:lpstr>Diapositiva 18</vt:lpstr>
      <vt:lpstr>EJECUCIÓN DE LA AUDITORIA</vt:lpstr>
      <vt:lpstr>Diapositiva 20</vt:lpstr>
      <vt:lpstr>CAPITULO V</vt:lpstr>
      <vt:lpstr>PARTE I.- INFORME DE LOS AUDITORES INDEPENDIENTES </vt:lpstr>
      <vt:lpstr>PARTE II.- ANEXOS INFORME CUMPLIMIENTO TRIBUTARIO</vt:lpstr>
      <vt:lpstr>PARTE III.- OBSERVACIONES Y COMENTARIOS SOBRE ASPECTOS TRIBUTARIOS </vt:lpstr>
      <vt:lpstr>PARTE III.- OBSERVACIONES Y COMENTARIOS SOBRE ASPECTOS TRIBUTARIOS </vt:lpstr>
      <vt:lpstr>CONCLUSIONES Y RECOMENDACIONES</vt:lpstr>
      <vt:lpstr>Diapositiva 27</vt:lpstr>
    </vt:vector>
  </TitlesOfParts>
  <Company>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“Análisis del control y procesos para el cumplimiento de obligaciones tributarias de una empresa industrial como sujeto pasivo para la administración tributaria por el período 2008”</dc:title>
  <dc:creator>Contador</dc:creator>
  <cp:lastModifiedBy>ehernand</cp:lastModifiedBy>
  <cp:revision>78</cp:revision>
  <dcterms:created xsi:type="dcterms:W3CDTF">2009-01-30T15:05:18Z</dcterms:created>
  <dcterms:modified xsi:type="dcterms:W3CDTF">2010-06-30T22:44:10Z</dcterms:modified>
</cp:coreProperties>
</file>