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 id="293"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es-ES"/>
    </a:defPPr>
    <a:lvl1pPr algn="l" rtl="0" fontAlgn="base">
      <a:spcBef>
        <a:spcPct val="0"/>
      </a:spcBef>
      <a:spcAft>
        <a:spcPct val="0"/>
      </a:spcAft>
      <a:defRPr b="1" kern="1200">
        <a:solidFill>
          <a:schemeClr val="tx1"/>
        </a:solidFill>
        <a:latin typeface="Tahoma" pitchFamily="34" charset="0"/>
        <a:ea typeface="+mn-ea"/>
        <a:cs typeface="+mn-cs"/>
      </a:defRPr>
    </a:lvl1pPr>
    <a:lvl2pPr marL="457200" algn="l" rtl="0" fontAlgn="base">
      <a:spcBef>
        <a:spcPct val="0"/>
      </a:spcBef>
      <a:spcAft>
        <a:spcPct val="0"/>
      </a:spcAft>
      <a:defRPr b="1" kern="1200">
        <a:solidFill>
          <a:schemeClr val="tx1"/>
        </a:solidFill>
        <a:latin typeface="Tahoma" pitchFamily="34" charset="0"/>
        <a:ea typeface="+mn-ea"/>
        <a:cs typeface="+mn-cs"/>
      </a:defRPr>
    </a:lvl2pPr>
    <a:lvl3pPr marL="914400" algn="l" rtl="0" fontAlgn="base">
      <a:spcBef>
        <a:spcPct val="0"/>
      </a:spcBef>
      <a:spcAft>
        <a:spcPct val="0"/>
      </a:spcAft>
      <a:defRPr b="1" kern="1200">
        <a:solidFill>
          <a:schemeClr val="tx1"/>
        </a:solidFill>
        <a:latin typeface="Tahoma" pitchFamily="34" charset="0"/>
        <a:ea typeface="+mn-ea"/>
        <a:cs typeface="+mn-cs"/>
      </a:defRPr>
    </a:lvl3pPr>
    <a:lvl4pPr marL="1371600" algn="l" rtl="0" fontAlgn="base">
      <a:spcBef>
        <a:spcPct val="0"/>
      </a:spcBef>
      <a:spcAft>
        <a:spcPct val="0"/>
      </a:spcAft>
      <a:defRPr b="1" kern="1200">
        <a:solidFill>
          <a:schemeClr val="tx1"/>
        </a:solidFill>
        <a:latin typeface="Tahoma" pitchFamily="34" charset="0"/>
        <a:ea typeface="+mn-ea"/>
        <a:cs typeface="+mn-cs"/>
      </a:defRPr>
    </a:lvl4pPr>
    <a:lvl5pPr marL="1828800" algn="l" rtl="0" fontAlgn="base">
      <a:spcBef>
        <a:spcPct val="0"/>
      </a:spcBef>
      <a:spcAft>
        <a:spcPct val="0"/>
      </a:spcAft>
      <a:defRPr b="1" kern="1200">
        <a:solidFill>
          <a:schemeClr val="tx1"/>
        </a:solidFill>
        <a:latin typeface="Tahoma" pitchFamily="34" charset="0"/>
        <a:ea typeface="+mn-ea"/>
        <a:cs typeface="+mn-cs"/>
      </a:defRPr>
    </a:lvl5pPr>
    <a:lvl6pPr marL="2286000" algn="l" defTabSz="914400" rtl="0" eaLnBrk="1" latinLnBrk="0" hangingPunct="1">
      <a:defRPr b="1" kern="1200">
        <a:solidFill>
          <a:schemeClr val="tx1"/>
        </a:solidFill>
        <a:latin typeface="Tahoma" pitchFamily="34" charset="0"/>
        <a:ea typeface="+mn-ea"/>
        <a:cs typeface="+mn-cs"/>
      </a:defRPr>
    </a:lvl6pPr>
    <a:lvl7pPr marL="2743200" algn="l" defTabSz="914400" rtl="0" eaLnBrk="1" latinLnBrk="0" hangingPunct="1">
      <a:defRPr b="1" kern="1200">
        <a:solidFill>
          <a:schemeClr val="tx1"/>
        </a:solidFill>
        <a:latin typeface="Tahoma" pitchFamily="34" charset="0"/>
        <a:ea typeface="+mn-ea"/>
        <a:cs typeface="+mn-cs"/>
      </a:defRPr>
    </a:lvl7pPr>
    <a:lvl8pPr marL="3200400" algn="l" defTabSz="914400" rtl="0" eaLnBrk="1" latinLnBrk="0" hangingPunct="1">
      <a:defRPr b="1" kern="1200">
        <a:solidFill>
          <a:schemeClr val="tx1"/>
        </a:solidFill>
        <a:latin typeface="Tahoma" pitchFamily="34" charset="0"/>
        <a:ea typeface="+mn-ea"/>
        <a:cs typeface="+mn-cs"/>
      </a:defRPr>
    </a:lvl8pPr>
    <a:lvl9pPr marL="3657600" algn="l" defTabSz="914400" rtl="0" eaLnBrk="1" latinLnBrk="0" hangingPunct="1">
      <a:defRPr b="1"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793" autoAdjust="0"/>
    <p:restoredTop sz="94580" autoAdjust="0"/>
  </p:normalViewPr>
  <p:slideViewPr>
    <p:cSldViewPr>
      <p:cViewPr>
        <p:scale>
          <a:sx n="60" d="100"/>
          <a:sy n="60" d="100"/>
        </p:scale>
        <p:origin x="-72" y="-252"/>
      </p:cViewPr>
      <p:guideLst>
        <p:guide orient="horz" pos="2160"/>
        <p:guide pos="2880"/>
      </p:guideLst>
    </p:cSldViewPr>
  </p:slideViewPr>
  <p:notesTextViewPr>
    <p:cViewPr>
      <p:scale>
        <a:sx n="80" d="100"/>
        <a:sy n="8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46434" name="Group 2"/>
          <p:cNvGrpSpPr>
            <a:grpSpLocks/>
          </p:cNvGrpSpPr>
          <p:nvPr/>
        </p:nvGrpSpPr>
        <p:grpSpPr bwMode="auto">
          <a:xfrm>
            <a:off x="0" y="6350"/>
            <a:ext cx="9140825" cy="6851650"/>
            <a:chOff x="0" y="4"/>
            <a:chExt cx="5758" cy="4316"/>
          </a:xfrm>
        </p:grpSpPr>
        <p:grpSp>
          <p:nvGrpSpPr>
            <p:cNvPr id="146435" name="Group 3"/>
            <p:cNvGrpSpPr>
              <a:grpSpLocks/>
            </p:cNvGrpSpPr>
            <p:nvPr/>
          </p:nvGrpSpPr>
          <p:grpSpPr bwMode="auto">
            <a:xfrm>
              <a:off x="0" y="1161"/>
              <a:ext cx="5758" cy="3159"/>
              <a:chOff x="0" y="1161"/>
              <a:chExt cx="5758" cy="3159"/>
            </a:xfrm>
          </p:grpSpPr>
          <p:sp>
            <p:nvSpPr>
              <p:cNvPr id="14643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14643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sp>
          <p:nvSpPr>
            <p:cNvPr id="146438"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146439"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146440"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grpSp>
          <p:nvGrpSpPr>
            <p:cNvPr id="146441" name="Group 9"/>
            <p:cNvGrpSpPr>
              <a:grpSpLocks/>
            </p:cNvGrpSpPr>
            <p:nvPr/>
          </p:nvGrpSpPr>
          <p:grpSpPr bwMode="auto">
            <a:xfrm>
              <a:off x="348" y="4"/>
              <a:ext cx="5410" cy="4316"/>
              <a:chOff x="348" y="4"/>
              <a:chExt cx="5410" cy="4316"/>
            </a:xfrm>
          </p:grpSpPr>
          <p:sp>
            <p:nvSpPr>
              <p:cNvPr id="146442"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146443"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46444"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146445"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146446"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146447"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146448" name="Rectangle 16"/>
          <p:cNvSpPr>
            <a:spLocks noGrp="1" noChangeArrowheads="1"/>
          </p:cNvSpPr>
          <p:nvPr>
            <p:ph type="ctrTitle" sz="quarter"/>
          </p:nvPr>
        </p:nvSpPr>
        <p:spPr>
          <a:xfrm>
            <a:off x="1066800" y="1997075"/>
            <a:ext cx="7086600" cy="1431925"/>
          </a:xfrm>
        </p:spPr>
        <p:txBody>
          <a:bodyPr anchor="b"/>
          <a:lstStyle>
            <a:lvl1pPr>
              <a:defRPr/>
            </a:lvl1pPr>
          </a:lstStyle>
          <a:p>
            <a:r>
              <a:rPr lang="es-ES"/>
              <a:t>Haga clic para cambiar el estilo de título	</a:t>
            </a:r>
          </a:p>
        </p:txBody>
      </p:sp>
      <p:sp>
        <p:nvSpPr>
          <p:cNvPr id="14644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s-ES"/>
              <a:t>Haga clic para modificar el estilo de subtítulo del patrón</a:t>
            </a:r>
          </a:p>
        </p:txBody>
      </p:sp>
      <p:sp>
        <p:nvSpPr>
          <p:cNvPr id="146450" name="Rectangle 18"/>
          <p:cNvSpPr>
            <a:spLocks noGrp="1" noChangeArrowheads="1"/>
          </p:cNvSpPr>
          <p:nvPr>
            <p:ph type="dt" sz="quarter" idx="2"/>
          </p:nvPr>
        </p:nvSpPr>
        <p:spPr/>
        <p:txBody>
          <a:bodyPr/>
          <a:lstStyle>
            <a:lvl1pPr>
              <a:defRPr/>
            </a:lvl1pPr>
          </a:lstStyle>
          <a:p>
            <a:endParaRPr lang="es-ES"/>
          </a:p>
        </p:txBody>
      </p:sp>
      <p:sp>
        <p:nvSpPr>
          <p:cNvPr id="146451" name="Rectangle 19"/>
          <p:cNvSpPr>
            <a:spLocks noGrp="1" noChangeArrowheads="1"/>
          </p:cNvSpPr>
          <p:nvPr>
            <p:ph type="ftr" sz="quarter" idx="3"/>
          </p:nvPr>
        </p:nvSpPr>
        <p:spPr>
          <a:xfrm>
            <a:off x="3352800" y="6248400"/>
            <a:ext cx="2895600" cy="457200"/>
          </a:xfrm>
        </p:spPr>
        <p:txBody>
          <a:bodyPr/>
          <a:lstStyle>
            <a:lvl1pPr>
              <a:defRPr/>
            </a:lvl1pPr>
          </a:lstStyle>
          <a:p>
            <a:endParaRPr lang="es-ES"/>
          </a:p>
        </p:txBody>
      </p:sp>
      <p:sp>
        <p:nvSpPr>
          <p:cNvPr id="146452" name="Rectangle 20"/>
          <p:cNvSpPr>
            <a:spLocks noGrp="1" noChangeArrowheads="1"/>
          </p:cNvSpPr>
          <p:nvPr>
            <p:ph type="sldNum" sz="quarter" idx="4"/>
          </p:nvPr>
        </p:nvSpPr>
        <p:spPr/>
        <p:txBody>
          <a:bodyPr/>
          <a:lstStyle>
            <a:lvl1pPr>
              <a:defRPr/>
            </a:lvl1pPr>
          </a:lstStyle>
          <a:p>
            <a:fld id="{FB964601-E106-4F65-8D94-BEE874E691A4}"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D13F8534-A5A1-436A-B10B-422F24EF9500}"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24650" y="304800"/>
            <a:ext cx="1885950" cy="5791200"/>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1066800" y="304800"/>
            <a:ext cx="5505450" cy="5791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3FCBCDB1-4BF3-4BEB-B294-C31986B74C92}"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DB58678F-4376-4EF3-B415-60356F1B4AA6}"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C04F79A0-B9F0-4776-BB51-6D6EA2D2D045}"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A7FAD0EA-B49A-4AEA-9A27-251A5FF341E8}"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FFFF697F-DD15-4EB8-AB1F-A3A92F16471D}"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C534B66D-7DA1-4829-90D4-18FC8DA97214}"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E95F6EF0-0BF9-434D-A78A-BF959635BEC8}"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22F3105B-613D-4A8E-A1C4-36D9D4619C06}"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095B9011-FC39-4905-BDBA-F4CFE12C8A2B}"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5410" name="Group 2"/>
          <p:cNvGrpSpPr>
            <a:grpSpLocks/>
          </p:cNvGrpSpPr>
          <p:nvPr/>
        </p:nvGrpSpPr>
        <p:grpSpPr bwMode="auto">
          <a:xfrm>
            <a:off x="0" y="6350"/>
            <a:ext cx="9140825" cy="6851650"/>
            <a:chOff x="0" y="4"/>
            <a:chExt cx="5758" cy="4316"/>
          </a:xfrm>
        </p:grpSpPr>
        <p:sp>
          <p:nvSpPr>
            <p:cNvPr id="145411"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145412"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nvGrpSpPr>
            <p:cNvPr id="145413" name="Group 5"/>
            <p:cNvGrpSpPr>
              <a:grpSpLocks/>
            </p:cNvGrpSpPr>
            <p:nvPr userDrawn="1"/>
          </p:nvGrpSpPr>
          <p:grpSpPr bwMode="auto">
            <a:xfrm>
              <a:off x="0" y="4"/>
              <a:ext cx="5758" cy="4316"/>
              <a:chOff x="0" y="4"/>
              <a:chExt cx="5758" cy="4316"/>
            </a:xfrm>
          </p:grpSpPr>
          <p:sp>
            <p:nvSpPr>
              <p:cNvPr id="145414"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145415"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45416"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145417"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145418"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14541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145420"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sp>
            <p:nvSpPr>
              <p:cNvPr id="145421"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145422"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14542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4542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45425"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a:effectLst>
                  <a:outerShdw blurRad="38100" dist="38100" dir="2700000" algn="tl">
                    <a:srgbClr val="000000"/>
                  </a:outerShdw>
                </a:effectLst>
              </a:defRPr>
            </a:lvl1pPr>
          </a:lstStyle>
          <a:p>
            <a:endParaRPr lang="es-ES"/>
          </a:p>
        </p:txBody>
      </p:sp>
      <p:sp>
        <p:nvSpPr>
          <p:cNvPr id="145426"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0">
                <a:effectLst>
                  <a:outerShdw blurRad="38100" dist="38100" dir="2700000" algn="tl">
                    <a:srgbClr val="000000"/>
                  </a:outerShdw>
                </a:effectLst>
              </a:defRPr>
            </a:lvl1pPr>
          </a:lstStyle>
          <a:p>
            <a:endParaRPr lang="es-ES"/>
          </a:p>
        </p:txBody>
      </p:sp>
      <p:sp>
        <p:nvSpPr>
          <p:cNvPr id="145427"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a:effectLst>
                  <a:outerShdw blurRad="38100" dist="38100" dir="2700000" algn="tl">
                    <a:srgbClr val="000000"/>
                  </a:outerShdw>
                </a:effectLst>
              </a:defRPr>
            </a:lvl1pPr>
          </a:lstStyle>
          <a:p>
            <a:fld id="{D69773DE-A3F0-4945-8820-F2F405646E54}" type="slidenum">
              <a:rPr lang="es-ES"/>
              <a:pPr/>
              <a:t>‹Nº›</a:t>
            </a:fld>
            <a:endParaRPr lang="es-ES"/>
          </a:p>
        </p:txBody>
      </p:sp>
    </p:spTree>
  </p:cSld>
  <p:clrMap bg1="dk2" tx1="lt1" bg2="dk1" tx2="lt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2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ANEXO%204%20FORM.%20DE%20CONTROL%20INTERNO.xl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914400"/>
            <a:ext cx="9144000" cy="5791200"/>
          </a:xfrm>
        </p:spPr>
        <p:txBody>
          <a:bodyPr/>
          <a:lstStyle/>
          <a:p>
            <a:pPr algn="ctr"/>
            <a:r>
              <a:rPr lang="es-ES" sz="1800">
                <a:solidFill>
                  <a:schemeClr val="tx1"/>
                </a:solidFill>
                <a:effectLst/>
              </a:rPr>
              <a:t>ESCUELA SUPERIOR POLITÉCNICA DEL LITORAL</a:t>
            </a:r>
            <a:br>
              <a:rPr lang="es-ES" sz="1800">
                <a:solidFill>
                  <a:schemeClr val="tx1"/>
                </a:solidFill>
                <a:effectLst/>
              </a:rPr>
            </a:br>
            <a:r>
              <a:rPr lang="es-ES" sz="1800">
                <a:solidFill>
                  <a:schemeClr val="tx1"/>
                </a:solidFill>
                <a:effectLst/>
              </a:rPr>
              <a:t/>
            </a:r>
            <a:br>
              <a:rPr lang="es-ES" sz="1800">
                <a:solidFill>
                  <a:schemeClr val="tx1"/>
                </a:solidFill>
                <a:effectLst/>
              </a:rPr>
            </a:br>
            <a:r>
              <a:rPr lang="es-ES" sz="1800">
                <a:solidFill>
                  <a:schemeClr val="tx1"/>
                </a:solidFill>
                <a:effectLst/>
              </a:rPr>
              <a:t>INSTITUTO DE CIENCIAS MATEMÁTICAS</a:t>
            </a:r>
            <a:br>
              <a:rPr lang="es-ES" sz="1800">
                <a:solidFill>
                  <a:schemeClr val="tx1"/>
                </a:solidFill>
                <a:effectLst/>
              </a:rPr>
            </a:br>
            <a:r>
              <a:rPr lang="es-ES" sz="1800">
                <a:solidFill>
                  <a:schemeClr val="tx1"/>
                </a:solidFill>
                <a:effectLst/>
              </a:rPr>
              <a:t/>
            </a:r>
            <a:br>
              <a:rPr lang="es-ES" sz="1800">
                <a:solidFill>
                  <a:schemeClr val="tx1"/>
                </a:solidFill>
                <a:effectLst/>
              </a:rPr>
            </a:br>
            <a:r>
              <a:rPr lang="es-ES" sz="1800">
                <a:solidFill>
                  <a:schemeClr val="tx1"/>
                </a:solidFill>
                <a:effectLst/>
              </a:rPr>
              <a:t>AUDITORÍA Y CONTROL DE GESTIÓN</a:t>
            </a:r>
            <a:br>
              <a:rPr lang="es-ES" sz="1800">
                <a:solidFill>
                  <a:schemeClr val="tx1"/>
                </a:solidFill>
                <a:effectLst/>
              </a:rPr>
            </a:br>
            <a:r>
              <a:rPr lang="es-ES" sz="1800">
                <a:solidFill>
                  <a:schemeClr val="tx1"/>
                </a:solidFill>
                <a:effectLst/>
              </a:rPr>
              <a:t/>
            </a:r>
            <a:br>
              <a:rPr lang="es-ES" sz="1800">
                <a:solidFill>
                  <a:schemeClr val="tx1"/>
                </a:solidFill>
                <a:effectLst/>
              </a:rPr>
            </a:br>
            <a:r>
              <a:rPr lang="es-ES" sz="1800">
                <a:solidFill>
                  <a:schemeClr val="tx1"/>
                </a:solidFill>
                <a:effectLst/>
              </a:rPr>
              <a:t>“</a:t>
            </a:r>
            <a:r>
              <a:rPr lang="en-US" sz="1800">
                <a:solidFill>
                  <a:schemeClr val="tx1"/>
                </a:solidFill>
                <a:effectLst/>
              </a:rPr>
              <a:t>DISEÑO DE UN SISTEMA PARA EVALUAR LA GESTIÓN DE LOS PROCESOS CONTABLES CON APLICACIÓN A LA CERTIFICACIÓN ISO 9001-2000 DE LAS</a:t>
            </a:r>
            <a:br>
              <a:rPr lang="en-US" sz="1800">
                <a:solidFill>
                  <a:schemeClr val="tx1"/>
                </a:solidFill>
                <a:effectLst/>
              </a:rPr>
            </a:br>
            <a:r>
              <a:rPr lang="en-US" sz="1800">
                <a:solidFill>
                  <a:schemeClr val="tx1"/>
                </a:solidFill>
                <a:effectLst/>
              </a:rPr>
              <a:t>UNIVERSIDADES Y ESCUELAS POLITÉCNICAS DEL SECTOR PÚBLICO</a:t>
            </a:r>
            <a:r>
              <a:rPr lang="es-ES" sz="1800"/>
              <a:t> </a:t>
            </a:r>
            <a:r>
              <a:rPr lang="es-ES" sz="1800">
                <a:solidFill>
                  <a:schemeClr val="tx1"/>
                </a:solidFill>
                <a:effectLst/>
              </a:rPr>
              <a:t>”</a:t>
            </a:r>
            <a:br>
              <a:rPr lang="es-ES" sz="1800">
                <a:solidFill>
                  <a:schemeClr val="tx1"/>
                </a:solidFill>
                <a:effectLst/>
              </a:rPr>
            </a:br>
            <a:r>
              <a:rPr lang="es-ES" sz="1800">
                <a:solidFill>
                  <a:schemeClr val="tx1"/>
                </a:solidFill>
                <a:effectLst/>
              </a:rPr>
              <a:t/>
            </a:r>
            <a:br>
              <a:rPr lang="es-ES" sz="1800">
                <a:solidFill>
                  <a:schemeClr val="tx1"/>
                </a:solidFill>
                <a:effectLst/>
              </a:rPr>
            </a:br>
            <a:r>
              <a:rPr lang="es-ES" sz="1800">
                <a:solidFill>
                  <a:schemeClr val="tx1"/>
                </a:solidFill>
                <a:effectLst/>
              </a:rPr>
              <a:t>TESIS DE GRADO</a:t>
            </a:r>
            <a:br>
              <a:rPr lang="es-ES" sz="1800">
                <a:solidFill>
                  <a:schemeClr val="tx1"/>
                </a:solidFill>
                <a:effectLst/>
              </a:rPr>
            </a:br>
            <a:r>
              <a:rPr lang="es-ES" sz="1800">
                <a:solidFill>
                  <a:schemeClr val="tx1"/>
                </a:solidFill>
                <a:effectLst/>
              </a:rPr>
              <a:t/>
            </a:r>
            <a:br>
              <a:rPr lang="es-ES" sz="1800">
                <a:solidFill>
                  <a:schemeClr val="tx1"/>
                </a:solidFill>
                <a:effectLst/>
              </a:rPr>
            </a:br>
            <a:r>
              <a:rPr lang="es-ES" sz="1800">
                <a:solidFill>
                  <a:schemeClr val="tx1"/>
                </a:solidFill>
                <a:effectLst/>
              </a:rPr>
              <a:t>Previo a la obtención del Título de:</a:t>
            </a:r>
            <a:br>
              <a:rPr lang="es-ES" sz="1800">
                <a:solidFill>
                  <a:schemeClr val="tx1"/>
                </a:solidFill>
                <a:effectLst/>
              </a:rPr>
            </a:br>
            <a:r>
              <a:rPr lang="es-ES" sz="1800">
                <a:solidFill>
                  <a:schemeClr val="tx1"/>
                </a:solidFill>
                <a:effectLst/>
              </a:rPr>
              <a:t>AUDITORA EN CONTROL DE GESTIÓN</a:t>
            </a:r>
            <a:br>
              <a:rPr lang="es-ES" sz="1800">
                <a:solidFill>
                  <a:schemeClr val="tx1"/>
                </a:solidFill>
                <a:effectLst/>
              </a:rPr>
            </a:br>
            <a:r>
              <a:rPr lang="es-ES" sz="1800">
                <a:solidFill>
                  <a:schemeClr val="tx1"/>
                </a:solidFill>
                <a:effectLst/>
              </a:rPr>
              <a:t/>
            </a:r>
            <a:br>
              <a:rPr lang="es-ES" sz="1800">
                <a:solidFill>
                  <a:schemeClr val="tx1"/>
                </a:solidFill>
                <a:effectLst/>
              </a:rPr>
            </a:br>
            <a:r>
              <a:rPr lang="es-ES" altLang="zh-TW" sz="1800">
                <a:solidFill>
                  <a:schemeClr val="tx1"/>
                </a:solidFill>
                <a:effectLst/>
                <a:ea typeface="新細明體" charset="-120"/>
              </a:rPr>
              <a:t>Presentada por:</a:t>
            </a:r>
            <a:br>
              <a:rPr lang="es-ES" altLang="zh-TW" sz="1800">
                <a:solidFill>
                  <a:schemeClr val="tx1"/>
                </a:solidFill>
                <a:effectLst/>
                <a:ea typeface="新細明體" charset="-120"/>
              </a:rPr>
            </a:br>
            <a:r>
              <a:rPr lang="es-ES" altLang="zh-TW" sz="1800">
                <a:solidFill>
                  <a:schemeClr val="tx1"/>
                </a:solidFill>
                <a:effectLst/>
                <a:ea typeface="新細明體" charset="-120"/>
              </a:rPr>
              <a:t>KATTY RODRIGUEZ BRIONES</a:t>
            </a:r>
            <a:br>
              <a:rPr lang="es-ES" altLang="zh-TW" sz="1800">
                <a:solidFill>
                  <a:schemeClr val="tx1"/>
                </a:solidFill>
                <a:effectLst/>
                <a:ea typeface="新細明體" charset="-120"/>
              </a:rPr>
            </a:br>
            <a:r>
              <a:rPr lang="es-MX" altLang="zh-TW" sz="1800">
                <a:solidFill>
                  <a:schemeClr val="tx1"/>
                </a:solidFill>
                <a:effectLst/>
                <a:ea typeface="新細明體" charset="-120"/>
              </a:rPr>
              <a:t/>
            </a:r>
            <a:br>
              <a:rPr lang="es-MX" altLang="zh-TW" sz="1800">
                <a:solidFill>
                  <a:schemeClr val="tx1"/>
                </a:solidFill>
                <a:effectLst/>
                <a:ea typeface="新細明體" charset="-120"/>
              </a:rPr>
            </a:br>
            <a:r>
              <a:rPr lang="es-MX" altLang="zh-TW" sz="1800">
                <a:solidFill>
                  <a:schemeClr val="tx1"/>
                </a:solidFill>
                <a:effectLst/>
                <a:ea typeface="新細明體" charset="-120"/>
              </a:rPr>
              <a:t>Año:</a:t>
            </a:r>
            <a:br>
              <a:rPr lang="es-MX" altLang="zh-TW" sz="1800">
                <a:solidFill>
                  <a:schemeClr val="tx1"/>
                </a:solidFill>
                <a:effectLst/>
                <a:ea typeface="新細明體" charset="-120"/>
              </a:rPr>
            </a:br>
            <a:r>
              <a:rPr lang="es-MX" altLang="zh-TW" sz="1800">
                <a:solidFill>
                  <a:schemeClr val="tx1"/>
                </a:solidFill>
                <a:effectLst/>
                <a:ea typeface="新細明體" charset="-120"/>
                <a:hlinkClick r:id="rId2" action="ppaction://hlinksldjump"/>
              </a:rPr>
              <a:t>2008</a:t>
            </a:r>
            <a:r>
              <a:rPr lang="es-ES" altLang="zh-TW" sz="1800">
                <a:solidFill>
                  <a:schemeClr val="tx1"/>
                </a:solidFill>
                <a:effectLst/>
                <a:ea typeface="新細明體" charset="-120"/>
              </a:rPr>
              <a:t/>
            </a:r>
            <a:br>
              <a:rPr lang="es-ES" altLang="zh-TW" sz="1800">
                <a:solidFill>
                  <a:schemeClr val="tx1"/>
                </a:solidFill>
                <a:effectLst/>
                <a:ea typeface="新細明體" charset="-120"/>
              </a:rPr>
            </a:br>
            <a:endParaRPr lang="es-ES" sz="1800">
              <a:solidFill>
                <a:schemeClr val="tx1"/>
              </a:solidFill>
              <a:effectLst/>
            </a:endParaRPr>
          </a:p>
        </p:txBody>
      </p:sp>
      <p:pic>
        <p:nvPicPr>
          <p:cNvPr id="2052" name="Picture 4" descr="icm"/>
          <p:cNvPicPr>
            <a:picLocks noChangeAspect="1" noChangeArrowheads="1"/>
          </p:cNvPicPr>
          <p:nvPr/>
        </p:nvPicPr>
        <p:blipFill>
          <a:blip r:embed="rId3"/>
          <a:srcRect l="21530" t="28571" r="59653" b="28572"/>
          <a:stretch>
            <a:fillRect/>
          </a:stretch>
        </p:blipFill>
        <p:spPr bwMode="auto">
          <a:xfrm>
            <a:off x="7620000" y="304800"/>
            <a:ext cx="1344613" cy="711200"/>
          </a:xfrm>
          <a:prstGeom prst="rect">
            <a:avLst/>
          </a:prstGeom>
          <a:noFill/>
          <a:ln w="9525">
            <a:noFill/>
            <a:miter lim="800000"/>
            <a:headEnd/>
            <a:tailEnd/>
          </a:ln>
        </p:spPr>
      </p:pic>
      <p:pic>
        <p:nvPicPr>
          <p:cNvPr id="2056" name="Picture 8"/>
          <p:cNvPicPr>
            <a:picLocks noChangeAspect="1" noChangeArrowheads="1"/>
          </p:cNvPicPr>
          <p:nvPr/>
        </p:nvPicPr>
        <p:blipFill>
          <a:blip r:embed="rId4"/>
          <a:srcRect/>
          <a:stretch>
            <a:fillRect/>
          </a:stretch>
        </p:blipFill>
        <p:spPr bwMode="auto">
          <a:xfrm>
            <a:off x="228600" y="152400"/>
            <a:ext cx="1295400" cy="107315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s-ES" sz="4000" b="0"/>
              <a:t>Proceso para la certificación del Sistema de Gestión de Calidad</a:t>
            </a:r>
          </a:p>
        </p:txBody>
      </p:sp>
      <p:sp>
        <p:nvSpPr>
          <p:cNvPr id="160771" name="Rectangle 3"/>
          <p:cNvSpPr>
            <a:spLocks noGrp="1" noChangeArrowheads="1"/>
          </p:cNvSpPr>
          <p:nvPr>
            <p:ph type="body" idx="1"/>
          </p:nvPr>
        </p:nvSpPr>
        <p:spPr>
          <a:xfrm>
            <a:off x="762000" y="1828800"/>
            <a:ext cx="8077200" cy="4800600"/>
          </a:xfrm>
        </p:spPr>
        <p:txBody>
          <a:bodyPr/>
          <a:lstStyle/>
          <a:p>
            <a:pPr marL="1371600" lvl="2" indent="-457200">
              <a:buFont typeface="Wingdings" pitchFamily="2" charset="2"/>
              <a:buNone/>
            </a:pPr>
            <a:endParaRPr lang="es-ES"/>
          </a:p>
          <a:p>
            <a:pPr marL="1371600" lvl="2" indent="-457200"/>
            <a:r>
              <a:rPr lang="es-ES"/>
              <a:t>Entender la norma.</a:t>
            </a:r>
          </a:p>
          <a:p>
            <a:pPr marL="1371600" lvl="2" indent="-457200"/>
            <a:r>
              <a:rPr lang="es-ES"/>
              <a:t>Organizar y comprometer a los miembros de la entidad.</a:t>
            </a:r>
          </a:p>
          <a:p>
            <a:pPr marL="1371600" lvl="2" indent="-457200"/>
            <a:r>
              <a:rPr lang="es-ES"/>
              <a:t>Definir la identidad Corporativa</a:t>
            </a:r>
          </a:p>
          <a:p>
            <a:pPr marL="1371600" lvl="2" indent="-457200"/>
            <a:r>
              <a:rPr lang="es-ES"/>
              <a:t>delinear claramente cual es el proceso de servicio y cuales son los requeridos por la Norma para apoyarlos.</a:t>
            </a:r>
          </a:p>
          <a:p>
            <a:pPr marL="1371600" lvl="2" indent="-457200"/>
            <a:r>
              <a:rPr lang="es-ES"/>
              <a:t>Normalizar los registros.</a:t>
            </a:r>
          </a:p>
          <a:p>
            <a:pPr marL="1371600" lvl="2" indent="-457200"/>
            <a:r>
              <a:rPr lang="es-ES"/>
              <a:t>Definir indicadores de calidad.</a:t>
            </a:r>
          </a:p>
          <a:p>
            <a:pPr marL="1371600" lvl="2" indent="-457200"/>
            <a:r>
              <a:rPr lang="es-ES"/>
              <a:t>Someter al SGC a auditorias de certificación.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s-ES" sz="3200"/>
              <a:t>Aplicación del SGC en una Universidad Publica: Caso ESPOL</a:t>
            </a:r>
          </a:p>
        </p:txBody>
      </p:sp>
      <p:sp>
        <p:nvSpPr>
          <p:cNvPr id="161795" name="Rectangle 3"/>
          <p:cNvSpPr>
            <a:spLocks noGrp="1" noChangeArrowheads="1"/>
          </p:cNvSpPr>
          <p:nvPr>
            <p:ph type="body" idx="1"/>
          </p:nvPr>
        </p:nvSpPr>
        <p:spPr>
          <a:xfrm>
            <a:off x="914400" y="1828800"/>
            <a:ext cx="8229600" cy="5029200"/>
          </a:xfrm>
        </p:spPr>
        <p:txBody>
          <a:bodyPr/>
          <a:lstStyle/>
          <a:p>
            <a:pPr marL="0" indent="0">
              <a:lnSpc>
                <a:spcPct val="80000"/>
              </a:lnSpc>
              <a:buFont typeface="Wingdings" pitchFamily="2" charset="2"/>
              <a:buNone/>
            </a:pPr>
            <a:r>
              <a:rPr lang="es-ES" sz="2400"/>
              <a:t>La Escuela Superior Politécnica del Litoral (ESPOL), es una institución de educación superior altamente comprometida con la excelencia académica y con el mejoramiento continuo de sus funciones.</a:t>
            </a:r>
          </a:p>
          <a:p>
            <a:pPr marL="0" indent="0">
              <a:lnSpc>
                <a:spcPct val="80000"/>
              </a:lnSpc>
              <a:buFont typeface="Wingdings" pitchFamily="2" charset="2"/>
              <a:buNone/>
            </a:pPr>
            <a:endParaRPr lang="es-ES" sz="2400"/>
          </a:p>
          <a:p>
            <a:pPr marL="0" indent="0">
              <a:lnSpc>
                <a:spcPct val="80000"/>
              </a:lnSpc>
              <a:buFont typeface="Wingdings" pitchFamily="2" charset="2"/>
              <a:buNone/>
            </a:pPr>
            <a:r>
              <a:rPr lang="es-ES" sz="2400"/>
              <a:t>Dentro del Plan Estratégico 2002 – 2007 el Objetivo 46 fue: </a:t>
            </a:r>
          </a:p>
          <a:p>
            <a:pPr marL="0" indent="0">
              <a:lnSpc>
                <a:spcPct val="80000"/>
              </a:lnSpc>
              <a:buFont typeface="Wingdings" pitchFamily="2" charset="2"/>
              <a:buNone/>
            </a:pPr>
            <a:endParaRPr lang="es-ES" sz="2400"/>
          </a:p>
          <a:p>
            <a:pPr marL="0" indent="0">
              <a:lnSpc>
                <a:spcPct val="80000"/>
              </a:lnSpc>
            </a:pPr>
            <a:r>
              <a:rPr lang="es-ES" sz="2400"/>
              <a:t>Diseñar, implementar y mantener un Sistema de Gestión de la Calidad que cumpla con los requisitos de la norma ISO 9001:2000 y mejorar continuamente su eficacia </a:t>
            </a:r>
          </a:p>
          <a:p>
            <a:pPr marL="0" indent="0">
              <a:lnSpc>
                <a:spcPct val="80000"/>
              </a:lnSpc>
              <a:buFont typeface="Wingdings" pitchFamily="2" charset="2"/>
              <a:buNone/>
            </a:pPr>
            <a:endParaRPr lang="es-ES" sz="2400"/>
          </a:p>
          <a:p>
            <a:pPr marL="0" indent="0">
              <a:lnSpc>
                <a:spcPct val="80000"/>
              </a:lnSpc>
              <a:buFont typeface="Wingdings" pitchFamily="2" charset="2"/>
              <a:buNone/>
            </a:pPr>
            <a:r>
              <a:rPr lang="es-ES" sz="2400"/>
              <a:t>Implementando exitosamente desde octubre de 2003 un  Sistema de Gestión de Calidad (SGC) basado en los requisitos de la norma ISO 9001:2000.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0" name="Rectangle 4"/>
          <p:cNvSpPr>
            <a:spLocks noGrp="1" noChangeArrowheads="1"/>
          </p:cNvSpPr>
          <p:nvPr>
            <p:ph type="title"/>
          </p:nvPr>
        </p:nvSpPr>
        <p:spPr/>
        <p:txBody>
          <a:bodyPr/>
          <a:lstStyle/>
          <a:p>
            <a:r>
              <a:rPr lang="es-ES"/>
              <a:t>Fases del proyecto </a:t>
            </a:r>
          </a:p>
        </p:txBody>
      </p:sp>
      <p:grpSp>
        <p:nvGrpSpPr>
          <p:cNvPr id="162821" name="Group 5"/>
          <p:cNvGrpSpPr>
            <a:grpSpLocks noChangeAspect="1"/>
          </p:cNvGrpSpPr>
          <p:nvPr/>
        </p:nvGrpSpPr>
        <p:grpSpPr bwMode="auto">
          <a:xfrm>
            <a:off x="1219200" y="1905000"/>
            <a:ext cx="6781800" cy="4168775"/>
            <a:chOff x="2253" y="9022"/>
            <a:chExt cx="9427" cy="4470"/>
          </a:xfrm>
        </p:grpSpPr>
        <p:sp>
          <p:nvSpPr>
            <p:cNvPr id="162822" name="AutoShape 6"/>
            <p:cNvSpPr>
              <a:spLocks noChangeAspect="1" noChangeArrowheads="1"/>
            </p:cNvSpPr>
            <p:nvPr/>
          </p:nvSpPr>
          <p:spPr bwMode="auto">
            <a:xfrm>
              <a:off x="2253" y="9022"/>
              <a:ext cx="9427" cy="4470"/>
            </a:xfrm>
            <a:prstGeom prst="rect">
              <a:avLst/>
            </a:prstGeom>
            <a:noFill/>
            <a:ln w="9525">
              <a:solidFill>
                <a:srgbClr val="000000"/>
              </a:solidFill>
              <a:miter lim="800000"/>
              <a:headEnd/>
              <a:tailEnd/>
            </a:ln>
          </p:spPr>
          <p:txBody>
            <a:bodyPr/>
            <a:lstStyle/>
            <a:p>
              <a:endParaRPr lang="en-US"/>
            </a:p>
          </p:txBody>
        </p:sp>
        <p:sp>
          <p:nvSpPr>
            <p:cNvPr id="162823" name="Freeform 20"/>
            <p:cNvSpPr>
              <a:spLocks/>
            </p:cNvSpPr>
            <p:nvPr/>
          </p:nvSpPr>
          <p:spPr bwMode="gray">
            <a:xfrm>
              <a:off x="10924" y="10199"/>
              <a:ext cx="747" cy="1105"/>
            </a:xfrm>
            <a:custGeom>
              <a:avLst/>
              <a:gdLst>
                <a:gd name="T0" fmla="*/ 501 w 308"/>
                <a:gd name="T1" fmla="*/ 237 h 442"/>
                <a:gd name="T2" fmla="*/ 0 w 308"/>
                <a:gd name="T3" fmla="*/ 873 h 442"/>
                <a:gd name="T4" fmla="*/ 0 w 308"/>
                <a:gd name="T5" fmla="*/ 563 h 442"/>
                <a:gd name="T6" fmla="*/ 501 w 308"/>
                <a:gd name="T7" fmla="*/ 0 h 442"/>
                <a:gd name="T8" fmla="*/ 501 w 308"/>
                <a:gd name="T9" fmla="*/ 237 h 442"/>
                <a:gd name="T10" fmla="*/ 0 60000 65536"/>
                <a:gd name="T11" fmla="*/ 0 60000 65536"/>
                <a:gd name="T12" fmla="*/ 0 60000 65536"/>
                <a:gd name="T13" fmla="*/ 0 60000 65536"/>
                <a:gd name="T14" fmla="*/ 0 60000 65536"/>
                <a:gd name="T15" fmla="*/ 0 w 308"/>
                <a:gd name="T16" fmla="*/ 0 h 442"/>
                <a:gd name="T17" fmla="*/ 308 w 308"/>
                <a:gd name="T18" fmla="*/ 442 h 442"/>
              </a:gdLst>
              <a:ahLst/>
              <a:cxnLst>
                <a:cxn ang="T10">
                  <a:pos x="T0" y="T1"/>
                </a:cxn>
                <a:cxn ang="T11">
                  <a:pos x="T2" y="T3"/>
                </a:cxn>
                <a:cxn ang="T12">
                  <a:pos x="T4" y="T5"/>
                </a:cxn>
                <a:cxn ang="T13">
                  <a:pos x="T6" y="T7"/>
                </a:cxn>
                <a:cxn ang="T14">
                  <a:pos x="T8" y="T9"/>
                </a:cxn>
              </a:cxnLst>
              <a:rect l="T15" t="T16" r="T17" b="T18"/>
              <a:pathLst>
                <a:path w="308" h="442">
                  <a:moveTo>
                    <a:pt x="308" y="120"/>
                  </a:moveTo>
                  <a:lnTo>
                    <a:pt x="0" y="442"/>
                  </a:lnTo>
                  <a:lnTo>
                    <a:pt x="0" y="286"/>
                  </a:lnTo>
                  <a:lnTo>
                    <a:pt x="308" y="0"/>
                  </a:lnTo>
                  <a:lnTo>
                    <a:pt x="308" y="120"/>
                  </a:lnTo>
                  <a:close/>
                </a:path>
              </a:pathLst>
            </a:custGeom>
            <a:gradFill rotWithShape="1">
              <a:gsLst>
                <a:gs pos="0">
                  <a:srgbClr val="230744"/>
                </a:gs>
                <a:gs pos="50000">
                  <a:srgbClr val="4B1092"/>
                </a:gs>
                <a:gs pos="100000">
                  <a:srgbClr val="230744"/>
                </a:gs>
              </a:gsLst>
              <a:lin ang="2700000" scaled="1"/>
            </a:gradFill>
            <a:ln w="0">
              <a:noFill/>
              <a:round/>
              <a:headEnd/>
              <a:tailEnd/>
            </a:ln>
          </p:spPr>
          <p:txBody>
            <a:bodyPr lIns="71323" tIns="35662" rIns="71323" bIns="35662"/>
            <a:lstStyle/>
            <a:p>
              <a:endParaRPr lang="en-US" b="0"/>
            </a:p>
          </p:txBody>
        </p:sp>
        <p:sp>
          <p:nvSpPr>
            <p:cNvPr id="162824" name="Freeform 21"/>
            <p:cNvSpPr>
              <a:spLocks/>
            </p:cNvSpPr>
            <p:nvPr/>
          </p:nvSpPr>
          <p:spPr bwMode="gray">
            <a:xfrm>
              <a:off x="7018" y="10199"/>
              <a:ext cx="4662" cy="709"/>
            </a:xfrm>
            <a:custGeom>
              <a:avLst/>
              <a:gdLst>
                <a:gd name="T0" fmla="*/ 2641 w 1920"/>
                <a:gd name="T1" fmla="*/ 559 h 284"/>
                <a:gd name="T2" fmla="*/ 0 w 1920"/>
                <a:gd name="T3" fmla="*/ 559 h 284"/>
                <a:gd name="T4" fmla="*/ 731 w 1920"/>
                <a:gd name="T5" fmla="*/ 0 h 284"/>
                <a:gd name="T6" fmla="*/ 3146 w 1920"/>
                <a:gd name="T7" fmla="*/ 0 h 284"/>
                <a:gd name="T8" fmla="*/ 2641 w 1920"/>
                <a:gd name="T9" fmla="*/ 559 h 284"/>
                <a:gd name="T10" fmla="*/ 0 60000 65536"/>
                <a:gd name="T11" fmla="*/ 0 60000 65536"/>
                <a:gd name="T12" fmla="*/ 0 60000 65536"/>
                <a:gd name="T13" fmla="*/ 0 60000 65536"/>
                <a:gd name="T14" fmla="*/ 0 60000 65536"/>
                <a:gd name="T15" fmla="*/ 0 w 1920"/>
                <a:gd name="T16" fmla="*/ 0 h 284"/>
                <a:gd name="T17" fmla="*/ 1920 w 1920"/>
                <a:gd name="T18" fmla="*/ 284 h 284"/>
              </a:gdLst>
              <a:ahLst/>
              <a:cxnLst>
                <a:cxn ang="T10">
                  <a:pos x="T0" y="T1"/>
                </a:cxn>
                <a:cxn ang="T11">
                  <a:pos x="T2" y="T3"/>
                </a:cxn>
                <a:cxn ang="T12">
                  <a:pos x="T4" y="T5"/>
                </a:cxn>
                <a:cxn ang="T13">
                  <a:pos x="T6" y="T7"/>
                </a:cxn>
                <a:cxn ang="T14">
                  <a:pos x="T8" y="T9"/>
                </a:cxn>
              </a:cxnLst>
              <a:rect l="T15" t="T16" r="T17" b="T18"/>
              <a:pathLst>
                <a:path w="1920" h="284">
                  <a:moveTo>
                    <a:pt x="1612" y="284"/>
                  </a:moveTo>
                  <a:lnTo>
                    <a:pt x="0" y="284"/>
                  </a:lnTo>
                  <a:lnTo>
                    <a:pt x="446" y="0"/>
                  </a:lnTo>
                  <a:lnTo>
                    <a:pt x="1920" y="0"/>
                  </a:lnTo>
                  <a:lnTo>
                    <a:pt x="1612" y="284"/>
                  </a:lnTo>
                  <a:close/>
                </a:path>
              </a:pathLst>
            </a:custGeom>
            <a:solidFill>
              <a:srgbClr val="A77BFF"/>
            </a:solidFill>
            <a:ln w="0">
              <a:noFill/>
              <a:round/>
              <a:headEnd/>
              <a:tailEnd/>
            </a:ln>
          </p:spPr>
          <p:txBody>
            <a:bodyPr lIns="71323" tIns="35662" rIns="71323" bIns="35662"/>
            <a:lstStyle/>
            <a:p>
              <a:endParaRPr lang="en-US" b="0"/>
            </a:p>
          </p:txBody>
        </p:sp>
        <p:sp>
          <p:nvSpPr>
            <p:cNvPr id="162825" name="Freeform 22"/>
            <p:cNvSpPr>
              <a:spLocks/>
            </p:cNvSpPr>
            <p:nvPr/>
          </p:nvSpPr>
          <p:spPr bwMode="gray">
            <a:xfrm>
              <a:off x="10172" y="11290"/>
              <a:ext cx="744" cy="1109"/>
            </a:xfrm>
            <a:custGeom>
              <a:avLst/>
              <a:gdLst>
                <a:gd name="T0" fmla="*/ 505 w 306"/>
                <a:gd name="T1" fmla="*/ 242 h 444"/>
                <a:gd name="T2" fmla="*/ 0 w 306"/>
                <a:gd name="T3" fmla="*/ 878 h 444"/>
                <a:gd name="T4" fmla="*/ 0 w 306"/>
                <a:gd name="T5" fmla="*/ 564 h 444"/>
                <a:gd name="T6" fmla="*/ 505 w 306"/>
                <a:gd name="T7" fmla="*/ 0 h 444"/>
                <a:gd name="T8" fmla="*/ 505 w 306"/>
                <a:gd name="T9" fmla="*/ 242 h 444"/>
                <a:gd name="T10" fmla="*/ 0 60000 65536"/>
                <a:gd name="T11" fmla="*/ 0 60000 65536"/>
                <a:gd name="T12" fmla="*/ 0 60000 65536"/>
                <a:gd name="T13" fmla="*/ 0 60000 65536"/>
                <a:gd name="T14" fmla="*/ 0 60000 65536"/>
                <a:gd name="T15" fmla="*/ 0 w 306"/>
                <a:gd name="T16" fmla="*/ 0 h 444"/>
                <a:gd name="T17" fmla="*/ 306 w 306"/>
                <a:gd name="T18" fmla="*/ 444 h 444"/>
              </a:gdLst>
              <a:ahLst/>
              <a:cxnLst>
                <a:cxn ang="T10">
                  <a:pos x="T0" y="T1"/>
                </a:cxn>
                <a:cxn ang="T11">
                  <a:pos x="T2" y="T3"/>
                </a:cxn>
                <a:cxn ang="T12">
                  <a:pos x="T4" y="T5"/>
                </a:cxn>
                <a:cxn ang="T13">
                  <a:pos x="T6" y="T7"/>
                </a:cxn>
                <a:cxn ang="T14">
                  <a:pos x="T8" y="T9"/>
                </a:cxn>
              </a:cxnLst>
              <a:rect l="T15" t="T16" r="T17" b="T18"/>
              <a:pathLst>
                <a:path w="306" h="444">
                  <a:moveTo>
                    <a:pt x="306" y="122"/>
                  </a:moveTo>
                  <a:lnTo>
                    <a:pt x="0" y="444"/>
                  </a:lnTo>
                  <a:lnTo>
                    <a:pt x="0" y="286"/>
                  </a:lnTo>
                  <a:lnTo>
                    <a:pt x="306" y="0"/>
                  </a:lnTo>
                  <a:lnTo>
                    <a:pt x="306" y="122"/>
                  </a:lnTo>
                  <a:close/>
                </a:path>
              </a:pathLst>
            </a:custGeom>
            <a:solidFill>
              <a:srgbClr val="FFCC66"/>
            </a:solidFill>
            <a:ln w="0">
              <a:noFill/>
              <a:round/>
              <a:headEnd/>
              <a:tailEnd/>
            </a:ln>
          </p:spPr>
          <p:txBody>
            <a:bodyPr lIns="71323" tIns="35662" rIns="71323" bIns="35662"/>
            <a:lstStyle/>
            <a:p>
              <a:endParaRPr lang="en-US" b="0"/>
            </a:p>
          </p:txBody>
        </p:sp>
        <p:sp>
          <p:nvSpPr>
            <p:cNvPr id="162826" name="Freeform 23"/>
            <p:cNvSpPr>
              <a:spLocks/>
            </p:cNvSpPr>
            <p:nvPr/>
          </p:nvSpPr>
          <p:spPr bwMode="gray">
            <a:xfrm>
              <a:off x="9422" y="12384"/>
              <a:ext cx="750" cy="1108"/>
            </a:xfrm>
            <a:custGeom>
              <a:avLst/>
              <a:gdLst>
                <a:gd name="T0" fmla="*/ 507 w 308"/>
                <a:gd name="T1" fmla="*/ 242 h 444"/>
                <a:gd name="T2" fmla="*/ 0 w 308"/>
                <a:gd name="T3" fmla="*/ 878 h 444"/>
                <a:gd name="T4" fmla="*/ 0 w 308"/>
                <a:gd name="T5" fmla="*/ 564 h 444"/>
                <a:gd name="T6" fmla="*/ 507 w 308"/>
                <a:gd name="T7" fmla="*/ 0 h 444"/>
                <a:gd name="T8" fmla="*/ 507 w 308"/>
                <a:gd name="T9" fmla="*/ 242 h 444"/>
                <a:gd name="T10" fmla="*/ 0 60000 65536"/>
                <a:gd name="T11" fmla="*/ 0 60000 65536"/>
                <a:gd name="T12" fmla="*/ 0 60000 65536"/>
                <a:gd name="T13" fmla="*/ 0 60000 65536"/>
                <a:gd name="T14" fmla="*/ 0 60000 65536"/>
                <a:gd name="T15" fmla="*/ 0 w 308"/>
                <a:gd name="T16" fmla="*/ 0 h 444"/>
                <a:gd name="T17" fmla="*/ 308 w 308"/>
                <a:gd name="T18" fmla="*/ 444 h 444"/>
              </a:gdLst>
              <a:ahLst/>
              <a:cxnLst>
                <a:cxn ang="T10">
                  <a:pos x="T0" y="T1"/>
                </a:cxn>
                <a:cxn ang="T11">
                  <a:pos x="T2" y="T3"/>
                </a:cxn>
                <a:cxn ang="T12">
                  <a:pos x="T4" y="T5"/>
                </a:cxn>
                <a:cxn ang="T13">
                  <a:pos x="T6" y="T7"/>
                </a:cxn>
                <a:cxn ang="T14">
                  <a:pos x="T8" y="T9"/>
                </a:cxn>
              </a:cxnLst>
              <a:rect l="T15" t="T16" r="T17" b="T18"/>
              <a:pathLst>
                <a:path w="308" h="444">
                  <a:moveTo>
                    <a:pt x="308" y="122"/>
                  </a:moveTo>
                  <a:lnTo>
                    <a:pt x="0" y="444"/>
                  </a:lnTo>
                  <a:lnTo>
                    <a:pt x="0" y="286"/>
                  </a:lnTo>
                  <a:lnTo>
                    <a:pt x="308" y="0"/>
                  </a:lnTo>
                  <a:lnTo>
                    <a:pt x="308" y="122"/>
                  </a:lnTo>
                  <a:close/>
                </a:path>
              </a:pathLst>
            </a:custGeom>
            <a:solidFill>
              <a:srgbClr val="99CC00"/>
            </a:solidFill>
            <a:ln w="0">
              <a:noFill/>
              <a:round/>
              <a:headEnd/>
              <a:tailEnd/>
            </a:ln>
          </p:spPr>
          <p:txBody>
            <a:bodyPr lIns="71323" tIns="35662" rIns="71323" bIns="35662"/>
            <a:lstStyle/>
            <a:p>
              <a:endParaRPr lang="en-US" b="0"/>
            </a:p>
          </p:txBody>
        </p:sp>
        <p:sp>
          <p:nvSpPr>
            <p:cNvPr id="162827" name="Freeform 24"/>
            <p:cNvSpPr>
              <a:spLocks/>
            </p:cNvSpPr>
            <p:nvPr/>
          </p:nvSpPr>
          <p:spPr bwMode="gray">
            <a:xfrm>
              <a:off x="4874" y="12390"/>
              <a:ext cx="5298" cy="709"/>
            </a:xfrm>
            <a:custGeom>
              <a:avLst/>
              <a:gdLst>
                <a:gd name="T0" fmla="*/ 3075 w 2180"/>
                <a:gd name="T1" fmla="*/ 560 h 284"/>
                <a:gd name="T2" fmla="*/ 0 w 2180"/>
                <a:gd name="T3" fmla="*/ 560 h 284"/>
                <a:gd name="T4" fmla="*/ 732 w 2180"/>
                <a:gd name="T5" fmla="*/ 0 h 284"/>
                <a:gd name="T6" fmla="*/ 3580 w 2180"/>
                <a:gd name="T7" fmla="*/ 0 h 284"/>
                <a:gd name="T8" fmla="*/ 3075 w 2180"/>
                <a:gd name="T9" fmla="*/ 560 h 284"/>
                <a:gd name="T10" fmla="*/ 0 60000 65536"/>
                <a:gd name="T11" fmla="*/ 0 60000 65536"/>
                <a:gd name="T12" fmla="*/ 0 60000 65536"/>
                <a:gd name="T13" fmla="*/ 0 60000 65536"/>
                <a:gd name="T14" fmla="*/ 0 60000 65536"/>
                <a:gd name="T15" fmla="*/ 0 w 2180"/>
                <a:gd name="T16" fmla="*/ 0 h 284"/>
                <a:gd name="T17" fmla="*/ 2180 w 2180"/>
                <a:gd name="T18" fmla="*/ 284 h 284"/>
              </a:gdLst>
              <a:ahLst/>
              <a:cxnLst>
                <a:cxn ang="T10">
                  <a:pos x="T0" y="T1"/>
                </a:cxn>
                <a:cxn ang="T11">
                  <a:pos x="T2" y="T3"/>
                </a:cxn>
                <a:cxn ang="T12">
                  <a:pos x="T4" y="T5"/>
                </a:cxn>
                <a:cxn ang="T13">
                  <a:pos x="T6" y="T7"/>
                </a:cxn>
                <a:cxn ang="T14">
                  <a:pos x="T8" y="T9"/>
                </a:cxn>
              </a:cxnLst>
              <a:rect l="T15" t="T16" r="T17" b="T18"/>
              <a:pathLst>
                <a:path w="2180" h="284">
                  <a:moveTo>
                    <a:pt x="1872" y="284"/>
                  </a:moveTo>
                  <a:lnTo>
                    <a:pt x="0" y="284"/>
                  </a:lnTo>
                  <a:lnTo>
                    <a:pt x="446" y="0"/>
                  </a:lnTo>
                  <a:lnTo>
                    <a:pt x="2180" y="0"/>
                  </a:lnTo>
                  <a:lnTo>
                    <a:pt x="1872" y="284"/>
                  </a:lnTo>
                  <a:close/>
                </a:path>
              </a:pathLst>
            </a:custGeom>
            <a:solidFill>
              <a:srgbClr val="66FF33"/>
            </a:solidFill>
            <a:ln w="0">
              <a:noFill/>
              <a:round/>
              <a:headEnd/>
              <a:tailEnd/>
            </a:ln>
          </p:spPr>
          <p:txBody>
            <a:bodyPr lIns="71323" tIns="35662" rIns="71323" bIns="35662"/>
            <a:lstStyle/>
            <a:p>
              <a:endParaRPr lang="en-US" b="0"/>
            </a:p>
          </p:txBody>
        </p:sp>
        <p:sp>
          <p:nvSpPr>
            <p:cNvPr id="162828" name="Rectangle 36"/>
            <p:cNvSpPr>
              <a:spLocks noChangeArrowheads="1"/>
            </p:cNvSpPr>
            <p:nvPr/>
          </p:nvSpPr>
          <p:spPr bwMode="gray">
            <a:xfrm>
              <a:off x="7020" y="10908"/>
              <a:ext cx="3912" cy="391"/>
            </a:xfrm>
            <a:prstGeom prst="rect">
              <a:avLst/>
            </a:prstGeom>
            <a:gradFill rotWithShape="1">
              <a:gsLst>
                <a:gs pos="0">
                  <a:srgbClr val="5D2FB9"/>
                </a:gs>
                <a:gs pos="50000">
                  <a:srgbClr val="8041FF"/>
                </a:gs>
                <a:gs pos="100000">
                  <a:srgbClr val="5D2FB9"/>
                </a:gs>
              </a:gsLst>
              <a:lin ang="2700000" scaled="1"/>
            </a:gradFill>
            <a:ln w="9525">
              <a:noFill/>
              <a:miter lim="800000"/>
              <a:headEnd/>
              <a:tailEnd/>
            </a:ln>
          </p:spPr>
          <p:txBody>
            <a:bodyPr lIns="71323" tIns="35662" rIns="71323" bIns="35662" anchor="ctr"/>
            <a:lstStyle/>
            <a:p>
              <a:pPr algn="ctr"/>
              <a:endParaRPr lang="en-US" b="0"/>
            </a:p>
          </p:txBody>
        </p:sp>
        <p:sp>
          <p:nvSpPr>
            <p:cNvPr id="162829" name="Freeform 37"/>
            <p:cNvSpPr>
              <a:spLocks/>
            </p:cNvSpPr>
            <p:nvPr/>
          </p:nvSpPr>
          <p:spPr bwMode="gray">
            <a:xfrm>
              <a:off x="5946" y="11290"/>
              <a:ext cx="4977" cy="713"/>
            </a:xfrm>
            <a:custGeom>
              <a:avLst/>
              <a:gdLst>
                <a:gd name="T0" fmla="*/ 2859 w 2048"/>
                <a:gd name="T1" fmla="*/ 563 h 286"/>
                <a:gd name="T2" fmla="*/ 0 w 2048"/>
                <a:gd name="T3" fmla="*/ 563 h 286"/>
                <a:gd name="T4" fmla="*/ 731 w 2048"/>
                <a:gd name="T5" fmla="*/ 0 h 286"/>
                <a:gd name="T6" fmla="*/ 3361 w 2048"/>
                <a:gd name="T7" fmla="*/ 0 h 286"/>
                <a:gd name="T8" fmla="*/ 2859 w 2048"/>
                <a:gd name="T9" fmla="*/ 563 h 286"/>
                <a:gd name="T10" fmla="*/ 0 60000 65536"/>
                <a:gd name="T11" fmla="*/ 0 60000 65536"/>
                <a:gd name="T12" fmla="*/ 0 60000 65536"/>
                <a:gd name="T13" fmla="*/ 0 60000 65536"/>
                <a:gd name="T14" fmla="*/ 0 60000 65536"/>
                <a:gd name="T15" fmla="*/ 0 w 2048"/>
                <a:gd name="T16" fmla="*/ 0 h 286"/>
                <a:gd name="T17" fmla="*/ 2048 w 2048"/>
                <a:gd name="T18" fmla="*/ 286 h 286"/>
              </a:gdLst>
              <a:ahLst/>
              <a:cxnLst>
                <a:cxn ang="T10">
                  <a:pos x="T0" y="T1"/>
                </a:cxn>
                <a:cxn ang="T11">
                  <a:pos x="T2" y="T3"/>
                </a:cxn>
                <a:cxn ang="T12">
                  <a:pos x="T4" y="T5"/>
                </a:cxn>
                <a:cxn ang="T13">
                  <a:pos x="T6" y="T7"/>
                </a:cxn>
                <a:cxn ang="T14">
                  <a:pos x="T8" y="T9"/>
                </a:cxn>
              </a:cxnLst>
              <a:rect l="T15" t="T16" r="T17" b="T18"/>
              <a:pathLst>
                <a:path w="2048" h="286">
                  <a:moveTo>
                    <a:pt x="1742" y="286"/>
                  </a:moveTo>
                  <a:lnTo>
                    <a:pt x="0" y="286"/>
                  </a:lnTo>
                  <a:lnTo>
                    <a:pt x="446" y="0"/>
                  </a:lnTo>
                  <a:lnTo>
                    <a:pt x="2048" y="0"/>
                  </a:lnTo>
                  <a:lnTo>
                    <a:pt x="1742" y="286"/>
                  </a:lnTo>
                  <a:close/>
                </a:path>
              </a:pathLst>
            </a:custGeom>
            <a:solidFill>
              <a:srgbClr val="FFFF66"/>
            </a:solidFill>
            <a:ln w="0">
              <a:noFill/>
              <a:round/>
              <a:headEnd/>
              <a:tailEnd/>
            </a:ln>
          </p:spPr>
          <p:txBody>
            <a:bodyPr lIns="71323" tIns="35662" rIns="71323" bIns="35662"/>
            <a:lstStyle/>
            <a:p>
              <a:endParaRPr lang="en-US" b="0"/>
            </a:p>
          </p:txBody>
        </p:sp>
        <p:sp>
          <p:nvSpPr>
            <p:cNvPr id="162830" name="Rectangle 38"/>
            <p:cNvSpPr>
              <a:spLocks noChangeArrowheads="1"/>
            </p:cNvSpPr>
            <p:nvPr/>
          </p:nvSpPr>
          <p:spPr bwMode="gray">
            <a:xfrm>
              <a:off x="5949" y="12003"/>
              <a:ext cx="4238" cy="391"/>
            </a:xfrm>
            <a:prstGeom prst="rect">
              <a:avLst/>
            </a:prstGeom>
            <a:solidFill>
              <a:srgbClr val="FFCC66"/>
            </a:solidFill>
            <a:ln w="9525">
              <a:noFill/>
              <a:miter lim="800000"/>
              <a:headEnd/>
              <a:tailEnd/>
            </a:ln>
          </p:spPr>
          <p:txBody>
            <a:bodyPr lIns="71323" tIns="35662" rIns="71323" bIns="35662" anchor="ctr"/>
            <a:lstStyle/>
            <a:p>
              <a:pPr algn="ctr"/>
              <a:endParaRPr lang="en-US" b="0"/>
            </a:p>
          </p:txBody>
        </p:sp>
        <p:sp>
          <p:nvSpPr>
            <p:cNvPr id="162831" name="Rectangle 39"/>
            <p:cNvSpPr>
              <a:spLocks noChangeArrowheads="1"/>
            </p:cNvSpPr>
            <p:nvPr/>
          </p:nvSpPr>
          <p:spPr bwMode="gray">
            <a:xfrm>
              <a:off x="4871" y="13099"/>
              <a:ext cx="4563" cy="389"/>
            </a:xfrm>
            <a:prstGeom prst="rect">
              <a:avLst/>
            </a:prstGeom>
            <a:solidFill>
              <a:srgbClr val="99CC00"/>
            </a:solidFill>
            <a:ln w="9525">
              <a:noFill/>
              <a:miter lim="800000"/>
              <a:headEnd/>
              <a:tailEnd/>
            </a:ln>
          </p:spPr>
          <p:txBody>
            <a:bodyPr lIns="71323" tIns="35662" rIns="71323" bIns="35662" anchor="ctr"/>
            <a:lstStyle/>
            <a:p>
              <a:pPr algn="ctr"/>
              <a:endParaRPr lang="en-US" b="0"/>
            </a:p>
          </p:txBody>
        </p:sp>
        <p:sp>
          <p:nvSpPr>
            <p:cNvPr id="162832" name="Text Box 41"/>
            <p:cNvSpPr txBox="1">
              <a:spLocks noChangeArrowheads="1"/>
            </p:cNvSpPr>
            <p:nvPr/>
          </p:nvSpPr>
          <p:spPr bwMode="invGray">
            <a:xfrm>
              <a:off x="5378" y="10108"/>
              <a:ext cx="2302" cy="725"/>
            </a:xfrm>
            <a:prstGeom prst="rect">
              <a:avLst/>
            </a:prstGeom>
            <a:noFill/>
            <a:ln w="9525">
              <a:noFill/>
              <a:miter lim="800000"/>
              <a:headEnd/>
              <a:tailEnd/>
            </a:ln>
          </p:spPr>
          <p:txBody>
            <a:bodyPr lIns="71323" tIns="35662" rIns="71323" bIns="35662"/>
            <a:lstStyle/>
            <a:p>
              <a:r>
                <a:rPr lang="en-US" sz="1100">
                  <a:latin typeface="Verdana" pitchFamily="34" charset="0"/>
                </a:rPr>
                <a:t>AGOSTO 2006 </a:t>
              </a:r>
            </a:p>
            <a:p>
              <a:r>
                <a:rPr lang="en-US" sz="1100">
                  <a:latin typeface="Verdana" pitchFamily="34" charset="0"/>
                </a:rPr>
                <a:t>JULIO 2007</a:t>
              </a:r>
              <a:endParaRPr lang="es-ES" b="0"/>
            </a:p>
          </p:txBody>
        </p:sp>
        <p:sp>
          <p:nvSpPr>
            <p:cNvPr id="162833" name="Text Box 42"/>
            <p:cNvSpPr txBox="1">
              <a:spLocks noChangeArrowheads="1"/>
            </p:cNvSpPr>
            <p:nvPr/>
          </p:nvSpPr>
          <p:spPr bwMode="invGray">
            <a:xfrm>
              <a:off x="4471" y="11117"/>
              <a:ext cx="2087" cy="725"/>
            </a:xfrm>
            <a:prstGeom prst="rect">
              <a:avLst/>
            </a:prstGeom>
            <a:noFill/>
            <a:ln w="9525">
              <a:noFill/>
              <a:miter lim="800000"/>
              <a:headEnd/>
              <a:tailEnd/>
            </a:ln>
          </p:spPr>
          <p:txBody>
            <a:bodyPr lIns="71323" tIns="35662" rIns="71323" bIns="35662"/>
            <a:lstStyle/>
            <a:p>
              <a:r>
                <a:rPr lang="en-US" sz="1100">
                  <a:latin typeface="Verdana" pitchFamily="34" charset="0"/>
                </a:rPr>
                <a:t>ENERO 2005 </a:t>
              </a:r>
            </a:p>
            <a:p>
              <a:r>
                <a:rPr lang="en-US" sz="1100">
                  <a:latin typeface="Verdana" pitchFamily="34" charset="0"/>
                </a:rPr>
                <a:t>JULIO 2006</a:t>
              </a:r>
              <a:endParaRPr lang="es-ES" b="0"/>
            </a:p>
          </p:txBody>
        </p:sp>
        <p:sp>
          <p:nvSpPr>
            <p:cNvPr id="162834" name="Text Box 43"/>
            <p:cNvSpPr txBox="1">
              <a:spLocks noChangeArrowheads="1"/>
            </p:cNvSpPr>
            <p:nvPr/>
          </p:nvSpPr>
          <p:spPr bwMode="invGray">
            <a:xfrm>
              <a:off x="2758" y="12326"/>
              <a:ext cx="3390" cy="724"/>
            </a:xfrm>
            <a:prstGeom prst="rect">
              <a:avLst/>
            </a:prstGeom>
            <a:noFill/>
            <a:ln w="9525">
              <a:noFill/>
              <a:miter lim="800000"/>
              <a:headEnd/>
              <a:tailEnd/>
            </a:ln>
          </p:spPr>
          <p:txBody>
            <a:bodyPr lIns="71323" tIns="35662" rIns="71323" bIns="35662"/>
            <a:lstStyle/>
            <a:p>
              <a:r>
                <a:rPr lang="en-US" sz="1100">
                  <a:latin typeface="Verdana" pitchFamily="34" charset="0"/>
                </a:rPr>
                <a:t>OCTUBRE 2003</a:t>
              </a:r>
            </a:p>
            <a:p>
              <a:r>
                <a:rPr lang="en-US" sz="1100">
                  <a:latin typeface="Verdana" pitchFamily="34" charset="0"/>
                </a:rPr>
                <a:t>DICIEMBRE 2004</a:t>
              </a:r>
              <a:endParaRPr lang="es-ES" b="0"/>
            </a:p>
          </p:txBody>
        </p:sp>
        <p:sp>
          <p:nvSpPr>
            <p:cNvPr id="162835" name="Text Box 19"/>
            <p:cNvSpPr txBox="1">
              <a:spLocks noChangeArrowheads="1"/>
            </p:cNvSpPr>
            <p:nvPr/>
          </p:nvSpPr>
          <p:spPr bwMode="auto">
            <a:xfrm>
              <a:off x="6689" y="12529"/>
              <a:ext cx="2534" cy="554"/>
            </a:xfrm>
            <a:prstGeom prst="rect">
              <a:avLst/>
            </a:prstGeom>
            <a:noFill/>
            <a:ln w="9525">
              <a:noFill/>
              <a:miter lim="800000"/>
              <a:headEnd/>
              <a:tailEnd/>
            </a:ln>
          </p:spPr>
          <p:txBody>
            <a:bodyPr lIns="71323" tIns="35662" rIns="71323" bIns="35662"/>
            <a:lstStyle/>
            <a:p>
              <a:r>
                <a:rPr lang="es-ES" sz="1500" b="0">
                  <a:solidFill>
                    <a:srgbClr val="333399"/>
                  </a:solidFill>
                  <a:latin typeface="Antique Olive Compact" pitchFamily="34" charset="0"/>
                </a:rPr>
                <a:t>FASE 1 </a:t>
              </a:r>
              <a:endParaRPr lang="es-ES" b="0"/>
            </a:p>
          </p:txBody>
        </p:sp>
        <p:sp>
          <p:nvSpPr>
            <p:cNvPr id="162836" name="Text Box 20"/>
            <p:cNvSpPr txBox="1">
              <a:spLocks noChangeArrowheads="1"/>
            </p:cNvSpPr>
            <p:nvPr/>
          </p:nvSpPr>
          <p:spPr bwMode="auto">
            <a:xfrm>
              <a:off x="7496" y="11419"/>
              <a:ext cx="2547" cy="556"/>
            </a:xfrm>
            <a:prstGeom prst="rect">
              <a:avLst/>
            </a:prstGeom>
            <a:noFill/>
            <a:ln w="9525">
              <a:noFill/>
              <a:miter lim="800000"/>
              <a:headEnd/>
              <a:tailEnd/>
            </a:ln>
          </p:spPr>
          <p:txBody>
            <a:bodyPr lIns="71323" tIns="35662" rIns="71323" bIns="35662"/>
            <a:lstStyle/>
            <a:p>
              <a:r>
                <a:rPr lang="es-ES" sz="1500" b="0">
                  <a:solidFill>
                    <a:srgbClr val="333399"/>
                  </a:solidFill>
                  <a:latin typeface="Antique Olive Compact" pitchFamily="34" charset="0"/>
                </a:rPr>
                <a:t>FASE II</a:t>
              </a:r>
              <a:endParaRPr lang="es-ES" b="0"/>
            </a:p>
          </p:txBody>
        </p:sp>
        <p:sp>
          <p:nvSpPr>
            <p:cNvPr id="162837" name="Text Box 21"/>
            <p:cNvSpPr txBox="1">
              <a:spLocks noChangeArrowheads="1"/>
            </p:cNvSpPr>
            <p:nvPr/>
          </p:nvSpPr>
          <p:spPr bwMode="auto">
            <a:xfrm>
              <a:off x="8403" y="10310"/>
              <a:ext cx="2255" cy="556"/>
            </a:xfrm>
            <a:prstGeom prst="rect">
              <a:avLst/>
            </a:prstGeom>
            <a:noFill/>
            <a:ln w="9525">
              <a:noFill/>
              <a:miter lim="800000"/>
              <a:headEnd/>
              <a:tailEnd/>
            </a:ln>
          </p:spPr>
          <p:txBody>
            <a:bodyPr lIns="71323" tIns="35662" rIns="71323" bIns="35662"/>
            <a:lstStyle/>
            <a:p>
              <a:r>
                <a:rPr lang="es-ES" sz="1500" b="0">
                  <a:solidFill>
                    <a:srgbClr val="333399"/>
                  </a:solidFill>
                  <a:latin typeface="Antique Olive Compact" pitchFamily="34" charset="0"/>
                </a:rPr>
                <a:t>FASE III</a:t>
              </a:r>
              <a:endParaRPr lang="es-ES" b="0"/>
            </a:p>
          </p:txBody>
        </p:sp>
        <p:sp>
          <p:nvSpPr>
            <p:cNvPr id="162838" name="Line 22"/>
            <p:cNvSpPr>
              <a:spLocks noChangeShapeType="1"/>
            </p:cNvSpPr>
            <p:nvPr/>
          </p:nvSpPr>
          <p:spPr bwMode="auto">
            <a:xfrm flipH="1" flipV="1">
              <a:off x="2253" y="9704"/>
              <a:ext cx="100" cy="3733"/>
            </a:xfrm>
            <a:prstGeom prst="line">
              <a:avLst/>
            </a:prstGeom>
            <a:noFill/>
            <a:ln w="38100">
              <a:solidFill>
                <a:srgbClr val="000000"/>
              </a:solidFill>
              <a:round/>
              <a:headEnd/>
              <a:tailEnd type="triangle" w="med" len="med"/>
            </a:ln>
          </p:spPr>
          <p:txBody>
            <a:bodyPr/>
            <a:lstStyle/>
            <a:p>
              <a:endParaRPr lang="en-US"/>
            </a:p>
          </p:txBody>
        </p:sp>
        <p:sp>
          <p:nvSpPr>
            <p:cNvPr id="162839" name="Line 23"/>
            <p:cNvSpPr>
              <a:spLocks noChangeShapeType="1"/>
            </p:cNvSpPr>
            <p:nvPr/>
          </p:nvSpPr>
          <p:spPr bwMode="auto">
            <a:xfrm>
              <a:off x="2353" y="13434"/>
              <a:ext cx="7763" cy="0"/>
            </a:xfrm>
            <a:prstGeom prst="line">
              <a:avLst/>
            </a:prstGeom>
            <a:noFill/>
            <a:ln w="38100">
              <a:noFill/>
              <a:round/>
              <a:headEnd/>
              <a:tailEnd type="triangle" w="med" len="med"/>
            </a:ln>
          </p:spPr>
          <p:txBody>
            <a:bodyPr/>
            <a:lstStyle/>
            <a:p>
              <a:endParaRPr lang="en-US"/>
            </a:p>
          </p:txBody>
        </p:sp>
        <p:sp>
          <p:nvSpPr>
            <p:cNvPr id="162840" name="Line 24"/>
            <p:cNvSpPr>
              <a:spLocks noChangeShapeType="1"/>
            </p:cNvSpPr>
            <p:nvPr/>
          </p:nvSpPr>
          <p:spPr bwMode="auto">
            <a:xfrm>
              <a:off x="2353" y="10510"/>
              <a:ext cx="3025" cy="0"/>
            </a:xfrm>
            <a:prstGeom prst="line">
              <a:avLst/>
            </a:prstGeom>
            <a:noFill/>
            <a:ln w="9525">
              <a:solidFill>
                <a:srgbClr val="000000"/>
              </a:solidFill>
              <a:round/>
              <a:headEnd/>
              <a:tailEnd/>
            </a:ln>
          </p:spPr>
          <p:txBody>
            <a:bodyPr/>
            <a:lstStyle/>
            <a:p>
              <a:endParaRPr lang="en-US"/>
            </a:p>
          </p:txBody>
        </p:sp>
        <p:sp>
          <p:nvSpPr>
            <p:cNvPr id="162841" name="Line 25"/>
            <p:cNvSpPr>
              <a:spLocks noChangeShapeType="1"/>
            </p:cNvSpPr>
            <p:nvPr/>
          </p:nvSpPr>
          <p:spPr bwMode="auto">
            <a:xfrm>
              <a:off x="2355" y="11419"/>
              <a:ext cx="2116" cy="0"/>
            </a:xfrm>
            <a:prstGeom prst="line">
              <a:avLst/>
            </a:prstGeom>
            <a:noFill/>
            <a:ln w="9525">
              <a:solidFill>
                <a:srgbClr val="000000"/>
              </a:solidFill>
              <a:round/>
              <a:headEnd/>
              <a:tailEnd/>
            </a:ln>
          </p:spPr>
          <p:txBody>
            <a:bodyPr/>
            <a:lstStyle/>
            <a:p>
              <a:endParaRPr lang="en-US"/>
            </a:p>
          </p:txBody>
        </p:sp>
        <p:sp>
          <p:nvSpPr>
            <p:cNvPr id="162842" name="Line 26"/>
            <p:cNvSpPr>
              <a:spLocks noChangeShapeType="1"/>
            </p:cNvSpPr>
            <p:nvPr/>
          </p:nvSpPr>
          <p:spPr bwMode="auto">
            <a:xfrm>
              <a:off x="2353" y="12728"/>
              <a:ext cx="405" cy="0"/>
            </a:xfrm>
            <a:prstGeom prst="line">
              <a:avLst/>
            </a:prstGeom>
            <a:noFill/>
            <a:ln w="9525">
              <a:solidFill>
                <a:srgbClr val="000000"/>
              </a:solidFill>
              <a:round/>
              <a:headEnd/>
              <a:tailEnd/>
            </a:ln>
          </p:spPr>
          <p:txBody>
            <a:bodyPr/>
            <a:lstStyle/>
            <a:p>
              <a:endParaRPr lang="en-US"/>
            </a:p>
          </p:txBody>
        </p:sp>
      </p:grpSp>
      <p:sp>
        <p:nvSpPr>
          <p:cNvPr id="162843" name="Rectangle 27"/>
          <p:cNvSpPr>
            <a:spLocks noChangeArrowheads="1"/>
          </p:cNvSpPr>
          <p:nvPr/>
        </p:nvSpPr>
        <p:spPr bwMode="auto">
          <a:xfrm>
            <a:off x="1295400" y="6172200"/>
            <a:ext cx="5576888" cy="366713"/>
          </a:xfrm>
          <a:prstGeom prst="rect">
            <a:avLst/>
          </a:prstGeom>
          <a:noFill/>
          <a:ln w="9525">
            <a:noFill/>
            <a:miter lim="800000"/>
            <a:headEnd/>
            <a:tailEnd/>
          </a:ln>
          <a:effectLst/>
        </p:spPr>
        <p:txBody>
          <a:bodyPr wrap="none" anchor="ctr">
            <a:spAutoFit/>
          </a:bodyPr>
          <a:lstStyle/>
          <a:p>
            <a:pPr algn="just"/>
            <a:r>
              <a:rPr lang="es-ES" b="0"/>
              <a:t>La ESPOL obtuvo el certificado ISO 9001 en Dic/2005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s-ES" b="0"/>
              <a:t>Sistema de Gestión de Calidad de la ESPOL</a:t>
            </a:r>
          </a:p>
        </p:txBody>
      </p:sp>
      <p:sp>
        <p:nvSpPr>
          <p:cNvPr id="164867" name="Rectangle 3"/>
          <p:cNvSpPr>
            <a:spLocks noGrp="1" noChangeArrowheads="1"/>
          </p:cNvSpPr>
          <p:nvPr>
            <p:ph type="body" idx="1"/>
          </p:nvPr>
        </p:nvSpPr>
        <p:spPr>
          <a:xfrm>
            <a:off x="1066800" y="1981200"/>
            <a:ext cx="7543800" cy="4648200"/>
          </a:xfrm>
        </p:spPr>
        <p:txBody>
          <a:bodyPr/>
          <a:lstStyle/>
          <a:p>
            <a:pPr marL="609600" indent="-609600">
              <a:lnSpc>
                <a:spcPct val="90000"/>
              </a:lnSpc>
            </a:pPr>
            <a:r>
              <a:rPr lang="es-ES" sz="2400"/>
              <a:t>Las normas ISO 9000 se concibieron originalmente para empresas productivas; su aplicación en instituciones educativas es cuestionada, puesto que el cumplimiento de esta  conlleva a la estandarización</a:t>
            </a:r>
            <a:r>
              <a:rPr lang="es-ES" sz="2400" b="1"/>
              <a:t>;  </a:t>
            </a:r>
          </a:p>
          <a:p>
            <a:pPr marL="609600" indent="-609600">
              <a:lnSpc>
                <a:spcPct val="90000"/>
              </a:lnSpc>
              <a:buFont typeface="Wingdings" pitchFamily="2" charset="2"/>
              <a:buNone/>
            </a:pPr>
            <a:endParaRPr lang="es-ES" sz="2400"/>
          </a:p>
          <a:p>
            <a:pPr marL="609600" indent="-609600">
              <a:lnSpc>
                <a:spcPct val="90000"/>
              </a:lnSpc>
            </a:pPr>
            <a:r>
              <a:rPr lang="es-ES" sz="2400"/>
              <a:t>Existen dificultades para la aplicación del modelo ISO 9001 en el sector educativo, la ISO aprobó elaborar una guía que facilite la aplicación de la norma en las organizaciones del sector educativo de todos los niveles y modalidades</a:t>
            </a:r>
            <a:r>
              <a:rPr lang="es-ES" sz="180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s-ES" sz="2400"/>
              <a:t>DISEÑO DE UN SISTEMA PARA EVALUAR LA GESTION DE LOS PROCESOS CONTABLES CON APLICACIÓN A LA CERTIFICACION ISO 9001-2000 </a:t>
            </a:r>
          </a:p>
        </p:txBody>
      </p:sp>
      <p:sp>
        <p:nvSpPr>
          <p:cNvPr id="165893" name="Rectangle 5"/>
          <p:cNvSpPr>
            <a:spLocks noGrp="1" noChangeArrowheads="1"/>
          </p:cNvSpPr>
          <p:nvPr>
            <p:ph type="body" idx="1"/>
          </p:nvPr>
        </p:nvSpPr>
        <p:spPr>
          <a:xfrm>
            <a:off x="1066800" y="1981200"/>
            <a:ext cx="7620000" cy="4267200"/>
          </a:xfrm>
        </p:spPr>
        <p:txBody>
          <a:bodyPr/>
          <a:lstStyle/>
          <a:p>
            <a:pPr marL="0" indent="0">
              <a:lnSpc>
                <a:spcPct val="80000"/>
              </a:lnSpc>
              <a:buFont typeface="Wingdings" pitchFamily="2" charset="2"/>
              <a:buNone/>
            </a:pPr>
            <a:r>
              <a:rPr lang="es-ES" sz="4400" b="1"/>
              <a:t>Auditoría de Gestión</a:t>
            </a:r>
            <a:r>
              <a:rPr lang="es-ES" sz="4400"/>
              <a:t> </a:t>
            </a:r>
            <a:endParaRPr lang="es-ES" sz="4000" b="1"/>
          </a:p>
          <a:p>
            <a:pPr marL="0" indent="0">
              <a:lnSpc>
                <a:spcPct val="80000"/>
              </a:lnSpc>
              <a:buFont typeface="Wingdings" pitchFamily="2" charset="2"/>
              <a:buNone/>
            </a:pPr>
            <a:endParaRPr lang="es-ES" sz="4000" b="1"/>
          </a:p>
          <a:p>
            <a:pPr marL="0" indent="0" algn="just">
              <a:lnSpc>
                <a:spcPct val="80000"/>
              </a:lnSpc>
              <a:buFont typeface="Wingdings" pitchFamily="2" charset="2"/>
              <a:buNone/>
            </a:pPr>
            <a:r>
              <a:rPr lang="es-ES" sz="3600"/>
              <a:t>La auditoría de gestión es aquella que se realiza para evaluar el grado de eficiencia y eficacia en el logro de los objetivos previstos por la organización y con los que se han manejado los recursos.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marL="838200" indent="-838200"/>
            <a:r>
              <a:rPr lang="es-ES" sz="4000"/>
              <a:t>Control Interno y de Gestión</a:t>
            </a:r>
          </a:p>
        </p:txBody>
      </p:sp>
      <p:sp>
        <p:nvSpPr>
          <p:cNvPr id="166915" name="Rectangle 3"/>
          <p:cNvSpPr>
            <a:spLocks noGrp="1" noChangeArrowheads="1"/>
          </p:cNvSpPr>
          <p:nvPr>
            <p:ph type="body" idx="1"/>
          </p:nvPr>
        </p:nvSpPr>
        <p:spPr/>
        <p:txBody>
          <a:bodyPr/>
          <a:lstStyle/>
          <a:p>
            <a:r>
              <a:rPr lang="es-ES"/>
              <a:t>El concepto de control interno abarca todo el conjunto de mecanismos y procedimientos establecidos por los organismos para asegurar la regularidad, la eficiencia y la eficacia de sus operaciones y actividades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838200" y="304800"/>
            <a:ext cx="7924800" cy="1431925"/>
          </a:xfrm>
        </p:spPr>
        <p:txBody>
          <a:bodyPr/>
          <a:lstStyle/>
          <a:p>
            <a:pPr marL="838200" indent="-838200"/>
            <a:r>
              <a:rPr lang="es-ES" sz="4000"/>
              <a:t>Objetivos del Control Interno </a:t>
            </a:r>
          </a:p>
        </p:txBody>
      </p:sp>
      <p:sp>
        <p:nvSpPr>
          <p:cNvPr id="167939" name="Rectangle 3"/>
          <p:cNvSpPr>
            <a:spLocks noGrp="1" noChangeArrowheads="1"/>
          </p:cNvSpPr>
          <p:nvPr>
            <p:ph type="body" idx="1"/>
          </p:nvPr>
        </p:nvSpPr>
        <p:spPr>
          <a:xfrm>
            <a:off x="838200" y="1981200"/>
            <a:ext cx="8077200" cy="4876800"/>
          </a:xfrm>
        </p:spPr>
        <p:txBody>
          <a:bodyPr/>
          <a:lstStyle/>
          <a:p>
            <a:pPr>
              <a:lnSpc>
                <a:spcPct val="80000"/>
              </a:lnSpc>
            </a:pPr>
            <a:r>
              <a:rPr lang="es-ES" sz="2100"/>
              <a:t>Evaluar el grado de cumplimiento o conformidad de las actividades</a:t>
            </a:r>
          </a:p>
          <a:p>
            <a:pPr>
              <a:lnSpc>
                <a:spcPct val="80000"/>
              </a:lnSpc>
              <a:buFont typeface="Wingdings" pitchFamily="2" charset="2"/>
              <a:buNone/>
            </a:pPr>
            <a:endParaRPr lang="es-ES" sz="2100"/>
          </a:p>
          <a:p>
            <a:pPr>
              <a:lnSpc>
                <a:spcPct val="80000"/>
              </a:lnSpc>
            </a:pPr>
            <a:r>
              <a:rPr lang="es-ES" sz="2100"/>
              <a:t>Proteger activos y salvaguardar los bienes del ente.</a:t>
            </a:r>
          </a:p>
          <a:p>
            <a:pPr>
              <a:lnSpc>
                <a:spcPct val="80000"/>
              </a:lnSpc>
              <a:buFont typeface="Wingdings" pitchFamily="2" charset="2"/>
              <a:buNone/>
            </a:pPr>
            <a:endParaRPr lang="es-ES" sz="2100"/>
          </a:p>
          <a:p>
            <a:pPr>
              <a:lnSpc>
                <a:spcPct val="80000"/>
              </a:lnSpc>
            </a:pPr>
            <a:r>
              <a:rPr lang="es-ES" sz="2100"/>
              <a:t>Garantizar la razonabilidad y confiabilidad de la información contable y la integridad de los sistemas de información.</a:t>
            </a:r>
          </a:p>
          <a:p>
            <a:pPr>
              <a:lnSpc>
                <a:spcPct val="80000"/>
              </a:lnSpc>
              <a:buFont typeface="Wingdings" pitchFamily="2" charset="2"/>
              <a:buNone/>
            </a:pPr>
            <a:endParaRPr lang="es-ES" sz="2100"/>
          </a:p>
          <a:p>
            <a:pPr>
              <a:lnSpc>
                <a:spcPct val="80000"/>
              </a:lnSpc>
            </a:pPr>
            <a:r>
              <a:rPr lang="es-ES" sz="2100"/>
              <a:t>Asegurar el cumplimiento de la normativa aplicable.</a:t>
            </a:r>
          </a:p>
          <a:p>
            <a:pPr>
              <a:lnSpc>
                <a:spcPct val="80000"/>
              </a:lnSpc>
              <a:buFont typeface="Wingdings" pitchFamily="2" charset="2"/>
              <a:buNone/>
            </a:pPr>
            <a:endParaRPr lang="es-ES" sz="2100"/>
          </a:p>
          <a:p>
            <a:pPr>
              <a:lnSpc>
                <a:spcPct val="80000"/>
              </a:lnSpc>
            </a:pPr>
            <a:r>
              <a:rPr lang="es-ES" sz="2100"/>
              <a:t>Promover la eficiencia operativa.</a:t>
            </a:r>
          </a:p>
          <a:p>
            <a:pPr>
              <a:lnSpc>
                <a:spcPct val="80000"/>
              </a:lnSpc>
              <a:buFont typeface="Wingdings" pitchFamily="2" charset="2"/>
              <a:buNone/>
            </a:pPr>
            <a:endParaRPr lang="es-ES" sz="2100"/>
          </a:p>
          <a:p>
            <a:pPr>
              <a:lnSpc>
                <a:spcPct val="80000"/>
              </a:lnSpc>
            </a:pPr>
            <a:r>
              <a:rPr lang="es-ES" sz="2100"/>
              <a:t>Fomentar la adhesión a la política administrativa establecida.</a:t>
            </a:r>
          </a:p>
          <a:p>
            <a:pPr>
              <a:lnSpc>
                <a:spcPct val="80000"/>
              </a:lnSpc>
              <a:buFont typeface="Wingdings" pitchFamily="2" charset="2"/>
              <a:buNone/>
            </a:pPr>
            <a:endParaRPr lang="es-ES" sz="2100"/>
          </a:p>
          <a:p>
            <a:pPr>
              <a:lnSpc>
                <a:spcPct val="80000"/>
              </a:lnSpc>
            </a:pPr>
            <a:r>
              <a:rPr lang="es-ES" sz="2100"/>
              <a:t>Garantizar el cumplimiento de metas y objetivos programados.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006" name="Rectangle 46"/>
          <p:cNvSpPr>
            <a:spLocks noGrp="1" noChangeArrowheads="1"/>
          </p:cNvSpPr>
          <p:nvPr>
            <p:ph type="ctrTitle"/>
          </p:nvPr>
        </p:nvSpPr>
        <p:spPr>
          <a:xfrm>
            <a:off x="1066800" y="304800"/>
            <a:ext cx="7086600" cy="1431925"/>
          </a:xfrm>
        </p:spPr>
        <p:txBody>
          <a:bodyPr/>
          <a:lstStyle/>
          <a:p>
            <a:r>
              <a:rPr lang="es-ES" sz="4000"/>
              <a:t>FASE I </a:t>
            </a:r>
            <a:br>
              <a:rPr lang="es-ES" sz="4000"/>
            </a:br>
            <a:r>
              <a:rPr lang="es-ES" sz="4000"/>
              <a:t>Conocimiento Preliminar</a:t>
            </a:r>
          </a:p>
        </p:txBody>
      </p:sp>
      <p:sp>
        <p:nvSpPr>
          <p:cNvPr id="169007" name="Rectangle 47"/>
          <p:cNvSpPr>
            <a:spLocks noGrp="1" noChangeArrowheads="1"/>
          </p:cNvSpPr>
          <p:nvPr>
            <p:ph type="subTitle" idx="1"/>
          </p:nvPr>
        </p:nvSpPr>
        <p:spPr>
          <a:xfrm>
            <a:off x="1066800" y="1981200"/>
            <a:ext cx="7620000" cy="4495800"/>
          </a:xfrm>
        </p:spPr>
        <p:txBody>
          <a:bodyPr/>
          <a:lstStyle/>
          <a:p>
            <a:r>
              <a:rPr lang="es-ES"/>
              <a:t>- Visita de observación entidad</a:t>
            </a:r>
          </a:p>
          <a:p>
            <a:r>
              <a:rPr lang="es-ES"/>
              <a:t>- Revisión archivos papeles de trabajo</a:t>
            </a:r>
          </a:p>
          <a:p>
            <a:r>
              <a:rPr lang="es-ES"/>
              <a:t>- Determinar indicadores</a:t>
            </a:r>
          </a:p>
          <a:p>
            <a:r>
              <a:rPr lang="es-ES"/>
              <a:t>- Detectar el FODA</a:t>
            </a:r>
          </a:p>
          <a:p>
            <a:r>
              <a:rPr lang="es-ES"/>
              <a:t>- Evaluación estructura control interno</a:t>
            </a:r>
          </a:p>
          <a:p>
            <a:r>
              <a:rPr lang="es-ES"/>
              <a:t>- Definición de objetivo y estrategia de Auditoria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838200" y="762000"/>
            <a:ext cx="8077200" cy="5638800"/>
          </a:xfrm>
        </p:spPr>
        <p:txBody>
          <a:bodyPr/>
          <a:lstStyle/>
          <a:p>
            <a:pPr marL="1752600" lvl="3" indent="-381000"/>
            <a:r>
              <a:rPr lang="es-ES" sz="2800" b="1"/>
              <a:t>Entrevista con las autoridades</a:t>
            </a:r>
            <a:r>
              <a:rPr lang="es-ES" sz="1800" b="1"/>
              <a:t> </a:t>
            </a:r>
            <a:endParaRPr lang="es-ES" sz="1800"/>
          </a:p>
          <a:p>
            <a:pPr marL="609600" indent="-609600"/>
            <a:r>
              <a:rPr lang="es-ES" sz="2400"/>
              <a:t>Vicepresidente  Financiero</a:t>
            </a:r>
          </a:p>
          <a:p>
            <a:pPr marL="609600" indent="-609600"/>
            <a:r>
              <a:rPr lang="es-ES" sz="2400"/>
              <a:t>Director Financiero.</a:t>
            </a:r>
          </a:p>
          <a:p>
            <a:pPr marL="609600" indent="-609600"/>
            <a:r>
              <a:rPr lang="es-ES" sz="2400"/>
              <a:t>Contador. </a:t>
            </a:r>
          </a:p>
          <a:p>
            <a:pPr marL="609600" indent="-609600">
              <a:buFont typeface="Wingdings" pitchFamily="2" charset="2"/>
              <a:buNone/>
            </a:pPr>
            <a:endParaRPr lang="es-ES" sz="2400" b="1"/>
          </a:p>
          <a:p>
            <a:pPr marL="1752600" lvl="3" indent="-381000"/>
            <a:r>
              <a:rPr lang="es-ES" sz="2800" b="1"/>
              <a:t>Consulta de documentación e información.</a:t>
            </a:r>
            <a:endParaRPr lang="es-ES" sz="2800"/>
          </a:p>
          <a:p>
            <a:pPr marL="609600" indent="-609600"/>
            <a:r>
              <a:rPr lang="es-ES" sz="2400"/>
              <a:t>Manuales de procedimientos del área auditada.</a:t>
            </a:r>
          </a:p>
          <a:p>
            <a:pPr marL="609600" indent="-609600"/>
            <a:r>
              <a:rPr lang="es-ES" sz="2400"/>
              <a:t>Informes de auditorias anteriores.</a:t>
            </a:r>
          </a:p>
          <a:p>
            <a:pPr marL="609600" indent="-609600"/>
            <a:r>
              <a:rPr lang="es-ES" sz="2400"/>
              <a:t>Indicadores de gestión de calidad del área financiera inherentes a los procesos contables.</a:t>
            </a:r>
          </a:p>
          <a:p>
            <a:pPr marL="609600" indent="-609600"/>
            <a:r>
              <a:rPr lang="es-ES" sz="2400"/>
              <a:t>Legislación  y normas vinculadas al proceso contable.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marL="838200" indent="-838200"/>
            <a:r>
              <a:rPr lang="es-ES"/>
              <a:t>Conocimiento de la Entidad </a:t>
            </a:r>
          </a:p>
        </p:txBody>
      </p:sp>
      <p:sp>
        <p:nvSpPr>
          <p:cNvPr id="173059" name="Rectangle 3"/>
          <p:cNvSpPr>
            <a:spLocks noGrp="1" noChangeArrowheads="1"/>
          </p:cNvSpPr>
          <p:nvPr>
            <p:ph type="body" idx="1"/>
          </p:nvPr>
        </p:nvSpPr>
        <p:spPr/>
        <p:txBody>
          <a:bodyPr/>
          <a:lstStyle/>
          <a:p>
            <a:r>
              <a:rPr lang="es-ES"/>
              <a:t>La Universidad del Litoral es una institución educativa, fue creada siendo Presidente de la República el Dr. Camilo Ponce Enríquez, mediante Decreto Ejecutivo No. xx  publicado en el Registro Oficial del 11 de noviembre de 1958, inicio sus actividades el 25 de mayo de 1959.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s-ES"/>
              <a:t>Sector público </a:t>
            </a:r>
          </a:p>
        </p:txBody>
      </p:sp>
      <p:sp>
        <p:nvSpPr>
          <p:cNvPr id="148483" name="Rectangle 3"/>
          <p:cNvSpPr>
            <a:spLocks noGrp="1" noChangeArrowheads="1"/>
          </p:cNvSpPr>
          <p:nvPr>
            <p:ph type="body" idx="1"/>
          </p:nvPr>
        </p:nvSpPr>
        <p:spPr>
          <a:xfrm>
            <a:off x="1066800" y="1447800"/>
            <a:ext cx="8077200" cy="5181600"/>
          </a:xfrm>
        </p:spPr>
        <p:txBody>
          <a:bodyPr/>
          <a:lstStyle/>
          <a:p>
            <a:pPr marL="1790700" lvl="2" indent="-1219200">
              <a:lnSpc>
                <a:spcPct val="80000"/>
              </a:lnSpc>
              <a:buFont typeface="Wingdings" pitchFamily="2" charset="2"/>
              <a:buNone/>
            </a:pPr>
            <a:r>
              <a:rPr lang="es-ES" sz="1400"/>
              <a:t> </a:t>
            </a:r>
          </a:p>
          <a:p>
            <a:pPr marL="1790700" lvl="2" indent="-1219200">
              <a:lnSpc>
                <a:spcPct val="80000"/>
              </a:lnSpc>
              <a:buFont typeface="Wingdings" pitchFamily="2" charset="2"/>
              <a:buNone/>
            </a:pPr>
            <a:r>
              <a:rPr lang="es-ES" sz="2000" b="1"/>
              <a:t>Descripción</a:t>
            </a:r>
          </a:p>
          <a:p>
            <a:pPr marL="1790700" lvl="2" indent="-1219200">
              <a:lnSpc>
                <a:spcPct val="80000"/>
              </a:lnSpc>
              <a:buFont typeface="Wingdings" pitchFamily="2" charset="2"/>
              <a:buNone/>
            </a:pPr>
            <a:endParaRPr lang="es-ES" sz="2000" b="1"/>
          </a:p>
          <a:p>
            <a:pPr marL="0" indent="0">
              <a:lnSpc>
                <a:spcPct val="80000"/>
              </a:lnSpc>
              <a:buFont typeface="Wingdings" pitchFamily="2" charset="2"/>
              <a:buNone/>
            </a:pPr>
            <a:r>
              <a:rPr lang="es-ES" sz="1800"/>
              <a:t>De acuerdo a la Constitución Política de la Republica del Ecuador</a:t>
            </a:r>
          </a:p>
          <a:p>
            <a:pPr marL="0" indent="0">
              <a:lnSpc>
                <a:spcPct val="80000"/>
              </a:lnSpc>
              <a:buFont typeface="Wingdings" pitchFamily="2" charset="2"/>
              <a:buNone/>
            </a:pPr>
            <a:r>
              <a:rPr lang="es-ES" sz="1800"/>
              <a:t>Vigente hasta el  19 de oct. Del 2008, en su art.118 nos dice que son instituciones del Estado: </a:t>
            </a:r>
          </a:p>
          <a:p>
            <a:pPr marL="0" indent="0">
              <a:lnSpc>
                <a:spcPct val="80000"/>
              </a:lnSpc>
              <a:buFont typeface="Wingdings" pitchFamily="2" charset="2"/>
              <a:buNone/>
            </a:pPr>
            <a:endParaRPr lang="es-ES" sz="1800"/>
          </a:p>
          <a:p>
            <a:pPr marL="0" indent="0"/>
            <a:r>
              <a:rPr lang="es-ES" sz="1800"/>
              <a:t> Los organismos y dependencias de las funciones Legislativas, Ejecutiva y Judicial;</a:t>
            </a:r>
          </a:p>
          <a:p>
            <a:pPr marL="0" indent="0"/>
            <a:r>
              <a:rPr lang="es-ES" sz="1800"/>
              <a:t> Los organismos electorales;</a:t>
            </a:r>
          </a:p>
          <a:p>
            <a:pPr marL="0" indent="0"/>
            <a:r>
              <a:rPr lang="es-ES" sz="1800"/>
              <a:t> Los organismos de control y regulación;</a:t>
            </a:r>
          </a:p>
          <a:p>
            <a:pPr marL="0" indent="0"/>
            <a:r>
              <a:rPr lang="es-ES" sz="1800"/>
              <a:t> Las entidades que integran el régimen seccionar autónomo;</a:t>
            </a:r>
          </a:p>
          <a:p>
            <a:pPr marL="0" indent="0"/>
            <a:r>
              <a:rPr lang="es-ES" sz="1800"/>
              <a:t> Los organismos y entidades creados por la Constitución o la Ley para el ejercicio de la potestad estatal, para la prestación de servicios públicos o para desarrollar actividades económicas asumidas por el estado; y,</a:t>
            </a:r>
          </a:p>
          <a:p>
            <a:pPr marL="0" indent="0"/>
            <a:r>
              <a:rPr lang="es-ES" sz="1800"/>
              <a:t> Las personas jurídicas creadas por acto legislativo seccional para la prestación de servicios públicos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84"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6" name="Rectangle 8"/>
          <p:cNvSpPr>
            <a:spLocks noGrp="1" noChangeArrowheads="1"/>
          </p:cNvSpPr>
          <p:nvPr>
            <p:ph type="title"/>
          </p:nvPr>
        </p:nvSpPr>
        <p:spPr>
          <a:xfrm>
            <a:off x="1143000" y="685800"/>
            <a:ext cx="8001000" cy="6172200"/>
          </a:xfrm>
        </p:spPr>
        <p:txBody>
          <a:bodyPr/>
          <a:lstStyle/>
          <a:p>
            <a:r>
              <a:rPr lang="es-ES" sz="2400"/>
              <a:t>Misión </a:t>
            </a:r>
            <a:br>
              <a:rPr lang="es-ES" sz="2400"/>
            </a:br>
            <a:r>
              <a:rPr lang="es-ES" sz="2400"/>
              <a:t>“</a:t>
            </a:r>
            <a:r>
              <a:rPr lang="es-ES" sz="2400" i="1"/>
              <a:t>Formar profesionales de excelencia, líderes emprendedores, con sólidos valores morales y éticos, que contribuyan al desarrollo del país para mejorarlo en lo social, económico, político y ambiental. Hacer Investigación, Transferencia y Extensión de calidad para servir a la sociedad</a:t>
            </a:r>
            <a:r>
              <a:rPr lang="es-ES" sz="2400"/>
              <a:t>.”</a:t>
            </a:r>
            <a:br>
              <a:rPr lang="es-ES" sz="2400"/>
            </a:br>
            <a:r>
              <a:rPr lang="es-ES" sz="2400"/>
              <a:t/>
            </a:r>
            <a:br>
              <a:rPr lang="es-ES" sz="2400"/>
            </a:br>
            <a:r>
              <a:rPr lang="es-ES" sz="2400"/>
              <a:t/>
            </a:r>
            <a:br>
              <a:rPr lang="es-ES" sz="2400"/>
            </a:br>
            <a:r>
              <a:rPr lang="es-ES" sz="2400"/>
              <a:t>Visión</a:t>
            </a:r>
            <a:br>
              <a:rPr lang="es-ES" sz="2400"/>
            </a:br>
            <a:r>
              <a:rPr lang="es-ES" sz="2400"/>
              <a:t> Ser líder y referente de la Educación Superior de América Latina.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9" name="Rectangle 5"/>
          <p:cNvSpPr>
            <a:spLocks noGrp="1" noChangeArrowheads="1"/>
          </p:cNvSpPr>
          <p:nvPr>
            <p:ph type="ctrTitle"/>
          </p:nvPr>
        </p:nvSpPr>
        <p:spPr>
          <a:xfrm>
            <a:off x="1371600" y="609600"/>
            <a:ext cx="7086600" cy="533400"/>
          </a:xfrm>
        </p:spPr>
        <p:txBody>
          <a:bodyPr/>
          <a:lstStyle/>
          <a:p>
            <a:pPr marL="838200" indent="-838200"/>
            <a:r>
              <a:rPr lang="es-ES" sz="4000"/>
              <a:t>Política de Calidad.</a:t>
            </a:r>
          </a:p>
        </p:txBody>
      </p:sp>
      <p:sp>
        <p:nvSpPr>
          <p:cNvPr id="180230" name="Rectangle 6"/>
          <p:cNvSpPr>
            <a:spLocks noGrp="1" noChangeArrowheads="1"/>
          </p:cNvSpPr>
          <p:nvPr>
            <p:ph type="subTitle" idx="1"/>
          </p:nvPr>
        </p:nvSpPr>
        <p:spPr>
          <a:xfrm>
            <a:off x="990600" y="1295400"/>
            <a:ext cx="7848600" cy="5334000"/>
          </a:xfrm>
        </p:spPr>
        <p:txBody>
          <a:bodyPr/>
          <a:lstStyle/>
          <a:p>
            <a:pPr>
              <a:lnSpc>
                <a:spcPct val="80000"/>
              </a:lnSpc>
            </a:pPr>
            <a:r>
              <a:rPr lang="es-ES" sz="2000" b="1"/>
              <a:t>a)</a:t>
            </a:r>
            <a:r>
              <a:rPr lang="es-ES" sz="2000"/>
              <a:t> Implantar y mantener un Sistema de Gestión de la Calidad adecuado a la entidad, que permita satisfacer las necesidades y expectativas de los clientes, basándose en los requisitos de la norma ISO 9001:2000.</a:t>
            </a:r>
            <a:endParaRPr lang="es-ES" sz="2000" b="1"/>
          </a:p>
          <a:p>
            <a:pPr>
              <a:lnSpc>
                <a:spcPct val="80000"/>
              </a:lnSpc>
            </a:pPr>
            <a:r>
              <a:rPr lang="es-ES" sz="2000" b="1"/>
              <a:t>b)</a:t>
            </a:r>
            <a:r>
              <a:rPr lang="es-ES" sz="2000"/>
              <a:t> Llevar a cabo nuestras actividades de docencia, de investigación, de transferencia de tecnología y de extensión de calidad para servir a la sociedad, garantizando el cumplimiento de las normas legales y reglamentarias, aplicables a los productos o servicios que ofrece la entidad.</a:t>
            </a:r>
            <a:endParaRPr lang="es-ES" sz="2000" b="1"/>
          </a:p>
          <a:p>
            <a:pPr>
              <a:lnSpc>
                <a:spcPct val="80000"/>
              </a:lnSpc>
            </a:pPr>
            <a:r>
              <a:rPr lang="es-ES" sz="2000" b="1"/>
              <a:t>c)</a:t>
            </a:r>
            <a:r>
              <a:rPr lang="es-ES" sz="2000"/>
              <a:t> Promover la mejora continua como un principio fundamental aplicable a todos los procesos de la Universidad. </a:t>
            </a:r>
            <a:endParaRPr lang="es-ES" sz="2000" b="1"/>
          </a:p>
          <a:p>
            <a:pPr>
              <a:lnSpc>
                <a:spcPct val="80000"/>
              </a:lnSpc>
            </a:pPr>
            <a:r>
              <a:rPr lang="es-ES" sz="2000" b="1"/>
              <a:t>d)</a:t>
            </a:r>
            <a:r>
              <a:rPr lang="es-ES" sz="2000"/>
              <a:t> Generar un compromiso dinámico de los Recursos Humanos de la institución, que permita mantener activo el Sistema de Gestión de la Calidad.</a:t>
            </a:r>
            <a:br>
              <a:rPr lang="es-ES" sz="2000"/>
            </a:br>
            <a:r>
              <a:rPr lang="es-ES" sz="2000" b="1"/>
              <a:t>e)</a:t>
            </a:r>
            <a:r>
              <a:rPr lang="es-ES" sz="2000"/>
              <a:t> Fundamentar el Sistema de Gestión de la Calidad en la prevención de no conformidades como un medio que proporcione a los clientes, productos y servicios de calidad; por consiguiente, el personal de la Universidad del Litoral, tiene la responsabilidad de informar a la Dirección, a través de los canales establecidos, cualquier situación, real o potencial, que afecte al Sistema.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pPr marL="838200" indent="-838200"/>
            <a:r>
              <a:rPr lang="es-ES" sz="4000"/>
              <a:t>Cuestionario de evaluación del control interno</a:t>
            </a:r>
          </a:p>
        </p:txBody>
      </p:sp>
      <p:sp>
        <p:nvSpPr>
          <p:cNvPr id="182275" name="Rectangle 3"/>
          <p:cNvSpPr>
            <a:spLocks noGrp="1" noChangeArrowheads="1"/>
          </p:cNvSpPr>
          <p:nvPr>
            <p:ph type="body" idx="1"/>
          </p:nvPr>
        </p:nvSpPr>
        <p:spPr>
          <a:xfrm>
            <a:off x="1066800" y="2286000"/>
            <a:ext cx="7543800" cy="4114800"/>
          </a:xfrm>
          <a:noFill/>
        </p:spPr>
        <p:txBody>
          <a:bodyPr/>
          <a:lstStyle/>
          <a:p>
            <a:pPr>
              <a:lnSpc>
                <a:spcPct val="90000"/>
              </a:lnSpc>
            </a:pPr>
            <a:r>
              <a:rPr lang="es-ES" sz="2800"/>
              <a:t>Para realizar la evaluación del control interno del departamento de contabilidad se elaboraron cuestionarios, los mismos que fueron aplicados al personal del área, los cuales permiten conocer el funcionamiento de los controles existentes en el área contable, por ser solo 20 personas no se calculo el tamaño de la muestra </a:t>
            </a:r>
          </a:p>
          <a:p>
            <a:pPr>
              <a:lnSpc>
                <a:spcPct val="90000"/>
              </a:lnSpc>
            </a:pPr>
            <a:r>
              <a:rPr lang="es-ES" sz="2800">
                <a:hlinkClick r:id="rId2" action="ppaction://hlinkfile"/>
              </a:rPr>
              <a:t>ANEXO#4 FORM. DE CONTROL INTERNO.xls</a:t>
            </a:r>
            <a:endParaRPr lang="es-ES" sz="28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962" name="Rectangle 1666"/>
          <p:cNvSpPr>
            <a:spLocks noGrp="1" noChangeArrowheads="1"/>
          </p:cNvSpPr>
          <p:nvPr>
            <p:ph type="title"/>
          </p:nvPr>
        </p:nvSpPr>
        <p:spPr/>
        <p:txBody>
          <a:bodyPr/>
          <a:lstStyle/>
          <a:p>
            <a:r>
              <a:rPr lang="es-ES"/>
              <a:t>FASE II</a:t>
            </a:r>
            <a:br>
              <a:rPr lang="es-ES"/>
            </a:br>
            <a:r>
              <a:rPr lang="es-ES"/>
              <a:t>Planificación</a:t>
            </a:r>
          </a:p>
        </p:txBody>
      </p:sp>
      <p:sp>
        <p:nvSpPr>
          <p:cNvPr id="184963" name="Rectangle 1667"/>
          <p:cNvSpPr>
            <a:spLocks noGrp="1" noChangeArrowheads="1"/>
          </p:cNvSpPr>
          <p:nvPr>
            <p:ph type="body" idx="1"/>
          </p:nvPr>
        </p:nvSpPr>
        <p:spPr>
          <a:xfrm>
            <a:off x="1066800" y="2362200"/>
            <a:ext cx="7543800" cy="3200400"/>
          </a:xfrm>
        </p:spPr>
        <p:txBody>
          <a:bodyPr/>
          <a:lstStyle/>
          <a:p>
            <a:pPr>
              <a:buFont typeface="Wingdings" pitchFamily="2" charset="2"/>
              <a:buNone/>
            </a:pPr>
            <a:r>
              <a:rPr lang="es-ES"/>
              <a:t>- Análisis información y documentación</a:t>
            </a:r>
          </a:p>
          <a:p>
            <a:pPr>
              <a:buFont typeface="Wingdings" pitchFamily="2" charset="2"/>
              <a:buNone/>
            </a:pPr>
            <a:r>
              <a:rPr lang="es-ES"/>
              <a:t>- Evaluación de control interno por componentes</a:t>
            </a:r>
          </a:p>
          <a:p>
            <a:pPr>
              <a:buFont typeface="Wingdings" pitchFamily="2" charset="2"/>
              <a:buNone/>
            </a:pPr>
            <a:r>
              <a:rPr lang="es-ES"/>
              <a:t>- Elaboración Plan y Programas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5" name="Rectangle 3"/>
          <p:cNvSpPr>
            <a:spLocks noGrp="1" noChangeArrowheads="1"/>
          </p:cNvSpPr>
          <p:nvPr>
            <p:ph type="body" idx="1"/>
          </p:nvPr>
        </p:nvSpPr>
        <p:spPr>
          <a:xfrm>
            <a:off x="1066800" y="228600"/>
            <a:ext cx="7848600" cy="6629400"/>
          </a:xfrm>
        </p:spPr>
        <p:txBody>
          <a:bodyPr/>
          <a:lstStyle/>
          <a:p>
            <a:pPr marL="1739900" lvl="2" indent="-457200">
              <a:lnSpc>
                <a:spcPct val="90000"/>
              </a:lnSpc>
            </a:pPr>
            <a:r>
              <a:rPr lang="es-ES" sz="2800" b="1"/>
              <a:t>Objetivos de la Auditoria de Gestión.</a:t>
            </a:r>
            <a:endParaRPr lang="es-ES" sz="2800"/>
          </a:p>
          <a:p>
            <a:pPr marL="63500" indent="-63500">
              <a:lnSpc>
                <a:spcPct val="90000"/>
              </a:lnSpc>
              <a:buFont typeface="Wingdings" pitchFamily="2" charset="2"/>
              <a:buNone/>
            </a:pPr>
            <a:r>
              <a:rPr lang="es-ES" sz="2400"/>
              <a:t>La presente auditoria de gestión tiene como objetivos determinar la eficacia, eficiencia y economía del proceso contable mediante la revisión de los indicadores de calidad generados durante el periodo de revisión.</a:t>
            </a:r>
          </a:p>
          <a:p>
            <a:pPr marL="63500" indent="-63500">
              <a:lnSpc>
                <a:spcPct val="90000"/>
              </a:lnSpc>
              <a:buFont typeface="Wingdings" pitchFamily="2" charset="2"/>
              <a:buNone/>
            </a:pPr>
            <a:endParaRPr lang="es-ES" sz="2400" b="1"/>
          </a:p>
          <a:p>
            <a:pPr marL="1739900" lvl="2" indent="-457200">
              <a:lnSpc>
                <a:spcPct val="90000"/>
              </a:lnSpc>
            </a:pPr>
            <a:r>
              <a:rPr lang="es-ES" sz="2800" b="1"/>
              <a:t>Alcance de la Auditoria.</a:t>
            </a:r>
            <a:endParaRPr lang="es-ES" sz="2800"/>
          </a:p>
          <a:p>
            <a:pPr marL="63500" indent="-63500">
              <a:lnSpc>
                <a:spcPct val="90000"/>
              </a:lnSpc>
              <a:buFont typeface="Wingdings" pitchFamily="2" charset="2"/>
              <a:buNone/>
            </a:pPr>
            <a:r>
              <a:rPr lang="es-ES" sz="2400"/>
              <a:t>Cubrirá el periodo comprendido entre el 1 de enero  al 31 de julio del 2007 y se examinaran los aspectos contables, procedimientos, documentación y aplicación de normas y reglamentos vigentes.</a:t>
            </a:r>
          </a:p>
          <a:p>
            <a:pPr marL="63500" indent="-63500">
              <a:lnSpc>
                <a:spcPct val="90000"/>
              </a:lnSpc>
              <a:buFont typeface="Wingdings" pitchFamily="2" charset="2"/>
              <a:buNone/>
            </a:pPr>
            <a:endParaRPr lang="es-ES" sz="2400" b="1"/>
          </a:p>
          <a:p>
            <a:pPr marL="1739900" lvl="2" indent="-457200">
              <a:lnSpc>
                <a:spcPct val="90000"/>
              </a:lnSpc>
            </a:pPr>
            <a:r>
              <a:rPr lang="es-ES" sz="2800" b="1"/>
              <a:t>Recursos humanos </a:t>
            </a:r>
            <a:endParaRPr lang="es-ES" sz="2800"/>
          </a:p>
          <a:p>
            <a:pPr marL="63500" indent="-63500">
              <a:lnSpc>
                <a:spcPct val="90000"/>
              </a:lnSpc>
              <a:buFont typeface="Wingdings" pitchFamily="2" charset="2"/>
              <a:buNone/>
            </a:pPr>
            <a:r>
              <a:rPr lang="es-ES" sz="2000"/>
              <a:t>- </a:t>
            </a:r>
            <a:r>
              <a:rPr lang="es-ES" sz="2400"/>
              <a:t>Auditor Senior</a:t>
            </a:r>
          </a:p>
          <a:p>
            <a:pPr marL="63500" indent="-63500">
              <a:lnSpc>
                <a:spcPct val="90000"/>
              </a:lnSpc>
              <a:buFont typeface="Wingdings" pitchFamily="2" charset="2"/>
              <a:buNone/>
            </a:pPr>
            <a:r>
              <a:rPr lang="es-ES" sz="2400"/>
              <a:t>- Auditor Jefe de equipo</a:t>
            </a:r>
          </a:p>
          <a:p>
            <a:pPr marL="63500" indent="-63500">
              <a:lnSpc>
                <a:spcPct val="90000"/>
              </a:lnSpc>
              <a:buFont typeface="Wingdings" pitchFamily="2" charset="2"/>
              <a:buNone/>
            </a:pPr>
            <a:r>
              <a:rPr lang="es-ES" sz="2400"/>
              <a:t>- Auditores de apoyo</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1066800" y="228600"/>
            <a:ext cx="7543800" cy="685800"/>
          </a:xfrm>
        </p:spPr>
        <p:txBody>
          <a:bodyPr/>
          <a:lstStyle/>
          <a:p>
            <a:pPr marL="838200" indent="-838200"/>
            <a:r>
              <a:rPr lang="es-ES" sz="4000"/>
              <a:t>Indicadores de calidad</a:t>
            </a:r>
          </a:p>
        </p:txBody>
      </p:sp>
      <p:pic>
        <p:nvPicPr>
          <p:cNvPr id="193540" name="Picture 4"/>
          <p:cNvPicPr>
            <a:picLocks noChangeAspect="1" noChangeArrowheads="1"/>
          </p:cNvPicPr>
          <p:nvPr/>
        </p:nvPicPr>
        <p:blipFill>
          <a:blip r:embed="rId2"/>
          <a:srcRect/>
          <a:stretch>
            <a:fillRect/>
          </a:stretch>
        </p:blipFill>
        <p:spPr bwMode="auto">
          <a:xfrm>
            <a:off x="838200" y="990600"/>
            <a:ext cx="8077200" cy="56388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pPr marL="838200" indent="-838200"/>
            <a:r>
              <a:rPr lang="es-ES"/>
              <a:t>Conocimiento del área auditada</a:t>
            </a:r>
          </a:p>
        </p:txBody>
      </p:sp>
      <p:sp>
        <p:nvSpPr>
          <p:cNvPr id="194563" name="Rectangle 3"/>
          <p:cNvSpPr>
            <a:spLocks noGrp="1" noChangeArrowheads="1"/>
          </p:cNvSpPr>
          <p:nvPr>
            <p:ph type="body" idx="1"/>
          </p:nvPr>
        </p:nvSpPr>
        <p:spPr>
          <a:xfrm>
            <a:off x="1066800" y="1981200"/>
            <a:ext cx="7543800" cy="4876800"/>
          </a:xfrm>
        </p:spPr>
        <p:txBody>
          <a:bodyPr/>
          <a:lstStyle/>
          <a:p>
            <a:pPr>
              <a:lnSpc>
                <a:spcPct val="80000"/>
              </a:lnSpc>
              <a:buFont typeface="Wingdings" pitchFamily="2" charset="2"/>
              <a:buNone/>
            </a:pPr>
            <a:r>
              <a:rPr lang="es-ES" sz="2400"/>
              <a:t>Los trámites de pago que se inician en esta área son los siguientes: </a:t>
            </a:r>
          </a:p>
          <a:p>
            <a:pPr>
              <a:lnSpc>
                <a:spcPct val="80000"/>
              </a:lnSpc>
            </a:pPr>
            <a:r>
              <a:rPr lang="es-ES" sz="2400"/>
              <a:t>Apertura de Fondos Internos </a:t>
            </a:r>
          </a:p>
          <a:p>
            <a:pPr>
              <a:lnSpc>
                <a:spcPct val="80000"/>
              </a:lnSpc>
            </a:pPr>
            <a:r>
              <a:rPr lang="es-ES" sz="2400"/>
              <a:t>Anticipos a Proveedores y Contratistas </a:t>
            </a:r>
          </a:p>
          <a:p>
            <a:pPr>
              <a:lnSpc>
                <a:spcPct val="80000"/>
              </a:lnSpc>
            </a:pPr>
            <a:r>
              <a:rPr lang="es-ES" sz="2400"/>
              <a:t>Pago de Tributos </a:t>
            </a:r>
          </a:p>
          <a:p>
            <a:pPr>
              <a:lnSpc>
                <a:spcPct val="80000"/>
              </a:lnSpc>
            </a:pPr>
            <a:r>
              <a:rPr lang="es-ES" sz="2400"/>
              <a:t>Registro de transferencias por pago de sueldos </a:t>
            </a:r>
          </a:p>
          <a:p>
            <a:pPr>
              <a:lnSpc>
                <a:spcPct val="80000"/>
              </a:lnSpc>
            </a:pPr>
            <a:r>
              <a:rPr lang="es-ES" sz="2400"/>
              <a:t>Pago Fondos de Terceros </a:t>
            </a:r>
          </a:p>
          <a:p>
            <a:pPr>
              <a:lnSpc>
                <a:spcPct val="80000"/>
              </a:lnSpc>
            </a:pPr>
            <a:r>
              <a:rPr lang="es-ES" sz="2400"/>
              <a:t>Contabilización de compromisos</a:t>
            </a:r>
          </a:p>
          <a:p>
            <a:pPr>
              <a:lnSpc>
                <a:spcPct val="80000"/>
              </a:lnSpc>
            </a:pPr>
            <a:r>
              <a:rPr lang="es-ES" sz="2400"/>
              <a:t>Entres otras actividades inherente a sus funciones realizaba la recuperación del IVA ante el Servicios de Rentas que Internas hasta diciembre del 2007 y realiza la liquidación de todos los valores anticipados, aplicando las partidas presupuestarias y las cuentas contables correspondientes.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r>
              <a:rPr lang="es-ES" sz="2800"/>
              <a:t>Análisis FODA del departamento contable de la Universidad del Litoral</a:t>
            </a:r>
          </a:p>
        </p:txBody>
      </p:sp>
      <p:sp>
        <p:nvSpPr>
          <p:cNvPr id="195587" name="Rectangle 3"/>
          <p:cNvSpPr>
            <a:spLocks noGrp="1" noChangeArrowheads="1"/>
          </p:cNvSpPr>
          <p:nvPr>
            <p:ph type="body" idx="1"/>
          </p:nvPr>
        </p:nvSpPr>
        <p:spPr>
          <a:xfrm>
            <a:off x="914400" y="1981200"/>
            <a:ext cx="8229600" cy="4648200"/>
          </a:xfrm>
        </p:spPr>
        <p:txBody>
          <a:bodyPr/>
          <a:lstStyle/>
          <a:p>
            <a:pPr>
              <a:lnSpc>
                <a:spcPct val="90000"/>
              </a:lnSpc>
              <a:buFont typeface="Wingdings" pitchFamily="2" charset="2"/>
              <a:buNone/>
            </a:pPr>
            <a:r>
              <a:rPr lang="es-ES" sz="2400" b="1"/>
              <a:t>FORTALEZAS</a:t>
            </a:r>
            <a:endParaRPr lang="es-ES" sz="2400"/>
          </a:p>
          <a:p>
            <a:pPr>
              <a:lnSpc>
                <a:spcPct val="90000"/>
              </a:lnSpc>
            </a:pPr>
            <a:r>
              <a:rPr lang="es-ES" sz="2400"/>
              <a:t>Decisión política del alto mando </a:t>
            </a:r>
          </a:p>
          <a:p>
            <a:pPr>
              <a:lnSpc>
                <a:spcPct val="90000"/>
              </a:lnSpc>
            </a:pPr>
            <a:r>
              <a:rPr lang="es-ES" sz="2400"/>
              <a:t>Personal con experiencia y conocimientos  en Contabilidad gubernamental</a:t>
            </a:r>
          </a:p>
          <a:p>
            <a:pPr>
              <a:lnSpc>
                <a:spcPct val="90000"/>
              </a:lnSpc>
            </a:pPr>
            <a:r>
              <a:rPr lang="es-ES" sz="2400"/>
              <a:t>División  de actividades de registro y análisis contable.</a:t>
            </a:r>
          </a:p>
          <a:p>
            <a:pPr>
              <a:lnSpc>
                <a:spcPct val="90000"/>
              </a:lnSpc>
            </a:pPr>
            <a:r>
              <a:rPr lang="es-ES" sz="2400"/>
              <a:t>Infraestructura, capacidad instalada, tecnología de punta.</a:t>
            </a:r>
          </a:p>
          <a:p>
            <a:pPr>
              <a:lnSpc>
                <a:spcPct val="90000"/>
              </a:lnSpc>
            </a:pPr>
            <a:r>
              <a:rPr lang="es-ES" sz="2400"/>
              <a:t>Buen soporte técnico.</a:t>
            </a:r>
          </a:p>
          <a:p>
            <a:pPr>
              <a:lnSpc>
                <a:spcPct val="90000"/>
              </a:lnSpc>
            </a:pPr>
            <a:r>
              <a:rPr lang="es-ES" sz="2400"/>
              <a:t>A nivel de Institución Pública el departamento contable de la entidad se encuentra bien estructurado.</a:t>
            </a:r>
          </a:p>
          <a:p>
            <a:pPr>
              <a:lnSpc>
                <a:spcPct val="90000"/>
              </a:lnSpc>
            </a:pPr>
            <a:r>
              <a:rPr lang="es-ES" sz="2400"/>
              <a:t>Cumplimiento  con las disposiciones de los entes Reguladores.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1" name="Rectangle 3"/>
          <p:cNvSpPr>
            <a:spLocks noGrp="1" noChangeArrowheads="1"/>
          </p:cNvSpPr>
          <p:nvPr>
            <p:ph type="body" idx="1"/>
          </p:nvPr>
        </p:nvSpPr>
        <p:spPr>
          <a:xfrm>
            <a:off x="838200" y="304800"/>
            <a:ext cx="8077200" cy="6553200"/>
          </a:xfrm>
        </p:spPr>
        <p:txBody>
          <a:bodyPr/>
          <a:lstStyle/>
          <a:p>
            <a:pPr>
              <a:lnSpc>
                <a:spcPct val="80000"/>
              </a:lnSpc>
              <a:buFont typeface="Wingdings" pitchFamily="2" charset="2"/>
              <a:buNone/>
            </a:pPr>
            <a:r>
              <a:rPr lang="es-ES" sz="2200" b="1"/>
              <a:t>OPORTUNIDADES</a:t>
            </a:r>
            <a:endParaRPr lang="es-ES" sz="2200"/>
          </a:p>
          <a:p>
            <a:pPr>
              <a:lnSpc>
                <a:spcPct val="80000"/>
              </a:lnSpc>
            </a:pPr>
            <a:r>
              <a:rPr lang="es-ES" sz="2200"/>
              <a:t>Recurso Humano con alto nivel profesional</a:t>
            </a:r>
          </a:p>
          <a:p>
            <a:pPr>
              <a:lnSpc>
                <a:spcPct val="80000"/>
              </a:lnSpc>
            </a:pPr>
            <a:r>
              <a:rPr lang="es-ES" sz="2200"/>
              <a:t>Mejorar y actualizar la capacitación</a:t>
            </a:r>
          </a:p>
          <a:p>
            <a:pPr>
              <a:lnSpc>
                <a:spcPct val="80000"/>
              </a:lnSpc>
            </a:pPr>
            <a:r>
              <a:rPr lang="es-ES" sz="2200"/>
              <a:t>Creatividad  en busca de nuevos objetivos.</a:t>
            </a:r>
          </a:p>
          <a:p>
            <a:pPr>
              <a:lnSpc>
                <a:spcPct val="80000"/>
              </a:lnSpc>
            </a:pPr>
            <a:r>
              <a:rPr lang="es-ES" sz="2200"/>
              <a:t>Innovación en las actividades encomendadas.</a:t>
            </a:r>
          </a:p>
          <a:p>
            <a:pPr>
              <a:lnSpc>
                <a:spcPct val="80000"/>
              </a:lnSpc>
            </a:pPr>
            <a:r>
              <a:rPr lang="es-ES" sz="2200"/>
              <a:t>Mejora en métodos de trabajo.</a:t>
            </a:r>
          </a:p>
          <a:p>
            <a:pPr>
              <a:lnSpc>
                <a:spcPct val="80000"/>
              </a:lnSpc>
            </a:pPr>
            <a:r>
              <a:rPr lang="es-ES" sz="2200"/>
              <a:t>Cambios en herramientas de apoyo</a:t>
            </a:r>
          </a:p>
          <a:p>
            <a:pPr>
              <a:lnSpc>
                <a:spcPct val="80000"/>
              </a:lnSpc>
              <a:buFont typeface="Wingdings" pitchFamily="2" charset="2"/>
              <a:buNone/>
            </a:pPr>
            <a:endParaRPr lang="es-ES" sz="2200" b="1"/>
          </a:p>
          <a:p>
            <a:pPr>
              <a:lnSpc>
                <a:spcPct val="80000"/>
              </a:lnSpc>
              <a:buFont typeface="Wingdings" pitchFamily="2" charset="2"/>
              <a:buNone/>
            </a:pPr>
            <a:r>
              <a:rPr lang="es-ES" sz="2200" b="1"/>
              <a:t>DEBILIDADES</a:t>
            </a:r>
            <a:endParaRPr lang="es-ES" sz="2200"/>
          </a:p>
          <a:p>
            <a:pPr>
              <a:lnSpc>
                <a:spcPct val="80000"/>
              </a:lnSpc>
            </a:pPr>
            <a:r>
              <a:rPr lang="es-ES" sz="2200"/>
              <a:t>Actividades Rutinarias y netamente operativas.</a:t>
            </a:r>
          </a:p>
          <a:p>
            <a:pPr>
              <a:lnSpc>
                <a:spcPct val="80000"/>
              </a:lnSpc>
            </a:pPr>
            <a:r>
              <a:rPr lang="es-ES" sz="2200"/>
              <a:t>No se aplican criterios técnicos para la clasificación y valoración de puestos.</a:t>
            </a:r>
          </a:p>
          <a:p>
            <a:pPr>
              <a:lnSpc>
                <a:spcPct val="80000"/>
              </a:lnSpc>
            </a:pPr>
            <a:r>
              <a:rPr lang="es-ES" sz="2200"/>
              <a:t>Falta de rotación del personal.</a:t>
            </a:r>
          </a:p>
          <a:p>
            <a:pPr>
              <a:lnSpc>
                <a:spcPct val="80000"/>
              </a:lnSpc>
            </a:pPr>
            <a:r>
              <a:rPr lang="es-ES" sz="2200"/>
              <a:t>No capacitación constante.</a:t>
            </a:r>
          </a:p>
          <a:p>
            <a:pPr>
              <a:lnSpc>
                <a:spcPct val="80000"/>
              </a:lnSpc>
            </a:pPr>
            <a:r>
              <a:rPr lang="es-ES" sz="2200"/>
              <a:t>No existe políticas definidas para la selección de personal. </a:t>
            </a:r>
          </a:p>
          <a:p>
            <a:pPr>
              <a:lnSpc>
                <a:spcPct val="80000"/>
              </a:lnSpc>
            </a:pPr>
            <a:r>
              <a:rPr lang="es-ES" sz="2200"/>
              <a:t>Ausencia de crecimiento profesional</a:t>
            </a:r>
          </a:p>
          <a:p>
            <a:pPr>
              <a:lnSpc>
                <a:spcPct val="80000"/>
              </a:lnSpc>
            </a:pPr>
            <a:r>
              <a:rPr lang="es-ES" sz="2200"/>
              <a:t>Falta de visión compartida con la Institución hacia el futuro.</a:t>
            </a:r>
          </a:p>
          <a:p>
            <a:pPr>
              <a:lnSpc>
                <a:spcPct val="80000"/>
              </a:lnSpc>
            </a:pPr>
            <a:r>
              <a:rPr lang="es-ES" sz="2200"/>
              <a:t>Sistema contable no provee de información a los altos mandos para la toma de decisiones.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s-ES"/>
              <a:t>Clasificación </a:t>
            </a:r>
          </a:p>
        </p:txBody>
      </p:sp>
      <p:sp>
        <p:nvSpPr>
          <p:cNvPr id="149507" name="Rectangle 3"/>
          <p:cNvSpPr>
            <a:spLocks noGrp="1" noChangeArrowheads="1"/>
          </p:cNvSpPr>
          <p:nvPr>
            <p:ph type="body" idx="1"/>
          </p:nvPr>
        </p:nvSpPr>
        <p:spPr>
          <a:xfrm>
            <a:off x="1066800" y="1524000"/>
            <a:ext cx="8077200" cy="5181600"/>
          </a:xfrm>
        </p:spPr>
        <p:txBody>
          <a:bodyPr/>
          <a:lstStyle/>
          <a:p>
            <a:pPr marL="2284413" lvl="3" indent="-381000">
              <a:lnSpc>
                <a:spcPct val="80000"/>
              </a:lnSpc>
              <a:buFontTx/>
              <a:buNone/>
            </a:pPr>
            <a:r>
              <a:rPr lang="es-ES" sz="2800" b="1"/>
              <a:t>Sector público Financiero</a:t>
            </a:r>
          </a:p>
          <a:p>
            <a:pPr marL="0" indent="0">
              <a:lnSpc>
                <a:spcPct val="80000"/>
              </a:lnSpc>
              <a:buFont typeface="Wingdings" pitchFamily="2" charset="2"/>
              <a:buNone/>
            </a:pPr>
            <a:r>
              <a:rPr lang="es-ES" sz="2800"/>
              <a:t>Son entidades autónomas, es decir que pertenecen al Estado Ecuatoriano pero no dependen en la parte financiera del Gobierno, son financiadas con recursos propios que gestione cada entidad financiera y por fondos que reciben de organismos internacionales </a:t>
            </a:r>
          </a:p>
          <a:p>
            <a:pPr marL="0" indent="0">
              <a:lnSpc>
                <a:spcPct val="80000"/>
              </a:lnSpc>
            </a:pPr>
            <a:endParaRPr lang="es-ES" sz="2800"/>
          </a:p>
          <a:p>
            <a:pPr marL="0" indent="0">
              <a:lnSpc>
                <a:spcPct val="80000"/>
              </a:lnSpc>
              <a:buFont typeface="Wingdings" pitchFamily="2" charset="2"/>
              <a:buNone/>
            </a:pPr>
            <a:r>
              <a:rPr lang="es-ES" sz="2800"/>
              <a:t>El sector público financiero lo conforman las entidades financieras como:</a:t>
            </a:r>
          </a:p>
          <a:p>
            <a:pPr marL="0" indent="0">
              <a:lnSpc>
                <a:spcPct val="80000"/>
              </a:lnSpc>
            </a:pPr>
            <a:r>
              <a:rPr lang="es-ES" sz="2800"/>
              <a:t>Corporación Financiera Nacional (CFN)</a:t>
            </a:r>
          </a:p>
          <a:p>
            <a:pPr marL="0" indent="0">
              <a:lnSpc>
                <a:spcPct val="80000"/>
              </a:lnSpc>
            </a:pPr>
            <a:r>
              <a:rPr lang="es-ES" sz="2800"/>
              <a:t>Instituto Ecuatoriano de crédito educativo IECE</a:t>
            </a:r>
          </a:p>
          <a:p>
            <a:pPr marL="0" indent="0">
              <a:lnSpc>
                <a:spcPct val="80000"/>
              </a:lnSpc>
            </a:pPr>
            <a:r>
              <a:rPr lang="es-ES" sz="2800"/>
              <a:t>Bancos, entre otras.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5" name="Rectangle 3"/>
          <p:cNvSpPr>
            <a:spLocks noGrp="1" noChangeArrowheads="1"/>
          </p:cNvSpPr>
          <p:nvPr>
            <p:ph type="body" idx="1"/>
          </p:nvPr>
        </p:nvSpPr>
        <p:spPr/>
        <p:txBody>
          <a:bodyPr/>
          <a:lstStyle/>
          <a:p>
            <a:pPr>
              <a:buFont typeface="Wingdings" pitchFamily="2" charset="2"/>
              <a:buNone/>
            </a:pPr>
            <a:r>
              <a:rPr lang="es-ES" b="1"/>
              <a:t>AMENAZAS</a:t>
            </a:r>
          </a:p>
          <a:p>
            <a:pPr>
              <a:buFont typeface="Wingdings" pitchFamily="2" charset="2"/>
              <a:buNone/>
            </a:pPr>
            <a:endParaRPr lang="es-ES"/>
          </a:p>
          <a:p>
            <a:r>
              <a:rPr lang="es-ES"/>
              <a:t>Diferencias en  cultura organizacional.</a:t>
            </a:r>
          </a:p>
          <a:p>
            <a:r>
              <a:rPr lang="es-ES"/>
              <a:t>Recurso Humano capacitado y joven.</a:t>
            </a:r>
          </a:p>
          <a:p>
            <a:r>
              <a:rPr lang="es-ES"/>
              <a:t>Sistemas de contabilidad modernos.</a:t>
            </a:r>
          </a:p>
          <a:p>
            <a:r>
              <a:rPr lang="es-ES"/>
              <a:t>Empresas externas de Contabilidad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754" name="Rectangle 98"/>
          <p:cNvSpPr>
            <a:spLocks noGrp="1" noChangeArrowheads="1"/>
          </p:cNvSpPr>
          <p:nvPr>
            <p:ph type="ctrTitle"/>
          </p:nvPr>
        </p:nvSpPr>
        <p:spPr>
          <a:xfrm>
            <a:off x="1066800" y="304800"/>
            <a:ext cx="7086600" cy="1431925"/>
          </a:xfrm>
        </p:spPr>
        <p:txBody>
          <a:bodyPr/>
          <a:lstStyle/>
          <a:p>
            <a:pPr marL="838200" indent="-838200"/>
            <a:r>
              <a:rPr lang="es-ES"/>
              <a:t>Evaluación del sistema de control interno </a:t>
            </a:r>
          </a:p>
        </p:txBody>
      </p:sp>
      <p:sp>
        <p:nvSpPr>
          <p:cNvPr id="198755" name="Rectangle 99"/>
          <p:cNvSpPr>
            <a:spLocks noGrp="1" noChangeArrowheads="1"/>
          </p:cNvSpPr>
          <p:nvPr>
            <p:ph type="subTitle" idx="1"/>
          </p:nvPr>
        </p:nvSpPr>
        <p:spPr>
          <a:xfrm>
            <a:off x="1066800" y="1828800"/>
            <a:ext cx="8077200" cy="4800600"/>
          </a:xfrm>
        </p:spPr>
        <p:txBody>
          <a:bodyPr/>
          <a:lstStyle/>
          <a:p>
            <a:pPr>
              <a:lnSpc>
                <a:spcPct val="80000"/>
              </a:lnSpc>
            </a:pPr>
            <a:r>
              <a:rPr lang="es-ES" sz="2200"/>
              <a:t>Se procedió a revisar los procedimientos de control que comprendió entre otros: </a:t>
            </a:r>
          </a:p>
          <a:p>
            <a:pPr>
              <a:lnSpc>
                <a:spcPct val="80000"/>
              </a:lnSpc>
            </a:pPr>
            <a:endParaRPr lang="es-ES" sz="2200"/>
          </a:p>
          <a:p>
            <a:pPr>
              <a:lnSpc>
                <a:spcPct val="80000"/>
              </a:lnSpc>
              <a:buFont typeface="Wingdings" pitchFamily="2" charset="2"/>
              <a:buChar char="n"/>
            </a:pPr>
            <a:r>
              <a:rPr lang="es-ES" sz="2200"/>
              <a:t> Autorizaciones de actividades financieras, académicas y operacionales.</a:t>
            </a:r>
          </a:p>
          <a:p>
            <a:pPr>
              <a:lnSpc>
                <a:spcPct val="80000"/>
              </a:lnSpc>
              <a:buFont typeface="Wingdings" pitchFamily="2" charset="2"/>
              <a:buChar char="n"/>
            </a:pPr>
            <a:r>
              <a:rPr lang="es-ES" sz="2200"/>
              <a:t> Delimitación de responsabilidades en los procedimientos de autorización, registro y control de las transacciones.</a:t>
            </a:r>
          </a:p>
          <a:p>
            <a:pPr>
              <a:lnSpc>
                <a:spcPct val="80000"/>
              </a:lnSpc>
              <a:buFont typeface="Wingdings" pitchFamily="2" charset="2"/>
              <a:buChar char="n"/>
            </a:pPr>
            <a:r>
              <a:rPr lang="es-ES" sz="2200"/>
              <a:t> Control del cumplimiento de disposiciones legales vigentes, políticas y objetivos.</a:t>
            </a:r>
          </a:p>
          <a:p>
            <a:pPr>
              <a:lnSpc>
                <a:spcPct val="80000"/>
              </a:lnSpc>
              <a:buFont typeface="Wingdings" pitchFamily="2" charset="2"/>
              <a:buChar char="n"/>
            </a:pPr>
            <a:r>
              <a:rPr lang="es-ES" sz="2200"/>
              <a:t> Eficacia y oportunidad en las acciones adoptadas por las autoridades.</a:t>
            </a:r>
          </a:p>
          <a:p>
            <a:pPr>
              <a:lnSpc>
                <a:spcPct val="80000"/>
              </a:lnSpc>
              <a:buFont typeface="Wingdings" pitchFamily="2" charset="2"/>
              <a:buChar char="n"/>
            </a:pPr>
            <a:r>
              <a:rPr lang="es-ES" sz="2200"/>
              <a:t> Líneas de autoridad y responsabilidad definidas claramente en los manuales o reglamentos correspondientes.</a:t>
            </a:r>
          </a:p>
          <a:p>
            <a:pPr>
              <a:lnSpc>
                <a:spcPct val="80000"/>
              </a:lnSpc>
              <a:buFont typeface="Wingdings" pitchFamily="2" charset="2"/>
              <a:buChar char="n"/>
            </a:pPr>
            <a:r>
              <a:rPr lang="es-ES" sz="2200"/>
              <a:t>Adecuada segregación de funciones.</a:t>
            </a:r>
          </a:p>
          <a:p>
            <a:pPr>
              <a:lnSpc>
                <a:spcPct val="80000"/>
              </a:lnSpc>
              <a:buFont typeface="Wingdings" pitchFamily="2" charset="2"/>
              <a:buChar char="n"/>
            </a:pPr>
            <a:r>
              <a:rPr lang="es-ES" sz="2200"/>
              <a:t>Uso económico y eficiente de recursos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r>
              <a:rPr lang="es-ES" sz="3600"/>
              <a:t>Resultados obtenidos del cuestionario de Control Interno </a:t>
            </a:r>
          </a:p>
        </p:txBody>
      </p:sp>
      <p:pic>
        <p:nvPicPr>
          <p:cNvPr id="201733" name="Picture 5"/>
          <p:cNvPicPr>
            <a:picLocks noChangeAspect="1" noChangeArrowheads="1"/>
          </p:cNvPicPr>
          <p:nvPr/>
        </p:nvPicPr>
        <p:blipFill>
          <a:blip r:embed="rId2"/>
          <a:srcRect/>
          <a:stretch>
            <a:fillRect/>
          </a:stretch>
        </p:blipFill>
        <p:spPr bwMode="auto">
          <a:xfrm>
            <a:off x="4572000" y="2209800"/>
            <a:ext cx="4343400" cy="2971800"/>
          </a:xfrm>
          <a:prstGeom prst="rect">
            <a:avLst/>
          </a:prstGeom>
          <a:noFill/>
          <a:ln w="9525">
            <a:noFill/>
            <a:miter lim="800000"/>
            <a:headEnd/>
            <a:tailEnd/>
          </a:ln>
        </p:spPr>
      </p:pic>
      <p:sp>
        <p:nvSpPr>
          <p:cNvPr id="201734" name="Rectangle 6"/>
          <p:cNvSpPr>
            <a:spLocks noGrp="1" noChangeArrowheads="1"/>
          </p:cNvSpPr>
          <p:nvPr>
            <p:ph type="body" idx="1"/>
          </p:nvPr>
        </p:nvSpPr>
        <p:spPr>
          <a:xfrm>
            <a:off x="838200" y="1981200"/>
            <a:ext cx="3657600" cy="4648200"/>
          </a:xfrm>
        </p:spPr>
        <p:txBody>
          <a:bodyPr/>
          <a:lstStyle/>
          <a:p>
            <a:pPr marL="0" indent="0">
              <a:lnSpc>
                <a:spcPct val="80000"/>
              </a:lnSpc>
            </a:pPr>
            <a:r>
              <a:rPr lang="es-ES" sz="2200" b="1"/>
              <a:t> Variable X1: </a:t>
            </a:r>
            <a:r>
              <a:rPr lang="es-ES" sz="2200"/>
              <a:t>Cargo que desempeña en el departamento</a:t>
            </a:r>
          </a:p>
          <a:p>
            <a:pPr marL="0" indent="0">
              <a:lnSpc>
                <a:spcPct val="80000"/>
              </a:lnSpc>
              <a:buFont typeface="Wingdings" pitchFamily="2" charset="2"/>
              <a:buNone/>
            </a:pPr>
            <a:endParaRPr lang="es-ES" sz="2200"/>
          </a:p>
          <a:p>
            <a:pPr marL="0" indent="0">
              <a:lnSpc>
                <a:spcPct val="80000"/>
              </a:lnSpc>
              <a:buFont typeface="Wingdings" pitchFamily="2" charset="2"/>
              <a:buNone/>
            </a:pPr>
            <a:r>
              <a:rPr lang="es-ES" sz="2200"/>
              <a:t>El grupo mayoritario esta compuesto por los ayudantes de contabilidad en un 55%, seguido de ayudantes de actividades varias en un 15%, el 10% esta compuesto de auxiliares de contabilidad, 10% son personal de archivo, un 5% lo compone el contador general y el otro 5% el asistente de contabilidad.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2757" name="Picture 5"/>
          <p:cNvPicPr>
            <a:picLocks noChangeAspect="1" noChangeArrowheads="1"/>
          </p:cNvPicPr>
          <p:nvPr/>
        </p:nvPicPr>
        <p:blipFill>
          <a:blip r:embed="rId2"/>
          <a:srcRect/>
          <a:stretch>
            <a:fillRect/>
          </a:stretch>
        </p:blipFill>
        <p:spPr bwMode="auto">
          <a:xfrm>
            <a:off x="4419600" y="2133600"/>
            <a:ext cx="4419600" cy="2771775"/>
          </a:xfrm>
          <a:prstGeom prst="rect">
            <a:avLst/>
          </a:prstGeom>
          <a:noFill/>
          <a:ln w="9525">
            <a:noFill/>
            <a:miter lim="800000"/>
            <a:headEnd/>
            <a:tailEnd/>
          </a:ln>
        </p:spPr>
      </p:pic>
      <p:sp>
        <p:nvSpPr>
          <p:cNvPr id="202758" name="Rectangle 6"/>
          <p:cNvSpPr>
            <a:spLocks noGrp="1" noChangeArrowheads="1"/>
          </p:cNvSpPr>
          <p:nvPr>
            <p:ph type="body" idx="1"/>
          </p:nvPr>
        </p:nvSpPr>
        <p:spPr>
          <a:xfrm>
            <a:off x="990600" y="2133600"/>
            <a:ext cx="3352800" cy="4038600"/>
          </a:xfrm>
        </p:spPr>
        <p:txBody>
          <a:bodyPr/>
          <a:lstStyle/>
          <a:p>
            <a:pPr marL="0" indent="0">
              <a:lnSpc>
                <a:spcPct val="80000"/>
              </a:lnSpc>
              <a:buFont typeface="Wingdings" pitchFamily="2" charset="2"/>
              <a:buNone/>
            </a:pPr>
            <a:r>
              <a:rPr lang="es-ES" sz="2800"/>
              <a:t>Como podemos observar en esta pregunta el 60% respondió que si tiene conocimiento de los manuales de procedimientos del área de contabilidad mientras que el 40% los desconoce.</a:t>
            </a:r>
          </a:p>
        </p:txBody>
      </p:sp>
      <p:sp>
        <p:nvSpPr>
          <p:cNvPr id="202759" name="Rectangle 7"/>
          <p:cNvSpPr>
            <a:spLocks noChangeArrowheads="1"/>
          </p:cNvSpPr>
          <p:nvPr/>
        </p:nvSpPr>
        <p:spPr bwMode="auto">
          <a:xfrm>
            <a:off x="990600" y="609600"/>
            <a:ext cx="7391400" cy="774700"/>
          </a:xfrm>
          <a:prstGeom prst="rect">
            <a:avLst/>
          </a:prstGeom>
          <a:noFill/>
          <a:ln w="9525">
            <a:noFill/>
            <a:miter lim="800000"/>
            <a:headEnd/>
            <a:tailEnd/>
          </a:ln>
          <a:effectLst/>
        </p:spPr>
        <p:txBody>
          <a:bodyPr>
            <a:spAutoFit/>
          </a:bodyPr>
          <a:lstStyle/>
          <a:p>
            <a:pPr>
              <a:lnSpc>
                <a:spcPct val="80000"/>
              </a:lnSpc>
              <a:spcBef>
                <a:spcPct val="20000"/>
              </a:spcBef>
              <a:buClr>
                <a:schemeClr val="hlink"/>
              </a:buClr>
              <a:buSzPct val="70000"/>
              <a:buFont typeface="Wingdings" pitchFamily="2" charset="2"/>
              <a:buChar char="n"/>
            </a:pPr>
            <a:r>
              <a:rPr lang="es-ES" sz="2800">
                <a:effectLst>
                  <a:outerShdw blurRad="38100" dist="38100" dir="2700000" algn="tl">
                    <a:srgbClr val="000000"/>
                  </a:outerShdw>
                </a:effectLst>
              </a:rPr>
              <a:t>  Variable X4:</a:t>
            </a:r>
            <a:r>
              <a:rPr lang="es-ES" sz="2800" b="0">
                <a:effectLst>
                  <a:outerShdw blurRad="38100" dist="38100" dir="2700000" algn="tl">
                    <a:srgbClr val="000000"/>
                  </a:outerShdw>
                </a:effectLst>
              </a:rPr>
              <a:t> ¿Conoce los Manuales de Procedimiento del área?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3781" name="Picture 5"/>
          <p:cNvPicPr>
            <a:picLocks noChangeAspect="1" noChangeArrowheads="1"/>
          </p:cNvPicPr>
          <p:nvPr/>
        </p:nvPicPr>
        <p:blipFill>
          <a:blip r:embed="rId2"/>
          <a:srcRect/>
          <a:stretch>
            <a:fillRect/>
          </a:stretch>
        </p:blipFill>
        <p:spPr bwMode="auto">
          <a:xfrm>
            <a:off x="4114800" y="2743200"/>
            <a:ext cx="4767263" cy="2381250"/>
          </a:xfrm>
          <a:prstGeom prst="rect">
            <a:avLst/>
          </a:prstGeom>
          <a:noFill/>
          <a:ln w="9525">
            <a:noFill/>
            <a:miter lim="800000"/>
            <a:headEnd/>
            <a:tailEnd/>
          </a:ln>
        </p:spPr>
      </p:pic>
      <p:sp>
        <p:nvSpPr>
          <p:cNvPr id="203782" name="Rectangle 6"/>
          <p:cNvSpPr>
            <a:spLocks noGrp="1" noChangeArrowheads="1"/>
          </p:cNvSpPr>
          <p:nvPr>
            <p:ph type="body" idx="1"/>
          </p:nvPr>
        </p:nvSpPr>
        <p:spPr>
          <a:xfrm>
            <a:off x="1066800" y="1981200"/>
            <a:ext cx="2819400" cy="4038600"/>
          </a:xfrm>
        </p:spPr>
        <p:txBody>
          <a:bodyPr/>
          <a:lstStyle/>
          <a:p>
            <a:pPr marL="0" indent="0">
              <a:lnSpc>
                <a:spcPct val="90000"/>
              </a:lnSpc>
              <a:buFont typeface="Wingdings" pitchFamily="2" charset="2"/>
              <a:buNone/>
            </a:pPr>
            <a:r>
              <a:rPr lang="es-ES" sz="2800"/>
              <a:t>De acuerdo a las respuestas obtenidas el 80% realiza sus labores basándose en los indicadores de calidad, mientras que el 20% no.</a:t>
            </a:r>
          </a:p>
        </p:txBody>
      </p:sp>
      <p:sp>
        <p:nvSpPr>
          <p:cNvPr id="203783" name="Rectangle 7"/>
          <p:cNvSpPr>
            <a:spLocks noChangeArrowheads="1"/>
          </p:cNvSpPr>
          <p:nvPr/>
        </p:nvSpPr>
        <p:spPr bwMode="auto">
          <a:xfrm>
            <a:off x="1143000" y="685800"/>
            <a:ext cx="7720013" cy="946150"/>
          </a:xfrm>
          <a:prstGeom prst="rect">
            <a:avLst/>
          </a:prstGeom>
          <a:noFill/>
          <a:ln w="9525">
            <a:noFill/>
            <a:miter lim="800000"/>
            <a:headEnd/>
            <a:tailEnd/>
          </a:ln>
          <a:effectLst/>
        </p:spPr>
        <p:txBody>
          <a:bodyPr>
            <a:spAutoFit/>
          </a:bodyPr>
          <a:lstStyle/>
          <a:p>
            <a:pPr>
              <a:spcBef>
                <a:spcPct val="20000"/>
              </a:spcBef>
              <a:buClr>
                <a:schemeClr val="hlink"/>
              </a:buClr>
              <a:buSzPct val="70000"/>
              <a:buFont typeface="Wingdings" pitchFamily="2" charset="2"/>
              <a:buChar char="n"/>
            </a:pPr>
            <a:r>
              <a:rPr lang="es-ES" sz="2800">
                <a:effectLst>
                  <a:outerShdw blurRad="38100" dist="38100" dir="2700000" algn="tl">
                    <a:srgbClr val="000000"/>
                  </a:outerShdw>
                </a:effectLst>
              </a:rPr>
              <a:t>Variable X7:</a:t>
            </a:r>
            <a:r>
              <a:rPr lang="es-ES" sz="2800" b="0">
                <a:effectLst>
                  <a:outerShdw blurRad="38100" dist="38100" dir="2700000" algn="tl">
                    <a:srgbClr val="000000"/>
                  </a:outerShdw>
                </a:effectLst>
              </a:rPr>
              <a:t> ¿Sus labores se realizan basándose en los indicadores de calidad?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05" name="Picture 5"/>
          <p:cNvPicPr>
            <a:picLocks noChangeAspect="1" noChangeArrowheads="1"/>
          </p:cNvPicPr>
          <p:nvPr/>
        </p:nvPicPr>
        <p:blipFill>
          <a:blip r:embed="rId2"/>
          <a:srcRect/>
          <a:stretch>
            <a:fillRect/>
          </a:stretch>
        </p:blipFill>
        <p:spPr bwMode="auto">
          <a:xfrm>
            <a:off x="3962400" y="2667000"/>
            <a:ext cx="4800600" cy="2501900"/>
          </a:xfrm>
          <a:prstGeom prst="rect">
            <a:avLst/>
          </a:prstGeom>
          <a:noFill/>
          <a:ln w="9525">
            <a:noFill/>
            <a:miter lim="800000"/>
            <a:headEnd/>
            <a:tailEnd/>
          </a:ln>
        </p:spPr>
      </p:pic>
      <p:sp>
        <p:nvSpPr>
          <p:cNvPr id="204806" name="Rectangle 6"/>
          <p:cNvSpPr>
            <a:spLocks noGrp="1" noChangeArrowheads="1"/>
          </p:cNvSpPr>
          <p:nvPr>
            <p:ph type="body" idx="1"/>
          </p:nvPr>
        </p:nvSpPr>
        <p:spPr>
          <a:xfrm>
            <a:off x="1066800" y="1981200"/>
            <a:ext cx="2895600" cy="4114800"/>
          </a:xfrm>
        </p:spPr>
        <p:txBody>
          <a:bodyPr/>
          <a:lstStyle/>
          <a:p>
            <a:pPr marL="0" indent="0">
              <a:lnSpc>
                <a:spcPct val="90000"/>
              </a:lnSpc>
              <a:buFont typeface="Wingdings" pitchFamily="2" charset="2"/>
              <a:buNone/>
            </a:pPr>
            <a:r>
              <a:rPr lang="es-ES"/>
              <a:t>Para esta variable el 100% del personal estuvo de acuerdo en que no existe rotación en el área. </a:t>
            </a:r>
          </a:p>
        </p:txBody>
      </p:sp>
      <p:sp>
        <p:nvSpPr>
          <p:cNvPr id="204807" name="Rectangle 7"/>
          <p:cNvSpPr>
            <a:spLocks noChangeArrowheads="1"/>
          </p:cNvSpPr>
          <p:nvPr/>
        </p:nvSpPr>
        <p:spPr bwMode="auto">
          <a:xfrm>
            <a:off x="1076325" y="609600"/>
            <a:ext cx="7534275" cy="519113"/>
          </a:xfrm>
          <a:prstGeom prst="rect">
            <a:avLst/>
          </a:prstGeom>
          <a:noFill/>
          <a:ln w="9525">
            <a:noFill/>
            <a:miter lim="800000"/>
            <a:headEnd/>
            <a:tailEnd/>
          </a:ln>
          <a:effectLst/>
        </p:spPr>
        <p:txBody>
          <a:bodyPr>
            <a:spAutoFit/>
          </a:bodyPr>
          <a:lstStyle/>
          <a:p>
            <a:pPr>
              <a:spcBef>
                <a:spcPct val="20000"/>
              </a:spcBef>
              <a:buClr>
                <a:schemeClr val="hlink"/>
              </a:buClr>
              <a:buSzPct val="70000"/>
              <a:buFont typeface="Wingdings" pitchFamily="2" charset="2"/>
              <a:buChar char="n"/>
            </a:pPr>
            <a:r>
              <a:rPr lang="es-ES" sz="2800">
                <a:effectLst>
                  <a:outerShdw blurRad="38100" dist="38100" dir="2700000" algn="tl">
                    <a:srgbClr val="000000"/>
                  </a:outerShdw>
                </a:effectLst>
              </a:rPr>
              <a:t>Variable X11: </a:t>
            </a:r>
            <a:r>
              <a:rPr lang="es-ES" sz="2800" b="0">
                <a:effectLst>
                  <a:outerShdw blurRad="38100" dist="38100" dir="2700000" algn="tl">
                    <a:srgbClr val="000000"/>
                  </a:outerShdw>
                </a:effectLst>
              </a:rPr>
              <a:t>¿Existe rotación del personal?</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829" name="Picture 5"/>
          <p:cNvPicPr>
            <a:picLocks noChangeAspect="1" noChangeArrowheads="1"/>
          </p:cNvPicPr>
          <p:nvPr/>
        </p:nvPicPr>
        <p:blipFill>
          <a:blip r:embed="rId2"/>
          <a:srcRect/>
          <a:stretch>
            <a:fillRect/>
          </a:stretch>
        </p:blipFill>
        <p:spPr bwMode="auto">
          <a:xfrm>
            <a:off x="3581400" y="2438400"/>
            <a:ext cx="5334000" cy="2890838"/>
          </a:xfrm>
          <a:prstGeom prst="rect">
            <a:avLst/>
          </a:prstGeom>
          <a:noFill/>
          <a:ln w="9525">
            <a:noFill/>
            <a:miter lim="800000"/>
            <a:headEnd/>
            <a:tailEnd/>
          </a:ln>
        </p:spPr>
      </p:pic>
      <p:sp>
        <p:nvSpPr>
          <p:cNvPr id="205830" name="Rectangle 6"/>
          <p:cNvSpPr>
            <a:spLocks noGrp="1" noChangeArrowheads="1"/>
          </p:cNvSpPr>
          <p:nvPr>
            <p:ph type="body" idx="1"/>
          </p:nvPr>
        </p:nvSpPr>
        <p:spPr>
          <a:xfrm>
            <a:off x="914400" y="2209800"/>
            <a:ext cx="2590800" cy="4114800"/>
          </a:xfrm>
        </p:spPr>
        <p:txBody>
          <a:bodyPr/>
          <a:lstStyle/>
          <a:p>
            <a:pPr marL="0" indent="0">
              <a:lnSpc>
                <a:spcPct val="80000"/>
              </a:lnSpc>
              <a:buFont typeface="Wingdings" pitchFamily="2" charset="2"/>
              <a:buNone/>
            </a:pPr>
            <a:r>
              <a:rPr lang="es-ES" sz="2800"/>
              <a:t>Analizado el grafico 4.12 el 60% del personal deduce que si existe duplicidad en las funciones, mientras que el 40% opina lo contrario.</a:t>
            </a:r>
          </a:p>
        </p:txBody>
      </p:sp>
      <p:sp>
        <p:nvSpPr>
          <p:cNvPr id="205831" name="Rectangle 7"/>
          <p:cNvSpPr>
            <a:spLocks noChangeArrowheads="1"/>
          </p:cNvSpPr>
          <p:nvPr/>
        </p:nvSpPr>
        <p:spPr bwMode="auto">
          <a:xfrm>
            <a:off x="838200" y="609600"/>
            <a:ext cx="8001000" cy="519113"/>
          </a:xfrm>
          <a:prstGeom prst="rect">
            <a:avLst/>
          </a:prstGeom>
          <a:noFill/>
          <a:ln w="9525">
            <a:noFill/>
            <a:miter lim="800000"/>
            <a:headEnd/>
            <a:tailEnd/>
          </a:ln>
          <a:effectLst/>
        </p:spPr>
        <p:txBody>
          <a:bodyPr>
            <a:spAutoFit/>
          </a:bodyPr>
          <a:lstStyle/>
          <a:p>
            <a:pPr>
              <a:spcBef>
                <a:spcPct val="20000"/>
              </a:spcBef>
              <a:buClr>
                <a:schemeClr val="hlink"/>
              </a:buClr>
              <a:buSzPct val="70000"/>
              <a:buFont typeface="Wingdings" pitchFamily="2" charset="2"/>
              <a:buChar char="n"/>
            </a:pPr>
            <a:r>
              <a:rPr lang="es-ES" sz="2800">
                <a:effectLst>
                  <a:outerShdw blurRad="38100" dist="38100" dir="2700000" algn="tl">
                    <a:srgbClr val="000000"/>
                  </a:outerShdw>
                </a:effectLst>
              </a:rPr>
              <a:t>Variable X12: </a:t>
            </a:r>
            <a:r>
              <a:rPr lang="es-ES" sz="2800" b="0">
                <a:effectLst>
                  <a:outerShdw blurRad="38100" dist="38100" dir="2700000" algn="tl">
                    <a:srgbClr val="000000"/>
                  </a:outerShdw>
                </a:effectLst>
              </a:rPr>
              <a:t>¿Existe duplicidad de Funciones?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853" name="Picture 5"/>
          <p:cNvPicPr>
            <a:picLocks noChangeAspect="1" noChangeArrowheads="1"/>
          </p:cNvPicPr>
          <p:nvPr/>
        </p:nvPicPr>
        <p:blipFill>
          <a:blip r:embed="rId2"/>
          <a:srcRect/>
          <a:stretch>
            <a:fillRect/>
          </a:stretch>
        </p:blipFill>
        <p:spPr bwMode="auto">
          <a:xfrm>
            <a:off x="4114800" y="2209800"/>
            <a:ext cx="4800600" cy="3149600"/>
          </a:xfrm>
          <a:prstGeom prst="rect">
            <a:avLst/>
          </a:prstGeom>
          <a:noFill/>
          <a:ln w="9525">
            <a:noFill/>
            <a:miter lim="800000"/>
            <a:headEnd/>
            <a:tailEnd/>
          </a:ln>
        </p:spPr>
      </p:pic>
      <p:sp>
        <p:nvSpPr>
          <p:cNvPr id="206854" name="Rectangle 6"/>
          <p:cNvSpPr>
            <a:spLocks noGrp="1" noChangeArrowheads="1"/>
          </p:cNvSpPr>
          <p:nvPr>
            <p:ph type="body" idx="1"/>
          </p:nvPr>
        </p:nvSpPr>
        <p:spPr>
          <a:xfrm>
            <a:off x="914400" y="2057400"/>
            <a:ext cx="3048000" cy="4343400"/>
          </a:xfrm>
        </p:spPr>
        <p:txBody>
          <a:bodyPr/>
          <a:lstStyle/>
          <a:p>
            <a:pPr marL="0" indent="0">
              <a:lnSpc>
                <a:spcPct val="90000"/>
              </a:lnSpc>
              <a:buFont typeface="Wingdings" pitchFamily="2" charset="2"/>
              <a:buNone/>
            </a:pPr>
            <a:r>
              <a:rPr lang="es-ES" sz="2800"/>
              <a:t>Solo el 40% del personal ha asistido a las capacitaciones que brinda la Contraloría General del Estado, el 60% no ha tenido esta capacitación.</a:t>
            </a:r>
          </a:p>
        </p:txBody>
      </p:sp>
      <p:sp>
        <p:nvSpPr>
          <p:cNvPr id="206859" name="Rectangle 11"/>
          <p:cNvSpPr>
            <a:spLocks noChangeArrowheads="1"/>
          </p:cNvSpPr>
          <p:nvPr/>
        </p:nvSpPr>
        <p:spPr bwMode="auto">
          <a:xfrm>
            <a:off x="1033463" y="381000"/>
            <a:ext cx="7881937" cy="1373188"/>
          </a:xfrm>
          <a:prstGeom prst="rect">
            <a:avLst/>
          </a:prstGeom>
          <a:noFill/>
          <a:ln w="9525">
            <a:noFill/>
            <a:miter lim="800000"/>
            <a:headEnd/>
            <a:tailEnd/>
          </a:ln>
          <a:effectLst/>
        </p:spPr>
        <p:txBody>
          <a:bodyPr anchor="ctr">
            <a:spAutoFit/>
          </a:bodyPr>
          <a:lstStyle/>
          <a:p>
            <a:r>
              <a:rPr lang="es-ES" sz="2800"/>
              <a:t>Variable X16: ¿Ha asistido a las capacitaciones de </a:t>
            </a:r>
            <a:r>
              <a:rPr lang="es-ES" sz="2800" b="0"/>
              <a:t>la Contraloría General del Estado</a:t>
            </a:r>
            <a:r>
              <a:rPr lang="es-ES" sz="2800"/>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es-ES"/>
              <a:t>FASE III Ejecución</a:t>
            </a:r>
          </a:p>
        </p:txBody>
      </p:sp>
      <p:sp>
        <p:nvSpPr>
          <p:cNvPr id="208899" name="Rectangle 3"/>
          <p:cNvSpPr>
            <a:spLocks noGrp="1" noChangeArrowheads="1"/>
          </p:cNvSpPr>
          <p:nvPr>
            <p:ph type="body" idx="1"/>
          </p:nvPr>
        </p:nvSpPr>
        <p:spPr>
          <a:xfrm>
            <a:off x="1066800" y="2590800"/>
            <a:ext cx="7543800" cy="2590800"/>
          </a:xfrm>
        </p:spPr>
        <p:txBody>
          <a:bodyPr/>
          <a:lstStyle/>
          <a:p>
            <a:r>
              <a:rPr lang="es-ES"/>
              <a:t>Aplicación de programas</a:t>
            </a:r>
          </a:p>
          <a:p>
            <a:r>
              <a:rPr lang="es-ES"/>
              <a:t>- Preparación de papeles de trabajo</a:t>
            </a:r>
          </a:p>
          <a:p>
            <a:r>
              <a:rPr lang="es-ES"/>
              <a:t>- Hojas resumen hallazgos por componente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80" name="Rectangle 8"/>
          <p:cNvSpPr>
            <a:spLocks noGrp="1" noChangeArrowheads="1"/>
          </p:cNvSpPr>
          <p:nvPr>
            <p:ph type="title"/>
          </p:nvPr>
        </p:nvSpPr>
        <p:spPr>
          <a:xfrm>
            <a:off x="990600" y="609600"/>
            <a:ext cx="6553200" cy="914400"/>
          </a:xfrm>
        </p:spPr>
        <p:txBody>
          <a:bodyPr/>
          <a:lstStyle/>
          <a:p>
            <a:r>
              <a:rPr lang="es-ES">
                <a:solidFill>
                  <a:schemeClr val="tx1"/>
                </a:solidFill>
                <a:effectLst/>
              </a:rPr>
              <a:t>Resultados</a:t>
            </a:r>
            <a:br>
              <a:rPr lang="es-ES">
                <a:solidFill>
                  <a:schemeClr val="tx1"/>
                </a:solidFill>
                <a:effectLst/>
              </a:rPr>
            </a:br>
            <a:endParaRPr lang="es-ES">
              <a:solidFill>
                <a:schemeClr val="tx1"/>
              </a:solidFill>
              <a:effectLst/>
            </a:endParaRPr>
          </a:p>
        </p:txBody>
      </p:sp>
      <p:sp>
        <p:nvSpPr>
          <p:cNvPr id="207881" name="Rectangle 9"/>
          <p:cNvSpPr>
            <a:spLocks noGrp="1" noChangeArrowheads="1"/>
          </p:cNvSpPr>
          <p:nvPr>
            <p:ph type="body" idx="1"/>
          </p:nvPr>
        </p:nvSpPr>
        <p:spPr>
          <a:xfrm>
            <a:off x="1066800" y="1905000"/>
            <a:ext cx="7543800" cy="4724400"/>
          </a:xfrm>
        </p:spPr>
        <p:txBody>
          <a:bodyPr/>
          <a:lstStyle/>
          <a:p>
            <a:pPr marL="609600" indent="-609600"/>
            <a:r>
              <a:rPr lang="es-ES" sz="3600" b="1"/>
              <a:t>Contabilización de compromisos.</a:t>
            </a:r>
          </a:p>
          <a:p>
            <a:pPr marL="609600" indent="-609600"/>
            <a:r>
              <a:rPr lang="es-ES" sz="3600" b="1"/>
              <a:t>Declaración de Impuestos</a:t>
            </a:r>
            <a:r>
              <a:rPr lang="es-ES" sz="3600"/>
              <a:t> </a:t>
            </a:r>
          </a:p>
          <a:p>
            <a:pPr marL="609600" indent="-609600"/>
            <a:r>
              <a:rPr lang="es-ES" sz="3600" b="1"/>
              <a:t>Emisión de Estados Financieros</a:t>
            </a:r>
            <a:r>
              <a:rPr lang="es-ES" sz="3600"/>
              <a:t> </a:t>
            </a:r>
          </a:p>
          <a:p>
            <a:pPr marL="609600" indent="-609600"/>
            <a:r>
              <a:rPr lang="es-ES" sz="3600" b="1"/>
              <a:t>Conciliaciones con otros departamentos.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2" name="Rectangle 4"/>
          <p:cNvSpPr>
            <a:spLocks noGrp="1" noChangeArrowheads="1"/>
          </p:cNvSpPr>
          <p:nvPr>
            <p:ph type="ctrTitle"/>
          </p:nvPr>
        </p:nvSpPr>
        <p:spPr>
          <a:xfrm>
            <a:off x="1066800" y="304800"/>
            <a:ext cx="7086600" cy="1295400"/>
          </a:xfrm>
        </p:spPr>
        <p:txBody>
          <a:bodyPr/>
          <a:lstStyle/>
          <a:p>
            <a:r>
              <a:rPr lang="es-ES"/>
              <a:t>Sector público no financiero</a:t>
            </a:r>
          </a:p>
        </p:txBody>
      </p:sp>
      <p:sp>
        <p:nvSpPr>
          <p:cNvPr id="150531" name="Rectangle 3"/>
          <p:cNvSpPr>
            <a:spLocks noGrp="1" noChangeArrowheads="1"/>
          </p:cNvSpPr>
          <p:nvPr>
            <p:ph type="subTitle" idx="1"/>
          </p:nvPr>
        </p:nvSpPr>
        <p:spPr>
          <a:xfrm>
            <a:off x="1066800" y="1981200"/>
            <a:ext cx="7848600" cy="4648200"/>
          </a:xfrm>
        </p:spPr>
        <p:txBody>
          <a:bodyPr/>
          <a:lstStyle/>
          <a:p>
            <a:pPr>
              <a:lnSpc>
                <a:spcPct val="80000"/>
              </a:lnSpc>
            </a:pPr>
            <a:r>
              <a:rPr lang="es-ES" sz="2400"/>
              <a:t>Esta conformado por aquellas entidades pertenecientes al Estado Ecuatoriano, cuya finalidad es brindar sus servicios sin fines de lucro en beneficio de la sociedad ecuatoriana, se dividen en entidades autónomas, centralizadas y descentralizadas.</a:t>
            </a:r>
          </a:p>
          <a:p>
            <a:pPr>
              <a:lnSpc>
                <a:spcPct val="80000"/>
              </a:lnSpc>
            </a:pPr>
            <a:endParaRPr lang="es-ES" sz="2400" b="1"/>
          </a:p>
          <a:p>
            <a:pPr>
              <a:lnSpc>
                <a:spcPct val="80000"/>
              </a:lnSpc>
              <a:buFont typeface="Wingdings" pitchFamily="2" charset="2"/>
              <a:buChar char="n"/>
            </a:pPr>
            <a:r>
              <a:rPr lang="es-ES" sz="2400" b="1"/>
              <a:t>  Entidades autónomas públicas </a:t>
            </a:r>
            <a:endParaRPr lang="es-ES" sz="2400"/>
          </a:p>
          <a:p>
            <a:pPr>
              <a:lnSpc>
                <a:spcPct val="80000"/>
              </a:lnSpc>
            </a:pPr>
            <a:endParaRPr lang="es-ES" sz="2400" b="1"/>
          </a:p>
          <a:p>
            <a:pPr>
              <a:lnSpc>
                <a:spcPct val="80000"/>
              </a:lnSpc>
              <a:buFont typeface="Wingdings" pitchFamily="2" charset="2"/>
              <a:buChar char="n"/>
            </a:pPr>
            <a:r>
              <a:rPr lang="es-ES" sz="2400" b="1"/>
              <a:t>  Entidades Centralizadas </a:t>
            </a:r>
            <a:endParaRPr lang="es-ES" sz="2400"/>
          </a:p>
          <a:p>
            <a:pPr>
              <a:lnSpc>
                <a:spcPct val="80000"/>
              </a:lnSpc>
              <a:buFont typeface="Wingdings" pitchFamily="2" charset="2"/>
              <a:buChar char="n"/>
            </a:pPr>
            <a:endParaRPr lang="es-ES" sz="2400"/>
          </a:p>
          <a:p>
            <a:pPr>
              <a:lnSpc>
                <a:spcPct val="80000"/>
              </a:lnSpc>
              <a:buFont typeface="Wingdings" pitchFamily="2" charset="2"/>
              <a:buChar char="n"/>
            </a:pPr>
            <a:r>
              <a:rPr lang="es-ES" sz="2400" b="1"/>
              <a:t>  Entidades descentralizadas </a:t>
            </a:r>
            <a:endParaRPr lang="es-ES" sz="2400"/>
          </a:p>
          <a:p>
            <a:pPr>
              <a:lnSpc>
                <a:spcPct val="80000"/>
              </a:lnSpc>
            </a:pPr>
            <a:endParaRPr lang="es-ES" sz="240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a:xfrm>
            <a:off x="1066800" y="304800"/>
            <a:ext cx="7543800" cy="685800"/>
          </a:xfrm>
        </p:spPr>
        <p:txBody>
          <a:bodyPr/>
          <a:lstStyle/>
          <a:p>
            <a:pPr marL="838200" indent="-838200"/>
            <a:r>
              <a:rPr lang="es-ES" sz="4000"/>
              <a:t>Hallazgos</a:t>
            </a:r>
          </a:p>
        </p:txBody>
      </p:sp>
      <p:sp>
        <p:nvSpPr>
          <p:cNvPr id="212995" name="Rectangle 3"/>
          <p:cNvSpPr>
            <a:spLocks noGrp="1" noChangeArrowheads="1"/>
          </p:cNvSpPr>
          <p:nvPr>
            <p:ph type="body" idx="1"/>
          </p:nvPr>
        </p:nvSpPr>
        <p:spPr>
          <a:xfrm>
            <a:off x="914400" y="1447800"/>
            <a:ext cx="7772400" cy="5410200"/>
          </a:xfrm>
        </p:spPr>
        <p:txBody>
          <a:bodyPr/>
          <a:lstStyle/>
          <a:p>
            <a:pPr marL="1770063" lvl="3" indent="-398463">
              <a:lnSpc>
                <a:spcPct val="80000"/>
              </a:lnSpc>
            </a:pPr>
            <a:r>
              <a:rPr lang="es-ES" sz="2800" b="1"/>
              <a:t>Capacitación </a:t>
            </a:r>
          </a:p>
          <a:p>
            <a:pPr marL="1770063" lvl="3" indent="-398463">
              <a:lnSpc>
                <a:spcPct val="80000"/>
              </a:lnSpc>
              <a:buFontTx/>
              <a:buNone/>
            </a:pPr>
            <a:endParaRPr lang="es-ES" sz="2800" b="1" u="sng"/>
          </a:p>
          <a:p>
            <a:pPr marL="609600" indent="-609600">
              <a:lnSpc>
                <a:spcPct val="80000"/>
              </a:lnSpc>
            </a:pPr>
            <a:r>
              <a:rPr lang="es-ES" sz="2000" b="1" u="sng"/>
              <a:t>Condición.-</a:t>
            </a:r>
            <a:r>
              <a:rPr lang="es-ES" sz="2000"/>
              <a:t>  personal no recibe capacitación permanente de Contraloría General del Estado.</a:t>
            </a:r>
          </a:p>
          <a:p>
            <a:pPr marL="609600" indent="-609600">
              <a:lnSpc>
                <a:spcPct val="80000"/>
              </a:lnSpc>
              <a:buFont typeface="Wingdings" pitchFamily="2" charset="2"/>
              <a:buNone/>
            </a:pPr>
            <a:endParaRPr lang="es-ES" sz="2000" b="1" u="sng"/>
          </a:p>
          <a:p>
            <a:pPr marL="609600" indent="-609600">
              <a:lnSpc>
                <a:spcPct val="80000"/>
              </a:lnSpc>
            </a:pPr>
            <a:r>
              <a:rPr lang="es-ES" sz="2000" b="1" u="sng"/>
              <a:t>Criterio.- </a:t>
            </a:r>
            <a:r>
              <a:rPr lang="es-ES" sz="2000"/>
              <a:t>solo el 40% del personal ha asistido a las capacitaciones que brinda la Contraloría General del Estado</a:t>
            </a:r>
          </a:p>
          <a:p>
            <a:pPr marL="609600" indent="-609600">
              <a:lnSpc>
                <a:spcPct val="80000"/>
              </a:lnSpc>
              <a:buFont typeface="Wingdings" pitchFamily="2" charset="2"/>
              <a:buNone/>
            </a:pPr>
            <a:endParaRPr lang="es-ES" sz="2000"/>
          </a:p>
          <a:p>
            <a:pPr marL="609600" indent="-609600">
              <a:lnSpc>
                <a:spcPct val="80000"/>
              </a:lnSpc>
            </a:pPr>
            <a:r>
              <a:rPr lang="es-ES" sz="2000" b="1" u="sng"/>
              <a:t>Causa.- </a:t>
            </a:r>
            <a:r>
              <a:rPr lang="es-ES" sz="2000"/>
              <a:t>existe poco interés por parte de las autoridades pertinentes de que el personal tome los cursos  y no hay un departamento de recursos humanos que desarrolle un plan de capacitación de acuerdo a las exigencias laborales del área. </a:t>
            </a:r>
          </a:p>
          <a:p>
            <a:pPr marL="609600" indent="-609600">
              <a:lnSpc>
                <a:spcPct val="80000"/>
              </a:lnSpc>
              <a:buFont typeface="Wingdings" pitchFamily="2" charset="2"/>
              <a:buNone/>
            </a:pPr>
            <a:endParaRPr lang="es-ES" sz="2000" b="1" u="sng"/>
          </a:p>
          <a:p>
            <a:pPr marL="609600" indent="-609600">
              <a:lnSpc>
                <a:spcPct val="80000"/>
              </a:lnSpc>
            </a:pPr>
            <a:r>
              <a:rPr lang="es-ES" sz="2000" b="1" u="sng"/>
              <a:t>Efecto.-  </a:t>
            </a:r>
            <a:r>
              <a:rPr lang="es-ES" sz="2000"/>
              <a:t>se pueden cometer errores en el momento de los registros contables ya que las personas que han asistido no están actualizadas con las normativas vigentes y las que no han asistido desconocen la forma de realizar su trabajo correctamente.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21" name="Rectangle 5"/>
          <p:cNvSpPr>
            <a:spLocks noGrp="1" noChangeArrowheads="1"/>
          </p:cNvSpPr>
          <p:nvPr>
            <p:ph type="ctrTitle"/>
          </p:nvPr>
        </p:nvSpPr>
        <p:spPr>
          <a:xfrm>
            <a:off x="1143000" y="533400"/>
            <a:ext cx="7086600" cy="762000"/>
          </a:xfrm>
        </p:spPr>
        <p:txBody>
          <a:bodyPr/>
          <a:lstStyle/>
          <a:p>
            <a:r>
              <a:rPr lang="es-ES" sz="3600"/>
              <a:t>Manuales de procedimientos</a:t>
            </a:r>
          </a:p>
        </p:txBody>
      </p:sp>
      <p:sp>
        <p:nvSpPr>
          <p:cNvPr id="214019" name="Rectangle 3"/>
          <p:cNvSpPr>
            <a:spLocks noGrp="1" noChangeArrowheads="1"/>
          </p:cNvSpPr>
          <p:nvPr>
            <p:ph type="subTitle" idx="1"/>
          </p:nvPr>
        </p:nvSpPr>
        <p:spPr>
          <a:xfrm>
            <a:off x="1066800" y="1676400"/>
            <a:ext cx="8077200" cy="5181600"/>
          </a:xfrm>
        </p:spPr>
        <p:txBody>
          <a:bodyPr/>
          <a:lstStyle/>
          <a:p>
            <a:pPr marL="1828800" lvl="3" indent="-63500" algn="ctr">
              <a:lnSpc>
                <a:spcPct val="80000"/>
              </a:lnSpc>
              <a:buFontTx/>
              <a:buNone/>
            </a:pPr>
            <a:endParaRPr lang="es-ES" sz="2400" b="1" u="sng"/>
          </a:p>
          <a:p>
            <a:pPr>
              <a:lnSpc>
                <a:spcPct val="80000"/>
              </a:lnSpc>
            </a:pPr>
            <a:r>
              <a:rPr lang="es-ES" sz="2400" b="1" u="sng"/>
              <a:t>Condición:</a:t>
            </a:r>
            <a:r>
              <a:rPr lang="es-ES" sz="2400"/>
              <a:t> Desconocimiento del personal de los manuales de procedimiento del área contable.</a:t>
            </a:r>
          </a:p>
          <a:p>
            <a:pPr>
              <a:lnSpc>
                <a:spcPct val="80000"/>
              </a:lnSpc>
            </a:pPr>
            <a:endParaRPr lang="es-ES" sz="2400"/>
          </a:p>
          <a:p>
            <a:pPr>
              <a:lnSpc>
                <a:spcPct val="80000"/>
              </a:lnSpc>
            </a:pPr>
            <a:r>
              <a:rPr lang="es-ES" sz="2400" b="1" u="sng"/>
              <a:t>Criterio: </a:t>
            </a:r>
            <a:r>
              <a:rPr lang="es-ES" sz="2400"/>
              <a:t>solo el 60% conoce los manuales de procedimiento del área</a:t>
            </a:r>
          </a:p>
          <a:p>
            <a:pPr>
              <a:lnSpc>
                <a:spcPct val="80000"/>
              </a:lnSpc>
            </a:pPr>
            <a:endParaRPr lang="es-ES" sz="2400" b="1" u="sng"/>
          </a:p>
          <a:p>
            <a:pPr>
              <a:lnSpc>
                <a:spcPct val="80000"/>
              </a:lnSpc>
            </a:pPr>
            <a:r>
              <a:rPr lang="es-ES" sz="2400" b="1" u="sng"/>
              <a:t>Causa.- </a:t>
            </a:r>
            <a:r>
              <a:rPr lang="es-ES" sz="2400"/>
              <a:t> no se ha emitido un manual de procedimiento actualizado.</a:t>
            </a:r>
          </a:p>
          <a:p>
            <a:pPr>
              <a:lnSpc>
                <a:spcPct val="80000"/>
              </a:lnSpc>
            </a:pPr>
            <a:endParaRPr lang="es-ES" sz="2400"/>
          </a:p>
          <a:p>
            <a:pPr>
              <a:lnSpc>
                <a:spcPct val="80000"/>
              </a:lnSpc>
            </a:pPr>
            <a:r>
              <a:rPr lang="es-ES" sz="2400" b="1" u="sng"/>
              <a:t>Efecto: </a:t>
            </a:r>
            <a:r>
              <a:rPr lang="es-ES" sz="2400"/>
              <a:t>al no existir un manual  de procedimientos da cabida a que el trabajo no se este realizando adecuadamente o haya uso antieconómico o ineficiente de recursos humanos, materiales o financieros.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pPr marL="838200" indent="-838200"/>
            <a:r>
              <a:rPr lang="es-ES"/>
              <a:t>Rotación de personal</a:t>
            </a:r>
          </a:p>
        </p:txBody>
      </p:sp>
      <p:sp>
        <p:nvSpPr>
          <p:cNvPr id="215043" name="Rectangle 3"/>
          <p:cNvSpPr>
            <a:spLocks noGrp="1" noChangeArrowheads="1"/>
          </p:cNvSpPr>
          <p:nvPr>
            <p:ph type="body" idx="1"/>
          </p:nvPr>
        </p:nvSpPr>
        <p:spPr>
          <a:xfrm>
            <a:off x="1066800" y="1752600"/>
            <a:ext cx="8077200" cy="5105400"/>
          </a:xfrm>
        </p:spPr>
        <p:txBody>
          <a:bodyPr/>
          <a:lstStyle/>
          <a:p>
            <a:pPr>
              <a:lnSpc>
                <a:spcPct val="80000"/>
              </a:lnSpc>
            </a:pPr>
            <a:r>
              <a:rPr lang="es-ES" sz="2400" b="1" u="sng"/>
              <a:t>Condición.- </a:t>
            </a:r>
            <a:r>
              <a:rPr lang="es-ES" sz="2400"/>
              <a:t>no hay  una adecuada rotación del personal.</a:t>
            </a:r>
          </a:p>
          <a:p>
            <a:pPr>
              <a:lnSpc>
                <a:spcPct val="80000"/>
              </a:lnSpc>
              <a:buFont typeface="Wingdings" pitchFamily="2" charset="2"/>
              <a:buNone/>
            </a:pPr>
            <a:endParaRPr lang="es-ES" sz="2400" b="1" u="sng"/>
          </a:p>
          <a:p>
            <a:pPr>
              <a:lnSpc>
                <a:spcPct val="80000"/>
              </a:lnSpc>
            </a:pPr>
            <a:r>
              <a:rPr lang="es-ES" sz="2400" b="1" u="sng"/>
              <a:t>Criterio.- </a:t>
            </a:r>
            <a:r>
              <a:rPr lang="es-ES" sz="2400"/>
              <a:t> la rotación del personal mejora la eficiencia general por medio de mayor compromiso y responsabilidad, además permite al personal vincularse con todo los procesos del área.</a:t>
            </a:r>
          </a:p>
          <a:p>
            <a:pPr>
              <a:lnSpc>
                <a:spcPct val="80000"/>
              </a:lnSpc>
              <a:buFont typeface="Wingdings" pitchFamily="2" charset="2"/>
              <a:buNone/>
            </a:pPr>
            <a:endParaRPr lang="es-ES" sz="2400" b="1" u="sng"/>
          </a:p>
          <a:p>
            <a:pPr>
              <a:lnSpc>
                <a:spcPct val="80000"/>
              </a:lnSpc>
            </a:pPr>
            <a:r>
              <a:rPr lang="es-ES" sz="2400" b="1" u="sng"/>
              <a:t>Causa.-</a:t>
            </a:r>
            <a:r>
              <a:rPr lang="es-ES" sz="2400"/>
              <a:t> no hay una planificación de rotación de personal.</a:t>
            </a:r>
          </a:p>
          <a:p>
            <a:pPr>
              <a:lnSpc>
                <a:spcPct val="80000"/>
              </a:lnSpc>
              <a:buFont typeface="Wingdings" pitchFamily="2" charset="2"/>
              <a:buNone/>
            </a:pPr>
            <a:endParaRPr lang="es-ES" sz="2400" b="1" u="sng"/>
          </a:p>
          <a:p>
            <a:pPr>
              <a:lnSpc>
                <a:spcPct val="80000"/>
              </a:lnSpc>
            </a:pPr>
            <a:r>
              <a:rPr lang="es-ES" sz="2400" b="1" u="sng"/>
              <a:t>Efecto.-</a:t>
            </a:r>
            <a:r>
              <a:rPr lang="es-ES" sz="2400"/>
              <a:t> hay  en el personal una sensación de dominio de puestos y el desconocimiento de los productos que son insumos del proceso contable  y que se suministran a otras áreas.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r>
              <a:rPr lang="es-ES" sz="3600"/>
              <a:t>Manuales de contabilidad Gubernamental</a:t>
            </a:r>
            <a:r>
              <a:rPr lang="es-ES" sz="3600" u="sng"/>
              <a:t/>
            </a:r>
            <a:br>
              <a:rPr lang="es-ES" sz="3600" u="sng"/>
            </a:br>
            <a:endParaRPr lang="es-ES" sz="3600" u="sng"/>
          </a:p>
        </p:txBody>
      </p:sp>
      <p:sp>
        <p:nvSpPr>
          <p:cNvPr id="216067" name="Rectangle 3"/>
          <p:cNvSpPr>
            <a:spLocks noGrp="1" noChangeArrowheads="1"/>
          </p:cNvSpPr>
          <p:nvPr>
            <p:ph type="body" idx="1"/>
          </p:nvPr>
        </p:nvSpPr>
        <p:spPr>
          <a:xfrm>
            <a:off x="1066800" y="1752600"/>
            <a:ext cx="7543800" cy="4876800"/>
          </a:xfrm>
        </p:spPr>
        <p:txBody>
          <a:bodyPr/>
          <a:lstStyle/>
          <a:p>
            <a:pPr marL="609600" indent="-609600">
              <a:lnSpc>
                <a:spcPct val="90000"/>
              </a:lnSpc>
            </a:pPr>
            <a:r>
              <a:rPr lang="es-ES" sz="2400" b="1" u="sng"/>
              <a:t>Condición.-</a:t>
            </a:r>
            <a:r>
              <a:rPr lang="es-ES" sz="2400" b="1"/>
              <a:t> </a:t>
            </a:r>
            <a:r>
              <a:rPr lang="es-ES" sz="2400"/>
              <a:t>poca revisión del Manual de Contabilidad Gubernamental durante las actividades contables.</a:t>
            </a:r>
          </a:p>
          <a:p>
            <a:pPr marL="609600" indent="-609600">
              <a:lnSpc>
                <a:spcPct val="90000"/>
              </a:lnSpc>
              <a:buFont typeface="Wingdings" pitchFamily="2" charset="2"/>
              <a:buNone/>
            </a:pPr>
            <a:endParaRPr lang="es-ES" sz="2400" b="1" u="sng"/>
          </a:p>
          <a:p>
            <a:pPr marL="609600" indent="-609600">
              <a:lnSpc>
                <a:spcPct val="90000"/>
              </a:lnSpc>
            </a:pPr>
            <a:r>
              <a:rPr lang="es-ES" sz="2400" b="1" u="sng"/>
              <a:t>Criterio.- </a:t>
            </a:r>
            <a:r>
              <a:rPr lang="es-ES" sz="2400"/>
              <a:t>la revisión del manual de Contabilidad Gubernamental es básica durante el desarrollo de las actividades contables.</a:t>
            </a:r>
          </a:p>
          <a:p>
            <a:pPr marL="609600" indent="-609600">
              <a:lnSpc>
                <a:spcPct val="90000"/>
              </a:lnSpc>
              <a:buFont typeface="Wingdings" pitchFamily="2" charset="2"/>
              <a:buNone/>
            </a:pPr>
            <a:endParaRPr lang="es-ES" sz="2400" b="1" u="sng"/>
          </a:p>
          <a:p>
            <a:pPr marL="609600" indent="-609600">
              <a:lnSpc>
                <a:spcPct val="90000"/>
              </a:lnSpc>
            </a:pPr>
            <a:r>
              <a:rPr lang="es-ES" sz="2400" b="1" u="sng"/>
              <a:t>Causa.- </a:t>
            </a:r>
            <a:r>
              <a:rPr lang="es-ES" sz="2400"/>
              <a:t>poca importancia por parte del personal ya que los registros contables son rutinarios.</a:t>
            </a:r>
          </a:p>
          <a:p>
            <a:pPr marL="609600" indent="-609600">
              <a:lnSpc>
                <a:spcPct val="90000"/>
              </a:lnSpc>
              <a:buFont typeface="Wingdings" pitchFamily="2" charset="2"/>
              <a:buNone/>
            </a:pPr>
            <a:endParaRPr lang="es-ES" sz="2400" b="1" u="sng"/>
          </a:p>
          <a:p>
            <a:pPr marL="609600" indent="-609600">
              <a:lnSpc>
                <a:spcPct val="90000"/>
              </a:lnSpc>
            </a:pPr>
            <a:r>
              <a:rPr lang="es-ES" sz="2400" b="1" u="sng"/>
              <a:t>Efecto.- </a:t>
            </a:r>
            <a:r>
              <a:rPr lang="es-ES" sz="2400"/>
              <a:t>inseguridad en que el trabajo se esta realizando debidamente.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1143000" y="228600"/>
            <a:ext cx="7543800" cy="898525"/>
          </a:xfrm>
        </p:spPr>
        <p:txBody>
          <a:bodyPr/>
          <a:lstStyle/>
          <a:p>
            <a:pPr marL="838200" indent="-838200"/>
            <a:r>
              <a:rPr lang="es-ES" sz="3600"/>
              <a:t>Archivos de documentación </a:t>
            </a:r>
          </a:p>
        </p:txBody>
      </p:sp>
      <p:sp>
        <p:nvSpPr>
          <p:cNvPr id="219139" name="Rectangle 3"/>
          <p:cNvSpPr>
            <a:spLocks noGrp="1" noChangeArrowheads="1"/>
          </p:cNvSpPr>
          <p:nvPr>
            <p:ph type="body" idx="1"/>
          </p:nvPr>
        </p:nvSpPr>
        <p:spPr>
          <a:xfrm>
            <a:off x="1066800" y="1524000"/>
            <a:ext cx="8077200" cy="5105400"/>
          </a:xfrm>
        </p:spPr>
        <p:txBody>
          <a:bodyPr/>
          <a:lstStyle/>
          <a:p>
            <a:pPr>
              <a:lnSpc>
                <a:spcPct val="80000"/>
              </a:lnSpc>
            </a:pPr>
            <a:r>
              <a:rPr lang="es-ES" sz="2300" b="1" u="sng"/>
              <a:t>Condición.- </a:t>
            </a:r>
            <a:r>
              <a:rPr lang="es-ES" sz="2300"/>
              <a:t>la documentación correspondiente a comprobantes, recibos de caja, facturas, etc. No se encuentra correctamente archivada.</a:t>
            </a:r>
          </a:p>
          <a:p>
            <a:pPr>
              <a:lnSpc>
                <a:spcPct val="80000"/>
              </a:lnSpc>
              <a:buFont typeface="Wingdings" pitchFamily="2" charset="2"/>
              <a:buNone/>
            </a:pPr>
            <a:endParaRPr lang="es-ES" sz="2300" b="1" u="sng"/>
          </a:p>
          <a:p>
            <a:pPr>
              <a:lnSpc>
                <a:spcPct val="80000"/>
              </a:lnSpc>
            </a:pPr>
            <a:r>
              <a:rPr lang="es-ES" sz="2300" b="1" u="sng"/>
              <a:t>Criterio.- </a:t>
            </a:r>
            <a:r>
              <a:rPr lang="es-ES" sz="2300"/>
              <a:t> de acuerdo a las normas técnicas de contabilidad los documentos fuentes sean internos o externos se deben mantener en archivos ordenados y completos que permitan una rápida consulta y completa revisión.  </a:t>
            </a:r>
          </a:p>
          <a:p>
            <a:pPr>
              <a:lnSpc>
                <a:spcPct val="80000"/>
              </a:lnSpc>
              <a:buFont typeface="Wingdings" pitchFamily="2" charset="2"/>
              <a:buNone/>
            </a:pPr>
            <a:endParaRPr lang="es-ES" sz="2300" b="1" u="sng"/>
          </a:p>
          <a:p>
            <a:pPr>
              <a:lnSpc>
                <a:spcPct val="80000"/>
              </a:lnSpc>
            </a:pPr>
            <a:r>
              <a:rPr lang="es-ES" sz="2300" b="1" u="sng"/>
              <a:t>Causa.-</a:t>
            </a:r>
            <a:r>
              <a:rPr lang="es-ES" sz="2300" b="1"/>
              <a:t>  </a:t>
            </a:r>
            <a:r>
              <a:rPr lang="es-ES" sz="2300"/>
              <a:t>por la verificación ocular se determino que el espacio físico no es el adecuado para guardar el volumen de archivos generados en el área.</a:t>
            </a:r>
          </a:p>
          <a:p>
            <a:pPr>
              <a:lnSpc>
                <a:spcPct val="80000"/>
              </a:lnSpc>
              <a:buFont typeface="Wingdings" pitchFamily="2" charset="2"/>
              <a:buNone/>
            </a:pPr>
            <a:endParaRPr lang="es-ES" sz="2300" b="1" u="sng"/>
          </a:p>
          <a:p>
            <a:pPr>
              <a:lnSpc>
                <a:spcPct val="80000"/>
              </a:lnSpc>
            </a:pPr>
            <a:r>
              <a:rPr lang="es-ES" sz="2300" b="1" u="sng"/>
              <a:t>Efecto.- </a:t>
            </a:r>
            <a:r>
              <a:rPr lang="es-ES" sz="2300"/>
              <a:t> pérdida de documentación importante para la entidad.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0565" name="Picture 405"/>
          <p:cNvPicPr>
            <a:picLocks noChangeAspect="1" noChangeArrowheads="1"/>
          </p:cNvPicPr>
          <p:nvPr/>
        </p:nvPicPr>
        <p:blipFill>
          <a:blip r:embed="rId2"/>
          <a:srcRect/>
          <a:stretch>
            <a:fillRect/>
          </a:stretch>
        </p:blipFill>
        <p:spPr bwMode="auto">
          <a:xfrm>
            <a:off x="228600" y="381000"/>
            <a:ext cx="8710613" cy="6248400"/>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1188" name="Picture 4"/>
          <p:cNvPicPr>
            <a:picLocks noChangeAspect="1" noChangeArrowheads="1"/>
          </p:cNvPicPr>
          <p:nvPr/>
        </p:nvPicPr>
        <p:blipFill>
          <a:blip r:embed="rId2"/>
          <a:srcRect/>
          <a:stretch>
            <a:fillRect/>
          </a:stretch>
        </p:blipFill>
        <p:spPr bwMode="auto">
          <a:xfrm>
            <a:off x="228600" y="381000"/>
            <a:ext cx="8751888" cy="6248400"/>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1066800" y="304800"/>
            <a:ext cx="7543800" cy="746125"/>
          </a:xfrm>
        </p:spPr>
        <p:txBody>
          <a:bodyPr/>
          <a:lstStyle/>
          <a:p>
            <a:pPr marL="838200" indent="-838200"/>
            <a:r>
              <a:rPr lang="es-ES" sz="4000"/>
              <a:t>CONCLUSIONES</a:t>
            </a:r>
          </a:p>
        </p:txBody>
      </p:sp>
      <p:sp>
        <p:nvSpPr>
          <p:cNvPr id="222211" name="Rectangle 3"/>
          <p:cNvSpPr>
            <a:spLocks noGrp="1" noChangeArrowheads="1"/>
          </p:cNvSpPr>
          <p:nvPr>
            <p:ph type="body" idx="1"/>
          </p:nvPr>
        </p:nvSpPr>
        <p:spPr>
          <a:xfrm>
            <a:off x="914400" y="1143000"/>
            <a:ext cx="8229600" cy="5334000"/>
          </a:xfrm>
        </p:spPr>
        <p:txBody>
          <a:bodyPr/>
          <a:lstStyle/>
          <a:p>
            <a:pPr>
              <a:lnSpc>
                <a:spcPct val="80000"/>
              </a:lnSpc>
            </a:pPr>
            <a:r>
              <a:rPr lang="es-ES" sz="2000" b="1"/>
              <a:t>El departamento cumple a cabalidad con la Política de Calidad establecida por la entidad</a:t>
            </a:r>
          </a:p>
          <a:p>
            <a:pPr>
              <a:lnSpc>
                <a:spcPct val="80000"/>
              </a:lnSpc>
              <a:buFont typeface="Wingdings" pitchFamily="2" charset="2"/>
              <a:buNone/>
            </a:pPr>
            <a:endParaRPr lang="es-ES" sz="2000" b="1"/>
          </a:p>
          <a:p>
            <a:pPr>
              <a:lnSpc>
                <a:spcPct val="80000"/>
              </a:lnSpc>
            </a:pPr>
            <a:r>
              <a:rPr lang="es-ES" sz="2000" b="1"/>
              <a:t>La delimitación de responsabilidades en los procedimientos de autorización, registro y control de las transacciones se encuentra claramente definida. </a:t>
            </a:r>
          </a:p>
          <a:p>
            <a:pPr>
              <a:lnSpc>
                <a:spcPct val="80000"/>
              </a:lnSpc>
              <a:buFont typeface="Wingdings" pitchFamily="2" charset="2"/>
              <a:buNone/>
            </a:pPr>
            <a:endParaRPr lang="es-ES" sz="2000" b="1"/>
          </a:p>
          <a:p>
            <a:pPr>
              <a:lnSpc>
                <a:spcPct val="80000"/>
              </a:lnSpc>
            </a:pPr>
            <a:r>
              <a:rPr lang="es-ES" sz="2000" b="1"/>
              <a:t>Los registros contables se realizan bajo las respectivas autorizaciones.</a:t>
            </a:r>
          </a:p>
          <a:p>
            <a:pPr>
              <a:lnSpc>
                <a:spcPct val="80000"/>
              </a:lnSpc>
              <a:buFont typeface="Wingdings" pitchFamily="2" charset="2"/>
              <a:buNone/>
            </a:pPr>
            <a:endParaRPr lang="es-ES" sz="2000" b="1"/>
          </a:p>
          <a:p>
            <a:pPr>
              <a:lnSpc>
                <a:spcPct val="80000"/>
              </a:lnSpc>
            </a:pPr>
            <a:r>
              <a:rPr lang="es-ES" sz="2000" b="1"/>
              <a:t>Durante el periodo de estudio se cumplieron las metas establecidas por los indicadores de calidad </a:t>
            </a:r>
          </a:p>
          <a:p>
            <a:pPr>
              <a:lnSpc>
                <a:spcPct val="80000"/>
              </a:lnSpc>
              <a:buFont typeface="Wingdings" pitchFamily="2" charset="2"/>
              <a:buNone/>
            </a:pPr>
            <a:endParaRPr lang="es-ES" sz="2000" b="1"/>
          </a:p>
          <a:p>
            <a:pPr>
              <a:lnSpc>
                <a:spcPct val="80000"/>
              </a:lnSpc>
            </a:pPr>
            <a:r>
              <a:rPr lang="es-ES" sz="2000" b="1"/>
              <a:t>Existe un parcial conocimiento por parte del personal del área de los productos del proceso contable  y los productos de los demás procesos que son insumos para el proceso contable </a:t>
            </a:r>
          </a:p>
          <a:p>
            <a:pPr>
              <a:lnSpc>
                <a:spcPct val="80000"/>
              </a:lnSpc>
              <a:buFont typeface="Wingdings" pitchFamily="2" charset="2"/>
              <a:buNone/>
            </a:pPr>
            <a:endParaRPr lang="es-ES" sz="2000" b="1"/>
          </a:p>
          <a:p>
            <a:pPr>
              <a:lnSpc>
                <a:spcPct val="80000"/>
              </a:lnSpc>
            </a:pPr>
            <a:r>
              <a:rPr lang="es-ES" sz="2000" b="1"/>
              <a:t>La duplicidad de funciones en el área es debido a que existen procesos similares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pPr marL="838200" indent="-838200"/>
            <a:r>
              <a:rPr lang="es-ES"/>
              <a:t>Recomendaciones </a:t>
            </a:r>
          </a:p>
        </p:txBody>
      </p:sp>
      <p:sp>
        <p:nvSpPr>
          <p:cNvPr id="223235" name="Rectangle 3"/>
          <p:cNvSpPr>
            <a:spLocks noGrp="1" noChangeArrowheads="1"/>
          </p:cNvSpPr>
          <p:nvPr>
            <p:ph type="body" idx="1"/>
          </p:nvPr>
        </p:nvSpPr>
        <p:spPr>
          <a:xfrm>
            <a:off x="838200" y="1676400"/>
            <a:ext cx="8305800" cy="5181600"/>
          </a:xfrm>
        </p:spPr>
        <p:txBody>
          <a:bodyPr/>
          <a:lstStyle/>
          <a:p>
            <a:pPr marL="609600" indent="-609600">
              <a:lnSpc>
                <a:spcPct val="80000"/>
              </a:lnSpc>
            </a:pPr>
            <a:r>
              <a:rPr lang="es-ES" sz="2200"/>
              <a:t>Planificación anual a las capacitaciones que brinda la Contraloría General del Estado</a:t>
            </a:r>
          </a:p>
          <a:p>
            <a:pPr marL="609600" indent="-609600">
              <a:lnSpc>
                <a:spcPct val="80000"/>
              </a:lnSpc>
              <a:buFont typeface="Wingdings" pitchFamily="2" charset="2"/>
              <a:buNone/>
            </a:pPr>
            <a:endParaRPr lang="es-ES" sz="2200"/>
          </a:p>
          <a:p>
            <a:pPr marL="609600" indent="-609600">
              <a:lnSpc>
                <a:spcPct val="80000"/>
              </a:lnSpc>
            </a:pPr>
            <a:r>
              <a:rPr lang="es-ES" sz="2200"/>
              <a:t>Actualizar manuales de procedimientos del área contable</a:t>
            </a:r>
          </a:p>
          <a:p>
            <a:pPr marL="609600" indent="-609600">
              <a:lnSpc>
                <a:spcPct val="80000"/>
              </a:lnSpc>
              <a:buFont typeface="Wingdings" pitchFamily="2" charset="2"/>
              <a:buNone/>
            </a:pPr>
            <a:endParaRPr lang="es-ES" sz="2200"/>
          </a:p>
          <a:p>
            <a:pPr marL="609600" indent="-609600">
              <a:lnSpc>
                <a:spcPct val="80000"/>
              </a:lnSpc>
            </a:pPr>
            <a:r>
              <a:rPr lang="es-ES" sz="2200"/>
              <a:t>Planificar en la medida de lo posible una adecuada rotación del personal.   </a:t>
            </a:r>
          </a:p>
          <a:p>
            <a:pPr marL="609600" indent="-609600">
              <a:lnSpc>
                <a:spcPct val="80000"/>
              </a:lnSpc>
              <a:buFont typeface="Wingdings" pitchFamily="2" charset="2"/>
              <a:buNone/>
            </a:pPr>
            <a:endParaRPr lang="es-ES" sz="2200"/>
          </a:p>
          <a:p>
            <a:pPr marL="609600" indent="-609600">
              <a:lnSpc>
                <a:spcPct val="80000"/>
              </a:lnSpc>
            </a:pPr>
            <a:r>
              <a:rPr lang="es-ES" sz="2200"/>
              <a:t>Instruir al personal del área el uso del manual de Contabilidad Gubernamental y supervisar que los mismos se mantengan actualizados.</a:t>
            </a:r>
          </a:p>
          <a:p>
            <a:pPr marL="609600" indent="-609600">
              <a:lnSpc>
                <a:spcPct val="80000"/>
              </a:lnSpc>
              <a:buFont typeface="Wingdings" pitchFamily="2" charset="2"/>
              <a:buNone/>
            </a:pPr>
            <a:endParaRPr lang="es-ES" sz="2200"/>
          </a:p>
          <a:p>
            <a:pPr marL="609600" indent="-609600">
              <a:lnSpc>
                <a:spcPct val="80000"/>
              </a:lnSpc>
            </a:pPr>
            <a:r>
              <a:rPr lang="es-ES" sz="2200"/>
              <a:t>Elaborar un manual de procedimientos para el manejo de archivos y respaldos del sistema, ubicar el departamento de archivos en un lugar seguro</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60" name="Rectangle 4"/>
          <p:cNvSpPr>
            <a:spLocks noGrp="1" noChangeArrowheads="1"/>
          </p:cNvSpPr>
          <p:nvPr>
            <p:ph type="title"/>
          </p:nvPr>
        </p:nvSpPr>
        <p:spPr>
          <a:xfrm>
            <a:off x="1066800" y="2590800"/>
            <a:ext cx="7772400" cy="1431925"/>
          </a:xfrm>
        </p:spPr>
        <p:txBody>
          <a:bodyPr/>
          <a:lstStyle/>
          <a:p>
            <a:r>
              <a:rPr lang="es-ES" sz="4800"/>
              <a:t>Gracias por su atención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ctrTitle"/>
          </p:nvPr>
        </p:nvSpPr>
        <p:spPr>
          <a:xfrm>
            <a:off x="990600" y="228600"/>
            <a:ext cx="7086600" cy="1431925"/>
          </a:xfrm>
        </p:spPr>
        <p:txBody>
          <a:bodyPr/>
          <a:lstStyle/>
          <a:p>
            <a:r>
              <a:rPr lang="es-ES" sz="3200"/>
              <a:t>Información General de las Universidades y Escuelas Politécnicas </a:t>
            </a:r>
          </a:p>
        </p:txBody>
      </p:sp>
      <p:sp>
        <p:nvSpPr>
          <p:cNvPr id="151556" name="Rectangle 4"/>
          <p:cNvSpPr>
            <a:spLocks noGrp="1" noChangeArrowheads="1"/>
          </p:cNvSpPr>
          <p:nvPr>
            <p:ph type="subTitle" idx="1"/>
          </p:nvPr>
        </p:nvSpPr>
        <p:spPr>
          <a:xfrm>
            <a:off x="914400" y="1828800"/>
            <a:ext cx="8229600" cy="4876800"/>
          </a:xfrm>
        </p:spPr>
        <p:txBody>
          <a:bodyPr/>
          <a:lstStyle/>
          <a:p>
            <a:pPr marL="1789113" lvl="2" indent="-457200" algn="ctr">
              <a:lnSpc>
                <a:spcPct val="80000"/>
              </a:lnSpc>
              <a:buFont typeface="Wingdings" pitchFamily="2" charset="2"/>
              <a:buNone/>
            </a:pPr>
            <a:r>
              <a:rPr lang="es-ES" b="1"/>
              <a:t>Estructura orgánica de los establecimientos de Educación Superior.</a:t>
            </a:r>
            <a:r>
              <a:rPr lang="es-ES" sz="1800" b="1"/>
              <a:t> </a:t>
            </a:r>
            <a:endParaRPr lang="es-ES" sz="1800"/>
          </a:p>
          <a:p>
            <a:pPr>
              <a:lnSpc>
                <a:spcPct val="80000"/>
              </a:lnSpc>
            </a:pPr>
            <a:endParaRPr lang="es-ES" sz="800"/>
          </a:p>
          <a:p>
            <a:pPr>
              <a:lnSpc>
                <a:spcPct val="80000"/>
              </a:lnSpc>
            </a:pPr>
            <a:r>
              <a:rPr lang="es-ES" sz="2000"/>
              <a:t>Las Universidades y Escuelas Politécnicas Publicas del país poseen de una estructura organizacional con los siguientes niveles administrativos:</a:t>
            </a:r>
          </a:p>
          <a:p>
            <a:pPr>
              <a:lnSpc>
                <a:spcPct val="80000"/>
              </a:lnSpc>
            </a:pPr>
            <a:endParaRPr lang="es-ES" sz="2000" b="1"/>
          </a:p>
          <a:p>
            <a:pPr>
              <a:lnSpc>
                <a:spcPct val="80000"/>
              </a:lnSpc>
            </a:pPr>
            <a:r>
              <a:rPr lang="es-ES" sz="2000" b="1"/>
              <a:t>1.- Nivel Directivo Superior</a:t>
            </a:r>
            <a:endParaRPr lang="es-ES" sz="2000"/>
          </a:p>
          <a:p>
            <a:pPr>
              <a:lnSpc>
                <a:spcPct val="80000"/>
              </a:lnSpc>
            </a:pPr>
            <a:endParaRPr lang="es-ES" sz="2000" b="1"/>
          </a:p>
          <a:p>
            <a:pPr>
              <a:lnSpc>
                <a:spcPct val="80000"/>
              </a:lnSpc>
            </a:pPr>
            <a:r>
              <a:rPr lang="es-ES" sz="2000" b="1"/>
              <a:t>2.- Nivel Ejecutivo</a:t>
            </a:r>
          </a:p>
          <a:p>
            <a:pPr>
              <a:lnSpc>
                <a:spcPct val="80000"/>
              </a:lnSpc>
            </a:pPr>
            <a:endParaRPr lang="es-ES" sz="2000"/>
          </a:p>
          <a:p>
            <a:pPr>
              <a:lnSpc>
                <a:spcPct val="80000"/>
              </a:lnSpc>
            </a:pPr>
            <a:r>
              <a:rPr lang="es-ES" sz="2000" b="1"/>
              <a:t>3.- Nivel Asesor</a:t>
            </a:r>
            <a:endParaRPr lang="es-ES" sz="2000"/>
          </a:p>
          <a:p>
            <a:pPr>
              <a:lnSpc>
                <a:spcPct val="80000"/>
              </a:lnSpc>
            </a:pPr>
            <a:endParaRPr lang="es-ES" sz="2000" b="1"/>
          </a:p>
          <a:p>
            <a:pPr>
              <a:lnSpc>
                <a:spcPct val="80000"/>
              </a:lnSpc>
            </a:pPr>
            <a:r>
              <a:rPr lang="es-ES" sz="2000" b="1"/>
              <a:t>4.- Nivel Auxiliar o de Apoyo:</a:t>
            </a:r>
            <a:endParaRPr lang="es-ES" sz="2000"/>
          </a:p>
          <a:p>
            <a:pPr>
              <a:lnSpc>
                <a:spcPct val="80000"/>
              </a:lnSpc>
            </a:pPr>
            <a:endParaRPr lang="es-ES" sz="2000" b="1"/>
          </a:p>
          <a:p>
            <a:pPr>
              <a:lnSpc>
                <a:spcPct val="80000"/>
              </a:lnSpc>
            </a:pPr>
            <a:r>
              <a:rPr lang="es-ES" sz="2000" b="1"/>
              <a:t>5.- Nivel Lineal u Operativo:</a:t>
            </a:r>
            <a:endParaRPr lang="es-ES" sz="20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8" name="Rectangle 4"/>
          <p:cNvSpPr>
            <a:spLocks noGrp="1" noChangeArrowheads="1"/>
          </p:cNvSpPr>
          <p:nvPr>
            <p:ph type="ctrTitle"/>
          </p:nvPr>
        </p:nvSpPr>
        <p:spPr>
          <a:xfrm>
            <a:off x="914400" y="228600"/>
            <a:ext cx="7086600" cy="1431925"/>
          </a:xfrm>
        </p:spPr>
        <p:txBody>
          <a:bodyPr/>
          <a:lstStyle/>
          <a:p>
            <a:pPr marL="838200" indent="-838200"/>
            <a:r>
              <a:rPr lang="es-ES"/>
              <a:t>SISTEMA DE CALIDAD ISO9001-2000</a:t>
            </a:r>
          </a:p>
        </p:txBody>
      </p:sp>
      <p:sp>
        <p:nvSpPr>
          <p:cNvPr id="154629" name="Rectangle 5"/>
          <p:cNvSpPr>
            <a:spLocks noGrp="1" noChangeArrowheads="1"/>
          </p:cNvSpPr>
          <p:nvPr>
            <p:ph type="subTitle" idx="1"/>
          </p:nvPr>
        </p:nvSpPr>
        <p:spPr>
          <a:xfrm>
            <a:off x="990600" y="1905000"/>
            <a:ext cx="8153400" cy="4800600"/>
          </a:xfrm>
        </p:spPr>
        <p:txBody>
          <a:bodyPr/>
          <a:lstStyle/>
          <a:p>
            <a:pPr marL="990600" lvl="1" indent="-533400" algn="ctr">
              <a:buFontTx/>
              <a:buNone/>
            </a:pPr>
            <a:r>
              <a:rPr lang="es-ES"/>
              <a:t> </a:t>
            </a:r>
            <a:r>
              <a:rPr lang="es-ES" b="1"/>
              <a:t>Norma ISO 9001:2000</a:t>
            </a:r>
            <a:endParaRPr lang="es-ES"/>
          </a:p>
          <a:p>
            <a:pPr marL="609600" indent="-609600"/>
            <a:r>
              <a:rPr lang="es-ES"/>
              <a:t>ISO es la Organización Internacional de estandarización en Ginebra, Suiza. Su misión principal es elaborar y publicar normas técnicas y guías internacionales que faciliten la competitividad de las organizaciones. Una de estas normas es la de gestión de calidad de la serie ISO 9000.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Rectangle 3"/>
          <p:cNvSpPr>
            <a:spLocks noGrp="1" noChangeArrowheads="1"/>
          </p:cNvSpPr>
          <p:nvPr>
            <p:ph type="body" idx="1"/>
          </p:nvPr>
        </p:nvSpPr>
        <p:spPr>
          <a:xfrm>
            <a:off x="1066800" y="304800"/>
            <a:ext cx="8077200" cy="6553200"/>
          </a:xfrm>
        </p:spPr>
        <p:txBody>
          <a:bodyPr/>
          <a:lstStyle/>
          <a:p>
            <a:pPr marL="990600" lvl="1" indent="-533400">
              <a:lnSpc>
                <a:spcPct val="80000"/>
              </a:lnSpc>
              <a:buFontTx/>
              <a:buNone/>
            </a:pPr>
            <a:r>
              <a:rPr lang="es-ES" sz="2400" b="1"/>
              <a:t>Tipos de Norma ISO</a:t>
            </a:r>
          </a:p>
          <a:p>
            <a:pPr marL="990600" lvl="1" indent="-533400">
              <a:lnSpc>
                <a:spcPct val="80000"/>
              </a:lnSpc>
              <a:buFontTx/>
              <a:buNone/>
            </a:pPr>
            <a:endParaRPr lang="es-ES" sz="2400"/>
          </a:p>
          <a:p>
            <a:pPr marL="609600" indent="-609600">
              <a:lnSpc>
                <a:spcPct val="80000"/>
              </a:lnSpc>
              <a:buFont typeface="Wingdings" pitchFamily="2" charset="2"/>
              <a:buNone/>
            </a:pPr>
            <a:r>
              <a:rPr lang="es-ES" sz="2000"/>
              <a:t>Las Normas ISO relacionadas con la calidad son las siguientes:</a:t>
            </a:r>
          </a:p>
          <a:p>
            <a:pPr marL="609600" indent="-609600">
              <a:lnSpc>
                <a:spcPct val="80000"/>
              </a:lnSpc>
              <a:buFont typeface="Wingdings" pitchFamily="2" charset="2"/>
              <a:buNone/>
            </a:pPr>
            <a:endParaRPr lang="es-ES" sz="2000" b="1"/>
          </a:p>
          <a:p>
            <a:pPr marL="609600" indent="-609600">
              <a:lnSpc>
                <a:spcPct val="80000"/>
              </a:lnSpc>
            </a:pPr>
            <a:r>
              <a:rPr lang="es-ES" sz="2000" b="1"/>
              <a:t>ISO 8402</a:t>
            </a:r>
            <a:r>
              <a:rPr lang="es-ES" sz="2000"/>
              <a:t>: En ella se definen términos relacionados con la calidad.</a:t>
            </a:r>
          </a:p>
          <a:p>
            <a:pPr marL="609600" indent="-609600">
              <a:lnSpc>
                <a:spcPct val="80000"/>
              </a:lnSpc>
              <a:buFont typeface="Wingdings" pitchFamily="2" charset="2"/>
              <a:buNone/>
            </a:pPr>
            <a:endParaRPr lang="es-ES" sz="2000" b="1"/>
          </a:p>
          <a:p>
            <a:pPr marL="609600" indent="-609600">
              <a:lnSpc>
                <a:spcPct val="80000"/>
              </a:lnSpc>
            </a:pPr>
            <a:r>
              <a:rPr lang="es-ES" sz="2000" b="1"/>
              <a:t>ISO 9000:</a:t>
            </a:r>
            <a:r>
              <a:rPr lang="es-ES" sz="2000"/>
              <a:t> Provee lineamientos para elegir con criterio una de las normas siguientes.</a:t>
            </a:r>
          </a:p>
          <a:p>
            <a:pPr marL="609600" indent="-609600">
              <a:lnSpc>
                <a:spcPct val="80000"/>
              </a:lnSpc>
              <a:buFont typeface="Wingdings" pitchFamily="2" charset="2"/>
              <a:buNone/>
            </a:pPr>
            <a:endParaRPr lang="es-ES" sz="2000" b="1"/>
          </a:p>
          <a:p>
            <a:pPr marL="990600" lvl="1" indent="-533400">
              <a:lnSpc>
                <a:spcPct val="80000"/>
              </a:lnSpc>
            </a:pPr>
            <a:r>
              <a:rPr lang="es-ES" sz="1800" b="1"/>
              <a:t>ISO 9001:</a:t>
            </a:r>
            <a:r>
              <a:rPr lang="es-ES" sz="1800"/>
              <a:t> Es para el caso de una empresa que desea asegurar la calidad de los productos o servicios que provee a un cliente mediante un contrato. </a:t>
            </a:r>
          </a:p>
          <a:p>
            <a:pPr marL="990600" lvl="1" indent="-533400">
              <a:lnSpc>
                <a:spcPct val="80000"/>
              </a:lnSpc>
            </a:pPr>
            <a:r>
              <a:rPr lang="es-ES" sz="1800" b="1"/>
              <a:t>ISO 9002:</a:t>
            </a:r>
            <a:r>
              <a:rPr lang="es-ES" sz="1800"/>
              <a:t> una empresa que desea asegurar la calidad de los productos o servicios que provee a un cliente mediante un contrato, abarca sólo la calidad en la producción y la instalación.</a:t>
            </a:r>
            <a:endParaRPr lang="es-ES" sz="1800" b="1"/>
          </a:p>
          <a:p>
            <a:pPr marL="990600" lvl="1" indent="-533400">
              <a:lnSpc>
                <a:spcPct val="80000"/>
              </a:lnSpc>
            </a:pPr>
            <a:r>
              <a:rPr lang="es-ES" sz="1800" b="1"/>
              <a:t>ISO 9003:</a:t>
            </a:r>
            <a:r>
              <a:rPr lang="es-ES" sz="1800"/>
              <a:t> una empresa que desea asegurar la calidad de los productos o servicios mediante un contrato, abarca sólo la inspección y ensayos finales.</a:t>
            </a:r>
            <a:endParaRPr lang="es-ES" sz="1800" b="1"/>
          </a:p>
          <a:p>
            <a:pPr marL="990600" lvl="1" indent="-533400">
              <a:lnSpc>
                <a:spcPct val="80000"/>
              </a:lnSpc>
            </a:pPr>
            <a:r>
              <a:rPr lang="es-ES" sz="1800" b="1"/>
              <a:t>ISO 9004:</a:t>
            </a:r>
            <a:r>
              <a:rPr lang="es-ES" sz="1800"/>
              <a:t> Las máximas autoridades pueden desear la seguridad de que su empresa produce bienes y servicios de calidad. Esta norma establece los requisitos de un sistema de la calidad para obtener esta garantía.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0" name="Rectangle 4"/>
          <p:cNvSpPr>
            <a:spLocks noGrp="1" noChangeArrowheads="1"/>
          </p:cNvSpPr>
          <p:nvPr>
            <p:ph type="title"/>
          </p:nvPr>
        </p:nvSpPr>
        <p:spPr>
          <a:xfrm>
            <a:off x="1066800" y="304800"/>
            <a:ext cx="8077200" cy="6553200"/>
          </a:xfrm>
        </p:spPr>
        <p:txBody>
          <a:bodyPr/>
          <a:lstStyle/>
          <a:p>
            <a:r>
              <a:rPr lang="es-ES" sz="3200"/>
              <a:t>Objetivo y campo de aplicación</a:t>
            </a:r>
            <a:r>
              <a:rPr lang="es-ES" sz="2800"/>
              <a:t/>
            </a:r>
            <a:br>
              <a:rPr lang="es-ES" sz="2800"/>
            </a:br>
            <a:r>
              <a:rPr lang="es-ES" sz="2000"/>
              <a:t/>
            </a:r>
            <a:br>
              <a:rPr lang="es-ES" sz="2000"/>
            </a:br>
            <a:r>
              <a:rPr lang="es-ES" sz="2000"/>
              <a:t/>
            </a:r>
            <a:br>
              <a:rPr lang="es-ES" sz="2000"/>
            </a:br>
            <a:r>
              <a:rPr lang="es-ES" sz="2000"/>
              <a:t/>
            </a:r>
            <a:br>
              <a:rPr lang="es-ES" sz="2000"/>
            </a:br>
            <a:r>
              <a:rPr lang="es-ES" sz="2000"/>
              <a:t>Esta norma internacional especifica los requisitos para un sistema de gestión de la calidad, cuando una organización</a:t>
            </a:r>
            <a:br>
              <a:rPr lang="es-ES" sz="2000"/>
            </a:br>
            <a:r>
              <a:rPr lang="es-ES" sz="2000"/>
              <a:t/>
            </a:r>
            <a:br>
              <a:rPr lang="es-ES" sz="2000"/>
            </a:br>
            <a:r>
              <a:rPr lang="es-ES" sz="2000"/>
              <a:t>- Necesita demostrar su capacidad para proporcionar de forma coherente productos que satisfagan los requisitos del cliente y los reglamentos aplicables, y</a:t>
            </a:r>
            <a:br>
              <a:rPr lang="es-ES" sz="2000"/>
            </a:br>
            <a:r>
              <a:rPr lang="es-ES" sz="2000"/>
              <a:t/>
            </a:r>
            <a:br>
              <a:rPr lang="es-ES" sz="2000"/>
            </a:br>
            <a:r>
              <a:rPr lang="es-ES" sz="2000"/>
              <a:t>- Aspira a aumentar la satisfacción del cliente a través de la aplicación eficaz del sistema, incluidos los procesos para la mejora continua del sistema y el aseguramiento de la conformidad con los requisitos del cliente y los reglamentos aplicables.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s-ES" b="0"/>
              <a:t>Definiciones</a:t>
            </a:r>
            <a:endParaRPr lang="es-ES"/>
          </a:p>
        </p:txBody>
      </p:sp>
      <p:sp>
        <p:nvSpPr>
          <p:cNvPr id="159747" name="Rectangle 3"/>
          <p:cNvSpPr>
            <a:spLocks noGrp="1" noChangeArrowheads="1"/>
          </p:cNvSpPr>
          <p:nvPr>
            <p:ph type="body" idx="1"/>
          </p:nvPr>
        </p:nvSpPr>
        <p:spPr>
          <a:xfrm>
            <a:off x="1066800" y="1981200"/>
            <a:ext cx="7543800" cy="4648200"/>
          </a:xfrm>
        </p:spPr>
        <p:txBody>
          <a:bodyPr/>
          <a:lstStyle/>
          <a:p>
            <a:pPr marL="0" indent="0">
              <a:lnSpc>
                <a:spcPct val="90000"/>
              </a:lnSpc>
              <a:buFont typeface="Wingdings" pitchFamily="2" charset="2"/>
              <a:buNone/>
            </a:pPr>
            <a:r>
              <a:rPr lang="es-ES" sz="2400"/>
              <a:t>En esta Norma Internacional se utilizan los términos con la significación dada en la norma ISO 8402; sin embargo, se han tomado de ésta las definiciones de cinco términos, que se consideran fundamentales para utilización de la presente Norma Internacional.</a:t>
            </a:r>
          </a:p>
          <a:p>
            <a:pPr marL="0" indent="0">
              <a:lnSpc>
                <a:spcPct val="90000"/>
              </a:lnSpc>
              <a:buFont typeface="Wingdings" pitchFamily="2" charset="2"/>
              <a:buNone/>
            </a:pPr>
            <a:endParaRPr lang="es-ES" sz="2400" b="1" i="1"/>
          </a:p>
          <a:p>
            <a:pPr marL="0" indent="0">
              <a:lnSpc>
                <a:spcPct val="90000"/>
              </a:lnSpc>
            </a:pPr>
            <a:r>
              <a:rPr lang="es-ES" sz="2400" b="1" i="1"/>
              <a:t>Política de la calidad</a:t>
            </a:r>
          </a:p>
          <a:p>
            <a:pPr marL="0" indent="0">
              <a:lnSpc>
                <a:spcPct val="90000"/>
              </a:lnSpc>
            </a:pPr>
            <a:r>
              <a:rPr lang="es-ES" sz="2400" b="1" i="1"/>
              <a:t>Gestión de la calidad </a:t>
            </a:r>
          </a:p>
          <a:p>
            <a:pPr marL="0" indent="0">
              <a:lnSpc>
                <a:spcPct val="90000"/>
              </a:lnSpc>
            </a:pPr>
            <a:r>
              <a:rPr lang="es-ES" sz="2400" b="1" i="1"/>
              <a:t>Sistema de  calidad</a:t>
            </a:r>
          </a:p>
          <a:p>
            <a:pPr marL="0" indent="0">
              <a:lnSpc>
                <a:spcPct val="90000"/>
              </a:lnSpc>
            </a:pPr>
            <a:r>
              <a:rPr lang="es-ES" sz="2400" b="1" i="1"/>
              <a:t>Control de calidad</a:t>
            </a:r>
          </a:p>
          <a:p>
            <a:pPr marL="0" indent="0">
              <a:lnSpc>
                <a:spcPct val="90000"/>
              </a:lnSpc>
            </a:pPr>
            <a:r>
              <a:rPr lang="es-ES" sz="2400" b="1" i="1"/>
              <a:t>Aseguramiento de la calidad</a:t>
            </a:r>
            <a:endParaRPr lang="es-ES" sz="20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flejos">
  <a:themeElements>
    <a:clrScheme name="Reflejos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Reflejo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Reflejos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Reflejos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Reflejos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Reflejos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Reflejos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Reflejos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Reflejos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Reflejos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Reflejos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334</TotalTime>
  <Words>2825</Words>
  <Application>Microsoft Office PowerPoint</Application>
  <PresentationFormat>Presentación en pantalla (4:3)</PresentationFormat>
  <Paragraphs>303</Paragraphs>
  <Slides>49</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49</vt:i4>
      </vt:variant>
    </vt:vector>
  </HeadingPairs>
  <TitlesOfParts>
    <vt:vector size="57" baseType="lpstr">
      <vt:lpstr>Arial</vt:lpstr>
      <vt:lpstr>Tahoma</vt:lpstr>
      <vt:lpstr>Times New Roman</vt:lpstr>
      <vt:lpstr>Wingdings</vt:lpstr>
      <vt:lpstr>新細明體</vt:lpstr>
      <vt:lpstr>Verdana</vt:lpstr>
      <vt:lpstr>Antique Olive Compact</vt:lpstr>
      <vt:lpstr>Reflejos</vt:lpstr>
      <vt:lpstr>ESCUELA SUPERIOR POLITÉCNICA DEL LITORAL  INSTITUTO DE CIENCIAS MATEMÁTICAS  AUDITORÍA Y CONTROL DE GESTIÓN  “DISEÑO DE UN SISTEMA PARA EVALUAR LA GESTIÓN DE LOS PROCESOS CONTABLES CON APLICACIÓN A LA CERTIFICACIÓN ISO 9001-2000 DE LAS UNIVERSIDADES Y ESCUELAS POLITÉCNICAS DEL SECTOR PÚBLICO ”  TESIS DE GRADO  Previo a la obtención del Título de: AUDITORA EN CONTROL DE GESTIÓN  Presentada por: KATTY RODRIGUEZ BRIONES  Año: 2008 </vt:lpstr>
      <vt:lpstr>Sector público </vt:lpstr>
      <vt:lpstr>Clasificación </vt:lpstr>
      <vt:lpstr>Sector público no financiero</vt:lpstr>
      <vt:lpstr>Información General de las Universidades y Escuelas Politécnicas </vt:lpstr>
      <vt:lpstr>SISTEMA DE CALIDAD ISO9001-2000</vt:lpstr>
      <vt:lpstr>Diapositiva 7</vt:lpstr>
      <vt:lpstr>Objetivo y campo de aplicación    Esta norma internacional especifica los requisitos para un sistema de gestión de la calidad, cuando una organización  - Necesita demostrar su capacidad para proporcionar de forma coherente productos que satisfagan los requisitos del cliente y los reglamentos aplicables, y  - Aspira a aumentar la satisfacción del cliente a través de la aplicación eficaz del sistema, incluidos los procesos para la mejora continua del sistema y el aseguramiento de la conformidad con los requisitos del cliente y los reglamentos aplicables.</vt:lpstr>
      <vt:lpstr>Definiciones</vt:lpstr>
      <vt:lpstr>Proceso para la certificación del Sistema de Gestión de Calidad</vt:lpstr>
      <vt:lpstr>Aplicación del SGC en una Universidad Publica: Caso ESPOL</vt:lpstr>
      <vt:lpstr>Fases del proyecto </vt:lpstr>
      <vt:lpstr>Sistema de Gestión de Calidad de la ESPOL</vt:lpstr>
      <vt:lpstr>DISEÑO DE UN SISTEMA PARA EVALUAR LA GESTION DE LOS PROCESOS CONTABLES CON APLICACIÓN A LA CERTIFICACION ISO 9001-2000 </vt:lpstr>
      <vt:lpstr>Control Interno y de Gestión</vt:lpstr>
      <vt:lpstr>Objetivos del Control Interno </vt:lpstr>
      <vt:lpstr>FASE I  Conocimiento Preliminar</vt:lpstr>
      <vt:lpstr>Diapositiva 18</vt:lpstr>
      <vt:lpstr>Conocimiento de la Entidad </vt:lpstr>
      <vt:lpstr>Diapositiva 20</vt:lpstr>
      <vt:lpstr>Misión  “Formar profesionales de excelencia, líderes emprendedores, con sólidos valores morales y éticos, que contribuyan al desarrollo del país para mejorarlo en lo social, económico, político y ambiental. Hacer Investigación, Transferencia y Extensión de calidad para servir a la sociedad.”   Visión  Ser líder y referente de la Educación Superior de América Latina.</vt:lpstr>
      <vt:lpstr>Política de Calidad.</vt:lpstr>
      <vt:lpstr>Cuestionario de evaluación del control interno</vt:lpstr>
      <vt:lpstr>FASE II Planificación</vt:lpstr>
      <vt:lpstr>Diapositiva 25</vt:lpstr>
      <vt:lpstr>Indicadores de calidad</vt:lpstr>
      <vt:lpstr>Conocimiento del área auditada</vt:lpstr>
      <vt:lpstr>Análisis FODA del departamento contable de la Universidad del Litoral</vt:lpstr>
      <vt:lpstr>Diapositiva 29</vt:lpstr>
      <vt:lpstr>Diapositiva 30</vt:lpstr>
      <vt:lpstr>Evaluación del sistema de control interno </vt:lpstr>
      <vt:lpstr>Resultados obtenidos del cuestionario de Control Interno </vt:lpstr>
      <vt:lpstr>Diapositiva 33</vt:lpstr>
      <vt:lpstr>Diapositiva 34</vt:lpstr>
      <vt:lpstr>Diapositiva 35</vt:lpstr>
      <vt:lpstr>Diapositiva 36</vt:lpstr>
      <vt:lpstr>Diapositiva 37</vt:lpstr>
      <vt:lpstr>FASE III Ejecución</vt:lpstr>
      <vt:lpstr>Resultados </vt:lpstr>
      <vt:lpstr>Hallazgos</vt:lpstr>
      <vt:lpstr>Manuales de procedimientos</vt:lpstr>
      <vt:lpstr>Rotación de personal</vt:lpstr>
      <vt:lpstr>Manuales de contabilidad Gubernamental </vt:lpstr>
      <vt:lpstr>Archivos de documentación </vt:lpstr>
      <vt:lpstr>Diapositiva 45</vt:lpstr>
      <vt:lpstr>Diapositiva 46</vt:lpstr>
      <vt:lpstr>CONCLUSIONES</vt:lpstr>
      <vt:lpstr>Recomendaciones </vt:lpstr>
      <vt:lpstr>Gracias por su atención </vt:lpstr>
    </vt:vector>
  </TitlesOfParts>
  <Company>ESPOL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SUPERIOR POLITÉCNICA DEL LITORAL  INSTITUTO DE CIENCIAS MATEMÁTICAS  AUDITORÍA Y CONTROL DE GESTIÓN  “DISEÑO DE UN SISTEMA PARA EVALUAR LA GESTIÓN DE LOS PROCESOS CONTABLES CON APLICACIÓN A LA CERTIFICACIÓN ISO 9001-2000 DE LAS UNIVERSIDADES Y ESCUELAS POLITÉCNICAS DEL SECTOR PÚBLICO ”  TESIS DE GRADO  Previo a la obtención del Título de: AUDITORA EN CONTROL DE GESTIÓN  Presentada por: KATTY RODRIGUEZ BRIONES  Año: 2008 </dc:title>
  <dc:creator>klrodrig</dc:creator>
  <cp:lastModifiedBy>ehernand</cp:lastModifiedBy>
  <cp:revision>40</cp:revision>
  <dcterms:created xsi:type="dcterms:W3CDTF">2008-12-01T21:32:43Z</dcterms:created>
  <dcterms:modified xsi:type="dcterms:W3CDTF">2010-06-30T22:48:59Z</dcterms:modified>
</cp:coreProperties>
</file>