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sldIdLst>
    <p:sldId id="256" r:id="rId2"/>
    <p:sldId id="257" r:id="rId3"/>
    <p:sldId id="258" r:id="rId4"/>
    <p:sldId id="259" r:id="rId5"/>
    <p:sldId id="260" r:id="rId6"/>
    <p:sldId id="261" r:id="rId7"/>
    <p:sldId id="262" r:id="rId8"/>
    <p:sldId id="263" r:id="rId9"/>
    <p:sldId id="286" r:id="rId10"/>
    <p:sldId id="283" r:id="rId11"/>
    <p:sldId id="284" r:id="rId12"/>
    <p:sldId id="285" r:id="rId13"/>
    <p:sldId id="30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A952F-8C5E-47C7-8F1A-C12A14BE0E00}" type="datetimeFigureOut">
              <a:rPr lang="es-ES" smtClean="0"/>
              <a:t>15/04/2010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D45425-034C-4608-9665-A6E6EA0558A8}"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56D45425-034C-4608-9665-A6E6EA0558A8}" type="slidenum">
              <a:rPr lang="es-ES" smtClean="0"/>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56D45425-034C-4608-9665-A6E6EA0558A8}" type="slidenum">
              <a:rPr lang="es-ES" smtClean="0"/>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56D45425-034C-4608-9665-A6E6EA0558A8}" type="slidenum">
              <a:rPr lang="es-ES" smtClean="0"/>
              <a:t>13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
        <p:nvSpPr>
          <p:cNvPr id="7" name="6 Rectángulo"/>
          <p:cNvSpPr/>
          <p:nvPr userDrawn="1"/>
        </p:nvSpPr>
        <p:spPr>
          <a:xfrm>
            <a:off x="-32" y="0"/>
            <a:ext cx="195266" cy="6553200"/>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userDrawn="1"/>
        </p:nvSpPr>
        <p:spPr>
          <a:xfrm>
            <a:off x="152368" y="152400"/>
            <a:ext cx="195266" cy="6553200"/>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userDrawn="1"/>
        </p:nvSpPr>
        <p:spPr>
          <a:xfrm>
            <a:off x="304768" y="304800"/>
            <a:ext cx="195266" cy="6553200"/>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Rectángulo"/>
          <p:cNvSpPr/>
          <p:nvPr userDrawn="1"/>
        </p:nvSpPr>
        <p:spPr>
          <a:xfrm rot="5400000">
            <a:off x="4607715" y="2321715"/>
            <a:ext cx="123804" cy="8339166"/>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Rectángulo"/>
          <p:cNvSpPr/>
          <p:nvPr userDrawn="1"/>
        </p:nvSpPr>
        <p:spPr>
          <a:xfrm rot="5400000">
            <a:off x="4760115" y="2474115"/>
            <a:ext cx="123804" cy="8339166"/>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userDrawn="1"/>
        </p:nvSpPr>
        <p:spPr>
          <a:xfrm rot="5400000">
            <a:off x="4912515" y="2626515"/>
            <a:ext cx="123804" cy="8339166"/>
          </a:xfrm>
          <a:prstGeom prst="rect">
            <a:avLst/>
          </a:prstGeom>
          <a:gradFill>
            <a:gsLst>
              <a:gs pos="0">
                <a:schemeClr val="accent6">
                  <a:lumMod val="60000"/>
                  <a:lumOff val="40000"/>
                </a:schemeClr>
              </a:gs>
              <a:gs pos="50000">
                <a:schemeClr val="accent6">
                  <a:lumMod val="60000"/>
                  <a:lumOff val="40000"/>
                </a:schemeClr>
              </a:gs>
              <a:gs pos="100000">
                <a:schemeClr val="accent6">
                  <a:lumMod val="75000"/>
                </a:schemeClr>
              </a:gs>
            </a:gsLst>
            <a:lin ang="5400000" scaled="0"/>
          </a:gra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solidFill>
                  <a:schemeClr val="tx1"/>
                </a:solidFill>
              </a:defRPr>
            </a:lvl1pPr>
          </a:lstStyle>
          <a:p>
            <a:endParaRPr lang="es-ES" dirty="0"/>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6858016" y="6143644"/>
            <a:ext cx="2133600" cy="365125"/>
          </a:xfrm>
        </p:spPr>
        <p:txBody>
          <a:bodyPr/>
          <a:lstStyle>
            <a:lvl1pPr>
              <a:defRPr b="1">
                <a:solidFill>
                  <a:schemeClr val="tx1"/>
                </a:solidFill>
              </a:defRPr>
            </a:lvl1pPr>
          </a:lstStyle>
          <a:p>
            <a:endParaRPr lang="es-ES" dirty="0"/>
          </a:p>
        </p:txBody>
      </p:sp>
      <p:cxnSp>
        <p:nvCxnSpPr>
          <p:cNvPr id="9" name="8 Conector recto"/>
          <p:cNvCxnSpPr/>
          <p:nvPr userDrawn="1"/>
        </p:nvCxnSpPr>
        <p:spPr>
          <a:xfrm rot="16200000" flipH="1">
            <a:off x="-3428237" y="3429000"/>
            <a:ext cx="6858000" cy="1588"/>
          </a:xfrm>
          <a:prstGeom prst="line">
            <a:avLst/>
          </a:prstGeom>
          <a:ln w="1016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userDrawn="1"/>
        </p:nvCxnSpPr>
        <p:spPr>
          <a:xfrm rot="16200000" flipH="1">
            <a:off x="-3356799" y="3499620"/>
            <a:ext cx="6858000" cy="1588"/>
          </a:xfrm>
          <a:prstGeom prst="line">
            <a:avLst/>
          </a:prstGeom>
          <a:ln w="1016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userDrawn="1"/>
        </p:nvCxnSpPr>
        <p:spPr>
          <a:xfrm rot="5400000">
            <a:off x="-3174248" y="3540907"/>
            <a:ext cx="6634186" cy="1"/>
          </a:xfrm>
          <a:prstGeom prst="line">
            <a:avLst/>
          </a:prstGeom>
          <a:ln w="1016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userDrawn="1"/>
        </p:nvCxnSpPr>
        <p:spPr>
          <a:xfrm rot="5400000">
            <a:off x="-3026609" y="3617108"/>
            <a:ext cx="6481786" cy="1"/>
          </a:xfrm>
          <a:prstGeom prst="line">
            <a:avLst/>
          </a:prstGeom>
          <a:ln w="1016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userDrawn="1"/>
        </p:nvCxnSpPr>
        <p:spPr>
          <a:xfrm rot="5400000">
            <a:off x="-2878970" y="3693309"/>
            <a:ext cx="6329386" cy="1"/>
          </a:xfrm>
          <a:prstGeom prst="line">
            <a:avLst/>
          </a:prstGeom>
          <a:ln w="10160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70" name="Picture 12"/>
          <p:cNvPicPr>
            <a:picLocks noChangeAspect="1" noChangeArrowheads="1"/>
          </p:cNvPicPr>
          <p:nvPr userDrawn="1"/>
        </p:nvPicPr>
        <p:blipFill>
          <a:blip r:embed="rId2"/>
          <a:srcRect/>
          <a:stretch>
            <a:fillRect/>
          </a:stretch>
        </p:blipFill>
        <p:spPr bwMode="auto">
          <a:xfrm>
            <a:off x="8501090" y="0"/>
            <a:ext cx="642910" cy="711983"/>
          </a:xfrm>
          <a:prstGeom prst="rect">
            <a:avLst/>
          </a:prstGeom>
          <a:noFill/>
        </p:spPr>
      </p:pic>
      <p:sp>
        <p:nvSpPr>
          <p:cNvPr id="71" name="70 CuadroTexto"/>
          <p:cNvSpPr txBox="1"/>
          <p:nvPr userDrawn="1"/>
        </p:nvSpPr>
        <p:spPr>
          <a:xfrm>
            <a:off x="6643702" y="6429396"/>
            <a:ext cx="2428892"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400" dirty="0" smtClean="0"/>
              <a:t>CPA Evelyn Cavagnaro</a:t>
            </a:r>
          </a:p>
        </p:txBody>
      </p:sp>
      <p:sp>
        <p:nvSpPr>
          <p:cNvPr id="72" name="71 CuadroTexto"/>
          <p:cNvSpPr txBox="1"/>
          <p:nvPr userDrawn="1"/>
        </p:nvSpPr>
        <p:spPr>
          <a:xfrm>
            <a:off x="428596" y="6429396"/>
            <a:ext cx="1928826" cy="30777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t>21 de abril del 2010</a:t>
            </a:r>
            <a:endParaRPr lang="es-ES" sz="1400"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AE4D174-B4F8-4E6F-9BC5-9771F5A0EB79}" type="datetimeFigureOut">
              <a:rPr lang="es-ES" smtClean="0"/>
              <a:t>15/04/2010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C04BC9-EA8F-4A5A-9D57-F9550A5C1AED}"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4D174-B4F8-4E6F-9BC5-9771F5A0EB79}" type="datetimeFigureOut">
              <a:rPr lang="es-ES" smtClean="0"/>
              <a:t>15/04/2010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04BC9-EA8F-4A5A-9D57-F9550A5C1AED}"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hyperlink" Target="http://200.93.211.11/ncform3/login.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25.xml"/><Relationship Id="rId18" Type="http://schemas.openxmlformats.org/officeDocument/2006/relationships/slide" Target="slide30.xml"/><Relationship Id="rId3" Type="http://schemas.openxmlformats.org/officeDocument/2006/relationships/slide" Target="slide15.xml"/><Relationship Id="rId7" Type="http://schemas.openxmlformats.org/officeDocument/2006/relationships/slide" Target="slide19.xml"/><Relationship Id="rId12" Type="http://schemas.openxmlformats.org/officeDocument/2006/relationships/slide" Target="slide24.xml"/><Relationship Id="rId17" Type="http://schemas.openxmlformats.org/officeDocument/2006/relationships/slide" Target="slide29.xml"/><Relationship Id="rId2" Type="http://schemas.openxmlformats.org/officeDocument/2006/relationships/slide" Target="slide14.xml"/><Relationship Id="rId16"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18.xml"/><Relationship Id="rId11" Type="http://schemas.openxmlformats.org/officeDocument/2006/relationships/slide" Target="slide23.xml"/><Relationship Id="rId5" Type="http://schemas.openxmlformats.org/officeDocument/2006/relationships/slide" Target="slide17.xml"/><Relationship Id="rId15" Type="http://schemas.openxmlformats.org/officeDocument/2006/relationships/slide" Target="slide27.xml"/><Relationship Id="rId10" Type="http://schemas.openxmlformats.org/officeDocument/2006/relationships/slide" Target="slide22.xml"/><Relationship Id="rId19" Type="http://schemas.openxmlformats.org/officeDocument/2006/relationships/slide" Target="slide31.xml"/><Relationship Id="rId4" Type="http://schemas.openxmlformats.org/officeDocument/2006/relationships/slide" Target="slide16.xml"/><Relationship Id="rId9" Type="http://schemas.openxmlformats.org/officeDocument/2006/relationships/slide" Target="slide21.xml"/><Relationship Id="rId14" Type="http://schemas.openxmlformats.org/officeDocument/2006/relationships/slide" Target="slide2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571480"/>
            <a:ext cx="8286808" cy="5857916"/>
          </a:xfrm>
        </p:spPr>
        <p:txBody>
          <a:bodyPr>
            <a:normAutofit fontScale="90000"/>
          </a:bodyPr>
          <a:lstStyle/>
          <a:p>
            <a:r>
              <a:rPr lang="es-ES" sz="4000" b="1" dirty="0" smtClean="0">
                <a:solidFill>
                  <a:schemeClr val="accent2">
                    <a:lumMod val="75000"/>
                  </a:schemeClr>
                </a:solidFill>
              </a:rPr>
              <a:t>ESCUELA SUPERIOR POLITÉCNICA DEL LITORAL</a:t>
            </a:r>
            <a:r>
              <a:rPr lang="es-ES" dirty="0" smtClean="0"/>
              <a:t/>
            </a:r>
            <a:br>
              <a:rPr lang="es-ES" dirty="0" smtClean="0"/>
            </a:br>
            <a:r>
              <a:rPr lang="es-ES" sz="3600" b="1" dirty="0" smtClean="0">
                <a:solidFill>
                  <a:schemeClr val="tx2">
                    <a:lumMod val="60000"/>
                    <a:lumOff val="40000"/>
                  </a:schemeClr>
                </a:solidFill>
              </a:rPr>
              <a:t>Instituto de Ciencias Matemáticas</a:t>
            </a:r>
            <a:r>
              <a:rPr lang="es-ES" sz="3600" dirty="0" smtClean="0"/>
              <a:t/>
            </a:r>
            <a:br>
              <a:rPr lang="es-ES" sz="3600" dirty="0" smtClean="0"/>
            </a:br>
            <a:r>
              <a:rPr lang="es-ES" sz="3100" dirty="0" smtClean="0">
                <a:solidFill>
                  <a:srgbClr val="00B050"/>
                </a:solidFill>
              </a:rPr>
              <a:t>Ingeniería en Auditoría en Control de Gestión</a:t>
            </a:r>
            <a:r>
              <a:rPr lang="es-ES" sz="2200" dirty="0" smtClean="0">
                <a:solidFill>
                  <a:srgbClr val="00B050"/>
                </a:solidFill>
              </a:rPr>
              <a:t/>
            </a:r>
            <a:br>
              <a:rPr lang="es-ES" sz="2200" dirty="0" smtClean="0">
                <a:solidFill>
                  <a:srgbClr val="00B050"/>
                </a:solidFill>
              </a:rPr>
            </a:br>
            <a:r>
              <a:rPr lang="es-ES" sz="2200" dirty="0" smtClean="0">
                <a:solidFill>
                  <a:srgbClr val="00B050"/>
                </a:solidFill>
              </a:rPr>
              <a:t/>
            </a:r>
            <a:br>
              <a:rPr lang="es-ES" sz="2200" dirty="0" smtClean="0">
                <a:solidFill>
                  <a:srgbClr val="00B050"/>
                </a:solidFill>
              </a:rPr>
            </a:br>
            <a:r>
              <a:rPr lang="es-ES" sz="2700" dirty="0" smtClean="0">
                <a:solidFill>
                  <a:srgbClr val="00B050"/>
                </a:solidFill>
              </a:rPr>
              <a:t/>
            </a:r>
            <a:br>
              <a:rPr lang="es-ES" sz="2700" dirty="0" smtClean="0">
                <a:solidFill>
                  <a:srgbClr val="00B050"/>
                </a:solidFill>
              </a:rPr>
            </a:br>
            <a:r>
              <a:rPr lang="es-ES" sz="2700" b="1" dirty="0" smtClean="0">
                <a:solidFill>
                  <a:srgbClr val="FF0000"/>
                </a:solidFill>
              </a:rPr>
              <a:t>Tema:</a:t>
            </a:r>
            <a:r>
              <a:rPr lang="es-ES" sz="2700" dirty="0" smtClean="0">
                <a:solidFill>
                  <a:srgbClr val="00B050"/>
                </a:solidFill>
              </a:rPr>
              <a:t/>
            </a:r>
            <a:br>
              <a:rPr lang="es-ES" sz="2700" dirty="0" smtClean="0">
                <a:solidFill>
                  <a:srgbClr val="00B050"/>
                </a:solidFill>
              </a:rPr>
            </a:br>
            <a:r>
              <a:rPr lang="es-EC" sz="2700" b="1" i="1" dirty="0" smtClean="0">
                <a:solidFill>
                  <a:schemeClr val="tx1"/>
                </a:solidFill>
              </a:rPr>
              <a:t>Desarrollo de un </a:t>
            </a:r>
            <a:r>
              <a:rPr lang="es-EC" sz="2700" b="1" i="1" dirty="0" smtClean="0">
                <a:solidFill>
                  <a:schemeClr val="tx1"/>
                </a:solidFill>
              </a:rPr>
              <a:t>Sistema </a:t>
            </a:r>
            <a:r>
              <a:rPr lang="es-EC" sz="2700" b="1" i="1" dirty="0" smtClean="0">
                <a:solidFill>
                  <a:schemeClr val="tx1"/>
                </a:solidFill>
              </a:rPr>
              <a:t>de Gestión de </a:t>
            </a:r>
            <a:r>
              <a:rPr lang="es-EC" sz="2700" b="1" i="1" dirty="0" smtClean="0">
                <a:solidFill>
                  <a:schemeClr val="tx1"/>
                </a:solidFill>
              </a:rPr>
              <a:t>Calidad </a:t>
            </a:r>
            <a:r>
              <a:rPr lang="es-EC" sz="2700" b="1" i="1" dirty="0" smtClean="0">
                <a:solidFill>
                  <a:schemeClr val="tx1"/>
                </a:solidFill>
              </a:rPr>
              <a:t>SQF </a:t>
            </a:r>
            <a:r>
              <a:rPr lang="es-EC" sz="2700" b="1" i="1" dirty="0" smtClean="0">
                <a:solidFill>
                  <a:schemeClr val="tx1"/>
                </a:solidFill>
              </a:rPr>
              <a:t>2000 </a:t>
            </a:r>
            <a:r>
              <a:rPr lang="es-EC" sz="2700" b="1" i="1" dirty="0" smtClean="0">
                <a:solidFill>
                  <a:schemeClr val="tx1"/>
                </a:solidFill>
              </a:rPr>
              <a:t>para una Planta </a:t>
            </a:r>
            <a:r>
              <a:rPr lang="es-EC" sz="2700" b="1" i="1" dirty="0" smtClean="0">
                <a:solidFill>
                  <a:schemeClr val="tx1"/>
                </a:solidFill>
              </a:rPr>
              <a:t>Procesadora </a:t>
            </a:r>
            <a:r>
              <a:rPr lang="es-EC" sz="2700" b="1" i="1" dirty="0" smtClean="0">
                <a:solidFill>
                  <a:schemeClr val="tx1"/>
                </a:solidFill>
              </a:rPr>
              <a:t>de Tilapia</a:t>
            </a:r>
            <a:r>
              <a:rPr lang="es-EC" sz="2400" dirty="0" smtClean="0"/>
              <a:t/>
            </a:r>
            <a:br>
              <a:rPr lang="es-EC" sz="2400" dirty="0" smtClean="0"/>
            </a:br>
            <a:r>
              <a:rPr lang="es-EC" sz="2400" dirty="0" smtClean="0"/>
              <a:t/>
            </a:r>
            <a:br>
              <a:rPr lang="es-EC" sz="2400" dirty="0" smtClean="0"/>
            </a:br>
            <a:r>
              <a:rPr lang="es-EC" sz="2200" b="1" dirty="0" smtClean="0">
                <a:solidFill>
                  <a:srgbClr val="FF0000"/>
                </a:solidFill>
              </a:rPr>
              <a:t>Expositor:</a:t>
            </a:r>
            <a:r>
              <a:rPr lang="es-EC" sz="2200" dirty="0" smtClean="0"/>
              <a:t/>
            </a:r>
            <a:br>
              <a:rPr lang="es-EC" sz="2200" dirty="0" smtClean="0"/>
            </a:br>
            <a:r>
              <a:rPr lang="es-EC" sz="2700" dirty="0" smtClean="0">
                <a:solidFill>
                  <a:schemeClr val="tx1"/>
                </a:solidFill>
              </a:rPr>
              <a:t>CPA Evelyn Cavagnaro Salazar</a:t>
            </a:r>
            <a:r>
              <a:rPr lang="es-EC" sz="2400" dirty="0" smtClean="0"/>
              <a:t/>
            </a:r>
            <a:br>
              <a:rPr lang="es-EC" sz="2400" dirty="0" smtClean="0"/>
            </a:br>
            <a:r>
              <a:rPr lang="es-EC" sz="2400" dirty="0" smtClean="0"/>
              <a:t/>
            </a:r>
            <a:br>
              <a:rPr lang="es-EC" sz="2400" dirty="0" smtClean="0"/>
            </a:br>
            <a:endParaRPr lang="es-ES" sz="2700" dirty="0">
              <a:solidFill>
                <a:srgbClr val="00B05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511156"/>
          </a:xfrm>
        </p:spPr>
        <p:txBody>
          <a:bodyPr>
            <a:normAutofit fontScale="90000"/>
          </a:bodyPr>
          <a:lstStyle/>
          <a:p>
            <a:pPr algn="l"/>
            <a:r>
              <a:rPr lang="es-DO" sz="4000" b="1" dirty="0">
                <a:solidFill>
                  <a:schemeClr val="accent6">
                    <a:lumMod val="75000"/>
                  </a:schemeClr>
                </a:solidFill>
              </a:rPr>
              <a:t>CONCLUSIONES</a:t>
            </a:r>
            <a:endParaRPr lang="es-ES" sz="4000" b="1" dirty="0">
              <a:solidFill>
                <a:schemeClr val="accent6">
                  <a:lumMod val="75000"/>
                </a:schemeClr>
              </a:solidFill>
            </a:endParaRPr>
          </a:p>
        </p:txBody>
      </p:sp>
      <p:sp>
        <p:nvSpPr>
          <p:cNvPr id="3" name="2 Marcador de contenido"/>
          <p:cNvSpPr>
            <a:spLocks noGrp="1"/>
          </p:cNvSpPr>
          <p:nvPr>
            <p:ph idx="1"/>
          </p:nvPr>
        </p:nvSpPr>
        <p:spPr>
          <a:xfrm>
            <a:off x="457200" y="1000108"/>
            <a:ext cx="8229600" cy="5286412"/>
          </a:xfrm>
        </p:spPr>
        <p:txBody>
          <a:bodyPr>
            <a:normAutofit fontScale="55000" lnSpcReduction="20000"/>
          </a:bodyPr>
          <a:lstStyle/>
          <a:p>
            <a:pPr lvl="0">
              <a:buClr>
                <a:schemeClr val="accent6">
                  <a:lumMod val="75000"/>
                </a:schemeClr>
              </a:buClr>
              <a:buFont typeface="Wingdings" pitchFamily="2" charset="2"/>
              <a:buChar char="ü"/>
            </a:pPr>
            <a:r>
              <a:rPr lang="es-EC" dirty="0" smtClean="0"/>
              <a:t>El </a:t>
            </a:r>
            <a:r>
              <a:rPr lang="es-EC" dirty="0"/>
              <a:t>estudio e implementación de un manual acorde a los principios que establece la sistemática </a:t>
            </a:r>
            <a:r>
              <a:rPr lang="es-EC" dirty="0" smtClean="0"/>
              <a:t>HACCP </a:t>
            </a:r>
            <a:r>
              <a:rPr lang="es-EC" dirty="0"/>
              <a:t>El punto de partida de fue la creación de un equipo HACCP-SQF  responsable del diseño y desarrollo del documento, estableciendo puntos críticos de control y sus respectivos </a:t>
            </a:r>
            <a:r>
              <a:rPr lang="es-EC" dirty="0" smtClean="0"/>
              <a:t>límites</a:t>
            </a:r>
          </a:p>
          <a:p>
            <a:pPr lvl="0">
              <a:buClr>
                <a:schemeClr val="accent6">
                  <a:lumMod val="75000"/>
                </a:schemeClr>
              </a:buClr>
              <a:buFont typeface="Wingdings" pitchFamily="2" charset="2"/>
              <a:buChar char="ü"/>
            </a:pPr>
            <a:endParaRPr lang="es-ES" dirty="0"/>
          </a:p>
          <a:p>
            <a:pPr lvl="0">
              <a:buClr>
                <a:schemeClr val="accent6">
                  <a:lumMod val="75000"/>
                </a:schemeClr>
              </a:buClr>
              <a:buFont typeface="Wingdings" pitchFamily="2" charset="2"/>
              <a:buChar char="ü"/>
            </a:pPr>
            <a:r>
              <a:rPr lang="es-EC" dirty="0"/>
              <a:t>El establecimiento de una política de gestión para evidenciar el compromiso de Produmar de garantizar la seguridad y calidad de sus </a:t>
            </a:r>
            <a:r>
              <a:rPr lang="es-EC" dirty="0" smtClean="0"/>
              <a:t>productos</a:t>
            </a:r>
            <a:endParaRPr lang="es-ES" dirty="0"/>
          </a:p>
          <a:p>
            <a:pPr lvl="0">
              <a:buClr>
                <a:schemeClr val="accent6">
                  <a:lumMod val="75000"/>
                </a:schemeClr>
              </a:buClr>
              <a:buFont typeface="Wingdings" pitchFamily="2" charset="2"/>
              <a:buChar char="ü"/>
            </a:pPr>
            <a:endParaRPr lang="es-EC" dirty="0" smtClean="0"/>
          </a:p>
          <a:p>
            <a:pPr lvl="0">
              <a:buClr>
                <a:schemeClr val="accent6">
                  <a:lumMod val="75000"/>
                </a:schemeClr>
              </a:buClr>
              <a:buFont typeface="Wingdings" pitchFamily="2" charset="2"/>
              <a:buChar char="ü"/>
            </a:pPr>
            <a:r>
              <a:rPr lang="es-EC" dirty="0" smtClean="0"/>
              <a:t>Se </a:t>
            </a:r>
            <a:r>
              <a:rPr lang="es-EC" dirty="0"/>
              <a:t>elaboró un Manual de Gestión SQF 2000 en el que se explica los métodos y procesos que aplica Produmar para cumplir con el código SQF </a:t>
            </a:r>
            <a:r>
              <a:rPr lang="es-EC" dirty="0" smtClean="0"/>
              <a:t>2000 </a:t>
            </a:r>
            <a:endParaRPr lang="es-ES" dirty="0"/>
          </a:p>
          <a:p>
            <a:pPr lvl="0">
              <a:buClr>
                <a:schemeClr val="accent6">
                  <a:lumMod val="75000"/>
                </a:schemeClr>
              </a:buClr>
              <a:buFont typeface="Wingdings" pitchFamily="2" charset="2"/>
              <a:buChar char="ü"/>
            </a:pPr>
            <a:endParaRPr lang="es-EC" dirty="0" smtClean="0"/>
          </a:p>
          <a:p>
            <a:pPr lvl="0">
              <a:buClr>
                <a:schemeClr val="accent6">
                  <a:lumMod val="75000"/>
                </a:schemeClr>
              </a:buClr>
              <a:buFont typeface="Wingdings" pitchFamily="2" charset="2"/>
              <a:buChar char="ü"/>
            </a:pPr>
            <a:r>
              <a:rPr lang="es-EC" dirty="0" smtClean="0"/>
              <a:t>Desarrollo </a:t>
            </a:r>
            <a:r>
              <a:rPr lang="es-EC" dirty="0"/>
              <a:t>de un sistema computarizado para control de las no conformidades departamentales y del cliente</a:t>
            </a:r>
            <a:endParaRPr lang="es-ES" dirty="0"/>
          </a:p>
          <a:p>
            <a:pPr lvl="0">
              <a:buClr>
                <a:schemeClr val="accent6">
                  <a:lumMod val="75000"/>
                </a:schemeClr>
              </a:buClr>
              <a:buFont typeface="Wingdings" pitchFamily="2" charset="2"/>
              <a:buChar char="ü"/>
            </a:pPr>
            <a:endParaRPr lang="es-EC" dirty="0" smtClean="0"/>
          </a:p>
          <a:p>
            <a:pPr lvl="0">
              <a:buClr>
                <a:schemeClr val="accent6">
                  <a:lumMod val="75000"/>
                </a:schemeClr>
              </a:buClr>
              <a:buFont typeface="Wingdings" pitchFamily="2" charset="2"/>
              <a:buChar char="ü"/>
            </a:pPr>
            <a:r>
              <a:rPr lang="es-EC" dirty="0" smtClean="0"/>
              <a:t>Las </a:t>
            </a:r>
            <a:r>
              <a:rPr lang="es-EC" dirty="0"/>
              <a:t>Auditorias internas a los procesos se realizaron según el procedimiento establecido para la preparación y  ejecución de auditorias y elaboración de informes</a:t>
            </a:r>
            <a:endParaRPr lang="es-ES" dirty="0"/>
          </a:p>
          <a:p>
            <a:pPr lvl="0">
              <a:buClr>
                <a:schemeClr val="accent6">
                  <a:lumMod val="75000"/>
                </a:schemeClr>
              </a:buClr>
              <a:buFont typeface="Wingdings" pitchFamily="2" charset="2"/>
              <a:buChar char="ü"/>
            </a:pPr>
            <a:endParaRPr lang="es-EC" dirty="0" smtClean="0"/>
          </a:p>
          <a:p>
            <a:pPr lvl="0">
              <a:buClr>
                <a:schemeClr val="accent6">
                  <a:lumMod val="75000"/>
                </a:schemeClr>
              </a:buClr>
              <a:buFont typeface="Wingdings" pitchFamily="2" charset="2"/>
              <a:buChar char="ü"/>
            </a:pPr>
            <a:r>
              <a:rPr lang="es-EC" dirty="0" smtClean="0"/>
              <a:t>Mejoramiento </a:t>
            </a:r>
            <a:r>
              <a:rPr lang="es-EC" dirty="0"/>
              <a:t>del sistema de trazabilidad para tener la capacidad de  reconstruir la historia del producto desde la identificación del material de empaque que se utilizó hasta de que piscina que sustrajo la materia </a:t>
            </a:r>
            <a:r>
              <a:rPr lang="es-EC" dirty="0" smtClean="0"/>
              <a:t>prima</a:t>
            </a:r>
            <a:endParaRPr lang="es-ES" dirty="0"/>
          </a:p>
          <a:p>
            <a:pPr>
              <a:buClr>
                <a:schemeClr val="accent6">
                  <a:lumMod val="75000"/>
                </a:schemeClr>
              </a:buClr>
              <a:buFont typeface="Wingdings" pitchFamily="2" charset="2"/>
              <a:buChar char="ü"/>
            </a:pPr>
            <a:endParaRPr lang="es-E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654032"/>
          </a:xfrm>
        </p:spPr>
        <p:txBody>
          <a:bodyPr>
            <a:normAutofit fontScale="90000"/>
          </a:bodyPr>
          <a:lstStyle/>
          <a:p>
            <a:pPr algn="l"/>
            <a:r>
              <a:rPr lang="es-EC" sz="4000" b="1" dirty="0">
                <a:solidFill>
                  <a:schemeClr val="accent6">
                    <a:lumMod val="75000"/>
                  </a:schemeClr>
                </a:solidFill>
              </a:rPr>
              <a:t>RECOMENDACIONES</a:t>
            </a:r>
            <a:endParaRPr lang="es-ES" sz="4000" b="1" dirty="0">
              <a:solidFill>
                <a:schemeClr val="accent6">
                  <a:lumMod val="75000"/>
                </a:schemeClr>
              </a:solidFill>
            </a:endParaRPr>
          </a:p>
        </p:txBody>
      </p:sp>
      <p:sp>
        <p:nvSpPr>
          <p:cNvPr id="3" name="2 Marcador de contenido"/>
          <p:cNvSpPr>
            <a:spLocks noGrp="1"/>
          </p:cNvSpPr>
          <p:nvPr>
            <p:ph idx="1"/>
          </p:nvPr>
        </p:nvSpPr>
        <p:spPr>
          <a:xfrm>
            <a:off x="457200" y="1285860"/>
            <a:ext cx="8229600" cy="4840303"/>
          </a:xfrm>
        </p:spPr>
        <p:txBody>
          <a:bodyPr>
            <a:normAutofit fontScale="62500" lnSpcReduction="20000"/>
          </a:bodyPr>
          <a:lstStyle/>
          <a:p>
            <a:pPr lvl="0">
              <a:buClr>
                <a:schemeClr val="accent6">
                  <a:lumMod val="75000"/>
                </a:schemeClr>
              </a:buClr>
              <a:buFont typeface="Wingdings" pitchFamily="2" charset="2"/>
              <a:buChar char="Ø"/>
            </a:pPr>
            <a:r>
              <a:rPr lang="es-EC" dirty="0" smtClean="0"/>
              <a:t>Emprender </a:t>
            </a:r>
            <a:r>
              <a:rPr lang="es-EC" dirty="0"/>
              <a:t>un programa de capacitación que sirva como herramienta para la concientización del personal sobre la importancia de obtener elementos </a:t>
            </a:r>
            <a:r>
              <a:rPr lang="es-EC" dirty="0" smtClean="0"/>
              <a:t>inocuos</a:t>
            </a:r>
            <a:endParaRPr lang="es-ES" dirty="0"/>
          </a:p>
          <a:p>
            <a:pPr lvl="0">
              <a:buClr>
                <a:schemeClr val="accent6">
                  <a:lumMod val="75000"/>
                </a:schemeClr>
              </a:buClr>
              <a:buFont typeface="Wingdings" pitchFamily="2" charset="2"/>
              <a:buChar char="Ø"/>
            </a:pPr>
            <a:endParaRPr lang="es-EC" dirty="0" smtClean="0"/>
          </a:p>
          <a:p>
            <a:pPr lvl="0">
              <a:buClr>
                <a:schemeClr val="accent6">
                  <a:lumMod val="75000"/>
                </a:schemeClr>
              </a:buClr>
              <a:buFont typeface="Wingdings" pitchFamily="2" charset="2"/>
              <a:buChar char="Ø"/>
            </a:pPr>
            <a:r>
              <a:rPr lang="es-EC" dirty="0" smtClean="0"/>
              <a:t>Iniciar </a:t>
            </a:r>
            <a:r>
              <a:rPr lang="es-EC" dirty="0"/>
              <a:t>las acciones correctivas necesarias que permitan el cierre de las no conformidades levantadas en el proceso de auditorias </a:t>
            </a:r>
            <a:r>
              <a:rPr lang="es-EC" dirty="0" smtClean="0"/>
              <a:t>internas</a:t>
            </a:r>
            <a:endParaRPr lang="es-ES" dirty="0"/>
          </a:p>
          <a:p>
            <a:pPr lvl="0">
              <a:buClr>
                <a:schemeClr val="accent6">
                  <a:lumMod val="75000"/>
                </a:schemeClr>
              </a:buClr>
              <a:buFont typeface="Wingdings" pitchFamily="2" charset="2"/>
              <a:buChar char="Ø"/>
            </a:pPr>
            <a:endParaRPr lang="es-EC" dirty="0" smtClean="0"/>
          </a:p>
          <a:p>
            <a:pPr lvl="0">
              <a:buClr>
                <a:schemeClr val="accent6">
                  <a:lumMod val="75000"/>
                </a:schemeClr>
              </a:buClr>
              <a:buFont typeface="Wingdings" pitchFamily="2" charset="2"/>
              <a:buChar char="Ø"/>
            </a:pPr>
            <a:r>
              <a:rPr lang="es-EC" dirty="0" smtClean="0"/>
              <a:t>Tomar </a:t>
            </a:r>
            <a:r>
              <a:rPr lang="es-EC" dirty="0"/>
              <a:t>en cuenta las observaciones detectadas durante las auditorias </a:t>
            </a:r>
            <a:r>
              <a:rPr lang="es-EC" dirty="0" smtClean="0"/>
              <a:t>internas</a:t>
            </a:r>
            <a:endParaRPr lang="es-ES" dirty="0"/>
          </a:p>
          <a:p>
            <a:pPr lvl="0">
              <a:buClr>
                <a:schemeClr val="accent6">
                  <a:lumMod val="75000"/>
                </a:schemeClr>
              </a:buClr>
              <a:buFont typeface="Wingdings" pitchFamily="2" charset="2"/>
              <a:buChar char="Ø"/>
            </a:pPr>
            <a:endParaRPr lang="es-EC" dirty="0" smtClean="0"/>
          </a:p>
          <a:p>
            <a:pPr lvl="0">
              <a:buClr>
                <a:schemeClr val="accent6">
                  <a:lumMod val="75000"/>
                </a:schemeClr>
              </a:buClr>
              <a:buFont typeface="Wingdings" pitchFamily="2" charset="2"/>
              <a:buChar char="Ø"/>
            </a:pPr>
            <a:r>
              <a:rPr lang="es-EC" dirty="0" smtClean="0"/>
              <a:t>Realizar </a:t>
            </a:r>
            <a:r>
              <a:rPr lang="es-EC" dirty="0"/>
              <a:t>nuevamente una revisión del Sistema de Gestión de Calidad con la finalidad de analizar el cierre de las no conformidades previo a la certificación bajo el código SQF </a:t>
            </a:r>
            <a:r>
              <a:rPr lang="es-EC" dirty="0" smtClean="0"/>
              <a:t>2000</a:t>
            </a:r>
            <a:endParaRPr lang="es-ES" dirty="0"/>
          </a:p>
          <a:p>
            <a:pPr lvl="0">
              <a:buClr>
                <a:schemeClr val="accent6">
                  <a:lumMod val="75000"/>
                </a:schemeClr>
              </a:buClr>
              <a:buFont typeface="Wingdings" pitchFamily="2" charset="2"/>
              <a:buChar char="Ø"/>
            </a:pPr>
            <a:endParaRPr lang="es-EC" dirty="0" smtClean="0"/>
          </a:p>
          <a:p>
            <a:pPr lvl="0">
              <a:buClr>
                <a:schemeClr val="accent6">
                  <a:lumMod val="75000"/>
                </a:schemeClr>
              </a:buClr>
              <a:buFont typeface="Wingdings" pitchFamily="2" charset="2"/>
              <a:buChar char="Ø"/>
            </a:pPr>
            <a:r>
              <a:rPr lang="es-EC" dirty="0" smtClean="0"/>
              <a:t>Creación </a:t>
            </a:r>
            <a:r>
              <a:rPr lang="es-EC" dirty="0"/>
              <a:t>de un departamento de Microbiología interno que permita la obtención de resultados rápidos  previo a la liberación de </a:t>
            </a:r>
            <a:r>
              <a:rPr lang="es-EC" dirty="0" smtClean="0"/>
              <a:t>productos</a:t>
            </a:r>
            <a:endParaRPr lang="es-ES" dirty="0"/>
          </a:p>
          <a:p>
            <a:endParaRPr lang="es-E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8243" y="2495788"/>
            <a:ext cx="8277161" cy="861774"/>
          </a:xfrm>
          <a:prstGeom prst="rect">
            <a:avLst/>
          </a:prstGeom>
          <a:noFill/>
        </p:spPr>
        <p:txBody>
          <a:bodyPr wrap="square" lIns="91440" tIns="45720" rIns="91440" bIns="45720">
            <a:spAutoFit/>
          </a:bodyPr>
          <a:lstStyle/>
          <a:p>
            <a:pPr algn="ctr"/>
            <a:r>
              <a:rPr lang="es-ES" sz="5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¡GRACIAS POR SU ATENCIÓN!</a:t>
            </a:r>
            <a:endParaRPr lang="es-ES" sz="5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571480"/>
            <a:ext cx="8286808" cy="5857916"/>
          </a:xfrm>
        </p:spPr>
        <p:txBody>
          <a:bodyPr>
            <a:normAutofit fontScale="90000"/>
          </a:bodyPr>
          <a:lstStyle/>
          <a:p>
            <a:r>
              <a:rPr lang="es-ES" sz="4000" b="1" dirty="0" smtClean="0">
                <a:solidFill>
                  <a:schemeClr val="accent2">
                    <a:lumMod val="75000"/>
                  </a:schemeClr>
                </a:solidFill>
              </a:rPr>
              <a:t>ESCUELA SUPERIOR POLITÉCNICA DEL LITORAL</a:t>
            </a:r>
            <a:r>
              <a:rPr lang="es-ES" dirty="0" smtClean="0"/>
              <a:t/>
            </a:r>
            <a:br>
              <a:rPr lang="es-ES" dirty="0" smtClean="0"/>
            </a:br>
            <a:r>
              <a:rPr lang="es-ES" sz="3600" b="1" dirty="0" smtClean="0">
                <a:solidFill>
                  <a:schemeClr val="tx2">
                    <a:lumMod val="60000"/>
                    <a:lumOff val="40000"/>
                  </a:schemeClr>
                </a:solidFill>
              </a:rPr>
              <a:t>Instituto de Ciencias Matemáticas</a:t>
            </a:r>
            <a:r>
              <a:rPr lang="es-ES" sz="3600" dirty="0" smtClean="0"/>
              <a:t/>
            </a:r>
            <a:br>
              <a:rPr lang="es-ES" sz="3600" dirty="0" smtClean="0"/>
            </a:br>
            <a:r>
              <a:rPr lang="es-ES" sz="3100" dirty="0" smtClean="0">
                <a:solidFill>
                  <a:srgbClr val="00B050"/>
                </a:solidFill>
              </a:rPr>
              <a:t>Ingeniería en Auditoría en Control de Gestión</a:t>
            </a:r>
            <a:r>
              <a:rPr lang="es-ES" sz="2200" dirty="0" smtClean="0">
                <a:solidFill>
                  <a:srgbClr val="00B050"/>
                </a:solidFill>
              </a:rPr>
              <a:t/>
            </a:r>
            <a:br>
              <a:rPr lang="es-ES" sz="2200" dirty="0" smtClean="0">
                <a:solidFill>
                  <a:srgbClr val="00B050"/>
                </a:solidFill>
              </a:rPr>
            </a:br>
            <a:r>
              <a:rPr lang="es-ES" sz="2200" dirty="0" smtClean="0">
                <a:solidFill>
                  <a:srgbClr val="00B050"/>
                </a:solidFill>
              </a:rPr>
              <a:t/>
            </a:r>
            <a:br>
              <a:rPr lang="es-ES" sz="2200" dirty="0" smtClean="0">
                <a:solidFill>
                  <a:srgbClr val="00B050"/>
                </a:solidFill>
              </a:rPr>
            </a:br>
            <a:r>
              <a:rPr lang="es-ES" sz="2700" dirty="0" smtClean="0">
                <a:solidFill>
                  <a:srgbClr val="00B050"/>
                </a:solidFill>
              </a:rPr>
              <a:t/>
            </a:r>
            <a:br>
              <a:rPr lang="es-ES" sz="2700" dirty="0" smtClean="0">
                <a:solidFill>
                  <a:srgbClr val="00B050"/>
                </a:solidFill>
              </a:rPr>
            </a:br>
            <a:r>
              <a:rPr lang="es-ES" sz="2700" b="1" dirty="0" smtClean="0">
                <a:solidFill>
                  <a:srgbClr val="FF0000"/>
                </a:solidFill>
              </a:rPr>
              <a:t>Tema:</a:t>
            </a:r>
            <a:r>
              <a:rPr lang="es-ES" sz="2700" dirty="0" smtClean="0">
                <a:solidFill>
                  <a:srgbClr val="00B050"/>
                </a:solidFill>
              </a:rPr>
              <a:t/>
            </a:r>
            <a:br>
              <a:rPr lang="es-ES" sz="2700" dirty="0" smtClean="0">
                <a:solidFill>
                  <a:srgbClr val="00B050"/>
                </a:solidFill>
              </a:rPr>
            </a:br>
            <a:r>
              <a:rPr lang="es-EC" sz="2700" b="1" i="1" dirty="0" smtClean="0">
                <a:solidFill>
                  <a:schemeClr val="tx1"/>
                </a:solidFill>
              </a:rPr>
              <a:t>Desarrollo de un </a:t>
            </a:r>
            <a:r>
              <a:rPr lang="es-EC" sz="2700" b="1" i="1" dirty="0" smtClean="0">
                <a:solidFill>
                  <a:schemeClr val="tx1"/>
                </a:solidFill>
              </a:rPr>
              <a:t>Sistema </a:t>
            </a:r>
            <a:r>
              <a:rPr lang="es-EC" sz="2700" b="1" i="1" dirty="0" smtClean="0">
                <a:solidFill>
                  <a:schemeClr val="tx1"/>
                </a:solidFill>
              </a:rPr>
              <a:t>de Gestión de </a:t>
            </a:r>
            <a:r>
              <a:rPr lang="es-EC" sz="2700" b="1" i="1" dirty="0" smtClean="0">
                <a:solidFill>
                  <a:schemeClr val="tx1"/>
                </a:solidFill>
              </a:rPr>
              <a:t>Calidad </a:t>
            </a:r>
            <a:r>
              <a:rPr lang="es-EC" sz="2700" b="1" i="1" dirty="0" smtClean="0">
                <a:solidFill>
                  <a:schemeClr val="tx1"/>
                </a:solidFill>
              </a:rPr>
              <a:t>SQF </a:t>
            </a:r>
            <a:r>
              <a:rPr lang="es-EC" sz="2700" b="1" i="1" dirty="0" smtClean="0">
                <a:solidFill>
                  <a:schemeClr val="tx1"/>
                </a:solidFill>
              </a:rPr>
              <a:t>2000 </a:t>
            </a:r>
            <a:r>
              <a:rPr lang="es-EC" sz="2700" b="1" i="1" dirty="0" smtClean="0">
                <a:solidFill>
                  <a:schemeClr val="tx1"/>
                </a:solidFill>
              </a:rPr>
              <a:t>para una Planta </a:t>
            </a:r>
            <a:r>
              <a:rPr lang="es-EC" sz="2700" b="1" i="1" dirty="0" smtClean="0">
                <a:solidFill>
                  <a:schemeClr val="tx1"/>
                </a:solidFill>
              </a:rPr>
              <a:t>Procesadora </a:t>
            </a:r>
            <a:r>
              <a:rPr lang="es-EC" sz="2700" b="1" i="1" dirty="0" smtClean="0">
                <a:solidFill>
                  <a:schemeClr val="tx1"/>
                </a:solidFill>
              </a:rPr>
              <a:t>de Tilapia</a:t>
            </a:r>
            <a:r>
              <a:rPr lang="es-EC" sz="2400" dirty="0" smtClean="0"/>
              <a:t/>
            </a:r>
            <a:br>
              <a:rPr lang="es-EC" sz="2400" dirty="0" smtClean="0"/>
            </a:br>
            <a:r>
              <a:rPr lang="es-EC" sz="2400" dirty="0" smtClean="0"/>
              <a:t/>
            </a:r>
            <a:br>
              <a:rPr lang="es-EC" sz="2400" dirty="0" smtClean="0"/>
            </a:br>
            <a:r>
              <a:rPr lang="es-EC" sz="2200" b="1" dirty="0" smtClean="0">
                <a:solidFill>
                  <a:srgbClr val="FF0000"/>
                </a:solidFill>
              </a:rPr>
              <a:t>Expositor:</a:t>
            </a:r>
            <a:r>
              <a:rPr lang="es-EC" sz="2200" dirty="0" smtClean="0"/>
              <a:t/>
            </a:r>
            <a:br>
              <a:rPr lang="es-EC" sz="2200" dirty="0" smtClean="0"/>
            </a:br>
            <a:r>
              <a:rPr lang="es-EC" sz="2700" dirty="0" smtClean="0">
                <a:solidFill>
                  <a:schemeClr val="tx1"/>
                </a:solidFill>
              </a:rPr>
              <a:t>CPA Evelyn Cavagnaro Salazar</a:t>
            </a:r>
            <a:r>
              <a:rPr lang="es-EC" sz="2400" dirty="0" smtClean="0"/>
              <a:t/>
            </a:r>
            <a:br>
              <a:rPr lang="es-EC" sz="2400" dirty="0" smtClean="0"/>
            </a:br>
            <a:r>
              <a:rPr lang="es-EC" sz="2400" dirty="0" smtClean="0"/>
              <a:t/>
            </a:r>
            <a:br>
              <a:rPr lang="es-EC" sz="2400" dirty="0" smtClean="0"/>
            </a:br>
            <a:endParaRPr lang="es-ES" sz="2700" dirty="0">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7758138" cy="725470"/>
          </a:xfrm>
        </p:spPr>
        <p:txBody>
          <a:bodyPr>
            <a:normAutofit fontScale="90000"/>
          </a:bodyPr>
          <a:lstStyle/>
          <a:p>
            <a:pPr algn="l"/>
            <a:r>
              <a:rPr lang="es-ES" b="1" dirty="0">
                <a:solidFill>
                  <a:schemeClr val="accent6">
                    <a:lumMod val="75000"/>
                  </a:schemeClr>
                </a:solidFill>
              </a:rPr>
              <a:t>PROCEDIMIENTOS DE CONTROL</a:t>
            </a:r>
          </a:p>
        </p:txBody>
      </p:sp>
      <p:sp>
        <p:nvSpPr>
          <p:cNvPr id="3" name="2 Marcador de contenido"/>
          <p:cNvSpPr>
            <a:spLocks noGrp="1"/>
          </p:cNvSpPr>
          <p:nvPr>
            <p:ph idx="1"/>
          </p:nvPr>
        </p:nvSpPr>
        <p:spPr>
          <a:xfrm>
            <a:off x="214282" y="928670"/>
            <a:ext cx="8472518" cy="5572164"/>
          </a:xfrm>
        </p:spPr>
        <p:txBody>
          <a:bodyPr>
            <a:noAutofit/>
          </a:bodyPr>
          <a:lstStyle/>
          <a:p>
            <a:pPr lvl="1">
              <a:buNone/>
            </a:pPr>
            <a:r>
              <a:rPr lang="es-ES" sz="2000" b="1" dirty="0" smtClean="0">
                <a:solidFill>
                  <a:schemeClr val="bg2">
                    <a:lumMod val="75000"/>
                  </a:schemeClr>
                </a:solidFill>
              </a:rPr>
              <a:t>1.- PROCEDIMIENTO </a:t>
            </a:r>
            <a:r>
              <a:rPr lang="es-ES" sz="2000" b="1" dirty="0">
                <a:solidFill>
                  <a:schemeClr val="bg2">
                    <a:lumMod val="75000"/>
                  </a:schemeClr>
                </a:solidFill>
              </a:rPr>
              <a:t>DE CAPACITACIÓN DE </a:t>
            </a:r>
            <a:r>
              <a:rPr lang="es-ES" sz="2000" b="1" dirty="0" smtClean="0">
                <a:solidFill>
                  <a:schemeClr val="bg2">
                    <a:lumMod val="75000"/>
                  </a:schemeClr>
                </a:solidFill>
              </a:rPr>
              <a:t>PERSONAL</a:t>
            </a:r>
          </a:p>
          <a:p>
            <a:pPr lvl="1">
              <a:buNone/>
            </a:pPr>
            <a:endParaRPr lang="es-ES" sz="1600" dirty="0">
              <a:solidFill>
                <a:schemeClr val="bg2">
                  <a:lumMod val="75000"/>
                </a:schemeClr>
              </a:solidFill>
            </a:endParaRPr>
          </a:p>
          <a:p>
            <a:pPr>
              <a:buNone/>
            </a:pPr>
            <a:r>
              <a:rPr lang="es-ES" sz="1600" b="1" i="1" dirty="0" smtClean="0"/>
              <a:t>	</a:t>
            </a:r>
            <a:r>
              <a:rPr lang="es-ES" sz="1600" b="1" i="1" u="sng" dirty="0" smtClean="0"/>
              <a:t>OBJETIVO</a:t>
            </a:r>
            <a:endParaRPr lang="es-ES" sz="1600" b="1" i="1" u="sng" dirty="0"/>
          </a:p>
          <a:p>
            <a:pPr lvl="1">
              <a:buClr>
                <a:schemeClr val="accent6">
                  <a:lumMod val="75000"/>
                </a:schemeClr>
              </a:buClr>
              <a:buFont typeface="Wingdings" pitchFamily="2" charset="2"/>
              <a:buChar char="q"/>
            </a:pPr>
            <a:r>
              <a:rPr lang="es-ES" sz="1600" dirty="0"/>
              <a:t>Identificar las necesidades  del personal, con el propósito de desarrollar habilidades y actitudes necesarias para el desempeño de todos los trabajadores que labora en Produmar </a:t>
            </a:r>
            <a:r>
              <a:rPr lang="es-ES" sz="1600" dirty="0" smtClean="0"/>
              <a:t>SA</a:t>
            </a:r>
            <a:endParaRPr lang="es-ES" sz="1600" dirty="0"/>
          </a:p>
          <a:p>
            <a:pPr lvl="2">
              <a:buClr>
                <a:schemeClr val="accent6">
                  <a:lumMod val="75000"/>
                </a:schemeClr>
              </a:buClr>
              <a:buNone/>
            </a:pPr>
            <a:endParaRPr lang="es-ES" sz="1600" b="1" dirty="0"/>
          </a:p>
          <a:p>
            <a:pPr lvl="1">
              <a:buClr>
                <a:schemeClr val="accent6">
                  <a:lumMod val="75000"/>
                </a:schemeClr>
              </a:buClr>
              <a:buNone/>
            </a:pPr>
            <a:r>
              <a:rPr lang="es-ES" sz="1600" b="1" i="1" u="sng" dirty="0"/>
              <a:t>DESARROLLO</a:t>
            </a:r>
          </a:p>
          <a:p>
            <a:pPr lvl="1">
              <a:buClr>
                <a:schemeClr val="accent6">
                  <a:lumMod val="75000"/>
                </a:schemeClr>
              </a:buClr>
              <a:buFont typeface="Wingdings" pitchFamily="2" charset="2"/>
              <a:buChar char="q"/>
            </a:pPr>
            <a:r>
              <a:rPr lang="es-ES" sz="1600" dirty="0"/>
              <a:t>Se definen los perfiles  de puesto adecuados para cada tarea a </a:t>
            </a:r>
            <a:r>
              <a:rPr lang="es-ES" sz="1600" dirty="0" smtClean="0"/>
              <a:t>desarrollar </a:t>
            </a:r>
            <a:r>
              <a:rPr lang="es-ES" sz="1600" dirty="0"/>
              <a:t>A partir de este diagnostico previo y considerar la necesidad de las demandas personales, cada uno de los Jefes de Área solicita la formación al Jefe de Recursos Humanos llenando los puntos 1 y 2 de registro “Acción Formativa</a:t>
            </a:r>
            <a:r>
              <a:rPr lang="es-ES" sz="1600" dirty="0" smtClean="0"/>
              <a:t>” </a:t>
            </a:r>
            <a:r>
              <a:rPr lang="es-ES" sz="1600" dirty="0"/>
              <a:t>El Jefe de Recursos Humanos archiva el original de la acción formativa </a:t>
            </a:r>
            <a:r>
              <a:rPr lang="es-ES" sz="1600" dirty="0" smtClean="0"/>
              <a:t>aprobada </a:t>
            </a:r>
            <a:r>
              <a:rPr lang="es-ES" sz="1600" dirty="0"/>
              <a:t>Una vez realizado el curso de capacitación, los participantes llenan una “Evaluación de Capacitación” y Evaluación de Evento, se lo entregan al Jefe de Recursos Humanos para medir </a:t>
            </a:r>
            <a:r>
              <a:rPr lang="es-ES" sz="1600" dirty="0" smtClean="0"/>
              <a:t>resultados </a:t>
            </a:r>
            <a:r>
              <a:rPr lang="es-ES_tradnl" sz="1600" dirty="0"/>
              <a:t>El Jefe de Recursos Humanos como responsable del proceso se reúne con el equipo de trabajo y realiza un seguimiento al proceso cada seis meses, contemplando el estado de realización y avance de los subprocesos definidos</a:t>
            </a:r>
            <a:endParaRPr lang="es-ES" sz="1600" dirty="0"/>
          </a:p>
          <a:p>
            <a:endParaRPr lang="es-ES" sz="1600"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57158" y="1214422"/>
            <a:ext cx="8329642" cy="4911741"/>
          </a:xfrm>
        </p:spPr>
        <p:txBody>
          <a:bodyPr>
            <a:normAutofit/>
          </a:bodyPr>
          <a:lstStyle/>
          <a:p>
            <a:pPr>
              <a:buNone/>
            </a:pPr>
            <a:r>
              <a:rPr lang="es-ES" sz="2000" b="1" dirty="0" smtClean="0">
                <a:solidFill>
                  <a:schemeClr val="bg2">
                    <a:lumMod val="75000"/>
                  </a:schemeClr>
                </a:solidFill>
              </a:rPr>
              <a:t>2.- PROCEDIMIENTO PARA ENTREGA DE ESPECIFICACIONES DE PRODUCTO TERMINADO</a:t>
            </a:r>
          </a:p>
          <a:p>
            <a:pPr>
              <a:buNone/>
            </a:pPr>
            <a:endParaRPr lang="es-ES" sz="1100" dirty="0" smtClean="0"/>
          </a:p>
          <a:p>
            <a:pPr>
              <a:buNone/>
            </a:pPr>
            <a:r>
              <a:rPr lang="es-ES" sz="2000" b="1" i="1" u="sng" dirty="0"/>
              <a:t>OBJETIVO</a:t>
            </a:r>
          </a:p>
          <a:p>
            <a:pPr lvl="1">
              <a:buClr>
                <a:schemeClr val="accent6">
                  <a:lumMod val="75000"/>
                </a:schemeClr>
              </a:buClr>
              <a:buFont typeface="Wingdings" pitchFamily="2" charset="2"/>
              <a:buChar char="q"/>
            </a:pPr>
            <a:r>
              <a:rPr lang="es-ES" sz="1900" dirty="0"/>
              <a:t>Definir la metodología para establecer las especificaciones que deben cumplir los productos terminados</a:t>
            </a:r>
          </a:p>
          <a:p>
            <a:pPr lvl="1">
              <a:buNone/>
            </a:pPr>
            <a:endParaRPr lang="es-ES" sz="1900" dirty="0" smtClean="0"/>
          </a:p>
          <a:p>
            <a:pPr>
              <a:buNone/>
            </a:pPr>
            <a:r>
              <a:rPr lang="es-ES" sz="2000" b="1" i="1" u="sng" dirty="0"/>
              <a:t>DESARROLLO</a:t>
            </a:r>
          </a:p>
          <a:p>
            <a:pPr lvl="1">
              <a:buClr>
                <a:schemeClr val="accent6">
                  <a:lumMod val="75000"/>
                </a:schemeClr>
              </a:buClr>
              <a:buFont typeface="Wingdings" pitchFamily="2" charset="2"/>
              <a:buChar char="q"/>
            </a:pPr>
            <a:r>
              <a:rPr lang="es-ES" sz="1900" dirty="0"/>
              <a:t>Produmar </a:t>
            </a:r>
            <a:r>
              <a:rPr lang="es-ES" sz="1900" dirty="0" smtClean="0"/>
              <a:t>SA </a:t>
            </a:r>
            <a:r>
              <a:rPr lang="es-ES" sz="1900" dirty="0"/>
              <a:t>establece las especificaciones de sus productos finales a través de un Manual de Fichas Técnicas de Productos </a:t>
            </a:r>
            <a:r>
              <a:rPr lang="es-ES" sz="1900" dirty="0" smtClean="0"/>
              <a:t>Terminados </a:t>
            </a:r>
            <a:r>
              <a:rPr lang="es-ES" sz="1900" dirty="0"/>
              <a:t>Las fichas técnicas son enviadas al cliente para su aprobación, quien después de aprobarlas las reenvía al Gerente de Calidad o al Gerente de División Industrial, solo después de eso son distribuidas al Supervisor de Calidad y al Jefe de Producción</a:t>
            </a:r>
          </a:p>
        </p:txBody>
      </p:sp>
      <p:sp>
        <p:nvSpPr>
          <p:cNvPr id="4" name="3 Botón de acción: Hacia atrás o Anterior">
            <a:hlinkClick r:id="rId2" action="ppaction://hlinksldjump" highlightClick="1"/>
          </p:cNvPr>
          <p:cNvSpPr/>
          <p:nvPr/>
        </p:nvSpPr>
        <p:spPr>
          <a:xfrm>
            <a:off x="8001024" y="6000768"/>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7758138" cy="511156"/>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57158" y="785794"/>
            <a:ext cx="8501122" cy="5643602"/>
          </a:xfrm>
        </p:spPr>
        <p:txBody>
          <a:bodyPr>
            <a:noAutofit/>
          </a:bodyPr>
          <a:lstStyle/>
          <a:p>
            <a:pPr marL="342900" lvl="1" indent="-342900">
              <a:buNone/>
            </a:pPr>
            <a:r>
              <a:rPr lang="es-ES" sz="2000" b="1" dirty="0" smtClean="0">
                <a:solidFill>
                  <a:schemeClr val="bg2">
                    <a:lumMod val="75000"/>
                  </a:schemeClr>
                </a:solidFill>
              </a:rPr>
              <a:t>3.- PROCEDIMIENTO </a:t>
            </a:r>
            <a:r>
              <a:rPr lang="es-ES" sz="2000" b="1" dirty="0">
                <a:solidFill>
                  <a:schemeClr val="bg2">
                    <a:lumMod val="75000"/>
                  </a:schemeClr>
                </a:solidFill>
              </a:rPr>
              <a:t>DE BIENES Y SERVICIOS: RECEPCIÓN DE INSUMOS </a:t>
            </a:r>
            <a:r>
              <a:rPr lang="es-ES" sz="2000" b="1" dirty="0" smtClean="0">
                <a:solidFill>
                  <a:schemeClr val="bg2">
                    <a:lumMod val="75000"/>
                  </a:schemeClr>
                </a:solidFill>
              </a:rPr>
              <a:t>Y PRODUCTOS</a:t>
            </a:r>
            <a:endParaRPr lang="es-ES" sz="2000" b="1" dirty="0">
              <a:solidFill>
                <a:schemeClr val="bg2">
                  <a:lumMod val="75000"/>
                </a:schemeClr>
              </a:solidFill>
            </a:endParaRPr>
          </a:p>
          <a:p>
            <a:pPr>
              <a:buNone/>
            </a:pPr>
            <a:endParaRPr lang="es-ES" sz="1400" b="1" i="1" u="sng" dirty="0" smtClean="0"/>
          </a:p>
          <a:p>
            <a:pPr>
              <a:buNone/>
            </a:pPr>
            <a:r>
              <a:rPr lang="es-ES" sz="1400" b="1" i="1" u="sng" dirty="0" smtClean="0"/>
              <a:t>OBJETIVO</a:t>
            </a:r>
            <a:endParaRPr lang="es-ES" sz="1400" b="1" i="1" u="sng" dirty="0"/>
          </a:p>
          <a:p>
            <a:pPr lvl="1">
              <a:buClr>
                <a:schemeClr val="accent6">
                  <a:lumMod val="75000"/>
                </a:schemeClr>
              </a:buClr>
              <a:buFont typeface="Wingdings" pitchFamily="2" charset="2"/>
              <a:buChar char="q"/>
            </a:pPr>
            <a:r>
              <a:rPr lang="es-ES" sz="1400" dirty="0" smtClean="0"/>
              <a:t>Este </a:t>
            </a:r>
            <a:r>
              <a:rPr lang="es-ES" sz="1400" dirty="0"/>
              <a:t>Proceso tiene la finalidad de definir la sistemática para la realización de los productos de Produmar SA</a:t>
            </a:r>
          </a:p>
          <a:p>
            <a:pPr lvl="1">
              <a:buNone/>
            </a:pPr>
            <a:endParaRPr lang="es-ES" sz="1400" dirty="0"/>
          </a:p>
          <a:p>
            <a:pPr marL="342900" lvl="2" indent="-342900">
              <a:buNone/>
            </a:pPr>
            <a:r>
              <a:rPr lang="es-ES" sz="1400" b="1" i="1" u="sng" dirty="0" smtClean="0"/>
              <a:t>DESARROLLO</a:t>
            </a:r>
          </a:p>
          <a:p>
            <a:pPr marL="342900" lvl="2" indent="-342900">
              <a:buNone/>
            </a:pPr>
            <a:r>
              <a:rPr lang="es-ES" sz="1400" b="1" i="1" dirty="0" smtClean="0"/>
              <a:t>	Identificación </a:t>
            </a:r>
            <a:r>
              <a:rPr lang="es-ES" sz="1400" b="1" i="1" dirty="0"/>
              <a:t>de las necesidades de </a:t>
            </a:r>
            <a:r>
              <a:rPr lang="es-ES" sz="1400" b="1" i="1" dirty="0" smtClean="0"/>
              <a:t>compras</a:t>
            </a:r>
          </a:p>
          <a:p>
            <a:pPr lvl="2"/>
            <a:r>
              <a:rPr lang="es-ES" sz="1400" dirty="0" smtClean="0"/>
              <a:t>Las </a:t>
            </a:r>
            <a:r>
              <a:rPr lang="es-ES" sz="1400" dirty="0"/>
              <a:t>necesidades de compras vienen definidas dependiendo del tipo de material y/o producto a comprar, PRODUMAR </a:t>
            </a:r>
            <a:r>
              <a:rPr lang="es-ES" sz="1400" dirty="0" smtClean="0"/>
              <a:t>SA </a:t>
            </a:r>
            <a:r>
              <a:rPr lang="es-ES" sz="1400" dirty="0"/>
              <a:t>para verificar cumplimiento de las especificaciones de los productos comprados, realiza inspecciones en recepción de los </a:t>
            </a:r>
            <a:r>
              <a:rPr lang="es-ES" sz="1400" dirty="0" smtClean="0"/>
              <a:t>suministros</a:t>
            </a:r>
          </a:p>
          <a:p>
            <a:pPr marL="347472" indent="-347472">
              <a:spcBef>
                <a:spcPts val="336"/>
              </a:spcBef>
              <a:buNone/>
            </a:pPr>
            <a:r>
              <a:rPr lang="es-ES" sz="1400" b="1" i="1" dirty="0" smtClean="0"/>
              <a:t>	</a:t>
            </a:r>
          </a:p>
          <a:p>
            <a:pPr marL="347472" indent="-347472">
              <a:spcBef>
                <a:spcPts val="336"/>
              </a:spcBef>
              <a:buNone/>
            </a:pPr>
            <a:r>
              <a:rPr lang="es-ES" sz="1400" b="1" i="1" dirty="0" smtClean="0"/>
              <a:t>	Control </a:t>
            </a:r>
            <a:r>
              <a:rPr lang="es-ES" sz="1400" b="1" i="1" dirty="0"/>
              <a:t>de recepción de materias primas (pescado vivo)</a:t>
            </a:r>
          </a:p>
          <a:p>
            <a:pPr lvl="2"/>
            <a:r>
              <a:rPr lang="es-ES" sz="1400" dirty="0" smtClean="0"/>
              <a:t>El control de la recepción de materias primas es realizado por el Monitor de Calidad y Supervisor de Producción, según lo recogido en la Pauta de Inspección e Instrucción de trabajo realizadas a tal efecto</a:t>
            </a:r>
          </a:p>
          <a:p>
            <a:pPr>
              <a:buNone/>
            </a:pPr>
            <a:r>
              <a:rPr lang="es-ES" sz="1400" b="1" i="1" dirty="0" smtClean="0"/>
              <a:t>	</a:t>
            </a:r>
          </a:p>
          <a:p>
            <a:pPr>
              <a:buNone/>
            </a:pPr>
            <a:r>
              <a:rPr lang="es-ES" sz="1400" b="1" i="1" dirty="0"/>
              <a:t>	</a:t>
            </a:r>
            <a:r>
              <a:rPr lang="es-ES" sz="1400" b="1" i="1" dirty="0" smtClean="0"/>
              <a:t>Almacenamiento </a:t>
            </a:r>
            <a:r>
              <a:rPr lang="es-ES" sz="1400" b="1" i="1" dirty="0"/>
              <a:t>de materiales de empaque primario, secundario, </a:t>
            </a:r>
            <a:r>
              <a:rPr lang="es-ES" sz="1400" b="1" i="1" dirty="0" smtClean="0"/>
              <a:t>químico</a:t>
            </a:r>
            <a:endParaRPr lang="es-ES" sz="1400" b="1" i="1" dirty="0"/>
          </a:p>
          <a:p>
            <a:pPr lvl="2"/>
            <a:r>
              <a:rPr lang="es-ES" sz="1400" dirty="0" smtClean="0"/>
              <a:t>El </a:t>
            </a:r>
            <a:r>
              <a:rPr lang="es-ES" sz="1400" dirty="0"/>
              <a:t>personal de Bodega coloca cada material en el lugar destinado a tal </a:t>
            </a:r>
            <a:r>
              <a:rPr lang="es-ES" sz="1400" dirty="0" smtClean="0"/>
              <a:t>efecto </a:t>
            </a:r>
            <a:r>
              <a:rPr lang="es-ES" sz="1400" dirty="0"/>
              <a:t>Además el Jefe de Bodega es responsable de que el almacenamiento sea adecuado, en condiciones de limpieza, y se proteja la mercancía de contaminantes y condiciones medioambientales </a:t>
            </a:r>
            <a:r>
              <a:rPr lang="es-ES" sz="1400" dirty="0" smtClean="0"/>
              <a:t>adversas</a:t>
            </a:r>
            <a:endParaRPr lang="es-ES" sz="1400" dirty="0"/>
          </a:p>
        </p:txBody>
      </p:sp>
      <p:sp>
        <p:nvSpPr>
          <p:cNvPr id="4" name="3 Botón de acción: Hacia atrás o Anterior">
            <a:hlinkClick r:id="rId2" action="ppaction://hlinksldjump" highlightClick="1"/>
          </p:cNvPr>
          <p:cNvSpPr/>
          <p:nvPr/>
        </p:nvSpPr>
        <p:spPr>
          <a:xfrm>
            <a:off x="8429652" y="6286520"/>
            <a:ext cx="642942"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2" y="1142984"/>
            <a:ext cx="8929750" cy="4983179"/>
          </a:xfrm>
        </p:spPr>
        <p:txBody>
          <a:bodyPr>
            <a:normAutofit fontScale="77500" lnSpcReduction="20000"/>
          </a:bodyPr>
          <a:lstStyle/>
          <a:p>
            <a:pPr lvl="2">
              <a:buNone/>
            </a:pPr>
            <a:r>
              <a:rPr lang="es-ES" sz="2600" b="1" dirty="0" smtClean="0">
                <a:solidFill>
                  <a:schemeClr val="bg2">
                    <a:lumMod val="75000"/>
                  </a:schemeClr>
                </a:solidFill>
              </a:rPr>
              <a:t>4.-PROCEDIMIENTO </a:t>
            </a:r>
            <a:r>
              <a:rPr lang="es-ES" sz="2600" b="1" dirty="0">
                <a:solidFill>
                  <a:schemeClr val="bg2">
                    <a:lumMod val="75000"/>
                  </a:schemeClr>
                </a:solidFill>
              </a:rPr>
              <a:t>PARA LA APROBACIÓN Y EVALUACIÓN DE PROVEEDORES</a:t>
            </a:r>
            <a:endParaRPr lang="es-ES" sz="2600" dirty="0">
              <a:solidFill>
                <a:schemeClr val="bg2">
                  <a:lumMod val="75000"/>
                </a:schemeClr>
              </a:solidFill>
            </a:endParaRPr>
          </a:p>
          <a:p>
            <a:pPr lvl="2">
              <a:buNone/>
            </a:pPr>
            <a:endParaRPr lang="es-ES" b="1" i="1" u="sng" dirty="0" smtClean="0"/>
          </a:p>
          <a:p>
            <a:pPr lvl="2">
              <a:buNone/>
            </a:pPr>
            <a:r>
              <a:rPr lang="es-ES" b="1" i="1" u="sng" dirty="0" smtClean="0"/>
              <a:t>OBJETIVO</a:t>
            </a:r>
            <a:endParaRPr lang="es-ES" sz="4400" b="1" dirty="0"/>
          </a:p>
          <a:p>
            <a:pPr lvl="2"/>
            <a:r>
              <a:rPr lang="es-ES" dirty="0"/>
              <a:t>Este Proceso tiene la finalidad de definir la sistemática para la realización de los productos de Produmar </a:t>
            </a:r>
            <a:r>
              <a:rPr lang="es-ES" dirty="0" smtClean="0"/>
              <a:t>SA</a:t>
            </a:r>
            <a:endParaRPr lang="es-ES" sz="3600" dirty="0" smtClean="0"/>
          </a:p>
          <a:p>
            <a:pPr lvl="3">
              <a:buNone/>
            </a:pPr>
            <a:endParaRPr lang="es-ES" b="1" dirty="0" smtClean="0"/>
          </a:p>
          <a:p>
            <a:pPr lvl="3">
              <a:buNone/>
            </a:pPr>
            <a:r>
              <a:rPr lang="es-ES" b="1" dirty="0" smtClean="0">
                <a:solidFill>
                  <a:schemeClr val="accent5">
                    <a:lumMod val="75000"/>
                  </a:schemeClr>
                </a:solidFill>
              </a:rPr>
              <a:t>Requerimientos</a:t>
            </a:r>
            <a:endParaRPr lang="es-ES" sz="2800" dirty="0">
              <a:solidFill>
                <a:schemeClr val="accent5">
                  <a:lumMod val="75000"/>
                </a:schemeClr>
              </a:solidFill>
            </a:endParaRPr>
          </a:p>
          <a:p>
            <a:pPr lvl="3"/>
            <a:r>
              <a:rPr lang="es-ES" dirty="0"/>
              <a:t>Es importante indicar que a todo proveedor, antes de ingresar a la base de datos de la División  Industrial y Comercial de Produmar </a:t>
            </a:r>
            <a:r>
              <a:rPr lang="es-ES" dirty="0" smtClean="0"/>
              <a:t>SA</a:t>
            </a:r>
            <a:r>
              <a:rPr lang="es-ES" dirty="0"/>
              <a:t>, se le proporcionará tres  formatos:</a:t>
            </a:r>
            <a:endParaRPr lang="es-ES" sz="3200" dirty="0"/>
          </a:p>
          <a:p>
            <a:pPr lvl="3"/>
            <a:r>
              <a:rPr lang="es-ES" dirty="0"/>
              <a:t>Solicitud de Información básica del proveedor </a:t>
            </a:r>
            <a:endParaRPr lang="es-ES" sz="3200" dirty="0"/>
          </a:p>
          <a:p>
            <a:pPr lvl="3"/>
            <a:r>
              <a:rPr lang="es-ES" dirty="0"/>
              <a:t>Solicitud de Información  general de  actividad</a:t>
            </a:r>
            <a:endParaRPr lang="es-ES" sz="3200" dirty="0"/>
          </a:p>
          <a:p>
            <a:pPr lvl="3"/>
            <a:r>
              <a:rPr lang="es-ES" dirty="0"/>
              <a:t>Solicitud de Información Técnica </a:t>
            </a:r>
            <a:endParaRPr lang="es-ES" sz="3200" dirty="0"/>
          </a:p>
          <a:p>
            <a:pPr lvl="3">
              <a:buNone/>
            </a:pPr>
            <a:endParaRPr lang="es-ES" b="1" dirty="0" smtClean="0"/>
          </a:p>
          <a:p>
            <a:pPr lvl="3">
              <a:buNone/>
            </a:pPr>
            <a:r>
              <a:rPr lang="es-ES" b="1" dirty="0" smtClean="0">
                <a:solidFill>
                  <a:schemeClr val="accent5">
                    <a:lumMod val="75000"/>
                  </a:schemeClr>
                </a:solidFill>
              </a:rPr>
              <a:t>Evaluación </a:t>
            </a:r>
            <a:r>
              <a:rPr lang="es-ES" b="1" dirty="0">
                <a:solidFill>
                  <a:schemeClr val="accent5">
                    <a:lumMod val="75000"/>
                  </a:schemeClr>
                </a:solidFill>
              </a:rPr>
              <a:t>de proveedores</a:t>
            </a:r>
            <a:endParaRPr lang="es-ES" sz="3200" dirty="0">
              <a:solidFill>
                <a:schemeClr val="accent5">
                  <a:lumMod val="75000"/>
                </a:schemeClr>
              </a:solidFill>
            </a:endParaRPr>
          </a:p>
          <a:p>
            <a:pPr lvl="3"/>
            <a:r>
              <a:rPr lang="es-ES" dirty="0"/>
              <a:t>El Departamento  de compras evaluará  toda la documentación  legal presentada por el proveedor, además solicitará a los proveedores a homologar todas las fichas técnicas, catálogos y muestras, para que el departamento de calidad analice, todo lo concerniente a los productos y/o servicios que nos ofrecen</a:t>
            </a:r>
            <a:endParaRPr lang="es-ES" sz="3200" dirty="0"/>
          </a:p>
          <a:p>
            <a:pPr>
              <a:buNone/>
            </a:pPr>
            <a:endParaRPr lang="es-ES"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214282" y="1214422"/>
            <a:ext cx="8643998" cy="4911741"/>
          </a:xfrm>
        </p:spPr>
        <p:txBody>
          <a:bodyPr>
            <a:noAutofit/>
          </a:bodyPr>
          <a:lstStyle/>
          <a:p>
            <a:pPr lvl="1">
              <a:buNone/>
            </a:pPr>
            <a:r>
              <a:rPr lang="es-ES" sz="2000" b="1" dirty="0" smtClean="0">
                <a:solidFill>
                  <a:schemeClr val="bg2">
                    <a:lumMod val="75000"/>
                  </a:schemeClr>
                </a:solidFill>
              </a:rPr>
              <a:t>5.- PROCEDIMIENTO </a:t>
            </a:r>
            <a:r>
              <a:rPr lang="es-ES" sz="2000" b="1" dirty="0">
                <a:solidFill>
                  <a:schemeClr val="bg2">
                    <a:lumMod val="75000"/>
                  </a:schemeClr>
                </a:solidFill>
              </a:rPr>
              <a:t>DE ASEGURAMIENTO DE LA CALIDAD</a:t>
            </a:r>
            <a:endParaRPr lang="es-ES" sz="2000" dirty="0">
              <a:solidFill>
                <a:schemeClr val="bg2">
                  <a:lumMod val="75000"/>
                </a:schemeClr>
              </a:solidFill>
            </a:endParaRPr>
          </a:p>
          <a:p>
            <a:pPr>
              <a:buNone/>
            </a:pPr>
            <a:endParaRPr lang="es-ES" sz="1000" dirty="0"/>
          </a:p>
          <a:p>
            <a:pPr lvl="2">
              <a:buNone/>
            </a:pPr>
            <a:r>
              <a:rPr lang="es-ES" sz="1800" b="1" i="1" u="sng" dirty="0"/>
              <a:t>OBJETIVO</a:t>
            </a:r>
            <a:endParaRPr lang="es-ES" sz="1800" b="1" dirty="0"/>
          </a:p>
          <a:p>
            <a:pPr lvl="2"/>
            <a:r>
              <a:rPr lang="es-ES" sz="1800" dirty="0"/>
              <a:t>Garantizar la Calidad y Seguridad del alimento a través de la implementación y control del Plan HACCP y Plan de Calidad SQF 2000, Manual BPM y Manual </a:t>
            </a:r>
            <a:r>
              <a:rPr lang="es-ES" sz="1800" dirty="0" smtClean="0"/>
              <a:t>SSOP</a:t>
            </a:r>
          </a:p>
          <a:p>
            <a:pPr lvl="2">
              <a:buNone/>
            </a:pPr>
            <a:endParaRPr lang="es-ES" sz="1800" b="1" dirty="0" smtClean="0">
              <a:solidFill>
                <a:schemeClr val="accent5">
                  <a:lumMod val="75000"/>
                </a:schemeClr>
              </a:solidFill>
            </a:endParaRPr>
          </a:p>
          <a:p>
            <a:pPr lvl="2">
              <a:buNone/>
            </a:pPr>
            <a:r>
              <a:rPr lang="es-ES" sz="1800" b="1" dirty="0" smtClean="0">
                <a:solidFill>
                  <a:schemeClr val="accent5">
                    <a:lumMod val="75000"/>
                  </a:schemeClr>
                </a:solidFill>
              </a:rPr>
              <a:t>Descripción </a:t>
            </a:r>
            <a:r>
              <a:rPr lang="es-ES" sz="1800" b="1" dirty="0">
                <a:solidFill>
                  <a:schemeClr val="accent5">
                    <a:lumMod val="75000"/>
                  </a:schemeClr>
                </a:solidFill>
              </a:rPr>
              <a:t>de los documentos aplicados para el </a:t>
            </a:r>
            <a:r>
              <a:rPr lang="es-ES" sz="1800" b="1" dirty="0" smtClean="0">
                <a:solidFill>
                  <a:schemeClr val="accent5">
                    <a:lumMod val="75000"/>
                  </a:schemeClr>
                </a:solidFill>
              </a:rPr>
              <a:t>Aseguramiento de </a:t>
            </a:r>
            <a:r>
              <a:rPr lang="es-ES" sz="1800" b="1" dirty="0">
                <a:solidFill>
                  <a:schemeClr val="accent5">
                    <a:lumMod val="75000"/>
                  </a:schemeClr>
                </a:solidFill>
              </a:rPr>
              <a:t>la calidad y seguridad del alimento</a:t>
            </a:r>
            <a:endParaRPr lang="es-ES" sz="1800" dirty="0">
              <a:solidFill>
                <a:schemeClr val="accent5">
                  <a:lumMod val="75000"/>
                </a:schemeClr>
              </a:solidFill>
            </a:endParaRPr>
          </a:p>
          <a:p>
            <a:pPr lvl="3"/>
            <a:r>
              <a:rPr lang="es-ES" sz="1800" dirty="0"/>
              <a:t>La calidad y Seguridad de los alimentos en Produmar </a:t>
            </a:r>
            <a:r>
              <a:rPr lang="es-ES" sz="1800" dirty="0" smtClean="0"/>
              <a:t>SA  </a:t>
            </a:r>
            <a:r>
              <a:rPr lang="es-ES" sz="1800" dirty="0"/>
              <a:t>son aseguradas con el desarrollo e implantación de los siguientes documentos:</a:t>
            </a:r>
          </a:p>
          <a:p>
            <a:pPr lvl="4"/>
            <a:r>
              <a:rPr lang="es-ES" sz="1800" dirty="0"/>
              <a:t>Plan HACCP</a:t>
            </a:r>
          </a:p>
          <a:p>
            <a:pPr lvl="4"/>
            <a:r>
              <a:rPr lang="es-ES" sz="1800" dirty="0"/>
              <a:t>Plan de Calidad SQF 2000</a:t>
            </a:r>
          </a:p>
          <a:p>
            <a:pPr lvl="4"/>
            <a:r>
              <a:rPr lang="es-ES" sz="1800" dirty="0"/>
              <a:t>Manual de Buenas Prácticas de Manufactura</a:t>
            </a:r>
          </a:p>
          <a:p>
            <a:pPr lvl="4"/>
            <a:r>
              <a:rPr lang="es-ES" sz="1800" dirty="0"/>
              <a:t>Manual SSOP</a:t>
            </a:r>
          </a:p>
          <a:p>
            <a:endParaRPr lang="es-ES" sz="1800" dirty="0"/>
          </a:p>
        </p:txBody>
      </p:sp>
      <p:sp>
        <p:nvSpPr>
          <p:cNvPr id="4" name="3 Botón de acción: Hacia atrás o Anterior">
            <a:hlinkClick r:id="rId2" action="ppaction://hlinksldjump" highlightClick="1"/>
          </p:cNvPr>
          <p:cNvSpPr/>
          <p:nvPr/>
        </p:nvSpPr>
        <p:spPr>
          <a:xfrm>
            <a:off x="8001024" y="6000768"/>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582594"/>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2" y="1071546"/>
            <a:ext cx="8858312" cy="5054617"/>
          </a:xfrm>
        </p:spPr>
        <p:txBody>
          <a:bodyPr>
            <a:noAutofit/>
          </a:bodyPr>
          <a:lstStyle/>
          <a:p>
            <a:pPr lvl="1">
              <a:buNone/>
            </a:pPr>
            <a:r>
              <a:rPr lang="es-ES" sz="2000" b="1" dirty="0" smtClean="0">
                <a:solidFill>
                  <a:srgbClr val="00B0F0"/>
                </a:solidFill>
              </a:rPr>
              <a:t>6.- PROCEDIMIENTO </a:t>
            </a:r>
            <a:r>
              <a:rPr lang="es-ES" sz="2000" b="1" dirty="0">
                <a:solidFill>
                  <a:srgbClr val="00B0F0"/>
                </a:solidFill>
              </a:rPr>
              <a:t>PARA MONITOREAR PROCESOS</a:t>
            </a:r>
            <a:endParaRPr lang="es-ES" sz="2000" dirty="0">
              <a:solidFill>
                <a:srgbClr val="00B0F0"/>
              </a:solidFill>
            </a:endParaRPr>
          </a:p>
          <a:p>
            <a:pPr>
              <a:buNone/>
            </a:pPr>
            <a:r>
              <a:rPr lang="es-ES" sz="1700" b="1" i="1" dirty="0" smtClean="0"/>
              <a:t>	</a:t>
            </a:r>
          </a:p>
          <a:p>
            <a:pPr>
              <a:buNone/>
            </a:pPr>
            <a:r>
              <a:rPr lang="es-ES" sz="1700" b="1" i="1" dirty="0"/>
              <a:t>	</a:t>
            </a:r>
            <a:r>
              <a:rPr lang="es-ES" sz="1700" b="1" i="1" u="sng" dirty="0" smtClean="0"/>
              <a:t>OBJETIVO</a:t>
            </a:r>
            <a:endParaRPr lang="es-ES" sz="1700" b="1" dirty="0"/>
          </a:p>
          <a:p>
            <a:pPr lvl="2"/>
            <a:r>
              <a:rPr lang="es-ES" sz="1700" dirty="0"/>
              <a:t>Establecer la metodología a seguir para el monitoreo de los procesos de </a:t>
            </a:r>
            <a:r>
              <a:rPr lang="es-ES" sz="1700" dirty="0" smtClean="0"/>
              <a:t>producción</a:t>
            </a:r>
          </a:p>
          <a:p>
            <a:pPr lvl="2">
              <a:buNone/>
            </a:pPr>
            <a:endParaRPr lang="es-ES" sz="1700" b="1" dirty="0" smtClean="0">
              <a:solidFill>
                <a:schemeClr val="accent5">
                  <a:lumMod val="75000"/>
                </a:schemeClr>
              </a:solidFill>
            </a:endParaRPr>
          </a:p>
          <a:p>
            <a:pPr lvl="2">
              <a:buNone/>
            </a:pPr>
            <a:r>
              <a:rPr lang="es-ES" sz="1700" b="1" dirty="0" smtClean="0">
                <a:solidFill>
                  <a:schemeClr val="accent5">
                    <a:lumMod val="75000"/>
                  </a:schemeClr>
                </a:solidFill>
              </a:rPr>
              <a:t>Descripción </a:t>
            </a:r>
            <a:r>
              <a:rPr lang="es-ES" sz="1700" b="1" dirty="0">
                <a:solidFill>
                  <a:schemeClr val="accent5">
                    <a:lumMod val="75000"/>
                  </a:schemeClr>
                </a:solidFill>
              </a:rPr>
              <a:t>de los documentos aplicados   para el monitoreo  de </a:t>
            </a:r>
            <a:r>
              <a:rPr lang="es-ES" sz="1700" b="1" dirty="0" smtClean="0">
                <a:solidFill>
                  <a:schemeClr val="accent5">
                    <a:lumMod val="75000"/>
                  </a:schemeClr>
                </a:solidFill>
              </a:rPr>
              <a:t>los procesos</a:t>
            </a:r>
            <a:endParaRPr lang="es-ES" sz="1700" dirty="0">
              <a:solidFill>
                <a:schemeClr val="accent5">
                  <a:lumMod val="75000"/>
                </a:schemeClr>
              </a:solidFill>
            </a:endParaRPr>
          </a:p>
          <a:p>
            <a:pPr lvl="3"/>
            <a:r>
              <a:rPr lang="es-ES" sz="1700" dirty="0"/>
              <a:t>Los procesos en Produmar </a:t>
            </a:r>
            <a:r>
              <a:rPr lang="es-ES" sz="1700" dirty="0" smtClean="0"/>
              <a:t>SA  </a:t>
            </a:r>
            <a:r>
              <a:rPr lang="es-ES" sz="1700" dirty="0"/>
              <a:t>son monitoreados a través del desarrollo e implantación de los siguientes documentos:</a:t>
            </a:r>
          </a:p>
          <a:p>
            <a:pPr lvl="4"/>
            <a:r>
              <a:rPr lang="es-ES" sz="1700" b="1" dirty="0"/>
              <a:t>Manual de Elaboración de Producto (MA): </a:t>
            </a:r>
            <a:r>
              <a:rPr lang="es-ES" sz="1700" dirty="0"/>
              <a:t>Descripción más detallada de cómo se elaboran los </a:t>
            </a:r>
            <a:r>
              <a:rPr lang="es-ES" sz="1700" dirty="0" smtClean="0"/>
              <a:t>productos</a:t>
            </a:r>
            <a:endParaRPr lang="es-ES" sz="1700" dirty="0"/>
          </a:p>
          <a:p>
            <a:pPr lvl="4"/>
            <a:r>
              <a:rPr lang="es-ES" sz="1700" b="1" dirty="0"/>
              <a:t>Instructivos de trabajo (IT):</a:t>
            </a:r>
            <a:r>
              <a:rPr lang="es-ES" sz="1700" dirty="0"/>
              <a:t> Descripción más detallada de cómo realizar una tarea enunciada en un </a:t>
            </a:r>
            <a:r>
              <a:rPr lang="es-ES" sz="1700" dirty="0" smtClean="0"/>
              <a:t>procedimiento </a:t>
            </a:r>
            <a:r>
              <a:rPr lang="es-ES" sz="1700" dirty="0"/>
              <a:t>Estos documentos se encuentran a disposición del personal responsable de las tareas que en ellos se </a:t>
            </a:r>
            <a:r>
              <a:rPr lang="es-ES" sz="1700" dirty="0" smtClean="0"/>
              <a:t>describen</a:t>
            </a:r>
            <a:endParaRPr lang="es-ES" sz="1700" dirty="0"/>
          </a:p>
          <a:p>
            <a:pPr lvl="4"/>
            <a:r>
              <a:rPr lang="es-ES" sz="1700" b="1" dirty="0"/>
              <a:t>Pautas de Inspección (PI): </a:t>
            </a:r>
            <a:r>
              <a:rPr lang="es-ES" sz="1700" dirty="0"/>
              <a:t>Documentos que contienen la información necesaria para la realización de las operaciones de análisis conforme a lo estipulado por la </a:t>
            </a:r>
            <a:r>
              <a:rPr lang="es-ES" sz="1700" dirty="0" smtClean="0"/>
              <a:t>empresa</a:t>
            </a:r>
            <a:endParaRPr lang="es-ES" sz="1700" dirty="0"/>
          </a:p>
          <a:p>
            <a:endParaRPr lang="es-ES" sz="1700"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82594"/>
          </a:xfrm>
        </p:spPr>
        <p:txBody>
          <a:bodyPr>
            <a:normAutofit fontScale="90000"/>
          </a:bodyPr>
          <a:lstStyle/>
          <a:p>
            <a:pPr algn="l"/>
            <a:r>
              <a:rPr lang="es-ES" b="1" i="1" dirty="0" smtClean="0">
                <a:solidFill>
                  <a:schemeClr val="accent6">
                    <a:lumMod val="75000"/>
                  </a:schemeClr>
                </a:solidFill>
              </a:rPr>
              <a:t>OBJETIVOS</a:t>
            </a:r>
            <a:endParaRPr lang="es-ES" b="1" i="1" dirty="0">
              <a:solidFill>
                <a:schemeClr val="accent6">
                  <a:lumMod val="75000"/>
                </a:schemeClr>
              </a:solidFill>
            </a:endParaRPr>
          </a:p>
        </p:txBody>
      </p:sp>
      <p:sp>
        <p:nvSpPr>
          <p:cNvPr id="3" name="2 Marcador de contenido"/>
          <p:cNvSpPr>
            <a:spLocks noGrp="1"/>
          </p:cNvSpPr>
          <p:nvPr>
            <p:ph idx="1"/>
          </p:nvPr>
        </p:nvSpPr>
        <p:spPr>
          <a:xfrm>
            <a:off x="71406" y="1071546"/>
            <a:ext cx="8786874" cy="5143536"/>
          </a:xfrm>
        </p:spPr>
        <p:txBody>
          <a:bodyPr>
            <a:normAutofit fontScale="70000" lnSpcReduction="20000"/>
          </a:bodyPr>
          <a:lstStyle/>
          <a:p>
            <a:pPr lvl="1">
              <a:buClr>
                <a:schemeClr val="accent6">
                  <a:lumMod val="75000"/>
                </a:schemeClr>
              </a:buClr>
              <a:buNone/>
            </a:pPr>
            <a:r>
              <a:rPr lang="es-EC" sz="3300" dirty="0" smtClean="0"/>
              <a:t>El </a:t>
            </a:r>
            <a:r>
              <a:rPr lang="es-EC" sz="3300" dirty="0" smtClean="0"/>
              <a:t>objetivo principal consiste en diseñar un Sistema de </a:t>
            </a:r>
            <a:r>
              <a:rPr lang="es-EC" sz="3300" dirty="0" smtClean="0"/>
              <a:t>Gestión</a:t>
            </a:r>
          </a:p>
          <a:p>
            <a:pPr lvl="1">
              <a:buClr>
                <a:schemeClr val="accent6">
                  <a:lumMod val="75000"/>
                </a:schemeClr>
              </a:buClr>
              <a:buNone/>
            </a:pPr>
            <a:r>
              <a:rPr lang="es-EC" sz="3300" dirty="0" smtClean="0"/>
              <a:t>de </a:t>
            </a:r>
            <a:r>
              <a:rPr lang="es-EC" sz="3300" dirty="0" smtClean="0"/>
              <a:t>Calidad a fin de que la empresa desarrolle sus </a:t>
            </a:r>
            <a:r>
              <a:rPr lang="es-EC" sz="3300" dirty="0" smtClean="0"/>
              <a:t>actividades</a:t>
            </a:r>
          </a:p>
          <a:p>
            <a:pPr lvl="1">
              <a:buClr>
                <a:schemeClr val="accent6">
                  <a:lumMod val="75000"/>
                </a:schemeClr>
              </a:buClr>
              <a:buNone/>
            </a:pPr>
            <a:r>
              <a:rPr lang="es-EC" sz="3300" dirty="0" smtClean="0"/>
              <a:t>bajo </a:t>
            </a:r>
            <a:r>
              <a:rPr lang="es-EC" sz="3300" dirty="0" smtClean="0"/>
              <a:t>procesos planificados y sistemáticos que exige la </a:t>
            </a:r>
            <a:r>
              <a:rPr lang="es-EC" sz="3300" dirty="0" smtClean="0"/>
              <a:t>norma</a:t>
            </a:r>
          </a:p>
          <a:p>
            <a:pPr lvl="1">
              <a:buClr>
                <a:schemeClr val="accent6">
                  <a:lumMod val="75000"/>
                </a:schemeClr>
              </a:buClr>
              <a:buNone/>
            </a:pPr>
            <a:r>
              <a:rPr lang="es-EC" sz="3300" dirty="0" smtClean="0"/>
              <a:t>SQF </a:t>
            </a:r>
            <a:r>
              <a:rPr lang="es-EC" sz="3300" dirty="0" smtClean="0"/>
              <a:t>2000</a:t>
            </a:r>
            <a:endParaRPr lang="es-ES" sz="3300" dirty="0" smtClean="0"/>
          </a:p>
          <a:p>
            <a:endParaRPr lang="es-ES" dirty="0" smtClean="0"/>
          </a:p>
          <a:p>
            <a:pPr lvl="2">
              <a:buClr>
                <a:schemeClr val="accent6">
                  <a:lumMod val="75000"/>
                </a:schemeClr>
              </a:buClr>
              <a:buFont typeface="Wingdings" pitchFamily="2" charset="2"/>
              <a:buChar char="q"/>
            </a:pPr>
            <a:r>
              <a:rPr lang="es-EC" sz="2900" dirty="0" smtClean="0"/>
              <a:t>Lograr </a:t>
            </a:r>
            <a:r>
              <a:rPr lang="es-EC" sz="2900" dirty="0" smtClean="0"/>
              <a:t>estabilidad en los resultados obtenidos mediante la aplicación sistemática de procedimientos y metodologías de trabajo y así mantener la calidad y seguridad en el producto </a:t>
            </a:r>
            <a:r>
              <a:rPr lang="es-EC" sz="2900" dirty="0" smtClean="0"/>
              <a:t>final</a:t>
            </a:r>
            <a:endParaRPr lang="es-ES" sz="2900" dirty="0" smtClean="0"/>
          </a:p>
          <a:p>
            <a:pPr lvl="2">
              <a:buClr>
                <a:schemeClr val="accent6">
                  <a:lumMod val="75000"/>
                </a:schemeClr>
              </a:buClr>
              <a:buFont typeface="Wingdings" pitchFamily="2" charset="2"/>
              <a:buChar char="q"/>
            </a:pPr>
            <a:r>
              <a:rPr lang="es-EC" sz="2900" dirty="0" smtClean="0"/>
              <a:t> </a:t>
            </a:r>
            <a:r>
              <a:rPr lang="es-EC" sz="2900" dirty="0" smtClean="0"/>
              <a:t>Diseñar </a:t>
            </a:r>
            <a:r>
              <a:rPr lang="es-EC" sz="2900" dirty="0" smtClean="0"/>
              <a:t>el sistema de gestión de la calidad, de acuerdo a  lo exigido por la norma SQF 2000, 4</a:t>
            </a:r>
            <a:r>
              <a:rPr lang="es-EC" sz="2900" baseline="30000" dirty="0" smtClean="0"/>
              <a:t>ta</a:t>
            </a:r>
            <a:r>
              <a:rPr lang="es-EC" sz="2900" dirty="0" smtClean="0"/>
              <a:t> </a:t>
            </a:r>
            <a:r>
              <a:rPr lang="es-EC" sz="2900" dirty="0" smtClean="0"/>
              <a:t>edición</a:t>
            </a:r>
            <a:endParaRPr lang="es-ES" sz="2900" dirty="0" smtClean="0"/>
          </a:p>
          <a:p>
            <a:pPr lvl="2">
              <a:buClr>
                <a:schemeClr val="accent6">
                  <a:lumMod val="75000"/>
                </a:schemeClr>
              </a:buClr>
              <a:buFont typeface="Wingdings" pitchFamily="2" charset="2"/>
              <a:buChar char="q"/>
            </a:pPr>
            <a:r>
              <a:rPr lang="es-EC" sz="2900" dirty="0" smtClean="0"/>
              <a:t> </a:t>
            </a:r>
            <a:r>
              <a:rPr lang="es-EC" sz="2900" dirty="0" smtClean="0"/>
              <a:t>Establecer </a:t>
            </a:r>
            <a:r>
              <a:rPr lang="es-EC" sz="2900" dirty="0" smtClean="0"/>
              <a:t>un mecanismo de gestión que se oriente a la mejora continua de los procesos, involucrando en el mismo a los proveedores y los </a:t>
            </a:r>
            <a:r>
              <a:rPr lang="es-EC" sz="2900" dirty="0" smtClean="0"/>
              <a:t>clientes</a:t>
            </a:r>
            <a:endParaRPr lang="es-ES" sz="2900" dirty="0" smtClean="0"/>
          </a:p>
          <a:p>
            <a:pPr lvl="2">
              <a:buClr>
                <a:schemeClr val="accent6">
                  <a:lumMod val="75000"/>
                </a:schemeClr>
              </a:buClr>
              <a:buFont typeface="Wingdings" pitchFamily="2" charset="2"/>
              <a:buChar char="q"/>
            </a:pPr>
            <a:r>
              <a:rPr lang="es-EC" sz="2900" dirty="0" smtClean="0"/>
              <a:t> </a:t>
            </a:r>
            <a:r>
              <a:rPr lang="es-EC" sz="2900" dirty="0" smtClean="0"/>
              <a:t>Concientizar </a:t>
            </a:r>
            <a:r>
              <a:rPr lang="es-EC" sz="2900" dirty="0" smtClean="0"/>
              <a:t>y comprometer al personal en el desarrollo de sus actividades para lograr la satisfacción al cliente, garantizando así el incremento de la eficacia en la gestión del sistema de </a:t>
            </a:r>
            <a:r>
              <a:rPr lang="es-EC" sz="2900" dirty="0" smtClean="0"/>
              <a:t>calidad</a:t>
            </a:r>
            <a:endParaRPr lang="es-ES" sz="2900" dirty="0" smtClean="0"/>
          </a:p>
          <a:p>
            <a:pPr lvl="2">
              <a:buClr>
                <a:schemeClr val="accent6">
                  <a:lumMod val="75000"/>
                </a:schemeClr>
              </a:buClr>
              <a:buFont typeface="Wingdings" pitchFamily="2" charset="2"/>
              <a:buChar char="q"/>
            </a:pPr>
            <a:r>
              <a:rPr lang="es-EC" sz="2900" dirty="0" smtClean="0"/>
              <a:t> </a:t>
            </a:r>
            <a:r>
              <a:rPr lang="es-EC" sz="2900" dirty="0" smtClean="0"/>
              <a:t>Obtener </a:t>
            </a:r>
            <a:r>
              <a:rPr lang="es-EC" sz="2900" dirty="0" smtClean="0"/>
              <a:t>la disminución de costos y la optimización de </a:t>
            </a:r>
            <a:r>
              <a:rPr lang="es-EC" sz="2900" dirty="0" smtClean="0"/>
              <a:t>recursos</a:t>
            </a:r>
            <a:endParaRPr lang="es-ES" sz="2900" dirty="0" smtClean="0"/>
          </a:p>
          <a:p>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anim calcmode="lin" valueType="num">
                                      <p:cBhvr>
                                        <p:cTn id="1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1000"/>
                                        <p:tgtEl>
                                          <p:spTgt spid="3">
                                            <p:txEl>
                                              <p:pRg st="8" end="8"/>
                                            </p:txEl>
                                          </p:spTgt>
                                        </p:tgtEl>
                                      </p:cBhvr>
                                    </p:animEffect>
                                    <p:anim calcmode="lin" valueType="num">
                                      <p:cBhvr>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1000"/>
                                        <p:tgtEl>
                                          <p:spTgt spid="3">
                                            <p:txEl>
                                              <p:pRg st="9" end="9"/>
                                            </p:txEl>
                                          </p:spTgt>
                                        </p:tgtEl>
                                      </p:cBhvr>
                                    </p:animEffect>
                                    <p:anim calcmode="lin" valueType="num">
                                      <p:cBhvr>
                                        <p:cTn id="2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71406" y="1214422"/>
            <a:ext cx="8715436" cy="4911741"/>
          </a:xfrm>
        </p:spPr>
        <p:txBody>
          <a:bodyPr>
            <a:normAutofit/>
          </a:bodyPr>
          <a:lstStyle/>
          <a:p>
            <a:pPr lvl="1">
              <a:buNone/>
            </a:pPr>
            <a:r>
              <a:rPr lang="es-ES" sz="2000" b="1" dirty="0" smtClean="0">
                <a:solidFill>
                  <a:schemeClr val="bg2">
                    <a:lumMod val="75000"/>
                  </a:schemeClr>
                </a:solidFill>
              </a:rPr>
              <a:t>7.- PROCEDIMIENTO </a:t>
            </a:r>
            <a:r>
              <a:rPr lang="es-ES" sz="2000" b="1" dirty="0">
                <a:solidFill>
                  <a:schemeClr val="bg2">
                    <a:lumMod val="75000"/>
                  </a:schemeClr>
                </a:solidFill>
              </a:rPr>
              <a:t>PARA LA CALIBRACIÓN DE EQUIPOS</a:t>
            </a:r>
            <a:endParaRPr lang="es-ES" sz="2000" dirty="0">
              <a:solidFill>
                <a:schemeClr val="bg2">
                  <a:lumMod val="75000"/>
                </a:schemeClr>
              </a:solidFill>
            </a:endParaRPr>
          </a:p>
          <a:p>
            <a:r>
              <a:rPr lang="es-ES" sz="800" b="1" i="1" dirty="0"/>
              <a:t> </a:t>
            </a:r>
            <a:endParaRPr lang="es-ES" sz="1900" dirty="0"/>
          </a:p>
          <a:p>
            <a:pPr lvl="2">
              <a:buNone/>
            </a:pPr>
            <a:r>
              <a:rPr lang="es-ES" sz="1800" b="1" i="1" u="sng" dirty="0"/>
              <a:t>OBJETIVO</a:t>
            </a:r>
            <a:endParaRPr lang="es-ES" sz="1800" b="1" dirty="0"/>
          </a:p>
          <a:p>
            <a:pPr lvl="2"/>
            <a:r>
              <a:rPr lang="es-ES" sz="1800" dirty="0"/>
              <a:t>Este procedimiento tiene como objetivo definir la sistemática para el control de los equipos utilizados en la medición de los parámetros de los procesos de fabricación</a:t>
            </a:r>
          </a:p>
          <a:p>
            <a:pPr lvl="2">
              <a:buNone/>
            </a:pPr>
            <a:endParaRPr lang="es-ES" sz="1800" b="1" i="1" u="sng" dirty="0" smtClean="0"/>
          </a:p>
          <a:p>
            <a:pPr lvl="2">
              <a:buNone/>
            </a:pPr>
            <a:r>
              <a:rPr lang="es-ES" sz="1800" b="1" i="1" u="sng" dirty="0" smtClean="0"/>
              <a:t>DESARROLLO</a:t>
            </a:r>
            <a:endParaRPr lang="es-ES" sz="1800" b="1" dirty="0"/>
          </a:p>
          <a:p>
            <a:pPr lvl="2"/>
            <a:r>
              <a:rPr lang="es-EC" sz="1800" dirty="0"/>
              <a:t>Produmar </a:t>
            </a:r>
            <a:r>
              <a:rPr lang="es-EC" sz="1800" dirty="0" smtClean="0"/>
              <a:t>SA, </a:t>
            </a:r>
            <a:r>
              <a:rPr lang="es-EC" sz="1800" dirty="0"/>
              <a:t>considera que los equipos susceptibles de ser controlados son los equipos que controlan los límites críticos definidos en el HACCP y que miden parámetros considerados críticos del proceso de elaboración, para lo cual ha definido un instructivo de verificación de balanzas (</a:t>
            </a:r>
            <a:r>
              <a:rPr lang="es-EC" sz="1800" dirty="0" smtClean="0"/>
              <a:t>ITCC05</a:t>
            </a:r>
            <a:r>
              <a:rPr lang="es-EC" sz="1800" dirty="0"/>
              <a:t>)</a:t>
            </a:r>
            <a:endParaRPr lang="es-ES" sz="1800" dirty="0"/>
          </a:p>
          <a:p>
            <a:pPr lvl="2"/>
            <a:r>
              <a:rPr lang="es-EC" sz="1800" dirty="0"/>
              <a:t>Todos los equipos sometidos a Verificación están incluidos en el Inventario de Equipos de </a:t>
            </a:r>
            <a:r>
              <a:rPr lang="es-EC" sz="1800" dirty="0" smtClean="0"/>
              <a:t>medición</a:t>
            </a:r>
            <a:endParaRPr lang="es-ES" sz="1800"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96908"/>
          </a:xfrm>
        </p:spPr>
        <p:txBody>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457200" y="1285860"/>
            <a:ext cx="8229600" cy="4840303"/>
          </a:xfrm>
        </p:spPr>
        <p:txBody>
          <a:bodyPr>
            <a:normAutofit/>
          </a:bodyPr>
          <a:lstStyle/>
          <a:p>
            <a:pPr lvl="1">
              <a:buNone/>
            </a:pPr>
            <a:r>
              <a:rPr lang="es-ES" sz="2200" b="1" dirty="0" smtClean="0">
                <a:solidFill>
                  <a:schemeClr val="bg2">
                    <a:lumMod val="75000"/>
                  </a:schemeClr>
                </a:solidFill>
              </a:rPr>
              <a:t>8.- PROCEDIMIENTO </a:t>
            </a:r>
            <a:r>
              <a:rPr lang="es-ES" sz="2200" b="1" dirty="0">
                <a:solidFill>
                  <a:schemeClr val="bg2">
                    <a:lumMod val="75000"/>
                  </a:schemeClr>
                </a:solidFill>
              </a:rPr>
              <a:t>PARA ANÁLISIS METODOLÓGICO</a:t>
            </a:r>
            <a:endParaRPr lang="es-ES" sz="2200" dirty="0">
              <a:solidFill>
                <a:schemeClr val="bg2">
                  <a:lumMod val="75000"/>
                </a:schemeClr>
              </a:solidFill>
            </a:endParaRPr>
          </a:p>
          <a:p>
            <a:r>
              <a:rPr lang="es-ES" sz="800" b="1" dirty="0"/>
              <a:t> </a:t>
            </a:r>
            <a:endParaRPr lang="es-ES" sz="5400" dirty="0"/>
          </a:p>
          <a:p>
            <a:pPr lvl="2">
              <a:buNone/>
            </a:pPr>
            <a:r>
              <a:rPr lang="es-ES" sz="1800" b="1" i="1" u="sng" dirty="0"/>
              <a:t>OBJETIVO</a:t>
            </a:r>
            <a:endParaRPr lang="es-ES" sz="1800" b="1" dirty="0"/>
          </a:p>
          <a:p>
            <a:pPr lvl="2"/>
            <a:r>
              <a:rPr lang="es-ES" sz="1800" dirty="0"/>
              <a:t>Definir la metodología a seguir para la verificación de los resultados de análisis </a:t>
            </a:r>
            <a:r>
              <a:rPr lang="es-ES" sz="1800" dirty="0" smtClean="0"/>
              <a:t>microbiológicos</a:t>
            </a:r>
            <a:endParaRPr lang="es-ES" sz="1800" dirty="0"/>
          </a:p>
          <a:p>
            <a:pPr lvl="2">
              <a:buNone/>
            </a:pPr>
            <a:endParaRPr lang="es-ES" sz="1800" b="1" i="1" u="sng" dirty="0" smtClean="0"/>
          </a:p>
          <a:p>
            <a:pPr lvl="2">
              <a:buNone/>
            </a:pPr>
            <a:r>
              <a:rPr lang="es-ES" sz="1800" b="1" i="1" u="sng" dirty="0" smtClean="0"/>
              <a:t>DESARROLLO</a:t>
            </a:r>
            <a:endParaRPr lang="es-ES" sz="1800" b="1" dirty="0"/>
          </a:p>
          <a:p>
            <a:pPr lvl="2"/>
            <a:r>
              <a:rPr lang="pt-BR" sz="1800" dirty="0"/>
              <a:t>Produmar </a:t>
            </a:r>
            <a:r>
              <a:rPr lang="pt-BR" sz="1800" dirty="0" smtClean="0"/>
              <a:t>SA </a:t>
            </a:r>
            <a:r>
              <a:rPr lang="pt-BR" sz="1800" dirty="0"/>
              <a:t>contrata </a:t>
            </a:r>
            <a:r>
              <a:rPr lang="pt-BR" sz="1800" dirty="0" err="1"/>
              <a:t>los</a:t>
            </a:r>
            <a:r>
              <a:rPr lang="pt-BR" sz="1800" dirty="0"/>
              <a:t> </a:t>
            </a:r>
            <a:r>
              <a:rPr lang="pt-BR" sz="1800" dirty="0" err="1"/>
              <a:t>servicios</a:t>
            </a:r>
            <a:r>
              <a:rPr lang="pt-BR" sz="1800" dirty="0"/>
              <a:t> de INDUSTRIAL PESQUERA SANTA PRISCILA </a:t>
            </a:r>
            <a:r>
              <a:rPr lang="pt-BR" sz="1800" dirty="0" smtClean="0"/>
              <a:t>SA </a:t>
            </a:r>
            <a:r>
              <a:rPr lang="pt-BR" sz="1800" dirty="0"/>
              <a:t>LABORATORIO DE MICROBIOLOGIA, para </a:t>
            </a:r>
            <a:r>
              <a:rPr lang="pt-BR" sz="1800" dirty="0" err="1"/>
              <a:t>la</a:t>
            </a:r>
            <a:r>
              <a:rPr lang="pt-BR" sz="1800" dirty="0"/>
              <a:t> </a:t>
            </a:r>
            <a:r>
              <a:rPr lang="pt-BR" sz="1800" dirty="0" err="1"/>
              <a:t>realización</a:t>
            </a:r>
            <a:r>
              <a:rPr lang="pt-BR" sz="1800" dirty="0"/>
              <a:t> de </a:t>
            </a:r>
            <a:r>
              <a:rPr lang="pt-BR" sz="1800" dirty="0" err="1"/>
              <a:t>pruebas</a:t>
            </a:r>
            <a:r>
              <a:rPr lang="pt-BR" sz="1800" dirty="0"/>
              <a:t> </a:t>
            </a:r>
            <a:r>
              <a:rPr lang="pt-BR" sz="1800" dirty="0" smtClean="0"/>
              <a:t>microbiológicas </a:t>
            </a:r>
            <a:r>
              <a:rPr lang="es-ES" sz="1800" dirty="0"/>
              <a:t>Los métodos de análisis utilizados  por ésta entidad externa son descritos en el documento Manual de Análisis Metodológico</a:t>
            </a:r>
          </a:p>
          <a:p>
            <a:endParaRPr lang="es-ES"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457200" y="1214422"/>
            <a:ext cx="8229600" cy="4911741"/>
          </a:xfrm>
        </p:spPr>
        <p:txBody>
          <a:bodyPr>
            <a:normAutofit/>
          </a:bodyPr>
          <a:lstStyle/>
          <a:p>
            <a:pPr lvl="1">
              <a:buNone/>
            </a:pPr>
            <a:r>
              <a:rPr lang="es-ES" sz="2000" b="1" dirty="0" smtClean="0">
                <a:solidFill>
                  <a:schemeClr val="bg2">
                    <a:lumMod val="75000"/>
                  </a:schemeClr>
                </a:solidFill>
              </a:rPr>
              <a:t>9.- PROCEDIMIENTO </a:t>
            </a:r>
            <a:r>
              <a:rPr lang="es-ES" sz="2000" b="1" dirty="0">
                <a:solidFill>
                  <a:schemeClr val="bg2">
                    <a:lumMod val="75000"/>
                  </a:schemeClr>
                </a:solidFill>
              </a:rPr>
              <a:t>PARA ACCIONES PREVENTIVAS Y /O CORRECTIVAS</a:t>
            </a:r>
            <a:endParaRPr lang="es-ES" sz="2000" dirty="0">
              <a:solidFill>
                <a:schemeClr val="bg2">
                  <a:lumMod val="75000"/>
                </a:schemeClr>
              </a:solidFill>
            </a:endParaRPr>
          </a:p>
          <a:p>
            <a:r>
              <a:rPr lang="es-ES" sz="800" b="1" dirty="0"/>
              <a:t> </a:t>
            </a:r>
            <a:endParaRPr lang="es-ES" sz="5400" dirty="0"/>
          </a:p>
          <a:p>
            <a:pPr lvl="2">
              <a:buNone/>
            </a:pPr>
            <a:r>
              <a:rPr lang="es-EC" sz="1800" b="1" i="1" u="sng" dirty="0"/>
              <a:t>OBJETIVO</a:t>
            </a:r>
            <a:endParaRPr lang="es-ES" sz="1800" dirty="0"/>
          </a:p>
          <a:p>
            <a:pPr lvl="2"/>
            <a:r>
              <a:rPr lang="es-ES" sz="1800" dirty="0"/>
              <a:t>Definir la metodología y responsabilidades en la gestión de las acciones emprendidas con el fin de eliminar las causas de los problemas que afectan o pueden afectar a la calidad y seguridad del </a:t>
            </a:r>
            <a:r>
              <a:rPr lang="es-ES" sz="1800" dirty="0" smtClean="0"/>
              <a:t>producto</a:t>
            </a:r>
          </a:p>
          <a:p>
            <a:pPr lvl="2">
              <a:buNone/>
            </a:pPr>
            <a:endParaRPr lang="es-ES" sz="1800" dirty="0"/>
          </a:p>
          <a:p>
            <a:pPr lvl="2">
              <a:buNone/>
            </a:pPr>
            <a:r>
              <a:rPr lang="es-EC" sz="1800" b="1" i="1" u="sng" dirty="0"/>
              <a:t>DESARROLLO</a:t>
            </a:r>
            <a:endParaRPr lang="es-ES" sz="1800" dirty="0"/>
          </a:p>
          <a:p>
            <a:pPr lvl="2"/>
            <a:r>
              <a:rPr lang="es-EC" sz="1800" dirty="0"/>
              <a:t>Cualquier empleado de </a:t>
            </a:r>
            <a:r>
              <a:rPr lang="es-EC" sz="1800" i="1" dirty="0"/>
              <a:t>Produmar </a:t>
            </a:r>
            <a:r>
              <a:rPr lang="es-EC" sz="1800" i="1" dirty="0" smtClean="0"/>
              <a:t>SA </a:t>
            </a:r>
            <a:r>
              <a:rPr lang="es-EC" sz="1800" i="1" dirty="0"/>
              <a:t>- Planta de Pescado</a:t>
            </a:r>
            <a:r>
              <a:rPr lang="es-EC" sz="1800" dirty="0"/>
              <a:t>, puede solicitar el establecimiento de una Acción Correctiva o Preventiva al </a:t>
            </a:r>
            <a:r>
              <a:rPr lang="es-EC" sz="1800" i="1" dirty="0"/>
              <a:t>Jefe de cada área</a:t>
            </a:r>
            <a:r>
              <a:rPr lang="es-EC" sz="1800" dirty="0"/>
              <a:t> quien, después de analizarla, tramita la solicitud emitiendo el registro de </a:t>
            </a:r>
            <a:r>
              <a:rPr lang="es-EC" sz="1800" i="1" u="sng" dirty="0"/>
              <a:t>“Informe de No Conformidad-Acción Correctiva y/o Preventiva”</a:t>
            </a:r>
            <a:r>
              <a:rPr lang="es-EC" sz="1800" dirty="0"/>
              <a:t>, que se encuentra disponible en nuestro internet </a:t>
            </a:r>
            <a:r>
              <a:rPr lang="es-EC" sz="1800" dirty="0" err="1"/>
              <a:t>explorer</a:t>
            </a:r>
            <a:r>
              <a:rPr lang="es-EC" sz="1800" dirty="0"/>
              <a:t> en la dirección </a:t>
            </a:r>
            <a:r>
              <a:rPr lang="es-EC" sz="1800" b="1" u="sng" dirty="0">
                <a:solidFill>
                  <a:schemeClr val="bg2">
                    <a:lumMod val="25000"/>
                  </a:schemeClr>
                </a:solidFill>
                <a:hlinkClick r:id="rId2"/>
              </a:rPr>
              <a:t>http://</a:t>
            </a:r>
            <a:r>
              <a:rPr lang="es-EC" sz="1800" b="1" u="sng" dirty="0" smtClean="0">
                <a:solidFill>
                  <a:schemeClr val="bg2">
                    <a:lumMod val="25000"/>
                  </a:schemeClr>
                </a:solidFill>
                <a:hlinkClick r:id="rId2"/>
              </a:rPr>
              <a:t>2009321111/ncform3/loginaspx</a:t>
            </a:r>
            <a:endParaRPr lang="es-ES" sz="1800" dirty="0">
              <a:solidFill>
                <a:schemeClr val="bg2">
                  <a:lumMod val="25000"/>
                </a:schemeClr>
              </a:solidFill>
            </a:endParaRPr>
          </a:p>
          <a:p>
            <a:endParaRPr lang="es-ES" dirty="0"/>
          </a:p>
        </p:txBody>
      </p:sp>
      <p:sp>
        <p:nvSpPr>
          <p:cNvPr id="4" name="3 Botón de acción: Hacia atrás o Anterior">
            <a:hlinkClick r:id="rId3"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654032"/>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2" y="1142984"/>
            <a:ext cx="8858312" cy="4983179"/>
          </a:xfrm>
        </p:spPr>
        <p:txBody>
          <a:bodyPr>
            <a:normAutofit/>
          </a:bodyPr>
          <a:lstStyle/>
          <a:p>
            <a:pPr lvl="1">
              <a:buNone/>
            </a:pPr>
            <a:r>
              <a:rPr lang="es-ES" sz="2000" b="1" dirty="0" smtClean="0">
                <a:solidFill>
                  <a:schemeClr val="bg2">
                    <a:lumMod val="75000"/>
                  </a:schemeClr>
                </a:solidFill>
              </a:rPr>
              <a:t>10.- PROCEDIMIENTO </a:t>
            </a:r>
            <a:r>
              <a:rPr lang="es-ES" sz="2000" b="1" dirty="0">
                <a:solidFill>
                  <a:schemeClr val="bg2">
                    <a:lumMod val="75000"/>
                  </a:schemeClr>
                </a:solidFill>
              </a:rPr>
              <a:t>PARA CONTROL DE PRODUCTO NO CONFORME</a:t>
            </a:r>
            <a:endParaRPr lang="es-ES" sz="2000" dirty="0">
              <a:solidFill>
                <a:schemeClr val="bg2">
                  <a:lumMod val="75000"/>
                </a:schemeClr>
              </a:solidFill>
            </a:endParaRPr>
          </a:p>
          <a:p>
            <a:r>
              <a:rPr lang="es-ES" sz="800" b="1" dirty="0"/>
              <a:t> </a:t>
            </a:r>
            <a:endParaRPr lang="es-ES" sz="5400" dirty="0"/>
          </a:p>
          <a:p>
            <a:pPr lvl="2">
              <a:buNone/>
            </a:pPr>
            <a:endParaRPr lang="es-EC" sz="1800" b="1" i="1" u="sng" dirty="0" smtClean="0"/>
          </a:p>
          <a:p>
            <a:pPr lvl="2">
              <a:buNone/>
            </a:pPr>
            <a:r>
              <a:rPr lang="es-EC" sz="1800" b="1" i="1" u="sng" dirty="0" smtClean="0"/>
              <a:t>OBJETIVO</a:t>
            </a:r>
            <a:endParaRPr lang="es-ES" sz="1800" dirty="0"/>
          </a:p>
          <a:p>
            <a:pPr lvl="2"/>
            <a:r>
              <a:rPr lang="es-EC" sz="1800" dirty="0"/>
              <a:t>Establecer procedimientos que permitan controlar el producto no conforme de ensayo no conforme con el fin de dar transparencia al </a:t>
            </a:r>
            <a:r>
              <a:rPr lang="es-EC" sz="1800" dirty="0" smtClean="0"/>
              <a:t>sistema</a:t>
            </a:r>
            <a:endParaRPr lang="es-ES" sz="1800" dirty="0" smtClean="0"/>
          </a:p>
          <a:p>
            <a:pPr lvl="2">
              <a:buNone/>
            </a:pPr>
            <a:endParaRPr lang="es-ES" sz="1800" b="1" dirty="0" smtClean="0">
              <a:solidFill>
                <a:schemeClr val="accent5">
                  <a:lumMod val="75000"/>
                </a:schemeClr>
              </a:solidFill>
            </a:endParaRPr>
          </a:p>
          <a:p>
            <a:pPr lvl="2">
              <a:buNone/>
            </a:pPr>
            <a:r>
              <a:rPr lang="es-ES" sz="1800" b="1" dirty="0" smtClean="0">
                <a:solidFill>
                  <a:schemeClr val="accent5">
                    <a:lumMod val="75000"/>
                  </a:schemeClr>
                </a:solidFill>
              </a:rPr>
              <a:t>Detección </a:t>
            </a:r>
            <a:r>
              <a:rPr lang="es-ES" sz="1800" b="1" dirty="0">
                <a:solidFill>
                  <a:schemeClr val="accent5">
                    <a:lumMod val="75000"/>
                  </a:schemeClr>
                </a:solidFill>
              </a:rPr>
              <a:t>de no conformidades en material, producto </a:t>
            </a:r>
            <a:r>
              <a:rPr lang="es-ES" sz="1800" b="1" dirty="0" smtClean="0">
                <a:solidFill>
                  <a:schemeClr val="accent5">
                    <a:lumMod val="75000"/>
                  </a:schemeClr>
                </a:solidFill>
              </a:rPr>
              <a:t>y/o servicio</a:t>
            </a:r>
            <a:endParaRPr lang="es-ES" sz="1800" dirty="0">
              <a:solidFill>
                <a:schemeClr val="accent5">
                  <a:lumMod val="75000"/>
                </a:schemeClr>
              </a:solidFill>
            </a:endParaRPr>
          </a:p>
          <a:p>
            <a:pPr lvl="3"/>
            <a:r>
              <a:rPr lang="es-ES" sz="1800" dirty="0"/>
              <a:t>En el momento en que </a:t>
            </a:r>
            <a:r>
              <a:rPr lang="es-ES" sz="1800" i="1" dirty="0"/>
              <a:t>cualquier persona de la organización</a:t>
            </a:r>
            <a:r>
              <a:rPr lang="es-ES" sz="1800" dirty="0"/>
              <a:t> detecte un material, producto o servicio que no cumple los requisitos de calidad especificados, se procede a su identificación y </a:t>
            </a:r>
            <a:r>
              <a:rPr lang="es-ES" sz="1800" dirty="0" smtClean="0"/>
              <a:t>tratamiento </a:t>
            </a:r>
            <a:r>
              <a:rPr lang="es-ES" sz="1800" dirty="0"/>
              <a:t>Toda persona que detecte una no conformidad en productos, cualquiera que sea su destino final, debe informar de su detección a su </a:t>
            </a:r>
            <a:r>
              <a:rPr lang="es-ES" sz="1800" i="1" dirty="0"/>
              <a:t>Jefe </a:t>
            </a:r>
            <a:r>
              <a:rPr lang="es-ES" sz="1800" i="1" dirty="0" smtClean="0"/>
              <a:t>inmediato</a:t>
            </a:r>
            <a:r>
              <a:rPr lang="es-ES" sz="1800" dirty="0" smtClean="0"/>
              <a:t> </a:t>
            </a:r>
            <a:endParaRPr lang="es-ES" sz="1800" dirty="0"/>
          </a:p>
          <a:p>
            <a:pPr>
              <a:buNone/>
            </a:pPr>
            <a:r>
              <a:rPr lang="es-ES" dirty="0" smtClean="0"/>
              <a:t> </a:t>
            </a:r>
            <a:endParaRPr lang="es-ES"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457200" y="1071546"/>
            <a:ext cx="8229600" cy="5054617"/>
          </a:xfrm>
        </p:spPr>
        <p:txBody>
          <a:bodyPr>
            <a:normAutofit/>
          </a:bodyPr>
          <a:lstStyle/>
          <a:p>
            <a:pPr lvl="1">
              <a:buNone/>
            </a:pPr>
            <a:r>
              <a:rPr lang="es-ES" sz="2000" b="1" dirty="0" smtClean="0">
                <a:solidFill>
                  <a:schemeClr val="bg2">
                    <a:lumMod val="75000"/>
                  </a:schemeClr>
                </a:solidFill>
              </a:rPr>
              <a:t>11.- PROCEDIMIENTO </a:t>
            </a:r>
            <a:r>
              <a:rPr lang="es-ES" sz="2000" b="1" dirty="0">
                <a:solidFill>
                  <a:schemeClr val="bg2">
                    <a:lumMod val="75000"/>
                  </a:schemeClr>
                </a:solidFill>
              </a:rPr>
              <a:t>SOBRE LEGISLACIÓN DE PRODUCTOS</a:t>
            </a:r>
            <a:endParaRPr lang="es-ES" sz="2000" dirty="0">
              <a:solidFill>
                <a:schemeClr val="bg2">
                  <a:lumMod val="75000"/>
                </a:schemeClr>
              </a:solidFill>
            </a:endParaRPr>
          </a:p>
          <a:p>
            <a:pPr>
              <a:buNone/>
            </a:pPr>
            <a:endParaRPr lang="es-ES" sz="1800" dirty="0"/>
          </a:p>
          <a:p>
            <a:pPr lvl="2">
              <a:buNone/>
            </a:pPr>
            <a:r>
              <a:rPr lang="es-EC" sz="1800" b="1" i="1" u="sng" dirty="0"/>
              <a:t>OBJETIVO</a:t>
            </a:r>
            <a:endParaRPr lang="es-ES" sz="1800" dirty="0"/>
          </a:p>
          <a:p>
            <a:pPr lvl="2"/>
            <a:r>
              <a:rPr lang="es-ES" sz="1800" dirty="0"/>
              <a:t>Asegurar que el alimento proveído por Produmar </a:t>
            </a:r>
            <a:r>
              <a:rPr lang="es-ES" sz="1800" dirty="0" smtClean="0"/>
              <a:t>SA </a:t>
            </a:r>
            <a:r>
              <a:rPr lang="es-ES" sz="1800" dirty="0"/>
              <a:t>cumple con la legislación aplicable a los productos de </a:t>
            </a:r>
            <a:r>
              <a:rPr lang="es-ES" sz="1800" dirty="0" smtClean="0"/>
              <a:t>acuacultura</a:t>
            </a:r>
            <a:r>
              <a:rPr lang="es-ES" sz="1800" b="1" i="1" dirty="0" smtClean="0"/>
              <a:t> </a:t>
            </a:r>
            <a:endParaRPr lang="es-ES" sz="1800" dirty="0"/>
          </a:p>
          <a:p>
            <a:pPr lvl="2">
              <a:buNone/>
            </a:pPr>
            <a:endParaRPr lang="es-EC" sz="1800" b="1" i="1" u="sng" dirty="0" smtClean="0"/>
          </a:p>
          <a:p>
            <a:pPr lvl="2">
              <a:buNone/>
            </a:pPr>
            <a:r>
              <a:rPr lang="es-EC" sz="1800" b="1" i="1" u="sng" dirty="0" smtClean="0"/>
              <a:t>DESARROLLO</a:t>
            </a:r>
            <a:endParaRPr lang="es-ES" sz="1800" dirty="0"/>
          </a:p>
          <a:p>
            <a:pPr lvl="2"/>
            <a:r>
              <a:rPr lang="es-ES" sz="1800" dirty="0"/>
              <a:t>Produmar </a:t>
            </a:r>
            <a:r>
              <a:rPr lang="es-ES" sz="1800" dirty="0" smtClean="0"/>
              <a:t>SA </a:t>
            </a:r>
            <a:r>
              <a:rPr lang="es-ES" sz="1800" dirty="0"/>
              <a:t>tiene una copia electrónica y/o física de todas las regulaciones que nuestros productos deben cumplir para el mercado de origen, Ecuador, y mercados de exportación </a:t>
            </a:r>
            <a:r>
              <a:rPr lang="es-ES" sz="1800" dirty="0" smtClean="0"/>
              <a:t>EEUU</a:t>
            </a:r>
            <a:endParaRPr lang="es-ES" sz="1800" dirty="0"/>
          </a:p>
          <a:p>
            <a:pPr lvl="2"/>
            <a:r>
              <a:rPr lang="es-ES" sz="1800" dirty="0"/>
              <a:t>Todas las regulaciones aplicables se registran y actualizan a través de una Guía de Documentos de Referencia (</a:t>
            </a:r>
            <a:r>
              <a:rPr lang="es-ES" sz="1800" dirty="0" smtClean="0"/>
              <a:t>PRGC09_1)   </a:t>
            </a:r>
            <a:endParaRPr lang="es-ES" sz="1800" dirty="0"/>
          </a:p>
          <a:p>
            <a:pPr>
              <a:buNone/>
            </a:pPr>
            <a:endParaRPr lang="es-ES" sz="1800"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511156"/>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2" y="1071546"/>
            <a:ext cx="8858312" cy="5054617"/>
          </a:xfrm>
        </p:spPr>
        <p:txBody>
          <a:bodyPr>
            <a:noAutofit/>
          </a:bodyPr>
          <a:lstStyle/>
          <a:p>
            <a:pPr lvl="1">
              <a:buNone/>
            </a:pPr>
            <a:r>
              <a:rPr lang="es-ES" sz="2000" b="1" dirty="0" smtClean="0">
                <a:solidFill>
                  <a:schemeClr val="bg2">
                    <a:lumMod val="75000"/>
                  </a:schemeClr>
                </a:solidFill>
              </a:rPr>
              <a:t>12.- PROCEDIMIENTO </a:t>
            </a:r>
            <a:r>
              <a:rPr lang="es-ES" sz="2000" b="1" dirty="0">
                <a:solidFill>
                  <a:schemeClr val="bg2">
                    <a:lumMod val="75000"/>
                  </a:schemeClr>
                </a:solidFill>
              </a:rPr>
              <a:t>PARA EL CONTROL DEL MANTENIMIENTO </a:t>
            </a:r>
            <a:r>
              <a:rPr lang="es-ES" sz="2000" b="1" dirty="0" smtClean="0">
                <a:solidFill>
                  <a:schemeClr val="bg2">
                    <a:lumMod val="75000"/>
                  </a:schemeClr>
                </a:solidFill>
              </a:rPr>
              <a:t>MECÁNICO</a:t>
            </a:r>
          </a:p>
          <a:p>
            <a:pPr lvl="1">
              <a:buNone/>
            </a:pPr>
            <a:r>
              <a:rPr lang="es-ES" sz="2000" b="1" dirty="0" smtClean="0">
                <a:solidFill>
                  <a:schemeClr val="bg2">
                    <a:lumMod val="75000"/>
                  </a:schemeClr>
                </a:solidFill>
              </a:rPr>
              <a:t>Y ELÉCTRICO </a:t>
            </a:r>
            <a:endParaRPr lang="es-ES" sz="2000" dirty="0">
              <a:solidFill>
                <a:schemeClr val="bg2">
                  <a:lumMod val="75000"/>
                </a:schemeClr>
              </a:solidFill>
            </a:endParaRPr>
          </a:p>
          <a:p>
            <a:r>
              <a:rPr lang="es-ES" sz="1800" b="1" dirty="0"/>
              <a:t> </a:t>
            </a:r>
            <a:endParaRPr lang="es-ES" sz="1800" dirty="0"/>
          </a:p>
          <a:p>
            <a:pPr lvl="2">
              <a:buNone/>
            </a:pPr>
            <a:r>
              <a:rPr lang="es-ES" sz="1800" b="1" i="1" u="sng" dirty="0" smtClean="0"/>
              <a:t>OBJETIVO</a:t>
            </a:r>
            <a:endParaRPr lang="es-ES" sz="1800" b="1" dirty="0"/>
          </a:p>
          <a:p>
            <a:pPr lvl="2"/>
            <a:r>
              <a:rPr lang="es-ES" sz="1800" dirty="0"/>
              <a:t>Detallar como mantener adecuadamente el estado de los equipos de Producción en óptimas condiciones y garantizar su permanente </a:t>
            </a:r>
            <a:r>
              <a:rPr lang="es-ES" sz="1800" dirty="0" smtClean="0"/>
              <a:t>capacidad</a:t>
            </a:r>
            <a:endParaRPr lang="es-ES" sz="1800" dirty="0"/>
          </a:p>
          <a:p>
            <a:pPr lvl="2">
              <a:buNone/>
            </a:pPr>
            <a:endParaRPr lang="es-ES" sz="1800" b="1" dirty="0" smtClean="0"/>
          </a:p>
          <a:p>
            <a:pPr lvl="2">
              <a:buNone/>
            </a:pPr>
            <a:r>
              <a:rPr lang="es-ES" sz="1800" b="1" dirty="0" smtClean="0">
                <a:solidFill>
                  <a:schemeClr val="accent5">
                    <a:lumMod val="75000"/>
                  </a:schemeClr>
                </a:solidFill>
              </a:rPr>
              <a:t>Mantenimiento </a:t>
            </a:r>
            <a:r>
              <a:rPr lang="es-ES" sz="1800" b="1" dirty="0">
                <a:solidFill>
                  <a:schemeClr val="accent5">
                    <a:lumMod val="75000"/>
                  </a:schemeClr>
                </a:solidFill>
              </a:rPr>
              <a:t>Preventivo Anual</a:t>
            </a:r>
            <a:endParaRPr lang="es-ES" sz="1800" dirty="0">
              <a:solidFill>
                <a:schemeClr val="accent5">
                  <a:lumMod val="75000"/>
                </a:schemeClr>
              </a:solidFill>
            </a:endParaRPr>
          </a:p>
          <a:p>
            <a:pPr lvl="2"/>
            <a:r>
              <a:rPr lang="es-ES" sz="1800" dirty="0"/>
              <a:t>El Jefe de Mantenimiento a fines de diciembre de cada año, elaborará  el Programa Anual de Mantenimiento Mecánico  FOR-ME-01, donde se describen las actividades a realizarse, los responsables y la fecha tentativa</a:t>
            </a:r>
            <a:r>
              <a:rPr lang="es-ES" sz="1800" b="1" dirty="0"/>
              <a:t> </a:t>
            </a:r>
            <a:endParaRPr lang="es-ES" sz="1800" dirty="0"/>
          </a:p>
          <a:p>
            <a:pPr lvl="2">
              <a:buNone/>
            </a:pPr>
            <a:r>
              <a:rPr lang="es-ES" sz="1800" b="1" dirty="0" smtClean="0">
                <a:solidFill>
                  <a:schemeClr val="accent5">
                    <a:lumMod val="75000"/>
                  </a:schemeClr>
                </a:solidFill>
              </a:rPr>
              <a:t>Mantenimiento </a:t>
            </a:r>
            <a:r>
              <a:rPr lang="es-ES" sz="1800" b="1" dirty="0">
                <a:solidFill>
                  <a:schemeClr val="accent5">
                    <a:lumMod val="75000"/>
                  </a:schemeClr>
                </a:solidFill>
              </a:rPr>
              <a:t>Correctivo</a:t>
            </a:r>
            <a:endParaRPr lang="es-ES" sz="1800" dirty="0">
              <a:solidFill>
                <a:schemeClr val="accent5">
                  <a:lumMod val="75000"/>
                </a:schemeClr>
              </a:solidFill>
            </a:endParaRPr>
          </a:p>
          <a:p>
            <a:pPr lvl="2" hangingPunct="0"/>
            <a:r>
              <a:rPr lang="es-ES" sz="1800" dirty="0"/>
              <a:t>Adicional al mantenimiento preventivo, El Jefe de Mantenimiento realiza el mantenimiento correctivo inmediato que es el que se origina cuando la máquina se para y se debe arreglar en ese momento, estas actividades quedan reportadas  en la “bitácora” de Mecánico  FOR-ME-04 y Eléctrico </a:t>
            </a:r>
            <a:r>
              <a:rPr lang="es-ES" sz="1800" dirty="0" smtClean="0"/>
              <a:t>FOR-ME-05</a:t>
            </a:r>
            <a:endParaRPr lang="es-ES" sz="1800" dirty="0"/>
          </a:p>
          <a:p>
            <a:endParaRPr lang="es-ES" sz="1800"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14262" y="1357298"/>
            <a:ext cx="8872542" cy="4768865"/>
          </a:xfrm>
        </p:spPr>
        <p:txBody>
          <a:bodyPr>
            <a:normAutofit/>
          </a:bodyPr>
          <a:lstStyle/>
          <a:p>
            <a:pPr lvl="1">
              <a:buNone/>
            </a:pPr>
            <a:r>
              <a:rPr lang="es-ES" sz="2000" b="1" dirty="0" smtClean="0">
                <a:solidFill>
                  <a:schemeClr val="bg2">
                    <a:lumMod val="75000"/>
                  </a:schemeClr>
                </a:solidFill>
              </a:rPr>
              <a:t>13.- PROCEDIMIENTO </a:t>
            </a:r>
            <a:r>
              <a:rPr lang="es-ES" sz="2000" b="1" dirty="0">
                <a:solidFill>
                  <a:schemeClr val="bg2">
                    <a:lumMod val="75000"/>
                  </a:schemeClr>
                </a:solidFill>
              </a:rPr>
              <a:t>PARA LA EJECUCIÓN DE AUDITORIAS INTERNAS</a:t>
            </a:r>
            <a:endParaRPr lang="es-ES" sz="2000" dirty="0">
              <a:solidFill>
                <a:schemeClr val="bg2">
                  <a:lumMod val="75000"/>
                </a:schemeClr>
              </a:solidFill>
            </a:endParaRPr>
          </a:p>
          <a:p>
            <a:r>
              <a:rPr lang="es-ES" sz="1800" b="1" dirty="0"/>
              <a:t> </a:t>
            </a:r>
            <a:endParaRPr lang="es-ES" sz="1800" dirty="0"/>
          </a:p>
          <a:p>
            <a:pPr lvl="2">
              <a:buNone/>
            </a:pPr>
            <a:r>
              <a:rPr lang="es-EC" sz="1800" b="1" i="1" u="sng" dirty="0"/>
              <a:t>OBJETIVO</a:t>
            </a:r>
            <a:endParaRPr lang="es-ES" sz="1800" dirty="0"/>
          </a:p>
          <a:p>
            <a:pPr lvl="2"/>
            <a:r>
              <a:rPr lang="es-ES_tradnl" sz="1800" dirty="0"/>
              <a:t>Verificar la eficacia del sistema SQF 2000 en nuestras producciones e identificar las oportunidades de mejora para garantizar el cumplimiento con los requerimientos de nuestros clientes y </a:t>
            </a:r>
            <a:r>
              <a:rPr lang="es-ES_tradnl" sz="1800" dirty="0" smtClean="0"/>
              <a:t>legislaciones </a:t>
            </a:r>
            <a:endParaRPr lang="es-ES" sz="1800" dirty="0"/>
          </a:p>
          <a:p>
            <a:pPr lvl="2">
              <a:buNone/>
            </a:pPr>
            <a:endParaRPr lang="es-EC" sz="1800" b="1" i="1" u="sng" dirty="0" smtClean="0"/>
          </a:p>
          <a:p>
            <a:pPr lvl="2">
              <a:buNone/>
            </a:pPr>
            <a:r>
              <a:rPr lang="es-EC" sz="1800" b="1" i="1" u="sng" dirty="0" smtClean="0"/>
              <a:t>DESARROLLO</a:t>
            </a:r>
            <a:endParaRPr lang="es-ES" sz="1800" dirty="0"/>
          </a:p>
          <a:p>
            <a:pPr lvl="2"/>
            <a:r>
              <a:rPr lang="es-EC" sz="1800" dirty="0"/>
              <a:t>El Gerente de Calidad junto con el auditor líder elaboran y archiva el “</a:t>
            </a:r>
            <a:r>
              <a:rPr lang="es-EC" sz="1800" i="1" u="sng" dirty="0"/>
              <a:t>Plan Anual de Auditorias Internas</a:t>
            </a:r>
            <a:r>
              <a:rPr lang="es-EC" sz="1800" dirty="0"/>
              <a:t>” en función del Sistema de Gestión de Calidad SQF 2000 implantado y de los resultados de las revisiones anteriores del Sistema, de modo que cubran todas las actividades, con una periodicidad variable para cada área de actuación, proceso o producto, dependiendo de la importancia, incidencias detectadas, </a:t>
            </a:r>
            <a:r>
              <a:rPr lang="es-EC" sz="1800" dirty="0" err="1" smtClean="0"/>
              <a:t>etc</a:t>
            </a:r>
            <a:endParaRPr lang="es-ES" sz="1800" dirty="0"/>
          </a:p>
          <a:p>
            <a:pPr>
              <a:buNone/>
            </a:pPr>
            <a:endParaRPr lang="es-ES" sz="1800"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868346"/>
          </a:xfrm>
        </p:spPr>
        <p:txBody>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32" y="1357298"/>
            <a:ext cx="8929750" cy="4768865"/>
          </a:xfrm>
        </p:spPr>
        <p:txBody>
          <a:bodyPr>
            <a:normAutofit/>
          </a:bodyPr>
          <a:lstStyle/>
          <a:p>
            <a:pPr lvl="1">
              <a:buNone/>
            </a:pPr>
            <a:r>
              <a:rPr lang="es-ES" sz="2000" b="1" dirty="0" smtClean="0">
                <a:solidFill>
                  <a:schemeClr val="bg2">
                    <a:lumMod val="75000"/>
                  </a:schemeClr>
                </a:solidFill>
              </a:rPr>
              <a:t>14.- PROCEDIMIENTO </a:t>
            </a:r>
            <a:r>
              <a:rPr lang="es-ES" sz="2000" b="1" dirty="0">
                <a:solidFill>
                  <a:schemeClr val="bg2">
                    <a:lumMod val="75000"/>
                  </a:schemeClr>
                </a:solidFill>
              </a:rPr>
              <a:t>PARA LA REVISIÓN DEL SISTEMA SQF: 2000</a:t>
            </a:r>
            <a:endParaRPr lang="es-ES" sz="2000" dirty="0">
              <a:solidFill>
                <a:schemeClr val="bg2">
                  <a:lumMod val="75000"/>
                </a:schemeClr>
              </a:solidFill>
            </a:endParaRPr>
          </a:p>
          <a:p>
            <a:r>
              <a:rPr lang="es-ES" sz="1800" b="1" dirty="0"/>
              <a:t> </a:t>
            </a:r>
            <a:endParaRPr lang="es-ES" sz="1800" dirty="0"/>
          </a:p>
          <a:p>
            <a:pPr lvl="2">
              <a:buNone/>
            </a:pPr>
            <a:r>
              <a:rPr lang="es-ES" sz="1800" b="1" i="1" u="sng" dirty="0"/>
              <a:t>OBJETIVO</a:t>
            </a:r>
            <a:endParaRPr lang="es-ES" sz="1800" dirty="0"/>
          </a:p>
          <a:p>
            <a:pPr lvl="2"/>
            <a:r>
              <a:rPr lang="es-ES" sz="1800" dirty="0"/>
              <a:t>Establecer la metodología y responsabilidades para llevar a cabo la revisión del Sistema de Gestión de Calidad SQF 2000 con la finalidad de comprobar su adecuación y eficiencia respecto a la implantación y cumplimiento de la política y objetivos de la </a:t>
            </a:r>
            <a:r>
              <a:rPr lang="es-ES" sz="1800" dirty="0" smtClean="0"/>
              <a:t>calidad</a:t>
            </a:r>
            <a:endParaRPr lang="es-ES" sz="1800" dirty="0"/>
          </a:p>
          <a:p>
            <a:pPr lvl="2">
              <a:buNone/>
            </a:pPr>
            <a:endParaRPr lang="es-ES" sz="1800" b="1" i="1" u="sng" dirty="0" smtClean="0"/>
          </a:p>
          <a:p>
            <a:pPr lvl="2">
              <a:buNone/>
            </a:pPr>
            <a:r>
              <a:rPr lang="es-ES" sz="1800" b="1" i="1" u="sng" dirty="0" smtClean="0"/>
              <a:t>DESARROLLO</a:t>
            </a:r>
            <a:endParaRPr lang="es-ES" sz="1800" dirty="0" smtClean="0"/>
          </a:p>
          <a:p>
            <a:pPr lvl="2"/>
            <a:r>
              <a:rPr lang="es-ES" sz="1800" dirty="0" smtClean="0"/>
              <a:t>El Gerente de División dispone que la Revisión del Sistema de Gestión de Calidad se realice cada año La revisión del sistema se llevará a cabo por el Gerente de División, por el Representante de Calidad y por los Jefes de Departamento</a:t>
            </a:r>
          </a:p>
          <a:p>
            <a:pPr>
              <a:buNone/>
            </a:pPr>
            <a:endParaRPr lang="es-ES" sz="1800" dirty="0"/>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71406" y="1214422"/>
            <a:ext cx="8715436" cy="4911741"/>
          </a:xfrm>
        </p:spPr>
        <p:txBody>
          <a:bodyPr>
            <a:normAutofit/>
          </a:bodyPr>
          <a:lstStyle/>
          <a:p>
            <a:pPr lvl="1">
              <a:buNone/>
            </a:pPr>
            <a:r>
              <a:rPr lang="es-ES" sz="2000" b="1" dirty="0" smtClean="0">
                <a:solidFill>
                  <a:schemeClr val="bg2">
                    <a:lumMod val="75000"/>
                  </a:schemeClr>
                </a:solidFill>
              </a:rPr>
              <a:t>15.- PROCEDIMIENTO </a:t>
            </a:r>
            <a:r>
              <a:rPr lang="es-ES" sz="2000" b="1" dirty="0">
                <a:solidFill>
                  <a:schemeClr val="bg2">
                    <a:lumMod val="75000"/>
                  </a:schemeClr>
                </a:solidFill>
              </a:rPr>
              <a:t>PARA LA IDENTIFICACIÓN </a:t>
            </a:r>
            <a:r>
              <a:rPr lang="es-ES" sz="2000" b="1" dirty="0" smtClean="0">
                <a:solidFill>
                  <a:schemeClr val="bg2">
                    <a:lumMod val="75000"/>
                  </a:schemeClr>
                </a:solidFill>
              </a:rPr>
              <a:t>Y TRATAMIENTO </a:t>
            </a:r>
            <a:r>
              <a:rPr lang="es-ES" sz="2000" b="1" dirty="0">
                <a:solidFill>
                  <a:schemeClr val="bg2">
                    <a:lumMod val="75000"/>
                  </a:schemeClr>
                </a:solidFill>
              </a:rPr>
              <a:t>DE QUEJAS</a:t>
            </a:r>
            <a:endParaRPr lang="es-ES" sz="2000" dirty="0">
              <a:solidFill>
                <a:schemeClr val="bg2">
                  <a:lumMod val="75000"/>
                </a:schemeClr>
              </a:solidFill>
            </a:endParaRPr>
          </a:p>
          <a:p>
            <a:r>
              <a:rPr lang="es-EC" sz="1800" b="1" dirty="0"/>
              <a:t> </a:t>
            </a:r>
            <a:endParaRPr lang="es-ES" sz="1800" dirty="0"/>
          </a:p>
          <a:p>
            <a:pPr lvl="2">
              <a:buNone/>
            </a:pPr>
            <a:r>
              <a:rPr lang="es-EC" sz="1800" b="1" i="1" u="sng" dirty="0"/>
              <a:t>OBJETIVO</a:t>
            </a:r>
            <a:endParaRPr lang="es-ES" sz="1800" dirty="0"/>
          </a:p>
          <a:p>
            <a:pPr lvl="2"/>
            <a:r>
              <a:rPr lang="es-EC" sz="1800" dirty="0"/>
              <a:t>Definir la metodología y responsabilidades para el control de las incidencias y quejas del </a:t>
            </a:r>
            <a:r>
              <a:rPr lang="es-EC" sz="1800" dirty="0" smtClean="0"/>
              <a:t>cliente</a:t>
            </a:r>
            <a:endParaRPr lang="es-ES" sz="1800" dirty="0"/>
          </a:p>
          <a:p>
            <a:pPr lvl="2">
              <a:buNone/>
            </a:pPr>
            <a:endParaRPr lang="es-EC" sz="1800" b="1" i="1" u="sng" dirty="0" smtClean="0"/>
          </a:p>
          <a:p>
            <a:pPr lvl="2">
              <a:buNone/>
            </a:pPr>
            <a:r>
              <a:rPr lang="es-EC" sz="1800" b="1" i="1" u="sng" dirty="0" smtClean="0"/>
              <a:t>DESARROLLO</a:t>
            </a:r>
            <a:endParaRPr lang="es-ES" sz="1800" dirty="0"/>
          </a:p>
          <a:p>
            <a:pPr lvl="2"/>
            <a:r>
              <a:rPr lang="es-ES" sz="1800" dirty="0"/>
              <a:t>Los reclamos ingresan por vía electrónica, fax o por correo y seguirán los pasos que se detallan a continuación: Recogida y Evaluación de Sugerencias- Reclamaciones y el posterior Tratamiento</a:t>
            </a:r>
          </a:p>
          <a:p>
            <a:endParaRPr lang="es-ES" sz="1800" dirty="0"/>
          </a:p>
        </p:txBody>
      </p:sp>
      <p:sp>
        <p:nvSpPr>
          <p:cNvPr id="4" name="3 Botón de acción: Hacia atrás o Anterior">
            <a:hlinkClick r:id="rId2" action="ppaction://hlinksldjump" highlightClick="1"/>
          </p:cNvPr>
          <p:cNvSpPr/>
          <p:nvPr/>
        </p:nvSpPr>
        <p:spPr>
          <a:xfrm>
            <a:off x="8001024" y="6000768"/>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7758138" cy="511156"/>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500034" y="928670"/>
            <a:ext cx="8229600" cy="5240343"/>
          </a:xfrm>
        </p:spPr>
        <p:txBody>
          <a:bodyPr>
            <a:noAutofit/>
          </a:bodyPr>
          <a:lstStyle/>
          <a:p>
            <a:pPr lvl="1">
              <a:buNone/>
            </a:pPr>
            <a:r>
              <a:rPr lang="es-ES" sz="1800" b="1" dirty="0" smtClean="0">
                <a:solidFill>
                  <a:schemeClr val="bg2">
                    <a:lumMod val="75000"/>
                  </a:schemeClr>
                </a:solidFill>
              </a:rPr>
              <a:t>16.- PROCEDIMIENTO </a:t>
            </a:r>
            <a:r>
              <a:rPr lang="es-ES" sz="1800" b="1" dirty="0">
                <a:solidFill>
                  <a:schemeClr val="bg2">
                    <a:lumMod val="75000"/>
                  </a:schemeClr>
                </a:solidFill>
              </a:rPr>
              <a:t>PARA EL MUESTREO, INSPECCIÓN Y ANÁLISIS </a:t>
            </a:r>
            <a:r>
              <a:rPr lang="es-ES" sz="1800" b="1" dirty="0" smtClean="0">
                <a:solidFill>
                  <a:schemeClr val="bg2">
                    <a:lumMod val="75000"/>
                  </a:schemeClr>
                </a:solidFill>
              </a:rPr>
              <a:t>DEL</a:t>
            </a:r>
          </a:p>
          <a:p>
            <a:pPr lvl="1">
              <a:buNone/>
            </a:pPr>
            <a:r>
              <a:rPr lang="es-ES" sz="1800" b="1" dirty="0" smtClean="0">
                <a:solidFill>
                  <a:schemeClr val="bg2">
                    <a:lumMod val="75000"/>
                  </a:schemeClr>
                </a:solidFill>
              </a:rPr>
              <a:t>PRODUCTO </a:t>
            </a:r>
            <a:r>
              <a:rPr lang="es-ES" sz="1800" b="1" dirty="0">
                <a:solidFill>
                  <a:schemeClr val="bg2">
                    <a:lumMod val="75000"/>
                  </a:schemeClr>
                </a:solidFill>
              </a:rPr>
              <a:t>TERMINADO</a:t>
            </a:r>
            <a:endParaRPr lang="es-ES" sz="1800" dirty="0">
              <a:solidFill>
                <a:schemeClr val="bg2">
                  <a:lumMod val="75000"/>
                </a:schemeClr>
              </a:solidFill>
            </a:endParaRPr>
          </a:p>
          <a:p>
            <a:pPr>
              <a:buNone/>
            </a:pPr>
            <a:r>
              <a:rPr lang="es-EC" sz="1600" b="1" i="1" u="sng" dirty="0" smtClean="0"/>
              <a:t>OBJETIVO</a:t>
            </a:r>
            <a:endParaRPr lang="es-ES" sz="1600" b="1" i="1" u="sng" dirty="0" smtClean="0"/>
          </a:p>
          <a:p>
            <a:r>
              <a:rPr lang="es-EC" sz="1600" dirty="0" smtClean="0"/>
              <a:t>Definir </a:t>
            </a:r>
            <a:r>
              <a:rPr lang="es-EC" sz="1600" dirty="0"/>
              <a:t>la metodología y responsabilidades para el muestreo y análisis del producto final para asegurar que cumple con requisitos regulatorios y del </a:t>
            </a:r>
            <a:r>
              <a:rPr lang="es-EC" sz="1600" dirty="0" smtClean="0"/>
              <a:t>cliente</a:t>
            </a:r>
            <a:endParaRPr lang="es-ES" sz="1600" dirty="0"/>
          </a:p>
          <a:p>
            <a:pPr lvl="0">
              <a:buNone/>
            </a:pPr>
            <a:r>
              <a:rPr lang="es-ES_tradnl" sz="1600" b="1" dirty="0" smtClean="0"/>
              <a:t>	</a:t>
            </a:r>
            <a:r>
              <a:rPr lang="es-ES_tradnl" sz="1600" b="1" dirty="0"/>
              <a:t>	</a:t>
            </a:r>
            <a:r>
              <a:rPr lang="es-ES_tradnl" sz="1600" b="1" dirty="0" smtClean="0">
                <a:solidFill>
                  <a:schemeClr val="accent5">
                    <a:lumMod val="75000"/>
                  </a:schemeClr>
                </a:solidFill>
              </a:rPr>
              <a:t>Determinación de </a:t>
            </a:r>
            <a:r>
              <a:rPr lang="es-ES_tradnl" sz="1600" b="1" dirty="0">
                <a:solidFill>
                  <a:schemeClr val="accent5">
                    <a:lumMod val="75000"/>
                  </a:schemeClr>
                </a:solidFill>
              </a:rPr>
              <a:t>los defectos</a:t>
            </a:r>
            <a:endParaRPr lang="es-ES" sz="1600" dirty="0">
              <a:solidFill>
                <a:schemeClr val="accent5">
                  <a:lumMod val="75000"/>
                </a:schemeClr>
              </a:solidFill>
            </a:endParaRPr>
          </a:p>
          <a:p>
            <a:pPr lvl="1"/>
            <a:r>
              <a:rPr lang="es-ES_tradnl" sz="1600" dirty="0" smtClean="0"/>
              <a:t>Presencia </a:t>
            </a:r>
            <a:r>
              <a:rPr lang="es-ES_tradnl" sz="1600" dirty="0"/>
              <a:t>de espinas grandes</a:t>
            </a:r>
            <a:endParaRPr lang="es-ES" sz="1600" dirty="0"/>
          </a:p>
          <a:p>
            <a:pPr lvl="1"/>
            <a:r>
              <a:rPr lang="es-ES_tradnl" sz="1600" dirty="0" smtClean="0"/>
              <a:t>Presencia </a:t>
            </a:r>
            <a:r>
              <a:rPr lang="es-ES_tradnl" sz="1600" dirty="0"/>
              <a:t>de espinas pequeñas</a:t>
            </a:r>
            <a:endParaRPr lang="es-ES" sz="1600" dirty="0"/>
          </a:p>
          <a:p>
            <a:pPr lvl="1"/>
            <a:r>
              <a:rPr lang="es-ES_tradnl" sz="1600" dirty="0" smtClean="0"/>
              <a:t>Presencia </a:t>
            </a:r>
            <a:r>
              <a:rPr lang="es-ES_tradnl" sz="1600" dirty="0"/>
              <a:t>de grasa</a:t>
            </a:r>
            <a:endParaRPr lang="es-ES" sz="1600" dirty="0"/>
          </a:p>
          <a:p>
            <a:pPr lvl="1"/>
            <a:r>
              <a:rPr lang="es-ES_tradnl" sz="1600" dirty="0" smtClean="0"/>
              <a:t>Mal </a:t>
            </a:r>
            <a:r>
              <a:rPr lang="es-ES_tradnl" sz="1600" dirty="0"/>
              <a:t>blanqueo de Filete</a:t>
            </a:r>
            <a:endParaRPr lang="es-ES" sz="1600" dirty="0"/>
          </a:p>
          <a:p>
            <a:pPr lvl="1"/>
            <a:r>
              <a:rPr lang="es-ES_tradnl" sz="1600" dirty="0" smtClean="0"/>
              <a:t>Bordes </a:t>
            </a:r>
            <a:r>
              <a:rPr lang="es-ES_tradnl" sz="1600" dirty="0"/>
              <a:t>con corte</a:t>
            </a:r>
            <a:endParaRPr lang="es-ES" sz="1600" dirty="0"/>
          </a:p>
          <a:p>
            <a:pPr lvl="1"/>
            <a:r>
              <a:rPr lang="es-ES_tradnl" sz="1600" dirty="0" smtClean="0"/>
              <a:t>Presencia </a:t>
            </a:r>
            <a:r>
              <a:rPr lang="es-ES_tradnl" sz="1600" dirty="0"/>
              <a:t>de piel</a:t>
            </a:r>
            <a:endParaRPr lang="es-ES" sz="1600" dirty="0"/>
          </a:p>
          <a:p>
            <a:pPr lvl="1"/>
            <a:r>
              <a:rPr lang="es-ES_tradnl" sz="1600" dirty="0" smtClean="0"/>
              <a:t>Presencia </a:t>
            </a:r>
            <a:r>
              <a:rPr lang="es-ES_tradnl" sz="1600" dirty="0"/>
              <a:t>de hongos / parásitos</a:t>
            </a:r>
            <a:endParaRPr lang="es-ES" sz="1600" dirty="0"/>
          </a:p>
          <a:p>
            <a:pPr lvl="1"/>
            <a:r>
              <a:rPr lang="es-ES_tradnl" sz="1600" dirty="0" smtClean="0"/>
              <a:t>Corte </a:t>
            </a:r>
            <a:r>
              <a:rPr lang="es-ES_tradnl" sz="1600" dirty="0"/>
              <a:t>profundo en filete</a:t>
            </a:r>
            <a:endParaRPr lang="es-ES" sz="1600" dirty="0"/>
          </a:p>
          <a:p>
            <a:pPr lvl="0">
              <a:buNone/>
            </a:pPr>
            <a:r>
              <a:rPr lang="es-ES_tradnl" sz="1600" b="1" dirty="0" smtClean="0"/>
              <a:t>		</a:t>
            </a:r>
            <a:r>
              <a:rPr lang="es-ES_tradnl" sz="1600" b="1" dirty="0" smtClean="0">
                <a:solidFill>
                  <a:schemeClr val="accent5">
                    <a:lumMod val="75000"/>
                  </a:schemeClr>
                </a:solidFill>
              </a:rPr>
              <a:t>Determinar </a:t>
            </a:r>
            <a:r>
              <a:rPr lang="es-ES_tradnl" sz="1600" b="1" dirty="0">
                <a:solidFill>
                  <a:schemeClr val="accent5">
                    <a:lumMod val="75000"/>
                  </a:schemeClr>
                </a:solidFill>
              </a:rPr>
              <a:t>el tamaño del lote</a:t>
            </a:r>
            <a:endParaRPr lang="es-ES" sz="1600" dirty="0">
              <a:solidFill>
                <a:schemeClr val="accent5">
                  <a:lumMod val="75000"/>
                </a:schemeClr>
              </a:solidFill>
            </a:endParaRPr>
          </a:p>
          <a:p>
            <a:pPr lvl="1"/>
            <a:r>
              <a:rPr lang="es-ES_tradnl" sz="1600" dirty="0"/>
              <a:t>Nuestro lote por carro es de aproximadamente de 250 cajas, y cada jornada de trabajo constituye 10 carros por lo cual tendríamos 2500 cajas por día de trabajo</a:t>
            </a:r>
            <a:endParaRPr lang="es-ES" sz="1600" dirty="0"/>
          </a:p>
          <a:p>
            <a:endParaRPr lang="es-ES" sz="1600"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5470"/>
          </a:xfrm>
        </p:spPr>
        <p:txBody>
          <a:bodyPr>
            <a:normAutofit/>
          </a:bodyPr>
          <a:lstStyle/>
          <a:p>
            <a:pPr algn="l"/>
            <a:r>
              <a:rPr lang="es-ES" sz="4000" b="1" i="1" dirty="0">
                <a:solidFill>
                  <a:schemeClr val="accent6">
                    <a:lumMod val="75000"/>
                  </a:schemeClr>
                </a:solidFill>
              </a:rPr>
              <a:t>MARCO DE REFERENCIA</a:t>
            </a:r>
          </a:p>
        </p:txBody>
      </p:sp>
      <p:sp>
        <p:nvSpPr>
          <p:cNvPr id="3" name="2 Marcador de contenido"/>
          <p:cNvSpPr>
            <a:spLocks noGrp="1"/>
          </p:cNvSpPr>
          <p:nvPr>
            <p:ph idx="1"/>
          </p:nvPr>
        </p:nvSpPr>
        <p:spPr>
          <a:xfrm>
            <a:off x="457200" y="1214422"/>
            <a:ext cx="8229600" cy="5357850"/>
          </a:xfrm>
        </p:spPr>
        <p:txBody>
          <a:bodyPr>
            <a:normAutofit fontScale="70000" lnSpcReduction="20000"/>
          </a:bodyPr>
          <a:lstStyle/>
          <a:p>
            <a:pPr algn="ctr">
              <a:buNone/>
            </a:pPr>
            <a:r>
              <a:rPr lang="es-ES" sz="2600" i="1" dirty="0" smtClean="0"/>
              <a:t>El Código </a:t>
            </a:r>
            <a:r>
              <a:rPr lang="es-ES" sz="2600" i="1" dirty="0"/>
              <a:t>de Calidad SQF 2000 es un sistema de gestión de riesgos </a:t>
            </a:r>
            <a:r>
              <a:rPr lang="es-ES" sz="2600" i="1" dirty="0" smtClean="0"/>
              <a:t>de</a:t>
            </a:r>
          </a:p>
          <a:p>
            <a:pPr algn="ctr">
              <a:buNone/>
            </a:pPr>
            <a:r>
              <a:rPr lang="es-ES" sz="2600" i="1" dirty="0" smtClean="0"/>
              <a:t>seguridad </a:t>
            </a:r>
            <a:r>
              <a:rPr lang="es-ES" sz="2600" i="1" dirty="0"/>
              <a:t>y </a:t>
            </a:r>
            <a:r>
              <a:rPr lang="es-ES" sz="2600" i="1" dirty="0" smtClean="0"/>
              <a:t>calidad alimentaria </a:t>
            </a:r>
            <a:r>
              <a:rPr lang="es-ES" sz="2600" i="1" dirty="0"/>
              <a:t>basado en el modelo del </a:t>
            </a:r>
            <a:r>
              <a:rPr lang="es-ES" sz="2600" i="1" dirty="0" smtClean="0"/>
              <a:t>HACCP</a:t>
            </a:r>
          </a:p>
          <a:p>
            <a:pPr algn="ctr">
              <a:buNone/>
            </a:pPr>
            <a:r>
              <a:rPr lang="es-ES" sz="2600" i="1" dirty="0" smtClean="0"/>
              <a:t>(</a:t>
            </a:r>
            <a:r>
              <a:rPr lang="es-ES" sz="2600" i="1" dirty="0" err="1" smtClean="0"/>
              <a:t>Hazard</a:t>
            </a:r>
            <a:r>
              <a:rPr lang="es-ES" sz="2600" i="1" dirty="0" smtClean="0"/>
              <a:t> </a:t>
            </a:r>
            <a:r>
              <a:rPr lang="es-ES" sz="2600" i="1" dirty="0" err="1"/>
              <a:t>Analysis</a:t>
            </a:r>
            <a:r>
              <a:rPr lang="es-ES" sz="2600" i="1" dirty="0"/>
              <a:t> &amp; </a:t>
            </a:r>
            <a:r>
              <a:rPr lang="es-ES" sz="2600" i="1" dirty="0" err="1"/>
              <a:t>Critical</a:t>
            </a:r>
            <a:r>
              <a:rPr lang="es-ES" sz="2600" i="1" dirty="0"/>
              <a:t> Control </a:t>
            </a:r>
            <a:r>
              <a:rPr lang="es-ES" sz="2600" i="1" dirty="0" err="1"/>
              <a:t>Points</a:t>
            </a:r>
            <a:r>
              <a:rPr lang="es-ES" sz="2600" i="1" dirty="0"/>
              <a:t> </a:t>
            </a:r>
            <a:r>
              <a:rPr lang="es-ES" sz="2600" i="1" dirty="0" smtClean="0"/>
              <a:t>–Análisis de Peligros y Puntos</a:t>
            </a:r>
          </a:p>
          <a:p>
            <a:pPr algn="ctr">
              <a:buNone/>
            </a:pPr>
            <a:r>
              <a:rPr lang="es-ES" sz="2600" i="1" dirty="0" smtClean="0"/>
              <a:t>Críticos de Control), que cubre todas las organizaciones de la cadena</a:t>
            </a:r>
          </a:p>
          <a:p>
            <a:pPr algn="ctr">
              <a:buNone/>
            </a:pPr>
            <a:r>
              <a:rPr lang="es-ES" sz="2600" i="1" dirty="0" smtClean="0"/>
              <a:t>alimentaria </a:t>
            </a:r>
          </a:p>
          <a:p>
            <a:pPr algn="just">
              <a:buNone/>
            </a:pPr>
            <a:endParaRPr lang="es-ES" dirty="0" smtClean="0"/>
          </a:p>
          <a:p>
            <a:pPr algn="just">
              <a:buNone/>
            </a:pPr>
            <a:r>
              <a:rPr lang="es-ES" sz="2900" dirty="0" smtClean="0"/>
              <a:t>La </a:t>
            </a:r>
            <a:r>
              <a:rPr lang="es-ES" sz="2900" dirty="0"/>
              <a:t>certificación del sistema de gestión de seguridad </a:t>
            </a:r>
            <a:r>
              <a:rPr lang="es-ES" sz="2900" dirty="0" smtClean="0"/>
              <a:t>alimentaria conforme a</a:t>
            </a:r>
          </a:p>
          <a:p>
            <a:pPr algn="just">
              <a:buNone/>
            </a:pPr>
            <a:r>
              <a:rPr lang="es-ES" sz="2900" dirty="0" smtClean="0"/>
              <a:t>los </a:t>
            </a:r>
            <a:r>
              <a:rPr lang="es-ES" sz="2900" dirty="0"/>
              <a:t>requisitos del estándar SQF, aportará los </a:t>
            </a:r>
            <a:r>
              <a:rPr lang="es-ES" sz="2900" dirty="0" smtClean="0"/>
              <a:t>siguientes beneficios </a:t>
            </a:r>
            <a:r>
              <a:rPr lang="es-ES" sz="2900" dirty="0"/>
              <a:t>a </a:t>
            </a:r>
            <a:r>
              <a:rPr lang="es-ES" sz="2900" dirty="0" smtClean="0"/>
              <a:t>su</a:t>
            </a:r>
          </a:p>
          <a:p>
            <a:pPr algn="just">
              <a:buNone/>
            </a:pPr>
            <a:r>
              <a:rPr lang="es-ES" sz="2900" dirty="0" smtClean="0"/>
              <a:t>organización</a:t>
            </a:r>
            <a:r>
              <a:rPr lang="es-ES" sz="2900" dirty="0"/>
              <a:t>: </a:t>
            </a:r>
            <a:endParaRPr lang="es-ES" sz="2900" dirty="0" smtClean="0"/>
          </a:p>
          <a:p>
            <a:pPr algn="just">
              <a:buNone/>
            </a:pPr>
            <a:endParaRPr lang="es-ES" sz="2900" dirty="0"/>
          </a:p>
          <a:p>
            <a:pPr marL="971550" lvl="1" indent="-514350" algn="just">
              <a:buClr>
                <a:schemeClr val="accent6">
                  <a:lumMod val="75000"/>
                </a:schemeClr>
              </a:buClr>
              <a:buFont typeface="+mj-lt"/>
              <a:buAutoNum type="arabicPeriod"/>
            </a:pPr>
            <a:r>
              <a:rPr lang="es-ES" sz="2900" dirty="0"/>
              <a:t>Mejora el sistema de gestión de seguridad alimentaria de la organización e incrementa la seguridad de los productos </a:t>
            </a:r>
            <a:r>
              <a:rPr lang="es-ES" sz="2900" dirty="0" smtClean="0"/>
              <a:t>elaborados</a:t>
            </a:r>
            <a:endParaRPr lang="es-ES" sz="2900" dirty="0"/>
          </a:p>
          <a:p>
            <a:pPr marL="971550" lvl="1" indent="-514350" algn="just">
              <a:buClr>
                <a:schemeClr val="accent6">
                  <a:lumMod val="75000"/>
                </a:schemeClr>
              </a:buClr>
              <a:buFont typeface="+mj-lt"/>
              <a:buAutoNum type="arabicPeriod"/>
            </a:pPr>
            <a:r>
              <a:rPr lang="es-ES" sz="2900" dirty="0"/>
              <a:t>Demuestra el compromiso de la organización para producir y comercializar alimentos </a:t>
            </a:r>
            <a:r>
              <a:rPr lang="es-ES" sz="2900" dirty="0" smtClean="0"/>
              <a:t>seguros</a:t>
            </a:r>
            <a:endParaRPr lang="es-ES" sz="2900" dirty="0"/>
          </a:p>
          <a:p>
            <a:pPr marL="971550" lvl="1" indent="-514350" algn="just">
              <a:buClr>
                <a:schemeClr val="accent6">
                  <a:lumMod val="75000"/>
                </a:schemeClr>
              </a:buClr>
              <a:buFont typeface="+mj-lt"/>
              <a:buAutoNum type="arabicPeriod"/>
            </a:pPr>
            <a:r>
              <a:rPr lang="es-ES" sz="2900" dirty="0"/>
              <a:t>Incrementa la confianza </a:t>
            </a:r>
            <a:r>
              <a:rPr lang="es-ES" sz="2900" dirty="0" smtClean="0"/>
              <a:t>de los </a:t>
            </a:r>
            <a:r>
              <a:rPr lang="es-ES" sz="2900" dirty="0"/>
              <a:t>clientes y </a:t>
            </a:r>
            <a:r>
              <a:rPr lang="es-ES" sz="2900" dirty="0" smtClean="0"/>
              <a:t>consumidores</a:t>
            </a:r>
            <a:endParaRPr lang="es-ES" sz="2900" dirty="0"/>
          </a:p>
          <a:p>
            <a:pPr marL="971550" lvl="1" indent="-514350" algn="just">
              <a:buClr>
                <a:schemeClr val="accent6">
                  <a:lumMod val="75000"/>
                </a:schemeClr>
              </a:buClr>
              <a:buFont typeface="+mj-lt"/>
              <a:buAutoNum type="arabicPeriod"/>
            </a:pPr>
            <a:r>
              <a:rPr lang="es-ES" sz="2900" dirty="0"/>
              <a:t>Mejora la imagen corporativa y de marca de la </a:t>
            </a:r>
            <a:r>
              <a:rPr lang="es-ES" sz="2900" dirty="0" smtClean="0"/>
              <a:t>organización</a:t>
            </a:r>
            <a:endParaRPr lang="es-ES" sz="2900" dirty="0"/>
          </a:p>
          <a:p>
            <a:pPr marL="971550" lvl="1" indent="-514350" algn="just">
              <a:buClr>
                <a:schemeClr val="accent6">
                  <a:lumMod val="75000"/>
                </a:schemeClr>
              </a:buClr>
              <a:buFont typeface="+mj-lt"/>
              <a:buAutoNum type="arabicPeriod"/>
            </a:pPr>
            <a:r>
              <a:rPr lang="es-ES" sz="2900" dirty="0"/>
              <a:t>Facilita el acceso a nuevos mercados y nuevos </a:t>
            </a:r>
            <a:r>
              <a:rPr lang="es-ES" sz="2900" dirty="0" smtClean="0"/>
              <a:t>clientes</a:t>
            </a:r>
            <a:endParaRPr lang="es-ES" sz="2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1000"/>
                                        <p:tgtEl>
                                          <p:spTgt spid="3">
                                            <p:txEl>
                                              <p:pRg st="8" end="8"/>
                                            </p:txEl>
                                          </p:spTgt>
                                        </p:tgtEl>
                                      </p:cBhvr>
                                    </p:animEffect>
                                    <p:anim calcmode="lin" valueType="num">
                                      <p:cBhvr>
                                        <p:cTn id="1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box(in)">
                                      <p:cBhvr>
                                        <p:cTn id="24" dur="500"/>
                                        <p:tgtEl>
                                          <p:spTgt spid="3">
                                            <p:txEl>
                                              <p:pRg st="10" end="1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Effect transition="in" filter="slide(fromBottom)">
                                      <p:cBhvr>
                                        <p:cTn id="29" dur="500"/>
                                        <p:tgtEl>
                                          <p:spTgt spid="3">
                                            <p:txEl>
                                              <p:pRg st="11" end="1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 calcmode="lin" valueType="num">
                                      <p:cBhvr additive="base">
                                        <p:cTn id="3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 calcmode="lin" valueType="num">
                                      <p:cBhvr additive="base">
                                        <p:cTn id="40"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 calcmode="lin" valueType="num">
                                      <p:cBhvr additive="base">
                                        <p:cTn id="46"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582594"/>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457200" y="1071546"/>
            <a:ext cx="8229600" cy="5054617"/>
          </a:xfrm>
        </p:spPr>
        <p:txBody>
          <a:bodyPr>
            <a:noAutofit/>
          </a:bodyPr>
          <a:lstStyle/>
          <a:p>
            <a:pPr lvl="1">
              <a:buNone/>
            </a:pPr>
            <a:r>
              <a:rPr lang="es-ES" sz="2000" b="1" dirty="0" smtClean="0">
                <a:solidFill>
                  <a:schemeClr val="bg2">
                    <a:lumMod val="75000"/>
                  </a:schemeClr>
                </a:solidFill>
              </a:rPr>
              <a:t>17.- PROCEDIMIENTO </a:t>
            </a:r>
            <a:r>
              <a:rPr lang="es-ES" sz="2000" b="1" dirty="0">
                <a:solidFill>
                  <a:schemeClr val="bg2">
                    <a:lumMod val="75000"/>
                  </a:schemeClr>
                </a:solidFill>
              </a:rPr>
              <a:t>PARA EL LANZAMIENTO DEL PRODUCTO</a:t>
            </a:r>
            <a:endParaRPr lang="es-ES" sz="2000" dirty="0">
              <a:solidFill>
                <a:schemeClr val="bg2">
                  <a:lumMod val="75000"/>
                </a:schemeClr>
              </a:solidFill>
            </a:endParaRPr>
          </a:p>
          <a:p>
            <a:pPr>
              <a:buNone/>
            </a:pPr>
            <a:endParaRPr lang="es-ES" sz="1800" b="1" dirty="0" smtClean="0"/>
          </a:p>
          <a:p>
            <a:pPr>
              <a:buNone/>
            </a:pPr>
            <a:r>
              <a:rPr lang="es-ES" sz="1800" b="1" i="1" dirty="0"/>
              <a:t>	</a:t>
            </a:r>
            <a:r>
              <a:rPr lang="es-EC" sz="1800" b="1" i="1" u="sng" dirty="0" smtClean="0"/>
              <a:t>OBJETIVO</a:t>
            </a:r>
            <a:endParaRPr lang="es-ES" sz="1800" dirty="0"/>
          </a:p>
          <a:p>
            <a:pPr lvl="1"/>
            <a:r>
              <a:rPr lang="es-EC" sz="1800" dirty="0"/>
              <a:t>Definir las responsabilidades y protocolos para la salida de producto terminado para asegurar que se cumple con los requisitos regulatorios y del </a:t>
            </a:r>
            <a:r>
              <a:rPr lang="es-EC" sz="1800" dirty="0" smtClean="0"/>
              <a:t>cliente</a:t>
            </a:r>
            <a:endParaRPr lang="es-ES" sz="1800" dirty="0" smtClean="0"/>
          </a:p>
          <a:p>
            <a:pPr lvl="1">
              <a:buNone/>
            </a:pPr>
            <a:endParaRPr lang="es-EC" sz="1800" b="1" i="1" u="sng" dirty="0" smtClean="0"/>
          </a:p>
          <a:p>
            <a:pPr lvl="1">
              <a:buNone/>
            </a:pPr>
            <a:r>
              <a:rPr lang="es-EC" sz="1800" b="1" i="1" u="sng" dirty="0" smtClean="0"/>
              <a:t>DESARROLLO</a:t>
            </a:r>
            <a:endParaRPr lang="es-ES" sz="1800" b="1" i="1" u="sng" dirty="0" smtClean="0"/>
          </a:p>
          <a:p>
            <a:pPr lvl="1"/>
            <a:r>
              <a:rPr lang="es-ES" sz="1800" dirty="0" smtClean="0"/>
              <a:t>Para </a:t>
            </a:r>
            <a:r>
              <a:rPr lang="es-ES" sz="1800" dirty="0"/>
              <a:t>la salida del producto, es necesario que se cumpla:</a:t>
            </a:r>
          </a:p>
          <a:p>
            <a:pPr lvl="2"/>
            <a:r>
              <a:rPr lang="es-ES" sz="1800" dirty="0"/>
              <a:t>Especificaciones del cliente: Las especificaciones del cliente están declaradas y aprobadas en las fichas técnicas de producto </a:t>
            </a:r>
            <a:r>
              <a:rPr lang="es-ES" sz="1800" dirty="0" smtClean="0"/>
              <a:t>terminado</a:t>
            </a:r>
            <a:endParaRPr lang="es-ES" sz="1800" dirty="0"/>
          </a:p>
          <a:p>
            <a:pPr lvl="2"/>
            <a:r>
              <a:rPr lang="es-ES" sz="1800" dirty="0"/>
              <a:t>Análisis microbiológicos: Aerobios, </a:t>
            </a:r>
            <a:r>
              <a:rPr lang="es-ES" sz="1800" dirty="0" err="1"/>
              <a:t>Coliformes</a:t>
            </a:r>
            <a:r>
              <a:rPr lang="es-ES" sz="1800" dirty="0"/>
              <a:t> Totales, Salmonella, </a:t>
            </a:r>
            <a:r>
              <a:rPr lang="es-ES" sz="1800" dirty="0" err="1" smtClean="0"/>
              <a:t>EColi</a:t>
            </a:r>
            <a:endParaRPr lang="es-ES" sz="1800" dirty="0"/>
          </a:p>
          <a:p>
            <a:pPr lvl="2"/>
            <a:r>
              <a:rPr lang="es-ES" sz="1800" dirty="0"/>
              <a:t>Muestreos en línea de proceso</a:t>
            </a:r>
          </a:p>
        </p:txBody>
      </p:sp>
      <p:sp>
        <p:nvSpPr>
          <p:cNvPr id="4" name="3 Botón de acción: Hacia atrás o Anterior">
            <a:hlinkClick r:id="rId2" action="ppaction://hlinksldjump" highlightClick="1"/>
          </p:cNvPr>
          <p:cNvSpPr/>
          <p:nvPr/>
        </p:nvSpPr>
        <p:spPr>
          <a:xfrm>
            <a:off x="8001024" y="6143644"/>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96908"/>
          </a:xfrm>
        </p:spPr>
        <p:txBody>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142844" y="1285860"/>
            <a:ext cx="8643998" cy="4840303"/>
          </a:xfrm>
        </p:spPr>
        <p:txBody>
          <a:bodyPr>
            <a:noAutofit/>
          </a:bodyPr>
          <a:lstStyle/>
          <a:p>
            <a:pPr lvl="1">
              <a:buNone/>
            </a:pPr>
            <a:r>
              <a:rPr lang="es-ES" sz="2000" b="1" dirty="0" smtClean="0">
                <a:solidFill>
                  <a:schemeClr val="bg2">
                    <a:lumMod val="75000"/>
                  </a:schemeClr>
                </a:solidFill>
              </a:rPr>
              <a:t>18.-PROCEDIMIENTO </a:t>
            </a:r>
            <a:r>
              <a:rPr lang="es-ES" sz="2000" b="1" dirty="0">
                <a:solidFill>
                  <a:schemeClr val="bg2">
                    <a:lumMod val="75000"/>
                  </a:schemeClr>
                </a:solidFill>
              </a:rPr>
              <a:t>PARA LA ELABORACIÓN Y </a:t>
            </a:r>
            <a:r>
              <a:rPr lang="es-ES" sz="2000" b="1" dirty="0" smtClean="0">
                <a:solidFill>
                  <a:schemeClr val="bg2">
                    <a:lumMod val="75000"/>
                  </a:schemeClr>
                </a:solidFill>
              </a:rPr>
              <a:t>CONTROL DE DOCUMENTOS</a:t>
            </a:r>
            <a:endParaRPr lang="es-ES" sz="2000" dirty="0">
              <a:solidFill>
                <a:schemeClr val="bg2">
                  <a:lumMod val="75000"/>
                </a:schemeClr>
              </a:solidFill>
            </a:endParaRPr>
          </a:p>
          <a:p>
            <a:pPr>
              <a:buNone/>
            </a:pPr>
            <a:endParaRPr lang="es-ES" sz="1800" dirty="0"/>
          </a:p>
          <a:p>
            <a:pPr lvl="2">
              <a:buNone/>
            </a:pPr>
            <a:r>
              <a:rPr lang="es-EC" sz="1800" b="1" i="1" u="sng" dirty="0"/>
              <a:t>OBJETIVO</a:t>
            </a:r>
            <a:endParaRPr lang="es-ES" sz="1800" dirty="0"/>
          </a:p>
          <a:p>
            <a:pPr lvl="2"/>
            <a:r>
              <a:rPr lang="es-ES" sz="1800" dirty="0"/>
              <a:t>Asegurar que los documentos del Sistema de Gestión de Calidad SQF 2000 se elaboran, revisan, aprueban, publican, distribuyen, actualizan y administran de acuerdo a lo especificado en este </a:t>
            </a:r>
            <a:r>
              <a:rPr lang="es-ES" sz="1800" dirty="0" smtClean="0"/>
              <a:t>procedimiento</a:t>
            </a:r>
            <a:endParaRPr lang="es-ES" sz="1800" dirty="0"/>
          </a:p>
          <a:p>
            <a:pPr>
              <a:buNone/>
            </a:pPr>
            <a:endParaRPr lang="es-ES" sz="1800" dirty="0" smtClean="0"/>
          </a:p>
          <a:p>
            <a:pPr>
              <a:buNone/>
            </a:pPr>
            <a:endParaRPr lang="es-ES" sz="1800" dirty="0"/>
          </a:p>
          <a:p>
            <a:pPr lvl="1">
              <a:buNone/>
            </a:pPr>
            <a:r>
              <a:rPr lang="es-ES" sz="2000" b="1" dirty="0" smtClean="0">
                <a:solidFill>
                  <a:schemeClr val="bg2">
                    <a:lumMod val="75000"/>
                  </a:schemeClr>
                </a:solidFill>
              </a:rPr>
              <a:t>19.-PROCEDIMIENTO </a:t>
            </a:r>
            <a:r>
              <a:rPr lang="es-ES" sz="2000" b="1" dirty="0">
                <a:solidFill>
                  <a:schemeClr val="bg2">
                    <a:lumMod val="75000"/>
                  </a:schemeClr>
                </a:solidFill>
              </a:rPr>
              <a:t>PARA TRAZABILIDAD DEL PRODUCTO</a:t>
            </a:r>
            <a:endParaRPr lang="es-ES" sz="2000" dirty="0">
              <a:solidFill>
                <a:schemeClr val="bg2">
                  <a:lumMod val="75000"/>
                </a:schemeClr>
              </a:solidFill>
            </a:endParaRPr>
          </a:p>
          <a:p>
            <a:pPr>
              <a:buNone/>
            </a:pPr>
            <a:endParaRPr lang="es-ES" sz="1800" dirty="0"/>
          </a:p>
          <a:p>
            <a:pPr lvl="2">
              <a:buNone/>
            </a:pPr>
            <a:r>
              <a:rPr lang="es-ES" sz="1800" b="1" i="1" u="sng" dirty="0"/>
              <a:t>OBJETIVO</a:t>
            </a:r>
            <a:endParaRPr lang="es-ES" sz="1800" b="1" dirty="0"/>
          </a:p>
          <a:p>
            <a:pPr lvl="2"/>
            <a:r>
              <a:rPr lang="es-ES" sz="1800" dirty="0"/>
              <a:t>Este Proceso tiene la finalidad de definir la sistemática para la identificación, rastreabilidad y retiro del </a:t>
            </a:r>
            <a:r>
              <a:rPr lang="es-ES" sz="1800" dirty="0" smtClean="0"/>
              <a:t>producto</a:t>
            </a:r>
            <a:endParaRPr lang="es-ES" sz="1800" dirty="0"/>
          </a:p>
          <a:p>
            <a:endParaRPr lang="es-ES" sz="1800" dirty="0"/>
          </a:p>
        </p:txBody>
      </p:sp>
      <p:sp>
        <p:nvSpPr>
          <p:cNvPr id="4" name="3 Botón de acción: Hacia atrás o Anterior">
            <a:hlinkClick r:id="rId2" action="ppaction://hlinksldjump" highlightClick="1"/>
          </p:cNvPr>
          <p:cNvSpPr/>
          <p:nvPr/>
        </p:nvSpPr>
        <p:spPr>
          <a:xfrm>
            <a:off x="8001024" y="6000768"/>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511156"/>
          </a:xfrm>
        </p:spPr>
        <p:txBody>
          <a:bodyPr>
            <a:normAutofit fontScale="90000"/>
          </a:bodyPr>
          <a:lstStyle/>
          <a:p>
            <a:pPr algn="l"/>
            <a:r>
              <a:rPr lang="es-ES" b="1" dirty="0" smtClean="0">
                <a:solidFill>
                  <a:schemeClr val="accent6">
                    <a:lumMod val="75000"/>
                  </a:schemeClr>
                </a:solidFill>
              </a:rPr>
              <a:t>PROCEDIMIENTOS DE CONTROL</a:t>
            </a:r>
            <a:endParaRPr lang="es-ES" dirty="0"/>
          </a:p>
        </p:txBody>
      </p:sp>
      <p:sp>
        <p:nvSpPr>
          <p:cNvPr id="3" name="2 Marcador de contenido"/>
          <p:cNvSpPr>
            <a:spLocks noGrp="1"/>
          </p:cNvSpPr>
          <p:nvPr>
            <p:ph idx="1"/>
          </p:nvPr>
        </p:nvSpPr>
        <p:spPr>
          <a:xfrm>
            <a:off x="457200" y="1142984"/>
            <a:ext cx="8229600" cy="5072098"/>
          </a:xfrm>
        </p:spPr>
        <p:txBody>
          <a:bodyPr>
            <a:normAutofit fontScale="85000" lnSpcReduction="10000"/>
          </a:bodyPr>
          <a:lstStyle/>
          <a:p>
            <a:pPr lvl="3">
              <a:buNone/>
            </a:pPr>
            <a:r>
              <a:rPr lang="es-ES" b="1" dirty="0">
                <a:solidFill>
                  <a:schemeClr val="accent5">
                    <a:lumMod val="75000"/>
                  </a:schemeClr>
                </a:solidFill>
              </a:rPr>
              <a:t>Identificación de producto</a:t>
            </a:r>
            <a:endParaRPr lang="es-ES" sz="3200" b="1" dirty="0">
              <a:solidFill>
                <a:schemeClr val="accent5">
                  <a:lumMod val="75000"/>
                </a:schemeClr>
              </a:solidFill>
            </a:endParaRPr>
          </a:p>
          <a:p>
            <a:pPr lvl="3"/>
            <a:r>
              <a:rPr lang="es-ES" dirty="0"/>
              <a:t>PRODUMAR </a:t>
            </a:r>
            <a:r>
              <a:rPr lang="es-ES" dirty="0" smtClean="0"/>
              <a:t>SA, </a:t>
            </a:r>
            <a:r>
              <a:rPr lang="es-ES" dirty="0"/>
              <a:t>establece los métodos de identificación y marcado con el fin de garantizar la utilización de materiales</a:t>
            </a:r>
            <a:r>
              <a:rPr lang="es-ES" b="1" dirty="0"/>
              <a:t> </a:t>
            </a:r>
            <a:r>
              <a:rPr lang="es-ES" dirty="0"/>
              <a:t>adecuados en todo momento y la trazabilidad en caso de que existan problemas, pudiéndose reconstruir la historia del producto desde el Cliente a la Planta de Fabricación y llegar a los proveedores para encontrar las razones del fallo y evitar su </a:t>
            </a:r>
            <a:r>
              <a:rPr lang="es-ES" dirty="0" smtClean="0"/>
              <a:t>repetición</a:t>
            </a:r>
            <a:endParaRPr lang="es-ES" sz="3200" dirty="0"/>
          </a:p>
          <a:p>
            <a:pPr lvl="3">
              <a:buNone/>
            </a:pPr>
            <a:endParaRPr lang="es-ES" b="1" dirty="0" smtClean="0"/>
          </a:p>
          <a:p>
            <a:pPr lvl="3">
              <a:buNone/>
            </a:pPr>
            <a:r>
              <a:rPr lang="es-ES" b="1" dirty="0" smtClean="0">
                <a:solidFill>
                  <a:schemeClr val="accent5">
                    <a:lumMod val="75000"/>
                  </a:schemeClr>
                </a:solidFill>
              </a:rPr>
              <a:t>Rastreabilidad </a:t>
            </a:r>
            <a:r>
              <a:rPr lang="es-ES" b="1" dirty="0">
                <a:solidFill>
                  <a:schemeClr val="accent5">
                    <a:lumMod val="75000"/>
                  </a:schemeClr>
                </a:solidFill>
              </a:rPr>
              <a:t>del producto</a:t>
            </a:r>
            <a:endParaRPr lang="es-ES" sz="3200" b="1" dirty="0">
              <a:solidFill>
                <a:schemeClr val="accent5">
                  <a:lumMod val="75000"/>
                </a:schemeClr>
              </a:solidFill>
            </a:endParaRPr>
          </a:p>
          <a:p>
            <a:pPr lvl="3"/>
            <a:r>
              <a:rPr lang="es-ES" dirty="0"/>
              <a:t>En Produmar </a:t>
            </a:r>
            <a:r>
              <a:rPr lang="es-ES" dirty="0" smtClean="0"/>
              <a:t>SA, </a:t>
            </a:r>
            <a:r>
              <a:rPr lang="es-ES" dirty="0"/>
              <a:t>la rastreabilidad de las materias primas, se logra a partir de los registros que diariamente completan los responsables de producción encargados de su </a:t>
            </a:r>
            <a:r>
              <a:rPr lang="es-ES" dirty="0" smtClean="0"/>
              <a:t>preparación</a:t>
            </a:r>
            <a:endParaRPr lang="es-ES" sz="3200" dirty="0"/>
          </a:p>
          <a:p>
            <a:pPr lvl="3"/>
            <a:r>
              <a:rPr lang="es-ES" dirty="0"/>
              <a:t>La rastreabilidad del material de empaque y productos químicos, se logra a partir de los registros que diariamente RETIRO DEL PRODUCTO</a:t>
            </a:r>
            <a:endParaRPr lang="es-ES" sz="3200" dirty="0"/>
          </a:p>
          <a:p>
            <a:pPr lvl="3"/>
            <a:r>
              <a:rPr lang="es-ES" dirty="0"/>
              <a:t>En cuanto a los productos frescos de exportación, es la comercializadora externa TROPICAL AQUACULTURE PRODUCTS  quien se encarga de este procedimiento, por lo que este procedimiento no se aplica en este </a:t>
            </a:r>
            <a:r>
              <a:rPr lang="es-ES" dirty="0" smtClean="0"/>
              <a:t>caso </a:t>
            </a:r>
            <a:r>
              <a:rPr lang="es-ES" dirty="0"/>
              <a:t>Los productos frescos de exportación constituyen más del 90 % de nuestra </a:t>
            </a:r>
            <a:r>
              <a:rPr lang="es-ES" dirty="0" smtClean="0"/>
              <a:t>producción</a:t>
            </a:r>
            <a:endParaRPr lang="es-ES" sz="3200" dirty="0"/>
          </a:p>
          <a:p>
            <a:endParaRPr lang="es-ES" dirty="0"/>
          </a:p>
        </p:txBody>
      </p:sp>
      <p:sp>
        <p:nvSpPr>
          <p:cNvPr id="4" name="3 Botón de acción: Hacia atrás o Anterior">
            <a:hlinkClick r:id="rId2" action="ppaction://hlinksldjump" highlightClick="1"/>
          </p:cNvPr>
          <p:cNvSpPr/>
          <p:nvPr/>
        </p:nvSpPr>
        <p:spPr>
          <a:xfrm>
            <a:off x="8001024" y="6215082"/>
            <a:ext cx="928694" cy="500066"/>
          </a:xfrm>
          <a:prstGeom prst="actionButtonBackPrevious">
            <a:avLst/>
          </a:prstGeom>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a:bodyPr>
          <a:lstStyle/>
          <a:p>
            <a:pPr lvl="1" algn="l" rtl="0">
              <a:spcBef>
                <a:spcPct val="0"/>
              </a:spcBef>
            </a:pPr>
            <a:r>
              <a:rPr lang="es-ES" sz="4000" b="1" i="1" kern="1200" dirty="0">
                <a:solidFill>
                  <a:schemeClr val="accent6">
                    <a:lumMod val="75000"/>
                  </a:schemeClr>
                </a:solidFill>
                <a:latin typeface="+mj-lt"/>
                <a:ea typeface="+mj-ea"/>
                <a:cs typeface="+mj-cs"/>
              </a:rPr>
              <a:t>MARCO DE REFERENCIA</a:t>
            </a:r>
          </a:p>
        </p:txBody>
      </p:sp>
      <p:sp>
        <p:nvSpPr>
          <p:cNvPr id="3" name="2 Marcador de contenido"/>
          <p:cNvSpPr>
            <a:spLocks noGrp="1"/>
          </p:cNvSpPr>
          <p:nvPr>
            <p:ph idx="1"/>
          </p:nvPr>
        </p:nvSpPr>
        <p:spPr>
          <a:xfrm>
            <a:off x="457200" y="1214422"/>
            <a:ext cx="8229600" cy="4911741"/>
          </a:xfrm>
        </p:spPr>
        <p:txBody>
          <a:bodyPr>
            <a:normAutofit fontScale="77500" lnSpcReduction="20000"/>
          </a:bodyPr>
          <a:lstStyle/>
          <a:p>
            <a:pPr>
              <a:buNone/>
            </a:pPr>
            <a:r>
              <a:rPr lang="es-ES" sz="2900" b="1" i="1" dirty="0">
                <a:solidFill>
                  <a:schemeClr val="bg2">
                    <a:lumMod val="75000"/>
                  </a:schemeClr>
                </a:solidFill>
                <a:latin typeface="+mj-lt"/>
                <a:ea typeface="+mj-ea"/>
                <a:cs typeface="+mj-cs"/>
              </a:rPr>
              <a:t>Metodología HACCP (</a:t>
            </a:r>
            <a:r>
              <a:rPr lang="es-ES" sz="2900" b="1" i="1" dirty="0" err="1">
                <a:solidFill>
                  <a:schemeClr val="bg2">
                    <a:lumMod val="75000"/>
                  </a:schemeClr>
                </a:solidFill>
                <a:latin typeface="+mj-lt"/>
                <a:ea typeface="+mj-ea"/>
                <a:cs typeface="+mj-cs"/>
              </a:rPr>
              <a:t>Hazard</a:t>
            </a:r>
            <a:r>
              <a:rPr lang="es-ES" sz="2900" b="1" i="1" dirty="0">
                <a:solidFill>
                  <a:schemeClr val="bg2">
                    <a:lumMod val="75000"/>
                  </a:schemeClr>
                </a:solidFill>
                <a:latin typeface="+mj-lt"/>
                <a:ea typeface="+mj-ea"/>
                <a:cs typeface="+mj-cs"/>
              </a:rPr>
              <a:t> </a:t>
            </a:r>
            <a:r>
              <a:rPr lang="es-ES" sz="2900" b="1" i="1" dirty="0" err="1">
                <a:solidFill>
                  <a:schemeClr val="bg2">
                    <a:lumMod val="75000"/>
                  </a:schemeClr>
                </a:solidFill>
                <a:latin typeface="+mj-lt"/>
                <a:ea typeface="+mj-ea"/>
                <a:cs typeface="+mj-cs"/>
              </a:rPr>
              <a:t>Analysis</a:t>
            </a:r>
            <a:r>
              <a:rPr lang="es-ES" sz="2900" b="1" i="1" dirty="0">
                <a:solidFill>
                  <a:schemeClr val="bg2">
                    <a:lumMod val="75000"/>
                  </a:schemeClr>
                </a:solidFill>
                <a:latin typeface="+mj-lt"/>
                <a:ea typeface="+mj-ea"/>
                <a:cs typeface="+mj-cs"/>
              </a:rPr>
              <a:t> &amp; </a:t>
            </a:r>
            <a:r>
              <a:rPr lang="es-ES" sz="2900" b="1" i="1" dirty="0" err="1">
                <a:solidFill>
                  <a:schemeClr val="bg2">
                    <a:lumMod val="75000"/>
                  </a:schemeClr>
                </a:solidFill>
                <a:latin typeface="+mj-lt"/>
                <a:ea typeface="+mj-ea"/>
                <a:cs typeface="+mj-cs"/>
              </a:rPr>
              <a:t>Critical</a:t>
            </a:r>
            <a:r>
              <a:rPr lang="es-ES" sz="2900" b="1" i="1" dirty="0">
                <a:solidFill>
                  <a:schemeClr val="bg2">
                    <a:lumMod val="75000"/>
                  </a:schemeClr>
                </a:solidFill>
                <a:latin typeface="+mj-lt"/>
                <a:ea typeface="+mj-ea"/>
                <a:cs typeface="+mj-cs"/>
              </a:rPr>
              <a:t> Control </a:t>
            </a:r>
            <a:r>
              <a:rPr lang="es-ES" sz="2900" b="1" i="1" dirty="0" err="1">
                <a:solidFill>
                  <a:schemeClr val="bg2">
                    <a:lumMod val="75000"/>
                  </a:schemeClr>
                </a:solidFill>
                <a:latin typeface="+mj-lt"/>
                <a:ea typeface="+mj-ea"/>
                <a:cs typeface="+mj-cs"/>
              </a:rPr>
              <a:t>Points</a:t>
            </a:r>
            <a:r>
              <a:rPr lang="es-ES" sz="2900" b="1" i="1" dirty="0">
                <a:solidFill>
                  <a:schemeClr val="bg2">
                    <a:lumMod val="75000"/>
                  </a:schemeClr>
                </a:solidFill>
                <a:latin typeface="+mj-lt"/>
                <a:ea typeface="+mj-ea"/>
                <a:cs typeface="+mj-cs"/>
              </a:rPr>
              <a:t>) </a:t>
            </a:r>
            <a:endParaRPr lang="es-ES" sz="2900" b="1" i="1" dirty="0" smtClean="0">
              <a:solidFill>
                <a:schemeClr val="bg2">
                  <a:lumMod val="75000"/>
                </a:schemeClr>
              </a:solidFill>
              <a:latin typeface="+mj-lt"/>
              <a:ea typeface="+mj-ea"/>
              <a:cs typeface="+mj-cs"/>
            </a:endParaRPr>
          </a:p>
          <a:p>
            <a:pPr>
              <a:buNone/>
            </a:pPr>
            <a:endParaRPr lang="es-ES" sz="2400" b="1" i="1" dirty="0">
              <a:solidFill>
                <a:schemeClr val="accent6">
                  <a:lumMod val="75000"/>
                </a:schemeClr>
              </a:solidFill>
              <a:latin typeface="+mj-lt"/>
              <a:ea typeface="+mj-ea"/>
              <a:cs typeface="+mj-cs"/>
            </a:endParaRPr>
          </a:p>
          <a:p>
            <a:pPr>
              <a:buNone/>
            </a:pPr>
            <a:r>
              <a:rPr lang="es-ES" sz="2600" dirty="0" smtClean="0"/>
              <a:t>HACCP es una propuesta sistemática enfocada hacia  la higiene y</a:t>
            </a:r>
          </a:p>
          <a:p>
            <a:pPr>
              <a:buNone/>
            </a:pPr>
            <a:r>
              <a:rPr lang="es-ES" sz="2600" dirty="0" smtClean="0"/>
              <a:t>seguridad de los alimentos que se ordena de la siguiente manera: </a:t>
            </a:r>
          </a:p>
          <a:p>
            <a:pPr>
              <a:buNone/>
            </a:pPr>
            <a:endParaRPr lang="es-ES" sz="2900" dirty="0" smtClean="0"/>
          </a:p>
          <a:p>
            <a:pPr marL="914400" lvl="1" indent="-457200">
              <a:buClr>
                <a:schemeClr val="accent6">
                  <a:lumMod val="75000"/>
                </a:schemeClr>
              </a:buClr>
              <a:buFont typeface="+mj-lt"/>
              <a:buAutoNum type="arabicPeriod"/>
            </a:pPr>
            <a:r>
              <a:rPr lang="es-ES" sz="2300" dirty="0" smtClean="0"/>
              <a:t>Llevar a cabo un análisis de riesgos: Pasos dentro del proceso donde se evidencian posibilidades de   un riesgo significativo </a:t>
            </a:r>
          </a:p>
          <a:p>
            <a:pPr marL="914400" lvl="1" indent="-457200">
              <a:buClr>
                <a:schemeClr val="accent6">
                  <a:lumMod val="75000"/>
                </a:schemeClr>
              </a:buClr>
              <a:buFont typeface="+mj-lt"/>
              <a:buAutoNum type="arabicPeriod"/>
            </a:pPr>
            <a:r>
              <a:rPr lang="es-ES" sz="2300" dirty="0" smtClean="0"/>
              <a:t>Identificar los puntos críticos de control dentro del proceso</a:t>
            </a:r>
          </a:p>
          <a:p>
            <a:pPr marL="914400" lvl="1" indent="-457200">
              <a:buClr>
                <a:schemeClr val="accent6">
                  <a:lumMod val="75000"/>
                </a:schemeClr>
              </a:buClr>
              <a:buFont typeface="+mj-lt"/>
              <a:buAutoNum type="arabicPeriod"/>
            </a:pPr>
            <a:r>
              <a:rPr lang="es-ES" sz="2300" dirty="0" smtClean="0"/>
              <a:t>Establecer límites críticos para cada medida preventiva asociada con los puntos críticos de control </a:t>
            </a:r>
          </a:p>
          <a:p>
            <a:pPr marL="914400" lvl="1" indent="-457200">
              <a:buClr>
                <a:schemeClr val="accent6">
                  <a:lumMod val="75000"/>
                </a:schemeClr>
              </a:buClr>
              <a:buFont typeface="+mj-lt"/>
              <a:buAutoNum type="arabicPeriod"/>
            </a:pPr>
            <a:r>
              <a:rPr lang="es-ES" sz="2300" dirty="0" smtClean="0"/>
              <a:t>Establecer requerimientos y controles de   monitoreo </a:t>
            </a:r>
          </a:p>
          <a:p>
            <a:pPr marL="914400" lvl="1" indent="-457200">
              <a:buClr>
                <a:schemeClr val="accent6">
                  <a:lumMod val="75000"/>
                </a:schemeClr>
              </a:buClr>
              <a:buFont typeface="+mj-lt"/>
              <a:buAutoNum type="arabicPeriod"/>
            </a:pPr>
            <a:r>
              <a:rPr lang="es-ES" sz="2300" dirty="0" smtClean="0"/>
              <a:t>Implantar un sistema de acciones que permita corregir desviaciones del límite crítico de control establecido </a:t>
            </a:r>
          </a:p>
          <a:p>
            <a:pPr marL="914400" lvl="1" indent="-457200">
              <a:buClr>
                <a:schemeClr val="accent6">
                  <a:lumMod val="75000"/>
                </a:schemeClr>
              </a:buClr>
              <a:buFont typeface="+mj-lt"/>
              <a:buAutoNum type="arabicPeriod"/>
            </a:pPr>
            <a:r>
              <a:rPr lang="es-ES" sz="2300" dirty="0" smtClean="0"/>
              <a:t>Implantar un sistema de registros dentro del proceso que permita evidenciar y documentar el sistema HACCP </a:t>
            </a:r>
          </a:p>
          <a:p>
            <a:pPr marL="914400" lvl="1" indent="-457200">
              <a:buClr>
                <a:schemeClr val="accent6">
                  <a:lumMod val="75000"/>
                </a:schemeClr>
              </a:buClr>
              <a:buFont typeface="+mj-lt"/>
              <a:buAutoNum type="arabicPeriod"/>
            </a:pPr>
            <a:r>
              <a:rPr lang="es-ES" sz="2300" dirty="0" smtClean="0"/>
              <a:t>Establecer procedimientos que permitan evidenciar que el sistema HACCP   está   en uso</a:t>
            </a:r>
          </a:p>
          <a:p>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654032"/>
          </a:xfrm>
        </p:spPr>
        <p:txBody>
          <a:bodyPr>
            <a:normAutofit fontScale="90000"/>
          </a:bodyPr>
          <a:lstStyle/>
          <a:p>
            <a:pPr lvl="0" algn="l"/>
            <a:r>
              <a:rPr lang="es-EC" sz="4000" b="1" dirty="0">
                <a:solidFill>
                  <a:schemeClr val="accent6">
                    <a:lumMod val="75000"/>
                  </a:schemeClr>
                </a:solidFill>
              </a:rPr>
              <a:t>DISEÑO METODOLÓGICO</a:t>
            </a:r>
            <a:endParaRPr lang="es-ES" sz="4000" b="1" dirty="0">
              <a:solidFill>
                <a:schemeClr val="accent6">
                  <a:lumMod val="75000"/>
                </a:schemeClr>
              </a:solidFill>
            </a:endParaRPr>
          </a:p>
        </p:txBody>
      </p:sp>
      <p:sp>
        <p:nvSpPr>
          <p:cNvPr id="3" name="2 Marcador de contenido"/>
          <p:cNvSpPr>
            <a:spLocks noGrp="1"/>
          </p:cNvSpPr>
          <p:nvPr>
            <p:ph idx="1"/>
          </p:nvPr>
        </p:nvSpPr>
        <p:spPr>
          <a:xfrm>
            <a:off x="457200" y="1214422"/>
            <a:ext cx="8229600" cy="4911741"/>
          </a:xfrm>
        </p:spPr>
        <p:txBody>
          <a:bodyPr>
            <a:normAutofit fontScale="62500" lnSpcReduction="20000"/>
          </a:bodyPr>
          <a:lstStyle/>
          <a:p>
            <a:pPr>
              <a:buNone/>
            </a:pPr>
            <a:r>
              <a:rPr lang="es-EC" b="1" dirty="0">
                <a:solidFill>
                  <a:schemeClr val="bg2">
                    <a:lumMod val="75000"/>
                  </a:schemeClr>
                </a:solidFill>
              </a:rPr>
              <a:t>Etapa 1: Análisis de la situación actual de la organización	</a:t>
            </a:r>
            <a:endParaRPr lang="es-ES" dirty="0">
              <a:solidFill>
                <a:schemeClr val="bg2">
                  <a:lumMod val="75000"/>
                </a:schemeClr>
              </a:solidFill>
            </a:endParaRPr>
          </a:p>
          <a:p>
            <a:pPr lvl="1">
              <a:buClr>
                <a:schemeClr val="accent6">
                  <a:lumMod val="75000"/>
                </a:schemeClr>
              </a:buClr>
              <a:buNone/>
            </a:pPr>
            <a:r>
              <a:rPr lang="es-EC" b="1" i="1" u="sng" dirty="0" smtClean="0"/>
              <a:t>Objetivo</a:t>
            </a:r>
            <a:r>
              <a:rPr lang="es-EC" b="1" dirty="0" smtClean="0"/>
              <a:t> </a:t>
            </a:r>
          </a:p>
          <a:p>
            <a:pPr lvl="1">
              <a:buClr>
                <a:schemeClr val="accent6">
                  <a:lumMod val="75000"/>
                </a:schemeClr>
              </a:buClr>
              <a:buFont typeface="Wingdings" pitchFamily="2" charset="2"/>
              <a:buChar char="q"/>
            </a:pPr>
            <a:r>
              <a:rPr lang="es-EC" dirty="0" smtClean="0"/>
              <a:t>Identificación </a:t>
            </a:r>
            <a:r>
              <a:rPr lang="es-EC" dirty="0"/>
              <a:t>de fortalezas, amenazas, oportunidades y debilidades de la </a:t>
            </a:r>
            <a:r>
              <a:rPr lang="es-EC" dirty="0" smtClean="0"/>
              <a:t>organización</a:t>
            </a:r>
            <a:endParaRPr lang="es-ES" dirty="0"/>
          </a:p>
          <a:p>
            <a:pPr lvl="1">
              <a:buClr>
                <a:schemeClr val="accent6">
                  <a:lumMod val="75000"/>
                </a:schemeClr>
              </a:buClr>
              <a:buNone/>
            </a:pPr>
            <a:r>
              <a:rPr lang="es-EC" b="1" i="1" u="sng" dirty="0"/>
              <a:t>Actividades a realizar</a:t>
            </a:r>
            <a:endParaRPr lang="es-ES" dirty="0"/>
          </a:p>
          <a:p>
            <a:pPr lvl="1">
              <a:buClr>
                <a:schemeClr val="accent6">
                  <a:lumMod val="75000"/>
                </a:schemeClr>
              </a:buClr>
              <a:buFont typeface="Wingdings" pitchFamily="2" charset="2"/>
              <a:buChar char="q"/>
            </a:pPr>
            <a:r>
              <a:rPr lang="es-EC" dirty="0"/>
              <a:t>La verificación del cumplimiento actual de los procesos en base a los requerimientos de la Norma SQF </a:t>
            </a:r>
            <a:r>
              <a:rPr lang="es-EC" dirty="0" smtClean="0"/>
              <a:t>2000</a:t>
            </a:r>
            <a:endParaRPr lang="es-ES" dirty="0"/>
          </a:p>
          <a:p>
            <a:pPr lvl="1">
              <a:buClr>
                <a:schemeClr val="accent6">
                  <a:lumMod val="75000"/>
                </a:schemeClr>
              </a:buClr>
              <a:buFont typeface="Wingdings" pitchFamily="2" charset="2"/>
              <a:buChar char="q"/>
            </a:pPr>
            <a:r>
              <a:rPr lang="es-EC" dirty="0"/>
              <a:t>Ejecución de un análisis </a:t>
            </a:r>
            <a:r>
              <a:rPr lang="es-EC" dirty="0" smtClean="0"/>
              <a:t>FODA</a:t>
            </a:r>
            <a:endParaRPr lang="es-ES" dirty="0"/>
          </a:p>
          <a:p>
            <a:pPr>
              <a:buNone/>
            </a:pPr>
            <a:endParaRPr lang="es-EC" b="1" dirty="0" smtClean="0"/>
          </a:p>
          <a:p>
            <a:pPr>
              <a:buNone/>
            </a:pPr>
            <a:r>
              <a:rPr lang="es-EC" b="1" dirty="0" smtClean="0">
                <a:solidFill>
                  <a:schemeClr val="bg2">
                    <a:lumMod val="75000"/>
                  </a:schemeClr>
                </a:solidFill>
              </a:rPr>
              <a:t>Etapa </a:t>
            </a:r>
            <a:r>
              <a:rPr lang="es-EC" b="1" dirty="0">
                <a:solidFill>
                  <a:schemeClr val="bg2">
                    <a:lumMod val="75000"/>
                  </a:schemeClr>
                </a:solidFill>
              </a:rPr>
              <a:t>2: Determinación de necesidades de documentación</a:t>
            </a:r>
            <a:endParaRPr lang="es-ES" dirty="0">
              <a:solidFill>
                <a:schemeClr val="bg2">
                  <a:lumMod val="75000"/>
                </a:schemeClr>
              </a:solidFill>
            </a:endParaRPr>
          </a:p>
          <a:p>
            <a:pPr lvl="1">
              <a:buClr>
                <a:schemeClr val="accent6">
                  <a:lumMod val="75000"/>
                </a:schemeClr>
              </a:buClr>
              <a:buNone/>
            </a:pPr>
            <a:r>
              <a:rPr lang="es-EC" b="1" i="1" u="sng" dirty="0" smtClean="0"/>
              <a:t>Objetivo</a:t>
            </a:r>
            <a:r>
              <a:rPr lang="es-EC" dirty="0" smtClean="0"/>
              <a:t> </a:t>
            </a:r>
          </a:p>
          <a:p>
            <a:pPr lvl="1">
              <a:buClr>
                <a:schemeClr val="accent6">
                  <a:lumMod val="75000"/>
                </a:schemeClr>
              </a:buClr>
              <a:buFont typeface="Wingdings" pitchFamily="2" charset="2"/>
              <a:buChar char="q"/>
            </a:pPr>
            <a:r>
              <a:rPr lang="es-EC" dirty="0" smtClean="0"/>
              <a:t>Establecer </a:t>
            </a:r>
            <a:r>
              <a:rPr lang="es-EC" dirty="0"/>
              <a:t>cuáles son los documentos que la organización necesita para lograr el control de los </a:t>
            </a:r>
            <a:r>
              <a:rPr lang="es-EC" dirty="0" smtClean="0"/>
              <a:t>procesos</a:t>
            </a:r>
            <a:endParaRPr lang="es-ES" dirty="0"/>
          </a:p>
          <a:p>
            <a:pPr lvl="1">
              <a:buClr>
                <a:schemeClr val="accent6">
                  <a:lumMod val="75000"/>
                </a:schemeClr>
              </a:buClr>
              <a:buNone/>
            </a:pPr>
            <a:r>
              <a:rPr lang="es-EC" b="1" i="1" u="sng" dirty="0"/>
              <a:t>Actividades a realizar</a:t>
            </a:r>
            <a:endParaRPr lang="es-ES" dirty="0"/>
          </a:p>
          <a:p>
            <a:pPr lvl="1">
              <a:buClr>
                <a:schemeClr val="accent6">
                  <a:lumMod val="75000"/>
                </a:schemeClr>
              </a:buClr>
              <a:buFont typeface="Wingdings" pitchFamily="2" charset="2"/>
              <a:buChar char="q"/>
            </a:pPr>
            <a:r>
              <a:rPr lang="es-EC" dirty="0"/>
              <a:t>Determinar mediante el análisis de la norma SQF 2000 los documentos aplicables al sistema de la </a:t>
            </a:r>
            <a:r>
              <a:rPr lang="es-EC" dirty="0" smtClean="0"/>
              <a:t>organización</a:t>
            </a:r>
            <a:endParaRPr lang="es-ES" dirty="0"/>
          </a:p>
          <a:p>
            <a:pPr lvl="1">
              <a:buClr>
                <a:schemeClr val="accent6">
                  <a:lumMod val="75000"/>
                </a:schemeClr>
              </a:buClr>
              <a:buFont typeface="Wingdings" pitchFamily="2" charset="2"/>
              <a:buChar char="q"/>
            </a:pPr>
            <a:r>
              <a:rPr lang="es-EC" dirty="0"/>
              <a:t>Identificar los requisitos legales que debe cumplir la organización como parte del sector </a:t>
            </a:r>
            <a:r>
              <a:rPr lang="es-EC" dirty="0" smtClean="0"/>
              <a:t>acuícola</a:t>
            </a:r>
            <a:endParaRPr lang="es-ES" dirty="0"/>
          </a:p>
          <a:p>
            <a:endParaRPr lang="es-E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heckerboard(across)">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1000"/>
                                        <p:tgtEl>
                                          <p:spTgt spid="3">
                                            <p:txEl>
                                              <p:pRg st="11" end="11"/>
                                            </p:txEl>
                                          </p:spTgt>
                                        </p:tgtEl>
                                      </p:cBhvr>
                                    </p:animEffect>
                                    <p:anim calcmode="lin" valueType="num">
                                      <p:cBhvr>
                                        <p:cTn id="5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1" presetID="47" presetClass="entr" presetSubtype="0"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42984"/>
            <a:ext cx="8229600" cy="4983179"/>
          </a:xfrm>
        </p:spPr>
        <p:txBody>
          <a:bodyPr>
            <a:normAutofit fontScale="62500" lnSpcReduction="20000"/>
          </a:bodyPr>
          <a:lstStyle/>
          <a:p>
            <a:pPr>
              <a:buNone/>
            </a:pPr>
            <a:r>
              <a:rPr lang="es-EC" b="1" dirty="0">
                <a:solidFill>
                  <a:schemeClr val="bg2">
                    <a:lumMod val="75000"/>
                  </a:schemeClr>
                </a:solidFill>
              </a:rPr>
              <a:t>Etapa 3: Diagnóstico de la situación actual de la documentación </a:t>
            </a:r>
            <a:r>
              <a:rPr lang="es-EC" b="1" dirty="0" smtClean="0">
                <a:solidFill>
                  <a:schemeClr val="bg2">
                    <a:lumMod val="75000"/>
                  </a:schemeClr>
                </a:solidFill>
              </a:rPr>
              <a:t>de</a:t>
            </a:r>
          </a:p>
          <a:p>
            <a:pPr>
              <a:buNone/>
            </a:pPr>
            <a:r>
              <a:rPr lang="es-EC" b="1" dirty="0" smtClean="0">
                <a:solidFill>
                  <a:schemeClr val="bg2">
                    <a:lumMod val="75000"/>
                  </a:schemeClr>
                </a:solidFill>
              </a:rPr>
              <a:t>Produmar SA</a:t>
            </a:r>
            <a:endParaRPr lang="es-ES" dirty="0">
              <a:solidFill>
                <a:schemeClr val="bg2">
                  <a:lumMod val="75000"/>
                </a:schemeClr>
              </a:solidFill>
            </a:endParaRPr>
          </a:p>
          <a:p>
            <a:pPr lvl="1">
              <a:buClr>
                <a:schemeClr val="accent6">
                  <a:lumMod val="75000"/>
                </a:schemeClr>
              </a:buClr>
              <a:buNone/>
            </a:pPr>
            <a:r>
              <a:rPr lang="es-EC" b="1" i="1" u="sng" dirty="0" smtClean="0"/>
              <a:t>Objetivo</a:t>
            </a:r>
          </a:p>
          <a:p>
            <a:pPr lvl="1">
              <a:buClr>
                <a:schemeClr val="accent6">
                  <a:lumMod val="75000"/>
                </a:schemeClr>
              </a:buClr>
              <a:buFont typeface="Wingdings" pitchFamily="2" charset="2"/>
              <a:buChar char="q"/>
            </a:pPr>
            <a:r>
              <a:rPr lang="es-EC" dirty="0" smtClean="0"/>
              <a:t> </a:t>
            </a:r>
            <a:r>
              <a:rPr lang="es-EC" dirty="0"/>
              <a:t>Identificar el estado actual de la documentación de la empresa para analizar su grado de cumplimiento frente a las </a:t>
            </a:r>
            <a:r>
              <a:rPr lang="es-EC" dirty="0" smtClean="0"/>
              <a:t>necesidades </a:t>
            </a:r>
            <a:endParaRPr lang="es-ES" dirty="0"/>
          </a:p>
          <a:p>
            <a:pPr lvl="1">
              <a:buClr>
                <a:schemeClr val="accent6">
                  <a:lumMod val="75000"/>
                </a:schemeClr>
              </a:buClr>
              <a:buNone/>
            </a:pPr>
            <a:r>
              <a:rPr lang="es-EC" b="1" i="1" u="sng" dirty="0"/>
              <a:t>Actividades a realizar</a:t>
            </a:r>
            <a:endParaRPr lang="es-ES" dirty="0"/>
          </a:p>
          <a:p>
            <a:pPr lvl="1">
              <a:buClr>
                <a:schemeClr val="accent6">
                  <a:lumMod val="75000"/>
                </a:schemeClr>
              </a:buClr>
              <a:buFont typeface="Wingdings" pitchFamily="2" charset="2"/>
              <a:buChar char="q"/>
            </a:pPr>
            <a:r>
              <a:rPr lang="es-EC" dirty="0"/>
              <a:t>Elaborar y ejecutar el  cronograma de </a:t>
            </a:r>
            <a:r>
              <a:rPr lang="es-EC" dirty="0" smtClean="0"/>
              <a:t>diagnóstico</a:t>
            </a:r>
            <a:endParaRPr lang="es-ES" dirty="0"/>
          </a:p>
          <a:p>
            <a:pPr lvl="1">
              <a:buClr>
                <a:schemeClr val="accent6">
                  <a:lumMod val="75000"/>
                </a:schemeClr>
              </a:buClr>
              <a:buFont typeface="Wingdings" pitchFamily="2" charset="2"/>
              <a:buChar char="q"/>
            </a:pPr>
            <a:r>
              <a:rPr lang="es-EC" dirty="0"/>
              <a:t>Realizar el informe de </a:t>
            </a:r>
            <a:r>
              <a:rPr lang="es-EC" dirty="0" smtClean="0"/>
              <a:t>diagnóstico</a:t>
            </a:r>
            <a:endParaRPr lang="es-ES" dirty="0"/>
          </a:p>
          <a:p>
            <a:pPr lvl="1">
              <a:buClr>
                <a:schemeClr val="accent6">
                  <a:lumMod val="75000"/>
                </a:schemeClr>
              </a:buClr>
              <a:buFont typeface="Wingdings" pitchFamily="2" charset="2"/>
              <a:buChar char="q"/>
            </a:pPr>
            <a:r>
              <a:rPr lang="es-EC" dirty="0"/>
              <a:t>Establecimiento de un plan de acciones para erradicar las deficiencias de la </a:t>
            </a:r>
            <a:r>
              <a:rPr lang="es-EC" dirty="0" smtClean="0"/>
              <a:t>documentación</a:t>
            </a:r>
            <a:endParaRPr lang="es-ES" dirty="0"/>
          </a:p>
          <a:p>
            <a:pPr>
              <a:buNone/>
            </a:pPr>
            <a:endParaRPr lang="es-EC" b="1" dirty="0" smtClean="0"/>
          </a:p>
          <a:p>
            <a:pPr>
              <a:buNone/>
            </a:pPr>
            <a:r>
              <a:rPr lang="es-EC" b="1" dirty="0" smtClean="0">
                <a:solidFill>
                  <a:schemeClr val="bg2">
                    <a:lumMod val="75000"/>
                  </a:schemeClr>
                </a:solidFill>
              </a:rPr>
              <a:t>Etapa </a:t>
            </a:r>
            <a:r>
              <a:rPr lang="es-EC" b="1" dirty="0">
                <a:solidFill>
                  <a:schemeClr val="bg2">
                    <a:lumMod val="75000"/>
                  </a:schemeClr>
                </a:solidFill>
              </a:rPr>
              <a:t>4: Diseño del Sistema Documental </a:t>
            </a:r>
            <a:endParaRPr lang="es-EC" b="1" dirty="0" smtClean="0">
              <a:solidFill>
                <a:schemeClr val="bg2">
                  <a:lumMod val="75000"/>
                </a:schemeClr>
              </a:solidFill>
            </a:endParaRPr>
          </a:p>
          <a:p>
            <a:pPr lvl="1">
              <a:buClr>
                <a:schemeClr val="accent6">
                  <a:lumMod val="75000"/>
                </a:schemeClr>
              </a:buClr>
              <a:buNone/>
            </a:pPr>
            <a:r>
              <a:rPr lang="es-EC" sz="2900" b="1" i="1" u="sng" dirty="0" smtClean="0"/>
              <a:t>Objetivo </a:t>
            </a:r>
          </a:p>
          <a:p>
            <a:pPr lvl="1">
              <a:buClr>
                <a:schemeClr val="accent6">
                  <a:lumMod val="75000"/>
                </a:schemeClr>
              </a:buClr>
              <a:buFont typeface="Wingdings" pitchFamily="2" charset="2"/>
              <a:buChar char="q"/>
            </a:pPr>
            <a:r>
              <a:rPr lang="es-EC" sz="2700" dirty="0"/>
              <a:t>Especificar los elementos necesarios para la elaboración de la documentación del sistema de Gestión de Calidad</a:t>
            </a:r>
            <a:endParaRPr lang="es-ES" sz="2700" dirty="0"/>
          </a:p>
          <a:p>
            <a:pPr lvl="1">
              <a:buClr>
                <a:schemeClr val="accent6">
                  <a:lumMod val="75000"/>
                </a:schemeClr>
              </a:buClr>
              <a:buNone/>
            </a:pPr>
            <a:r>
              <a:rPr lang="es-EC" sz="2900" b="1" i="1" u="sng" dirty="0" smtClean="0"/>
              <a:t>Actividades </a:t>
            </a:r>
            <a:r>
              <a:rPr lang="es-EC" sz="2900" b="1" i="1" u="sng" dirty="0"/>
              <a:t>a realizar</a:t>
            </a:r>
            <a:endParaRPr lang="es-ES" sz="2900" b="1" i="1" u="sng" dirty="0"/>
          </a:p>
          <a:p>
            <a:pPr lvl="1">
              <a:buClr>
                <a:schemeClr val="accent6">
                  <a:lumMod val="75000"/>
                </a:schemeClr>
              </a:buClr>
              <a:buFont typeface="Wingdings" pitchFamily="2" charset="2"/>
              <a:buChar char="q"/>
            </a:pPr>
            <a:r>
              <a:rPr lang="es-EC" sz="2700" dirty="0"/>
              <a:t>Definir el plan de elaboración de la documentación</a:t>
            </a:r>
            <a:endParaRPr lang="es-ES" sz="2700" dirty="0"/>
          </a:p>
          <a:p>
            <a:pPr lvl="1">
              <a:buClr>
                <a:schemeClr val="accent6">
                  <a:lumMod val="75000"/>
                </a:schemeClr>
              </a:buClr>
              <a:buFont typeface="Wingdings" pitchFamily="2" charset="2"/>
              <a:buChar char="q"/>
            </a:pPr>
            <a:r>
              <a:rPr lang="es-EC" sz="2700" dirty="0"/>
              <a:t>Establecer el  formato y estructura de los manuales</a:t>
            </a:r>
            <a:endParaRPr lang="es-ES" sz="2700" dirty="0"/>
          </a:p>
          <a:p>
            <a:endParaRPr lang="es-ES" dirty="0"/>
          </a:p>
        </p:txBody>
      </p:sp>
      <p:sp>
        <p:nvSpPr>
          <p:cNvPr id="5" name="1 Título"/>
          <p:cNvSpPr>
            <a:spLocks noGrp="1"/>
          </p:cNvSpPr>
          <p:nvPr>
            <p:ph type="title"/>
          </p:nvPr>
        </p:nvSpPr>
        <p:spPr>
          <a:xfrm>
            <a:off x="457200" y="274638"/>
            <a:ext cx="7758138" cy="725470"/>
          </a:xfrm>
        </p:spPr>
        <p:txBody>
          <a:bodyPr>
            <a:normAutofit/>
          </a:bodyPr>
          <a:lstStyle/>
          <a:p>
            <a:pPr lvl="0" algn="l"/>
            <a:r>
              <a:rPr lang="es-EC" sz="4000" b="1" dirty="0">
                <a:solidFill>
                  <a:schemeClr val="accent6">
                    <a:lumMod val="75000"/>
                  </a:schemeClr>
                </a:solidFill>
              </a:rPr>
              <a:t>DISEÑO METODOLÓGICO</a:t>
            </a:r>
            <a:endParaRPr lang="es-ES" sz="4000" b="1" dirty="0">
              <a:solidFill>
                <a:schemeClr val="accent6">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linds(horizontal)">
                                      <p:cBhvr>
                                        <p:cTn id="41" dur="500"/>
                                        <p:tgtEl>
                                          <p:spTgt spid="3">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1000"/>
                                        <p:tgtEl>
                                          <p:spTgt spid="3">
                                            <p:txEl>
                                              <p:pRg st="10" end="10"/>
                                            </p:txEl>
                                          </p:spTgt>
                                        </p:tgtEl>
                                      </p:cBhvr>
                                    </p:animEffect>
                                    <p:anim calcmode="lin" valueType="num">
                                      <p:cBhvr>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1000"/>
                                        <p:tgtEl>
                                          <p:spTgt spid="3">
                                            <p:txEl>
                                              <p:pRg st="11" end="11"/>
                                            </p:txEl>
                                          </p:spTgt>
                                        </p:tgtEl>
                                      </p:cBhvr>
                                    </p:animEffect>
                                    <p:anim calcmode="lin" valueType="num">
                                      <p:cBhvr>
                                        <p:cTn id="5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1000"/>
                                        <p:tgtEl>
                                          <p:spTgt spid="3">
                                            <p:txEl>
                                              <p:pRg st="12" end="12"/>
                                            </p:txEl>
                                          </p:spTgt>
                                        </p:tgtEl>
                                      </p:cBhvr>
                                    </p:animEffect>
                                    <p:anim calcmode="lin" valueType="num">
                                      <p:cBhvr>
                                        <p:cTn id="5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1" presetID="47"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66" presetID="47" presetClass="entr" presetSubtype="0" fill="hold" nodeType="withEffect">
                                  <p:stCondLst>
                                    <p:cond delay="0"/>
                                  </p:stCondLst>
                                  <p:childTnLst>
                                    <p:set>
                                      <p:cBhvr>
                                        <p:cTn id="67" dur="1" fill="hold">
                                          <p:stCondLst>
                                            <p:cond delay="0"/>
                                          </p:stCondLst>
                                        </p:cTn>
                                        <p:tgtEl>
                                          <p:spTgt spid="3">
                                            <p:txEl>
                                              <p:pRg st="14" end="14"/>
                                            </p:txEl>
                                          </p:spTgt>
                                        </p:tgtEl>
                                        <p:attrNameLst>
                                          <p:attrName>style.visibility</p:attrName>
                                        </p:attrNameLst>
                                      </p:cBhvr>
                                      <p:to>
                                        <p:strVal val="visible"/>
                                      </p:to>
                                    </p:set>
                                    <p:animEffect transition="in" filter="fade">
                                      <p:cBhvr>
                                        <p:cTn id="68" dur="1000"/>
                                        <p:tgtEl>
                                          <p:spTgt spid="3">
                                            <p:txEl>
                                              <p:pRg st="14" end="14"/>
                                            </p:txEl>
                                          </p:spTgt>
                                        </p:tgtEl>
                                      </p:cBhvr>
                                    </p:animEffect>
                                    <p:anim calcmode="lin" valueType="num">
                                      <p:cBhvr>
                                        <p:cTn id="69"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654032"/>
          </a:xfrm>
        </p:spPr>
        <p:txBody>
          <a:bodyPr>
            <a:normAutofit fontScale="90000"/>
          </a:bodyPr>
          <a:lstStyle/>
          <a:p>
            <a:pPr algn="l"/>
            <a:r>
              <a:rPr lang="es-EC" b="1" dirty="0" smtClean="0">
                <a:solidFill>
                  <a:schemeClr val="accent6">
                    <a:lumMod val="75000"/>
                  </a:schemeClr>
                </a:solidFill>
              </a:rPr>
              <a:t>DISEÑO METODOLÓGICO</a:t>
            </a:r>
            <a:endParaRPr lang="es-ES" dirty="0"/>
          </a:p>
        </p:txBody>
      </p:sp>
      <p:sp>
        <p:nvSpPr>
          <p:cNvPr id="3" name="2 Marcador de contenido"/>
          <p:cNvSpPr>
            <a:spLocks noGrp="1"/>
          </p:cNvSpPr>
          <p:nvPr>
            <p:ph idx="1"/>
          </p:nvPr>
        </p:nvSpPr>
        <p:spPr>
          <a:xfrm>
            <a:off x="457200" y="1428736"/>
            <a:ext cx="8229600" cy="4697427"/>
          </a:xfrm>
        </p:spPr>
        <p:txBody>
          <a:bodyPr>
            <a:normAutofit/>
          </a:bodyPr>
          <a:lstStyle/>
          <a:p>
            <a:pPr>
              <a:buClr>
                <a:schemeClr val="accent6">
                  <a:lumMod val="75000"/>
                </a:schemeClr>
              </a:buClr>
              <a:buNone/>
            </a:pPr>
            <a:r>
              <a:rPr lang="es-EC" sz="2000" b="1" dirty="0">
                <a:solidFill>
                  <a:schemeClr val="bg2">
                    <a:lumMod val="75000"/>
                  </a:schemeClr>
                </a:solidFill>
              </a:rPr>
              <a:t>Etapa 5: Elaboración de la documentación del Sistema de Gestión de Calidad</a:t>
            </a:r>
            <a:endParaRPr lang="es-ES" sz="2000" dirty="0">
              <a:solidFill>
                <a:schemeClr val="bg2">
                  <a:lumMod val="75000"/>
                </a:schemeClr>
              </a:solidFill>
            </a:endParaRPr>
          </a:p>
          <a:p>
            <a:pPr lvl="1">
              <a:buClr>
                <a:schemeClr val="accent6">
                  <a:lumMod val="75000"/>
                </a:schemeClr>
              </a:buClr>
              <a:buNone/>
            </a:pPr>
            <a:r>
              <a:rPr lang="es-EC" sz="2000" b="1" i="1" u="sng" dirty="0" smtClean="0"/>
              <a:t>Objetivo</a:t>
            </a:r>
          </a:p>
          <a:p>
            <a:pPr lvl="1">
              <a:buClr>
                <a:schemeClr val="accent6">
                  <a:lumMod val="75000"/>
                </a:schemeClr>
              </a:buClr>
              <a:buFont typeface="Wingdings" pitchFamily="2" charset="2"/>
              <a:buChar char="q"/>
            </a:pPr>
            <a:r>
              <a:rPr lang="es-EC" sz="2000" dirty="0" smtClean="0"/>
              <a:t> </a:t>
            </a:r>
            <a:r>
              <a:rPr lang="es-EC" sz="2000" dirty="0"/>
              <a:t>Elaborar, revisar y aprobar la documentación del Sistema de Gestión de Calidad</a:t>
            </a:r>
            <a:endParaRPr lang="es-ES" sz="2000" dirty="0"/>
          </a:p>
          <a:p>
            <a:pPr lvl="1">
              <a:buClr>
                <a:schemeClr val="accent6">
                  <a:lumMod val="75000"/>
                </a:schemeClr>
              </a:buClr>
              <a:buNone/>
            </a:pPr>
            <a:r>
              <a:rPr lang="es-EC" sz="2000" b="1" i="1" u="sng" dirty="0"/>
              <a:t>Actividades a realizar</a:t>
            </a:r>
            <a:endParaRPr lang="es-ES" sz="2000" dirty="0"/>
          </a:p>
          <a:p>
            <a:pPr lvl="1">
              <a:buClr>
                <a:schemeClr val="accent6">
                  <a:lumMod val="75000"/>
                </a:schemeClr>
              </a:buClr>
              <a:buFont typeface="Wingdings" pitchFamily="2" charset="2"/>
              <a:buChar char="q"/>
            </a:pPr>
            <a:r>
              <a:rPr lang="es-EC" sz="2000" dirty="0"/>
              <a:t>Elaborar los procedimientos y documentos requeridos por la Norma SQF 2000 y los necesarios para la </a:t>
            </a:r>
            <a:r>
              <a:rPr lang="es-EC" sz="2000" dirty="0" smtClean="0"/>
              <a:t>organización</a:t>
            </a:r>
            <a:endParaRPr lang="es-ES" sz="2000" dirty="0"/>
          </a:p>
          <a:p>
            <a:pPr lvl="1">
              <a:buClr>
                <a:schemeClr val="accent6">
                  <a:lumMod val="75000"/>
                </a:schemeClr>
              </a:buClr>
              <a:buFont typeface="Wingdings" pitchFamily="2" charset="2"/>
              <a:buChar char="q"/>
            </a:pPr>
            <a:r>
              <a:rPr lang="es-EC" sz="2000" dirty="0"/>
              <a:t>Elaborar el Manual de políticas, Plan de inocuidad y Plan de calidad de </a:t>
            </a:r>
            <a:r>
              <a:rPr lang="es-EC" sz="2000" dirty="0" smtClean="0"/>
              <a:t>alimentos</a:t>
            </a:r>
            <a:endParaRPr lang="es-ES" sz="2000" dirty="0"/>
          </a:p>
          <a:p>
            <a:pPr>
              <a:buNone/>
            </a:pPr>
            <a:endParaRPr lang="es-E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654032"/>
          </a:xfrm>
        </p:spPr>
        <p:txBody>
          <a:bodyPr>
            <a:normAutofit fontScale="90000"/>
          </a:bodyPr>
          <a:lstStyle/>
          <a:p>
            <a:pPr algn="l"/>
            <a:r>
              <a:rPr lang="es-EC" b="1" dirty="0" smtClean="0">
                <a:solidFill>
                  <a:schemeClr val="accent6">
                    <a:lumMod val="75000"/>
                  </a:schemeClr>
                </a:solidFill>
              </a:rPr>
              <a:t>DISEÑO METODOLÓGICO</a:t>
            </a:r>
            <a:endParaRPr lang="es-ES" dirty="0"/>
          </a:p>
        </p:txBody>
      </p:sp>
      <p:sp>
        <p:nvSpPr>
          <p:cNvPr id="3" name="2 Marcador de contenido"/>
          <p:cNvSpPr>
            <a:spLocks noGrp="1"/>
          </p:cNvSpPr>
          <p:nvPr>
            <p:ph idx="1"/>
          </p:nvPr>
        </p:nvSpPr>
        <p:spPr>
          <a:xfrm>
            <a:off x="457200" y="1285860"/>
            <a:ext cx="8229600" cy="4840303"/>
          </a:xfrm>
        </p:spPr>
        <p:txBody>
          <a:bodyPr>
            <a:normAutofit fontScale="70000" lnSpcReduction="20000"/>
          </a:bodyPr>
          <a:lstStyle/>
          <a:p>
            <a:pPr lvl="1">
              <a:buNone/>
            </a:pPr>
            <a:r>
              <a:rPr lang="es-EC" b="1" dirty="0">
                <a:solidFill>
                  <a:schemeClr val="bg2">
                    <a:lumMod val="75000"/>
                  </a:schemeClr>
                </a:solidFill>
              </a:rPr>
              <a:t>Población</a:t>
            </a:r>
            <a:endParaRPr lang="es-ES" sz="4000" dirty="0">
              <a:solidFill>
                <a:schemeClr val="bg2">
                  <a:lumMod val="75000"/>
                </a:schemeClr>
              </a:solidFill>
            </a:endParaRPr>
          </a:p>
          <a:p>
            <a:pPr lvl="1">
              <a:buClr>
                <a:schemeClr val="accent6">
                  <a:lumMod val="75000"/>
                </a:schemeClr>
              </a:buClr>
              <a:buFont typeface="Wingdings" pitchFamily="2" charset="2"/>
              <a:buChar char="q"/>
            </a:pPr>
            <a:r>
              <a:rPr lang="es-EC" dirty="0"/>
              <a:t>La población a tomar como referencia para el diseño del Sistema de Gestión de Calidad SQF 2000 para PRODUMAR </a:t>
            </a:r>
            <a:r>
              <a:rPr lang="es-EC" dirty="0" smtClean="0"/>
              <a:t>SA  </a:t>
            </a:r>
            <a:r>
              <a:rPr lang="es-EC" dirty="0"/>
              <a:t>está formada por todas plantas que procesan tilapia en el </a:t>
            </a:r>
            <a:r>
              <a:rPr lang="es-EC" dirty="0" smtClean="0"/>
              <a:t>país</a:t>
            </a:r>
          </a:p>
          <a:p>
            <a:pPr lvl="1">
              <a:buClr>
                <a:schemeClr val="accent6">
                  <a:lumMod val="75000"/>
                </a:schemeClr>
              </a:buClr>
              <a:buNone/>
            </a:pPr>
            <a:endParaRPr lang="es-ES" sz="2900" dirty="0"/>
          </a:p>
          <a:p>
            <a:pPr lvl="1">
              <a:buNone/>
            </a:pPr>
            <a:r>
              <a:rPr lang="es-EC" b="1" dirty="0">
                <a:solidFill>
                  <a:schemeClr val="bg2">
                    <a:lumMod val="75000"/>
                  </a:schemeClr>
                </a:solidFill>
              </a:rPr>
              <a:t>Muestra</a:t>
            </a:r>
            <a:endParaRPr lang="es-ES" sz="4000" dirty="0">
              <a:solidFill>
                <a:schemeClr val="bg2">
                  <a:lumMod val="75000"/>
                </a:schemeClr>
              </a:solidFill>
            </a:endParaRPr>
          </a:p>
          <a:p>
            <a:pPr lvl="1">
              <a:buClr>
                <a:schemeClr val="accent6">
                  <a:lumMod val="75000"/>
                </a:schemeClr>
              </a:buClr>
              <a:buFont typeface="Wingdings" pitchFamily="2" charset="2"/>
              <a:buChar char="q"/>
            </a:pPr>
            <a:r>
              <a:rPr lang="es-EC" sz="2900" dirty="0"/>
              <a:t>Produmar </a:t>
            </a:r>
            <a:r>
              <a:rPr lang="es-EC" sz="2900" dirty="0" smtClean="0"/>
              <a:t>SA, </a:t>
            </a:r>
            <a:r>
              <a:rPr lang="es-EC" sz="2900" dirty="0"/>
              <a:t>planta procesadora de tilapia constituye la muestra para la cual se diseñará un Sistema de Gestión de Calidad bajo la Norma SQF </a:t>
            </a:r>
            <a:r>
              <a:rPr lang="es-EC" sz="2900" dirty="0" smtClean="0"/>
              <a:t>2000</a:t>
            </a:r>
          </a:p>
          <a:p>
            <a:pPr lvl="1">
              <a:buClr>
                <a:schemeClr val="accent6">
                  <a:lumMod val="75000"/>
                </a:schemeClr>
              </a:buClr>
              <a:buNone/>
            </a:pPr>
            <a:endParaRPr lang="es-ES" sz="2900" dirty="0" smtClean="0"/>
          </a:p>
          <a:p>
            <a:pPr lvl="1">
              <a:buClr>
                <a:schemeClr val="accent6">
                  <a:lumMod val="75000"/>
                </a:schemeClr>
              </a:buClr>
              <a:buNone/>
            </a:pPr>
            <a:r>
              <a:rPr lang="es-EC" b="1" dirty="0" smtClean="0">
                <a:solidFill>
                  <a:schemeClr val="bg2">
                    <a:lumMod val="75000"/>
                  </a:schemeClr>
                </a:solidFill>
              </a:rPr>
              <a:t>Descripción </a:t>
            </a:r>
            <a:r>
              <a:rPr lang="es-EC" b="1" dirty="0">
                <a:solidFill>
                  <a:schemeClr val="bg2">
                    <a:lumMod val="75000"/>
                  </a:schemeClr>
                </a:solidFill>
              </a:rPr>
              <a:t>de Variables</a:t>
            </a:r>
            <a:endParaRPr lang="es-ES" sz="4000" dirty="0">
              <a:solidFill>
                <a:schemeClr val="bg2">
                  <a:lumMod val="75000"/>
                </a:schemeClr>
              </a:solidFill>
            </a:endParaRPr>
          </a:p>
          <a:p>
            <a:pPr lvl="1">
              <a:buClr>
                <a:schemeClr val="accent6">
                  <a:lumMod val="75000"/>
                </a:schemeClr>
              </a:buClr>
              <a:buFont typeface="Wingdings" pitchFamily="2" charset="2"/>
              <a:buChar char="q"/>
            </a:pPr>
            <a:r>
              <a:rPr lang="es-EC" sz="2900" dirty="0"/>
              <a:t>La variable que medirá el grado de cumplimiento de la organización para proveer productos seguros y de calidad de acuerdo a los requisitos establecidos por el cliente, los requisitos legales y reglamentarios será el Número de veces que se incumple con los parámetros establecidos para los </a:t>
            </a:r>
            <a:r>
              <a:rPr lang="es-EC" sz="2900" dirty="0" err="1"/>
              <a:t>PCC´s</a:t>
            </a:r>
            <a:r>
              <a:rPr lang="es-EC" sz="2900" dirty="0"/>
              <a:t>, PCQ y </a:t>
            </a:r>
            <a:r>
              <a:rPr lang="es-EC" sz="2900" dirty="0" smtClean="0"/>
              <a:t>PC</a:t>
            </a:r>
            <a:endParaRPr lang="es-ES" sz="29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725470"/>
          </a:xfrm>
        </p:spPr>
        <p:txBody>
          <a:bodyPr>
            <a:normAutofit fontScale="90000"/>
          </a:bodyPr>
          <a:lstStyle/>
          <a:p>
            <a:pPr algn="l"/>
            <a:r>
              <a:rPr lang="es-ES" b="1" dirty="0">
                <a:solidFill>
                  <a:schemeClr val="accent6">
                    <a:lumMod val="75000"/>
                  </a:schemeClr>
                </a:solidFill>
              </a:rPr>
              <a:t>PROCEDIMIENTOS DE CONTROL</a:t>
            </a:r>
          </a:p>
        </p:txBody>
      </p:sp>
      <p:sp>
        <p:nvSpPr>
          <p:cNvPr id="3" name="2 Marcador de contenido"/>
          <p:cNvSpPr>
            <a:spLocks noGrp="1"/>
          </p:cNvSpPr>
          <p:nvPr>
            <p:ph idx="1"/>
          </p:nvPr>
        </p:nvSpPr>
        <p:spPr>
          <a:xfrm>
            <a:off x="457200" y="1214422"/>
            <a:ext cx="8229600" cy="4911741"/>
          </a:xfrm>
        </p:spPr>
        <p:txBody>
          <a:bodyPr>
            <a:noAutofit/>
          </a:bodyPr>
          <a:lstStyle/>
          <a:p>
            <a:pPr marL="1200150" lvl="1" indent="-742950">
              <a:buFont typeface="+mj-lt"/>
              <a:buAutoNum type="arabicPeriod"/>
            </a:pPr>
            <a:r>
              <a:rPr lang="es-ES" sz="1400" b="1" dirty="0" smtClean="0">
                <a:solidFill>
                  <a:schemeClr val="bg2">
                    <a:lumMod val="75000"/>
                  </a:schemeClr>
                </a:solidFill>
                <a:hlinkClick r:id="rId2" action="ppaction://hlinksldjump"/>
              </a:rPr>
              <a:t>PROCEDIMIENTO </a:t>
            </a:r>
            <a:r>
              <a:rPr lang="es-ES" sz="1400" b="1" dirty="0">
                <a:solidFill>
                  <a:schemeClr val="bg2">
                    <a:lumMod val="75000"/>
                  </a:schemeClr>
                </a:solidFill>
                <a:hlinkClick r:id="rId2" action="ppaction://hlinksldjump"/>
              </a:rPr>
              <a:t>DE CAPACITACIÓN DE </a:t>
            </a:r>
            <a:r>
              <a:rPr lang="es-ES" sz="1400" b="1" dirty="0" smtClean="0">
                <a:solidFill>
                  <a:schemeClr val="bg2">
                    <a:lumMod val="75000"/>
                  </a:schemeClr>
                </a:solidFill>
                <a:hlinkClick r:id="rId2" action="ppaction://hlinksldjump"/>
              </a:rPr>
              <a:t>PERSONAL</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3" action="ppaction://hlinksldjump"/>
              </a:rPr>
              <a:t>PROCEDIMIENTO PARA ENTREGA DE ESPECIFICACIONES DE PRODUCTO TERMINADO</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4" action="ppaction://hlinksldjump"/>
              </a:rPr>
              <a:t>PROCEDIMIENTO DE BIENES Y SERVICIOS: RECEPCIÓN DE INSUMOS Y PRODUCTOS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5" action="ppaction://hlinksldjump"/>
              </a:rPr>
              <a:t>PROCEDIMIENTO PARA LA APROBACIÓN Y EVALUACIÓN DE PROVEEDORES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6" action="ppaction://hlinksldjump"/>
              </a:rPr>
              <a:t>PROCEDIMIENTO DE ASEGURAMIENTO DE LA CALIDAD</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7" action="ppaction://hlinksldjump"/>
              </a:rPr>
              <a:t>PROCEDIMIENTO PARA MONITOREAR PROCESOS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8" action="ppaction://hlinksldjump"/>
              </a:rPr>
              <a:t>PROCEDIMIENTO PARA LA CALIBRACIÓN DE EQUIPOS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9" action="ppaction://hlinksldjump"/>
              </a:rPr>
              <a:t>PROCEDIMIENTO PARA ANÁLISIS METODOLÓGICO</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0" action="ppaction://hlinksldjump"/>
              </a:rPr>
              <a:t>PROCEDIMIENTO PARA ACCIONES PREVENTIVAS Y /O CORRECTIVAS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1" action="ppaction://hlinksldjump"/>
              </a:rPr>
              <a:t>PROCEDIMIENTO PARA CONTROL DE PRODUCTO NO CONFORME</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2" action="ppaction://hlinksldjump"/>
              </a:rPr>
              <a:t>PROCEDIMIENTO SOBRE LEGISLACIÓN DE PRODUCTOS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3" action="ppaction://hlinksldjump"/>
              </a:rPr>
              <a:t>PROCEDIMIENTO PARA EL CONTROL DEL MANTENIMIENTO MECÁNICO Y ELÉCTRICO </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4" action="ppaction://hlinksldjump"/>
              </a:rPr>
              <a:t>PROCEDIMIENTO PARA LA EJECUCIÓN DE AUDITORIAS INTERNAS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5" action="ppaction://hlinksldjump"/>
              </a:rPr>
              <a:t>PROCEDIMIENTO PARA LA REVISIÓN DEL SISTEMA SQF: 2000</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6" action="ppaction://hlinksldjump"/>
              </a:rPr>
              <a:t>PROCEDIMIENTO PARA LA IDENTIFICACIÓN Y TRATAMIENTO DE QUEJAS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7" action="ppaction://hlinksldjump"/>
              </a:rPr>
              <a:t>PROCEDIMIENTO PARA EL MUESTREO, INSPECCIÓN Y ANÁLISIS DEL PRODUCTO TERMINADO</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8" action="ppaction://hlinksldjump"/>
              </a:rPr>
              <a:t>PROCEDIMIENTO PARA EL LANZAMIENTO DEL PRODUCTO</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9" action="ppaction://hlinksldjump"/>
              </a:rPr>
              <a:t>PROCEDIMIENTO PARA LA ELABORACIÓN Y CONTROL DE DOCUMENTOS</a:t>
            </a:r>
            <a:endParaRPr lang="es-ES" sz="1400" b="1" dirty="0" smtClean="0">
              <a:solidFill>
                <a:schemeClr val="bg2">
                  <a:lumMod val="75000"/>
                </a:schemeClr>
              </a:solidFill>
            </a:endParaRPr>
          </a:p>
          <a:p>
            <a:pPr marL="1200150" lvl="1" indent="-742950">
              <a:buFont typeface="+mj-lt"/>
              <a:buAutoNum type="arabicPeriod"/>
            </a:pPr>
            <a:r>
              <a:rPr lang="es-ES" sz="1400" b="1" dirty="0" smtClean="0">
                <a:solidFill>
                  <a:schemeClr val="bg2">
                    <a:lumMod val="75000"/>
                  </a:schemeClr>
                </a:solidFill>
                <a:hlinkClick r:id="rId19" action="ppaction://hlinksldjump"/>
              </a:rPr>
              <a:t>PROCEDIMIENTO PARA TRAZABILIDAD DEL PRODUCTO</a:t>
            </a:r>
            <a:endParaRPr lang="es-ES" sz="1400" b="1" dirty="0" smtClean="0">
              <a:solidFill>
                <a:schemeClr val="bg2">
                  <a:lumMod val="75000"/>
                </a:schemeClr>
              </a:solidFill>
            </a:endParaRPr>
          </a:p>
          <a:p>
            <a:pPr lvl="1">
              <a:buNone/>
            </a:pPr>
            <a:endParaRPr lang="es-ES" sz="1400" b="1" dirty="0" smtClean="0">
              <a:solidFill>
                <a:schemeClr val="bg2">
                  <a:lumMod val="75000"/>
                </a:schemeClr>
              </a:solidFill>
            </a:endParaRPr>
          </a:p>
          <a:p>
            <a:pPr lvl="1">
              <a:buNone/>
            </a:pPr>
            <a:endParaRPr lang="es-ES" sz="1400" dirty="0">
              <a:solidFill>
                <a:schemeClr val="bg2">
                  <a:lumMod val="75000"/>
                </a:schemeClr>
              </a:solidFill>
            </a:endParaRPr>
          </a:p>
          <a:p>
            <a:r>
              <a:rPr lang="es-ES" sz="1400" dirty="0"/>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TotalTime>
  <Words>1789</Words>
  <Application>Microsoft Office PowerPoint</Application>
  <PresentationFormat>Presentación en pantalla (4:3)</PresentationFormat>
  <Paragraphs>330</Paragraphs>
  <Slides>32</Slides>
  <Notes>3</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ESCUELA SUPERIOR POLITÉCNICA DEL LITORAL Instituto de Ciencias Matemáticas Ingeniería en Auditoría en Control de Gestión   Tema: Desarrollo de un Sistema de Gestión de Calidad SQF 2000 para una Planta Procesadora de Tilapia  Expositor: CPA Evelyn Cavagnaro Salazar  </vt:lpstr>
      <vt:lpstr>OBJETIVOS</vt:lpstr>
      <vt:lpstr>MARCO DE REFERENCIA</vt:lpstr>
      <vt:lpstr>MARCO DE REFERENCIA</vt:lpstr>
      <vt:lpstr>DISEÑO METODOLÓGICO</vt:lpstr>
      <vt:lpstr>DISEÑO METODOLÓGICO</vt:lpstr>
      <vt:lpstr>DISEÑO METODOLÓGICO</vt:lpstr>
      <vt:lpstr>DISEÑO METODOLÓGICO</vt:lpstr>
      <vt:lpstr>PROCEDIMIENTOS DE CONTROL</vt:lpstr>
      <vt:lpstr>CONCLUSIONES</vt:lpstr>
      <vt:lpstr>RECOMENDACIONES</vt:lpstr>
      <vt:lpstr>Diapositiva 12</vt:lpstr>
      <vt:lpstr>ESCUELA SUPERIOR POLITÉCNICA DEL LITORAL Instituto de Ciencias Matemáticas Ingeniería en Auditoría en Control de Gestión   Tema: Desarrollo de un Sistema de Gestión de Calidad SQF 2000 para una Planta Procesadora de Tilapia  Expositor: CPA Evelyn Cavagnaro Salazar  </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lpstr>PROCEDIMIENTOS DE CONTROL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 Instituto de Ciencias Matemáticas Ingeniería en auditoría en Control de Gesti</dc:title>
  <dc:creator>mmontero</dc:creator>
  <cp:lastModifiedBy>mmontero</cp:lastModifiedBy>
  <cp:revision>71</cp:revision>
  <dcterms:created xsi:type="dcterms:W3CDTF">2010-04-15T14:22:13Z</dcterms:created>
  <dcterms:modified xsi:type="dcterms:W3CDTF">2010-04-15T18:56:20Z</dcterms:modified>
</cp:coreProperties>
</file>