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sldIdLst>
    <p:sldId id="283" r:id="rId2"/>
    <p:sldId id="284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58" r:id="rId12"/>
    <p:sldId id="260" r:id="rId13"/>
    <p:sldId id="262" r:id="rId14"/>
    <p:sldId id="265" r:id="rId15"/>
    <p:sldId id="269" r:id="rId16"/>
    <p:sldId id="270" r:id="rId17"/>
    <p:sldId id="271" r:id="rId18"/>
    <p:sldId id="266" r:id="rId19"/>
    <p:sldId id="267" r:id="rId20"/>
    <p:sldId id="272" r:id="rId21"/>
    <p:sldId id="268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6" r:id="rId33"/>
    <p:sldId id="287" r:id="rId34"/>
    <p:sldId id="28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20386-C2BB-464B-9667-E5EC5EA49E93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6B8CFFC-A7E4-41A0-94D8-1E08FE6B1C7D}">
      <dgm:prSet phldrT="[Texto]" custT="1"/>
      <dgm:spPr/>
      <dgm:t>
        <a:bodyPr/>
        <a:lstStyle/>
        <a:p>
          <a:r>
            <a:rPr lang="es-ES" sz="2000" b="1" dirty="0" smtClean="0"/>
            <a:t>MACRO</a:t>
          </a:r>
          <a:endParaRPr lang="es-ES" sz="2000" b="1" dirty="0"/>
        </a:p>
      </dgm:t>
    </dgm:pt>
    <dgm:pt modelId="{8E129DB9-2925-4395-9F64-923D82735A25}" type="parTrans" cxnId="{C28F0D3E-D6B0-4BAC-80B4-D710AA993025}">
      <dgm:prSet/>
      <dgm:spPr/>
      <dgm:t>
        <a:bodyPr/>
        <a:lstStyle/>
        <a:p>
          <a:endParaRPr lang="es-ES"/>
        </a:p>
      </dgm:t>
    </dgm:pt>
    <dgm:pt modelId="{99F9A69E-98CD-4E51-B93E-DB55FA911ADC}" type="sibTrans" cxnId="{C28F0D3E-D6B0-4BAC-80B4-D710AA993025}">
      <dgm:prSet/>
      <dgm:spPr/>
      <dgm:t>
        <a:bodyPr/>
        <a:lstStyle/>
        <a:p>
          <a:endParaRPr lang="es-ES"/>
        </a:p>
      </dgm:t>
    </dgm:pt>
    <dgm:pt modelId="{7C463D94-6313-47F5-AD5B-44BD740BCACC}">
      <dgm:prSet phldrT="[Texto]" custT="1"/>
      <dgm:spPr/>
      <dgm:t>
        <a:bodyPr/>
        <a:lstStyle/>
        <a:p>
          <a:r>
            <a:rPr lang="es-ES" sz="1600" b="1" dirty="0" smtClean="0"/>
            <a:t>PRODUCTO – MERCADO GENÉRICO</a:t>
          </a:r>
          <a:endParaRPr lang="es-ES" sz="1600" b="1" dirty="0"/>
        </a:p>
      </dgm:t>
    </dgm:pt>
    <dgm:pt modelId="{FFBCF0AD-25EC-4FD3-86DF-FFA7298A5A50}" type="parTrans" cxnId="{49B2CE8C-942A-40F8-B0E1-61892A3EB152}">
      <dgm:prSet/>
      <dgm:spPr/>
      <dgm:t>
        <a:bodyPr/>
        <a:lstStyle/>
        <a:p>
          <a:endParaRPr lang="es-ES"/>
        </a:p>
      </dgm:t>
    </dgm:pt>
    <dgm:pt modelId="{56537C8A-15D2-49BE-9776-103D74F8AAD5}" type="sibTrans" cxnId="{49B2CE8C-942A-40F8-B0E1-61892A3EB152}">
      <dgm:prSet/>
      <dgm:spPr/>
      <dgm:t>
        <a:bodyPr/>
        <a:lstStyle/>
        <a:p>
          <a:endParaRPr lang="es-ES"/>
        </a:p>
      </dgm:t>
    </dgm:pt>
    <dgm:pt modelId="{D4AE0927-3F58-43E1-9386-9D4B3B33CA07}">
      <dgm:prSet phldrT="[Texto]" custT="1"/>
      <dgm:spPr/>
      <dgm:t>
        <a:bodyPr/>
        <a:lstStyle/>
        <a:p>
          <a:r>
            <a:rPr lang="es-ES" sz="1600" b="1" dirty="0" smtClean="0"/>
            <a:t>PRODUCTO –MERCADO ESPECÍFICO</a:t>
          </a:r>
          <a:endParaRPr lang="es-ES" sz="1600" b="1" dirty="0"/>
        </a:p>
      </dgm:t>
    </dgm:pt>
    <dgm:pt modelId="{FDB0E0F0-2AFC-4964-A709-11D0CAF90AD0}" type="parTrans" cxnId="{7216B45C-BADC-4EC6-92DD-BC2A94155329}">
      <dgm:prSet/>
      <dgm:spPr/>
      <dgm:t>
        <a:bodyPr/>
        <a:lstStyle/>
        <a:p>
          <a:endParaRPr lang="es-ES"/>
        </a:p>
      </dgm:t>
    </dgm:pt>
    <dgm:pt modelId="{0B5E584A-01B2-49B8-BB58-DC7D6F8D43EC}" type="sibTrans" cxnId="{7216B45C-BADC-4EC6-92DD-BC2A94155329}">
      <dgm:prSet/>
      <dgm:spPr/>
      <dgm:t>
        <a:bodyPr/>
        <a:lstStyle/>
        <a:p>
          <a:endParaRPr lang="es-ES"/>
        </a:p>
      </dgm:t>
    </dgm:pt>
    <dgm:pt modelId="{BC45FA8E-0EB2-44F0-8851-1C8974A98664}">
      <dgm:prSet phldrT="[Texto]" custT="1"/>
      <dgm:spPr/>
      <dgm:t>
        <a:bodyPr/>
        <a:lstStyle/>
        <a:p>
          <a:r>
            <a:rPr lang="es-ES" sz="1600" b="1" dirty="0" smtClean="0"/>
            <a:t>PRODUCTO – MERCADO</a:t>
          </a:r>
        </a:p>
        <a:p>
          <a:r>
            <a:rPr lang="es-ES" sz="1600" b="1" dirty="0" smtClean="0"/>
            <a:t> MARCA</a:t>
          </a:r>
          <a:endParaRPr lang="es-ES" sz="1600" b="1" dirty="0"/>
        </a:p>
      </dgm:t>
    </dgm:pt>
    <dgm:pt modelId="{1756ABCA-3547-4F3D-AF00-7F6212C16697}" type="parTrans" cxnId="{FBC4EB59-EDFE-4AA3-922C-355FDC4C158B}">
      <dgm:prSet/>
      <dgm:spPr/>
      <dgm:t>
        <a:bodyPr/>
        <a:lstStyle/>
        <a:p>
          <a:endParaRPr lang="es-ES"/>
        </a:p>
      </dgm:t>
    </dgm:pt>
    <dgm:pt modelId="{CCB51BFB-7F35-4610-9980-1675D4F1EAE4}" type="sibTrans" cxnId="{FBC4EB59-EDFE-4AA3-922C-355FDC4C158B}">
      <dgm:prSet/>
      <dgm:spPr/>
      <dgm:t>
        <a:bodyPr/>
        <a:lstStyle/>
        <a:p>
          <a:endParaRPr lang="es-ES"/>
        </a:p>
      </dgm:t>
    </dgm:pt>
    <dgm:pt modelId="{522DC74F-EA55-4FD5-B0EA-F51022BA8488}" type="pres">
      <dgm:prSet presAssocID="{E2820386-C2BB-464B-9667-E5EC5EA49E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58B811-81C5-487D-9DB0-70CF251FBCF6}" type="pres">
      <dgm:prSet presAssocID="{D6B8CFFC-A7E4-41A0-94D8-1E08FE6B1C7D}" presName="centerShape" presStyleLbl="node0" presStyleIdx="0" presStyleCnt="1" custScaleX="83555" custScaleY="72456" custLinFactNeighborX="-3563" custLinFactNeighborY="-2198"/>
      <dgm:spPr/>
      <dgm:t>
        <a:bodyPr/>
        <a:lstStyle/>
        <a:p>
          <a:endParaRPr lang="es-ES"/>
        </a:p>
      </dgm:t>
    </dgm:pt>
    <dgm:pt modelId="{FD311523-C078-4F3D-B0D1-BB85A0B5D704}" type="pres">
      <dgm:prSet presAssocID="{FFBCF0AD-25EC-4FD3-86DF-FFA7298A5A50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CEBE77E9-61C3-4951-B960-F6C4C6699130}" type="pres">
      <dgm:prSet presAssocID="{7C463D94-6313-47F5-AD5B-44BD740BCACC}" presName="node" presStyleLbl="node1" presStyleIdx="0" presStyleCnt="3" custScaleX="161240" custScaleY="39672" custRadScaleRad="107871" custRadScaleInc="111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A1FEF-CDAF-461D-ADC7-E90C28723619}" type="pres">
      <dgm:prSet presAssocID="{FDB0E0F0-2AFC-4964-A709-11D0CAF90AD0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BBC8B187-1D45-4AE9-802E-62DEA5E8A67A}" type="pres">
      <dgm:prSet presAssocID="{D4AE0927-3F58-43E1-9386-9D4B3B33CA07}" presName="node" presStyleLbl="node1" presStyleIdx="1" presStyleCnt="3" custScaleX="148043" custScaleY="47429" custRadScaleRad="104124" custRadScaleInc="136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32558-7C95-41E4-AAC2-665F1CB70117}" type="pres">
      <dgm:prSet presAssocID="{1756ABCA-3547-4F3D-AF00-7F6212C16697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28920C98-2533-47A4-BB84-DCFD35E8313A}" type="pres">
      <dgm:prSet presAssocID="{BC45FA8E-0EB2-44F0-8851-1C8974A98664}" presName="node" presStyleLbl="node1" presStyleIdx="2" presStyleCnt="3" custScaleX="168758" custScaleY="442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327866-8C2E-41F4-B668-6C91B7E379FD}" type="presOf" srcId="{E2820386-C2BB-464B-9667-E5EC5EA49E93}" destId="{522DC74F-EA55-4FD5-B0EA-F51022BA8488}" srcOrd="0" destOrd="0" presId="urn:microsoft.com/office/officeart/2005/8/layout/radial4"/>
    <dgm:cxn modelId="{C28F0D3E-D6B0-4BAC-80B4-D710AA993025}" srcId="{E2820386-C2BB-464B-9667-E5EC5EA49E93}" destId="{D6B8CFFC-A7E4-41A0-94D8-1E08FE6B1C7D}" srcOrd="0" destOrd="0" parTransId="{8E129DB9-2925-4395-9F64-923D82735A25}" sibTransId="{99F9A69E-98CD-4E51-B93E-DB55FA911ADC}"/>
    <dgm:cxn modelId="{8EBD9840-F698-4788-B162-002E35A28D49}" type="presOf" srcId="{BC45FA8E-0EB2-44F0-8851-1C8974A98664}" destId="{28920C98-2533-47A4-BB84-DCFD35E8313A}" srcOrd="0" destOrd="0" presId="urn:microsoft.com/office/officeart/2005/8/layout/radial4"/>
    <dgm:cxn modelId="{2D999828-9FED-4EF2-BE1F-2D844B8FFFC5}" type="presOf" srcId="{D6B8CFFC-A7E4-41A0-94D8-1E08FE6B1C7D}" destId="{F658B811-81C5-487D-9DB0-70CF251FBCF6}" srcOrd="0" destOrd="0" presId="urn:microsoft.com/office/officeart/2005/8/layout/radial4"/>
    <dgm:cxn modelId="{49B2CE8C-942A-40F8-B0E1-61892A3EB152}" srcId="{D6B8CFFC-A7E4-41A0-94D8-1E08FE6B1C7D}" destId="{7C463D94-6313-47F5-AD5B-44BD740BCACC}" srcOrd="0" destOrd="0" parTransId="{FFBCF0AD-25EC-4FD3-86DF-FFA7298A5A50}" sibTransId="{56537C8A-15D2-49BE-9776-103D74F8AAD5}"/>
    <dgm:cxn modelId="{F29C6968-D4C8-4E4B-8D0A-06064E17261D}" type="presOf" srcId="{FDB0E0F0-2AFC-4964-A709-11D0CAF90AD0}" destId="{44DA1FEF-CDAF-461D-ADC7-E90C28723619}" srcOrd="0" destOrd="0" presId="urn:microsoft.com/office/officeart/2005/8/layout/radial4"/>
    <dgm:cxn modelId="{C57A9A94-B404-48E8-B9F7-DEF1A66BA9BE}" type="presOf" srcId="{D4AE0927-3F58-43E1-9386-9D4B3B33CA07}" destId="{BBC8B187-1D45-4AE9-802E-62DEA5E8A67A}" srcOrd="0" destOrd="0" presId="urn:microsoft.com/office/officeart/2005/8/layout/radial4"/>
    <dgm:cxn modelId="{FACF8B76-0182-4196-8E75-1CCB8C2542AD}" type="presOf" srcId="{FFBCF0AD-25EC-4FD3-86DF-FFA7298A5A50}" destId="{FD311523-C078-4F3D-B0D1-BB85A0B5D704}" srcOrd="0" destOrd="0" presId="urn:microsoft.com/office/officeart/2005/8/layout/radial4"/>
    <dgm:cxn modelId="{FBC4EB59-EDFE-4AA3-922C-355FDC4C158B}" srcId="{D6B8CFFC-A7E4-41A0-94D8-1E08FE6B1C7D}" destId="{BC45FA8E-0EB2-44F0-8851-1C8974A98664}" srcOrd="2" destOrd="0" parTransId="{1756ABCA-3547-4F3D-AF00-7F6212C16697}" sibTransId="{CCB51BFB-7F35-4610-9980-1675D4F1EAE4}"/>
    <dgm:cxn modelId="{7216B45C-BADC-4EC6-92DD-BC2A94155329}" srcId="{D6B8CFFC-A7E4-41A0-94D8-1E08FE6B1C7D}" destId="{D4AE0927-3F58-43E1-9386-9D4B3B33CA07}" srcOrd="1" destOrd="0" parTransId="{FDB0E0F0-2AFC-4964-A709-11D0CAF90AD0}" sibTransId="{0B5E584A-01B2-49B8-BB58-DC7D6F8D43EC}"/>
    <dgm:cxn modelId="{7020A229-572A-489E-8C2E-1FAC38EEA602}" type="presOf" srcId="{7C463D94-6313-47F5-AD5B-44BD740BCACC}" destId="{CEBE77E9-61C3-4951-B960-F6C4C6699130}" srcOrd="0" destOrd="0" presId="urn:microsoft.com/office/officeart/2005/8/layout/radial4"/>
    <dgm:cxn modelId="{73995AD7-D369-4490-999A-5B4D55102D62}" type="presOf" srcId="{1756ABCA-3547-4F3D-AF00-7F6212C16697}" destId="{1E832558-7C95-41E4-AAC2-665F1CB70117}" srcOrd="0" destOrd="0" presId="urn:microsoft.com/office/officeart/2005/8/layout/radial4"/>
    <dgm:cxn modelId="{AD9D2FC8-E406-4E5D-B3EA-407D412F1EF5}" type="presParOf" srcId="{522DC74F-EA55-4FD5-B0EA-F51022BA8488}" destId="{F658B811-81C5-487D-9DB0-70CF251FBCF6}" srcOrd="0" destOrd="0" presId="urn:microsoft.com/office/officeart/2005/8/layout/radial4"/>
    <dgm:cxn modelId="{573C2DD0-1A98-4FC4-B80E-D608FDE8772F}" type="presParOf" srcId="{522DC74F-EA55-4FD5-B0EA-F51022BA8488}" destId="{FD311523-C078-4F3D-B0D1-BB85A0B5D704}" srcOrd="1" destOrd="0" presId="urn:microsoft.com/office/officeart/2005/8/layout/radial4"/>
    <dgm:cxn modelId="{2DD04D56-66F8-48C2-A785-9B9459428534}" type="presParOf" srcId="{522DC74F-EA55-4FD5-B0EA-F51022BA8488}" destId="{CEBE77E9-61C3-4951-B960-F6C4C6699130}" srcOrd="2" destOrd="0" presId="urn:microsoft.com/office/officeart/2005/8/layout/radial4"/>
    <dgm:cxn modelId="{6E549136-C50F-4B5D-9A67-9153ADE9FAEE}" type="presParOf" srcId="{522DC74F-EA55-4FD5-B0EA-F51022BA8488}" destId="{44DA1FEF-CDAF-461D-ADC7-E90C28723619}" srcOrd="3" destOrd="0" presId="urn:microsoft.com/office/officeart/2005/8/layout/radial4"/>
    <dgm:cxn modelId="{F8F16098-B907-4AD9-8B22-2AB7CC18CC51}" type="presParOf" srcId="{522DC74F-EA55-4FD5-B0EA-F51022BA8488}" destId="{BBC8B187-1D45-4AE9-802E-62DEA5E8A67A}" srcOrd="4" destOrd="0" presId="urn:microsoft.com/office/officeart/2005/8/layout/radial4"/>
    <dgm:cxn modelId="{0FB5DD3B-3A8E-4E36-A53A-6C990D34E33C}" type="presParOf" srcId="{522DC74F-EA55-4FD5-B0EA-F51022BA8488}" destId="{1E832558-7C95-41E4-AAC2-665F1CB70117}" srcOrd="5" destOrd="0" presId="urn:microsoft.com/office/officeart/2005/8/layout/radial4"/>
    <dgm:cxn modelId="{6F53BB6C-9A79-47D3-9D18-6275DA1F1C38}" type="presParOf" srcId="{522DC74F-EA55-4FD5-B0EA-F51022BA8488}" destId="{28920C98-2533-47A4-BB84-DCFD35E8313A}" srcOrd="6" destOrd="0" presId="urn:microsoft.com/office/officeart/2005/8/layout/radial4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7CA83-342C-424B-A4B0-9E4051A271CA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3976F21-8318-44F4-B2F6-54B814E877EF}">
      <dgm:prSet phldrT="[Texto]" custT="1"/>
      <dgm:spPr/>
      <dgm:t>
        <a:bodyPr/>
        <a:lstStyle/>
        <a:p>
          <a:r>
            <a:rPr lang="es-ES" sz="2000" b="1" dirty="0" smtClean="0"/>
            <a:t>MICRO</a:t>
          </a:r>
          <a:endParaRPr lang="es-ES" sz="2000" b="1" dirty="0"/>
        </a:p>
      </dgm:t>
    </dgm:pt>
    <dgm:pt modelId="{A8E20295-1561-42B9-A531-807A09217F73}" type="parTrans" cxnId="{4C44F71D-5967-45D9-9645-EE055D26F45B}">
      <dgm:prSet/>
      <dgm:spPr/>
      <dgm:t>
        <a:bodyPr/>
        <a:lstStyle/>
        <a:p>
          <a:endParaRPr lang="es-ES"/>
        </a:p>
      </dgm:t>
    </dgm:pt>
    <dgm:pt modelId="{3B0514F7-5CAF-4663-8351-55E671247221}" type="sibTrans" cxnId="{4C44F71D-5967-45D9-9645-EE055D26F45B}">
      <dgm:prSet/>
      <dgm:spPr/>
      <dgm:t>
        <a:bodyPr/>
        <a:lstStyle/>
        <a:p>
          <a:endParaRPr lang="es-ES"/>
        </a:p>
      </dgm:t>
    </dgm:pt>
    <dgm:pt modelId="{D092EAE4-DDC3-48D0-83ED-DA3C88CC37C9}">
      <dgm:prSet phldrT="[Texto]" custT="1"/>
      <dgm:spPr/>
      <dgm:t>
        <a:bodyPr/>
        <a:lstStyle/>
        <a:p>
          <a:r>
            <a:rPr lang="es-ES" sz="1600" b="1" dirty="0" smtClean="0"/>
            <a:t>SEGMENTACIÓN PSICOGRÁFICA</a:t>
          </a:r>
          <a:endParaRPr lang="es-ES" sz="1600" b="1" dirty="0"/>
        </a:p>
      </dgm:t>
    </dgm:pt>
    <dgm:pt modelId="{B5D1B863-9810-4DE7-8140-794AC4293687}" type="parTrans" cxnId="{8A28157B-BE3C-42A3-8A99-21B9C3346023}">
      <dgm:prSet/>
      <dgm:spPr/>
      <dgm:t>
        <a:bodyPr/>
        <a:lstStyle/>
        <a:p>
          <a:endParaRPr lang="es-ES"/>
        </a:p>
      </dgm:t>
    </dgm:pt>
    <dgm:pt modelId="{B477DBE3-0D9F-4881-AD2D-6C865469A415}" type="sibTrans" cxnId="{8A28157B-BE3C-42A3-8A99-21B9C3346023}">
      <dgm:prSet/>
      <dgm:spPr/>
      <dgm:t>
        <a:bodyPr/>
        <a:lstStyle/>
        <a:p>
          <a:endParaRPr lang="es-ES"/>
        </a:p>
      </dgm:t>
    </dgm:pt>
    <dgm:pt modelId="{B66C079F-35BB-4BA0-AA24-75EE67F0CF36}">
      <dgm:prSet phldrT="[Texto]" custT="1"/>
      <dgm:spPr/>
      <dgm:t>
        <a:bodyPr/>
        <a:lstStyle/>
        <a:p>
          <a:r>
            <a:rPr lang="es-ES" sz="1600" b="1" dirty="0" smtClean="0"/>
            <a:t>SEGMENTACIÓN DEMOGRÁFICA</a:t>
          </a:r>
          <a:endParaRPr lang="es-ES" sz="1600" b="1" dirty="0"/>
        </a:p>
      </dgm:t>
    </dgm:pt>
    <dgm:pt modelId="{6DD032D4-0654-4E84-8647-93167176A9E7}" type="parTrans" cxnId="{D1E4F6CF-63B1-491D-8762-31577135E9BD}">
      <dgm:prSet/>
      <dgm:spPr/>
      <dgm:t>
        <a:bodyPr/>
        <a:lstStyle/>
        <a:p>
          <a:endParaRPr lang="es-ES"/>
        </a:p>
      </dgm:t>
    </dgm:pt>
    <dgm:pt modelId="{CD78A118-8D2C-427A-8D48-F2F646A89885}" type="sibTrans" cxnId="{D1E4F6CF-63B1-491D-8762-31577135E9BD}">
      <dgm:prSet/>
      <dgm:spPr/>
      <dgm:t>
        <a:bodyPr/>
        <a:lstStyle/>
        <a:p>
          <a:endParaRPr lang="es-ES"/>
        </a:p>
      </dgm:t>
    </dgm:pt>
    <dgm:pt modelId="{F2ECC27D-6085-4BEC-8E7B-5EBA0AF83229}">
      <dgm:prSet phldrT="[Texto]" custT="1"/>
      <dgm:spPr/>
      <dgm:t>
        <a:bodyPr/>
        <a:lstStyle/>
        <a:p>
          <a:r>
            <a:rPr lang="es-ES" sz="1600" b="1" dirty="0" smtClean="0"/>
            <a:t>SEGMENTACIÓN </a:t>
          </a:r>
        </a:p>
        <a:p>
          <a:r>
            <a:rPr lang="es-ES" sz="1600" b="1" dirty="0" smtClean="0"/>
            <a:t>GEOGRÁFICA</a:t>
          </a:r>
          <a:endParaRPr lang="es-ES" sz="1600" b="1" dirty="0"/>
        </a:p>
      </dgm:t>
    </dgm:pt>
    <dgm:pt modelId="{96FDB35B-6EAA-421B-BBDA-8B412FB54D3F}" type="parTrans" cxnId="{E0BFC2E2-ED54-47E2-B53B-E1740A025A31}">
      <dgm:prSet/>
      <dgm:spPr/>
      <dgm:t>
        <a:bodyPr/>
        <a:lstStyle/>
        <a:p>
          <a:endParaRPr lang="es-ES"/>
        </a:p>
      </dgm:t>
    </dgm:pt>
    <dgm:pt modelId="{9D1756BB-E157-4A57-8EF7-038C2F1C0B44}" type="sibTrans" cxnId="{E0BFC2E2-ED54-47E2-B53B-E1740A025A31}">
      <dgm:prSet/>
      <dgm:spPr/>
      <dgm:t>
        <a:bodyPr/>
        <a:lstStyle/>
        <a:p>
          <a:endParaRPr lang="es-ES"/>
        </a:p>
      </dgm:t>
    </dgm:pt>
    <dgm:pt modelId="{5E875982-82DF-45B7-A277-625C98815DC5}">
      <dgm:prSet custT="1"/>
      <dgm:spPr/>
      <dgm:t>
        <a:bodyPr/>
        <a:lstStyle/>
        <a:p>
          <a:r>
            <a:rPr lang="es-ES" sz="1600" b="1" dirty="0" smtClean="0"/>
            <a:t>SEGMENTACIÓN POR COMPORTAMIENTO</a:t>
          </a:r>
          <a:endParaRPr lang="es-ES" sz="1600" b="1" dirty="0"/>
        </a:p>
      </dgm:t>
    </dgm:pt>
    <dgm:pt modelId="{C8C4382E-E969-486A-BD4A-C499AFD7AE07}" type="parTrans" cxnId="{F2FA1014-9A33-46D1-8665-BB92BD77EECE}">
      <dgm:prSet/>
      <dgm:spPr/>
      <dgm:t>
        <a:bodyPr/>
        <a:lstStyle/>
        <a:p>
          <a:endParaRPr lang="es-ES"/>
        </a:p>
      </dgm:t>
    </dgm:pt>
    <dgm:pt modelId="{D4CFDFC4-F5D2-44B5-895C-66C2E2246823}" type="sibTrans" cxnId="{F2FA1014-9A33-46D1-8665-BB92BD77EECE}">
      <dgm:prSet/>
      <dgm:spPr/>
      <dgm:t>
        <a:bodyPr/>
        <a:lstStyle/>
        <a:p>
          <a:endParaRPr lang="es-ES"/>
        </a:p>
      </dgm:t>
    </dgm:pt>
    <dgm:pt modelId="{6C632B09-CDDB-4770-99E4-18C78127F4EA}" type="pres">
      <dgm:prSet presAssocID="{8EA7CA83-342C-424B-A4B0-9E4051A271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8A40AA-B036-4739-9617-9AC6DDF2835F}" type="pres">
      <dgm:prSet presAssocID="{33976F21-8318-44F4-B2F6-54B814E877EF}" presName="centerShape" presStyleLbl="node0" presStyleIdx="0" presStyleCnt="1" custScaleX="76483" custScaleY="74150"/>
      <dgm:spPr/>
      <dgm:t>
        <a:bodyPr/>
        <a:lstStyle/>
        <a:p>
          <a:endParaRPr lang="es-ES"/>
        </a:p>
      </dgm:t>
    </dgm:pt>
    <dgm:pt modelId="{525558C8-BF6D-43C0-9E3C-C34D589EFFD6}" type="pres">
      <dgm:prSet presAssocID="{B5D1B863-9810-4DE7-8140-794AC4293687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A7B62EE1-217F-4C54-AB71-211ADFB6094F}" type="pres">
      <dgm:prSet presAssocID="{D092EAE4-DDC3-48D0-83ED-DA3C88CC37C9}" presName="node" presStyleLbl="node1" presStyleIdx="0" presStyleCnt="4" custScaleX="97369" custScaleY="414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683A80-5336-4037-B041-DFB7CFE415E7}" type="pres">
      <dgm:prSet presAssocID="{C8C4382E-E969-486A-BD4A-C499AFD7AE07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805726B6-51FC-4F26-B96B-237A28447A95}" type="pres">
      <dgm:prSet presAssocID="{5E875982-82DF-45B7-A277-625C98815DC5}" presName="node" presStyleLbl="node1" presStyleIdx="1" presStyleCnt="4" custScaleX="136906" custScaleY="42741" custRadScaleRad="74762" custRadScaleInc="-20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F5C49D-CD02-4BDE-A81A-9AC80FEAAF3C}" type="pres">
      <dgm:prSet presAssocID="{6DD032D4-0654-4E84-8647-93167176A9E7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B9477C90-5998-41AA-9792-ABE9DF736637}" type="pres">
      <dgm:prSet presAssocID="{B66C079F-35BB-4BA0-AA24-75EE67F0CF36}" presName="node" presStyleLbl="node1" presStyleIdx="2" presStyleCnt="4" custScaleX="112125" custScaleY="38596" custRadScaleRad="80081" custRadScaleInc="126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C35B9F-5915-4C9A-B453-0AE9F22E573C}" type="pres">
      <dgm:prSet presAssocID="{96FDB35B-6EAA-421B-BBDA-8B412FB54D3F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2B386082-E553-4B7B-BE9E-F191E6A10F18}" type="pres">
      <dgm:prSet presAssocID="{F2ECC27D-6085-4BEC-8E7B-5EBA0AF83229}" presName="node" presStyleLbl="node1" presStyleIdx="3" presStyleCnt="4" custScaleY="515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77FFFC-93B8-4B5A-A18E-460F29D6FBA2}" type="presOf" srcId="{F2ECC27D-6085-4BEC-8E7B-5EBA0AF83229}" destId="{2B386082-E553-4B7B-BE9E-F191E6A10F18}" srcOrd="0" destOrd="0" presId="urn:microsoft.com/office/officeart/2005/8/layout/radial4"/>
    <dgm:cxn modelId="{EA4E06A5-A4E8-4839-9DD3-0C06CE83941B}" type="presOf" srcId="{8EA7CA83-342C-424B-A4B0-9E4051A271CA}" destId="{6C632B09-CDDB-4770-99E4-18C78127F4EA}" srcOrd="0" destOrd="0" presId="urn:microsoft.com/office/officeart/2005/8/layout/radial4"/>
    <dgm:cxn modelId="{50BF138B-2599-49AB-A545-6758C33D05F8}" type="presOf" srcId="{B66C079F-35BB-4BA0-AA24-75EE67F0CF36}" destId="{B9477C90-5998-41AA-9792-ABE9DF736637}" srcOrd="0" destOrd="0" presId="urn:microsoft.com/office/officeart/2005/8/layout/radial4"/>
    <dgm:cxn modelId="{EEB19CA6-C7B9-4614-9682-C14E2A33C398}" type="presOf" srcId="{96FDB35B-6EAA-421B-BBDA-8B412FB54D3F}" destId="{A4C35B9F-5915-4C9A-B453-0AE9F22E573C}" srcOrd="0" destOrd="0" presId="urn:microsoft.com/office/officeart/2005/8/layout/radial4"/>
    <dgm:cxn modelId="{4C44F71D-5967-45D9-9645-EE055D26F45B}" srcId="{8EA7CA83-342C-424B-A4B0-9E4051A271CA}" destId="{33976F21-8318-44F4-B2F6-54B814E877EF}" srcOrd="0" destOrd="0" parTransId="{A8E20295-1561-42B9-A531-807A09217F73}" sibTransId="{3B0514F7-5CAF-4663-8351-55E671247221}"/>
    <dgm:cxn modelId="{14049333-B577-4ACD-A8EA-8337F7D40F2D}" type="presOf" srcId="{5E875982-82DF-45B7-A277-625C98815DC5}" destId="{805726B6-51FC-4F26-B96B-237A28447A95}" srcOrd="0" destOrd="0" presId="urn:microsoft.com/office/officeart/2005/8/layout/radial4"/>
    <dgm:cxn modelId="{5F70451B-F88B-498B-A547-09199337A8D7}" type="presOf" srcId="{B5D1B863-9810-4DE7-8140-794AC4293687}" destId="{525558C8-BF6D-43C0-9E3C-C34D589EFFD6}" srcOrd="0" destOrd="0" presId="urn:microsoft.com/office/officeart/2005/8/layout/radial4"/>
    <dgm:cxn modelId="{27EB62FE-543F-46A2-A78D-4759DBF0DF8C}" type="presOf" srcId="{D092EAE4-DDC3-48D0-83ED-DA3C88CC37C9}" destId="{A7B62EE1-217F-4C54-AB71-211ADFB6094F}" srcOrd="0" destOrd="0" presId="urn:microsoft.com/office/officeart/2005/8/layout/radial4"/>
    <dgm:cxn modelId="{D1E4F6CF-63B1-491D-8762-31577135E9BD}" srcId="{33976F21-8318-44F4-B2F6-54B814E877EF}" destId="{B66C079F-35BB-4BA0-AA24-75EE67F0CF36}" srcOrd="2" destOrd="0" parTransId="{6DD032D4-0654-4E84-8647-93167176A9E7}" sibTransId="{CD78A118-8D2C-427A-8D48-F2F646A89885}"/>
    <dgm:cxn modelId="{0397FDD0-2026-455F-8828-196557A0C826}" type="presOf" srcId="{C8C4382E-E969-486A-BD4A-C499AFD7AE07}" destId="{EB683A80-5336-4037-B041-DFB7CFE415E7}" srcOrd="0" destOrd="0" presId="urn:microsoft.com/office/officeart/2005/8/layout/radial4"/>
    <dgm:cxn modelId="{031B8A98-9891-436F-9B36-213B2E7C2094}" type="presOf" srcId="{33976F21-8318-44F4-B2F6-54B814E877EF}" destId="{4E8A40AA-B036-4739-9617-9AC6DDF2835F}" srcOrd="0" destOrd="0" presId="urn:microsoft.com/office/officeart/2005/8/layout/radial4"/>
    <dgm:cxn modelId="{8A28157B-BE3C-42A3-8A99-21B9C3346023}" srcId="{33976F21-8318-44F4-B2F6-54B814E877EF}" destId="{D092EAE4-DDC3-48D0-83ED-DA3C88CC37C9}" srcOrd="0" destOrd="0" parTransId="{B5D1B863-9810-4DE7-8140-794AC4293687}" sibTransId="{B477DBE3-0D9F-4881-AD2D-6C865469A415}"/>
    <dgm:cxn modelId="{6BB55A98-2D4B-468D-A5C0-5DDF6CACC8FC}" type="presOf" srcId="{6DD032D4-0654-4E84-8647-93167176A9E7}" destId="{15F5C49D-CD02-4BDE-A81A-9AC80FEAAF3C}" srcOrd="0" destOrd="0" presId="urn:microsoft.com/office/officeart/2005/8/layout/radial4"/>
    <dgm:cxn modelId="{E0BFC2E2-ED54-47E2-B53B-E1740A025A31}" srcId="{33976F21-8318-44F4-B2F6-54B814E877EF}" destId="{F2ECC27D-6085-4BEC-8E7B-5EBA0AF83229}" srcOrd="3" destOrd="0" parTransId="{96FDB35B-6EAA-421B-BBDA-8B412FB54D3F}" sibTransId="{9D1756BB-E157-4A57-8EF7-038C2F1C0B44}"/>
    <dgm:cxn modelId="{F2FA1014-9A33-46D1-8665-BB92BD77EECE}" srcId="{33976F21-8318-44F4-B2F6-54B814E877EF}" destId="{5E875982-82DF-45B7-A277-625C98815DC5}" srcOrd="1" destOrd="0" parTransId="{C8C4382E-E969-486A-BD4A-C499AFD7AE07}" sibTransId="{D4CFDFC4-F5D2-44B5-895C-66C2E2246823}"/>
    <dgm:cxn modelId="{AE2D1C1C-DBE0-4A3F-8691-4B6A36E384CE}" type="presParOf" srcId="{6C632B09-CDDB-4770-99E4-18C78127F4EA}" destId="{4E8A40AA-B036-4739-9617-9AC6DDF2835F}" srcOrd="0" destOrd="0" presId="urn:microsoft.com/office/officeart/2005/8/layout/radial4"/>
    <dgm:cxn modelId="{2FB1D4E8-C8A7-4B74-80FE-DDC990A6558F}" type="presParOf" srcId="{6C632B09-CDDB-4770-99E4-18C78127F4EA}" destId="{525558C8-BF6D-43C0-9E3C-C34D589EFFD6}" srcOrd="1" destOrd="0" presId="urn:microsoft.com/office/officeart/2005/8/layout/radial4"/>
    <dgm:cxn modelId="{6087A179-A1B1-4FF9-B55C-FBC3DB4E6C0C}" type="presParOf" srcId="{6C632B09-CDDB-4770-99E4-18C78127F4EA}" destId="{A7B62EE1-217F-4C54-AB71-211ADFB6094F}" srcOrd="2" destOrd="0" presId="urn:microsoft.com/office/officeart/2005/8/layout/radial4"/>
    <dgm:cxn modelId="{F384A8C0-5420-47D5-BC7E-8B41E75757B1}" type="presParOf" srcId="{6C632B09-CDDB-4770-99E4-18C78127F4EA}" destId="{EB683A80-5336-4037-B041-DFB7CFE415E7}" srcOrd="3" destOrd="0" presId="urn:microsoft.com/office/officeart/2005/8/layout/radial4"/>
    <dgm:cxn modelId="{FB5DDEC1-D597-4B75-B11C-9F9FA9C186D7}" type="presParOf" srcId="{6C632B09-CDDB-4770-99E4-18C78127F4EA}" destId="{805726B6-51FC-4F26-B96B-237A28447A95}" srcOrd="4" destOrd="0" presId="urn:microsoft.com/office/officeart/2005/8/layout/radial4"/>
    <dgm:cxn modelId="{9BD1E15B-753C-4113-A240-9B6B41462F0F}" type="presParOf" srcId="{6C632B09-CDDB-4770-99E4-18C78127F4EA}" destId="{15F5C49D-CD02-4BDE-A81A-9AC80FEAAF3C}" srcOrd="5" destOrd="0" presId="urn:microsoft.com/office/officeart/2005/8/layout/radial4"/>
    <dgm:cxn modelId="{3BEAC2C7-845C-4823-9BFE-842476AB77AC}" type="presParOf" srcId="{6C632B09-CDDB-4770-99E4-18C78127F4EA}" destId="{B9477C90-5998-41AA-9792-ABE9DF736637}" srcOrd="6" destOrd="0" presId="urn:microsoft.com/office/officeart/2005/8/layout/radial4"/>
    <dgm:cxn modelId="{416B6636-D026-4BE7-84C5-509C345DBC93}" type="presParOf" srcId="{6C632B09-CDDB-4770-99E4-18C78127F4EA}" destId="{A4C35B9F-5915-4C9A-B453-0AE9F22E573C}" srcOrd="7" destOrd="0" presId="urn:microsoft.com/office/officeart/2005/8/layout/radial4"/>
    <dgm:cxn modelId="{5D74AF18-C155-46F8-8E29-21A6A886E3F7}" type="presParOf" srcId="{6C632B09-CDDB-4770-99E4-18C78127F4EA}" destId="{2B386082-E553-4B7B-BE9E-F191E6A10F18}" srcOrd="8" destOrd="0" presId="urn:microsoft.com/office/officeart/2005/8/layout/radial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7CC554-2CAF-49CE-B1ED-0AC4A1C8A131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8CBFF2-EF0C-49ED-AABC-A98F8CCA47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C20D5-3BE1-4BAD-8A46-DC31F1B367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2EC97-EB4C-4432-AC5C-5D0E8FE1CE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E725E-1DAE-4D2F-846D-0B0C3280F9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3AB6-C982-45FC-9CD7-8D9061907A06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AD995-5F99-4821-80C5-A0751C27EA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0B12-572B-4451-A3E4-A7D34CF26D61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8D61-D18A-4FA9-AB3E-D99F05165B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BA6D-E5D3-4D7C-9E7C-36C1B211A409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0B9E-5D6C-4F4C-9CE7-393A0A2D70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F164-8FE7-4A96-9E48-D877C7CF2BDA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F597-9430-409B-8215-5C566E4B68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71C7-34DE-44FB-9B6C-40456FACC0D5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12E2-40EE-4C82-A853-AE77440D7F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DF64-D734-493E-B2DC-FBD31C1CC13B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5117-991D-4994-8205-C744A82B86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2CBBA-6070-4D7E-8F25-DF6CEB67193B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84AA-4C40-4071-942C-470D98F07B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EE895-DDB0-4F85-98BD-CC8F63E20F2C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5918-5859-42DA-9B26-F518705D51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7764-6893-48EA-A6AD-66B8C2E64DA4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1EE8-33C0-4026-91AD-2B3D067C1D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FBE0-5C10-4B73-9E98-E942F5651C2F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E870-3556-4BAA-AEDE-C97FFBA69C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FFE4-139F-46EF-80AF-6100A152849D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2E05-C53C-4696-93B4-C8C5BFB4F9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530AA-61C6-41A4-B0FD-A3ACE2B384FC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213A5D-503F-4B20-A38F-14487A56EA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57" r:id="rId4"/>
    <p:sldLayoutId id="2147483861" r:id="rId5"/>
    <p:sldLayoutId id="2147483856" r:id="rId6"/>
    <p:sldLayoutId id="2147483862" r:id="rId7"/>
    <p:sldLayoutId id="2147483863" r:id="rId8"/>
    <p:sldLayoutId id="2147483864" r:id="rId9"/>
    <p:sldLayoutId id="2147483855" r:id="rId10"/>
    <p:sldLayoutId id="2147483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.ec/imgres?imgurl=http://www.fen.espol.edu.ec/images/LogoFen_Sello.jpg&amp;imgrefurl=http://www.fen.espol.edu.ec/&amp;usg=__yCUkr1x1xeJkKWrYJODzootgZ4Q=&amp;h=652&amp;w=696&amp;sz=57&amp;hl=es&amp;start=4&amp;um=1&amp;itbs=1&amp;tbnid=1Ma5sVjAiT69iM:&amp;tbnh=130&amp;tbnw=139&amp;prev=/images?q=fen+espol&amp;hl=es&amp;rlz=1W1SKPB_es&amp;sa=N&amp;um=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c/imgres?imgurl=http://www.fen.espol.edu.ec/images/LogoFen_Sello.jpg&amp;imgrefurl=http://www.fen.espol.edu.ec/&amp;usg=__yCUkr1x1xeJkKWrYJODzootgZ4Q=&amp;h=652&amp;w=696&amp;sz=57&amp;hl=es&amp;start=4&amp;um=1&amp;itbs=1&amp;tbnid=1Ma5sVjAiT69iM:&amp;tbnh=130&amp;tbnw=139&amp;prev=/images?q=fen+espol&amp;hl=es&amp;rlz=1W1SKPB_es&amp;sa=N&amp;um=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.ec/imgres?imgurl=http://idata.over-blog.com/2/67/47/41/PORTADAS-de-las-4-secciones/deportes/deportes-extremos.png&amp;imgrefurl=http://revistaprepa3.over-blog.com/pages/Deportes_Extremos_SURF_Y_BMX-1231773.html&amp;usg=__HpwgEC0m0lWgIvFu-B7EzIT32d0=&amp;h=500&amp;w=500&amp;sz=151&amp;hl=es&amp;start=6&amp;um=1&amp;itbs=1&amp;tbnid=PWaXvgR5Km6FzM:&amp;tbnh=130&amp;tbnw=130&amp;prev=/images?q=deportes+extremos&amp;um=1&amp;hl=es&amp;sa=N&amp;rlz=1W1SKPB_es&amp;tbs=isch: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.ec/imgres?imgurl=http://i76.photobucket.com/albums/j39/zooboorex/escalada1.jpg&amp;imgrefurl=http://100flexiones.wordpress.com/category/4%C2%BA-eso/&amp;usg=__s73oIzAEQrq14nz43pSAF3eZO10=&amp;h=600&amp;w=800&amp;sz=60&amp;hl=es&amp;start=2&amp;um=1&amp;itbs=1&amp;tbnid=fKl1VVA6-cGhBM:&amp;tbnh=107&amp;tbnw=143&amp;prev=/images?q=deportes+extremos&amp;um=1&amp;hl=es&amp;sa=N&amp;rlz=1W1SKPB_es&amp;ndsp=18&amp;tbs=isch: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pf1Ma5sVjAiT69iM:" descr="http://t1.gstatic.com/images?q=tbn:1Ma5sVjAiT69iM:http://www.fen.espol.edu.ec/images/LogoFen_Sel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4170" y="1"/>
            <a:ext cx="1069829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ipfXlK3IKceW6IUzM:" descr="http://t3.gstatic.com/images?q=tbn:XlK3IKceW6IUzM:http://www.espolciencia.espol.edu.ec/images/logo-espol-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46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357298"/>
            <a:ext cx="550072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928934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857496"/>
            <a:ext cx="2363039" cy="156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"/>
          <p:cNvSpPr/>
          <p:nvPr/>
        </p:nvSpPr>
        <p:spPr>
          <a:xfrm>
            <a:off x="500034" y="5000636"/>
            <a:ext cx="828680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risten ITC" pitchFamily="66" charset="0"/>
                <a:cs typeface="+mn-cs"/>
              </a:rPr>
              <a:t>PROYECTO DE IMPLEMENTACIÓN DE UNA OPERADORA DE TURISMO DE AVENTURA EN EL ECUADOR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428728" y="500042"/>
            <a:ext cx="6215106" cy="40011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ESCUELA SUPERIOR POLITÉCNICA DEL LITORAL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714375"/>
            <a:ext cx="4643438" cy="5000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Broadway" pitchFamily="82" charset="0"/>
              </a:rPr>
              <a:t>ANALISIS FODA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28750"/>
            <a:ext cx="8362950" cy="47371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s-EC" sz="1400" b="1" dirty="0">
                <a:solidFill>
                  <a:schemeClr val="tx2"/>
                </a:solidFill>
                <a:latin typeface="+mn-lt"/>
                <a:cs typeface="+mn-cs"/>
              </a:rPr>
              <a:t>	</a:t>
            </a:r>
            <a:r>
              <a:rPr lang="es-EC" sz="1400" dirty="0">
                <a:latin typeface="+mn-lt"/>
                <a:cs typeface="+mn-cs"/>
              </a:rPr>
              <a:t>FORTALEZAS:</a:t>
            </a:r>
            <a:endParaRPr lang="es-ES" sz="1400" dirty="0">
              <a:latin typeface="+mn-lt"/>
              <a:cs typeface="+mn-cs"/>
            </a:endParaRP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Somos altamente capacitadas en el área financiera y tributaria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Experiencia en deportes extremos, debido a que lo hemos practicado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Contactos de confianza que proveen éste tipo de servicio.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s-ES" sz="1400" dirty="0">
              <a:latin typeface="+mn-lt"/>
              <a:cs typeface="+mn-cs"/>
            </a:endParaRP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s-ES" sz="1400" dirty="0">
                <a:latin typeface="+mn-lt"/>
                <a:cs typeface="+mn-cs"/>
              </a:rPr>
              <a:t>	OPORTUNIDADES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El mercado del turismo de aventura no está saturado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Gran cantidad de turistas nacionales y extranjeros interesados en el turismo de aventura.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Si el proyecto sale rentable, podemos adquirir un préstamo para implementarlo.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Estamos  desarrollando un proyecto innovador en el mercado con un valor agregado.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es-ES" sz="1400" dirty="0">
              <a:latin typeface="+mn-lt"/>
              <a:cs typeface="+mn-cs"/>
            </a:endParaRP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s-ES" sz="1400" dirty="0">
                <a:latin typeface="+mn-lt"/>
                <a:cs typeface="+mn-cs"/>
              </a:rPr>
              <a:t>	DEBILIDADES: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Falta de Proveedores directos para los equipos de deportes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Baja experiencia de los integrantes del proyecto en el área turística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No se cuenta con personal especializado como guías o instructores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Falta de capital de trabajo para iniciar el proyecto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s-ES" sz="1400" dirty="0">
              <a:latin typeface="+mn-lt"/>
              <a:cs typeface="+mn-cs"/>
            </a:endParaRP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s-ES" sz="1400" dirty="0">
                <a:latin typeface="+mn-lt"/>
                <a:cs typeface="+mn-cs"/>
              </a:rPr>
              <a:t>	AMENAZAS: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Rápido crecimiento de la competencia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Que la competencia identifique nuestra estrategia y la mejore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La inflación del país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Altas tasas de interés para pequeños empresarios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1400" dirty="0">
                <a:latin typeface="+mn-lt"/>
                <a:cs typeface="+mn-cs"/>
              </a:rPr>
              <a:t>La situación económica del Ecuador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ombo"/>
          <p:cNvSpPr/>
          <p:nvPr/>
        </p:nvSpPr>
        <p:spPr>
          <a:xfrm>
            <a:off x="928688" y="285750"/>
            <a:ext cx="7215187" cy="6143625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ombo"/>
          <p:cNvSpPr/>
          <p:nvPr/>
        </p:nvSpPr>
        <p:spPr>
          <a:xfrm>
            <a:off x="1857375" y="928688"/>
            <a:ext cx="5429250" cy="4643437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 redondeado"/>
          <p:cNvSpPr/>
          <p:nvPr/>
        </p:nvSpPr>
        <p:spPr>
          <a:xfrm>
            <a:off x="2857500" y="1928813"/>
            <a:ext cx="3286125" cy="2714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Elephant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57488" y="1928802"/>
            <a:ext cx="335758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cs typeface="+mn-cs"/>
              </a:rPr>
              <a:t>ANALISIS DE LOS RESULTADOS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cs typeface="+mn-cs"/>
              </a:rPr>
              <a:t>DE LAS ENCUESTAS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28688" y="428625"/>
            <a:ext cx="3429000" cy="78581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roadway" pitchFamily="82" charset="0"/>
              </a:rPr>
              <a:t>COMPOSICIÓN DE LA MUESTRA POR TIPO DE EMPRESA TURÍSTICA </a:t>
            </a:r>
            <a:endParaRPr lang="en-US" sz="1400" dirty="0">
              <a:latin typeface="Broadway" pitchFamily="82" charset="0"/>
            </a:endParaRPr>
          </a:p>
        </p:txBody>
      </p:sp>
      <p:pic>
        <p:nvPicPr>
          <p:cNvPr id="6" name="Gráfico 7"/>
          <p:cNvPicPr>
            <a:picLocks noChangeArrowheads="1"/>
          </p:cNvPicPr>
          <p:nvPr/>
        </p:nvPicPr>
        <p:blipFill>
          <a:blip r:embed="rId2" cstate="print"/>
          <a:srcRect b="-150"/>
          <a:stretch>
            <a:fillRect/>
          </a:stretch>
        </p:blipFill>
        <p:spPr bwMode="auto">
          <a:xfrm>
            <a:off x="1071538" y="1357298"/>
            <a:ext cx="3500462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Rectángulo"/>
          <p:cNvSpPr/>
          <p:nvPr/>
        </p:nvSpPr>
        <p:spPr>
          <a:xfrm>
            <a:off x="5000625" y="428625"/>
            <a:ext cx="3714750" cy="7143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roadway" pitchFamily="82" charset="0"/>
              </a:rPr>
              <a:t>ALIANZAS CON EMPRESAS QUE PROVEAN SERVICIOS COMPLEMENTARIOS A SUS CLIENTES</a:t>
            </a:r>
            <a:endParaRPr lang="en-US" sz="1400" dirty="0">
              <a:latin typeface="Broadway" pitchFamily="82" charset="0"/>
            </a:endParaRPr>
          </a:p>
        </p:txBody>
      </p:sp>
      <p:pic>
        <p:nvPicPr>
          <p:cNvPr id="9" name="Gráfico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3497264" cy="21351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9 Rectángulo"/>
          <p:cNvSpPr/>
          <p:nvPr/>
        </p:nvSpPr>
        <p:spPr>
          <a:xfrm>
            <a:off x="857250" y="3714750"/>
            <a:ext cx="3786188" cy="7143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roadway" pitchFamily="82" charset="0"/>
              </a:rPr>
              <a:t>CLIENTES QUE ESTARÍAN DISPUESTOS A REALIZAR DEPORTES DE AVENTURA</a:t>
            </a:r>
            <a:endParaRPr lang="en-US" sz="1400" dirty="0">
              <a:latin typeface="Broadway" pitchFamily="8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00625" y="3643313"/>
            <a:ext cx="3857625" cy="8572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roadway" pitchFamily="82" charset="0"/>
              </a:rPr>
              <a:t>EMPRESAS DISPUESTAS A PROMOCIONAR O INCLUIR DENTRO DE SUS PAQUETES TURISTICOS, DEPORTES DE AVENTURA</a:t>
            </a:r>
            <a:endParaRPr lang="en-US" sz="1400" dirty="0">
              <a:latin typeface="Broadway" pitchFamily="82" charset="0"/>
            </a:endParaRPr>
          </a:p>
        </p:txBody>
      </p:sp>
      <p:pic>
        <p:nvPicPr>
          <p:cNvPr id="12" name="Gráfico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72008"/>
            <a:ext cx="3571900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Gráfico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714884"/>
            <a:ext cx="3500462" cy="1849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Gráfico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3643338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5 Rectángulo"/>
          <p:cNvSpPr/>
          <p:nvPr/>
        </p:nvSpPr>
        <p:spPr>
          <a:xfrm>
            <a:off x="928688" y="428625"/>
            <a:ext cx="3571875" cy="642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roadway" pitchFamily="82" charset="0"/>
              </a:rPr>
              <a:t>MECANISMOS DE PAGO MAS ADECUADOS</a:t>
            </a:r>
            <a:endParaRPr lang="en-US" sz="1400" dirty="0">
              <a:latin typeface="Broadway" pitchFamily="82" charset="0"/>
            </a:endParaRPr>
          </a:p>
        </p:txBody>
      </p:sp>
      <p:pic>
        <p:nvPicPr>
          <p:cNvPr id="10" name="Gráfico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3857652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10 Rectángulo"/>
          <p:cNvSpPr/>
          <p:nvPr/>
        </p:nvSpPr>
        <p:spPr>
          <a:xfrm>
            <a:off x="4929188" y="428625"/>
            <a:ext cx="3786187" cy="7143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roadway" pitchFamily="82" charset="0"/>
              </a:rPr>
              <a:t>FACTURACIÓN MENSUAL DE CLIENTES DE LAS EMPRESAS TURISTICAS</a:t>
            </a:r>
            <a:endParaRPr lang="en-US" sz="1400" dirty="0">
              <a:latin typeface="Broadway" pitchFamily="82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00313" y="3357563"/>
            <a:ext cx="4357687" cy="7143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roadway" pitchFamily="82" charset="0"/>
              </a:rPr>
              <a:t>PORCENTAJE DE CLIENTES QUE ESTARÍAN DISPUESTOS A ADQUIRIR EL SERVICIO DE DEPORTE DE AVENTURA</a:t>
            </a:r>
            <a:endParaRPr lang="en-US" sz="1400" dirty="0">
              <a:latin typeface="Broadway" pitchFamily="82" charset="0"/>
            </a:endParaRPr>
          </a:p>
        </p:txBody>
      </p:sp>
      <p:pic>
        <p:nvPicPr>
          <p:cNvPr id="13" name="Gráfico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286256"/>
            <a:ext cx="3857652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428875" y="2643188"/>
            <a:ext cx="2360613" cy="14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APRENDIZAJE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786314" y="2643182"/>
            <a:ext cx="2286016" cy="14287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AFECTIVIDAD</a:t>
            </a:r>
          </a:p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DEPORTES DE AVENTURA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428875" y="4071938"/>
            <a:ext cx="2357438" cy="1500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RUTINA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786313" y="4071938"/>
            <a:ext cx="2286000" cy="1500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HEDONISMO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857750" y="2071688"/>
            <a:ext cx="207168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MODO EMOCIONAL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428875" y="2071688"/>
            <a:ext cx="22145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MODO INTELECTUAL</a:t>
            </a:r>
          </a:p>
        </p:txBody>
      </p:sp>
      <p:sp>
        <p:nvSpPr>
          <p:cNvPr id="17" name="16 Rectángulo"/>
          <p:cNvSpPr/>
          <p:nvPr/>
        </p:nvSpPr>
        <p:spPr>
          <a:xfrm rot="16200000">
            <a:off x="1643063" y="4643438"/>
            <a:ext cx="1000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FUERTE</a:t>
            </a:r>
          </a:p>
        </p:txBody>
      </p:sp>
      <p:sp>
        <p:nvSpPr>
          <p:cNvPr id="18" name="17 Rectángulo"/>
          <p:cNvSpPr/>
          <p:nvPr/>
        </p:nvSpPr>
        <p:spPr>
          <a:xfrm rot="16200000">
            <a:off x="1607344" y="3178969"/>
            <a:ext cx="10715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DÉBIL</a:t>
            </a:r>
          </a:p>
        </p:txBody>
      </p:sp>
      <p:sp>
        <p:nvSpPr>
          <p:cNvPr id="19" name="18 Rectángulo"/>
          <p:cNvSpPr/>
          <p:nvPr/>
        </p:nvSpPr>
        <p:spPr>
          <a:xfrm rot="16200000">
            <a:off x="535782" y="3893344"/>
            <a:ext cx="2071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IMPLICACIÓN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500188" y="571500"/>
            <a:ext cx="6357937" cy="7143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Broadway" pitchFamily="82" charset="0"/>
              </a:rPr>
              <a:t>MATRIZ DE IMPLICACIÓN FOOTE, CONE AND BELDING (F.C.B)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1625" y="357188"/>
            <a:ext cx="6357938" cy="6429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Broadway" pitchFamily="82" charset="0"/>
              </a:rPr>
              <a:t>MACRO Y MICRO SEGMENTACIÓN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642910" y="1071546"/>
          <a:ext cx="485778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17 Diagrama"/>
          <p:cNvGraphicFramePr/>
          <p:nvPr/>
        </p:nvGraphicFramePr>
        <p:xfrm>
          <a:off x="2857488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1625" y="357188"/>
            <a:ext cx="6357938" cy="6429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Broadway" pitchFamily="82" charset="0"/>
              </a:rPr>
              <a:t>MARKETING MIX DEL PROYECTO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1714500" y="1428750"/>
            <a:ext cx="2286000" cy="9286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PRODUCTO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643563" y="1428750"/>
            <a:ext cx="26431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Características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Intangible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Variable</a:t>
            </a:r>
          </a:p>
        </p:txBody>
      </p:sp>
      <p:sp>
        <p:nvSpPr>
          <p:cNvPr id="14" name="13 Flecha izquierda"/>
          <p:cNvSpPr/>
          <p:nvPr/>
        </p:nvSpPr>
        <p:spPr>
          <a:xfrm>
            <a:off x="5929313" y="4929188"/>
            <a:ext cx="2214562" cy="92868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PRECIO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786313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428875"/>
            <a:ext cx="42037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4"/>
          <p:cNvGrpSpPr>
            <a:grpSpLocks/>
          </p:cNvGrpSpPr>
          <p:nvPr/>
        </p:nvGrpSpPr>
        <p:grpSpPr bwMode="auto">
          <a:xfrm>
            <a:off x="1000125" y="1785938"/>
            <a:ext cx="7072313" cy="1857375"/>
            <a:chOff x="2022" y="5353"/>
            <a:chExt cx="8640" cy="1964"/>
          </a:xfrm>
        </p:grpSpPr>
        <p:sp>
          <p:nvSpPr>
            <p:cNvPr id="24591" name="AutoShape 15"/>
            <p:cNvSpPr>
              <a:spLocks noChangeArrowheads="1"/>
            </p:cNvSpPr>
            <p:nvPr/>
          </p:nvSpPr>
          <p:spPr bwMode="auto">
            <a:xfrm>
              <a:off x="2022" y="6196"/>
              <a:ext cx="1755" cy="4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  <a:latin typeface="Arial" pitchFamily="34" charset="0"/>
                </a:rPr>
                <a:t>Clientes</a:t>
              </a:r>
              <a:endParaRPr lang="es-ES" sz="1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>
              <a:off x="4931" y="6578"/>
              <a:ext cx="2011" cy="73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  <a:latin typeface="Arial" pitchFamily="34" charset="0"/>
                </a:rPr>
                <a:t>Hoteles</a:t>
              </a:r>
              <a:endParaRPr lang="es-ES" sz="1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>
              <a:off x="4902" y="5353"/>
              <a:ext cx="2009" cy="84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  <a:latin typeface="Arial" pitchFamily="34" charset="0"/>
                </a:rPr>
                <a:t>Agencias de Viaje</a:t>
              </a:r>
              <a:endParaRPr lang="es-ES" sz="1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4" name="AutoShape 18"/>
            <p:cNvSpPr>
              <a:spLocks noChangeArrowheads="1"/>
            </p:cNvSpPr>
            <p:nvPr/>
          </p:nvSpPr>
          <p:spPr bwMode="auto">
            <a:xfrm>
              <a:off x="8368" y="5877"/>
              <a:ext cx="2294" cy="85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  <a:latin typeface="Arial" pitchFamily="34" charset="0"/>
                </a:rPr>
                <a:t>Operadora de Turismo de Aventura</a:t>
              </a:r>
              <a:endParaRPr lang="es-ES" sz="1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24595" name="AutoShape 19"/>
            <p:cNvCxnSpPr>
              <a:cxnSpLocks noChangeShapeType="1"/>
            </p:cNvCxnSpPr>
            <p:nvPr/>
          </p:nvCxnSpPr>
          <p:spPr bwMode="auto">
            <a:xfrm>
              <a:off x="3777" y="6451"/>
              <a:ext cx="3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596" name="AutoShape 20"/>
            <p:cNvCxnSpPr>
              <a:cxnSpLocks noChangeShapeType="1"/>
            </p:cNvCxnSpPr>
            <p:nvPr/>
          </p:nvCxnSpPr>
          <p:spPr bwMode="auto">
            <a:xfrm flipV="1">
              <a:off x="4122" y="5801"/>
              <a:ext cx="0" cy="120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597" name="AutoShape 21"/>
            <p:cNvCxnSpPr>
              <a:cxnSpLocks noChangeShapeType="1"/>
            </p:cNvCxnSpPr>
            <p:nvPr/>
          </p:nvCxnSpPr>
          <p:spPr bwMode="auto">
            <a:xfrm>
              <a:off x="4122" y="7001"/>
              <a:ext cx="809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598" name="AutoShape 22"/>
            <p:cNvCxnSpPr>
              <a:cxnSpLocks noChangeShapeType="1"/>
            </p:cNvCxnSpPr>
            <p:nvPr/>
          </p:nvCxnSpPr>
          <p:spPr bwMode="auto">
            <a:xfrm>
              <a:off x="4122" y="5801"/>
              <a:ext cx="809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599" name="AutoShape 23"/>
            <p:cNvCxnSpPr>
              <a:cxnSpLocks noChangeShapeType="1"/>
            </p:cNvCxnSpPr>
            <p:nvPr/>
          </p:nvCxnSpPr>
          <p:spPr bwMode="auto">
            <a:xfrm flipH="1">
              <a:off x="7871" y="6451"/>
              <a:ext cx="496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600" name="AutoShape 24"/>
            <p:cNvCxnSpPr>
              <a:cxnSpLocks noChangeShapeType="1"/>
            </p:cNvCxnSpPr>
            <p:nvPr/>
          </p:nvCxnSpPr>
          <p:spPr bwMode="auto">
            <a:xfrm>
              <a:off x="7871" y="5951"/>
              <a:ext cx="0" cy="105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601" name="AutoShape 25"/>
            <p:cNvCxnSpPr>
              <a:cxnSpLocks noChangeShapeType="1"/>
            </p:cNvCxnSpPr>
            <p:nvPr/>
          </p:nvCxnSpPr>
          <p:spPr bwMode="auto">
            <a:xfrm>
              <a:off x="6942" y="7001"/>
              <a:ext cx="929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602" name="AutoShape 26"/>
            <p:cNvCxnSpPr>
              <a:cxnSpLocks noChangeShapeType="1"/>
            </p:cNvCxnSpPr>
            <p:nvPr/>
          </p:nvCxnSpPr>
          <p:spPr bwMode="auto">
            <a:xfrm>
              <a:off x="6942" y="5951"/>
              <a:ext cx="929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54" name="53 Flecha derecha"/>
          <p:cNvSpPr/>
          <p:nvPr/>
        </p:nvSpPr>
        <p:spPr>
          <a:xfrm>
            <a:off x="785813" y="714375"/>
            <a:ext cx="4143375" cy="9286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CANALES DE DISTRIBUCIÓN</a:t>
            </a:r>
          </a:p>
        </p:txBody>
      </p:sp>
      <p:sp>
        <p:nvSpPr>
          <p:cNvPr id="55" name="54 Flecha izquierda"/>
          <p:cNvSpPr/>
          <p:nvPr/>
        </p:nvSpPr>
        <p:spPr>
          <a:xfrm>
            <a:off x="4714875" y="4214813"/>
            <a:ext cx="3571875" cy="1000125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PUBLICIDAD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1143000" y="4000500"/>
            <a:ext cx="2643188" cy="164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</a:rPr>
              <a:t>Volantes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</a:rPr>
              <a:t>Anuncios Radiales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</a:rPr>
              <a:t>Afiches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86116" y="2643182"/>
            <a:ext cx="560578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Elephant" pitchFamily="18" charset="0"/>
                <a:cs typeface="+mn-cs"/>
              </a:rPr>
              <a:t>Estudio técnico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928813" y="642938"/>
            <a:ext cx="5214937" cy="8572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CAPITULO III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27652" name="Picture 1" descr="C:\Archivos de programa\Microsoft Office\MEDIA\CAGCAT10\j02346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571750"/>
            <a:ext cx="2357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0188" y="428625"/>
            <a:ext cx="6357937" cy="7143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BALANCE DE MUEBLES, EQUIPOS y RECURSOS HUMANOS</a:t>
            </a:r>
          </a:p>
        </p:txBody>
      </p:sp>
      <p:pic>
        <p:nvPicPr>
          <p:cNvPr id="28675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643063"/>
            <a:ext cx="5429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n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000500"/>
            <a:ext cx="6215063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agen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286375"/>
            <a:ext cx="62150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 rot="16200000">
            <a:off x="-35719" y="2536032"/>
            <a:ext cx="21431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/>
              <a:t>MUEBLES Y ENSERES</a:t>
            </a:r>
            <a:endParaRPr lang="en-US" sz="1600" b="1" dirty="0"/>
          </a:p>
        </p:txBody>
      </p:sp>
      <p:sp>
        <p:nvSpPr>
          <p:cNvPr id="10" name="9 Rectángulo"/>
          <p:cNvSpPr/>
          <p:nvPr/>
        </p:nvSpPr>
        <p:spPr>
          <a:xfrm rot="16200000">
            <a:off x="821531" y="4964907"/>
            <a:ext cx="1857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/>
              <a:t>RRHH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38" y="3000375"/>
            <a:ext cx="5715000" cy="2071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/>
                </a:solidFill>
              </a:rPr>
              <a:t>ELIZABETH VELA GÁRATE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/>
                </a:solidFill>
              </a:rPr>
              <a:t>MAYRA SOTO FERNÁNDEZ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/>
                </a:solidFill>
              </a:rPr>
              <a:t>DIANA MIRANDA RIVADENEIRA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00313" y="2071688"/>
            <a:ext cx="3929062" cy="857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/>
              <a:t>INTEGRANTES</a:t>
            </a:r>
            <a:endParaRPr lang="en-US" sz="3200" b="1" dirty="0"/>
          </a:p>
        </p:txBody>
      </p:sp>
      <p:pic>
        <p:nvPicPr>
          <p:cNvPr id="6" name="ipfXlK3IKceW6IUzM:" descr="http://t3.gstatic.com/images?q=tbn:XlK3IKceW6IUzM:http://www.espolciencia.espol.edu.ec/images/logo-espol-blan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46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pf1Ma5sVjAiT69iM:" descr="http://t1.gstatic.com/images?q=tbn:1Ma5sVjAiT69iM:http://www.fen.espol.edu.ec/images/LogoFen_Sell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4170" y="1"/>
            <a:ext cx="1069829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857375" y="857250"/>
          <a:ext cx="5359400" cy="2845122"/>
        </p:xfrm>
        <a:graphic>
          <a:graphicData uri="http://schemas.openxmlformats.org/drawingml/2006/table">
            <a:tbl>
              <a:tblPr/>
              <a:tblGrid>
                <a:gridCol w="2322724"/>
                <a:gridCol w="980494"/>
                <a:gridCol w="1028091"/>
                <a:gridCol w="1028091"/>
              </a:tblGrid>
              <a:tr h="37289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DETALLE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UNITARIO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Parasail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Parapente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Arnés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Skywatch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Chalecos Salvavidas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Scuba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Aletas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Vehículo Kia Pregio Cap. 17 personas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Camioneta Chevrolet Luv D 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Reguladores de voltaje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57965,32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 rot="16200000">
            <a:off x="178594" y="2035969"/>
            <a:ext cx="23574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EQUIPOS DEPORTIVOS</a:t>
            </a:r>
          </a:p>
        </p:txBody>
      </p:sp>
      <p:pic>
        <p:nvPicPr>
          <p:cNvPr id="29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786313"/>
            <a:ext cx="52133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43250" y="4143375"/>
            <a:ext cx="378618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EQUIPOS DE COMPUTACIÓN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000250" y="428625"/>
            <a:ext cx="5214938" cy="8572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CAPITULO IV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30723" name="Picture 1" descr="C:\Archivos de programa\Microsoft Office\MEDIA\CAGCAT10\j022201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5"/>
            <a:ext cx="32480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643306" y="2643182"/>
            <a:ext cx="550069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Elephant" pitchFamily="18" charset="0"/>
                <a:cs typeface="+mn-cs"/>
              </a:rPr>
              <a:t>Estudio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Elephant" pitchFamily="18" charset="0"/>
                <a:cs typeface="+mn-cs"/>
              </a:rPr>
              <a:t>financiero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28938" y="428625"/>
            <a:ext cx="3857625" cy="642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INVERSIÓN</a:t>
            </a:r>
          </a:p>
        </p:txBody>
      </p:sp>
      <p:pic>
        <p:nvPicPr>
          <p:cNvPr id="31747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643063"/>
            <a:ext cx="50022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14563" y="357188"/>
            <a:ext cx="4857750" cy="6429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ESTRUCTURA DE FINANCIAMIENTO</a:t>
            </a:r>
          </a:p>
        </p:txBody>
      </p:sp>
      <p:pic>
        <p:nvPicPr>
          <p:cNvPr id="32771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500188"/>
            <a:ext cx="418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3500438"/>
            <a:ext cx="4714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>
            <a:off x="1714500" y="2857500"/>
            <a:ext cx="1143000" cy="5000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/>
              <a:t>I = 11.83%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00375" y="285750"/>
            <a:ext cx="3857625" cy="642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PROYECCIÓN DE INGRESOS</a:t>
            </a:r>
          </a:p>
        </p:txBody>
      </p:sp>
      <p:pic>
        <p:nvPicPr>
          <p:cNvPr id="33795" name="Imagen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143000"/>
            <a:ext cx="52149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714625"/>
            <a:ext cx="9001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500563"/>
            <a:ext cx="8929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571472" y="6429396"/>
            <a:ext cx="8358246" cy="2857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Tasa de Crecimiento: 6.7% según el Ministerio de Turismo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0313" y="285750"/>
            <a:ext cx="4214812" cy="642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PROYECCIÓN COSTOS Y GASTOS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41500"/>
            <a:ext cx="407193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714375" y="1143000"/>
            <a:ext cx="2714625" cy="5715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Gastos Administrativos</a:t>
            </a:r>
            <a:endParaRPr lang="en-US" dirty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85938"/>
            <a:ext cx="36337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izquierda"/>
          <p:cNvSpPr/>
          <p:nvPr/>
        </p:nvSpPr>
        <p:spPr>
          <a:xfrm>
            <a:off x="5357813" y="1214438"/>
            <a:ext cx="3286125" cy="50006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Gastos de Ventas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0313" y="285750"/>
            <a:ext cx="4214812" cy="642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COSTOS OPERATIVOS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3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71500" y="6286500"/>
            <a:ext cx="8429625" cy="357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Los costos incrementaran de acuerdo a la inflación proyectada la cual es 4.34%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0313" y="285750"/>
            <a:ext cx="4214812" cy="642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ESTADO DE RESULTADOS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71563"/>
            <a:ext cx="81692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0313" y="214313"/>
            <a:ext cx="4214812" cy="6429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CAPITAL DE TRABAJO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86074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57188" y="1000125"/>
            <a:ext cx="8358187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En nuestro proyecto no requeriremos de una inversión en Capital de Trabajo debido a que este se puede financiar por los recursos generados por el negocio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813" y="214313"/>
            <a:ext cx="5357812" cy="6429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TASA MÍNIMA ATRACTIVA DE RETORNO</a:t>
            </a:r>
          </a:p>
        </p:txBody>
      </p:sp>
      <p:pic>
        <p:nvPicPr>
          <p:cNvPr id="38915" name="Imagen 72"/>
          <p:cNvPicPr>
            <a:picLocks noChangeAspect="1" noChangeArrowheads="1"/>
          </p:cNvPicPr>
          <p:nvPr/>
        </p:nvPicPr>
        <p:blipFill>
          <a:blip r:embed="rId2"/>
          <a:srcRect l="29793" t="46730" r="31285" b="22974"/>
          <a:stretch>
            <a:fillRect/>
          </a:stretch>
        </p:blipFill>
        <p:spPr bwMode="auto">
          <a:xfrm>
            <a:off x="2143125" y="1143000"/>
            <a:ext cx="485775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5 CuadroTexto"/>
          <p:cNvSpPr txBox="1">
            <a:spLocks noChangeArrowheads="1"/>
          </p:cNvSpPr>
          <p:nvPr/>
        </p:nvSpPr>
        <p:spPr bwMode="auto">
          <a:xfrm>
            <a:off x="857250" y="4071938"/>
            <a:ext cx="721518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/>
              <a:t>r</a:t>
            </a:r>
            <a:r>
              <a:rPr lang="es-ES" sz="2800" b="1" baseline="-25000"/>
              <a:t>e </a:t>
            </a:r>
            <a:r>
              <a:rPr lang="es-ES" sz="2800" b="1"/>
              <a:t>= 3.63% + 1.70 (3.72%) + 38.64%</a:t>
            </a:r>
            <a:endParaRPr lang="es-EC" sz="2800" b="1"/>
          </a:p>
          <a:p>
            <a:pPr algn="ctr"/>
            <a:endParaRPr lang="es-ES" sz="2800" b="1"/>
          </a:p>
          <a:p>
            <a:pPr algn="ctr"/>
            <a:r>
              <a:rPr lang="es-ES" sz="2800" b="1"/>
              <a:t>r</a:t>
            </a:r>
            <a:r>
              <a:rPr lang="es-ES" sz="2800" b="1" baseline="-25000"/>
              <a:t>e </a:t>
            </a:r>
            <a:r>
              <a:rPr lang="es-ES" sz="2800" b="1"/>
              <a:t>= 48.60%</a:t>
            </a:r>
            <a:endParaRPr lang="es-EC" sz="2800" b="1"/>
          </a:p>
          <a:p>
            <a:endParaRPr lang="es-EC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71688"/>
            <a:ext cx="82296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s-ES" sz="320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es-ES" sz="3200">
                <a:latin typeface="Franklin Gothic Book" pitchFamily="34" charset="0"/>
              </a:rPr>
              <a:t>Implica la exploración a ambientes naturales donde el viajero puede esperar lo inesperado. El turista tiene por objetivo pasar momentos de adrenalina a costo de un porcentaje de riesgo. </a:t>
            </a:r>
          </a:p>
        </p:txBody>
      </p:sp>
      <p:pic>
        <p:nvPicPr>
          <p:cNvPr id="5" name="Picture 5" descr="http://t3.gstatic.com/images?q=tbn:PWaXvgR5Km6FzM:http://idata.over-blog.com/2/67/47/41/PORTADAS-de-las-4-secciones/deportes/deportes-extremo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928813"/>
            <a:ext cx="3381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500188" y="571500"/>
            <a:ext cx="6357937" cy="7143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Broadway" pitchFamily="82" charset="0"/>
              </a:rPr>
              <a:t>EL DEPORTE DE AVENTURA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813" y="214313"/>
            <a:ext cx="5357812" cy="6429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MÉTODO DEL COSTO PROMEDIO PONDERADO</a:t>
            </a:r>
          </a:p>
        </p:txBody>
      </p:sp>
      <p:sp>
        <p:nvSpPr>
          <p:cNvPr id="39939" name="4 CuadroTexto"/>
          <p:cNvSpPr txBox="1">
            <a:spLocks noChangeArrowheads="1"/>
          </p:cNvSpPr>
          <p:nvPr/>
        </p:nvSpPr>
        <p:spPr bwMode="auto">
          <a:xfrm>
            <a:off x="642938" y="1214438"/>
            <a:ext cx="80724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2800" b="1">
              <a:latin typeface="Franklin Gothic Book" pitchFamily="34" charset="0"/>
            </a:endParaRPr>
          </a:p>
          <a:p>
            <a:pPr algn="ctr"/>
            <a:r>
              <a:rPr lang="fr-FR" sz="2800" b="1"/>
              <a:t>CCPP = r</a:t>
            </a:r>
            <a:r>
              <a:rPr lang="fr-FR" sz="2800" b="1" baseline="-25000"/>
              <a:t>d </a:t>
            </a:r>
            <a:r>
              <a:rPr lang="fr-FR" sz="2800" b="1"/>
              <a:t>* (1-t) * (l) + (1–L) + r</a:t>
            </a:r>
            <a:r>
              <a:rPr lang="fr-FR" sz="2800" b="1" baseline="-25000"/>
              <a:t>e</a:t>
            </a:r>
          </a:p>
          <a:p>
            <a:pPr algn="ctr"/>
            <a:endParaRPr lang="es-EC" sz="2800"/>
          </a:p>
          <a:p>
            <a:pPr algn="ctr"/>
            <a:endParaRPr lang="es-ES" sz="2800"/>
          </a:p>
          <a:p>
            <a:pPr algn="ctr"/>
            <a:r>
              <a:rPr lang="fr-FR" sz="2800" b="1"/>
              <a:t>CCPP = 0.1183*(1-0.25)*(0.30)+(1-0.30)*0.4860</a:t>
            </a:r>
            <a:endParaRPr lang="es-EC" sz="2800"/>
          </a:p>
          <a:p>
            <a:pPr algn="ctr"/>
            <a:endParaRPr lang="es-ES" sz="2800" b="1"/>
          </a:p>
          <a:p>
            <a:pPr algn="ctr"/>
            <a:endParaRPr lang="es-ES" sz="2800" b="1"/>
          </a:p>
          <a:p>
            <a:pPr algn="ctr"/>
            <a:r>
              <a:rPr lang="es-ES" sz="2800" b="1"/>
              <a:t>CCPP = 36.68%</a:t>
            </a:r>
            <a:endParaRPr lang="es-EC" sz="2800"/>
          </a:p>
          <a:p>
            <a:endParaRPr lang="es-EC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00250" y="285750"/>
            <a:ext cx="4786313" cy="642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FLUJO DE CAJA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91074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285750" y="1143000"/>
            <a:ext cx="8686800" cy="4214813"/>
          </a:xfrm>
        </p:spPr>
        <p:txBody>
          <a:bodyPr/>
          <a:lstStyle/>
          <a:p>
            <a:pPr eaLnBrk="1" hangingPunct="1"/>
            <a:r>
              <a:rPr lang="es-EC" sz="2000" smtClean="0">
                <a:solidFill>
                  <a:schemeClr val="tx1"/>
                </a:solidFill>
              </a:rPr>
              <a:t>La mayoría de las personas desconocen acerca de la existencia de los deportes de aventura debido a la falta de publicidad que se les da.</a:t>
            </a:r>
          </a:p>
          <a:p>
            <a:pPr eaLnBrk="1" hangingPunct="1"/>
            <a:r>
              <a:rPr lang="es-EC" sz="2000" smtClean="0">
                <a:solidFill>
                  <a:schemeClr val="tx1"/>
                </a:solidFill>
              </a:rPr>
              <a:t>Inestabilidad de las personas que brindan el servicio de deporte de aventura.</a:t>
            </a:r>
          </a:p>
          <a:p>
            <a:pPr eaLnBrk="1" hangingPunct="1"/>
            <a:r>
              <a:rPr lang="es-EC" sz="2000" smtClean="0">
                <a:solidFill>
                  <a:schemeClr val="tx1"/>
                </a:solidFill>
              </a:rPr>
              <a:t>desconocimiento de las personas, sobre qué es exactamente cada uno de éstos deportes.</a:t>
            </a:r>
          </a:p>
          <a:p>
            <a:pPr eaLnBrk="1" hangingPunct="1"/>
            <a:r>
              <a:rPr lang="es-EC" sz="2000" smtClean="0">
                <a:solidFill>
                  <a:schemeClr val="tx1"/>
                </a:solidFill>
              </a:rPr>
              <a:t>Nuestros clientes objetivo van a ser personas de clase social media, media alta, y alta.</a:t>
            </a:r>
          </a:p>
          <a:p>
            <a:pPr eaLnBrk="1" hangingPunct="1"/>
            <a:r>
              <a:rPr lang="es-EC" sz="2000" smtClean="0">
                <a:solidFill>
                  <a:schemeClr val="tx1"/>
                </a:solidFill>
              </a:rPr>
              <a:t>Estaremos presentes con publicidad en las principales emisoras radiales, repartimos volantes por todas las playas del país y  restaurantes.</a:t>
            </a:r>
          </a:p>
          <a:p>
            <a:pPr eaLnBrk="1" hangingPunct="1"/>
            <a:r>
              <a:rPr lang="es-EC" sz="2000" smtClean="0">
                <a:solidFill>
                  <a:schemeClr val="tx1"/>
                </a:solidFill>
              </a:rPr>
              <a:t>Las alianzas con las agencias de viajes y hoteles, deben  partir de compromisos serios de cooperación mutua</a:t>
            </a:r>
            <a:endParaRPr lang="en-US" sz="2000" smtClean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00250" y="285750"/>
            <a:ext cx="4786313" cy="4286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00250" y="285750"/>
            <a:ext cx="4786313" cy="4286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roadway" pitchFamily="82" charset="0"/>
              </a:rPr>
              <a:t>RECOMENDACIONES</a:t>
            </a:r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>
          <a:xfrm>
            <a:off x="285750" y="1143000"/>
            <a:ext cx="8686800" cy="4214813"/>
          </a:xfrm>
        </p:spPr>
        <p:txBody>
          <a:bodyPr/>
          <a:lstStyle/>
          <a:p>
            <a:pPr eaLnBrk="1" hangingPunct="1"/>
            <a:r>
              <a:rPr lang="es-EC" sz="2000" smtClean="0">
                <a:solidFill>
                  <a:schemeClr val="tx1"/>
                </a:solidFill>
              </a:rPr>
              <a:t>Nuestro proyecto va a tener un gran impacto en el turismo en el Ecuador, ya que va a influir en las planificaciones de los turistas tanto nacionales, como extranjeros, por consiguiente damos las siguientes recomendaciones:</a:t>
            </a:r>
            <a:endParaRPr lang="en-US" sz="2000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es-EC" sz="2000" smtClean="0">
                <a:solidFill>
                  <a:schemeClr val="tx1"/>
                </a:solidFill>
              </a:rPr>
              <a:t>Debido a que hemos obtenido excelentes resultados en los indicadores Financieros, se recomienda llevar a cabo el proyecto. Por una parte existe un mercado creciente que desea probar el servicio, y por otro lado esto se vería reflejado en altas rentabilidades.</a:t>
            </a:r>
            <a:endParaRPr lang="en-US" sz="2000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es-EC" sz="2000" smtClean="0">
                <a:solidFill>
                  <a:schemeClr val="tx1"/>
                </a:solidFill>
              </a:rPr>
              <a:t>Recomendamos poner mucho énfasis en la publicidad que se realice en el proyecto, ya que cumple un papel fundamental en el desarrollo del mismo.</a:t>
            </a:r>
            <a:endParaRPr lang="en-US" sz="2000" smtClean="0">
              <a:solidFill>
                <a:schemeClr val="tx1"/>
              </a:solidFill>
            </a:endParaRPr>
          </a:p>
          <a:p>
            <a:pPr eaLnBrk="1" hangingPunct="1"/>
            <a:endParaRPr lang="en-U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3 Imagen" descr="gracia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1800225"/>
            <a:ext cx="43910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0188" y="571500"/>
            <a:ext cx="6357937" cy="7143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Broadway" pitchFamily="82" charset="0"/>
              </a:rPr>
              <a:t>PROBLEMAS Y OPORTUNIDADES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628775"/>
            <a:ext cx="88931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s-ES" sz="2400" b="1">
                <a:latin typeface="Franklin Gothic Book" pitchFamily="34" charset="0"/>
              </a:rPr>
              <a:t>PROBLEMAS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400">
                <a:latin typeface="Franklin Gothic Book" pitchFamily="34" charset="0"/>
              </a:rPr>
              <a:t>Pocas opciones de deportes de aventura.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400">
                <a:latin typeface="Franklin Gothic Book" pitchFamily="34" charset="0"/>
              </a:rPr>
              <a:t>Inseguridad en la práctica del mismo.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400">
                <a:latin typeface="Franklin Gothic Book" pitchFamily="34" charset="0"/>
              </a:rPr>
              <a:t>Desconocimiento acerca de los deportes de aventura.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400">
                <a:latin typeface="Franklin Gothic Book" pitchFamily="34" charset="0"/>
              </a:rPr>
              <a:t>Dificultades de traslado para los turistas.</a:t>
            </a:r>
            <a:endParaRPr lang="es-ES" sz="2400" b="1">
              <a:latin typeface="Franklin Gothic Book" pitchFamily="34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s-ES" sz="2400" b="1">
                <a:latin typeface="Franklin Gothic Book" pitchFamily="34" charset="0"/>
              </a:rPr>
              <a:t>OPORTUNIDADES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400">
                <a:latin typeface="Franklin Gothic Book" pitchFamily="34" charset="0"/>
              </a:rPr>
              <a:t>El mercado no está saturado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400">
                <a:latin typeface="Franklin Gothic Book" pitchFamily="34" charset="0"/>
              </a:rPr>
              <a:t>Gran demanda en el turismo de aventura.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400">
                <a:latin typeface="Franklin Gothic Book" pitchFamily="34" charset="0"/>
              </a:rPr>
              <a:t>Escasas alianzas de operadoras de turismo con hoteles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400">
                <a:latin typeface="Franklin Gothic Book" pitchFamily="34" charset="0"/>
              </a:rPr>
              <a:t>Escasa publicidad en el Ecuador </a:t>
            </a:r>
          </a:p>
        </p:txBody>
      </p:sp>
      <p:pic>
        <p:nvPicPr>
          <p:cNvPr id="6" name="Picture 5" descr="http://t1.gstatic.com/images?q=tbn:fKl1VVA6-cGhBM:http://i76.photobucket.com/albums/j39/zooboorex/escalada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63" y="1500188"/>
            <a:ext cx="6034087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48713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92150"/>
            <a:ext cx="84963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1125538"/>
            <a:ext cx="8424862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428625" y="428625"/>
            <a:ext cx="82296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0600" lvl="1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endParaRPr lang="es-ES" sz="2400" b="1" i="1">
              <a:solidFill>
                <a:schemeClr val="tx2"/>
              </a:solidFill>
              <a:latin typeface="Franklin Gothic Book" pitchFamily="34" charset="0"/>
            </a:endParaRPr>
          </a:p>
          <a:p>
            <a:pPr marL="990600" lvl="1" indent="-5334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s-ES" sz="2400" b="1" i="1">
                <a:latin typeface="Franklin Gothic Book" pitchFamily="34" charset="0"/>
              </a:rPr>
              <a:t>OBJETIVO GENERAL</a:t>
            </a: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800">
                <a:latin typeface="Franklin Gothic Book" pitchFamily="34" charset="0"/>
              </a:rPr>
              <a:t>Estudiar la factibilidad  económica y financiera de la implementación de una operadora de deportes de aventura. </a:t>
            </a:r>
            <a:endParaRPr lang="es-ES" sz="2800" b="1" i="1">
              <a:latin typeface="Franklin Gothic Book" pitchFamily="34" charset="0"/>
            </a:endParaRPr>
          </a:p>
          <a:p>
            <a:pPr marL="990600" lvl="1" indent="-5334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s-ES" sz="2400" b="1" i="1">
                <a:latin typeface="Franklin Gothic Book" pitchFamily="34" charset="0"/>
              </a:rPr>
              <a:t>OBJETIVOS ESPECÍFICOS </a:t>
            </a: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800">
                <a:latin typeface="Franklin Gothic Book" pitchFamily="34" charset="0"/>
              </a:rPr>
              <a:t>Promover los deportes de aventura en la Costa ecuatoriana.</a:t>
            </a: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800">
                <a:latin typeface="Franklin Gothic Book" pitchFamily="34" charset="0"/>
              </a:rPr>
              <a:t>Realizar un análisis de mercado para identificar la demanda.</a:t>
            </a: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s-ES" sz="2800">
                <a:latin typeface="Franklin Gothic Book" pitchFamily="34" charset="0"/>
              </a:rPr>
              <a:t>Elaborar el estudio financiero para determinar la rentabilidad del proyecto y su factibilidad.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928813" y="642938"/>
            <a:ext cx="5214937" cy="8572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CAPITULO III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71604" y="2285992"/>
            <a:ext cx="58915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Elephant" pitchFamily="18" charset="0"/>
                <a:cs typeface="+mn-cs"/>
              </a:rPr>
              <a:t>Estudio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Elephant" pitchFamily="18" charset="0"/>
                <a:cs typeface="+mn-cs"/>
              </a:rPr>
              <a:t>organizacional</a:t>
            </a:r>
          </a:p>
        </p:txBody>
      </p:sp>
      <p:pic>
        <p:nvPicPr>
          <p:cNvPr id="16388" name="Picture 2" descr="C:\Archivos de programa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4000500"/>
            <a:ext cx="235743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375" y="857250"/>
            <a:ext cx="2571750" cy="5000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Broadway" pitchFamily="82" charset="0"/>
              </a:rPr>
              <a:t>MISIÓN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1643063"/>
            <a:ext cx="5500688" cy="178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	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Posicionarnos como una de las más prestigiosas operadoras turísticas a nivel nacional, ofreciendo la mejor calidad de servicio, y caracterizarnos por ser una organización comprometida con el turista, a la vanguardia tecnológica y con los más bajos costos.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5813" y="3429000"/>
            <a:ext cx="2571750" cy="5000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Broadway" pitchFamily="82" charset="0"/>
              </a:rPr>
              <a:t>VISIÓN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4286250"/>
            <a:ext cx="5500688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	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7 Rectángulo"/>
          <p:cNvSpPr>
            <a:spLocks noChangeArrowheads="1"/>
          </p:cNvSpPr>
          <p:nvPr/>
        </p:nvSpPr>
        <p:spPr bwMode="auto">
          <a:xfrm>
            <a:off x="0" y="44291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es-ES">
                <a:latin typeface="Franklin Gothic Book" pitchFamily="34" charset="0"/>
              </a:rPr>
              <a:t>	</a:t>
            </a:r>
            <a:r>
              <a:rPr lang="es-ES"/>
              <a:t>Ser una empresa líder en el turismo de aventura, ofreciendo altos estándares de calidad en el servicio y brindando recorridos y traslados turísticos en la Costa ecuatoriano.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3571" b="15413"/>
          <a:stretch>
            <a:fillRect/>
          </a:stretch>
        </p:blipFill>
        <p:spPr bwMode="auto">
          <a:xfrm>
            <a:off x="5929322" y="1785926"/>
            <a:ext cx="257176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43188" y="714375"/>
            <a:ext cx="3643312" cy="5000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Broadway" pitchFamily="82" charset="0"/>
              </a:rPr>
              <a:t>ORGANIGRAMA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1258888" y="2276475"/>
            <a:ext cx="6337300" cy="2527300"/>
            <a:chOff x="1250" y="8100"/>
            <a:chExt cx="8641" cy="3187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5280" y="8100"/>
              <a:ext cx="1981" cy="5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>
                  <a:latin typeface="Times New Roman" pitchFamily="18" charset="0"/>
                  <a:cs typeface="+mn-cs"/>
                </a:rPr>
                <a:t>Gerencia</a:t>
              </a:r>
              <a:endParaRPr lang="es-ES">
                <a:latin typeface="+mn-lt"/>
                <a:cs typeface="+mn-cs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490" y="9569"/>
              <a:ext cx="2325" cy="55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>
                  <a:latin typeface="Times New Roman" pitchFamily="18" charset="0"/>
                  <a:cs typeface="+mn-cs"/>
                </a:rPr>
                <a:t>Jefe Administrativo</a:t>
              </a:r>
              <a:endParaRPr lang="es-ES">
                <a:latin typeface="+mn-lt"/>
                <a:cs typeface="+mn-cs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7822" y="9820"/>
              <a:ext cx="2069" cy="80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>
                  <a:latin typeface="Times New Roman" pitchFamily="18" charset="0"/>
                  <a:cs typeface="+mn-cs"/>
                </a:rPr>
                <a:t>Asistente de marketing</a:t>
              </a:r>
              <a:endParaRPr lang="es-ES">
                <a:latin typeface="+mn-lt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250" y="10777"/>
              <a:ext cx="2130" cy="51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>
                  <a:latin typeface="Times New Roman" pitchFamily="18" charset="0"/>
                  <a:cs typeface="+mn-cs"/>
                </a:rPr>
                <a:t>Contador</a:t>
              </a:r>
              <a:endParaRPr lang="es-ES">
                <a:latin typeface="+mn-lt"/>
                <a:cs typeface="+mn-cs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4040" y="10777"/>
              <a:ext cx="2056" cy="51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>
                  <a:latin typeface="Times New Roman" pitchFamily="18" charset="0"/>
                  <a:cs typeface="+mn-cs"/>
                </a:rPr>
                <a:t>Instructores</a:t>
              </a:r>
              <a:endParaRPr lang="es-ES">
                <a:latin typeface="+mn-lt"/>
                <a:cs typeface="+mn-cs"/>
              </a:endParaRPr>
            </a:p>
          </p:txBody>
        </p:sp>
        <p:cxnSp>
          <p:nvCxnSpPr>
            <p:cNvPr id="18441" name="AutoShape 10"/>
            <p:cNvCxnSpPr>
              <a:cxnSpLocks noChangeShapeType="1"/>
            </p:cNvCxnSpPr>
            <p:nvPr/>
          </p:nvCxnSpPr>
          <p:spPr bwMode="auto">
            <a:xfrm>
              <a:off x="3615" y="9090"/>
              <a:ext cx="53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2" name="AutoShape 11"/>
            <p:cNvCxnSpPr>
              <a:cxnSpLocks noChangeShapeType="1"/>
            </p:cNvCxnSpPr>
            <p:nvPr/>
          </p:nvCxnSpPr>
          <p:spPr bwMode="auto">
            <a:xfrm>
              <a:off x="3615" y="9090"/>
              <a:ext cx="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3" name="AutoShape 12"/>
            <p:cNvCxnSpPr>
              <a:cxnSpLocks noChangeShapeType="1"/>
            </p:cNvCxnSpPr>
            <p:nvPr/>
          </p:nvCxnSpPr>
          <p:spPr bwMode="auto">
            <a:xfrm>
              <a:off x="6240" y="8625"/>
              <a:ext cx="1" cy="4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4" name="AutoShape 13"/>
            <p:cNvCxnSpPr>
              <a:cxnSpLocks noChangeShapeType="1"/>
            </p:cNvCxnSpPr>
            <p:nvPr/>
          </p:nvCxnSpPr>
          <p:spPr bwMode="auto">
            <a:xfrm>
              <a:off x="3615" y="10125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5" name="AutoShape 14"/>
            <p:cNvCxnSpPr>
              <a:cxnSpLocks noChangeShapeType="1"/>
            </p:cNvCxnSpPr>
            <p:nvPr/>
          </p:nvCxnSpPr>
          <p:spPr bwMode="auto">
            <a:xfrm>
              <a:off x="8955" y="9119"/>
              <a:ext cx="0" cy="7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6" name="AutoShape 15"/>
            <p:cNvCxnSpPr>
              <a:cxnSpLocks noChangeShapeType="1"/>
            </p:cNvCxnSpPr>
            <p:nvPr/>
          </p:nvCxnSpPr>
          <p:spPr bwMode="auto">
            <a:xfrm flipV="1">
              <a:off x="2100" y="10410"/>
              <a:ext cx="3110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7" name="AutoShape 16"/>
            <p:cNvCxnSpPr>
              <a:cxnSpLocks noChangeShapeType="1"/>
            </p:cNvCxnSpPr>
            <p:nvPr/>
          </p:nvCxnSpPr>
          <p:spPr bwMode="auto">
            <a:xfrm>
              <a:off x="5210" y="10420"/>
              <a:ext cx="0" cy="3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8" name="AutoShape 17"/>
            <p:cNvCxnSpPr>
              <a:cxnSpLocks noChangeShapeType="1"/>
            </p:cNvCxnSpPr>
            <p:nvPr/>
          </p:nvCxnSpPr>
          <p:spPr bwMode="auto">
            <a:xfrm>
              <a:off x="2100" y="10420"/>
              <a:ext cx="0" cy="3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1208</TotalTime>
  <Words>777</Words>
  <Application>Microsoft Office PowerPoint</Application>
  <PresentationFormat>Presentación en pantalla (4:3)</PresentationFormat>
  <Paragraphs>219</Paragraphs>
  <Slides>34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Franklin Gothic Medium</vt:lpstr>
      <vt:lpstr>Franklin Gothic Book</vt:lpstr>
      <vt:lpstr>Wingdings 2</vt:lpstr>
      <vt:lpstr>Calibri</vt:lpstr>
      <vt:lpstr>Broadway</vt:lpstr>
      <vt:lpstr>Times New Roman</vt:lpstr>
      <vt:lpstr>Elephant</vt:lpstr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silgivar</cp:lastModifiedBy>
  <cp:revision>132</cp:revision>
  <dcterms:created xsi:type="dcterms:W3CDTF">2010-02-17T17:04:27Z</dcterms:created>
  <dcterms:modified xsi:type="dcterms:W3CDTF">2010-08-17T17:35:12Z</dcterms:modified>
</cp:coreProperties>
</file>