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56" r:id="rId2"/>
    <p:sldId id="257" r:id="rId3"/>
    <p:sldId id="258" r:id="rId4"/>
    <p:sldId id="317" r:id="rId5"/>
    <p:sldId id="308" r:id="rId6"/>
    <p:sldId id="259" r:id="rId7"/>
    <p:sldId id="283" r:id="rId8"/>
    <p:sldId id="284" r:id="rId9"/>
    <p:sldId id="285" r:id="rId10"/>
    <p:sldId id="309" r:id="rId11"/>
    <p:sldId id="310" r:id="rId12"/>
    <p:sldId id="260" r:id="rId13"/>
    <p:sldId id="286" r:id="rId14"/>
    <p:sldId id="287" r:id="rId15"/>
    <p:sldId id="303" r:id="rId16"/>
    <p:sldId id="311" r:id="rId17"/>
    <p:sldId id="312" r:id="rId18"/>
    <p:sldId id="304" r:id="rId19"/>
    <p:sldId id="316" r:id="rId20"/>
    <p:sldId id="319" r:id="rId21"/>
    <p:sldId id="313" r:id="rId22"/>
    <p:sldId id="314" r:id="rId23"/>
    <p:sldId id="318" r:id="rId24"/>
    <p:sldId id="305" r:id="rId25"/>
    <p:sldId id="288" r:id="rId26"/>
    <p:sldId id="289" r:id="rId27"/>
    <p:sldId id="306" r:id="rId28"/>
    <p:sldId id="290" r:id="rId29"/>
    <p:sldId id="320" r:id="rId30"/>
    <p:sldId id="292" r:id="rId31"/>
    <p:sldId id="293" r:id="rId32"/>
    <p:sldId id="307" r:id="rId33"/>
    <p:sldId id="295" r:id="rId34"/>
    <p:sldId id="296" r:id="rId35"/>
    <p:sldId id="297" r:id="rId36"/>
    <p:sldId id="298" r:id="rId37"/>
    <p:sldId id="299" r:id="rId38"/>
    <p:sldId id="300" r:id="rId39"/>
    <p:sldId id="301" r:id="rId40"/>
    <p:sldId id="302" r:id="rId4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66" d="100"/>
          <a:sy n="66" d="100"/>
        </p:scale>
        <p:origin x="-618"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D879A-B886-4305-87A0-AA6EFDB15E1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3CF05C25-C5A1-4076-9230-F53DA68FD97C}">
      <dgm:prSet phldrT="[Texto]"/>
      <dgm:spPr/>
      <dgm:t>
        <a:bodyPr/>
        <a:lstStyle/>
        <a:p>
          <a:r>
            <a:rPr lang="es-ES" b="1" dirty="0" smtClean="0"/>
            <a:t>PRECIOS      =</a:t>
          </a:r>
          <a:endParaRPr lang="es-ES" dirty="0" smtClean="0"/>
        </a:p>
        <a:p>
          <a:r>
            <a:rPr lang="es-ES" b="1" dirty="0" smtClean="0"/>
            <a:t>SERVICIOS  ↑</a:t>
          </a:r>
          <a:endParaRPr lang="es-ES" dirty="0" smtClean="0"/>
        </a:p>
        <a:p>
          <a:r>
            <a:rPr lang="es-ES" b="1" dirty="0" smtClean="0"/>
            <a:t>MARKETING   ↓</a:t>
          </a:r>
          <a:endParaRPr lang="es-ES" dirty="0"/>
        </a:p>
      </dgm:t>
    </dgm:pt>
    <dgm:pt modelId="{09D0A07A-1366-4165-BB01-12002BCB4295}" type="parTrans" cxnId="{19983937-C3F9-4639-9336-C509EC7FB387}">
      <dgm:prSet/>
      <dgm:spPr/>
      <dgm:t>
        <a:bodyPr/>
        <a:lstStyle/>
        <a:p>
          <a:endParaRPr lang="es-ES"/>
        </a:p>
      </dgm:t>
    </dgm:pt>
    <dgm:pt modelId="{0465AC6D-8543-4A34-AC06-1D4FBAF47CFA}" type="sibTrans" cxnId="{19983937-C3F9-4639-9336-C509EC7FB387}">
      <dgm:prSet/>
      <dgm:spPr/>
      <dgm:t>
        <a:bodyPr/>
        <a:lstStyle/>
        <a:p>
          <a:endParaRPr lang="es-ES"/>
        </a:p>
      </dgm:t>
    </dgm:pt>
    <dgm:pt modelId="{7D768901-FFC8-4E31-9591-862B263436EA}">
      <dgm:prSet phldrT="[Texto]"/>
      <dgm:spPr/>
      <dgm:t>
        <a:bodyPr/>
        <a:lstStyle/>
        <a:p>
          <a:r>
            <a:rPr lang="es-ES" b="1" dirty="0" smtClean="0"/>
            <a:t>INVERSIÓN: $55,000 - $100,000.</a:t>
          </a:r>
          <a:endParaRPr lang="es-ES" dirty="0" smtClean="0"/>
        </a:p>
        <a:p>
          <a:r>
            <a:rPr lang="es-ES" b="1" dirty="0" smtClean="0"/>
            <a:t>CONOCIMIENTO: SIMPLE</a:t>
          </a:r>
          <a:endParaRPr lang="es-ES" dirty="0" smtClean="0"/>
        </a:p>
        <a:p>
          <a:r>
            <a:rPr lang="es-ES" b="1" dirty="0" smtClean="0"/>
            <a:t>PERMISOS: 6 MESES.                                  BAJA ↓</a:t>
          </a:r>
          <a:endParaRPr lang="es-ES" dirty="0"/>
        </a:p>
      </dgm:t>
    </dgm:pt>
    <dgm:pt modelId="{B703DDC4-1ABF-4CA1-8876-9ECE41D51E01}" type="parTrans" cxnId="{0E683B11-9DE1-478C-A22E-8474270FBCCB}">
      <dgm:prSet/>
      <dgm:spPr>
        <a:solidFill>
          <a:schemeClr val="tx1"/>
        </a:solidFill>
      </dgm:spPr>
      <dgm:t>
        <a:bodyPr/>
        <a:lstStyle/>
        <a:p>
          <a:endParaRPr lang="es-ES"/>
        </a:p>
      </dgm:t>
    </dgm:pt>
    <dgm:pt modelId="{0814E451-4BD7-4D1A-AB79-E96B168BAB89}" type="sibTrans" cxnId="{0E683B11-9DE1-478C-A22E-8474270FBCCB}">
      <dgm:prSet/>
      <dgm:spPr/>
      <dgm:t>
        <a:bodyPr/>
        <a:lstStyle/>
        <a:p>
          <a:endParaRPr lang="es-ES"/>
        </a:p>
      </dgm:t>
    </dgm:pt>
    <dgm:pt modelId="{C87ACE1A-58C4-4C27-A86B-A96F9BDB84C6}">
      <dgm:prSet phldrT="[Texto]"/>
      <dgm:spPr/>
      <dgm:t>
        <a:bodyPr/>
        <a:lstStyle/>
        <a:p>
          <a:r>
            <a:rPr lang="es-ES" b="1" dirty="0" smtClean="0"/>
            <a:t>LEALTAD</a:t>
          </a:r>
          <a:endParaRPr lang="es-ES" dirty="0" smtClean="0"/>
        </a:p>
        <a:p>
          <a:r>
            <a:rPr lang="es-ES" b="1" dirty="0" smtClean="0"/>
            <a:t>ALTA ↑</a:t>
          </a:r>
          <a:endParaRPr lang="es-ES" dirty="0"/>
        </a:p>
      </dgm:t>
    </dgm:pt>
    <dgm:pt modelId="{5C0BAC34-46B1-4218-873E-043A771EECF8}" type="parTrans" cxnId="{77182D53-B5B0-4D72-B0BE-D7EB69668F72}">
      <dgm:prSet/>
      <dgm:spPr>
        <a:solidFill>
          <a:schemeClr val="tx1"/>
        </a:solidFill>
      </dgm:spPr>
      <dgm:t>
        <a:bodyPr/>
        <a:lstStyle/>
        <a:p>
          <a:endParaRPr lang="es-ES"/>
        </a:p>
      </dgm:t>
    </dgm:pt>
    <dgm:pt modelId="{A1912761-3CBB-4207-B083-02329E62C7C9}" type="sibTrans" cxnId="{77182D53-B5B0-4D72-B0BE-D7EB69668F72}">
      <dgm:prSet/>
      <dgm:spPr/>
      <dgm:t>
        <a:bodyPr/>
        <a:lstStyle/>
        <a:p>
          <a:endParaRPr lang="es-ES"/>
        </a:p>
      </dgm:t>
    </dgm:pt>
    <dgm:pt modelId="{35821777-1E32-4C4C-A953-5D629C70A1B9}">
      <dgm:prSet phldrT="[Texto]"/>
      <dgm:spPr/>
      <dgm:t>
        <a:bodyPr/>
        <a:lstStyle/>
        <a:p>
          <a:r>
            <a:rPr lang="es-ES" b="1" dirty="0" smtClean="0"/>
            <a:t>SUSTITUTOS                              BAJA ↓</a:t>
          </a:r>
          <a:endParaRPr lang="es-ES" dirty="0"/>
        </a:p>
      </dgm:t>
    </dgm:pt>
    <dgm:pt modelId="{728E235C-517F-42BA-8A08-4EAACA317FC5}" type="parTrans" cxnId="{CA5C66AD-6E34-4033-BBB4-7A344FD5CE71}">
      <dgm:prSet/>
      <dgm:spPr>
        <a:solidFill>
          <a:schemeClr val="tx1"/>
        </a:solidFill>
      </dgm:spPr>
      <dgm:t>
        <a:bodyPr/>
        <a:lstStyle/>
        <a:p>
          <a:endParaRPr lang="es-ES"/>
        </a:p>
      </dgm:t>
    </dgm:pt>
    <dgm:pt modelId="{549E3293-6F30-45EF-95DB-84022B340797}" type="sibTrans" cxnId="{CA5C66AD-6E34-4033-BBB4-7A344FD5CE71}">
      <dgm:prSet/>
      <dgm:spPr/>
      <dgm:t>
        <a:bodyPr/>
        <a:lstStyle/>
        <a:p>
          <a:endParaRPr lang="es-ES"/>
        </a:p>
      </dgm:t>
    </dgm:pt>
    <dgm:pt modelId="{394A45F5-783A-401F-AFC0-0BD53C04BAF1}">
      <dgm:prSet phldrT="[Texto]"/>
      <dgm:spPr/>
      <dgm:t>
        <a:bodyPr/>
        <a:lstStyle/>
        <a:p>
          <a:r>
            <a:rPr lang="es-ES" b="1" dirty="0" smtClean="0"/>
            <a:t>MATERIA PRIMA</a:t>
          </a:r>
          <a:endParaRPr lang="es-ES" dirty="0" smtClean="0"/>
        </a:p>
        <a:p>
          <a:r>
            <a:rPr lang="es-ES" b="1" dirty="0" smtClean="0"/>
            <a:t>MANO DE OBRA                  ALTA ↑</a:t>
          </a:r>
          <a:endParaRPr lang="es-ES" dirty="0"/>
        </a:p>
      </dgm:t>
    </dgm:pt>
    <dgm:pt modelId="{F8C9B430-7D5C-4535-9A47-1254D7A266FE}" type="parTrans" cxnId="{675EF219-DEE9-400C-A62C-64DB9195E96C}">
      <dgm:prSet/>
      <dgm:spPr>
        <a:solidFill>
          <a:schemeClr val="tx1">
            <a:lumMod val="95000"/>
            <a:lumOff val="5000"/>
          </a:schemeClr>
        </a:solidFill>
      </dgm:spPr>
      <dgm:t>
        <a:bodyPr/>
        <a:lstStyle/>
        <a:p>
          <a:endParaRPr lang="es-ES"/>
        </a:p>
      </dgm:t>
    </dgm:pt>
    <dgm:pt modelId="{574752F5-E27D-406D-A69A-109C25008A72}" type="sibTrans" cxnId="{675EF219-DEE9-400C-A62C-64DB9195E96C}">
      <dgm:prSet/>
      <dgm:spPr/>
      <dgm:t>
        <a:bodyPr/>
        <a:lstStyle/>
        <a:p>
          <a:endParaRPr lang="es-ES"/>
        </a:p>
      </dgm:t>
    </dgm:pt>
    <dgm:pt modelId="{EB19F5C7-AACD-48FE-BB9A-141AB4299CD6}" type="pres">
      <dgm:prSet presAssocID="{9A1D879A-B886-4305-87A0-AA6EFDB15E17}" presName="Name0" presStyleCnt="0">
        <dgm:presLayoutVars>
          <dgm:chMax val="1"/>
          <dgm:dir/>
          <dgm:animLvl val="ctr"/>
          <dgm:resizeHandles val="exact"/>
        </dgm:presLayoutVars>
      </dgm:prSet>
      <dgm:spPr/>
      <dgm:t>
        <a:bodyPr/>
        <a:lstStyle/>
        <a:p>
          <a:endParaRPr lang="es-ES"/>
        </a:p>
      </dgm:t>
    </dgm:pt>
    <dgm:pt modelId="{E1450E80-491F-4370-8C5D-E915B20ED348}" type="pres">
      <dgm:prSet presAssocID="{3CF05C25-C5A1-4076-9230-F53DA68FD97C}" presName="centerShape" presStyleLbl="node0" presStyleIdx="0" presStyleCnt="1" custScaleX="127371" custScaleY="117579" custLinFactNeighborX="3791" custLinFactNeighborY="2658"/>
      <dgm:spPr/>
      <dgm:t>
        <a:bodyPr/>
        <a:lstStyle/>
        <a:p>
          <a:endParaRPr lang="es-ES"/>
        </a:p>
      </dgm:t>
    </dgm:pt>
    <dgm:pt modelId="{CF3510F7-541D-455E-ABAC-897936AD74E3}" type="pres">
      <dgm:prSet presAssocID="{B703DDC4-1ABF-4CA1-8876-9ECE41D51E01}" presName="parTrans" presStyleLbl="sibTrans2D1" presStyleIdx="0" presStyleCnt="4" custAng="247067" custFlipVert="1" custFlipHor="0" custScaleX="253862" custScaleY="163795" custLinFactNeighborX="10040" custLinFactNeighborY="5601"/>
      <dgm:spPr/>
      <dgm:t>
        <a:bodyPr/>
        <a:lstStyle/>
        <a:p>
          <a:endParaRPr lang="es-ES"/>
        </a:p>
      </dgm:t>
    </dgm:pt>
    <dgm:pt modelId="{A3A2C56A-6BBF-4967-AC69-16F0014E954E}" type="pres">
      <dgm:prSet presAssocID="{B703DDC4-1ABF-4CA1-8876-9ECE41D51E01}" presName="connectorText" presStyleLbl="sibTrans2D1" presStyleIdx="0" presStyleCnt="4"/>
      <dgm:spPr/>
      <dgm:t>
        <a:bodyPr/>
        <a:lstStyle/>
        <a:p>
          <a:endParaRPr lang="es-ES"/>
        </a:p>
      </dgm:t>
    </dgm:pt>
    <dgm:pt modelId="{ED5BBCA0-ED00-48A4-8B8F-7D4C3C2348A3}" type="pres">
      <dgm:prSet presAssocID="{7D768901-FFC8-4E31-9591-862B263436EA}" presName="node" presStyleLbl="node1" presStyleIdx="0" presStyleCnt="4" custScaleX="234501" custScaleY="133351">
        <dgm:presLayoutVars>
          <dgm:bulletEnabled val="1"/>
        </dgm:presLayoutVars>
      </dgm:prSet>
      <dgm:spPr/>
      <dgm:t>
        <a:bodyPr/>
        <a:lstStyle/>
        <a:p>
          <a:endParaRPr lang="es-ES"/>
        </a:p>
      </dgm:t>
    </dgm:pt>
    <dgm:pt modelId="{8D42F87D-5694-4A40-9A36-C197919031FE}" type="pres">
      <dgm:prSet presAssocID="{5C0BAC34-46B1-4218-873E-043A771EECF8}" presName="parTrans" presStyleLbl="sibTrans2D1" presStyleIdx="1" presStyleCnt="4" custFlipHor="1" custScaleX="270427" custScaleY="117651"/>
      <dgm:spPr/>
      <dgm:t>
        <a:bodyPr/>
        <a:lstStyle/>
        <a:p>
          <a:endParaRPr lang="es-ES"/>
        </a:p>
      </dgm:t>
    </dgm:pt>
    <dgm:pt modelId="{B698354B-40A0-4209-AE99-9C4C43258244}" type="pres">
      <dgm:prSet presAssocID="{5C0BAC34-46B1-4218-873E-043A771EECF8}" presName="connectorText" presStyleLbl="sibTrans2D1" presStyleIdx="1" presStyleCnt="4"/>
      <dgm:spPr/>
      <dgm:t>
        <a:bodyPr/>
        <a:lstStyle/>
        <a:p>
          <a:endParaRPr lang="es-ES"/>
        </a:p>
      </dgm:t>
    </dgm:pt>
    <dgm:pt modelId="{84FB9B2C-30B9-4384-B390-5CE86BED7EE6}" type="pres">
      <dgm:prSet presAssocID="{C87ACE1A-58C4-4C27-A86B-A96F9BDB84C6}" presName="node" presStyleLbl="node1" presStyleIdx="1" presStyleCnt="4" custScaleX="161213" custScaleY="135376" custRadScaleRad="128481" custRadScaleInc="-2192">
        <dgm:presLayoutVars>
          <dgm:bulletEnabled val="1"/>
        </dgm:presLayoutVars>
      </dgm:prSet>
      <dgm:spPr/>
      <dgm:t>
        <a:bodyPr/>
        <a:lstStyle/>
        <a:p>
          <a:endParaRPr lang="es-ES"/>
        </a:p>
      </dgm:t>
    </dgm:pt>
    <dgm:pt modelId="{2D6B577F-1EF6-441A-8537-6750BFF3ED1B}" type="pres">
      <dgm:prSet presAssocID="{728E235C-517F-42BA-8A08-4EAACA317FC5}" presName="parTrans" presStyleLbl="sibTrans2D1" presStyleIdx="2" presStyleCnt="4" custFlipVert="1" custFlipHor="1" custScaleX="179006" custScaleY="178171"/>
      <dgm:spPr/>
      <dgm:t>
        <a:bodyPr/>
        <a:lstStyle/>
        <a:p>
          <a:endParaRPr lang="es-ES"/>
        </a:p>
      </dgm:t>
    </dgm:pt>
    <dgm:pt modelId="{C9F05EC8-EACE-4E7A-8289-7B6B6CD3423B}" type="pres">
      <dgm:prSet presAssocID="{728E235C-517F-42BA-8A08-4EAACA317FC5}" presName="connectorText" presStyleLbl="sibTrans2D1" presStyleIdx="2" presStyleCnt="4"/>
      <dgm:spPr/>
      <dgm:t>
        <a:bodyPr/>
        <a:lstStyle/>
        <a:p>
          <a:endParaRPr lang="es-ES"/>
        </a:p>
      </dgm:t>
    </dgm:pt>
    <dgm:pt modelId="{4268687A-53CD-4855-B92E-E00673D2C445}" type="pres">
      <dgm:prSet presAssocID="{35821777-1E32-4C4C-A953-5D629C70A1B9}" presName="node" presStyleLbl="node1" presStyleIdx="2" presStyleCnt="4" custScaleX="152467" custScaleY="95163" custRadScaleRad="103361" custRadScaleInc="-8994">
        <dgm:presLayoutVars>
          <dgm:bulletEnabled val="1"/>
        </dgm:presLayoutVars>
      </dgm:prSet>
      <dgm:spPr/>
      <dgm:t>
        <a:bodyPr/>
        <a:lstStyle/>
        <a:p>
          <a:endParaRPr lang="es-ES"/>
        </a:p>
      </dgm:t>
    </dgm:pt>
    <dgm:pt modelId="{0AE16658-BAE6-423D-9CF0-04ED962A0575}" type="pres">
      <dgm:prSet presAssocID="{F8C9B430-7D5C-4535-9A47-1254D7A266FE}" presName="parTrans" presStyleLbl="sibTrans2D1" presStyleIdx="3" presStyleCnt="4" custFlipVert="1" custFlipHor="1" custScaleX="315238" custScaleY="136764" custLinFactNeighborX="4769" custLinFactNeighborY="21659"/>
      <dgm:spPr/>
      <dgm:t>
        <a:bodyPr/>
        <a:lstStyle/>
        <a:p>
          <a:endParaRPr lang="es-ES"/>
        </a:p>
      </dgm:t>
    </dgm:pt>
    <dgm:pt modelId="{5AF70519-A374-4B5D-976C-6F38E593DC72}" type="pres">
      <dgm:prSet presAssocID="{F8C9B430-7D5C-4535-9A47-1254D7A266FE}" presName="connectorText" presStyleLbl="sibTrans2D1" presStyleIdx="3" presStyleCnt="4"/>
      <dgm:spPr/>
      <dgm:t>
        <a:bodyPr/>
        <a:lstStyle/>
        <a:p>
          <a:endParaRPr lang="es-ES"/>
        </a:p>
      </dgm:t>
    </dgm:pt>
    <dgm:pt modelId="{2D1BC719-6F8D-4DE2-89D0-60F4C70F00D8}" type="pres">
      <dgm:prSet presAssocID="{394A45F5-783A-401F-AFC0-0BD53C04BAF1}" presName="node" presStyleLbl="node1" presStyleIdx="3" presStyleCnt="4" custScaleX="153656" custScaleY="126783" custRadScaleRad="114209" custRadScaleInc="-7660">
        <dgm:presLayoutVars>
          <dgm:bulletEnabled val="1"/>
        </dgm:presLayoutVars>
      </dgm:prSet>
      <dgm:spPr/>
      <dgm:t>
        <a:bodyPr/>
        <a:lstStyle/>
        <a:p>
          <a:endParaRPr lang="es-ES"/>
        </a:p>
      </dgm:t>
    </dgm:pt>
  </dgm:ptLst>
  <dgm:cxnLst>
    <dgm:cxn modelId="{38211F06-EE4F-4497-91A0-D5D1D223B466}" type="presOf" srcId="{728E235C-517F-42BA-8A08-4EAACA317FC5}" destId="{2D6B577F-1EF6-441A-8537-6750BFF3ED1B}" srcOrd="0" destOrd="0" presId="urn:microsoft.com/office/officeart/2005/8/layout/radial5"/>
    <dgm:cxn modelId="{675EF219-DEE9-400C-A62C-64DB9195E96C}" srcId="{3CF05C25-C5A1-4076-9230-F53DA68FD97C}" destId="{394A45F5-783A-401F-AFC0-0BD53C04BAF1}" srcOrd="3" destOrd="0" parTransId="{F8C9B430-7D5C-4535-9A47-1254D7A266FE}" sibTransId="{574752F5-E27D-406D-A69A-109C25008A72}"/>
    <dgm:cxn modelId="{F013B743-78CF-47FC-98DF-F656D4D9C606}" type="presOf" srcId="{394A45F5-783A-401F-AFC0-0BD53C04BAF1}" destId="{2D1BC719-6F8D-4DE2-89D0-60F4C70F00D8}" srcOrd="0" destOrd="0" presId="urn:microsoft.com/office/officeart/2005/8/layout/radial5"/>
    <dgm:cxn modelId="{C398F784-D388-4AD8-9F99-83E78D3A656E}" type="presOf" srcId="{C87ACE1A-58C4-4C27-A86B-A96F9BDB84C6}" destId="{84FB9B2C-30B9-4384-B390-5CE86BED7EE6}" srcOrd="0" destOrd="0" presId="urn:microsoft.com/office/officeart/2005/8/layout/radial5"/>
    <dgm:cxn modelId="{CA5C66AD-6E34-4033-BBB4-7A344FD5CE71}" srcId="{3CF05C25-C5A1-4076-9230-F53DA68FD97C}" destId="{35821777-1E32-4C4C-A953-5D629C70A1B9}" srcOrd="2" destOrd="0" parTransId="{728E235C-517F-42BA-8A08-4EAACA317FC5}" sibTransId="{549E3293-6F30-45EF-95DB-84022B340797}"/>
    <dgm:cxn modelId="{945D3576-0241-4A00-8A68-DF79E536AE39}" type="presOf" srcId="{F8C9B430-7D5C-4535-9A47-1254D7A266FE}" destId="{0AE16658-BAE6-423D-9CF0-04ED962A0575}" srcOrd="0" destOrd="0" presId="urn:microsoft.com/office/officeart/2005/8/layout/radial5"/>
    <dgm:cxn modelId="{02559BE5-205C-4293-BD44-11F4B1A0E93E}" type="presOf" srcId="{7D768901-FFC8-4E31-9591-862B263436EA}" destId="{ED5BBCA0-ED00-48A4-8B8F-7D4C3C2348A3}" srcOrd="0" destOrd="0" presId="urn:microsoft.com/office/officeart/2005/8/layout/radial5"/>
    <dgm:cxn modelId="{7F55AC4C-1D66-4A5F-B261-2B4BD88F6974}" type="presOf" srcId="{5C0BAC34-46B1-4218-873E-043A771EECF8}" destId="{8D42F87D-5694-4A40-9A36-C197919031FE}" srcOrd="0" destOrd="0" presId="urn:microsoft.com/office/officeart/2005/8/layout/radial5"/>
    <dgm:cxn modelId="{985BC18A-F530-4F52-A95B-230731621F34}" type="presOf" srcId="{B703DDC4-1ABF-4CA1-8876-9ECE41D51E01}" destId="{CF3510F7-541D-455E-ABAC-897936AD74E3}" srcOrd="0" destOrd="0" presId="urn:microsoft.com/office/officeart/2005/8/layout/radial5"/>
    <dgm:cxn modelId="{19983937-C3F9-4639-9336-C509EC7FB387}" srcId="{9A1D879A-B886-4305-87A0-AA6EFDB15E17}" destId="{3CF05C25-C5A1-4076-9230-F53DA68FD97C}" srcOrd="0" destOrd="0" parTransId="{09D0A07A-1366-4165-BB01-12002BCB4295}" sibTransId="{0465AC6D-8543-4A34-AC06-1D4FBAF47CFA}"/>
    <dgm:cxn modelId="{BA3651C1-E8BF-40AE-85C0-0864C814F777}" type="presOf" srcId="{3CF05C25-C5A1-4076-9230-F53DA68FD97C}" destId="{E1450E80-491F-4370-8C5D-E915B20ED348}" srcOrd="0" destOrd="0" presId="urn:microsoft.com/office/officeart/2005/8/layout/radial5"/>
    <dgm:cxn modelId="{09FC2D6F-22B3-4901-9E8F-1E0A9EFD758C}" type="presOf" srcId="{B703DDC4-1ABF-4CA1-8876-9ECE41D51E01}" destId="{A3A2C56A-6BBF-4967-AC69-16F0014E954E}" srcOrd="1" destOrd="0" presId="urn:microsoft.com/office/officeart/2005/8/layout/radial5"/>
    <dgm:cxn modelId="{E8AF0DDB-EBE1-4F17-9CB1-A6CFB184FC93}" type="presOf" srcId="{728E235C-517F-42BA-8A08-4EAACA317FC5}" destId="{C9F05EC8-EACE-4E7A-8289-7B6B6CD3423B}" srcOrd="1" destOrd="0" presId="urn:microsoft.com/office/officeart/2005/8/layout/radial5"/>
    <dgm:cxn modelId="{5C5E8F9F-7C89-4526-B846-ECA0BC0993F5}" type="presOf" srcId="{9A1D879A-B886-4305-87A0-AA6EFDB15E17}" destId="{EB19F5C7-AACD-48FE-BB9A-141AB4299CD6}" srcOrd="0" destOrd="0" presId="urn:microsoft.com/office/officeart/2005/8/layout/radial5"/>
    <dgm:cxn modelId="{0E683B11-9DE1-478C-A22E-8474270FBCCB}" srcId="{3CF05C25-C5A1-4076-9230-F53DA68FD97C}" destId="{7D768901-FFC8-4E31-9591-862B263436EA}" srcOrd="0" destOrd="0" parTransId="{B703DDC4-1ABF-4CA1-8876-9ECE41D51E01}" sibTransId="{0814E451-4BD7-4D1A-AB79-E96B168BAB89}"/>
    <dgm:cxn modelId="{341D7562-8F6B-463F-AF34-3BD3BF177CBC}" type="presOf" srcId="{5C0BAC34-46B1-4218-873E-043A771EECF8}" destId="{B698354B-40A0-4209-AE99-9C4C43258244}" srcOrd="1" destOrd="0" presId="urn:microsoft.com/office/officeart/2005/8/layout/radial5"/>
    <dgm:cxn modelId="{A91A9815-C432-4854-9027-266C918BBDBD}" type="presOf" srcId="{F8C9B430-7D5C-4535-9A47-1254D7A266FE}" destId="{5AF70519-A374-4B5D-976C-6F38E593DC72}" srcOrd="1" destOrd="0" presId="urn:microsoft.com/office/officeart/2005/8/layout/radial5"/>
    <dgm:cxn modelId="{6DE348FE-A957-417E-9E42-4B5EA0373A62}" type="presOf" srcId="{35821777-1E32-4C4C-A953-5D629C70A1B9}" destId="{4268687A-53CD-4855-B92E-E00673D2C445}" srcOrd="0" destOrd="0" presId="urn:microsoft.com/office/officeart/2005/8/layout/radial5"/>
    <dgm:cxn modelId="{77182D53-B5B0-4D72-B0BE-D7EB69668F72}" srcId="{3CF05C25-C5A1-4076-9230-F53DA68FD97C}" destId="{C87ACE1A-58C4-4C27-A86B-A96F9BDB84C6}" srcOrd="1" destOrd="0" parTransId="{5C0BAC34-46B1-4218-873E-043A771EECF8}" sibTransId="{A1912761-3CBB-4207-B083-02329E62C7C9}"/>
    <dgm:cxn modelId="{0BD8A811-22C3-4B77-8C98-5A25C12FEFB9}" type="presParOf" srcId="{EB19F5C7-AACD-48FE-BB9A-141AB4299CD6}" destId="{E1450E80-491F-4370-8C5D-E915B20ED348}" srcOrd="0" destOrd="0" presId="urn:microsoft.com/office/officeart/2005/8/layout/radial5"/>
    <dgm:cxn modelId="{4540B34F-46EF-4EA9-9D15-B32A4FB6B77A}" type="presParOf" srcId="{EB19F5C7-AACD-48FE-BB9A-141AB4299CD6}" destId="{CF3510F7-541D-455E-ABAC-897936AD74E3}" srcOrd="1" destOrd="0" presId="urn:microsoft.com/office/officeart/2005/8/layout/radial5"/>
    <dgm:cxn modelId="{07387182-6D72-48CC-83F2-044BB9A9D058}" type="presParOf" srcId="{CF3510F7-541D-455E-ABAC-897936AD74E3}" destId="{A3A2C56A-6BBF-4967-AC69-16F0014E954E}" srcOrd="0" destOrd="0" presId="urn:microsoft.com/office/officeart/2005/8/layout/radial5"/>
    <dgm:cxn modelId="{3C470B97-AE01-4560-9D2E-E253E4099849}" type="presParOf" srcId="{EB19F5C7-AACD-48FE-BB9A-141AB4299CD6}" destId="{ED5BBCA0-ED00-48A4-8B8F-7D4C3C2348A3}" srcOrd="2" destOrd="0" presId="urn:microsoft.com/office/officeart/2005/8/layout/radial5"/>
    <dgm:cxn modelId="{5CCA9648-EFF5-4E2E-ACA5-7A764DE16EA2}" type="presParOf" srcId="{EB19F5C7-AACD-48FE-BB9A-141AB4299CD6}" destId="{8D42F87D-5694-4A40-9A36-C197919031FE}" srcOrd="3" destOrd="0" presId="urn:microsoft.com/office/officeart/2005/8/layout/radial5"/>
    <dgm:cxn modelId="{4D0BF7F3-8626-4D9A-8A55-5B0E6582D3AB}" type="presParOf" srcId="{8D42F87D-5694-4A40-9A36-C197919031FE}" destId="{B698354B-40A0-4209-AE99-9C4C43258244}" srcOrd="0" destOrd="0" presId="urn:microsoft.com/office/officeart/2005/8/layout/radial5"/>
    <dgm:cxn modelId="{70243B28-2703-4412-9AAE-D6867BB59982}" type="presParOf" srcId="{EB19F5C7-AACD-48FE-BB9A-141AB4299CD6}" destId="{84FB9B2C-30B9-4384-B390-5CE86BED7EE6}" srcOrd="4" destOrd="0" presId="urn:microsoft.com/office/officeart/2005/8/layout/radial5"/>
    <dgm:cxn modelId="{DF7F1930-AE30-4519-B079-552FA54F22BD}" type="presParOf" srcId="{EB19F5C7-AACD-48FE-BB9A-141AB4299CD6}" destId="{2D6B577F-1EF6-441A-8537-6750BFF3ED1B}" srcOrd="5" destOrd="0" presId="urn:microsoft.com/office/officeart/2005/8/layout/radial5"/>
    <dgm:cxn modelId="{B164D58E-1E6A-41B3-9197-2D6810B18FB5}" type="presParOf" srcId="{2D6B577F-1EF6-441A-8537-6750BFF3ED1B}" destId="{C9F05EC8-EACE-4E7A-8289-7B6B6CD3423B}" srcOrd="0" destOrd="0" presId="urn:microsoft.com/office/officeart/2005/8/layout/radial5"/>
    <dgm:cxn modelId="{8BD3AC23-F5D5-45A4-B1E2-049316AA2FAA}" type="presParOf" srcId="{EB19F5C7-AACD-48FE-BB9A-141AB4299CD6}" destId="{4268687A-53CD-4855-B92E-E00673D2C445}" srcOrd="6" destOrd="0" presId="urn:microsoft.com/office/officeart/2005/8/layout/radial5"/>
    <dgm:cxn modelId="{40B446E5-ECF0-46ED-A894-710B80AD35D6}" type="presParOf" srcId="{EB19F5C7-AACD-48FE-BB9A-141AB4299CD6}" destId="{0AE16658-BAE6-423D-9CF0-04ED962A0575}" srcOrd="7" destOrd="0" presId="urn:microsoft.com/office/officeart/2005/8/layout/radial5"/>
    <dgm:cxn modelId="{1919083D-323B-49FB-9F29-31E36456E6E9}" type="presParOf" srcId="{0AE16658-BAE6-423D-9CF0-04ED962A0575}" destId="{5AF70519-A374-4B5D-976C-6F38E593DC72}" srcOrd="0" destOrd="0" presId="urn:microsoft.com/office/officeart/2005/8/layout/radial5"/>
    <dgm:cxn modelId="{BEE09495-CC01-46D5-BCA6-FF99767EED24}" type="presParOf" srcId="{EB19F5C7-AACD-48FE-BB9A-141AB4299CD6}" destId="{2D1BC719-6F8D-4DE2-89D0-60F4C70F00D8}" srcOrd="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D77775B-9871-4B15-A2B1-B5B45BDF6FC1}" type="datetimeFigureOut">
              <a:rPr lang="en-US"/>
              <a:pPr>
                <a:defRPr/>
              </a:pPr>
              <a:t>9/29/2009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E2ECA1A-F21A-4EF4-B03E-91D930C7A0D4}"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974BDE-BDEC-44FF-A96E-4A554512C311}"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242304"/>
            <a:ext cx="7406640" cy="686366"/>
          </a:xfrm>
          <a:prstGeom prst="rect">
            <a:avLst/>
          </a:prstGeom>
        </p:spPr>
        <p:txBody>
          <a:bodyPr anchor="b"/>
          <a:lstStyle>
            <a:lvl1pPr algn="l">
              <a:defRPr/>
            </a:lvl1pPr>
            <a:extLst/>
          </a:lstStyle>
          <a:p>
            <a:r>
              <a:rPr lang="es-ES" dirty="0" smtClean="0"/>
              <a:t>Haga clic para modificar el estilo</a:t>
            </a:r>
            <a:endParaRPr lang="en-US" dirty="0"/>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4" name="23 Marcador de fecha"/>
          <p:cNvSpPr>
            <a:spLocks noGrp="1"/>
          </p:cNvSpPr>
          <p:nvPr>
            <p:ph type="dt" sz="half" idx="10"/>
          </p:nvPr>
        </p:nvSpPr>
        <p:spPr/>
        <p:txBody>
          <a:bodyPr/>
          <a:lstStyle>
            <a:lvl1pPr>
              <a:defRPr/>
            </a:lvl1pPr>
          </a:lstStyle>
          <a:p>
            <a:pPr>
              <a:defRPr/>
            </a:pPr>
            <a:fld id="{56D792C8-B712-48AD-8BBA-11DF28D6D005}" type="datetimeFigureOut">
              <a:rPr lang="es-ES"/>
              <a:pPr>
                <a:defRPr/>
              </a:pPr>
              <a:t>29/09/2009</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FC67AA36-04B9-44EF-82D0-FDB6D3A2D52C}" type="slidenum">
              <a:rPr lang="es-ES"/>
              <a:pPr>
                <a:defRPr/>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1435100" y="274638"/>
            <a:ext cx="7499350" cy="1143000"/>
          </a:xfrm>
          <a:prstGeom prst="rect">
            <a:avLst/>
          </a:prstGeom>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D4BA541E-CE4F-4295-BC5A-3FE867C1CB8B}" type="datetimeFigureOut">
              <a:rPr lang="es-ES"/>
              <a:pPr>
                <a:defRPr/>
              </a:pPr>
              <a:t>29/09/2009</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32A8E9E8-EF9B-4B00-B014-A5EE39DC17E2}" type="slidenum">
              <a:rPr lang="es-ES"/>
              <a:pPr>
                <a:defRPr/>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a:prstGeom prst="rect">
            <a:avLst/>
          </a:prstGeo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721FB43F-B864-4478-B09E-CBBB812B6284}" type="datetimeFigureOut">
              <a:rPr lang="es-ES"/>
              <a:pPr>
                <a:defRPr/>
              </a:pPr>
              <a:t>29/09/2009</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7BF8BEAD-9203-4451-86A9-693C7DCB880F}" type="slidenum">
              <a:rPr lang="es-ES"/>
              <a:pPr>
                <a:defRPr/>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85852" y="274638"/>
            <a:ext cx="7643866" cy="1143000"/>
          </a:xfrm>
          <a:prstGeom prst="rect">
            <a:avLst/>
          </a:prstGeo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1285852" y="1447800"/>
            <a:ext cx="7643866" cy="4800600"/>
          </a:xfrm>
        </p:spPr>
        <p:txBody>
          <a:bodyPr/>
          <a:lstStyle>
            <a:extLs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23 Marcador de fecha"/>
          <p:cNvSpPr>
            <a:spLocks noGrp="1"/>
          </p:cNvSpPr>
          <p:nvPr>
            <p:ph type="dt" sz="half" idx="10"/>
          </p:nvPr>
        </p:nvSpPr>
        <p:spPr/>
        <p:txBody>
          <a:bodyPr/>
          <a:lstStyle>
            <a:lvl1pPr>
              <a:defRPr/>
            </a:lvl1pPr>
          </a:lstStyle>
          <a:p>
            <a:pPr>
              <a:defRPr/>
            </a:pPr>
            <a:fld id="{FA871B8C-F72F-4393-9EDE-8E4CB15310FF}" type="datetimeFigureOut">
              <a:rPr lang="es-ES"/>
              <a:pPr>
                <a:defRPr/>
              </a:pPr>
              <a:t>29/09/2009</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6B3F7109-4764-4437-9107-9E3AE4813F20}" type="slidenum">
              <a:rPr lang="es-ES"/>
              <a:pPr>
                <a:defRPr/>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6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9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8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4FB34B7C-AD36-4FBB-863E-0DD123AA146A}" type="datetimeFigureOut">
              <a:rPr lang="es-ES"/>
              <a:pPr>
                <a:defRPr/>
              </a:pPr>
              <a:t>29/09/2009</a:t>
            </a:fld>
            <a:endParaRPr lang="es-ES"/>
          </a:p>
        </p:txBody>
      </p:sp>
      <p:sp>
        <p:nvSpPr>
          <p:cNvPr id="9" name="4 Marcador de pie de página"/>
          <p:cNvSpPr>
            <a:spLocks noGrp="1"/>
          </p:cNvSpPr>
          <p:nvPr>
            <p:ph type="ftr" sz="quarter" idx="11"/>
          </p:nvPr>
        </p:nvSpPr>
        <p:spPr/>
        <p:txBody>
          <a:bodyPr/>
          <a:lstStyle>
            <a:lvl1pPr>
              <a:defRPr/>
            </a:lvl1pPr>
            <a:extLst/>
          </a:lstStyle>
          <a:p>
            <a:pPr>
              <a:defRPr/>
            </a:pPr>
            <a:endParaRPr lang="es-ES"/>
          </a:p>
        </p:txBody>
      </p:sp>
      <p:sp>
        <p:nvSpPr>
          <p:cNvPr id="10" name="5 Marcador de número de diapositiva"/>
          <p:cNvSpPr>
            <a:spLocks noGrp="1"/>
          </p:cNvSpPr>
          <p:nvPr>
            <p:ph type="sldNum" sz="quarter" idx="12"/>
          </p:nvPr>
        </p:nvSpPr>
        <p:spPr/>
        <p:txBody>
          <a:bodyPr/>
          <a:lstStyle>
            <a:lvl1pPr>
              <a:defRPr/>
            </a:lvl1pPr>
            <a:extLst/>
          </a:lstStyle>
          <a:p>
            <a:pPr>
              <a:defRPr/>
            </a:pPr>
            <a:fld id="{37C30C11-85C5-48DD-8DC0-09C2262FFEAC}" type="slidenum">
              <a:rPr lang="es-ES"/>
              <a:pPr>
                <a:defRPr/>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a:prstGeom prst="rect">
            <a:avLst/>
          </a:prstGeo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451C77A9-DE8E-4D73-A53F-4EF190E04D2D}" type="datetimeFigureOut">
              <a:rPr lang="es-ES"/>
              <a:pPr>
                <a:defRPr/>
              </a:pPr>
              <a:t>29/09/2009</a:t>
            </a:fld>
            <a:endParaRPr lang="es-ES"/>
          </a:p>
        </p:txBody>
      </p:sp>
      <p:sp>
        <p:nvSpPr>
          <p:cNvPr id="6" name="9 Marcador de pie de página"/>
          <p:cNvSpPr>
            <a:spLocks noGrp="1"/>
          </p:cNvSpPr>
          <p:nvPr>
            <p:ph type="ftr" sz="quarter" idx="11"/>
          </p:nvPr>
        </p:nvSpPr>
        <p:spPr/>
        <p:txBody>
          <a:bodyPr/>
          <a:lstStyle>
            <a:lvl1pPr>
              <a:defRPr/>
            </a:lvl1pPr>
          </a:lstStyle>
          <a:p>
            <a:pPr>
              <a:defRPr/>
            </a:pPr>
            <a:endParaRPr lang="es-ES"/>
          </a:p>
        </p:txBody>
      </p:sp>
      <p:sp>
        <p:nvSpPr>
          <p:cNvPr id="7" name="21 Marcador de número de diapositiva"/>
          <p:cNvSpPr>
            <a:spLocks noGrp="1"/>
          </p:cNvSpPr>
          <p:nvPr>
            <p:ph type="sldNum" sz="quarter" idx="12"/>
          </p:nvPr>
        </p:nvSpPr>
        <p:spPr/>
        <p:txBody>
          <a:bodyPr/>
          <a:lstStyle>
            <a:lvl1pPr>
              <a:defRPr/>
            </a:lvl1pPr>
          </a:lstStyle>
          <a:p>
            <a:pPr>
              <a:defRPr/>
            </a:pPr>
            <a:fld id="{39C006A1-A642-43F2-9A59-1FA921C7E3A9}" type="slidenum">
              <a:rPr lang="es-ES"/>
              <a:pPr>
                <a:defRPr/>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a:prstGeom prst="rect">
            <a:avLst/>
          </a:prstGeo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A3014B56-9E44-45AF-A733-BC6AA629E713}" type="datetimeFigureOut">
              <a:rPr lang="es-ES"/>
              <a:pPr>
                <a:defRPr/>
              </a:pPr>
              <a:t>29/09/2009</a:t>
            </a:fld>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DDC48165-BABD-4F0A-B28F-17DD14FFE079}" type="slidenum">
              <a:rPr lang="es-ES"/>
              <a:pPr>
                <a:defRPr/>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a:prstGeom prst="rect">
            <a:avLst/>
          </a:prstGeo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5950E05C-7B14-4F39-8715-674D22F30ADF}" type="datetimeFigureOut">
              <a:rPr lang="es-ES"/>
              <a:pPr>
                <a:defRPr/>
              </a:pPr>
              <a:t>29/09/2009</a:t>
            </a:fld>
            <a:endParaRPr lang="es-ES"/>
          </a:p>
        </p:txBody>
      </p:sp>
      <p:sp>
        <p:nvSpPr>
          <p:cNvPr id="4" name="9 Marcador de pie de página"/>
          <p:cNvSpPr>
            <a:spLocks noGrp="1"/>
          </p:cNvSpPr>
          <p:nvPr>
            <p:ph type="ftr" sz="quarter" idx="11"/>
          </p:nvPr>
        </p:nvSpPr>
        <p:spPr/>
        <p:txBody>
          <a:bodyPr/>
          <a:lstStyle>
            <a:lvl1pPr>
              <a:defRPr/>
            </a:lvl1pPr>
          </a:lstStyle>
          <a:p>
            <a:pPr>
              <a:defRPr/>
            </a:pPr>
            <a:endParaRPr lang="es-ES"/>
          </a:p>
        </p:txBody>
      </p:sp>
      <p:sp>
        <p:nvSpPr>
          <p:cNvPr id="5" name="21 Marcador de número de diapositiva"/>
          <p:cNvSpPr>
            <a:spLocks noGrp="1"/>
          </p:cNvSpPr>
          <p:nvPr>
            <p:ph type="sldNum" sz="quarter" idx="12"/>
          </p:nvPr>
        </p:nvSpPr>
        <p:spPr/>
        <p:txBody>
          <a:bodyPr/>
          <a:lstStyle>
            <a:lvl1pPr>
              <a:defRPr/>
            </a:lvl1pPr>
          </a:lstStyle>
          <a:p>
            <a:pPr>
              <a:defRPr/>
            </a:pPr>
            <a:fld id="{6AE17CF9-5432-4479-A50A-4B300F5570B9}" type="slidenum">
              <a:rPr lang="es-ES"/>
              <a:pPr>
                <a:defRPr/>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4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5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Marcador de fecha"/>
          <p:cNvSpPr>
            <a:spLocks noGrp="1"/>
          </p:cNvSpPr>
          <p:nvPr>
            <p:ph type="dt" sz="half" idx="10"/>
          </p:nvPr>
        </p:nvSpPr>
        <p:spPr/>
        <p:txBody>
          <a:bodyPr/>
          <a:lstStyle>
            <a:lvl1pPr>
              <a:defRPr/>
            </a:lvl1pPr>
            <a:extLst/>
          </a:lstStyle>
          <a:p>
            <a:pPr>
              <a:defRPr/>
            </a:pPr>
            <a:fld id="{1B5B0BDF-B254-4C05-B677-FEDC35220DB3}" type="datetimeFigureOut">
              <a:rPr lang="es-ES"/>
              <a:pPr>
                <a:defRPr/>
              </a:pPr>
              <a:t>29/09/2009</a:t>
            </a:fld>
            <a:endParaRPr lang="es-ES"/>
          </a:p>
        </p:txBody>
      </p:sp>
      <p:sp>
        <p:nvSpPr>
          <p:cNvPr id="5" name="2 Marcador de pie de página"/>
          <p:cNvSpPr>
            <a:spLocks noGrp="1"/>
          </p:cNvSpPr>
          <p:nvPr>
            <p:ph type="ftr" sz="quarter" idx="11"/>
          </p:nvPr>
        </p:nvSpPr>
        <p:spPr/>
        <p:txBody>
          <a:bodyPr/>
          <a:lstStyle>
            <a:lvl1pPr>
              <a:defRPr/>
            </a:lvl1pPr>
            <a:extLst/>
          </a:lstStyle>
          <a:p>
            <a:pPr>
              <a:defRPr/>
            </a:pPr>
            <a:endParaRPr lang="es-ES"/>
          </a:p>
        </p:txBody>
      </p:sp>
      <p:sp>
        <p:nvSpPr>
          <p:cNvPr id="6" name="3 Marcador de número de diapositiva"/>
          <p:cNvSpPr>
            <a:spLocks noGrp="1"/>
          </p:cNvSpPr>
          <p:nvPr>
            <p:ph type="sldNum" sz="quarter" idx="12"/>
          </p:nvPr>
        </p:nvSpPr>
        <p:spPr/>
        <p:txBody>
          <a:bodyPr/>
          <a:lstStyle>
            <a:lvl1pPr>
              <a:defRPr/>
            </a:lvl1pPr>
            <a:extLst/>
          </a:lstStyle>
          <a:p>
            <a:pPr>
              <a:defRPr/>
            </a:pPr>
            <a:fld id="{F0A9F32F-BB21-4F5B-9583-3427C045D338}" type="slidenum">
              <a:rPr lang="es-ES"/>
              <a:pPr>
                <a:defRPr/>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prstGeom prst="rect">
            <a:avLst/>
          </a:prstGeo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95612218-F371-4D21-99E3-2DEDD1708584}" type="datetimeFigureOut">
              <a:rPr lang="es-ES"/>
              <a:pPr>
                <a:defRPr/>
              </a:pPr>
              <a:t>29/09/2009</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FA537AAF-BA34-4751-8C81-5B1B7A6AE84F}" type="slidenum">
              <a:rPr lang="es-ES"/>
              <a:pPr>
                <a:defRPr/>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8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9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8382449C-BA85-4C23-A18F-743A11F88396}" type="datetimeFigureOut">
              <a:rPr lang="es-ES"/>
              <a:pPr>
                <a:defRPr/>
              </a:pPr>
              <a:t>29/09/2009</a:t>
            </a:fld>
            <a:endParaRPr lang="es-ES"/>
          </a:p>
        </p:txBody>
      </p:sp>
      <p:sp>
        <p:nvSpPr>
          <p:cNvPr id="9" name="5 Marcador de pie de página"/>
          <p:cNvSpPr>
            <a:spLocks noGrp="1"/>
          </p:cNvSpPr>
          <p:nvPr>
            <p:ph type="ftr" sz="quarter" idx="11"/>
          </p:nvPr>
        </p:nvSpPr>
        <p:spPr/>
        <p:txBody>
          <a:bodyPr/>
          <a:lstStyle>
            <a:lvl1pPr>
              <a:defRPr/>
            </a:lvl1pPr>
            <a:extLst/>
          </a:lstStyle>
          <a:p>
            <a:pPr>
              <a:defRPr/>
            </a:pPr>
            <a:endParaRPr lang="es-ES"/>
          </a:p>
        </p:txBody>
      </p:sp>
      <p:sp>
        <p:nvSpPr>
          <p:cNvPr id="10" name="6 Marcador de número de diapositiva"/>
          <p:cNvSpPr>
            <a:spLocks noGrp="1"/>
          </p:cNvSpPr>
          <p:nvPr>
            <p:ph type="sldNum" sz="quarter" idx="12"/>
          </p:nvPr>
        </p:nvSpPr>
        <p:spPr/>
        <p:txBody>
          <a:bodyPr/>
          <a:lstStyle>
            <a:lvl1pPr>
              <a:defRPr/>
            </a:lvl1pPr>
            <a:extLst/>
          </a:lstStyle>
          <a:p>
            <a:pPr>
              <a:defRPr/>
            </a:pPr>
            <a:fld id="{E2E4DE80-4582-4266-9900-E94FABEB10C7}" type="slidenum">
              <a:rPr lang="es-ES"/>
              <a:pPr>
                <a:defRPr/>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104"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F892CEE1-83F4-435C-B23C-9F346401DE24}" type="datetimeFigureOut">
              <a:rPr lang="es-ES"/>
              <a:pPr>
                <a:defRPr/>
              </a:pPr>
              <a:t>29/09/2009</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s-ES"/>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E77C4235-1B7D-48EA-AB83-695D547CAF68}" type="slidenum">
              <a:rPr lang="es-ES"/>
              <a:pPr>
                <a:defRPr/>
              </a:pPr>
              <a:t>‹Nº›</a:t>
            </a:fld>
            <a:endParaRPr lang="es-ES"/>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6" name="15 Conector recto"/>
          <p:cNvCxnSpPr/>
          <p:nvPr userDrawn="1"/>
        </p:nvCxnSpPr>
        <p:spPr>
          <a:xfrm>
            <a:off x="1000125" y="1285875"/>
            <a:ext cx="8143875" cy="1588"/>
          </a:xfrm>
          <a:prstGeom prst="line">
            <a:avLst/>
          </a:prstGeom>
          <a:ln>
            <a:solidFill>
              <a:srgbClr val="99663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2000" kern="1200">
          <a:solidFill>
            <a:schemeClr val="tx1"/>
          </a:solidFill>
          <a:latin typeface="Arial" pitchFamily="34" charset="0"/>
          <a:ea typeface="+mn-ea"/>
          <a:cs typeface="Arial" pitchFamily="34" charset="0"/>
        </a:defRPr>
      </a:lvl1pPr>
      <a:lvl2pPr marL="639763" indent="-236538" algn="l" rtl="0" eaLnBrk="0" fontAlgn="base" hangingPunct="0">
        <a:spcBef>
          <a:spcPts val="550"/>
        </a:spcBef>
        <a:spcAft>
          <a:spcPct val="0"/>
        </a:spcAft>
        <a:buClr>
          <a:schemeClr val="accent1"/>
        </a:buClr>
        <a:buFont typeface="Wingdings" pitchFamily="2" charset="2"/>
        <a:buChar char="ü"/>
        <a:defRPr sz="2800" kern="1200">
          <a:solidFill>
            <a:schemeClr val="tx1"/>
          </a:solidFill>
          <a:latin typeface="Arial" pitchFamily="34" charset="0"/>
          <a:ea typeface="+mn-ea"/>
          <a:cs typeface="Arial" pitchFamily="34" charset="0"/>
        </a:defRPr>
      </a:lvl2pPr>
      <a:lvl3pPr marL="885825" indent="-228600" algn="l" rtl="0" eaLnBrk="0" fontAlgn="base" hangingPunct="0">
        <a:spcBef>
          <a:spcPct val="20000"/>
        </a:spcBef>
        <a:spcAft>
          <a:spcPct val="0"/>
        </a:spcAft>
        <a:buClr>
          <a:schemeClr val="accent2"/>
        </a:buClr>
        <a:buFont typeface="Wingdings 2" pitchFamily="18" charset="2"/>
        <a:buChar char=""/>
        <a:defRPr sz="1600" kern="1200">
          <a:solidFill>
            <a:schemeClr val="tx1"/>
          </a:solidFill>
          <a:latin typeface="Arial" pitchFamily="34" charset="0"/>
          <a:ea typeface="+mn-ea"/>
          <a:cs typeface="Arial" pitchFamily="34" charset="0"/>
        </a:defRPr>
      </a:lvl3pPr>
      <a:lvl4pPr marL="1096963" indent="-173038" algn="l" rtl="0" eaLnBrk="0" fontAlgn="base" hangingPunct="0">
        <a:spcBef>
          <a:spcPct val="20000"/>
        </a:spcBef>
        <a:spcAft>
          <a:spcPct val="0"/>
        </a:spcAft>
        <a:buClr>
          <a:srgbClr val="C32D2E"/>
        </a:buClr>
        <a:buFont typeface="Wingdings 2" pitchFamily="18" charset="2"/>
        <a:buChar char=""/>
        <a:defRPr sz="1400" kern="1200">
          <a:solidFill>
            <a:schemeClr val="tx1"/>
          </a:solidFill>
          <a:latin typeface="Arial" pitchFamily="34" charset="0"/>
          <a:ea typeface="+mn-ea"/>
          <a:cs typeface="Arial" pitchFamily="34" charset="0"/>
        </a:defRPr>
      </a:lvl4pPr>
      <a:lvl5pPr marL="1296988" indent="-182563" algn="l" rtl="0" eaLnBrk="0" fontAlgn="base" hangingPunct="0">
        <a:spcBef>
          <a:spcPct val="20000"/>
        </a:spcBef>
        <a:spcAft>
          <a:spcPct val="0"/>
        </a:spcAft>
        <a:buClr>
          <a:srgbClr val="84AA33"/>
        </a:buClr>
        <a:buFont typeface="Wingdings 2" pitchFamily="18" charset="2"/>
        <a:buChar char=""/>
        <a:defRPr sz="1200" kern="1200">
          <a:solidFill>
            <a:schemeClr val="tx1"/>
          </a:solidFill>
          <a:latin typeface="Arial" pitchFamily="34" charset="0"/>
          <a:ea typeface="+mn-ea"/>
          <a:cs typeface="Arial"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TESIS/MODELO%20DE%20ENCUESTA%201.docx" TargetMode="External"/><Relationship Id="rId2" Type="http://schemas.openxmlformats.org/officeDocument/2006/relationships/hyperlink" Target="../TESIS/TAMA&#209;O%20DE%20LA%20MUESTRA.do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TESIS/MAPA%20DE%20UBICACION.do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TESIS/AMORTIZACION.x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TESIS/INGRESOS.xl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2" Type="http://schemas.openxmlformats.org/officeDocument/2006/relationships/hyperlink" Target="../TESIS/FLUJO%20DE%20CAJA.xl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hyperlink" Target="http://www.puertodeesmeraldas.com/paginas/interna.php?IDPAGINA=287" TargetMode="External"/><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28688" y="2643188"/>
            <a:ext cx="7407275" cy="1143000"/>
          </a:xfrm>
        </p:spPr>
        <p:txBody>
          <a:bodyPr>
            <a:normAutofit/>
          </a:bodyPr>
          <a:lstStyle/>
          <a:p>
            <a:pPr algn="ctr" eaLnBrk="1" fontAlgn="auto" hangingPunct="1">
              <a:spcAft>
                <a:spcPts val="0"/>
              </a:spcAft>
              <a:buFont typeface="Wingdings 2"/>
              <a:buNone/>
              <a:defRPr/>
            </a:pPr>
            <a:r>
              <a:rPr lang="es-ES" sz="2000" b="1" dirty="0" smtClean="0"/>
              <a:t>“IMPLEMENTACION DE UNA EMPRESA  DE SERVICIOS COMPLEMENTARIOS HACIA EMBARCACIONES QUE TRANSITAN EN LA CIUDAD DE GUAYAQUIL”</a:t>
            </a:r>
          </a:p>
          <a:p>
            <a:pPr eaLnBrk="1" fontAlgn="auto" hangingPunct="1">
              <a:spcAft>
                <a:spcPts val="0"/>
              </a:spcAft>
              <a:buFont typeface="Wingdings 2"/>
              <a:buNone/>
              <a:defRPr/>
            </a:pPr>
            <a:endParaRPr lang="es-ES" dirty="0"/>
          </a:p>
        </p:txBody>
      </p:sp>
      <p:sp>
        <p:nvSpPr>
          <p:cNvPr id="16387" name="4 CuadroTexto"/>
          <p:cNvSpPr txBox="1">
            <a:spLocks noChangeArrowheads="1"/>
          </p:cNvSpPr>
          <p:nvPr/>
        </p:nvSpPr>
        <p:spPr bwMode="auto">
          <a:xfrm>
            <a:off x="5429250" y="4643438"/>
            <a:ext cx="3429000" cy="1200150"/>
          </a:xfrm>
          <a:prstGeom prst="rect">
            <a:avLst/>
          </a:prstGeom>
          <a:noFill/>
          <a:ln w="9525">
            <a:noFill/>
            <a:miter lim="800000"/>
            <a:headEnd/>
            <a:tailEnd/>
          </a:ln>
        </p:spPr>
        <p:txBody>
          <a:bodyPr>
            <a:spAutoFit/>
          </a:bodyPr>
          <a:lstStyle/>
          <a:p>
            <a:pPr algn="ctr"/>
            <a:r>
              <a:rPr lang="es-ES" b="1">
                <a:cs typeface="Arial" charset="0"/>
              </a:rPr>
              <a:t>José Hernández Cuadrado</a:t>
            </a:r>
          </a:p>
          <a:p>
            <a:pPr algn="ctr"/>
            <a:r>
              <a:rPr lang="es-ES" b="1">
                <a:cs typeface="Arial" charset="0"/>
              </a:rPr>
              <a:t>David Medrano Andrade</a:t>
            </a:r>
          </a:p>
          <a:p>
            <a:pPr algn="ctr"/>
            <a:r>
              <a:rPr lang="es-ES" b="1">
                <a:cs typeface="Arial" charset="0"/>
              </a:rPr>
              <a:t>Patricia Ramírez Brown</a:t>
            </a:r>
          </a:p>
          <a:p>
            <a:pPr algn="ctr"/>
            <a:endParaRPr lang="es-ES">
              <a:cs typeface="Arial" charset="0"/>
            </a:endParaRPr>
          </a:p>
        </p:txBody>
      </p:sp>
      <p:sp>
        <p:nvSpPr>
          <p:cNvPr id="16388" name="7 CuadroTexto"/>
          <p:cNvSpPr txBox="1">
            <a:spLocks noChangeArrowheads="1"/>
          </p:cNvSpPr>
          <p:nvPr/>
        </p:nvSpPr>
        <p:spPr bwMode="auto">
          <a:xfrm>
            <a:off x="1500188" y="785813"/>
            <a:ext cx="6000750" cy="1570037"/>
          </a:xfrm>
          <a:prstGeom prst="rect">
            <a:avLst/>
          </a:prstGeom>
          <a:noFill/>
          <a:ln w="9525">
            <a:noFill/>
            <a:miter lim="800000"/>
            <a:headEnd/>
            <a:tailEnd/>
          </a:ln>
        </p:spPr>
        <p:txBody>
          <a:bodyPr anchor="ctr">
            <a:spAutoFit/>
          </a:bodyPr>
          <a:lstStyle/>
          <a:p>
            <a:pPr algn="ctr"/>
            <a:r>
              <a:rPr lang="es-ES" sz="2400" b="1">
                <a:cs typeface="Arial" charset="0"/>
              </a:rPr>
              <a:t>ESCUELA SUPERIOR POLITÉCNICA DEL LITORAL</a:t>
            </a:r>
            <a:endParaRPr lang="es-ES" sz="2400">
              <a:cs typeface="Arial" charset="0"/>
            </a:endParaRPr>
          </a:p>
          <a:p>
            <a:pPr algn="ctr"/>
            <a:r>
              <a:rPr lang="es-ES" sz="2400" b="1">
                <a:cs typeface="Arial" charset="0"/>
              </a:rPr>
              <a:t> </a:t>
            </a:r>
            <a:endParaRPr lang="es-ES" sz="2400">
              <a:cs typeface="Arial" charset="0"/>
            </a:endParaRPr>
          </a:p>
          <a:p>
            <a:pPr algn="ctr"/>
            <a:r>
              <a:rPr lang="es-ES" sz="2400" b="1">
                <a:cs typeface="Arial" charset="0"/>
              </a:rPr>
              <a:t>Facultad de Economía y Negocios</a:t>
            </a:r>
            <a:endParaRPr lang="es-ES" sz="2400">
              <a:cs typeface="Arial" charset="0"/>
            </a:endParaRPr>
          </a:p>
        </p:txBody>
      </p:sp>
      <p:sp>
        <p:nvSpPr>
          <p:cNvPr id="16389" name="8 CuadroTexto"/>
          <p:cNvSpPr txBox="1">
            <a:spLocks noChangeArrowheads="1"/>
          </p:cNvSpPr>
          <p:nvPr/>
        </p:nvSpPr>
        <p:spPr bwMode="auto">
          <a:xfrm>
            <a:off x="2071688" y="5715000"/>
            <a:ext cx="5000625" cy="923925"/>
          </a:xfrm>
          <a:prstGeom prst="rect">
            <a:avLst/>
          </a:prstGeom>
          <a:noFill/>
          <a:ln w="9525">
            <a:noFill/>
            <a:miter lim="800000"/>
            <a:headEnd/>
            <a:tailEnd/>
          </a:ln>
        </p:spPr>
        <p:txBody>
          <a:bodyPr>
            <a:spAutoFit/>
          </a:bodyPr>
          <a:lstStyle/>
          <a:p>
            <a:pPr algn="ctr"/>
            <a:r>
              <a:rPr lang="es-ES">
                <a:cs typeface="Arial" charset="0"/>
              </a:rPr>
              <a:t>Guayaquil-Ecuador</a:t>
            </a:r>
          </a:p>
          <a:p>
            <a:pPr algn="ctr"/>
            <a:r>
              <a:rPr lang="es-ES">
                <a:cs typeface="Arial" charset="0"/>
              </a:rPr>
              <a:t>2009 - 2010</a:t>
            </a:r>
          </a:p>
          <a:p>
            <a:endParaRPr lang="es-ES">
              <a:cs typeface="Arial" charset="0"/>
            </a:endParaRPr>
          </a:p>
        </p:txBody>
      </p:sp>
      <p:sp>
        <p:nvSpPr>
          <p:cNvPr id="16390" name="9 CuadroTexto"/>
          <p:cNvSpPr txBox="1">
            <a:spLocks noChangeArrowheads="1"/>
          </p:cNvSpPr>
          <p:nvPr/>
        </p:nvSpPr>
        <p:spPr bwMode="auto">
          <a:xfrm>
            <a:off x="6286500" y="4214813"/>
            <a:ext cx="2000250" cy="338137"/>
          </a:xfrm>
          <a:prstGeom prst="rect">
            <a:avLst/>
          </a:prstGeom>
          <a:noFill/>
          <a:ln w="9525">
            <a:noFill/>
            <a:miter lim="800000"/>
            <a:headEnd/>
            <a:tailEnd/>
          </a:ln>
        </p:spPr>
        <p:txBody>
          <a:bodyPr>
            <a:spAutoFit/>
          </a:bodyPr>
          <a:lstStyle/>
          <a:p>
            <a:pPr algn="ctr"/>
            <a:r>
              <a:rPr lang="es-ES" sz="1600">
                <a:cs typeface="Arial" charset="0"/>
              </a:rPr>
              <a:t>Integrantes:</a:t>
            </a:r>
          </a:p>
        </p:txBody>
      </p:sp>
      <p:pic>
        <p:nvPicPr>
          <p:cNvPr id="16391" name="Picture 9" descr="LogoFen_Sello"/>
          <p:cNvPicPr>
            <a:picLocks noChangeAspect="1" noChangeArrowheads="1"/>
          </p:cNvPicPr>
          <p:nvPr/>
        </p:nvPicPr>
        <p:blipFill>
          <a:blip r:embed="rId3"/>
          <a:srcRect/>
          <a:stretch>
            <a:fillRect/>
          </a:stretch>
        </p:blipFill>
        <p:spPr bwMode="auto">
          <a:xfrm>
            <a:off x="7700963" y="0"/>
            <a:ext cx="1443037" cy="1357313"/>
          </a:xfrm>
          <a:prstGeom prst="rect">
            <a:avLst/>
          </a:prstGeom>
          <a:noFill/>
          <a:ln w="9525">
            <a:noFill/>
            <a:miter lim="800000"/>
            <a:headEnd/>
            <a:tailEnd/>
          </a:ln>
        </p:spPr>
      </p:pic>
      <p:pic>
        <p:nvPicPr>
          <p:cNvPr id="16392" name="Picture 8" descr="index_r35_c2"/>
          <p:cNvPicPr>
            <a:picLocks noChangeAspect="1" noChangeArrowheads="1"/>
          </p:cNvPicPr>
          <p:nvPr/>
        </p:nvPicPr>
        <p:blipFill>
          <a:blip r:embed="rId4"/>
          <a:srcRect/>
          <a:stretch>
            <a:fillRect/>
          </a:stretch>
        </p:blipFill>
        <p:spPr bwMode="auto">
          <a:xfrm>
            <a:off x="0" y="0"/>
            <a:ext cx="1257300" cy="1206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75" y="214313"/>
            <a:ext cx="7929563" cy="1214437"/>
          </a:xfrm>
        </p:spPr>
        <p:txBody>
          <a:bodyPr/>
          <a:lstStyle/>
          <a:p>
            <a:pPr>
              <a:defRPr/>
            </a:pPr>
            <a:r>
              <a:rPr lang="en-US" b="1" dirty="0" smtClean="0"/>
              <a:t>ORGANIGRAMA INICIAL</a:t>
            </a:r>
            <a:endParaRPr lang="en-US" b="1" dirty="0"/>
          </a:p>
        </p:txBody>
      </p:sp>
      <p:pic>
        <p:nvPicPr>
          <p:cNvPr id="25603" name="Picture 2"/>
          <p:cNvPicPr>
            <a:picLocks noChangeAspect="1" noChangeArrowheads="1"/>
          </p:cNvPicPr>
          <p:nvPr/>
        </p:nvPicPr>
        <p:blipFill>
          <a:blip r:embed="rId2"/>
          <a:srcRect/>
          <a:stretch>
            <a:fillRect/>
          </a:stretch>
        </p:blipFill>
        <p:spPr bwMode="auto">
          <a:xfrm>
            <a:off x="642938" y="1143000"/>
            <a:ext cx="7880350"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3" y="274638"/>
            <a:ext cx="8715375" cy="1368425"/>
          </a:xfrm>
        </p:spPr>
        <p:txBody>
          <a:bodyPr/>
          <a:lstStyle/>
          <a:p>
            <a:pPr>
              <a:defRPr/>
            </a:pPr>
            <a:r>
              <a:rPr lang="en-US" sz="4000" b="1" dirty="0" smtClean="0"/>
              <a:t>ESTUDIO DE LA COMPETENCI</a:t>
            </a:r>
            <a:r>
              <a:rPr lang="en-US" sz="4000" dirty="0" smtClean="0"/>
              <a:t>A</a:t>
            </a:r>
            <a:endParaRPr lang="en-US" sz="4000" dirty="0"/>
          </a:p>
        </p:txBody>
      </p:sp>
      <p:sp>
        <p:nvSpPr>
          <p:cNvPr id="26627" name="2 Marcador de contenido"/>
          <p:cNvSpPr>
            <a:spLocks noGrp="1"/>
          </p:cNvSpPr>
          <p:nvPr>
            <p:ph idx="1"/>
          </p:nvPr>
        </p:nvSpPr>
        <p:spPr>
          <a:xfrm>
            <a:off x="500063" y="1214438"/>
            <a:ext cx="7643812" cy="4800600"/>
          </a:xfrm>
        </p:spPr>
        <p:txBody>
          <a:bodyPr/>
          <a:lstStyle/>
          <a:p>
            <a:pPr algn="just">
              <a:buFont typeface="Wingdings 2" pitchFamily="18" charset="2"/>
              <a:buNone/>
            </a:pPr>
            <a:r>
              <a:rPr lang="es-ES" smtClean="0">
                <a:latin typeface="Arial" charset="0"/>
                <a:cs typeface="Arial" charset="0"/>
              </a:rPr>
              <a:t>    La competencia de esta línea de Servicios complementarios es agresiva ya que por lo general todas las empresas inmersas en la línea, compiten con el precio para captar clientes, tales como:</a:t>
            </a:r>
          </a:p>
          <a:p>
            <a:pPr algn="just">
              <a:buFont typeface="Wingdings 2" pitchFamily="18" charset="2"/>
              <a:buNone/>
            </a:pPr>
            <a:endParaRPr lang="es-ES" smtClean="0">
              <a:latin typeface="Arial" charset="0"/>
              <a:cs typeface="Arial" charset="0"/>
            </a:endParaRPr>
          </a:p>
          <a:p>
            <a:pPr algn="just"/>
            <a:r>
              <a:rPr lang="es-ES" b="1" smtClean="0">
                <a:latin typeface="Arial" charset="0"/>
                <a:cs typeface="Arial" charset="0"/>
              </a:rPr>
              <a:t>Probucam</a:t>
            </a:r>
            <a:r>
              <a:rPr lang="es-ES" smtClean="0">
                <a:latin typeface="Arial" charset="0"/>
                <a:cs typeface="Arial" charset="0"/>
              </a:rPr>
              <a:t>, posee una estrategia basada en el precio.</a:t>
            </a:r>
            <a:endParaRPr lang="en-US" smtClean="0">
              <a:latin typeface="Arial" charset="0"/>
              <a:cs typeface="Arial" charset="0"/>
            </a:endParaRPr>
          </a:p>
          <a:p>
            <a:pPr algn="just"/>
            <a:r>
              <a:rPr lang="es-ES" b="1" smtClean="0">
                <a:latin typeface="Arial" charset="0"/>
                <a:cs typeface="Arial" charset="0"/>
              </a:rPr>
              <a:t>Ecuapoland</a:t>
            </a:r>
            <a:r>
              <a:rPr lang="es-ES" smtClean="0">
                <a:latin typeface="Arial" charset="0"/>
                <a:cs typeface="Arial" charset="0"/>
              </a:rPr>
              <a:t>, posee una estrategia basada en su alianza estratégica con Star Reefer Poland.</a:t>
            </a:r>
            <a:endParaRPr lang="en-US" smtClean="0">
              <a:latin typeface="Arial" charset="0"/>
              <a:cs typeface="Arial" charset="0"/>
            </a:endParaRPr>
          </a:p>
          <a:p>
            <a:pPr algn="just"/>
            <a:r>
              <a:rPr lang="es-ES" b="1" smtClean="0">
                <a:latin typeface="Arial" charset="0"/>
                <a:cs typeface="Arial" charset="0"/>
              </a:rPr>
              <a:t>South American</a:t>
            </a:r>
            <a:r>
              <a:rPr lang="es-ES" smtClean="0">
                <a:latin typeface="Arial" charset="0"/>
                <a:cs typeface="Arial" charset="0"/>
              </a:rPr>
              <a:t>, posee una estrategia basada en la atención personalizada a sus clientes (reparaciones) la que le deriva en la venta de provisiones.</a:t>
            </a:r>
            <a:endParaRPr lang="en-US"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357188" y="274638"/>
            <a:ext cx="8572500" cy="1143000"/>
          </a:xfrm>
        </p:spPr>
        <p:txBody>
          <a:bodyPr/>
          <a:lstStyle/>
          <a:p>
            <a:pPr eaLnBrk="1" hangingPunct="1">
              <a:defRPr/>
            </a:pPr>
            <a:r>
              <a:rPr lang="es-ES" sz="4000" b="1" dirty="0" smtClean="0">
                <a:solidFill>
                  <a:srgbClr val="663300"/>
                </a:solidFill>
              </a:rPr>
              <a:t>METODOLOGÍA DE ENCUESTAS</a:t>
            </a:r>
            <a:endParaRPr lang="es-ES" sz="4000" b="1" dirty="0">
              <a:solidFill>
                <a:srgbClr val="663300"/>
              </a:solidFill>
            </a:endParaRPr>
          </a:p>
        </p:txBody>
      </p:sp>
      <p:sp>
        <p:nvSpPr>
          <p:cNvPr id="27651" name="2 Marcador de contenido"/>
          <p:cNvSpPr>
            <a:spLocks noGrp="1"/>
          </p:cNvSpPr>
          <p:nvPr>
            <p:ph idx="1"/>
          </p:nvPr>
        </p:nvSpPr>
        <p:spPr>
          <a:xfrm>
            <a:off x="500063" y="1285875"/>
            <a:ext cx="8429625" cy="5214938"/>
          </a:xfrm>
        </p:spPr>
        <p:txBody>
          <a:bodyPr/>
          <a:lstStyle/>
          <a:p>
            <a:pPr algn="just" eaLnBrk="1" hangingPunct="1">
              <a:spcBef>
                <a:spcPts val="1200"/>
              </a:spcBef>
            </a:pPr>
            <a:r>
              <a:rPr lang="es-EC" smtClean="0">
                <a:latin typeface="Arial" charset="0"/>
                <a:cs typeface="Arial" charset="0"/>
              </a:rPr>
              <a:t>Para realizar la encuesta se calculó una muestra utilizando el método de muestreo probabilístico aleatorio simple sin reemplazo, donde cada uno de los elementos que conforman la población tienen la misma probabilidad de ser escogidos.</a:t>
            </a:r>
          </a:p>
          <a:p>
            <a:pPr algn="just" eaLnBrk="1" hangingPunct="1">
              <a:spcBef>
                <a:spcPts val="1200"/>
              </a:spcBef>
              <a:buFont typeface="Wingdings 2" pitchFamily="18" charset="2"/>
              <a:buNone/>
            </a:pPr>
            <a:endParaRPr lang="es-EC" smtClean="0">
              <a:latin typeface="Arial" charset="0"/>
              <a:cs typeface="Arial" charset="0"/>
            </a:endParaRPr>
          </a:p>
          <a:p>
            <a:pPr algn="just" eaLnBrk="1" hangingPunct="1">
              <a:spcBef>
                <a:spcPts val="1200"/>
              </a:spcBef>
            </a:pPr>
            <a:r>
              <a:rPr lang="es-EC" smtClean="0">
                <a:latin typeface="Arial" charset="0"/>
                <a:cs typeface="Arial" charset="0"/>
              </a:rPr>
              <a:t>Por lo que al aplicar la formula se obtuvo el tamaño de la muestra que fue de 40 embarcaciones.</a:t>
            </a:r>
            <a:r>
              <a:rPr lang="es-EC" smtClean="0">
                <a:latin typeface="Arial" charset="0"/>
                <a:cs typeface="Arial" charset="0"/>
                <a:hlinkClick r:id="rId2" action="ppaction://hlinkfile"/>
              </a:rPr>
              <a:t>\TESIS\TAMAÑO DE LA MUESTRA.doc</a:t>
            </a:r>
            <a:endParaRPr lang="es-EC" smtClean="0">
              <a:latin typeface="Arial" charset="0"/>
              <a:cs typeface="Arial" charset="0"/>
            </a:endParaRPr>
          </a:p>
          <a:p>
            <a:pPr algn="just" eaLnBrk="1" hangingPunct="1">
              <a:spcBef>
                <a:spcPts val="1200"/>
              </a:spcBef>
            </a:pPr>
            <a:endParaRPr lang="es-EC" smtClean="0">
              <a:latin typeface="Arial" charset="0"/>
              <a:cs typeface="Arial" charset="0"/>
            </a:endParaRPr>
          </a:p>
          <a:p>
            <a:pPr algn="just" eaLnBrk="1" hangingPunct="1">
              <a:spcBef>
                <a:spcPts val="1200"/>
              </a:spcBef>
            </a:pPr>
            <a:r>
              <a:rPr lang="es-EC" smtClean="0">
                <a:latin typeface="Arial" charset="0"/>
                <a:cs typeface="Arial" charset="0"/>
              </a:rPr>
              <a:t>Las encuestas fueron realizadas de manera telefónica y presencial.  Modelo de la Encuesta. </a:t>
            </a:r>
            <a:r>
              <a:rPr lang="es-EC" smtClean="0">
                <a:latin typeface="Arial" charset="0"/>
                <a:cs typeface="Arial" charset="0"/>
                <a:hlinkClick r:id="rId3" action="ppaction://hlinkfile"/>
              </a:rPr>
              <a:t>..\TESIS\MODELO DE ENCUESTA 1.docx</a:t>
            </a:r>
            <a:endParaRPr lang="es-EC" smtClean="0">
              <a:latin typeface="Arial" charset="0"/>
              <a:cs typeface="Arial" charset="0"/>
            </a:endParaRPr>
          </a:p>
          <a:p>
            <a:pPr algn="just" eaLnBrk="1" hangingPunct="1">
              <a:spcBef>
                <a:spcPts val="1200"/>
              </a:spcBef>
            </a:pPr>
            <a:endParaRPr lang="es-EC" smtClean="0">
              <a:latin typeface="Arial" charset="0"/>
              <a:cs typeface="Arial" charset="0"/>
            </a:endParaRPr>
          </a:p>
          <a:p>
            <a:pPr algn="just" eaLnBrk="1" hangingPunct="1">
              <a:spcBef>
                <a:spcPts val="1200"/>
              </a:spcBef>
            </a:pPr>
            <a:r>
              <a:rPr lang="es-EC" smtClean="0">
                <a:latin typeface="Arial" charset="0"/>
                <a:cs typeface="Arial" charset="0"/>
              </a:rPr>
              <a:t>También se realizo un Focus Group y una Opinión de Experto</a:t>
            </a:r>
          </a:p>
          <a:p>
            <a:pPr algn="just" eaLnBrk="1" hangingPunct="1">
              <a:buFont typeface="Wingdings 2" pitchFamily="18" charset="2"/>
              <a:buNone/>
            </a:pPr>
            <a:endParaRPr lang="es-ES" smtClean="0">
              <a:latin typeface="Arial" charset="0"/>
              <a:cs typeface="Arial" charset="0"/>
            </a:endParaRPr>
          </a:p>
          <a:p>
            <a:pPr algn="just" eaLnBrk="1" hangingPunct="1"/>
            <a:endParaRPr lang="es-ES" smtClean="0">
              <a:latin typeface="Arial" charset="0"/>
              <a:cs typeface="Arial" charset="0"/>
            </a:endParaRPr>
          </a:p>
          <a:p>
            <a:pPr algn="just" eaLnBrk="1" hangingPunct="1"/>
            <a:endParaRPr lang="es-ES" smtClean="0">
              <a:latin typeface="Arial" charset="0"/>
              <a:cs typeface="Arial" charset="0"/>
            </a:endParaRPr>
          </a:p>
          <a:p>
            <a:pPr algn="just" eaLnBrk="1" hangingPunct="1">
              <a:spcBef>
                <a:spcPts val="1200"/>
              </a:spcBef>
              <a:buFont typeface="Wingdings 2" pitchFamily="18" charset="2"/>
              <a:buNone/>
            </a:pPr>
            <a:endParaRPr lang="es-ES"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214313" y="214313"/>
            <a:ext cx="8715375" cy="1143000"/>
          </a:xfrm>
        </p:spPr>
        <p:txBody>
          <a:bodyPr/>
          <a:lstStyle/>
          <a:p>
            <a:pPr eaLnBrk="1" hangingPunct="1">
              <a:defRPr/>
            </a:pPr>
            <a:r>
              <a:rPr lang="es-ES" sz="4000" b="1" dirty="0" smtClean="0">
                <a:effectLst>
                  <a:outerShdw blurRad="38100" dist="38100" dir="2700000" algn="tl">
                    <a:srgbClr val="C0C0C0"/>
                  </a:outerShdw>
                </a:effectLst>
              </a:rPr>
              <a:t>RESULTADOS DE LA ENCUESTA</a:t>
            </a:r>
            <a:endParaRPr lang="es-ES" sz="4000" b="1" dirty="0"/>
          </a:p>
        </p:txBody>
      </p:sp>
      <p:pic>
        <p:nvPicPr>
          <p:cNvPr id="17415" name="Imagen 34"/>
          <p:cNvPicPr>
            <a:picLocks noChangeAspect="1" noChangeArrowheads="1"/>
          </p:cNvPicPr>
          <p:nvPr/>
        </p:nvPicPr>
        <p:blipFill>
          <a:blip r:embed="rId2"/>
          <a:srcRect l="5128" t="6845" r="3687" b="34891"/>
          <a:stretch>
            <a:fillRect/>
          </a:stretch>
        </p:blipFill>
        <p:spPr bwMode="auto">
          <a:xfrm>
            <a:off x="4714875" y="4071938"/>
            <a:ext cx="3714750" cy="2143125"/>
          </a:xfrm>
          <a:prstGeom prst="rect">
            <a:avLst/>
          </a:prstGeom>
          <a:noFill/>
          <a:ln w="28575">
            <a:solidFill>
              <a:srgbClr val="000000"/>
            </a:solidFill>
            <a:miter lim="800000"/>
            <a:headEnd/>
            <a:tailEnd/>
          </a:ln>
          <a:effectLst>
            <a:outerShdw dist="107763" dir="8100000" algn="ctr" rotWithShape="0">
              <a:srgbClr val="548DD4">
                <a:alpha val="50000"/>
              </a:srgbClr>
            </a:outerShdw>
          </a:effectLst>
        </p:spPr>
      </p:pic>
      <p:pic>
        <p:nvPicPr>
          <p:cNvPr id="17413" name="Imagen 40"/>
          <p:cNvPicPr>
            <a:picLocks noChangeAspect="1" noChangeArrowheads="1"/>
          </p:cNvPicPr>
          <p:nvPr/>
        </p:nvPicPr>
        <p:blipFill>
          <a:blip r:embed="rId3"/>
          <a:srcRect l="12537" t="6940" r="4350" b="37553"/>
          <a:stretch>
            <a:fillRect/>
          </a:stretch>
        </p:blipFill>
        <p:spPr bwMode="auto">
          <a:xfrm>
            <a:off x="4714875" y="1571625"/>
            <a:ext cx="3643313" cy="2214563"/>
          </a:xfrm>
          <a:prstGeom prst="rect">
            <a:avLst/>
          </a:prstGeom>
          <a:noFill/>
          <a:ln w="28575">
            <a:solidFill>
              <a:srgbClr val="000000"/>
            </a:solidFill>
            <a:miter lim="800000"/>
            <a:headEnd/>
            <a:tailEnd/>
          </a:ln>
          <a:effectLst>
            <a:outerShdw dist="107763" dir="8100000" algn="ctr" rotWithShape="0">
              <a:srgbClr val="95B3D7">
                <a:alpha val="50000"/>
              </a:srgbClr>
            </a:outerShdw>
          </a:effectLst>
        </p:spPr>
      </p:pic>
      <p:pic>
        <p:nvPicPr>
          <p:cNvPr id="17414" name="Imagen 1"/>
          <p:cNvPicPr>
            <a:picLocks noChangeAspect="1" noChangeArrowheads="1"/>
          </p:cNvPicPr>
          <p:nvPr/>
        </p:nvPicPr>
        <p:blipFill>
          <a:blip r:embed="rId4"/>
          <a:srcRect t="6699" b="36842"/>
          <a:stretch>
            <a:fillRect/>
          </a:stretch>
        </p:blipFill>
        <p:spPr bwMode="auto">
          <a:xfrm>
            <a:off x="571500" y="4071938"/>
            <a:ext cx="3643313" cy="2168525"/>
          </a:xfrm>
          <a:prstGeom prst="rect">
            <a:avLst/>
          </a:prstGeom>
          <a:noFill/>
          <a:ln w="28575">
            <a:solidFill>
              <a:srgbClr val="000000"/>
            </a:solidFill>
            <a:miter lim="800000"/>
            <a:headEnd/>
            <a:tailEnd/>
          </a:ln>
          <a:effectLst>
            <a:outerShdw dist="107763" dir="8100000" algn="ctr" rotWithShape="0">
              <a:srgbClr val="95B3D7">
                <a:alpha val="50000"/>
              </a:srgbClr>
            </a:outerShdw>
          </a:effectLst>
        </p:spPr>
      </p:pic>
      <p:pic>
        <p:nvPicPr>
          <p:cNvPr id="21512" name="Imagen 31"/>
          <p:cNvPicPr>
            <a:picLocks noChangeAspect="1" noChangeArrowheads="1"/>
          </p:cNvPicPr>
          <p:nvPr/>
        </p:nvPicPr>
        <p:blipFill>
          <a:blip r:embed="rId5"/>
          <a:srcRect t="6177" b="35393"/>
          <a:stretch>
            <a:fillRect/>
          </a:stretch>
        </p:blipFill>
        <p:spPr bwMode="auto">
          <a:xfrm>
            <a:off x="571500" y="1571625"/>
            <a:ext cx="3643313" cy="2217738"/>
          </a:xfrm>
          <a:prstGeom prst="rect">
            <a:avLst/>
          </a:prstGeom>
          <a:noFill/>
          <a:ln w="28575">
            <a:solidFill>
              <a:srgbClr val="000000"/>
            </a:solidFill>
            <a:miter lim="800000"/>
            <a:headEnd/>
            <a:tailEnd/>
          </a:ln>
          <a:effectLst>
            <a:outerShdw dist="107763" dir="8100000" algn="ctr" rotWithShape="0">
              <a:srgbClr val="95B3D7">
                <a:alpha val="50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214313" y="285750"/>
            <a:ext cx="8929687" cy="1143000"/>
          </a:xfrm>
        </p:spPr>
        <p:txBody>
          <a:bodyPr/>
          <a:lstStyle/>
          <a:p>
            <a:pPr eaLnBrk="1" hangingPunct="1">
              <a:defRPr/>
            </a:pPr>
            <a:r>
              <a:rPr lang="es-ES" sz="4000" b="1" dirty="0" smtClean="0">
                <a:effectLst>
                  <a:outerShdw blurRad="38100" dist="38100" dir="2700000" algn="tl">
                    <a:srgbClr val="C0C0C0"/>
                  </a:outerShdw>
                </a:effectLst>
              </a:rPr>
              <a:t>RESULTADOS DE LA ENCUESTA</a:t>
            </a:r>
            <a:endParaRPr lang="es-ES" sz="4000" b="1" dirty="0"/>
          </a:p>
        </p:txBody>
      </p:sp>
      <p:pic>
        <p:nvPicPr>
          <p:cNvPr id="18436" name="Imagen 7"/>
          <p:cNvPicPr>
            <a:picLocks noChangeAspect="1" noChangeArrowheads="1"/>
          </p:cNvPicPr>
          <p:nvPr/>
        </p:nvPicPr>
        <p:blipFill>
          <a:blip r:embed="rId2"/>
          <a:srcRect l="11398" t="6459" r="6198" b="37080"/>
          <a:stretch>
            <a:fillRect/>
          </a:stretch>
        </p:blipFill>
        <p:spPr bwMode="auto">
          <a:xfrm>
            <a:off x="1000125" y="1500188"/>
            <a:ext cx="3571875" cy="2206625"/>
          </a:xfrm>
          <a:prstGeom prst="rect">
            <a:avLst/>
          </a:prstGeom>
          <a:noFill/>
          <a:ln w="28575">
            <a:solidFill>
              <a:srgbClr val="000000"/>
            </a:solidFill>
            <a:miter lim="800000"/>
            <a:headEnd/>
            <a:tailEnd/>
          </a:ln>
          <a:effectLst>
            <a:outerShdw dist="107763" dir="8100000" algn="ctr" rotWithShape="0">
              <a:srgbClr val="95B3D7">
                <a:alpha val="50000"/>
              </a:srgbClr>
            </a:outerShdw>
          </a:effectLst>
        </p:spPr>
      </p:pic>
      <p:pic>
        <p:nvPicPr>
          <p:cNvPr id="18439" name="Imagen 10"/>
          <p:cNvPicPr>
            <a:picLocks noChangeAspect="1" noChangeArrowheads="1"/>
          </p:cNvPicPr>
          <p:nvPr/>
        </p:nvPicPr>
        <p:blipFill>
          <a:blip r:embed="rId3"/>
          <a:srcRect t="5502" r="4132" b="36842"/>
          <a:stretch>
            <a:fillRect/>
          </a:stretch>
        </p:blipFill>
        <p:spPr bwMode="auto">
          <a:xfrm>
            <a:off x="1000125" y="4143375"/>
            <a:ext cx="3643313" cy="2233613"/>
          </a:xfrm>
          <a:prstGeom prst="rect">
            <a:avLst/>
          </a:prstGeom>
          <a:noFill/>
          <a:ln w="28575">
            <a:solidFill>
              <a:srgbClr val="000000"/>
            </a:solidFill>
            <a:miter lim="800000"/>
            <a:headEnd/>
            <a:tailEnd/>
          </a:ln>
          <a:effectLst>
            <a:outerShdw dist="107763" dir="8100000" algn="ctr" rotWithShape="0">
              <a:srgbClr val="95B3D7">
                <a:alpha val="50000"/>
              </a:srgbClr>
            </a:outerShdw>
          </a:effectLst>
        </p:spPr>
      </p:pic>
      <p:pic>
        <p:nvPicPr>
          <p:cNvPr id="18440" name="Imagen 13"/>
          <p:cNvPicPr>
            <a:picLocks noChangeAspect="1" noChangeArrowheads="1"/>
          </p:cNvPicPr>
          <p:nvPr/>
        </p:nvPicPr>
        <p:blipFill>
          <a:blip r:embed="rId4"/>
          <a:srcRect t="4306" r="3903" b="37080"/>
          <a:stretch>
            <a:fillRect/>
          </a:stretch>
        </p:blipFill>
        <p:spPr bwMode="auto">
          <a:xfrm>
            <a:off x="5000625" y="1500188"/>
            <a:ext cx="3571875" cy="2214562"/>
          </a:xfrm>
          <a:prstGeom prst="rect">
            <a:avLst/>
          </a:prstGeom>
          <a:noFill/>
          <a:ln w="28575">
            <a:solidFill>
              <a:srgbClr val="000000"/>
            </a:solidFill>
            <a:miter lim="800000"/>
            <a:headEnd/>
            <a:tailEnd/>
          </a:ln>
          <a:effectLst>
            <a:outerShdw dist="107763" dir="8100000" algn="ctr" rotWithShape="0">
              <a:srgbClr val="95B3D7">
                <a:alpha val="50000"/>
              </a:srgbClr>
            </a:outerShdw>
          </a:effectLst>
        </p:spPr>
      </p:pic>
      <p:grpSp>
        <p:nvGrpSpPr>
          <p:cNvPr id="29702" name="12 Grupo"/>
          <p:cNvGrpSpPr>
            <a:grpSpLocks/>
          </p:cNvGrpSpPr>
          <p:nvPr/>
        </p:nvGrpSpPr>
        <p:grpSpPr bwMode="auto">
          <a:xfrm>
            <a:off x="5000625" y="4071938"/>
            <a:ext cx="3643313" cy="2357437"/>
            <a:chOff x="5286380" y="4214818"/>
            <a:chExt cx="3524250" cy="2133600"/>
          </a:xfrm>
        </p:grpSpPr>
        <p:pic>
          <p:nvPicPr>
            <p:cNvPr id="29703" name="Picture 9"/>
            <p:cNvPicPr>
              <a:picLocks noChangeAspect="1" noChangeArrowheads="1"/>
            </p:cNvPicPr>
            <p:nvPr/>
          </p:nvPicPr>
          <p:blipFill>
            <a:blip r:embed="rId5"/>
            <a:srcRect/>
            <a:stretch>
              <a:fillRect/>
            </a:stretch>
          </p:blipFill>
          <p:spPr bwMode="auto">
            <a:xfrm>
              <a:off x="5286380" y="4214818"/>
              <a:ext cx="3524250" cy="2133600"/>
            </a:xfrm>
            <a:prstGeom prst="rect">
              <a:avLst/>
            </a:prstGeom>
            <a:noFill/>
            <a:ln w="9525">
              <a:noFill/>
              <a:miter lim="800000"/>
              <a:headEnd/>
              <a:tailEnd/>
            </a:ln>
          </p:spPr>
        </p:pic>
        <p:sp>
          <p:nvSpPr>
            <p:cNvPr id="29704" name="10 CuadroTexto"/>
            <p:cNvSpPr txBox="1">
              <a:spLocks noChangeArrowheads="1"/>
            </p:cNvSpPr>
            <p:nvPr/>
          </p:nvSpPr>
          <p:spPr bwMode="auto">
            <a:xfrm>
              <a:off x="5572132" y="4214818"/>
              <a:ext cx="2928958" cy="738664"/>
            </a:xfrm>
            <a:prstGeom prst="rect">
              <a:avLst/>
            </a:prstGeom>
            <a:noFill/>
            <a:ln w="9525">
              <a:noFill/>
              <a:miter lim="800000"/>
              <a:headEnd/>
              <a:tailEnd/>
            </a:ln>
          </p:spPr>
          <p:txBody>
            <a:bodyPr>
              <a:spAutoFit/>
            </a:bodyPr>
            <a:lstStyle/>
            <a:p>
              <a:r>
                <a:rPr lang="es-ES" sz="800" b="1"/>
                <a:t>¿Se ha sentido satisfecho con los servicios prestados por las diferentes empresas que brindan los servicios complementarios en el Puerto de Guayaquil?</a:t>
              </a:r>
              <a:endParaRPr lang="en-US" sz="800"/>
            </a:p>
            <a:p>
              <a:endParaRPr lang="en-US"/>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74638"/>
            <a:ext cx="7643813" cy="1143000"/>
          </a:xfrm>
        </p:spPr>
        <p:txBody>
          <a:bodyPr/>
          <a:lstStyle/>
          <a:p>
            <a:pPr>
              <a:defRPr/>
            </a:pPr>
            <a:r>
              <a:rPr lang="es-ES" dirty="0" smtClean="0"/>
              <a:t>FUERZAS DE PORTER</a:t>
            </a:r>
            <a:br>
              <a:rPr lang="es-ES" dirty="0" smtClean="0"/>
            </a:br>
            <a:endParaRPr lang="es-ES" dirty="0"/>
          </a:p>
        </p:txBody>
      </p:sp>
      <p:graphicFrame>
        <p:nvGraphicFramePr>
          <p:cNvPr id="5" name="4 Marcador de contenido"/>
          <p:cNvGraphicFramePr>
            <a:graphicFrameLocks noGrp="1"/>
          </p:cNvGraphicFramePr>
          <p:nvPr>
            <p:ph idx="1"/>
          </p:nvPr>
        </p:nvGraphicFramePr>
        <p:xfrm>
          <a:off x="857224" y="1214422"/>
          <a:ext cx="7643813" cy="5195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 y="274638"/>
            <a:ext cx="8858250" cy="1143000"/>
          </a:xfrm>
        </p:spPr>
        <p:txBody>
          <a:bodyPr/>
          <a:lstStyle/>
          <a:p>
            <a:pPr>
              <a:defRPr/>
            </a:pPr>
            <a:r>
              <a:rPr lang="en-US" sz="3400" b="1" dirty="0" smtClean="0"/>
              <a:t>TAMAÑO DE MERCADO EN DOLARES</a:t>
            </a:r>
            <a:endParaRPr lang="en-US" sz="3400" b="1" dirty="0"/>
          </a:p>
        </p:txBody>
      </p:sp>
      <p:sp>
        <p:nvSpPr>
          <p:cNvPr id="31747" name="4 Marcador de contenido"/>
          <p:cNvSpPr>
            <a:spLocks noGrp="1"/>
          </p:cNvSpPr>
          <p:nvPr>
            <p:ph idx="1"/>
          </p:nvPr>
        </p:nvSpPr>
        <p:spPr>
          <a:xfrm>
            <a:off x="1143000" y="1143000"/>
            <a:ext cx="7643813" cy="1714500"/>
          </a:xfrm>
        </p:spPr>
        <p:txBody>
          <a:bodyPr/>
          <a:lstStyle/>
          <a:p>
            <a:r>
              <a:rPr lang="es-MX" smtClean="0">
                <a:latin typeface="Arial" charset="0"/>
                <a:cs typeface="Arial" charset="0"/>
              </a:rPr>
              <a:t>De acuerdo a la información proporcionada por la Cía. South American Marine podemos inferir que el tamaño del mercado en dólares para buques es de  USD. 2,400.000 anuales.</a:t>
            </a:r>
          </a:p>
          <a:p>
            <a:pPr>
              <a:buFont typeface="Wingdings 2" pitchFamily="18" charset="2"/>
              <a:buNone/>
            </a:pPr>
            <a:endParaRPr lang="es-MX" smtClean="0">
              <a:latin typeface="Arial" charset="0"/>
              <a:cs typeface="Arial" charset="0"/>
            </a:endParaRPr>
          </a:p>
          <a:p>
            <a:pPr>
              <a:buFont typeface="Wingdings 2" pitchFamily="18" charset="2"/>
              <a:buNone/>
            </a:pPr>
            <a:endParaRPr lang="en-US" smtClean="0">
              <a:latin typeface="Arial" charset="0"/>
              <a:cs typeface="Arial" charset="0"/>
            </a:endParaRPr>
          </a:p>
        </p:txBody>
      </p:sp>
      <p:pic>
        <p:nvPicPr>
          <p:cNvPr id="31748" name="Picture 7"/>
          <p:cNvPicPr>
            <a:picLocks noChangeAspect="1" noChangeArrowheads="1"/>
          </p:cNvPicPr>
          <p:nvPr/>
        </p:nvPicPr>
        <p:blipFill>
          <a:blip r:embed="rId2"/>
          <a:srcRect/>
          <a:stretch>
            <a:fillRect/>
          </a:stretch>
        </p:blipFill>
        <p:spPr bwMode="auto">
          <a:xfrm>
            <a:off x="2214563" y="2500313"/>
            <a:ext cx="5119687" cy="3638550"/>
          </a:xfrm>
          <a:prstGeom prst="rect">
            <a:avLst/>
          </a:prstGeom>
          <a:noFill/>
          <a:ln w="9525">
            <a:noFill/>
            <a:miter lim="800000"/>
            <a:headEnd/>
            <a:tailEnd/>
          </a:ln>
        </p:spPr>
      </p:pic>
      <p:sp>
        <p:nvSpPr>
          <p:cNvPr id="31749" name="Text Box 3"/>
          <p:cNvSpPr txBox="1">
            <a:spLocks noChangeArrowheads="1"/>
          </p:cNvSpPr>
          <p:nvPr/>
        </p:nvSpPr>
        <p:spPr bwMode="auto">
          <a:xfrm>
            <a:off x="2286000" y="2786063"/>
            <a:ext cx="3286125" cy="400050"/>
          </a:xfrm>
          <a:prstGeom prst="rect">
            <a:avLst/>
          </a:prstGeom>
          <a:solidFill>
            <a:srgbClr val="FFFFFF"/>
          </a:solidFill>
          <a:ln w="9525">
            <a:noFill/>
            <a:miter lim="800000"/>
            <a:headEnd/>
            <a:tailEnd/>
          </a:ln>
        </p:spPr>
        <p:txBody>
          <a:bodyPr>
            <a:spAutoFit/>
          </a:bodyPr>
          <a:lstStyle/>
          <a:p>
            <a:pPr lvl="1" algn="just">
              <a:spcAft>
                <a:spcPts val="1000"/>
              </a:spcAft>
            </a:pPr>
            <a:r>
              <a:rPr lang="es-ES" sz="1000" b="1">
                <a:solidFill>
                  <a:srgbClr val="000000"/>
                </a:solidFill>
              </a:rPr>
              <a:t>¿Qué compañía le proporciona los servicios al momento de necesitarlos?</a:t>
            </a:r>
            <a:endParaRPr lang="en-US" sz="100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74638"/>
            <a:ext cx="7643813" cy="1143000"/>
          </a:xfrm>
        </p:spPr>
        <p:txBody>
          <a:bodyPr/>
          <a:lstStyle/>
          <a:p>
            <a:pPr>
              <a:defRPr/>
            </a:pPr>
            <a:r>
              <a:rPr lang="es-MX" b="1" dirty="0" smtClean="0"/>
              <a:t>MERCADO META</a:t>
            </a:r>
            <a:endParaRPr lang="en-US" dirty="0"/>
          </a:p>
        </p:txBody>
      </p:sp>
      <p:sp>
        <p:nvSpPr>
          <p:cNvPr id="32771" name="2 Marcador de contenido"/>
          <p:cNvSpPr>
            <a:spLocks noGrp="1"/>
          </p:cNvSpPr>
          <p:nvPr>
            <p:ph idx="1"/>
          </p:nvPr>
        </p:nvSpPr>
        <p:spPr>
          <a:xfrm>
            <a:off x="1285875" y="1447800"/>
            <a:ext cx="7643813" cy="4800600"/>
          </a:xfrm>
        </p:spPr>
        <p:txBody>
          <a:bodyPr/>
          <a:lstStyle/>
          <a:p>
            <a:pPr>
              <a:buFont typeface="Wingdings 2" pitchFamily="18" charset="2"/>
              <a:buNone/>
            </a:pPr>
            <a:endParaRPr lang="en-US" smtClean="0">
              <a:latin typeface="Arial" charset="0"/>
              <a:cs typeface="Arial" charset="0"/>
            </a:endParaRPr>
          </a:p>
          <a:p>
            <a:pPr algn="just">
              <a:buFont typeface="Wingdings 2" pitchFamily="18" charset="2"/>
              <a:buNone/>
            </a:pPr>
            <a:r>
              <a:rPr lang="es-MX" smtClean="0">
                <a:latin typeface="Arial" charset="0"/>
                <a:cs typeface="Arial" charset="0"/>
              </a:rPr>
              <a:t>    El mercado meta atañe al 30% del sector, este dato se lo obtuvo en base a la siguiente  encuesta:</a:t>
            </a:r>
          </a:p>
          <a:p>
            <a:endParaRPr lang="en-US" smtClean="0">
              <a:latin typeface="Arial" charset="0"/>
              <a:cs typeface="Arial" charset="0"/>
            </a:endParaRPr>
          </a:p>
        </p:txBody>
      </p:sp>
      <p:pic>
        <p:nvPicPr>
          <p:cNvPr id="32772" name="Picture 2"/>
          <p:cNvPicPr>
            <a:picLocks noChangeAspect="1" noChangeArrowheads="1"/>
          </p:cNvPicPr>
          <p:nvPr/>
        </p:nvPicPr>
        <p:blipFill>
          <a:blip r:embed="rId2"/>
          <a:srcRect/>
          <a:stretch>
            <a:fillRect/>
          </a:stretch>
        </p:blipFill>
        <p:spPr bwMode="auto">
          <a:xfrm>
            <a:off x="2428875" y="3071813"/>
            <a:ext cx="5232400" cy="2857500"/>
          </a:xfrm>
          <a:prstGeom prst="rect">
            <a:avLst/>
          </a:prstGeom>
          <a:noFill/>
          <a:ln w="2857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74638"/>
            <a:ext cx="7643813" cy="1143000"/>
          </a:xfrm>
        </p:spPr>
        <p:txBody>
          <a:bodyPr/>
          <a:lstStyle/>
          <a:p>
            <a:pPr>
              <a:defRPr/>
            </a:pPr>
            <a:r>
              <a:rPr lang="es-ES" b="1" dirty="0" smtClean="0"/>
              <a:t>PLAN ESTRATÉGICO</a:t>
            </a:r>
            <a:endParaRPr lang="es-ES" dirty="0"/>
          </a:p>
        </p:txBody>
      </p:sp>
      <p:sp>
        <p:nvSpPr>
          <p:cNvPr id="33795" name="2 Marcador de contenido"/>
          <p:cNvSpPr>
            <a:spLocks noGrp="1"/>
          </p:cNvSpPr>
          <p:nvPr>
            <p:ph idx="1"/>
          </p:nvPr>
        </p:nvSpPr>
        <p:spPr>
          <a:xfrm>
            <a:off x="1285875" y="1447800"/>
            <a:ext cx="7643813" cy="4800600"/>
          </a:xfrm>
        </p:spPr>
        <p:txBody>
          <a:bodyPr/>
          <a:lstStyle/>
          <a:p>
            <a:pPr>
              <a:buFont typeface="Wingdings 2" pitchFamily="18" charset="2"/>
              <a:buNone/>
            </a:pPr>
            <a:endParaRPr lang="es-ES" b="1" smtClean="0">
              <a:latin typeface="Arial" charset="0"/>
              <a:cs typeface="Arial" charset="0"/>
            </a:endParaRPr>
          </a:p>
          <a:p>
            <a:pPr>
              <a:buFont typeface="Wingdings 2" pitchFamily="18" charset="2"/>
              <a:buNone/>
            </a:pPr>
            <a:r>
              <a:rPr lang="es-ES" b="1" smtClean="0">
                <a:latin typeface="Arial" charset="0"/>
                <a:cs typeface="Arial" charset="0"/>
              </a:rPr>
              <a:t>    ESTRATEGIA COMPETITIVA</a:t>
            </a:r>
          </a:p>
          <a:p>
            <a:pPr>
              <a:buFont typeface="Wingdings 2" pitchFamily="18" charset="2"/>
              <a:buNone/>
            </a:pPr>
            <a:endParaRPr lang="es-ES" smtClean="0">
              <a:latin typeface="Arial" charset="0"/>
              <a:cs typeface="Arial" charset="0"/>
            </a:endParaRPr>
          </a:p>
          <a:p>
            <a:r>
              <a:rPr lang="es-ES" smtClean="0">
                <a:latin typeface="Arial" charset="0"/>
                <a:cs typeface="Arial" charset="0"/>
              </a:rPr>
              <a:t>Los servicios y productos a ofrecer van a estar direccionados por su calidad, presentación, eficiencia y garantía.</a:t>
            </a:r>
          </a:p>
          <a:p>
            <a:endParaRPr lang="es-ES" smtClean="0">
              <a:latin typeface="Arial" charset="0"/>
              <a:cs typeface="Arial" charset="0"/>
            </a:endParaRPr>
          </a:p>
          <a:p>
            <a:r>
              <a:rPr lang="es-ES" smtClean="0">
                <a:latin typeface="Arial" charset="0"/>
                <a:cs typeface="Arial" charset="0"/>
              </a:rPr>
              <a:t>El embalaje de los productos incluirá la correcta identificación de los ítems a entregarse. </a:t>
            </a:r>
          </a:p>
          <a:p>
            <a:endParaRPr lang="es-ES" smtClean="0">
              <a:latin typeface="Arial" charset="0"/>
              <a:cs typeface="Arial" charset="0"/>
            </a:endParaRPr>
          </a:p>
          <a:p>
            <a:r>
              <a:rPr lang="es-ES" smtClean="0">
                <a:latin typeface="Arial" charset="0"/>
                <a:cs typeface="Arial" charset="0"/>
              </a:rPr>
              <a:t>Personal calificado y dar capacitación continua a los técnicos. </a:t>
            </a:r>
          </a:p>
          <a:p>
            <a:pPr>
              <a:buFont typeface="Wingdings 2" pitchFamily="18" charset="2"/>
              <a:buNone/>
            </a:pPr>
            <a:endParaRPr lang="es-ES"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25" y="0"/>
            <a:ext cx="7929563" cy="1143000"/>
          </a:xfrm>
        </p:spPr>
        <p:txBody>
          <a:bodyPr/>
          <a:lstStyle/>
          <a:p>
            <a:pPr>
              <a:defRPr/>
            </a:pPr>
            <a:r>
              <a:rPr lang="es-ES" b="1" dirty="0" smtClean="0"/>
              <a:t>ESTUDIO TECNICO</a:t>
            </a:r>
            <a:endParaRPr lang="es-ES" b="1" dirty="0"/>
          </a:p>
        </p:txBody>
      </p:sp>
      <p:sp>
        <p:nvSpPr>
          <p:cNvPr id="34819" name="Rectangle 1"/>
          <p:cNvSpPr>
            <a:spLocks noChangeArrowheads="1"/>
          </p:cNvSpPr>
          <p:nvPr/>
        </p:nvSpPr>
        <p:spPr bwMode="auto">
          <a:xfrm>
            <a:off x="785813" y="714375"/>
            <a:ext cx="7715250" cy="369888"/>
          </a:xfrm>
          <a:prstGeom prst="rect">
            <a:avLst/>
          </a:prstGeom>
          <a:noFill/>
          <a:ln w="9525">
            <a:noFill/>
            <a:miter lim="800000"/>
            <a:headEnd/>
            <a:tailEnd/>
          </a:ln>
        </p:spPr>
        <p:txBody>
          <a:bodyPr anchor="ctr">
            <a:spAutoFit/>
          </a:bodyPr>
          <a:lstStyle/>
          <a:p>
            <a:pPr indent="450850" algn="just" eaLnBrk="0" hangingPunct="0"/>
            <a:r>
              <a:rPr lang="es-ES" altLang="ja-JP" b="1">
                <a:ea typeface="MS Mincho" pitchFamily="49" charset="-128"/>
                <a:cs typeface="Arial" charset="0"/>
              </a:rPr>
              <a:t>INVERSIÓN EN SEGURIDAD FISICA E INDUSTRIAL</a:t>
            </a:r>
          </a:p>
        </p:txBody>
      </p:sp>
      <p:graphicFrame>
        <p:nvGraphicFramePr>
          <p:cNvPr id="7" name="6 Tabla"/>
          <p:cNvGraphicFramePr>
            <a:graphicFrameLocks noGrp="1"/>
          </p:cNvGraphicFramePr>
          <p:nvPr/>
        </p:nvGraphicFramePr>
        <p:xfrm>
          <a:off x="1285875" y="1071563"/>
          <a:ext cx="6286500" cy="1714500"/>
        </p:xfrm>
        <a:graphic>
          <a:graphicData uri="http://schemas.openxmlformats.org/drawingml/2006/table">
            <a:tbl>
              <a:tblPr/>
              <a:tblGrid>
                <a:gridCol w="2469843"/>
                <a:gridCol w="1635729"/>
                <a:gridCol w="866611"/>
                <a:gridCol w="1314361"/>
              </a:tblGrid>
              <a:tr h="491444">
                <a:tc>
                  <a:txBody>
                    <a:bodyPr/>
                    <a:lstStyle/>
                    <a:p>
                      <a:pPr algn="ctr" fontAlgn="b"/>
                      <a:r>
                        <a:rPr lang="es-ES" sz="1000" b="1" i="0" u="none" strike="noStrike" dirty="0">
                          <a:solidFill>
                            <a:srgbClr val="000000"/>
                          </a:solidFill>
                          <a:latin typeface="Arial"/>
                        </a:rPr>
                        <a:t>EQUIPO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ES" sz="1000" b="1" i="0" u="none" strike="noStrike" dirty="0">
                          <a:solidFill>
                            <a:srgbClr val="000000"/>
                          </a:solidFill>
                          <a:latin typeface="Arial"/>
                        </a:rPr>
                        <a:t>CARACTERISTICAS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ES" sz="1000" b="1" i="0" u="none" strike="noStrike">
                          <a:solidFill>
                            <a:srgbClr val="000000"/>
                          </a:solidFill>
                          <a:latin typeface="Arial"/>
                        </a:rPr>
                        <a:t>CANTIDAD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ES" sz="1000" b="1" i="0" u="none" strike="noStrike">
                          <a:solidFill>
                            <a:srgbClr val="000000"/>
                          </a:solidFill>
                          <a:latin typeface="Arial"/>
                        </a:rPr>
                        <a:t>COSTE$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203845">
                <a:tc>
                  <a:txBody>
                    <a:bodyPr/>
                    <a:lstStyle/>
                    <a:p>
                      <a:pPr algn="l" fontAlgn="b"/>
                      <a:r>
                        <a:rPr lang="es-ES" sz="1000" b="0" i="0" u="none" strike="noStrike">
                          <a:solidFill>
                            <a:srgbClr val="000000"/>
                          </a:solidFill>
                          <a:latin typeface="Arial"/>
                        </a:rPr>
                        <a:t>Instalación de Sistema de Monitoreo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Grupo LAAR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$300.00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45">
                <a:tc>
                  <a:txBody>
                    <a:bodyPr/>
                    <a:lstStyle/>
                    <a:p>
                      <a:pPr algn="l" fontAlgn="b"/>
                      <a:r>
                        <a:rPr lang="es-ES" sz="1000" b="0" i="0" u="none" strike="noStrike">
                          <a:solidFill>
                            <a:srgbClr val="000000"/>
                          </a:solidFill>
                          <a:latin typeface="Arial"/>
                        </a:rPr>
                        <a:t>Extintores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PQS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$110.00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45">
                <a:tc>
                  <a:txBody>
                    <a:bodyPr/>
                    <a:lstStyle/>
                    <a:p>
                      <a:pPr algn="l" fontAlgn="b"/>
                      <a:r>
                        <a:rPr lang="es-ES" sz="1000" b="0" i="0" u="none" strike="noStrike">
                          <a:solidFill>
                            <a:srgbClr val="000000"/>
                          </a:solidFill>
                          <a:latin typeface="Arial"/>
                        </a:rPr>
                        <a:t>Chalecos Reflectivos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 $35.00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45">
                <a:tc>
                  <a:txBody>
                    <a:bodyPr/>
                    <a:lstStyle/>
                    <a:p>
                      <a:pPr algn="l" fontAlgn="b"/>
                      <a:r>
                        <a:rPr lang="es-ES" sz="1000" b="0" i="0" u="none" strike="noStrike">
                          <a:solidFill>
                            <a:srgbClr val="000000"/>
                          </a:solidFill>
                          <a:latin typeface="Arial"/>
                        </a:rPr>
                        <a:t>Cascos Protectores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3M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a:solidFill>
                            <a:srgbClr val="000000"/>
                          </a:solidFill>
                          <a:latin typeface="Arial"/>
                        </a:rPr>
                        <a:t> $84.00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45">
                <a:tc>
                  <a:txBody>
                    <a:bodyPr/>
                    <a:lstStyle/>
                    <a:p>
                      <a:pPr algn="l" fontAlgn="b"/>
                      <a:r>
                        <a:rPr lang="es-ES" sz="1000" b="0" i="0" u="none" strike="noStrike">
                          <a:solidFill>
                            <a:srgbClr val="000000"/>
                          </a:solidFill>
                          <a:latin typeface="Arial"/>
                        </a:rPr>
                        <a:t>Otros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5% de imprevistos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Arial"/>
                        </a:rPr>
                        <a:t>$31.45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45">
                <a:tc>
                  <a:txBody>
                    <a:bodyPr/>
                    <a:lstStyle/>
                    <a:p>
                      <a:pPr algn="l" fontAlgn="b"/>
                      <a:r>
                        <a:rPr lang="es-ES" sz="1000" b="1" i="0" u="none" strike="noStrike">
                          <a:solidFill>
                            <a:srgbClr val="000000"/>
                          </a:solidFill>
                          <a:latin typeface="Arial"/>
                        </a:rPr>
                        <a:t>Coste Total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ES"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ES"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ES" sz="1000" b="1" i="0" u="none" strike="noStrike" dirty="0">
                          <a:solidFill>
                            <a:srgbClr val="000000"/>
                          </a:solidFill>
                          <a:latin typeface="Arial"/>
                        </a:rPr>
                        <a:t>$780.45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bl>
          </a:graphicData>
        </a:graphic>
      </p:graphicFrame>
      <p:sp>
        <p:nvSpPr>
          <p:cNvPr id="34862" name="8 Rectángulo"/>
          <p:cNvSpPr>
            <a:spLocks noChangeArrowheads="1"/>
          </p:cNvSpPr>
          <p:nvPr/>
        </p:nvSpPr>
        <p:spPr bwMode="auto">
          <a:xfrm>
            <a:off x="714375" y="2857500"/>
            <a:ext cx="6786563" cy="369888"/>
          </a:xfrm>
          <a:prstGeom prst="rect">
            <a:avLst/>
          </a:prstGeom>
          <a:noFill/>
          <a:ln w="9525">
            <a:noFill/>
            <a:miter lim="800000"/>
            <a:headEnd/>
            <a:tailEnd/>
          </a:ln>
        </p:spPr>
        <p:txBody>
          <a:bodyPr>
            <a:spAutoFit/>
          </a:bodyPr>
          <a:lstStyle/>
          <a:p>
            <a:pPr indent="450850" algn="just" eaLnBrk="0" hangingPunct="0"/>
            <a:r>
              <a:rPr lang="es-ES" altLang="ja-JP" b="1">
                <a:ea typeface="MS Mincho" pitchFamily="49" charset="-128"/>
                <a:cs typeface="Arial" charset="0"/>
              </a:rPr>
              <a:t>INVERSIÓN EN EQUIPOS</a:t>
            </a:r>
          </a:p>
        </p:txBody>
      </p:sp>
      <p:graphicFrame>
        <p:nvGraphicFramePr>
          <p:cNvPr id="11" name="10 Tabla"/>
          <p:cNvGraphicFramePr>
            <a:graphicFrameLocks noGrp="1"/>
          </p:cNvGraphicFramePr>
          <p:nvPr/>
        </p:nvGraphicFramePr>
        <p:xfrm>
          <a:off x="785813" y="3143250"/>
          <a:ext cx="7929562" cy="3706813"/>
        </p:xfrm>
        <a:graphic>
          <a:graphicData uri="http://schemas.openxmlformats.org/drawingml/2006/table">
            <a:tbl>
              <a:tblPr/>
              <a:tblGrid>
                <a:gridCol w="2757870"/>
                <a:gridCol w="1660652"/>
                <a:gridCol w="1423416"/>
                <a:gridCol w="925222"/>
                <a:gridCol w="1162456"/>
              </a:tblGrid>
              <a:tr h="167802">
                <a:tc gridSpan="5">
                  <a:txBody>
                    <a:bodyPr/>
                    <a:lstStyle/>
                    <a:p>
                      <a:pPr algn="ctr" fontAlgn="b"/>
                      <a:r>
                        <a:rPr lang="es-MX" sz="800" b="1" i="0" u="none" strike="noStrike" dirty="0">
                          <a:solidFill>
                            <a:srgbClr val="000000"/>
                          </a:solidFill>
                          <a:latin typeface="Arial"/>
                        </a:rPr>
                        <a:t>EQUIPOS DE OFICINA</a:t>
                      </a:r>
                      <a:endParaRPr lang="es-ES" sz="8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4771">
                <a:tc>
                  <a:txBody>
                    <a:bodyPr/>
                    <a:lstStyle/>
                    <a:p>
                      <a:pPr algn="ctr" fontAlgn="t"/>
                      <a:r>
                        <a:rPr lang="es-MX" sz="1000" b="1" i="0" u="none" strike="noStrike" dirty="0">
                          <a:solidFill>
                            <a:srgbClr val="000000"/>
                          </a:solidFill>
                          <a:latin typeface="Arial"/>
                        </a:rPr>
                        <a:t>Equipo</a:t>
                      </a:r>
                      <a:endParaRPr lang="es-ES" sz="1000" b="1" i="0" u="none" strike="noStrike" dirty="0">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t"/>
                      <a:r>
                        <a:rPr lang="es-MX" sz="1000" b="1" i="0" u="none" strike="noStrike">
                          <a:solidFill>
                            <a:srgbClr val="000000"/>
                          </a:solidFill>
                          <a:latin typeface="Arial"/>
                        </a:rPr>
                        <a:t>Características</a:t>
                      </a:r>
                      <a:endParaRPr lang="es-ES" sz="1000" b="1"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000" b="1" i="0" u="none" strike="noStrike">
                          <a:solidFill>
                            <a:srgbClr val="000000"/>
                          </a:solidFill>
                          <a:latin typeface="Arial"/>
                        </a:rPr>
                        <a:t>Cant.</a:t>
                      </a:r>
                      <a:endParaRPr lang="es-ES" sz="10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auto"/>
                      <a:r>
                        <a:rPr lang="es-MX" sz="1000" b="1" i="0" u="none" strike="noStrike">
                          <a:solidFill>
                            <a:srgbClr val="000000"/>
                          </a:solidFill>
                          <a:latin typeface="Arial"/>
                        </a:rPr>
                        <a:t>Precio  Unitario</a:t>
                      </a:r>
                      <a:endParaRPr lang="es-ES" sz="10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000" b="1" i="0" u="none" strike="noStrike">
                          <a:solidFill>
                            <a:srgbClr val="000000"/>
                          </a:solidFill>
                          <a:latin typeface="Arial"/>
                        </a:rPr>
                        <a:t>Total</a:t>
                      </a:r>
                      <a:endParaRPr lang="es-ES" sz="10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67802">
                <a:tc>
                  <a:txBody>
                    <a:bodyPr/>
                    <a:lstStyle/>
                    <a:p>
                      <a:pPr algn="l" fontAlgn="t"/>
                      <a:r>
                        <a:rPr lang="es-MX" sz="1000" b="0" i="0" u="none" strike="noStrike" dirty="0">
                          <a:solidFill>
                            <a:srgbClr val="000000"/>
                          </a:solidFill>
                          <a:latin typeface="Arial"/>
                        </a:rPr>
                        <a:t>Escritorios</a:t>
                      </a:r>
                      <a:endParaRPr lang="es-ES" sz="1000" b="0" i="0" u="none" strike="noStrike" dirty="0">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solidFill>
                            <a:srgbClr val="000000"/>
                          </a:solidFill>
                          <a:latin typeface="Arial"/>
                        </a:rPr>
                        <a:t>Modelo simple</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7</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90,00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630.00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dirty="0">
                          <a:solidFill>
                            <a:srgbClr val="000000"/>
                          </a:solidFill>
                          <a:latin typeface="Arial"/>
                        </a:rPr>
                        <a:t>Sillas</a:t>
                      </a:r>
                      <a:endParaRPr lang="es-ES" sz="1000" b="0" i="0" u="none" strike="noStrike" dirty="0">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solidFill>
                            <a:srgbClr val="000000"/>
                          </a:solidFill>
                          <a:latin typeface="Arial"/>
                        </a:rPr>
                        <a:t>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10</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80,00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800.00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dirty="0">
                          <a:solidFill>
                            <a:srgbClr val="000000"/>
                          </a:solidFill>
                          <a:latin typeface="Arial"/>
                        </a:rPr>
                        <a:t>Mesa de Apoyo</a:t>
                      </a:r>
                      <a:endParaRPr lang="es-ES" sz="1000" b="0" i="0" u="none" strike="noStrike" dirty="0">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latin typeface="Arial"/>
                        </a:rPr>
                        <a:t> </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2</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90,00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180.00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Computadora</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latin typeface="Arial"/>
                        </a:rPr>
                        <a:t> </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5</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400,00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2,000.00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Copiadora - Impresora - Fax</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1</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800,00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800.00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923">
                <a:tc>
                  <a:txBody>
                    <a:bodyPr/>
                    <a:lstStyle/>
                    <a:p>
                      <a:pPr algn="l" fontAlgn="t"/>
                      <a:r>
                        <a:rPr lang="es-MX" sz="1000" b="0" i="0" u="none" strike="noStrike">
                          <a:solidFill>
                            <a:srgbClr val="000000"/>
                          </a:solidFill>
                          <a:latin typeface="Arial"/>
                        </a:rPr>
                        <a:t>Máquinas de calcular</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latin typeface="Arial"/>
                        </a:rPr>
                        <a:t>Sencillas de bolsillo</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2</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35,00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70.00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b"/>
                      <a:r>
                        <a:rPr lang="es-MX" sz="1000" b="0" i="0" u="none" strike="noStrike">
                          <a:solidFill>
                            <a:srgbClr val="000000"/>
                          </a:solidFill>
                          <a:latin typeface="Arial"/>
                        </a:rPr>
                        <a:t>Frigoríficos </a:t>
                      </a:r>
                      <a:endParaRPr lang="es-ES" sz="1000" b="0" i="0" u="none" strike="noStrike">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latin typeface="Arial"/>
                        </a:rPr>
                        <a:t>Usados</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2</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400,00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800.00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Perchas</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latin typeface="Arial"/>
                        </a:rPr>
                        <a:t> </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3</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90,00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270.00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Acondicionador Aire Ventana </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latin typeface="Arial"/>
                        </a:rPr>
                        <a:t>12000BTU</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3</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400,00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1,200.00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Acondicionador Aire Split</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latin typeface="Arial"/>
                        </a:rPr>
                        <a:t>36000BTU</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1</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1.200,00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1,200.00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Central Telefónica</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latin typeface="Arial"/>
                        </a:rPr>
                        <a:t> </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1</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300,00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300.00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Teléfonos</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solidFill>
                            <a:srgbClr val="000000"/>
                          </a:solidFill>
                          <a:latin typeface="Arial"/>
                        </a:rPr>
                        <a:t>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6</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30,00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180.00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Dispensador de Agua</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solidFill>
                            <a:srgbClr val="000000"/>
                          </a:solidFill>
                          <a:latin typeface="Arial"/>
                        </a:rPr>
                        <a:t>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dirty="0">
                          <a:solidFill>
                            <a:srgbClr val="000000"/>
                          </a:solidFill>
                          <a:latin typeface="Arial"/>
                        </a:rPr>
                        <a:t>1</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180,00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180.00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Archivador Aéreo</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solidFill>
                            <a:srgbClr val="000000"/>
                          </a:solidFill>
                          <a:latin typeface="Arial"/>
                        </a:rPr>
                        <a:t>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3</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140,00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670.18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Archivador de piso</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MX" sz="1000" b="0" i="0" u="none" strike="noStrike">
                          <a:solidFill>
                            <a:srgbClr val="000000"/>
                          </a:solidFill>
                          <a:latin typeface="Arial"/>
                        </a:rPr>
                        <a:t>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4</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dirty="0">
                          <a:solidFill>
                            <a:srgbClr val="000000"/>
                          </a:solidFill>
                          <a:latin typeface="Arial"/>
                        </a:rPr>
                        <a:t> $      170,00 </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680.00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a:solidFill>
                            <a:srgbClr val="000000"/>
                          </a:solidFill>
                          <a:latin typeface="Arial"/>
                        </a:rPr>
                        <a:t>Conexión de Red</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MX" sz="1000" b="0" i="0" u="none" strike="noStrike">
                          <a:solidFill>
                            <a:srgbClr val="000000"/>
                          </a:solidFill>
                          <a:latin typeface="Arial"/>
                        </a:rPr>
                        <a:t>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1</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300,00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dirty="0">
                          <a:solidFill>
                            <a:srgbClr val="000000"/>
                          </a:solidFill>
                          <a:latin typeface="Arial"/>
                        </a:rPr>
                        <a:t>$      300.00 </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02">
                <a:tc>
                  <a:txBody>
                    <a:bodyPr/>
                    <a:lstStyle/>
                    <a:p>
                      <a:pPr algn="l" fontAlgn="t"/>
                      <a:r>
                        <a:rPr lang="es-MX" sz="1000" b="0" i="0" u="none" strike="noStrike" dirty="0">
                          <a:solidFill>
                            <a:srgbClr val="000000"/>
                          </a:solidFill>
                          <a:latin typeface="Arial"/>
                        </a:rPr>
                        <a:t>Gavetas</a:t>
                      </a:r>
                      <a:endParaRPr lang="es-ES" sz="1000" b="0" i="0" u="none" strike="noStrike" dirty="0">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MX" sz="1000" b="0" i="0" u="none" strike="noStrike">
                          <a:solidFill>
                            <a:srgbClr val="000000"/>
                          </a:solidFill>
                          <a:latin typeface="Arial"/>
                        </a:rPr>
                        <a:t>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6</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       35,00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000" b="0" i="0" u="none" strike="noStrike" dirty="0">
                          <a:solidFill>
                            <a:srgbClr val="000000"/>
                          </a:solidFill>
                          <a:latin typeface="Arial"/>
                        </a:rPr>
                        <a:t>$      210.00 </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709">
                <a:tc>
                  <a:txBody>
                    <a:bodyPr/>
                    <a:lstStyle/>
                    <a:p>
                      <a:pPr algn="l" fontAlgn="t"/>
                      <a:r>
                        <a:rPr lang="es-MX" sz="1000" b="0" i="0" u="none" strike="noStrike">
                          <a:solidFill>
                            <a:srgbClr val="000000"/>
                          </a:solidFill>
                          <a:latin typeface="Arial"/>
                        </a:rPr>
                        <a:t>Otros</a:t>
                      </a:r>
                      <a:endParaRPr lang="es-ES" sz="10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MX" sz="1000" b="0" i="0" u="none" strike="noStrike">
                          <a:solidFill>
                            <a:srgbClr val="000000"/>
                          </a:solidFill>
                          <a:latin typeface="Arial"/>
                        </a:rPr>
                        <a:t>+ 5% de imprevistos</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s-MX" sz="1000" b="0" i="0" u="none" strike="noStrike">
                          <a:solidFill>
                            <a:srgbClr val="000000"/>
                          </a:solidFill>
                          <a:latin typeface="Arial"/>
                        </a:rPr>
                        <a:t> </a:t>
                      </a:r>
                      <a:endParaRPr lang="es-ES" sz="10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s-MX" sz="1000" b="0" i="0" u="none" strike="noStrike" dirty="0">
                          <a:solidFill>
                            <a:srgbClr val="000000"/>
                          </a:solidFill>
                          <a:latin typeface="Arial"/>
                        </a:rPr>
                        <a:t> </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s-MX" sz="1000" b="0" i="0" u="none" strike="noStrike" dirty="0">
                          <a:solidFill>
                            <a:srgbClr val="000000"/>
                          </a:solidFill>
                          <a:latin typeface="Arial"/>
                        </a:rPr>
                        <a:t>$      523.51 </a:t>
                      </a:r>
                      <a:endParaRPr lang="es-ES" sz="10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02">
                <a:tc gridSpan="4">
                  <a:txBody>
                    <a:bodyPr/>
                    <a:lstStyle/>
                    <a:p>
                      <a:pPr algn="ctr" fontAlgn="t"/>
                      <a:r>
                        <a:rPr lang="es-MX" sz="1000" b="1" i="0" u="none" strike="noStrike" dirty="0">
                          <a:solidFill>
                            <a:srgbClr val="000000"/>
                          </a:solidFill>
                          <a:latin typeface="Arial"/>
                        </a:rPr>
                        <a:t>TOTAL</a:t>
                      </a:r>
                      <a:endParaRPr lang="es-ES" sz="1000" b="1" i="0" u="none" strike="noStrike" dirty="0">
                        <a:solidFill>
                          <a:srgbClr val="000000"/>
                        </a:solidFill>
                        <a:latin typeface="Arial"/>
                      </a:endParaRP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r" fontAlgn="t"/>
                      <a:r>
                        <a:rPr lang="es-MX" sz="1000" b="1" i="0" u="none" strike="noStrike" dirty="0">
                          <a:solidFill>
                            <a:srgbClr val="000000"/>
                          </a:solidFill>
                          <a:latin typeface="Arial"/>
                        </a:rPr>
                        <a:t>$ 10,993.68 </a:t>
                      </a:r>
                      <a:endParaRPr lang="es-ES" sz="1000" b="1" i="0" u="none" strike="noStrike" dirty="0">
                        <a:solidFill>
                          <a:srgbClr val="000000"/>
                        </a:solidFill>
                        <a:latin typeface="Arial"/>
                      </a:endParaRP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38ED5"/>
                    </a:solidFill>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285875" y="274638"/>
            <a:ext cx="7643813" cy="1143000"/>
          </a:xfrm>
        </p:spPr>
        <p:txBody>
          <a:bodyPr/>
          <a:lstStyle/>
          <a:p>
            <a:pPr eaLnBrk="1" hangingPunct="1">
              <a:defRPr/>
            </a:pPr>
            <a:r>
              <a:rPr lang="es-ES" b="1" dirty="0" smtClean="0"/>
              <a:t>INTRODUCCIÓN</a:t>
            </a:r>
            <a:endParaRPr lang="es-ES" b="1" dirty="0"/>
          </a:p>
        </p:txBody>
      </p:sp>
      <p:sp>
        <p:nvSpPr>
          <p:cNvPr id="17411" name="2 Marcador de contenido"/>
          <p:cNvSpPr>
            <a:spLocks noGrp="1"/>
          </p:cNvSpPr>
          <p:nvPr>
            <p:ph idx="1"/>
          </p:nvPr>
        </p:nvSpPr>
        <p:spPr>
          <a:xfrm>
            <a:off x="1071563" y="2143125"/>
            <a:ext cx="7643812" cy="4357688"/>
          </a:xfrm>
        </p:spPr>
        <p:txBody>
          <a:bodyPr/>
          <a:lstStyle/>
          <a:p>
            <a:pPr algn="just">
              <a:buFont typeface="Wingdings 2" pitchFamily="18" charset="2"/>
              <a:buNone/>
            </a:pPr>
            <a:r>
              <a:rPr lang="es-ES" sz="2400" smtClean="0">
                <a:latin typeface="Arial" charset="0"/>
                <a:cs typeface="Arial" charset="0"/>
              </a:rPr>
              <a:t>   Existe una demanda insatisfecha, ante el poco desarrollo de empresas relacionadas al sector Marítimo de la ciudad de Guayaquil, lo cual genera que los consumidores incurran en costos y tiempo de búsqueda para la obtención de cualquier tipo de bien.</a:t>
            </a:r>
            <a:r>
              <a:rPr lang="en-US" sz="2400" smtClean="0">
                <a:latin typeface="Arial" charset="0"/>
                <a:cs typeface="Arial" charset="0"/>
              </a:rPr>
              <a:t> Por lo que </a:t>
            </a:r>
            <a:r>
              <a:rPr lang="es-ES" sz="2400" smtClean="0">
                <a:latin typeface="Arial" charset="0"/>
                <a:cs typeface="Arial" charset="0"/>
              </a:rPr>
              <a:t>nace la idea de proponer un negocio, con valores agregados orientados a la política de servicio, con el fin de satisfacer una demanda potencial</a:t>
            </a:r>
            <a:r>
              <a:rPr lang="es-ES" smtClean="0">
                <a:latin typeface="Arial" charset="0"/>
                <a:cs typeface="Arial" charset="0"/>
              </a:rPr>
              <a:t>.</a:t>
            </a:r>
            <a:endParaRPr lang="en-US"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74638"/>
            <a:ext cx="7643813" cy="1143000"/>
          </a:xfrm>
        </p:spPr>
        <p:txBody>
          <a:bodyPr/>
          <a:lstStyle/>
          <a:p>
            <a:pPr>
              <a:defRPr/>
            </a:pPr>
            <a:r>
              <a:rPr lang="es-ES" b="1" dirty="0" smtClean="0"/>
              <a:t>BALANCE DE PERSONAL</a:t>
            </a:r>
            <a:endParaRPr lang="es-ES" b="1" dirty="0"/>
          </a:p>
        </p:txBody>
      </p:sp>
      <p:graphicFrame>
        <p:nvGraphicFramePr>
          <p:cNvPr id="4" name="3 Marcador de contenido"/>
          <p:cNvGraphicFramePr>
            <a:graphicFrameLocks noGrp="1"/>
          </p:cNvGraphicFramePr>
          <p:nvPr>
            <p:ph idx="1"/>
          </p:nvPr>
        </p:nvGraphicFramePr>
        <p:xfrm>
          <a:off x="1071563" y="1643063"/>
          <a:ext cx="7643812" cy="3929062"/>
        </p:xfrm>
        <a:graphic>
          <a:graphicData uri="http://schemas.openxmlformats.org/drawingml/2006/table">
            <a:tbl>
              <a:tblPr/>
              <a:tblGrid>
                <a:gridCol w="3231680"/>
                <a:gridCol w="1160896"/>
                <a:gridCol w="1306007"/>
                <a:gridCol w="956955"/>
                <a:gridCol w="988328"/>
              </a:tblGrid>
              <a:tr h="370281">
                <a:tc gridSpan="5">
                  <a:txBody>
                    <a:bodyPr/>
                    <a:lstStyle/>
                    <a:p>
                      <a:pPr algn="ctr" fontAlgn="b"/>
                      <a:r>
                        <a:rPr lang="es-ES" sz="1200" b="1" i="0" u="none" strike="noStrike" dirty="0">
                          <a:solidFill>
                            <a:srgbClr val="000000"/>
                          </a:solidFill>
                          <a:latin typeface="Arial"/>
                        </a:rPr>
                        <a:t>BALANCE DE PERSONAL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069698">
                <a:tc>
                  <a:txBody>
                    <a:bodyPr/>
                    <a:lstStyle/>
                    <a:p>
                      <a:pPr algn="ctr" fontAlgn="ctr"/>
                      <a:r>
                        <a:rPr lang="es-ES" sz="1200" b="1" i="0" u="none" strike="noStrike">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ES" sz="1200" b="1" i="0" u="none" strike="noStrike" dirty="0">
                          <a:solidFill>
                            <a:srgbClr val="000000"/>
                          </a:solidFill>
                          <a:latin typeface="Arial"/>
                        </a:rPr>
                        <a:t># DE PUESTOS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ES" sz="1200" b="1" i="0" u="none" strike="noStrike" dirty="0">
                          <a:solidFill>
                            <a:srgbClr val="000000"/>
                          </a:solidFill>
                          <a:latin typeface="Arial"/>
                        </a:rPr>
                        <a:t>SUELDO UNITARIO Y BENEFICIOS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ES" sz="1200" b="1" i="0" u="none" strike="noStrike">
                          <a:solidFill>
                            <a:srgbClr val="000000"/>
                          </a:solidFill>
                          <a:latin typeface="Arial"/>
                        </a:rPr>
                        <a:t>SUELDO (mensual)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ES" sz="1200" b="1" i="0" u="none" strike="noStrike">
                          <a:solidFill>
                            <a:srgbClr val="000000"/>
                          </a:solidFill>
                          <a:latin typeface="Arial"/>
                        </a:rPr>
                        <a:t>SUELDO (anual)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349709">
                <a:tc>
                  <a:txBody>
                    <a:bodyPr/>
                    <a:lstStyle/>
                    <a:p>
                      <a:pPr algn="l" fontAlgn="t"/>
                      <a:r>
                        <a:rPr lang="es-ES" sz="1200" b="1" i="0" u="none" strike="noStrike">
                          <a:solidFill>
                            <a:srgbClr val="000000"/>
                          </a:solidFill>
                          <a:latin typeface="Arial"/>
                        </a:rPr>
                        <a:t>GERENTE GENERAL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200" b="1" i="0" u="none" strike="noStrike">
                          <a:solidFill>
                            <a:srgbClr val="000000"/>
                          </a:solidFill>
                          <a:latin typeface="Arial"/>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200" b="1" i="0" u="none" strike="noStrike">
                          <a:solidFill>
                            <a:srgbClr val="000000"/>
                          </a:solidFill>
                          <a:latin typeface="Arial"/>
                        </a:rPr>
                        <a:t> $          1,049.82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a:solidFill>
                            <a:srgbClr val="000000"/>
                          </a:solidFill>
                          <a:latin typeface="Arial"/>
                        </a:rPr>
                        <a:t> $  1,049.82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a:solidFill>
                            <a:srgbClr val="000000"/>
                          </a:solidFill>
                          <a:latin typeface="Arial"/>
                        </a:rPr>
                        <a:t> $ 12,597.84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709">
                <a:tc>
                  <a:txBody>
                    <a:bodyPr/>
                    <a:lstStyle/>
                    <a:p>
                      <a:pPr algn="l" fontAlgn="t"/>
                      <a:r>
                        <a:rPr lang="es-ES" sz="1200" b="1" i="0" u="none" strike="noStrike">
                          <a:solidFill>
                            <a:srgbClr val="000000"/>
                          </a:solidFill>
                          <a:latin typeface="Arial"/>
                        </a:rPr>
                        <a:t>JEFE FINANCIERO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200" b="1" i="0" u="none" strike="noStrike">
                          <a:solidFill>
                            <a:srgbClr val="000000"/>
                          </a:solidFill>
                          <a:latin typeface="Arial"/>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200" b="1" i="0" u="none" strike="noStrike">
                          <a:solidFill>
                            <a:srgbClr val="000000"/>
                          </a:solidFill>
                          <a:latin typeface="Arial"/>
                        </a:rPr>
                        <a:t> $             931.04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dirty="0">
                          <a:solidFill>
                            <a:srgbClr val="000000"/>
                          </a:solidFill>
                          <a:latin typeface="Arial"/>
                        </a:rPr>
                        <a:t> $     931.04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a:solidFill>
                            <a:srgbClr val="000000"/>
                          </a:solidFill>
                          <a:latin typeface="Arial"/>
                        </a:rPr>
                        <a:t> $ 11,172.48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709">
                <a:tc>
                  <a:txBody>
                    <a:bodyPr/>
                    <a:lstStyle/>
                    <a:p>
                      <a:pPr algn="l" fontAlgn="t"/>
                      <a:r>
                        <a:rPr lang="es-ES" sz="1200" b="1" i="0" u="none" strike="noStrike">
                          <a:solidFill>
                            <a:srgbClr val="000000"/>
                          </a:solidFill>
                          <a:latin typeface="Arial"/>
                        </a:rPr>
                        <a:t>ASESORES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200" b="1" i="0" u="none" strike="noStrike">
                          <a:solidFill>
                            <a:srgbClr val="000000"/>
                          </a:solidFill>
                          <a:latin typeface="Arial"/>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200" b="1" i="0" u="none" strike="noStrike">
                          <a:solidFill>
                            <a:srgbClr val="000000"/>
                          </a:solidFill>
                          <a:latin typeface="Arial"/>
                        </a:rPr>
                        <a:t> $             833.80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dirty="0">
                          <a:solidFill>
                            <a:srgbClr val="000000"/>
                          </a:solidFill>
                          <a:latin typeface="Arial"/>
                        </a:rPr>
                        <a:t> $  1,667.60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a:solidFill>
                            <a:srgbClr val="000000"/>
                          </a:solidFill>
                          <a:latin typeface="Arial"/>
                        </a:rPr>
                        <a:t> $ 20,011.20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709">
                <a:tc>
                  <a:txBody>
                    <a:bodyPr/>
                    <a:lstStyle/>
                    <a:p>
                      <a:pPr algn="l" fontAlgn="t"/>
                      <a:r>
                        <a:rPr lang="es-ES" sz="1200" b="1" i="0" u="none" strike="noStrike">
                          <a:solidFill>
                            <a:srgbClr val="000000"/>
                          </a:solidFill>
                          <a:latin typeface="Arial"/>
                        </a:rPr>
                        <a:t>ASISTENTE/RECEPCIONISTA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200" b="1" i="0" u="none" strike="noStrike">
                          <a:solidFill>
                            <a:srgbClr val="000000"/>
                          </a:solidFill>
                          <a:latin typeface="Arial"/>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200" b="1" i="0" u="none" strike="noStrike">
                          <a:solidFill>
                            <a:srgbClr val="000000"/>
                          </a:solidFill>
                          <a:latin typeface="Arial"/>
                        </a:rPr>
                        <a:t> $             416.90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dirty="0">
                          <a:solidFill>
                            <a:srgbClr val="000000"/>
                          </a:solidFill>
                          <a:latin typeface="Arial"/>
                        </a:rPr>
                        <a:t> $     416.90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a:solidFill>
                            <a:srgbClr val="000000"/>
                          </a:solidFill>
                          <a:latin typeface="Arial"/>
                        </a:rPr>
                        <a:t> $   5,002.80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709">
                <a:tc>
                  <a:txBody>
                    <a:bodyPr/>
                    <a:lstStyle/>
                    <a:p>
                      <a:pPr algn="l" fontAlgn="t"/>
                      <a:r>
                        <a:rPr lang="es-ES" sz="1200" b="1" i="0" u="none" strike="noStrike">
                          <a:solidFill>
                            <a:srgbClr val="000000"/>
                          </a:solidFill>
                          <a:latin typeface="Arial"/>
                        </a:rPr>
                        <a:t>JEFE DE OPERACIONES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200" b="1" i="0" u="none" strike="noStrike">
                          <a:solidFill>
                            <a:srgbClr val="000000"/>
                          </a:solidFill>
                          <a:latin typeface="Arial"/>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200" b="1" i="0" u="none" strike="noStrike">
                          <a:solidFill>
                            <a:srgbClr val="000000"/>
                          </a:solidFill>
                          <a:latin typeface="Arial"/>
                        </a:rPr>
                        <a:t> $             931.04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dirty="0">
                          <a:solidFill>
                            <a:srgbClr val="000000"/>
                          </a:solidFill>
                          <a:latin typeface="Arial"/>
                        </a:rPr>
                        <a:t> $     931.04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1" i="0" u="none" strike="noStrike">
                          <a:solidFill>
                            <a:srgbClr val="000000"/>
                          </a:solidFill>
                          <a:latin typeface="Arial"/>
                        </a:rPr>
                        <a:t> $ 11,172.48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281">
                <a:tc>
                  <a:txBody>
                    <a:bodyPr/>
                    <a:lstStyle/>
                    <a:p>
                      <a:pPr algn="l" fontAlgn="t"/>
                      <a:r>
                        <a:rPr lang="es-ES" sz="1200" b="1" i="0" u="none" strike="noStrike">
                          <a:solidFill>
                            <a:srgbClr val="000000"/>
                          </a:solidFill>
                          <a:latin typeface="Arial"/>
                        </a:rPr>
                        <a:t>TECNICO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1" i="0" u="none" strike="noStrike">
                          <a:solidFill>
                            <a:srgbClr val="000000"/>
                          </a:solidFill>
                          <a:latin typeface="Arial"/>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200" b="1" i="0" u="none" strike="noStrike">
                          <a:solidFill>
                            <a:srgbClr val="000000"/>
                          </a:solidFill>
                          <a:latin typeface="Arial"/>
                        </a:rPr>
                        <a:t> $             615.17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200" b="1" i="0" u="none" strike="noStrike" dirty="0">
                          <a:solidFill>
                            <a:srgbClr val="000000"/>
                          </a:solidFill>
                          <a:latin typeface="Arial"/>
                        </a:rPr>
                        <a:t> $     615.17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200" b="1" i="0" u="none" strike="noStrike" dirty="0">
                          <a:solidFill>
                            <a:srgbClr val="000000"/>
                          </a:solidFill>
                          <a:latin typeface="Arial"/>
                        </a:rPr>
                        <a:t> $   7,382.04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81">
                <a:tc>
                  <a:txBody>
                    <a:bodyPr/>
                    <a:lstStyle/>
                    <a:p>
                      <a:pPr algn="l" fontAlgn="b"/>
                      <a:r>
                        <a:rPr lang="es-ES" sz="1200" b="1" i="0" u="none" strike="noStrike" dirty="0">
                          <a:solidFill>
                            <a:srgbClr val="000000"/>
                          </a:solidFill>
                          <a:latin typeface="Arial"/>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ES" sz="12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s-ES" sz="12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fontAlgn="b"/>
                      <a:r>
                        <a:rPr lang="es-ES" sz="1200" b="1" i="0" u="none" strike="noStrike">
                          <a:solidFill>
                            <a:srgbClr val="000000"/>
                          </a:solidFill>
                          <a:latin typeface="Arial"/>
                        </a:rPr>
                        <a:t> $  5,611.57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fontAlgn="b"/>
                      <a:r>
                        <a:rPr lang="es-ES" sz="1200" b="1" i="0" u="none" strike="noStrike" dirty="0">
                          <a:solidFill>
                            <a:srgbClr val="000000"/>
                          </a:solidFill>
                          <a:latin typeface="Arial"/>
                        </a:rPr>
                        <a:t> $ 67,338.84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88" y="142875"/>
            <a:ext cx="8001000" cy="1143000"/>
          </a:xfrm>
        </p:spPr>
        <p:txBody>
          <a:bodyPr/>
          <a:lstStyle/>
          <a:p>
            <a:pPr>
              <a:defRPr/>
            </a:pPr>
            <a:r>
              <a:rPr lang="en-US" b="1" dirty="0" smtClean="0"/>
              <a:t>ESQUEMA DE SERVICIO</a:t>
            </a:r>
            <a:endParaRPr lang="en-US" b="1" dirty="0"/>
          </a:p>
        </p:txBody>
      </p:sp>
      <p:grpSp>
        <p:nvGrpSpPr>
          <p:cNvPr id="36867" name="Group 2"/>
          <p:cNvGrpSpPr>
            <a:grpSpLocks/>
          </p:cNvGrpSpPr>
          <p:nvPr/>
        </p:nvGrpSpPr>
        <p:grpSpPr bwMode="auto">
          <a:xfrm>
            <a:off x="2357438" y="857250"/>
            <a:ext cx="4449762" cy="5792788"/>
            <a:chOff x="1820" y="2080"/>
            <a:chExt cx="8185" cy="13728"/>
          </a:xfrm>
        </p:grpSpPr>
        <p:sp>
          <p:nvSpPr>
            <p:cNvPr id="36868" name="AutoShape 3"/>
            <p:cNvSpPr>
              <a:spLocks noChangeArrowheads="1"/>
            </p:cNvSpPr>
            <p:nvPr/>
          </p:nvSpPr>
          <p:spPr bwMode="auto">
            <a:xfrm>
              <a:off x="1820" y="2140"/>
              <a:ext cx="3120" cy="1260"/>
            </a:xfrm>
            <a:prstGeom prst="flowChartAlternateProcess">
              <a:avLst/>
            </a:prstGeom>
            <a:solidFill>
              <a:srgbClr val="FFFFFF"/>
            </a:solidFill>
            <a:ln w="9525">
              <a:solidFill>
                <a:srgbClr val="000000"/>
              </a:solidFill>
              <a:miter lim="800000"/>
              <a:headEnd/>
              <a:tailEnd/>
            </a:ln>
          </p:spPr>
          <p:txBody>
            <a:bodyPr/>
            <a:lstStyle/>
            <a:p>
              <a:pPr algn="ctr">
                <a:spcAft>
                  <a:spcPts val="1000"/>
                </a:spcAft>
              </a:pPr>
              <a:r>
                <a:rPr lang="es-ES" sz="1000">
                  <a:latin typeface="Calibri" pitchFamily="34" charset="0"/>
                </a:rPr>
                <a:t>Visitar el buque y promocionar nuestros servicios</a:t>
              </a:r>
              <a:endParaRPr lang="en-US"/>
            </a:p>
          </p:txBody>
        </p:sp>
        <p:sp>
          <p:nvSpPr>
            <p:cNvPr id="36869" name="AutoShape 4"/>
            <p:cNvSpPr>
              <a:spLocks noChangeArrowheads="1"/>
            </p:cNvSpPr>
            <p:nvPr/>
          </p:nvSpPr>
          <p:spPr bwMode="auto">
            <a:xfrm>
              <a:off x="1820" y="4240"/>
              <a:ext cx="3120" cy="900"/>
            </a:xfrm>
            <a:prstGeom prst="flowChartAlternateProcess">
              <a:avLst/>
            </a:prstGeom>
            <a:solidFill>
              <a:srgbClr val="FFFFFF"/>
            </a:solidFill>
            <a:ln w="9525">
              <a:solidFill>
                <a:srgbClr val="000000"/>
              </a:solidFill>
              <a:miter lim="800000"/>
              <a:headEnd/>
              <a:tailEnd/>
            </a:ln>
          </p:spPr>
          <p:txBody>
            <a:bodyPr/>
            <a:lstStyle/>
            <a:p>
              <a:pPr algn="ctr">
                <a:spcAft>
                  <a:spcPts val="1000"/>
                </a:spcAft>
              </a:pPr>
              <a:r>
                <a:rPr lang="en-US" sz="1100">
                  <a:latin typeface="Calibri" pitchFamily="34" charset="0"/>
                </a:rPr>
                <a:t>Recoger el pedido</a:t>
              </a:r>
              <a:endParaRPr lang="en-US"/>
            </a:p>
          </p:txBody>
        </p:sp>
        <p:sp>
          <p:nvSpPr>
            <p:cNvPr id="36870" name="AutoShape 5"/>
            <p:cNvSpPr>
              <a:spLocks noChangeArrowheads="1"/>
            </p:cNvSpPr>
            <p:nvPr/>
          </p:nvSpPr>
          <p:spPr bwMode="auto">
            <a:xfrm>
              <a:off x="3795" y="6457"/>
              <a:ext cx="4145" cy="1220"/>
            </a:xfrm>
            <a:prstGeom prst="flowChartAlternateProcess">
              <a:avLst/>
            </a:prstGeom>
            <a:solidFill>
              <a:srgbClr val="FFFFFF"/>
            </a:solidFill>
            <a:ln w="9525">
              <a:solidFill>
                <a:srgbClr val="000000"/>
              </a:solidFill>
              <a:miter lim="800000"/>
              <a:headEnd/>
              <a:tailEnd/>
            </a:ln>
          </p:spPr>
          <p:txBody>
            <a:bodyPr/>
            <a:lstStyle/>
            <a:p>
              <a:pPr algn="ctr">
                <a:spcAft>
                  <a:spcPts val="1000"/>
                </a:spcAft>
              </a:pPr>
              <a:r>
                <a:rPr lang="es-ES" sz="1000">
                  <a:latin typeface="Calibri" pitchFamily="34" charset="0"/>
                </a:rPr>
                <a:t>Entregar una copia del pedido a Financiero y a la Gerencia  General  para su aprobación.</a:t>
              </a:r>
              <a:endParaRPr lang="en-US"/>
            </a:p>
          </p:txBody>
        </p:sp>
        <p:sp>
          <p:nvSpPr>
            <p:cNvPr id="36871" name="AutoShape 6"/>
            <p:cNvSpPr>
              <a:spLocks noChangeArrowheads="1"/>
            </p:cNvSpPr>
            <p:nvPr/>
          </p:nvSpPr>
          <p:spPr bwMode="auto">
            <a:xfrm>
              <a:off x="3700" y="8488"/>
              <a:ext cx="4325" cy="1140"/>
            </a:xfrm>
            <a:prstGeom prst="flowChartAlternateProcess">
              <a:avLst/>
            </a:prstGeom>
            <a:solidFill>
              <a:srgbClr val="FFFFFF"/>
            </a:solidFill>
            <a:ln w="9525">
              <a:solidFill>
                <a:srgbClr val="000000"/>
              </a:solidFill>
              <a:miter lim="800000"/>
              <a:headEnd/>
              <a:tailEnd/>
            </a:ln>
          </p:spPr>
          <p:txBody>
            <a:bodyPr/>
            <a:lstStyle/>
            <a:p>
              <a:pPr algn="ctr">
                <a:spcAft>
                  <a:spcPts val="1000"/>
                </a:spcAft>
              </a:pPr>
              <a:r>
                <a:rPr lang="es-ES" sz="1000">
                  <a:latin typeface="Calibri" pitchFamily="34" charset="0"/>
                </a:rPr>
                <a:t>Una vez aprobado, empezar con el proceso de compra de los productos.</a:t>
              </a:r>
              <a:endParaRPr lang="en-US"/>
            </a:p>
          </p:txBody>
        </p:sp>
        <p:sp>
          <p:nvSpPr>
            <p:cNvPr id="36872" name="AutoShape 7"/>
            <p:cNvSpPr>
              <a:spLocks noChangeArrowheads="1"/>
            </p:cNvSpPr>
            <p:nvPr/>
          </p:nvSpPr>
          <p:spPr bwMode="auto">
            <a:xfrm>
              <a:off x="3660" y="10377"/>
              <a:ext cx="4365" cy="1120"/>
            </a:xfrm>
            <a:prstGeom prst="flowChartAlternateProcess">
              <a:avLst/>
            </a:prstGeom>
            <a:solidFill>
              <a:srgbClr val="FFFFFF"/>
            </a:solidFill>
            <a:ln w="9525">
              <a:solidFill>
                <a:srgbClr val="000000"/>
              </a:solidFill>
              <a:miter lim="800000"/>
              <a:headEnd/>
              <a:tailEnd/>
            </a:ln>
          </p:spPr>
          <p:txBody>
            <a:bodyPr/>
            <a:lstStyle/>
            <a:p>
              <a:pPr algn="ctr">
                <a:spcAft>
                  <a:spcPts val="1000"/>
                </a:spcAft>
              </a:pPr>
              <a:r>
                <a:rPr lang="es-ES" sz="1000">
                  <a:latin typeface="Calibri" pitchFamily="34" charset="0"/>
                </a:rPr>
                <a:t>Ya obtenido los productos coordinar con operaciones el correcto embalaje del mismo.</a:t>
              </a:r>
              <a:endParaRPr lang="en-US"/>
            </a:p>
          </p:txBody>
        </p:sp>
        <p:sp>
          <p:nvSpPr>
            <p:cNvPr id="36873" name="AutoShape 8"/>
            <p:cNvSpPr>
              <a:spLocks noChangeArrowheads="1"/>
            </p:cNvSpPr>
            <p:nvPr/>
          </p:nvSpPr>
          <p:spPr bwMode="auto">
            <a:xfrm>
              <a:off x="3660" y="12308"/>
              <a:ext cx="4365" cy="1192"/>
            </a:xfrm>
            <a:prstGeom prst="flowChartAlternateProcess">
              <a:avLst/>
            </a:prstGeom>
            <a:solidFill>
              <a:srgbClr val="FFFFFF"/>
            </a:solidFill>
            <a:ln w="9525">
              <a:solidFill>
                <a:srgbClr val="000000"/>
              </a:solidFill>
              <a:miter lim="800000"/>
              <a:headEnd/>
              <a:tailEnd/>
            </a:ln>
          </p:spPr>
          <p:txBody>
            <a:bodyPr/>
            <a:lstStyle/>
            <a:p>
              <a:pPr algn="ctr">
                <a:spcAft>
                  <a:spcPts val="1000"/>
                </a:spcAft>
              </a:pPr>
              <a:r>
                <a:rPr lang="es-ES" sz="1000">
                  <a:latin typeface="Calibri" pitchFamily="34" charset="0"/>
                </a:rPr>
                <a:t>Supervisar enumerando y chequeando la calidad de la mercadería antes de su envío al buque.</a:t>
              </a:r>
              <a:endParaRPr lang="en-US"/>
            </a:p>
          </p:txBody>
        </p:sp>
        <p:sp>
          <p:nvSpPr>
            <p:cNvPr id="36874" name="AutoShape 9"/>
            <p:cNvSpPr>
              <a:spLocks noChangeArrowheads="1"/>
            </p:cNvSpPr>
            <p:nvPr/>
          </p:nvSpPr>
          <p:spPr bwMode="auto">
            <a:xfrm>
              <a:off x="3660" y="14368"/>
              <a:ext cx="4365" cy="1440"/>
            </a:xfrm>
            <a:prstGeom prst="flowChartAlternateProcess">
              <a:avLst/>
            </a:prstGeom>
            <a:solidFill>
              <a:srgbClr val="FFFFFF"/>
            </a:solidFill>
            <a:ln w="9525">
              <a:solidFill>
                <a:srgbClr val="000000"/>
              </a:solidFill>
              <a:miter lim="800000"/>
              <a:headEnd/>
              <a:tailEnd/>
            </a:ln>
          </p:spPr>
          <p:txBody>
            <a:bodyPr/>
            <a:lstStyle/>
            <a:p>
              <a:pPr algn="ctr">
                <a:spcAft>
                  <a:spcPts val="1000"/>
                </a:spcAft>
              </a:pPr>
              <a:r>
                <a:rPr lang="es-ES" sz="900">
                  <a:latin typeface="Calibri" pitchFamily="34" charset="0"/>
                </a:rPr>
                <a:t>Confirmar la disponibilidad del chofer para poder realizar el envío del producto y de ser posible acompañar a la misma para su correcta entrega.</a:t>
              </a:r>
              <a:endParaRPr lang="en-US"/>
            </a:p>
          </p:txBody>
        </p:sp>
        <p:sp>
          <p:nvSpPr>
            <p:cNvPr id="36875" name="AutoShape 10"/>
            <p:cNvSpPr>
              <a:spLocks noChangeArrowheads="1"/>
            </p:cNvSpPr>
            <p:nvPr/>
          </p:nvSpPr>
          <p:spPr bwMode="auto">
            <a:xfrm>
              <a:off x="6700" y="2080"/>
              <a:ext cx="3120" cy="1260"/>
            </a:xfrm>
            <a:prstGeom prst="flowChartAlternateProcess">
              <a:avLst/>
            </a:prstGeom>
            <a:solidFill>
              <a:srgbClr val="FFFFFF"/>
            </a:solidFill>
            <a:ln w="9525">
              <a:solidFill>
                <a:srgbClr val="000000"/>
              </a:solidFill>
              <a:miter lim="800000"/>
              <a:headEnd/>
              <a:tailEnd/>
            </a:ln>
          </p:spPr>
          <p:txBody>
            <a:bodyPr/>
            <a:lstStyle/>
            <a:p>
              <a:pPr algn="ctr">
                <a:spcAft>
                  <a:spcPts val="1000"/>
                </a:spcAft>
              </a:pPr>
              <a:r>
                <a:rPr lang="es-ES" sz="1100">
                  <a:latin typeface="Calibri" pitchFamily="34" charset="0"/>
                </a:rPr>
                <a:t>Contactar al cliente por correo electrónico</a:t>
              </a:r>
              <a:endParaRPr lang="en-US"/>
            </a:p>
          </p:txBody>
        </p:sp>
        <p:sp>
          <p:nvSpPr>
            <p:cNvPr id="36876" name="AutoShape 11"/>
            <p:cNvSpPr>
              <a:spLocks noChangeArrowheads="1"/>
            </p:cNvSpPr>
            <p:nvPr/>
          </p:nvSpPr>
          <p:spPr bwMode="auto">
            <a:xfrm>
              <a:off x="6555" y="4220"/>
              <a:ext cx="3450" cy="1260"/>
            </a:xfrm>
            <a:prstGeom prst="flowChartAlternateProcess">
              <a:avLst/>
            </a:prstGeom>
            <a:solidFill>
              <a:srgbClr val="FFFFFF"/>
            </a:solidFill>
            <a:ln w="9525">
              <a:solidFill>
                <a:srgbClr val="000000"/>
              </a:solidFill>
              <a:miter lim="800000"/>
              <a:headEnd/>
              <a:tailEnd/>
            </a:ln>
          </p:spPr>
          <p:txBody>
            <a:bodyPr/>
            <a:lstStyle/>
            <a:p>
              <a:pPr algn="ctr">
                <a:spcAft>
                  <a:spcPts val="1000"/>
                </a:spcAft>
              </a:pPr>
              <a:r>
                <a:rPr lang="es-ES" sz="1000">
                  <a:latin typeface="Calibri" pitchFamily="34" charset="0"/>
                </a:rPr>
                <a:t>Recibir orden de compra del cliente, poner atención en solicitar el </a:t>
              </a:r>
              <a:r>
                <a:rPr lang="es-ES" sz="1000" b="1">
                  <a:latin typeface="Calibri" pitchFamily="34" charset="0"/>
                </a:rPr>
                <a:t>NÚMERO DE ORDEN</a:t>
              </a:r>
              <a:endParaRPr lang="en-US"/>
            </a:p>
          </p:txBody>
        </p:sp>
        <p:sp>
          <p:nvSpPr>
            <p:cNvPr id="36877" name="AutoShape 12"/>
            <p:cNvSpPr>
              <a:spLocks noChangeArrowheads="1"/>
            </p:cNvSpPr>
            <p:nvPr/>
          </p:nvSpPr>
          <p:spPr bwMode="auto">
            <a:xfrm>
              <a:off x="3120" y="3540"/>
              <a:ext cx="675" cy="585"/>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a:p>
          </p:txBody>
        </p:sp>
        <p:sp>
          <p:nvSpPr>
            <p:cNvPr id="36878" name="AutoShape 13"/>
            <p:cNvSpPr>
              <a:spLocks noChangeArrowheads="1"/>
            </p:cNvSpPr>
            <p:nvPr/>
          </p:nvSpPr>
          <p:spPr bwMode="auto">
            <a:xfrm>
              <a:off x="8025" y="3540"/>
              <a:ext cx="675" cy="585"/>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a:p>
          </p:txBody>
        </p:sp>
        <p:sp>
          <p:nvSpPr>
            <p:cNvPr id="36879" name="AutoShape 14"/>
            <p:cNvSpPr>
              <a:spLocks noChangeArrowheads="1"/>
            </p:cNvSpPr>
            <p:nvPr/>
          </p:nvSpPr>
          <p:spPr bwMode="auto">
            <a:xfrm rot="10800000">
              <a:off x="8385" y="5835"/>
              <a:ext cx="1035" cy="165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7 w 21600"/>
                <a:gd name="T13" fmla="*/ 2918 h 21600"/>
                <a:gd name="T14" fmla="*/ 18219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US"/>
            </a:p>
          </p:txBody>
        </p:sp>
        <p:sp>
          <p:nvSpPr>
            <p:cNvPr id="36880" name="AutoShape 15"/>
            <p:cNvSpPr>
              <a:spLocks noChangeArrowheads="1"/>
            </p:cNvSpPr>
            <p:nvPr/>
          </p:nvSpPr>
          <p:spPr bwMode="auto">
            <a:xfrm rot="10800000" flipH="1">
              <a:off x="2445" y="5665"/>
              <a:ext cx="1035" cy="202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7 w 21600"/>
                <a:gd name="T13" fmla="*/ 2915 h 21600"/>
                <a:gd name="T14" fmla="*/ 18219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US"/>
            </a:p>
          </p:txBody>
        </p:sp>
        <p:sp>
          <p:nvSpPr>
            <p:cNvPr id="36881" name="AutoShape 16"/>
            <p:cNvSpPr>
              <a:spLocks noChangeArrowheads="1"/>
            </p:cNvSpPr>
            <p:nvPr/>
          </p:nvSpPr>
          <p:spPr bwMode="auto">
            <a:xfrm>
              <a:off x="5670" y="7815"/>
              <a:ext cx="585" cy="540"/>
            </a:xfrm>
            <a:prstGeom prst="downArrow">
              <a:avLst>
                <a:gd name="adj1" fmla="val 50000"/>
                <a:gd name="adj2" fmla="val 25000"/>
              </a:avLst>
            </a:prstGeom>
            <a:solidFill>
              <a:srgbClr val="FFFFFF"/>
            </a:solidFill>
            <a:ln w="9525" algn="ctr">
              <a:solidFill>
                <a:srgbClr val="000000"/>
              </a:solidFill>
              <a:miter lim="800000"/>
              <a:headEnd/>
              <a:tailEnd/>
            </a:ln>
          </p:spPr>
          <p:txBody>
            <a:bodyPr/>
            <a:lstStyle/>
            <a:p>
              <a:endParaRPr lang="en-US"/>
            </a:p>
          </p:txBody>
        </p:sp>
        <p:sp>
          <p:nvSpPr>
            <p:cNvPr id="36882" name="AutoShape 17"/>
            <p:cNvSpPr>
              <a:spLocks noChangeArrowheads="1"/>
            </p:cNvSpPr>
            <p:nvPr/>
          </p:nvSpPr>
          <p:spPr bwMode="auto">
            <a:xfrm>
              <a:off x="5565" y="13650"/>
              <a:ext cx="585" cy="540"/>
            </a:xfrm>
            <a:prstGeom prst="downArrow">
              <a:avLst>
                <a:gd name="adj1" fmla="val 50000"/>
                <a:gd name="adj2" fmla="val 25000"/>
              </a:avLst>
            </a:prstGeom>
            <a:solidFill>
              <a:srgbClr val="FFFFFF"/>
            </a:solidFill>
            <a:ln w="9525" algn="ctr">
              <a:solidFill>
                <a:srgbClr val="000000"/>
              </a:solidFill>
              <a:miter lim="800000"/>
              <a:headEnd/>
              <a:tailEnd/>
            </a:ln>
          </p:spPr>
          <p:txBody>
            <a:bodyPr/>
            <a:lstStyle/>
            <a:p>
              <a:endParaRPr lang="en-US"/>
            </a:p>
          </p:txBody>
        </p:sp>
        <p:sp>
          <p:nvSpPr>
            <p:cNvPr id="36883" name="AutoShape 18"/>
            <p:cNvSpPr>
              <a:spLocks noChangeArrowheads="1"/>
            </p:cNvSpPr>
            <p:nvPr/>
          </p:nvSpPr>
          <p:spPr bwMode="auto">
            <a:xfrm>
              <a:off x="5565" y="11610"/>
              <a:ext cx="585" cy="540"/>
            </a:xfrm>
            <a:prstGeom prst="downArrow">
              <a:avLst>
                <a:gd name="adj1" fmla="val 50000"/>
                <a:gd name="adj2" fmla="val 25000"/>
              </a:avLst>
            </a:prstGeom>
            <a:solidFill>
              <a:srgbClr val="FFFFFF"/>
            </a:solidFill>
            <a:ln w="9525" algn="ctr">
              <a:solidFill>
                <a:srgbClr val="000000"/>
              </a:solidFill>
              <a:miter lim="800000"/>
              <a:headEnd/>
              <a:tailEnd/>
            </a:ln>
          </p:spPr>
          <p:txBody>
            <a:bodyPr/>
            <a:lstStyle/>
            <a:p>
              <a:endParaRPr lang="en-US"/>
            </a:p>
          </p:txBody>
        </p:sp>
        <p:sp>
          <p:nvSpPr>
            <p:cNvPr id="36884" name="AutoShape 19"/>
            <p:cNvSpPr>
              <a:spLocks noChangeArrowheads="1"/>
            </p:cNvSpPr>
            <p:nvPr/>
          </p:nvSpPr>
          <p:spPr bwMode="auto">
            <a:xfrm>
              <a:off x="5565" y="9717"/>
              <a:ext cx="585" cy="540"/>
            </a:xfrm>
            <a:prstGeom prst="downArrow">
              <a:avLst>
                <a:gd name="adj1" fmla="val 50000"/>
                <a:gd name="adj2" fmla="val 25000"/>
              </a:avLst>
            </a:prstGeom>
            <a:solidFill>
              <a:srgbClr val="FFFFFF"/>
            </a:solidFill>
            <a:ln w="9525" algn="ctr">
              <a:solidFill>
                <a:srgbClr val="000000"/>
              </a:solidFill>
              <a:miter lim="800000"/>
              <a:headEnd/>
              <a:tailEnd/>
            </a:ln>
          </p:spPr>
          <p:txBody>
            <a:bodyPr/>
            <a:lstStyle/>
            <a:p>
              <a:endParaRPr lang="en-US"/>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 y="274638"/>
            <a:ext cx="8643938" cy="1143000"/>
          </a:xfrm>
        </p:spPr>
        <p:txBody>
          <a:bodyPr/>
          <a:lstStyle/>
          <a:p>
            <a:pPr>
              <a:defRPr/>
            </a:pPr>
            <a:r>
              <a:rPr lang="en-US" b="1" dirty="0" smtClean="0"/>
              <a:t>ESTUDIO DE LOCALIZACION</a:t>
            </a:r>
            <a:endParaRPr lang="en-US" b="1" dirty="0"/>
          </a:p>
        </p:txBody>
      </p:sp>
      <p:pic>
        <p:nvPicPr>
          <p:cNvPr id="37891" name="Picture 2">
            <a:hlinkClick r:id="rId2" action="ppaction://hlinkfile"/>
          </p:cNvPr>
          <p:cNvPicPr>
            <a:picLocks noChangeAspect="1" noChangeArrowheads="1"/>
          </p:cNvPicPr>
          <p:nvPr/>
        </p:nvPicPr>
        <p:blipFill>
          <a:blip r:embed="rId3"/>
          <a:srcRect/>
          <a:stretch>
            <a:fillRect/>
          </a:stretch>
        </p:blipFill>
        <p:spPr bwMode="auto">
          <a:xfrm>
            <a:off x="642938" y="2000250"/>
            <a:ext cx="8194675"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74638"/>
            <a:ext cx="7643813" cy="1143000"/>
          </a:xfrm>
        </p:spPr>
        <p:txBody>
          <a:bodyPr/>
          <a:lstStyle/>
          <a:p>
            <a:pPr>
              <a:defRPr/>
            </a:pPr>
            <a:r>
              <a:rPr lang="es-ES" dirty="0" smtClean="0"/>
              <a:t>PLANO DE LA EMPRESA</a:t>
            </a:r>
            <a:endParaRPr lang="es-ES" dirty="0"/>
          </a:p>
        </p:txBody>
      </p:sp>
      <p:pic>
        <p:nvPicPr>
          <p:cNvPr id="38915" name="3 Marcador de contenido" descr="E:\TESIS PARA EL CD-22 DE SEPT\Copia de PLANO DE LA EMPRESA.bmp"/>
          <p:cNvPicPr>
            <a:picLocks noGrp="1"/>
          </p:cNvPicPr>
          <p:nvPr>
            <p:ph idx="1"/>
          </p:nvPr>
        </p:nvPicPr>
        <p:blipFill>
          <a:blip r:embed="rId2"/>
          <a:srcRect/>
          <a:stretch>
            <a:fillRect/>
          </a:stretch>
        </p:blipFill>
        <p:spPr>
          <a:xfrm>
            <a:off x="1000125" y="1357313"/>
            <a:ext cx="3214688" cy="4800600"/>
          </a:xfrm>
        </p:spPr>
      </p:pic>
      <p:pic>
        <p:nvPicPr>
          <p:cNvPr id="38916" name="4 Imagen" descr="E:\TESIS PARA EL CD-22 DE SEPT\Copia (2) de PLANO DE LA EMPRESA.bmp"/>
          <p:cNvPicPr>
            <a:picLocks noChangeAspect="1" noChangeArrowheads="1"/>
          </p:cNvPicPr>
          <p:nvPr/>
        </p:nvPicPr>
        <p:blipFill>
          <a:blip r:embed="rId3"/>
          <a:srcRect/>
          <a:stretch>
            <a:fillRect/>
          </a:stretch>
        </p:blipFill>
        <p:spPr bwMode="auto">
          <a:xfrm>
            <a:off x="5214938" y="1357313"/>
            <a:ext cx="3586162" cy="4781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74638"/>
            <a:ext cx="7643813" cy="1143000"/>
          </a:xfrm>
        </p:spPr>
        <p:txBody>
          <a:bodyPr/>
          <a:lstStyle/>
          <a:p>
            <a:pPr>
              <a:defRPr/>
            </a:pPr>
            <a:r>
              <a:rPr lang="es-ES" b="1" dirty="0" smtClean="0"/>
              <a:t>PLAN   FINANCIERO</a:t>
            </a:r>
            <a:endParaRPr lang="es-ES" dirty="0"/>
          </a:p>
        </p:txBody>
      </p:sp>
      <p:sp>
        <p:nvSpPr>
          <p:cNvPr id="4" name="7 Marcador de contenido"/>
          <p:cNvSpPr>
            <a:spLocks noGrp="1"/>
          </p:cNvSpPr>
          <p:nvPr>
            <p:ph idx="1"/>
          </p:nvPr>
        </p:nvSpPr>
        <p:spPr>
          <a:xfrm>
            <a:off x="571500" y="1285875"/>
            <a:ext cx="7643813" cy="2195513"/>
          </a:xfrm>
        </p:spPr>
        <p:txBody>
          <a:bodyPr/>
          <a:lstStyle/>
          <a:p>
            <a:pPr eaLnBrk="1" hangingPunct="1">
              <a:lnSpc>
                <a:spcPct val="90000"/>
              </a:lnSpc>
              <a:buFont typeface="Wingdings 2" pitchFamily="18" charset="2"/>
              <a:buNone/>
            </a:pPr>
            <a:r>
              <a:rPr lang="es-EC" sz="2400" b="1" smtClean="0">
                <a:solidFill>
                  <a:srgbClr val="996633"/>
                </a:solidFill>
                <a:latin typeface="Arial" charset="0"/>
                <a:cs typeface="Arial" charset="0"/>
              </a:rPr>
              <a:t>Inversión:</a:t>
            </a:r>
          </a:p>
          <a:p>
            <a:pPr algn="just" eaLnBrk="1" hangingPunct="1">
              <a:lnSpc>
                <a:spcPct val="90000"/>
              </a:lnSpc>
              <a:spcBef>
                <a:spcPts val="1200"/>
              </a:spcBef>
            </a:pPr>
            <a:r>
              <a:rPr lang="es-EC" sz="2400" smtClean="0">
                <a:latin typeface="Arial" charset="0"/>
                <a:cs typeface="Arial" charset="0"/>
              </a:rPr>
              <a:t>La inversión inicial requerida será de $ </a:t>
            </a:r>
            <a:r>
              <a:rPr lang="es-MX" sz="2400" b="1" smtClean="0">
                <a:latin typeface="Arial" charset="0"/>
                <a:cs typeface="Arial" charset="0"/>
              </a:rPr>
              <a:t>57,747.09</a:t>
            </a:r>
            <a:r>
              <a:rPr lang="es-EC" sz="2400" smtClean="0">
                <a:latin typeface="Arial" charset="0"/>
                <a:cs typeface="Arial" charset="0"/>
              </a:rPr>
              <a:t>.</a:t>
            </a:r>
          </a:p>
          <a:p>
            <a:pPr algn="just" eaLnBrk="1" hangingPunct="1">
              <a:lnSpc>
                <a:spcPct val="90000"/>
              </a:lnSpc>
              <a:spcBef>
                <a:spcPts val="1200"/>
              </a:spcBef>
            </a:pPr>
            <a:r>
              <a:rPr lang="es-EC" sz="2400" smtClean="0">
                <a:latin typeface="Arial" charset="0"/>
                <a:cs typeface="Arial" charset="0"/>
              </a:rPr>
              <a:t>El 61.22% de la inversión será destinado a la compra de Activos Fijos y otros desembolsos como gastos de constitución e instalaciones.</a:t>
            </a:r>
          </a:p>
          <a:p>
            <a:pPr algn="just" eaLnBrk="1" hangingPunct="1">
              <a:lnSpc>
                <a:spcPct val="90000"/>
              </a:lnSpc>
              <a:spcBef>
                <a:spcPts val="1200"/>
              </a:spcBef>
            </a:pPr>
            <a:r>
              <a:rPr lang="es-EC" sz="2400" smtClean="0">
                <a:latin typeface="Arial" charset="0"/>
                <a:cs typeface="Arial" charset="0"/>
              </a:rPr>
              <a:t>El 38.78% restante lo conforma el Capital de trabajo.</a:t>
            </a:r>
          </a:p>
        </p:txBody>
      </p:sp>
      <p:sp>
        <p:nvSpPr>
          <p:cNvPr id="39940" name="4 Rectángulo"/>
          <p:cNvSpPr>
            <a:spLocks noChangeArrowheads="1"/>
          </p:cNvSpPr>
          <p:nvPr/>
        </p:nvSpPr>
        <p:spPr bwMode="auto">
          <a:xfrm>
            <a:off x="714375" y="4357688"/>
            <a:ext cx="7358063" cy="1908175"/>
          </a:xfrm>
          <a:prstGeom prst="rect">
            <a:avLst/>
          </a:prstGeom>
          <a:noFill/>
          <a:ln w="9525">
            <a:noFill/>
            <a:miter lim="800000"/>
            <a:headEnd/>
            <a:tailEnd/>
          </a:ln>
        </p:spPr>
        <p:txBody>
          <a:bodyPr>
            <a:spAutoFit/>
          </a:bodyPr>
          <a:lstStyle/>
          <a:p>
            <a:pPr marL="365125" indent="-282575">
              <a:lnSpc>
                <a:spcPct val="90000"/>
              </a:lnSpc>
              <a:spcBef>
                <a:spcPts val="600"/>
              </a:spcBef>
              <a:buClr>
                <a:schemeClr val="accent1"/>
              </a:buClr>
              <a:buSzPct val="80000"/>
              <a:buFont typeface="Wingdings 2" pitchFamily="18" charset="2"/>
              <a:buNone/>
            </a:pPr>
            <a:r>
              <a:rPr lang="es-EC" sz="2400" b="1">
                <a:solidFill>
                  <a:srgbClr val="996633"/>
                </a:solidFill>
                <a:cs typeface="Arial" charset="0"/>
              </a:rPr>
              <a:t>Financiamiento:</a:t>
            </a:r>
          </a:p>
          <a:p>
            <a:pPr marL="365125" indent="-282575" algn="just">
              <a:lnSpc>
                <a:spcPct val="90000"/>
              </a:lnSpc>
              <a:spcBef>
                <a:spcPts val="1200"/>
              </a:spcBef>
              <a:buClr>
                <a:schemeClr val="accent1"/>
              </a:buClr>
              <a:buSzPct val="80000"/>
              <a:buFont typeface="Wingdings 2" pitchFamily="18" charset="2"/>
              <a:buChar char=""/>
            </a:pPr>
            <a:r>
              <a:rPr lang="es-EC" sz="2400">
                <a:cs typeface="Arial" charset="0"/>
              </a:rPr>
              <a:t>El proyecto estará financiado con el 50% de los accionistas y 50% con el préstamo a una institución financiera a 5 años, con un interés anual del 18.5%.</a:t>
            </a:r>
            <a:r>
              <a:rPr lang="es-EC" sz="2400">
                <a:cs typeface="Arial" charset="0"/>
                <a:hlinkClick r:id="rId2" action="ppaction://hlinkfile"/>
              </a:rPr>
              <a:t>\TESIS\AMORTIZACION.xls</a:t>
            </a:r>
            <a:endParaRPr lang="es-EC" sz="240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3 Título"/>
          <p:cNvSpPr>
            <a:spLocks noGrp="1"/>
          </p:cNvSpPr>
          <p:nvPr>
            <p:ph type="title"/>
          </p:nvPr>
        </p:nvSpPr>
        <p:spPr>
          <a:xfrm>
            <a:off x="1285875" y="285750"/>
            <a:ext cx="7643813" cy="857250"/>
          </a:xfrm>
        </p:spPr>
        <p:txBody>
          <a:bodyPr/>
          <a:lstStyle/>
          <a:p>
            <a:pPr eaLnBrk="1" hangingPunct="1">
              <a:defRPr/>
            </a:pPr>
            <a:r>
              <a:rPr lang="es-ES" sz="4400" b="1" dirty="0" smtClean="0">
                <a:effectLst>
                  <a:outerShdw blurRad="38100" dist="38100" dir="2700000" algn="tl">
                    <a:srgbClr val="C0C0C0"/>
                  </a:outerShdw>
                </a:effectLst>
              </a:rPr>
              <a:t>INVERSIONES</a:t>
            </a:r>
            <a:endParaRPr lang="es-ES" b="1" dirty="0"/>
          </a:p>
        </p:txBody>
      </p:sp>
      <p:graphicFrame>
        <p:nvGraphicFramePr>
          <p:cNvPr id="7" name="6 Tabla"/>
          <p:cNvGraphicFramePr>
            <a:graphicFrameLocks noGrp="1"/>
          </p:cNvGraphicFramePr>
          <p:nvPr/>
        </p:nvGraphicFramePr>
        <p:xfrm>
          <a:off x="642938" y="1143000"/>
          <a:ext cx="7429500" cy="5000625"/>
        </p:xfrm>
        <a:graphic>
          <a:graphicData uri="http://schemas.openxmlformats.org/drawingml/2006/table">
            <a:tbl>
              <a:tblPr/>
              <a:tblGrid>
                <a:gridCol w="5616407"/>
                <a:gridCol w="1813144"/>
              </a:tblGrid>
              <a:tr h="317913">
                <a:tc>
                  <a:txBody>
                    <a:bodyPr/>
                    <a:lstStyle/>
                    <a:p>
                      <a:pPr algn="ctr" fontAlgn="b"/>
                      <a:r>
                        <a:rPr lang="en-US" sz="1200" b="1" i="0" u="none" strike="noStrike" dirty="0" smtClean="0">
                          <a:solidFill>
                            <a:srgbClr val="000000"/>
                          </a:solidFill>
                          <a:latin typeface="Arial"/>
                        </a:rPr>
                        <a:t>AÑO</a:t>
                      </a:r>
                      <a:endParaRPr lang="en-US" sz="1200" b="1"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endParaRPr lang="en-US" sz="800" b="1"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r>
              <a:tr h="246461">
                <a:tc>
                  <a:txBody>
                    <a:bodyPr/>
                    <a:lstStyle/>
                    <a:p>
                      <a:pPr algn="l" fontAlgn="b"/>
                      <a:r>
                        <a:rPr lang="en-US" sz="1400" b="1" i="0" u="sng" strike="noStrike" dirty="0">
                          <a:solidFill>
                            <a:srgbClr val="000000"/>
                          </a:solidFill>
                          <a:latin typeface="Arial"/>
                        </a:rPr>
                        <a:t>Inversión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1" i="0" u="sng" strike="noStrike">
                          <a:solidFill>
                            <a:srgbClr val="000000"/>
                          </a:solidFill>
                          <a:latin typeface="Arial"/>
                        </a:rPr>
                        <a:t>I.  Activos Fijos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0" i="0" u="none" strike="noStrike" dirty="0">
                          <a:solidFill>
                            <a:srgbClr val="000000"/>
                          </a:solidFill>
                          <a:latin typeface="Arial"/>
                        </a:rPr>
                        <a:t>Equipo de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10,933.68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0" i="0" u="none" strike="noStrike" dirty="0">
                          <a:solidFill>
                            <a:srgbClr val="000000"/>
                          </a:solidFill>
                          <a:latin typeface="Arial"/>
                        </a:rPr>
                        <a:t>Seguridad </a:t>
                      </a:r>
                      <a:r>
                        <a:rPr lang="en-US" sz="1400" b="0" i="0" u="none" strike="noStrike" dirty="0" smtClean="0">
                          <a:solidFill>
                            <a:srgbClr val="000000"/>
                          </a:solidFill>
                          <a:latin typeface="Arial"/>
                        </a:rPr>
                        <a:t>Física </a:t>
                      </a:r>
                      <a:r>
                        <a:rPr lang="en-US" sz="1400" b="0" i="0" u="none" strike="noStrike" dirty="0">
                          <a:solidFill>
                            <a:srgbClr val="000000"/>
                          </a:solidFill>
                          <a:latin typeface="Arial"/>
                        </a:rPr>
                        <a:t>e Industrial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780.45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0" i="0" u="none" strike="noStrike" dirty="0" smtClean="0">
                          <a:solidFill>
                            <a:srgbClr val="000000"/>
                          </a:solidFill>
                          <a:latin typeface="Arial"/>
                        </a:rPr>
                        <a:t>VehÍculo</a:t>
                      </a:r>
                      <a:endParaRPr lang="en-US" sz="14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21,000.00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s-ES" sz="1400" b="1" i="0" u="none" strike="noStrike">
                          <a:solidFill>
                            <a:srgbClr val="000000"/>
                          </a:solidFill>
                          <a:latin typeface="Arial"/>
                        </a:rPr>
                        <a:t>Total de Inversión de Activos Fijos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Arial"/>
                        </a:rPr>
                        <a:t>           32,714.13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1" i="0" u="sng" strike="noStrike">
                          <a:solidFill>
                            <a:srgbClr val="000000"/>
                          </a:solidFill>
                          <a:latin typeface="Arial"/>
                        </a:rPr>
                        <a:t>II.   Gastos de Constitución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0" i="0" u="none" strike="noStrike">
                          <a:solidFill>
                            <a:srgbClr val="000000"/>
                          </a:solidFill>
                          <a:latin typeface="Arial"/>
                        </a:rPr>
                        <a:t>Documentos de la Constitución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1,000.00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s-ES" sz="1400" b="1" i="0" u="none" strike="noStrike">
                          <a:solidFill>
                            <a:srgbClr val="000000"/>
                          </a:solidFill>
                          <a:latin typeface="Arial"/>
                        </a:rPr>
                        <a:t>Total de Inversión por Gastos de Const.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Arial"/>
                        </a:rPr>
                        <a:t>             1,000.00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1" i="0" u="sng" strike="noStrike">
                          <a:solidFill>
                            <a:srgbClr val="000000"/>
                          </a:solidFill>
                          <a:latin typeface="Arial"/>
                        </a:rPr>
                        <a:t>III. Gastos de Adm.y Publicidad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0" i="0" u="none" strike="noStrike">
                          <a:solidFill>
                            <a:srgbClr val="000000"/>
                          </a:solidFill>
                          <a:latin typeface="Arial"/>
                        </a:rPr>
                        <a:t>Publicidad y Promoción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1,550.00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s-ES" sz="1400" b="1" i="0" u="none" strike="noStrike" dirty="0">
                          <a:solidFill>
                            <a:srgbClr val="000000"/>
                          </a:solidFill>
                          <a:latin typeface="Arial"/>
                        </a:rPr>
                        <a:t>Total de Inversión por Gastos </a:t>
                      </a:r>
                      <a:r>
                        <a:rPr lang="es-ES" sz="1400" b="1" i="0" u="none" strike="noStrike" dirty="0" err="1">
                          <a:solidFill>
                            <a:srgbClr val="000000"/>
                          </a:solidFill>
                          <a:latin typeface="Arial"/>
                        </a:rPr>
                        <a:t>Adm</a:t>
                      </a:r>
                      <a:r>
                        <a:rPr lang="es-ES" sz="1400" b="1" i="0" u="none" strike="noStrike" dirty="0">
                          <a:solidFill>
                            <a:srgbClr val="000000"/>
                          </a:solidFill>
                          <a:latin typeface="Arial"/>
                        </a:rPr>
                        <a:t> y Pub.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Arial"/>
                        </a:rPr>
                        <a:t>             1,550.00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1" i="0" u="sng" strike="noStrike">
                          <a:solidFill>
                            <a:srgbClr val="000000"/>
                          </a:solidFill>
                          <a:latin typeface="Arial"/>
                        </a:rPr>
                        <a:t>IV. Gastos Varios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0" i="0" u="none" strike="noStrike" dirty="0">
                          <a:solidFill>
                            <a:srgbClr val="000000"/>
                          </a:solidFill>
                          <a:latin typeface="Arial"/>
                        </a:rPr>
                        <a:t>Utiles de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67.80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0" i="0" u="none" strike="noStrike" dirty="0">
                          <a:solidFill>
                            <a:srgbClr val="000000"/>
                          </a:solidFill>
                          <a:latin typeface="Arial"/>
                        </a:rPr>
                        <a:t>Utiles de Aseo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20.60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s-ES" sz="1400" b="1" i="0" u="none" strike="noStrike">
                          <a:solidFill>
                            <a:srgbClr val="000000"/>
                          </a:solidFill>
                          <a:latin typeface="Arial"/>
                        </a:rPr>
                        <a:t>Total de Inversión de Gastos Varios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Arial"/>
                        </a:rPr>
                        <a:t>                  88.40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n-US" sz="1400" b="1" i="0" u="sng" strike="noStrike">
                          <a:solidFill>
                            <a:srgbClr val="000000"/>
                          </a:solidFill>
                          <a:latin typeface="Arial"/>
                        </a:rPr>
                        <a:t>III.   Capital de Trabajo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61">
                <a:tc>
                  <a:txBody>
                    <a:bodyPr/>
                    <a:lstStyle/>
                    <a:p>
                      <a:pPr algn="l" fontAlgn="b"/>
                      <a:r>
                        <a:rPr lang="es-ES" sz="1400" b="1" i="0" u="none" strike="noStrike">
                          <a:solidFill>
                            <a:srgbClr val="000000"/>
                          </a:solidFill>
                          <a:latin typeface="Arial"/>
                        </a:rPr>
                        <a:t>Total de Inversión de Capital de Trabajo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Arial"/>
                        </a:rPr>
                        <a:t>           22,394.56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6461">
                <a:tc>
                  <a:txBody>
                    <a:bodyPr/>
                    <a:lstStyle/>
                    <a:p>
                      <a:pPr algn="ctr" fontAlgn="b"/>
                      <a:r>
                        <a:rPr lang="en-US" sz="1400" b="1" i="0" u="none" strike="noStrike" dirty="0">
                          <a:solidFill>
                            <a:srgbClr val="000000"/>
                          </a:solidFill>
                          <a:latin typeface="Arial"/>
                        </a:rPr>
                        <a:t>INVERSION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Arial"/>
                        </a:rPr>
                        <a:t> $        57,747.09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3 Título"/>
          <p:cNvSpPr>
            <a:spLocks noGrp="1"/>
          </p:cNvSpPr>
          <p:nvPr>
            <p:ph type="title"/>
          </p:nvPr>
        </p:nvSpPr>
        <p:spPr>
          <a:xfrm>
            <a:off x="1285875" y="274638"/>
            <a:ext cx="7643813" cy="1143000"/>
          </a:xfrm>
        </p:spPr>
        <p:txBody>
          <a:bodyPr/>
          <a:lstStyle/>
          <a:p>
            <a:pPr eaLnBrk="1" hangingPunct="1">
              <a:defRPr/>
            </a:pPr>
            <a:r>
              <a:rPr lang="es-ES" sz="4400" b="1" dirty="0" smtClean="0">
                <a:effectLst>
                  <a:outerShdw blurRad="38100" dist="38100" dir="2700000" algn="tl">
                    <a:srgbClr val="C0C0C0"/>
                  </a:outerShdw>
                </a:effectLst>
              </a:rPr>
              <a:t>COSTOS</a:t>
            </a:r>
            <a:endParaRPr lang="es-ES" b="1" dirty="0"/>
          </a:p>
        </p:txBody>
      </p:sp>
      <p:sp>
        <p:nvSpPr>
          <p:cNvPr id="19461" name="7 Marcador de contenido"/>
          <p:cNvSpPr>
            <a:spLocks noGrp="1"/>
          </p:cNvSpPr>
          <p:nvPr>
            <p:ph idx="1"/>
          </p:nvPr>
        </p:nvSpPr>
        <p:spPr>
          <a:xfrm>
            <a:off x="1143000" y="1357313"/>
            <a:ext cx="7643813" cy="1052512"/>
          </a:xfrm>
        </p:spPr>
        <p:txBody>
          <a:bodyPr/>
          <a:lstStyle/>
          <a:p>
            <a:pPr eaLnBrk="1" hangingPunct="1">
              <a:lnSpc>
                <a:spcPct val="90000"/>
              </a:lnSpc>
              <a:buFont typeface="Wingdings 2" pitchFamily="18" charset="2"/>
              <a:buNone/>
            </a:pPr>
            <a:r>
              <a:rPr lang="es-EC" sz="1800" b="1" smtClean="0">
                <a:solidFill>
                  <a:srgbClr val="996633"/>
                </a:solidFill>
                <a:latin typeface="Arial" charset="0"/>
                <a:cs typeface="Arial" charset="0"/>
              </a:rPr>
              <a:t>Costos Fijos:</a:t>
            </a:r>
          </a:p>
          <a:p>
            <a:pPr eaLnBrk="1" hangingPunct="1"/>
            <a:r>
              <a:rPr lang="es-EC" sz="1800" smtClean="0">
                <a:latin typeface="Arial" charset="0"/>
                <a:cs typeface="Arial" charset="0"/>
              </a:rPr>
              <a:t>Los costos fijos en los que se incurrirá para operar tendrán incrementos de manera anual:</a:t>
            </a:r>
          </a:p>
        </p:txBody>
      </p:sp>
      <p:sp>
        <p:nvSpPr>
          <p:cNvPr id="19462" name="7 Marcador de contenido"/>
          <p:cNvSpPr txBox="1">
            <a:spLocks/>
          </p:cNvSpPr>
          <p:nvPr/>
        </p:nvSpPr>
        <p:spPr bwMode="auto">
          <a:xfrm>
            <a:off x="1285875" y="4500563"/>
            <a:ext cx="7643813" cy="1195387"/>
          </a:xfrm>
          <a:prstGeom prst="rect">
            <a:avLst/>
          </a:prstGeom>
          <a:noFill/>
          <a:ln w="9525">
            <a:noFill/>
            <a:miter lim="800000"/>
            <a:headEnd/>
            <a:tailEnd/>
          </a:ln>
        </p:spPr>
        <p:txBody>
          <a:bodyPr/>
          <a:lstStyle/>
          <a:p>
            <a:pPr marL="365125" indent="-282575">
              <a:lnSpc>
                <a:spcPct val="90000"/>
              </a:lnSpc>
              <a:spcBef>
                <a:spcPts val="600"/>
              </a:spcBef>
              <a:buClr>
                <a:schemeClr val="accent1"/>
              </a:buClr>
              <a:buSzPct val="80000"/>
              <a:buFont typeface="Wingdings 2" pitchFamily="18" charset="2"/>
              <a:buNone/>
            </a:pPr>
            <a:r>
              <a:rPr lang="es-EC" b="1">
                <a:solidFill>
                  <a:srgbClr val="996633"/>
                </a:solidFill>
                <a:cs typeface="Arial" charset="0"/>
              </a:rPr>
              <a:t>Costo Variable:</a:t>
            </a:r>
          </a:p>
          <a:p>
            <a:pPr marL="365125" indent="-282575">
              <a:spcBef>
                <a:spcPts val="600"/>
              </a:spcBef>
              <a:buClr>
                <a:schemeClr val="accent1"/>
              </a:buClr>
              <a:buSzPct val="80000"/>
              <a:buFont typeface="Wingdings 2" pitchFamily="18" charset="2"/>
              <a:buChar char=""/>
            </a:pPr>
            <a:r>
              <a:rPr lang="es-EC">
                <a:cs typeface="Arial" charset="0"/>
              </a:rPr>
              <a:t>El costo de ventas en los tres rubros (provisiones, repuestos y asesoría técnica) es del 52% </a:t>
            </a:r>
            <a:endParaRPr lang="es-ES" sz="2000">
              <a:cs typeface="Arial" charset="0"/>
            </a:endParaRPr>
          </a:p>
        </p:txBody>
      </p:sp>
      <p:graphicFrame>
        <p:nvGraphicFramePr>
          <p:cNvPr id="9" name="8 Tabla"/>
          <p:cNvGraphicFramePr>
            <a:graphicFrameLocks noGrp="1"/>
          </p:cNvGraphicFramePr>
          <p:nvPr/>
        </p:nvGraphicFramePr>
        <p:xfrm>
          <a:off x="1524000" y="2532063"/>
          <a:ext cx="6977063" cy="1978025"/>
        </p:xfrm>
        <a:graphic>
          <a:graphicData uri="http://schemas.openxmlformats.org/drawingml/2006/table">
            <a:tbl>
              <a:tblPr/>
              <a:tblGrid>
                <a:gridCol w="3235127"/>
                <a:gridCol w="2361642"/>
                <a:gridCol w="1380321"/>
              </a:tblGrid>
              <a:tr h="199412">
                <a:tc>
                  <a:txBody>
                    <a:bodyPr/>
                    <a:lstStyle/>
                    <a:p>
                      <a:pPr algn="ctr" fontAlgn="b"/>
                      <a:r>
                        <a:rPr lang="en-US" sz="1600" b="1" i="0" u="none" strike="noStrike" dirty="0">
                          <a:solidFill>
                            <a:srgbClr val="FFFFFF"/>
                          </a:solidFill>
                          <a:latin typeface="Arial"/>
                        </a:rPr>
                        <a:t>INCREMENTO ANUAL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600" b="1" i="0" u="none" strike="noStrike">
                          <a:solidFill>
                            <a:srgbClr val="FFFFFF"/>
                          </a:solidFill>
                          <a:latin typeface="Arial"/>
                        </a:rPr>
                        <a:t>COSTOS FIJOS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600" b="1" i="0" u="none" strike="noStrike">
                          <a:solidFill>
                            <a:srgbClr val="FFFFFF"/>
                          </a:solidFill>
                          <a:latin typeface="Arial"/>
                        </a:rPr>
                        <a:t>ANUAL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9264">
                <a:tc>
                  <a:txBody>
                    <a:bodyPr/>
                    <a:lstStyle/>
                    <a:p>
                      <a:pPr algn="ctr" fontAlgn="b"/>
                      <a:r>
                        <a:rPr lang="en-US" sz="1600" b="1"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latin typeface="Calibri"/>
                        </a:rPr>
                        <a:t>Sueldos y salarios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67,338.84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64">
                <a:tc>
                  <a:txBody>
                    <a:bodyPr/>
                    <a:lstStyle/>
                    <a:p>
                      <a:pPr algn="ctr" fontAlgn="b"/>
                      <a:r>
                        <a:rPr lang="en-US" sz="1600" b="1"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Calibri"/>
                        </a:rPr>
                        <a:t>Servicios Básicos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6,900.00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64">
                <a:tc>
                  <a:txBody>
                    <a:bodyPr/>
                    <a:lstStyle/>
                    <a:p>
                      <a:pPr algn="ctr" fontAlgn="b"/>
                      <a:r>
                        <a:rPr lang="en-US" sz="1600" b="1"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Calibri"/>
                        </a:rPr>
                        <a:t>Administrativos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4,989.25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64">
                <a:tc>
                  <a:txBody>
                    <a:bodyPr/>
                    <a:lstStyle/>
                    <a:p>
                      <a:pPr algn="ctr" fontAlgn="b"/>
                      <a:r>
                        <a:rPr lang="en-US" sz="1600" b="1"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Calibri"/>
                        </a:rPr>
                        <a:t>Alquiler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4,800.00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335">
                <a:tc>
                  <a:txBody>
                    <a:bodyPr/>
                    <a:lstStyle/>
                    <a:p>
                      <a:pPr algn="l" fontAlgn="b"/>
                      <a:r>
                        <a:rPr lang="en-US" sz="1600" b="1" i="0" u="none" strike="noStrike">
                          <a:solidFill>
                            <a:srgbClr val="000000"/>
                          </a:solidFill>
                          <a:latin typeface="Calibri"/>
                        </a:rPr>
                        <a:t>supeditado al incremento de ventas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600" b="1" i="0" u="none" strike="noStrike" dirty="0">
                          <a:solidFill>
                            <a:srgbClr val="000000"/>
                          </a:solidFill>
                          <a:latin typeface="Calibri"/>
                        </a:rPr>
                        <a:t>Suministros de Oficina y Limpieza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1,060.80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64">
                <a:tc>
                  <a:txBody>
                    <a:bodyPr/>
                    <a:lstStyle/>
                    <a:p>
                      <a:pPr algn="l" fontAlgn="b"/>
                      <a:endParaRPr lang="en-US" sz="1600" b="0" i="0" u="none" strike="noStrike">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latin typeface="Calibri"/>
                        </a:rPr>
                        <a:t>Total de costos fijos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     85,088.89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nvGraphicFramePr>
        <p:xfrm>
          <a:off x="2928938" y="5643563"/>
          <a:ext cx="5072062" cy="928687"/>
        </p:xfrm>
        <a:graphic>
          <a:graphicData uri="http://schemas.openxmlformats.org/drawingml/2006/table">
            <a:tbl>
              <a:tblPr/>
              <a:tblGrid>
                <a:gridCol w="4436237"/>
                <a:gridCol w="635861"/>
              </a:tblGrid>
              <a:tr h="412754">
                <a:tc gridSpan="2">
                  <a:txBody>
                    <a:bodyPr/>
                    <a:lstStyle/>
                    <a:p>
                      <a:pPr algn="ctr" fontAlgn="b"/>
                      <a:r>
                        <a:rPr lang="en-US" sz="1100" b="1" i="0" u="none" strike="noStrike" dirty="0">
                          <a:solidFill>
                            <a:srgbClr val="FFFFFF"/>
                          </a:solidFill>
                          <a:latin typeface="Arial"/>
                        </a:rPr>
                        <a:t>COSTO VARIABLE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r>
              <a:tr h="515940">
                <a:tc>
                  <a:txBody>
                    <a:bodyPr/>
                    <a:lstStyle/>
                    <a:p>
                      <a:pPr algn="l" fontAlgn="b"/>
                      <a:r>
                        <a:rPr lang="en-US" sz="2000" b="1" i="0" u="none" strike="noStrike" dirty="0" err="1">
                          <a:solidFill>
                            <a:srgbClr val="000000"/>
                          </a:solidFill>
                          <a:latin typeface="Calibri"/>
                        </a:rPr>
                        <a:t>Costo</a:t>
                      </a:r>
                      <a:r>
                        <a:rPr lang="en-US" sz="2000" b="1" i="0" u="none" strike="noStrike" dirty="0">
                          <a:solidFill>
                            <a:srgbClr val="000000"/>
                          </a:solidFill>
                          <a:latin typeface="Calibri"/>
                        </a:rPr>
                        <a:t> de </a:t>
                      </a:r>
                      <a:r>
                        <a:rPr lang="en-US" sz="2000" b="1" i="0" u="none" strike="noStrike" dirty="0" err="1">
                          <a:solidFill>
                            <a:srgbClr val="000000"/>
                          </a:solidFill>
                          <a:latin typeface="Calibri"/>
                        </a:rPr>
                        <a:t>venta</a:t>
                      </a:r>
                      <a:endParaRPr lang="en-US" sz="2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rgbClr val="000000"/>
                          </a:solidFill>
                          <a:latin typeface="Calibri"/>
                        </a:rPr>
                        <a:t>   52</a:t>
                      </a:r>
                      <a:r>
                        <a:rPr lang="en-US" sz="2000" b="1"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ppt_x"/>
                                          </p:val>
                                        </p:tav>
                                        <p:tav tm="100000">
                                          <p:val>
                                            <p:strVal val="#ppt_x"/>
                                          </p:val>
                                        </p:tav>
                                      </p:tavLst>
                                    </p:anim>
                                    <p:anim calcmode="lin" valueType="num">
                                      <p:cBhvr additive="base">
                                        <p:cTn id="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500" fill="hold"/>
                                        <p:tgtEl>
                                          <p:spTgt spid="19462"/>
                                        </p:tgtEl>
                                        <p:attrNameLst>
                                          <p:attrName>ppt_x</p:attrName>
                                        </p:attrNameLst>
                                      </p:cBhvr>
                                      <p:tavLst>
                                        <p:tav tm="0">
                                          <p:val>
                                            <p:strVal val="#ppt_x"/>
                                          </p:val>
                                        </p:tav>
                                        <p:tav tm="100000">
                                          <p:val>
                                            <p:strVal val="#ppt_x"/>
                                          </p:val>
                                        </p:tav>
                                      </p:tavLst>
                                    </p:anim>
                                    <p:anim calcmode="lin" valueType="num">
                                      <p:cBhvr additive="base">
                                        <p:cTn id="14"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5" y="274638"/>
            <a:ext cx="8786813" cy="939800"/>
          </a:xfrm>
        </p:spPr>
        <p:txBody>
          <a:bodyPr/>
          <a:lstStyle/>
          <a:p>
            <a:pPr>
              <a:defRPr/>
            </a:pPr>
            <a:r>
              <a:rPr lang="es-ES" b="1" dirty="0" smtClean="0"/>
              <a:t>CAPITAL DE  TRABAJO</a:t>
            </a:r>
            <a:endParaRPr lang="es-ES" b="1" dirty="0"/>
          </a:p>
        </p:txBody>
      </p:sp>
      <p:sp>
        <p:nvSpPr>
          <p:cNvPr id="43011" name="2 Marcador de contenido"/>
          <p:cNvSpPr>
            <a:spLocks noGrp="1"/>
          </p:cNvSpPr>
          <p:nvPr>
            <p:ph idx="1"/>
          </p:nvPr>
        </p:nvSpPr>
        <p:spPr>
          <a:xfrm>
            <a:off x="1285875" y="1447800"/>
            <a:ext cx="7643813" cy="552450"/>
          </a:xfrm>
        </p:spPr>
        <p:txBody>
          <a:bodyPr/>
          <a:lstStyle/>
          <a:p>
            <a:pPr>
              <a:buFont typeface="Wingdings 2" pitchFamily="18" charset="2"/>
              <a:buNone/>
            </a:pPr>
            <a:r>
              <a:rPr lang="es-ES" b="1" smtClean="0">
                <a:latin typeface="Arial" charset="0"/>
                <a:cs typeface="Arial" charset="0"/>
              </a:rPr>
              <a:t>MÉTODO DÉFICIT MÁXIMO ACUMULADO</a:t>
            </a:r>
            <a:endParaRPr lang="es-ES" smtClean="0">
              <a:latin typeface="Arial" charset="0"/>
              <a:cs typeface="Arial" charset="0"/>
            </a:endParaRPr>
          </a:p>
          <a:p>
            <a:endParaRPr lang="es-ES" smtClean="0">
              <a:latin typeface="Arial" charset="0"/>
              <a:cs typeface="Arial" charset="0"/>
            </a:endParaRPr>
          </a:p>
        </p:txBody>
      </p:sp>
      <p:graphicFrame>
        <p:nvGraphicFramePr>
          <p:cNvPr id="4" name="3 Tabla"/>
          <p:cNvGraphicFramePr>
            <a:graphicFrameLocks noGrp="1"/>
          </p:cNvGraphicFramePr>
          <p:nvPr/>
        </p:nvGraphicFramePr>
        <p:xfrm>
          <a:off x="214313" y="1785938"/>
          <a:ext cx="8715375" cy="4786312"/>
        </p:xfrm>
        <a:graphic>
          <a:graphicData uri="http://schemas.openxmlformats.org/drawingml/2006/table">
            <a:tbl>
              <a:tblPr/>
              <a:tblGrid>
                <a:gridCol w="1531700"/>
                <a:gridCol w="672071"/>
                <a:gridCol w="625183"/>
                <a:gridCol w="586108"/>
                <a:gridCol w="672071"/>
                <a:gridCol w="601739"/>
                <a:gridCol w="627138"/>
                <a:gridCol w="586108"/>
                <a:gridCol w="586108"/>
                <a:gridCol w="586108"/>
                <a:gridCol w="586108"/>
                <a:gridCol w="586108"/>
                <a:gridCol w="468885"/>
              </a:tblGrid>
              <a:tr h="400782">
                <a:tc>
                  <a:txBody>
                    <a:bodyPr/>
                    <a:lstStyle/>
                    <a:p>
                      <a:pPr algn="l" fontAlgn="b"/>
                      <a:r>
                        <a:rPr lang="es-ES" sz="1000" b="1" i="0" u="none" strike="noStrike" dirty="0">
                          <a:solidFill>
                            <a:srgbClr val="000000"/>
                          </a:solidFill>
                          <a:latin typeface="Calibri"/>
                        </a:rPr>
                        <a:t>CAPITAL DE TRABAJO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endParaRPr lang="es-ES" sz="10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dirty="0">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dirty="0">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dirty="0">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1" i="0" u="none" strike="noStrike" dirty="0">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308294">
                <a:tc>
                  <a:txBody>
                    <a:bodyPr/>
                    <a:lstStyle/>
                    <a:p>
                      <a:pPr algn="l" fontAlgn="b"/>
                      <a:r>
                        <a:rPr lang="es-ES" sz="10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fontAlgn="b"/>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08294">
                <a:tc>
                  <a:txBody>
                    <a:bodyPr/>
                    <a:lstStyle/>
                    <a:p>
                      <a:pPr algn="l" fontAlgn="b"/>
                      <a:r>
                        <a:rPr lang="es-ES" sz="10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dirty="0">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dirty="0">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dirty="0">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dirty="0">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dirty="0">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s-ES" sz="1000" b="1"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dirty="0">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dirty="0">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s-ES" sz="1000" b="1"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22260">
                <a:tc>
                  <a:txBody>
                    <a:bodyPr/>
                    <a:lstStyle/>
                    <a:p>
                      <a:pPr algn="ctr" fontAlgn="b"/>
                      <a:r>
                        <a:rPr lang="es-ES" sz="10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dirty="0">
                          <a:solidFill>
                            <a:srgbClr val="000000"/>
                          </a:solidFill>
                          <a:latin typeface="Calibri"/>
                        </a:rPr>
                        <a:t>Enero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a:solidFill>
                            <a:srgbClr val="000000"/>
                          </a:solidFill>
                          <a:latin typeface="Calibri"/>
                        </a:rPr>
                        <a:t>Febrero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a:solidFill>
                            <a:srgbClr val="000000"/>
                          </a:solidFill>
                          <a:latin typeface="Calibri"/>
                        </a:rPr>
                        <a:t>Marzo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a:solidFill>
                            <a:srgbClr val="000000"/>
                          </a:solidFill>
                          <a:latin typeface="Calibri"/>
                        </a:rPr>
                        <a:t>Abril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a:solidFill>
                            <a:srgbClr val="000000"/>
                          </a:solidFill>
                          <a:latin typeface="Calibri"/>
                        </a:rPr>
                        <a:t>Mayo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a:solidFill>
                            <a:srgbClr val="000000"/>
                          </a:solidFill>
                          <a:latin typeface="Calibri"/>
                        </a:rPr>
                        <a:t>Junio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dirty="0">
                          <a:solidFill>
                            <a:srgbClr val="000000"/>
                          </a:solidFill>
                          <a:latin typeface="Calibri"/>
                        </a:rPr>
                        <a:t>Julio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dirty="0">
                          <a:solidFill>
                            <a:srgbClr val="000000"/>
                          </a:solidFill>
                          <a:latin typeface="Calibri"/>
                        </a:rPr>
                        <a:t>Agosto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1000" b="1" i="0" u="none" strike="noStrike" dirty="0" err="1" smtClean="0">
                          <a:solidFill>
                            <a:srgbClr val="000000"/>
                          </a:solidFill>
                          <a:latin typeface="Calibri"/>
                        </a:rPr>
                        <a:t>Septi</a:t>
                      </a:r>
                      <a:r>
                        <a:rPr lang="es-ES" sz="1000" b="1" i="0" u="none" strike="noStrike" dirty="0" smtClean="0">
                          <a:solidFill>
                            <a:srgbClr val="000000"/>
                          </a:solidFill>
                          <a:latin typeface="Calibri"/>
                        </a:rPr>
                        <a:t>.</a:t>
                      </a:r>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a:solidFill>
                            <a:srgbClr val="000000"/>
                          </a:solidFill>
                          <a:latin typeface="Calibri"/>
                        </a:rPr>
                        <a:t>Octubre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dirty="0" smtClean="0">
                          <a:solidFill>
                            <a:srgbClr val="000000"/>
                          </a:solidFill>
                          <a:latin typeface="Calibri"/>
                        </a:rPr>
                        <a:t>Nov.</a:t>
                      </a:r>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0" u="none" strike="noStrike" dirty="0" smtClean="0">
                          <a:solidFill>
                            <a:srgbClr val="000000"/>
                          </a:solidFill>
                          <a:latin typeface="Calibri"/>
                        </a:rPr>
                        <a:t>Dic.</a:t>
                      </a:r>
                      <a:endParaRPr lang="es-ES"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94">
                <a:tc>
                  <a:txBody>
                    <a:bodyPr/>
                    <a:lstStyle/>
                    <a:p>
                      <a:pPr algn="l" fontAlgn="b"/>
                      <a:r>
                        <a:rPr lang="es-ES" sz="1000" b="1" i="0" u="none" strike="noStrike">
                          <a:solidFill>
                            <a:srgbClr val="000000"/>
                          </a:solidFill>
                          <a:latin typeface="Calibri"/>
                        </a:rPr>
                        <a:t>Ingresos mensual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6,825.00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7,800.00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10,920.00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9,750.00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9,945.00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10,335.00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10,530.00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13,260.00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900" b="0" i="0" u="none" strike="noStrike">
                          <a:solidFill>
                            <a:srgbClr val="000000"/>
                          </a:solidFill>
                          <a:latin typeface="Calibri"/>
                        </a:rPr>
                        <a:t>23,400.00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27,300.00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30,225.00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34,710.00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707">
                <a:tc>
                  <a:txBody>
                    <a:bodyPr/>
                    <a:lstStyle/>
                    <a:p>
                      <a:pPr algn="l" fontAlgn="b"/>
                      <a:r>
                        <a:rPr lang="es-ES" sz="1000" b="1" i="0" u="none" strike="noStrike">
                          <a:solidFill>
                            <a:srgbClr val="000000"/>
                          </a:solidFill>
                          <a:latin typeface="Calibri"/>
                        </a:rPr>
                        <a:t>Costo de Venta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3,549.00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4,056.00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5,678.40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5,070.00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5,171.40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5,374.20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5,475.60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6,895.20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900" b="0" i="0" u="none" strike="noStrike" dirty="0">
                          <a:solidFill>
                            <a:srgbClr val="000000"/>
                          </a:solidFill>
                          <a:latin typeface="Calibri"/>
                        </a:rPr>
                        <a:t>12,168.00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14,196.00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15,717.00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18,049.20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707">
                <a:tc>
                  <a:txBody>
                    <a:bodyPr/>
                    <a:lstStyle/>
                    <a:p>
                      <a:pPr algn="l" fontAlgn="b"/>
                      <a:r>
                        <a:rPr lang="es-ES" sz="1000" b="1" i="0" u="none" strike="noStrike">
                          <a:solidFill>
                            <a:srgbClr val="000000"/>
                          </a:solidFill>
                          <a:latin typeface="Calibri"/>
                        </a:rPr>
                        <a:t>Egresos Mensuales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11,110.22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11,617.22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13,239.62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12,631.22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12,732.62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12,935.42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13,036.82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14,456.42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900" b="0" i="0" u="none" strike="noStrike" dirty="0">
                          <a:solidFill>
                            <a:srgbClr val="000000"/>
                          </a:solidFill>
                          <a:latin typeface="Calibri"/>
                        </a:rPr>
                        <a:t>19,729.22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21,757.22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23,278.22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25,610.42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94">
                <a:tc>
                  <a:txBody>
                    <a:bodyPr/>
                    <a:lstStyle/>
                    <a:p>
                      <a:pPr algn="l" fontAlgn="b"/>
                      <a:r>
                        <a:rPr lang="es-ES" sz="10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s-ES"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94">
                <a:tc>
                  <a:txBody>
                    <a:bodyPr/>
                    <a:lstStyle/>
                    <a:p>
                      <a:pPr algn="l" fontAlgn="b"/>
                      <a:r>
                        <a:rPr lang="es-ES" sz="1000" b="1" i="0" u="none" strike="noStrike">
                          <a:solidFill>
                            <a:srgbClr val="000000"/>
                          </a:solidFill>
                          <a:latin typeface="Calibri"/>
                        </a:rPr>
                        <a:t>Sueldos y Salarios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900" b="0" i="0" u="none" strike="noStrike">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5,611.57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94">
                <a:tc>
                  <a:txBody>
                    <a:bodyPr/>
                    <a:lstStyle/>
                    <a:p>
                      <a:pPr algn="l" fontAlgn="b"/>
                      <a:r>
                        <a:rPr lang="es-ES" sz="1000" b="1" i="0" u="none" strike="noStrike">
                          <a:solidFill>
                            <a:srgbClr val="000000"/>
                          </a:solidFill>
                          <a:latin typeface="Calibri"/>
                        </a:rPr>
                        <a:t>Servicios Básicos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94">
                <a:tc>
                  <a:txBody>
                    <a:bodyPr/>
                    <a:lstStyle/>
                    <a:p>
                      <a:pPr algn="l" fontAlgn="b"/>
                      <a:r>
                        <a:rPr lang="es-ES" sz="1000" b="1" i="0" u="none" strike="noStrike">
                          <a:solidFill>
                            <a:srgbClr val="000000"/>
                          </a:solidFill>
                          <a:latin typeface="Calibri"/>
                        </a:rPr>
                        <a:t>Administrativos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900" b="0" i="0" u="none" strike="noStrike" dirty="0">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94">
                <a:tc>
                  <a:txBody>
                    <a:bodyPr/>
                    <a:lstStyle/>
                    <a:p>
                      <a:pPr algn="l" fontAlgn="b"/>
                      <a:r>
                        <a:rPr lang="es-ES" sz="1000" b="1" i="0" u="none" strike="noStrike">
                          <a:solidFill>
                            <a:srgbClr val="000000"/>
                          </a:solidFill>
                          <a:latin typeface="Calibri"/>
                        </a:rPr>
                        <a:t>Alquiler (oficina)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40">
                <a:tc>
                  <a:txBody>
                    <a:bodyPr/>
                    <a:lstStyle/>
                    <a:p>
                      <a:pPr algn="l" fontAlgn="b"/>
                      <a:r>
                        <a:rPr lang="es-ES" sz="1000" b="1" i="0" u="none" strike="noStrike">
                          <a:solidFill>
                            <a:srgbClr val="000000"/>
                          </a:solidFill>
                          <a:latin typeface="Calibri"/>
                        </a:rPr>
                        <a:t>Suministros de Oficina y Limpieza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900" b="0" i="0" u="none" strike="noStrike" dirty="0">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rgbClr val="000000"/>
                          </a:solidFill>
                          <a:latin typeface="Calibri"/>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94">
                <a:tc>
                  <a:txBody>
                    <a:bodyPr/>
                    <a:lstStyle/>
                    <a:p>
                      <a:pPr algn="l" fontAlgn="b"/>
                      <a:r>
                        <a:rPr lang="es-ES" sz="1000" b="1" i="0" u="none" strike="noStrike">
                          <a:solidFill>
                            <a:srgbClr val="000000"/>
                          </a:solidFill>
                          <a:latin typeface="Calibri"/>
                        </a:rPr>
                        <a:t>Saldo Mensual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Calibri"/>
                        </a:rPr>
                        <a:t>-4,285.22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Calibri"/>
                        </a:rPr>
                        <a:t>-3,817.22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Calibri"/>
                        </a:rPr>
                        <a:t>-2,319.62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Calibri"/>
                        </a:rPr>
                        <a:t>-2,881.22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Calibri"/>
                        </a:rPr>
                        <a:t>-2,787.62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Calibri"/>
                        </a:rPr>
                        <a:t>-2,600.42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Calibri"/>
                        </a:rPr>
                        <a:t>-2,506.82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dirty="0">
                          <a:solidFill>
                            <a:srgbClr val="000000"/>
                          </a:solidFill>
                          <a:latin typeface="Calibri"/>
                        </a:rPr>
                        <a:t>-1,196.42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900" b="1" i="0" u="none" strike="noStrike">
                          <a:solidFill>
                            <a:srgbClr val="000000"/>
                          </a:solidFill>
                          <a:latin typeface="Calibri"/>
                        </a:rPr>
                        <a:t>3,670.78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dirty="0">
                          <a:solidFill>
                            <a:srgbClr val="000000"/>
                          </a:solidFill>
                          <a:latin typeface="Calibri"/>
                        </a:rPr>
                        <a:t>5,542.78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Calibri"/>
                        </a:rPr>
                        <a:t>6,946.78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0" u="none" strike="noStrike" dirty="0">
                          <a:solidFill>
                            <a:srgbClr val="000000"/>
                          </a:solidFill>
                          <a:latin typeface="Calibri"/>
                        </a:rPr>
                        <a:t>9,099.58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707">
                <a:tc>
                  <a:txBody>
                    <a:bodyPr/>
                    <a:lstStyle/>
                    <a:p>
                      <a:pPr algn="l" fontAlgn="b"/>
                      <a:r>
                        <a:rPr lang="es-ES" sz="1000" b="1" i="0" u="none" strike="noStrike" dirty="0">
                          <a:solidFill>
                            <a:srgbClr val="000000"/>
                          </a:solidFill>
                          <a:latin typeface="Calibri"/>
                        </a:rPr>
                        <a:t>Saldo Acumulado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dirty="0">
                          <a:solidFill>
                            <a:srgbClr val="000000"/>
                          </a:solidFill>
                          <a:latin typeface="Calibri"/>
                        </a:rPr>
                        <a:t>-4,285.22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a:solidFill>
                            <a:srgbClr val="000000"/>
                          </a:solidFill>
                          <a:latin typeface="Calibri"/>
                        </a:rPr>
                        <a:t>-8,102.44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a:solidFill>
                            <a:srgbClr val="000000"/>
                          </a:solidFill>
                          <a:latin typeface="Calibri"/>
                        </a:rPr>
                        <a:t>-10,422.06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a:solidFill>
                            <a:srgbClr val="000000"/>
                          </a:solidFill>
                          <a:latin typeface="Calibri"/>
                        </a:rPr>
                        <a:t>-13,303.28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a:solidFill>
                            <a:srgbClr val="000000"/>
                          </a:solidFill>
                          <a:latin typeface="Calibri"/>
                        </a:rPr>
                        <a:t>-16,090.90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a:solidFill>
                            <a:srgbClr val="000000"/>
                          </a:solidFill>
                          <a:latin typeface="Calibri"/>
                        </a:rPr>
                        <a:t>-18,691.32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a:solidFill>
                            <a:srgbClr val="000000"/>
                          </a:solidFill>
                          <a:latin typeface="Calibri"/>
                        </a:rPr>
                        <a:t>-21,198.14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dirty="0">
                          <a:solidFill>
                            <a:srgbClr val="000000"/>
                          </a:solidFill>
                          <a:latin typeface="Calibri"/>
                        </a:rPr>
                        <a:t>-22,394.56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fontAlgn="b"/>
                      <a:r>
                        <a:rPr lang="es-ES" sz="1000" b="1" i="0" u="none" strike="noStrike">
                          <a:solidFill>
                            <a:srgbClr val="000000"/>
                          </a:solidFill>
                          <a:latin typeface="Calibri"/>
                        </a:rPr>
                        <a:t>-18,723.78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a:solidFill>
                            <a:srgbClr val="000000"/>
                          </a:solidFill>
                          <a:latin typeface="Calibri"/>
                        </a:rPr>
                        <a:t>-13,181.00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dirty="0">
                          <a:solidFill>
                            <a:srgbClr val="000000"/>
                          </a:solidFill>
                          <a:latin typeface="Calibri"/>
                        </a:rPr>
                        <a:t>-6,234.22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1" i="0" u="none" strike="noStrike" dirty="0">
                          <a:solidFill>
                            <a:srgbClr val="000000"/>
                          </a:solidFill>
                          <a:latin typeface="Calibri"/>
                        </a:rPr>
                        <a:t>2,865.36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3 Título"/>
          <p:cNvSpPr>
            <a:spLocks noGrp="1"/>
          </p:cNvSpPr>
          <p:nvPr>
            <p:ph type="title"/>
          </p:nvPr>
        </p:nvSpPr>
        <p:spPr>
          <a:xfrm>
            <a:off x="428625" y="285750"/>
            <a:ext cx="7643813" cy="1143000"/>
          </a:xfrm>
        </p:spPr>
        <p:txBody>
          <a:bodyPr/>
          <a:lstStyle/>
          <a:p>
            <a:pPr eaLnBrk="1" hangingPunct="1">
              <a:defRPr/>
            </a:pPr>
            <a:r>
              <a:rPr lang="es-ES" sz="4400" b="1" dirty="0" smtClean="0">
                <a:effectLst>
                  <a:outerShdw blurRad="38100" dist="38100" dir="2700000" algn="tl">
                    <a:srgbClr val="C0C0C0"/>
                  </a:outerShdw>
                </a:effectLst>
              </a:rPr>
              <a:t>INGRESOS</a:t>
            </a:r>
            <a:endParaRPr lang="es-ES" b="1" dirty="0"/>
          </a:p>
        </p:txBody>
      </p:sp>
      <p:sp>
        <p:nvSpPr>
          <p:cNvPr id="44035" name="7 Marcador de contenido"/>
          <p:cNvSpPr>
            <a:spLocks noGrp="1"/>
          </p:cNvSpPr>
          <p:nvPr>
            <p:ph idx="1"/>
          </p:nvPr>
        </p:nvSpPr>
        <p:spPr>
          <a:xfrm>
            <a:off x="428625" y="1500188"/>
            <a:ext cx="8286750" cy="4981575"/>
          </a:xfrm>
        </p:spPr>
        <p:txBody>
          <a:bodyPr/>
          <a:lstStyle/>
          <a:p>
            <a:pPr algn="just" eaLnBrk="1" hangingPunct="1">
              <a:spcBef>
                <a:spcPts val="1200"/>
              </a:spcBef>
            </a:pPr>
            <a:r>
              <a:rPr lang="es-EC" smtClean="0">
                <a:latin typeface="Arial" charset="0"/>
                <a:cs typeface="Arial" charset="0"/>
              </a:rPr>
              <a:t>Con un tráfico de embarcaciones de 2457 que corresponde al año 2008.</a:t>
            </a:r>
          </a:p>
          <a:p>
            <a:pPr algn="just" eaLnBrk="1" hangingPunct="1">
              <a:spcBef>
                <a:spcPts val="1200"/>
              </a:spcBef>
              <a:buFont typeface="Wingdings 2" pitchFamily="18" charset="2"/>
              <a:buNone/>
            </a:pPr>
            <a:r>
              <a:rPr lang="es-EC" b="1" smtClean="0">
                <a:latin typeface="Arial" charset="0"/>
                <a:cs typeface="Arial" charset="0"/>
              </a:rPr>
              <a:t> ESTE MERCADO DEMANDA ANUALMENTE:</a:t>
            </a:r>
          </a:p>
          <a:p>
            <a:pPr algn="just" eaLnBrk="1" hangingPunct="1">
              <a:spcBef>
                <a:spcPts val="1200"/>
              </a:spcBef>
            </a:pPr>
            <a:r>
              <a:rPr lang="es-EC" smtClean="0">
                <a:latin typeface="Arial" charset="0"/>
                <a:cs typeface="Arial" charset="0"/>
              </a:rPr>
              <a:t>En provisiones  </a:t>
            </a:r>
            <a:r>
              <a:rPr lang="en-US" smtClean="0">
                <a:latin typeface="Arial" charset="0"/>
                <a:cs typeface="Arial" charset="0"/>
              </a:rPr>
              <a:t>$1,500,000.</a:t>
            </a:r>
          </a:p>
          <a:p>
            <a:pPr algn="just" eaLnBrk="1" hangingPunct="1">
              <a:spcBef>
                <a:spcPts val="1200"/>
              </a:spcBef>
            </a:pPr>
            <a:r>
              <a:rPr lang="en-US" smtClean="0">
                <a:latin typeface="Arial" charset="0"/>
                <a:cs typeface="Arial" charset="0"/>
              </a:rPr>
              <a:t>En </a:t>
            </a:r>
            <a:r>
              <a:rPr lang="es-ES" smtClean="0">
                <a:latin typeface="Arial" charset="0"/>
                <a:cs typeface="Arial" charset="0"/>
              </a:rPr>
              <a:t>repuestos</a:t>
            </a:r>
            <a:r>
              <a:rPr lang="en-US" smtClean="0">
                <a:latin typeface="Arial" charset="0"/>
                <a:cs typeface="Arial" charset="0"/>
              </a:rPr>
              <a:t> $600,000.</a:t>
            </a:r>
          </a:p>
          <a:p>
            <a:pPr algn="just" eaLnBrk="1" hangingPunct="1">
              <a:spcBef>
                <a:spcPts val="1200"/>
              </a:spcBef>
            </a:pPr>
            <a:r>
              <a:rPr lang="en-US" smtClean="0">
                <a:latin typeface="Arial" charset="0"/>
                <a:cs typeface="Arial" charset="0"/>
              </a:rPr>
              <a:t>En </a:t>
            </a:r>
            <a:r>
              <a:rPr lang="es-ES" smtClean="0">
                <a:latin typeface="Arial" charset="0"/>
                <a:cs typeface="Arial" charset="0"/>
              </a:rPr>
              <a:t>asesoría</a:t>
            </a:r>
            <a:r>
              <a:rPr lang="en-US" smtClean="0">
                <a:latin typeface="Arial" charset="0"/>
                <a:cs typeface="Arial" charset="0"/>
              </a:rPr>
              <a:t> </a:t>
            </a:r>
            <a:r>
              <a:rPr lang="es-ES" smtClean="0">
                <a:latin typeface="Arial" charset="0"/>
                <a:cs typeface="Arial" charset="0"/>
              </a:rPr>
              <a:t>técnica</a:t>
            </a:r>
            <a:r>
              <a:rPr lang="en-US" smtClean="0">
                <a:latin typeface="Arial" charset="0"/>
                <a:cs typeface="Arial" charset="0"/>
              </a:rPr>
              <a:t> $300,000.</a:t>
            </a:r>
            <a:endParaRPr lang="es-EC" smtClean="0">
              <a:latin typeface="Arial" charset="0"/>
              <a:cs typeface="Arial" charset="0"/>
            </a:endParaRPr>
          </a:p>
          <a:p>
            <a:pPr algn="just" eaLnBrk="1" hangingPunct="1">
              <a:spcBef>
                <a:spcPts val="1200"/>
              </a:spcBef>
              <a:buFont typeface="Wingdings 2" pitchFamily="18" charset="2"/>
              <a:buNone/>
            </a:pPr>
            <a:r>
              <a:rPr lang="es-EC" b="1" smtClean="0">
                <a:latin typeface="Arial" charset="0"/>
                <a:cs typeface="Arial" charset="0"/>
              </a:rPr>
              <a:t> COMO RESULTADO DE LAS ENCUESTAS Y AL SEGMENTO DEL MERCADO AL QUE NOS DIRIGIMOS, SE ESTIMA QUE:</a:t>
            </a:r>
          </a:p>
          <a:p>
            <a:pPr algn="just" eaLnBrk="1" hangingPunct="1">
              <a:spcBef>
                <a:spcPts val="1200"/>
              </a:spcBef>
            </a:pPr>
            <a:r>
              <a:rPr lang="es-EC" smtClean="0">
                <a:latin typeface="Arial" charset="0"/>
                <a:cs typeface="Arial" charset="0"/>
              </a:rPr>
              <a:t>En provisiones al primer año abarquemos el 10% del mercado.</a:t>
            </a:r>
          </a:p>
          <a:p>
            <a:pPr algn="just" eaLnBrk="1" hangingPunct="1">
              <a:spcBef>
                <a:spcPts val="1200"/>
              </a:spcBef>
            </a:pPr>
            <a:r>
              <a:rPr lang="es-EC" smtClean="0">
                <a:latin typeface="Arial" charset="0"/>
                <a:cs typeface="Arial" charset="0"/>
              </a:rPr>
              <a:t>En repuestos y asesoría técnica un 5% del mercado.</a:t>
            </a:r>
          </a:p>
          <a:p>
            <a:pPr algn="just" eaLnBrk="1" hangingPunct="1">
              <a:spcBef>
                <a:spcPts val="1200"/>
              </a:spcBef>
            </a:pPr>
            <a:r>
              <a:rPr lang="es-EC" smtClean="0">
                <a:latin typeface="Arial" charset="0"/>
                <a:cs typeface="Arial" charset="0"/>
              </a:rPr>
              <a:t>Y con un aumento de la participación del mercado del 2% en relación al año anterior.</a:t>
            </a:r>
            <a:r>
              <a:rPr lang="es-EC" smtClean="0">
                <a:latin typeface="Arial" charset="0"/>
                <a:cs typeface="Arial" charset="0"/>
                <a:hlinkClick r:id="rId2" action="ppaction://hlinkfile"/>
              </a:rPr>
              <a:t>..\TESIS\INGRESOS.xls</a:t>
            </a:r>
            <a:endParaRPr lang="es-EC"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74638"/>
            <a:ext cx="7643813" cy="1143000"/>
          </a:xfrm>
        </p:spPr>
        <p:txBody>
          <a:bodyPr/>
          <a:lstStyle/>
          <a:p>
            <a:pPr>
              <a:defRPr/>
            </a:pPr>
            <a:r>
              <a:rPr lang="es-ES" dirty="0" smtClean="0"/>
              <a:t>CALCULO DEL </a:t>
            </a:r>
            <a:r>
              <a:rPr lang="es-ES" b="1" dirty="0" smtClean="0"/>
              <a:t>(β) </a:t>
            </a:r>
            <a:r>
              <a:rPr lang="es-ES" dirty="0" smtClean="0"/>
              <a:t>DE LA EMPRESA</a:t>
            </a:r>
            <a:endParaRPr lang="es-ES" dirty="0"/>
          </a:p>
        </p:txBody>
      </p:sp>
      <p:graphicFrame>
        <p:nvGraphicFramePr>
          <p:cNvPr id="1026" name="Object 2"/>
          <p:cNvGraphicFramePr>
            <a:graphicFrameLocks noChangeAspect="1"/>
          </p:cNvGraphicFramePr>
          <p:nvPr/>
        </p:nvGraphicFramePr>
        <p:xfrm>
          <a:off x="2786063" y="1714500"/>
          <a:ext cx="3429000" cy="736600"/>
        </p:xfrm>
        <a:graphic>
          <a:graphicData uri="http://schemas.openxmlformats.org/presentationml/2006/ole">
            <p:oleObj spid="_x0000_s1026" name="Ecuación" r:id="rId3" imgW="2717640" imgH="583920" progId="Equation.3">
              <p:embed/>
            </p:oleObj>
          </a:graphicData>
        </a:graphic>
      </p:graphicFrame>
      <p:graphicFrame>
        <p:nvGraphicFramePr>
          <p:cNvPr id="6" name="5 Tabla"/>
          <p:cNvGraphicFramePr>
            <a:graphicFrameLocks noGrp="1"/>
          </p:cNvGraphicFramePr>
          <p:nvPr/>
        </p:nvGraphicFramePr>
        <p:xfrm>
          <a:off x="1714500" y="2571750"/>
          <a:ext cx="6215063" cy="1785938"/>
        </p:xfrm>
        <a:graphic>
          <a:graphicData uri="http://schemas.openxmlformats.org/drawingml/2006/table">
            <a:tbl>
              <a:tblPr/>
              <a:tblGrid>
                <a:gridCol w="2422540"/>
                <a:gridCol w="870232"/>
                <a:gridCol w="979012"/>
                <a:gridCol w="717353"/>
                <a:gridCol w="740873"/>
                <a:gridCol w="485095"/>
              </a:tblGrid>
              <a:tr h="391441">
                <a:tc>
                  <a:txBody>
                    <a:bodyPr/>
                    <a:lstStyle/>
                    <a:p>
                      <a:pPr algn="l" fontAlgn="b"/>
                      <a:r>
                        <a:rPr lang="es-MX" sz="1100" b="1" i="0" u="none" strike="noStrike" dirty="0">
                          <a:solidFill>
                            <a:srgbClr val="000000"/>
                          </a:solidFill>
                          <a:latin typeface="Arial"/>
                        </a:rPr>
                        <a:t>Description</a:t>
                      </a:r>
                      <a:endParaRPr lang="es-ES" sz="11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100" b="1" i="0" u="none" strike="noStrike" dirty="0">
                          <a:solidFill>
                            <a:srgbClr val="000000"/>
                          </a:solidFill>
                          <a:latin typeface="Arial"/>
                        </a:rPr>
                        <a:t>Beta</a:t>
                      </a:r>
                      <a:endParaRPr lang="es-ES" sz="11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100" b="1" i="0" u="none" strike="noStrike" dirty="0">
                          <a:solidFill>
                            <a:srgbClr val="000000"/>
                          </a:solidFill>
                          <a:latin typeface="Arial"/>
                        </a:rPr>
                        <a:t>Market Cap</a:t>
                      </a:r>
                      <a:endParaRPr lang="es-ES" sz="11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100" b="1" i="0" u="none" strike="noStrike">
                          <a:solidFill>
                            <a:srgbClr val="000000"/>
                          </a:solidFill>
                          <a:latin typeface="Arial"/>
                        </a:rPr>
                        <a:t>Debt to Equity</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100" b="1" i="0" u="none" strike="noStrike">
                          <a:solidFill>
                            <a:srgbClr val="000000"/>
                          </a:solidFill>
                          <a:latin typeface="Arial"/>
                        </a:rPr>
                        <a:t>Tc</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100" b="1" i="0" u="none" strike="noStrike">
                          <a:solidFill>
                            <a:srgbClr val="000000"/>
                          </a:solidFill>
                          <a:latin typeface="Arial"/>
                        </a:rPr>
                        <a:t>Pesos</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256883">
                <a:tc>
                  <a:txBody>
                    <a:bodyPr/>
                    <a:lstStyle/>
                    <a:p>
                      <a:pPr algn="l" fontAlgn="b"/>
                      <a:r>
                        <a:rPr lang="es-MX" sz="1100" b="1" i="0" u="none" strike="noStrike">
                          <a:solidFill>
                            <a:srgbClr val="000000"/>
                          </a:solidFill>
                          <a:latin typeface="Arial"/>
                        </a:rPr>
                        <a:t>Services</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s-E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Arial"/>
                        </a:rPr>
                        <a:t>2912.07B</a:t>
                      </a:r>
                      <a:endParaRPr lang="es-ES" sz="11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Arial"/>
                        </a:rPr>
                        <a:t>1.784</a:t>
                      </a:r>
                      <a:endParaRPr lang="es-ES" sz="11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883">
                <a:tc>
                  <a:txBody>
                    <a:bodyPr/>
                    <a:lstStyle/>
                    <a:p>
                      <a:pPr algn="l" fontAlgn="b"/>
                      <a:r>
                        <a:rPr lang="es-MX" sz="1100" b="1" i="0" u="none" strike="noStrike">
                          <a:solidFill>
                            <a:srgbClr val="000000"/>
                          </a:solidFill>
                          <a:latin typeface="Arial"/>
                        </a:rPr>
                        <a:t>MARINE</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s-E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1" i="0" u="none" strike="noStrike">
                          <a:solidFill>
                            <a:srgbClr val="000000"/>
                          </a:solidFill>
                          <a:latin typeface="Arial"/>
                        </a:rPr>
                        <a:t>9.25B</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Arial"/>
                        </a:rPr>
                        <a:t>0.317</a:t>
                      </a:r>
                      <a:endParaRPr lang="es-ES" sz="11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86">
                <a:tc>
                  <a:txBody>
                    <a:bodyPr/>
                    <a:lstStyle/>
                    <a:p>
                      <a:pPr algn="l" fontAlgn="b"/>
                      <a:r>
                        <a:rPr lang="es-MX" sz="1100" b="1" i="0" u="none" strike="noStrike">
                          <a:solidFill>
                            <a:srgbClr val="000000"/>
                          </a:solidFill>
                          <a:latin typeface="Arial"/>
                        </a:rPr>
                        <a:t>TRMA</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100" b="0" i="0" u="none" strike="noStrike">
                          <a:solidFill>
                            <a:srgbClr val="000000"/>
                          </a:solidFill>
                          <a:latin typeface="Arial"/>
                        </a:rPr>
                        <a:t>0.82</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13.78</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latin typeface="Arial"/>
                        </a:rPr>
                        <a:t>0.944</a:t>
                      </a:r>
                      <a:endParaRPr lang="es-ES" sz="11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latin typeface="Arial"/>
                        </a:rPr>
                        <a:t>47.72%</a:t>
                      </a:r>
                      <a:endParaRPr lang="es-ES" sz="11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0.15%</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86">
                <a:tc>
                  <a:txBody>
                    <a:bodyPr/>
                    <a:lstStyle/>
                    <a:p>
                      <a:pPr algn="l" fontAlgn="b"/>
                      <a:r>
                        <a:rPr lang="es-MX" sz="1100" b="1" i="0" u="none" strike="noStrike">
                          <a:solidFill>
                            <a:srgbClr val="000000"/>
                          </a:solidFill>
                          <a:latin typeface="Arial"/>
                        </a:rPr>
                        <a:t>MPX</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100" b="0" i="0" u="none" strike="noStrike">
                          <a:solidFill>
                            <a:srgbClr val="000000"/>
                          </a:solidFill>
                          <a:latin typeface="Arial"/>
                        </a:rPr>
                        <a:t>0.81</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6830</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0.185</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latin typeface="Arial"/>
                        </a:rPr>
                        <a:t>38.22%</a:t>
                      </a:r>
                      <a:endParaRPr lang="es-ES" sz="11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73.84%</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86">
                <a:tc>
                  <a:txBody>
                    <a:bodyPr/>
                    <a:lstStyle/>
                    <a:p>
                      <a:pPr algn="l" fontAlgn="b"/>
                      <a:r>
                        <a:rPr lang="es-MX" sz="1100" b="1" i="0" u="none" strike="noStrike">
                          <a:solidFill>
                            <a:srgbClr val="000000"/>
                          </a:solidFill>
                          <a:latin typeface="Arial"/>
                        </a:rPr>
                        <a:t>NGF.BE</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100" b="0" i="0" u="none" strike="noStrike">
                          <a:solidFill>
                            <a:srgbClr val="000000"/>
                          </a:solidFill>
                          <a:latin typeface="Arial"/>
                        </a:rPr>
                        <a:t>0.81</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2400</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0.689</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latin typeface="Arial"/>
                        </a:rPr>
                        <a:t>39.47%</a:t>
                      </a:r>
                      <a:endParaRPr lang="es-ES" sz="11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25.95%</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86">
                <a:tc>
                  <a:txBody>
                    <a:bodyPr/>
                    <a:lstStyle/>
                    <a:p>
                      <a:pPr algn="l" fontAlgn="b"/>
                      <a:r>
                        <a:rPr lang="es-MX" sz="1100" b="1" i="0" u="none" strike="noStrike">
                          <a:solidFill>
                            <a:srgbClr val="000000"/>
                          </a:solidFill>
                          <a:latin typeface="Arial"/>
                        </a:rPr>
                        <a:t>ORN</a:t>
                      </a:r>
                      <a:endParaRPr lang="es-E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s-MX" sz="1100" b="0" i="0" u="none" strike="noStrike">
                          <a:solidFill>
                            <a:srgbClr val="000000"/>
                          </a:solidFill>
                          <a:latin typeface="Arial"/>
                        </a:rPr>
                        <a:t>0.82</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6.43</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Arial"/>
                        </a:rPr>
                        <a:t>0.557</a:t>
                      </a:r>
                      <a:endParaRPr lang="es-E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latin typeface="Arial"/>
                        </a:rPr>
                        <a:t>0.00%</a:t>
                      </a:r>
                      <a:endParaRPr lang="es-ES" sz="11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latin typeface="Arial"/>
                        </a:rPr>
                        <a:t>0.07%</a:t>
                      </a:r>
                      <a:endParaRPr lang="es-ES" sz="11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1714500" y="4572000"/>
          <a:ext cx="4071938" cy="1714500"/>
        </p:xfrm>
        <a:graphic>
          <a:graphicData uri="http://schemas.openxmlformats.org/drawingml/2006/table">
            <a:tbl>
              <a:tblPr/>
              <a:tblGrid>
                <a:gridCol w="2995804"/>
                <a:gridCol w="1076162"/>
              </a:tblGrid>
              <a:tr h="183903">
                <a:tc>
                  <a:txBody>
                    <a:bodyPr/>
                    <a:lstStyle/>
                    <a:p>
                      <a:pPr algn="just" fontAlgn="b"/>
                      <a:r>
                        <a:rPr lang="es-MX" sz="1200" b="1" i="0" u="none" strike="noStrike" dirty="0">
                          <a:solidFill>
                            <a:srgbClr val="000000"/>
                          </a:solidFill>
                          <a:latin typeface="Arial"/>
                        </a:rPr>
                        <a:t>Promedio Ponderado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just" fontAlgn="b"/>
                      <a:r>
                        <a:rPr lang="es-MX" sz="1200" b="1" i="0" u="none" strike="noStrike">
                          <a:solidFill>
                            <a:srgbClr val="000000"/>
                          </a:solidFill>
                          <a:latin typeface="Arial"/>
                        </a:rPr>
                        <a:t>0.81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65">
                <a:tc>
                  <a:txBody>
                    <a:bodyPr/>
                    <a:lstStyle/>
                    <a:p>
                      <a:pPr algn="l" fontAlgn="b"/>
                      <a:endParaRPr lang="es-ES" sz="1200" b="0"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2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01144">
                <a:tc>
                  <a:txBody>
                    <a:bodyPr/>
                    <a:lstStyle/>
                    <a:p>
                      <a:pPr algn="l" fontAlgn="b"/>
                      <a:endParaRPr lang="es-ES" sz="1200" b="0" i="0" u="none" strike="noStrike" dirty="0">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2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83903">
                <a:tc>
                  <a:txBody>
                    <a:bodyPr/>
                    <a:lstStyle/>
                    <a:p>
                      <a:pPr algn="just" fontAlgn="b"/>
                      <a:r>
                        <a:rPr lang="es-MX" sz="1200" b="1" i="0" u="none" strike="noStrike" dirty="0">
                          <a:solidFill>
                            <a:srgbClr val="000000"/>
                          </a:solidFill>
                          <a:latin typeface="Arial"/>
                        </a:rPr>
                        <a:t>Beta s/d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just" fontAlgn="b"/>
                      <a:r>
                        <a:rPr lang="es-MX" sz="1200" b="1" i="0" u="none" strike="noStrike">
                          <a:solidFill>
                            <a:srgbClr val="000000"/>
                          </a:solidFill>
                          <a:latin typeface="Arial"/>
                        </a:rPr>
                        <a:t>0.68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44">
                <a:tc>
                  <a:txBody>
                    <a:bodyPr/>
                    <a:lstStyle/>
                    <a:p>
                      <a:pPr algn="l" fontAlgn="b"/>
                      <a:endParaRPr lang="es-ES" sz="1200" b="0"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03">
                <a:tc>
                  <a:txBody>
                    <a:bodyPr/>
                    <a:lstStyle/>
                    <a:p>
                      <a:pPr algn="just" fontAlgn="b"/>
                      <a:r>
                        <a:rPr lang="es-MX" sz="1200" b="1" i="0" u="none" strike="noStrike" dirty="0">
                          <a:solidFill>
                            <a:srgbClr val="000000"/>
                          </a:solidFill>
                          <a:latin typeface="Arial"/>
                        </a:rPr>
                        <a:t>Tc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just" fontAlgn="b"/>
                      <a:r>
                        <a:rPr lang="es-MX" sz="1200" b="1" i="0" u="none" strike="noStrike" dirty="0">
                          <a:solidFill>
                            <a:srgbClr val="000000"/>
                          </a:solidFill>
                          <a:latin typeface="Arial"/>
                        </a:rPr>
                        <a:t>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03">
                <a:tc>
                  <a:txBody>
                    <a:bodyPr/>
                    <a:lstStyle/>
                    <a:p>
                      <a:pPr algn="just" fontAlgn="b"/>
                      <a:r>
                        <a:rPr lang="es-MX" sz="1200" b="1" i="0" u="none" strike="noStrike">
                          <a:solidFill>
                            <a:srgbClr val="000000"/>
                          </a:solidFill>
                          <a:latin typeface="Arial"/>
                        </a:rPr>
                        <a:t>D/P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just" fontAlgn="b"/>
                      <a:r>
                        <a:rPr lang="es-MX" sz="1200" b="1" i="0" u="none" strike="noStrike" dirty="0">
                          <a:solidFill>
                            <a:srgbClr val="000000"/>
                          </a:solidFill>
                          <a:latin typeface="Arial"/>
                        </a:rPr>
                        <a:t>0.25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44">
                <a:tc>
                  <a:txBody>
                    <a:bodyPr/>
                    <a:lstStyle/>
                    <a:p>
                      <a:pPr algn="l" fontAlgn="b"/>
                      <a:endParaRPr lang="es-ES" sz="12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0"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03">
                <a:tc>
                  <a:txBody>
                    <a:bodyPr/>
                    <a:lstStyle/>
                    <a:p>
                      <a:pPr algn="just" fontAlgn="b"/>
                      <a:r>
                        <a:rPr lang="es-MX" sz="1200" b="1" i="0" u="none" strike="noStrike">
                          <a:solidFill>
                            <a:srgbClr val="000000"/>
                          </a:solidFill>
                          <a:latin typeface="Arial"/>
                        </a:rPr>
                        <a:t>Beta c/d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just" fontAlgn="b"/>
                      <a:r>
                        <a:rPr lang="es-MX" sz="1200" b="1" i="0" u="none" strike="noStrike" dirty="0">
                          <a:solidFill>
                            <a:srgbClr val="000000"/>
                          </a:solidFill>
                          <a:latin typeface="Arial"/>
                        </a:rPr>
                        <a:t>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428625" y="274638"/>
            <a:ext cx="8501063" cy="1143000"/>
          </a:xfrm>
        </p:spPr>
        <p:txBody>
          <a:bodyPr/>
          <a:lstStyle/>
          <a:p>
            <a:pPr eaLnBrk="1" hangingPunct="1">
              <a:defRPr/>
            </a:pPr>
            <a:r>
              <a:rPr lang="es-ES" sz="3800" b="1" dirty="0" smtClean="0">
                <a:solidFill>
                  <a:srgbClr val="663300"/>
                </a:solidFill>
              </a:rPr>
              <a:t>PROBLEMAS Y OPORTUNIDADES</a:t>
            </a:r>
            <a:endParaRPr lang="es-ES" sz="3800" b="1" dirty="0">
              <a:solidFill>
                <a:srgbClr val="663300"/>
              </a:solidFill>
            </a:endParaRPr>
          </a:p>
        </p:txBody>
      </p:sp>
      <p:sp>
        <p:nvSpPr>
          <p:cNvPr id="13315" name="4 Marcador de contenido"/>
          <p:cNvSpPr>
            <a:spLocks noGrp="1"/>
          </p:cNvSpPr>
          <p:nvPr>
            <p:ph idx="1"/>
          </p:nvPr>
        </p:nvSpPr>
        <p:spPr>
          <a:xfrm>
            <a:off x="857250" y="1643063"/>
            <a:ext cx="7643813" cy="4357687"/>
          </a:xfrm>
        </p:spPr>
        <p:txBody>
          <a:bodyPr/>
          <a:lstStyle/>
          <a:p>
            <a:pPr algn="just"/>
            <a:r>
              <a:rPr lang="es-ES" sz="2400" smtClean="0">
                <a:latin typeface="Arial" charset="0"/>
                <a:cs typeface="Arial" charset="0"/>
              </a:rPr>
              <a:t>Trámite para la obtención de la Matrícula Mercante para la empresa.</a:t>
            </a:r>
          </a:p>
          <a:p>
            <a:pPr algn="just"/>
            <a:endParaRPr lang="en-US" sz="2400" smtClean="0">
              <a:latin typeface="Arial" charset="0"/>
              <a:cs typeface="Arial" charset="0"/>
            </a:endParaRPr>
          </a:p>
          <a:p>
            <a:pPr algn="just"/>
            <a:r>
              <a:rPr lang="es-ES" sz="2400" smtClean="0">
                <a:latin typeface="Arial" charset="0"/>
                <a:cs typeface="Arial" charset="0"/>
              </a:rPr>
              <a:t>Variación en normas de los distintos puertos de la ciudad y del país.</a:t>
            </a:r>
          </a:p>
          <a:p>
            <a:pPr algn="just"/>
            <a:endParaRPr lang="es-ES" sz="2400" smtClean="0">
              <a:latin typeface="Arial" charset="0"/>
              <a:cs typeface="Arial" charset="0"/>
            </a:endParaRPr>
          </a:p>
          <a:p>
            <a:pPr algn="just"/>
            <a:r>
              <a:rPr lang="es-ES" sz="2400" smtClean="0">
                <a:latin typeface="Arial" charset="0"/>
                <a:cs typeface="Arial" charset="0"/>
              </a:rPr>
              <a:t>Adoptar como norma de servicio a la </a:t>
            </a:r>
            <a:r>
              <a:rPr lang="es-ES" sz="2400" b="1" smtClean="0">
                <a:latin typeface="Arial" charset="0"/>
                <a:cs typeface="Arial" charset="0"/>
              </a:rPr>
              <a:t>CALIDAD. </a:t>
            </a:r>
          </a:p>
          <a:p>
            <a:pPr algn="just"/>
            <a:endParaRPr lang="es-ES" sz="2400" b="1" smtClean="0">
              <a:latin typeface="Arial" charset="0"/>
              <a:cs typeface="Arial" charset="0"/>
            </a:endParaRPr>
          </a:p>
          <a:p>
            <a:pPr algn="just"/>
            <a:r>
              <a:rPr lang="es-ES" sz="2400" smtClean="0">
                <a:latin typeface="Arial" charset="0"/>
                <a:cs typeface="Arial" charset="0"/>
              </a:rPr>
              <a:t>La construcción de los nuevos Puertos de Aguas profundas en Manta y Posorja.</a:t>
            </a:r>
          </a:p>
          <a:p>
            <a:pPr algn="just"/>
            <a:endParaRPr lang="es-ES" sz="2400" b="1" smtClean="0">
              <a:latin typeface="Arial" charset="0"/>
              <a:cs typeface="Arial" charset="0"/>
            </a:endParaRPr>
          </a:p>
          <a:p>
            <a:pPr algn="just"/>
            <a:endParaRPr lang="es-ES" sz="2400" smtClean="0">
              <a:latin typeface="Arial" charset="0"/>
              <a:cs typeface="Arial" charset="0"/>
            </a:endParaRPr>
          </a:p>
          <a:p>
            <a:pPr algn="just"/>
            <a:endParaRPr lang="en-US" sz="240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 calcmode="lin" valueType="num">
                                      <p:cBhvr additive="base">
                                        <p:cTn id="19"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anim calcmode="lin" valueType="num">
                                      <p:cBhvr additive="base">
                                        <p:cTn id="25"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sp>
        <p:nvSpPr>
          <p:cNvPr id="205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graphicFrame>
        <p:nvGraphicFramePr>
          <p:cNvPr id="2050" name="Object 5"/>
          <p:cNvGraphicFramePr>
            <a:graphicFrameLocks noChangeAspect="1"/>
          </p:cNvGraphicFramePr>
          <p:nvPr/>
        </p:nvGraphicFramePr>
        <p:xfrm>
          <a:off x="2357438" y="4857750"/>
          <a:ext cx="4467225" cy="642938"/>
        </p:xfrm>
        <a:graphic>
          <a:graphicData uri="http://schemas.openxmlformats.org/presentationml/2006/ole">
            <p:oleObj spid="_x0000_s2050" name="Ecuación" r:id="rId3" imgW="1612900" imgH="241300" progId="Equation.3">
              <p:embed/>
            </p:oleObj>
          </a:graphicData>
        </a:graphic>
      </p:graphicFrame>
      <p:sp>
        <p:nvSpPr>
          <p:cNvPr id="9" name="8 Título"/>
          <p:cNvSpPr>
            <a:spLocks noGrp="1"/>
          </p:cNvSpPr>
          <p:nvPr>
            <p:ph type="title"/>
          </p:nvPr>
        </p:nvSpPr>
        <p:spPr>
          <a:xfrm>
            <a:off x="357188" y="214313"/>
            <a:ext cx="8786812" cy="1143000"/>
          </a:xfrm>
        </p:spPr>
        <p:txBody>
          <a:bodyPr/>
          <a:lstStyle/>
          <a:p>
            <a:pPr eaLnBrk="1" hangingPunct="1">
              <a:defRPr/>
            </a:pPr>
            <a:r>
              <a:rPr lang="es-ES" b="1" dirty="0" smtClean="0"/>
              <a:t>EVALUACIÓN FINANCIERA</a:t>
            </a:r>
            <a:endParaRPr lang="es-ES" b="1" dirty="0"/>
          </a:p>
        </p:txBody>
      </p:sp>
      <p:sp>
        <p:nvSpPr>
          <p:cNvPr id="10" name="9 Marcador de contenido"/>
          <p:cNvSpPr>
            <a:spLocks noGrp="1"/>
          </p:cNvSpPr>
          <p:nvPr>
            <p:ph idx="1"/>
          </p:nvPr>
        </p:nvSpPr>
        <p:spPr>
          <a:xfrm>
            <a:off x="428625" y="1428750"/>
            <a:ext cx="7643813" cy="3052763"/>
          </a:xfrm>
        </p:spPr>
        <p:txBody>
          <a:bodyPr/>
          <a:lstStyle/>
          <a:p>
            <a:pPr eaLnBrk="1" hangingPunct="1">
              <a:lnSpc>
                <a:spcPct val="80000"/>
              </a:lnSpc>
              <a:spcBef>
                <a:spcPts val="1200"/>
              </a:spcBef>
              <a:defRPr/>
            </a:pPr>
            <a:r>
              <a:rPr lang="es-EC" sz="1800" dirty="0" smtClean="0"/>
              <a:t>Se utilizaron las siguientes herramientas para la evaluación financiera del proyecto.</a:t>
            </a:r>
          </a:p>
          <a:p>
            <a:pPr marL="742950" lvl="1" indent="-285750" eaLnBrk="1" hangingPunct="1">
              <a:lnSpc>
                <a:spcPct val="80000"/>
              </a:lnSpc>
              <a:spcBef>
                <a:spcPts val="1200"/>
              </a:spcBef>
              <a:defRPr/>
            </a:pPr>
            <a:r>
              <a:rPr lang="es-EC" sz="1600" dirty="0" smtClean="0"/>
              <a:t>VAN - Tasa de descuento </a:t>
            </a:r>
          </a:p>
          <a:p>
            <a:pPr marL="742950" lvl="1" indent="-285750" eaLnBrk="1" hangingPunct="1">
              <a:lnSpc>
                <a:spcPct val="80000"/>
              </a:lnSpc>
              <a:spcBef>
                <a:spcPts val="1200"/>
              </a:spcBef>
              <a:defRPr/>
            </a:pPr>
            <a:r>
              <a:rPr lang="es-EC" sz="1600" dirty="0" smtClean="0"/>
              <a:t>TIR</a:t>
            </a:r>
          </a:p>
          <a:p>
            <a:pPr marL="365125" lvl="1" indent="-282575" algn="just" eaLnBrk="1" hangingPunct="1">
              <a:lnSpc>
                <a:spcPct val="80000"/>
              </a:lnSpc>
              <a:spcBef>
                <a:spcPts val="1200"/>
              </a:spcBef>
              <a:buSzPct val="80000"/>
              <a:buFont typeface="Wingdings 2" pitchFamily="18" charset="2"/>
              <a:buChar char=""/>
              <a:defRPr/>
            </a:pPr>
            <a:r>
              <a:rPr lang="es-EC" sz="1800" dirty="0" smtClean="0"/>
              <a:t>Para calcular la tasa de descuento apropiada de una estructura con capital mixto, se utilizó el método de rendimientos esperado del capital.</a:t>
            </a:r>
          </a:p>
          <a:p>
            <a:pPr marL="365125" lvl="1" indent="-282575" algn="just" eaLnBrk="1" hangingPunct="1">
              <a:lnSpc>
                <a:spcPct val="80000"/>
              </a:lnSpc>
              <a:spcBef>
                <a:spcPts val="1200"/>
              </a:spcBef>
              <a:buSzPct val="80000"/>
              <a:buFont typeface="Wingdings 2" pitchFamily="18" charset="2"/>
              <a:buChar char=""/>
              <a:defRPr/>
            </a:pPr>
            <a:endParaRPr lang="es-EC" sz="1800" dirty="0" smtClean="0"/>
          </a:p>
          <a:p>
            <a:pPr marL="742950" lvl="1" indent="-285750" eaLnBrk="1" hangingPunct="1">
              <a:lnSpc>
                <a:spcPct val="80000"/>
              </a:lnSpc>
              <a:spcBef>
                <a:spcPts val="1200"/>
              </a:spcBef>
              <a:defRPr/>
            </a:pPr>
            <a:endParaRPr lang="es-EC" sz="1600" dirty="0" smtClean="0"/>
          </a:p>
          <a:p>
            <a:pPr marL="742950" lvl="1" indent="-285750" eaLnBrk="1" hangingPunct="1">
              <a:lnSpc>
                <a:spcPct val="80000"/>
              </a:lnSpc>
              <a:spcBef>
                <a:spcPts val="1200"/>
              </a:spcBef>
              <a:buFont typeface="Wingdings" pitchFamily="2" charset="2"/>
              <a:buNone/>
              <a:defRPr/>
            </a:pPr>
            <a:endParaRPr lang="es-EC" sz="1600" dirty="0" smtClean="0"/>
          </a:p>
        </p:txBody>
      </p:sp>
      <p:sp>
        <p:nvSpPr>
          <p:cNvPr id="2056" name="9 Marcador de contenido"/>
          <p:cNvSpPr txBox="1">
            <a:spLocks/>
          </p:cNvSpPr>
          <p:nvPr/>
        </p:nvSpPr>
        <p:spPr bwMode="auto">
          <a:xfrm>
            <a:off x="857250" y="4143375"/>
            <a:ext cx="1214438" cy="409575"/>
          </a:xfrm>
          <a:prstGeom prst="rect">
            <a:avLst/>
          </a:prstGeom>
          <a:noFill/>
          <a:ln w="9525">
            <a:noFill/>
            <a:miter lim="800000"/>
            <a:headEnd/>
            <a:tailEnd/>
          </a:ln>
        </p:spPr>
        <p:txBody>
          <a:bodyPr/>
          <a:lstStyle/>
          <a:p>
            <a:pPr marL="365125" indent="-282575" algn="just">
              <a:spcBef>
                <a:spcPts val="600"/>
              </a:spcBef>
              <a:buClr>
                <a:schemeClr val="accent1"/>
              </a:buClr>
              <a:buSzPct val="80000"/>
            </a:pPr>
            <a:r>
              <a:rPr lang="es-ES">
                <a:cs typeface="Arial" charset="0"/>
              </a:rPr>
              <a:t>donde;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graphicFrame>
        <p:nvGraphicFramePr>
          <p:cNvPr id="3074" name="Object 1"/>
          <p:cNvGraphicFramePr>
            <a:graphicFrameLocks noChangeAspect="1"/>
          </p:cNvGraphicFramePr>
          <p:nvPr/>
        </p:nvGraphicFramePr>
        <p:xfrm>
          <a:off x="1785938" y="1500188"/>
          <a:ext cx="5214937" cy="750887"/>
        </p:xfrm>
        <a:graphic>
          <a:graphicData uri="http://schemas.openxmlformats.org/presentationml/2006/ole">
            <p:oleObj spid="_x0000_s3074" name="Ecuación" r:id="rId3" imgW="1612900" imgH="241300" progId="Equation.3">
              <p:embed/>
            </p:oleObj>
          </a:graphicData>
        </a:graphic>
      </p:graphicFrame>
      <p:sp>
        <p:nvSpPr>
          <p:cNvPr id="3076" name="Rectangle 3"/>
          <p:cNvSpPr>
            <a:spLocks noChangeArrowheads="1"/>
          </p:cNvSpPr>
          <p:nvPr/>
        </p:nvSpPr>
        <p:spPr bwMode="auto">
          <a:xfrm>
            <a:off x="0" y="819150"/>
            <a:ext cx="9144000" cy="0"/>
          </a:xfrm>
          <a:prstGeom prst="rect">
            <a:avLst/>
          </a:prstGeom>
          <a:noFill/>
          <a:ln w="9525">
            <a:noFill/>
            <a:miter lim="800000"/>
            <a:headEnd/>
            <a:tailEnd/>
          </a:ln>
        </p:spPr>
        <p:txBody>
          <a:bodyPr wrap="none" anchor="ctr">
            <a:spAutoFit/>
          </a:bodyPr>
          <a:lstStyle/>
          <a:p>
            <a:endParaRPr lang="en-US"/>
          </a:p>
        </p:txBody>
      </p:sp>
      <p:sp>
        <p:nvSpPr>
          <p:cNvPr id="7" name="6 Título"/>
          <p:cNvSpPr>
            <a:spLocks noGrp="1"/>
          </p:cNvSpPr>
          <p:nvPr>
            <p:ph type="title"/>
          </p:nvPr>
        </p:nvSpPr>
        <p:spPr>
          <a:xfrm>
            <a:off x="428625" y="0"/>
            <a:ext cx="8505825" cy="1143000"/>
          </a:xfrm>
        </p:spPr>
        <p:txBody>
          <a:bodyPr/>
          <a:lstStyle/>
          <a:p>
            <a:pPr eaLnBrk="1" hangingPunct="1">
              <a:defRPr/>
            </a:pPr>
            <a:r>
              <a:rPr lang="es-ES" sz="4000" b="1" dirty="0" smtClean="0"/>
              <a:t>RENDIMIENTO ESPERADO DEL CAPITAL</a:t>
            </a:r>
            <a:endParaRPr lang="es-ES" sz="4000" b="1" dirty="0"/>
          </a:p>
        </p:txBody>
      </p:sp>
      <p:sp>
        <p:nvSpPr>
          <p:cNvPr id="8" name="7 Marcador de contenido"/>
          <p:cNvSpPr>
            <a:spLocks noGrp="1"/>
          </p:cNvSpPr>
          <p:nvPr>
            <p:ph idx="1"/>
          </p:nvPr>
        </p:nvSpPr>
        <p:spPr>
          <a:xfrm>
            <a:off x="428625" y="2214563"/>
            <a:ext cx="8501063" cy="4429125"/>
          </a:xfrm>
        </p:spPr>
        <p:txBody>
          <a:bodyPr/>
          <a:lstStyle/>
          <a:p>
            <a:pPr algn="just" eaLnBrk="1" hangingPunct="1">
              <a:lnSpc>
                <a:spcPct val="90000"/>
              </a:lnSpc>
              <a:spcBef>
                <a:spcPts val="1200"/>
              </a:spcBef>
              <a:defRPr/>
            </a:pPr>
            <a:r>
              <a:rPr lang="es-ES" sz="1600" b="1" i="1" dirty="0" err="1" smtClean="0"/>
              <a:t>Ke</a:t>
            </a:r>
            <a:r>
              <a:rPr lang="es-ES" sz="1600" b="1" dirty="0" smtClean="0"/>
              <a:t>:</a:t>
            </a:r>
            <a:r>
              <a:rPr lang="es-ES" sz="1600" dirty="0" smtClean="0"/>
              <a:t> Rendimiento esperado del capital</a:t>
            </a:r>
          </a:p>
          <a:p>
            <a:pPr algn="just" eaLnBrk="1" hangingPunct="1">
              <a:lnSpc>
                <a:spcPct val="90000"/>
              </a:lnSpc>
              <a:spcBef>
                <a:spcPts val="1200"/>
              </a:spcBef>
              <a:defRPr/>
            </a:pPr>
            <a:r>
              <a:rPr lang="es-ES" sz="1600" b="1" i="1" dirty="0" smtClean="0"/>
              <a:t>Rf</a:t>
            </a:r>
            <a:r>
              <a:rPr lang="es-ES" sz="1600" b="1" dirty="0" smtClean="0"/>
              <a:t>:</a:t>
            </a:r>
            <a:r>
              <a:rPr lang="es-ES" sz="1600" dirty="0" smtClean="0"/>
              <a:t> Tasa libre de riesgo: 4.35% </a:t>
            </a:r>
            <a:r>
              <a:rPr lang="es-EC" sz="1600" dirty="0" smtClean="0"/>
              <a:t>equivalente a los Bonos del Tesoro Americano de 10 años.</a:t>
            </a:r>
          </a:p>
          <a:p>
            <a:pPr algn="just" eaLnBrk="1" hangingPunct="1">
              <a:lnSpc>
                <a:spcPct val="90000"/>
              </a:lnSpc>
              <a:spcBef>
                <a:spcPts val="1200"/>
              </a:spcBef>
              <a:defRPr/>
            </a:pPr>
            <a:r>
              <a:rPr lang="es-ES" sz="1600" b="1" i="1" dirty="0" smtClean="0"/>
              <a:t>β:</a:t>
            </a:r>
            <a:r>
              <a:rPr lang="es-ES" sz="1600" i="1" dirty="0" smtClean="0"/>
              <a:t> </a:t>
            </a:r>
            <a:r>
              <a:rPr lang="es-ES" sz="1600" dirty="0" smtClean="0"/>
              <a:t>Coeficiente de correlación del retorno del proyecto con respecto al retorno del mercado:  0.8 </a:t>
            </a:r>
            <a:endParaRPr lang="es-EC" sz="1600" dirty="0" smtClean="0"/>
          </a:p>
          <a:p>
            <a:pPr algn="just" eaLnBrk="1" hangingPunct="1">
              <a:lnSpc>
                <a:spcPct val="90000"/>
              </a:lnSpc>
              <a:spcBef>
                <a:spcPts val="1200"/>
              </a:spcBef>
              <a:defRPr/>
            </a:pPr>
            <a:r>
              <a:rPr lang="es-ES" sz="1600" b="1" i="1" dirty="0" err="1" smtClean="0"/>
              <a:t>Rm</a:t>
            </a:r>
            <a:r>
              <a:rPr lang="es-ES" sz="1600" b="1" dirty="0" smtClean="0"/>
              <a:t>:</a:t>
            </a:r>
            <a:r>
              <a:rPr lang="es-ES" sz="1600" dirty="0" smtClean="0"/>
              <a:t> Tasa de rendimiento del mercado: 8% </a:t>
            </a:r>
            <a:r>
              <a:rPr lang="es-EC" sz="1600" dirty="0" smtClean="0"/>
              <a:t>rendimiento esperado a largo plazo del indicador Standard &amp; </a:t>
            </a:r>
            <a:r>
              <a:rPr lang="es-EC" sz="1600" dirty="0" err="1" smtClean="0"/>
              <a:t>Poors</a:t>
            </a:r>
            <a:r>
              <a:rPr lang="es-EC" sz="1600" dirty="0" smtClean="0"/>
              <a:t> 500.</a:t>
            </a:r>
          </a:p>
          <a:p>
            <a:pPr algn="just" eaLnBrk="1" hangingPunct="1">
              <a:lnSpc>
                <a:spcPct val="90000"/>
              </a:lnSpc>
              <a:spcBef>
                <a:spcPts val="1200"/>
              </a:spcBef>
              <a:defRPr/>
            </a:pPr>
            <a:r>
              <a:rPr lang="es-ES" sz="1600" b="1" i="1" dirty="0" err="1" smtClean="0"/>
              <a:t>Rp</a:t>
            </a:r>
            <a:r>
              <a:rPr lang="es-ES" sz="1600" b="1" dirty="0" smtClean="0"/>
              <a:t>:</a:t>
            </a:r>
            <a:r>
              <a:rPr lang="es-ES" sz="1600" dirty="0" smtClean="0"/>
              <a:t> Riesgo país: 22%</a:t>
            </a:r>
          </a:p>
          <a:p>
            <a:pPr algn="ctr" eaLnBrk="1" hangingPunct="1">
              <a:lnSpc>
                <a:spcPct val="90000"/>
              </a:lnSpc>
              <a:spcBef>
                <a:spcPts val="1200"/>
              </a:spcBef>
              <a:buFont typeface="Wingdings 2" pitchFamily="18" charset="2"/>
              <a:buNone/>
              <a:defRPr/>
            </a:pPr>
            <a:r>
              <a:rPr lang="es-ES" sz="1600" b="1" dirty="0" smtClean="0"/>
              <a:t>	</a:t>
            </a:r>
          </a:p>
          <a:p>
            <a:pPr algn="ctr" eaLnBrk="1" hangingPunct="1">
              <a:lnSpc>
                <a:spcPct val="90000"/>
              </a:lnSpc>
              <a:spcBef>
                <a:spcPts val="1200"/>
              </a:spcBef>
              <a:buFont typeface="Wingdings 2" pitchFamily="18" charset="2"/>
              <a:buNone/>
              <a:defRPr/>
            </a:pPr>
            <a:r>
              <a:rPr lang="es-ES" sz="2400" b="1" i="1" dirty="0" err="1" smtClean="0"/>
              <a:t>Ke</a:t>
            </a:r>
            <a:r>
              <a:rPr lang="es-ES" sz="2400" b="1" i="1" dirty="0" smtClean="0"/>
              <a:t> = 29.27%</a:t>
            </a:r>
          </a:p>
          <a:p>
            <a:pPr marL="95250" indent="-12700" algn="just" eaLnBrk="1" hangingPunct="1">
              <a:lnSpc>
                <a:spcPct val="90000"/>
              </a:lnSpc>
              <a:spcBef>
                <a:spcPts val="1200"/>
              </a:spcBef>
              <a:buFont typeface="Wingdings 2" pitchFamily="18" charset="2"/>
              <a:buNone/>
              <a:defRPr/>
            </a:pPr>
            <a:r>
              <a:rPr lang="es-ES" i="1" dirty="0" smtClean="0"/>
              <a:t>El rendimiento esperado del capital para este tipo de inversiones es del 29.27%</a:t>
            </a:r>
          </a:p>
          <a:p>
            <a:pPr algn="just" eaLnBrk="1" hangingPunct="1">
              <a:lnSpc>
                <a:spcPct val="90000"/>
              </a:lnSpc>
              <a:spcBef>
                <a:spcPts val="1200"/>
              </a:spcBef>
              <a:defRPr/>
            </a:pPr>
            <a:endParaRPr lang="es-ES" sz="1600" dirty="0" smtClean="0"/>
          </a:p>
          <a:p>
            <a:pPr algn="just" eaLnBrk="1" hangingPunct="1">
              <a:defRPr/>
            </a:pPr>
            <a:endParaRPr lang="es-E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74638"/>
            <a:ext cx="7643813" cy="1143000"/>
          </a:xfrm>
        </p:spPr>
        <p:txBody>
          <a:bodyPr/>
          <a:lstStyle/>
          <a:p>
            <a:pPr>
              <a:defRPr/>
            </a:pPr>
            <a:r>
              <a:rPr lang="es-ES" b="1" dirty="0" smtClean="0"/>
              <a:t>FLUJO DE CAJA</a:t>
            </a:r>
            <a:endParaRPr lang="es-ES" b="1" dirty="0"/>
          </a:p>
        </p:txBody>
      </p:sp>
      <p:sp>
        <p:nvSpPr>
          <p:cNvPr id="45059" name="2 Marcador de contenido"/>
          <p:cNvSpPr>
            <a:spLocks noGrp="1"/>
          </p:cNvSpPr>
          <p:nvPr>
            <p:ph idx="1"/>
          </p:nvPr>
        </p:nvSpPr>
        <p:spPr>
          <a:xfrm>
            <a:off x="1285875" y="1447800"/>
            <a:ext cx="7643813" cy="4800600"/>
          </a:xfrm>
        </p:spPr>
        <p:txBody>
          <a:bodyPr/>
          <a:lstStyle/>
          <a:p>
            <a:pPr>
              <a:buFont typeface="Wingdings 2" pitchFamily="18" charset="2"/>
              <a:buNone/>
            </a:pPr>
            <a:endParaRPr lang="es-ES" b="1" smtClean="0">
              <a:latin typeface="Arial" charset="0"/>
              <a:cs typeface="Arial" charset="0"/>
            </a:endParaRPr>
          </a:p>
          <a:p>
            <a:pPr>
              <a:buFont typeface="Wingdings 2" pitchFamily="18" charset="2"/>
              <a:buNone/>
            </a:pPr>
            <a:endParaRPr lang="es-ES" b="1" smtClean="0">
              <a:latin typeface="Arial" charset="0"/>
              <a:cs typeface="Arial" charset="0"/>
            </a:endParaRPr>
          </a:p>
          <a:p>
            <a:pPr>
              <a:buFont typeface="Wingdings 2" pitchFamily="18" charset="2"/>
              <a:buNone/>
            </a:pPr>
            <a:r>
              <a:rPr lang="es-ES" b="1" smtClean="0">
                <a:latin typeface="Arial" charset="0"/>
                <a:cs typeface="Arial" charset="0"/>
              </a:rPr>
              <a:t>FLUJO DE CAJA:</a:t>
            </a:r>
          </a:p>
          <a:p>
            <a:pPr>
              <a:buFont typeface="Wingdings 2" pitchFamily="18" charset="2"/>
              <a:buNone/>
            </a:pPr>
            <a:endParaRPr lang="es-ES" b="1" smtClean="0">
              <a:latin typeface="Arial" charset="0"/>
              <a:cs typeface="Arial" charset="0"/>
            </a:endParaRPr>
          </a:p>
          <a:p>
            <a:r>
              <a:rPr lang="es-ES" b="1" smtClean="0">
                <a:latin typeface="Arial" charset="0"/>
                <a:cs typeface="Arial" charset="0"/>
              </a:rPr>
              <a:t>TIR:       54,13%</a:t>
            </a:r>
          </a:p>
          <a:p>
            <a:r>
              <a:rPr lang="es-ES" b="1" smtClean="0">
                <a:latin typeface="Arial" charset="0"/>
                <a:cs typeface="Arial" charset="0"/>
              </a:rPr>
              <a:t>VAN:     $ 54,910.04 </a:t>
            </a:r>
          </a:p>
          <a:p>
            <a:r>
              <a:rPr lang="es-ES" b="1" smtClean="0">
                <a:latin typeface="Arial" charset="0"/>
                <a:cs typeface="Arial" charset="0"/>
              </a:rPr>
              <a:t>TMAR:  29,27%</a:t>
            </a:r>
          </a:p>
          <a:p>
            <a:r>
              <a:rPr lang="es-ES" b="1" smtClean="0">
                <a:latin typeface="Arial" charset="0"/>
                <a:cs typeface="Arial" charset="0"/>
                <a:hlinkClick r:id="rId2" action="ppaction://hlinkfile"/>
              </a:rPr>
              <a:t>..\TESIS\FLUJO DE CAJA.xls</a:t>
            </a:r>
            <a:endParaRPr lang="es-ES" b="1" smtClean="0">
              <a:latin typeface="Arial" charset="0"/>
              <a:cs typeface="Arial" charset="0"/>
            </a:endParaRPr>
          </a:p>
          <a:p>
            <a:endParaRPr lang="es-ES" b="1" smtClean="0">
              <a:latin typeface="Arial" charset="0"/>
              <a:cs typeface="Arial" charset="0"/>
            </a:endParaRPr>
          </a:p>
          <a:p>
            <a:endParaRPr lang="es-ES" b="1"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Título"/>
          <p:cNvSpPr>
            <a:spLocks noGrp="1"/>
          </p:cNvSpPr>
          <p:nvPr>
            <p:ph type="title"/>
          </p:nvPr>
        </p:nvSpPr>
        <p:spPr>
          <a:xfrm>
            <a:off x="285750" y="274638"/>
            <a:ext cx="8858250" cy="1143000"/>
          </a:xfrm>
        </p:spPr>
        <p:txBody>
          <a:bodyPr/>
          <a:lstStyle/>
          <a:p>
            <a:pPr eaLnBrk="1" hangingPunct="1">
              <a:defRPr/>
            </a:pPr>
            <a:r>
              <a:rPr lang="es-ES" b="1" dirty="0" smtClean="0"/>
              <a:t>CRITERIOS DEL VAN  Y  LA  TIR</a:t>
            </a:r>
            <a:endParaRPr lang="es-ES" b="1" dirty="0"/>
          </a:p>
        </p:txBody>
      </p:sp>
      <p:sp>
        <p:nvSpPr>
          <p:cNvPr id="22531" name="6 Marcador de contenido"/>
          <p:cNvSpPr>
            <a:spLocks noGrp="1"/>
          </p:cNvSpPr>
          <p:nvPr>
            <p:ph idx="1"/>
          </p:nvPr>
        </p:nvSpPr>
        <p:spPr>
          <a:xfrm>
            <a:off x="714375" y="1285875"/>
            <a:ext cx="7858125" cy="4857750"/>
          </a:xfrm>
        </p:spPr>
        <p:txBody>
          <a:bodyPr/>
          <a:lstStyle/>
          <a:p>
            <a:pPr eaLnBrk="1" hangingPunct="1">
              <a:lnSpc>
                <a:spcPct val="80000"/>
              </a:lnSpc>
              <a:spcBef>
                <a:spcPts val="1200"/>
              </a:spcBef>
              <a:buFont typeface="Wingdings 2" pitchFamily="18" charset="2"/>
              <a:buNone/>
            </a:pPr>
            <a:r>
              <a:rPr lang="es-EC" smtClean="0">
                <a:solidFill>
                  <a:srgbClr val="996633"/>
                </a:solidFill>
                <a:latin typeface="Arial" charset="0"/>
                <a:cs typeface="Arial" charset="0"/>
              </a:rPr>
              <a:t>VAN:</a:t>
            </a:r>
          </a:p>
          <a:p>
            <a:pPr eaLnBrk="1" hangingPunct="1">
              <a:lnSpc>
                <a:spcPct val="80000"/>
              </a:lnSpc>
              <a:spcBef>
                <a:spcPts val="1200"/>
              </a:spcBef>
            </a:pPr>
            <a:r>
              <a:rPr lang="es-EC" smtClean="0">
                <a:latin typeface="Arial" charset="0"/>
                <a:cs typeface="Arial" charset="0"/>
              </a:rPr>
              <a:t>De acuerdo a la tasa de descuento obtenida, se calculó el VAN del proyecto el cual resultó US$ </a:t>
            </a:r>
            <a:r>
              <a:rPr lang="en-US" smtClean="0">
                <a:latin typeface="Arial" charset="0"/>
                <a:cs typeface="Arial" charset="0"/>
              </a:rPr>
              <a:t>$ 54,910.04 </a:t>
            </a:r>
            <a:r>
              <a:rPr lang="es-EC" smtClean="0">
                <a:latin typeface="Arial" charset="0"/>
                <a:cs typeface="Arial" charset="0"/>
              </a:rPr>
              <a:t>.</a:t>
            </a:r>
          </a:p>
          <a:p>
            <a:pPr eaLnBrk="1" hangingPunct="1">
              <a:lnSpc>
                <a:spcPct val="80000"/>
              </a:lnSpc>
              <a:spcBef>
                <a:spcPts val="1200"/>
              </a:spcBef>
              <a:buFont typeface="Wingdings 2" pitchFamily="18" charset="2"/>
              <a:buNone/>
            </a:pPr>
            <a:endParaRPr lang="es-EC" smtClean="0">
              <a:latin typeface="Arial" charset="0"/>
              <a:cs typeface="Arial" charset="0"/>
            </a:endParaRPr>
          </a:p>
          <a:p>
            <a:pPr eaLnBrk="1" hangingPunct="1">
              <a:lnSpc>
                <a:spcPct val="80000"/>
              </a:lnSpc>
              <a:spcBef>
                <a:spcPts val="1200"/>
              </a:spcBef>
              <a:buFont typeface="Wingdings 2" pitchFamily="18" charset="2"/>
              <a:buNone/>
            </a:pPr>
            <a:r>
              <a:rPr lang="es-EC" smtClean="0">
                <a:solidFill>
                  <a:srgbClr val="996633"/>
                </a:solidFill>
                <a:latin typeface="Arial" charset="0"/>
                <a:cs typeface="Arial" charset="0"/>
              </a:rPr>
              <a:t>TIR:</a:t>
            </a:r>
          </a:p>
          <a:p>
            <a:pPr eaLnBrk="1" hangingPunct="1">
              <a:lnSpc>
                <a:spcPct val="80000"/>
              </a:lnSpc>
              <a:spcBef>
                <a:spcPts val="1200"/>
              </a:spcBef>
            </a:pPr>
            <a:r>
              <a:rPr lang="es-EC" smtClean="0">
                <a:latin typeface="Arial" charset="0"/>
                <a:cs typeface="Arial" charset="0"/>
              </a:rPr>
              <a:t>La tasa interna de retorno de los flujos </a:t>
            </a:r>
            <a:r>
              <a:rPr lang="en-US" smtClean="0">
                <a:latin typeface="Arial" charset="0"/>
                <a:cs typeface="Arial" charset="0"/>
              </a:rPr>
              <a:t>54.13%</a:t>
            </a:r>
            <a:endParaRPr lang="es-EC" smtClean="0">
              <a:latin typeface="Arial" charset="0"/>
              <a:cs typeface="Arial" charset="0"/>
            </a:endParaRPr>
          </a:p>
          <a:p>
            <a:pPr eaLnBrk="1" hangingPunct="1">
              <a:lnSpc>
                <a:spcPct val="80000"/>
              </a:lnSpc>
              <a:spcBef>
                <a:spcPts val="1200"/>
              </a:spcBef>
            </a:pPr>
            <a:endParaRPr lang="es-EC" smtClean="0">
              <a:latin typeface="Arial" charset="0"/>
              <a:cs typeface="Arial" charset="0"/>
            </a:endParaRPr>
          </a:p>
          <a:p>
            <a:pPr algn="just" eaLnBrk="1" hangingPunct="1">
              <a:lnSpc>
                <a:spcPct val="80000"/>
              </a:lnSpc>
              <a:spcBef>
                <a:spcPts val="1200"/>
              </a:spcBef>
            </a:pPr>
            <a:r>
              <a:rPr lang="es-EC" smtClean="0">
                <a:latin typeface="Arial" charset="0"/>
                <a:cs typeface="Arial" charset="0"/>
              </a:rPr>
              <a:t>Bajo los dos criterios de evaluación se concluye que la propuesta de negocio es rentable.</a:t>
            </a:r>
          </a:p>
          <a:p>
            <a:pPr algn="just" eaLnBrk="1" hangingPunct="1">
              <a:lnSpc>
                <a:spcPct val="80000"/>
              </a:lnSpc>
              <a:spcBef>
                <a:spcPts val="1200"/>
              </a:spcBef>
            </a:pPr>
            <a:r>
              <a:rPr lang="es-EC" smtClean="0">
                <a:latin typeface="Arial" charset="0"/>
                <a:cs typeface="Arial" charset="0"/>
              </a:rPr>
              <a:t>En el primer caso el VAN supera cero, por lo tanto el proyecto no se rechaza.</a:t>
            </a:r>
          </a:p>
          <a:p>
            <a:pPr algn="just" eaLnBrk="1" hangingPunct="1">
              <a:lnSpc>
                <a:spcPct val="80000"/>
              </a:lnSpc>
              <a:spcBef>
                <a:spcPts val="1200"/>
              </a:spcBef>
            </a:pPr>
            <a:r>
              <a:rPr lang="es-EC" smtClean="0">
                <a:latin typeface="Arial" charset="0"/>
                <a:cs typeface="Arial" charset="0"/>
              </a:rPr>
              <a:t>Analizando la TIR, esta supera a la tasa de descuento calculada, por lo tanto se acepta el proyecto</a:t>
            </a:r>
            <a:endParaRPr lang="es-ES" smtClean="0">
              <a:latin typeface="Arial" charset="0"/>
              <a:cs typeface="Arial" charset="0"/>
            </a:endParaRPr>
          </a:p>
          <a:p>
            <a:pPr eaLnBrk="1" hangingPunct="1">
              <a:lnSpc>
                <a:spcPct val="80000"/>
              </a:lnSpc>
              <a:spcBef>
                <a:spcPts val="1200"/>
              </a:spcBef>
            </a:pPr>
            <a:endParaRPr lang="es-EC" smtClean="0">
              <a:latin typeface="Arial" charset="0"/>
              <a:cs typeface="Arial" charset="0"/>
            </a:endParaRPr>
          </a:p>
          <a:p>
            <a:pPr eaLnBrk="1" hangingPunct="1">
              <a:buFont typeface="Wingdings 2" pitchFamily="18" charset="2"/>
              <a:buNone/>
            </a:pPr>
            <a:endParaRPr lang="es-ES"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 calcmode="lin" valueType="num">
                                      <p:cBhvr additive="base">
                                        <p:cTn id="17"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 calcmode="lin" valueType="num">
                                      <p:cBhvr additive="base">
                                        <p:cTn id="2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anim calcmode="lin" valueType="num">
                                      <p:cBhvr additive="base">
                                        <p:cTn id="25"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anim calcmode="lin" valueType="num">
                                      <p:cBhvr additive="base">
                                        <p:cTn id="2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anim calcmode="lin" valueType="num">
                                      <p:cBhvr additive="base">
                                        <p:cTn id="33"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Título"/>
          <p:cNvSpPr>
            <a:spLocks noGrp="1"/>
          </p:cNvSpPr>
          <p:nvPr>
            <p:ph type="title"/>
          </p:nvPr>
        </p:nvSpPr>
        <p:spPr>
          <a:xfrm>
            <a:off x="714375" y="285750"/>
            <a:ext cx="7643813" cy="1143000"/>
          </a:xfrm>
        </p:spPr>
        <p:txBody>
          <a:bodyPr/>
          <a:lstStyle/>
          <a:p>
            <a:pPr eaLnBrk="1" hangingPunct="1">
              <a:defRPr/>
            </a:pPr>
            <a:r>
              <a:rPr lang="es-ES" b="1" dirty="0" smtClean="0"/>
              <a:t>VARIABLES  CRITICAS</a:t>
            </a:r>
            <a:endParaRPr lang="es-ES" b="1" dirty="0"/>
          </a:p>
        </p:txBody>
      </p:sp>
      <p:sp>
        <p:nvSpPr>
          <p:cNvPr id="9" name="7 Marcador de contenido"/>
          <p:cNvSpPr>
            <a:spLocks noGrp="1"/>
          </p:cNvSpPr>
          <p:nvPr>
            <p:ph idx="1"/>
          </p:nvPr>
        </p:nvSpPr>
        <p:spPr>
          <a:xfrm>
            <a:off x="857250" y="4071938"/>
            <a:ext cx="7643813" cy="2357437"/>
          </a:xfrm>
        </p:spPr>
        <p:txBody>
          <a:bodyPr/>
          <a:lstStyle/>
          <a:p>
            <a:pPr algn="just" eaLnBrk="1" hangingPunct="1">
              <a:lnSpc>
                <a:spcPct val="90000"/>
              </a:lnSpc>
              <a:spcBef>
                <a:spcPts val="1200"/>
              </a:spcBef>
            </a:pPr>
            <a:endParaRPr lang="es-ES" sz="1600" smtClean="0">
              <a:latin typeface="Arial" charset="0"/>
              <a:cs typeface="Arial" charset="0"/>
            </a:endParaRPr>
          </a:p>
          <a:p>
            <a:pPr algn="just" eaLnBrk="1" hangingPunct="1"/>
            <a:r>
              <a:rPr lang="es-ES" smtClean="0">
                <a:latin typeface="Arial" charset="0"/>
                <a:cs typeface="Arial" charset="0"/>
              </a:rPr>
              <a:t>Con una distribución triangular en la que suponemos un 90% de demanda castigada de provisiones como el porcentaje más probable en el primer año y con una disminución sostenida de la demanda castigada en 2% para el resto de años y con un mínimo de demanda castigada del 87% y un máximo del 99%.</a:t>
            </a:r>
          </a:p>
        </p:txBody>
      </p:sp>
      <p:pic>
        <p:nvPicPr>
          <p:cNvPr id="47108" name="Imagen 1"/>
          <p:cNvPicPr>
            <a:picLocks noChangeAspect="1" noChangeArrowheads="1"/>
          </p:cNvPicPr>
          <p:nvPr/>
        </p:nvPicPr>
        <p:blipFill>
          <a:blip r:embed="rId2"/>
          <a:srcRect/>
          <a:stretch>
            <a:fillRect/>
          </a:stretch>
        </p:blipFill>
        <p:spPr bwMode="auto">
          <a:xfrm>
            <a:off x="857250" y="1357313"/>
            <a:ext cx="7454900" cy="20002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Título"/>
          <p:cNvSpPr>
            <a:spLocks noGrp="1"/>
          </p:cNvSpPr>
          <p:nvPr>
            <p:ph type="title"/>
          </p:nvPr>
        </p:nvSpPr>
        <p:spPr>
          <a:xfrm>
            <a:off x="1285875" y="274638"/>
            <a:ext cx="7643813" cy="1143000"/>
          </a:xfrm>
        </p:spPr>
        <p:txBody>
          <a:bodyPr/>
          <a:lstStyle/>
          <a:p>
            <a:pPr eaLnBrk="1" hangingPunct="1">
              <a:defRPr/>
            </a:pPr>
            <a:r>
              <a:rPr lang="es-ES" b="1" dirty="0" smtClean="0"/>
              <a:t>VARIABLES  CRITICAS</a:t>
            </a:r>
            <a:endParaRPr lang="es-ES" b="1" dirty="0"/>
          </a:p>
        </p:txBody>
      </p:sp>
      <p:sp>
        <p:nvSpPr>
          <p:cNvPr id="7" name="7 Marcador de contenido"/>
          <p:cNvSpPr>
            <a:spLocks noGrp="1"/>
          </p:cNvSpPr>
          <p:nvPr>
            <p:ph idx="1"/>
          </p:nvPr>
        </p:nvSpPr>
        <p:spPr>
          <a:xfrm>
            <a:off x="1285875" y="4214813"/>
            <a:ext cx="7643813" cy="2357437"/>
          </a:xfrm>
        </p:spPr>
        <p:txBody>
          <a:bodyPr/>
          <a:lstStyle/>
          <a:p>
            <a:pPr algn="just" eaLnBrk="1" hangingPunct="1">
              <a:lnSpc>
                <a:spcPct val="90000"/>
              </a:lnSpc>
              <a:spcBef>
                <a:spcPts val="1200"/>
              </a:spcBef>
            </a:pPr>
            <a:r>
              <a:rPr lang="es-ES" smtClean="0">
                <a:latin typeface="Arial" charset="0"/>
                <a:cs typeface="Arial" charset="0"/>
              </a:rPr>
              <a:t>Usamos una distribución triangular en la que suponemos un 95% de demanda castigada de repuestos como el porcentaje más probable en el primer año y con una disminución sostenida de la demanda castigada en 2% para el resto de años y con un mínimo de de demanda castigada del 92% y un máximo del 99%.</a:t>
            </a:r>
          </a:p>
        </p:txBody>
      </p:sp>
      <p:pic>
        <p:nvPicPr>
          <p:cNvPr id="48132" name="Imagen 2"/>
          <p:cNvPicPr>
            <a:picLocks noChangeAspect="1" noChangeArrowheads="1"/>
          </p:cNvPicPr>
          <p:nvPr/>
        </p:nvPicPr>
        <p:blipFill>
          <a:blip r:embed="rId2"/>
          <a:srcRect/>
          <a:stretch>
            <a:fillRect/>
          </a:stretch>
        </p:blipFill>
        <p:spPr bwMode="auto">
          <a:xfrm>
            <a:off x="1571625" y="1857375"/>
            <a:ext cx="6773863" cy="17859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Título"/>
          <p:cNvSpPr>
            <a:spLocks noGrp="1"/>
          </p:cNvSpPr>
          <p:nvPr>
            <p:ph type="title"/>
          </p:nvPr>
        </p:nvSpPr>
        <p:spPr>
          <a:xfrm>
            <a:off x="1285875" y="274638"/>
            <a:ext cx="7643813" cy="1143000"/>
          </a:xfrm>
        </p:spPr>
        <p:txBody>
          <a:bodyPr/>
          <a:lstStyle/>
          <a:p>
            <a:pPr eaLnBrk="1" hangingPunct="1">
              <a:defRPr/>
            </a:pPr>
            <a:r>
              <a:rPr lang="es-ES" b="1" dirty="0" smtClean="0"/>
              <a:t>VARIABLES  CRITICAS</a:t>
            </a:r>
            <a:endParaRPr lang="es-ES" b="1" dirty="0"/>
          </a:p>
        </p:txBody>
      </p:sp>
      <p:sp>
        <p:nvSpPr>
          <p:cNvPr id="7" name="7 Marcador de contenido"/>
          <p:cNvSpPr>
            <a:spLocks noGrp="1"/>
          </p:cNvSpPr>
          <p:nvPr>
            <p:ph idx="1"/>
          </p:nvPr>
        </p:nvSpPr>
        <p:spPr>
          <a:xfrm>
            <a:off x="1285875" y="3857625"/>
            <a:ext cx="7643813" cy="2357438"/>
          </a:xfrm>
        </p:spPr>
        <p:txBody>
          <a:bodyPr/>
          <a:lstStyle/>
          <a:p>
            <a:pPr algn="just" eaLnBrk="1" hangingPunct="1">
              <a:lnSpc>
                <a:spcPct val="90000"/>
              </a:lnSpc>
              <a:spcBef>
                <a:spcPts val="1200"/>
              </a:spcBef>
            </a:pPr>
            <a:r>
              <a:rPr lang="es-ES" smtClean="0">
                <a:latin typeface="Arial" charset="0"/>
                <a:cs typeface="Arial" charset="0"/>
              </a:rPr>
              <a:t>Utilizando  una distribución triangular en la que suponemos un 95% de demanda castigada de servicio técnico como el porcentaje más probable en el primer año y con una disminución sostenida de la demanda castigada en 2% para el resto de años y con un mínimo de demanda castigada del 92% y un máximo del 99%.</a:t>
            </a:r>
            <a:endParaRPr lang="en-US" smtClean="0">
              <a:latin typeface="Arial" charset="0"/>
              <a:cs typeface="Arial" charset="0"/>
            </a:endParaRPr>
          </a:p>
          <a:p>
            <a:pPr algn="just" eaLnBrk="1" hangingPunct="1">
              <a:lnSpc>
                <a:spcPct val="90000"/>
              </a:lnSpc>
              <a:spcBef>
                <a:spcPts val="1200"/>
              </a:spcBef>
            </a:pPr>
            <a:endParaRPr lang="es-ES" smtClean="0">
              <a:latin typeface="Arial" charset="0"/>
              <a:cs typeface="Arial" charset="0"/>
            </a:endParaRPr>
          </a:p>
        </p:txBody>
      </p:sp>
      <p:pic>
        <p:nvPicPr>
          <p:cNvPr id="49156" name="Imagen 3"/>
          <p:cNvPicPr>
            <a:picLocks noChangeAspect="1" noChangeArrowheads="1"/>
          </p:cNvPicPr>
          <p:nvPr/>
        </p:nvPicPr>
        <p:blipFill>
          <a:blip r:embed="rId2"/>
          <a:srcRect/>
          <a:stretch>
            <a:fillRect/>
          </a:stretch>
        </p:blipFill>
        <p:spPr bwMode="auto">
          <a:xfrm>
            <a:off x="1500188" y="1714500"/>
            <a:ext cx="7072312" cy="18605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Título"/>
          <p:cNvSpPr>
            <a:spLocks noGrp="1"/>
          </p:cNvSpPr>
          <p:nvPr>
            <p:ph type="title"/>
          </p:nvPr>
        </p:nvSpPr>
        <p:spPr>
          <a:xfrm>
            <a:off x="285750" y="142875"/>
            <a:ext cx="8858250" cy="1143000"/>
          </a:xfrm>
        </p:spPr>
        <p:txBody>
          <a:bodyPr/>
          <a:lstStyle/>
          <a:p>
            <a:pPr eaLnBrk="1" hangingPunct="1">
              <a:defRPr/>
            </a:pPr>
            <a:r>
              <a:rPr lang="es-ES" sz="4000" b="1" dirty="0" smtClean="0"/>
              <a:t>SIMULACION DE MONTECARLO</a:t>
            </a:r>
            <a:endParaRPr lang="es-ES" sz="4000" b="1" dirty="0"/>
          </a:p>
        </p:txBody>
      </p:sp>
      <p:sp>
        <p:nvSpPr>
          <p:cNvPr id="7" name="7 Marcador de contenido"/>
          <p:cNvSpPr>
            <a:spLocks noGrp="1"/>
          </p:cNvSpPr>
          <p:nvPr>
            <p:ph idx="1"/>
          </p:nvPr>
        </p:nvSpPr>
        <p:spPr>
          <a:xfrm>
            <a:off x="1214438" y="4500563"/>
            <a:ext cx="7643812" cy="1357312"/>
          </a:xfrm>
        </p:spPr>
        <p:txBody>
          <a:bodyPr/>
          <a:lstStyle/>
          <a:p>
            <a:pPr algn="just" eaLnBrk="1" hangingPunct="1">
              <a:lnSpc>
                <a:spcPct val="90000"/>
              </a:lnSpc>
              <a:spcBef>
                <a:spcPts val="1200"/>
              </a:spcBef>
            </a:pPr>
            <a:r>
              <a:rPr lang="es-ES" smtClean="0">
                <a:latin typeface="Arial" charset="0"/>
                <a:cs typeface="Arial" charset="0"/>
              </a:rPr>
              <a:t>Para la simulación usamos 100000 iteraciones.</a:t>
            </a:r>
          </a:p>
          <a:p>
            <a:pPr algn="just" eaLnBrk="1" hangingPunct="1">
              <a:lnSpc>
                <a:spcPct val="90000"/>
              </a:lnSpc>
              <a:spcBef>
                <a:spcPts val="1200"/>
              </a:spcBef>
            </a:pPr>
            <a:r>
              <a:rPr lang="es-ES" smtClean="0">
                <a:latin typeface="Arial" charset="0"/>
                <a:cs typeface="Arial" charset="0"/>
              </a:rPr>
              <a:t>Los resultados obtenidos indican que existe un 60.6% de probabilidad de que el VAN sea positivo.</a:t>
            </a:r>
          </a:p>
        </p:txBody>
      </p:sp>
      <p:pic>
        <p:nvPicPr>
          <p:cNvPr id="50180" name="Picture 6"/>
          <p:cNvPicPr>
            <a:picLocks noChangeAspect="1" noChangeArrowheads="1"/>
          </p:cNvPicPr>
          <p:nvPr/>
        </p:nvPicPr>
        <p:blipFill>
          <a:blip r:embed="rId2"/>
          <a:srcRect/>
          <a:stretch>
            <a:fillRect/>
          </a:stretch>
        </p:blipFill>
        <p:spPr bwMode="auto">
          <a:xfrm>
            <a:off x="2714625" y="1357313"/>
            <a:ext cx="4579938" cy="29130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Título"/>
          <p:cNvSpPr>
            <a:spLocks noGrp="1"/>
          </p:cNvSpPr>
          <p:nvPr>
            <p:ph type="title"/>
          </p:nvPr>
        </p:nvSpPr>
        <p:spPr>
          <a:xfrm>
            <a:off x="500063" y="274638"/>
            <a:ext cx="8429625" cy="1143000"/>
          </a:xfrm>
        </p:spPr>
        <p:txBody>
          <a:bodyPr/>
          <a:lstStyle/>
          <a:p>
            <a:pPr eaLnBrk="1" hangingPunct="1">
              <a:defRPr/>
            </a:pPr>
            <a:r>
              <a:rPr lang="es-ES" b="1" dirty="0" smtClean="0"/>
              <a:t>ANÁLISIS DE SENSIBILIDAD</a:t>
            </a:r>
            <a:endParaRPr lang="es-ES" b="1" dirty="0"/>
          </a:p>
        </p:txBody>
      </p:sp>
      <p:sp>
        <p:nvSpPr>
          <p:cNvPr id="7" name="7 Marcador de contenido"/>
          <p:cNvSpPr>
            <a:spLocks noGrp="1"/>
          </p:cNvSpPr>
          <p:nvPr>
            <p:ph idx="1"/>
          </p:nvPr>
        </p:nvSpPr>
        <p:spPr>
          <a:xfrm>
            <a:off x="1214438" y="4500563"/>
            <a:ext cx="7643812" cy="1357312"/>
          </a:xfrm>
        </p:spPr>
        <p:txBody>
          <a:bodyPr/>
          <a:lstStyle/>
          <a:p>
            <a:r>
              <a:rPr lang="es-ES" smtClean="0">
                <a:latin typeface="Arial" charset="0"/>
                <a:cs typeface="Arial" charset="0"/>
              </a:rPr>
              <a:t>En el análisis de sensibilidad nos indica que las provisiones tienen un 94.3% de incidencia en el VAN , mientras que en repuestos y asesoría técnica un 5.6%</a:t>
            </a:r>
            <a:endParaRPr lang="en-US" smtClean="0">
              <a:latin typeface="Arial" charset="0"/>
              <a:cs typeface="Arial" charset="0"/>
            </a:endParaRPr>
          </a:p>
        </p:txBody>
      </p:sp>
      <p:pic>
        <p:nvPicPr>
          <p:cNvPr id="51204" name="Picture 2"/>
          <p:cNvPicPr>
            <a:picLocks noChangeAspect="1" noChangeArrowheads="1"/>
          </p:cNvPicPr>
          <p:nvPr/>
        </p:nvPicPr>
        <p:blipFill>
          <a:blip r:embed="rId2"/>
          <a:srcRect b="53497"/>
          <a:stretch>
            <a:fillRect/>
          </a:stretch>
        </p:blipFill>
        <p:spPr bwMode="auto">
          <a:xfrm>
            <a:off x="2000250" y="1643063"/>
            <a:ext cx="5643563" cy="21907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285875" y="274638"/>
            <a:ext cx="7643813" cy="1143000"/>
          </a:xfrm>
        </p:spPr>
        <p:txBody>
          <a:bodyPr/>
          <a:lstStyle/>
          <a:p>
            <a:pPr eaLnBrk="1" hangingPunct="1">
              <a:defRPr/>
            </a:pPr>
            <a:r>
              <a:rPr lang="es-ES" b="1" dirty="0" smtClean="0"/>
              <a:t>CONCLUSIONES</a:t>
            </a:r>
            <a:endParaRPr lang="es-ES" b="1" dirty="0"/>
          </a:p>
        </p:txBody>
      </p:sp>
      <p:sp>
        <p:nvSpPr>
          <p:cNvPr id="52227" name="2 Marcador de contenido"/>
          <p:cNvSpPr>
            <a:spLocks noGrp="1"/>
          </p:cNvSpPr>
          <p:nvPr>
            <p:ph idx="1"/>
          </p:nvPr>
        </p:nvSpPr>
        <p:spPr>
          <a:xfrm>
            <a:off x="1285875" y="1357313"/>
            <a:ext cx="7643813" cy="5500687"/>
          </a:xfrm>
        </p:spPr>
        <p:txBody>
          <a:bodyPr/>
          <a:lstStyle/>
          <a:p>
            <a:r>
              <a:rPr lang="es-ES" sz="1900" smtClean="0">
                <a:latin typeface="Arial" charset="0"/>
                <a:cs typeface="Arial" charset="0"/>
              </a:rPr>
              <a:t>La idea de la Implementación de una Empresa de Servicios Complementarios hacia Embarcaciones que transitan en la ciudad de Guayaquil, orientado a proveer de toda clase de insumos (provisiones y materiales) de buena calidad acompañado de un buen servicio en atención y tiempo, es rentable, ya que en los estudios realizados nos indica que tiene un 62% de probabilidad de éxito.</a:t>
            </a:r>
          </a:p>
          <a:p>
            <a:r>
              <a:rPr lang="es-ES" sz="1900" smtClean="0">
                <a:latin typeface="Arial" charset="0"/>
                <a:cs typeface="Arial" charset="0"/>
              </a:rPr>
              <a:t>Basándonos en información proporcionado por parte de la Cía. South American Marine podemos determinar que el tamaño de mercado  potencial para provisiones en dólares es aproximadamente de USD. 600,000.00.</a:t>
            </a:r>
          </a:p>
          <a:p>
            <a:r>
              <a:rPr lang="es-ES" sz="1900" smtClean="0">
                <a:latin typeface="Arial" charset="0"/>
                <a:cs typeface="Arial" charset="0"/>
              </a:rPr>
              <a:t>Hay una gran parte del   consumidores que dan preferencia a la calidad y servicio al precio, que es donde nosotros vamos a interactuar.</a:t>
            </a:r>
          </a:p>
          <a:p>
            <a:r>
              <a:rPr lang="es-ES" sz="1900" smtClean="0">
                <a:latin typeface="Arial" charset="0"/>
                <a:cs typeface="Arial" charset="0"/>
              </a:rPr>
              <a:t>Contratar a personal al menos bilingüe (Inglés) para que labore en nuestra empresa ya que eso es preferencia de nuestros clientes.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75" y="285750"/>
            <a:ext cx="7643813" cy="1143000"/>
          </a:xfrm>
        </p:spPr>
        <p:txBody>
          <a:bodyPr/>
          <a:lstStyle/>
          <a:p>
            <a:pPr algn="ctr">
              <a:defRPr/>
            </a:pPr>
            <a:r>
              <a:rPr lang="es-ES" sz="3600" b="1" dirty="0" smtClean="0">
                <a:cs typeface="Arial" charset="0"/>
              </a:rPr>
              <a:t>CARACTERISTICAS  DE  PRODUCTOS   A    OFRECER</a:t>
            </a:r>
            <a:r>
              <a:rPr lang="es-ES" b="1" dirty="0" smtClean="0">
                <a:cs typeface="Arial" charset="0"/>
              </a:rPr>
              <a:t/>
            </a:r>
            <a:br>
              <a:rPr lang="es-ES" b="1" dirty="0" smtClean="0">
                <a:cs typeface="Arial" charset="0"/>
              </a:rPr>
            </a:br>
            <a:endParaRPr lang="es-ES" dirty="0"/>
          </a:p>
        </p:txBody>
      </p:sp>
      <p:sp>
        <p:nvSpPr>
          <p:cNvPr id="19459" name="2 Marcador de contenido"/>
          <p:cNvSpPr>
            <a:spLocks noGrp="1"/>
          </p:cNvSpPr>
          <p:nvPr>
            <p:ph idx="1"/>
          </p:nvPr>
        </p:nvSpPr>
        <p:spPr>
          <a:xfrm>
            <a:off x="1285875" y="1447800"/>
            <a:ext cx="2357438" cy="481013"/>
          </a:xfrm>
        </p:spPr>
        <p:txBody>
          <a:bodyPr/>
          <a:lstStyle/>
          <a:p>
            <a:pPr algn="just"/>
            <a:r>
              <a:rPr lang="en-US" sz="1800" b="1" smtClean="0">
                <a:latin typeface="Arial" charset="0"/>
                <a:cs typeface="Arial" charset="0"/>
              </a:rPr>
              <a:t>Provisiones</a:t>
            </a:r>
          </a:p>
          <a:p>
            <a:pPr algn="just">
              <a:buFont typeface="Wingdings 2" pitchFamily="18" charset="2"/>
              <a:buNone/>
            </a:pPr>
            <a:endParaRPr lang="en-US" sz="1800" smtClean="0">
              <a:latin typeface="Arial" charset="0"/>
              <a:cs typeface="Arial" charset="0"/>
            </a:endParaRPr>
          </a:p>
        </p:txBody>
      </p:sp>
      <p:pic>
        <p:nvPicPr>
          <p:cNvPr id="19460" name="Imagen 40" descr="Person holding fresh lettuce photo"/>
          <p:cNvPicPr>
            <a:picLocks noChangeAspect="1" noChangeArrowheads="1"/>
          </p:cNvPicPr>
          <p:nvPr/>
        </p:nvPicPr>
        <p:blipFill>
          <a:blip r:embed="rId2"/>
          <a:srcRect/>
          <a:stretch>
            <a:fillRect/>
          </a:stretch>
        </p:blipFill>
        <p:spPr bwMode="auto">
          <a:xfrm>
            <a:off x="1285875" y="1785938"/>
            <a:ext cx="2286000" cy="2041525"/>
          </a:xfrm>
          <a:prstGeom prst="rect">
            <a:avLst/>
          </a:prstGeom>
          <a:noFill/>
          <a:ln w="19050">
            <a:solidFill>
              <a:srgbClr val="000000"/>
            </a:solidFill>
            <a:miter lim="800000"/>
            <a:headEnd/>
            <a:tailEnd/>
          </a:ln>
        </p:spPr>
      </p:pic>
      <p:sp>
        <p:nvSpPr>
          <p:cNvPr id="19461" name="2 Marcador de contenido"/>
          <p:cNvSpPr txBox="1">
            <a:spLocks/>
          </p:cNvSpPr>
          <p:nvPr/>
        </p:nvSpPr>
        <p:spPr bwMode="auto">
          <a:xfrm>
            <a:off x="4857750" y="1143000"/>
            <a:ext cx="2928938" cy="571500"/>
          </a:xfrm>
          <a:prstGeom prst="rect">
            <a:avLst/>
          </a:prstGeom>
          <a:noFill/>
          <a:ln w="9525">
            <a:noFill/>
            <a:miter lim="800000"/>
            <a:headEnd/>
            <a:tailEnd/>
          </a:ln>
        </p:spPr>
        <p:txBody>
          <a:bodyPr/>
          <a:lstStyle/>
          <a:p>
            <a:pPr marL="365125" indent="-282575" algn="just" eaLnBrk="0" hangingPunct="0">
              <a:spcBef>
                <a:spcPts val="600"/>
              </a:spcBef>
              <a:buClr>
                <a:schemeClr val="accent1"/>
              </a:buClr>
              <a:buSzPct val="80000"/>
            </a:pPr>
            <a:endParaRPr lang="en-US">
              <a:cs typeface="Arial" charset="0"/>
            </a:endParaRPr>
          </a:p>
          <a:p>
            <a:pPr marL="365125" indent="-282575" algn="just" eaLnBrk="0" hangingPunct="0">
              <a:spcBef>
                <a:spcPts val="600"/>
              </a:spcBef>
              <a:buClr>
                <a:schemeClr val="accent1"/>
              </a:buClr>
              <a:buSzPct val="80000"/>
              <a:buFont typeface="Wingdings 2" pitchFamily="18" charset="2"/>
              <a:buChar char=""/>
            </a:pPr>
            <a:r>
              <a:rPr lang="en-US" b="1">
                <a:cs typeface="Arial" charset="0"/>
              </a:rPr>
              <a:t>Partes y Repuestos</a:t>
            </a:r>
          </a:p>
        </p:txBody>
      </p:sp>
      <p:sp>
        <p:nvSpPr>
          <p:cNvPr id="19462" name="2 Marcador de contenido"/>
          <p:cNvSpPr txBox="1">
            <a:spLocks/>
          </p:cNvSpPr>
          <p:nvPr/>
        </p:nvSpPr>
        <p:spPr bwMode="auto">
          <a:xfrm>
            <a:off x="1143000" y="4857750"/>
            <a:ext cx="2214563" cy="500063"/>
          </a:xfrm>
          <a:prstGeom prst="rect">
            <a:avLst/>
          </a:prstGeom>
          <a:noFill/>
          <a:ln w="9525">
            <a:noFill/>
            <a:miter lim="800000"/>
            <a:headEnd/>
            <a:tailEnd/>
          </a:ln>
        </p:spPr>
        <p:txBody>
          <a:bodyPr/>
          <a:lstStyle/>
          <a:p>
            <a:pPr marL="365125" indent="-282575" algn="just" eaLnBrk="0" hangingPunct="0">
              <a:spcBef>
                <a:spcPts val="600"/>
              </a:spcBef>
              <a:buClr>
                <a:schemeClr val="accent1"/>
              </a:buClr>
              <a:buSzPct val="80000"/>
              <a:buFont typeface="Wingdings 2" pitchFamily="18" charset="2"/>
              <a:buChar char=""/>
            </a:pPr>
            <a:r>
              <a:rPr lang="en-US" b="1">
                <a:cs typeface="Arial" charset="0"/>
              </a:rPr>
              <a:t>Servicios</a:t>
            </a:r>
          </a:p>
          <a:p>
            <a:pPr marL="365125" indent="-282575" algn="just" eaLnBrk="0" hangingPunct="0">
              <a:spcBef>
                <a:spcPts val="600"/>
              </a:spcBef>
              <a:buClr>
                <a:schemeClr val="accent1"/>
              </a:buClr>
              <a:buSzPct val="80000"/>
              <a:buFont typeface="Wingdings 2" pitchFamily="18" charset="2"/>
              <a:buChar char=""/>
            </a:pPr>
            <a:endParaRPr lang="en-US">
              <a:cs typeface="Arial" charset="0"/>
            </a:endParaRPr>
          </a:p>
        </p:txBody>
      </p:sp>
      <p:pic>
        <p:nvPicPr>
          <p:cNvPr id="19463" name="Imagen 2" descr="66"/>
          <p:cNvPicPr>
            <a:picLocks noChangeAspect="1" noChangeArrowheads="1"/>
          </p:cNvPicPr>
          <p:nvPr/>
        </p:nvPicPr>
        <p:blipFill>
          <a:blip r:embed="rId3"/>
          <a:srcRect/>
          <a:stretch>
            <a:fillRect/>
          </a:stretch>
        </p:blipFill>
        <p:spPr bwMode="auto">
          <a:xfrm>
            <a:off x="5143500" y="1857375"/>
            <a:ext cx="2357438" cy="1951038"/>
          </a:xfrm>
          <a:prstGeom prst="rect">
            <a:avLst/>
          </a:prstGeom>
          <a:noFill/>
          <a:ln w="28575" algn="in">
            <a:solidFill>
              <a:srgbClr val="000000"/>
            </a:solidFill>
            <a:miter lim="800000"/>
            <a:headEnd/>
            <a:tailEnd/>
          </a:ln>
        </p:spPr>
      </p:pic>
      <p:pic>
        <p:nvPicPr>
          <p:cNvPr id="19464" name="Picture 4"/>
          <p:cNvPicPr>
            <a:picLocks noChangeAspect="1" noChangeArrowheads="1"/>
          </p:cNvPicPr>
          <p:nvPr/>
        </p:nvPicPr>
        <p:blipFill>
          <a:blip r:embed="rId4"/>
          <a:srcRect/>
          <a:stretch>
            <a:fillRect/>
          </a:stretch>
        </p:blipFill>
        <p:spPr bwMode="auto">
          <a:xfrm>
            <a:off x="3214688" y="4286250"/>
            <a:ext cx="2428875" cy="21669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500188" y="285750"/>
            <a:ext cx="7643812" cy="1143000"/>
          </a:xfrm>
        </p:spPr>
        <p:txBody>
          <a:bodyPr/>
          <a:lstStyle/>
          <a:p>
            <a:pPr eaLnBrk="1" hangingPunct="1">
              <a:defRPr/>
            </a:pPr>
            <a:r>
              <a:rPr lang="es-ES" b="1" dirty="0" smtClean="0"/>
              <a:t>RECOMENDACIONES</a:t>
            </a:r>
            <a:endParaRPr lang="es-ES" b="1" dirty="0"/>
          </a:p>
        </p:txBody>
      </p:sp>
      <p:sp>
        <p:nvSpPr>
          <p:cNvPr id="53251" name="2 Marcador de contenido"/>
          <p:cNvSpPr>
            <a:spLocks noGrp="1"/>
          </p:cNvSpPr>
          <p:nvPr>
            <p:ph idx="1"/>
          </p:nvPr>
        </p:nvSpPr>
        <p:spPr>
          <a:xfrm>
            <a:off x="1214438" y="1428750"/>
            <a:ext cx="7643812" cy="4800600"/>
          </a:xfrm>
        </p:spPr>
        <p:txBody>
          <a:bodyPr/>
          <a:lstStyle/>
          <a:p>
            <a:pPr algn="just"/>
            <a:r>
              <a:rPr lang="es-ES" smtClean="0">
                <a:latin typeface="Arial" charset="0"/>
                <a:cs typeface="Arial" charset="0"/>
              </a:rPr>
              <a:t>Hay que tomar en consideración la inminente construcción del Puerto Internacional para buques de alto calado en Manta operativo para el 2012, ya que por sus dimensiones atraerá gran cantidad de naves y es muy probable que iguale a Guayaquil en cantidad de tráfico por año.</a:t>
            </a:r>
          </a:p>
          <a:p>
            <a:pPr algn="just"/>
            <a:r>
              <a:rPr lang="es-ES" smtClean="0">
                <a:latin typeface="Arial" charset="0"/>
                <a:cs typeface="Arial" charset="0"/>
              </a:rPr>
              <a:t>Cuidar mucho la calidad y atención al cliente ya que es con estas herramientas que vamos a diferenciarnos de la competencia.</a:t>
            </a:r>
          </a:p>
          <a:p>
            <a:pPr algn="just"/>
            <a:r>
              <a:rPr lang="es-ES" smtClean="0">
                <a:latin typeface="Arial" charset="0"/>
                <a:cs typeface="Arial" charset="0"/>
              </a:rPr>
              <a:t>Si bien es cierto que Provisiones va a ser nuestra principal fuente de ingreso al inicio del proyecto, pero no hay que olvidar los otros servicios que se pueden ofrecer a las embarcaciones y de esta manera expandiremos nuestro portafolio e incrementaremos los ingresos.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74638"/>
            <a:ext cx="7643813" cy="1143000"/>
          </a:xfrm>
        </p:spPr>
        <p:txBody>
          <a:bodyPr/>
          <a:lstStyle/>
          <a:p>
            <a:pPr>
              <a:defRPr/>
            </a:pPr>
            <a:r>
              <a:rPr lang="en-US" b="1" dirty="0" smtClean="0">
                <a:solidFill>
                  <a:srgbClr val="663300"/>
                </a:solidFill>
              </a:rPr>
              <a:t>ALCANCE</a:t>
            </a:r>
            <a:endParaRPr lang="en-US" b="1" dirty="0">
              <a:solidFill>
                <a:srgbClr val="663300"/>
              </a:solidFill>
            </a:endParaRPr>
          </a:p>
        </p:txBody>
      </p:sp>
      <p:sp>
        <p:nvSpPr>
          <p:cNvPr id="20483" name="6 Marcador de contenido"/>
          <p:cNvSpPr>
            <a:spLocks noGrp="1"/>
          </p:cNvSpPr>
          <p:nvPr>
            <p:ph idx="1"/>
          </p:nvPr>
        </p:nvSpPr>
        <p:spPr>
          <a:xfrm>
            <a:off x="1285875" y="1447800"/>
            <a:ext cx="7643813" cy="4800600"/>
          </a:xfrm>
        </p:spPr>
        <p:txBody>
          <a:bodyPr/>
          <a:lstStyle/>
          <a:p>
            <a:endParaRPr lang="en-US" smtClean="0">
              <a:latin typeface="Arial" charset="0"/>
              <a:cs typeface="Arial" charset="0"/>
            </a:endParaRPr>
          </a:p>
        </p:txBody>
      </p:sp>
      <p:grpSp>
        <p:nvGrpSpPr>
          <p:cNvPr id="20484" name="8 Grupo"/>
          <p:cNvGrpSpPr>
            <a:grpSpLocks/>
          </p:cNvGrpSpPr>
          <p:nvPr/>
        </p:nvGrpSpPr>
        <p:grpSpPr bwMode="auto">
          <a:xfrm>
            <a:off x="285750" y="1000125"/>
            <a:ext cx="8462963" cy="5653088"/>
            <a:chOff x="142845" y="533396"/>
            <a:chExt cx="8963074" cy="5867384"/>
          </a:xfrm>
        </p:grpSpPr>
        <p:pic>
          <p:nvPicPr>
            <p:cNvPr id="20490" name="Imagen 4" descr="http://www.luventicus.org/mapas/ecuador/index.gif"/>
            <p:cNvPicPr>
              <a:picLocks noChangeArrowheads="1"/>
            </p:cNvPicPr>
            <p:nvPr/>
          </p:nvPicPr>
          <p:blipFill>
            <a:blip r:embed="rId2"/>
            <a:srcRect/>
            <a:stretch>
              <a:fillRect/>
            </a:stretch>
          </p:blipFill>
          <p:spPr bwMode="auto">
            <a:xfrm>
              <a:off x="1643042" y="571480"/>
              <a:ext cx="6059488" cy="5829300"/>
            </a:xfrm>
            <a:prstGeom prst="rect">
              <a:avLst/>
            </a:prstGeom>
            <a:noFill/>
            <a:ln w="9525">
              <a:noFill/>
              <a:miter lim="800000"/>
              <a:headEnd/>
              <a:tailEnd/>
            </a:ln>
          </p:spPr>
        </p:pic>
        <p:pic>
          <p:nvPicPr>
            <p:cNvPr id="20491" name="Imagen 1" descr="http://www.webpicking.com/img/news/8643.jpg"/>
            <p:cNvPicPr>
              <a:picLocks noChangeAspect="1" noChangeArrowheads="1"/>
            </p:cNvPicPr>
            <p:nvPr/>
          </p:nvPicPr>
          <p:blipFill>
            <a:blip r:embed="rId3"/>
            <a:srcRect/>
            <a:stretch>
              <a:fillRect/>
            </a:stretch>
          </p:blipFill>
          <p:spPr bwMode="auto">
            <a:xfrm>
              <a:off x="142845" y="4643446"/>
              <a:ext cx="1428760" cy="932162"/>
            </a:xfrm>
            <a:prstGeom prst="rect">
              <a:avLst/>
            </a:prstGeom>
            <a:noFill/>
            <a:ln w="9525">
              <a:noFill/>
              <a:miter lim="800000"/>
              <a:headEnd/>
              <a:tailEnd/>
            </a:ln>
          </p:spPr>
        </p:pic>
        <p:pic>
          <p:nvPicPr>
            <p:cNvPr id="20492" name="Imagen 101" descr="http://archivo.eluniverso.com/2007/06/01/0001/9/files/06-01-07-A10-F012500.jpg"/>
            <p:cNvPicPr>
              <a:picLocks noChangeAspect="1" noChangeArrowheads="1"/>
            </p:cNvPicPr>
            <p:nvPr/>
          </p:nvPicPr>
          <p:blipFill>
            <a:blip r:embed="rId4"/>
            <a:srcRect b="9143"/>
            <a:stretch>
              <a:fillRect/>
            </a:stretch>
          </p:blipFill>
          <p:spPr bwMode="auto">
            <a:xfrm>
              <a:off x="642910" y="5357826"/>
              <a:ext cx="1285884" cy="820471"/>
            </a:xfrm>
            <a:prstGeom prst="rect">
              <a:avLst/>
            </a:prstGeom>
            <a:noFill/>
            <a:ln w="9525">
              <a:noFill/>
              <a:miter lim="800000"/>
              <a:headEnd/>
              <a:tailEnd/>
            </a:ln>
          </p:spPr>
        </p:pic>
        <p:sp>
          <p:nvSpPr>
            <p:cNvPr id="20493" name="Text Box 6"/>
            <p:cNvSpPr txBox="1">
              <a:spLocks noChangeArrowheads="1"/>
            </p:cNvSpPr>
            <p:nvPr/>
          </p:nvSpPr>
          <p:spPr bwMode="auto">
            <a:xfrm>
              <a:off x="445483" y="4357694"/>
              <a:ext cx="911807" cy="253735"/>
            </a:xfrm>
            <a:prstGeom prst="rect">
              <a:avLst/>
            </a:prstGeom>
            <a:solidFill>
              <a:srgbClr val="FFFFFF"/>
            </a:solidFill>
            <a:ln w="9525">
              <a:solidFill>
                <a:srgbClr val="000000"/>
              </a:solidFill>
              <a:miter lim="800000"/>
              <a:headEnd/>
              <a:tailEnd/>
            </a:ln>
          </p:spPr>
          <p:txBody>
            <a:bodyPr/>
            <a:lstStyle/>
            <a:p>
              <a:pPr>
                <a:spcAft>
                  <a:spcPts val="1000"/>
                </a:spcAft>
              </a:pPr>
              <a:r>
                <a:rPr lang="es-ES" sz="1100">
                  <a:latin typeface="Calibri" pitchFamily="34" charset="0"/>
                </a:rPr>
                <a:t>Guayaquil</a:t>
              </a:r>
              <a:endParaRPr lang="es-ES"/>
            </a:p>
          </p:txBody>
        </p:sp>
        <p:pic>
          <p:nvPicPr>
            <p:cNvPr id="20494" name="Imagen 77" descr="http://www.puertodeesmeraldas.com/fotos/123amp_peque_21.jpg">
              <a:hlinkClick r:id="rId5"/>
            </p:cNvPr>
            <p:cNvPicPr>
              <a:picLocks noChangeAspect="1" noChangeArrowheads="1"/>
            </p:cNvPicPr>
            <p:nvPr/>
          </p:nvPicPr>
          <p:blipFill>
            <a:blip r:embed="rId6"/>
            <a:srcRect/>
            <a:stretch>
              <a:fillRect/>
            </a:stretch>
          </p:blipFill>
          <p:spPr bwMode="auto">
            <a:xfrm>
              <a:off x="714348" y="885796"/>
              <a:ext cx="1000132" cy="700016"/>
            </a:xfrm>
            <a:prstGeom prst="rect">
              <a:avLst/>
            </a:prstGeom>
            <a:noFill/>
            <a:ln w="9525">
              <a:noFill/>
              <a:miter lim="800000"/>
              <a:headEnd/>
              <a:tailEnd/>
            </a:ln>
          </p:spPr>
        </p:pic>
        <p:pic>
          <p:nvPicPr>
            <p:cNvPr id="20495" name="Imagen 92" descr="http://www.puertodeesmeraldas.com/fotos/132amp_peque_29.jpg">
              <a:hlinkClick r:id="rId5"/>
            </p:cNvPr>
            <p:cNvPicPr>
              <a:picLocks noChangeAspect="1" noChangeArrowheads="1"/>
            </p:cNvPicPr>
            <p:nvPr/>
          </p:nvPicPr>
          <p:blipFill>
            <a:blip r:embed="rId7"/>
            <a:srcRect/>
            <a:stretch>
              <a:fillRect/>
            </a:stretch>
          </p:blipFill>
          <p:spPr bwMode="auto">
            <a:xfrm>
              <a:off x="1261424" y="1426070"/>
              <a:ext cx="1024560" cy="717046"/>
            </a:xfrm>
            <a:prstGeom prst="rect">
              <a:avLst/>
            </a:prstGeom>
            <a:noFill/>
            <a:ln w="9525">
              <a:noFill/>
              <a:miter lim="800000"/>
              <a:headEnd/>
              <a:tailEnd/>
            </a:ln>
          </p:spPr>
        </p:pic>
        <p:sp>
          <p:nvSpPr>
            <p:cNvPr id="20496" name="Text Box 9"/>
            <p:cNvSpPr txBox="1">
              <a:spLocks noChangeArrowheads="1"/>
            </p:cNvSpPr>
            <p:nvPr/>
          </p:nvSpPr>
          <p:spPr bwMode="auto">
            <a:xfrm>
              <a:off x="1000100" y="533396"/>
              <a:ext cx="895328" cy="323836"/>
            </a:xfrm>
            <a:prstGeom prst="rect">
              <a:avLst/>
            </a:prstGeom>
            <a:solidFill>
              <a:srgbClr val="FFFFFF"/>
            </a:solidFill>
            <a:ln w="9525">
              <a:solidFill>
                <a:srgbClr val="000000"/>
              </a:solidFill>
              <a:miter lim="800000"/>
              <a:headEnd/>
              <a:tailEnd/>
            </a:ln>
          </p:spPr>
          <p:txBody>
            <a:bodyPr/>
            <a:lstStyle/>
            <a:p>
              <a:pPr>
                <a:spcAft>
                  <a:spcPts val="1000"/>
                </a:spcAft>
              </a:pPr>
              <a:r>
                <a:rPr lang="es-ES" sz="1100">
                  <a:latin typeface="Calibri" pitchFamily="34" charset="0"/>
                </a:rPr>
                <a:t>Esmeraldas</a:t>
              </a:r>
              <a:endParaRPr lang="es-ES"/>
            </a:p>
          </p:txBody>
        </p:sp>
        <p:pic>
          <p:nvPicPr>
            <p:cNvPr id="20497" name="Imagen 16" descr="http://pacedel.com/Website%20photos/ecuador-manta-puerto.jpg"/>
            <p:cNvPicPr>
              <a:picLocks noChangeAspect="1" noChangeArrowheads="1"/>
            </p:cNvPicPr>
            <p:nvPr/>
          </p:nvPicPr>
          <p:blipFill>
            <a:blip r:embed="rId8"/>
            <a:srcRect/>
            <a:stretch>
              <a:fillRect/>
            </a:stretch>
          </p:blipFill>
          <p:spPr bwMode="auto">
            <a:xfrm>
              <a:off x="500034" y="3240304"/>
              <a:ext cx="1214446" cy="760200"/>
            </a:xfrm>
            <a:prstGeom prst="rect">
              <a:avLst/>
            </a:prstGeom>
            <a:noFill/>
            <a:ln w="9525">
              <a:noFill/>
              <a:miter lim="800000"/>
              <a:headEnd/>
              <a:tailEnd/>
            </a:ln>
          </p:spPr>
        </p:pic>
        <p:sp>
          <p:nvSpPr>
            <p:cNvPr id="20498" name="Text Box 11"/>
            <p:cNvSpPr txBox="1">
              <a:spLocks noChangeArrowheads="1"/>
            </p:cNvSpPr>
            <p:nvPr/>
          </p:nvSpPr>
          <p:spPr bwMode="auto">
            <a:xfrm>
              <a:off x="704852" y="2857496"/>
              <a:ext cx="866752" cy="341314"/>
            </a:xfrm>
            <a:prstGeom prst="rect">
              <a:avLst/>
            </a:prstGeom>
            <a:solidFill>
              <a:srgbClr val="FFFFFF"/>
            </a:solidFill>
            <a:ln w="9525">
              <a:solidFill>
                <a:srgbClr val="000000"/>
              </a:solidFill>
              <a:miter lim="800000"/>
              <a:headEnd/>
              <a:tailEnd/>
            </a:ln>
          </p:spPr>
          <p:txBody>
            <a:bodyPr/>
            <a:lstStyle/>
            <a:p>
              <a:pPr>
                <a:spcAft>
                  <a:spcPts val="1000"/>
                </a:spcAft>
              </a:pPr>
              <a:r>
                <a:rPr lang="es-ES" sz="1100">
                  <a:latin typeface="Calibri" pitchFamily="34" charset="0"/>
                </a:rPr>
                <a:t>La Libertad</a:t>
              </a:r>
              <a:endParaRPr lang="es-ES"/>
            </a:p>
          </p:txBody>
        </p:sp>
        <p:pic>
          <p:nvPicPr>
            <p:cNvPr id="20499" name="Imagen 47" descr="http://farm1.static.flickr.com/1/293931_7ac0506f1a.jpg?v=0"/>
            <p:cNvPicPr>
              <a:picLocks noChangeAspect="1" noChangeArrowheads="1"/>
            </p:cNvPicPr>
            <p:nvPr/>
          </p:nvPicPr>
          <p:blipFill>
            <a:blip r:embed="rId9"/>
            <a:srcRect/>
            <a:stretch>
              <a:fillRect/>
            </a:stretch>
          </p:blipFill>
          <p:spPr bwMode="auto">
            <a:xfrm>
              <a:off x="7500958" y="2143116"/>
              <a:ext cx="1181052" cy="740997"/>
            </a:xfrm>
            <a:prstGeom prst="rect">
              <a:avLst/>
            </a:prstGeom>
            <a:noFill/>
            <a:ln w="9525">
              <a:noFill/>
              <a:miter lim="800000"/>
              <a:headEnd/>
              <a:tailEnd/>
            </a:ln>
          </p:spPr>
        </p:pic>
        <p:pic>
          <p:nvPicPr>
            <p:cNvPr id="20500" name="Imagen 13" descr="http://www.proximaparada.com.ec/picture/Galeria/download/Puerto-de-Manta.jpg"/>
            <p:cNvPicPr>
              <a:picLocks noChangeAspect="1" noChangeArrowheads="1"/>
            </p:cNvPicPr>
            <p:nvPr/>
          </p:nvPicPr>
          <p:blipFill>
            <a:blip r:embed="rId10"/>
            <a:srcRect/>
            <a:stretch>
              <a:fillRect/>
            </a:stretch>
          </p:blipFill>
          <p:spPr bwMode="auto">
            <a:xfrm>
              <a:off x="7858148" y="2857496"/>
              <a:ext cx="1183852" cy="785818"/>
            </a:xfrm>
            <a:prstGeom prst="rect">
              <a:avLst/>
            </a:prstGeom>
            <a:noFill/>
            <a:ln w="9525">
              <a:noFill/>
              <a:miter lim="800000"/>
              <a:headEnd/>
              <a:tailEnd/>
            </a:ln>
          </p:spPr>
        </p:pic>
        <p:sp>
          <p:nvSpPr>
            <p:cNvPr id="20501" name="Text Box 14"/>
            <p:cNvSpPr txBox="1">
              <a:spLocks noChangeArrowheads="1"/>
            </p:cNvSpPr>
            <p:nvPr/>
          </p:nvSpPr>
          <p:spPr bwMode="auto">
            <a:xfrm>
              <a:off x="7858148" y="1928802"/>
              <a:ext cx="682908" cy="309954"/>
            </a:xfrm>
            <a:prstGeom prst="rect">
              <a:avLst/>
            </a:prstGeom>
            <a:solidFill>
              <a:srgbClr val="FFFFFF"/>
            </a:solidFill>
            <a:ln w="9525">
              <a:solidFill>
                <a:srgbClr val="000000"/>
              </a:solidFill>
              <a:miter lim="800000"/>
              <a:headEnd/>
              <a:tailEnd/>
            </a:ln>
          </p:spPr>
          <p:txBody>
            <a:bodyPr/>
            <a:lstStyle/>
            <a:p>
              <a:pPr>
                <a:spcAft>
                  <a:spcPts val="1000"/>
                </a:spcAft>
              </a:pPr>
              <a:r>
                <a:rPr lang="es-ES" sz="1100">
                  <a:latin typeface="Calibri" pitchFamily="34" charset="0"/>
                </a:rPr>
                <a:t>Manta</a:t>
              </a:r>
              <a:endParaRPr lang="es-ES"/>
            </a:p>
          </p:txBody>
        </p:sp>
        <p:pic>
          <p:nvPicPr>
            <p:cNvPr id="20502" name="Imagen 35" descr="http://www.orenses.com/upload/fotosemana/fptobolivar.jpg"/>
            <p:cNvPicPr>
              <a:picLocks noChangeAspect="1" noChangeArrowheads="1"/>
            </p:cNvPicPr>
            <p:nvPr/>
          </p:nvPicPr>
          <p:blipFill>
            <a:blip r:embed="rId11"/>
            <a:srcRect/>
            <a:stretch>
              <a:fillRect/>
            </a:stretch>
          </p:blipFill>
          <p:spPr bwMode="auto">
            <a:xfrm>
              <a:off x="7500958" y="4254252"/>
              <a:ext cx="1214446" cy="674946"/>
            </a:xfrm>
            <a:prstGeom prst="rect">
              <a:avLst/>
            </a:prstGeom>
            <a:noFill/>
            <a:ln w="9525">
              <a:noFill/>
              <a:miter lim="800000"/>
              <a:headEnd/>
              <a:tailEnd/>
            </a:ln>
          </p:spPr>
        </p:pic>
        <p:pic>
          <p:nvPicPr>
            <p:cNvPr id="20503" name="Imagen 19" descr="http://www.edisonizquierdo.com/images/bolivar.jpg"/>
            <p:cNvPicPr>
              <a:picLocks noChangeAspect="1" noChangeArrowheads="1"/>
            </p:cNvPicPr>
            <p:nvPr/>
          </p:nvPicPr>
          <p:blipFill>
            <a:blip r:embed="rId12"/>
            <a:srcRect/>
            <a:stretch>
              <a:fillRect/>
            </a:stretch>
          </p:blipFill>
          <p:spPr bwMode="auto">
            <a:xfrm>
              <a:off x="8001024" y="4929198"/>
              <a:ext cx="1104895" cy="500066"/>
            </a:xfrm>
            <a:prstGeom prst="rect">
              <a:avLst/>
            </a:prstGeom>
            <a:noFill/>
            <a:ln w="9525">
              <a:noFill/>
              <a:miter lim="800000"/>
              <a:headEnd/>
              <a:tailEnd/>
            </a:ln>
          </p:spPr>
        </p:pic>
        <p:sp>
          <p:nvSpPr>
            <p:cNvPr id="20504" name="Text Box 17"/>
            <p:cNvSpPr txBox="1">
              <a:spLocks noChangeArrowheads="1"/>
            </p:cNvSpPr>
            <p:nvPr/>
          </p:nvSpPr>
          <p:spPr bwMode="auto">
            <a:xfrm>
              <a:off x="7716866" y="4000504"/>
              <a:ext cx="975509" cy="240195"/>
            </a:xfrm>
            <a:prstGeom prst="rect">
              <a:avLst/>
            </a:prstGeom>
            <a:solidFill>
              <a:srgbClr val="FFFFFF"/>
            </a:solidFill>
            <a:ln w="9525">
              <a:solidFill>
                <a:srgbClr val="000000"/>
              </a:solidFill>
              <a:miter lim="800000"/>
              <a:headEnd/>
              <a:tailEnd/>
            </a:ln>
          </p:spPr>
          <p:txBody>
            <a:bodyPr/>
            <a:lstStyle/>
            <a:p>
              <a:pPr>
                <a:spcAft>
                  <a:spcPts val="1000"/>
                </a:spcAft>
              </a:pPr>
              <a:r>
                <a:rPr lang="es-ES" sz="1100">
                  <a:latin typeface="Calibri" pitchFamily="34" charset="0"/>
                </a:rPr>
                <a:t>Pto. Bolívar</a:t>
              </a:r>
              <a:endParaRPr lang="es-ES"/>
            </a:p>
          </p:txBody>
        </p:sp>
      </p:grpSp>
      <p:cxnSp>
        <p:nvCxnSpPr>
          <p:cNvPr id="21" name="20 Conector curvado"/>
          <p:cNvCxnSpPr>
            <a:endCxn id="20496" idx="3"/>
          </p:cNvCxnSpPr>
          <p:nvPr/>
        </p:nvCxnSpPr>
        <p:spPr>
          <a:xfrm rot="10800000">
            <a:off x="1939925" y="1155700"/>
            <a:ext cx="1308100" cy="42545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Forma"/>
          <p:cNvCxnSpPr>
            <a:endCxn id="20498" idx="3"/>
          </p:cNvCxnSpPr>
          <p:nvPr/>
        </p:nvCxnSpPr>
        <p:spPr>
          <a:xfrm rot="16200000" flipV="1">
            <a:off x="1138238" y="3900487"/>
            <a:ext cx="1392238" cy="398463"/>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curvado"/>
          <p:cNvCxnSpPr>
            <a:endCxn id="20493" idx="3"/>
          </p:cNvCxnSpPr>
          <p:nvPr/>
        </p:nvCxnSpPr>
        <p:spPr>
          <a:xfrm rot="10800000" flipV="1">
            <a:off x="1431925" y="4795838"/>
            <a:ext cx="1601788" cy="11112"/>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curvado"/>
          <p:cNvCxnSpPr>
            <a:endCxn id="20504" idx="1"/>
          </p:cNvCxnSpPr>
          <p:nvPr/>
        </p:nvCxnSpPr>
        <p:spPr>
          <a:xfrm flipV="1">
            <a:off x="2962275" y="4456113"/>
            <a:ext cx="4475163" cy="1411287"/>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curvado"/>
          <p:cNvCxnSpPr>
            <a:endCxn id="20501" idx="1"/>
          </p:cNvCxnSpPr>
          <p:nvPr/>
        </p:nvCxnSpPr>
        <p:spPr>
          <a:xfrm flipV="1">
            <a:off x="2176463" y="2493963"/>
            <a:ext cx="5394325" cy="10160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214313" y="285750"/>
            <a:ext cx="8929687" cy="1143000"/>
          </a:xfrm>
        </p:spPr>
        <p:txBody>
          <a:bodyPr/>
          <a:lstStyle/>
          <a:p>
            <a:pPr eaLnBrk="1" hangingPunct="1">
              <a:defRPr/>
            </a:pPr>
            <a:r>
              <a:rPr lang="es-ES" sz="4000" b="1" dirty="0" smtClean="0"/>
              <a:t>JUSTIFICACIÓN DEL PROYECTO</a:t>
            </a:r>
            <a:endParaRPr lang="es-ES" sz="4000" b="1" dirty="0"/>
          </a:p>
        </p:txBody>
      </p:sp>
      <p:sp>
        <p:nvSpPr>
          <p:cNvPr id="14339" name="5 Marcador de contenido"/>
          <p:cNvSpPr>
            <a:spLocks noGrp="1"/>
          </p:cNvSpPr>
          <p:nvPr>
            <p:ph idx="1"/>
          </p:nvPr>
        </p:nvSpPr>
        <p:spPr>
          <a:xfrm>
            <a:off x="642938" y="1785938"/>
            <a:ext cx="7643812" cy="4319587"/>
          </a:xfrm>
        </p:spPr>
        <p:txBody>
          <a:bodyPr/>
          <a:lstStyle/>
          <a:p>
            <a:pPr algn="just">
              <a:buFont typeface="Wingdings 2" pitchFamily="18" charset="2"/>
              <a:buNone/>
            </a:pPr>
            <a:r>
              <a:rPr lang="es-EC" smtClean="0">
                <a:latin typeface="Arial" charset="0"/>
                <a:cs typeface="Arial" charset="0"/>
              </a:rPr>
              <a:t>    </a:t>
            </a:r>
            <a:r>
              <a:rPr lang="es-EC" sz="2400" smtClean="0">
                <a:latin typeface="Arial" charset="0"/>
                <a:cs typeface="Arial" charset="0"/>
              </a:rPr>
              <a:t>Ya que existe un espacio para la implementación de este negocio, se quiere saber si la inversión que se va a realizar va a otorgar la rentabilidad esperada.</a:t>
            </a:r>
            <a:r>
              <a:rPr lang="en-US" sz="2400" smtClean="0">
                <a:latin typeface="Arial" charset="0"/>
                <a:cs typeface="Arial" charset="0"/>
              </a:rPr>
              <a:t> </a:t>
            </a:r>
          </a:p>
          <a:p>
            <a:pPr algn="just">
              <a:buFont typeface="Wingdings 2" pitchFamily="18" charset="2"/>
              <a:buNone/>
            </a:pPr>
            <a:endParaRPr lang="en-US" sz="2400" smtClean="0">
              <a:latin typeface="Arial" charset="0"/>
              <a:cs typeface="Arial" charset="0"/>
            </a:endParaRPr>
          </a:p>
          <a:p>
            <a:pPr algn="just">
              <a:buFont typeface="Wingdings 2" pitchFamily="18" charset="2"/>
              <a:buNone/>
            </a:pPr>
            <a:r>
              <a:rPr lang="en-US" sz="2400" smtClean="0">
                <a:latin typeface="Arial" charset="0"/>
                <a:cs typeface="Arial" charset="0"/>
              </a:rPr>
              <a:t>    </a:t>
            </a:r>
            <a:r>
              <a:rPr lang="es-EC" sz="2400" smtClean="0">
                <a:latin typeface="Arial" charset="0"/>
                <a:cs typeface="Arial" charset="0"/>
              </a:rPr>
              <a:t>El Proyecto se realiza por la demanda existente  de un servicio de calidad a un precio competitivo, además de ser una fuente generadora de empleo, consideramos que es una vitrina al mundo de los productos y servicios que el Ecuador puede ofrecer.</a:t>
            </a:r>
            <a:endParaRPr lang="en-US" sz="2400" smtClean="0">
              <a:latin typeface="Arial" charset="0"/>
              <a:cs typeface="Arial" charset="0"/>
            </a:endParaRPr>
          </a:p>
          <a:p>
            <a:pPr algn="just" eaLnBrk="1" hangingPunct="1">
              <a:spcBef>
                <a:spcPts val="1200"/>
              </a:spcBef>
            </a:pPr>
            <a:endParaRPr lang="es-ES"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74638"/>
            <a:ext cx="8501063" cy="1143000"/>
          </a:xfrm>
        </p:spPr>
        <p:txBody>
          <a:bodyPr/>
          <a:lstStyle/>
          <a:p>
            <a:pPr>
              <a:defRPr/>
            </a:pPr>
            <a:r>
              <a:rPr lang="es-ES" b="1" dirty="0" smtClean="0"/>
              <a:t>ESTUDIO ORGANIZACIONAL</a:t>
            </a:r>
            <a:endParaRPr lang="es-ES" b="1" dirty="0"/>
          </a:p>
        </p:txBody>
      </p:sp>
      <p:sp>
        <p:nvSpPr>
          <p:cNvPr id="22531" name="2 Marcador de contenido"/>
          <p:cNvSpPr>
            <a:spLocks noGrp="1"/>
          </p:cNvSpPr>
          <p:nvPr>
            <p:ph idx="1"/>
          </p:nvPr>
        </p:nvSpPr>
        <p:spPr>
          <a:xfrm>
            <a:off x="428625" y="1214438"/>
            <a:ext cx="7643813" cy="4800600"/>
          </a:xfrm>
        </p:spPr>
        <p:txBody>
          <a:bodyPr/>
          <a:lstStyle/>
          <a:p>
            <a:pPr algn="just">
              <a:buFont typeface="Wingdings 2" pitchFamily="18" charset="2"/>
              <a:buNone/>
            </a:pPr>
            <a:r>
              <a:rPr lang="es-ES" b="1" smtClean="0">
                <a:latin typeface="Arial" charset="0"/>
                <a:cs typeface="Arial" charset="0"/>
              </a:rPr>
              <a:t>    </a:t>
            </a:r>
            <a:r>
              <a:rPr lang="es-ES" sz="2100" b="1" smtClean="0">
                <a:latin typeface="Arial" charset="0"/>
                <a:cs typeface="Arial" charset="0"/>
              </a:rPr>
              <a:t>MISION</a:t>
            </a:r>
          </a:p>
          <a:p>
            <a:pPr algn="just">
              <a:buFont typeface="Wingdings 2" pitchFamily="18" charset="2"/>
              <a:buNone/>
            </a:pPr>
            <a:r>
              <a:rPr lang="es-ES" sz="2100" smtClean="0">
                <a:latin typeface="Arial" charset="0"/>
                <a:cs typeface="Arial" charset="0"/>
              </a:rPr>
              <a:t>    Somos una empresa que proporciona productos y servicios de calidad a las distintas embarcaciones que transitan en el país, estando comprometidos a satisfacer totalmente todos los requerimientos de nuestros clientes, brindando un servicio eficiente con nuestro capital técnico y humano.</a:t>
            </a:r>
          </a:p>
          <a:p>
            <a:pPr algn="just">
              <a:buFont typeface="Wingdings 2" pitchFamily="18" charset="2"/>
              <a:buNone/>
            </a:pPr>
            <a:r>
              <a:rPr lang="es-ES" sz="2100" b="1" smtClean="0">
                <a:latin typeface="Arial" charset="0"/>
                <a:cs typeface="Arial" charset="0"/>
              </a:rPr>
              <a:t>  </a:t>
            </a:r>
            <a:endParaRPr lang="es-ES" sz="2100" smtClean="0">
              <a:latin typeface="Arial" charset="0"/>
              <a:cs typeface="Arial" charset="0"/>
            </a:endParaRPr>
          </a:p>
          <a:p>
            <a:pPr algn="just">
              <a:buFont typeface="Wingdings 2" pitchFamily="18" charset="2"/>
              <a:buNone/>
            </a:pPr>
            <a:r>
              <a:rPr lang="es-ES" sz="2100" b="1" smtClean="0">
                <a:latin typeface="Arial" charset="0"/>
                <a:cs typeface="Arial" charset="0"/>
              </a:rPr>
              <a:t>    VISIÓN</a:t>
            </a:r>
            <a:endParaRPr lang="es-ES" sz="2100" smtClean="0">
              <a:latin typeface="Arial" charset="0"/>
              <a:cs typeface="Arial" charset="0"/>
            </a:endParaRPr>
          </a:p>
          <a:p>
            <a:pPr algn="just">
              <a:buFont typeface="Wingdings 2" pitchFamily="18" charset="2"/>
              <a:buNone/>
            </a:pPr>
            <a:r>
              <a:rPr lang="es-ES" sz="2100" smtClean="0">
                <a:latin typeface="Arial" charset="0"/>
                <a:cs typeface="Arial" charset="0"/>
              </a:rPr>
              <a:t>    Ser reconocida como la Empresa líder en la prestación de Servicios Complementarios en todos los Puertos Marítimos a nivel nacional, lograr lazos de confianza y plena satisfacción de los clientes.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 y="274638"/>
            <a:ext cx="8643938" cy="1143000"/>
          </a:xfrm>
        </p:spPr>
        <p:txBody>
          <a:bodyPr/>
          <a:lstStyle/>
          <a:p>
            <a:pPr>
              <a:defRPr/>
            </a:pPr>
            <a:r>
              <a:rPr lang="es-ES" b="1" dirty="0" smtClean="0"/>
              <a:t>ESTUDIO ORGANIZACIONAL</a:t>
            </a:r>
            <a:endParaRPr lang="es-ES" b="1" dirty="0"/>
          </a:p>
        </p:txBody>
      </p:sp>
      <p:sp>
        <p:nvSpPr>
          <p:cNvPr id="23555" name="2 Marcador de contenido"/>
          <p:cNvSpPr>
            <a:spLocks noGrp="1"/>
          </p:cNvSpPr>
          <p:nvPr>
            <p:ph idx="1"/>
          </p:nvPr>
        </p:nvSpPr>
        <p:spPr>
          <a:xfrm>
            <a:off x="571500" y="1214438"/>
            <a:ext cx="7643813" cy="5267325"/>
          </a:xfrm>
        </p:spPr>
        <p:txBody>
          <a:bodyPr/>
          <a:lstStyle/>
          <a:p>
            <a:pPr>
              <a:buFont typeface="Wingdings 2" pitchFamily="18" charset="2"/>
              <a:buNone/>
            </a:pPr>
            <a:r>
              <a:rPr lang="es-ES" sz="1800" b="1" smtClean="0">
                <a:latin typeface="Arial" charset="0"/>
                <a:cs typeface="Arial" charset="0"/>
              </a:rPr>
              <a:t>ANÁLISIS FODA</a:t>
            </a:r>
          </a:p>
          <a:p>
            <a:pPr>
              <a:buFont typeface="Wingdings 2" pitchFamily="18" charset="2"/>
              <a:buNone/>
            </a:pPr>
            <a:r>
              <a:rPr lang="es-ES" sz="1800" b="1" smtClean="0">
                <a:latin typeface="Arial" charset="0"/>
                <a:cs typeface="Arial" charset="0"/>
              </a:rPr>
              <a:t>Fortalezas</a:t>
            </a:r>
            <a:endParaRPr lang="es-ES" sz="1800" smtClean="0">
              <a:latin typeface="Arial" charset="0"/>
              <a:cs typeface="Arial" charset="0"/>
            </a:endParaRPr>
          </a:p>
          <a:p>
            <a:r>
              <a:rPr lang="es-ES" sz="1800" smtClean="0">
                <a:latin typeface="Arial" charset="0"/>
                <a:cs typeface="Arial" charset="0"/>
              </a:rPr>
              <a:t>El negocio es poco vulnerable a Crisis Económicas.</a:t>
            </a:r>
          </a:p>
          <a:p>
            <a:r>
              <a:rPr lang="es-ES" sz="1800" smtClean="0">
                <a:latin typeface="Arial" charset="0"/>
                <a:cs typeface="Arial" charset="0"/>
              </a:rPr>
              <a:t>La empresa contará con personal 100% bilingüe.</a:t>
            </a:r>
          </a:p>
          <a:p>
            <a:r>
              <a:rPr lang="es-ES" sz="1800" smtClean="0">
                <a:latin typeface="Arial" charset="0"/>
                <a:cs typeface="Arial" charset="0"/>
              </a:rPr>
              <a:t>La empresa estará afiliada a la </a:t>
            </a:r>
            <a:r>
              <a:rPr lang="es-ES" sz="1800" b="1" smtClean="0">
                <a:latin typeface="Arial" charset="0"/>
                <a:cs typeface="Arial" charset="0"/>
              </a:rPr>
              <a:t>ISSA</a:t>
            </a:r>
            <a:r>
              <a:rPr lang="es-ES" sz="1800" smtClean="0">
                <a:latin typeface="Arial" charset="0"/>
                <a:cs typeface="Arial" charset="0"/>
              </a:rPr>
              <a:t> (International Shipsupplier &amp; Services Association).</a:t>
            </a:r>
          </a:p>
          <a:p>
            <a:endParaRPr lang="es-ES" sz="1800" b="1" smtClean="0">
              <a:latin typeface="Arial" charset="0"/>
              <a:cs typeface="Arial" charset="0"/>
            </a:endParaRPr>
          </a:p>
          <a:p>
            <a:pPr>
              <a:buFont typeface="Wingdings 2" pitchFamily="18" charset="2"/>
              <a:buNone/>
            </a:pPr>
            <a:r>
              <a:rPr lang="es-ES" sz="1800" b="1" smtClean="0">
                <a:latin typeface="Arial" charset="0"/>
                <a:cs typeface="Arial" charset="0"/>
              </a:rPr>
              <a:t>Oportunidades</a:t>
            </a:r>
            <a:endParaRPr lang="es-ES" sz="1800" smtClean="0">
              <a:latin typeface="Arial" charset="0"/>
              <a:cs typeface="Arial" charset="0"/>
            </a:endParaRPr>
          </a:p>
          <a:p>
            <a:r>
              <a:rPr lang="es-ES" sz="1800" smtClean="0">
                <a:latin typeface="Arial" charset="0"/>
                <a:cs typeface="Arial" charset="0"/>
              </a:rPr>
              <a:t>La inversión realizada por CONTECON en equipos (Grúas de Puerto y patios para contenedores).</a:t>
            </a:r>
          </a:p>
          <a:p>
            <a:r>
              <a:rPr lang="es-ES" sz="1800" smtClean="0">
                <a:latin typeface="Arial" charset="0"/>
                <a:cs typeface="Arial" charset="0"/>
              </a:rPr>
              <a:t>La creciente expansión demográfica por parte de los países europeos. </a:t>
            </a:r>
          </a:p>
          <a:p>
            <a:r>
              <a:rPr lang="es-ES" sz="1800" smtClean="0">
                <a:latin typeface="Arial" charset="0"/>
                <a:cs typeface="Arial" charset="0"/>
              </a:rPr>
              <a:t>La actual falta de calidad en la prestación de servicios a los buques por parte de las empresas que lo  brindan.</a:t>
            </a:r>
          </a:p>
          <a:p>
            <a:r>
              <a:rPr lang="es-ES" sz="1800" smtClean="0">
                <a:latin typeface="Arial" charset="0"/>
                <a:cs typeface="Arial" charset="0"/>
              </a:rPr>
              <a:t>La constante depreciación del Dólar Americano frente al Euro y el Yen.</a:t>
            </a:r>
          </a:p>
          <a:p>
            <a:endParaRPr lang="es-ES" smtClean="0">
              <a:latin typeface="Arial" charset="0"/>
              <a:cs typeface="Arial" charset="0"/>
            </a:endParaRPr>
          </a:p>
          <a:p>
            <a:endParaRPr lang="es-ES"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3" y="274638"/>
            <a:ext cx="8715375" cy="1143000"/>
          </a:xfrm>
        </p:spPr>
        <p:txBody>
          <a:bodyPr/>
          <a:lstStyle/>
          <a:p>
            <a:pPr>
              <a:defRPr/>
            </a:pPr>
            <a:r>
              <a:rPr lang="es-ES" b="1" dirty="0" smtClean="0"/>
              <a:t>ESTUDIO ORGANIZACIONAL</a:t>
            </a:r>
            <a:endParaRPr lang="es-ES" b="1" dirty="0"/>
          </a:p>
        </p:txBody>
      </p:sp>
      <p:sp>
        <p:nvSpPr>
          <p:cNvPr id="24579" name="2 Marcador de contenido"/>
          <p:cNvSpPr>
            <a:spLocks noGrp="1"/>
          </p:cNvSpPr>
          <p:nvPr>
            <p:ph idx="1"/>
          </p:nvPr>
        </p:nvSpPr>
        <p:spPr>
          <a:xfrm>
            <a:off x="714375" y="1214438"/>
            <a:ext cx="7643813" cy="5410200"/>
          </a:xfrm>
        </p:spPr>
        <p:txBody>
          <a:bodyPr/>
          <a:lstStyle/>
          <a:p>
            <a:pPr>
              <a:buFont typeface="Wingdings 2" pitchFamily="18" charset="2"/>
              <a:buNone/>
            </a:pPr>
            <a:r>
              <a:rPr lang="es-ES" b="1" smtClean="0">
                <a:latin typeface="Arial" charset="0"/>
                <a:cs typeface="Arial" charset="0"/>
              </a:rPr>
              <a:t>Debilidades:</a:t>
            </a:r>
            <a:endParaRPr lang="es-ES" smtClean="0">
              <a:latin typeface="Arial" charset="0"/>
              <a:cs typeface="Arial" charset="0"/>
            </a:endParaRPr>
          </a:p>
          <a:p>
            <a:r>
              <a:rPr lang="es-ES" smtClean="0">
                <a:latin typeface="Arial" charset="0"/>
                <a:cs typeface="Arial" charset="0"/>
              </a:rPr>
              <a:t>La posible falta de capital. </a:t>
            </a:r>
          </a:p>
          <a:p>
            <a:r>
              <a:rPr lang="es-ES" smtClean="0">
                <a:latin typeface="Arial" charset="0"/>
                <a:cs typeface="Arial" charset="0"/>
              </a:rPr>
              <a:t>Problemas logísticos, por falta de experiencia.</a:t>
            </a:r>
          </a:p>
          <a:p>
            <a:r>
              <a:rPr lang="es-ES" smtClean="0">
                <a:latin typeface="Arial" charset="0"/>
                <a:cs typeface="Arial" charset="0"/>
              </a:rPr>
              <a:t>En el corto plazo no nos encontraremos debidamente posesionados en el mercado. </a:t>
            </a:r>
          </a:p>
          <a:p>
            <a:pPr>
              <a:buFont typeface="Wingdings 2" pitchFamily="18" charset="2"/>
              <a:buNone/>
            </a:pPr>
            <a:endParaRPr lang="es-ES" smtClean="0">
              <a:latin typeface="Arial" charset="0"/>
              <a:cs typeface="Arial" charset="0"/>
            </a:endParaRPr>
          </a:p>
          <a:p>
            <a:pPr>
              <a:buFont typeface="Wingdings 2" pitchFamily="18" charset="2"/>
              <a:buNone/>
            </a:pPr>
            <a:r>
              <a:rPr lang="es-ES" b="1" smtClean="0">
                <a:latin typeface="Arial" charset="0"/>
                <a:cs typeface="Arial" charset="0"/>
              </a:rPr>
              <a:t>Amenazas:</a:t>
            </a:r>
            <a:endParaRPr lang="es-ES" smtClean="0">
              <a:latin typeface="Arial" charset="0"/>
              <a:cs typeface="Arial" charset="0"/>
            </a:endParaRPr>
          </a:p>
          <a:p>
            <a:r>
              <a:rPr lang="es-ES" smtClean="0">
                <a:latin typeface="Arial" charset="0"/>
                <a:cs typeface="Arial" charset="0"/>
              </a:rPr>
              <a:t>El constante ingreso de nuevos competidores.</a:t>
            </a:r>
          </a:p>
          <a:p>
            <a:r>
              <a:rPr lang="es-ES" smtClean="0">
                <a:latin typeface="Arial" charset="0"/>
                <a:cs typeface="Arial" charset="0"/>
              </a:rPr>
              <a:t>La recuperación de cartera ya que los clientes se encuentran   en  el exterior.</a:t>
            </a:r>
          </a:p>
          <a:p>
            <a:r>
              <a:rPr lang="es-ES" smtClean="0">
                <a:latin typeface="Arial" charset="0"/>
                <a:cs typeface="Arial" charset="0"/>
              </a:rPr>
              <a:t>Inestabilidad jurídica y económica en el Ecuador.</a:t>
            </a:r>
          </a:p>
          <a:p>
            <a:endParaRPr lang="es-ES" smtClean="0">
              <a:latin typeface="Arial" charset="0"/>
              <a:cs typeface="Arial" charset="0"/>
            </a:endParaRPr>
          </a:p>
          <a:p>
            <a:pPr>
              <a:buFont typeface="Wingdings 2" pitchFamily="18" charset="2"/>
              <a:buNone/>
            </a:pPr>
            <a:endParaRPr lang="es-ES" b="1"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1816</TotalTime>
  <Words>2746</Words>
  <Application>Microsoft Office PowerPoint</Application>
  <PresentationFormat>Presentación en pantalla (4:3)</PresentationFormat>
  <Paragraphs>662</Paragraphs>
  <Slides>40</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40</vt:i4>
      </vt:variant>
    </vt:vector>
  </HeadingPairs>
  <TitlesOfParts>
    <vt:vector size="49" baseType="lpstr">
      <vt:lpstr>Arial</vt:lpstr>
      <vt:lpstr>Gill Sans MT</vt:lpstr>
      <vt:lpstr>Wingdings 2</vt:lpstr>
      <vt:lpstr>Wingdings</vt:lpstr>
      <vt:lpstr>Calibri</vt:lpstr>
      <vt:lpstr>MS Mincho</vt:lpstr>
      <vt:lpstr>Solsticio</vt:lpstr>
      <vt:lpstr>Microsoft Editor de ecuaciones 3.0</vt:lpstr>
      <vt:lpstr>Ecuación</vt:lpstr>
      <vt:lpstr>Diapositiva 1</vt:lpstr>
      <vt:lpstr>INTRODUCCIÓN</vt:lpstr>
      <vt:lpstr>PROBLEMAS Y OPORTUNIDADES</vt:lpstr>
      <vt:lpstr>CARACTERISTICAS  DE  PRODUCTOS   A    OFRECER </vt:lpstr>
      <vt:lpstr>ALCANCE</vt:lpstr>
      <vt:lpstr>JUSTIFICACIÓN DEL PROYECTO</vt:lpstr>
      <vt:lpstr>ESTUDIO ORGANIZACIONAL</vt:lpstr>
      <vt:lpstr>ESTUDIO ORGANIZACIONAL</vt:lpstr>
      <vt:lpstr>ESTUDIO ORGANIZACIONAL</vt:lpstr>
      <vt:lpstr>ORGANIGRAMA INICIAL</vt:lpstr>
      <vt:lpstr>ESTUDIO DE LA COMPETENCIA</vt:lpstr>
      <vt:lpstr>METODOLOGÍA DE ENCUESTAS</vt:lpstr>
      <vt:lpstr>RESULTADOS DE LA ENCUESTA</vt:lpstr>
      <vt:lpstr>RESULTADOS DE LA ENCUESTA</vt:lpstr>
      <vt:lpstr>FUERZAS DE PORTER </vt:lpstr>
      <vt:lpstr>TAMAÑO DE MERCADO EN DOLARES</vt:lpstr>
      <vt:lpstr>MERCADO META</vt:lpstr>
      <vt:lpstr>PLAN ESTRATÉGICO</vt:lpstr>
      <vt:lpstr>ESTUDIO TECNICO</vt:lpstr>
      <vt:lpstr>BALANCE DE PERSONAL</vt:lpstr>
      <vt:lpstr>ESQUEMA DE SERVICIO</vt:lpstr>
      <vt:lpstr>ESTUDIO DE LOCALIZACION</vt:lpstr>
      <vt:lpstr>PLANO DE LA EMPRESA</vt:lpstr>
      <vt:lpstr>PLAN   FINANCIERO</vt:lpstr>
      <vt:lpstr>INVERSIONES</vt:lpstr>
      <vt:lpstr>COSTOS</vt:lpstr>
      <vt:lpstr>CAPITAL DE  TRABAJO</vt:lpstr>
      <vt:lpstr>INGRESOS</vt:lpstr>
      <vt:lpstr>CALCULO DEL (β) DE LA EMPRESA</vt:lpstr>
      <vt:lpstr>EVALUACIÓN FINANCIERA</vt:lpstr>
      <vt:lpstr>RENDIMIENTO ESPERADO DEL CAPITAL</vt:lpstr>
      <vt:lpstr>FLUJO DE CAJA</vt:lpstr>
      <vt:lpstr>CRITERIOS DEL VAN  Y  LA  TIR</vt:lpstr>
      <vt:lpstr>VARIABLES  CRITICAS</vt:lpstr>
      <vt:lpstr>VARIABLES  CRITICAS</vt:lpstr>
      <vt:lpstr>VARIABLES  CRITICAS</vt:lpstr>
      <vt:lpstr>SIMULACION DE MONTECARLO</vt:lpstr>
      <vt:lpstr>ANÁLISIS DE SENSIBILIDAD</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Metodología de encuestas 6. Resultados más importantes de la encuesta (4 láminas) 7. Determinar las inversiones 8. Determinar los costos variables 9. Determinar los costos fijos 10. Tasa de descuento... Re = Rf + B(Rm - Re) + Rp 11. Flujo de caja 12. Análisis de riesgos (3 láminas) Cristal Ball 13. Gestión de riesgos 14. Conclusiones y Recomendaciones  1. Carátula, incluir nombres del grupo</dc:title>
  <dc:creator>Lis charmi</dc:creator>
  <cp:lastModifiedBy>Mi PC </cp:lastModifiedBy>
  <cp:revision>175</cp:revision>
  <dcterms:created xsi:type="dcterms:W3CDTF">2009-02-13T10:52:36Z</dcterms:created>
  <dcterms:modified xsi:type="dcterms:W3CDTF">2009-09-29T22:44:36Z</dcterms:modified>
</cp:coreProperties>
</file>