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256" r:id="rId2"/>
    <p:sldId id="274" r:id="rId3"/>
    <p:sldId id="275" r:id="rId4"/>
    <p:sldId id="276" r:id="rId5"/>
    <p:sldId id="257" r:id="rId6"/>
    <p:sldId id="258" r:id="rId7"/>
    <p:sldId id="259" r:id="rId8"/>
    <p:sldId id="260" r:id="rId9"/>
    <p:sldId id="261" r:id="rId10"/>
    <p:sldId id="262" r:id="rId11"/>
    <p:sldId id="263" r:id="rId12"/>
    <p:sldId id="264" r:id="rId13"/>
    <p:sldId id="266" r:id="rId14"/>
    <p:sldId id="267" r:id="rId15"/>
    <p:sldId id="269" r:id="rId16"/>
    <p:sldId id="268" r:id="rId17"/>
    <p:sldId id="270" r:id="rId18"/>
    <p:sldId id="271" r:id="rId19"/>
    <p:sldId id="272" r:id="rId20"/>
    <p:sldId id="273" r:id="rId21"/>
    <p:sldId id="27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7" autoAdjust="0"/>
    <p:restoredTop sz="94617" autoAdjust="0"/>
  </p:normalViewPr>
  <p:slideViewPr>
    <p:cSldViewPr>
      <p:cViewPr varScale="1">
        <p:scale>
          <a:sx n="66" d="100"/>
          <a:sy n="66" d="100"/>
        </p:scale>
        <p:origin x="-5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260CD8D-6C7D-44D6-92E6-3B277603CB2A}"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8434" name="Rectangle 2"/>
          <p:cNvSpPr>
            <a:spLocks noGrp="1" noChangeArrowheads="1"/>
          </p:cNvSpPr>
          <p:nvPr>
            <p:ph type="subTitle" idx="1"/>
          </p:nvPr>
        </p:nvSpPr>
        <p:spPr>
          <a:xfrm>
            <a:off x="38100" y="6743700"/>
            <a:ext cx="14288" cy="60325"/>
          </a:xfrm>
        </p:spPr>
        <p:txBody>
          <a:bodyPr wrap="none" lIns="0" tIns="0" rIns="0" bIns="0"/>
          <a:lstStyle>
            <a:lvl1pPr marL="0" indent="0">
              <a:buFontTx/>
              <a:buNone/>
              <a:defRPr sz="400"/>
            </a:lvl1pPr>
          </a:lstStyle>
          <a:p>
            <a:r>
              <a:rPr lang="en-GB"/>
              <a:t>I</a:t>
            </a:r>
          </a:p>
        </p:txBody>
      </p:sp>
      <p:grpSp>
        <p:nvGrpSpPr>
          <p:cNvPr id="18435" name="Group 3"/>
          <p:cNvGrpSpPr>
            <a:grpSpLocks/>
          </p:cNvGrpSpPr>
          <p:nvPr/>
        </p:nvGrpSpPr>
        <p:grpSpPr bwMode="auto">
          <a:xfrm>
            <a:off x="0" y="0"/>
            <a:ext cx="9144000" cy="6858000"/>
            <a:chOff x="0" y="0"/>
            <a:chExt cx="5760" cy="4320"/>
          </a:xfrm>
        </p:grpSpPr>
        <p:pic>
          <p:nvPicPr>
            <p:cNvPr id="18436" name="Picture 4" descr="Living-Blue-2-Theme"/>
            <p:cNvPicPr>
              <a:picLocks noChangeAspect="1" noChangeArrowheads="1"/>
            </p:cNvPicPr>
            <p:nvPr userDrawn="1"/>
          </p:nvPicPr>
          <p:blipFill>
            <a:blip r:embed="rId2">
              <a:lum bright="-6000"/>
            </a:blip>
            <a:srcRect/>
            <a:stretch>
              <a:fillRect/>
            </a:stretch>
          </p:blipFill>
          <p:spPr bwMode="hidden">
            <a:xfrm>
              <a:off x="0" y="0"/>
              <a:ext cx="5760" cy="4320"/>
            </a:xfrm>
            <a:prstGeom prst="rect">
              <a:avLst/>
            </a:prstGeom>
            <a:noFill/>
          </p:spPr>
        </p:pic>
        <p:pic>
          <p:nvPicPr>
            <p:cNvPr id="18437" name="Picture 5" descr="KPMG-LOGO-WhiteKey_150"/>
            <p:cNvPicPr>
              <a:picLocks noChangeAspect="1" noChangeArrowheads="1"/>
            </p:cNvPicPr>
            <p:nvPr userDrawn="1"/>
          </p:nvPicPr>
          <p:blipFill>
            <a:blip r:embed="rId3" cstate="print"/>
            <a:srcRect/>
            <a:stretch>
              <a:fillRect/>
            </a:stretch>
          </p:blipFill>
          <p:spPr bwMode="invGray">
            <a:xfrm>
              <a:off x="264" y="272"/>
              <a:ext cx="605" cy="241"/>
            </a:xfrm>
            <a:prstGeom prst="rect">
              <a:avLst/>
            </a:prstGeom>
            <a:noFill/>
          </p:spPr>
        </p:pic>
      </p:grpSp>
      <p:sp>
        <p:nvSpPr>
          <p:cNvPr id="18438" name="Rectangle 6"/>
          <p:cNvSpPr>
            <a:spLocks noGrp="1" noChangeArrowheads="1"/>
          </p:cNvSpPr>
          <p:nvPr>
            <p:ph type="ctrTitle"/>
          </p:nvPr>
        </p:nvSpPr>
        <p:spPr>
          <a:xfrm>
            <a:off x="190500" y="1881188"/>
            <a:ext cx="8763000" cy="3090862"/>
          </a:xfrm>
        </p:spPr>
        <p:txBody>
          <a:bodyPr/>
          <a:lstStyle>
            <a:lvl1pPr algn="ctr">
              <a:defRPr sz="4200"/>
            </a:lvl1pPr>
          </a:lstStyle>
          <a:p>
            <a:r>
              <a:rPr lang="en-GB"/>
              <a:t>Click to edit Master 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número de diapositiva"/>
          <p:cNvSpPr>
            <a:spLocks noGrp="1"/>
          </p:cNvSpPr>
          <p:nvPr>
            <p:ph type="sldNum" sz="quarter" idx="10"/>
          </p:nvPr>
        </p:nvSpPr>
        <p:spPr/>
        <p:txBody>
          <a:bodyPr/>
          <a:lstStyle>
            <a:lvl1pPr>
              <a:defRPr/>
            </a:lvl1pPr>
          </a:lstStyle>
          <a:p>
            <a:r>
              <a:rPr lang="en-GB"/>
              <a:t>PAGINA - </a:t>
            </a:r>
            <a:fld id="{69EE85F0-6450-4715-AB6B-A3958B0FBD76}" type="slidenum">
              <a:rPr lang="en-GB"/>
              <a:pPr/>
              <a:t>‹Nº›</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21475" y="73025"/>
            <a:ext cx="2117725" cy="3327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365125" y="73025"/>
            <a:ext cx="6203950" cy="332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número de diapositiva"/>
          <p:cNvSpPr>
            <a:spLocks noGrp="1"/>
          </p:cNvSpPr>
          <p:nvPr>
            <p:ph type="sldNum" sz="quarter" idx="10"/>
          </p:nvPr>
        </p:nvSpPr>
        <p:spPr/>
        <p:txBody>
          <a:bodyPr/>
          <a:lstStyle>
            <a:lvl1pPr>
              <a:defRPr/>
            </a:lvl1pPr>
          </a:lstStyle>
          <a:p>
            <a:r>
              <a:rPr lang="en-GB"/>
              <a:t>PAGINA - </a:t>
            </a:r>
            <a:fld id="{D5E0785B-63FE-4726-9CD0-9FE589778A90}" type="slidenum">
              <a:rPr lang="en-GB"/>
              <a:pPr/>
              <a:t>‹Nº›</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número de diapositiva"/>
          <p:cNvSpPr>
            <a:spLocks noGrp="1"/>
          </p:cNvSpPr>
          <p:nvPr>
            <p:ph type="sldNum" sz="quarter" idx="10"/>
          </p:nvPr>
        </p:nvSpPr>
        <p:spPr/>
        <p:txBody>
          <a:bodyPr/>
          <a:lstStyle>
            <a:lvl1pPr>
              <a:defRPr/>
            </a:lvl1pPr>
          </a:lstStyle>
          <a:p>
            <a:r>
              <a:rPr lang="en-GB"/>
              <a:t>PAGINA - </a:t>
            </a:r>
            <a:fld id="{8A6236F9-D708-4029-9FD9-286BBE65455C}" type="slidenum">
              <a:rPr lang="en-GB"/>
              <a:pPr/>
              <a:t>‹Nº›</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número de diapositiva"/>
          <p:cNvSpPr>
            <a:spLocks noGrp="1"/>
          </p:cNvSpPr>
          <p:nvPr>
            <p:ph type="sldNum" sz="quarter" idx="10"/>
          </p:nvPr>
        </p:nvSpPr>
        <p:spPr/>
        <p:txBody>
          <a:bodyPr/>
          <a:lstStyle>
            <a:lvl1pPr>
              <a:defRPr/>
            </a:lvl1pPr>
          </a:lstStyle>
          <a:p>
            <a:r>
              <a:rPr lang="en-GB"/>
              <a:t>PAGINA - </a:t>
            </a:r>
            <a:fld id="{AC6E6DB9-B329-497F-AD2F-130AED9F73CF}" type="slidenum">
              <a:rPr lang="en-GB"/>
              <a:pPr/>
              <a:t>‹Nº›</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479550"/>
            <a:ext cx="4038600" cy="1920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79550"/>
            <a:ext cx="4038600" cy="1920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número de diapositiva"/>
          <p:cNvSpPr>
            <a:spLocks noGrp="1"/>
          </p:cNvSpPr>
          <p:nvPr>
            <p:ph type="sldNum" sz="quarter" idx="10"/>
          </p:nvPr>
        </p:nvSpPr>
        <p:spPr/>
        <p:txBody>
          <a:bodyPr/>
          <a:lstStyle>
            <a:lvl1pPr>
              <a:defRPr/>
            </a:lvl1pPr>
          </a:lstStyle>
          <a:p>
            <a:r>
              <a:rPr lang="en-GB"/>
              <a:t>PAGINA - </a:t>
            </a:r>
            <a:fld id="{631015D8-326C-472A-81FD-467105AC8D3C}" type="slidenum">
              <a:rPr lang="en-GB"/>
              <a:pPr/>
              <a:t>‹Nº›</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número de diapositiva"/>
          <p:cNvSpPr>
            <a:spLocks noGrp="1"/>
          </p:cNvSpPr>
          <p:nvPr>
            <p:ph type="sldNum" sz="quarter" idx="10"/>
          </p:nvPr>
        </p:nvSpPr>
        <p:spPr/>
        <p:txBody>
          <a:bodyPr/>
          <a:lstStyle>
            <a:lvl1pPr>
              <a:defRPr/>
            </a:lvl1pPr>
          </a:lstStyle>
          <a:p>
            <a:r>
              <a:rPr lang="en-GB"/>
              <a:t>PAGINA - </a:t>
            </a:r>
            <a:fld id="{889A92CD-FE00-49E7-8046-4A5EC30D5221}" type="slidenum">
              <a:rPr lang="en-GB"/>
              <a:pPr/>
              <a:t>‹Nº›</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número de diapositiva"/>
          <p:cNvSpPr>
            <a:spLocks noGrp="1"/>
          </p:cNvSpPr>
          <p:nvPr>
            <p:ph type="sldNum" sz="quarter" idx="10"/>
          </p:nvPr>
        </p:nvSpPr>
        <p:spPr/>
        <p:txBody>
          <a:bodyPr/>
          <a:lstStyle>
            <a:lvl1pPr>
              <a:defRPr/>
            </a:lvl1pPr>
          </a:lstStyle>
          <a:p>
            <a:r>
              <a:rPr lang="en-GB"/>
              <a:t>PAGINA - </a:t>
            </a:r>
            <a:fld id="{655465CB-B5DD-4859-8C46-99CDD1493405}" type="slidenum">
              <a:rPr lang="en-GB"/>
              <a:pPr/>
              <a:t>‹Nº›</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0"/>
          </p:nvPr>
        </p:nvSpPr>
        <p:spPr/>
        <p:txBody>
          <a:bodyPr/>
          <a:lstStyle>
            <a:lvl1pPr>
              <a:defRPr/>
            </a:lvl1pPr>
          </a:lstStyle>
          <a:p>
            <a:r>
              <a:rPr lang="en-GB"/>
              <a:t>PAGINA - </a:t>
            </a:r>
            <a:fld id="{3DA719B2-35E4-4614-B54E-14179D10FC58}" type="slidenum">
              <a:rPr lang="en-GB"/>
              <a:pPr/>
              <a:t>‹Nº›</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número de diapositiva"/>
          <p:cNvSpPr>
            <a:spLocks noGrp="1"/>
          </p:cNvSpPr>
          <p:nvPr>
            <p:ph type="sldNum" sz="quarter" idx="10"/>
          </p:nvPr>
        </p:nvSpPr>
        <p:spPr/>
        <p:txBody>
          <a:bodyPr/>
          <a:lstStyle>
            <a:lvl1pPr>
              <a:defRPr/>
            </a:lvl1pPr>
          </a:lstStyle>
          <a:p>
            <a:r>
              <a:rPr lang="en-GB"/>
              <a:t>PAGINA - </a:t>
            </a:r>
            <a:fld id="{22B19A79-9AB9-4FBA-80FD-F7EC6271664E}" type="slidenum">
              <a:rPr lang="en-GB"/>
              <a:pPr/>
              <a:t>‹Nº›</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número de diapositiva"/>
          <p:cNvSpPr>
            <a:spLocks noGrp="1"/>
          </p:cNvSpPr>
          <p:nvPr>
            <p:ph type="sldNum" sz="quarter" idx="10"/>
          </p:nvPr>
        </p:nvSpPr>
        <p:spPr/>
        <p:txBody>
          <a:bodyPr/>
          <a:lstStyle>
            <a:lvl1pPr>
              <a:defRPr/>
            </a:lvl1pPr>
          </a:lstStyle>
          <a:p>
            <a:r>
              <a:rPr lang="en-GB"/>
              <a:t>PAGINA - </a:t>
            </a:r>
            <a:fld id="{DDB122B7-801C-4A3C-B107-FC9D1BB7D7AB}" type="slidenum">
              <a:rPr lang="en-GB"/>
              <a:pPr/>
              <a:t>‹Nº›</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410" name="Picture 2" descr="IFR-onscreen"/>
          <p:cNvPicPr>
            <a:picLocks noChangeAspect="1" noChangeArrowheads="1"/>
          </p:cNvPicPr>
          <p:nvPr/>
        </p:nvPicPr>
        <p:blipFill>
          <a:blip r:embed="rId13"/>
          <a:srcRect b="80519"/>
          <a:stretch>
            <a:fillRect/>
          </a:stretch>
        </p:blipFill>
        <p:spPr bwMode="auto">
          <a:xfrm>
            <a:off x="0" y="0"/>
            <a:ext cx="9144000" cy="1336675"/>
          </a:xfrm>
          <a:prstGeom prst="rect">
            <a:avLst/>
          </a:prstGeom>
          <a:noFill/>
        </p:spPr>
      </p:pic>
      <p:sp>
        <p:nvSpPr>
          <p:cNvPr id="17411" name="Rectangle 3"/>
          <p:cNvSpPr>
            <a:spLocks noGrp="1" noChangeArrowheads="1"/>
          </p:cNvSpPr>
          <p:nvPr>
            <p:ph type="title"/>
          </p:nvPr>
        </p:nvSpPr>
        <p:spPr bwMode="auto">
          <a:xfrm>
            <a:off x="365125" y="73025"/>
            <a:ext cx="8474075" cy="1116013"/>
          </a:xfrm>
          <a:prstGeom prst="rect">
            <a:avLst/>
          </a:prstGeom>
          <a:noFill/>
          <a:ln w="9525" algn="ctr">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7412" name="Rectangle 4"/>
          <p:cNvSpPr>
            <a:spLocks noGrp="1" noChangeArrowheads="1"/>
          </p:cNvSpPr>
          <p:nvPr>
            <p:ph type="body" idx="1"/>
          </p:nvPr>
        </p:nvSpPr>
        <p:spPr bwMode="auto">
          <a:xfrm>
            <a:off x="457200" y="1479550"/>
            <a:ext cx="8229600" cy="1920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 Third level</a:t>
            </a:r>
          </a:p>
          <a:p>
            <a:pPr lvl="3"/>
            <a:r>
              <a:rPr lang="en-GB" smtClean="0"/>
              <a:t>Fourth level</a:t>
            </a:r>
          </a:p>
          <a:p>
            <a:pPr lvl="4"/>
            <a:r>
              <a:rPr lang="en-GB" smtClean="0"/>
              <a:t> Fifth level</a:t>
            </a:r>
          </a:p>
        </p:txBody>
      </p:sp>
      <p:grpSp>
        <p:nvGrpSpPr>
          <p:cNvPr id="17413" name="Group 5"/>
          <p:cNvGrpSpPr>
            <a:grpSpLocks/>
          </p:cNvGrpSpPr>
          <p:nvPr/>
        </p:nvGrpSpPr>
        <p:grpSpPr bwMode="auto">
          <a:xfrm>
            <a:off x="649288" y="6443663"/>
            <a:ext cx="8494712" cy="9525"/>
            <a:chOff x="415" y="4059"/>
            <a:chExt cx="5351" cy="6"/>
          </a:xfrm>
        </p:grpSpPr>
        <p:sp>
          <p:nvSpPr>
            <p:cNvPr id="17414" name="Rectangle 6"/>
            <p:cNvSpPr>
              <a:spLocks noChangeArrowheads="1"/>
            </p:cNvSpPr>
            <p:nvPr userDrawn="1"/>
          </p:nvSpPr>
          <p:spPr bwMode="auto">
            <a:xfrm>
              <a:off x="2311" y="4059"/>
              <a:ext cx="3455" cy="6"/>
            </a:xfrm>
            <a:prstGeom prst="rect">
              <a:avLst/>
            </a:prstGeom>
            <a:solidFill>
              <a:schemeClr val="folHlink"/>
            </a:solidFill>
            <a:ln w="9525">
              <a:noFill/>
              <a:miter lim="800000"/>
              <a:headEnd/>
              <a:tailEnd/>
            </a:ln>
            <a:effectLst/>
          </p:spPr>
          <p:txBody>
            <a:bodyPr wrap="none" anchor="ctr"/>
            <a:lstStyle/>
            <a:p>
              <a:endParaRPr lang="en-US"/>
            </a:p>
          </p:txBody>
        </p:sp>
        <p:sp>
          <p:nvSpPr>
            <p:cNvPr id="17415" name="Rectangle 7"/>
            <p:cNvSpPr>
              <a:spLocks noChangeArrowheads="1"/>
            </p:cNvSpPr>
            <p:nvPr userDrawn="1"/>
          </p:nvSpPr>
          <p:spPr bwMode="auto">
            <a:xfrm>
              <a:off x="415" y="4059"/>
              <a:ext cx="2361" cy="6"/>
            </a:xfrm>
            <a:prstGeom prst="rect">
              <a:avLst/>
            </a:prstGeom>
            <a:gradFill rotWithShape="1">
              <a:gsLst>
                <a:gs pos="0">
                  <a:srgbClr val="FFFFFF"/>
                </a:gs>
                <a:gs pos="100000">
                  <a:schemeClr val="folHlink"/>
                </a:gs>
              </a:gsLst>
              <a:lin ang="0" scaled="1"/>
            </a:gradFill>
            <a:ln w="9525">
              <a:noFill/>
              <a:miter lim="800000"/>
              <a:headEnd/>
              <a:tailEnd/>
            </a:ln>
            <a:effectLst/>
          </p:spPr>
          <p:txBody>
            <a:bodyPr wrap="none" anchor="ctr"/>
            <a:lstStyle/>
            <a:p>
              <a:endParaRPr lang="en-US"/>
            </a:p>
          </p:txBody>
        </p:sp>
      </p:grpSp>
      <p:pic>
        <p:nvPicPr>
          <p:cNvPr id="17416" name="Picture 8" descr="KPMG-LOGO-RGB"/>
          <p:cNvPicPr>
            <a:picLocks noChangeAspect="1" noChangeArrowheads="1"/>
          </p:cNvPicPr>
          <p:nvPr/>
        </p:nvPicPr>
        <p:blipFill>
          <a:blip r:embed="rId14" cstate="print"/>
          <a:srcRect/>
          <a:stretch>
            <a:fillRect/>
          </a:stretch>
        </p:blipFill>
        <p:spPr bwMode="auto">
          <a:xfrm>
            <a:off x="409575" y="6527800"/>
            <a:ext cx="685800" cy="273050"/>
          </a:xfrm>
          <a:prstGeom prst="rect">
            <a:avLst/>
          </a:prstGeom>
          <a:noFill/>
        </p:spPr>
      </p:pic>
      <p:sp>
        <p:nvSpPr>
          <p:cNvPr id="17417" name="Rectangle 9"/>
          <p:cNvSpPr>
            <a:spLocks noGrp="1" noChangeArrowheads="1"/>
          </p:cNvSpPr>
          <p:nvPr>
            <p:ph type="sldNum" sz="quarter" idx="4"/>
          </p:nvPr>
        </p:nvSpPr>
        <p:spPr bwMode="auto">
          <a:xfrm>
            <a:off x="8080375" y="6497638"/>
            <a:ext cx="930275" cy="244475"/>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spAutoFit/>
          </a:bodyPr>
          <a:lstStyle>
            <a:lvl1pPr algn="r">
              <a:defRPr sz="1000">
                <a:solidFill>
                  <a:schemeClr val="bg2"/>
                </a:solidFill>
                <a:cs typeface="+mn-cs"/>
              </a:defRPr>
            </a:lvl1pPr>
          </a:lstStyle>
          <a:p>
            <a:r>
              <a:rPr lang="en-GB"/>
              <a:t>PAGINA - </a:t>
            </a:r>
            <a:fld id="{8B150FCB-65FD-4993-A868-76DDFD673383}" type="slidenum">
              <a:rPr lang="en-GB"/>
              <a:pPr/>
              <a:t>‹Nº›</a:t>
            </a:fld>
            <a:endParaRPr lang="en-GB"/>
          </a:p>
        </p:txBody>
      </p:sp>
      <p:sp>
        <p:nvSpPr>
          <p:cNvPr id="17418" name="Rectangle 10"/>
          <p:cNvSpPr>
            <a:spLocks noChangeArrowheads="1"/>
          </p:cNvSpPr>
          <p:nvPr/>
        </p:nvSpPr>
        <p:spPr bwMode="auto">
          <a:xfrm>
            <a:off x="1042988" y="6527800"/>
            <a:ext cx="7496175" cy="214313"/>
          </a:xfrm>
          <a:prstGeom prst="rect">
            <a:avLst/>
          </a:prstGeom>
          <a:noFill/>
          <a:ln w="9525">
            <a:noFill/>
            <a:miter lim="800000"/>
            <a:headEnd/>
            <a:tailEnd/>
          </a:ln>
          <a:effectLst/>
        </p:spPr>
        <p:txBody>
          <a:bodyPr wrap="none" lIns="90000" tIns="46800" rIns="90000" bIns="46800" anchor="ctr">
            <a:spAutoFit/>
          </a:bodyPr>
          <a:lstStyle/>
          <a:p>
            <a:r>
              <a:rPr lang="en-GB" sz="800">
                <a:solidFill>
                  <a:schemeClr val="bg2"/>
                </a:solidFill>
                <a:cs typeface="Arial" charset="0"/>
              </a:rPr>
              <a:t>© 2008 KPMG del Ecuador Cia. Ltda., firma ecuatoriana miembro de KPMG International, una cooperativa suiza. Todos los derechos reservados.</a:t>
            </a:r>
            <a:r>
              <a:rPr lang="es-ES" sz="800">
                <a:solidFill>
                  <a:schemeClr val="bg2"/>
                </a:solidFill>
                <a:cs typeface="Arial" charset="0"/>
              </a:rPr>
              <a:t>	</a:t>
            </a:r>
            <a:endParaRPr lang="en-GB" sz="800">
              <a:solidFill>
                <a:schemeClr val="bg2"/>
              </a:solidFill>
              <a:cs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l" rtl="0" fontAlgn="base">
        <a:spcBef>
          <a:spcPct val="0"/>
        </a:spcBef>
        <a:spcAft>
          <a:spcPct val="0"/>
        </a:spcAft>
        <a:defRPr sz="3000" b="1">
          <a:solidFill>
            <a:schemeClr val="tx1"/>
          </a:solidFill>
          <a:latin typeface="+mj-lt"/>
          <a:ea typeface="+mj-ea"/>
          <a:cs typeface="+mj-cs"/>
        </a:defRPr>
      </a:lvl1pPr>
      <a:lvl2pPr algn="l" rtl="0" fontAlgn="base">
        <a:spcBef>
          <a:spcPct val="0"/>
        </a:spcBef>
        <a:spcAft>
          <a:spcPct val="0"/>
        </a:spcAft>
        <a:defRPr sz="3000" b="1">
          <a:solidFill>
            <a:schemeClr val="tx1"/>
          </a:solidFill>
          <a:latin typeface="Arial" charset="0"/>
          <a:cs typeface="Arial" charset="0"/>
        </a:defRPr>
      </a:lvl2pPr>
      <a:lvl3pPr algn="l" rtl="0" fontAlgn="base">
        <a:spcBef>
          <a:spcPct val="0"/>
        </a:spcBef>
        <a:spcAft>
          <a:spcPct val="0"/>
        </a:spcAft>
        <a:defRPr sz="3000" b="1">
          <a:solidFill>
            <a:schemeClr val="tx1"/>
          </a:solidFill>
          <a:latin typeface="Arial" charset="0"/>
          <a:cs typeface="Arial" charset="0"/>
        </a:defRPr>
      </a:lvl3pPr>
      <a:lvl4pPr algn="l" rtl="0" fontAlgn="base">
        <a:spcBef>
          <a:spcPct val="0"/>
        </a:spcBef>
        <a:spcAft>
          <a:spcPct val="0"/>
        </a:spcAft>
        <a:defRPr sz="3000" b="1">
          <a:solidFill>
            <a:schemeClr val="tx1"/>
          </a:solidFill>
          <a:latin typeface="Arial" charset="0"/>
          <a:cs typeface="Arial" charset="0"/>
        </a:defRPr>
      </a:lvl4pPr>
      <a:lvl5pPr algn="l" rtl="0" fontAlgn="base">
        <a:spcBef>
          <a:spcPct val="0"/>
        </a:spcBef>
        <a:spcAft>
          <a:spcPct val="0"/>
        </a:spcAft>
        <a:defRPr sz="3000" b="1">
          <a:solidFill>
            <a:schemeClr val="tx1"/>
          </a:solidFill>
          <a:latin typeface="Arial" charset="0"/>
          <a:cs typeface="Arial" charset="0"/>
        </a:defRPr>
      </a:lvl5pPr>
      <a:lvl6pPr marL="457200" algn="l" rtl="0" fontAlgn="base">
        <a:spcBef>
          <a:spcPct val="0"/>
        </a:spcBef>
        <a:spcAft>
          <a:spcPct val="0"/>
        </a:spcAft>
        <a:defRPr sz="3000" b="1">
          <a:solidFill>
            <a:schemeClr val="tx1"/>
          </a:solidFill>
          <a:latin typeface="Arial" charset="0"/>
          <a:cs typeface="Arial" charset="0"/>
        </a:defRPr>
      </a:lvl6pPr>
      <a:lvl7pPr marL="914400" algn="l" rtl="0" fontAlgn="base">
        <a:spcBef>
          <a:spcPct val="0"/>
        </a:spcBef>
        <a:spcAft>
          <a:spcPct val="0"/>
        </a:spcAft>
        <a:defRPr sz="3000" b="1">
          <a:solidFill>
            <a:schemeClr val="tx1"/>
          </a:solidFill>
          <a:latin typeface="Arial" charset="0"/>
          <a:cs typeface="Arial" charset="0"/>
        </a:defRPr>
      </a:lvl7pPr>
      <a:lvl8pPr marL="1371600" algn="l" rtl="0" fontAlgn="base">
        <a:spcBef>
          <a:spcPct val="0"/>
        </a:spcBef>
        <a:spcAft>
          <a:spcPct val="0"/>
        </a:spcAft>
        <a:defRPr sz="3000" b="1">
          <a:solidFill>
            <a:schemeClr val="tx1"/>
          </a:solidFill>
          <a:latin typeface="Arial" charset="0"/>
          <a:cs typeface="Arial" charset="0"/>
        </a:defRPr>
      </a:lvl8pPr>
      <a:lvl9pPr marL="1828800" algn="l" rtl="0" fontAlgn="base">
        <a:spcBef>
          <a:spcPct val="0"/>
        </a:spcBef>
        <a:spcAft>
          <a:spcPct val="0"/>
        </a:spcAft>
        <a:defRPr sz="3000" b="1">
          <a:solidFill>
            <a:schemeClr val="tx1"/>
          </a:solidFill>
          <a:latin typeface="Arial" charset="0"/>
          <a:cs typeface="Arial" charset="0"/>
        </a:defRPr>
      </a:lvl9pPr>
    </p:titleStyle>
    <p:bodyStyle>
      <a:lvl1pPr marL="287338" indent="-287338" algn="l" rtl="0" fontAlgn="base">
        <a:spcBef>
          <a:spcPct val="20000"/>
        </a:spcBef>
        <a:spcAft>
          <a:spcPct val="0"/>
        </a:spcAft>
        <a:buBlip>
          <a:blip r:embed="rId15"/>
        </a:buBlip>
        <a:defRPr sz="2400" b="1">
          <a:solidFill>
            <a:schemeClr val="bg2"/>
          </a:solidFill>
          <a:latin typeface="+mn-lt"/>
          <a:ea typeface="+mn-ea"/>
          <a:cs typeface="+mn-cs"/>
        </a:defRPr>
      </a:lvl1pPr>
      <a:lvl2pPr marL="687388" indent="-285750" algn="l" rtl="0" fontAlgn="base">
        <a:spcBef>
          <a:spcPct val="20000"/>
        </a:spcBef>
        <a:spcAft>
          <a:spcPct val="0"/>
        </a:spcAft>
        <a:buSzPct val="30000"/>
        <a:buBlip>
          <a:blip r:embed="rId16"/>
        </a:buBlip>
        <a:defRPr sz="2400">
          <a:solidFill>
            <a:schemeClr val="bg2"/>
          </a:solidFill>
          <a:latin typeface="+mn-lt"/>
          <a:cs typeface="+mn-cs"/>
        </a:defRPr>
      </a:lvl2pPr>
      <a:lvl3pPr marL="1027113" indent="-225425" algn="l" rtl="0" fontAlgn="base">
        <a:spcBef>
          <a:spcPct val="20000"/>
        </a:spcBef>
        <a:spcAft>
          <a:spcPct val="0"/>
        </a:spcAft>
        <a:buSzPct val="75000"/>
        <a:buBlip>
          <a:blip r:embed="rId17"/>
        </a:buBlip>
        <a:defRPr sz="2000">
          <a:solidFill>
            <a:schemeClr val="bg2"/>
          </a:solidFill>
          <a:latin typeface="+mn-lt"/>
          <a:cs typeface="+mn-cs"/>
        </a:defRPr>
      </a:lvl3pPr>
      <a:lvl4pPr marL="1377950" indent="-236538" algn="l" rtl="0" fontAlgn="base">
        <a:spcBef>
          <a:spcPct val="20000"/>
        </a:spcBef>
        <a:spcAft>
          <a:spcPct val="0"/>
        </a:spcAft>
        <a:buSzPct val="30000"/>
        <a:buBlip>
          <a:blip r:embed="rId16"/>
        </a:buBlip>
        <a:defRPr>
          <a:solidFill>
            <a:schemeClr val="bg2"/>
          </a:solidFill>
          <a:latin typeface="+mn-lt"/>
          <a:cs typeface="+mn-cs"/>
        </a:defRPr>
      </a:lvl4pPr>
      <a:lvl5pPr marL="1716088" indent="-223838" algn="l" rtl="0" fontAlgn="base">
        <a:spcBef>
          <a:spcPct val="20000"/>
        </a:spcBef>
        <a:spcAft>
          <a:spcPct val="0"/>
        </a:spcAft>
        <a:buChar char="»"/>
        <a:defRPr>
          <a:solidFill>
            <a:schemeClr val="bg2"/>
          </a:solidFill>
          <a:latin typeface="+mn-lt"/>
          <a:cs typeface="+mn-cs"/>
        </a:defRPr>
      </a:lvl5pPr>
      <a:lvl6pPr marL="2173288" indent="-223838" algn="l" rtl="0" fontAlgn="base">
        <a:spcBef>
          <a:spcPct val="20000"/>
        </a:spcBef>
        <a:spcAft>
          <a:spcPct val="0"/>
        </a:spcAft>
        <a:buChar char="»"/>
        <a:defRPr>
          <a:solidFill>
            <a:schemeClr val="bg2"/>
          </a:solidFill>
          <a:latin typeface="+mn-lt"/>
          <a:cs typeface="+mn-cs"/>
        </a:defRPr>
      </a:lvl6pPr>
      <a:lvl7pPr marL="2630488" indent="-223838" algn="l" rtl="0" fontAlgn="base">
        <a:spcBef>
          <a:spcPct val="20000"/>
        </a:spcBef>
        <a:spcAft>
          <a:spcPct val="0"/>
        </a:spcAft>
        <a:buChar char="»"/>
        <a:defRPr>
          <a:solidFill>
            <a:schemeClr val="bg2"/>
          </a:solidFill>
          <a:latin typeface="+mn-lt"/>
          <a:cs typeface="+mn-cs"/>
        </a:defRPr>
      </a:lvl7pPr>
      <a:lvl8pPr marL="3087688" indent="-223838" algn="l" rtl="0" fontAlgn="base">
        <a:spcBef>
          <a:spcPct val="20000"/>
        </a:spcBef>
        <a:spcAft>
          <a:spcPct val="0"/>
        </a:spcAft>
        <a:buChar char="»"/>
        <a:defRPr>
          <a:solidFill>
            <a:schemeClr val="bg2"/>
          </a:solidFill>
          <a:latin typeface="+mn-lt"/>
          <a:cs typeface="+mn-cs"/>
        </a:defRPr>
      </a:lvl8pPr>
      <a:lvl9pPr marL="3544888" indent="-223838" algn="l" rtl="0" fontAlgn="base">
        <a:spcBef>
          <a:spcPct val="20000"/>
        </a:spcBef>
        <a:spcAft>
          <a:spcPct val="0"/>
        </a:spcAft>
        <a:buChar char="»"/>
        <a:defRPr>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ES" b="0"/>
              <a:t>AUDITORÍA DEL RUBRO VENTAS, CUENTAS POR COBRAR Y EFECTIVO</a:t>
            </a:r>
            <a:endParaRPr lang="en-US" b="0"/>
          </a:p>
        </p:txBody>
      </p:sp>
      <p:sp>
        <p:nvSpPr>
          <p:cNvPr id="2051" name="Rectangle 3"/>
          <p:cNvSpPr>
            <a:spLocks noGrp="1" noChangeArrowheads="1"/>
          </p:cNvSpPr>
          <p:nvPr>
            <p:ph type="subTitle" idx="1"/>
          </p:nvPr>
        </p:nvSpPr>
        <p:spPr>
          <a:xfrm>
            <a:off x="38100" y="6743700"/>
            <a:ext cx="490538" cy="60325"/>
          </a:xfrm>
        </p:spPr>
        <p:txBody>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65125" y="80963"/>
            <a:ext cx="8474075" cy="1116012"/>
          </a:xfrm>
        </p:spPr>
        <p:txBody>
          <a:bodyPr/>
          <a:lstStyle/>
          <a:p>
            <a:r>
              <a:rPr lang="es-EC"/>
              <a:t>Pruebas de Detalle</a:t>
            </a:r>
            <a:r>
              <a:rPr lang="en-US"/>
              <a:t> #3</a:t>
            </a:r>
          </a:p>
        </p:txBody>
      </p:sp>
      <p:sp>
        <p:nvSpPr>
          <p:cNvPr id="40963" name="Rectangle 3"/>
          <p:cNvSpPr>
            <a:spLocks noGrp="1" noChangeArrowheads="1"/>
          </p:cNvSpPr>
          <p:nvPr>
            <p:ph type="body" idx="1"/>
          </p:nvPr>
        </p:nvSpPr>
        <p:spPr>
          <a:xfrm>
            <a:off x="457200" y="1479550"/>
            <a:ext cx="8229600" cy="2406650"/>
          </a:xfrm>
        </p:spPr>
        <p:txBody>
          <a:bodyPr/>
          <a:lstStyle/>
          <a:p>
            <a:pPr algn="just">
              <a:buFontTx/>
              <a:buNone/>
            </a:pPr>
            <a:r>
              <a:rPr lang="es-ES"/>
              <a:t>	</a:t>
            </a:r>
            <a:r>
              <a:rPr lang="es-ES" sz="2000" b="0"/>
              <a:t>Solicitar la base de ventas del 2008 de la compañía al departamento de sistemas.  </a:t>
            </a:r>
          </a:p>
          <a:p>
            <a:pPr algn="just">
              <a:buFontTx/>
              <a:buNone/>
            </a:pPr>
            <a:r>
              <a:rPr lang="es-ES" sz="2000" b="0"/>
              <a:t>	Inspeccionar las últimas cinco facturas registradas en el año según la base y corroborar que corresponda al periodo revisado y que no exista corte de secuencia.</a:t>
            </a:r>
          </a:p>
          <a:p>
            <a:pPr algn="just">
              <a:buFontTx/>
              <a:buNone/>
            </a:pPr>
            <a:r>
              <a:rPr lang="es-ES" sz="2000" b="0"/>
              <a:t>	Solicitar las cinco primeras facturas del año 2008, verificar la secuencia e inspeccionar que se encuentre registrada en el periodo.</a:t>
            </a:r>
            <a:endParaRPr lang="en-US" sz="2000"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s-EC"/>
              <a:t>Pruebas de Detalle</a:t>
            </a:r>
            <a:r>
              <a:rPr lang="en-US"/>
              <a:t> #4</a:t>
            </a:r>
          </a:p>
        </p:txBody>
      </p:sp>
      <p:sp>
        <p:nvSpPr>
          <p:cNvPr id="41987" name="Rectangle 3"/>
          <p:cNvSpPr>
            <a:spLocks noGrp="1" noChangeArrowheads="1"/>
          </p:cNvSpPr>
          <p:nvPr>
            <p:ph type="body" idx="1"/>
          </p:nvPr>
        </p:nvSpPr>
        <p:spPr>
          <a:xfrm>
            <a:off x="457200" y="1479550"/>
            <a:ext cx="8229600" cy="1187450"/>
          </a:xfrm>
        </p:spPr>
        <p:txBody>
          <a:bodyPr/>
          <a:lstStyle/>
          <a:p>
            <a:pPr algn="just">
              <a:buFontTx/>
              <a:buNone/>
            </a:pPr>
            <a:r>
              <a:rPr lang="es-ES"/>
              <a:t>	</a:t>
            </a:r>
            <a:r>
              <a:rPr lang="es-ES" b="0"/>
              <a:t>Realizar el movimiento de la cuenta “provisión de cuentas incobrables”, verificar su razonabilidad y ligarlas con las cuentas respectivas.</a:t>
            </a:r>
            <a:endParaRPr lang="en-US" b="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s-EC"/>
              <a:t>Pruebas de Detalle</a:t>
            </a:r>
            <a:r>
              <a:rPr lang="en-US"/>
              <a:t> #5</a:t>
            </a:r>
          </a:p>
        </p:txBody>
      </p:sp>
      <p:sp>
        <p:nvSpPr>
          <p:cNvPr id="43011" name="Rectangle 3"/>
          <p:cNvSpPr>
            <a:spLocks noGrp="1" noChangeArrowheads="1"/>
          </p:cNvSpPr>
          <p:nvPr>
            <p:ph type="body" idx="1"/>
          </p:nvPr>
        </p:nvSpPr>
        <p:spPr>
          <a:xfrm>
            <a:off x="457200" y="1479550"/>
            <a:ext cx="8229600" cy="4908550"/>
          </a:xfrm>
        </p:spPr>
        <p:txBody>
          <a:bodyPr/>
          <a:lstStyle/>
          <a:p>
            <a:pPr algn="just">
              <a:buFontTx/>
              <a:buNone/>
            </a:pPr>
            <a:r>
              <a:rPr lang="es-ES"/>
              <a:t>	</a:t>
            </a:r>
            <a:r>
              <a:rPr lang="es-ES" sz="1600"/>
              <a:t>Con corte al </a:t>
            </a:r>
            <a:r>
              <a:rPr lang="es-EC" sz="1600"/>
              <a:t>30 de septiembre de 2008</a:t>
            </a:r>
            <a:r>
              <a:rPr lang="es-ES" sz="1600"/>
              <a:t> solicite la cartera clasificada por antigüedad (resumida por cliente con su saldo en agregado y detallada por factura), sumarice y concilie con libros.</a:t>
            </a:r>
          </a:p>
          <a:p>
            <a:pPr algn="just">
              <a:buFontTx/>
              <a:buNone/>
            </a:pPr>
            <a:r>
              <a:rPr lang="es-ES" sz="1600"/>
              <a:t>	Solicitar a sistema el detalle de las facturas de las cuentas por cobrar al </a:t>
            </a:r>
            <a:r>
              <a:rPr lang="es-EC" sz="1600"/>
              <a:t>30 de septiembre de 2008</a:t>
            </a:r>
            <a:r>
              <a:rPr lang="es-ES" sz="1600"/>
              <a:t>.</a:t>
            </a:r>
          </a:p>
          <a:p>
            <a:pPr algn="just">
              <a:buFontTx/>
              <a:buNone/>
            </a:pPr>
            <a:r>
              <a:rPr lang="es-ES" sz="1600"/>
              <a:t>	Recalcular la antigüedad de la misma y conciliarla con la otorgada por el cliente.</a:t>
            </a:r>
          </a:p>
          <a:p>
            <a:pPr algn="just">
              <a:buFontTx/>
              <a:buNone/>
            </a:pPr>
            <a:r>
              <a:rPr lang="es-ES" sz="1600"/>
              <a:t>	En caso de existir diferencia indagar con el departamento de sistema.</a:t>
            </a:r>
          </a:p>
          <a:p>
            <a:pPr algn="just">
              <a:buFontTx/>
              <a:buNone/>
            </a:pPr>
            <a:r>
              <a:rPr lang="es-ES" sz="1600"/>
              <a:t>	Segregue los clientes con saldos mayores a $40,000, verifique mediante comparación con el saldo a noviembre la recuperabilidad de las cuentas pendientes, verifique la existencias de garantías reales e inspeccione la documentación relevante. Establezca una provisión considerando la antigüedad. </a:t>
            </a:r>
          </a:p>
          <a:p>
            <a:pPr algn="just">
              <a:buFontTx/>
              <a:buNone/>
            </a:pPr>
            <a:r>
              <a:rPr lang="es-ES" sz="1600"/>
              <a:t>	Analice para los clientes con saldos vencidos mayor a $1,000 la recuperación y antigüedad de los saldos comparando con los saldos a </a:t>
            </a:r>
            <a:r>
              <a:rPr lang="es-EC" sz="1600"/>
              <a:t>30 de septiembre de 2008</a:t>
            </a:r>
            <a:r>
              <a:rPr lang="es-ES" sz="1600"/>
              <a:t>.  Establezca una provisión considerando la antigüedad.</a:t>
            </a:r>
          </a:p>
          <a:p>
            <a:pPr algn="just">
              <a:buFontTx/>
              <a:buNone/>
            </a:pPr>
            <a:r>
              <a:rPr lang="es-ES" sz="1600"/>
              <a:t>	Solicite al cliente la provisión calculada por ellos y converse las discrepancias.  Determine ajuste si fuere aplicable.</a:t>
            </a:r>
            <a:endParaRPr lang="en-US" sz="160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es-ES"/>
              <a:t>CONCLUSIONES</a:t>
            </a:r>
            <a:endParaRPr lang="en-US"/>
          </a:p>
        </p:txBody>
      </p:sp>
      <p:sp>
        <p:nvSpPr>
          <p:cNvPr id="45059" name="Rectangle 3"/>
          <p:cNvSpPr>
            <a:spLocks noGrp="1" noChangeArrowheads="1"/>
          </p:cNvSpPr>
          <p:nvPr>
            <p:ph type="subTitle" idx="1"/>
          </p:nvPr>
        </p:nvSpPr>
        <p:spPr>
          <a:xfrm>
            <a:off x="38100" y="6743700"/>
            <a:ext cx="490538" cy="60325"/>
          </a:xfrm>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s-EC"/>
              <a:t>Conclusiones</a:t>
            </a:r>
            <a:r>
              <a:rPr lang="en-US"/>
              <a:t> </a:t>
            </a:r>
          </a:p>
        </p:txBody>
      </p:sp>
      <p:sp>
        <p:nvSpPr>
          <p:cNvPr id="46083" name="Rectangle 3"/>
          <p:cNvSpPr>
            <a:spLocks noGrp="1" noChangeArrowheads="1"/>
          </p:cNvSpPr>
          <p:nvPr>
            <p:ph type="body" idx="1"/>
          </p:nvPr>
        </p:nvSpPr>
        <p:spPr>
          <a:xfrm>
            <a:off x="457200" y="1479550"/>
            <a:ext cx="8229600" cy="3451225"/>
          </a:xfrm>
        </p:spPr>
        <p:txBody>
          <a:bodyPr/>
          <a:lstStyle/>
          <a:p>
            <a:pPr algn="just">
              <a:buFontTx/>
              <a:buNone/>
            </a:pPr>
            <a:r>
              <a:rPr lang="es-ES"/>
              <a:t>	</a:t>
            </a:r>
            <a:r>
              <a:rPr lang="es-ES" b="0"/>
              <a:t>Efectuamos nuestros procedimientos de auditoría de acuerdo con normas ecuatorianas de auditoría y con el propósito de formarnos una opinión sobre el rubro de ventas, cuentas por cobrar y efectivo.</a:t>
            </a:r>
          </a:p>
          <a:p>
            <a:pPr algn="just">
              <a:buFontTx/>
              <a:buNone/>
            </a:pPr>
            <a:r>
              <a:rPr lang="es-ES" b="0"/>
              <a:t>	 Luego de aplicar nuestros procedimientos podemos concluir que el saldo de inventario, cuentas por cobrar y efectivo se encuentran razonables al 30 de septiembre del 2008 excepto por el déficit de provisión por US$125,215.</a:t>
            </a:r>
            <a:endParaRPr lang="en-US" b="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r>
              <a:rPr lang="es-ES"/>
              <a:t>RECOMENDACIONES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s-EC"/>
              <a:t> Asignación de créditos a los cliente</a:t>
            </a:r>
            <a:endParaRPr lang="en-US"/>
          </a:p>
        </p:txBody>
      </p:sp>
      <p:sp>
        <p:nvSpPr>
          <p:cNvPr id="47107" name="Rectangle 3"/>
          <p:cNvSpPr>
            <a:spLocks noGrp="1" noChangeArrowheads="1"/>
          </p:cNvSpPr>
          <p:nvPr>
            <p:ph type="body" idx="1"/>
          </p:nvPr>
        </p:nvSpPr>
        <p:spPr>
          <a:xfrm>
            <a:off x="457200" y="1479550"/>
            <a:ext cx="8229600" cy="3990975"/>
          </a:xfrm>
        </p:spPr>
        <p:txBody>
          <a:bodyPr/>
          <a:lstStyle/>
          <a:p>
            <a:pPr>
              <a:buFontTx/>
              <a:buNone/>
            </a:pPr>
            <a:r>
              <a:rPr lang="es-EC" sz="2000"/>
              <a:t>	</a:t>
            </a:r>
            <a:r>
              <a:rPr lang="es-EC" sz="2000" u="sng"/>
              <a:t>Observación</a:t>
            </a:r>
          </a:p>
          <a:p>
            <a:pPr algn="just">
              <a:buFontTx/>
              <a:buNone/>
            </a:pPr>
            <a:r>
              <a:rPr lang="es-EC" sz="2000"/>
              <a:t>	</a:t>
            </a:r>
            <a:r>
              <a:rPr lang="es-EC" sz="2000" b="0"/>
              <a:t>El cliente que desea obtener un cupo de crédito con la compañía es analizado por el comité (Gerente General, Gerente de Ventas y la Jefa de Crédito) los cuales crean una carpeta con la información del cliente. En nuestra revisión observamos que para un cliente no se había aperturado la correspondiente carpeta consecuentemente la información básica que se requiere no se había obtenido.</a:t>
            </a:r>
          </a:p>
          <a:p>
            <a:pPr>
              <a:buFontTx/>
              <a:buNone/>
            </a:pPr>
            <a:endParaRPr lang="es-EC" sz="2000" b="0"/>
          </a:p>
          <a:p>
            <a:pPr>
              <a:buFontTx/>
              <a:buNone/>
            </a:pPr>
            <a:r>
              <a:rPr lang="es-EC" sz="2000"/>
              <a:t>	</a:t>
            </a:r>
            <a:r>
              <a:rPr lang="es-EC" sz="2000" u="sng"/>
              <a:t>Recomendación</a:t>
            </a:r>
          </a:p>
          <a:p>
            <a:pPr algn="just">
              <a:buFontTx/>
              <a:buNone/>
            </a:pPr>
            <a:r>
              <a:rPr lang="es-EC" sz="2000"/>
              <a:t>	</a:t>
            </a:r>
            <a:r>
              <a:rPr lang="es-EC" sz="2000" b="0"/>
              <a:t>Consideramos que se debe de cumplir con la política de crédito implantada por la compañía con la finalidad de disminuir el riesgo de recuperabilidad de la cuenta.</a:t>
            </a:r>
            <a:endParaRPr lang="en-US" sz="2000" b="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s-EC" sz="2600"/>
              <a:t/>
            </a:r>
            <a:br>
              <a:rPr lang="es-EC" sz="2600"/>
            </a:br>
            <a:r>
              <a:rPr lang="es-EC" sz="2600"/>
              <a:t>Información de los clientes</a:t>
            </a:r>
            <a:r>
              <a:rPr lang="es-EC" sz="2600" i="1"/>
              <a:t/>
            </a:r>
            <a:br>
              <a:rPr lang="es-EC" sz="2600" i="1"/>
            </a:br>
            <a:endParaRPr lang="en-US" sz="2600" i="1"/>
          </a:p>
        </p:txBody>
      </p:sp>
      <p:sp>
        <p:nvSpPr>
          <p:cNvPr id="49155" name="Rectangle 3"/>
          <p:cNvSpPr>
            <a:spLocks noGrp="1" noChangeArrowheads="1"/>
          </p:cNvSpPr>
          <p:nvPr>
            <p:ph type="body" idx="1"/>
          </p:nvPr>
        </p:nvSpPr>
        <p:spPr>
          <a:xfrm>
            <a:off x="457200" y="1479550"/>
            <a:ext cx="8229600" cy="3746500"/>
          </a:xfrm>
        </p:spPr>
        <p:txBody>
          <a:bodyPr/>
          <a:lstStyle/>
          <a:p>
            <a:pPr algn="just">
              <a:buFontTx/>
              <a:buNone/>
            </a:pPr>
            <a:r>
              <a:rPr lang="es-EC"/>
              <a:t>	</a:t>
            </a:r>
            <a:r>
              <a:rPr lang="es-EC" sz="2000" u="sng"/>
              <a:t>Observaciones</a:t>
            </a:r>
          </a:p>
          <a:p>
            <a:pPr algn="just">
              <a:buFontTx/>
              <a:buNone/>
            </a:pPr>
            <a:r>
              <a:rPr lang="es-EC" sz="2000"/>
              <a:t>	</a:t>
            </a:r>
            <a:r>
              <a:rPr lang="es-EC" sz="2000" b="0"/>
              <a:t>Con el propósito de realizar nuestros procedimientos de confirmación solicitamos la base de clientes con sus direcciones, observamos que la información registrada es incompleta, incorrecta o no ha sido actualizada.</a:t>
            </a:r>
          </a:p>
          <a:p>
            <a:pPr algn="just">
              <a:buFontTx/>
              <a:buNone/>
            </a:pPr>
            <a:endParaRPr lang="es-EC" sz="2000" b="0"/>
          </a:p>
          <a:p>
            <a:pPr algn="just">
              <a:buFontTx/>
              <a:buNone/>
            </a:pPr>
            <a:r>
              <a:rPr lang="es-EC" sz="2000"/>
              <a:t>	</a:t>
            </a:r>
            <a:r>
              <a:rPr lang="es-EC" sz="2000" u="sng"/>
              <a:t>Recomendación</a:t>
            </a:r>
          </a:p>
          <a:p>
            <a:pPr algn="just">
              <a:buFontTx/>
              <a:buNone/>
            </a:pPr>
            <a:r>
              <a:rPr lang="es-EC" sz="2000"/>
              <a:t>	</a:t>
            </a:r>
            <a:r>
              <a:rPr lang="es-EC" sz="2000" b="0"/>
              <a:t>Recomendamos se instruya al personal responsable que actualice  de forma oportuna la base de los clientes de la compañía con la finalidad de poder realizar las cobranzas respectivas y evitar perdida de las cuentas.</a:t>
            </a:r>
            <a:endParaRPr lang="en-US" sz="2000" b="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s-EC"/>
              <a:t>Documentación soporte de las ventas</a:t>
            </a:r>
            <a:endParaRPr lang="en-US"/>
          </a:p>
        </p:txBody>
      </p:sp>
      <p:sp>
        <p:nvSpPr>
          <p:cNvPr id="50179" name="Rectangle 3"/>
          <p:cNvSpPr>
            <a:spLocks noGrp="1" noChangeArrowheads="1"/>
          </p:cNvSpPr>
          <p:nvPr>
            <p:ph type="body" idx="1"/>
          </p:nvPr>
        </p:nvSpPr>
        <p:spPr>
          <a:xfrm>
            <a:off x="457200" y="1479550"/>
            <a:ext cx="8229600" cy="4765675"/>
          </a:xfrm>
        </p:spPr>
        <p:txBody>
          <a:bodyPr/>
          <a:lstStyle/>
          <a:p>
            <a:pPr algn="just">
              <a:buFontTx/>
              <a:buNone/>
            </a:pPr>
            <a:r>
              <a:rPr lang="es-EC" b="0"/>
              <a:t>	</a:t>
            </a:r>
            <a:r>
              <a:rPr lang="es-EC" u="sng"/>
              <a:t>Observaciones</a:t>
            </a:r>
          </a:p>
          <a:p>
            <a:pPr algn="just">
              <a:buFontTx/>
              <a:buNone/>
            </a:pPr>
            <a:r>
              <a:rPr lang="es-EC" b="0"/>
              <a:t>	Por la venta de mercadería se emite: la factura, guía de remisión y ticket de pesaje, solicitamos las copia de las guías de remisión de ciertas facturas para verificar la integridad y existencia de las mismas las cuales no han sido proporcionadas debido a que han sido eliminadas.</a:t>
            </a:r>
          </a:p>
          <a:p>
            <a:pPr algn="just">
              <a:buFontTx/>
              <a:buNone/>
            </a:pPr>
            <a:r>
              <a:rPr lang="es-EC" b="0"/>
              <a:t>	</a:t>
            </a:r>
          </a:p>
          <a:p>
            <a:pPr algn="just">
              <a:buFontTx/>
              <a:buNone/>
            </a:pPr>
            <a:r>
              <a:rPr lang="es-EC" b="0"/>
              <a:t>	</a:t>
            </a:r>
            <a:r>
              <a:rPr lang="es-EC" u="sng"/>
              <a:t>Recomendación</a:t>
            </a:r>
          </a:p>
          <a:p>
            <a:pPr algn="just">
              <a:buFontTx/>
              <a:buNone/>
            </a:pPr>
            <a:r>
              <a:rPr lang="es-EC" b="0"/>
              <a:t>	Recomendamos que las guías de remisión sean archivadas con la finalidad que se mantenga la documentación que respalde la existencia e integridad de las transacciones de la compañía. </a:t>
            </a:r>
            <a:endParaRPr lang="en-US" b="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s-EC"/>
              <a:t>Provisión para descuentos en ventas</a:t>
            </a:r>
            <a:r>
              <a:rPr lang="en-US"/>
              <a:t> </a:t>
            </a:r>
          </a:p>
        </p:txBody>
      </p:sp>
      <p:sp>
        <p:nvSpPr>
          <p:cNvPr id="51203" name="Rectangle 3"/>
          <p:cNvSpPr>
            <a:spLocks noGrp="1" noChangeArrowheads="1"/>
          </p:cNvSpPr>
          <p:nvPr>
            <p:ph type="body" idx="1"/>
          </p:nvPr>
        </p:nvSpPr>
        <p:spPr>
          <a:xfrm>
            <a:off x="457200" y="1479550"/>
            <a:ext cx="8229600" cy="4765675"/>
          </a:xfrm>
        </p:spPr>
        <p:txBody>
          <a:bodyPr/>
          <a:lstStyle/>
          <a:p>
            <a:pPr algn="just">
              <a:buFontTx/>
              <a:buNone/>
            </a:pPr>
            <a:r>
              <a:rPr lang="es-EC" b="0"/>
              <a:t>	</a:t>
            </a:r>
            <a:r>
              <a:rPr lang="es-EC" u="sng"/>
              <a:t>Observaciones</a:t>
            </a:r>
          </a:p>
          <a:p>
            <a:pPr algn="just">
              <a:buFontTx/>
              <a:buNone/>
            </a:pPr>
            <a:r>
              <a:rPr lang="es-EC" b="0"/>
              <a:t>	La Compañía ofrece descuentos en ventas a los clientes por volúmenes de compras emitiendo notas de créditos que son aplicadas a compras posteriores, hemos observado que el saldo incluye provisiones con antigüedad mayor a un año correspondiente inclusive a ex-cliente de la Compañía.</a:t>
            </a:r>
          </a:p>
          <a:p>
            <a:pPr algn="just">
              <a:buFontTx/>
              <a:buNone/>
            </a:pPr>
            <a:endParaRPr lang="es-EC" b="0"/>
          </a:p>
          <a:p>
            <a:pPr algn="just">
              <a:buFontTx/>
              <a:buNone/>
            </a:pPr>
            <a:r>
              <a:rPr lang="es-EC" b="0"/>
              <a:t>	</a:t>
            </a:r>
            <a:r>
              <a:rPr lang="es-EC" u="sng"/>
              <a:t>Recomendaciones</a:t>
            </a:r>
          </a:p>
          <a:p>
            <a:pPr algn="just">
              <a:buFontTx/>
              <a:buNone/>
            </a:pPr>
            <a:r>
              <a:rPr lang="es-EC" b="0"/>
              <a:t>	Recomendamos se instruya al personal responsable revisar la razonabillidad de tales provisiones a fin de que se realicen las regularizaciones correspondientes.</a:t>
            </a:r>
            <a:endParaRPr lang="en-US" b="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s-EC"/>
              <a:t>Enfoque</a:t>
            </a:r>
            <a:endParaRPr lang="en-US"/>
          </a:p>
        </p:txBody>
      </p:sp>
      <p:sp>
        <p:nvSpPr>
          <p:cNvPr id="54275" name="Rectangle 3"/>
          <p:cNvSpPr>
            <a:spLocks noGrp="1" noChangeArrowheads="1"/>
          </p:cNvSpPr>
          <p:nvPr>
            <p:ph type="body" idx="1"/>
          </p:nvPr>
        </p:nvSpPr>
        <p:spPr>
          <a:xfrm>
            <a:off x="457200" y="1479550"/>
            <a:ext cx="8229600" cy="1917700"/>
          </a:xfrm>
        </p:spPr>
        <p:txBody>
          <a:bodyPr/>
          <a:lstStyle/>
          <a:p>
            <a:pPr algn="just">
              <a:buFontTx/>
              <a:buNone/>
            </a:pPr>
            <a:r>
              <a:rPr lang="es-EC"/>
              <a:t>    Hemos adoptado un enfoque de controles con respecto al Rubro de Ventas Cuentas por Cobrar y Efectivo debido a que evaluamos el diseño y la implantación de los controles relevantes y probamos la eficacia operativa de los controles.</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s-EC"/>
              <a:t>Control de cheques posfechados</a:t>
            </a:r>
            <a:r>
              <a:rPr lang="en-US"/>
              <a:t> </a:t>
            </a:r>
          </a:p>
        </p:txBody>
      </p:sp>
      <p:sp>
        <p:nvSpPr>
          <p:cNvPr id="52227" name="Rectangle 3"/>
          <p:cNvSpPr>
            <a:spLocks noGrp="1" noChangeArrowheads="1"/>
          </p:cNvSpPr>
          <p:nvPr>
            <p:ph type="body" idx="1"/>
          </p:nvPr>
        </p:nvSpPr>
        <p:spPr>
          <a:xfrm>
            <a:off x="457200" y="1479550"/>
            <a:ext cx="8229600" cy="4978400"/>
          </a:xfrm>
        </p:spPr>
        <p:txBody>
          <a:bodyPr/>
          <a:lstStyle/>
          <a:p>
            <a:pPr algn="just">
              <a:lnSpc>
                <a:spcPct val="80000"/>
              </a:lnSpc>
              <a:buFontTx/>
              <a:buNone/>
            </a:pPr>
            <a:r>
              <a:rPr lang="es-EC" sz="2000" b="0"/>
              <a:t>	</a:t>
            </a:r>
            <a:r>
              <a:rPr lang="es-EC" sz="2000" u="sng"/>
              <a:t>Observaciones</a:t>
            </a:r>
          </a:p>
          <a:p>
            <a:pPr algn="just">
              <a:lnSpc>
                <a:spcPct val="80000"/>
              </a:lnSpc>
              <a:buFontTx/>
              <a:buNone/>
            </a:pPr>
            <a:r>
              <a:rPr lang="es-EC" sz="2000" b="0"/>
              <a:t>	En realización de nuestros procedimientos de auditoria dirigidos a verificar la existencia de los cheques recibidos de clientes para su posterior cobro, los que se incluyen en el anexo de detalle de las cuentas por cobrar clientes, no pudimos verificar la existencia de cheques por un monto en agregado de US$162,381 (aunque corresponden a cheques antiguos totalmente provisionados) debido a que la persona responsable de la custodia de los mismos no las tenía. Adicionalmente observamos que ciertos cheques no estaban en poder del custodio designado sino de otro funcionario y que no son ingresados al sistema de forma oportuna. </a:t>
            </a:r>
          </a:p>
          <a:p>
            <a:pPr algn="just">
              <a:lnSpc>
                <a:spcPct val="80000"/>
              </a:lnSpc>
              <a:buFontTx/>
              <a:buNone/>
            </a:pPr>
            <a:r>
              <a:rPr lang="es-EC" sz="2000" b="0"/>
              <a:t>	</a:t>
            </a:r>
          </a:p>
          <a:p>
            <a:pPr algn="just">
              <a:lnSpc>
                <a:spcPct val="80000"/>
              </a:lnSpc>
              <a:buFontTx/>
              <a:buNone/>
            </a:pPr>
            <a:r>
              <a:rPr lang="es-EC" sz="2000" b="0"/>
              <a:t>	</a:t>
            </a:r>
            <a:r>
              <a:rPr lang="es-EC" sz="2000" u="sng"/>
              <a:t>Recomendaciones</a:t>
            </a:r>
          </a:p>
          <a:p>
            <a:pPr algn="just">
              <a:lnSpc>
                <a:spcPct val="80000"/>
              </a:lnSpc>
              <a:buFontTx/>
              <a:buNone/>
            </a:pPr>
            <a:r>
              <a:rPr lang="es-EC" sz="2000" b="0"/>
              <a:t>	Instruir se realice una verificación periódica por parte de un funcionario independiente del área que tiene la custodia de los cheques, para determinar la existencia de los mismos, los ajustes necesarios si hubiere y se efectúen las correcciones a las deficiencias de control observadas a fin de salvaguardar los activos de la compañía.</a:t>
            </a:r>
            <a:endParaRPr lang="en-US" sz="2000" b="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s-ES" sz="5400" b="0"/>
              <a:t>GRACIAS</a:t>
            </a:r>
            <a:endParaRPr lang="en-US" sz="5400" b="0"/>
          </a:p>
        </p:txBody>
      </p:sp>
      <p:sp>
        <p:nvSpPr>
          <p:cNvPr id="57347" name="Rectangle 3"/>
          <p:cNvSpPr>
            <a:spLocks noGrp="1" noChangeArrowheads="1"/>
          </p:cNvSpPr>
          <p:nvPr>
            <p:ph type="subTitle" idx="1"/>
          </p:nvPr>
        </p:nvSpPr>
        <p:spPr>
          <a:xfrm>
            <a:off x="38100" y="6743700"/>
            <a:ext cx="490538" cy="60325"/>
          </a:xfrm>
        </p:spPr>
        <p:txBody>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s-EC"/>
              <a:t>Procedimientos Sustantivos</a:t>
            </a:r>
            <a:endParaRPr lang="en-US"/>
          </a:p>
        </p:txBody>
      </p:sp>
      <p:sp>
        <p:nvSpPr>
          <p:cNvPr id="55299" name="Rectangle 3"/>
          <p:cNvSpPr>
            <a:spLocks noGrp="1" noChangeArrowheads="1"/>
          </p:cNvSpPr>
          <p:nvPr>
            <p:ph type="body" idx="1"/>
          </p:nvPr>
        </p:nvSpPr>
        <p:spPr>
          <a:xfrm>
            <a:off x="457200" y="1479550"/>
            <a:ext cx="8229600" cy="4327525"/>
          </a:xfrm>
        </p:spPr>
        <p:txBody>
          <a:bodyPr/>
          <a:lstStyle/>
          <a:p>
            <a:r>
              <a:rPr lang="es-EC"/>
              <a:t>Procedimientos analíticos.- Los procedimientos analíticos son las evaluaciones de la información financiera efectuadas mediante un estudio de las relaciones plausibles entre la información financiera y no financiera. Pruebas de detalles</a:t>
            </a:r>
          </a:p>
          <a:p>
            <a:pPr>
              <a:buFontTx/>
              <a:buNone/>
            </a:pPr>
            <a:endParaRPr lang="es-EC"/>
          </a:p>
          <a:p>
            <a:pPr>
              <a:buFontTx/>
              <a:buNone/>
            </a:pPr>
            <a:endParaRPr lang="es-EC"/>
          </a:p>
          <a:p>
            <a:r>
              <a:rPr lang="es-EC"/>
              <a:t>Pruebas de detalles.- Son la aplicación de una o más técnicas diversas, tales como la inspección de registros o documentos, la inspección de activos tangibles, indagación u observación.</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s-EC"/>
              <a:t>Aseveraciones</a:t>
            </a:r>
            <a:endParaRPr lang="en-US"/>
          </a:p>
        </p:txBody>
      </p:sp>
      <p:sp>
        <p:nvSpPr>
          <p:cNvPr id="56323" name="Rectangle 3"/>
          <p:cNvSpPr>
            <a:spLocks noGrp="1" noChangeArrowheads="1"/>
          </p:cNvSpPr>
          <p:nvPr>
            <p:ph type="body" idx="1"/>
          </p:nvPr>
        </p:nvSpPr>
        <p:spPr>
          <a:xfrm>
            <a:off x="457200" y="1479550"/>
            <a:ext cx="8229600" cy="4765675"/>
          </a:xfrm>
        </p:spPr>
        <p:txBody>
          <a:bodyPr/>
          <a:lstStyle/>
          <a:p>
            <a:pPr>
              <a:buFontTx/>
              <a:buNone/>
            </a:pPr>
            <a:r>
              <a:rPr lang="es-EC"/>
              <a:t>	Las aseveraciones a probar en el Rubro de Ventas, Cuentas por Cobrar y efectivo son las siguientes:</a:t>
            </a:r>
          </a:p>
          <a:p>
            <a:r>
              <a:rPr lang="es-EC"/>
              <a:t>Integridad</a:t>
            </a:r>
          </a:p>
          <a:p>
            <a:pPr>
              <a:buFontTx/>
              <a:buNone/>
            </a:pPr>
            <a:endParaRPr lang="es-EC"/>
          </a:p>
          <a:p>
            <a:r>
              <a:rPr lang="es-EC"/>
              <a:t>Existencia y ocurrencia</a:t>
            </a:r>
          </a:p>
          <a:p>
            <a:pPr>
              <a:buFontTx/>
              <a:buNone/>
            </a:pPr>
            <a:endParaRPr lang="es-EC"/>
          </a:p>
          <a:p>
            <a:r>
              <a:rPr lang="es-EC"/>
              <a:t>Exactitud</a:t>
            </a:r>
          </a:p>
          <a:p>
            <a:pPr>
              <a:buFontTx/>
              <a:buNone/>
            </a:pPr>
            <a:endParaRPr lang="es-EC"/>
          </a:p>
          <a:p>
            <a:r>
              <a:rPr lang="es-EC"/>
              <a:t>Valuación</a:t>
            </a:r>
          </a:p>
          <a:p>
            <a:pPr>
              <a:buFontTx/>
              <a:buNone/>
            </a:pPr>
            <a:endParaRPr lang="es-EC"/>
          </a:p>
          <a:p>
            <a:r>
              <a:rPr lang="es-EC"/>
              <a:t>Presentación y revelación.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s-ES"/>
              <a:t>Procedimientos Sustantivos #1</a:t>
            </a:r>
            <a:endParaRPr lang="en-US"/>
          </a:p>
        </p:txBody>
      </p:sp>
      <p:sp>
        <p:nvSpPr>
          <p:cNvPr id="22544" name="Rectangle 16"/>
          <p:cNvSpPr>
            <a:spLocks noGrp="1" noChangeArrowheads="1"/>
          </p:cNvSpPr>
          <p:nvPr>
            <p:ph type="body" idx="1"/>
          </p:nvPr>
        </p:nvSpPr>
        <p:spPr>
          <a:xfrm>
            <a:off x="457200" y="1479550"/>
            <a:ext cx="8229600" cy="4249738"/>
          </a:xfrm>
        </p:spPr>
        <p:txBody>
          <a:bodyPr/>
          <a:lstStyle/>
          <a:p>
            <a:pPr algn="just">
              <a:buFontTx/>
              <a:buNone/>
            </a:pPr>
            <a:r>
              <a:rPr lang="es-ES"/>
              <a:t>	</a:t>
            </a:r>
            <a:r>
              <a:rPr lang="es-ES" sz="1800" b="0"/>
              <a:t>Solicitar la base de datos de las ventas realizadas de enero al </a:t>
            </a:r>
            <a:r>
              <a:rPr lang="es-EC" sz="1800" b="0"/>
              <a:t>30 de septiembre de 2008</a:t>
            </a:r>
            <a:r>
              <a:rPr lang="es-ES" sz="1800" b="0"/>
              <a:t> con indicación de fecha, factura, código de cliente, nombre de cliente, código de producto, nombre de producto, cantidad, precio unitario y costo unitario y proceda: </a:t>
            </a:r>
          </a:p>
          <a:p>
            <a:pPr algn="just">
              <a:buFontTx/>
              <a:buNone/>
            </a:pPr>
            <a:r>
              <a:rPr lang="es-ES" sz="1800" b="0"/>
              <a:t>	Recalcule las ventas multiplicando precio por unidades vendidas, sumarice y concilie con los saldos según registros contables.</a:t>
            </a:r>
          </a:p>
          <a:p>
            <a:pPr algn="just">
              <a:buFontTx/>
              <a:buNone/>
            </a:pPr>
            <a:r>
              <a:rPr lang="es-ES" sz="1800" b="0"/>
              <a:t>	Para validar que los precios considerados en la facturación son los aprobados verifique éstos contra los que constan en la lista de precios vigentes (si hubieren diferencias indague las razones y compruebe contra documentación relevante).</a:t>
            </a:r>
          </a:p>
          <a:p>
            <a:pPr algn="just">
              <a:buFontTx/>
              <a:buNone/>
            </a:pPr>
            <a:r>
              <a:rPr lang="es-ES" sz="1800" b="0"/>
              <a:t>	Verifique la secuencia numérica de las facturas generadas en el 2008 por medio de la opción Gap de Idea y con este reporte solicite dicha facturas y observe que se encuentre su copia y original.</a:t>
            </a:r>
          </a:p>
          <a:p>
            <a:pPr algn="just">
              <a:buFontTx/>
              <a:buNone/>
            </a:pPr>
            <a:r>
              <a:rPr lang="es-ES" sz="1800" b="0"/>
              <a:t>	Indague sobre cualquier diferencia y compruebe la razonabilidad.</a:t>
            </a:r>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s-ES"/>
              <a:t>Procedimientos Sustantivos #2</a:t>
            </a:r>
            <a:endParaRPr lang="en-US"/>
          </a:p>
        </p:txBody>
      </p:sp>
      <p:sp>
        <p:nvSpPr>
          <p:cNvPr id="30723" name="Rectangle 3"/>
          <p:cNvSpPr>
            <a:spLocks noGrp="1" noChangeArrowheads="1"/>
          </p:cNvSpPr>
          <p:nvPr>
            <p:ph type="body" idx="1"/>
          </p:nvPr>
        </p:nvSpPr>
        <p:spPr>
          <a:xfrm>
            <a:off x="457200" y="1479550"/>
            <a:ext cx="8229600" cy="4175125"/>
          </a:xfrm>
        </p:spPr>
        <p:txBody>
          <a:bodyPr/>
          <a:lstStyle/>
          <a:p>
            <a:pPr algn="just"/>
            <a:endParaRPr lang="es-ES" sz="2000"/>
          </a:p>
          <a:p>
            <a:pPr algn="just">
              <a:buFontTx/>
              <a:buNone/>
            </a:pPr>
            <a:r>
              <a:rPr lang="es-ES" sz="2000"/>
              <a:t>	</a:t>
            </a:r>
            <a:r>
              <a:rPr lang="es-ES" sz="2000" b="0"/>
              <a:t>Efectuar una prueba global para determinar la razonabilidad de los descuentos en ventas para lo cual proceda de la siguiente forma. Solicite la base de ventas por cliente, código de producto y unidades. Utilizando excel  separe las ventas en unidades por cliente y por producto y aplique el valor por unidad global promedio que se reconoce como descuento para cada producto multiplicando el número de unidades por productos por dicho valor,  sumarice su cálculo y compárelo con el monto de descuento registrado en libros.  El margen de diferencia es el 5% por arriba o abajo del monto probado.  Indague sobre cualquier diferencia que exceda dicho margen y compruebe la razonabilidad de la misma.</a:t>
            </a:r>
            <a:endParaRPr lang="en-US" sz="2000" b="0"/>
          </a:p>
          <a:p>
            <a:pPr>
              <a:buFontTx/>
              <a:buNone/>
            </a:pPr>
            <a:endParaRPr lang="en-US" sz="2000"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s-ES"/>
              <a:t>Procedimientos Sustantivos #3</a:t>
            </a:r>
            <a:endParaRPr lang="en-US"/>
          </a:p>
        </p:txBody>
      </p:sp>
      <p:sp>
        <p:nvSpPr>
          <p:cNvPr id="31747" name="Rectangle 3"/>
          <p:cNvSpPr>
            <a:spLocks noGrp="1" noChangeArrowheads="1"/>
          </p:cNvSpPr>
          <p:nvPr>
            <p:ph type="body" idx="1"/>
          </p:nvPr>
        </p:nvSpPr>
        <p:spPr>
          <a:xfrm>
            <a:off x="457200" y="1479550"/>
            <a:ext cx="8229600" cy="3260725"/>
          </a:xfrm>
        </p:spPr>
        <p:txBody>
          <a:bodyPr/>
          <a:lstStyle/>
          <a:p>
            <a:pPr algn="just">
              <a:buFontTx/>
              <a:buNone/>
            </a:pPr>
            <a:r>
              <a:rPr lang="es-ES"/>
              <a:t>	</a:t>
            </a:r>
            <a:r>
              <a:rPr lang="es-ES" sz="2000" b="0"/>
              <a:t>Solicitar el reporte financieros de la compañía del 2007 y 2008. Obtener información externa del desarrollo de la industria en el 2008. Obtener un entendimiento general de la situación actual de la Compañía a través de análisis de las cifras y de sus principales indicadores financieros. Determinar la razonabilidad de las variaciones de las ventas y costos del 2008 en base a las cifras analizadas. Verificar la concentración de las ventas y realizar un análisis de dichos clientes. Documentar la información analizada y concluir sobre el resultado obtenido.</a:t>
            </a:r>
          </a:p>
          <a:p>
            <a:endParaRPr lang="en-US" sz="2000"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65125" y="80963"/>
            <a:ext cx="8474075" cy="1116012"/>
          </a:xfrm>
        </p:spPr>
        <p:txBody>
          <a:bodyPr/>
          <a:lstStyle/>
          <a:p>
            <a:r>
              <a:rPr lang="es-EC"/>
              <a:t>Pruebas de Detalle</a:t>
            </a:r>
            <a:r>
              <a:rPr lang="en-US"/>
              <a:t> #1</a:t>
            </a:r>
          </a:p>
        </p:txBody>
      </p:sp>
      <p:sp>
        <p:nvSpPr>
          <p:cNvPr id="33798" name="Rectangle 6"/>
          <p:cNvSpPr>
            <a:spLocks noGrp="1" noChangeArrowheads="1"/>
          </p:cNvSpPr>
          <p:nvPr>
            <p:ph type="body" idx="1"/>
          </p:nvPr>
        </p:nvSpPr>
        <p:spPr>
          <a:xfrm>
            <a:off x="457200" y="1479550"/>
            <a:ext cx="8229600" cy="4321175"/>
          </a:xfrm>
        </p:spPr>
        <p:txBody>
          <a:bodyPr/>
          <a:lstStyle/>
          <a:p>
            <a:pPr algn="just">
              <a:buFontTx/>
              <a:buNone/>
            </a:pPr>
            <a:r>
              <a:rPr lang="es-ES"/>
              <a:t>	</a:t>
            </a:r>
            <a:r>
              <a:rPr lang="es-ES" sz="1600"/>
              <a:t>Enviar confirmaciones positivas a los clientes que registren saldos mayores al 10% del total de las cuentas por cobrar comerciales con corte al </a:t>
            </a:r>
            <a:r>
              <a:rPr lang="es-EC" sz="1600"/>
              <a:t>30 de septiembre de 2008</a:t>
            </a:r>
            <a:r>
              <a:rPr lang="es-ES" sz="1600"/>
              <a:t>.</a:t>
            </a:r>
          </a:p>
          <a:p>
            <a:pPr algn="just">
              <a:buFontTx/>
              <a:buNone/>
            </a:pPr>
            <a:r>
              <a:rPr lang="es-ES" sz="1600"/>
              <a:t>	Para la población restante aplique muestreo no estadístico considerando las evaluaciones de riesgo resultante de sus pruebas de control y evaluación de riesgo inherente y envíe confirmaciones abiertas con corte al </a:t>
            </a:r>
            <a:r>
              <a:rPr lang="es-EC" sz="1600"/>
              <a:t>30 de septiembre de 2008</a:t>
            </a:r>
            <a:r>
              <a:rPr lang="es-ES" sz="1600"/>
              <a:t>.</a:t>
            </a:r>
          </a:p>
          <a:p>
            <a:pPr algn="just">
              <a:buFontTx/>
              <a:buNone/>
            </a:pPr>
            <a:r>
              <a:rPr lang="es-ES" sz="1600"/>
              <a:t>	Para las confirmaciones que presenten diferencias entregue al cliente para que proceda con la respectiva conciliación, revise dicha conciliación contra la documentación pertinente.</a:t>
            </a:r>
          </a:p>
          <a:p>
            <a:pPr algn="just">
              <a:buFontTx/>
              <a:buNone/>
            </a:pPr>
            <a:r>
              <a:rPr lang="es-ES" sz="1600"/>
              <a:t>	Para las confirmaciones que no se reciban realice los pasos alternos verificando el pago posterior para aquellos saldos que a la fecha de su revisión hayan sido cancelados y la documentación de respaldos relevante (factura, guía de remisión aceptada por el cliente) para facturas pendientes de pago a la fecha de su revisión.</a:t>
            </a:r>
          </a:p>
          <a:p>
            <a:pPr>
              <a:buFontTx/>
              <a:buNone/>
            </a:pPr>
            <a:endParaRPr lang="en-US" sz="16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C"/>
              <a:t>Pruebas de Detalle</a:t>
            </a:r>
            <a:r>
              <a:rPr lang="en-US"/>
              <a:t> #2</a:t>
            </a:r>
          </a:p>
        </p:txBody>
      </p:sp>
      <p:sp>
        <p:nvSpPr>
          <p:cNvPr id="39939" name="Rectangle 3"/>
          <p:cNvSpPr>
            <a:spLocks noGrp="1" noChangeArrowheads="1"/>
          </p:cNvSpPr>
          <p:nvPr>
            <p:ph type="body" idx="1"/>
          </p:nvPr>
        </p:nvSpPr>
        <p:spPr>
          <a:xfrm>
            <a:off x="457200" y="1479550"/>
            <a:ext cx="8229600" cy="822325"/>
          </a:xfrm>
        </p:spPr>
        <p:txBody>
          <a:bodyPr/>
          <a:lstStyle/>
          <a:p>
            <a:pPr algn="just">
              <a:buFontTx/>
              <a:buNone/>
            </a:pPr>
            <a:r>
              <a:rPr lang="es-ES"/>
              <a:t>	</a:t>
            </a:r>
            <a:r>
              <a:rPr lang="es-ES" b="0"/>
              <a:t>Conciliar los saldos de cartera al </a:t>
            </a:r>
            <a:r>
              <a:rPr lang="es-EC" b="0"/>
              <a:t>30 de septiembre de 2008 </a:t>
            </a:r>
            <a:r>
              <a:rPr lang="es-ES" b="0"/>
              <a:t>con los saldos en libros.</a:t>
            </a:r>
            <a:endParaRPr 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FR Group presentation template (Nov 04)">
  <a:themeElements>
    <a:clrScheme name="IFR Group presentation template (Nov 04) 1">
      <a:dk1>
        <a:srgbClr val="FFFFFF"/>
      </a:dk1>
      <a:lt1>
        <a:srgbClr val="FFFFFF"/>
      </a:lt1>
      <a:dk2>
        <a:srgbClr val="FFFFFF"/>
      </a:dk2>
      <a:lt2>
        <a:srgbClr val="000000"/>
      </a:lt2>
      <a:accent1>
        <a:srgbClr val="B8B9D2"/>
      </a:accent1>
      <a:accent2>
        <a:srgbClr val="2BAB9C"/>
      </a:accent2>
      <a:accent3>
        <a:srgbClr val="FFFFFF"/>
      </a:accent3>
      <a:accent4>
        <a:srgbClr val="DADADA"/>
      </a:accent4>
      <a:accent5>
        <a:srgbClr val="D8D9E5"/>
      </a:accent5>
      <a:accent6>
        <a:srgbClr val="269B8D"/>
      </a:accent6>
      <a:hlink>
        <a:srgbClr val="7981C3"/>
      </a:hlink>
      <a:folHlink>
        <a:srgbClr val="0C2D83"/>
      </a:folHlink>
    </a:clrScheme>
    <a:fontScheme name="IFR Group presentation template (Nov 04)">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FR Group presentation template (Nov 04) 1">
        <a:dk1>
          <a:srgbClr val="FFFFFF"/>
        </a:dk1>
        <a:lt1>
          <a:srgbClr val="FFFFFF"/>
        </a:lt1>
        <a:dk2>
          <a:srgbClr val="FFFFFF"/>
        </a:dk2>
        <a:lt2>
          <a:srgbClr val="000000"/>
        </a:lt2>
        <a:accent1>
          <a:srgbClr val="B8B9D2"/>
        </a:accent1>
        <a:accent2>
          <a:srgbClr val="2BAB9C"/>
        </a:accent2>
        <a:accent3>
          <a:srgbClr val="FFFFFF"/>
        </a:accent3>
        <a:accent4>
          <a:srgbClr val="DADADA"/>
        </a:accent4>
        <a:accent5>
          <a:srgbClr val="D8D9E5"/>
        </a:accent5>
        <a:accent6>
          <a:srgbClr val="269B8D"/>
        </a:accent6>
        <a:hlink>
          <a:srgbClr val="7981C3"/>
        </a:hlink>
        <a:folHlink>
          <a:srgbClr val="0C2D8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181</Words>
  <Application>Microsoft Office PowerPoint</Application>
  <PresentationFormat>Presentación en pantalla (4:3)</PresentationFormat>
  <Paragraphs>87</Paragraphs>
  <Slides>21</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21</vt:i4>
      </vt:variant>
    </vt:vector>
  </HeadingPairs>
  <TitlesOfParts>
    <vt:vector size="23" baseType="lpstr">
      <vt:lpstr>Arial</vt:lpstr>
      <vt:lpstr>IFR Group presentation template (Nov 04)</vt:lpstr>
      <vt:lpstr>AUDITORÍA DEL RUBRO VENTAS, CUENTAS POR COBRAR Y EFECTIVO</vt:lpstr>
      <vt:lpstr>Enfoque</vt:lpstr>
      <vt:lpstr>Procedimientos Sustantivos</vt:lpstr>
      <vt:lpstr>Aseveraciones</vt:lpstr>
      <vt:lpstr>Procedimientos Sustantivos #1</vt:lpstr>
      <vt:lpstr>Procedimientos Sustantivos #2</vt:lpstr>
      <vt:lpstr>Procedimientos Sustantivos #3</vt:lpstr>
      <vt:lpstr>Pruebas de Detalle #1</vt:lpstr>
      <vt:lpstr>Pruebas de Detalle #2</vt:lpstr>
      <vt:lpstr>Pruebas de Detalle #3</vt:lpstr>
      <vt:lpstr>Pruebas de Detalle #4</vt:lpstr>
      <vt:lpstr>Pruebas de Detalle #5</vt:lpstr>
      <vt:lpstr>CONCLUSIONES</vt:lpstr>
      <vt:lpstr>Conclusiones </vt:lpstr>
      <vt:lpstr>RECOMENDACIONES</vt:lpstr>
      <vt:lpstr> Asignación de créditos a los cliente</vt:lpstr>
      <vt:lpstr> Información de los clientes </vt:lpstr>
      <vt:lpstr>Documentación soporte de las ventas</vt:lpstr>
      <vt:lpstr>Provisión para descuentos en ventas </vt:lpstr>
      <vt:lpstr>Control de cheques posfechados </vt:lpstr>
      <vt:lpstr>GRACIAS</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II</dc:title>
  <dc:creator>KPMG</dc:creator>
  <cp:lastModifiedBy>ehernand</cp:lastModifiedBy>
  <cp:revision>7</cp:revision>
  <dcterms:created xsi:type="dcterms:W3CDTF">2009-01-29T00:02:46Z</dcterms:created>
  <dcterms:modified xsi:type="dcterms:W3CDTF">2010-08-09T18:13:24Z</dcterms:modified>
</cp:coreProperties>
</file>