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58" r:id="rId3"/>
    <p:sldId id="257" r:id="rId4"/>
    <p:sldId id="287" r:id="rId5"/>
    <p:sldId id="259" r:id="rId6"/>
    <p:sldId id="268" r:id="rId7"/>
    <p:sldId id="260" r:id="rId8"/>
    <p:sldId id="262" r:id="rId9"/>
    <p:sldId id="288" r:id="rId10"/>
    <p:sldId id="270" r:id="rId11"/>
    <p:sldId id="271" r:id="rId12"/>
    <p:sldId id="272" r:id="rId13"/>
    <p:sldId id="273" r:id="rId14"/>
    <p:sldId id="264" r:id="rId15"/>
    <p:sldId id="265" r:id="rId16"/>
    <p:sldId id="266" r:id="rId17"/>
    <p:sldId id="267" r:id="rId18"/>
    <p:sldId id="274" r:id="rId19"/>
    <p:sldId id="275" r:id="rId20"/>
    <p:sldId id="315" r:id="rId21"/>
    <p:sldId id="277" r:id="rId22"/>
    <p:sldId id="278" r:id="rId23"/>
    <p:sldId id="279" r:id="rId24"/>
    <p:sldId id="280" r:id="rId25"/>
    <p:sldId id="281" r:id="rId26"/>
    <p:sldId id="269" r:id="rId27"/>
    <p:sldId id="289" r:id="rId28"/>
    <p:sldId id="285" r:id="rId29"/>
    <p:sldId id="286" r:id="rId30"/>
    <p:sldId id="290" r:id="rId31"/>
    <p:sldId id="291" r:id="rId32"/>
    <p:sldId id="292" r:id="rId33"/>
    <p:sldId id="293" r:id="rId34"/>
    <p:sldId id="316" r:id="rId35"/>
    <p:sldId id="317" r:id="rId36"/>
    <p:sldId id="294" r:id="rId37"/>
    <p:sldId id="295" r:id="rId38"/>
    <p:sldId id="296" r:id="rId39"/>
    <p:sldId id="297" r:id="rId40"/>
    <p:sldId id="299" r:id="rId41"/>
    <p:sldId id="300" r:id="rId42"/>
    <p:sldId id="301" r:id="rId43"/>
    <p:sldId id="302" r:id="rId44"/>
    <p:sldId id="303" r:id="rId45"/>
    <p:sldId id="304" r:id="rId46"/>
    <p:sldId id="305" r:id="rId47"/>
    <p:sldId id="306" r:id="rId48"/>
    <p:sldId id="314" r:id="rId49"/>
    <p:sldId id="307" r:id="rId50"/>
    <p:sldId id="308" r:id="rId51"/>
    <p:sldId id="310" r:id="rId52"/>
    <p:sldId id="311" r:id="rId53"/>
    <p:sldId id="312" r:id="rId54"/>
    <p:sldId id="313" r:id="rId5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6" d="100"/>
          <a:sy n="36" d="100"/>
        </p:scale>
        <p:origin x="-78"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43714" name="Group 2"/>
          <p:cNvGrpSpPr>
            <a:grpSpLocks/>
          </p:cNvGrpSpPr>
          <p:nvPr/>
        </p:nvGrpSpPr>
        <p:grpSpPr bwMode="auto">
          <a:xfrm>
            <a:off x="0" y="0"/>
            <a:ext cx="8763000" cy="5943600"/>
            <a:chOff x="0" y="0"/>
            <a:chExt cx="5520" cy="3744"/>
          </a:xfrm>
        </p:grpSpPr>
        <p:sp>
          <p:nvSpPr>
            <p:cNvPr id="24371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243716" name="Group 4"/>
            <p:cNvGrpSpPr>
              <a:grpSpLocks/>
            </p:cNvGrpSpPr>
            <p:nvPr userDrawn="1"/>
          </p:nvGrpSpPr>
          <p:grpSpPr bwMode="auto">
            <a:xfrm>
              <a:off x="0" y="2208"/>
              <a:ext cx="5520" cy="1536"/>
              <a:chOff x="0" y="2208"/>
              <a:chExt cx="5520" cy="1536"/>
            </a:xfrm>
          </p:grpSpPr>
          <p:sp>
            <p:nvSpPr>
              <p:cNvPr id="243717"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243718"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243719"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243720" name="Group 8"/>
            <p:cNvGrpSpPr>
              <a:grpSpLocks/>
            </p:cNvGrpSpPr>
            <p:nvPr userDrawn="1"/>
          </p:nvGrpSpPr>
          <p:grpSpPr bwMode="auto">
            <a:xfrm>
              <a:off x="400" y="336"/>
              <a:ext cx="5088" cy="192"/>
              <a:chOff x="400" y="336"/>
              <a:chExt cx="5088" cy="192"/>
            </a:xfrm>
          </p:grpSpPr>
          <p:sp>
            <p:nvSpPr>
              <p:cNvPr id="243721"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243722"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243723" name="Rectangle 11"/>
          <p:cNvSpPr>
            <a:spLocks noGrp="1" noChangeArrowheads="1"/>
          </p:cNvSpPr>
          <p:nvPr>
            <p:ph type="ctrTitle"/>
          </p:nvPr>
        </p:nvSpPr>
        <p:spPr>
          <a:xfrm>
            <a:off x="2057400" y="1143000"/>
            <a:ext cx="6629400" cy="2209800"/>
          </a:xfrm>
        </p:spPr>
        <p:txBody>
          <a:bodyPr/>
          <a:lstStyle>
            <a:lvl1pPr>
              <a:defRPr sz="4800"/>
            </a:lvl1pPr>
          </a:lstStyle>
          <a:p>
            <a:r>
              <a:rPr lang="es-ES"/>
              <a:t>Haga clic para cambiar el estilo de título	</a:t>
            </a:r>
          </a:p>
        </p:txBody>
      </p:sp>
      <p:sp>
        <p:nvSpPr>
          <p:cNvPr id="24372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s-ES"/>
              <a:t>Haga clic para modificar el estilo de subtítulo del patrón</a:t>
            </a:r>
          </a:p>
        </p:txBody>
      </p:sp>
      <p:sp>
        <p:nvSpPr>
          <p:cNvPr id="243725" name="Rectangle 13"/>
          <p:cNvSpPr>
            <a:spLocks noGrp="1" noChangeArrowheads="1"/>
          </p:cNvSpPr>
          <p:nvPr>
            <p:ph type="dt" sz="half" idx="2"/>
          </p:nvPr>
        </p:nvSpPr>
        <p:spPr>
          <a:xfrm>
            <a:off x="912813" y="6251575"/>
            <a:ext cx="1905000" cy="457200"/>
          </a:xfrm>
        </p:spPr>
        <p:txBody>
          <a:bodyPr/>
          <a:lstStyle>
            <a:lvl1pPr>
              <a:defRPr/>
            </a:lvl1pPr>
          </a:lstStyle>
          <a:p>
            <a:endParaRPr lang="es-ES"/>
          </a:p>
        </p:txBody>
      </p:sp>
      <p:sp>
        <p:nvSpPr>
          <p:cNvPr id="243726" name="Rectangle 14"/>
          <p:cNvSpPr>
            <a:spLocks noGrp="1" noChangeArrowheads="1"/>
          </p:cNvSpPr>
          <p:nvPr>
            <p:ph type="ftr" sz="quarter" idx="3"/>
          </p:nvPr>
        </p:nvSpPr>
        <p:spPr>
          <a:xfrm>
            <a:off x="3354388" y="6248400"/>
            <a:ext cx="2895600" cy="457200"/>
          </a:xfrm>
        </p:spPr>
        <p:txBody>
          <a:bodyPr/>
          <a:lstStyle>
            <a:lvl1pPr>
              <a:defRPr/>
            </a:lvl1pPr>
          </a:lstStyle>
          <a:p>
            <a:endParaRPr lang="es-ES"/>
          </a:p>
        </p:txBody>
      </p:sp>
      <p:sp>
        <p:nvSpPr>
          <p:cNvPr id="243727" name="Rectangle 15"/>
          <p:cNvSpPr>
            <a:spLocks noGrp="1" noChangeArrowheads="1"/>
          </p:cNvSpPr>
          <p:nvPr>
            <p:ph type="sldNum" sz="quarter" idx="4"/>
          </p:nvPr>
        </p:nvSpPr>
        <p:spPr/>
        <p:txBody>
          <a:bodyPr/>
          <a:lstStyle>
            <a:lvl1pPr>
              <a:defRPr/>
            </a:lvl1pPr>
          </a:lstStyle>
          <a:p>
            <a:fld id="{BB68897D-A758-435F-A083-23FB9F60C909}"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9A12A7B-73F2-4BAC-820F-8C305DF50F54}"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7813"/>
            <a:ext cx="1943100" cy="5853112"/>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914400" y="277813"/>
            <a:ext cx="56769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B9E90BD-7365-4547-9BE1-A90C18765148}"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914400" y="1600200"/>
            <a:ext cx="38100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quarter" idx="2"/>
          </p:nvPr>
        </p:nvSpPr>
        <p:spPr>
          <a:xfrm>
            <a:off x="4876800" y="1600200"/>
            <a:ext cx="38100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contenido"/>
          <p:cNvSpPr>
            <a:spLocks noGrp="1"/>
          </p:cNvSpPr>
          <p:nvPr>
            <p:ph sz="quarter" idx="3"/>
          </p:nvPr>
        </p:nvSpPr>
        <p:spPr>
          <a:xfrm>
            <a:off x="4876800" y="3941763"/>
            <a:ext cx="38100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fecha"/>
          <p:cNvSpPr>
            <a:spLocks noGrp="1"/>
          </p:cNvSpPr>
          <p:nvPr>
            <p:ph type="dt" sz="half" idx="10"/>
          </p:nvPr>
        </p:nvSpPr>
        <p:spPr>
          <a:xfrm>
            <a:off x="914400" y="6251575"/>
            <a:ext cx="1981200" cy="457200"/>
          </a:xfrm>
        </p:spPr>
        <p:txBody>
          <a:bodyPr/>
          <a:lstStyle>
            <a:lvl1pPr>
              <a:defRPr/>
            </a:lvl1pPr>
          </a:lstStyle>
          <a:p>
            <a:endParaRPr lang="es-ES"/>
          </a:p>
        </p:txBody>
      </p:sp>
      <p:sp>
        <p:nvSpPr>
          <p:cNvPr id="7" name="6 Marcador de pie de página"/>
          <p:cNvSpPr>
            <a:spLocks noGrp="1"/>
          </p:cNvSpPr>
          <p:nvPr>
            <p:ph type="ftr" sz="quarter" idx="11"/>
          </p:nvPr>
        </p:nvSpPr>
        <p:spPr>
          <a:xfrm>
            <a:off x="3352800" y="6248400"/>
            <a:ext cx="2971800" cy="457200"/>
          </a:xfrm>
        </p:spPr>
        <p:txBody>
          <a:bodyPr/>
          <a:lstStyle>
            <a:lvl1pPr>
              <a:defRPr/>
            </a:lvl1pPr>
          </a:lstStyle>
          <a:p>
            <a:endParaRPr lang="es-ES"/>
          </a:p>
        </p:txBody>
      </p:sp>
      <p:sp>
        <p:nvSpPr>
          <p:cNvPr id="8" name="7 Marcador de número de diapositiva"/>
          <p:cNvSpPr>
            <a:spLocks noGrp="1"/>
          </p:cNvSpPr>
          <p:nvPr>
            <p:ph type="sldNum" sz="quarter" idx="12"/>
          </p:nvPr>
        </p:nvSpPr>
        <p:spPr>
          <a:xfrm>
            <a:off x="6781800" y="6248400"/>
            <a:ext cx="1905000" cy="457200"/>
          </a:xfrm>
        </p:spPr>
        <p:txBody>
          <a:bodyPr/>
          <a:lstStyle>
            <a:lvl1pPr>
              <a:defRPr/>
            </a:lvl1pPr>
          </a:lstStyle>
          <a:p>
            <a:fld id="{6DCC3536-2A93-48E0-A8EA-E15F92A43BD1}"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n-US"/>
          </a:p>
        </p:txBody>
      </p:sp>
      <p:sp>
        <p:nvSpPr>
          <p:cNvPr id="3" name="2 Marcador de tabla"/>
          <p:cNvSpPr>
            <a:spLocks noGrp="1"/>
          </p:cNvSpPr>
          <p:nvPr>
            <p:ph type="tbl" idx="1"/>
          </p:nvPr>
        </p:nvSpPr>
        <p:spPr>
          <a:xfrm>
            <a:off x="914400" y="1600200"/>
            <a:ext cx="7772400" cy="4530725"/>
          </a:xfrm>
        </p:spPr>
        <p:txBody>
          <a:bodyPr/>
          <a:lstStyle/>
          <a:p>
            <a:endParaRPr lang="en-US"/>
          </a:p>
        </p:txBody>
      </p:sp>
      <p:sp>
        <p:nvSpPr>
          <p:cNvPr id="4" name="3 Marcador de fecha"/>
          <p:cNvSpPr>
            <a:spLocks noGrp="1"/>
          </p:cNvSpPr>
          <p:nvPr>
            <p:ph type="dt" sz="half" idx="10"/>
          </p:nvPr>
        </p:nvSpPr>
        <p:spPr>
          <a:xfrm>
            <a:off x="914400" y="6251575"/>
            <a:ext cx="19812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352800" y="6248400"/>
            <a:ext cx="29718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781800" y="6248400"/>
            <a:ext cx="1905000" cy="457200"/>
          </a:xfrm>
        </p:spPr>
        <p:txBody>
          <a:bodyPr/>
          <a:lstStyle>
            <a:lvl1pPr>
              <a:defRPr/>
            </a:lvl1pPr>
          </a:lstStyle>
          <a:p>
            <a:fld id="{526F9147-F8FA-43BB-A85D-29D4690514EA}"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86E24ED-1305-410E-9698-72D03A75DC97}"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BCF0443-49FE-43D9-A68D-158ECA53BB3C}"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5A2E3FE-D7FF-4C9B-9D89-D841BCDDD474}"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D9275E34-7963-44EA-8C94-87120BF62106}"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4EE6A6D8-D08C-4B3F-A0B3-DD82D6BE4789}"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46D58E4D-8050-40E5-8A6B-E63E6C4781EA}"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E902155-CF7F-4CE8-BEE5-013690D0B075}"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A54216B-A991-40FA-A83F-E52C4CA3C6DE}"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2690" name="Group 2"/>
          <p:cNvGrpSpPr>
            <a:grpSpLocks/>
          </p:cNvGrpSpPr>
          <p:nvPr/>
        </p:nvGrpSpPr>
        <p:grpSpPr bwMode="auto">
          <a:xfrm>
            <a:off x="0" y="0"/>
            <a:ext cx="8686800" cy="4876800"/>
            <a:chOff x="0" y="0"/>
            <a:chExt cx="5472" cy="3072"/>
          </a:xfrm>
        </p:grpSpPr>
        <p:sp>
          <p:nvSpPr>
            <p:cNvPr id="24269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242692" name="Group 4"/>
            <p:cNvGrpSpPr>
              <a:grpSpLocks/>
            </p:cNvGrpSpPr>
            <p:nvPr/>
          </p:nvGrpSpPr>
          <p:grpSpPr bwMode="auto">
            <a:xfrm>
              <a:off x="240" y="893"/>
              <a:ext cx="5232" cy="115"/>
              <a:chOff x="240" y="893"/>
              <a:chExt cx="5232" cy="115"/>
            </a:xfrm>
          </p:grpSpPr>
          <p:sp>
            <p:nvSpPr>
              <p:cNvPr id="24269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24269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24269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4269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4269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s-ES"/>
          </a:p>
        </p:txBody>
      </p:sp>
      <p:sp>
        <p:nvSpPr>
          <p:cNvPr id="24269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s-ES"/>
          </a:p>
        </p:txBody>
      </p:sp>
      <p:sp>
        <p:nvSpPr>
          <p:cNvPr id="24269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D1007A3-BA1F-4A7C-A1A6-7574B1435609}" type="slidenum">
              <a:rPr lang="es-ES"/>
              <a:pPr/>
              <a:t>‹Nº›</a:t>
            </a:fld>
            <a:endParaRPr lang="es-ES"/>
          </a:p>
        </p:txBody>
      </p:sp>
      <p:sp>
        <p:nvSpPr>
          <p:cNvPr id="24270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3.x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file:///A:\Arquitectura%20de%20Servicios%20WEB_archivos\arquitectura-gral.png" TargetMode="External"/><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Rectangle 18"/>
          <p:cNvSpPr>
            <a:spLocks noGrp="1" noChangeArrowheads="1"/>
          </p:cNvSpPr>
          <p:nvPr>
            <p:ph type="title"/>
          </p:nvPr>
        </p:nvSpPr>
        <p:spPr>
          <a:xfrm>
            <a:off x="1042988" y="908050"/>
            <a:ext cx="7772400" cy="2952750"/>
          </a:xfrm>
          <a:noFill/>
          <a:ln/>
        </p:spPr>
        <p:txBody>
          <a:bodyPr/>
          <a:lstStyle/>
          <a:p>
            <a:pPr algn="ctr">
              <a:lnSpc>
                <a:spcPct val="110000"/>
              </a:lnSpc>
            </a:pPr>
            <a:r>
              <a:rPr lang="es-ES_tradnl" sz="3600" b="1">
                <a:latin typeface="Century Gothic" pitchFamily="34" charset="0"/>
              </a:rPr>
              <a:t>Diseño y Elaboración de un Sistema de Información para el análisis estadístico de historias clínicas de pacientes con enfermedades Micológicas. </a:t>
            </a:r>
            <a:br>
              <a:rPr lang="es-ES_tradnl" sz="3600" b="1">
                <a:latin typeface="Century Gothic" pitchFamily="34" charset="0"/>
              </a:rPr>
            </a:br>
            <a:r>
              <a:rPr lang="es-ES_tradnl" sz="3600" b="1">
                <a:latin typeface="Century Gothic" pitchFamily="34" charset="0"/>
              </a:rPr>
              <a:t>Caso: Un Hospital de la Ciudad de Guayaquil</a:t>
            </a:r>
            <a:r>
              <a:rPr lang="es-ES_tradnl" sz="2100" b="1">
                <a:latin typeface="Century Gothic" pitchFamily="34" charset="0"/>
              </a:rPr>
              <a:t>.</a:t>
            </a:r>
            <a:endParaRPr lang="es-ES" sz="2100" b="1">
              <a:latin typeface="Century Gothic" pitchFamily="34" charset="0"/>
            </a:endParaRPr>
          </a:p>
        </p:txBody>
      </p:sp>
      <p:sp>
        <p:nvSpPr>
          <p:cNvPr id="2065" name="Rectangle 17"/>
          <p:cNvSpPr>
            <a:spLocks noGrp="1" noChangeArrowheads="1"/>
          </p:cNvSpPr>
          <p:nvPr>
            <p:ph type="subTitle" idx="4294967295"/>
          </p:nvPr>
        </p:nvSpPr>
        <p:spPr>
          <a:xfrm>
            <a:off x="179388" y="5661025"/>
            <a:ext cx="8785225" cy="938213"/>
          </a:xfrm>
          <a:noFill/>
          <a:ln w="57150" cmpd="thinThick">
            <a:solidFill>
              <a:srgbClr val="808000"/>
            </a:solidFill>
          </a:ln>
        </p:spPr>
        <p:txBody>
          <a:bodyPr/>
          <a:lstStyle/>
          <a:p>
            <a:pPr marL="0" indent="0" algn="ctr">
              <a:lnSpc>
                <a:spcPct val="90000"/>
              </a:lnSpc>
              <a:buFont typeface="Wingdings" pitchFamily="2" charset="2"/>
              <a:buNone/>
            </a:pPr>
            <a:r>
              <a:rPr lang="es-ES_tradnl" sz="2400">
                <a:latin typeface="Verdana" pitchFamily="34" charset="0"/>
              </a:rPr>
              <a:t>Realizado por: Alex Leopoldo Luque Letechi</a:t>
            </a:r>
          </a:p>
          <a:p>
            <a:pPr marL="0" indent="0" algn="ctr">
              <a:lnSpc>
                <a:spcPct val="90000"/>
              </a:lnSpc>
              <a:buFont typeface="Wingdings" pitchFamily="2" charset="2"/>
              <a:buNone/>
            </a:pPr>
            <a:r>
              <a:rPr lang="es-ES_tradnl" sz="2400">
                <a:latin typeface="Verdana" pitchFamily="34" charset="0"/>
              </a:rPr>
              <a:t>Junio - 2006</a:t>
            </a:r>
            <a:endParaRPr lang="es-ES" sz="2400">
              <a:latin typeface="Verdana" pitchFamily="34" charset="0"/>
            </a:endParaRPr>
          </a:p>
        </p:txBody>
      </p:sp>
      <p:pic>
        <p:nvPicPr>
          <p:cNvPr id="2059" name="Picture 11" descr="espolciencia2004"/>
          <p:cNvPicPr>
            <a:picLocks noChangeAspect="1" noChangeArrowheads="1"/>
          </p:cNvPicPr>
          <p:nvPr/>
        </p:nvPicPr>
        <p:blipFill>
          <a:blip r:embed="rId2"/>
          <a:srcRect l="2298" t="2066" r="73541" b="80537"/>
          <a:stretch>
            <a:fillRect/>
          </a:stretch>
        </p:blipFill>
        <p:spPr bwMode="auto">
          <a:xfrm>
            <a:off x="4427538" y="4579938"/>
            <a:ext cx="936625" cy="930275"/>
          </a:xfrm>
          <a:prstGeom prst="rect">
            <a:avLst/>
          </a:prstGeom>
          <a:solidFill>
            <a:schemeClr val="bg1"/>
          </a:solid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s-EC" altLang="zh-CN">
                <a:ea typeface="宋体" charset="-122"/>
              </a:rPr>
              <a:t>Población</a:t>
            </a:r>
            <a:r>
              <a:rPr lang="es-EC" altLang="zh-CN" b="1">
                <a:ea typeface="宋体" charset="-122"/>
              </a:rPr>
              <a:t> </a:t>
            </a:r>
            <a:r>
              <a:rPr lang="es-EC" altLang="zh-CN">
                <a:ea typeface="宋体" charset="-122"/>
              </a:rPr>
              <a:t>Objetivo e Investigada</a:t>
            </a:r>
            <a:endParaRPr lang="es-ES">
              <a:ea typeface="宋体" charset="-122"/>
            </a:endParaRPr>
          </a:p>
        </p:txBody>
      </p:sp>
      <p:sp>
        <p:nvSpPr>
          <p:cNvPr id="147460" name="Rectangle 4"/>
          <p:cNvSpPr>
            <a:spLocks noChangeArrowheads="1"/>
          </p:cNvSpPr>
          <p:nvPr/>
        </p:nvSpPr>
        <p:spPr bwMode="auto">
          <a:xfrm>
            <a:off x="250825" y="1773238"/>
            <a:ext cx="8713788" cy="1755775"/>
          </a:xfrm>
          <a:prstGeom prst="rect">
            <a:avLst/>
          </a:prstGeom>
          <a:noFill/>
          <a:ln w="9525">
            <a:noFill/>
            <a:miter lim="800000"/>
            <a:headEnd/>
            <a:tailEnd/>
          </a:ln>
          <a:effectLst/>
        </p:spPr>
        <p:txBody>
          <a:bodyPr>
            <a:spAutoFit/>
          </a:bodyPr>
          <a:lstStyle/>
          <a:p>
            <a:pPr lvl="1">
              <a:lnSpc>
                <a:spcPct val="105000"/>
              </a:lnSpc>
              <a:spcBef>
                <a:spcPct val="20000"/>
              </a:spcBef>
              <a:buClr>
                <a:schemeClr val="tx1"/>
              </a:buClr>
              <a:buSzPct val="75000"/>
            </a:pPr>
            <a:r>
              <a:rPr lang="es-EC" altLang="zh-CN" sz="2000">
                <a:ea typeface="宋体" charset="-122"/>
              </a:rPr>
              <a:t>Para el análisis estadístico el Hospital Naval de la ciudad de Guayaquil, </a:t>
            </a:r>
          </a:p>
          <a:p>
            <a:pPr lvl="1">
              <a:lnSpc>
                <a:spcPct val="105000"/>
              </a:lnSpc>
              <a:spcBef>
                <a:spcPct val="20000"/>
              </a:spcBef>
              <a:buClr>
                <a:schemeClr val="tx1"/>
              </a:buClr>
              <a:buSzPct val="75000"/>
            </a:pPr>
            <a:r>
              <a:rPr lang="es-EC" altLang="zh-CN" sz="2000">
                <a:ea typeface="宋体" charset="-122"/>
              </a:rPr>
              <a:t>nos proporcionó una base de datos con información de las historias clínicas de aquellos pacientes que asistieron al hospital, desde el 01 de junio de 2003 al 01 de junio de 2004. El número total de registros encontrados fue de 10000 pacientes.</a:t>
            </a:r>
          </a:p>
        </p:txBody>
      </p:sp>
      <p:sp>
        <p:nvSpPr>
          <p:cNvPr id="147462" name="Text Box 6"/>
          <p:cNvSpPr txBox="1">
            <a:spLocks noChangeArrowheads="1"/>
          </p:cNvSpPr>
          <p:nvPr/>
        </p:nvSpPr>
        <p:spPr bwMode="auto">
          <a:xfrm>
            <a:off x="755650" y="3644900"/>
            <a:ext cx="8208963" cy="2924175"/>
          </a:xfrm>
          <a:prstGeom prst="rect">
            <a:avLst/>
          </a:prstGeom>
          <a:noFill/>
          <a:ln w="9525">
            <a:noFill/>
            <a:miter lim="800000"/>
            <a:headEnd/>
            <a:tailEnd/>
          </a:ln>
          <a:effectLst/>
        </p:spPr>
        <p:txBody>
          <a:bodyPr>
            <a:spAutoFit/>
          </a:bodyPr>
          <a:lstStyle/>
          <a:p>
            <a:pPr>
              <a:lnSpc>
                <a:spcPct val="110000"/>
              </a:lnSpc>
              <a:spcBef>
                <a:spcPct val="50000"/>
              </a:spcBef>
            </a:pPr>
            <a:r>
              <a:rPr lang="es-EC" altLang="zh-CN" sz="2000" b="1">
                <a:ea typeface="宋体" charset="-122"/>
              </a:rPr>
              <a:t>Marco Censal</a:t>
            </a:r>
          </a:p>
          <a:p>
            <a:pPr>
              <a:lnSpc>
                <a:spcPct val="110000"/>
              </a:lnSpc>
              <a:spcBef>
                <a:spcPct val="50000"/>
              </a:spcBef>
            </a:pPr>
            <a:r>
              <a:rPr lang="es-EC" altLang="zh-CN" sz="2000">
                <a:ea typeface="宋体" charset="-122"/>
              </a:rPr>
              <a:t>De los 10000 pacientes con diversas enfermedades, se procedió a tomar de aquella base de datos, sólo a los pacientes que tienen algún tipo de afección micológica (micosis), donde se obtuvo un total de 208 pacientes, que presentan dicha característica. Por lo tanto, nuestra población objetivo e investigada son los 208 pacientes con micosis que asistieron al Hospital Naval de Guayaquil en el periodo de tiempo, mencionado en el párrafo anterior.</a:t>
            </a:r>
            <a:endParaRPr lang="es-E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_tradnl"/>
              <a:t>Determinación de Variables </a:t>
            </a:r>
            <a:endParaRPr lang="es-ES"/>
          </a:p>
        </p:txBody>
      </p:sp>
      <p:sp>
        <p:nvSpPr>
          <p:cNvPr id="148483" name="Rectangle 3"/>
          <p:cNvSpPr>
            <a:spLocks noGrp="1" noChangeArrowheads="1"/>
          </p:cNvSpPr>
          <p:nvPr>
            <p:ph type="body" idx="1"/>
          </p:nvPr>
        </p:nvSpPr>
        <p:spPr/>
        <p:txBody>
          <a:bodyPr/>
          <a:lstStyle/>
          <a:p>
            <a:r>
              <a:rPr lang="es-ES_tradnl"/>
              <a:t>Variable Género</a:t>
            </a:r>
          </a:p>
          <a:p>
            <a:r>
              <a:rPr lang="es-ES_tradnl"/>
              <a:t>Variable Edad del Paciente</a:t>
            </a:r>
          </a:p>
          <a:p>
            <a:r>
              <a:rPr lang="es-ES_tradnl"/>
              <a:t>Variable Motivo de Consulta</a:t>
            </a:r>
          </a:p>
          <a:p>
            <a:r>
              <a:rPr lang="es-ES_tradnl"/>
              <a:t>Variable Estado Nutricional</a:t>
            </a:r>
          </a:p>
          <a:p>
            <a:r>
              <a:rPr lang="es-ES_tradnl"/>
              <a:t>Variable Diagnóstico</a:t>
            </a:r>
          </a:p>
          <a:p>
            <a:r>
              <a:rPr lang="es-ES_tradnl"/>
              <a:t>Variable Destino de Consulta</a:t>
            </a:r>
          </a:p>
          <a:p>
            <a:pPr>
              <a:buFont typeface="Wingdings" pitchFamily="2" charset="2"/>
              <a:buNone/>
            </a:pPr>
            <a:endParaRPr lang="es-ES_tradnl"/>
          </a:p>
          <a:p>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s-EC"/>
              <a:t>Codificación de Variables</a:t>
            </a:r>
            <a:endParaRPr lang="en-US"/>
          </a:p>
        </p:txBody>
      </p:sp>
      <p:sp>
        <p:nvSpPr>
          <p:cNvPr id="149620" name="Line 116"/>
          <p:cNvSpPr>
            <a:spLocks noChangeShapeType="1"/>
          </p:cNvSpPr>
          <p:nvPr/>
        </p:nvSpPr>
        <p:spPr bwMode="auto">
          <a:xfrm>
            <a:off x="4686300" y="2351088"/>
            <a:ext cx="0" cy="0"/>
          </a:xfrm>
          <a:prstGeom prst="line">
            <a:avLst/>
          </a:prstGeom>
          <a:noFill/>
          <a:ln w="9525" cap="rnd">
            <a:solidFill>
              <a:srgbClr val="000000"/>
            </a:solidFill>
            <a:round/>
            <a:headEnd/>
            <a:tailEnd/>
          </a:ln>
          <a:effectLst/>
        </p:spPr>
        <p:txBody>
          <a:bodyPr/>
          <a:lstStyle/>
          <a:p>
            <a:endParaRPr lang="en-US"/>
          </a:p>
        </p:txBody>
      </p:sp>
      <p:sp>
        <p:nvSpPr>
          <p:cNvPr id="149621" name="Line 117"/>
          <p:cNvSpPr>
            <a:spLocks noChangeShapeType="1"/>
          </p:cNvSpPr>
          <p:nvPr/>
        </p:nvSpPr>
        <p:spPr bwMode="auto">
          <a:xfrm>
            <a:off x="4686300" y="2427288"/>
            <a:ext cx="0" cy="0"/>
          </a:xfrm>
          <a:prstGeom prst="line">
            <a:avLst/>
          </a:prstGeom>
          <a:noFill/>
          <a:ln w="25400" cap="rnd">
            <a:solidFill>
              <a:srgbClr val="000000"/>
            </a:solidFill>
            <a:round/>
            <a:headEnd/>
            <a:tailEnd/>
          </a:ln>
          <a:effectLst/>
        </p:spPr>
        <p:txBody>
          <a:bodyPr/>
          <a:lstStyle/>
          <a:p>
            <a:endParaRPr lang="en-US"/>
          </a:p>
        </p:txBody>
      </p:sp>
      <p:pic>
        <p:nvPicPr>
          <p:cNvPr id="149685" name="Picture 181"/>
          <p:cNvPicPr>
            <a:picLocks noChangeAspect="1" noChangeArrowheads="1"/>
          </p:cNvPicPr>
          <p:nvPr/>
        </p:nvPicPr>
        <p:blipFill>
          <a:blip r:embed="rId2"/>
          <a:srcRect l="38103" r="23828"/>
          <a:stretch>
            <a:fillRect/>
          </a:stretch>
        </p:blipFill>
        <p:spPr bwMode="auto">
          <a:xfrm>
            <a:off x="5435600" y="1700213"/>
            <a:ext cx="2519363" cy="1800225"/>
          </a:xfrm>
          <a:prstGeom prst="rect">
            <a:avLst/>
          </a:prstGeom>
          <a:noFill/>
          <a:ln w="9525">
            <a:noFill/>
            <a:miter lim="800000"/>
            <a:headEnd/>
            <a:tailEnd/>
          </a:ln>
          <a:effectLst/>
        </p:spPr>
      </p:pic>
      <p:pic>
        <p:nvPicPr>
          <p:cNvPr id="149689" name="Picture 185"/>
          <p:cNvPicPr>
            <a:picLocks noChangeAspect="1" noChangeArrowheads="1"/>
          </p:cNvPicPr>
          <p:nvPr/>
        </p:nvPicPr>
        <p:blipFill>
          <a:blip r:embed="rId3"/>
          <a:srcRect l="41252" r="13954" b="4193"/>
          <a:stretch>
            <a:fillRect/>
          </a:stretch>
        </p:blipFill>
        <p:spPr bwMode="auto">
          <a:xfrm>
            <a:off x="900113" y="1557338"/>
            <a:ext cx="3629025" cy="5040312"/>
          </a:xfrm>
          <a:prstGeom prst="rect">
            <a:avLst/>
          </a:prstGeom>
          <a:noFill/>
          <a:ln w="9525">
            <a:noFill/>
            <a:miter lim="800000"/>
            <a:headEnd/>
            <a:tailEnd/>
          </a:ln>
          <a:effectLst/>
        </p:spPr>
      </p:pic>
      <p:pic>
        <p:nvPicPr>
          <p:cNvPr id="149690" name="Picture 186"/>
          <p:cNvPicPr>
            <a:picLocks noChangeAspect="1" noChangeArrowheads="1"/>
          </p:cNvPicPr>
          <p:nvPr/>
        </p:nvPicPr>
        <p:blipFill>
          <a:blip r:embed="rId4"/>
          <a:srcRect l="41135" r="19075" b="7164"/>
          <a:stretch>
            <a:fillRect/>
          </a:stretch>
        </p:blipFill>
        <p:spPr bwMode="auto">
          <a:xfrm>
            <a:off x="5219700" y="3716338"/>
            <a:ext cx="3024188" cy="2700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endParaRPr lang="en-US"/>
          </a:p>
        </p:txBody>
      </p:sp>
      <p:pic>
        <p:nvPicPr>
          <p:cNvPr id="150636" name="Picture 108"/>
          <p:cNvPicPr>
            <a:picLocks noChangeAspect="1" noChangeArrowheads="1"/>
          </p:cNvPicPr>
          <p:nvPr/>
        </p:nvPicPr>
        <p:blipFill>
          <a:blip r:embed="rId2"/>
          <a:srcRect l="38068" r="15462" b="2710"/>
          <a:stretch>
            <a:fillRect/>
          </a:stretch>
        </p:blipFill>
        <p:spPr bwMode="auto">
          <a:xfrm>
            <a:off x="755650" y="1628775"/>
            <a:ext cx="3470275" cy="4783138"/>
          </a:xfrm>
          <a:prstGeom prst="rect">
            <a:avLst/>
          </a:prstGeom>
          <a:noFill/>
          <a:ln w="9525">
            <a:noFill/>
            <a:miter lim="800000"/>
            <a:headEnd/>
            <a:tailEnd/>
          </a:ln>
          <a:effectLst/>
        </p:spPr>
      </p:pic>
      <p:pic>
        <p:nvPicPr>
          <p:cNvPr id="150637" name="Picture 109"/>
          <p:cNvPicPr>
            <a:picLocks noChangeAspect="1" noChangeArrowheads="1"/>
          </p:cNvPicPr>
          <p:nvPr/>
        </p:nvPicPr>
        <p:blipFill>
          <a:blip r:embed="rId3"/>
          <a:srcRect l="36746" r="10181"/>
          <a:stretch>
            <a:fillRect/>
          </a:stretch>
        </p:blipFill>
        <p:spPr bwMode="auto">
          <a:xfrm>
            <a:off x="4787900" y="1916113"/>
            <a:ext cx="381635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s-ES_tradnl"/>
              <a:t>Análisis Univariado</a:t>
            </a:r>
            <a:endParaRPr lang="es-ES"/>
          </a:p>
        </p:txBody>
      </p:sp>
      <p:sp>
        <p:nvSpPr>
          <p:cNvPr id="136195" name="Rectangle 3"/>
          <p:cNvSpPr>
            <a:spLocks noGrp="1" noChangeArrowheads="1"/>
          </p:cNvSpPr>
          <p:nvPr>
            <p:ph type="body" idx="1"/>
          </p:nvPr>
        </p:nvSpPr>
        <p:spPr>
          <a:xfrm>
            <a:off x="827088" y="1844675"/>
            <a:ext cx="7561262" cy="4032250"/>
          </a:xfrm>
        </p:spPr>
        <p:txBody>
          <a:bodyPr/>
          <a:lstStyle/>
          <a:p>
            <a:pPr>
              <a:lnSpc>
                <a:spcPct val="150000"/>
              </a:lnSpc>
            </a:pPr>
            <a:r>
              <a:rPr lang="es-EC" altLang="zh-CN" sz="2200">
                <a:ea typeface="宋体" charset="-122"/>
              </a:rPr>
              <a:t>Ahora se presentará el análisis estadístico univariado (diagramas de barras, distribuciones de frecuencia, etc.), de algunas características de los pacientes del Hospital Naval en el área de micología. Como ya se mencionó antes, nuestra población investigada asciende a 208 pacientes quienes asistieron al Hospital Naval de Guayaquil y están afectados por algún tipo de micosis.</a:t>
            </a:r>
            <a:endParaRPr lang="es-ES" sz="2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s-ES_tradnl"/>
              <a:t>Variable Género</a:t>
            </a:r>
            <a:endParaRPr lang="es-ES"/>
          </a:p>
        </p:txBody>
      </p:sp>
      <p:sp>
        <p:nvSpPr>
          <p:cNvPr id="137340" name="Rectangle 124"/>
          <p:cNvSpPr>
            <a:spLocks noChangeArrowheads="1"/>
          </p:cNvSpPr>
          <p:nvPr/>
        </p:nvSpPr>
        <p:spPr bwMode="auto">
          <a:xfrm>
            <a:off x="0" y="2538413"/>
            <a:ext cx="9144000" cy="0"/>
          </a:xfrm>
          <a:prstGeom prst="rect">
            <a:avLst/>
          </a:prstGeom>
          <a:noFill/>
          <a:ln w="9525">
            <a:noFill/>
            <a:miter lim="800000"/>
            <a:headEnd/>
            <a:tailEnd/>
          </a:ln>
          <a:effectLst/>
        </p:spPr>
        <p:txBody>
          <a:bodyPr wrap="none" anchor="ctr">
            <a:spAutoFit/>
          </a:bodyPr>
          <a:lstStyle/>
          <a:p>
            <a:endParaRPr lang="en-US"/>
          </a:p>
        </p:txBody>
      </p:sp>
      <p:sp>
        <p:nvSpPr>
          <p:cNvPr id="137341" name="Rectangle 125"/>
          <p:cNvSpPr>
            <a:spLocks noChangeArrowheads="1"/>
          </p:cNvSpPr>
          <p:nvPr/>
        </p:nvSpPr>
        <p:spPr bwMode="auto">
          <a:xfrm>
            <a:off x="684213" y="4875213"/>
            <a:ext cx="8380412" cy="1311275"/>
          </a:xfrm>
          <a:prstGeom prst="rect">
            <a:avLst/>
          </a:prstGeom>
          <a:noFill/>
          <a:ln w="9525">
            <a:noFill/>
            <a:miter lim="800000"/>
            <a:headEnd/>
            <a:tailEnd/>
          </a:ln>
          <a:effectLst/>
        </p:spPr>
        <p:txBody>
          <a:bodyPr wrap="none" anchor="ctr">
            <a:spAutoFit/>
          </a:bodyPr>
          <a:lstStyle/>
          <a:p>
            <a:r>
              <a:rPr lang="es-ES" sz="2000"/>
              <a:t>Durante junio del  2003 a junio del 2004, el Hospital Naval de Guayaquil </a:t>
            </a:r>
          </a:p>
          <a:p>
            <a:r>
              <a:rPr lang="es-ES" sz="2000"/>
              <a:t>atendió en el área de micología a 208 pacientes, de los cuales el 62,5% </a:t>
            </a:r>
          </a:p>
          <a:p>
            <a:r>
              <a:rPr lang="es-ES" sz="2000"/>
              <a:t>son de género femenino y 37,5% son de género masculino, lo que indica</a:t>
            </a:r>
          </a:p>
          <a:p>
            <a:r>
              <a:rPr lang="es-ES" sz="2000"/>
              <a:t>que en ese año acudieron más mujeres a dichas consultas médicas.</a:t>
            </a:r>
          </a:p>
        </p:txBody>
      </p:sp>
      <p:pic>
        <p:nvPicPr>
          <p:cNvPr id="137342" name="Picture 126"/>
          <p:cNvPicPr>
            <a:picLocks noChangeAspect="1" noChangeArrowheads="1"/>
          </p:cNvPicPr>
          <p:nvPr/>
        </p:nvPicPr>
        <p:blipFill>
          <a:blip r:embed="rId2"/>
          <a:srcRect t="31380" r="2885"/>
          <a:stretch>
            <a:fillRect/>
          </a:stretch>
        </p:blipFill>
        <p:spPr bwMode="auto">
          <a:xfrm>
            <a:off x="179388" y="2565400"/>
            <a:ext cx="4248150" cy="1765300"/>
          </a:xfrm>
          <a:prstGeom prst="rect">
            <a:avLst/>
          </a:prstGeom>
          <a:noFill/>
          <a:ln w="9525">
            <a:noFill/>
            <a:miter lim="800000"/>
            <a:headEnd/>
            <a:tailEnd/>
          </a:ln>
        </p:spPr>
      </p:pic>
      <p:pic>
        <p:nvPicPr>
          <p:cNvPr id="137343" name="Picture 127"/>
          <p:cNvPicPr>
            <a:picLocks noChangeAspect="1" noChangeArrowheads="1"/>
          </p:cNvPicPr>
          <p:nvPr/>
        </p:nvPicPr>
        <p:blipFill>
          <a:blip r:embed="rId3"/>
          <a:srcRect b="3595"/>
          <a:stretch>
            <a:fillRect/>
          </a:stretch>
        </p:blipFill>
        <p:spPr bwMode="auto">
          <a:xfrm>
            <a:off x="4716463" y="1700213"/>
            <a:ext cx="3887787" cy="3287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s-ES_tradnl"/>
              <a:t>Variable Edad</a:t>
            </a:r>
            <a:endParaRPr lang="es-ES"/>
          </a:p>
        </p:txBody>
      </p:sp>
      <p:sp>
        <p:nvSpPr>
          <p:cNvPr id="138491" name="Rectangle 251"/>
          <p:cNvSpPr>
            <a:spLocks noChangeArrowheads="1"/>
          </p:cNvSpPr>
          <p:nvPr/>
        </p:nvSpPr>
        <p:spPr bwMode="auto">
          <a:xfrm>
            <a:off x="0" y="2209800"/>
            <a:ext cx="9144000" cy="0"/>
          </a:xfrm>
          <a:prstGeom prst="rect">
            <a:avLst/>
          </a:prstGeom>
          <a:noFill/>
          <a:ln w="9525">
            <a:noFill/>
            <a:miter lim="800000"/>
            <a:headEnd/>
            <a:tailEnd/>
          </a:ln>
          <a:effectLst/>
        </p:spPr>
        <p:txBody>
          <a:bodyPr wrap="none" anchor="ctr">
            <a:spAutoFit/>
          </a:bodyPr>
          <a:lstStyle/>
          <a:p>
            <a:endParaRPr lang="en-US"/>
          </a:p>
        </p:txBody>
      </p:sp>
      <p:sp>
        <p:nvSpPr>
          <p:cNvPr id="139214" name="Rectangle 974"/>
          <p:cNvSpPr>
            <a:spLocks noChangeArrowheads="1"/>
          </p:cNvSpPr>
          <p:nvPr/>
        </p:nvSpPr>
        <p:spPr bwMode="auto">
          <a:xfrm>
            <a:off x="0" y="2424113"/>
            <a:ext cx="9144000" cy="0"/>
          </a:xfrm>
          <a:prstGeom prst="rect">
            <a:avLst/>
          </a:prstGeom>
          <a:noFill/>
          <a:ln w="9525">
            <a:noFill/>
            <a:miter lim="800000"/>
            <a:headEnd/>
            <a:tailEnd/>
          </a:ln>
          <a:effectLst/>
        </p:spPr>
        <p:txBody>
          <a:bodyPr wrap="none" anchor="ctr">
            <a:spAutoFit/>
          </a:bodyPr>
          <a:lstStyle/>
          <a:p>
            <a:endParaRPr lang="en-US"/>
          </a:p>
        </p:txBody>
      </p:sp>
      <p:sp>
        <p:nvSpPr>
          <p:cNvPr id="139221" name="Rectangle 981"/>
          <p:cNvSpPr>
            <a:spLocks noChangeArrowheads="1"/>
          </p:cNvSpPr>
          <p:nvPr/>
        </p:nvSpPr>
        <p:spPr bwMode="auto">
          <a:xfrm>
            <a:off x="179388" y="1720850"/>
            <a:ext cx="5040312" cy="1314450"/>
          </a:xfrm>
          <a:prstGeom prst="rect">
            <a:avLst/>
          </a:prstGeom>
          <a:noFill/>
          <a:ln w="9525">
            <a:noFill/>
            <a:miter lim="800000"/>
            <a:headEnd/>
            <a:tailEnd/>
          </a:ln>
          <a:effectLst/>
        </p:spPr>
        <p:txBody>
          <a:bodyPr anchor="ctr">
            <a:spAutoFit/>
          </a:bodyPr>
          <a:lstStyle/>
          <a:p>
            <a:r>
              <a:rPr lang="es-ES" sz="1600" b="1"/>
              <a:t>La edades están divididas en dos grupos: “Primeras” y “Subsecuentes”. En los dos grupos se puede apreciar que el mayor porcentaje de pacientes tienen edades entre 29 y 50 años de edad, con el 64 y 68,1% respectivamente.</a:t>
            </a:r>
          </a:p>
        </p:txBody>
      </p:sp>
      <p:pic>
        <p:nvPicPr>
          <p:cNvPr id="139234" name="Picture 994"/>
          <p:cNvPicPr>
            <a:picLocks noChangeAspect="1" noChangeArrowheads="1"/>
          </p:cNvPicPr>
          <p:nvPr/>
        </p:nvPicPr>
        <p:blipFill>
          <a:blip r:embed="rId2"/>
          <a:srcRect/>
          <a:stretch>
            <a:fillRect/>
          </a:stretch>
        </p:blipFill>
        <p:spPr bwMode="auto">
          <a:xfrm>
            <a:off x="63500" y="3500438"/>
            <a:ext cx="4114800" cy="2981325"/>
          </a:xfrm>
          <a:prstGeom prst="rect">
            <a:avLst/>
          </a:prstGeom>
          <a:solidFill>
            <a:schemeClr val="bg1"/>
          </a:solidFill>
          <a:ln w="38100" cmpd="dbl">
            <a:solidFill>
              <a:schemeClr val="tx1"/>
            </a:solidFill>
            <a:miter lim="800000"/>
            <a:headEnd/>
            <a:tailEnd/>
          </a:ln>
        </p:spPr>
      </p:pic>
      <p:pic>
        <p:nvPicPr>
          <p:cNvPr id="139235" name="Picture 995"/>
          <p:cNvPicPr>
            <a:picLocks noChangeAspect="1" noChangeArrowheads="1"/>
          </p:cNvPicPr>
          <p:nvPr/>
        </p:nvPicPr>
        <p:blipFill>
          <a:blip r:embed="rId3"/>
          <a:srcRect/>
          <a:stretch>
            <a:fillRect/>
          </a:stretch>
        </p:blipFill>
        <p:spPr bwMode="auto">
          <a:xfrm>
            <a:off x="5435600" y="277813"/>
            <a:ext cx="3497263" cy="2997200"/>
          </a:xfrm>
          <a:prstGeom prst="rect">
            <a:avLst/>
          </a:prstGeom>
          <a:noFill/>
          <a:ln w="38100" cmpd="dbl">
            <a:solidFill>
              <a:schemeClr val="tx1"/>
            </a:solidFill>
            <a:miter lim="800000"/>
            <a:headEnd/>
            <a:tailEnd/>
          </a:ln>
        </p:spPr>
      </p:pic>
      <p:pic>
        <p:nvPicPr>
          <p:cNvPr id="139236" name="Picture 996"/>
          <p:cNvPicPr>
            <a:picLocks noChangeAspect="1" noChangeArrowheads="1"/>
          </p:cNvPicPr>
          <p:nvPr/>
        </p:nvPicPr>
        <p:blipFill>
          <a:blip r:embed="rId4"/>
          <a:srcRect/>
          <a:stretch>
            <a:fillRect/>
          </a:stretch>
        </p:blipFill>
        <p:spPr bwMode="auto">
          <a:xfrm>
            <a:off x="5435600" y="3451225"/>
            <a:ext cx="3516313" cy="3024188"/>
          </a:xfrm>
          <a:prstGeom prst="rect">
            <a:avLst/>
          </a:prstGeom>
          <a:no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s-ES_tradnl"/>
              <a:t>Variable Motivo de Consulta</a:t>
            </a:r>
            <a:endParaRPr lang="es-ES"/>
          </a:p>
        </p:txBody>
      </p:sp>
      <p:sp>
        <p:nvSpPr>
          <p:cNvPr id="141041" name="Rectangle 753"/>
          <p:cNvSpPr>
            <a:spLocks noChangeArrowheads="1"/>
          </p:cNvSpPr>
          <p:nvPr/>
        </p:nvSpPr>
        <p:spPr bwMode="auto">
          <a:xfrm>
            <a:off x="0" y="2195513"/>
            <a:ext cx="9144000" cy="0"/>
          </a:xfrm>
          <a:prstGeom prst="rect">
            <a:avLst/>
          </a:prstGeom>
          <a:noFill/>
          <a:ln w="9525">
            <a:noFill/>
            <a:miter lim="800000"/>
            <a:headEnd/>
            <a:tailEnd/>
          </a:ln>
          <a:effectLst/>
        </p:spPr>
        <p:txBody>
          <a:bodyPr wrap="none" anchor="ctr">
            <a:spAutoFit/>
          </a:bodyPr>
          <a:lstStyle/>
          <a:p>
            <a:endParaRPr lang="en-US"/>
          </a:p>
        </p:txBody>
      </p:sp>
      <p:sp>
        <p:nvSpPr>
          <p:cNvPr id="141042" name="Rectangle 754"/>
          <p:cNvSpPr>
            <a:spLocks noChangeArrowheads="1"/>
          </p:cNvSpPr>
          <p:nvPr/>
        </p:nvSpPr>
        <p:spPr bwMode="auto">
          <a:xfrm>
            <a:off x="179388" y="3643313"/>
            <a:ext cx="4537075" cy="2781300"/>
          </a:xfrm>
          <a:prstGeom prst="rect">
            <a:avLst/>
          </a:prstGeom>
          <a:solidFill>
            <a:schemeClr val="bg1"/>
          </a:solidFill>
          <a:ln w="9525">
            <a:noFill/>
            <a:miter lim="800000"/>
            <a:headEnd/>
            <a:tailEnd/>
          </a:ln>
          <a:effectLst/>
        </p:spPr>
        <p:txBody>
          <a:bodyPr anchor="ctr">
            <a:spAutoFit/>
          </a:bodyPr>
          <a:lstStyle/>
          <a:p>
            <a:pPr algn="ctr"/>
            <a:r>
              <a:rPr lang="es-EC" altLang="zh-CN" sz="1600" b="1">
                <a:ea typeface="宋体" charset="-122"/>
              </a:rPr>
              <a:t>De los 208 pacientes que acudieron al Hospital Naval en el área de micología, el 95,19% fue por motivo de consulta patológica; mientras que el 4,81% restante corresponde a los motivos prenatal, post parto y D.O.C. Cervic Uterino conjuntamente; también podemos concluir que 1 de cada 100 pacientes dentro del área de micología asisten al Hospital Naval debido a “Post Parto”, que es uno de los menos concurrentes.</a:t>
            </a:r>
            <a:endParaRPr lang="es-ES" sz="1600" b="1"/>
          </a:p>
        </p:txBody>
      </p:sp>
      <p:pic>
        <p:nvPicPr>
          <p:cNvPr id="141048" name="Picture 760"/>
          <p:cNvPicPr>
            <a:picLocks noChangeAspect="1" noChangeArrowheads="1"/>
          </p:cNvPicPr>
          <p:nvPr/>
        </p:nvPicPr>
        <p:blipFill>
          <a:blip r:embed="rId2"/>
          <a:srcRect l="15172" t="32753" r="1451"/>
          <a:stretch>
            <a:fillRect/>
          </a:stretch>
        </p:blipFill>
        <p:spPr bwMode="auto">
          <a:xfrm rot="-21600000">
            <a:off x="179388" y="1700213"/>
            <a:ext cx="4392612" cy="1692275"/>
          </a:xfrm>
          <a:prstGeom prst="rect">
            <a:avLst/>
          </a:prstGeom>
          <a:noFill/>
          <a:ln w="38100" cmpd="dbl">
            <a:solidFill>
              <a:schemeClr val="tx1"/>
            </a:solidFill>
            <a:miter lim="800000"/>
            <a:headEnd/>
            <a:tailEnd/>
          </a:ln>
        </p:spPr>
      </p:pic>
      <p:pic>
        <p:nvPicPr>
          <p:cNvPr id="141049" name="Picture 761"/>
          <p:cNvPicPr>
            <a:picLocks noChangeAspect="1" noChangeArrowheads="1"/>
          </p:cNvPicPr>
          <p:nvPr/>
        </p:nvPicPr>
        <p:blipFill>
          <a:blip r:embed="rId3"/>
          <a:srcRect/>
          <a:stretch>
            <a:fillRect/>
          </a:stretch>
        </p:blipFill>
        <p:spPr bwMode="auto">
          <a:xfrm>
            <a:off x="4940300" y="1916113"/>
            <a:ext cx="4114800" cy="3600450"/>
          </a:xfrm>
          <a:prstGeom prst="rect">
            <a:avLst/>
          </a:prstGeom>
          <a:no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s-EC"/>
              <a:t>Variable Estado Nutricional</a:t>
            </a:r>
            <a:endParaRPr lang="en-US"/>
          </a:p>
        </p:txBody>
      </p:sp>
      <p:sp>
        <p:nvSpPr>
          <p:cNvPr id="151581" name="Rectangle 29"/>
          <p:cNvSpPr>
            <a:spLocks noChangeArrowheads="1"/>
          </p:cNvSpPr>
          <p:nvPr/>
        </p:nvSpPr>
        <p:spPr bwMode="auto">
          <a:xfrm>
            <a:off x="0" y="2185988"/>
            <a:ext cx="9144000" cy="0"/>
          </a:xfrm>
          <a:prstGeom prst="rect">
            <a:avLst/>
          </a:prstGeom>
          <a:noFill/>
          <a:ln w="9525">
            <a:noFill/>
            <a:miter lim="800000"/>
            <a:headEnd/>
            <a:tailEnd/>
          </a:ln>
          <a:effectLst/>
        </p:spPr>
        <p:txBody>
          <a:bodyPr wrap="none" anchor="ctr">
            <a:spAutoFit/>
          </a:bodyPr>
          <a:lstStyle/>
          <a:p>
            <a:endParaRPr lang="en-US"/>
          </a:p>
        </p:txBody>
      </p:sp>
      <p:sp>
        <p:nvSpPr>
          <p:cNvPr id="151583" name="Rectangle 31"/>
          <p:cNvSpPr>
            <a:spLocks noChangeArrowheads="1"/>
          </p:cNvSpPr>
          <p:nvPr/>
        </p:nvSpPr>
        <p:spPr bwMode="auto">
          <a:xfrm>
            <a:off x="179388" y="5084763"/>
            <a:ext cx="8569325" cy="1465262"/>
          </a:xfrm>
          <a:prstGeom prst="rect">
            <a:avLst/>
          </a:prstGeom>
          <a:noFill/>
          <a:ln w="9525">
            <a:noFill/>
            <a:miter lim="800000"/>
            <a:headEnd/>
            <a:tailEnd/>
          </a:ln>
          <a:effectLst/>
        </p:spPr>
        <p:txBody>
          <a:bodyPr anchor="ctr">
            <a:spAutoFit/>
          </a:bodyPr>
          <a:lstStyle/>
          <a:p>
            <a:r>
              <a:rPr lang="es-EC" altLang="zh-CN">
                <a:ea typeface="宋体" charset="-122"/>
              </a:rPr>
              <a:t>La cuarta parte de los pacientes al momento de la consulta estaban </a:t>
            </a:r>
            <a:r>
              <a:rPr lang="es-EC" altLang="zh-CN" i="1">
                <a:ea typeface="宋体" charset="-122"/>
              </a:rPr>
              <a:t>desnutridos</a:t>
            </a:r>
            <a:r>
              <a:rPr lang="es-EC" altLang="zh-CN">
                <a:ea typeface="宋体" charset="-122"/>
              </a:rPr>
              <a:t>, cuyo porcentaje corresponde al 25,5%, en el otro extremo </a:t>
            </a:r>
            <a:r>
              <a:rPr lang="es-EC" altLang="zh-CN" i="1">
                <a:ea typeface="宋体" charset="-122"/>
              </a:rPr>
              <a:t>sobrepeso</a:t>
            </a:r>
            <a:r>
              <a:rPr lang="es-EC" altLang="zh-CN">
                <a:ea typeface="宋体" charset="-122"/>
              </a:rPr>
              <a:t> corresponde al 4,3% de los pacientes, es decir que 4 de cada 100 pacientes que asisten al hospital naval en el área de micología presentar </a:t>
            </a:r>
            <a:r>
              <a:rPr lang="es-EC" altLang="zh-CN" i="1">
                <a:ea typeface="宋体" charset="-122"/>
              </a:rPr>
              <a:t>sobrepeso</a:t>
            </a:r>
            <a:r>
              <a:rPr lang="es-EC" altLang="zh-CN">
                <a:ea typeface="宋体" charset="-122"/>
              </a:rPr>
              <a:t>. Es importante notar que el 6,7% de estos pacientes no tienen un estado nutricional definido.</a:t>
            </a:r>
            <a:r>
              <a:rPr lang="es-ES" altLang="zh-CN">
                <a:ea typeface="宋体" charset="-122"/>
              </a:rPr>
              <a:t> </a:t>
            </a:r>
            <a:endParaRPr lang="en-US"/>
          </a:p>
        </p:txBody>
      </p:sp>
      <p:pic>
        <p:nvPicPr>
          <p:cNvPr id="151586" name="Picture 34"/>
          <p:cNvPicPr>
            <a:picLocks noChangeAspect="1" noChangeArrowheads="1"/>
          </p:cNvPicPr>
          <p:nvPr/>
        </p:nvPicPr>
        <p:blipFill>
          <a:blip r:embed="rId2"/>
          <a:srcRect t="25757" r="51161" b="6189"/>
          <a:stretch>
            <a:fillRect/>
          </a:stretch>
        </p:blipFill>
        <p:spPr bwMode="auto">
          <a:xfrm>
            <a:off x="900113" y="3357563"/>
            <a:ext cx="2520950" cy="1501775"/>
          </a:xfrm>
          <a:prstGeom prst="rect">
            <a:avLst/>
          </a:prstGeom>
          <a:solidFill>
            <a:schemeClr val="bg1"/>
          </a:solidFill>
          <a:ln w="38100" cmpd="dbl">
            <a:solidFill>
              <a:schemeClr val="tx1"/>
            </a:solidFill>
            <a:miter lim="800000"/>
            <a:headEnd/>
            <a:tailEnd/>
          </a:ln>
        </p:spPr>
      </p:pic>
      <p:pic>
        <p:nvPicPr>
          <p:cNvPr id="151587" name="Picture 35"/>
          <p:cNvPicPr>
            <a:picLocks noChangeAspect="1" noChangeArrowheads="1"/>
          </p:cNvPicPr>
          <p:nvPr/>
        </p:nvPicPr>
        <p:blipFill>
          <a:blip r:embed="rId3"/>
          <a:srcRect l="14249" t="30836" r="-66"/>
          <a:stretch>
            <a:fillRect/>
          </a:stretch>
        </p:blipFill>
        <p:spPr bwMode="auto">
          <a:xfrm>
            <a:off x="250825" y="1700213"/>
            <a:ext cx="4240213" cy="1449387"/>
          </a:xfrm>
          <a:prstGeom prst="rect">
            <a:avLst/>
          </a:prstGeom>
          <a:solidFill>
            <a:schemeClr val="bg1"/>
          </a:solidFill>
          <a:ln w="38100" cmpd="dbl">
            <a:solidFill>
              <a:schemeClr val="tx1"/>
            </a:solidFill>
            <a:miter lim="800000"/>
            <a:headEnd/>
            <a:tailEnd/>
          </a:ln>
        </p:spPr>
      </p:pic>
      <p:pic>
        <p:nvPicPr>
          <p:cNvPr id="151588" name="Picture 36"/>
          <p:cNvPicPr>
            <a:picLocks noChangeAspect="1" noChangeArrowheads="1"/>
          </p:cNvPicPr>
          <p:nvPr/>
        </p:nvPicPr>
        <p:blipFill>
          <a:blip r:embed="rId4"/>
          <a:srcRect/>
          <a:stretch>
            <a:fillRect/>
          </a:stretch>
        </p:blipFill>
        <p:spPr bwMode="auto">
          <a:xfrm>
            <a:off x="4716463" y="1700213"/>
            <a:ext cx="4114800" cy="3248025"/>
          </a:xfrm>
          <a:prstGeom prst="rect">
            <a:avLst/>
          </a:prstGeom>
          <a:no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s-EC"/>
              <a:t>Variable Diagnóstico</a:t>
            </a:r>
            <a:endParaRPr lang="en-US"/>
          </a:p>
        </p:txBody>
      </p:sp>
      <p:sp>
        <p:nvSpPr>
          <p:cNvPr id="152579" name="Rectangle 3"/>
          <p:cNvSpPr>
            <a:spLocks noChangeArrowheads="1"/>
          </p:cNvSpPr>
          <p:nvPr/>
        </p:nvSpPr>
        <p:spPr bwMode="auto">
          <a:xfrm>
            <a:off x="0" y="800100"/>
            <a:ext cx="9144000" cy="0"/>
          </a:xfrm>
          <a:prstGeom prst="rect">
            <a:avLst/>
          </a:prstGeom>
          <a:noFill/>
          <a:ln w="9525">
            <a:noFill/>
            <a:miter lim="800000"/>
            <a:headEnd/>
            <a:tailEnd/>
          </a:ln>
          <a:effectLst/>
        </p:spPr>
        <p:txBody>
          <a:bodyPr wrap="none" anchor="ctr">
            <a:spAutoFit/>
          </a:bodyPr>
          <a:lstStyle/>
          <a:p>
            <a:endParaRPr lang="en-US"/>
          </a:p>
        </p:txBody>
      </p:sp>
      <p:pic>
        <p:nvPicPr>
          <p:cNvPr id="152581" name="Picture 5"/>
          <p:cNvPicPr>
            <a:picLocks noChangeAspect="1" noChangeArrowheads="1"/>
          </p:cNvPicPr>
          <p:nvPr/>
        </p:nvPicPr>
        <p:blipFill>
          <a:blip r:embed="rId2"/>
          <a:srcRect/>
          <a:stretch>
            <a:fillRect/>
          </a:stretch>
        </p:blipFill>
        <p:spPr bwMode="auto">
          <a:xfrm>
            <a:off x="179388" y="1700213"/>
            <a:ext cx="5545137" cy="4824412"/>
          </a:xfrm>
          <a:prstGeom prst="rect">
            <a:avLst/>
          </a:prstGeom>
          <a:solidFill>
            <a:schemeClr val="bg1"/>
          </a:solidFill>
          <a:ln w="38100" cmpd="dbl">
            <a:solidFill>
              <a:schemeClr val="tx1"/>
            </a:solidFill>
            <a:miter lim="800000"/>
            <a:headEnd/>
            <a:tailEnd/>
          </a:ln>
        </p:spPr>
      </p:pic>
      <p:sp>
        <p:nvSpPr>
          <p:cNvPr id="152582" name="Rectangle 6"/>
          <p:cNvSpPr>
            <a:spLocks noChangeArrowheads="1"/>
          </p:cNvSpPr>
          <p:nvPr/>
        </p:nvSpPr>
        <p:spPr bwMode="auto">
          <a:xfrm>
            <a:off x="5795963" y="692150"/>
            <a:ext cx="3168650" cy="5807075"/>
          </a:xfrm>
          <a:prstGeom prst="rect">
            <a:avLst/>
          </a:prstGeom>
          <a:solidFill>
            <a:schemeClr val="bg1"/>
          </a:solidFill>
          <a:ln w="9525">
            <a:noFill/>
            <a:miter lim="800000"/>
            <a:headEnd/>
            <a:tailEnd/>
          </a:ln>
          <a:effectLst/>
        </p:spPr>
        <p:txBody>
          <a:bodyPr anchor="ctr">
            <a:spAutoFit/>
          </a:bodyPr>
          <a:lstStyle/>
          <a:p>
            <a:pPr algn="just"/>
            <a:r>
              <a:rPr lang="es-EC" altLang="zh-CN" sz="1500" b="1">
                <a:ea typeface="宋体" charset="-122"/>
              </a:rPr>
              <a:t>De los 208 pacientes que acudieron al Hospital Naval en el área de micología, el 44,2% fueron diagnosticados con </a:t>
            </a:r>
            <a:r>
              <a:rPr lang="es-EC" altLang="zh-CN" sz="1500" b="1" i="1">
                <a:ea typeface="宋体" charset="-122"/>
              </a:rPr>
              <a:t>Candidiasis</a:t>
            </a:r>
            <a:r>
              <a:rPr lang="es-EC" altLang="zh-CN" sz="1500" b="1">
                <a:ea typeface="宋体" charset="-122"/>
              </a:rPr>
              <a:t>, esta enfermedad corresponde a micosis profundas y también oportunistas que generalmente afectan las membranas mucosas de los tractos respiratorio, gastrointestinal y genital femenino. </a:t>
            </a:r>
          </a:p>
          <a:p>
            <a:pPr algn="just"/>
            <a:r>
              <a:rPr lang="es-EC" altLang="zh-CN" sz="1500" b="1">
                <a:ea typeface="宋体" charset="-122"/>
              </a:rPr>
              <a:t>Además, 32 de cada 100 pacientes, es decir, el 32,2% son diagnosticados con </a:t>
            </a:r>
            <a:r>
              <a:rPr lang="es-EC" altLang="zh-CN" sz="1500" b="1" i="1">
                <a:ea typeface="宋体" charset="-122"/>
              </a:rPr>
              <a:t>Dermatomicosis</a:t>
            </a:r>
            <a:r>
              <a:rPr lang="es-EC" altLang="zh-CN" sz="1500" b="1">
                <a:ea typeface="宋体" charset="-122"/>
              </a:rPr>
              <a:t>, son micosis superficiales que comúnmente se las denomina tiñas y afectan a diferentes partes del cuerpo, a saber, los pies, cuero cabelludo, zonas lampiñas del cuerpo, convirtiéndose en el segundo diagnóstico más frecuente entre los pacientes de ésta área en el Hospital Naval</a:t>
            </a:r>
            <a:r>
              <a:rPr lang="es-ES" altLang="zh-CN" sz="1500" b="1">
                <a:ea typeface="宋体" charset="-122"/>
              </a:rPr>
              <a:t> .</a:t>
            </a:r>
            <a:endParaRPr lang="es-EC" altLang="zh-CN" sz="1500" b="1">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s-ES_tradnl">
                <a:latin typeface="Verdana" pitchFamily="34" charset="0"/>
              </a:rPr>
              <a:t>TEMAS</a:t>
            </a:r>
            <a:endParaRPr lang="es-ES">
              <a:latin typeface="Verdana" pitchFamily="34" charset="0"/>
            </a:endParaRPr>
          </a:p>
        </p:txBody>
      </p:sp>
      <p:sp>
        <p:nvSpPr>
          <p:cNvPr id="130051" name="Rectangle 3"/>
          <p:cNvSpPr>
            <a:spLocks noGrp="1" noChangeArrowheads="1"/>
          </p:cNvSpPr>
          <p:nvPr>
            <p:ph type="body" idx="1"/>
          </p:nvPr>
        </p:nvSpPr>
        <p:spPr>
          <a:xfrm>
            <a:off x="914400" y="1600200"/>
            <a:ext cx="7772400" cy="3557588"/>
          </a:xfrm>
        </p:spPr>
        <p:txBody>
          <a:bodyPr/>
          <a:lstStyle/>
          <a:p>
            <a:pPr>
              <a:lnSpc>
                <a:spcPct val="90000"/>
              </a:lnSpc>
            </a:pPr>
            <a:r>
              <a:rPr lang="es-ES_tradnl" sz="2600">
                <a:latin typeface="Verdana" pitchFamily="34" charset="0"/>
              </a:rPr>
              <a:t>Introducción</a:t>
            </a:r>
          </a:p>
          <a:p>
            <a:pPr>
              <a:lnSpc>
                <a:spcPct val="90000"/>
              </a:lnSpc>
            </a:pPr>
            <a:r>
              <a:rPr lang="es-ES_tradnl" sz="2600">
                <a:latin typeface="Verdana" pitchFamily="34" charset="0"/>
              </a:rPr>
              <a:t>Área de Micolog</a:t>
            </a:r>
            <a:r>
              <a:rPr lang="es-EC" sz="2600">
                <a:latin typeface="Verdana" pitchFamily="34" charset="0"/>
              </a:rPr>
              <a:t>ía</a:t>
            </a:r>
            <a:r>
              <a:rPr lang="es-ES_tradnl" sz="2600">
                <a:latin typeface="Verdana" pitchFamily="34" charset="0"/>
              </a:rPr>
              <a:t> </a:t>
            </a:r>
          </a:p>
          <a:p>
            <a:pPr>
              <a:lnSpc>
                <a:spcPct val="90000"/>
              </a:lnSpc>
            </a:pPr>
            <a:r>
              <a:rPr lang="es-ES_tradnl" sz="2600">
                <a:latin typeface="Verdana" pitchFamily="34" charset="0"/>
              </a:rPr>
              <a:t>Análisis Estadístico</a:t>
            </a:r>
          </a:p>
          <a:p>
            <a:pPr>
              <a:lnSpc>
                <a:spcPct val="90000"/>
              </a:lnSpc>
            </a:pPr>
            <a:r>
              <a:rPr lang="es-ES_tradnl" sz="2600">
                <a:latin typeface="Verdana" pitchFamily="34" charset="0"/>
              </a:rPr>
              <a:t>Administración del Sistema de Información MICOSYS</a:t>
            </a:r>
          </a:p>
          <a:p>
            <a:pPr>
              <a:lnSpc>
                <a:spcPct val="90000"/>
              </a:lnSpc>
            </a:pPr>
            <a:r>
              <a:rPr lang="es-ES_tradnl" sz="2600">
                <a:latin typeface="Verdana" pitchFamily="34" charset="0"/>
              </a:rPr>
              <a:t>Presentación del Sistema de Información MICOSYS</a:t>
            </a:r>
          </a:p>
          <a:p>
            <a:pPr>
              <a:lnSpc>
                <a:spcPct val="90000"/>
              </a:lnSpc>
            </a:pPr>
            <a:r>
              <a:rPr lang="es-ES_tradnl" sz="2600">
                <a:latin typeface="Verdana" pitchFamily="34" charset="0"/>
              </a:rPr>
              <a:t>Conclusiones y Recomendaciones</a:t>
            </a:r>
            <a:endParaRPr lang="es-ES" sz="2600">
              <a:latin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268" name="Picture 4"/>
          <p:cNvPicPr>
            <a:picLocks noChangeAspect="1" noChangeArrowheads="1"/>
          </p:cNvPicPr>
          <p:nvPr/>
        </p:nvPicPr>
        <p:blipFill>
          <a:blip r:embed="rId2"/>
          <a:srcRect t="16580"/>
          <a:stretch>
            <a:fillRect/>
          </a:stretch>
        </p:blipFill>
        <p:spPr bwMode="auto">
          <a:xfrm>
            <a:off x="1979613" y="1773238"/>
            <a:ext cx="5903912" cy="3416300"/>
          </a:xfrm>
          <a:prstGeom prst="rect">
            <a:avLst/>
          </a:prstGeom>
          <a:solidFill>
            <a:schemeClr val="bg1"/>
          </a:solidFill>
          <a:ln w="38100" cmpd="dbl">
            <a:solidFill>
              <a:schemeClr val="tx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s-EC"/>
              <a:t>Variable Destino del Paciente</a:t>
            </a:r>
            <a:endParaRPr lang="en-US"/>
          </a:p>
        </p:txBody>
      </p:sp>
      <p:sp>
        <p:nvSpPr>
          <p:cNvPr id="154653" name="Rectangle 29"/>
          <p:cNvSpPr>
            <a:spLocks noChangeArrowheads="1"/>
          </p:cNvSpPr>
          <p:nvPr/>
        </p:nvSpPr>
        <p:spPr bwMode="auto">
          <a:xfrm>
            <a:off x="0" y="2143125"/>
            <a:ext cx="9144000" cy="0"/>
          </a:xfrm>
          <a:prstGeom prst="rect">
            <a:avLst/>
          </a:prstGeom>
          <a:noFill/>
          <a:ln w="9525">
            <a:noFill/>
            <a:miter lim="800000"/>
            <a:headEnd/>
            <a:tailEnd/>
          </a:ln>
          <a:effectLst/>
        </p:spPr>
        <p:txBody>
          <a:bodyPr wrap="none" anchor="ctr">
            <a:spAutoFit/>
          </a:bodyPr>
          <a:lstStyle/>
          <a:p>
            <a:endParaRPr lang="en-US"/>
          </a:p>
        </p:txBody>
      </p:sp>
      <p:sp>
        <p:nvSpPr>
          <p:cNvPr id="154655" name="Rectangle 31"/>
          <p:cNvSpPr>
            <a:spLocks noChangeArrowheads="1"/>
          </p:cNvSpPr>
          <p:nvPr/>
        </p:nvSpPr>
        <p:spPr bwMode="auto">
          <a:xfrm>
            <a:off x="4572000" y="4397375"/>
            <a:ext cx="4508500" cy="2289175"/>
          </a:xfrm>
          <a:prstGeom prst="rect">
            <a:avLst/>
          </a:prstGeom>
          <a:noFill/>
          <a:ln w="9525">
            <a:noFill/>
            <a:miter lim="800000"/>
            <a:headEnd/>
            <a:tailEnd/>
          </a:ln>
          <a:effectLst/>
        </p:spPr>
        <p:txBody>
          <a:bodyPr anchor="ctr">
            <a:spAutoFit/>
          </a:bodyPr>
          <a:lstStyle/>
          <a:p>
            <a:r>
              <a:rPr lang="es-EC" altLang="zh-CN">
                <a:ea typeface="宋体" charset="-122"/>
              </a:rPr>
              <a:t>Se puede notar que el 88,5% de los 208 pacientes, deben “continuar con la atención médica”; el 8,7% de los pacientes son dados de “Alta”, también podemos observar que 1 de cada 100 pacientes que acuden al Hospital Naval en el área de micología, por algún motivo, su destino es “Internarse en el Hospital”</a:t>
            </a:r>
            <a:r>
              <a:rPr lang="es-ES" altLang="zh-CN">
                <a:ea typeface="宋体" charset="-122"/>
              </a:rPr>
              <a:t> </a:t>
            </a:r>
            <a:endParaRPr lang="en-US"/>
          </a:p>
        </p:txBody>
      </p:sp>
      <p:pic>
        <p:nvPicPr>
          <p:cNvPr id="154668" name="Picture 44"/>
          <p:cNvPicPr>
            <a:picLocks noChangeAspect="1" noChangeArrowheads="1"/>
          </p:cNvPicPr>
          <p:nvPr/>
        </p:nvPicPr>
        <p:blipFill>
          <a:blip r:embed="rId2"/>
          <a:srcRect l="6534" r="6799"/>
          <a:stretch>
            <a:fillRect/>
          </a:stretch>
        </p:blipFill>
        <p:spPr bwMode="auto">
          <a:xfrm>
            <a:off x="4500563" y="1196975"/>
            <a:ext cx="4457700" cy="3057525"/>
          </a:xfrm>
          <a:prstGeom prst="rect">
            <a:avLst/>
          </a:prstGeom>
          <a:solidFill>
            <a:schemeClr val="bg1"/>
          </a:solidFill>
          <a:ln w="38100" cmpd="dbl">
            <a:solidFill>
              <a:schemeClr val="tx1"/>
            </a:solidFill>
            <a:miter lim="800000"/>
            <a:headEnd/>
            <a:tailEnd/>
          </a:ln>
        </p:spPr>
      </p:pic>
      <p:pic>
        <p:nvPicPr>
          <p:cNvPr id="154669" name="Picture 45"/>
          <p:cNvPicPr>
            <a:picLocks noChangeAspect="1" noChangeArrowheads="1"/>
          </p:cNvPicPr>
          <p:nvPr/>
        </p:nvPicPr>
        <p:blipFill>
          <a:blip r:embed="rId3"/>
          <a:srcRect/>
          <a:stretch>
            <a:fillRect/>
          </a:stretch>
        </p:blipFill>
        <p:spPr bwMode="auto">
          <a:xfrm>
            <a:off x="103188" y="3309938"/>
            <a:ext cx="4248150" cy="3371850"/>
          </a:xfrm>
          <a:prstGeom prst="rect">
            <a:avLst/>
          </a:prstGeom>
          <a:solidFill>
            <a:schemeClr val="bg1"/>
          </a:solid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s-EC"/>
              <a:t>Análisis Bivariado</a:t>
            </a:r>
            <a:endParaRPr lang="en-US"/>
          </a:p>
        </p:txBody>
      </p:sp>
      <p:sp>
        <p:nvSpPr>
          <p:cNvPr id="155651" name="Rectangle 3"/>
          <p:cNvSpPr>
            <a:spLocks noChangeArrowheads="1"/>
          </p:cNvSpPr>
          <p:nvPr/>
        </p:nvSpPr>
        <p:spPr bwMode="auto">
          <a:xfrm>
            <a:off x="755650" y="2181225"/>
            <a:ext cx="7920038" cy="2759075"/>
          </a:xfrm>
          <a:prstGeom prst="rect">
            <a:avLst/>
          </a:prstGeom>
          <a:noFill/>
          <a:ln w="9525">
            <a:noFill/>
            <a:miter lim="800000"/>
            <a:headEnd/>
            <a:tailEnd/>
          </a:ln>
          <a:effectLst/>
        </p:spPr>
        <p:txBody>
          <a:bodyPr anchor="ctr">
            <a:spAutoFit/>
          </a:bodyPr>
          <a:lstStyle/>
          <a:p>
            <a:pPr algn="just">
              <a:lnSpc>
                <a:spcPct val="175000"/>
              </a:lnSpc>
            </a:pPr>
            <a:r>
              <a:rPr lang="es-EC" altLang="zh-CN" sz="2000">
                <a:ea typeface="宋体" charset="-122"/>
              </a:rPr>
              <a:t>Para realizar este análisis se requiere la elaboración de las denominadas tablas bivariadas, donde se obtendrán las probabilidades conjuntas de dos variables, es decir, aquellas en que se expresa la relación probabilística simultánea de dos características investigadas.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s-EC"/>
              <a:t>Género vs. Motivo de Consulta</a:t>
            </a:r>
            <a:endParaRPr lang="en-US"/>
          </a:p>
        </p:txBody>
      </p:sp>
      <p:pic>
        <p:nvPicPr>
          <p:cNvPr id="156784" name="Picture 112"/>
          <p:cNvPicPr>
            <a:picLocks noChangeAspect="1" noChangeArrowheads="1"/>
          </p:cNvPicPr>
          <p:nvPr/>
        </p:nvPicPr>
        <p:blipFill>
          <a:blip r:embed="rId2"/>
          <a:srcRect l="15880" t="18544" r="1903"/>
          <a:stretch>
            <a:fillRect/>
          </a:stretch>
        </p:blipFill>
        <p:spPr bwMode="auto">
          <a:xfrm>
            <a:off x="179388" y="2349500"/>
            <a:ext cx="5111750" cy="2663825"/>
          </a:xfrm>
          <a:prstGeom prst="rect">
            <a:avLst/>
          </a:prstGeom>
          <a:solidFill>
            <a:schemeClr val="bg1"/>
          </a:solidFill>
          <a:ln w="38100" cmpd="dbl">
            <a:solidFill>
              <a:schemeClr val="tx1"/>
            </a:solidFill>
            <a:miter lim="800000"/>
            <a:headEnd/>
            <a:tailEnd/>
          </a:ln>
        </p:spPr>
      </p:pic>
      <p:sp>
        <p:nvSpPr>
          <p:cNvPr id="156785" name="Rectangle 113"/>
          <p:cNvSpPr>
            <a:spLocks noChangeArrowheads="1"/>
          </p:cNvSpPr>
          <p:nvPr/>
        </p:nvSpPr>
        <p:spPr bwMode="auto">
          <a:xfrm>
            <a:off x="5651500" y="1773238"/>
            <a:ext cx="2952750" cy="4486275"/>
          </a:xfrm>
          <a:prstGeom prst="rect">
            <a:avLst/>
          </a:prstGeom>
          <a:noFill/>
          <a:ln w="9525">
            <a:noFill/>
            <a:miter lim="800000"/>
            <a:headEnd/>
            <a:tailEnd/>
          </a:ln>
          <a:effectLst/>
        </p:spPr>
        <p:txBody>
          <a:bodyPr anchor="ctr">
            <a:spAutoFit/>
          </a:bodyPr>
          <a:lstStyle/>
          <a:p>
            <a:r>
              <a:rPr lang="es-EC" altLang="zh-CN">
                <a:ea typeface="宋体" charset="-122"/>
              </a:rPr>
              <a:t>Notamos que 36 de cada 37 hombres (96,3%) tuvieron un motivo de consulta patológico, de igual forma del 62,5% de las mujeres el 94.6% de ellas fueron al hospital naval por motivos patológicos, además 1 de cada 100 mujeres tuvieron un motivo de consulta relacionada al post parto o D.O.C. </a:t>
            </a:r>
            <a:r>
              <a:rPr lang="es-ES_tradnl" altLang="zh-CN">
                <a:ea typeface="宋体" charset="-122"/>
              </a:rPr>
              <a:t>Cervic</a:t>
            </a:r>
            <a:r>
              <a:rPr lang="es-EC" altLang="zh-CN">
                <a:ea typeface="宋体" charset="-122"/>
              </a:rPr>
              <a:t> Uterino, 3,3% de los pacientes tienen motivos de consultas prenatales.</a:t>
            </a:r>
            <a:r>
              <a:rPr lang="es-ES" altLang="zh-CN">
                <a:ea typeface="宋体" charset="-122"/>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s-EC"/>
              <a:t>Género vs. Diagnóstico</a:t>
            </a:r>
            <a:endParaRPr lang="en-US"/>
          </a:p>
        </p:txBody>
      </p:sp>
      <p:pic>
        <p:nvPicPr>
          <p:cNvPr id="157829" name="Picture 133"/>
          <p:cNvPicPr>
            <a:picLocks noChangeAspect="1" noChangeArrowheads="1"/>
          </p:cNvPicPr>
          <p:nvPr/>
        </p:nvPicPr>
        <p:blipFill>
          <a:blip r:embed="rId2"/>
          <a:srcRect l="18399" t="11017"/>
          <a:stretch>
            <a:fillRect/>
          </a:stretch>
        </p:blipFill>
        <p:spPr bwMode="auto">
          <a:xfrm>
            <a:off x="1117600" y="1698625"/>
            <a:ext cx="6623050" cy="4549775"/>
          </a:xfrm>
          <a:prstGeom prst="rect">
            <a:avLst/>
          </a:prstGeom>
          <a:solidFill>
            <a:schemeClr val="bg1"/>
          </a:solid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ChangeArrowheads="1"/>
          </p:cNvSpPr>
          <p:nvPr/>
        </p:nvSpPr>
        <p:spPr bwMode="auto">
          <a:xfrm>
            <a:off x="755650" y="908050"/>
            <a:ext cx="8185150" cy="5156200"/>
          </a:xfrm>
          <a:prstGeom prst="rect">
            <a:avLst/>
          </a:prstGeom>
          <a:solidFill>
            <a:schemeClr val="bg1"/>
          </a:solidFill>
          <a:ln w="9525">
            <a:noFill/>
            <a:miter lim="800000"/>
            <a:headEnd/>
            <a:tailEnd/>
          </a:ln>
          <a:effectLst/>
        </p:spPr>
        <p:txBody>
          <a:bodyPr anchor="ctr">
            <a:spAutoFit/>
          </a:bodyPr>
          <a:lstStyle/>
          <a:p>
            <a:pPr algn="ctr">
              <a:lnSpc>
                <a:spcPct val="175000"/>
              </a:lnSpc>
            </a:pPr>
            <a:r>
              <a:rPr lang="es-EC" altLang="zh-CN" sz="1900">
                <a:ea typeface="宋体" charset="-122"/>
              </a:rPr>
              <a:t>Las micosis más frecuentes en el </a:t>
            </a:r>
            <a:r>
              <a:rPr lang="es-ES_tradnl" altLang="zh-CN" sz="1900">
                <a:ea typeface="宋体" charset="-122"/>
              </a:rPr>
              <a:t>área de micología del hospital naval son </a:t>
            </a:r>
            <a:r>
              <a:rPr lang="es-ES_tradnl" altLang="zh-CN" sz="1900" i="1">
                <a:ea typeface="宋体" charset="-122"/>
              </a:rPr>
              <a:t>la dermatomicosis</a:t>
            </a:r>
            <a:r>
              <a:rPr lang="es-ES_tradnl" altLang="zh-CN" sz="1900">
                <a:ea typeface="宋体" charset="-122"/>
              </a:rPr>
              <a:t> y </a:t>
            </a:r>
            <a:r>
              <a:rPr lang="es-ES_tradnl" altLang="zh-CN" sz="1900" i="1">
                <a:ea typeface="宋体" charset="-122"/>
              </a:rPr>
              <a:t> la candidiasis</a:t>
            </a:r>
            <a:r>
              <a:rPr lang="es-ES_tradnl" altLang="zh-CN" sz="1900">
                <a:ea typeface="宋体" charset="-122"/>
              </a:rPr>
              <a:t> con el 32,2% y 44,2% del total de estos pacientes</a:t>
            </a:r>
            <a:r>
              <a:rPr lang="es-EC" altLang="zh-CN" sz="1900">
                <a:ea typeface="宋体" charset="-122"/>
              </a:rPr>
              <a:t>. A su vez, de los 32 pacientes con dermatomicosis, 18 son hombres y 14 son mujeres, de los 44 pacientes con candidiasis 4 son hombres y 40 son mujeres (64,6% de todas las mujeres), esta última enfermedad se ve ampliamente marcada por el género femenino. Por otro lado el 9,2% de los pacientes presentan </a:t>
            </a:r>
            <a:r>
              <a:rPr lang="es-EC" altLang="zh-CN" sz="1900" i="1">
                <a:ea typeface="宋体" charset="-122"/>
              </a:rPr>
              <a:t>micosis no especificada</a:t>
            </a:r>
            <a:r>
              <a:rPr lang="es-EC" altLang="zh-CN" sz="1900">
                <a:ea typeface="宋体" charset="-122"/>
              </a:rPr>
              <a:t> donde 73 de 92 pacientes son hombres y apenas 19 son mujeres, se puede afirmar que dentro de esta última enfermedad citada la mayoría son de género masculino. </a:t>
            </a:r>
            <a:endParaRPr lang="en-US" sz="19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s-ES_tradnl"/>
              <a:t>Género vs. Estado Nutricional</a:t>
            </a:r>
            <a:endParaRPr lang="es-ES"/>
          </a:p>
        </p:txBody>
      </p:sp>
      <p:pic>
        <p:nvPicPr>
          <p:cNvPr id="146437" name="Picture 5"/>
          <p:cNvPicPr>
            <a:picLocks noChangeAspect="1" noChangeArrowheads="1"/>
          </p:cNvPicPr>
          <p:nvPr/>
        </p:nvPicPr>
        <p:blipFill>
          <a:blip r:embed="rId2"/>
          <a:srcRect l="17152" t="19402" r="1871"/>
          <a:stretch>
            <a:fillRect/>
          </a:stretch>
        </p:blipFill>
        <p:spPr bwMode="auto">
          <a:xfrm>
            <a:off x="1116013" y="1700213"/>
            <a:ext cx="7346950" cy="2973387"/>
          </a:xfrm>
          <a:prstGeom prst="rect">
            <a:avLst/>
          </a:prstGeom>
          <a:solidFill>
            <a:schemeClr val="bg1"/>
          </a:solidFill>
          <a:ln w="38100" cmpd="dbl">
            <a:solidFill>
              <a:schemeClr val="tx1"/>
            </a:solidFill>
            <a:miter lim="800000"/>
            <a:headEnd/>
            <a:tailEnd/>
          </a:ln>
        </p:spPr>
      </p:pic>
      <p:sp>
        <p:nvSpPr>
          <p:cNvPr id="146438" name="Rectangle 6"/>
          <p:cNvSpPr>
            <a:spLocks noChangeArrowheads="1"/>
          </p:cNvSpPr>
          <p:nvPr/>
        </p:nvSpPr>
        <p:spPr bwMode="auto">
          <a:xfrm>
            <a:off x="755650" y="4941888"/>
            <a:ext cx="7921625" cy="1465262"/>
          </a:xfrm>
          <a:prstGeom prst="rect">
            <a:avLst/>
          </a:prstGeom>
          <a:noFill/>
          <a:ln w="9525">
            <a:noFill/>
            <a:miter lim="800000"/>
            <a:headEnd/>
            <a:tailEnd/>
          </a:ln>
          <a:effectLst/>
        </p:spPr>
        <p:txBody>
          <a:bodyPr anchor="ctr">
            <a:spAutoFit/>
          </a:bodyPr>
          <a:lstStyle/>
          <a:p>
            <a:r>
              <a:rPr lang="es-EC" altLang="zh-CN">
                <a:ea typeface="宋体" charset="-122"/>
              </a:rPr>
              <a:t>De 26 pacientes con problemas de desnutrición, 10 son hombres y 16 son mujeres, el 69,3% de los pacientes hombres presentan nutrición normal, 38 de cada 100 mujeres tiene un estado normal de nutrición, respecto al sobrepeso, de los 43 pacientes que lo presentan, 19 son hombres y 24 son mujeres.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900113" y="260350"/>
            <a:ext cx="7772400" cy="1143000"/>
          </a:xfrm>
        </p:spPr>
        <p:txBody>
          <a:bodyPr/>
          <a:lstStyle/>
          <a:p>
            <a:r>
              <a:rPr lang="es-ES_tradnl"/>
              <a:t>Administración del Sistema de Información.  </a:t>
            </a:r>
            <a:endParaRPr lang="es-ES"/>
          </a:p>
        </p:txBody>
      </p:sp>
      <p:pic>
        <p:nvPicPr>
          <p:cNvPr id="172038" name="Picture 6" descr="A:\Arquitectura de Servicios WEB_archivos\arquitectura-gral.png"/>
          <p:cNvPicPr>
            <a:picLocks noChangeAspect="1" noChangeArrowheads="1"/>
          </p:cNvPicPr>
          <p:nvPr/>
        </p:nvPicPr>
        <p:blipFill>
          <a:blip r:embed="rId2" r:link="rId3"/>
          <a:srcRect b="5119"/>
          <a:stretch>
            <a:fillRect/>
          </a:stretch>
        </p:blipFill>
        <p:spPr bwMode="auto">
          <a:xfrm>
            <a:off x="2124075" y="2060575"/>
            <a:ext cx="5832475" cy="3602038"/>
          </a:xfrm>
          <a:prstGeom prst="rect">
            <a:avLst/>
          </a:prstGeom>
          <a:noFill/>
          <a:ln w="38100" cmpd="dbl">
            <a:solidFill>
              <a:schemeClr val="tx1"/>
            </a:solid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s-ES" altLang="zh-CN">
                <a:solidFill>
                  <a:schemeClr val="tx1"/>
                </a:solidFill>
                <a:ea typeface="宋体" charset="-122"/>
              </a:rPr>
              <a:t>Objetivos del  Sistema  </a:t>
            </a:r>
            <a:endParaRPr lang="es-ES">
              <a:solidFill>
                <a:schemeClr val="tx1"/>
              </a:solidFill>
            </a:endParaRPr>
          </a:p>
        </p:txBody>
      </p:sp>
      <p:sp>
        <p:nvSpPr>
          <p:cNvPr id="165893" name="Rectangle 5"/>
          <p:cNvSpPr>
            <a:spLocks noChangeArrowheads="1"/>
          </p:cNvSpPr>
          <p:nvPr/>
        </p:nvSpPr>
        <p:spPr bwMode="auto">
          <a:xfrm>
            <a:off x="900113" y="1557338"/>
            <a:ext cx="7848600" cy="5035550"/>
          </a:xfrm>
          <a:prstGeom prst="rect">
            <a:avLst/>
          </a:prstGeom>
          <a:solidFill>
            <a:schemeClr val="bg1"/>
          </a:solidFill>
          <a:ln w="9525">
            <a:noFill/>
            <a:miter lim="800000"/>
            <a:headEnd/>
            <a:tailEnd/>
          </a:ln>
          <a:effectLst/>
        </p:spPr>
        <p:txBody>
          <a:bodyPr anchor="ctr">
            <a:spAutoFit/>
          </a:bodyPr>
          <a:lstStyle/>
          <a:p>
            <a:pPr>
              <a:lnSpc>
                <a:spcPct val="200000"/>
              </a:lnSpc>
              <a:buFontTx/>
              <a:buChar char="•"/>
              <a:tabLst>
                <a:tab pos="1028700" algn="l"/>
              </a:tabLst>
            </a:pPr>
            <a:r>
              <a:rPr lang="es-EC" altLang="zh-CN">
                <a:ea typeface="宋体" charset="-122"/>
              </a:rPr>
              <a:t>Ofrecer todo tipo de información actualizada con el objetivo de prevenir a la población de las micosis que hacen daño al hombre.</a:t>
            </a:r>
            <a:endParaRPr lang="es-ES" altLang="zh-CN">
              <a:ea typeface="宋体" charset="-122"/>
            </a:endParaRPr>
          </a:p>
          <a:p>
            <a:pPr>
              <a:lnSpc>
                <a:spcPct val="200000"/>
              </a:lnSpc>
              <a:buFontTx/>
              <a:buChar char="•"/>
              <a:tabLst>
                <a:tab pos="1028700" algn="l"/>
              </a:tabLst>
            </a:pPr>
            <a:r>
              <a:rPr lang="es-EC" altLang="zh-CN">
                <a:ea typeface="宋体" charset="-122"/>
              </a:rPr>
              <a:t>Generar una relación más cercana entre el Médico y el Paciente puesto que la arquitectura del sistema es </a:t>
            </a:r>
            <a:r>
              <a:rPr lang="es-EC" altLang="zh-CN" i="1">
                <a:ea typeface="宋体" charset="-122"/>
              </a:rPr>
              <a:t>Cliente – Servidor</a:t>
            </a:r>
            <a:r>
              <a:rPr lang="es-EC" altLang="zh-CN">
                <a:ea typeface="宋体" charset="-122"/>
              </a:rPr>
              <a:t>.</a:t>
            </a:r>
            <a:endParaRPr lang="es-ES" altLang="zh-CN">
              <a:ea typeface="宋体" charset="-122"/>
            </a:endParaRPr>
          </a:p>
          <a:p>
            <a:pPr>
              <a:lnSpc>
                <a:spcPct val="200000"/>
              </a:lnSpc>
              <a:buFontTx/>
              <a:buChar char="•"/>
              <a:tabLst>
                <a:tab pos="1028700" algn="l"/>
              </a:tabLst>
            </a:pPr>
            <a:r>
              <a:rPr lang="es-EC" altLang="zh-CN">
                <a:ea typeface="宋体" charset="-122"/>
              </a:rPr>
              <a:t>Llevar un mayor control y un registro automatizado, proporcionando así mayor rapidez y eficiencia al momento de realizar las consultas.</a:t>
            </a:r>
            <a:endParaRPr lang="es-ES" altLang="zh-CN">
              <a:ea typeface="宋体" charset="-122"/>
            </a:endParaRPr>
          </a:p>
          <a:p>
            <a:pPr>
              <a:lnSpc>
                <a:spcPct val="200000"/>
              </a:lnSpc>
              <a:buFontTx/>
              <a:buChar char="•"/>
              <a:tabLst>
                <a:tab pos="1028700" algn="l"/>
              </a:tabLst>
            </a:pPr>
            <a:r>
              <a:rPr lang="es-EC" altLang="zh-CN">
                <a:ea typeface="宋体" charset="-122"/>
              </a:rPr>
              <a:t>Liderar las operaciones internas de una institución médica referentes a la atención del paciente, con herramientas tecnológicas contribuyendo de esta manera al desarrollo sostenible del país en el área de la salud.</a:t>
            </a:r>
            <a:endParaRPr lang="es-ES" altLang="zh-CN">
              <a:ea typeface="宋体"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7" name="Rectangle 5"/>
          <p:cNvSpPr>
            <a:spLocks noChangeArrowheads="1"/>
          </p:cNvSpPr>
          <p:nvPr/>
        </p:nvSpPr>
        <p:spPr bwMode="auto">
          <a:xfrm>
            <a:off x="539750" y="2009775"/>
            <a:ext cx="8135938" cy="2838450"/>
          </a:xfrm>
          <a:prstGeom prst="rect">
            <a:avLst/>
          </a:prstGeom>
          <a:noFill/>
          <a:ln w="9525">
            <a:noFill/>
            <a:miter lim="800000"/>
            <a:headEnd/>
            <a:tailEnd/>
          </a:ln>
          <a:effectLst/>
        </p:spPr>
        <p:txBody>
          <a:bodyPr>
            <a:spAutoFit/>
          </a:bodyPr>
          <a:lstStyle/>
          <a:p>
            <a:pPr>
              <a:lnSpc>
                <a:spcPct val="200000"/>
              </a:lnSpc>
              <a:buFontTx/>
              <a:buChar char="•"/>
            </a:pPr>
            <a:r>
              <a:rPr lang="es-EC" altLang="zh-CN">
                <a:ea typeface="宋体" charset="-122"/>
              </a:rPr>
              <a:t>Acceder a la información del paciente desde cualquier parte del mundo donde exista Internet, de manera organizada y confidencial.</a:t>
            </a:r>
            <a:endParaRPr lang="es-ES" altLang="zh-CN">
              <a:ea typeface="宋体" charset="-122"/>
            </a:endParaRPr>
          </a:p>
          <a:p>
            <a:pPr>
              <a:lnSpc>
                <a:spcPct val="200000"/>
              </a:lnSpc>
              <a:buFontTx/>
              <a:buChar char="•"/>
            </a:pPr>
            <a:r>
              <a:rPr lang="es-EC" altLang="zh-CN">
                <a:ea typeface="宋体" charset="-122"/>
              </a:rPr>
              <a:t>Permitir el ingreso, actualización y consulta de los datos del paciente (historia clínica electrónica), para el posterior análisis y mejorar así la toma de decisiones de los doctores.</a:t>
            </a:r>
            <a:r>
              <a:rPr lang="es-ES" altLang="zh-CN">
                <a:ea typeface="宋体" charset="-122"/>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s-ES_tradnl"/>
              <a:t>INTRODUCCIÓN</a:t>
            </a:r>
            <a:endParaRPr lang="es-ES"/>
          </a:p>
        </p:txBody>
      </p:sp>
      <p:sp>
        <p:nvSpPr>
          <p:cNvPr id="129027" name="Rectangle 3"/>
          <p:cNvSpPr>
            <a:spLocks noGrp="1" noChangeArrowheads="1"/>
          </p:cNvSpPr>
          <p:nvPr>
            <p:ph type="body" idx="1"/>
          </p:nvPr>
        </p:nvSpPr>
        <p:spPr>
          <a:xfrm>
            <a:off x="801688" y="2060575"/>
            <a:ext cx="8342312" cy="4235450"/>
          </a:xfrm>
        </p:spPr>
        <p:txBody>
          <a:bodyPr/>
          <a:lstStyle/>
          <a:p>
            <a:pPr>
              <a:lnSpc>
                <a:spcPct val="80000"/>
              </a:lnSpc>
              <a:buFont typeface="Wingdings" pitchFamily="2" charset="2"/>
              <a:buNone/>
            </a:pPr>
            <a:r>
              <a:rPr lang="es-EC" altLang="zh-CN" sz="1600">
                <a:ea typeface="宋体" charset="-122"/>
              </a:rPr>
              <a:t>	</a:t>
            </a:r>
            <a:r>
              <a:rPr lang="es-EC" altLang="zh-CN" sz="2000">
                <a:ea typeface="宋体" charset="-122"/>
              </a:rPr>
              <a:t>Hoy en día, los hospitales que no cuenta con algún método automatizado para llevar el control de las historias clínicas de los pacientes, presenta los siguientes  problemas: </a:t>
            </a:r>
          </a:p>
          <a:p>
            <a:pPr>
              <a:lnSpc>
                <a:spcPct val="80000"/>
              </a:lnSpc>
            </a:pPr>
            <a:r>
              <a:rPr lang="es-EC" altLang="zh-CN" sz="2000">
                <a:ea typeface="宋体" charset="-122"/>
              </a:rPr>
              <a:t>Desgaste o pérdida de la historia clínica del paciente después de largos períodos  de tenerlas archivadas</a:t>
            </a:r>
          </a:p>
          <a:p>
            <a:pPr>
              <a:lnSpc>
                <a:spcPct val="80000"/>
              </a:lnSpc>
            </a:pPr>
            <a:r>
              <a:rPr lang="es-EC" altLang="zh-CN" sz="2000">
                <a:ea typeface="宋体" charset="-122"/>
              </a:rPr>
              <a:t>Tiempo de espera al paciente que va por segunda vez al hospital</a:t>
            </a:r>
          </a:p>
          <a:p>
            <a:pPr>
              <a:lnSpc>
                <a:spcPct val="80000"/>
              </a:lnSpc>
            </a:pPr>
            <a:r>
              <a:rPr lang="es-EC" altLang="zh-CN" sz="2000">
                <a:ea typeface="宋体" charset="-122"/>
              </a:rPr>
              <a:t>Desconocimiento  por parte del doctor sobre la población de pacientes que atiende diariamente</a:t>
            </a:r>
          </a:p>
          <a:p>
            <a:pPr>
              <a:lnSpc>
                <a:spcPct val="80000"/>
              </a:lnSpc>
            </a:pPr>
            <a:r>
              <a:rPr lang="es-EC" altLang="zh-CN" sz="2000">
                <a:ea typeface="宋体" charset="-122"/>
              </a:rPr>
              <a:t>Desconocimiento de los pacientes sobre factores de riesgo en las enfermedades micológicas y como prevenirlas</a:t>
            </a:r>
          </a:p>
          <a:p>
            <a:pPr>
              <a:lnSpc>
                <a:spcPct val="80000"/>
              </a:lnSpc>
            </a:pPr>
            <a:r>
              <a:rPr lang="es-EC" altLang="zh-CN" sz="2000">
                <a:ea typeface="宋体" charset="-122"/>
              </a:rPr>
              <a:t>Poca agilidad en el tiempo de atención al paciente, entre otras.</a:t>
            </a:r>
          </a:p>
          <a:p>
            <a:pPr>
              <a:lnSpc>
                <a:spcPct val="80000"/>
              </a:lnSpc>
            </a:pPr>
            <a:r>
              <a:rPr lang="es-EC" altLang="zh-CN" sz="2000">
                <a:ea typeface="宋体" charset="-122"/>
              </a:rPr>
              <a:t>Debido a estos problemas, se  propone en la presente tesis, realizar un Sistema de Información Médico, que proporcione una solución eficaz a dichos problemas.</a:t>
            </a:r>
            <a:endParaRPr lang="es-ES" sz="20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s-EC" altLang="zh-CN" sz="3800" b="1">
                <a:solidFill>
                  <a:schemeClr val="tx1"/>
                </a:solidFill>
                <a:ea typeface="宋体" charset="-122"/>
              </a:rPr>
              <a:t>Producto</a:t>
            </a:r>
            <a:endParaRPr lang="es-ES" sz="3800" b="1">
              <a:solidFill>
                <a:schemeClr val="tx1"/>
              </a:solidFill>
            </a:endParaRPr>
          </a:p>
        </p:txBody>
      </p:sp>
      <p:sp>
        <p:nvSpPr>
          <p:cNvPr id="174085" name="Rectangle 5"/>
          <p:cNvSpPr>
            <a:spLocks noChangeArrowheads="1"/>
          </p:cNvSpPr>
          <p:nvPr/>
        </p:nvSpPr>
        <p:spPr bwMode="auto">
          <a:xfrm>
            <a:off x="714375" y="2378075"/>
            <a:ext cx="8105775" cy="2101850"/>
          </a:xfrm>
          <a:prstGeom prst="rect">
            <a:avLst/>
          </a:prstGeom>
          <a:noFill/>
          <a:ln w="9525">
            <a:noFill/>
            <a:miter lim="800000"/>
            <a:headEnd/>
            <a:tailEnd/>
          </a:ln>
          <a:effectLst/>
        </p:spPr>
        <p:txBody>
          <a:bodyPr anchor="ctr">
            <a:spAutoFit/>
          </a:bodyPr>
          <a:lstStyle/>
          <a:p>
            <a:pPr>
              <a:lnSpc>
                <a:spcPct val="200000"/>
              </a:lnSpc>
              <a:buFontTx/>
              <a:buChar char="•"/>
              <a:tabLst>
                <a:tab pos="1028700" algn="l"/>
              </a:tabLst>
            </a:pPr>
            <a:r>
              <a:rPr lang="es-EC" altLang="zh-CN" sz="2200" b="1">
                <a:ea typeface="宋体" charset="-122"/>
              </a:rPr>
              <a:t>Nombre:</a:t>
            </a:r>
            <a:r>
              <a:rPr lang="es-EC" altLang="zh-CN" sz="2200">
                <a:ea typeface="宋体" charset="-122"/>
              </a:rPr>
              <a:t> Sistema de Información Médico para Enfermedades Micológicas.</a:t>
            </a:r>
            <a:endParaRPr lang="es-ES" altLang="zh-CN" sz="2200">
              <a:ea typeface="宋体" charset="-122"/>
            </a:endParaRPr>
          </a:p>
          <a:p>
            <a:pPr>
              <a:lnSpc>
                <a:spcPct val="200000"/>
              </a:lnSpc>
              <a:buFontTx/>
              <a:buChar char="•"/>
              <a:tabLst>
                <a:tab pos="1028700" algn="l"/>
              </a:tabLst>
            </a:pPr>
            <a:r>
              <a:rPr lang="es-EC" altLang="zh-CN" sz="2200" b="1">
                <a:ea typeface="宋体" charset="-122"/>
              </a:rPr>
              <a:t>Eslogan:</a:t>
            </a:r>
            <a:r>
              <a:rPr lang="es-EC" altLang="zh-CN" sz="2200">
                <a:ea typeface="宋体" charset="-122"/>
              </a:rPr>
              <a:t> MICOSYS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marL="685800" indent="-685800"/>
            <a:r>
              <a:rPr lang="es-EC" altLang="zh-CN">
                <a:ea typeface="宋体" charset="-122"/>
              </a:rPr>
              <a:t>Visión</a:t>
            </a:r>
            <a:endParaRPr lang="es-ES"/>
          </a:p>
        </p:txBody>
      </p:sp>
      <p:sp>
        <p:nvSpPr>
          <p:cNvPr id="175343" name="Rectangle 239"/>
          <p:cNvSpPr>
            <a:spLocks noChangeArrowheads="1"/>
          </p:cNvSpPr>
          <p:nvPr/>
        </p:nvSpPr>
        <p:spPr bwMode="auto">
          <a:xfrm>
            <a:off x="1331913" y="2290763"/>
            <a:ext cx="7056437" cy="2282825"/>
          </a:xfrm>
          <a:prstGeom prst="rect">
            <a:avLst/>
          </a:prstGeom>
          <a:noFill/>
          <a:ln w="9525">
            <a:noFill/>
            <a:miter lim="800000"/>
            <a:headEnd/>
            <a:tailEnd/>
          </a:ln>
          <a:effectLst/>
        </p:spPr>
        <p:txBody>
          <a:bodyPr anchor="ctr">
            <a:spAutoFit/>
          </a:bodyPr>
          <a:lstStyle/>
          <a:p>
            <a:pPr algn="just">
              <a:lnSpc>
                <a:spcPct val="200000"/>
              </a:lnSpc>
            </a:pPr>
            <a:r>
              <a:rPr lang="es-EC" altLang="zh-CN" sz="2400">
                <a:ea typeface="宋体" charset="-122"/>
              </a:rPr>
              <a:t>Ser líder en gestión de la información sobre los aspectos relacionados a la micología y las historias clínicas informatizadas en el Ecuador.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marL="685800" indent="-685800"/>
            <a:r>
              <a:rPr lang="es-EC" altLang="zh-CN">
                <a:ea typeface="宋体" charset="-122"/>
              </a:rPr>
              <a:t>Misión</a:t>
            </a:r>
            <a:endParaRPr lang="es-ES"/>
          </a:p>
        </p:txBody>
      </p:sp>
      <p:sp>
        <p:nvSpPr>
          <p:cNvPr id="177156" name="Rectangle 4"/>
          <p:cNvSpPr>
            <a:spLocks noChangeArrowheads="1"/>
          </p:cNvSpPr>
          <p:nvPr/>
        </p:nvSpPr>
        <p:spPr bwMode="auto">
          <a:xfrm>
            <a:off x="682625" y="2200275"/>
            <a:ext cx="8461375" cy="3743325"/>
          </a:xfrm>
          <a:prstGeom prst="rect">
            <a:avLst/>
          </a:prstGeom>
          <a:noFill/>
          <a:ln w="9525">
            <a:noFill/>
            <a:miter lim="800000"/>
            <a:headEnd/>
            <a:tailEnd/>
          </a:ln>
          <a:effectLst/>
        </p:spPr>
        <p:txBody>
          <a:bodyPr anchor="ctr">
            <a:spAutoFit/>
          </a:bodyPr>
          <a:lstStyle/>
          <a:p>
            <a:pPr>
              <a:lnSpc>
                <a:spcPct val="200000"/>
              </a:lnSpc>
            </a:pPr>
            <a:r>
              <a:rPr lang="es-EC" altLang="zh-CN" sz="2400">
                <a:ea typeface="宋体" charset="-122"/>
              </a:rPr>
              <a:t>Contribuir al desarrollo del país, para mejorarlo en lo referente a la salud, brindando una atención de calidad a los pacientes. Mantener información actualizada, en prevención, asistencia, etc., sobre las enfermedades micológicas, para servir a la sociedad.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s-EC" altLang="zh-CN" b="1">
                <a:ea typeface="宋体" charset="-122"/>
              </a:rPr>
              <a:t>Alcance</a:t>
            </a:r>
            <a:r>
              <a:rPr lang="es-ES" altLang="zh-CN">
                <a:ea typeface="宋体" charset="-122"/>
              </a:rPr>
              <a:t> </a:t>
            </a:r>
            <a:endParaRPr lang="es-ES"/>
          </a:p>
        </p:txBody>
      </p:sp>
      <p:sp>
        <p:nvSpPr>
          <p:cNvPr id="178181" name="Rectangle 5"/>
          <p:cNvSpPr>
            <a:spLocks noChangeArrowheads="1"/>
          </p:cNvSpPr>
          <p:nvPr/>
        </p:nvSpPr>
        <p:spPr bwMode="auto">
          <a:xfrm>
            <a:off x="539750" y="1844675"/>
            <a:ext cx="8316913" cy="3743325"/>
          </a:xfrm>
          <a:prstGeom prst="rect">
            <a:avLst/>
          </a:prstGeom>
          <a:noFill/>
          <a:ln w="9525">
            <a:noFill/>
            <a:miter lim="800000"/>
            <a:headEnd/>
            <a:tailEnd/>
          </a:ln>
          <a:effectLst/>
        </p:spPr>
        <p:txBody>
          <a:bodyPr anchor="ctr">
            <a:spAutoFit/>
          </a:bodyPr>
          <a:lstStyle/>
          <a:p>
            <a:pPr>
              <a:lnSpc>
                <a:spcPct val="200000"/>
              </a:lnSpc>
              <a:buFontTx/>
              <a:buChar char="•"/>
              <a:tabLst>
                <a:tab pos="1028700" algn="l"/>
              </a:tabLst>
            </a:pPr>
            <a:r>
              <a:rPr lang="es-EC" altLang="zh-CN" sz="2400">
                <a:ea typeface="宋体" charset="-122"/>
              </a:rPr>
              <a:t>Ser completo y novedoso para su aceptación y adaptación al medio.</a:t>
            </a:r>
            <a:endParaRPr lang="es-ES" altLang="zh-CN" sz="2400">
              <a:ea typeface="宋体" charset="-122"/>
            </a:endParaRPr>
          </a:p>
          <a:p>
            <a:pPr>
              <a:lnSpc>
                <a:spcPct val="200000"/>
              </a:lnSpc>
              <a:buFontTx/>
              <a:buChar char="•"/>
              <a:tabLst>
                <a:tab pos="1028700" algn="l"/>
              </a:tabLst>
            </a:pPr>
            <a:r>
              <a:rPr lang="es-EC" altLang="zh-CN" sz="2400">
                <a:ea typeface="宋体" charset="-122"/>
              </a:rPr>
              <a:t>Ser conocido por la mayoría de las instituciones médicas de Guayaquil, el resto del país y a nivel mundial.</a:t>
            </a:r>
            <a:endParaRPr lang="es-ES" altLang="zh-CN" sz="2400">
              <a:ea typeface="宋体" charset="-122"/>
            </a:endParaRPr>
          </a:p>
          <a:p>
            <a:pPr>
              <a:lnSpc>
                <a:spcPct val="200000"/>
              </a:lnSpc>
              <a:buFontTx/>
              <a:buChar char="•"/>
              <a:tabLst>
                <a:tab pos="1028700" algn="l"/>
              </a:tabLst>
            </a:pPr>
            <a:r>
              <a:rPr lang="es-EC" altLang="zh-CN" sz="2400">
                <a:ea typeface="宋体" charset="-122"/>
              </a:rPr>
              <a:t>Obtener análisis estadísticos en tiempo real.</a:t>
            </a:r>
            <a:r>
              <a:rPr lang="es-ES" altLang="zh-CN" sz="2400">
                <a:ea typeface="宋体" charset="-122"/>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s-EC"/>
              <a:t>Cadena de Valores</a:t>
            </a:r>
            <a:endParaRPr lang="es-ES"/>
          </a:p>
        </p:txBody>
      </p:sp>
      <p:pic>
        <p:nvPicPr>
          <p:cNvPr id="269316" name="Picture 4"/>
          <p:cNvPicPr>
            <a:picLocks noChangeAspect="1" noChangeArrowheads="1"/>
          </p:cNvPicPr>
          <p:nvPr/>
        </p:nvPicPr>
        <p:blipFill>
          <a:blip r:embed="rId2"/>
          <a:srcRect l="1976"/>
          <a:stretch>
            <a:fillRect/>
          </a:stretch>
        </p:blipFill>
        <p:spPr bwMode="auto">
          <a:xfrm>
            <a:off x="827088" y="1989138"/>
            <a:ext cx="7561262" cy="3024187"/>
          </a:xfrm>
          <a:prstGeom prst="rect">
            <a:avLst/>
          </a:prstGeom>
          <a:noFill/>
          <a:ln w="38100" cmpd="dbl">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s-EC"/>
              <a:t>Sistema de Valores</a:t>
            </a:r>
            <a:endParaRPr lang="es-ES"/>
          </a:p>
        </p:txBody>
      </p:sp>
      <p:pic>
        <p:nvPicPr>
          <p:cNvPr id="270340" name="Picture 4"/>
          <p:cNvPicPr>
            <a:picLocks noChangeAspect="1" noChangeArrowheads="1"/>
          </p:cNvPicPr>
          <p:nvPr/>
        </p:nvPicPr>
        <p:blipFill>
          <a:blip r:embed="rId2"/>
          <a:srcRect/>
          <a:stretch>
            <a:fillRect/>
          </a:stretch>
        </p:blipFill>
        <p:spPr bwMode="auto">
          <a:xfrm>
            <a:off x="1258888" y="2205038"/>
            <a:ext cx="7273925" cy="2755900"/>
          </a:xfrm>
          <a:prstGeom prst="rect">
            <a:avLst/>
          </a:prstGeom>
          <a:noFill/>
          <a:ln w="38100" cmpd="dbl">
            <a:solidFill>
              <a:schemeClr val="tx1"/>
            </a:solid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marL="685800" indent="-685800"/>
            <a:r>
              <a:rPr lang="es-EC" altLang="zh-CN" sz="3800" b="1">
                <a:ea typeface="宋体" charset="-122"/>
              </a:rPr>
              <a:t>Metodolog</a:t>
            </a:r>
            <a:r>
              <a:rPr lang="es-EC" altLang="zh-CN" sz="3800" b="1">
                <a:latin typeface="Arial"/>
                <a:ea typeface="宋体" charset="-122"/>
              </a:rPr>
              <a:t>í</a:t>
            </a:r>
            <a:r>
              <a:rPr lang="es-EC" altLang="zh-CN" sz="3800" b="1">
                <a:ea typeface="宋体" charset="-122"/>
              </a:rPr>
              <a:t>a y Usuarios</a:t>
            </a:r>
            <a:endParaRPr lang="es-ES" sz="3800" b="1"/>
          </a:p>
        </p:txBody>
      </p:sp>
      <p:sp>
        <p:nvSpPr>
          <p:cNvPr id="179205" name="Rectangle 5"/>
          <p:cNvSpPr>
            <a:spLocks noChangeArrowheads="1"/>
          </p:cNvSpPr>
          <p:nvPr/>
        </p:nvSpPr>
        <p:spPr bwMode="auto">
          <a:xfrm>
            <a:off x="971550" y="2022475"/>
            <a:ext cx="7704138" cy="3806825"/>
          </a:xfrm>
          <a:prstGeom prst="rect">
            <a:avLst/>
          </a:prstGeom>
          <a:noFill/>
          <a:ln w="9525">
            <a:noFill/>
            <a:miter lim="800000"/>
            <a:headEnd/>
            <a:tailEnd/>
          </a:ln>
          <a:effectLst/>
        </p:spPr>
        <p:txBody>
          <a:bodyPr anchor="ctr">
            <a:spAutoFit/>
          </a:bodyPr>
          <a:lstStyle/>
          <a:p>
            <a:pPr>
              <a:lnSpc>
                <a:spcPct val="150000"/>
              </a:lnSpc>
              <a:tabLst>
                <a:tab pos="1028700" algn="l"/>
              </a:tabLst>
            </a:pPr>
            <a:r>
              <a:rPr lang="es-EC" altLang="zh-CN">
                <a:ea typeface="宋体" charset="-122"/>
              </a:rPr>
              <a:t>La metodología está dada por los usuarios que tendrán acceso al sistema y también a la información almacenada en el mismo. Entre los usuarios tenemos:</a:t>
            </a:r>
            <a:endParaRPr lang="es-ES" altLang="zh-CN">
              <a:ea typeface="宋体" charset="-122"/>
            </a:endParaRPr>
          </a:p>
          <a:p>
            <a:pPr>
              <a:lnSpc>
                <a:spcPct val="150000"/>
              </a:lnSpc>
              <a:buFontTx/>
              <a:buChar char="•"/>
              <a:tabLst>
                <a:tab pos="1028700" algn="l"/>
              </a:tabLst>
            </a:pPr>
            <a:r>
              <a:rPr lang="es-EC" altLang="zh-CN" i="1">
                <a:ea typeface="宋体" charset="-122"/>
              </a:rPr>
              <a:t>Los navegadores</a:t>
            </a:r>
            <a:r>
              <a:rPr lang="es-EC" altLang="zh-CN">
                <a:ea typeface="宋体" charset="-122"/>
              </a:rPr>
              <a:t>: son todas las personas que accedan al sitio web en busca de información micológica, éstos sólo tendrán acceso a la visualización de la parte informativa del sistema.</a:t>
            </a:r>
            <a:endParaRPr lang="es-ES" altLang="zh-CN">
              <a:ea typeface="宋体" charset="-122"/>
            </a:endParaRPr>
          </a:p>
          <a:p>
            <a:pPr>
              <a:lnSpc>
                <a:spcPct val="150000"/>
              </a:lnSpc>
              <a:buFontTx/>
              <a:buChar char="•"/>
              <a:tabLst>
                <a:tab pos="1028700" algn="l"/>
              </a:tabLst>
            </a:pPr>
            <a:r>
              <a:rPr lang="es-EC" altLang="zh-CN" i="1">
                <a:ea typeface="宋体" charset="-122"/>
              </a:rPr>
              <a:t>Los pacientes</a:t>
            </a:r>
            <a:r>
              <a:rPr lang="es-EC" altLang="zh-CN">
                <a:ea typeface="宋体" charset="-122"/>
              </a:rPr>
              <a:t>: también son navegadores, con la diferencia que ellos podrán ver su información personal y clínica ingresando al sistema con un usuario y contraseña suministrado por el administrador.</a:t>
            </a:r>
            <a:endParaRPr lang="es-ES" altLang="zh-CN">
              <a:ea typeface="宋体"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endParaRPr lang="en-US"/>
          </a:p>
        </p:txBody>
      </p:sp>
      <p:sp>
        <p:nvSpPr>
          <p:cNvPr id="180228" name="Rectangle 4"/>
          <p:cNvSpPr>
            <a:spLocks noChangeArrowheads="1"/>
          </p:cNvSpPr>
          <p:nvPr/>
        </p:nvSpPr>
        <p:spPr bwMode="auto">
          <a:xfrm>
            <a:off x="1042988" y="1916113"/>
            <a:ext cx="7561262" cy="3937000"/>
          </a:xfrm>
          <a:prstGeom prst="rect">
            <a:avLst/>
          </a:prstGeom>
          <a:noFill/>
          <a:ln w="9525">
            <a:noFill/>
            <a:miter lim="800000"/>
            <a:headEnd/>
            <a:tailEnd/>
          </a:ln>
          <a:effectLst/>
        </p:spPr>
        <p:txBody>
          <a:bodyPr anchor="ctr">
            <a:spAutoFit/>
          </a:bodyPr>
          <a:lstStyle/>
          <a:p>
            <a:pPr>
              <a:lnSpc>
                <a:spcPct val="200000"/>
              </a:lnSpc>
              <a:buFontTx/>
              <a:buChar char="•"/>
              <a:tabLst>
                <a:tab pos="1028700" algn="l"/>
              </a:tabLst>
            </a:pPr>
            <a:r>
              <a:rPr lang="es-EC" altLang="zh-CN" i="1">
                <a:ea typeface="宋体" charset="-122"/>
              </a:rPr>
              <a:t>Los Doctores</a:t>
            </a:r>
            <a:r>
              <a:rPr lang="es-EC" altLang="zh-CN">
                <a:ea typeface="宋体" charset="-122"/>
              </a:rPr>
              <a:t>: están encargados del ingreso y control de las historias clínicas de cada uno de sus pacientes.</a:t>
            </a:r>
            <a:endParaRPr lang="es-ES" altLang="zh-CN">
              <a:ea typeface="宋体" charset="-122"/>
            </a:endParaRPr>
          </a:p>
          <a:p>
            <a:pPr>
              <a:lnSpc>
                <a:spcPct val="200000"/>
              </a:lnSpc>
              <a:buFontTx/>
              <a:buChar char="•"/>
              <a:tabLst>
                <a:tab pos="1028700" algn="l"/>
              </a:tabLst>
            </a:pPr>
            <a:r>
              <a:rPr lang="es-EC" altLang="zh-CN" i="1">
                <a:ea typeface="宋体" charset="-122"/>
              </a:rPr>
              <a:t>Los Administradores</a:t>
            </a:r>
            <a:r>
              <a:rPr lang="es-EC" altLang="zh-CN">
                <a:ea typeface="宋体" charset="-122"/>
              </a:rPr>
              <a:t>: son aquellos que tienen el control total del sistema, deben contar con los conocimientos necesarios para ingresar, actualizar, eliminar y consultar la información almacenada en la base de datos. También dará mantenimiento al sistema en general, la asignación de los usuarios y sus respectivas contraseñas.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s-EC" altLang="zh-CN">
                <a:ea typeface="宋体" charset="-122"/>
              </a:rPr>
              <a:t>Análisis  F.O.D.A.</a:t>
            </a:r>
            <a:r>
              <a:rPr lang="es-ES" altLang="zh-CN">
                <a:ea typeface="宋体" charset="-122"/>
              </a:rPr>
              <a:t> </a:t>
            </a:r>
            <a:endParaRPr lang="es-ES"/>
          </a:p>
        </p:txBody>
      </p:sp>
      <p:sp>
        <p:nvSpPr>
          <p:cNvPr id="181254" name="Rectangle 6"/>
          <p:cNvSpPr>
            <a:spLocks noChangeArrowheads="1"/>
          </p:cNvSpPr>
          <p:nvPr/>
        </p:nvSpPr>
        <p:spPr bwMode="auto">
          <a:xfrm>
            <a:off x="900113" y="1484313"/>
            <a:ext cx="7920037" cy="5116512"/>
          </a:xfrm>
          <a:prstGeom prst="rect">
            <a:avLst/>
          </a:prstGeom>
          <a:noFill/>
          <a:ln w="9525">
            <a:noFill/>
            <a:miter lim="800000"/>
            <a:headEnd/>
            <a:tailEnd/>
          </a:ln>
          <a:effectLst/>
        </p:spPr>
        <p:txBody>
          <a:bodyPr anchor="ctr">
            <a:spAutoFit/>
          </a:bodyPr>
          <a:lstStyle/>
          <a:p>
            <a:pPr>
              <a:lnSpc>
                <a:spcPct val="110000"/>
              </a:lnSpc>
              <a:tabLst>
                <a:tab pos="1128713" algn="l"/>
              </a:tabLst>
            </a:pPr>
            <a:r>
              <a:rPr lang="es-EC" altLang="zh-CN" sz="2000">
                <a:ea typeface="宋体" charset="-122"/>
              </a:rPr>
              <a:t>A través del análisis FODA se determinará las fortalezas, debilidades, oportunidades y amenazas del presente sistema de información médico.</a:t>
            </a:r>
            <a:endParaRPr lang="es-ES" altLang="zh-CN" sz="2000">
              <a:ea typeface="宋体" charset="-122"/>
            </a:endParaRPr>
          </a:p>
          <a:p>
            <a:pPr lvl="3" algn="ctr">
              <a:lnSpc>
                <a:spcPct val="110000"/>
              </a:lnSpc>
              <a:tabLst>
                <a:tab pos="1128713" algn="l"/>
              </a:tabLst>
            </a:pPr>
            <a:r>
              <a:rPr lang="es-EC" altLang="zh-CN" sz="2000" b="1">
                <a:ea typeface="宋体" charset="-122"/>
              </a:rPr>
              <a:t>Fortalezas</a:t>
            </a:r>
            <a:endParaRPr lang="es-ES" altLang="zh-CN" sz="2000">
              <a:ea typeface="宋体" charset="-122"/>
            </a:endParaRPr>
          </a:p>
          <a:p>
            <a:pPr>
              <a:lnSpc>
                <a:spcPct val="110000"/>
              </a:lnSpc>
              <a:buFontTx/>
              <a:buChar char="•"/>
              <a:tabLst>
                <a:tab pos="1128713" algn="l"/>
              </a:tabLst>
            </a:pPr>
            <a:r>
              <a:rPr lang="es-EC" altLang="zh-CN" sz="2000">
                <a:ea typeface="宋体" charset="-122"/>
              </a:rPr>
              <a:t>Brindar información abundante sobre las micosis, los riesgos de contraerlas, la manera de prevenirlas; a toda la comunidad que ingrese al Internet y busque información referente a la micología.</a:t>
            </a:r>
            <a:endParaRPr lang="es-ES" altLang="zh-CN" sz="2000">
              <a:ea typeface="宋体" charset="-122"/>
            </a:endParaRPr>
          </a:p>
          <a:p>
            <a:pPr>
              <a:lnSpc>
                <a:spcPct val="110000"/>
              </a:lnSpc>
              <a:buFontTx/>
              <a:buChar char="•"/>
              <a:tabLst>
                <a:tab pos="1128713" algn="l"/>
              </a:tabLst>
            </a:pPr>
            <a:r>
              <a:rPr lang="es-EC" altLang="zh-CN" sz="2000">
                <a:ea typeface="宋体" charset="-122"/>
              </a:rPr>
              <a:t>Contar con herramientas tecnológicas de fácil manejo por el usuario.</a:t>
            </a:r>
            <a:endParaRPr lang="es-ES" altLang="zh-CN" sz="2000">
              <a:ea typeface="宋体" charset="-122"/>
            </a:endParaRPr>
          </a:p>
          <a:p>
            <a:pPr>
              <a:lnSpc>
                <a:spcPct val="110000"/>
              </a:lnSpc>
              <a:buFontTx/>
              <a:buChar char="•"/>
              <a:tabLst>
                <a:tab pos="1128713" algn="l"/>
              </a:tabLst>
            </a:pPr>
            <a:r>
              <a:rPr lang="es-EC" altLang="zh-CN" sz="2000">
                <a:ea typeface="宋体" charset="-122"/>
              </a:rPr>
              <a:t>Elaboración de estadísticas descriptivas, gráficas de barras y consultas acerca del total de pacientes que se encuentran en la base de la institución médica.</a:t>
            </a:r>
            <a:endParaRPr lang="es-ES" altLang="zh-CN" sz="2000">
              <a:ea typeface="宋体" charset="-122"/>
            </a:endParaRPr>
          </a:p>
          <a:p>
            <a:pPr>
              <a:lnSpc>
                <a:spcPct val="110000"/>
              </a:lnSpc>
              <a:buFontTx/>
              <a:buChar char="•"/>
              <a:tabLst>
                <a:tab pos="1128713" algn="l"/>
              </a:tabLst>
            </a:pPr>
            <a:r>
              <a:rPr lang="es-EC" altLang="zh-CN" sz="2000">
                <a:ea typeface="宋体" charset="-122"/>
              </a:rPr>
              <a:t>Realizar consultas en cualquier lugar donde se encuentre el usuario, puesto que el sistema es en ambiente web, lo que permite el acceso al sistema a través de Internet.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endParaRPr lang="en-US"/>
          </a:p>
        </p:txBody>
      </p:sp>
      <p:sp>
        <p:nvSpPr>
          <p:cNvPr id="182278" name="Rectangle 6"/>
          <p:cNvSpPr>
            <a:spLocks noChangeArrowheads="1"/>
          </p:cNvSpPr>
          <p:nvPr/>
        </p:nvSpPr>
        <p:spPr bwMode="auto">
          <a:xfrm>
            <a:off x="755650" y="165100"/>
            <a:ext cx="8064500" cy="6426200"/>
          </a:xfrm>
          <a:prstGeom prst="rect">
            <a:avLst/>
          </a:prstGeom>
          <a:solidFill>
            <a:schemeClr val="bg1"/>
          </a:solidFill>
          <a:ln w="9525">
            <a:noFill/>
            <a:miter lim="800000"/>
            <a:headEnd/>
            <a:tailEnd/>
          </a:ln>
          <a:effectLst/>
        </p:spPr>
        <p:txBody>
          <a:bodyPr anchor="ctr">
            <a:spAutoFit/>
          </a:bodyPr>
          <a:lstStyle/>
          <a:p>
            <a:pPr lvl="3" algn="ctr">
              <a:lnSpc>
                <a:spcPct val="110000"/>
              </a:lnSpc>
              <a:tabLst>
                <a:tab pos="1128713" algn="l"/>
              </a:tabLst>
            </a:pPr>
            <a:r>
              <a:rPr lang="es-EC" altLang="zh-CN" b="1">
                <a:ea typeface="宋体" charset="-122"/>
              </a:rPr>
              <a:t>Oportunidades</a:t>
            </a:r>
            <a:endParaRPr lang="es-ES" altLang="zh-CN">
              <a:ea typeface="宋体" charset="-122"/>
            </a:endParaRPr>
          </a:p>
          <a:p>
            <a:pPr>
              <a:lnSpc>
                <a:spcPct val="110000"/>
              </a:lnSpc>
              <a:buFontTx/>
              <a:buChar char="•"/>
              <a:tabLst>
                <a:tab pos="1128713" algn="l"/>
              </a:tabLst>
            </a:pPr>
            <a:r>
              <a:rPr lang="es-EC" altLang="zh-CN">
                <a:ea typeface="宋体" charset="-122"/>
              </a:rPr>
              <a:t>Contar con un amplio número de posibles instituciones médicas privadas o públicas que deseen adquirir MICOSYS.</a:t>
            </a:r>
            <a:endParaRPr lang="es-ES" altLang="zh-CN">
              <a:ea typeface="宋体" charset="-122"/>
            </a:endParaRPr>
          </a:p>
          <a:p>
            <a:pPr>
              <a:lnSpc>
                <a:spcPct val="110000"/>
              </a:lnSpc>
              <a:buFontTx/>
              <a:buChar char="•"/>
              <a:tabLst>
                <a:tab pos="1128713" algn="l"/>
              </a:tabLst>
            </a:pPr>
            <a:r>
              <a:rPr lang="es-EC" altLang="zh-CN">
                <a:ea typeface="宋体" charset="-122"/>
              </a:rPr>
              <a:t>No existen competidores en Ecuador, con relación a sistemas de información en ambiente web.</a:t>
            </a:r>
            <a:endParaRPr lang="es-ES" altLang="zh-CN">
              <a:ea typeface="宋体" charset="-122"/>
            </a:endParaRPr>
          </a:p>
          <a:p>
            <a:pPr>
              <a:lnSpc>
                <a:spcPct val="110000"/>
              </a:lnSpc>
              <a:buFontTx/>
              <a:buChar char="•"/>
              <a:tabLst>
                <a:tab pos="1128713" algn="l"/>
              </a:tabLst>
            </a:pPr>
            <a:r>
              <a:rPr lang="es-EC" altLang="zh-CN">
                <a:ea typeface="宋体" charset="-122"/>
              </a:rPr>
              <a:t>Llevar diversidad de información a cualquier parte del mundo.</a:t>
            </a:r>
            <a:endParaRPr lang="es-ES" altLang="zh-CN">
              <a:ea typeface="宋体" charset="-122"/>
            </a:endParaRPr>
          </a:p>
          <a:p>
            <a:pPr>
              <a:lnSpc>
                <a:spcPct val="110000"/>
              </a:lnSpc>
              <a:buFontTx/>
              <a:buChar char="•"/>
              <a:tabLst>
                <a:tab pos="1128713" algn="l"/>
              </a:tabLst>
            </a:pPr>
            <a:r>
              <a:rPr lang="es-EC" altLang="zh-CN">
                <a:ea typeface="宋体" charset="-122"/>
              </a:rPr>
              <a:t>Incrementar en gran cantidad el número de personas que mejoren su calidad de vida referente al área de la salud.</a:t>
            </a:r>
            <a:endParaRPr lang="es-ES" altLang="zh-CN">
              <a:ea typeface="宋体" charset="-122"/>
            </a:endParaRPr>
          </a:p>
          <a:p>
            <a:pPr lvl="3" algn="ctr">
              <a:lnSpc>
                <a:spcPct val="110000"/>
              </a:lnSpc>
              <a:tabLst>
                <a:tab pos="1128713" algn="l"/>
              </a:tabLst>
            </a:pPr>
            <a:r>
              <a:rPr lang="es-EC" altLang="zh-CN" b="1">
                <a:ea typeface="宋体" charset="-122"/>
              </a:rPr>
              <a:t>Debilidades</a:t>
            </a:r>
            <a:endParaRPr lang="es-ES" altLang="zh-CN">
              <a:ea typeface="宋体" charset="-122"/>
            </a:endParaRPr>
          </a:p>
          <a:p>
            <a:pPr>
              <a:lnSpc>
                <a:spcPct val="110000"/>
              </a:lnSpc>
              <a:buFontTx/>
              <a:buChar char="•"/>
              <a:tabLst>
                <a:tab pos="1128713" algn="l"/>
              </a:tabLst>
            </a:pPr>
            <a:r>
              <a:rPr lang="es-EC" altLang="zh-CN">
                <a:ea typeface="宋体" charset="-122"/>
              </a:rPr>
              <a:t>No existe la debida infocultura en los doctores, pacientes y comunidad en general.</a:t>
            </a:r>
            <a:endParaRPr lang="es-ES" altLang="zh-CN">
              <a:ea typeface="宋体" charset="-122"/>
            </a:endParaRPr>
          </a:p>
          <a:p>
            <a:pPr>
              <a:lnSpc>
                <a:spcPct val="110000"/>
              </a:lnSpc>
              <a:buFontTx/>
              <a:buChar char="•"/>
              <a:tabLst>
                <a:tab pos="1128713" algn="l"/>
              </a:tabLst>
            </a:pPr>
            <a:r>
              <a:rPr lang="es-EC" altLang="zh-CN">
                <a:ea typeface="宋体" charset="-122"/>
              </a:rPr>
              <a:t>La mayoría de las instituciones médicas de nuestro país no cuenta con la infraestructura tecnológica suficiente para el buen funcionamiento de MICOSYS.</a:t>
            </a:r>
            <a:endParaRPr lang="es-ES" altLang="zh-CN">
              <a:ea typeface="宋体" charset="-122"/>
            </a:endParaRPr>
          </a:p>
          <a:p>
            <a:pPr lvl="3" algn="ctr">
              <a:lnSpc>
                <a:spcPct val="110000"/>
              </a:lnSpc>
              <a:tabLst>
                <a:tab pos="1128713" algn="l"/>
              </a:tabLst>
            </a:pPr>
            <a:r>
              <a:rPr lang="es-EC" altLang="zh-CN" b="1">
                <a:ea typeface="宋体" charset="-122"/>
              </a:rPr>
              <a:t>Amenazas</a:t>
            </a:r>
            <a:endParaRPr lang="es-ES" altLang="zh-CN">
              <a:ea typeface="宋体" charset="-122"/>
            </a:endParaRPr>
          </a:p>
          <a:p>
            <a:pPr>
              <a:lnSpc>
                <a:spcPct val="110000"/>
              </a:lnSpc>
              <a:buFontTx/>
              <a:buChar char="•"/>
              <a:tabLst>
                <a:tab pos="1128713" algn="l"/>
              </a:tabLst>
            </a:pPr>
            <a:r>
              <a:rPr lang="es-EC" altLang="zh-CN">
                <a:ea typeface="宋体" charset="-122"/>
              </a:rPr>
              <a:t>El costo total del sistema puede ser muy alto.</a:t>
            </a:r>
            <a:endParaRPr lang="es-ES" altLang="zh-CN">
              <a:ea typeface="宋体" charset="-122"/>
            </a:endParaRPr>
          </a:p>
          <a:p>
            <a:pPr>
              <a:lnSpc>
                <a:spcPct val="110000"/>
              </a:lnSpc>
              <a:buFontTx/>
              <a:buChar char="•"/>
              <a:tabLst>
                <a:tab pos="1128713" algn="l"/>
              </a:tabLst>
            </a:pPr>
            <a:r>
              <a:rPr lang="es-EC" altLang="zh-CN">
                <a:ea typeface="宋体" charset="-122"/>
              </a:rPr>
              <a:t>Con el rápido avance tecnológico, el portal web puede quedar en una versión pasada.</a:t>
            </a:r>
            <a:endParaRPr lang="es-ES" altLang="zh-CN">
              <a:ea typeface="宋体" charset="-122"/>
            </a:endParaRPr>
          </a:p>
          <a:p>
            <a:pPr>
              <a:lnSpc>
                <a:spcPct val="110000"/>
              </a:lnSpc>
              <a:buFontTx/>
              <a:buChar char="•"/>
              <a:tabLst>
                <a:tab pos="1128713" algn="l"/>
              </a:tabLst>
            </a:pPr>
            <a:r>
              <a:rPr lang="es-EC" altLang="zh-CN">
                <a:ea typeface="宋体" charset="-122"/>
              </a:rPr>
              <a:t>Falta de reconocimiento del mercado.</a:t>
            </a:r>
            <a:endParaRPr lang="es-ES" altLang="zh-CN">
              <a:ea typeface="宋体" charset="-122"/>
            </a:endParaRPr>
          </a:p>
          <a:p>
            <a:pPr>
              <a:lnSpc>
                <a:spcPct val="110000"/>
              </a:lnSpc>
              <a:buFontTx/>
              <a:buChar char="•"/>
              <a:tabLst>
                <a:tab pos="1128713" algn="l"/>
              </a:tabLst>
            </a:pPr>
            <a:r>
              <a:rPr lang="es-EC" altLang="zh-CN">
                <a:ea typeface="宋体" charset="-122"/>
              </a:rPr>
              <a:t>Poca credibilidad de los beneficios que ofrece el sistema a causa de la falta de infocultura en los profesionales de la salud.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p:cNvSpPr>
            <a:spLocks noGrp="1" noChangeArrowheads="1"/>
          </p:cNvSpPr>
          <p:nvPr>
            <p:ph type="title"/>
          </p:nvPr>
        </p:nvSpPr>
        <p:spPr/>
        <p:txBody>
          <a:bodyPr/>
          <a:lstStyle/>
          <a:p>
            <a:r>
              <a:rPr lang="es-ES_tradnl"/>
              <a:t>Área de Micología</a:t>
            </a:r>
            <a:endParaRPr lang="es-ES"/>
          </a:p>
        </p:txBody>
      </p:sp>
      <p:pic>
        <p:nvPicPr>
          <p:cNvPr id="167942" name="Picture 6" descr="seta"/>
          <p:cNvPicPr>
            <a:picLocks noChangeAspect="1" noChangeArrowheads="1"/>
          </p:cNvPicPr>
          <p:nvPr/>
        </p:nvPicPr>
        <p:blipFill>
          <a:blip r:embed="rId2"/>
          <a:srcRect/>
          <a:stretch>
            <a:fillRect/>
          </a:stretch>
        </p:blipFill>
        <p:spPr bwMode="auto">
          <a:xfrm>
            <a:off x="2771775" y="1916113"/>
            <a:ext cx="3657600" cy="404812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762000" y="333375"/>
            <a:ext cx="8382000" cy="1143000"/>
          </a:xfrm>
        </p:spPr>
        <p:txBody>
          <a:bodyPr/>
          <a:lstStyle/>
          <a:p>
            <a:pPr marL="685800" indent="-685800"/>
            <a:r>
              <a:rPr lang="es-EC" altLang="zh-CN" sz="3400">
                <a:ea typeface="宋体" charset="-122"/>
              </a:rPr>
              <a:t>Esquema de MICOSYS</a:t>
            </a:r>
            <a:endParaRPr lang="es-ES" sz="3400"/>
          </a:p>
        </p:txBody>
      </p:sp>
      <p:pic>
        <p:nvPicPr>
          <p:cNvPr id="184342" name="Picture 22"/>
          <p:cNvPicPr>
            <a:picLocks noChangeAspect="1" noChangeArrowheads="1"/>
          </p:cNvPicPr>
          <p:nvPr/>
        </p:nvPicPr>
        <p:blipFill>
          <a:blip r:embed="rId2"/>
          <a:srcRect/>
          <a:stretch>
            <a:fillRect/>
          </a:stretch>
        </p:blipFill>
        <p:spPr bwMode="auto">
          <a:xfrm>
            <a:off x="827088" y="2349500"/>
            <a:ext cx="7993062" cy="239395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marL="800100" indent="-800100"/>
            <a:r>
              <a:rPr lang="es-EC" altLang="zh-CN" sz="3600" b="1">
                <a:ea typeface="宋体" charset="-122"/>
              </a:rPr>
              <a:t>Estimación de costos de MICOSYS</a:t>
            </a:r>
            <a:endParaRPr lang="es-ES" sz="3600" b="1"/>
          </a:p>
        </p:txBody>
      </p:sp>
      <p:sp>
        <p:nvSpPr>
          <p:cNvPr id="185349" name="Rectangle 5"/>
          <p:cNvSpPr>
            <a:spLocks noChangeArrowheads="1"/>
          </p:cNvSpPr>
          <p:nvPr/>
        </p:nvSpPr>
        <p:spPr bwMode="auto">
          <a:xfrm>
            <a:off x="1403350" y="1855788"/>
            <a:ext cx="6913563" cy="3937000"/>
          </a:xfrm>
          <a:prstGeom prst="rect">
            <a:avLst/>
          </a:prstGeom>
          <a:noFill/>
          <a:ln w="9525">
            <a:noFill/>
            <a:miter lim="800000"/>
            <a:headEnd/>
            <a:tailEnd/>
          </a:ln>
          <a:effectLst/>
        </p:spPr>
        <p:txBody>
          <a:bodyPr anchor="ctr">
            <a:spAutoFit/>
          </a:bodyPr>
          <a:lstStyle/>
          <a:p>
            <a:pPr>
              <a:lnSpc>
                <a:spcPct val="200000"/>
              </a:lnSpc>
              <a:tabLst>
                <a:tab pos="1028700" algn="l"/>
              </a:tabLst>
            </a:pPr>
            <a:r>
              <a:rPr lang="es-EC" altLang="zh-CN">
                <a:ea typeface="宋体" charset="-122"/>
              </a:rPr>
              <a:t>Se realizará una estimación de costos basado en las siguientes categorías:</a:t>
            </a:r>
            <a:endParaRPr lang="es-ES" altLang="zh-CN">
              <a:ea typeface="宋体" charset="-122"/>
            </a:endParaRPr>
          </a:p>
          <a:p>
            <a:pPr>
              <a:lnSpc>
                <a:spcPct val="200000"/>
              </a:lnSpc>
              <a:buFontTx/>
              <a:buChar char="•"/>
              <a:tabLst>
                <a:tab pos="1028700" algn="l"/>
              </a:tabLst>
            </a:pPr>
            <a:r>
              <a:rPr lang="es-EC" altLang="zh-CN">
                <a:ea typeface="宋体" charset="-122"/>
              </a:rPr>
              <a:t>Recursos Tecnológicos</a:t>
            </a:r>
            <a:endParaRPr lang="es-ES" altLang="zh-CN">
              <a:ea typeface="宋体" charset="-122"/>
            </a:endParaRPr>
          </a:p>
          <a:p>
            <a:pPr lvl="1">
              <a:lnSpc>
                <a:spcPct val="200000"/>
              </a:lnSpc>
              <a:buFontTx/>
              <a:buChar char="•"/>
              <a:tabLst>
                <a:tab pos="1028700" algn="l"/>
              </a:tabLst>
            </a:pPr>
            <a:r>
              <a:rPr lang="es-EC" altLang="zh-CN">
                <a:ea typeface="宋体" charset="-122"/>
              </a:rPr>
              <a:t>Hardware</a:t>
            </a:r>
            <a:endParaRPr lang="es-ES" altLang="zh-CN">
              <a:ea typeface="宋体" charset="-122"/>
            </a:endParaRPr>
          </a:p>
          <a:p>
            <a:pPr lvl="1">
              <a:lnSpc>
                <a:spcPct val="200000"/>
              </a:lnSpc>
              <a:buFontTx/>
              <a:buChar char="•"/>
              <a:tabLst>
                <a:tab pos="1028700" algn="l"/>
              </a:tabLst>
            </a:pPr>
            <a:r>
              <a:rPr lang="es-EC" altLang="zh-CN">
                <a:ea typeface="宋体" charset="-122"/>
              </a:rPr>
              <a:t>Software</a:t>
            </a:r>
            <a:endParaRPr lang="es-ES" altLang="zh-CN">
              <a:ea typeface="宋体" charset="-122"/>
            </a:endParaRPr>
          </a:p>
          <a:p>
            <a:pPr>
              <a:lnSpc>
                <a:spcPct val="200000"/>
              </a:lnSpc>
              <a:buFontTx/>
              <a:buChar char="•"/>
              <a:tabLst>
                <a:tab pos="1028700" algn="l"/>
              </a:tabLst>
            </a:pPr>
            <a:r>
              <a:rPr lang="es-EC" altLang="zh-CN">
                <a:ea typeface="宋体" charset="-122"/>
              </a:rPr>
              <a:t>Recursos Humanos</a:t>
            </a:r>
            <a:endParaRPr lang="es-ES" altLang="zh-CN">
              <a:ea typeface="宋体" charset="-122"/>
            </a:endParaRPr>
          </a:p>
          <a:p>
            <a:pPr>
              <a:lnSpc>
                <a:spcPct val="200000"/>
              </a:lnSpc>
              <a:buFontTx/>
              <a:buChar char="•"/>
              <a:tabLst>
                <a:tab pos="1028700" algn="l"/>
              </a:tabLst>
            </a:pPr>
            <a:r>
              <a:rPr lang="es-EC" altLang="zh-CN">
                <a:ea typeface="宋体" charset="-122"/>
              </a:rPr>
              <a:t>Gastos Operacionales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s-EC"/>
              <a:t>Recursos Tecnológicos</a:t>
            </a:r>
            <a:endParaRPr lang="es-ES"/>
          </a:p>
        </p:txBody>
      </p:sp>
      <p:pic>
        <p:nvPicPr>
          <p:cNvPr id="186542" name="Picture 174"/>
          <p:cNvPicPr>
            <a:picLocks noChangeAspect="1" noChangeArrowheads="1"/>
          </p:cNvPicPr>
          <p:nvPr/>
        </p:nvPicPr>
        <p:blipFill>
          <a:blip r:embed="rId2"/>
          <a:srcRect l="16933" t="3539" r="16600"/>
          <a:stretch>
            <a:fillRect/>
          </a:stretch>
        </p:blipFill>
        <p:spPr bwMode="auto">
          <a:xfrm>
            <a:off x="3779838" y="1268413"/>
            <a:ext cx="5086350" cy="5257800"/>
          </a:xfrm>
          <a:prstGeom prst="rect">
            <a:avLst/>
          </a:prstGeom>
          <a:solidFill>
            <a:schemeClr val="bg1"/>
          </a:solidFill>
          <a:ln w="12700">
            <a:solidFill>
              <a:schemeClr val="tx1"/>
            </a:solidFill>
            <a:miter lim="800000"/>
            <a:headEnd/>
            <a:tailEnd/>
          </a:ln>
        </p:spPr>
      </p:pic>
      <p:sp>
        <p:nvSpPr>
          <p:cNvPr id="186543" name="Rectangle 175"/>
          <p:cNvSpPr>
            <a:spLocks noChangeArrowheads="1"/>
          </p:cNvSpPr>
          <p:nvPr/>
        </p:nvSpPr>
        <p:spPr bwMode="auto">
          <a:xfrm>
            <a:off x="179388" y="3284538"/>
            <a:ext cx="3311525" cy="366712"/>
          </a:xfrm>
          <a:prstGeom prst="rect">
            <a:avLst/>
          </a:prstGeom>
          <a:noFill/>
          <a:ln w="9525">
            <a:noFill/>
            <a:miter lim="800000"/>
            <a:headEnd/>
            <a:tailEnd/>
          </a:ln>
          <a:effectLst/>
        </p:spPr>
        <p:txBody>
          <a:bodyPr>
            <a:spAutoFit/>
          </a:bodyPr>
          <a:lstStyle/>
          <a:p>
            <a:r>
              <a:rPr lang="es-EC" b="1">
                <a:solidFill>
                  <a:schemeClr val="tx2"/>
                </a:solidFill>
              </a:rPr>
              <a:t>Cuantificación del Hardware</a:t>
            </a:r>
            <a:endParaRPr lang="es-ES" b="1">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631" name="Rectangle 215"/>
          <p:cNvSpPr>
            <a:spLocks noChangeArrowheads="1"/>
          </p:cNvSpPr>
          <p:nvPr/>
        </p:nvSpPr>
        <p:spPr bwMode="auto">
          <a:xfrm>
            <a:off x="684213" y="908050"/>
            <a:ext cx="3311525" cy="366713"/>
          </a:xfrm>
          <a:prstGeom prst="rect">
            <a:avLst/>
          </a:prstGeom>
          <a:noFill/>
          <a:ln w="9525">
            <a:noFill/>
            <a:miter lim="800000"/>
            <a:headEnd/>
            <a:tailEnd/>
          </a:ln>
          <a:effectLst/>
        </p:spPr>
        <p:txBody>
          <a:bodyPr>
            <a:spAutoFit/>
          </a:bodyPr>
          <a:lstStyle/>
          <a:p>
            <a:r>
              <a:rPr lang="es-EC" b="1">
                <a:solidFill>
                  <a:schemeClr val="tx2"/>
                </a:solidFill>
              </a:rPr>
              <a:t>Cuantificación del Software</a:t>
            </a:r>
            <a:endParaRPr lang="es-ES" b="1">
              <a:solidFill>
                <a:schemeClr val="tx2"/>
              </a:solidFill>
            </a:endParaRPr>
          </a:p>
        </p:txBody>
      </p:sp>
      <p:pic>
        <p:nvPicPr>
          <p:cNvPr id="188634" name="Picture 218"/>
          <p:cNvPicPr>
            <a:picLocks noChangeAspect="1" noChangeArrowheads="1"/>
          </p:cNvPicPr>
          <p:nvPr/>
        </p:nvPicPr>
        <p:blipFill>
          <a:blip r:embed="rId2"/>
          <a:srcRect l="14333" t="2663" r="14734"/>
          <a:stretch>
            <a:fillRect/>
          </a:stretch>
        </p:blipFill>
        <p:spPr bwMode="auto">
          <a:xfrm>
            <a:off x="2051050" y="1773238"/>
            <a:ext cx="5041900" cy="433705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s-EC" altLang="zh-CN">
                <a:ea typeface="宋体" charset="-122"/>
              </a:rPr>
              <a:t>Recurso Humano</a:t>
            </a:r>
            <a:endParaRPr lang="es-ES"/>
          </a:p>
        </p:txBody>
      </p:sp>
      <p:pic>
        <p:nvPicPr>
          <p:cNvPr id="190625" name="Picture 161"/>
          <p:cNvPicPr>
            <a:picLocks noChangeAspect="1" noChangeArrowheads="1"/>
          </p:cNvPicPr>
          <p:nvPr/>
        </p:nvPicPr>
        <p:blipFill>
          <a:blip r:embed="rId2"/>
          <a:srcRect l="6982" r="7306"/>
          <a:stretch>
            <a:fillRect/>
          </a:stretch>
        </p:blipFill>
        <p:spPr bwMode="auto">
          <a:xfrm>
            <a:off x="1116013" y="2060575"/>
            <a:ext cx="7199312" cy="3192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s-EC" altLang="zh-CN">
                <a:ea typeface="宋体" charset="-122"/>
              </a:rPr>
              <a:t>Gastos Operacionales</a:t>
            </a:r>
            <a:endParaRPr lang="es-ES"/>
          </a:p>
        </p:txBody>
      </p:sp>
      <p:pic>
        <p:nvPicPr>
          <p:cNvPr id="192633" name="Picture 121"/>
          <p:cNvPicPr>
            <a:picLocks noChangeAspect="1" noChangeArrowheads="1"/>
          </p:cNvPicPr>
          <p:nvPr/>
        </p:nvPicPr>
        <p:blipFill>
          <a:blip r:embed="rId2"/>
          <a:srcRect l="7957" r="8325"/>
          <a:stretch>
            <a:fillRect/>
          </a:stretch>
        </p:blipFill>
        <p:spPr bwMode="auto">
          <a:xfrm>
            <a:off x="1403350" y="2060575"/>
            <a:ext cx="6913563"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s-ES"/>
              <a:t>Resumen de Costos </a:t>
            </a:r>
          </a:p>
        </p:txBody>
      </p:sp>
      <p:pic>
        <p:nvPicPr>
          <p:cNvPr id="194643" name="Picture 83"/>
          <p:cNvPicPr>
            <a:picLocks noChangeAspect="1" noChangeArrowheads="1"/>
          </p:cNvPicPr>
          <p:nvPr/>
        </p:nvPicPr>
        <p:blipFill>
          <a:blip r:embed="rId2"/>
          <a:srcRect l="20110" t="7588" r="20683"/>
          <a:stretch>
            <a:fillRect/>
          </a:stretch>
        </p:blipFill>
        <p:spPr bwMode="auto">
          <a:xfrm>
            <a:off x="1547813" y="1916113"/>
            <a:ext cx="6048375" cy="4179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762000" y="549275"/>
            <a:ext cx="8382000" cy="792163"/>
          </a:xfrm>
        </p:spPr>
        <p:txBody>
          <a:bodyPr/>
          <a:lstStyle/>
          <a:p>
            <a:pPr marL="685800" indent="-685800"/>
            <a:r>
              <a:rPr lang="es-EC" altLang="zh-CN" sz="3800" b="1">
                <a:solidFill>
                  <a:schemeClr val="tx1"/>
                </a:solidFill>
                <a:ea typeface="宋体" charset="-122"/>
              </a:rPr>
              <a:t>Tecnologías a emplearse en MICOSYS</a:t>
            </a:r>
            <a:r>
              <a:rPr lang="es-ES" altLang="zh-CN" sz="3800">
                <a:solidFill>
                  <a:schemeClr val="tx1"/>
                </a:solidFill>
                <a:ea typeface="宋体" charset="-122"/>
              </a:rPr>
              <a:t/>
            </a:r>
            <a:br>
              <a:rPr lang="es-ES" altLang="zh-CN" sz="3800">
                <a:solidFill>
                  <a:schemeClr val="tx1"/>
                </a:solidFill>
                <a:ea typeface="宋体" charset="-122"/>
              </a:rPr>
            </a:br>
            <a:endParaRPr lang="es-ES" sz="3800">
              <a:solidFill>
                <a:schemeClr val="tx1"/>
              </a:solidFill>
            </a:endParaRPr>
          </a:p>
        </p:txBody>
      </p:sp>
      <p:sp>
        <p:nvSpPr>
          <p:cNvPr id="196613" name="Rectangle 5"/>
          <p:cNvSpPr>
            <a:spLocks noChangeArrowheads="1"/>
          </p:cNvSpPr>
          <p:nvPr/>
        </p:nvSpPr>
        <p:spPr bwMode="auto">
          <a:xfrm>
            <a:off x="1331913" y="1706563"/>
            <a:ext cx="7343775" cy="4473575"/>
          </a:xfrm>
          <a:prstGeom prst="rect">
            <a:avLst/>
          </a:prstGeom>
          <a:noFill/>
          <a:ln w="9525">
            <a:noFill/>
            <a:miter lim="800000"/>
            <a:headEnd/>
            <a:tailEnd/>
          </a:ln>
          <a:effectLst/>
        </p:spPr>
        <p:txBody>
          <a:bodyPr anchor="ctr">
            <a:spAutoFit/>
          </a:bodyPr>
          <a:lstStyle/>
          <a:p>
            <a:pPr>
              <a:lnSpc>
                <a:spcPct val="200000"/>
              </a:lnSpc>
              <a:tabLst>
                <a:tab pos="571500" algn="l"/>
                <a:tab pos="914400" algn="l"/>
              </a:tabLst>
            </a:pPr>
            <a:r>
              <a:rPr lang="es-EC" altLang="zh-CN" sz="2400">
                <a:ea typeface="宋体" charset="-122"/>
              </a:rPr>
              <a:t>Para el diseño de la base de datos se utilizará MS SQL Server 2000, en el diseño de la página web utilizaremos Macromedia Dreamweaver y Flash MX 2004 que permiten crear aplicaciones web dinámicas basadas en bases de datos, con tecnologías de servidor como ASP.</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p:txBody>
          <a:bodyPr/>
          <a:lstStyle/>
          <a:p>
            <a:pPr algn="ctr">
              <a:buFont typeface="Wingdings" pitchFamily="2" charset="2"/>
              <a:buNone/>
            </a:pPr>
            <a:endParaRPr lang="es-ES_tradnl" sz="4000"/>
          </a:p>
          <a:p>
            <a:pPr algn="ctr">
              <a:buFont typeface="Wingdings" pitchFamily="2" charset="2"/>
              <a:buNone/>
            </a:pPr>
            <a:r>
              <a:rPr lang="es-ES_tradnl" sz="4000" b="1"/>
              <a:t>Presentación del Sistema  de Información Médico</a:t>
            </a:r>
          </a:p>
          <a:p>
            <a:pPr algn="ctr">
              <a:buFont typeface="Wingdings" pitchFamily="2" charset="2"/>
              <a:buNone/>
            </a:pPr>
            <a:r>
              <a:rPr lang="es-ES_tradnl" sz="4000" b="1"/>
              <a:t>MICOSYS</a:t>
            </a:r>
            <a:endParaRPr lang="es-ES" sz="4000" b="1"/>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s-ES" b="1"/>
              <a:t>CONCLUSIONES</a:t>
            </a:r>
          </a:p>
        </p:txBody>
      </p:sp>
      <p:sp>
        <p:nvSpPr>
          <p:cNvPr id="197638" name="Rectangle 6"/>
          <p:cNvSpPr>
            <a:spLocks noChangeArrowheads="1"/>
          </p:cNvSpPr>
          <p:nvPr/>
        </p:nvSpPr>
        <p:spPr bwMode="auto">
          <a:xfrm>
            <a:off x="827088" y="1412875"/>
            <a:ext cx="7775575" cy="4918075"/>
          </a:xfrm>
          <a:prstGeom prst="rect">
            <a:avLst/>
          </a:prstGeom>
          <a:noFill/>
          <a:ln w="9525">
            <a:noFill/>
            <a:miter lim="800000"/>
            <a:headEnd/>
            <a:tailEnd/>
          </a:ln>
          <a:effectLst/>
        </p:spPr>
        <p:txBody>
          <a:bodyPr anchor="ctr">
            <a:spAutoFit/>
          </a:bodyPr>
          <a:lstStyle/>
          <a:p>
            <a:pPr algn="ctr">
              <a:lnSpc>
                <a:spcPct val="110000"/>
              </a:lnSpc>
            </a:pPr>
            <a:endParaRPr lang="es-ES"/>
          </a:p>
          <a:p>
            <a:pPr>
              <a:lnSpc>
                <a:spcPct val="110000"/>
              </a:lnSpc>
            </a:pPr>
            <a:r>
              <a:rPr lang="es-ES"/>
              <a:t>El sistema MICOSYS está en capacidad de informar a la ciudadanía sobre las enfermedades micológicas, formas de prevención y estudios de interés, además ofrece un servicio eficiente de ingreso y control de historias clínicas de cada uno de los pacientes, presentando estadísticas y gráficos de frecuencias en base a la información que se almacena en forma dinámica. </a:t>
            </a:r>
          </a:p>
          <a:p>
            <a:pPr>
              <a:lnSpc>
                <a:spcPct val="110000"/>
              </a:lnSpc>
            </a:pPr>
            <a:endParaRPr lang="es-ES"/>
          </a:p>
          <a:p>
            <a:pPr>
              <a:lnSpc>
                <a:spcPct val="110000"/>
              </a:lnSpc>
            </a:pPr>
            <a:r>
              <a:rPr lang="es-ES"/>
              <a:t>El análisis estadístico que realiza el Sistema de Información Médico MICOSYS en base a los datos personales y clínicos del paciente, es información relevante para el hospital ya que a través de este análisis se conoce de forma más directa a la población que acude a la institución médica que ha adquirido el sistema y las enfermedades más frecuentes que padecen los pacientes para así tomar decisiones más eficientes en calidad de salud.</a:t>
            </a:r>
          </a:p>
          <a:p>
            <a:pPr algn="ctr" eaLnBrk="0" hangingPunct="0">
              <a:lnSpc>
                <a:spcPct val="110000"/>
              </a:lnSpc>
            </a:pP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s-ES_tradnl"/>
              <a:t>La Micosis</a:t>
            </a:r>
            <a:endParaRPr lang="es-ES"/>
          </a:p>
        </p:txBody>
      </p:sp>
      <p:sp>
        <p:nvSpPr>
          <p:cNvPr id="131075" name="Rectangle 3"/>
          <p:cNvSpPr>
            <a:spLocks noGrp="1" noChangeArrowheads="1"/>
          </p:cNvSpPr>
          <p:nvPr>
            <p:ph type="body" idx="1"/>
          </p:nvPr>
        </p:nvSpPr>
        <p:spPr>
          <a:xfrm>
            <a:off x="838200" y="2362200"/>
            <a:ext cx="8305800" cy="3724275"/>
          </a:xfrm>
        </p:spPr>
        <p:txBody>
          <a:bodyPr/>
          <a:lstStyle/>
          <a:p>
            <a:r>
              <a:rPr lang="es-ES"/>
              <a:t>En el Ecuador que es un país tropical por excelencia, debido a que posee una región costanera baja, cálida y húmeda, constituye una fuente propicia para todas las </a:t>
            </a:r>
            <a:r>
              <a:rPr lang="es-ES" i="1"/>
              <a:t>micosis</a:t>
            </a:r>
            <a:r>
              <a:rPr lang="es-ES"/>
              <a:t> que son las afecciones o enfermedades en el ser humano, producidas por hongos patógenos.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4" name="Rectangle 8"/>
          <p:cNvSpPr>
            <a:spLocks noChangeArrowheads="1"/>
          </p:cNvSpPr>
          <p:nvPr/>
        </p:nvSpPr>
        <p:spPr bwMode="auto">
          <a:xfrm>
            <a:off x="900113" y="276225"/>
            <a:ext cx="7993062" cy="6134100"/>
          </a:xfrm>
          <a:prstGeom prst="rect">
            <a:avLst/>
          </a:prstGeom>
          <a:solidFill>
            <a:schemeClr val="bg1"/>
          </a:solidFill>
          <a:ln w="9525">
            <a:noFill/>
            <a:miter lim="800000"/>
            <a:headEnd/>
            <a:tailEnd/>
          </a:ln>
          <a:effectLst/>
        </p:spPr>
        <p:txBody>
          <a:bodyPr anchor="ctr">
            <a:spAutoFit/>
          </a:bodyPr>
          <a:lstStyle/>
          <a:p>
            <a:pPr algn="ctr">
              <a:tabLst>
                <a:tab pos="457200" algn="l"/>
              </a:tabLst>
            </a:pPr>
            <a:endParaRPr lang="es-ES"/>
          </a:p>
          <a:p>
            <a:pPr>
              <a:tabLst>
                <a:tab pos="457200" algn="l"/>
              </a:tabLst>
            </a:pPr>
            <a:r>
              <a:rPr lang="es-ES"/>
              <a:t>El  costo   total  del  Sistema  de  Información  Médico  MICOSYS  es   de    $ 13.839,00, el mismo que puede variar según la infraestructura tecnológica que tenga la institución médica que adquiera el producto.</a:t>
            </a:r>
          </a:p>
          <a:p>
            <a:pPr>
              <a:tabLst>
                <a:tab pos="457200" algn="l"/>
              </a:tabLst>
            </a:pPr>
            <a:endParaRPr lang="es-ES"/>
          </a:p>
          <a:p>
            <a:pPr>
              <a:tabLst>
                <a:tab pos="457200" algn="l"/>
              </a:tabLst>
            </a:pPr>
            <a:r>
              <a:rPr lang="es-ES"/>
              <a:t>La falta de infocultura entre los profesionales de la salud, es una de las principales amenazas del sistema médico MICOSYS. Puesto que no confían en los beneficios y utilidades de los sistemas de información. Salvo ciertos profesionales que han logrado desarrollar la infocultura suficiente para aprovechar dichos beneficios de los sistemas de información en general. </a:t>
            </a:r>
          </a:p>
          <a:p>
            <a:pPr>
              <a:tabLst>
                <a:tab pos="457200" algn="l"/>
              </a:tabLst>
            </a:pPr>
            <a:endParaRPr lang="es-ES"/>
          </a:p>
          <a:p>
            <a:pPr>
              <a:tabLst>
                <a:tab pos="457200" algn="l"/>
              </a:tabLst>
            </a:pPr>
            <a:r>
              <a:rPr lang="es-ES"/>
              <a:t>La automatización, control y análisis de los datos obtenidos o creados por el médico clínico aumenta la capacidad asistencial, docente, investigadora y de gestión en el Servicio de Micología, estableciendo así la base para el intercambio de datos clínicos entre los profesionales de la salud. </a:t>
            </a:r>
          </a:p>
          <a:p>
            <a:pPr>
              <a:tabLst>
                <a:tab pos="457200" algn="l"/>
              </a:tabLst>
            </a:pPr>
            <a:endParaRPr lang="es-ES"/>
          </a:p>
          <a:p>
            <a:pPr>
              <a:tabLst>
                <a:tab pos="457200" algn="l"/>
              </a:tabLst>
            </a:pPr>
            <a:r>
              <a:rPr lang="es-ES"/>
              <a:t>Se concluye que el sistema de información MICOSYS lleva un registro de datos personales y clínicos de pacientes en el área de micología, y que es necesario que se realicen otros sistemas de información médicos en otras áreas epidemiológicas, con el fin incrementar la calidad de vida de toda la comunidad ecuatoriana, y de aquellas comunidades donde sea posible llegar a través de Internet.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s-ES" b="1"/>
              <a:t>RECOMENDACIONES</a:t>
            </a:r>
          </a:p>
        </p:txBody>
      </p:sp>
      <p:sp>
        <p:nvSpPr>
          <p:cNvPr id="200710" name="Rectangle 6"/>
          <p:cNvSpPr>
            <a:spLocks noChangeArrowheads="1"/>
          </p:cNvSpPr>
          <p:nvPr/>
        </p:nvSpPr>
        <p:spPr bwMode="auto">
          <a:xfrm>
            <a:off x="1042988" y="1517650"/>
            <a:ext cx="7632700" cy="4781550"/>
          </a:xfrm>
          <a:prstGeom prst="rect">
            <a:avLst/>
          </a:prstGeom>
          <a:noFill/>
          <a:ln w="9525">
            <a:noFill/>
            <a:miter lim="800000"/>
            <a:headEnd/>
            <a:tailEnd/>
          </a:ln>
          <a:effectLst/>
        </p:spPr>
        <p:txBody>
          <a:bodyPr anchor="ctr">
            <a:spAutoFit/>
          </a:bodyPr>
          <a:lstStyle/>
          <a:p>
            <a:pPr algn="ctr">
              <a:lnSpc>
                <a:spcPct val="110000"/>
              </a:lnSpc>
            </a:pPr>
            <a:endParaRPr lang="es-ES" sz="2000"/>
          </a:p>
          <a:p>
            <a:pPr>
              <a:lnSpc>
                <a:spcPct val="110000"/>
              </a:lnSpc>
            </a:pPr>
            <a:r>
              <a:rPr lang="es-ES" sz="2000"/>
              <a:t>Desarrollar con estudios estadísticos de calidad a nivel de todas las instituciones médicas, con el fin de mejorar la información y lograr así tomar decisiones acertadas en lo referente a la salud.</a:t>
            </a:r>
          </a:p>
          <a:p>
            <a:pPr algn="ctr">
              <a:lnSpc>
                <a:spcPct val="110000"/>
              </a:lnSpc>
            </a:pPr>
            <a:endParaRPr lang="es-ES" sz="2000"/>
          </a:p>
          <a:p>
            <a:pPr>
              <a:lnSpc>
                <a:spcPct val="110000"/>
              </a:lnSpc>
            </a:pPr>
            <a:r>
              <a:rPr lang="es-ES" sz="2000"/>
              <a:t>Se recomienda a las gobernaciones de cada provincia, realizar campañas constantes de capacitación para que la sociedad en general conozca y afiance los conocimientos adquiridos en salud, importancia de la información, e informática en general. Al realizar esto, el país gana una sociedad con una mayor infocultura en general, de esta manera los sistemas de información contarían con una mejor y mayor aceptación en todos los ámbitos de la sociedad, en especial en lo referente a la salud.</a:t>
            </a:r>
          </a:p>
          <a:p>
            <a:pPr algn="ctr" eaLnBrk="0" hangingPunct="0">
              <a:lnSpc>
                <a:spcPct val="110000"/>
              </a:lnSpc>
            </a:pPr>
            <a:endParaRPr lang="es-ES" sz="20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4" name="Rectangle 6"/>
          <p:cNvSpPr>
            <a:spLocks noChangeArrowheads="1"/>
          </p:cNvSpPr>
          <p:nvPr/>
        </p:nvSpPr>
        <p:spPr bwMode="auto">
          <a:xfrm>
            <a:off x="827088" y="404813"/>
            <a:ext cx="7993062" cy="2492375"/>
          </a:xfrm>
          <a:prstGeom prst="rect">
            <a:avLst/>
          </a:prstGeom>
          <a:solidFill>
            <a:schemeClr val="bg1"/>
          </a:solidFill>
          <a:ln w="9525">
            <a:noFill/>
            <a:miter lim="800000"/>
            <a:headEnd/>
            <a:tailEnd/>
          </a:ln>
          <a:effectLst/>
        </p:spPr>
        <p:txBody>
          <a:bodyPr>
            <a:spAutoFit/>
          </a:bodyPr>
          <a:lstStyle/>
          <a:p>
            <a:pPr>
              <a:lnSpc>
                <a:spcPct val="125000"/>
              </a:lnSpc>
            </a:pPr>
            <a:r>
              <a:rPr lang="es-ES"/>
              <a:t>También se recomienda a todas las instituciones médicas, invertir en infraestructura tecnológica, capacitación del personal médico en estadísticas y en sistemas de información, con el fin de establecer verdaderas bases de datos robustas que ayuden a  realizar estudios estadísticos más confiables, intercambio de información estadística entre instituciones médicas, e incluso se podría llegar a concebir la idea de unificar los estudios estadísticos a nivel nacional, mejorando las decisiones de salud en base a dichos estudios.</a:t>
            </a:r>
          </a:p>
        </p:txBody>
      </p:sp>
      <p:sp>
        <p:nvSpPr>
          <p:cNvPr id="201735" name="Rectangle 7"/>
          <p:cNvSpPr>
            <a:spLocks noChangeArrowheads="1"/>
          </p:cNvSpPr>
          <p:nvPr/>
        </p:nvSpPr>
        <p:spPr bwMode="auto">
          <a:xfrm>
            <a:off x="684213" y="2997200"/>
            <a:ext cx="8208962" cy="3214688"/>
          </a:xfrm>
          <a:prstGeom prst="rect">
            <a:avLst/>
          </a:prstGeom>
          <a:noFill/>
          <a:ln w="9525">
            <a:noFill/>
            <a:miter lim="800000"/>
            <a:headEnd/>
            <a:tailEnd/>
          </a:ln>
          <a:effectLst/>
        </p:spPr>
        <p:txBody>
          <a:bodyPr anchor="ctr">
            <a:spAutoFit/>
          </a:bodyPr>
          <a:lstStyle/>
          <a:p>
            <a:pPr algn="ctr">
              <a:lnSpc>
                <a:spcPct val="115000"/>
              </a:lnSpc>
            </a:pPr>
            <a:endParaRPr lang="es-ES"/>
          </a:p>
          <a:p>
            <a:pPr>
              <a:lnSpc>
                <a:spcPct val="115000"/>
              </a:lnSpc>
            </a:pPr>
            <a:r>
              <a:rPr lang="es-ES" sz="2000"/>
              <a:t>Sería conveniente que todos los hospitales públicos y clínicas privadas  utilicen una misma codificación de enfermedades con el fin de estandarizar el registro de historias clínicas de los pacientes y generar una comunicación entre ellos, además de facilitar la implementación en un futuro de un sistema médico a nivel nacional.  Esa codificación podría ser la “codificación internacional de la Organización Panamericana de la Salud (OPS)”.</a:t>
            </a:r>
          </a:p>
          <a:p>
            <a:pPr algn="ctr" eaLnBrk="0" hangingPunct="0">
              <a:lnSpc>
                <a:spcPct val="115000"/>
              </a:lnSpc>
            </a:pPr>
            <a:endParaRPr lang="es-ES" sz="20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8" name="Rectangle 6"/>
          <p:cNvSpPr>
            <a:spLocks noChangeArrowheads="1"/>
          </p:cNvSpPr>
          <p:nvPr/>
        </p:nvSpPr>
        <p:spPr bwMode="auto">
          <a:xfrm>
            <a:off x="684213" y="379413"/>
            <a:ext cx="8135937" cy="5807075"/>
          </a:xfrm>
          <a:prstGeom prst="rect">
            <a:avLst/>
          </a:prstGeom>
          <a:solidFill>
            <a:schemeClr val="bg1"/>
          </a:solidFill>
          <a:ln w="9525">
            <a:noFill/>
            <a:miter lim="800000"/>
            <a:headEnd/>
            <a:tailEnd/>
          </a:ln>
          <a:effectLst/>
        </p:spPr>
        <p:txBody>
          <a:bodyPr anchor="ctr">
            <a:spAutoFit/>
          </a:bodyPr>
          <a:lstStyle/>
          <a:p>
            <a:pPr algn="ctr">
              <a:lnSpc>
                <a:spcPct val="125000"/>
              </a:lnSpc>
            </a:pPr>
            <a:endParaRPr lang="es-ES" sz="2000"/>
          </a:p>
          <a:p>
            <a:pPr>
              <a:lnSpc>
                <a:spcPct val="125000"/>
              </a:lnSpc>
            </a:pPr>
            <a:r>
              <a:rPr lang="es-ES" sz="2000"/>
              <a:t>En el desarrollo del Sistema MICOSYS se utilizó el servidor Web Internet Information Server (IIS) que viene con el paquete de Windows XP Profesional. Se recomienda utilizar el servidor Web Apache, ya que se lograría con esto disminuir el costo total en que incurre el desarrollo del Sistema debido a que el servidor Apache tiene licencia gratuita proporcionando además una mayor seguridad al sistema y facilitando así la adquisición de este sistema en los hospitales.</a:t>
            </a:r>
          </a:p>
          <a:p>
            <a:pPr>
              <a:lnSpc>
                <a:spcPct val="125000"/>
              </a:lnSpc>
            </a:pPr>
            <a:endParaRPr lang="es-ES" sz="2000"/>
          </a:p>
          <a:p>
            <a:pPr>
              <a:lnSpc>
                <a:spcPct val="125000"/>
              </a:lnSpc>
            </a:pPr>
            <a:r>
              <a:rPr lang="es-ES" sz="2000"/>
              <a:t>Se recomienda  a las autoridades del Instituto de Ciencias Matemáticas de la ESPOL, incentivar y dar el soporte a los sistemas de información médicos que han sido elaborados por estudiantes del ICM previo a la obtención de su título, con esto ganarían las instituciones médicas, y lo más importante, todas las personas que requieran mejorar sus condiciones de vida.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p:txBody>
          <a:bodyPr/>
          <a:lstStyle/>
          <a:p>
            <a:pPr algn="ctr">
              <a:buFont typeface="Wingdings" pitchFamily="2" charset="2"/>
              <a:buNone/>
            </a:pPr>
            <a:endParaRPr lang="es-ES_tradnl" sz="4000" b="1"/>
          </a:p>
          <a:p>
            <a:pPr algn="ctr">
              <a:buFont typeface="Wingdings" pitchFamily="2" charset="2"/>
              <a:buNone/>
            </a:pPr>
            <a:r>
              <a:rPr lang="es-ES_tradnl" sz="4800" b="1"/>
              <a:t>MUCHAS  GRACIAS </a:t>
            </a:r>
            <a:endParaRPr lang="es-ES" sz="4800" b="1"/>
          </a:p>
        </p:txBody>
      </p:sp>
      <p:pic>
        <p:nvPicPr>
          <p:cNvPr id="203781" name="Picture 5" descr="micol dibujo"/>
          <p:cNvPicPr>
            <a:picLocks noChangeAspect="1" noChangeArrowheads="1"/>
          </p:cNvPicPr>
          <p:nvPr/>
        </p:nvPicPr>
        <p:blipFill>
          <a:blip r:embed="rId2"/>
          <a:srcRect/>
          <a:stretch>
            <a:fillRect/>
          </a:stretch>
        </p:blipFill>
        <p:spPr bwMode="auto">
          <a:xfrm>
            <a:off x="4067175" y="4149725"/>
            <a:ext cx="942975" cy="876300"/>
          </a:xfrm>
          <a:prstGeom prst="rect">
            <a:avLst/>
          </a:prstGeom>
          <a:noFill/>
        </p:spPr>
      </p:pic>
      <p:sp>
        <p:nvSpPr>
          <p:cNvPr id="203782" name="Text Box 6"/>
          <p:cNvSpPr txBox="1">
            <a:spLocks noChangeArrowheads="1"/>
          </p:cNvSpPr>
          <p:nvPr/>
        </p:nvSpPr>
        <p:spPr bwMode="auto">
          <a:xfrm>
            <a:off x="5651500" y="6165850"/>
            <a:ext cx="3168650" cy="366713"/>
          </a:xfrm>
          <a:prstGeom prst="rect">
            <a:avLst/>
          </a:prstGeom>
          <a:noFill/>
          <a:ln w="9525">
            <a:noFill/>
            <a:miter lim="800000"/>
            <a:headEnd/>
            <a:tailEnd/>
          </a:ln>
          <a:effectLst/>
        </p:spPr>
        <p:txBody>
          <a:bodyPr>
            <a:spAutoFit/>
          </a:bodyPr>
          <a:lstStyle/>
          <a:p>
            <a:pPr>
              <a:spcBef>
                <a:spcPct val="50000"/>
              </a:spcBef>
            </a:pPr>
            <a:r>
              <a:rPr lang="es-EC"/>
              <a:t>Alex Leopoldo Luque Letechi</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endParaRPr lang="en-US"/>
          </a:p>
        </p:txBody>
      </p:sp>
      <p:sp>
        <p:nvSpPr>
          <p:cNvPr id="145411" name="Rectangle 3"/>
          <p:cNvSpPr>
            <a:spLocks noGrp="1" noChangeArrowheads="1"/>
          </p:cNvSpPr>
          <p:nvPr>
            <p:ph type="body" idx="1"/>
          </p:nvPr>
        </p:nvSpPr>
        <p:spPr/>
        <p:txBody>
          <a:bodyPr/>
          <a:lstStyle/>
          <a:p>
            <a:r>
              <a:rPr lang="es-ES"/>
              <a:t>Aquellos hongos que causan Micosis, les interesa para reproducirse, un ambiente húmedo y cálido. La temperatura alta y la humedad, que están presentes en la ciudad de Guayaquil, durante el invierno, son ideales.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s-EC"/>
              <a:t>Grupos de Riesgo</a:t>
            </a:r>
            <a:endParaRPr lang="es-ES"/>
          </a:p>
        </p:txBody>
      </p:sp>
      <p:sp>
        <p:nvSpPr>
          <p:cNvPr id="132100" name="Rectangle 4"/>
          <p:cNvSpPr>
            <a:spLocks noGrp="1" noChangeArrowheads="1"/>
          </p:cNvSpPr>
          <p:nvPr>
            <p:ph type="body" idx="1"/>
          </p:nvPr>
        </p:nvSpPr>
        <p:spPr>
          <a:noFill/>
          <a:ln/>
        </p:spPr>
        <p:txBody>
          <a:bodyPr/>
          <a:lstStyle/>
          <a:p>
            <a:r>
              <a:rPr lang="es-EC"/>
              <a:t>Personas que por su trabajo pasan con un calzado cerrado todo el día, lo cual produce un incremento de la transpiración. No olvidemos que la fibra sintéticas de las medias y la ropa interior favorece el crecimiento de los mismos.</a:t>
            </a:r>
          </a:p>
          <a:p>
            <a:r>
              <a:rPr lang="es-EC"/>
              <a:t>Personas, que deben mantener permanentemente sus manos en el agua.</a:t>
            </a:r>
          </a:p>
          <a:p>
            <a:r>
              <a:rPr lang="es-EC"/>
              <a:t>Personas de edad avanzada.</a:t>
            </a: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en-US"/>
          </a:p>
        </p:txBody>
      </p:sp>
      <p:sp>
        <p:nvSpPr>
          <p:cNvPr id="134147" name="Rectangle 3"/>
          <p:cNvSpPr>
            <a:spLocks noGrp="1" noChangeArrowheads="1"/>
          </p:cNvSpPr>
          <p:nvPr>
            <p:ph type="body" idx="1"/>
          </p:nvPr>
        </p:nvSpPr>
        <p:spPr/>
        <p:txBody>
          <a:bodyPr/>
          <a:lstStyle/>
          <a:p>
            <a:r>
              <a:rPr lang="es-ES"/>
              <a:t>La fuente de contaminación, puede provenir de otro ser humano, de animales como gatos, perros, conejos, entre otros, o pueden estar en la tierra. Los hongos pueden estar meses en ambientes no propicios para su vida, hasta que encuentran un lugar donde puedan desarrollarse.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p:txBody>
          <a:bodyPr/>
          <a:lstStyle/>
          <a:p>
            <a:r>
              <a:rPr lang="es-ES_tradnl"/>
              <a:t>Análisis Estadístico</a:t>
            </a:r>
            <a:endParaRPr lang="es-ES"/>
          </a:p>
        </p:txBody>
      </p:sp>
      <p:pic>
        <p:nvPicPr>
          <p:cNvPr id="169990" name="Picture 6"/>
          <p:cNvPicPr>
            <a:picLocks noChangeAspect="1" noChangeArrowheads="1"/>
          </p:cNvPicPr>
          <p:nvPr/>
        </p:nvPicPr>
        <p:blipFill>
          <a:blip r:embed="rId2"/>
          <a:srcRect b="3583"/>
          <a:stretch>
            <a:fillRect/>
          </a:stretch>
        </p:blipFill>
        <p:spPr bwMode="auto">
          <a:xfrm>
            <a:off x="2484438" y="2133600"/>
            <a:ext cx="4010025" cy="3390900"/>
          </a:xfrm>
          <a:prstGeom prst="rect">
            <a:avLst/>
          </a:prstGeom>
          <a:noFill/>
          <a:ln w="57150" cmpd="thickThin">
            <a:solidFill>
              <a:schemeClr val="tx1"/>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1186</TotalTime>
  <Words>2887</Words>
  <Application>Microsoft Office PowerPoint</Application>
  <PresentationFormat>Presentación en pantalla (4:3)</PresentationFormat>
  <Paragraphs>161</Paragraphs>
  <Slides>54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54</vt:i4>
      </vt:variant>
    </vt:vector>
  </HeadingPairs>
  <TitlesOfParts>
    <vt:vector size="62" baseType="lpstr">
      <vt:lpstr>Arial</vt:lpstr>
      <vt:lpstr>Times New Roman</vt:lpstr>
      <vt:lpstr>Wingdings</vt:lpstr>
      <vt:lpstr>Century Gothic</vt:lpstr>
      <vt:lpstr>Verdana</vt:lpstr>
      <vt:lpstr>宋体</vt:lpstr>
      <vt:lpstr>Arial Unicode MS</vt:lpstr>
      <vt:lpstr>Capas</vt:lpstr>
      <vt:lpstr>Diseño y Elaboración de un Sistema de Información para el análisis estadístico de historias clínicas de pacientes con enfermedades Micológicas.  Caso: Un Hospital de la Ciudad de Guayaquil.</vt:lpstr>
      <vt:lpstr>TEMAS</vt:lpstr>
      <vt:lpstr>INTRODUCCIÓN</vt:lpstr>
      <vt:lpstr>Área de Micología</vt:lpstr>
      <vt:lpstr>La Micosis</vt:lpstr>
      <vt:lpstr>Diapositiva 6</vt:lpstr>
      <vt:lpstr>Grupos de Riesgo</vt:lpstr>
      <vt:lpstr>Diapositiva 8</vt:lpstr>
      <vt:lpstr>Análisis Estadístico</vt:lpstr>
      <vt:lpstr>Población Objetivo e Investigada</vt:lpstr>
      <vt:lpstr>Determinación de Variables </vt:lpstr>
      <vt:lpstr>Codificación de Variables</vt:lpstr>
      <vt:lpstr>Diapositiva 13</vt:lpstr>
      <vt:lpstr>Análisis Univariado</vt:lpstr>
      <vt:lpstr>Variable Género</vt:lpstr>
      <vt:lpstr>Variable Edad</vt:lpstr>
      <vt:lpstr>Variable Motivo de Consulta</vt:lpstr>
      <vt:lpstr>Variable Estado Nutricional</vt:lpstr>
      <vt:lpstr>Variable Diagnóstico</vt:lpstr>
      <vt:lpstr>Diapositiva 20</vt:lpstr>
      <vt:lpstr>Variable Destino del Paciente</vt:lpstr>
      <vt:lpstr>Análisis Bivariado</vt:lpstr>
      <vt:lpstr>Género vs. Motivo de Consulta</vt:lpstr>
      <vt:lpstr>Género vs. Diagnóstico</vt:lpstr>
      <vt:lpstr>Diapositiva 25</vt:lpstr>
      <vt:lpstr>Género vs. Estado Nutricional</vt:lpstr>
      <vt:lpstr>Administración del Sistema de Información.  </vt:lpstr>
      <vt:lpstr>Objetivos del  Sistema  </vt:lpstr>
      <vt:lpstr>Diapositiva 29</vt:lpstr>
      <vt:lpstr>Producto</vt:lpstr>
      <vt:lpstr>Visión</vt:lpstr>
      <vt:lpstr>Misión</vt:lpstr>
      <vt:lpstr>Alcance </vt:lpstr>
      <vt:lpstr>Cadena de Valores</vt:lpstr>
      <vt:lpstr>Sistema de Valores</vt:lpstr>
      <vt:lpstr>Metodología y Usuarios</vt:lpstr>
      <vt:lpstr>Diapositiva 37</vt:lpstr>
      <vt:lpstr>Análisis  F.O.D.A. </vt:lpstr>
      <vt:lpstr>Diapositiva 39</vt:lpstr>
      <vt:lpstr>Esquema de MICOSYS</vt:lpstr>
      <vt:lpstr>Estimación de costos de MICOSYS</vt:lpstr>
      <vt:lpstr>Recursos Tecnológicos</vt:lpstr>
      <vt:lpstr>Diapositiva 43</vt:lpstr>
      <vt:lpstr>Recurso Humano</vt:lpstr>
      <vt:lpstr>Gastos Operacionales</vt:lpstr>
      <vt:lpstr>Resumen de Costos </vt:lpstr>
      <vt:lpstr>Tecnologías a emplearse en MICOSYS </vt:lpstr>
      <vt:lpstr>Diapositiva 48</vt:lpstr>
      <vt:lpstr>CONCLUSIONES</vt:lpstr>
      <vt:lpstr>Diapositiva 50</vt:lpstr>
      <vt:lpstr>RECOMENDACIONES</vt:lpstr>
      <vt:lpstr>Diapositiva 52</vt:lpstr>
      <vt:lpstr>Diapositiva 53</vt:lpstr>
      <vt:lpstr>Diapositiva 54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y Elaboración de un Sistema de Información para el análisis estadístico de historias clínicas de pacientes con enfermedades cardiológicas. Caso: Ciudad de Guayaquil</dc:title>
  <dc:creator>Jose Luis González Rugel</dc:creator>
  <cp:lastModifiedBy>ehernand</cp:lastModifiedBy>
  <cp:revision>83</cp:revision>
  <dcterms:created xsi:type="dcterms:W3CDTF">2005-06-21T06:13:37Z</dcterms:created>
  <dcterms:modified xsi:type="dcterms:W3CDTF">2010-09-24T17:20:19Z</dcterms:modified>
</cp:coreProperties>
</file>