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70" r:id="rId25"/>
    <p:sldId id="269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7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[tabulacion.xlsx]Hoja1!$A$73:$A$74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[tabulacion.xlsx]Hoja1!$B$73:$B$74</c:f>
              <c:numCache>
                <c:formatCode>General</c:formatCode>
                <c:ptCount val="2"/>
                <c:pt idx="0">
                  <c:v>280</c:v>
                </c:pt>
                <c:pt idx="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464545981377446"/>
          <c:y val="0.11003795573940189"/>
          <c:w val="0.43727348612916883"/>
          <c:h val="0.792889066746158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23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[tabulacion.xlsx]Hoja1!$A$291:$A$292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[tabulacion.xlsx]Hoja1!$B$291:$B$292</c:f>
              <c:numCache>
                <c:formatCode>General</c:formatCode>
                <c:ptCount val="2"/>
                <c:pt idx="0">
                  <c:v>379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1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BBF6-4107-4955-948E-5E208F36AF6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23A7965-D6A4-4C28-8E6D-D15CE092F1F5}">
      <dgm:prSet phldrT="[Texto]" custT="1"/>
      <dgm:spPr/>
      <dgm:t>
        <a:bodyPr/>
        <a:lstStyle/>
        <a:p>
          <a:r>
            <a:rPr lang="es-MX" sz="36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rPr>
            <a:t>Arazá</a:t>
          </a:r>
          <a:endParaRPr lang="es-MX" sz="3600" b="1" dirty="0"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+mj-lt"/>
          </a:endParaRPr>
        </a:p>
      </dgm:t>
    </dgm:pt>
    <dgm:pt modelId="{BB9E3FA3-7832-48CD-838A-67E09F0EE22B}" type="parTrans" cxnId="{59597F29-C860-4688-B92C-8E95D08B498F}">
      <dgm:prSet/>
      <dgm:spPr/>
      <dgm:t>
        <a:bodyPr/>
        <a:lstStyle/>
        <a:p>
          <a:endParaRPr lang="es-MX"/>
        </a:p>
      </dgm:t>
    </dgm:pt>
    <dgm:pt modelId="{CB4389B1-DF01-4C2B-A652-9466A5A81ADC}" type="sibTrans" cxnId="{59597F29-C860-4688-B92C-8E95D08B498F}">
      <dgm:prSet/>
      <dgm:spPr/>
      <dgm:t>
        <a:bodyPr/>
        <a:lstStyle/>
        <a:p>
          <a:endParaRPr lang="es-MX"/>
        </a:p>
      </dgm:t>
    </dgm:pt>
    <dgm:pt modelId="{52985CA4-A3DA-43E2-A8F7-272B96339238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rPr>
            <a:t>Fortalezas</a:t>
          </a:r>
          <a:endParaRPr lang="es-MX" sz="1600" b="1" dirty="0"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+mj-lt"/>
          </a:endParaRPr>
        </a:p>
      </dgm:t>
    </dgm:pt>
    <dgm:pt modelId="{D168FC7B-1296-435E-9363-92AB831CE7E3}" type="parTrans" cxnId="{8B08126E-D466-406E-9063-49EF1CCD5350}">
      <dgm:prSet/>
      <dgm:spPr/>
      <dgm:t>
        <a:bodyPr/>
        <a:lstStyle/>
        <a:p>
          <a:endParaRPr lang="es-MX"/>
        </a:p>
      </dgm:t>
    </dgm:pt>
    <dgm:pt modelId="{ED0A66CF-C8A1-413E-BD28-9BF14BAEADDF}" type="sibTrans" cxnId="{8B08126E-D466-406E-9063-49EF1CCD5350}">
      <dgm:prSet/>
      <dgm:spPr/>
      <dgm:t>
        <a:bodyPr/>
        <a:lstStyle/>
        <a:p>
          <a:endParaRPr lang="es-MX"/>
        </a:p>
      </dgm:t>
    </dgm:pt>
    <dgm:pt modelId="{4717D731-04BC-42E9-B4C1-DB82CCAB2A9D}">
      <dgm:prSet phldrT="[Texto]" custT="1"/>
      <dgm:spPr/>
      <dgm:t>
        <a:bodyPr/>
        <a:lstStyle/>
        <a:p>
          <a:r>
            <a:rPr lang="es-MX" sz="14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rPr>
            <a:t>Oportunidades</a:t>
          </a:r>
          <a:endParaRPr lang="es-MX" sz="1400" b="1" dirty="0"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+mj-lt"/>
          </a:endParaRPr>
        </a:p>
      </dgm:t>
    </dgm:pt>
    <dgm:pt modelId="{3E246718-DEA5-4C37-ABBD-0F62469E7CC7}" type="parTrans" cxnId="{D15E7241-7D81-47AE-A365-2F8C2B33E12D}">
      <dgm:prSet/>
      <dgm:spPr/>
      <dgm:t>
        <a:bodyPr/>
        <a:lstStyle/>
        <a:p>
          <a:endParaRPr lang="es-MX"/>
        </a:p>
      </dgm:t>
    </dgm:pt>
    <dgm:pt modelId="{45111EB3-3A66-4582-BC4A-D3048238A64E}" type="sibTrans" cxnId="{D15E7241-7D81-47AE-A365-2F8C2B33E12D}">
      <dgm:prSet/>
      <dgm:spPr/>
      <dgm:t>
        <a:bodyPr/>
        <a:lstStyle/>
        <a:p>
          <a:endParaRPr lang="es-MX"/>
        </a:p>
      </dgm:t>
    </dgm:pt>
    <dgm:pt modelId="{265D2E06-93FB-457B-BDAC-3EAC02110ADA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rPr>
            <a:t>Debilidades</a:t>
          </a:r>
          <a:endParaRPr lang="es-MX" sz="1600" b="1" dirty="0"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+mj-lt"/>
          </a:endParaRPr>
        </a:p>
      </dgm:t>
    </dgm:pt>
    <dgm:pt modelId="{132A7474-EEC1-481D-82DD-9708514F2495}" type="parTrans" cxnId="{DE99E45A-2027-45CD-BD33-EE3C8AB1269A}">
      <dgm:prSet/>
      <dgm:spPr/>
      <dgm:t>
        <a:bodyPr/>
        <a:lstStyle/>
        <a:p>
          <a:endParaRPr lang="es-MX"/>
        </a:p>
      </dgm:t>
    </dgm:pt>
    <dgm:pt modelId="{7E9702AF-05DF-4F9B-A826-906FCC56697F}" type="sibTrans" cxnId="{DE99E45A-2027-45CD-BD33-EE3C8AB1269A}">
      <dgm:prSet/>
      <dgm:spPr/>
      <dgm:t>
        <a:bodyPr/>
        <a:lstStyle/>
        <a:p>
          <a:endParaRPr lang="es-MX"/>
        </a:p>
      </dgm:t>
    </dgm:pt>
    <dgm:pt modelId="{1ABA4AA4-450B-490E-90F1-BC9F091C2BAD}">
      <dgm:prSet phldrT="[Texto]" custT="1"/>
      <dgm:spPr/>
      <dgm:t>
        <a:bodyPr/>
        <a:lstStyle/>
        <a:p>
          <a:r>
            <a:rPr lang="es-MX" sz="1800" b="1" dirty="0" smtClean="0">
              <a:effectLst/>
              <a:latin typeface="+mj-lt"/>
            </a:rPr>
            <a:t>Amenazas</a:t>
          </a:r>
          <a:endParaRPr lang="es-MX" sz="1800" b="1" dirty="0">
            <a:effectLst/>
            <a:latin typeface="+mj-lt"/>
          </a:endParaRPr>
        </a:p>
      </dgm:t>
    </dgm:pt>
    <dgm:pt modelId="{D2639253-CCBD-4333-8DA0-4C7224B227B6}" type="parTrans" cxnId="{3323E0C3-B315-428B-9537-0D2F3D6E1383}">
      <dgm:prSet/>
      <dgm:spPr/>
      <dgm:t>
        <a:bodyPr/>
        <a:lstStyle/>
        <a:p>
          <a:endParaRPr lang="es-MX"/>
        </a:p>
      </dgm:t>
    </dgm:pt>
    <dgm:pt modelId="{839D130E-9F72-4680-B02C-F40584D25E31}" type="sibTrans" cxnId="{3323E0C3-B315-428B-9537-0D2F3D6E1383}">
      <dgm:prSet/>
      <dgm:spPr/>
      <dgm:t>
        <a:bodyPr/>
        <a:lstStyle/>
        <a:p>
          <a:endParaRPr lang="es-MX"/>
        </a:p>
      </dgm:t>
    </dgm:pt>
    <dgm:pt modelId="{6556637B-3331-48BC-8D6B-2B24AD224A96}" type="pres">
      <dgm:prSet presAssocID="{96F7BBF6-4107-4955-948E-5E208F36AF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E65A0F5-8FA9-43A8-BA81-D54F43EF3BD1}" type="pres">
      <dgm:prSet presAssocID="{223A7965-D6A4-4C28-8E6D-D15CE092F1F5}" presName="centerShape" presStyleLbl="node0" presStyleIdx="0" presStyleCnt="1" custScaleX="149473" custScaleY="109843"/>
      <dgm:spPr/>
      <dgm:t>
        <a:bodyPr/>
        <a:lstStyle/>
        <a:p>
          <a:endParaRPr lang="es-MX"/>
        </a:p>
      </dgm:t>
    </dgm:pt>
    <dgm:pt modelId="{A5CA572D-3DEB-4A18-AFED-731E3FF9045A}" type="pres">
      <dgm:prSet presAssocID="{52985CA4-A3DA-43E2-A8F7-272B96339238}" presName="node" presStyleLbl="node1" presStyleIdx="0" presStyleCnt="4" custScaleX="1878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E2A03A-6A4E-49DF-88BD-C6023F36E04C}" type="pres">
      <dgm:prSet presAssocID="{52985CA4-A3DA-43E2-A8F7-272B96339238}" presName="dummy" presStyleCnt="0"/>
      <dgm:spPr/>
    </dgm:pt>
    <dgm:pt modelId="{27AF92E3-2FA3-43DF-9F0D-1D454FDC3516}" type="pres">
      <dgm:prSet presAssocID="{ED0A66CF-C8A1-413E-BD28-9BF14BAEADDF}" presName="sibTrans" presStyleLbl="sibTrans2D1" presStyleIdx="0" presStyleCnt="4"/>
      <dgm:spPr/>
      <dgm:t>
        <a:bodyPr/>
        <a:lstStyle/>
        <a:p>
          <a:endParaRPr lang="es-MX"/>
        </a:p>
      </dgm:t>
    </dgm:pt>
    <dgm:pt modelId="{29B60DEB-4A68-483C-BC69-59E80F3A94D2}" type="pres">
      <dgm:prSet presAssocID="{4717D731-04BC-42E9-B4C1-DB82CCAB2A9D}" presName="node" presStyleLbl="node1" presStyleIdx="1" presStyleCnt="4" custScaleX="201461" custRadScaleRad="148182" custRadScaleInc="9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EFDB06-88E0-4029-8C96-AD556C1F6CBD}" type="pres">
      <dgm:prSet presAssocID="{4717D731-04BC-42E9-B4C1-DB82CCAB2A9D}" presName="dummy" presStyleCnt="0"/>
      <dgm:spPr/>
    </dgm:pt>
    <dgm:pt modelId="{F9776D8D-D4F8-4C37-B9C5-CED0B1C25C6C}" type="pres">
      <dgm:prSet presAssocID="{45111EB3-3A66-4582-BC4A-D3048238A64E}" presName="sibTrans" presStyleLbl="sibTrans2D1" presStyleIdx="1" presStyleCnt="4"/>
      <dgm:spPr/>
      <dgm:t>
        <a:bodyPr/>
        <a:lstStyle/>
        <a:p>
          <a:endParaRPr lang="es-MX"/>
        </a:p>
      </dgm:t>
    </dgm:pt>
    <dgm:pt modelId="{5B924A32-D83D-4DF7-AC3E-1A81306DBD6E}" type="pres">
      <dgm:prSet presAssocID="{265D2E06-93FB-457B-BDAC-3EAC02110ADA}" presName="node" presStyleLbl="node1" presStyleIdx="2" presStyleCnt="4" custScaleX="1878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5F0ED2-A0E0-4462-817F-657E3A951580}" type="pres">
      <dgm:prSet presAssocID="{265D2E06-93FB-457B-BDAC-3EAC02110ADA}" presName="dummy" presStyleCnt="0"/>
      <dgm:spPr/>
    </dgm:pt>
    <dgm:pt modelId="{8BC2433E-6D97-4896-877C-11A88130626D}" type="pres">
      <dgm:prSet presAssocID="{7E9702AF-05DF-4F9B-A826-906FCC56697F}" presName="sibTrans" presStyleLbl="sibTrans2D1" presStyleIdx="2" presStyleCnt="4"/>
      <dgm:spPr/>
      <dgm:t>
        <a:bodyPr/>
        <a:lstStyle/>
        <a:p>
          <a:endParaRPr lang="es-MX"/>
        </a:p>
      </dgm:t>
    </dgm:pt>
    <dgm:pt modelId="{13499581-0E94-46E2-94B4-FEC7535F74EB}" type="pres">
      <dgm:prSet presAssocID="{1ABA4AA4-450B-490E-90F1-BC9F091C2BAD}" presName="node" presStyleLbl="node1" presStyleIdx="3" presStyleCnt="4" custScaleX="185363" custScaleY="106365" custRadScaleRad="139010" custRadScaleInc="97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04E16B-8AD4-409F-AED3-0265665C755C}" type="pres">
      <dgm:prSet presAssocID="{1ABA4AA4-450B-490E-90F1-BC9F091C2BAD}" presName="dummy" presStyleCnt="0"/>
      <dgm:spPr/>
    </dgm:pt>
    <dgm:pt modelId="{A1E223C8-D8EC-4B69-B64B-64691F57A58C}" type="pres">
      <dgm:prSet presAssocID="{839D130E-9F72-4680-B02C-F40584D25E31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59597F29-C860-4688-B92C-8E95D08B498F}" srcId="{96F7BBF6-4107-4955-948E-5E208F36AF6D}" destId="{223A7965-D6A4-4C28-8E6D-D15CE092F1F5}" srcOrd="0" destOrd="0" parTransId="{BB9E3FA3-7832-48CD-838A-67E09F0EE22B}" sibTransId="{CB4389B1-DF01-4C2B-A652-9466A5A81ADC}"/>
    <dgm:cxn modelId="{90D22399-2C32-4091-AE19-81F754AB23A9}" type="presOf" srcId="{7E9702AF-05DF-4F9B-A826-906FCC56697F}" destId="{8BC2433E-6D97-4896-877C-11A88130626D}" srcOrd="0" destOrd="0" presId="urn:microsoft.com/office/officeart/2005/8/layout/radial6"/>
    <dgm:cxn modelId="{DE99E45A-2027-45CD-BD33-EE3C8AB1269A}" srcId="{223A7965-D6A4-4C28-8E6D-D15CE092F1F5}" destId="{265D2E06-93FB-457B-BDAC-3EAC02110ADA}" srcOrd="2" destOrd="0" parTransId="{132A7474-EEC1-481D-82DD-9708514F2495}" sibTransId="{7E9702AF-05DF-4F9B-A826-906FCC56697F}"/>
    <dgm:cxn modelId="{D5583E05-762C-4D1D-8525-23162A5145CB}" type="presOf" srcId="{52985CA4-A3DA-43E2-A8F7-272B96339238}" destId="{A5CA572D-3DEB-4A18-AFED-731E3FF9045A}" srcOrd="0" destOrd="0" presId="urn:microsoft.com/office/officeart/2005/8/layout/radial6"/>
    <dgm:cxn modelId="{EF380C71-0CED-42ED-8834-09E54FAA55F4}" type="presOf" srcId="{96F7BBF6-4107-4955-948E-5E208F36AF6D}" destId="{6556637B-3331-48BC-8D6B-2B24AD224A96}" srcOrd="0" destOrd="0" presId="urn:microsoft.com/office/officeart/2005/8/layout/radial6"/>
    <dgm:cxn modelId="{8B08126E-D466-406E-9063-49EF1CCD5350}" srcId="{223A7965-D6A4-4C28-8E6D-D15CE092F1F5}" destId="{52985CA4-A3DA-43E2-A8F7-272B96339238}" srcOrd="0" destOrd="0" parTransId="{D168FC7B-1296-435E-9363-92AB831CE7E3}" sibTransId="{ED0A66CF-C8A1-413E-BD28-9BF14BAEADDF}"/>
    <dgm:cxn modelId="{8A9386C0-4C1F-4019-B137-F409C3AB2E4E}" type="presOf" srcId="{1ABA4AA4-450B-490E-90F1-BC9F091C2BAD}" destId="{13499581-0E94-46E2-94B4-FEC7535F74EB}" srcOrd="0" destOrd="0" presId="urn:microsoft.com/office/officeart/2005/8/layout/radial6"/>
    <dgm:cxn modelId="{4952C4B7-A1D0-4F84-849C-D60234ADA098}" type="presOf" srcId="{45111EB3-3A66-4582-BC4A-D3048238A64E}" destId="{F9776D8D-D4F8-4C37-B9C5-CED0B1C25C6C}" srcOrd="0" destOrd="0" presId="urn:microsoft.com/office/officeart/2005/8/layout/radial6"/>
    <dgm:cxn modelId="{0D5650EB-EB23-4AF7-8CF2-55AA6C8BA063}" type="presOf" srcId="{ED0A66CF-C8A1-413E-BD28-9BF14BAEADDF}" destId="{27AF92E3-2FA3-43DF-9F0D-1D454FDC3516}" srcOrd="0" destOrd="0" presId="urn:microsoft.com/office/officeart/2005/8/layout/radial6"/>
    <dgm:cxn modelId="{C4A58E4D-730A-4706-87C0-64A822CF18BD}" type="presOf" srcId="{223A7965-D6A4-4C28-8E6D-D15CE092F1F5}" destId="{EE65A0F5-8FA9-43A8-BA81-D54F43EF3BD1}" srcOrd="0" destOrd="0" presId="urn:microsoft.com/office/officeart/2005/8/layout/radial6"/>
    <dgm:cxn modelId="{3323E0C3-B315-428B-9537-0D2F3D6E1383}" srcId="{223A7965-D6A4-4C28-8E6D-D15CE092F1F5}" destId="{1ABA4AA4-450B-490E-90F1-BC9F091C2BAD}" srcOrd="3" destOrd="0" parTransId="{D2639253-CCBD-4333-8DA0-4C7224B227B6}" sibTransId="{839D130E-9F72-4680-B02C-F40584D25E31}"/>
    <dgm:cxn modelId="{9EEC4853-38B6-407A-9DA6-0B90F7F55375}" type="presOf" srcId="{4717D731-04BC-42E9-B4C1-DB82CCAB2A9D}" destId="{29B60DEB-4A68-483C-BC69-59E80F3A94D2}" srcOrd="0" destOrd="0" presId="urn:microsoft.com/office/officeart/2005/8/layout/radial6"/>
    <dgm:cxn modelId="{D15E7241-7D81-47AE-A365-2F8C2B33E12D}" srcId="{223A7965-D6A4-4C28-8E6D-D15CE092F1F5}" destId="{4717D731-04BC-42E9-B4C1-DB82CCAB2A9D}" srcOrd="1" destOrd="0" parTransId="{3E246718-DEA5-4C37-ABBD-0F62469E7CC7}" sibTransId="{45111EB3-3A66-4582-BC4A-D3048238A64E}"/>
    <dgm:cxn modelId="{9DCEFBAA-B599-4CA4-AB50-47DB1AE5AA42}" type="presOf" srcId="{265D2E06-93FB-457B-BDAC-3EAC02110ADA}" destId="{5B924A32-D83D-4DF7-AC3E-1A81306DBD6E}" srcOrd="0" destOrd="0" presId="urn:microsoft.com/office/officeart/2005/8/layout/radial6"/>
    <dgm:cxn modelId="{7EE16123-FD5C-452F-A87E-B42B35EED047}" type="presOf" srcId="{839D130E-9F72-4680-B02C-F40584D25E31}" destId="{A1E223C8-D8EC-4B69-B64B-64691F57A58C}" srcOrd="0" destOrd="0" presId="urn:microsoft.com/office/officeart/2005/8/layout/radial6"/>
    <dgm:cxn modelId="{16F309D4-691D-4C3E-91FB-FC83B561E575}" type="presParOf" srcId="{6556637B-3331-48BC-8D6B-2B24AD224A96}" destId="{EE65A0F5-8FA9-43A8-BA81-D54F43EF3BD1}" srcOrd="0" destOrd="0" presId="urn:microsoft.com/office/officeart/2005/8/layout/radial6"/>
    <dgm:cxn modelId="{43C6A636-CB38-46FD-8CCF-865D261BF0D5}" type="presParOf" srcId="{6556637B-3331-48BC-8D6B-2B24AD224A96}" destId="{A5CA572D-3DEB-4A18-AFED-731E3FF9045A}" srcOrd="1" destOrd="0" presId="urn:microsoft.com/office/officeart/2005/8/layout/radial6"/>
    <dgm:cxn modelId="{81B6533F-1693-4ACE-BA63-4EF62F170132}" type="presParOf" srcId="{6556637B-3331-48BC-8D6B-2B24AD224A96}" destId="{ADE2A03A-6A4E-49DF-88BD-C6023F36E04C}" srcOrd="2" destOrd="0" presId="urn:microsoft.com/office/officeart/2005/8/layout/radial6"/>
    <dgm:cxn modelId="{11612AAE-864D-49D9-BD1F-6025B10A6400}" type="presParOf" srcId="{6556637B-3331-48BC-8D6B-2B24AD224A96}" destId="{27AF92E3-2FA3-43DF-9F0D-1D454FDC3516}" srcOrd="3" destOrd="0" presId="urn:microsoft.com/office/officeart/2005/8/layout/radial6"/>
    <dgm:cxn modelId="{669CE7CE-D289-4F57-AEAA-319EDCEB73C9}" type="presParOf" srcId="{6556637B-3331-48BC-8D6B-2B24AD224A96}" destId="{29B60DEB-4A68-483C-BC69-59E80F3A94D2}" srcOrd="4" destOrd="0" presId="urn:microsoft.com/office/officeart/2005/8/layout/radial6"/>
    <dgm:cxn modelId="{16F80243-4C07-4D52-874C-02C7D6BD66E3}" type="presParOf" srcId="{6556637B-3331-48BC-8D6B-2B24AD224A96}" destId="{87EFDB06-88E0-4029-8C96-AD556C1F6CBD}" srcOrd="5" destOrd="0" presId="urn:microsoft.com/office/officeart/2005/8/layout/radial6"/>
    <dgm:cxn modelId="{997DDFDC-658C-48F1-AF6C-C301051D68AF}" type="presParOf" srcId="{6556637B-3331-48BC-8D6B-2B24AD224A96}" destId="{F9776D8D-D4F8-4C37-B9C5-CED0B1C25C6C}" srcOrd="6" destOrd="0" presId="urn:microsoft.com/office/officeart/2005/8/layout/radial6"/>
    <dgm:cxn modelId="{CBAC3093-B1E1-4769-965A-123B2D17C087}" type="presParOf" srcId="{6556637B-3331-48BC-8D6B-2B24AD224A96}" destId="{5B924A32-D83D-4DF7-AC3E-1A81306DBD6E}" srcOrd="7" destOrd="0" presId="urn:microsoft.com/office/officeart/2005/8/layout/radial6"/>
    <dgm:cxn modelId="{67F03B1E-5B22-4A2A-9C51-6A56AB7A4BE9}" type="presParOf" srcId="{6556637B-3331-48BC-8D6B-2B24AD224A96}" destId="{DE5F0ED2-A0E0-4462-817F-657E3A951580}" srcOrd="8" destOrd="0" presId="urn:microsoft.com/office/officeart/2005/8/layout/radial6"/>
    <dgm:cxn modelId="{435643D3-32D1-4C99-8CC3-639AF212DFEC}" type="presParOf" srcId="{6556637B-3331-48BC-8D6B-2B24AD224A96}" destId="{8BC2433E-6D97-4896-877C-11A88130626D}" srcOrd="9" destOrd="0" presId="urn:microsoft.com/office/officeart/2005/8/layout/radial6"/>
    <dgm:cxn modelId="{280E5829-0AA3-4A97-A9B4-361A611FA9B9}" type="presParOf" srcId="{6556637B-3331-48BC-8D6B-2B24AD224A96}" destId="{13499581-0E94-46E2-94B4-FEC7535F74EB}" srcOrd="10" destOrd="0" presId="urn:microsoft.com/office/officeart/2005/8/layout/radial6"/>
    <dgm:cxn modelId="{6916743E-F0BF-4CD0-BEAA-3BEB6352F1C1}" type="presParOf" srcId="{6556637B-3331-48BC-8D6B-2B24AD224A96}" destId="{C104E16B-8AD4-409F-AED3-0265665C755C}" srcOrd="11" destOrd="0" presId="urn:microsoft.com/office/officeart/2005/8/layout/radial6"/>
    <dgm:cxn modelId="{FA596B76-9819-461B-A583-F125A217CABF}" type="presParOf" srcId="{6556637B-3331-48BC-8D6B-2B24AD224A96}" destId="{A1E223C8-D8EC-4B69-B64B-64691F57A58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BD2D5-10EA-4B0B-A7BA-0D2CE3BE8EA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</dgm:pt>
    <dgm:pt modelId="{B0D87603-8F2E-471A-9199-43BB388DE34C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Recepción de Arazá fresca</a:t>
          </a:r>
          <a:endParaRPr lang="es-MX" sz="2000" b="1" dirty="0">
            <a:solidFill>
              <a:schemeClr val="tx1"/>
            </a:solidFill>
          </a:endParaRPr>
        </a:p>
      </dgm:t>
    </dgm:pt>
    <dgm:pt modelId="{8038224D-7179-489A-BA71-9583A1F6F242}" type="parTrans" cxnId="{E344F744-1D0F-47C9-AD06-2E78E4E3FED0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E3A1C50C-16B9-476A-8CCF-1CB64DE12750}" type="sibTrans" cxnId="{E344F744-1D0F-47C9-AD06-2E78E4E3FED0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C584AA5F-A434-4FAF-AF10-C8D82900F043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Enjuague</a:t>
          </a:r>
          <a:endParaRPr lang="es-MX" sz="2000" b="1" dirty="0">
            <a:solidFill>
              <a:schemeClr val="tx1"/>
            </a:solidFill>
          </a:endParaRPr>
        </a:p>
      </dgm:t>
    </dgm:pt>
    <dgm:pt modelId="{B19F3B69-95AF-4F7C-80F9-BFC95E486F06}" type="parTrans" cxnId="{045C18F8-9534-44A9-9200-D8D75C937196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EEEBE2BC-450D-4259-BF45-623B65252C89}" type="sibTrans" cxnId="{045C18F8-9534-44A9-9200-D8D75C937196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CD0DE7AB-5154-4614-ACF2-72ABD88BE4FE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Pelado</a:t>
          </a:r>
          <a:endParaRPr lang="es-MX" sz="2000" b="1" dirty="0">
            <a:solidFill>
              <a:schemeClr val="tx1"/>
            </a:solidFill>
          </a:endParaRPr>
        </a:p>
      </dgm:t>
    </dgm:pt>
    <dgm:pt modelId="{5F2D968B-E621-4D9D-B3CC-9CAFF6F6EB40}" type="parTrans" cxnId="{0D2C2DF8-FD74-46D0-8A45-734C387702CB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331045E8-43CF-478C-9E9B-AD745025CC40}" type="sibTrans" cxnId="{0D2C2DF8-FD74-46D0-8A45-734C387702CB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09925B44-7B0F-493E-8C3F-B0AD69675C88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Selección y Clasificación</a:t>
          </a:r>
          <a:endParaRPr lang="es-MX" sz="2000" b="1" dirty="0">
            <a:solidFill>
              <a:schemeClr val="tx1"/>
            </a:solidFill>
          </a:endParaRPr>
        </a:p>
      </dgm:t>
    </dgm:pt>
    <dgm:pt modelId="{99A94E11-7DA0-474B-9542-C4019AEB0DF4}" type="parTrans" cxnId="{C99EC534-AA65-457C-994D-F2D14F5A0BF8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04D0AED3-1781-41A5-9E5D-5C728FAF86EB}" type="sibTrans" cxnId="{C99EC534-AA65-457C-994D-F2D14F5A0BF8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94D24580-55DA-4BC8-8277-8934C314CE4F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Lavado y Desinfección</a:t>
          </a:r>
          <a:endParaRPr lang="es-MX" sz="2000" b="1" dirty="0">
            <a:solidFill>
              <a:schemeClr val="tx1"/>
            </a:solidFill>
          </a:endParaRPr>
        </a:p>
      </dgm:t>
    </dgm:pt>
    <dgm:pt modelId="{5961DA76-56A0-4A2F-B330-A9E3C38FFC1D}" type="parTrans" cxnId="{DF94AF59-5184-498E-A748-E040D42ADE57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90875AB1-2ADA-436A-A839-AC213FB6BAAE}" type="sibTrans" cxnId="{DF94AF59-5184-498E-A748-E040D42ADE57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D9FEC85F-8DFD-4CB2-980C-80732864ED4B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Separación</a:t>
          </a:r>
          <a:endParaRPr lang="es-MX" sz="2000" b="1" dirty="0">
            <a:solidFill>
              <a:schemeClr val="tx1"/>
            </a:solidFill>
          </a:endParaRPr>
        </a:p>
      </dgm:t>
    </dgm:pt>
    <dgm:pt modelId="{CEFFD5DD-B1CF-41AF-A04B-139F0499B930}" type="parTrans" cxnId="{282241B8-8E49-42E0-AF73-8F72474C795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3B8C1E9D-D008-455A-89E0-32217A73FAB1}" type="sibTrans" cxnId="{282241B8-8E49-42E0-AF73-8F72474C795C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7A82FEB9-3BB2-40C6-84B9-8451A34A5FCA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Despulpado</a:t>
          </a:r>
          <a:endParaRPr lang="es-MX" sz="2000" b="1" dirty="0">
            <a:solidFill>
              <a:schemeClr val="tx1"/>
            </a:solidFill>
          </a:endParaRPr>
        </a:p>
      </dgm:t>
    </dgm:pt>
    <dgm:pt modelId="{30BB1C65-3E8C-45D1-A323-C145124BED37}" type="parTrans" cxnId="{118B500C-1D85-4359-9C1D-13CC245B0D2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F33C73DD-47AC-4655-A370-285DA2B32A0A}" type="sibTrans" cxnId="{118B500C-1D85-4359-9C1D-13CC245B0D2C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EFD99140-D7D2-4256-8BB9-15C4455B4516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Tratamiento Térmico- Pasteurización</a:t>
          </a:r>
          <a:endParaRPr lang="es-MX" sz="2000" b="1" dirty="0">
            <a:solidFill>
              <a:schemeClr val="tx1"/>
            </a:solidFill>
          </a:endParaRPr>
        </a:p>
      </dgm:t>
    </dgm:pt>
    <dgm:pt modelId="{3263A278-1608-4422-A6A4-44A17A025487}" type="parTrans" cxnId="{8C8D2FA1-5E08-4CB9-9760-E7729DD2140E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0223BAB-ED6C-4CA7-A873-549F1BB73578}" type="sibTrans" cxnId="{8C8D2FA1-5E08-4CB9-9760-E7729DD2140E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3F1D4FFB-216E-4F82-92A2-18E3F9D61B59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Envasado y Sellado</a:t>
          </a:r>
          <a:endParaRPr lang="es-MX" sz="2000" b="1" dirty="0">
            <a:solidFill>
              <a:schemeClr val="tx1"/>
            </a:solidFill>
          </a:endParaRPr>
        </a:p>
      </dgm:t>
    </dgm:pt>
    <dgm:pt modelId="{D5EE9350-DA27-413B-A83E-47A1E0BF60C6}" type="parTrans" cxnId="{64349FE9-5662-4662-8D43-B3520ADD3EFC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D7B7A6C1-D5D7-4B01-9B17-F2A9C56AA686}" type="sibTrans" cxnId="{64349FE9-5662-4662-8D43-B3520ADD3EFC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724F6C71-5480-4893-ADFB-FF9CF09C86D9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Enfriado</a:t>
          </a:r>
          <a:endParaRPr lang="es-MX" sz="2000" b="1" dirty="0">
            <a:solidFill>
              <a:schemeClr val="tx1"/>
            </a:solidFill>
          </a:endParaRPr>
        </a:p>
      </dgm:t>
    </dgm:pt>
    <dgm:pt modelId="{807C5865-FF97-4DF8-B4A3-6A03D34B0D79}" type="parTrans" cxnId="{B5414036-41A7-4DA8-B270-B628DE3B9B63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EA50781D-26EF-4FEF-A1F7-59E5993A3797}" type="sibTrans" cxnId="{B5414036-41A7-4DA8-B270-B628DE3B9B63}">
      <dgm:prSet custT="1"/>
      <dgm:spPr/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6546E69C-E243-4625-8729-C8E75FAD5D07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Almacenamiento- Congelación</a:t>
          </a:r>
          <a:endParaRPr lang="es-MX" sz="2000" b="1" dirty="0">
            <a:solidFill>
              <a:schemeClr val="tx1"/>
            </a:solidFill>
          </a:endParaRPr>
        </a:p>
      </dgm:t>
    </dgm:pt>
    <dgm:pt modelId="{E3E3EA5E-04CE-4C9F-B7A3-2EAF6B9B4D0A}" type="parTrans" cxnId="{77DBC09C-4679-48B7-901F-6936E7734385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8C9937B7-1E04-4655-9282-C86406C97D8B}" type="sibTrans" cxnId="{77DBC09C-4679-48B7-901F-6936E7734385}">
      <dgm:prSet/>
      <dgm:spPr/>
      <dgm:t>
        <a:bodyPr/>
        <a:lstStyle/>
        <a:p>
          <a:endParaRPr lang="es-MX" sz="1400" b="1">
            <a:solidFill>
              <a:schemeClr val="tx1"/>
            </a:solidFill>
          </a:endParaRPr>
        </a:p>
      </dgm:t>
    </dgm:pt>
    <dgm:pt modelId="{CCF67335-B68A-40AF-BC2B-A4BBFB6E9D52}" type="pres">
      <dgm:prSet presAssocID="{D4BBD2D5-10EA-4B0B-A7BA-0D2CE3BE8EA1}" presName="diagram" presStyleCnt="0">
        <dgm:presLayoutVars>
          <dgm:dir/>
          <dgm:resizeHandles val="exact"/>
        </dgm:presLayoutVars>
      </dgm:prSet>
      <dgm:spPr/>
    </dgm:pt>
    <dgm:pt modelId="{4F3C6BAF-DD61-478B-B495-5B71E9B95F3F}" type="pres">
      <dgm:prSet presAssocID="{B0D87603-8F2E-471A-9199-43BB388DE34C}" presName="node" presStyleLbl="node1" presStyleIdx="0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438E19-8E7B-4E3F-A62E-18E3CB5D0F66}" type="pres">
      <dgm:prSet presAssocID="{E3A1C50C-16B9-476A-8CCF-1CB64DE12750}" presName="sibTrans" presStyleLbl="sibTrans2D1" presStyleIdx="0" presStyleCnt="10"/>
      <dgm:spPr/>
      <dgm:t>
        <a:bodyPr/>
        <a:lstStyle/>
        <a:p>
          <a:endParaRPr lang="es-MX"/>
        </a:p>
      </dgm:t>
    </dgm:pt>
    <dgm:pt modelId="{23404221-B51B-478B-BB74-2E0C6EB7C547}" type="pres">
      <dgm:prSet presAssocID="{E3A1C50C-16B9-476A-8CCF-1CB64DE12750}" presName="connectorText" presStyleLbl="sibTrans2D1" presStyleIdx="0" presStyleCnt="10"/>
      <dgm:spPr/>
      <dgm:t>
        <a:bodyPr/>
        <a:lstStyle/>
        <a:p>
          <a:endParaRPr lang="es-MX"/>
        </a:p>
      </dgm:t>
    </dgm:pt>
    <dgm:pt modelId="{5CF0C106-3362-42C3-BE3B-03911D54F9FA}" type="pres">
      <dgm:prSet presAssocID="{09925B44-7B0F-493E-8C3F-B0AD69675C88}" presName="node" presStyleLbl="node1" presStyleIdx="1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7558D4-A408-4176-997A-AEBA6B446B14}" type="pres">
      <dgm:prSet presAssocID="{04D0AED3-1781-41A5-9E5D-5C728FAF86EB}" presName="sibTrans" presStyleLbl="sibTrans2D1" presStyleIdx="1" presStyleCnt="10"/>
      <dgm:spPr/>
      <dgm:t>
        <a:bodyPr/>
        <a:lstStyle/>
        <a:p>
          <a:endParaRPr lang="es-MX"/>
        </a:p>
      </dgm:t>
    </dgm:pt>
    <dgm:pt modelId="{E76AC5AA-6B8C-46E5-A1F7-779C0065848C}" type="pres">
      <dgm:prSet presAssocID="{04D0AED3-1781-41A5-9E5D-5C728FAF86EB}" presName="connectorText" presStyleLbl="sibTrans2D1" presStyleIdx="1" presStyleCnt="10"/>
      <dgm:spPr/>
      <dgm:t>
        <a:bodyPr/>
        <a:lstStyle/>
        <a:p>
          <a:endParaRPr lang="es-MX"/>
        </a:p>
      </dgm:t>
    </dgm:pt>
    <dgm:pt modelId="{96AB5048-6434-462D-9E8F-3AE8000106CD}" type="pres">
      <dgm:prSet presAssocID="{94D24580-55DA-4BC8-8277-8934C314CE4F}" presName="node" presStyleLbl="node1" presStyleIdx="2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8254B3-C308-4AAD-80AA-641EA53151A0}" type="pres">
      <dgm:prSet presAssocID="{90875AB1-2ADA-436A-A839-AC213FB6BAAE}" presName="sibTrans" presStyleLbl="sibTrans2D1" presStyleIdx="2" presStyleCnt="10"/>
      <dgm:spPr/>
      <dgm:t>
        <a:bodyPr/>
        <a:lstStyle/>
        <a:p>
          <a:endParaRPr lang="es-MX"/>
        </a:p>
      </dgm:t>
    </dgm:pt>
    <dgm:pt modelId="{D573614F-E257-43A0-BD43-91BB7FA8382C}" type="pres">
      <dgm:prSet presAssocID="{90875AB1-2ADA-436A-A839-AC213FB6BAAE}" presName="connectorText" presStyleLbl="sibTrans2D1" presStyleIdx="2" presStyleCnt="10"/>
      <dgm:spPr/>
      <dgm:t>
        <a:bodyPr/>
        <a:lstStyle/>
        <a:p>
          <a:endParaRPr lang="es-MX"/>
        </a:p>
      </dgm:t>
    </dgm:pt>
    <dgm:pt modelId="{BC46E576-DA68-496A-B840-8D9AD0423F80}" type="pres">
      <dgm:prSet presAssocID="{C584AA5F-A434-4FAF-AF10-C8D82900F043}" presName="node" presStyleLbl="node1" presStyleIdx="3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2136C8-DE35-4E79-92ED-C2AA845124FE}" type="pres">
      <dgm:prSet presAssocID="{EEEBE2BC-450D-4259-BF45-623B65252C89}" presName="sibTrans" presStyleLbl="sibTrans2D1" presStyleIdx="3" presStyleCnt="10"/>
      <dgm:spPr/>
      <dgm:t>
        <a:bodyPr/>
        <a:lstStyle/>
        <a:p>
          <a:endParaRPr lang="es-MX"/>
        </a:p>
      </dgm:t>
    </dgm:pt>
    <dgm:pt modelId="{B1D0FA66-17DE-43B3-840A-783A0889DFBD}" type="pres">
      <dgm:prSet presAssocID="{EEEBE2BC-450D-4259-BF45-623B65252C89}" presName="connectorText" presStyleLbl="sibTrans2D1" presStyleIdx="3" presStyleCnt="10"/>
      <dgm:spPr/>
      <dgm:t>
        <a:bodyPr/>
        <a:lstStyle/>
        <a:p>
          <a:endParaRPr lang="es-MX"/>
        </a:p>
      </dgm:t>
    </dgm:pt>
    <dgm:pt modelId="{A3656616-618A-4F75-A3C2-A3ED387EDF6F}" type="pres">
      <dgm:prSet presAssocID="{CD0DE7AB-5154-4614-ACF2-72ABD88BE4FE}" presName="node" presStyleLbl="node1" presStyleIdx="4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D6B460-3749-402F-AB46-C427D1E65736}" type="pres">
      <dgm:prSet presAssocID="{331045E8-43CF-478C-9E9B-AD745025CC40}" presName="sibTrans" presStyleLbl="sibTrans2D1" presStyleIdx="4" presStyleCnt="10"/>
      <dgm:spPr/>
      <dgm:t>
        <a:bodyPr/>
        <a:lstStyle/>
        <a:p>
          <a:endParaRPr lang="es-MX"/>
        </a:p>
      </dgm:t>
    </dgm:pt>
    <dgm:pt modelId="{C064FBE5-605B-4B28-9AC2-0188E5DFE51A}" type="pres">
      <dgm:prSet presAssocID="{331045E8-43CF-478C-9E9B-AD745025CC40}" presName="connectorText" presStyleLbl="sibTrans2D1" presStyleIdx="4" presStyleCnt="10"/>
      <dgm:spPr/>
      <dgm:t>
        <a:bodyPr/>
        <a:lstStyle/>
        <a:p>
          <a:endParaRPr lang="es-MX"/>
        </a:p>
      </dgm:t>
    </dgm:pt>
    <dgm:pt modelId="{906A4D2C-5B15-49BE-BF31-07A7F0814A8E}" type="pres">
      <dgm:prSet presAssocID="{D9FEC85F-8DFD-4CB2-980C-80732864ED4B}" presName="node" presStyleLbl="node1" presStyleIdx="5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29DA11-B388-4FA5-ABAF-4EE412177CD4}" type="pres">
      <dgm:prSet presAssocID="{3B8C1E9D-D008-455A-89E0-32217A73FAB1}" presName="sibTrans" presStyleLbl="sibTrans2D1" presStyleIdx="5" presStyleCnt="10"/>
      <dgm:spPr/>
      <dgm:t>
        <a:bodyPr/>
        <a:lstStyle/>
        <a:p>
          <a:endParaRPr lang="es-MX"/>
        </a:p>
      </dgm:t>
    </dgm:pt>
    <dgm:pt modelId="{AB88C086-EC60-410A-BEB7-CF132E5CF46D}" type="pres">
      <dgm:prSet presAssocID="{3B8C1E9D-D008-455A-89E0-32217A73FAB1}" presName="connectorText" presStyleLbl="sibTrans2D1" presStyleIdx="5" presStyleCnt="10"/>
      <dgm:spPr/>
      <dgm:t>
        <a:bodyPr/>
        <a:lstStyle/>
        <a:p>
          <a:endParaRPr lang="es-MX"/>
        </a:p>
      </dgm:t>
    </dgm:pt>
    <dgm:pt modelId="{109F67E4-1C9C-4BBA-98E2-8FBF67123220}" type="pres">
      <dgm:prSet presAssocID="{7A82FEB9-3BB2-40C6-84B9-8451A34A5FCA}" presName="node" presStyleLbl="node1" presStyleIdx="6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2CB98F-F3F7-4C3C-A9D1-EC93B03B34A3}" type="pres">
      <dgm:prSet presAssocID="{F33C73DD-47AC-4655-A370-285DA2B32A0A}" presName="sibTrans" presStyleLbl="sibTrans2D1" presStyleIdx="6" presStyleCnt="10"/>
      <dgm:spPr/>
      <dgm:t>
        <a:bodyPr/>
        <a:lstStyle/>
        <a:p>
          <a:endParaRPr lang="es-MX"/>
        </a:p>
      </dgm:t>
    </dgm:pt>
    <dgm:pt modelId="{D3C8DCEA-1555-4B7D-81B7-1AFCE84FD182}" type="pres">
      <dgm:prSet presAssocID="{F33C73DD-47AC-4655-A370-285DA2B32A0A}" presName="connectorText" presStyleLbl="sibTrans2D1" presStyleIdx="6" presStyleCnt="10"/>
      <dgm:spPr/>
      <dgm:t>
        <a:bodyPr/>
        <a:lstStyle/>
        <a:p>
          <a:endParaRPr lang="es-MX"/>
        </a:p>
      </dgm:t>
    </dgm:pt>
    <dgm:pt modelId="{2A1A5415-3CC4-4CA6-863D-3509ED6BBCA4}" type="pres">
      <dgm:prSet presAssocID="{EFD99140-D7D2-4256-8BB9-15C4455B4516}" presName="node" presStyleLbl="node1" presStyleIdx="7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804E35-5606-49A0-ACC6-5E1EE6E2ACC3}" type="pres">
      <dgm:prSet presAssocID="{C0223BAB-ED6C-4CA7-A873-549F1BB73578}" presName="sibTrans" presStyleLbl="sibTrans2D1" presStyleIdx="7" presStyleCnt="10"/>
      <dgm:spPr/>
      <dgm:t>
        <a:bodyPr/>
        <a:lstStyle/>
        <a:p>
          <a:endParaRPr lang="es-MX"/>
        </a:p>
      </dgm:t>
    </dgm:pt>
    <dgm:pt modelId="{C0701303-F32C-4DD1-B8A7-0068107AF92D}" type="pres">
      <dgm:prSet presAssocID="{C0223BAB-ED6C-4CA7-A873-549F1BB73578}" presName="connectorText" presStyleLbl="sibTrans2D1" presStyleIdx="7" presStyleCnt="10"/>
      <dgm:spPr/>
      <dgm:t>
        <a:bodyPr/>
        <a:lstStyle/>
        <a:p>
          <a:endParaRPr lang="es-MX"/>
        </a:p>
      </dgm:t>
    </dgm:pt>
    <dgm:pt modelId="{D754B297-DCE3-4304-B7E5-40871867BD4E}" type="pres">
      <dgm:prSet presAssocID="{3F1D4FFB-216E-4F82-92A2-18E3F9D61B59}" presName="node" presStyleLbl="node1" presStyleIdx="8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A3851-E69C-426C-B902-09E5FABFC25D}" type="pres">
      <dgm:prSet presAssocID="{D7B7A6C1-D5D7-4B01-9B17-F2A9C56AA686}" presName="sibTrans" presStyleLbl="sibTrans2D1" presStyleIdx="8" presStyleCnt="10"/>
      <dgm:spPr/>
      <dgm:t>
        <a:bodyPr/>
        <a:lstStyle/>
        <a:p>
          <a:endParaRPr lang="es-MX"/>
        </a:p>
      </dgm:t>
    </dgm:pt>
    <dgm:pt modelId="{A746AA79-5036-4C03-969A-695804F07E89}" type="pres">
      <dgm:prSet presAssocID="{D7B7A6C1-D5D7-4B01-9B17-F2A9C56AA686}" presName="connectorText" presStyleLbl="sibTrans2D1" presStyleIdx="8" presStyleCnt="10"/>
      <dgm:spPr/>
      <dgm:t>
        <a:bodyPr/>
        <a:lstStyle/>
        <a:p>
          <a:endParaRPr lang="es-MX"/>
        </a:p>
      </dgm:t>
    </dgm:pt>
    <dgm:pt modelId="{1C2035AC-05ED-47C2-852E-C6F03EC506BD}" type="pres">
      <dgm:prSet presAssocID="{724F6C71-5480-4893-ADFB-FF9CF09C86D9}" presName="node" presStyleLbl="node1" presStyleIdx="9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91322A-A244-4CCD-BB80-184898EA54A5}" type="pres">
      <dgm:prSet presAssocID="{EA50781D-26EF-4FEF-A1F7-59E5993A3797}" presName="sibTrans" presStyleLbl="sibTrans2D1" presStyleIdx="9" presStyleCnt="10"/>
      <dgm:spPr/>
      <dgm:t>
        <a:bodyPr/>
        <a:lstStyle/>
        <a:p>
          <a:endParaRPr lang="es-MX"/>
        </a:p>
      </dgm:t>
    </dgm:pt>
    <dgm:pt modelId="{A117039B-EA0B-4501-9A63-C173A4384358}" type="pres">
      <dgm:prSet presAssocID="{EA50781D-26EF-4FEF-A1F7-59E5993A3797}" presName="connectorText" presStyleLbl="sibTrans2D1" presStyleIdx="9" presStyleCnt="10"/>
      <dgm:spPr/>
      <dgm:t>
        <a:bodyPr/>
        <a:lstStyle/>
        <a:p>
          <a:endParaRPr lang="es-MX"/>
        </a:p>
      </dgm:t>
    </dgm:pt>
    <dgm:pt modelId="{5A948328-D2D1-4654-9A59-1C3E961B2F29}" type="pres">
      <dgm:prSet presAssocID="{6546E69C-E243-4625-8729-C8E75FAD5D07}" presName="node" presStyleLbl="node1" presStyleIdx="10" presStyleCnt="11" custScaleX="14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0634AB-EE9E-4FD1-8743-1CB413444E54}" type="presOf" srcId="{F33C73DD-47AC-4655-A370-285DA2B32A0A}" destId="{D3C8DCEA-1555-4B7D-81B7-1AFCE84FD182}" srcOrd="1" destOrd="0" presId="urn:microsoft.com/office/officeart/2005/8/layout/process5"/>
    <dgm:cxn modelId="{AD891E3A-F649-466F-B0F4-DD64D03944F3}" type="presOf" srcId="{724F6C71-5480-4893-ADFB-FF9CF09C86D9}" destId="{1C2035AC-05ED-47C2-852E-C6F03EC506BD}" srcOrd="0" destOrd="0" presId="urn:microsoft.com/office/officeart/2005/8/layout/process5"/>
    <dgm:cxn modelId="{8C8D2FA1-5E08-4CB9-9760-E7729DD2140E}" srcId="{D4BBD2D5-10EA-4B0B-A7BA-0D2CE3BE8EA1}" destId="{EFD99140-D7D2-4256-8BB9-15C4455B4516}" srcOrd="7" destOrd="0" parTransId="{3263A278-1608-4422-A6A4-44A17A025487}" sibTransId="{C0223BAB-ED6C-4CA7-A873-549F1BB73578}"/>
    <dgm:cxn modelId="{F7899A30-64FE-48F8-ADF5-110C0CC99A43}" type="presOf" srcId="{04D0AED3-1781-41A5-9E5D-5C728FAF86EB}" destId="{727558D4-A408-4176-997A-AEBA6B446B14}" srcOrd="0" destOrd="0" presId="urn:microsoft.com/office/officeart/2005/8/layout/process5"/>
    <dgm:cxn modelId="{118B500C-1D85-4359-9C1D-13CC245B0D2C}" srcId="{D4BBD2D5-10EA-4B0B-A7BA-0D2CE3BE8EA1}" destId="{7A82FEB9-3BB2-40C6-84B9-8451A34A5FCA}" srcOrd="6" destOrd="0" parTransId="{30BB1C65-3E8C-45D1-A323-C145124BED37}" sibTransId="{F33C73DD-47AC-4655-A370-285DA2B32A0A}"/>
    <dgm:cxn modelId="{045C18F8-9534-44A9-9200-D8D75C937196}" srcId="{D4BBD2D5-10EA-4B0B-A7BA-0D2CE3BE8EA1}" destId="{C584AA5F-A434-4FAF-AF10-C8D82900F043}" srcOrd="3" destOrd="0" parTransId="{B19F3B69-95AF-4F7C-80F9-BFC95E486F06}" sibTransId="{EEEBE2BC-450D-4259-BF45-623B65252C89}"/>
    <dgm:cxn modelId="{E7E374F6-8417-4C74-8CB4-7077339EFD9F}" type="presOf" srcId="{94D24580-55DA-4BC8-8277-8934C314CE4F}" destId="{96AB5048-6434-462D-9E8F-3AE8000106CD}" srcOrd="0" destOrd="0" presId="urn:microsoft.com/office/officeart/2005/8/layout/process5"/>
    <dgm:cxn modelId="{DF94AF59-5184-498E-A748-E040D42ADE57}" srcId="{D4BBD2D5-10EA-4B0B-A7BA-0D2CE3BE8EA1}" destId="{94D24580-55DA-4BC8-8277-8934C314CE4F}" srcOrd="2" destOrd="0" parTransId="{5961DA76-56A0-4A2F-B330-A9E3C38FFC1D}" sibTransId="{90875AB1-2ADA-436A-A839-AC213FB6BAAE}"/>
    <dgm:cxn modelId="{77DBC09C-4679-48B7-901F-6936E7734385}" srcId="{D4BBD2D5-10EA-4B0B-A7BA-0D2CE3BE8EA1}" destId="{6546E69C-E243-4625-8729-C8E75FAD5D07}" srcOrd="10" destOrd="0" parTransId="{E3E3EA5E-04CE-4C9F-B7A3-2EAF6B9B4D0A}" sibTransId="{8C9937B7-1E04-4655-9282-C86406C97D8B}"/>
    <dgm:cxn modelId="{282241B8-8E49-42E0-AF73-8F72474C795C}" srcId="{D4BBD2D5-10EA-4B0B-A7BA-0D2CE3BE8EA1}" destId="{D9FEC85F-8DFD-4CB2-980C-80732864ED4B}" srcOrd="5" destOrd="0" parTransId="{CEFFD5DD-B1CF-41AF-A04B-139F0499B930}" sibTransId="{3B8C1E9D-D008-455A-89E0-32217A73FAB1}"/>
    <dgm:cxn modelId="{2CBFF1BA-1A77-4896-84CE-3C58843D7060}" type="presOf" srcId="{7A82FEB9-3BB2-40C6-84B9-8451A34A5FCA}" destId="{109F67E4-1C9C-4BBA-98E2-8FBF67123220}" srcOrd="0" destOrd="0" presId="urn:microsoft.com/office/officeart/2005/8/layout/process5"/>
    <dgm:cxn modelId="{C99EC534-AA65-457C-994D-F2D14F5A0BF8}" srcId="{D4BBD2D5-10EA-4B0B-A7BA-0D2CE3BE8EA1}" destId="{09925B44-7B0F-493E-8C3F-B0AD69675C88}" srcOrd="1" destOrd="0" parTransId="{99A94E11-7DA0-474B-9542-C4019AEB0DF4}" sibTransId="{04D0AED3-1781-41A5-9E5D-5C728FAF86EB}"/>
    <dgm:cxn modelId="{D3A22731-A4F5-405D-86FD-453132614362}" type="presOf" srcId="{E3A1C50C-16B9-476A-8CCF-1CB64DE12750}" destId="{2F438E19-8E7B-4E3F-A62E-18E3CB5D0F66}" srcOrd="0" destOrd="0" presId="urn:microsoft.com/office/officeart/2005/8/layout/process5"/>
    <dgm:cxn modelId="{7FC28C56-53B5-4EFB-96E1-68582270D8BE}" type="presOf" srcId="{3B8C1E9D-D008-455A-89E0-32217A73FAB1}" destId="{AB88C086-EC60-410A-BEB7-CF132E5CF46D}" srcOrd="1" destOrd="0" presId="urn:microsoft.com/office/officeart/2005/8/layout/process5"/>
    <dgm:cxn modelId="{950A119E-99BC-47B8-B796-D1395151910E}" type="presOf" srcId="{E3A1C50C-16B9-476A-8CCF-1CB64DE12750}" destId="{23404221-B51B-478B-BB74-2E0C6EB7C547}" srcOrd="1" destOrd="0" presId="urn:microsoft.com/office/officeart/2005/8/layout/process5"/>
    <dgm:cxn modelId="{B8A30CB6-FC10-4749-995A-FE65E1490294}" type="presOf" srcId="{D7B7A6C1-D5D7-4B01-9B17-F2A9C56AA686}" destId="{F68A3851-E69C-426C-B902-09E5FABFC25D}" srcOrd="0" destOrd="0" presId="urn:microsoft.com/office/officeart/2005/8/layout/process5"/>
    <dgm:cxn modelId="{43B89B9E-85FD-476B-85F3-3EEAE7F6630B}" type="presOf" srcId="{3B8C1E9D-D008-455A-89E0-32217A73FAB1}" destId="{6A29DA11-B388-4FA5-ABAF-4EE412177CD4}" srcOrd="0" destOrd="0" presId="urn:microsoft.com/office/officeart/2005/8/layout/process5"/>
    <dgm:cxn modelId="{B034B6F1-98F8-41BF-9A39-A15D04DAEFCF}" type="presOf" srcId="{331045E8-43CF-478C-9E9B-AD745025CC40}" destId="{C064FBE5-605B-4B28-9AC2-0188E5DFE51A}" srcOrd="1" destOrd="0" presId="urn:microsoft.com/office/officeart/2005/8/layout/process5"/>
    <dgm:cxn modelId="{A9CE03A8-4140-41E3-B5EE-6A5B00A266BF}" type="presOf" srcId="{EA50781D-26EF-4FEF-A1F7-59E5993A3797}" destId="{DF91322A-A244-4CCD-BB80-184898EA54A5}" srcOrd="0" destOrd="0" presId="urn:microsoft.com/office/officeart/2005/8/layout/process5"/>
    <dgm:cxn modelId="{94D93E4E-DBD8-4238-A1AC-902355B692D6}" type="presOf" srcId="{B0D87603-8F2E-471A-9199-43BB388DE34C}" destId="{4F3C6BAF-DD61-478B-B495-5B71E9B95F3F}" srcOrd="0" destOrd="0" presId="urn:microsoft.com/office/officeart/2005/8/layout/process5"/>
    <dgm:cxn modelId="{4617EA3E-8C87-41F1-9F1D-2D6A68D0E8B7}" type="presOf" srcId="{EA50781D-26EF-4FEF-A1F7-59E5993A3797}" destId="{A117039B-EA0B-4501-9A63-C173A4384358}" srcOrd="1" destOrd="0" presId="urn:microsoft.com/office/officeart/2005/8/layout/process5"/>
    <dgm:cxn modelId="{81CE5DBA-0D81-48CC-A9AF-CD133768B0E8}" type="presOf" srcId="{D9FEC85F-8DFD-4CB2-980C-80732864ED4B}" destId="{906A4D2C-5B15-49BE-BF31-07A7F0814A8E}" srcOrd="0" destOrd="0" presId="urn:microsoft.com/office/officeart/2005/8/layout/process5"/>
    <dgm:cxn modelId="{B1E64E88-8DC8-4459-AADA-6EA38821CAB6}" type="presOf" srcId="{3F1D4FFB-216E-4F82-92A2-18E3F9D61B59}" destId="{D754B297-DCE3-4304-B7E5-40871867BD4E}" srcOrd="0" destOrd="0" presId="urn:microsoft.com/office/officeart/2005/8/layout/process5"/>
    <dgm:cxn modelId="{FE81C570-3B0A-4366-9203-6655C5BEBC83}" type="presOf" srcId="{C0223BAB-ED6C-4CA7-A873-549F1BB73578}" destId="{45804E35-5606-49A0-ACC6-5E1EE6E2ACC3}" srcOrd="0" destOrd="0" presId="urn:microsoft.com/office/officeart/2005/8/layout/process5"/>
    <dgm:cxn modelId="{FF78B87B-A1D1-4C03-A86C-777C7963571A}" type="presOf" srcId="{C584AA5F-A434-4FAF-AF10-C8D82900F043}" destId="{BC46E576-DA68-496A-B840-8D9AD0423F80}" srcOrd="0" destOrd="0" presId="urn:microsoft.com/office/officeart/2005/8/layout/process5"/>
    <dgm:cxn modelId="{A4953F6A-5CA8-467D-8EE7-3E6507E30CB9}" type="presOf" srcId="{EEEBE2BC-450D-4259-BF45-623B65252C89}" destId="{B1D0FA66-17DE-43B3-840A-783A0889DFBD}" srcOrd="1" destOrd="0" presId="urn:microsoft.com/office/officeart/2005/8/layout/process5"/>
    <dgm:cxn modelId="{83F6C200-0899-4A44-B9E6-694302F131E8}" type="presOf" srcId="{C0223BAB-ED6C-4CA7-A873-549F1BB73578}" destId="{C0701303-F32C-4DD1-B8A7-0068107AF92D}" srcOrd="1" destOrd="0" presId="urn:microsoft.com/office/officeart/2005/8/layout/process5"/>
    <dgm:cxn modelId="{0DE8B106-32C2-4DE0-888A-ED743BAD32C3}" type="presOf" srcId="{04D0AED3-1781-41A5-9E5D-5C728FAF86EB}" destId="{E76AC5AA-6B8C-46E5-A1F7-779C0065848C}" srcOrd="1" destOrd="0" presId="urn:microsoft.com/office/officeart/2005/8/layout/process5"/>
    <dgm:cxn modelId="{38686602-DB03-4712-A403-D06A70F112FF}" type="presOf" srcId="{D7B7A6C1-D5D7-4B01-9B17-F2A9C56AA686}" destId="{A746AA79-5036-4C03-969A-695804F07E89}" srcOrd="1" destOrd="0" presId="urn:microsoft.com/office/officeart/2005/8/layout/process5"/>
    <dgm:cxn modelId="{B5414036-41A7-4DA8-B270-B628DE3B9B63}" srcId="{D4BBD2D5-10EA-4B0B-A7BA-0D2CE3BE8EA1}" destId="{724F6C71-5480-4893-ADFB-FF9CF09C86D9}" srcOrd="9" destOrd="0" parTransId="{807C5865-FF97-4DF8-B4A3-6A03D34B0D79}" sibTransId="{EA50781D-26EF-4FEF-A1F7-59E5993A3797}"/>
    <dgm:cxn modelId="{3DECF7D2-404C-4D60-966D-85CAE04C943F}" type="presOf" srcId="{EFD99140-D7D2-4256-8BB9-15C4455B4516}" destId="{2A1A5415-3CC4-4CA6-863D-3509ED6BBCA4}" srcOrd="0" destOrd="0" presId="urn:microsoft.com/office/officeart/2005/8/layout/process5"/>
    <dgm:cxn modelId="{0D2C2DF8-FD74-46D0-8A45-734C387702CB}" srcId="{D4BBD2D5-10EA-4B0B-A7BA-0D2CE3BE8EA1}" destId="{CD0DE7AB-5154-4614-ACF2-72ABD88BE4FE}" srcOrd="4" destOrd="0" parTransId="{5F2D968B-E621-4D9D-B3CC-9CAFF6F6EB40}" sibTransId="{331045E8-43CF-478C-9E9B-AD745025CC40}"/>
    <dgm:cxn modelId="{F577B224-A19A-4231-9C83-E0E3F19AD34D}" type="presOf" srcId="{F33C73DD-47AC-4655-A370-285DA2B32A0A}" destId="{312CB98F-F3F7-4C3C-A9D1-EC93B03B34A3}" srcOrd="0" destOrd="0" presId="urn:microsoft.com/office/officeart/2005/8/layout/process5"/>
    <dgm:cxn modelId="{70B0DBF4-5C51-4D44-A1AD-51E26D825461}" type="presOf" srcId="{D4BBD2D5-10EA-4B0B-A7BA-0D2CE3BE8EA1}" destId="{CCF67335-B68A-40AF-BC2B-A4BBFB6E9D52}" srcOrd="0" destOrd="0" presId="urn:microsoft.com/office/officeart/2005/8/layout/process5"/>
    <dgm:cxn modelId="{CC074AA1-ECF1-4C76-B21B-A2056746959B}" type="presOf" srcId="{90875AB1-2ADA-436A-A839-AC213FB6BAAE}" destId="{D573614F-E257-43A0-BD43-91BB7FA8382C}" srcOrd="1" destOrd="0" presId="urn:microsoft.com/office/officeart/2005/8/layout/process5"/>
    <dgm:cxn modelId="{CC591CB7-326D-4CD9-BA55-F5BDE7BCDA03}" type="presOf" srcId="{90875AB1-2ADA-436A-A839-AC213FB6BAAE}" destId="{E58254B3-C308-4AAD-80AA-641EA53151A0}" srcOrd="0" destOrd="0" presId="urn:microsoft.com/office/officeart/2005/8/layout/process5"/>
    <dgm:cxn modelId="{40D881CE-2166-4360-A4F9-B63975A318C2}" type="presOf" srcId="{331045E8-43CF-478C-9E9B-AD745025CC40}" destId="{09D6B460-3749-402F-AB46-C427D1E65736}" srcOrd="0" destOrd="0" presId="urn:microsoft.com/office/officeart/2005/8/layout/process5"/>
    <dgm:cxn modelId="{150EB315-AADA-47F6-8B2E-462CF0BE4F8B}" type="presOf" srcId="{CD0DE7AB-5154-4614-ACF2-72ABD88BE4FE}" destId="{A3656616-618A-4F75-A3C2-A3ED387EDF6F}" srcOrd="0" destOrd="0" presId="urn:microsoft.com/office/officeart/2005/8/layout/process5"/>
    <dgm:cxn modelId="{392547AD-3036-460C-BEAE-AB787479F041}" type="presOf" srcId="{6546E69C-E243-4625-8729-C8E75FAD5D07}" destId="{5A948328-D2D1-4654-9A59-1C3E961B2F29}" srcOrd="0" destOrd="0" presId="urn:microsoft.com/office/officeart/2005/8/layout/process5"/>
    <dgm:cxn modelId="{BA8F111B-94EC-45F9-9882-86DE375A5565}" type="presOf" srcId="{09925B44-7B0F-493E-8C3F-B0AD69675C88}" destId="{5CF0C106-3362-42C3-BE3B-03911D54F9FA}" srcOrd="0" destOrd="0" presId="urn:microsoft.com/office/officeart/2005/8/layout/process5"/>
    <dgm:cxn modelId="{8215F076-D29F-4344-8809-A88982ED0D1B}" type="presOf" srcId="{EEEBE2BC-450D-4259-BF45-623B65252C89}" destId="{D62136C8-DE35-4E79-92ED-C2AA845124FE}" srcOrd="0" destOrd="0" presId="urn:microsoft.com/office/officeart/2005/8/layout/process5"/>
    <dgm:cxn modelId="{E344F744-1D0F-47C9-AD06-2E78E4E3FED0}" srcId="{D4BBD2D5-10EA-4B0B-A7BA-0D2CE3BE8EA1}" destId="{B0D87603-8F2E-471A-9199-43BB388DE34C}" srcOrd="0" destOrd="0" parTransId="{8038224D-7179-489A-BA71-9583A1F6F242}" sibTransId="{E3A1C50C-16B9-476A-8CCF-1CB64DE12750}"/>
    <dgm:cxn modelId="{64349FE9-5662-4662-8D43-B3520ADD3EFC}" srcId="{D4BBD2D5-10EA-4B0B-A7BA-0D2CE3BE8EA1}" destId="{3F1D4FFB-216E-4F82-92A2-18E3F9D61B59}" srcOrd="8" destOrd="0" parTransId="{D5EE9350-DA27-413B-A83E-47A1E0BF60C6}" sibTransId="{D7B7A6C1-D5D7-4B01-9B17-F2A9C56AA686}"/>
    <dgm:cxn modelId="{EBEB185F-9D61-4811-968F-242822EC4DC4}" type="presParOf" srcId="{CCF67335-B68A-40AF-BC2B-A4BBFB6E9D52}" destId="{4F3C6BAF-DD61-478B-B495-5B71E9B95F3F}" srcOrd="0" destOrd="0" presId="urn:microsoft.com/office/officeart/2005/8/layout/process5"/>
    <dgm:cxn modelId="{395D26D8-FE06-4CA2-8B82-633E28BB508F}" type="presParOf" srcId="{CCF67335-B68A-40AF-BC2B-A4BBFB6E9D52}" destId="{2F438E19-8E7B-4E3F-A62E-18E3CB5D0F66}" srcOrd="1" destOrd="0" presId="urn:microsoft.com/office/officeart/2005/8/layout/process5"/>
    <dgm:cxn modelId="{88C67F6B-4CAA-401B-980C-91A9EBA51E91}" type="presParOf" srcId="{2F438E19-8E7B-4E3F-A62E-18E3CB5D0F66}" destId="{23404221-B51B-478B-BB74-2E0C6EB7C547}" srcOrd="0" destOrd="0" presId="urn:microsoft.com/office/officeart/2005/8/layout/process5"/>
    <dgm:cxn modelId="{D9A48D88-CCB4-4874-81D8-17EEB002AFFE}" type="presParOf" srcId="{CCF67335-B68A-40AF-BC2B-A4BBFB6E9D52}" destId="{5CF0C106-3362-42C3-BE3B-03911D54F9FA}" srcOrd="2" destOrd="0" presId="urn:microsoft.com/office/officeart/2005/8/layout/process5"/>
    <dgm:cxn modelId="{FA982E78-4894-46D9-9583-FD45E3BF4864}" type="presParOf" srcId="{CCF67335-B68A-40AF-BC2B-A4BBFB6E9D52}" destId="{727558D4-A408-4176-997A-AEBA6B446B14}" srcOrd="3" destOrd="0" presId="urn:microsoft.com/office/officeart/2005/8/layout/process5"/>
    <dgm:cxn modelId="{9C6B5960-0975-4A72-915A-7A1B6E283084}" type="presParOf" srcId="{727558D4-A408-4176-997A-AEBA6B446B14}" destId="{E76AC5AA-6B8C-46E5-A1F7-779C0065848C}" srcOrd="0" destOrd="0" presId="urn:microsoft.com/office/officeart/2005/8/layout/process5"/>
    <dgm:cxn modelId="{E63871CE-42CF-41CA-A12F-E2EB110C7720}" type="presParOf" srcId="{CCF67335-B68A-40AF-BC2B-A4BBFB6E9D52}" destId="{96AB5048-6434-462D-9E8F-3AE8000106CD}" srcOrd="4" destOrd="0" presId="urn:microsoft.com/office/officeart/2005/8/layout/process5"/>
    <dgm:cxn modelId="{C7497F0E-4D77-4614-9830-FF8C19BF0055}" type="presParOf" srcId="{CCF67335-B68A-40AF-BC2B-A4BBFB6E9D52}" destId="{E58254B3-C308-4AAD-80AA-641EA53151A0}" srcOrd="5" destOrd="0" presId="urn:microsoft.com/office/officeart/2005/8/layout/process5"/>
    <dgm:cxn modelId="{87499AB4-0C9E-4FF0-9C4B-8471B867312C}" type="presParOf" srcId="{E58254B3-C308-4AAD-80AA-641EA53151A0}" destId="{D573614F-E257-43A0-BD43-91BB7FA8382C}" srcOrd="0" destOrd="0" presId="urn:microsoft.com/office/officeart/2005/8/layout/process5"/>
    <dgm:cxn modelId="{9D0F25B5-1FA0-491F-9D71-AF9AE4C92BC2}" type="presParOf" srcId="{CCF67335-B68A-40AF-BC2B-A4BBFB6E9D52}" destId="{BC46E576-DA68-496A-B840-8D9AD0423F80}" srcOrd="6" destOrd="0" presId="urn:microsoft.com/office/officeart/2005/8/layout/process5"/>
    <dgm:cxn modelId="{C3914507-6F36-492D-917C-063CF695254F}" type="presParOf" srcId="{CCF67335-B68A-40AF-BC2B-A4BBFB6E9D52}" destId="{D62136C8-DE35-4E79-92ED-C2AA845124FE}" srcOrd="7" destOrd="0" presId="urn:microsoft.com/office/officeart/2005/8/layout/process5"/>
    <dgm:cxn modelId="{1F7ED930-1DCC-4EB2-80D4-CDA6B9E0C84A}" type="presParOf" srcId="{D62136C8-DE35-4E79-92ED-C2AA845124FE}" destId="{B1D0FA66-17DE-43B3-840A-783A0889DFBD}" srcOrd="0" destOrd="0" presId="urn:microsoft.com/office/officeart/2005/8/layout/process5"/>
    <dgm:cxn modelId="{6071F52E-5451-420C-8500-856D6FF81BD1}" type="presParOf" srcId="{CCF67335-B68A-40AF-BC2B-A4BBFB6E9D52}" destId="{A3656616-618A-4F75-A3C2-A3ED387EDF6F}" srcOrd="8" destOrd="0" presId="urn:microsoft.com/office/officeart/2005/8/layout/process5"/>
    <dgm:cxn modelId="{A4CF3B15-1145-48DA-8BD2-FB3D4525BA46}" type="presParOf" srcId="{CCF67335-B68A-40AF-BC2B-A4BBFB6E9D52}" destId="{09D6B460-3749-402F-AB46-C427D1E65736}" srcOrd="9" destOrd="0" presId="urn:microsoft.com/office/officeart/2005/8/layout/process5"/>
    <dgm:cxn modelId="{BBD8A53D-B55A-4B46-AA7D-1EC1B0C8E4E6}" type="presParOf" srcId="{09D6B460-3749-402F-AB46-C427D1E65736}" destId="{C064FBE5-605B-4B28-9AC2-0188E5DFE51A}" srcOrd="0" destOrd="0" presId="urn:microsoft.com/office/officeart/2005/8/layout/process5"/>
    <dgm:cxn modelId="{A4A0B1D1-4138-4F7C-BA16-AC91DDD6B732}" type="presParOf" srcId="{CCF67335-B68A-40AF-BC2B-A4BBFB6E9D52}" destId="{906A4D2C-5B15-49BE-BF31-07A7F0814A8E}" srcOrd="10" destOrd="0" presId="urn:microsoft.com/office/officeart/2005/8/layout/process5"/>
    <dgm:cxn modelId="{0D1FA2D8-3D41-44DE-B820-AF35E1EF0809}" type="presParOf" srcId="{CCF67335-B68A-40AF-BC2B-A4BBFB6E9D52}" destId="{6A29DA11-B388-4FA5-ABAF-4EE412177CD4}" srcOrd="11" destOrd="0" presId="urn:microsoft.com/office/officeart/2005/8/layout/process5"/>
    <dgm:cxn modelId="{4B4D3A67-1C56-4A0C-A948-887B6C487E28}" type="presParOf" srcId="{6A29DA11-B388-4FA5-ABAF-4EE412177CD4}" destId="{AB88C086-EC60-410A-BEB7-CF132E5CF46D}" srcOrd="0" destOrd="0" presId="urn:microsoft.com/office/officeart/2005/8/layout/process5"/>
    <dgm:cxn modelId="{4310FAC7-E90F-4878-B5C9-9A33E4E24FD6}" type="presParOf" srcId="{CCF67335-B68A-40AF-BC2B-A4BBFB6E9D52}" destId="{109F67E4-1C9C-4BBA-98E2-8FBF67123220}" srcOrd="12" destOrd="0" presId="urn:microsoft.com/office/officeart/2005/8/layout/process5"/>
    <dgm:cxn modelId="{04DC6B2F-FDD9-4804-81DC-3F11C839BEC7}" type="presParOf" srcId="{CCF67335-B68A-40AF-BC2B-A4BBFB6E9D52}" destId="{312CB98F-F3F7-4C3C-A9D1-EC93B03B34A3}" srcOrd="13" destOrd="0" presId="urn:microsoft.com/office/officeart/2005/8/layout/process5"/>
    <dgm:cxn modelId="{F5DE607D-63A1-45F7-8625-262D8B881414}" type="presParOf" srcId="{312CB98F-F3F7-4C3C-A9D1-EC93B03B34A3}" destId="{D3C8DCEA-1555-4B7D-81B7-1AFCE84FD182}" srcOrd="0" destOrd="0" presId="urn:microsoft.com/office/officeart/2005/8/layout/process5"/>
    <dgm:cxn modelId="{8F2D9E25-D551-435C-BBCB-EEC8D2384D9C}" type="presParOf" srcId="{CCF67335-B68A-40AF-BC2B-A4BBFB6E9D52}" destId="{2A1A5415-3CC4-4CA6-863D-3509ED6BBCA4}" srcOrd="14" destOrd="0" presId="urn:microsoft.com/office/officeart/2005/8/layout/process5"/>
    <dgm:cxn modelId="{DB94B8CC-67F1-4FCF-AE38-127251A43B05}" type="presParOf" srcId="{CCF67335-B68A-40AF-BC2B-A4BBFB6E9D52}" destId="{45804E35-5606-49A0-ACC6-5E1EE6E2ACC3}" srcOrd="15" destOrd="0" presId="urn:microsoft.com/office/officeart/2005/8/layout/process5"/>
    <dgm:cxn modelId="{84A70CF9-B7EB-4AFF-BE13-8CD61E7A9DC9}" type="presParOf" srcId="{45804E35-5606-49A0-ACC6-5E1EE6E2ACC3}" destId="{C0701303-F32C-4DD1-B8A7-0068107AF92D}" srcOrd="0" destOrd="0" presId="urn:microsoft.com/office/officeart/2005/8/layout/process5"/>
    <dgm:cxn modelId="{CF413180-033B-4982-ABE3-D8B457451EB6}" type="presParOf" srcId="{CCF67335-B68A-40AF-BC2B-A4BBFB6E9D52}" destId="{D754B297-DCE3-4304-B7E5-40871867BD4E}" srcOrd="16" destOrd="0" presId="urn:microsoft.com/office/officeart/2005/8/layout/process5"/>
    <dgm:cxn modelId="{F8016CE8-D56C-4F06-8439-3A787421079D}" type="presParOf" srcId="{CCF67335-B68A-40AF-BC2B-A4BBFB6E9D52}" destId="{F68A3851-E69C-426C-B902-09E5FABFC25D}" srcOrd="17" destOrd="0" presId="urn:microsoft.com/office/officeart/2005/8/layout/process5"/>
    <dgm:cxn modelId="{C7E70104-8AC6-4761-9AFA-A90409311BA0}" type="presParOf" srcId="{F68A3851-E69C-426C-B902-09E5FABFC25D}" destId="{A746AA79-5036-4C03-969A-695804F07E89}" srcOrd="0" destOrd="0" presId="urn:microsoft.com/office/officeart/2005/8/layout/process5"/>
    <dgm:cxn modelId="{6E805CF5-8C87-4B0C-9145-4D518CED9580}" type="presParOf" srcId="{CCF67335-B68A-40AF-BC2B-A4BBFB6E9D52}" destId="{1C2035AC-05ED-47C2-852E-C6F03EC506BD}" srcOrd="18" destOrd="0" presId="urn:microsoft.com/office/officeart/2005/8/layout/process5"/>
    <dgm:cxn modelId="{5019FC9F-9AC8-4E47-A429-05F323AFAAC4}" type="presParOf" srcId="{CCF67335-B68A-40AF-BC2B-A4BBFB6E9D52}" destId="{DF91322A-A244-4CCD-BB80-184898EA54A5}" srcOrd="19" destOrd="0" presId="urn:microsoft.com/office/officeart/2005/8/layout/process5"/>
    <dgm:cxn modelId="{423C4384-BF3D-4D5E-9C33-57466E075F36}" type="presParOf" srcId="{DF91322A-A244-4CCD-BB80-184898EA54A5}" destId="{A117039B-EA0B-4501-9A63-C173A4384358}" srcOrd="0" destOrd="0" presId="urn:microsoft.com/office/officeart/2005/8/layout/process5"/>
    <dgm:cxn modelId="{66F185DE-1F7F-4BFC-AFB8-29F368115534}" type="presParOf" srcId="{CCF67335-B68A-40AF-BC2B-A4BBFB6E9D52}" destId="{5A948328-D2D1-4654-9A59-1C3E961B2F29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xmlns:mc="http://schemas.openxmlformats.org/markup-compatibility/2006" xmlns:a14="http://schemas.microsoft.com/office/drawing/2010/main" val="000000" mc:Ignorable="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xmlns:mc="http://schemas.openxmlformats.org/markup-compatibility/2006" xmlns:a14="http://schemas.microsoft.com/office/drawing/2010/main" val="000000" mc:Ignorable="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800577-7537-49EB-AE5A-200645F93218}" type="datetimeFigureOut">
              <a:rPr lang="es-ES" smtClean="0"/>
              <a:pPr/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B358A4-61A9-4CEF-B5B9-8B33FADE1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Subtítulo"/>
          <p:cNvSpPr txBox="1">
            <a:spLocks/>
          </p:cNvSpPr>
          <p:nvPr/>
        </p:nvSpPr>
        <p:spPr>
          <a:xfrm>
            <a:off x="714348" y="908720"/>
            <a:ext cx="7500990" cy="82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3200" b="1" dirty="0" smtClean="0">
                <a:solidFill>
                  <a:schemeClr val="tx2"/>
                </a:solidFill>
              </a:rPr>
              <a:t>Escuela Superior Politécnica del Litoral</a:t>
            </a:r>
            <a:endParaRPr lang="es-EC" sz="3200" b="1" dirty="0">
              <a:solidFill>
                <a:schemeClr val="tx2"/>
              </a:solidFill>
            </a:endParaRPr>
          </a:p>
        </p:txBody>
      </p:sp>
      <p:pic>
        <p:nvPicPr>
          <p:cNvPr id="5" name="4 Imagen" descr="http://blog.espol.edu.ec/vlirtel/files/2009/05/espol1-300x29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1664041" cy="1714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http://www.idec.upf.edu/imatges/fen-espo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703844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2286000" y="2276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PROYECTO DE VALORACIÓN FINANCIERA DE LA ELABORACIÓN Y COMERCIALIZACIÓN DE LA PULPA DE ARAZÁ PARA LA CIUDAD DE GUAYAQUIL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03592" y="3769058"/>
            <a:ext cx="510471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Integrantes:</a:t>
            </a:r>
          </a:p>
          <a:p>
            <a:pPr algn="ctr"/>
            <a:endParaRPr lang="es-ES" b="1" dirty="0" smtClean="0">
              <a:solidFill>
                <a:schemeClr val="tx2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GARCÍA LÓPEZ NEIVA PATRICIA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 </a:t>
            </a:r>
          </a:p>
          <a:p>
            <a:pPr algn="ctr"/>
            <a:r>
              <a:rPr lang="es-ES" sz="1700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LÓPEZ MANRIQUE JENNIFFER ELIZABETH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 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SALAZAR BOHÓRQUEZ ROSA LISSETTE </a:t>
            </a:r>
          </a:p>
          <a:p>
            <a:pPr algn="ctr"/>
            <a:endParaRPr lang="es-EC" dirty="0">
              <a:solidFill>
                <a:srgbClr xmlns:mc="http://schemas.openxmlformats.org/markup-compatibility/2006" xmlns:a14="http://schemas.microsoft.com/office/drawing/2010/main" val="C0504D" mc:Ignorable="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0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Su principal componente es el agua, entre un 90 a 94% y Vitaminas (A y B1); entre la que se destaca con niveles muy elevados la Vitamina C, en cuanto a los minerales tiene un elevado índice de Potasio y en menor grado Calcio, Magnesio y Fósforo; también aporta gran cantidad de carbohidratos.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54713" cy="1910716"/>
          </a:xfrm>
        </p:spPr>
        <p:txBody>
          <a:bodyPr/>
          <a:lstStyle/>
          <a:p>
            <a:r>
              <a:rPr lang="es-ES" sz="4800" dirty="0" smtClean="0"/>
              <a:t>OBJETIVOS GENERALES Y ESPECIFICOS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82264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Valorar el ejercicio financiero basado en la elaboración y comercialización de la pulpa de arazá en el mercado de Guayaquil. Llegando a conocer la aceptación  del producto en nuestro mercado objetivo, aplicando estrategias para la comercialización y distribución del mismo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S" dirty="0"/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S" dirty="0" smtClean="0"/>
              <a:t>Desarrollar </a:t>
            </a:r>
            <a:r>
              <a:rPr lang="es-ES" dirty="0"/>
              <a:t>una investigación profunda y exhaustiva de nuestro mercado objetivo identificando los lugares potenciales donde comercializaremos nuestro producto en la ciudad de Guayaquil.  </a:t>
            </a:r>
          </a:p>
          <a:p>
            <a:pPr lvl="0" algn="just"/>
            <a:r>
              <a:rPr lang="es-ES" dirty="0"/>
              <a:t>Establecer alianzas con diferentes cadenas de supermercados para dar a conocer nuestro producto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/>
              <a:t>Realizar un estudio financiero que nos permita conocer y analizar cada etapa de los procesos los cuales nos llevaran a tomar acertadas decisiones con relación a la comercialización de la pulpa de arazá.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ESPECIFICOS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756248" cy="2560509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  <a:reflection blurRad="6350" stA="50000" endA="275" endPos="40000" dist="1016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5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</a:rPr>
              <a:t>ESTUDIO DE MERCADO</a:t>
            </a:r>
            <a:endParaRPr lang="es-MX" sz="5400" dirty="0">
              <a:solidFill>
                <a:schemeClr val="tx2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59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7893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</a:rPr>
              <a:t>FODA</a:t>
            </a:r>
            <a:endParaRPr lang="es-MX" sz="7200" dirty="0">
              <a:solidFill>
                <a:schemeClr val="tx2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803971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04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734" y="2247900"/>
            <a:ext cx="4262531" cy="387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8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Matriz BCG</a:t>
            </a:r>
            <a:endParaRPr lang="es-MX" sz="8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24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226055" cy="44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688490" y="635616"/>
            <a:ext cx="775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ANALISIS PORTER</a:t>
            </a:r>
            <a:endParaRPr lang="es-MX" sz="54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1781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781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1781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17716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2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2" b="89986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5336" r="35977" b="9808"/>
          <a:stretch/>
        </p:blipFill>
        <p:spPr>
          <a:xfrm>
            <a:off x="1043608" y="2132856"/>
            <a:ext cx="2304256" cy="381886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MARKETING MIX</a:t>
            </a:r>
            <a:endParaRPr lang="es-MX" sz="6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19872" y="2204864"/>
            <a:ext cx="4896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+mj-lt"/>
              </a:rPr>
              <a:t>Producto</a:t>
            </a:r>
            <a:r>
              <a:rPr lang="es-MX" b="1" dirty="0" smtClean="0">
                <a:latin typeface="+mj-lt"/>
              </a:rPr>
              <a:t>: </a:t>
            </a:r>
            <a:r>
              <a:rPr lang="es-MX" dirty="0" smtClean="0">
                <a:latin typeface="+mj-lt"/>
              </a:rPr>
              <a:t>V</a:t>
            </a:r>
            <a:r>
              <a:rPr lang="es-ES" dirty="0" smtClean="0">
                <a:latin typeface="+mj-lt"/>
              </a:rPr>
              <a:t>a dirigido a las familias de la ciudad de Guayaquil. De clase media- media a media-alta.</a:t>
            </a:r>
          </a:p>
          <a:p>
            <a:pPr algn="just"/>
            <a:endParaRPr lang="es-ES" dirty="0">
              <a:latin typeface="+mj-lt"/>
            </a:endParaRPr>
          </a:p>
          <a:p>
            <a:pPr algn="just"/>
            <a:r>
              <a:rPr lang="es-ES" sz="2400" b="1" dirty="0" smtClean="0">
                <a:latin typeface="+mj-lt"/>
              </a:rPr>
              <a:t>Objetivo:  </a:t>
            </a:r>
            <a:r>
              <a:rPr lang="es-ES" dirty="0" smtClean="0">
                <a:latin typeface="+mj-lt"/>
              </a:rPr>
              <a:t>Posicionarnos </a:t>
            </a:r>
            <a:r>
              <a:rPr lang="es-ES" dirty="0">
                <a:latin typeface="+mj-lt"/>
              </a:rPr>
              <a:t>en el mercado, siendo la primera opción de compra en la mente de nuestros posibles consumidores cuando de pulpas de fruta se refiere</a:t>
            </a:r>
            <a:r>
              <a:rPr lang="es-ES" dirty="0" smtClean="0">
                <a:latin typeface="+mj-lt"/>
              </a:rPr>
              <a:t>.</a:t>
            </a:r>
          </a:p>
          <a:p>
            <a:pPr algn="just"/>
            <a:endParaRPr lang="es-ES" dirty="0">
              <a:latin typeface="+mj-lt"/>
            </a:endParaRPr>
          </a:p>
          <a:p>
            <a:pPr algn="just"/>
            <a:r>
              <a:rPr lang="es-ES" sz="2400" b="1" dirty="0" smtClean="0">
                <a:latin typeface="+mj-lt"/>
              </a:rPr>
              <a:t>Estrategias: </a:t>
            </a:r>
            <a:r>
              <a:rPr lang="es-ES" dirty="0" smtClean="0">
                <a:latin typeface="+mj-lt"/>
              </a:rPr>
              <a:t>Marca, Logo, Slogan, Empaque</a:t>
            </a:r>
          </a:p>
          <a:p>
            <a:pPr algn="just"/>
            <a:endParaRPr lang="es-ES" sz="2400" dirty="0"/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3707904" y="5517232"/>
            <a:ext cx="48065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«Más que una pulpa, una verdadera fruta»</a:t>
            </a:r>
            <a:endParaRPr lang="es-MX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08467" y="2276872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just"/>
            <a:r>
              <a:rPr lang="es-MX" sz="2800" dirty="0" smtClean="0"/>
              <a:t>El precio se ha fijado en base a la competencia y a las respuestas obtenidas en las encuestas.</a:t>
            </a:r>
            <a:endParaRPr lang="es-MX" sz="2800" dirty="0"/>
          </a:p>
        </p:txBody>
      </p:sp>
      <p:sp>
        <p:nvSpPr>
          <p:cNvPr id="5" name="4 Rectángulo"/>
          <p:cNvSpPr/>
          <p:nvPr/>
        </p:nvSpPr>
        <p:spPr>
          <a:xfrm>
            <a:off x="3059832" y="836712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dirty="0">
                <a:solidFill>
                  <a:schemeClr val="tx2"/>
                </a:solidFill>
              </a:rPr>
              <a:t>Precio</a:t>
            </a:r>
          </a:p>
        </p:txBody>
      </p:sp>
      <p:pic>
        <p:nvPicPr>
          <p:cNvPr id="6" name="Imagen 2" descr="C:\Users\jennifer\Desktop\dine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0" b="98480" l="2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8" y="4365104"/>
            <a:ext cx="3095522" cy="180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8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Arazá - Pulpa</a:t>
            </a:r>
            <a:endParaRPr lang="es-ES" dirty="0"/>
          </a:p>
        </p:txBody>
      </p:sp>
      <p:pic>
        <p:nvPicPr>
          <p:cNvPr id="10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1979712" y="1916832"/>
            <a:ext cx="56886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204474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dirty="0" smtClean="0"/>
              <a:t> El </a:t>
            </a:r>
            <a:r>
              <a:rPr lang="es-ES" sz="2600" dirty="0"/>
              <a:t>producto </a:t>
            </a:r>
            <a:r>
              <a:rPr lang="es-ES" sz="2600" dirty="0" smtClean="0"/>
              <a:t>será	 </a:t>
            </a:r>
            <a:r>
              <a:rPr lang="es-ES" sz="2600" dirty="0"/>
              <a:t>comercializado </a:t>
            </a:r>
            <a:r>
              <a:rPr lang="es-ES" sz="2600" dirty="0" smtClean="0"/>
              <a:t>y distribuido </a:t>
            </a:r>
            <a:r>
              <a:rPr lang="es-ES" sz="2600" dirty="0"/>
              <a:t>en la ciudad de Guayaquil a través de las diferentes cadenas de Supermercados para mayor comodidad y un gran alcance de los </a:t>
            </a:r>
            <a:r>
              <a:rPr lang="es-ES" sz="2600" dirty="0" smtClean="0"/>
              <a:t>consumidores.</a:t>
            </a:r>
            <a:endParaRPr lang="es-MX" sz="26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19872" y="692696"/>
            <a:ext cx="2443350" cy="1054250"/>
          </a:xfrm>
        </p:spPr>
        <p:txBody>
          <a:bodyPr/>
          <a:lstStyle/>
          <a:p>
            <a:r>
              <a:rPr lang="es-MX" sz="7200" dirty="0" smtClean="0"/>
              <a:t>Plaza</a:t>
            </a:r>
            <a:endParaRPr lang="es-MX" sz="7200" dirty="0"/>
          </a:p>
        </p:txBody>
      </p:sp>
      <p:pic>
        <p:nvPicPr>
          <p:cNvPr id="4" name="Imagen 3" descr="C:\Users\jennifer\Desktop\supermer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03648" y="620688"/>
            <a:ext cx="622500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b="1" dirty="0" smtClean="0"/>
              <a:t>¿Consume frutas procesadas? </a:t>
            </a:r>
            <a:endParaRPr lang="es-MX" sz="4800" dirty="0"/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68594"/>
              </p:ext>
            </p:extLst>
          </p:nvPr>
        </p:nvGraphicFramePr>
        <p:xfrm>
          <a:off x="899592" y="2420888"/>
          <a:ext cx="45365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67" y="5085184"/>
            <a:ext cx="33309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0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49562"/>
              </p:ext>
            </p:extLst>
          </p:nvPr>
        </p:nvGraphicFramePr>
        <p:xfrm>
          <a:off x="467544" y="2290514"/>
          <a:ext cx="5328592" cy="293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¿Le gustaría probar la pulpa de Arazá?</a:t>
            </a:r>
            <a:endParaRPr lang="es-MX" dirty="0"/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14" y="4797152"/>
            <a:ext cx="373215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2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611560" y="2276873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 smtClean="0">
                <a:latin typeface="+mj-lt"/>
              </a:rPr>
              <a:t>Es importante saber que las personas si consumen frutas procesadas.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/>
              <a:t>Se logro identificar que hay un numero considerable dentro del mercado objetivo que esta dispuesto a comprar la </a:t>
            </a:r>
            <a:r>
              <a:rPr lang="es-ES" sz="4000" dirty="0" smtClean="0"/>
              <a:t>pulpa.</a:t>
            </a:r>
            <a:endParaRPr lang="es-MX" sz="4000" dirty="0"/>
          </a:p>
          <a:p>
            <a:pPr marL="571500" indent="-571500" algn="just">
              <a:buFont typeface="Arial" pitchFamily="34" charset="0"/>
              <a:buChar char="•"/>
            </a:pPr>
            <a:endParaRPr lang="es-MX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83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ESTUDIO TÉCNICO Y FINANCIERO </a:t>
            </a:r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98500" y="1357298"/>
          <a:ext cx="77470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7756263" cy="1054250"/>
          </a:xfrm>
        </p:spPr>
        <p:txBody>
          <a:bodyPr/>
          <a:lstStyle/>
          <a:p>
            <a:r>
              <a:rPr lang="es-MX" sz="4000" dirty="0" smtClean="0"/>
              <a:t>PROCESO DE PRODUCCION</a:t>
            </a:r>
            <a:endParaRPr lang="es-MX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447124"/>
          <a:ext cx="8494719" cy="5211431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2831573"/>
                <a:gridCol w="2831573"/>
                <a:gridCol w="2831573"/>
              </a:tblGrid>
              <a:tr h="975560">
                <a:tc>
                  <a:txBody>
                    <a:bodyPr/>
                    <a:lstStyle/>
                    <a:p>
                      <a:r>
                        <a:rPr lang="es-MX" dirty="0" smtClean="0"/>
                        <a:t>INVERSION TOTAL DE OBRA 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$369,100.00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Terreno</a:t>
                      </a:r>
                      <a:r>
                        <a:rPr lang="es-MX" baseline="0" dirty="0" smtClean="0"/>
                        <a:t> + </a:t>
                      </a:r>
                      <a:r>
                        <a:rPr lang="es-MX" baseline="0" dirty="0" err="1" smtClean="0"/>
                        <a:t>Contrucción</a:t>
                      </a:r>
                      <a:endParaRPr lang="es-MX" dirty="0"/>
                    </a:p>
                  </a:txBody>
                  <a:tcPr/>
                </a:tc>
              </a:tr>
              <a:tr h="1130616">
                <a:tc>
                  <a:txBody>
                    <a:bodyPr/>
                    <a:lstStyle/>
                    <a:p>
                      <a:r>
                        <a:rPr lang="es-MX" dirty="0" smtClean="0"/>
                        <a:t>CAPITAL</a:t>
                      </a:r>
                      <a:r>
                        <a:rPr lang="es-MX" baseline="0" dirty="0" smtClean="0"/>
                        <a:t> DE TRABAJO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$15,570.00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Ingresos por ventas –</a:t>
                      </a:r>
                      <a:r>
                        <a:rPr lang="es-MX" baseline="0" dirty="0" smtClean="0"/>
                        <a:t> costos ( </a:t>
                      </a:r>
                      <a:r>
                        <a:rPr lang="es-MX" baseline="0" dirty="0" err="1" smtClean="0"/>
                        <a:t>mat</a:t>
                      </a:r>
                      <a:r>
                        <a:rPr lang="es-MX" baseline="0" dirty="0" smtClean="0"/>
                        <a:t>. Prima, sueldos, publicidad, comisiones, </a:t>
                      </a:r>
                      <a:r>
                        <a:rPr lang="es-MX" baseline="0" dirty="0" err="1" smtClean="0"/>
                        <a:t>serv</a:t>
                      </a:r>
                      <a:r>
                        <a:rPr lang="es-MX" baseline="0" dirty="0" smtClean="0"/>
                        <a:t>.)</a:t>
                      </a:r>
                      <a:endParaRPr lang="es-MX" dirty="0"/>
                    </a:p>
                  </a:txBody>
                  <a:tcPr/>
                </a:tc>
              </a:tr>
              <a:tr h="791431">
                <a:tc>
                  <a:txBody>
                    <a:bodyPr/>
                    <a:lstStyle/>
                    <a:p>
                      <a:r>
                        <a:rPr lang="es-MX" dirty="0" smtClean="0"/>
                        <a:t>INVERSION DE ACTIVOS FIJOS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$55,436.00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Muebles</a:t>
                      </a:r>
                      <a:r>
                        <a:rPr lang="es-MX" baseline="0" dirty="0" smtClean="0"/>
                        <a:t> y enseres, equipos de computo,  maquinaria y vehículo</a:t>
                      </a:r>
                      <a:endParaRPr lang="es-MX" dirty="0"/>
                    </a:p>
                  </a:txBody>
                  <a:tcPr/>
                </a:tc>
              </a:tr>
              <a:tr h="791431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DE CONSTITUCION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$2,000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2549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975560"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r>
                        <a:rPr lang="es-MX" baseline="0" dirty="0" smtClean="0"/>
                        <a:t> DE LA INVERSIÓN INICIAL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$442,106.00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56263" cy="1054250"/>
          </a:xfrm>
        </p:spPr>
        <p:txBody>
          <a:bodyPr/>
          <a:lstStyle/>
          <a:p>
            <a:r>
              <a:rPr lang="es-MX" dirty="0" smtClean="0"/>
              <a:t>INVERSION INICIAL</a:t>
            </a:r>
            <a:endParaRPr lang="es-MX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98500" y="2247900"/>
          <a:ext cx="7499349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PORCENTAJE</a:t>
                      </a:r>
                      <a:r>
                        <a:rPr lang="es-MX" b="1" baseline="0" dirty="0" smtClean="0"/>
                        <a:t> DE APALANCAMIENTO</a:t>
                      </a:r>
                      <a:endParaRPr lang="es-MX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90%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PRESTAMO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CAP PROPIO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INV. INICIAL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397,895.00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44,210.60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442,106.00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TASA DE INTERES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10.5%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INTERES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AMORTIZACION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66,153.02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41,779.02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24,374.01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FINANCIAMIENTO</a:t>
            </a:r>
            <a:endParaRPr lang="es-MX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Demanda total del Mercado: 79,800</a:t>
            </a:r>
          </a:p>
          <a:p>
            <a:r>
              <a:rPr lang="es-MX" dirty="0" smtClean="0"/>
              <a:t>% Expectativas de nuestra empresa: 50%</a:t>
            </a:r>
          </a:p>
          <a:p>
            <a:r>
              <a:rPr lang="es-MX" dirty="0" smtClean="0"/>
              <a:t>Total de unidades a vender: 39,900</a:t>
            </a:r>
          </a:p>
          <a:p>
            <a:r>
              <a:rPr lang="es-MX" dirty="0" smtClean="0"/>
              <a:t>Precio: 1.84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ESTIMACION DE LA DEMANDA</a:t>
            </a:r>
            <a:endParaRPr lang="es-MX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799274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520"/>
                <a:gridCol w="1449705"/>
                <a:gridCol w="1373505"/>
                <a:gridCol w="1373505"/>
                <a:gridCol w="1373505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AÑO 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AÑO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AÑO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AÑO 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INGRESOS</a:t>
                      </a:r>
                    </a:p>
                    <a:p>
                      <a:r>
                        <a:rPr lang="es-MX" dirty="0" smtClean="0"/>
                        <a:t>Ingresos por ventas</a:t>
                      </a:r>
                    </a:p>
                    <a:p>
                      <a:r>
                        <a:rPr lang="es-MX" dirty="0" smtClean="0"/>
                        <a:t>Otros Ingresos</a:t>
                      </a:r>
                    </a:p>
                    <a:p>
                      <a:r>
                        <a:rPr lang="es-MX" dirty="0" smtClean="0"/>
                        <a:t>TOTAL DE</a:t>
                      </a:r>
                      <a:r>
                        <a:rPr lang="es-MX" baseline="0" dirty="0" smtClean="0"/>
                        <a:t> INGRESOS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880,992.00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880,992.00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925,041.60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925,041.90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971,293.68</a:t>
                      </a:r>
                    </a:p>
                    <a:p>
                      <a:pPr algn="r"/>
                      <a:r>
                        <a:rPr lang="es-MX" dirty="0" smtClean="0"/>
                        <a:t>500.00</a:t>
                      </a:r>
                    </a:p>
                    <a:p>
                      <a:pPr algn="r"/>
                      <a:r>
                        <a:rPr lang="es-MX" dirty="0" smtClean="0"/>
                        <a:t>971,793.68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EGRESOS</a:t>
                      </a:r>
                    </a:p>
                    <a:p>
                      <a:r>
                        <a:rPr lang="es-MX" dirty="0" smtClean="0"/>
                        <a:t>Pago a proveedores</a:t>
                      </a:r>
                    </a:p>
                    <a:p>
                      <a:r>
                        <a:rPr lang="es-MX" dirty="0" err="1" smtClean="0"/>
                        <a:t>Gto</a:t>
                      </a:r>
                      <a:r>
                        <a:rPr lang="es-MX" dirty="0" smtClean="0"/>
                        <a:t>.</a:t>
                      </a:r>
                      <a:r>
                        <a:rPr lang="es-MX" baseline="0" dirty="0" smtClean="0"/>
                        <a:t>  Administrativo</a:t>
                      </a:r>
                    </a:p>
                    <a:p>
                      <a:r>
                        <a:rPr lang="es-MX" baseline="0" dirty="0" err="1" smtClean="0"/>
                        <a:t>Gto</a:t>
                      </a:r>
                      <a:r>
                        <a:rPr lang="es-MX" baseline="0" dirty="0" smtClean="0"/>
                        <a:t>. Financiero</a:t>
                      </a:r>
                    </a:p>
                    <a:p>
                      <a:r>
                        <a:rPr lang="es-MX" baseline="0" dirty="0" smtClean="0"/>
                        <a:t>Amortización de K</a:t>
                      </a:r>
                    </a:p>
                    <a:p>
                      <a:r>
                        <a:rPr lang="es-MX" baseline="0" dirty="0" err="1" smtClean="0"/>
                        <a:t>Part</a:t>
                      </a:r>
                      <a:r>
                        <a:rPr lang="es-MX" baseline="0" dirty="0" smtClean="0"/>
                        <a:t>. Trabajadores</a:t>
                      </a:r>
                    </a:p>
                    <a:p>
                      <a:r>
                        <a:rPr lang="es-MX" baseline="0" dirty="0" smtClean="0"/>
                        <a:t>Impuestos</a:t>
                      </a:r>
                    </a:p>
                    <a:p>
                      <a:r>
                        <a:rPr lang="es-MX" baseline="0" dirty="0" smtClean="0"/>
                        <a:t>Inv. Inicial</a:t>
                      </a:r>
                    </a:p>
                    <a:p>
                      <a:r>
                        <a:rPr lang="es-MX" baseline="0" dirty="0" smtClean="0"/>
                        <a:t>TOTAL DE EGRESOS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442,106.00</a:t>
                      </a:r>
                    </a:p>
                    <a:p>
                      <a:pPr algn="r"/>
                      <a:r>
                        <a:rPr lang="es-MX" dirty="0" smtClean="0"/>
                        <a:t>442,106.00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131,447.17</a:t>
                      </a:r>
                    </a:p>
                    <a:p>
                      <a:pPr algn="r"/>
                      <a:r>
                        <a:rPr lang="es-MX" dirty="0" smtClean="0"/>
                        <a:t>266,129.28</a:t>
                      </a:r>
                    </a:p>
                    <a:p>
                      <a:pPr algn="r"/>
                      <a:r>
                        <a:rPr lang="es-MX" dirty="0" smtClean="0"/>
                        <a:t>41,779.02</a:t>
                      </a:r>
                    </a:p>
                    <a:p>
                      <a:pPr algn="r"/>
                      <a:r>
                        <a:rPr lang="es-MX" dirty="0" smtClean="0"/>
                        <a:t>24,374.01</a:t>
                      </a:r>
                    </a:p>
                    <a:p>
                      <a:pPr algn="r"/>
                      <a:r>
                        <a:rPr lang="es-MX" dirty="0" smtClean="0"/>
                        <a:t>65,122.78</a:t>
                      </a:r>
                    </a:p>
                    <a:p>
                      <a:pPr algn="r"/>
                      <a:r>
                        <a:rPr lang="es-MX" dirty="0" smtClean="0"/>
                        <a:t>92,257.27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621,109.53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138,019.53</a:t>
                      </a:r>
                    </a:p>
                    <a:p>
                      <a:pPr algn="r"/>
                      <a:r>
                        <a:rPr lang="es-MX" dirty="0" smtClean="0"/>
                        <a:t>279,435.74</a:t>
                      </a:r>
                    </a:p>
                    <a:p>
                      <a:pPr algn="r"/>
                      <a:r>
                        <a:rPr lang="es-MX" dirty="0" smtClean="0"/>
                        <a:t>39,219.75</a:t>
                      </a:r>
                    </a:p>
                    <a:p>
                      <a:pPr algn="r"/>
                      <a:r>
                        <a:rPr lang="es-MX" dirty="0" smtClean="0"/>
                        <a:t>26,933.28</a:t>
                      </a:r>
                    </a:p>
                    <a:p>
                      <a:pPr algn="r"/>
                      <a:r>
                        <a:rPr lang="es-MX" dirty="0" smtClean="0"/>
                        <a:t>69,132.29</a:t>
                      </a:r>
                    </a:p>
                    <a:p>
                      <a:pPr algn="r"/>
                      <a:r>
                        <a:rPr lang="es-MX" dirty="0" smtClean="0"/>
                        <a:t>97,937.41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650,677.99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144,920.51</a:t>
                      </a:r>
                    </a:p>
                    <a:p>
                      <a:pPr algn="r"/>
                      <a:r>
                        <a:rPr lang="es-MX" dirty="0" smtClean="0"/>
                        <a:t>293,407.53</a:t>
                      </a:r>
                    </a:p>
                    <a:p>
                      <a:pPr algn="r"/>
                      <a:r>
                        <a:rPr lang="es-MX" dirty="0" smtClean="0"/>
                        <a:t>36,391.75</a:t>
                      </a:r>
                    </a:p>
                    <a:p>
                      <a:pPr algn="r"/>
                      <a:r>
                        <a:rPr lang="es-MX" dirty="0" smtClean="0"/>
                        <a:t>29,761.27</a:t>
                      </a:r>
                    </a:p>
                    <a:p>
                      <a:pPr algn="r"/>
                      <a:r>
                        <a:rPr lang="es-MX" dirty="0" smtClean="0"/>
                        <a:t>73,363.38</a:t>
                      </a:r>
                    </a:p>
                    <a:p>
                      <a:pPr algn="r"/>
                      <a:r>
                        <a:rPr lang="es-MX" dirty="0" smtClean="0"/>
                        <a:t>103,931.46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681,775.91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FLUJOS</a:t>
                      </a:r>
                      <a:r>
                        <a:rPr lang="es-MX" b="1" baseline="0" dirty="0" smtClean="0"/>
                        <a:t> ANUALES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-442,106.00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259,882.47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274,363.61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290,017.77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/>
              <a:t>FLUJO DE CAJA (0-3AÑOS)</a:t>
            </a:r>
            <a:endParaRPr lang="es-MX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Nuestro país es rico en lo que a diversidad de frutas se refiere, pero algunas aun no han sido industrializadas  entre ellas el Arazá</a:t>
            </a:r>
          </a:p>
          <a:p>
            <a:pPr lvl="0" algn="just"/>
            <a:r>
              <a:rPr lang="es-ES" dirty="0" smtClean="0"/>
              <a:t>El Arazá es una fruta muy rica en sabor y olor y sobre todo con un gran contenido de proteínas y vitaminas </a:t>
            </a:r>
            <a:endParaRPr lang="es-ES" dirty="0"/>
          </a:p>
          <a:p>
            <a:pPr lvl="0" algn="just"/>
            <a:r>
              <a:rPr lang="es-ES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El </a:t>
            </a:r>
            <a:r>
              <a:rPr lang="es-ES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proyecto que vamos a emprender surge ante la necesidad </a:t>
            </a:r>
            <a:r>
              <a:rPr lang="es-EC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del cuidado alimenticio y es precisamente allí donde esta nuestra oportunidad de realizar un producto que no existe en el mercado que beneficiaría a quienes lo consuman.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INTRODUCCION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8836660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380"/>
                <a:gridCol w="1262380"/>
                <a:gridCol w="1262380"/>
                <a:gridCol w="1262380"/>
                <a:gridCol w="1262380"/>
                <a:gridCol w="1262380"/>
                <a:gridCol w="1262380"/>
              </a:tblGrid>
              <a:tr h="653257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4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5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6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7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8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9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AÑO 10</a:t>
                      </a:r>
                      <a:endParaRPr lang="es-MX" sz="1800" dirty="0"/>
                    </a:p>
                  </a:txBody>
                  <a:tcPr/>
                </a:tc>
              </a:tr>
              <a:tr h="418313"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305,373.27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327,959.23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339,805.64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357,443.31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376,403.79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396,719.41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/>
                        <a:t>416,923.17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FLUJOS ANUALES (4-10AÑOS)</a:t>
            </a:r>
            <a:endParaRPr lang="es-MX" sz="4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2976" y="371475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TMAR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15.95%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42976" y="450057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VAN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$930,669.00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42976" y="52149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TIR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64%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Y PORTUNIDADES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s-ES" sz="6500" dirty="0" smtClean="0"/>
          </a:p>
          <a:p>
            <a:pPr algn="ctr"/>
            <a:r>
              <a:rPr lang="es-E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val="22978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/>
              <a:t>Uno de los problemas que debemos enfrentar es que el Arazá es poco conocida en el mercado y esto puede ser motivo de rechazo por parte de nuestros futuros clientes. </a:t>
            </a:r>
          </a:p>
          <a:p>
            <a:pPr lvl="0" algn="just"/>
            <a:r>
              <a:rPr lang="es-MX" dirty="0"/>
              <a:t>Debido a que la fruta no ha sido comercializada en gran magnitud existe poca motivación por parte de los agricultores de cultivarla.  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Debido </a:t>
            </a:r>
            <a:r>
              <a:rPr lang="es-ES" dirty="0"/>
              <a:t>a los insistentes requerimientos del cliente de un producto que </a:t>
            </a:r>
            <a:r>
              <a:rPr lang="es-ES" dirty="0" smtClean="0"/>
              <a:t>beneficie a </a:t>
            </a:r>
            <a:r>
              <a:rPr lang="es-ES" dirty="0"/>
              <a:t>su salud podemos afirmar que con una buena promoción del bien, éste podrá ser factible de ejecutar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/>
              <a:t>Actualmente no se encuentra fácilmente en los supermercados la pulpa de arazá que deseamos vender. </a:t>
            </a:r>
            <a:endParaRPr lang="es-ES" dirty="0" smtClean="0"/>
          </a:p>
          <a:p>
            <a:pPr lvl="0" algn="just"/>
            <a:r>
              <a:rPr lang="es-ES" dirty="0"/>
              <a:t>El nicho de mercado en el cual está enfocado este producto se encuentra en una situación de crecimiento progresivo, debido a la tendencia del consumo de productos naturales. 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OPORTUNIDADES</a:t>
            </a:r>
            <a:endParaRPr lang="es-ES" dirty="0"/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CARACTERISTICAS DEL ARAZA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spcBef>
                <a:spcPct val="0"/>
              </a:spcBef>
            </a:pPr>
            <a:r>
              <a:rPr lang="es-E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Generalidades</a:t>
            </a:r>
            <a:endParaRPr lang="es-ES" sz="6000" dirty="0" smtClean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s-E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</a:t>
            </a:r>
            <a:r>
              <a:rPr lang="es-E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Épocas </a:t>
            </a:r>
            <a:r>
              <a:rPr lang="es-E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Producción</a:t>
            </a:r>
          </a:p>
          <a:p>
            <a:pPr algn="l">
              <a:spcBef>
                <a:spcPct val="0"/>
              </a:spcBef>
            </a:pPr>
            <a:r>
              <a:rPr lang="es-E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Propiedades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5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una fruta con excelente sabor y aroma; apto para producir jugos, mermeladas, helados y vinos</a:t>
            </a:r>
          </a:p>
          <a:p>
            <a:pPr algn="just"/>
            <a:r>
              <a:rPr lang="es-ES" dirty="0" smtClean="0"/>
              <a:t>La fruta disecada da la oportunidad de obtener aromas para perfumes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GENERALIDADES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  <p:pic>
        <p:nvPicPr>
          <p:cNvPr id="5" name="4 Imagen" descr="C:\Users\jennifer\Desktop\araz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1963882" cy="2275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7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producción del arazá comienza al segundo año. La planta tiene simultáneamente flores y frutos, aunque existen períodos de cosecha como son los meses de </a:t>
            </a:r>
            <a:r>
              <a:rPr lang="es-ES" b="1" dirty="0"/>
              <a:t>febrero, mayo</a:t>
            </a:r>
            <a:r>
              <a:rPr lang="es-ES" b="1" dirty="0" smtClean="0"/>
              <a:t>, </a:t>
            </a:r>
            <a:r>
              <a:rPr lang="es-ES" b="1" dirty="0"/>
              <a:t>agosto y Noviembre</a:t>
            </a:r>
            <a:r>
              <a:rPr lang="es-ES" dirty="0"/>
              <a:t>. Se cultiva principalmente en el norte del país, principalmente en la provincia de Pichincha (Noroccidente y Sto. Domingo), también se la puede encontrar en provincias tropicales como en Los Ríos.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EPOCAS DE PRODUCCION</a:t>
            </a:r>
            <a:endParaRPr lang="es-ES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9" b="98990" l="9976" r="89841">
                        <a14:foregroundMark x1="28703" y1="82828" x2="26989" y2="74747"/>
                        <a14:foregroundMark x1="26989" y1="75574" x2="23868" y2="6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4582" r="13805"/>
          <a:stretch/>
        </p:blipFill>
        <p:spPr>
          <a:xfrm>
            <a:off x="7668344" y="5589240"/>
            <a:ext cx="1296144" cy="1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895D1D" mc:Ignorable=""/>
      </a:dk2>
      <a:lt2>
        <a:srgbClr xmlns:mc="http://schemas.openxmlformats.org/markup-compatibility/2006" xmlns:a14="http://schemas.microsoft.com/office/drawing/2010/main" val="ECE9C6" mc:Ignorable=""/>
      </a:lt2>
      <a:accent1>
        <a:srgbClr xmlns:mc="http://schemas.openxmlformats.org/markup-compatibility/2006" xmlns:a14="http://schemas.microsoft.com/office/drawing/2010/main" val="873624" mc:Ignorable=""/>
      </a:accent1>
      <a:accent2>
        <a:srgbClr xmlns:mc="http://schemas.openxmlformats.org/markup-compatibility/2006" xmlns:a14="http://schemas.microsoft.com/office/drawing/2010/main" val="D6862D" mc:Ignorable=""/>
      </a:accent2>
      <a:accent3>
        <a:srgbClr xmlns:mc="http://schemas.openxmlformats.org/markup-compatibility/2006" xmlns:a14="http://schemas.microsoft.com/office/drawing/2010/main" val="D0BE40" mc:Ignorable=""/>
      </a:accent3>
      <a:accent4>
        <a:srgbClr xmlns:mc="http://schemas.openxmlformats.org/markup-compatibility/2006" xmlns:a14="http://schemas.microsoft.com/office/drawing/2010/main" val="877F6C" mc:Ignorable=""/>
      </a:accent4>
      <a:accent5>
        <a:srgbClr xmlns:mc="http://schemas.openxmlformats.org/markup-compatibility/2006" xmlns:a14="http://schemas.microsoft.com/office/drawing/2010/main" val="972109" mc:Ignorable=""/>
      </a:accent5>
      <a:accent6>
        <a:srgbClr xmlns:mc="http://schemas.openxmlformats.org/markup-compatibility/2006" xmlns:a14="http://schemas.microsoft.com/office/drawing/2010/main" val="AEB795" mc:Ignorable=""/>
      </a:accent6>
      <a:hlink>
        <a:srgbClr xmlns:mc="http://schemas.openxmlformats.org/markup-compatibility/2006" xmlns:a14="http://schemas.microsoft.com/office/drawing/2010/main" val="CC9900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xmlns:mc="http://schemas.openxmlformats.org/markup-compatibility/2006" xmlns:a14="http://schemas.microsoft.com/office/drawing/2010/main" val="000000" mc:Ignorable="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relight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9F1C00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FF881F" mc:Ignorable=""/>
    </a:accent1>
    <a:accent2>
      <a:srgbClr xmlns:mc="http://schemas.openxmlformats.org/markup-compatibility/2006" xmlns:a14="http://schemas.microsoft.com/office/drawing/2010/main" val="771C00" mc:Ignorable=""/>
    </a:accent2>
    <a:accent3>
      <a:srgbClr xmlns:mc="http://schemas.openxmlformats.org/markup-compatibility/2006" xmlns:a14="http://schemas.microsoft.com/office/drawing/2010/main" val="576A2C" mc:Ignorable=""/>
    </a:accent3>
    <a:accent4>
      <a:srgbClr xmlns:mc="http://schemas.openxmlformats.org/markup-compatibility/2006" xmlns:a14="http://schemas.microsoft.com/office/drawing/2010/main" val="A24D00" mc:Ignorable=""/>
    </a:accent4>
    <a:accent5>
      <a:srgbClr xmlns:mc="http://schemas.openxmlformats.org/markup-compatibility/2006" xmlns:a14="http://schemas.microsoft.com/office/drawing/2010/main" val="244872" mc:Ignorable=""/>
    </a:accent5>
    <a:accent6>
      <a:srgbClr xmlns:mc="http://schemas.openxmlformats.org/markup-compatibility/2006" xmlns:a14="http://schemas.microsoft.com/office/drawing/2010/main" val="5E341C" mc:Ignorable=""/>
    </a:accent6>
    <a:hlink>
      <a:srgbClr xmlns:mc="http://schemas.openxmlformats.org/markup-compatibility/2006" xmlns:a14="http://schemas.microsoft.com/office/drawing/2010/main" val="FF912E" mc:Ignorable=""/>
    </a:hlink>
    <a:folHlink>
      <a:srgbClr xmlns:mc="http://schemas.openxmlformats.org/markup-compatibility/2006" xmlns:a14="http://schemas.microsoft.com/office/drawing/2010/main" val="B5CB83" mc:Ignorable=""/>
    </a:folHlink>
  </a:clrScheme>
  <a:fontScheme name="Firelight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irelight">
    <a:fillStyleLst>
      <a:solidFill>
        <a:schemeClr val="phClr"/>
      </a:solidFill>
      <a:gradFill rotWithShape="1">
        <a:gsLst>
          <a:gs pos="0">
            <a:schemeClr val="phClr">
              <a:tint val="80000"/>
              <a:satMod val="150000"/>
            </a:schemeClr>
          </a:gs>
          <a:gs pos="100000">
            <a:schemeClr val="phClr">
              <a:tint val="100000"/>
              <a:shade val="8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path path="circle">
          <a:fillToRect l="25000" t="100000" r="100000" b="100000"/>
        </a:path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8100" cap="flat" cmpd="sng" algn="ctr">
        <a:solidFill>
          <a:schemeClr val="phClr">
            <a:shade val="95000"/>
            <a:alpha val="90000"/>
          </a:schemeClr>
        </a:solidFill>
        <a:prstDash val="solid"/>
      </a:ln>
      <a:ln w="76200" cap="flat" cmpd="sng" algn="ctr">
        <a:solidFill>
          <a:schemeClr val="phClr">
            <a:shade val="95000"/>
            <a:alpha val="50000"/>
          </a:schemeClr>
        </a:solidFill>
        <a:prstDash val="solid"/>
      </a:ln>
    </a:lnStyleLst>
    <a:effectStyleLst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60000"/>
            </a:srgbClr>
          </a:innerShdw>
        </a:effectLst>
      </a:effectStyle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50000"/>
            </a:srgbClr>
          </a:innerShdw>
          <a:outerShdw blurRad="76200" dist="38100" sx="101000" sy="101000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</a:effectStyle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50000"/>
            </a:srgbClr>
          </a:innerShdw>
        </a:effectLst>
        <a:scene3d>
          <a:camera prst="orthographicFront">
            <a:rot lat="0" lon="0" rev="0"/>
          </a:camera>
          <a:lightRig rig="balanced" dir="t">
            <a:rot lat="0" lon="0" rev="4200000"/>
          </a:lightRig>
        </a:scene3d>
        <a:sp3d prstMaterial="softmetal">
          <a:bevelT w="63500" h="25400" prst="softRound"/>
        </a:sp3d>
      </a:effectStyle>
    </a:effectStyleLst>
    <a:bgFillStyleLst>
      <a:solidFill>
        <a:schemeClr val="phClr"/>
      </a:solidFill>
      <a:gradFill rotWithShape="1">
        <a:gsLst>
          <a:gs pos="0">
            <a:schemeClr val="accent1">
              <a:shade val="45000"/>
              <a:satMod val="125000"/>
            </a:schemeClr>
          </a:gs>
          <a:gs pos="100000">
            <a:schemeClr val="phClr">
              <a:shade val="55000"/>
              <a:satMod val="125000"/>
            </a:schemeClr>
          </a:gs>
        </a:gsLst>
        <a:lin ang="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relight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9F1C00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FF881F" mc:Ignorable=""/>
    </a:accent1>
    <a:accent2>
      <a:srgbClr xmlns:mc="http://schemas.openxmlformats.org/markup-compatibility/2006" xmlns:a14="http://schemas.microsoft.com/office/drawing/2010/main" val="771C00" mc:Ignorable=""/>
    </a:accent2>
    <a:accent3>
      <a:srgbClr xmlns:mc="http://schemas.openxmlformats.org/markup-compatibility/2006" xmlns:a14="http://schemas.microsoft.com/office/drawing/2010/main" val="576A2C" mc:Ignorable=""/>
    </a:accent3>
    <a:accent4>
      <a:srgbClr xmlns:mc="http://schemas.openxmlformats.org/markup-compatibility/2006" xmlns:a14="http://schemas.microsoft.com/office/drawing/2010/main" val="A24D00" mc:Ignorable=""/>
    </a:accent4>
    <a:accent5>
      <a:srgbClr xmlns:mc="http://schemas.openxmlformats.org/markup-compatibility/2006" xmlns:a14="http://schemas.microsoft.com/office/drawing/2010/main" val="244872" mc:Ignorable=""/>
    </a:accent5>
    <a:accent6>
      <a:srgbClr xmlns:mc="http://schemas.openxmlformats.org/markup-compatibility/2006" xmlns:a14="http://schemas.microsoft.com/office/drawing/2010/main" val="5E341C" mc:Ignorable=""/>
    </a:accent6>
    <a:hlink>
      <a:srgbClr xmlns:mc="http://schemas.openxmlformats.org/markup-compatibility/2006" xmlns:a14="http://schemas.microsoft.com/office/drawing/2010/main" val="FF912E" mc:Ignorable=""/>
    </a:hlink>
    <a:folHlink>
      <a:srgbClr xmlns:mc="http://schemas.openxmlformats.org/markup-compatibility/2006" xmlns:a14="http://schemas.microsoft.com/office/drawing/2010/main" val="B5CB83" mc:Ignorable=""/>
    </a:folHlink>
  </a:clrScheme>
  <a:fontScheme name="Firelight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irelight">
    <a:fillStyleLst>
      <a:solidFill>
        <a:schemeClr val="phClr"/>
      </a:solidFill>
      <a:gradFill rotWithShape="1">
        <a:gsLst>
          <a:gs pos="0">
            <a:schemeClr val="phClr">
              <a:tint val="80000"/>
              <a:satMod val="150000"/>
            </a:schemeClr>
          </a:gs>
          <a:gs pos="100000">
            <a:schemeClr val="phClr">
              <a:tint val="100000"/>
              <a:shade val="8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path path="circle">
          <a:fillToRect l="25000" t="100000" r="100000" b="100000"/>
        </a:path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8100" cap="flat" cmpd="sng" algn="ctr">
        <a:solidFill>
          <a:schemeClr val="phClr">
            <a:shade val="95000"/>
            <a:alpha val="90000"/>
          </a:schemeClr>
        </a:solidFill>
        <a:prstDash val="solid"/>
      </a:ln>
      <a:ln w="76200" cap="flat" cmpd="sng" algn="ctr">
        <a:solidFill>
          <a:schemeClr val="phClr">
            <a:shade val="95000"/>
            <a:alpha val="50000"/>
          </a:schemeClr>
        </a:solidFill>
        <a:prstDash val="solid"/>
      </a:ln>
    </a:lnStyleLst>
    <a:effectStyleLst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60000"/>
            </a:srgbClr>
          </a:innerShdw>
        </a:effectLst>
      </a:effectStyle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50000"/>
            </a:srgbClr>
          </a:innerShdw>
          <a:outerShdw blurRad="76200" dist="38100" sx="101000" sy="101000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</a:effectStyle>
      <a:effectStyle>
        <a:effectLst>
          <a:innerShdw blurRad="63500">
            <a:srgbClr xmlns:mc="http://schemas.openxmlformats.org/markup-compatibility/2006" xmlns:a14="http://schemas.microsoft.com/office/drawing/2010/main" val="000000" mc:Ignorable="">
              <a:alpha val="50000"/>
            </a:srgbClr>
          </a:innerShdw>
        </a:effectLst>
        <a:scene3d>
          <a:camera prst="orthographicFront">
            <a:rot lat="0" lon="0" rev="0"/>
          </a:camera>
          <a:lightRig rig="balanced" dir="t">
            <a:rot lat="0" lon="0" rev="4200000"/>
          </a:lightRig>
        </a:scene3d>
        <a:sp3d prstMaterial="softmetal">
          <a:bevelT w="63500" h="25400" prst="softRound"/>
        </a:sp3d>
      </a:effectStyle>
    </a:effectStyleLst>
    <a:bgFillStyleLst>
      <a:solidFill>
        <a:schemeClr val="phClr"/>
      </a:solidFill>
      <a:gradFill rotWithShape="1">
        <a:gsLst>
          <a:gs pos="0">
            <a:schemeClr val="accent1">
              <a:shade val="45000"/>
              <a:satMod val="125000"/>
            </a:schemeClr>
          </a:gs>
          <a:gs pos="100000">
            <a:schemeClr val="phClr">
              <a:shade val="55000"/>
              <a:satMod val="125000"/>
            </a:schemeClr>
          </a:gs>
        </a:gsLst>
        <a:lin ang="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979</Words>
  <Application>Microsoft Office PowerPoint</Application>
  <PresentationFormat>Presentación en pantalla (4:3)</PresentationFormat>
  <Paragraphs>220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Cartoné</vt:lpstr>
      <vt:lpstr>Presentación de PowerPoint</vt:lpstr>
      <vt:lpstr>Arazá - Pulpa</vt:lpstr>
      <vt:lpstr>INTRODUCCION</vt:lpstr>
      <vt:lpstr>PROBLEMAS Y PORTUNIDADES</vt:lpstr>
      <vt:lpstr>PROBLEMAS</vt:lpstr>
      <vt:lpstr>OPORTUNIDADES</vt:lpstr>
      <vt:lpstr>CARACTERISTICAS DEL ARAZA</vt:lpstr>
      <vt:lpstr>GENERALIDADES</vt:lpstr>
      <vt:lpstr>EPOCAS DE PRODUCCION</vt:lpstr>
      <vt:lpstr>PROPIEDADES</vt:lpstr>
      <vt:lpstr>OBJETIVOS GENERALES Y ESPECIFICOS</vt:lpstr>
      <vt:lpstr>OBJETIVO GENERAL</vt:lpstr>
      <vt:lpstr>OBJETIVOS ESPECIFICOS</vt:lpstr>
      <vt:lpstr>ESTUDIO DE MERCADO</vt:lpstr>
      <vt:lpstr>Presentación de PowerPoint</vt:lpstr>
      <vt:lpstr>Matriz BCG</vt:lpstr>
      <vt:lpstr>ANALISIS PORTER</vt:lpstr>
      <vt:lpstr>MARKETING MIX</vt:lpstr>
      <vt:lpstr>Presentación de PowerPoint</vt:lpstr>
      <vt:lpstr>Plaza</vt:lpstr>
      <vt:lpstr>Presentación de PowerPoint</vt:lpstr>
      <vt:lpstr>¿Le gustaría probar la pulpa de Arazá?</vt:lpstr>
      <vt:lpstr>Presentación de PowerPoint</vt:lpstr>
      <vt:lpstr>ESTUDIO TÉCNICO Y FINANCIERO </vt:lpstr>
      <vt:lpstr>PROCESO DE PRODUCCION</vt:lpstr>
      <vt:lpstr>INVERSION INICIAL</vt:lpstr>
      <vt:lpstr>FINANCIAMIENTO</vt:lpstr>
      <vt:lpstr>ESTIMACION DE LA DEMANDA</vt:lpstr>
      <vt:lpstr>FLUJO DE CAJA (0-3AÑOS)</vt:lpstr>
      <vt:lpstr>FLUJOS ANUALES (4-10AÑOS)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Arazá - Pulpa</dc:title>
  <dc:creator>Neiva</dc:creator>
  <cp:lastModifiedBy>Neiva</cp:lastModifiedBy>
  <cp:revision>18</cp:revision>
  <dcterms:created xsi:type="dcterms:W3CDTF">2010-05-04T11:37:57Z</dcterms:created>
  <dcterms:modified xsi:type="dcterms:W3CDTF">2010-05-05T13:35:12Z</dcterms:modified>
</cp:coreProperties>
</file>