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diagrams/quickStyle17.xml" ContentType="application/vnd.openxmlformats-officedocument.drawingml.diagramStyle+xml"/>
  <Override PartName="/ppt/tableStyles.xml" ContentType="application/vnd.openxmlformats-officedocument.presentationml.tableStyles+xml"/>
  <Override PartName="/ppt/diagrams/layout17.xml" ContentType="application/vnd.openxmlformats-officedocument.drawingml.diagramLayout+xml"/>
  <Override PartName="/ppt/theme/themeOverride17.xml" ContentType="application/vnd.openxmlformats-officedocument.themeOverride+xml"/>
  <Override PartName="/ppt/diagrams/layout1.xml" ContentType="application/vnd.openxmlformats-officedocument.drawingml.diagramLayout+xml"/>
  <Override PartName="/ppt/charts/chart3.xml" ContentType="application/vnd.openxmlformats-officedocument.drawingml.chart+xml"/>
  <Override PartName="/ppt/diagrams/data2.xml" ContentType="application/vnd.openxmlformats-officedocument.drawingml.diagramData+xml"/>
  <Override PartName="/ppt/slides/slide77.xml" ContentType="application/vnd.openxmlformats-officedocument.presentationml.slide+xml"/>
  <Override PartName="/ppt/slides/slide88.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charts/chart10.xml" ContentType="application/vnd.openxmlformats-officedocument.drawingml.chart+xml"/>
  <Override PartName="/ppt/theme/themeOverride18.xml" ContentType="application/vnd.openxmlformats-officedocument.themeOverride+xml"/>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theme/themeOverride14.xml" ContentType="application/vnd.openxmlformats-officedocument.themeOverr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heme/themeOverride3.xml" ContentType="application/vnd.openxmlformats-officedocument.themeOverr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diagrams/quickStyle15.xml" ContentType="application/vnd.openxmlformats-officedocument.drawingml.diagramStyle+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slides/slide79.xml" ContentType="application/vnd.openxmlformats-officedocument.presentationml.slide+xml"/>
  <Override PartName="/ppt/charts/chart5.xml" ContentType="application/vnd.openxmlformats-officedocument.drawingml.chart+xml"/>
  <Override PartName="/ppt/theme/themeOverride15.xml" ContentType="application/vnd.openxmlformats-officedocument.themeOverr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harts/chart16.xml" ContentType="application/vnd.openxmlformats-officedocument.drawingml.chart+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charts/chart12.xml" ContentType="application/vnd.openxmlformats-officedocument.drawingml.chart+xml"/>
  <Override PartName="/ppt/diagrams/layout4.xml" ContentType="application/vnd.openxmlformats-officedocument.drawingml.diagramLayout+xml"/>
  <Override PartName="/ppt/charts/chart6.xml" ContentType="application/vnd.openxmlformats-officedocument.drawingml.char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theme/themeOverride16.xml" ContentType="application/vnd.openxmlformats-officedocument.themeOverr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ppt/theme/themeOverride9.xml" ContentType="application/vnd.openxmlformats-officedocument.themeOverr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charts/chart7.xml" ContentType="application/vnd.openxmlformats-officedocument.drawingml.chart+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diagrams/quickStyle7.xml" ContentType="application/vnd.openxmlformats-officedocument.drawingml.diagramStyle+xml"/>
  <Override PartName="/ppt/slides/slide48.xml" ContentType="application/vnd.openxmlformats-officedocument.presentationml.slide+xml"/>
  <Override PartName="/ppt/diagrams/colors12.xml" ContentType="application/vnd.openxmlformats-officedocument.drawingml.diagramColors+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35" r:id="rId2"/>
    <p:sldId id="336" r:id="rId3"/>
    <p:sldId id="337" r:id="rId4"/>
    <p:sldId id="338" r:id="rId5"/>
    <p:sldId id="339" r:id="rId6"/>
    <p:sldId id="341" r:id="rId7"/>
    <p:sldId id="340" r:id="rId8"/>
    <p:sldId id="342" r:id="rId9"/>
    <p:sldId id="343" r:id="rId10"/>
    <p:sldId id="344" r:id="rId11"/>
    <p:sldId id="345" r:id="rId12"/>
    <p:sldId id="346" r:id="rId13"/>
    <p:sldId id="257" r:id="rId14"/>
    <p:sldId id="258" r:id="rId15"/>
    <p:sldId id="261" r:id="rId16"/>
    <p:sldId id="262" r:id="rId17"/>
    <p:sldId id="264" r:id="rId18"/>
    <p:sldId id="266" r:id="rId19"/>
    <p:sldId id="267" r:id="rId20"/>
    <p:sldId id="268" r:id="rId21"/>
    <p:sldId id="269" r:id="rId22"/>
    <p:sldId id="270" r:id="rId23"/>
    <p:sldId id="271" r:id="rId24"/>
    <p:sldId id="407" r:id="rId25"/>
    <p:sldId id="408" r:id="rId26"/>
    <p:sldId id="272" r:id="rId27"/>
    <p:sldId id="273" r:id="rId28"/>
    <p:sldId id="274" r:id="rId29"/>
    <p:sldId id="275" r:id="rId30"/>
    <p:sldId id="276" r:id="rId31"/>
    <p:sldId id="400" r:id="rId32"/>
    <p:sldId id="348" r:id="rId33"/>
    <p:sldId id="351" r:id="rId34"/>
    <p:sldId id="352" r:id="rId35"/>
    <p:sldId id="353" r:id="rId36"/>
    <p:sldId id="393" r:id="rId37"/>
    <p:sldId id="356" r:id="rId38"/>
    <p:sldId id="394" r:id="rId39"/>
    <p:sldId id="358" r:id="rId40"/>
    <p:sldId id="360" r:id="rId41"/>
    <p:sldId id="361" r:id="rId42"/>
    <p:sldId id="362" r:id="rId43"/>
    <p:sldId id="396" r:id="rId44"/>
    <p:sldId id="364" r:id="rId45"/>
    <p:sldId id="365" r:id="rId46"/>
    <p:sldId id="366" r:id="rId47"/>
    <p:sldId id="397" r:id="rId48"/>
    <p:sldId id="368" r:id="rId49"/>
    <p:sldId id="371" r:id="rId50"/>
    <p:sldId id="372" r:id="rId51"/>
    <p:sldId id="373" r:id="rId52"/>
    <p:sldId id="374" r:id="rId53"/>
    <p:sldId id="375" r:id="rId54"/>
    <p:sldId id="376" r:id="rId55"/>
    <p:sldId id="377" r:id="rId56"/>
    <p:sldId id="277" r:id="rId57"/>
    <p:sldId id="379" r:id="rId58"/>
    <p:sldId id="380" r:id="rId59"/>
    <p:sldId id="381" r:id="rId60"/>
    <p:sldId id="382" r:id="rId61"/>
    <p:sldId id="383" r:id="rId62"/>
    <p:sldId id="384" r:id="rId63"/>
    <p:sldId id="385" r:id="rId64"/>
    <p:sldId id="386" r:id="rId65"/>
    <p:sldId id="387" r:id="rId66"/>
    <p:sldId id="388" r:id="rId67"/>
    <p:sldId id="398" r:id="rId68"/>
    <p:sldId id="391" r:id="rId69"/>
    <p:sldId id="401" r:id="rId70"/>
    <p:sldId id="402" r:id="rId71"/>
    <p:sldId id="278" r:id="rId72"/>
    <p:sldId id="279" r:id="rId73"/>
    <p:sldId id="280" r:id="rId74"/>
    <p:sldId id="281" r:id="rId75"/>
    <p:sldId id="282" r:id="rId76"/>
    <p:sldId id="283" r:id="rId77"/>
    <p:sldId id="284" r:id="rId78"/>
    <p:sldId id="285" r:id="rId79"/>
    <p:sldId id="286" r:id="rId80"/>
    <p:sldId id="287" r:id="rId81"/>
    <p:sldId id="288" r:id="rId82"/>
    <p:sldId id="289" r:id="rId83"/>
    <p:sldId id="290" r:id="rId84"/>
    <p:sldId id="404" r:id="rId85"/>
    <p:sldId id="392" r:id="rId86"/>
    <p:sldId id="409" r:id="rId87"/>
    <p:sldId id="403" r:id="rId88"/>
    <p:sldId id="410" r:id="rId89"/>
    <p:sldId id="405" r:id="rId90"/>
    <p:sldId id="399" r:id="rId91"/>
    <p:sldId id="411" r:id="rId92"/>
    <p:sldId id="406" r:id="rId9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00"/>
    <a:srgbClr val="FFFF99"/>
    <a:srgbClr val="996633"/>
    <a:srgbClr val="FFCC66"/>
    <a:srgbClr val="CC9900"/>
    <a:srgbClr val="CC00CC"/>
    <a:srgbClr val="66FF66"/>
    <a:srgbClr val="0099FF"/>
  </p:clrMru>
</p:presentationPr>
</file>

<file path=ppt/tableStyles.xml><?xml version="1.0" encoding="utf-8"?>
<a:tblStyleLst xmlns:a="http://schemas.openxmlformats.org/drawingml/2006/main" def="{5C22544A-7EE6-4342-B048-85BDC9FD1C3A}">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4660"/>
  </p:normalViewPr>
  <p:slideViewPr>
    <p:cSldViewPr>
      <p:cViewPr>
        <p:scale>
          <a:sx n="66" d="100"/>
          <a:sy n="66" d="100"/>
        </p:scale>
        <p:origin x="-630"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F:\TESIS\material%20anterior%20y%20material%20del%20profesor\graficos%20y%20tablas%20%20de%20invesigacion%20de%20emrcado.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31"/>
  <c:clrMapOvr bg1="lt1" tx1="dk1" bg2="lt2" tx2="dk2" accent1="accent1" accent2="accent2" accent3="accent3" accent4="accent4" accent5="accent5" accent6="accent6" hlink="hlink" folHlink="folHlink"/>
  <c:chart>
    <c:title>
      <c:tx>
        <c:rich>
          <a:bodyPr/>
          <a:lstStyle/>
          <a:p>
            <a:pPr>
              <a:defRPr/>
            </a:pPr>
            <a:r>
              <a:rPr lang="en-US"/>
              <a:t>Rango de edad</a:t>
            </a:r>
          </a:p>
        </c:rich>
      </c:tx>
    </c:title>
    <c:plotArea>
      <c:layout/>
      <c:pieChart>
        <c:varyColors val="1"/>
        <c:ser>
          <c:idx val="0"/>
          <c:order val="0"/>
          <c:dLbls>
            <c:dLbl>
              <c:idx val="3"/>
              <c:layout>
                <c:manualLayout>
                  <c:x val="-2.3354424021646177E-3"/>
                  <c:y val="1.9721063486286595E-2"/>
                </c:manualLayout>
              </c:layout>
              <c:showPercent val="1"/>
            </c:dLbl>
            <c:dLbl>
              <c:idx val="4"/>
              <c:layout>
                <c:manualLayout>
                  <c:x val="-3.3803701794575228E-3"/>
                  <c:y val="-6.3219155071530557E-3"/>
                </c:manualLayout>
              </c:layout>
              <c:showPercent val="1"/>
            </c:dLbl>
            <c:dLbl>
              <c:idx val="5"/>
              <c:layout>
                <c:manualLayout>
                  <c:x val="-3.6710396084444316E-3"/>
                  <c:y val="-1.3788471588417213E-2"/>
                </c:manualLayout>
              </c:layout>
              <c:showPercent val="1"/>
            </c:dLbl>
            <c:showPercent val="1"/>
          </c:dLbls>
          <c:cat>
            <c:strRef>
              <c:f>Hoja1!$B$4:$B$9</c:f>
              <c:strCache>
                <c:ptCount val="6"/>
                <c:pt idx="0">
                  <c:v>menor de 15</c:v>
                </c:pt>
                <c:pt idx="1">
                  <c:v>15-25</c:v>
                </c:pt>
                <c:pt idx="2">
                  <c:v>25-35</c:v>
                </c:pt>
                <c:pt idx="3">
                  <c:v>35-45</c:v>
                </c:pt>
                <c:pt idx="4">
                  <c:v>45-55</c:v>
                </c:pt>
                <c:pt idx="5">
                  <c:v>mayor 55</c:v>
                </c:pt>
              </c:strCache>
            </c:strRef>
          </c:cat>
          <c:val>
            <c:numRef>
              <c:f>Hoja1!$C$4:$C$9</c:f>
              <c:numCache>
                <c:formatCode>General</c:formatCode>
                <c:ptCount val="6"/>
                <c:pt idx="0">
                  <c:v>2</c:v>
                </c:pt>
                <c:pt idx="1">
                  <c:v>57</c:v>
                </c:pt>
                <c:pt idx="2">
                  <c:v>8</c:v>
                </c:pt>
                <c:pt idx="3">
                  <c:v>3</c:v>
                </c:pt>
                <c:pt idx="4">
                  <c:v>3</c:v>
                </c:pt>
                <c:pt idx="5">
                  <c:v>2</c:v>
                </c:pt>
              </c:numCache>
            </c:numRef>
          </c:val>
        </c:ser>
        <c:dLbls>
          <c:showPercent val="1"/>
        </c:dLbls>
        <c:firstSliceAng val="0"/>
      </c:pieChart>
    </c:plotArea>
    <c:legend>
      <c:legendPos val="r"/>
      <c:layout>
        <c:manualLayout>
          <c:xMode val="edge"/>
          <c:yMode val="edge"/>
          <c:x val="0.58135306207480364"/>
          <c:y val="0.23117569314183858"/>
          <c:w val="0.31145743957287514"/>
          <c:h val="0.61677783532574193"/>
        </c:manualLayout>
      </c:layout>
    </c:legend>
    <c:plotVisOnly val="1"/>
  </c:chart>
  <c:spPr>
    <a:ln cmpd="dbl">
      <a:solidFill>
        <a:srgbClr val="C0504D">
          <a:lumMod val="75000"/>
        </a:srgbClr>
      </a:solidFill>
    </a:ln>
  </c:spPr>
  <c:txPr>
    <a:bodyPr/>
    <a:lstStyle/>
    <a:p>
      <a:pPr>
        <a:defRPr sz="1800"/>
      </a:pPr>
      <a:endParaRPr lang="es-E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s-EC"/>
              <a:t>Fruta de agrado 3</a:t>
            </a:r>
          </a:p>
        </c:rich>
      </c:tx>
    </c:title>
    <c:plotArea>
      <c:layout/>
      <c:pieChart>
        <c:varyColors val="1"/>
        <c:ser>
          <c:idx val="0"/>
          <c:order val="0"/>
          <c:cat>
            <c:strRef>
              <c:f>Hoja5!$B$24:$B$28</c:f>
              <c:strCache>
                <c:ptCount val="5"/>
                <c:pt idx="0">
                  <c:v>pera</c:v>
                </c:pt>
                <c:pt idx="1">
                  <c:v>manzana  verde</c:v>
                </c:pt>
                <c:pt idx="2">
                  <c:v>frambuesas</c:v>
                </c:pt>
                <c:pt idx="3">
                  <c:v>banana</c:v>
                </c:pt>
                <c:pt idx="4">
                  <c:v>manzana roja</c:v>
                </c:pt>
              </c:strCache>
            </c:strRef>
          </c:cat>
          <c:val>
            <c:numRef>
              <c:f>Hoja5!$C$24:$C$28</c:f>
              <c:numCache>
                <c:formatCode>###0</c:formatCode>
                <c:ptCount val="5"/>
                <c:pt idx="0">
                  <c:v>5</c:v>
                </c:pt>
                <c:pt idx="1">
                  <c:v>14</c:v>
                </c:pt>
                <c:pt idx="2">
                  <c:v>25</c:v>
                </c:pt>
                <c:pt idx="3">
                  <c:v>18</c:v>
                </c:pt>
                <c:pt idx="4">
                  <c:v>8</c:v>
                </c:pt>
              </c:numCache>
            </c:numRef>
          </c:val>
        </c:ser>
        <c:ser>
          <c:idx val="1"/>
          <c:order val="1"/>
          <c:cat>
            <c:strRef>
              <c:f>Hoja5!$B$24:$B$28</c:f>
              <c:strCache>
                <c:ptCount val="5"/>
                <c:pt idx="0">
                  <c:v>pera</c:v>
                </c:pt>
                <c:pt idx="1">
                  <c:v>manzana  verde</c:v>
                </c:pt>
                <c:pt idx="2">
                  <c:v>frambuesas</c:v>
                </c:pt>
                <c:pt idx="3">
                  <c:v>banana</c:v>
                </c:pt>
                <c:pt idx="4">
                  <c:v>manzana roja</c:v>
                </c:pt>
              </c:strCache>
            </c:strRef>
          </c:cat>
          <c:val>
            <c:numRef>
              <c:f>Hoja5!$D$24:$D$28</c:f>
              <c:numCache>
                <c:formatCode>####.0</c:formatCode>
                <c:ptCount val="5"/>
                <c:pt idx="0">
                  <c:v>6.666666666666667</c:v>
                </c:pt>
                <c:pt idx="1">
                  <c:v>18.666666666666668</c:v>
                </c:pt>
                <c:pt idx="2">
                  <c:v>33.333333333333336</c:v>
                </c:pt>
                <c:pt idx="3">
                  <c:v>24</c:v>
                </c:pt>
                <c:pt idx="4">
                  <c:v>10.666666666666726</c:v>
                </c:pt>
              </c:numCache>
            </c:numRef>
          </c:val>
        </c:ser>
        <c:dLbls>
          <c:showPercent val="1"/>
        </c:dLbls>
        <c:firstSliceAng val="0"/>
      </c:pieChart>
    </c:plotArea>
    <c:legend>
      <c:legendPos val="r"/>
    </c:legend>
    <c:plotVisOnly val="1"/>
  </c:chart>
  <c:txPr>
    <a:bodyPr/>
    <a:lstStyle/>
    <a:p>
      <a:pPr>
        <a:defRPr sz="1200" baseline="0"/>
      </a:pPr>
      <a:endParaRPr lang="es-E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s-EC"/>
              <a:t>Fruta de Agrado 4</a:t>
            </a:r>
          </a:p>
        </c:rich>
      </c:tx>
    </c:title>
    <c:plotArea>
      <c:layout/>
      <c:pieChart>
        <c:varyColors val="1"/>
        <c:ser>
          <c:idx val="0"/>
          <c:order val="0"/>
          <c:cat>
            <c:strRef>
              <c:f>Hoja5!$B$36:$B$40</c:f>
              <c:strCache>
                <c:ptCount val="5"/>
                <c:pt idx="0">
                  <c:v>durazno</c:v>
                </c:pt>
                <c:pt idx="1">
                  <c:v>manzana  verde</c:v>
                </c:pt>
                <c:pt idx="2">
                  <c:v>frambuesas</c:v>
                </c:pt>
                <c:pt idx="3">
                  <c:v>banana</c:v>
                </c:pt>
                <c:pt idx="4">
                  <c:v>manzana roja</c:v>
                </c:pt>
              </c:strCache>
            </c:strRef>
          </c:cat>
          <c:val>
            <c:numRef>
              <c:f>Hoja5!$C$36:$C$40</c:f>
              <c:numCache>
                <c:formatCode>###0</c:formatCode>
                <c:ptCount val="5"/>
                <c:pt idx="0">
                  <c:v>1</c:v>
                </c:pt>
                <c:pt idx="1">
                  <c:v>4</c:v>
                </c:pt>
                <c:pt idx="2">
                  <c:v>9</c:v>
                </c:pt>
                <c:pt idx="3">
                  <c:v>17</c:v>
                </c:pt>
                <c:pt idx="4">
                  <c:v>18</c:v>
                </c:pt>
              </c:numCache>
            </c:numRef>
          </c:val>
        </c:ser>
        <c:ser>
          <c:idx val="1"/>
          <c:order val="1"/>
          <c:cat>
            <c:strRef>
              <c:f>Hoja5!$B$36:$B$40</c:f>
              <c:strCache>
                <c:ptCount val="5"/>
                <c:pt idx="0">
                  <c:v>durazno</c:v>
                </c:pt>
                <c:pt idx="1">
                  <c:v>manzana  verde</c:v>
                </c:pt>
                <c:pt idx="2">
                  <c:v>frambuesas</c:v>
                </c:pt>
                <c:pt idx="3">
                  <c:v>banana</c:v>
                </c:pt>
                <c:pt idx="4">
                  <c:v>manzana roja</c:v>
                </c:pt>
              </c:strCache>
            </c:strRef>
          </c:cat>
          <c:val>
            <c:numRef>
              <c:f>Hoja5!$D$36:$D$40</c:f>
              <c:numCache>
                <c:formatCode>####.0</c:formatCode>
                <c:ptCount val="5"/>
                <c:pt idx="0">
                  <c:v>1.3333333333333333</c:v>
                </c:pt>
                <c:pt idx="1">
                  <c:v>5.3333333333333721</c:v>
                </c:pt>
                <c:pt idx="2">
                  <c:v>12</c:v>
                </c:pt>
                <c:pt idx="3">
                  <c:v>22.666666666666668</c:v>
                </c:pt>
                <c:pt idx="4">
                  <c:v>24</c:v>
                </c:pt>
              </c:numCache>
            </c:numRef>
          </c:val>
        </c:ser>
        <c:dLbls>
          <c:showPercent val="1"/>
        </c:dLbls>
        <c:firstSliceAng val="0"/>
      </c:pieChart>
    </c:plotArea>
    <c:legend>
      <c:legendPos val="r"/>
    </c:legend>
    <c:plotVisOnly val="1"/>
  </c:chart>
  <c:txPr>
    <a:bodyPr/>
    <a:lstStyle/>
    <a:p>
      <a:pPr>
        <a:defRPr sz="1200" baseline="0"/>
      </a:pPr>
      <a:endParaRPr lang="es-E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Fruta de agrado 1</a:t>
            </a:r>
          </a:p>
        </c:rich>
      </c:tx>
    </c:title>
    <c:plotArea>
      <c:layout/>
      <c:pieChart>
        <c:varyColors val="1"/>
        <c:ser>
          <c:idx val="0"/>
          <c:order val="0"/>
          <c:dLbls>
            <c:txPr>
              <a:bodyPr/>
              <a:lstStyle/>
              <a:p>
                <a:pPr>
                  <a:defRPr sz="1400"/>
                </a:pPr>
                <a:endParaRPr lang="es-ES"/>
              </a:p>
            </c:txPr>
            <c:showPercent val="1"/>
            <c:showLeaderLines val="1"/>
          </c:dLbls>
          <c:cat>
            <c:strRef>
              <c:f>Hoja5!$B$3:$B$5</c:f>
              <c:strCache>
                <c:ptCount val="3"/>
                <c:pt idx="0">
                  <c:v>frutillas</c:v>
                </c:pt>
                <c:pt idx="1">
                  <c:v>durazno</c:v>
                </c:pt>
                <c:pt idx="2">
                  <c:v>pera</c:v>
                </c:pt>
              </c:strCache>
            </c:strRef>
          </c:cat>
          <c:val>
            <c:numRef>
              <c:f>Hoja5!$C$3:$C$5</c:f>
              <c:numCache>
                <c:formatCode>###0</c:formatCode>
                <c:ptCount val="3"/>
                <c:pt idx="0">
                  <c:v>61</c:v>
                </c:pt>
                <c:pt idx="1">
                  <c:v>8</c:v>
                </c:pt>
                <c:pt idx="2">
                  <c:v>1</c:v>
                </c:pt>
              </c:numCache>
            </c:numRef>
          </c:val>
        </c:ser>
        <c:dLbls>
          <c:showPercent val="1"/>
        </c:dLbls>
        <c:firstSliceAng val="0"/>
      </c:pieChart>
    </c:plotArea>
    <c:legend>
      <c:legendPos val="r"/>
      <c:txPr>
        <a:bodyPr/>
        <a:lstStyle/>
        <a:p>
          <a:pPr>
            <a:defRPr sz="1400" baseline="0"/>
          </a:pPr>
          <a:endParaRPr lang="es-ES"/>
        </a:p>
      </c:txPr>
    </c:legend>
    <c:plotVisOnly val="1"/>
  </c:chart>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s-ES"/>
  <c:style val="31"/>
  <c:clrMapOvr bg1="lt1" tx1="dk1" bg2="lt2" tx2="dk2" accent1="accent1" accent2="accent2" accent3="accent3" accent4="accent4" accent5="accent5" accent6="accent6" hlink="hlink" folHlink="folHlink"/>
  <c:chart>
    <c:title>
      <c:tx>
        <c:rich>
          <a:bodyPr/>
          <a:lstStyle/>
          <a:p>
            <a:pPr>
              <a:defRPr/>
            </a:pPr>
            <a:r>
              <a:rPr lang="en-US"/>
              <a:t>Presentación</a:t>
            </a:r>
          </a:p>
        </c:rich>
      </c:tx>
    </c:title>
    <c:plotArea>
      <c:layout/>
      <c:pieChart>
        <c:varyColors val="1"/>
        <c:ser>
          <c:idx val="0"/>
          <c:order val="0"/>
          <c:cat>
            <c:strRef>
              <c:f>Hoja6!$B$3:$B$8</c:f>
              <c:strCache>
                <c:ptCount val="6"/>
                <c:pt idx="0">
                  <c:v>pequeña $2</c:v>
                </c:pt>
                <c:pt idx="1">
                  <c:v>mediana $2.5</c:v>
                </c:pt>
                <c:pt idx="2">
                  <c:v>grande $3</c:v>
                </c:pt>
                <c:pt idx="3">
                  <c:v>individual $2</c:v>
                </c:pt>
                <c:pt idx="4">
                  <c:v>frozen mix $3.5</c:v>
                </c:pt>
                <c:pt idx="5">
                  <c:v>crazy mix $3.5</c:v>
                </c:pt>
              </c:strCache>
            </c:strRef>
          </c:cat>
          <c:val>
            <c:numRef>
              <c:f>Hoja6!$C$3:$C$8</c:f>
              <c:numCache>
                <c:formatCode>###0</c:formatCode>
                <c:ptCount val="6"/>
                <c:pt idx="0">
                  <c:v>16</c:v>
                </c:pt>
                <c:pt idx="1">
                  <c:v>32</c:v>
                </c:pt>
                <c:pt idx="2">
                  <c:v>6</c:v>
                </c:pt>
                <c:pt idx="3">
                  <c:v>4</c:v>
                </c:pt>
                <c:pt idx="4">
                  <c:v>5</c:v>
                </c:pt>
                <c:pt idx="5">
                  <c:v>7</c:v>
                </c:pt>
              </c:numCache>
            </c:numRef>
          </c:val>
        </c:ser>
        <c:dLbls>
          <c:showPercent val="1"/>
        </c:dLbls>
        <c:firstSliceAng val="0"/>
      </c:pieChart>
    </c:plotArea>
    <c:legend>
      <c:legendPos val="r"/>
      <c:layout>
        <c:manualLayout>
          <c:xMode val="edge"/>
          <c:yMode val="edge"/>
          <c:x val="0.68379036980817265"/>
          <c:y val="0.31642512077294993"/>
          <c:w val="0.21879783101507469"/>
          <c:h val="0.49875364600020944"/>
        </c:manualLayout>
      </c:layout>
    </c:legend>
    <c:plotVisOnly val="1"/>
  </c:chart>
  <c:spPr>
    <a:ln w="28575">
      <a:solidFill>
        <a:srgbClr val="0099FF"/>
      </a:solidFill>
    </a:ln>
  </c:spPr>
  <c:txPr>
    <a:bodyPr/>
    <a:lstStyle/>
    <a:p>
      <a:pPr>
        <a:defRPr sz="1200" baseline="0"/>
      </a:pPr>
      <a:endParaRPr lang="es-E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s-ES"/>
  <c:style val="32"/>
  <c:clrMapOvr bg1="lt1" tx1="dk1" bg2="lt2" tx2="dk2" accent1="accent1" accent2="accent2" accent3="accent3" accent4="accent4" accent5="accent5" accent6="accent6" hlink="hlink" folHlink="folHlink"/>
  <c:chart>
    <c:title>
      <c:tx>
        <c:rich>
          <a:bodyPr/>
          <a:lstStyle/>
          <a:p>
            <a:pPr>
              <a:defRPr/>
            </a:pPr>
            <a:r>
              <a:rPr lang="en-US"/>
              <a:t>Plaza</a:t>
            </a:r>
          </a:p>
        </c:rich>
      </c:tx>
    </c:title>
    <c:plotArea>
      <c:layout/>
      <c:pieChart>
        <c:varyColors val="1"/>
        <c:ser>
          <c:idx val="0"/>
          <c:order val="0"/>
          <c:cat>
            <c:strRef>
              <c:f>Hoja7!$B$3:$B$6</c:f>
              <c:strCache>
                <c:ptCount val="4"/>
                <c:pt idx="0">
                  <c:v>local propio</c:v>
                </c:pt>
                <c:pt idx="1">
                  <c:v>autoservicios</c:v>
                </c:pt>
                <c:pt idx="2">
                  <c:v>islas en centros comerciales</c:v>
                </c:pt>
                <c:pt idx="3">
                  <c:v>universidades</c:v>
                </c:pt>
              </c:strCache>
            </c:strRef>
          </c:cat>
          <c:val>
            <c:numRef>
              <c:f>Hoja7!$C$3:$C$6</c:f>
              <c:numCache>
                <c:formatCode>###0</c:formatCode>
                <c:ptCount val="4"/>
                <c:pt idx="0">
                  <c:v>20</c:v>
                </c:pt>
                <c:pt idx="1">
                  <c:v>4</c:v>
                </c:pt>
                <c:pt idx="2">
                  <c:v>27</c:v>
                </c:pt>
                <c:pt idx="3">
                  <c:v>19</c:v>
                </c:pt>
              </c:numCache>
            </c:numRef>
          </c:val>
        </c:ser>
        <c:dLbls>
          <c:showPercent val="1"/>
        </c:dLbls>
        <c:firstSliceAng val="0"/>
      </c:pieChart>
    </c:plotArea>
    <c:legend>
      <c:legendPos val="r"/>
      <c:layout>
        <c:manualLayout>
          <c:xMode val="edge"/>
          <c:yMode val="edge"/>
          <c:x val="0.69824963104870741"/>
          <c:y val="0.20460554762326932"/>
          <c:w val="0.25603640319477838"/>
          <c:h val="0.60914255614555568"/>
        </c:manualLayout>
      </c:layout>
    </c:legend>
    <c:plotVisOnly val="1"/>
  </c:chart>
  <c:spPr>
    <a:ln w="28575">
      <a:solidFill>
        <a:srgbClr val="FFCC66"/>
      </a:solidFill>
    </a:ln>
  </c:spPr>
  <c:txPr>
    <a:bodyPr/>
    <a:lstStyle/>
    <a:p>
      <a:pPr>
        <a:defRPr sz="1400" baseline="0"/>
      </a:pPr>
      <a:endParaRPr lang="es-E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s-ES"/>
  <c:style val="29"/>
  <c:clrMapOvr bg1="lt1" tx1="dk1" bg2="lt2" tx2="dk2" accent1="accent1" accent2="accent2" accent3="accent3" accent4="accent4" accent5="accent5" accent6="accent6" hlink="hlink" folHlink="folHlink"/>
  <c:chart>
    <c:title>
      <c:tx>
        <c:rich>
          <a:bodyPr/>
          <a:lstStyle/>
          <a:p>
            <a:pPr>
              <a:defRPr/>
            </a:pPr>
            <a:r>
              <a:rPr lang="en-US"/>
              <a:t>Frecuencia de Consumo</a:t>
            </a:r>
          </a:p>
        </c:rich>
      </c:tx>
      <c:layout>
        <c:manualLayout>
          <c:xMode val="edge"/>
          <c:yMode val="edge"/>
          <c:x val="0.24563188976377953"/>
          <c:y val="1.8518518518518583E-2"/>
        </c:manualLayout>
      </c:layout>
    </c:title>
    <c:plotArea>
      <c:layout/>
      <c:barChart>
        <c:barDir val="col"/>
        <c:grouping val="clustered"/>
        <c:ser>
          <c:idx val="1"/>
          <c:order val="0"/>
          <c:tx>
            <c:strRef>
              <c:f>Hoja8!$B$4</c:f>
              <c:strCache>
                <c:ptCount val="1"/>
                <c:pt idx="0">
                  <c:v>Frecuencia</c:v>
                </c:pt>
              </c:strCache>
            </c:strRef>
          </c:tx>
          <c:val>
            <c:numRef>
              <c:f>Hoja8!$B$5:$B$9</c:f>
              <c:numCache>
                <c:formatCode>###0</c:formatCode>
                <c:ptCount val="5"/>
                <c:pt idx="0">
                  <c:v>25</c:v>
                </c:pt>
                <c:pt idx="1">
                  <c:v>26</c:v>
                </c:pt>
                <c:pt idx="2">
                  <c:v>14</c:v>
                </c:pt>
                <c:pt idx="3">
                  <c:v>2</c:v>
                </c:pt>
                <c:pt idx="4">
                  <c:v>3</c:v>
                </c:pt>
              </c:numCache>
            </c:numRef>
          </c:val>
        </c:ser>
        <c:axId val="111907968"/>
        <c:axId val="111909504"/>
      </c:barChart>
      <c:catAx>
        <c:axId val="111907968"/>
        <c:scaling>
          <c:orientation val="minMax"/>
        </c:scaling>
        <c:axPos val="b"/>
        <c:majorTickMark val="none"/>
        <c:tickLblPos val="nextTo"/>
        <c:crossAx val="111909504"/>
        <c:crosses val="autoZero"/>
        <c:auto val="1"/>
        <c:lblAlgn val="ctr"/>
        <c:lblOffset val="100"/>
      </c:catAx>
      <c:valAx>
        <c:axId val="111909504"/>
        <c:scaling>
          <c:orientation val="minMax"/>
        </c:scaling>
        <c:axPos val="l"/>
        <c:majorGridlines/>
        <c:numFmt formatCode="###0" sourceLinked="1"/>
        <c:majorTickMark val="none"/>
        <c:tickLblPos val="nextTo"/>
        <c:crossAx val="111907968"/>
        <c:crosses val="autoZero"/>
        <c:crossBetween val="between"/>
      </c:valAx>
      <c:dTable>
        <c:showHorzBorder val="1"/>
        <c:showVertBorder val="1"/>
        <c:showOutline val="1"/>
        <c:showKeys val="1"/>
      </c:dTable>
    </c:plotArea>
    <c:plotVisOnly val="1"/>
  </c:chart>
  <c:spPr>
    <a:ln w="19050">
      <a:solidFill>
        <a:srgbClr val="66FF66"/>
      </a:solidFill>
    </a:ln>
  </c:spPr>
  <c:txPr>
    <a:bodyPr/>
    <a:lstStyle/>
    <a:p>
      <a:pPr>
        <a:defRPr sz="1800"/>
      </a:pPr>
      <a:endParaRPr lang="es-ES"/>
    </a:p>
  </c:txPr>
  <c:externalData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s-EC"/>
              <a:t>1 Aspecto Importate</a:t>
            </a:r>
          </a:p>
        </c:rich>
      </c:tx>
    </c:title>
    <c:plotArea>
      <c:layout/>
      <c:pieChart>
        <c:varyColors val="1"/>
        <c:ser>
          <c:idx val="1"/>
          <c:order val="1"/>
          <c:cat>
            <c:strRef>
              <c:f>Hoja9!$B$3:$B$5</c:f>
              <c:strCache>
                <c:ptCount val="3"/>
                <c:pt idx="0">
                  <c:v>calidad</c:v>
                </c:pt>
                <c:pt idx="1">
                  <c:v>higiene</c:v>
                </c:pt>
                <c:pt idx="2">
                  <c:v>buen servicio</c:v>
                </c:pt>
              </c:strCache>
            </c:strRef>
          </c:cat>
          <c:val>
            <c:numRef>
              <c:f>Hoja9!$C$3:$C$5</c:f>
              <c:numCache>
                <c:formatCode>###0</c:formatCode>
                <c:ptCount val="3"/>
                <c:pt idx="0">
                  <c:v>57</c:v>
                </c:pt>
                <c:pt idx="1">
                  <c:v>12</c:v>
                </c:pt>
                <c:pt idx="2">
                  <c:v>1</c:v>
                </c:pt>
              </c:numCache>
            </c:numRef>
          </c:val>
        </c:ser>
        <c:ser>
          <c:idx val="0"/>
          <c:order val="0"/>
          <c:cat>
            <c:strRef>
              <c:f>Hoja9!$B$3:$B$5</c:f>
              <c:strCache>
                <c:ptCount val="3"/>
                <c:pt idx="0">
                  <c:v>calidad</c:v>
                </c:pt>
                <c:pt idx="1">
                  <c:v>higiene</c:v>
                </c:pt>
                <c:pt idx="2">
                  <c:v>buen servicio</c:v>
                </c:pt>
              </c:strCache>
            </c:strRef>
          </c:cat>
          <c:val>
            <c:numRef>
              <c:f>Hoja9!$C$3:$C$5</c:f>
              <c:numCache>
                <c:formatCode>###0</c:formatCode>
                <c:ptCount val="3"/>
                <c:pt idx="0">
                  <c:v>57</c:v>
                </c:pt>
                <c:pt idx="1">
                  <c:v>12</c:v>
                </c:pt>
                <c:pt idx="2">
                  <c:v>1</c:v>
                </c:pt>
              </c:numCache>
            </c:numRef>
          </c:val>
        </c:ser>
        <c:dLbls>
          <c:showPercent val="1"/>
        </c:dLbls>
        <c:firstSliceAng val="0"/>
      </c:pieChart>
    </c:plotArea>
    <c:legend>
      <c:legendPos val="r"/>
      <c:layout>
        <c:manualLayout>
          <c:xMode val="edge"/>
          <c:yMode val="edge"/>
          <c:x val="0.61129274009185353"/>
          <c:y val="0.24810607898059511"/>
          <c:w val="0.20773710207897034"/>
          <c:h val="0.34796138424629158"/>
        </c:manualLayout>
      </c:layout>
    </c:legend>
    <c:plotVisOnly val="1"/>
  </c:chart>
  <c:txPr>
    <a:bodyPr/>
    <a:lstStyle/>
    <a:p>
      <a:pPr>
        <a:defRPr sz="1200" baseline="0"/>
      </a:pPr>
      <a:endParaRPr lang="es-E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2 Aspecto Importante</a:t>
            </a:r>
          </a:p>
        </c:rich>
      </c:tx>
      <c:layout>
        <c:manualLayout>
          <c:xMode val="edge"/>
          <c:yMode val="edge"/>
          <c:x val="0.35885411198600276"/>
          <c:y val="1.3201315557871657E-2"/>
        </c:manualLayout>
      </c:layout>
    </c:title>
    <c:plotArea>
      <c:layout/>
      <c:pieChart>
        <c:varyColors val="1"/>
        <c:ser>
          <c:idx val="0"/>
          <c:order val="0"/>
          <c:cat>
            <c:strRef>
              <c:f>Hoja9!$B$14:$B$18</c:f>
              <c:strCache>
                <c:ptCount val="5"/>
                <c:pt idx="0">
                  <c:v>calidad</c:v>
                </c:pt>
                <c:pt idx="1">
                  <c:v>higiene</c:v>
                </c:pt>
                <c:pt idx="2">
                  <c:v>buen servicio</c:v>
                </c:pt>
                <c:pt idx="3">
                  <c:v>buenos precios</c:v>
                </c:pt>
                <c:pt idx="4">
                  <c:v>ubicacion</c:v>
                </c:pt>
              </c:strCache>
            </c:strRef>
          </c:cat>
          <c:val>
            <c:numRef>
              <c:f>Hoja9!$C$14:$C$18</c:f>
              <c:numCache>
                <c:formatCode>###0</c:formatCode>
                <c:ptCount val="5"/>
                <c:pt idx="0">
                  <c:v>1</c:v>
                </c:pt>
                <c:pt idx="1">
                  <c:v>53</c:v>
                </c:pt>
                <c:pt idx="2">
                  <c:v>13</c:v>
                </c:pt>
                <c:pt idx="3">
                  <c:v>2</c:v>
                </c:pt>
                <c:pt idx="4">
                  <c:v>1</c:v>
                </c:pt>
              </c:numCache>
            </c:numRef>
          </c:val>
        </c:ser>
        <c:ser>
          <c:idx val="1"/>
          <c:order val="1"/>
          <c:cat>
            <c:strRef>
              <c:f>Hoja9!$B$14:$B$18</c:f>
              <c:strCache>
                <c:ptCount val="5"/>
                <c:pt idx="0">
                  <c:v>calidad</c:v>
                </c:pt>
                <c:pt idx="1">
                  <c:v>higiene</c:v>
                </c:pt>
                <c:pt idx="2">
                  <c:v>buen servicio</c:v>
                </c:pt>
                <c:pt idx="3">
                  <c:v>buenos precios</c:v>
                </c:pt>
                <c:pt idx="4">
                  <c:v>ubicacion</c:v>
                </c:pt>
              </c:strCache>
            </c:strRef>
          </c:cat>
          <c:val>
            <c:numRef>
              <c:f>Hoja9!$D$14:$D$18</c:f>
              <c:numCache>
                <c:formatCode>####.0</c:formatCode>
                <c:ptCount val="5"/>
                <c:pt idx="0">
                  <c:v>1.3333333333333333</c:v>
                </c:pt>
                <c:pt idx="1">
                  <c:v>70.666666666666671</c:v>
                </c:pt>
                <c:pt idx="2">
                  <c:v>17.333333333333119</c:v>
                </c:pt>
                <c:pt idx="3">
                  <c:v>2.6666666666666665</c:v>
                </c:pt>
                <c:pt idx="4">
                  <c:v>1.3333333333333333</c:v>
                </c:pt>
              </c:numCache>
            </c:numRef>
          </c:val>
        </c:ser>
        <c:ser>
          <c:idx val="2"/>
          <c:order val="2"/>
          <c:cat>
            <c:strRef>
              <c:f>Hoja9!$B$14:$B$18</c:f>
              <c:strCache>
                <c:ptCount val="5"/>
                <c:pt idx="0">
                  <c:v>calidad</c:v>
                </c:pt>
                <c:pt idx="1">
                  <c:v>higiene</c:v>
                </c:pt>
                <c:pt idx="2">
                  <c:v>buen servicio</c:v>
                </c:pt>
                <c:pt idx="3">
                  <c:v>buenos precios</c:v>
                </c:pt>
                <c:pt idx="4">
                  <c:v>ubicacion</c:v>
                </c:pt>
              </c:strCache>
            </c:strRef>
          </c:cat>
          <c:val>
            <c:numRef>
              <c:f>Hoja9!$E$14:$E$18</c:f>
              <c:numCache>
                <c:formatCode>####.0</c:formatCode>
                <c:ptCount val="5"/>
                <c:pt idx="0">
                  <c:v>1.4285714285714286</c:v>
                </c:pt>
                <c:pt idx="1">
                  <c:v>75.714285714285722</c:v>
                </c:pt>
                <c:pt idx="2">
                  <c:v>18.571428571428573</c:v>
                </c:pt>
                <c:pt idx="3">
                  <c:v>2.8571428571428572</c:v>
                </c:pt>
                <c:pt idx="4">
                  <c:v>1.4285714285714286</c:v>
                </c:pt>
              </c:numCache>
            </c:numRef>
          </c:val>
        </c:ser>
        <c:dLbls>
          <c:showPercent val="1"/>
        </c:dLbls>
        <c:firstSliceAng val="0"/>
      </c:pieChart>
    </c:plotArea>
    <c:legend>
      <c:legendPos val="r"/>
      <c:layout>
        <c:manualLayout>
          <c:xMode val="edge"/>
          <c:yMode val="edge"/>
          <c:x val="0.62334864391951528"/>
          <c:y val="0.20839298757205424"/>
          <c:w val="0.23498468941382344"/>
          <c:h val="0.61660573041043198"/>
        </c:manualLayout>
      </c:layout>
    </c:legend>
    <c:plotVisOnly val="1"/>
  </c:chart>
  <c:txPr>
    <a:bodyPr/>
    <a:lstStyle/>
    <a:p>
      <a:pPr>
        <a:defRPr sz="1200" baseline="0"/>
      </a:pPr>
      <a:endParaRPr lang="es-E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3 Aspecto Importante</a:t>
            </a:r>
          </a:p>
        </c:rich>
      </c:tx>
      <c:layout>
        <c:manualLayout>
          <c:xMode val="edge"/>
          <c:yMode val="edge"/>
          <c:x val="0.31782633420822742"/>
          <c:y val="4.1666666666666664E-2"/>
        </c:manualLayout>
      </c:layout>
    </c:title>
    <c:plotArea>
      <c:layout/>
      <c:pieChart>
        <c:varyColors val="1"/>
        <c:ser>
          <c:idx val="0"/>
          <c:order val="0"/>
          <c:cat>
            <c:strRef>
              <c:f>Hoja9!$B$25:$B$28</c:f>
              <c:strCache>
                <c:ptCount val="4"/>
                <c:pt idx="0">
                  <c:v>higiene</c:v>
                </c:pt>
                <c:pt idx="1">
                  <c:v>buen servicio</c:v>
                </c:pt>
                <c:pt idx="2">
                  <c:v>buenos precios</c:v>
                </c:pt>
                <c:pt idx="3">
                  <c:v>ubicacion</c:v>
                </c:pt>
              </c:strCache>
            </c:strRef>
          </c:cat>
          <c:val>
            <c:numRef>
              <c:f>Hoja9!$C$25:$C$28</c:f>
              <c:numCache>
                <c:formatCode>###0</c:formatCode>
                <c:ptCount val="4"/>
                <c:pt idx="0">
                  <c:v>1</c:v>
                </c:pt>
                <c:pt idx="1">
                  <c:v>35</c:v>
                </c:pt>
                <c:pt idx="2">
                  <c:v>27</c:v>
                </c:pt>
                <c:pt idx="3">
                  <c:v>7</c:v>
                </c:pt>
              </c:numCache>
            </c:numRef>
          </c:val>
        </c:ser>
        <c:dLbls>
          <c:showPercent val="1"/>
        </c:dLbls>
        <c:firstSliceAng val="0"/>
      </c:pieChart>
    </c:plotArea>
    <c:legend>
      <c:legendPos val="r"/>
      <c:layout>
        <c:manualLayout>
          <c:xMode val="edge"/>
          <c:yMode val="edge"/>
          <c:x val="0.61157446620031264"/>
          <c:y val="0.17611818179273231"/>
          <c:w val="0.25281206164368647"/>
          <c:h val="0.62375800351077082"/>
        </c:manualLayout>
      </c:layout>
    </c:legend>
    <c:plotVisOnly val="1"/>
  </c:chart>
  <c:txPr>
    <a:bodyPr/>
    <a:lstStyle/>
    <a:p>
      <a:pPr>
        <a:defRPr sz="1200" baseline="0"/>
      </a:pPr>
      <a:endParaRPr lang="es-E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s-ES"/>
  <c:style val="30"/>
  <c:clrMapOvr bg1="lt1" tx1="dk1" bg2="lt2" tx2="dk2" accent1="accent1" accent2="accent2" accent3="accent3" accent4="accent4" accent5="accent5" accent6="accent6" hlink="hlink" folHlink="folHlink"/>
  <c:chart>
    <c:title>
      <c:tx>
        <c:rich>
          <a:bodyPr/>
          <a:lstStyle/>
          <a:p>
            <a:pPr>
              <a:defRPr/>
            </a:pPr>
            <a:r>
              <a:rPr lang="es-EC"/>
              <a:t>Promoción</a:t>
            </a:r>
          </a:p>
        </c:rich>
      </c:tx>
    </c:title>
    <c:plotArea>
      <c:layout/>
      <c:pieChart>
        <c:varyColors val="1"/>
        <c:ser>
          <c:idx val="0"/>
          <c:order val="0"/>
          <c:cat>
            <c:strRef>
              <c:f>Hoja10!$B$3:$B$8</c:f>
              <c:strCache>
                <c:ptCount val="6"/>
                <c:pt idx="0">
                  <c:v>radio</c:v>
                </c:pt>
                <c:pt idx="1">
                  <c:v>revistas</c:v>
                </c:pt>
                <c:pt idx="2">
                  <c:v>vallas publicitarias</c:v>
                </c:pt>
                <c:pt idx="3">
                  <c:v>television</c:v>
                </c:pt>
                <c:pt idx="4">
                  <c:v>internet</c:v>
                </c:pt>
                <c:pt idx="5">
                  <c:v>volantes</c:v>
                </c:pt>
              </c:strCache>
            </c:strRef>
          </c:cat>
          <c:val>
            <c:numRef>
              <c:f>Hoja10!$C$3:$C$8</c:f>
              <c:numCache>
                <c:formatCode>###0</c:formatCode>
                <c:ptCount val="6"/>
                <c:pt idx="0">
                  <c:v>4</c:v>
                </c:pt>
                <c:pt idx="1">
                  <c:v>11</c:v>
                </c:pt>
                <c:pt idx="2">
                  <c:v>15</c:v>
                </c:pt>
                <c:pt idx="3">
                  <c:v>24</c:v>
                </c:pt>
                <c:pt idx="4">
                  <c:v>7</c:v>
                </c:pt>
                <c:pt idx="5">
                  <c:v>9</c:v>
                </c:pt>
              </c:numCache>
            </c:numRef>
          </c:val>
        </c:ser>
        <c:dLbls>
          <c:showPercent val="1"/>
        </c:dLbls>
        <c:firstSliceAng val="0"/>
      </c:pieChart>
    </c:plotArea>
    <c:legend>
      <c:legendPos val="r"/>
      <c:txPr>
        <a:bodyPr/>
        <a:lstStyle/>
        <a:p>
          <a:pPr>
            <a:defRPr sz="1400"/>
          </a:pPr>
          <a:endParaRPr lang="es-ES"/>
        </a:p>
      </c:txPr>
    </c:legend>
    <c:plotVisOnly val="1"/>
  </c:chart>
  <c:spPr>
    <a:ln w="28575">
      <a:solidFill>
        <a:srgbClr val="CC00CC"/>
      </a:solidFill>
    </a:ln>
  </c:spPr>
  <c:txPr>
    <a:bodyPr/>
    <a:lstStyle/>
    <a:p>
      <a:pPr>
        <a:defRPr sz="1800"/>
      </a:pPr>
      <a:endParaRPr lang="es-E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29"/>
  <c:clrMapOvr bg1="lt1" tx1="dk1" bg2="lt2" tx2="dk2" accent1="accent1" accent2="accent2" accent3="accent3" accent4="accent4" accent5="accent5" accent6="accent6" hlink="hlink" folHlink="folHlink"/>
  <c:chart>
    <c:title>
      <c:tx>
        <c:rich>
          <a:bodyPr/>
          <a:lstStyle/>
          <a:p>
            <a:pPr>
              <a:defRPr/>
            </a:pPr>
            <a:r>
              <a:rPr lang="en-US"/>
              <a:t>Gusto por el Dulce</a:t>
            </a:r>
          </a:p>
        </c:rich>
      </c:tx>
    </c:title>
    <c:plotArea>
      <c:layout/>
      <c:pieChart>
        <c:varyColors val="1"/>
        <c:ser>
          <c:idx val="0"/>
          <c:order val="0"/>
          <c:cat>
            <c:strRef>
              <c:f>Hoja2!$C$42:$C$43</c:f>
              <c:strCache>
                <c:ptCount val="2"/>
                <c:pt idx="0">
                  <c:v>no</c:v>
                </c:pt>
                <c:pt idx="1">
                  <c:v>si</c:v>
                </c:pt>
              </c:strCache>
            </c:strRef>
          </c:cat>
          <c:val>
            <c:numRef>
              <c:f>Hoja2!$D$42:$D$43</c:f>
              <c:numCache>
                <c:formatCode>###0</c:formatCode>
                <c:ptCount val="2"/>
                <c:pt idx="0">
                  <c:v>3</c:v>
                </c:pt>
                <c:pt idx="1">
                  <c:v>72</c:v>
                </c:pt>
              </c:numCache>
            </c:numRef>
          </c:val>
        </c:ser>
        <c:dLbls>
          <c:showPercent val="1"/>
        </c:dLbls>
        <c:firstSliceAng val="0"/>
      </c:pieChart>
    </c:plotArea>
    <c:legend>
      <c:legendPos val="r"/>
      <c:layout>
        <c:manualLayout>
          <c:xMode val="edge"/>
          <c:yMode val="edge"/>
          <c:x val="0.74297933962818608"/>
          <c:y val="0.44245325059417279"/>
          <c:w val="0.10896188873832049"/>
          <c:h val="0.19964371120276633"/>
        </c:manualLayout>
      </c:layout>
    </c:legend>
    <c:plotVisOnly val="1"/>
  </c:chart>
  <c:txPr>
    <a:bodyPr/>
    <a:lstStyle/>
    <a:p>
      <a:pPr>
        <a:defRPr sz="1800"/>
      </a:pPr>
      <a:endParaRPr lang="es-E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Aderezo 1</a:t>
            </a:r>
          </a:p>
        </c:rich>
      </c:tx>
    </c:title>
    <c:plotArea>
      <c:layout/>
      <c:pieChart>
        <c:varyColors val="1"/>
        <c:ser>
          <c:idx val="0"/>
          <c:order val="0"/>
          <c:cat>
            <c:strRef>
              <c:f>Hoja3!$C$4:$C$6</c:f>
              <c:strCache>
                <c:ptCount val="3"/>
                <c:pt idx="0">
                  <c:v>chocolate</c:v>
                </c:pt>
                <c:pt idx="1">
                  <c:v>manjar</c:v>
                </c:pt>
                <c:pt idx="2">
                  <c:v>caramelo</c:v>
                </c:pt>
              </c:strCache>
            </c:strRef>
          </c:cat>
          <c:val>
            <c:numRef>
              <c:f>Hoja3!$D$4:$D$6</c:f>
              <c:numCache>
                <c:formatCode>###0</c:formatCode>
                <c:ptCount val="3"/>
                <c:pt idx="0">
                  <c:v>64</c:v>
                </c:pt>
                <c:pt idx="1">
                  <c:v>5</c:v>
                </c:pt>
                <c:pt idx="2">
                  <c:v>3</c:v>
                </c:pt>
              </c:numCache>
            </c:numRef>
          </c:val>
        </c:ser>
        <c:dLbls>
          <c:showPercent val="1"/>
        </c:dLbls>
        <c:firstSliceAng val="0"/>
      </c:pieChart>
    </c:plotArea>
    <c:legend>
      <c:legendPos val="r"/>
    </c:legend>
    <c:plotVisOnly val="1"/>
  </c:chart>
  <c:txPr>
    <a:bodyPr/>
    <a:lstStyle/>
    <a:p>
      <a:pPr>
        <a:defRPr sz="1800"/>
      </a:pPr>
      <a:endParaRPr lang="es-E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Aderezo 2</a:t>
            </a:r>
          </a:p>
        </c:rich>
      </c:tx>
    </c:title>
    <c:plotArea>
      <c:layout/>
      <c:pieChart>
        <c:varyColors val="1"/>
        <c:ser>
          <c:idx val="0"/>
          <c:order val="0"/>
          <c:dLbls>
            <c:dLbl>
              <c:idx val="2"/>
              <c:layout>
                <c:manualLayout>
                  <c:x val="9.6479231408119787E-2"/>
                  <c:y val="9.0432062967688548E-2"/>
                </c:manualLayout>
              </c:layout>
              <c:showPercent val="1"/>
            </c:dLbl>
            <c:txPr>
              <a:bodyPr/>
              <a:lstStyle/>
              <a:p>
                <a:pPr>
                  <a:defRPr sz="1400" baseline="0"/>
                </a:pPr>
                <a:endParaRPr lang="es-ES"/>
              </a:p>
            </c:txPr>
            <c:showPercent val="1"/>
            <c:showLeaderLines val="1"/>
          </c:dLbls>
          <c:cat>
            <c:strRef>
              <c:f>Hoja3!$C$13:$C$16</c:f>
              <c:strCache>
                <c:ptCount val="4"/>
                <c:pt idx="0">
                  <c:v>manjar</c:v>
                </c:pt>
                <c:pt idx="1">
                  <c:v>caramelo</c:v>
                </c:pt>
                <c:pt idx="2">
                  <c:v>yogurt natural</c:v>
                </c:pt>
                <c:pt idx="3">
                  <c:v>leche condensada</c:v>
                </c:pt>
              </c:strCache>
            </c:strRef>
          </c:cat>
          <c:val>
            <c:numRef>
              <c:f>Hoja3!$D$13:$D$16</c:f>
              <c:numCache>
                <c:formatCode>###0</c:formatCode>
                <c:ptCount val="4"/>
                <c:pt idx="0">
                  <c:v>44</c:v>
                </c:pt>
                <c:pt idx="1">
                  <c:v>12</c:v>
                </c:pt>
                <c:pt idx="2">
                  <c:v>7</c:v>
                </c:pt>
                <c:pt idx="3">
                  <c:v>9</c:v>
                </c:pt>
              </c:numCache>
            </c:numRef>
          </c:val>
        </c:ser>
        <c:dLbls>
          <c:showPercent val="1"/>
        </c:dLbls>
        <c:firstSliceAng val="0"/>
      </c:pieChart>
    </c:plotArea>
    <c:legend>
      <c:legendPos val="r"/>
      <c:layout>
        <c:manualLayout>
          <c:xMode val="edge"/>
          <c:yMode val="edge"/>
          <c:x val="0.66583191018785992"/>
          <c:y val="0.14024188807077573"/>
          <c:w val="0.31639043646238696"/>
          <c:h val="0.75692568580947839"/>
        </c:manualLayout>
      </c:layout>
      <c:txPr>
        <a:bodyPr/>
        <a:lstStyle/>
        <a:p>
          <a:pPr>
            <a:defRPr sz="1400" baseline="0"/>
          </a:pPr>
          <a:endParaRPr lang="es-ES"/>
        </a:p>
      </c:txPr>
    </c:legend>
    <c:plotVisOnly val="1"/>
  </c:chart>
  <c:txPr>
    <a:bodyPr/>
    <a:lstStyle/>
    <a:p>
      <a:pPr>
        <a:defRPr sz="1800"/>
      </a:pPr>
      <a:endParaRPr lang="es-E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s-EC"/>
              <a:t>Aderezo 3</a:t>
            </a:r>
          </a:p>
        </c:rich>
      </c:tx>
    </c:title>
    <c:plotArea>
      <c:layout>
        <c:manualLayout>
          <c:layoutTarget val="inner"/>
          <c:xMode val="edge"/>
          <c:yMode val="edge"/>
          <c:x val="0.17586528578227875"/>
          <c:y val="0.2666244526310762"/>
          <c:w val="0.37536820139742155"/>
          <c:h val="0.61825350818397862"/>
        </c:manualLayout>
      </c:layout>
      <c:pieChart>
        <c:varyColors val="1"/>
        <c:ser>
          <c:idx val="0"/>
          <c:order val="0"/>
          <c:cat>
            <c:strRef>
              <c:f>Hoja3!$C$23:$C$26</c:f>
              <c:strCache>
                <c:ptCount val="4"/>
                <c:pt idx="0">
                  <c:v>caramelo</c:v>
                </c:pt>
                <c:pt idx="1">
                  <c:v>yogurt natural</c:v>
                </c:pt>
                <c:pt idx="2">
                  <c:v>leche condensada</c:v>
                </c:pt>
                <c:pt idx="3">
                  <c:v>marshmellows</c:v>
                </c:pt>
              </c:strCache>
            </c:strRef>
          </c:cat>
          <c:val>
            <c:numRef>
              <c:f>Hoja3!$D$23:$D$26</c:f>
              <c:numCache>
                <c:formatCode>###0</c:formatCode>
                <c:ptCount val="4"/>
                <c:pt idx="0">
                  <c:v>11</c:v>
                </c:pt>
                <c:pt idx="1">
                  <c:v>20</c:v>
                </c:pt>
                <c:pt idx="2">
                  <c:v>26</c:v>
                </c:pt>
                <c:pt idx="3">
                  <c:v>15</c:v>
                </c:pt>
              </c:numCache>
            </c:numRef>
          </c:val>
        </c:ser>
        <c:ser>
          <c:idx val="1"/>
          <c:order val="1"/>
          <c:cat>
            <c:strRef>
              <c:f>Hoja3!$C$23:$C$26</c:f>
              <c:strCache>
                <c:ptCount val="4"/>
                <c:pt idx="0">
                  <c:v>caramelo</c:v>
                </c:pt>
                <c:pt idx="1">
                  <c:v>yogurt natural</c:v>
                </c:pt>
                <c:pt idx="2">
                  <c:v>leche condensada</c:v>
                </c:pt>
                <c:pt idx="3">
                  <c:v>marshmellows</c:v>
                </c:pt>
              </c:strCache>
            </c:strRef>
          </c:cat>
          <c:val>
            <c:numRef>
              <c:f>Hoja3!$E$23:$E$26</c:f>
              <c:numCache>
                <c:formatCode>####.0</c:formatCode>
                <c:ptCount val="4"/>
                <c:pt idx="0">
                  <c:v>14.666666666666726</c:v>
                </c:pt>
                <c:pt idx="1">
                  <c:v>26.666666666666668</c:v>
                </c:pt>
                <c:pt idx="2">
                  <c:v>34.666666666666202</c:v>
                </c:pt>
                <c:pt idx="3">
                  <c:v>20</c:v>
                </c:pt>
              </c:numCache>
            </c:numRef>
          </c:val>
        </c:ser>
        <c:dLbls>
          <c:showPercent val="1"/>
        </c:dLbls>
        <c:firstSliceAng val="0"/>
      </c:pieChart>
    </c:plotArea>
    <c:legend>
      <c:legendPos val="r"/>
      <c:txPr>
        <a:bodyPr/>
        <a:lstStyle/>
        <a:p>
          <a:pPr>
            <a:defRPr sz="1400" baseline="0"/>
          </a:pPr>
          <a:endParaRPr lang="es-ES"/>
        </a:p>
      </c:txPr>
    </c:legend>
    <c:plotVisOnly val="1"/>
  </c:chart>
  <c:txPr>
    <a:bodyPr/>
    <a:lstStyle/>
    <a:p>
      <a:pPr>
        <a:defRPr sz="1800"/>
      </a:pPr>
      <a:endParaRPr lang="es-E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s-EC"/>
              <a:t>Aderezo 4</a:t>
            </a:r>
          </a:p>
        </c:rich>
      </c:tx>
      <c:layout>
        <c:manualLayout>
          <c:xMode val="edge"/>
          <c:yMode val="edge"/>
          <c:x val="0.31782633420822748"/>
          <c:y val="9.259259259259401E-3"/>
        </c:manualLayout>
      </c:layout>
    </c:title>
    <c:plotArea>
      <c:layout/>
      <c:pieChart>
        <c:varyColors val="1"/>
        <c:ser>
          <c:idx val="0"/>
          <c:order val="0"/>
          <c:cat>
            <c:strRef>
              <c:f>Hoja3!$C$33:$C$37</c:f>
              <c:strCache>
                <c:ptCount val="5"/>
                <c:pt idx="0">
                  <c:v>chocolate</c:v>
                </c:pt>
                <c:pt idx="1">
                  <c:v>yogurt natural</c:v>
                </c:pt>
                <c:pt idx="2">
                  <c:v>leche condensada</c:v>
                </c:pt>
                <c:pt idx="3">
                  <c:v>marshmellows</c:v>
                </c:pt>
                <c:pt idx="4">
                  <c:v>crema batida</c:v>
                </c:pt>
              </c:strCache>
            </c:strRef>
          </c:cat>
          <c:val>
            <c:numRef>
              <c:f>Hoja3!$D$33:$D$37</c:f>
              <c:numCache>
                <c:formatCode>###0</c:formatCode>
                <c:ptCount val="5"/>
                <c:pt idx="0">
                  <c:v>2</c:v>
                </c:pt>
                <c:pt idx="1">
                  <c:v>5</c:v>
                </c:pt>
                <c:pt idx="2">
                  <c:v>18</c:v>
                </c:pt>
                <c:pt idx="3">
                  <c:v>14</c:v>
                </c:pt>
                <c:pt idx="4">
                  <c:v>33</c:v>
                </c:pt>
              </c:numCache>
            </c:numRef>
          </c:val>
        </c:ser>
        <c:dLbls>
          <c:showPercent val="1"/>
        </c:dLbls>
        <c:firstSliceAng val="0"/>
      </c:pieChart>
    </c:plotArea>
    <c:legend>
      <c:legendPos val="r"/>
      <c:layout>
        <c:manualLayout>
          <c:xMode val="edge"/>
          <c:yMode val="edge"/>
          <c:x val="0.63794695463835593"/>
          <c:y val="0.14448052857022894"/>
          <c:w val="0.34265924170736733"/>
          <c:h val="0.85003499538060978"/>
        </c:manualLayout>
      </c:layout>
      <c:txPr>
        <a:bodyPr/>
        <a:lstStyle/>
        <a:p>
          <a:pPr>
            <a:defRPr sz="1400" baseline="0"/>
          </a:pPr>
          <a:endParaRPr lang="es-ES"/>
        </a:p>
      </c:txPr>
    </c:legend>
    <c:plotVisOnly val="1"/>
  </c:chart>
  <c:txPr>
    <a:bodyPr/>
    <a:lstStyle/>
    <a:p>
      <a:pPr>
        <a:defRPr sz="1800"/>
      </a:pPr>
      <a:endParaRPr lang="es-E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style val="30"/>
  <c:clrMapOvr bg1="lt1" tx1="dk1" bg2="lt2" tx2="dk2" accent1="accent1" accent2="accent2" accent3="accent3" accent4="accent4" accent5="accent5" accent6="accent6" hlink="hlink" folHlink="folHlink"/>
  <c:chart>
    <c:title>
      <c:tx>
        <c:rich>
          <a:bodyPr/>
          <a:lstStyle/>
          <a:p>
            <a:pPr>
              <a:defRPr/>
            </a:pPr>
            <a:r>
              <a:rPr lang="es-EC"/>
              <a:t>Consumo</a:t>
            </a:r>
          </a:p>
        </c:rich>
      </c:tx>
    </c:title>
    <c:plotArea>
      <c:layout/>
      <c:pieChart>
        <c:varyColors val="1"/>
        <c:ser>
          <c:idx val="0"/>
          <c:order val="0"/>
          <c:dLbls>
            <c:dLbl>
              <c:idx val="2"/>
              <c:layout>
                <c:manualLayout>
                  <c:x val="-6.4588519091599308E-2"/>
                  <c:y val="-1.509249667932722E-2"/>
                </c:manualLayout>
              </c:layout>
              <c:showPercent val="1"/>
            </c:dLbl>
            <c:showPercent val="1"/>
            <c:showLeaderLines val="1"/>
          </c:dLbls>
          <c:cat>
            <c:strRef>
              <c:f>Hoja4!$B$11:$B$13</c:f>
              <c:strCache>
                <c:ptCount val="3"/>
                <c:pt idx="0">
                  <c:v>no</c:v>
                </c:pt>
                <c:pt idx="1">
                  <c:v>si</c:v>
                </c:pt>
                <c:pt idx="2">
                  <c:v>missing</c:v>
                </c:pt>
              </c:strCache>
            </c:strRef>
          </c:cat>
          <c:val>
            <c:numRef>
              <c:f>Hoja4!$C$11:$C$13</c:f>
              <c:numCache>
                <c:formatCode>###0</c:formatCode>
                <c:ptCount val="3"/>
                <c:pt idx="0">
                  <c:v>2</c:v>
                </c:pt>
                <c:pt idx="1">
                  <c:v>70</c:v>
                </c:pt>
                <c:pt idx="2">
                  <c:v>3</c:v>
                </c:pt>
              </c:numCache>
            </c:numRef>
          </c:val>
        </c:ser>
        <c:dLbls>
          <c:showPercent val="1"/>
        </c:dLbls>
        <c:firstSliceAng val="0"/>
      </c:pieChart>
    </c:plotArea>
    <c:legend>
      <c:legendPos val="r"/>
    </c:legend>
    <c:plotVisOnly val="1"/>
  </c:chart>
  <c:spPr>
    <a:ln w="38100">
      <a:solidFill>
        <a:srgbClr val="CC00CC"/>
      </a:solidFill>
    </a:ln>
  </c:spPr>
  <c:txPr>
    <a:bodyPr/>
    <a:lstStyle/>
    <a:p>
      <a:pPr>
        <a:defRPr sz="1800"/>
      </a:pPr>
      <a:endParaRPr lang="es-E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style val="31"/>
  <c:clrMapOvr bg1="lt1" tx1="dk1" bg2="lt2" tx2="dk2" accent1="accent1" accent2="accent2" accent3="accent3" accent4="accent4" accent5="accent5" accent6="accent6" hlink="hlink" folHlink="folHlink"/>
  <c:chart>
    <c:title>
      <c:tx>
        <c:rich>
          <a:bodyPr/>
          <a:lstStyle/>
          <a:p>
            <a:pPr>
              <a:defRPr/>
            </a:pPr>
            <a:r>
              <a:rPr lang="es-EC"/>
              <a:t>Consumo por Edad</a:t>
            </a:r>
          </a:p>
        </c:rich>
      </c:tx>
      <c:layout>
        <c:manualLayout>
          <c:xMode val="edge"/>
          <c:yMode val="edge"/>
          <c:x val="0.33234415166371983"/>
          <c:y val="2.6590685303875598E-2"/>
        </c:manualLayout>
      </c:layout>
    </c:title>
    <c:plotArea>
      <c:layout/>
      <c:barChart>
        <c:barDir val="col"/>
        <c:grouping val="clustered"/>
        <c:ser>
          <c:idx val="0"/>
          <c:order val="0"/>
          <c:tx>
            <c:strRef>
              <c:f>Hoja2!$D$22:$D$23</c:f>
              <c:strCache>
                <c:ptCount val="1"/>
                <c:pt idx="0">
                  <c:v>consumo no</c:v>
                </c:pt>
              </c:strCache>
            </c:strRef>
          </c:tx>
          <c:cat>
            <c:multiLvlStrRef>
              <c:f>Hoja2!$B$24:$C$30</c:f>
              <c:multiLvlStrCache>
                <c:ptCount val="7"/>
                <c:lvl>
                  <c:pt idx="0">
                    <c:v>menor de 15</c:v>
                  </c:pt>
                  <c:pt idx="1">
                    <c:v>15-25</c:v>
                  </c:pt>
                  <c:pt idx="2">
                    <c:v>25-35</c:v>
                  </c:pt>
                  <c:pt idx="3">
                    <c:v>35-45</c:v>
                  </c:pt>
                  <c:pt idx="4">
                    <c:v>45-55</c:v>
                  </c:pt>
                  <c:pt idx="5">
                    <c:v>mayor 55</c:v>
                  </c:pt>
                </c:lvl>
                <c:lvl>
                  <c:pt idx="0">
                    <c:v>edad</c:v>
                  </c:pt>
                  <c:pt idx="6">
                    <c:v>Total</c:v>
                  </c:pt>
                </c:lvl>
              </c:multiLvlStrCache>
            </c:multiLvlStrRef>
          </c:cat>
          <c:val>
            <c:numRef>
              <c:f>Hoja2!$D$24:$D$30</c:f>
              <c:numCache>
                <c:formatCode>###0</c:formatCode>
                <c:ptCount val="7"/>
                <c:pt idx="0">
                  <c:v>0</c:v>
                </c:pt>
                <c:pt idx="1">
                  <c:v>0</c:v>
                </c:pt>
                <c:pt idx="2">
                  <c:v>1</c:v>
                </c:pt>
                <c:pt idx="3">
                  <c:v>0</c:v>
                </c:pt>
                <c:pt idx="4">
                  <c:v>1</c:v>
                </c:pt>
                <c:pt idx="5">
                  <c:v>0</c:v>
                </c:pt>
                <c:pt idx="6">
                  <c:v>2</c:v>
                </c:pt>
              </c:numCache>
            </c:numRef>
          </c:val>
        </c:ser>
        <c:ser>
          <c:idx val="1"/>
          <c:order val="1"/>
          <c:tx>
            <c:strRef>
              <c:f>Hoja2!$E$22:$E$23</c:f>
              <c:strCache>
                <c:ptCount val="1"/>
                <c:pt idx="0">
                  <c:v>consumo si</c:v>
                </c:pt>
              </c:strCache>
            </c:strRef>
          </c:tx>
          <c:cat>
            <c:multiLvlStrRef>
              <c:f>Hoja2!$B$24:$C$30</c:f>
              <c:multiLvlStrCache>
                <c:ptCount val="7"/>
                <c:lvl>
                  <c:pt idx="0">
                    <c:v>menor de 15</c:v>
                  </c:pt>
                  <c:pt idx="1">
                    <c:v>15-25</c:v>
                  </c:pt>
                  <c:pt idx="2">
                    <c:v>25-35</c:v>
                  </c:pt>
                  <c:pt idx="3">
                    <c:v>35-45</c:v>
                  </c:pt>
                  <c:pt idx="4">
                    <c:v>45-55</c:v>
                  </c:pt>
                  <c:pt idx="5">
                    <c:v>mayor 55</c:v>
                  </c:pt>
                </c:lvl>
                <c:lvl>
                  <c:pt idx="0">
                    <c:v>edad</c:v>
                  </c:pt>
                  <c:pt idx="6">
                    <c:v>Total</c:v>
                  </c:pt>
                </c:lvl>
              </c:multiLvlStrCache>
            </c:multiLvlStrRef>
          </c:cat>
          <c:val>
            <c:numRef>
              <c:f>Hoja2!$E$24:$E$30</c:f>
              <c:numCache>
                <c:formatCode>###0</c:formatCode>
                <c:ptCount val="7"/>
                <c:pt idx="0">
                  <c:v>2</c:v>
                </c:pt>
                <c:pt idx="1">
                  <c:v>56</c:v>
                </c:pt>
                <c:pt idx="2">
                  <c:v>6</c:v>
                </c:pt>
                <c:pt idx="3">
                  <c:v>3</c:v>
                </c:pt>
                <c:pt idx="4">
                  <c:v>2</c:v>
                </c:pt>
                <c:pt idx="5">
                  <c:v>1</c:v>
                </c:pt>
                <c:pt idx="6">
                  <c:v>70</c:v>
                </c:pt>
              </c:numCache>
            </c:numRef>
          </c:val>
        </c:ser>
        <c:axId val="111025152"/>
        <c:axId val="111026944"/>
      </c:barChart>
      <c:catAx>
        <c:axId val="111025152"/>
        <c:scaling>
          <c:orientation val="minMax"/>
        </c:scaling>
        <c:axPos val="b"/>
        <c:majorTickMark val="none"/>
        <c:tickLblPos val="nextTo"/>
        <c:crossAx val="111026944"/>
        <c:crosses val="autoZero"/>
        <c:auto val="1"/>
        <c:lblAlgn val="ctr"/>
        <c:lblOffset val="100"/>
      </c:catAx>
      <c:valAx>
        <c:axId val="111026944"/>
        <c:scaling>
          <c:orientation val="minMax"/>
        </c:scaling>
        <c:axPos val="l"/>
        <c:majorGridlines/>
        <c:numFmt formatCode="###0" sourceLinked="1"/>
        <c:majorTickMark val="none"/>
        <c:tickLblPos val="nextTo"/>
        <c:crossAx val="111025152"/>
        <c:crosses val="autoZero"/>
        <c:crossBetween val="between"/>
      </c:valAx>
      <c:dTable>
        <c:showHorzBorder val="1"/>
        <c:showVertBorder val="1"/>
        <c:showOutline val="1"/>
        <c:showKeys val="1"/>
        <c:txPr>
          <a:bodyPr/>
          <a:lstStyle/>
          <a:p>
            <a:pPr rtl="0">
              <a:defRPr sz="1200" baseline="0"/>
            </a:pPr>
            <a:endParaRPr lang="es-ES"/>
          </a:p>
        </c:txPr>
      </c:dTable>
    </c:plotArea>
    <c:plotVisOnly val="1"/>
  </c:chart>
  <c:spPr>
    <a:ln w="38100">
      <a:solidFill>
        <a:srgbClr val="0099FF"/>
      </a:solidFill>
    </a:ln>
  </c:spPr>
  <c:txPr>
    <a:bodyPr/>
    <a:lstStyle/>
    <a:p>
      <a:pPr>
        <a:defRPr sz="1800"/>
      </a:pPr>
      <a:endParaRPr lang="es-E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style val="26"/>
  <c:clrMapOvr bg1="lt1" tx1="dk1" bg2="lt2" tx2="dk2" accent1="accent1" accent2="accent2" accent3="accent3" accent4="accent4" accent5="accent5" accent6="accent6" hlink="hlink" folHlink="folHlink"/>
  <c:chart>
    <c:title>
      <c:tx>
        <c:rich>
          <a:bodyPr/>
          <a:lstStyle/>
          <a:p>
            <a:pPr>
              <a:defRPr/>
            </a:pPr>
            <a:r>
              <a:rPr lang="en-US"/>
              <a:t>Fruta de agrado 2</a:t>
            </a:r>
          </a:p>
        </c:rich>
      </c:tx>
    </c:title>
    <c:plotArea>
      <c:layout/>
      <c:pieChart>
        <c:varyColors val="1"/>
        <c:ser>
          <c:idx val="0"/>
          <c:order val="0"/>
          <c:cat>
            <c:strRef>
              <c:f>Hoja5!$B$13:$B$17</c:f>
              <c:strCache>
                <c:ptCount val="5"/>
                <c:pt idx="0">
                  <c:v>frutillas</c:v>
                </c:pt>
                <c:pt idx="1">
                  <c:v>durazno</c:v>
                </c:pt>
                <c:pt idx="2">
                  <c:v>pera</c:v>
                </c:pt>
                <c:pt idx="3">
                  <c:v>manzana  verde</c:v>
                </c:pt>
                <c:pt idx="4">
                  <c:v>frambuesas</c:v>
                </c:pt>
              </c:strCache>
            </c:strRef>
          </c:cat>
          <c:val>
            <c:numRef>
              <c:f>Hoja5!$C$13:$C$17</c:f>
              <c:numCache>
                <c:formatCode>###0</c:formatCode>
                <c:ptCount val="5"/>
                <c:pt idx="0">
                  <c:v>1</c:v>
                </c:pt>
                <c:pt idx="1">
                  <c:v>49</c:v>
                </c:pt>
                <c:pt idx="2">
                  <c:v>4</c:v>
                </c:pt>
                <c:pt idx="3">
                  <c:v>10</c:v>
                </c:pt>
                <c:pt idx="4">
                  <c:v>6</c:v>
                </c:pt>
              </c:numCache>
            </c:numRef>
          </c:val>
        </c:ser>
        <c:ser>
          <c:idx val="1"/>
          <c:order val="1"/>
          <c:cat>
            <c:strRef>
              <c:f>Hoja5!$B$13:$B$17</c:f>
              <c:strCache>
                <c:ptCount val="5"/>
                <c:pt idx="0">
                  <c:v>frutillas</c:v>
                </c:pt>
                <c:pt idx="1">
                  <c:v>durazno</c:v>
                </c:pt>
                <c:pt idx="2">
                  <c:v>pera</c:v>
                </c:pt>
                <c:pt idx="3">
                  <c:v>manzana  verde</c:v>
                </c:pt>
                <c:pt idx="4">
                  <c:v>frambuesas</c:v>
                </c:pt>
              </c:strCache>
            </c:strRef>
          </c:cat>
          <c:val>
            <c:numRef>
              <c:f>Hoja5!$D$13:$D$17</c:f>
              <c:numCache>
                <c:formatCode>####.0</c:formatCode>
                <c:ptCount val="5"/>
                <c:pt idx="0">
                  <c:v>1.3333333333333333</c:v>
                </c:pt>
                <c:pt idx="1">
                  <c:v>65.333333333333258</c:v>
                </c:pt>
                <c:pt idx="2">
                  <c:v>5.3333333333333721</c:v>
                </c:pt>
                <c:pt idx="3">
                  <c:v>13.333333333333334</c:v>
                </c:pt>
                <c:pt idx="4">
                  <c:v>8</c:v>
                </c:pt>
              </c:numCache>
            </c:numRef>
          </c:val>
        </c:ser>
        <c:dLbls>
          <c:showPercent val="1"/>
        </c:dLbls>
        <c:firstSliceAng val="0"/>
      </c:pieChart>
    </c:plotArea>
    <c:legend>
      <c:legendPos val="r"/>
      <c:txPr>
        <a:bodyPr/>
        <a:lstStyle/>
        <a:p>
          <a:pPr>
            <a:defRPr sz="1200" baseline="0"/>
          </a:pPr>
          <a:endParaRPr lang="es-ES"/>
        </a:p>
      </c:txPr>
    </c:legend>
    <c:plotVisOnly val="1"/>
  </c:chart>
  <c:txPr>
    <a:bodyPr/>
    <a:lstStyle/>
    <a:p>
      <a:pPr>
        <a:defRPr sz="1400" baseline="0"/>
      </a:pPr>
      <a:endParaRPr lang="es-ES"/>
    </a:p>
  </c:txPr>
  <c:externalData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E194E4-30D7-489D-B386-EB74F168A145}" type="doc">
      <dgm:prSet loTypeId="urn:microsoft.com/office/officeart/2005/8/layout/matrix1" loCatId="matrix" qsTypeId="urn:microsoft.com/office/officeart/2005/8/quickstyle/simple3" qsCatId="simple" csTypeId="urn:microsoft.com/office/officeart/2005/8/colors/colorful5" csCatId="colorful" phldr="1"/>
      <dgm:spPr/>
      <dgm:t>
        <a:bodyPr/>
        <a:lstStyle/>
        <a:p>
          <a:endParaRPr lang="es-ES"/>
        </a:p>
      </dgm:t>
    </dgm:pt>
    <dgm:pt modelId="{AD9CCF68-F3EE-4B84-B640-FB07ECCEF0BC}">
      <dgm:prSet phldrT="[Texto]" custT="1"/>
      <dgm:spPr/>
      <dgm:t>
        <a:bodyPr>
          <a:scene3d>
            <a:camera prst="orthographicFront"/>
            <a:lightRig rig="flat" dir="tl"/>
          </a:scene3d>
          <a:sp3d contourW="19050" prstMaterial="clear">
            <a:bevelT w="50800" h="50800"/>
            <a:contourClr>
              <a:schemeClr val="accent5">
                <a:tint val="70000"/>
                <a:satMod val="180000"/>
                <a:alpha val="70000"/>
              </a:schemeClr>
            </a:contourClr>
          </a:sp3d>
        </a:bodyPr>
        <a:lstStyle/>
        <a:p>
          <a:r>
            <a:rPr lang="es-ES" sz="4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lgerian" pitchFamily="82" charset="0"/>
            </a:rPr>
            <a:t>FODA</a:t>
          </a:r>
          <a:endParaRPr lang="es-ES" sz="4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lgerian" pitchFamily="82" charset="0"/>
          </a:endParaRPr>
        </a:p>
      </dgm:t>
    </dgm:pt>
    <dgm:pt modelId="{E96BB77B-4F3D-40B6-B17B-A59535DFAE9F}" type="parTrans" cxnId="{6B89FF74-EBB7-4A85-B120-944260FCCD4D}">
      <dgm:prSet/>
      <dgm:spPr/>
      <dgm:t>
        <a:bodyPr/>
        <a:lstStyle/>
        <a:p>
          <a:endParaRPr lang="es-ES"/>
        </a:p>
      </dgm:t>
    </dgm:pt>
    <dgm:pt modelId="{6BF07548-4260-440A-B27E-4DA9AA21FCC8}" type="sibTrans" cxnId="{6B89FF74-EBB7-4A85-B120-944260FCCD4D}">
      <dgm:prSet/>
      <dgm:spPr/>
      <dgm:t>
        <a:bodyPr/>
        <a:lstStyle/>
        <a:p>
          <a:endParaRPr lang="es-ES"/>
        </a:p>
      </dgm:t>
    </dgm:pt>
    <dgm:pt modelId="{A9AE14DF-0983-468C-A50F-80EE137914C7}">
      <dgm:prSet phldrT="[Texto]" custT="1"/>
      <dgm:spPr/>
      <dgm:t>
        <a:bodyPr/>
        <a:lstStyle/>
        <a:p>
          <a:pPr algn="ctr"/>
          <a:r>
            <a:rPr lang="es-ES" sz="1400" dirty="0" smtClean="0"/>
            <a:t>FORTALEZAS </a:t>
          </a:r>
        </a:p>
        <a:p>
          <a:pPr algn="ctr"/>
          <a:r>
            <a:rPr lang="es-ES" sz="1400" b="1" dirty="0" smtClean="0">
              <a:solidFill>
                <a:schemeClr val="bg2">
                  <a:lumMod val="25000"/>
                </a:schemeClr>
              </a:solidFill>
            </a:rPr>
            <a:t>-No existe Compañía Que Brinde Un Producto Como </a:t>
          </a:r>
          <a:r>
            <a:rPr lang="es-ES" sz="1400" b="1" dirty="0" err="1" smtClean="0">
              <a:solidFill>
                <a:schemeClr val="bg2">
                  <a:lumMod val="25000"/>
                </a:schemeClr>
              </a:solidFill>
            </a:rPr>
            <a:t>Mix</a:t>
          </a:r>
          <a:r>
            <a:rPr lang="es-ES" sz="1400" b="1" dirty="0" smtClean="0">
              <a:solidFill>
                <a:schemeClr val="bg2">
                  <a:lumMod val="25000"/>
                </a:schemeClr>
              </a:solidFill>
            </a:rPr>
            <a:t> </a:t>
          </a:r>
          <a:r>
            <a:rPr lang="es-ES" sz="1400" b="1" dirty="0" err="1" smtClean="0">
              <a:solidFill>
                <a:schemeClr val="bg2">
                  <a:lumMod val="25000"/>
                </a:schemeClr>
              </a:solidFill>
            </a:rPr>
            <a:t>Fruit</a:t>
          </a:r>
          <a:r>
            <a:rPr lang="es-ES" sz="1400" b="1" dirty="0" smtClean="0">
              <a:solidFill>
                <a:schemeClr val="bg2">
                  <a:lumMod val="25000"/>
                </a:schemeClr>
              </a:solidFill>
            </a:rPr>
            <a:t>    </a:t>
          </a:r>
        </a:p>
        <a:p>
          <a:pPr algn="ctr"/>
          <a:endParaRPr lang="es-ES" sz="1400" b="1" dirty="0" smtClean="0">
            <a:solidFill>
              <a:schemeClr val="bg2">
                <a:lumMod val="25000"/>
              </a:schemeClr>
            </a:solidFill>
          </a:endParaRPr>
        </a:p>
        <a:p>
          <a:pPr algn="ctr"/>
          <a:r>
            <a:rPr lang="es-ES" sz="1400" b="1" dirty="0" smtClean="0">
              <a:solidFill>
                <a:schemeClr val="bg2">
                  <a:lumMod val="25000"/>
                </a:schemeClr>
              </a:solidFill>
            </a:rPr>
            <a:t> -Consumidor pueda aprovechar todos los nutrientes de las frutas</a:t>
          </a:r>
          <a:endParaRPr lang="es-ES" sz="1400" b="1" dirty="0">
            <a:solidFill>
              <a:schemeClr val="bg2">
                <a:lumMod val="25000"/>
              </a:schemeClr>
            </a:solidFill>
          </a:endParaRPr>
        </a:p>
      </dgm:t>
    </dgm:pt>
    <dgm:pt modelId="{ABB2D181-A19C-4BB8-82A7-73E3BC7AB2C0}" type="parTrans" cxnId="{BBEBDDBA-DC3B-4624-882A-2E0E4986FDFB}">
      <dgm:prSet/>
      <dgm:spPr/>
      <dgm:t>
        <a:bodyPr/>
        <a:lstStyle/>
        <a:p>
          <a:endParaRPr lang="es-ES"/>
        </a:p>
      </dgm:t>
    </dgm:pt>
    <dgm:pt modelId="{49815FA7-8473-43A5-B47E-B956DF738588}" type="sibTrans" cxnId="{BBEBDDBA-DC3B-4624-882A-2E0E4986FDFB}">
      <dgm:prSet/>
      <dgm:spPr/>
      <dgm:t>
        <a:bodyPr/>
        <a:lstStyle/>
        <a:p>
          <a:endParaRPr lang="es-ES"/>
        </a:p>
      </dgm:t>
    </dgm:pt>
    <dgm:pt modelId="{FFA32699-69F7-479A-9BEF-DB5B40CFED20}">
      <dgm:prSet phldrT="[Texto]"/>
      <dgm:spPr/>
      <dgm:t>
        <a:bodyPr/>
        <a:lstStyle/>
        <a:p>
          <a:endParaRPr lang="es-ES"/>
        </a:p>
      </dgm:t>
    </dgm:pt>
    <dgm:pt modelId="{36E24EF5-20F1-4103-90BC-D7134526AE4D}" type="parTrans" cxnId="{C123F8D6-0861-42F3-B1A4-DB0B84FFBAFA}">
      <dgm:prSet/>
      <dgm:spPr/>
      <dgm:t>
        <a:bodyPr/>
        <a:lstStyle/>
        <a:p>
          <a:endParaRPr lang="es-ES"/>
        </a:p>
      </dgm:t>
    </dgm:pt>
    <dgm:pt modelId="{A73448FA-C1CB-4C62-BC64-56CC9FBC6AF6}" type="sibTrans" cxnId="{C123F8D6-0861-42F3-B1A4-DB0B84FFBAFA}">
      <dgm:prSet/>
      <dgm:spPr/>
      <dgm:t>
        <a:bodyPr/>
        <a:lstStyle/>
        <a:p>
          <a:endParaRPr lang="es-ES"/>
        </a:p>
      </dgm:t>
    </dgm:pt>
    <dgm:pt modelId="{B262F317-4399-49ED-9C5E-0004B47030BF}">
      <dgm:prSet phldrT="[Texto]"/>
      <dgm:spPr/>
      <dgm:t>
        <a:bodyPr/>
        <a:lstStyle/>
        <a:p>
          <a:endParaRPr lang="es-ES"/>
        </a:p>
      </dgm:t>
    </dgm:pt>
    <dgm:pt modelId="{D0D4498C-B45A-41F7-9C18-25E32114533B}" type="parTrans" cxnId="{E8472132-A2D5-4BCA-898B-29AEA626455D}">
      <dgm:prSet/>
      <dgm:spPr/>
      <dgm:t>
        <a:bodyPr/>
        <a:lstStyle/>
        <a:p>
          <a:endParaRPr lang="es-ES"/>
        </a:p>
      </dgm:t>
    </dgm:pt>
    <dgm:pt modelId="{32A9E61E-152C-457A-A7BA-022C23434769}" type="sibTrans" cxnId="{E8472132-A2D5-4BCA-898B-29AEA626455D}">
      <dgm:prSet/>
      <dgm:spPr/>
      <dgm:t>
        <a:bodyPr/>
        <a:lstStyle/>
        <a:p>
          <a:endParaRPr lang="es-ES"/>
        </a:p>
      </dgm:t>
    </dgm:pt>
    <dgm:pt modelId="{B59D0546-0316-4AB3-BB0D-3BF54C9D0D1C}">
      <dgm:prSet phldrT="[Texto]"/>
      <dgm:spPr/>
      <dgm:t>
        <a:bodyPr/>
        <a:lstStyle/>
        <a:p>
          <a:pPr algn="ctr"/>
          <a:r>
            <a:rPr lang="es-ES" dirty="0" smtClean="0"/>
            <a:t>OPORTUNIDADES                       *Mercado no saciado de empresas q vendan frutas con aderezos  </a:t>
          </a:r>
        </a:p>
        <a:p>
          <a:pPr algn="ctr"/>
          <a:endParaRPr lang="es-ES" dirty="0" smtClean="0"/>
        </a:p>
        <a:p>
          <a:pPr algn="ctr"/>
          <a:r>
            <a:rPr lang="es-ES" dirty="0" smtClean="0"/>
            <a:t> *Existe afinidad hacia productos naturales a base de frutas</a:t>
          </a:r>
          <a:endParaRPr lang="es-ES" dirty="0"/>
        </a:p>
      </dgm:t>
    </dgm:pt>
    <dgm:pt modelId="{FAF633D3-84BC-451F-8D7C-CF07A7AB3B55}" type="parTrans" cxnId="{24838C7C-407D-47D8-8142-582A80EED98F}">
      <dgm:prSet/>
      <dgm:spPr/>
      <dgm:t>
        <a:bodyPr/>
        <a:lstStyle/>
        <a:p>
          <a:endParaRPr lang="es-ES"/>
        </a:p>
      </dgm:t>
    </dgm:pt>
    <dgm:pt modelId="{1090B7C0-5082-4DC5-AD53-260C32CF92EB}" type="sibTrans" cxnId="{24838C7C-407D-47D8-8142-582A80EED98F}">
      <dgm:prSet/>
      <dgm:spPr/>
      <dgm:t>
        <a:bodyPr/>
        <a:lstStyle/>
        <a:p>
          <a:endParaRPr lang="es-ES"/>
        </a:p>
      </dgm:t>
    </dgm:pt>
    <dgm:pt modelId="{813AAB69-A79F-4BB7-9795-57EEA9622210}">
      <dgm:prSet phldrT="[Texto]"/>
      <dgm:spPr/>
      <dgm:t>
        <a:bodyPr/>
        <a:lstStyle/>
        <a:p>
          <a:pPr algn="ctr"/>
          <a:r>
            <a:rPr lang="es-ES" dirty="0" smtClean="0"/>
            <a:t>DEBILIDADES                                               -Adquisición de financiamiento</a:t>
          </a:r>
        </a:p>
        <a:p>
          <a:pPr algn="ctr"/>
          <a:r>
            <a:rPr lang="es-ES" dirty="0" smtClean="0"/>
            <a:t> </a:t>
          </a:r>
        </a:p>
        <a:p>
          <a:pPr algn="ctr"/>
          <a:r>
            <a:rPr lang="es-ES" dirty="0" smtClean="0"/>
            <a:t> -Renta adquirida de los postres</a:t>
          </a:r>
          <a:endParaRPr lang="es-ES" dirty="0"/>
        </a:p>
      </dgm:t>
    </dgm:pt>
    <dgm:pt modelId="{1ADA03F4-575E-4049-9CD3-E137A61D458E}" type="parTrans" cxnId="{746B4EC6-5460-430D-B99D-74D58EA7D78E}">
      <dgm:prSet/>
      <dgm:spPr/>
      <dgm:t>
        <a:bodyPr/>
        <a:lstStyle/>
        <a:p>
          <a:endParaRPr lang="es-ES"/>
        </a:p>
      </dgm:t>
    </dgm:pt>
    <dgm:pt modelId="{39B5D0F9-6782-44A0-AB85-ACB35AF2A09C}" type="sibTrans" cxnId="{746B4EC6-5460-430D-B99D-74D58EA7D78E}">
      <dgm:prSet/>
      <dgm:spPr/>
      <dgm:t>
        <a:bodyPr/>
        <a:lstStyle/>
        <a:p>
          <a:endParaRPr lang="es-ES"/>
        </a:p>
      </dgm:t>
    </dgm:pt>
    <dgm:pt modelId="{7BC4623F-BB12-4F7A-BECC-B91F5D215621}">
      <dgm:prSet phldrT="[Texto]"/>
      <dgm:spPr/>
      <dgm:t>
        <a:bodyPr/>
        <a:lstStyle/>
        <a:p>
          <a:pPr algn="ctr"/>
          <a:r>
            <a:rPr lang="es-ES" dirty="0" smtClean="0"/>
            <a:t>AMENAZAS                          *Estacionalidad de las frutas </a:t>
          </a:r>
        </a:p>
        <a:p>
          <a:pPr algn="ctr"/>
          <a:endParaRPr lang="es-ES" dirty="0" smtClean="0"/>
        </a:p>
        <a:p>
          <a:pPr algn="ctr"/>
          <a:r>
            <a:rPr lang="es-ES" dirty="0" smtClean="0"/>
            <a:t>    *Otras empresas tomen la iniciativa</a:t>
          </a:r>
          <a:endParaRPr lang="es-ES" dirty="0"/>
        </a:p>
      </dgm:t>
    </dgm:pt>
    <dgm:pt modelId="{8DBEF2D7-2072-4C12-999B-150035820A5E}" type="parTrans" cxnId="{75F2669C-059B-4D41-BCC0-0F534955883A}">
      <dgm:prSet/>
      <dgm:spPr/>
      <dgm:t>
        <a:bodyPr/>
        <a:lstStyle/>
        <a:p>
          <a:endParaRPr lang="es-ES"/>
        </a:p>
      </dgm:t>
    </dgm:pt>
    <dgm:pt modelId="{F8E92D9C-62A1-486A-931D-15C8EBA215E6}" type="sibTrans" cxnId="{75F2669C-059B-4D41-BCC0-0F534955883A}">
      <dgm:prSet/>
      <dgm:spPr/>
      <dgm:t>
        <a:bodyPr/>
        <a:lstStyle/>
        <a:p>
          <a:endParaRPr lang="es-ES"/>
        </a:p>
      </dgm:t>
    </dgm:pt>
    <dgm:pt modelId="{C76DC74C-D1E0-4341-A720-89443D5019DC}">
      <dgm:prSet/>
      <dgm:spPr/>
      <dgm:t>
        <a:bodyPr/>
        <a:lstStyle/>
        <a:p>
          <a:pPr algn="l"/>
          <a:endParaRPr lang="es-ES" sz="3600" dirty="0"/>
        </a:p>
      </dgm:t>
    </dgm:pt>
    <dgm:pt modelId="{1D150089-74C9-4B27-B57F-4F9D27B5B00A}" type="parTrans" cxnId="{A21A7F77-E4C0-4A23-B0E5-55E8D5A46881}">
      <dgm:prSet/>
      <dgm:spPr/>
    </dgm:pt>
    <dgm:pt modelId="{75A1E3CA-4F94-4F0E-BF3D-E52ADAF7A762}" type="sibTrans" cxnId="{A21A7F77-E4C0-4A23-B0E5-55E8D5A46881}">
      <dgm:prSet/>
      <dgm:spPr/>
    </dgm:pt>
    <dgm:pt modelId="{E8869054-D540-4377-A95F-265EB0301643}">
      <dgm:prSet/>
      <dgm:spPr/>
      <dgm:t>
        <a:bodyPr/>
        <a:lstStyle/>
        <a:p>
          <a:pPr algn="l"/>
          <a:endParaRPr lang="es-ES" sz="3600" dirty="0"/>
        </a:p>
      </dgm:t>
    </dgm:pt>
    <dgm:pt modelId="{207098DF-BA83-4BBB-83A6-4FDF84DEBCFD}" type="parTrans" cxnId="{27A0BED6-B785-475E-B8B7-0C7EAAB060D5}">
      <dgm:prSet/>
      <dgm:spPr/>
    </dgm:pt>
    <dgm:pt modelId="{7A31EBFD-2095-49C2-9ECB-1F5B8775EE16}" type="sibTrans" cxnId="{27A0BED6-B785-475E-B8B7-0C7EAAB060D5}">
      <dgm:prSet/>
      <dgm:spPr/>
    </dgm:pt>
    <dgm:pt modelId="{3A57E929-9D58-4CB5-92CE-1DF9DA730925}">
      <dgm:prSet/>
      <dgm:spPr/>
      <dgm:t>
        <a:bodyPr/>
        <a:lstStyle/>
        <a:p>
          <a:pPr algn="l"/>
          <a:endParaRPr lang="es-ES" sz="3600" b="0"/>
        </a:p>
      </dgm:t>
    </dgm:pt>
    <dgm:pt modelId="{494F9C8A-E69F-474E-8EB5-3DC2C6380FF1}" type="parTrans" cxnId="{6E5C06DB-0961-48ED-B371-75B25E3911E7}">
      <dgm:prSet/>
      <dgm:spPr/>
    </dgm:pt>
    <dgm:pt modelId="{1E264C8D-737F-47DC-9D79-88EAF1615385}" type="sibTrans" cxnId="{6E5C06DB-0961-48ED-B371-75B25E3911E7}">
      <dgm:prSet/>
      <dgm:spPr/>
    </dgm:pt>
    <dgm:pt modelId="{6E47B275-CC71-4A3F-8E7D-FB2B681ABD7C}" type="pres">
      <dgm:prSet presAssocID="{58E194E4-30D7-489D-B386-EB74F168A145}" presName="diagram" presStyleCnt="0">
        <dgm:presLayoutVars>
          <dgm:chMax val="1"/>
          <dgm:dir/>
          <dgm:animLvl val="ctr"/>
          <dgm:resizeHandles val="exact"/>
        </dgm:presLayoutVars>
      </dgm:prSet>
      <dgm:spPr/>
      <dgm:t>
        <a:bodyPr/>
        <a:lstStyle/>
        <a:p>
          <a:endParaRPr lang="es-ES"/>
        </a:p>
      </dgm:t>
    </dgm:pt>
    <dgm:pt modelId="{E9E24E13-9F5D-46C5-A527-FD00482DC207}" type="pres">
      <dgm:prSet presAssocID="{58E194E4-30D7-489D-B386-EB74F168A145}" presName="matrix" presStyleCnt="0"/>
      <dgm:spPr/>
    </dgm:pt>
    <dgm:pt modelId="{440B07CA-D8F3-4E49-BE2D-3B32A35E4F47}" type="pres">
      <dgm:prSet presAssocID="{58E194E4-30D7-489D-B386-EB74F168A145}" presName="tile1" presStyleLbl="node1" presStyleIdx="0" presStyleCnt="4"/>
      <dgm:spPr/>
      <dgm:t>
        <a:bodyPr/>
        <a:lstStyle/>
        <a:p>
          <a:endParaRPr lang="es-ES"/>
        </a:p>
      </dgm:t>
    </dgm:pt>
    <dgm:pt modelId="{E168090F-4373-4457-9AE5-C5229E900F1D}" type="pres">
      <dgm:prSet presAssocID="{58E194E4-30D7-489D-B386-EB74F168A145}" presName="tile1text" presStyleLbl="node1" presStyleIdx="0" presStyleCnt="4">
        <dgm:presLayoutVars>
          <dgm:chMax val="0"/>
          <dgm:chPref val="0"/>
          <dgm:bulletEnabled val="1"/>
        </dgm:presLayoutVars>
      </dgm:prSet>
      <dgm:spPr/>
      <dgm:t>
        <a:bodyPr/>
        <a:lstStyle/>
        <a:p>
          <a:endParaRPr lang="es-ES"/>
        </a:p>
      </dgm:t>
    </dgm:pt>
    <dgm:pt modelId="{B8F7939D-B178-49A3-8C4B-9732B36DB31A}" type="pres">
      <dgm:prSet presAssocID="{58E194E4-30D7-489D-B386-EB74F168A145}" presName="tile2" presStyleLbl="node1" presStyleIdx="1" presStyleCnt="4" custLinFactNeighborX="19532"/>
      <dgm:spPr/>
      <dgm:t>
        <a:bodyPr/>
        <a:lstStyle/>
        <a:p>
          <a:endParaRPr lang="es-ES"/>
        </a:p>
      </dgm:t>
    </dgm:pt>
    <dgm:pt modelId="{0C40E061-3CF6-4721-B54C-F01166727AEA}" type="pres">
      <dgm:prSet presAssocID="{58E194E4-30D7-489D-B386-EB74F168A145}" presName="tile2text" presStyleLbl="node1" presStyleIdx="1" presStyleCnt="4">
        <dgm:presLayoutVars>
          <dgm:chMax val="0"/>
          <dgm:chPref val="0"/>
          <dgm:bulletEnabled val="1"/>
        </dgm:presLayoutVars>
      </dgm:prSet>
      <dgm:spPr/>
      <dgm:t>
        <a:bodyPr/>
        <a:lstStyle/>
        <a:p>
          <a:endParaRPr lang="es-ES"/>
        </a:p>
      </dgm:t>
    </dgm:pt>
    <dgm:pt modelId="{123A3661-346A-419C-8282-0F902A786FE6}" type="pres">
      <dgm:prSet presAssocID="{58E194E4-30D7-489D-B386-EB74F168A145}" presName="tile3" presStyleLbl="node1" presStyleIdx="2" presStyleCnt="4"/>
      <dgm:spPr/>
      <dgm:t>
        <a:bodyPr/>
        <a:lstStyle/>
        <a:p>
          <a:endParaRPr lang="es-ES"/>
        </a:p>
      </dgm:t>
    </dgm:pt>
    <dgm:pt modelId="{1B79ECD0-4BCE-46CA-B3E8-A955D33D1C79}" type="pres">
      <dgm:prSet presAssocID="{58E194E4-30D7-489D-B386-EB74F168A145}" presName="tile3text" presStyleLbl="node1" presStyleIdx="2" presStyleCnt="4">
        <dgm:presLayoutVars>
          <dgm:chMax val="0"/>
          <dgm:chPref val="0"/>
          <dgm:bulletEnabled val="1"/>
        </dgm:presLayoutVars>
      </dgm:prSet>
      <dgm:spPr/>
      <dgm:t>
        <a:bodyPr/>
        <a:lstStyle/>
        <a:p>
          <a:endParaRPr lang="es-ES"/>
        </a:p>
      </dgm:t>
    </dgm:pt>
    <dgm:pt modelId="{8AF4E238-7256-4F13-9E6C-5A9AF1401AEC}" type="pres">
      <dgm:prSet presAssocID="{58E194E4-30D7-489D-B386-EB74F168A145}" presName="tile4" presStyleLbl="node1" presStyleIdx="3" presStyleCnt="4"/>
      <dgm:spPr/>
      <dgm:t>
        <a:bodyPr/>
        <a:lstStyle/>
        <a:p>
          <a:endParaRPr lang="es-ES"/>
        </a:p>
      </dgm:t>
    </dgm:pt>
    <dgm:pt modelId="{274D340F-5458-48B9-8D11-1D45E1845547}" type="pres">
      <dgm:prSet presAssocID="{58E194E4-30D7-489D-B386-EB74F168A145}" presName="tile4text" presStyleLbl="node1" presStyleIdx="3" presStyleCnt="4">
        <dgm:presLayoutVars>
          <dgm:chMax val="0"/>
          <dgm:chPref val="0"/>
          <dgm:bulletEnabled val="1"/>
        </dgm:presLayoutVars>
      </dgm:prSet>
      <dgm:spPr/>
      <dgm:t>
        <a:bodyPr/>
        <a:lstStyle/>
        <a:p>
          <a:endParaRPr lang="es-ES"/>
        </a:p>
      </dgm:t>
    </dgm:pt>
    <dgm:pt modelId="{29BDF193-0967-40A7-97F8-79A0D7D17C24}" type="pres">
      <dgm:prSet presAssocID="{58E194E4-30D7-489D-B386-EB74F168A145}" presName="centerTile" presStyleLbl="fgShp" presStyleIdx="0" presStyleCnt="1">
        <dgm:presLayoutVars>
          <dgm:chMax val="0"/>
          <dgm:chPref val="0"/>
        </dgm:presLayoutVars>
      </dgm:prSet>
      <dgm:spPr/>
      <dgm:t>
        <a:bodyPr/>
        <a:lstStyle/>
        <a:p>
          <a:endParaRPr lang="es-ES"/>
        </a:p>
      </dgm:t>
    </dgm:pt>
  </dgm:ptLst>
  <dgm:cxnLst>
    <dgm:cxn modelId="{27A0BED6-B785-475E-B8B7-0C7EAAB060D5}" srcId="{A9AE14DF-0983-468C-A50F-80EE137914C7}" destId="{E8869054-D540-4377-A95F-265EB0301643}" srcOrd="1" destOrd="0" parTransId="{207098DF-BA83-4BBB-83A6-4FDF84DEBCFD}" sibTransId="{7A31EBFD-2095-49C2-9ECB-1F5B8775EE16}"/>
    <dgm:cxn modelId="{4D8EBD92-25E5-42CE-8E05-E6429B88D7BC}" type="presOf" srcId="{AD9CCF68-F3EE-4B84-B640-FB07ECCEF0BC}" destId="{29BDF193-0967-40A7-97F8-79A0D7D17C24}" srcOrd="0" destOrd="0" presId="urn:microsoft.com/office/officeart/2005/8/layout/matrix1"/>
    <dgm:cxn modelId="{746B4EC6-5460-430D-B99D-74D58EA7D78E}" srcId="{AD9CCF68-F3EE-4B84-B640-FB07ECCEF0BC}" destId="{813AAB69-A79F-4BB7-9795-57EEA9622210}" srcOrd="2" destOrd="0" parTransId="{1ADA03F4-575E-4049-9CD3-E137A61D458E}" sibTransId="{39B5D0F9-6782-44A0-AB85-ACB35AF2A09C}"/>
    <dgm:cxn modelId="{6E5C06DB-0961-48ED-B371-75B25E3911E7}" srcId="{A9AE14DF-0983-468C-A50F-80EE137914C7}" destId="{3A57E929-9D58-4CB5-92CE-1DF9DA730925}" srcOrd="2" destOrd="0" parTransId="{494F9C8A-E69F-474E-8EB5-3DC2C6380FF1}" sibTransId="{1E264C8D-737F-47DC-9D79-88EAF1615385}"/>
    <dgm:cxn modelId="{7104ADD6-43DC-4C78-BF8B-12036018A495}" type="presOf" srcId="{58E194E4-30D7-489D-B386-EB74F168A145}" destId="{6E47B275-CC71-4A3F-8E7D-FB2B681ABD7C}" srcOrd="0" destOrd="0" presId="urn:microsoft.com/office/officeart/2005/8/layout/matrix1"/>
    <dgm:cxn modelId="{E26E4579-910A-49F1-B05D-48E12FADD268}" type="presOf" srcId="{A9AE14DF-0983-468C-A50F-80EE137914C7}" destId="{440B07CA-D8F3-4E49-BE2D-3B32A35E4F47}" srcOrd="0" destOrd="0" presId="urn:microsoft.com/office/officeart/2005/8/layout/matrix1"/>
    <dgm:cxn modelId="{BC06E7F4-2482-45F5-A601-6C298D98053E}" type="presOf" srcId="{B59D0546-0316-4AB3-BB0D-3BF54C9D0D1C}" destId="{0C40E061-3CF6-4721-B54C-F01166727AEA}" srcOrd="1" destOrd="0" presId="urn:microsoft.com/office/officeart/2005/8/layout/matrix1"/>
    <dgm:cxn modelId="{DF8E1737-DD41-45B0-BA0B-BD8558739954}" type="presOf" srcId="{E8869054-D540-4377-A95F-265EB0301643}" destId="{E168090F-4373-4457-9AE5-C5229E900F1D}" srcOrd="1" destOrd="2" presId="urn:microsoft.com/office/officeart/2005/8/layout/matrix1"/>
    <dgm:cxn modelId="{BB0D922D-E8E5-47BC-AEFF-7FA2C1CAE87C}" type="presOf" srcId="{813AAB69-A79F-4BB7-9795-57EEA9622210}" destId="{123A3661-346A-419C-8282-0F902A786FE6}" srcOrd="0" destOrd="0" presId="urn:microsoft.com/office/officeart/2005/8/layout/matrix1"/>
    <dgm:cxn modelId="{C123F8D6-0861-42F3-B1A4-DB0B84FFBAFA}" srcId="{58E194E4-30D7-489D-B386-EB74F168A145}" destId="{FFA32699-69F7-479A-9BEF-DB5B40CFED20}" srcOrd="1" destOrd="0" parTransId="{36E24EF5-20F1-4103-90BC-D7134526AE4D}" sibTransId="{A73448FA-C1CB-4C62-BC64-56CC9FBC6AF6}"/>
    <dgm:cxn modelId="{D7D9565E-E211-4B3E-9661-F96097F92A49}" type="presOf" srcId="{E8869054-D540-4377-A95F-265EB0301643}" destId="{440B07CA-D8F3-4E49-BE2D-3B32A35E4F47}" srcOrd="0" destOrd="2" presId="urn:microsoft.com/office/officeart/2005/8/layout/matrix1"/>
    <dgm:cxn modelId="{96453A67-7A35-482E-BA43-C1348953688B}" type="presOf" srcId="{7BC4623F-BB12-4F7A-BECC-B91F5D215621}" destId="{8AF4E238-7256-4F13-9E6C-5A9AF1401AEC}" srcOrd="0" destOrd="0" presId="urn:microsoft.com/office/officeart/2005/8/layout/matrix1"/>
    <dgm:cxn modelId="{A21A7F77-E4C0-4A23-B0E5-55E8D5A46881}" srcId="{A9AE14DF-0983-468C-A50F-80EE137914C7}" destId="{C76DC74C-D1E0-4341-A720-89443D5019DC}" srcOrd="0" destOrd="0" parTransId="{1D150089-74C9-4B27-B57F-4F9D27B5B00A}" sibTransId="{75A1E3CA-4F94-4F0E-BF3D-E52ADAF7A762}"/>
    <dgm:cxn modelId="{0D608B64-5338-4C8D-95B0-C6920A7F92F4}" type="presOf" srcId="{3A57E929-9D58-4CB5-92CE-1DF9DA730925}" destId="{440B07CA-D8F3-4E49-BE2D-3B32A35E4F47}" srcOrd="0" destOrd="3" presId="urn:microsoft.com/office/officeart/2005/8/layout/matrix1"/>
    <dgm:cxn modelId="{75F2669C-059B-4D41-BCC0-0F534955883A}" srcId="{AD9CCF68-F3EE-4B84-B640-FB07ECCEF0BC}" destId="{7BC4623F-BB12-4F7A-BECC-B91F5D215621}" srcOrd="3" destOrd="0" parTransId="{8DBEF2D7-2072-4C12-999B-150035820A5E}" sibTransId="{F8E92D9C-62A1-486A-931D-15C8EBA215E6}"/>
    <dgm:cxn modelId="{BBEBDDBA-DC3B-4624-882A-2E0E4986FDFB}" srcId="{AD9CCF68-F3EE-4B84-B640-FB07ECCEF0BC}" destId="{A9AE14DF-0983-468C-A50F-80EE137914C7}" srcOrd="0" destOrd="0" parTransId="{ABB2D181-A19C-4BB8-82A7-73E3BC7AB2C0}" sibTransId="{49815FA7-8473-43A5-B47E-B956DF738588}"/>
    <dgm:cxn modelId="{08144C30-7A29-4AC8-855A-754E97EB3943}" type="presOf" srcId="{C76DC74C-D1E0-4341-A720-89443D5019DC}" destId="{440B07CA-D8F3-4E49-BE2D-3B32A35E4F47}" srcOrd="0" destOrd="1" presId="urn:microsoft.com/office/officeart/2005/8/layout/matrix1"/>
    <dgm:cxn modelId="{B97DDE3A-9451-459F-8B27-679C7F4479D5}" type="presOf" srcId="{C76DC74C-D1E0-4341-A720-89443D5019DC}" destId="{E168090F-4373-4457-9AE5-C5229E900F1D}" srcOrd="1" destOrd="1" presId="urn:microsoft.com/office/officeart/2005/8/layout/matrix1"/>
    <dgm:cxn modelId="{125AAE6D-D400-42DA-B91C-DB1186C556FA}" type="presOf" srcId="{7BC4623F-BB12-4F7A-BECC-B91F5D215621}" destId="{274D340F-5458-48B9-8D11-1D45E1845547}" srcOrd="1" destOrd="0" presId="urn:microsoft.com/office/officeart/2005/8/layout/matrix1"/>
    <dgm:cxn modelId="{24838C7C-407D-47D8-8142-582A80EED98F}" srcId="{AD9CCF68-F3EE-4B84-B640-FB07ECCEF0BC}" destId="{B59D0546-0316-4AB3-BB0D-3BF54C9D0D1C}" srcOrd="1" destOrd="0" parTransId="{FAF633D3-84BC-451F-8D7C-CF07A7AB3B55}" sibTransId="{1090B7C0-5082-4DC5-AD53-260C32CF92EB}"/>
    <dgm:cxn modelId="{3C157A10-ADFE-4FB6-B370-07E1DC20129D}" type="presOf" srcId="{813AAB69-A79F-4BB7-9795-57EEA9622210}" destId="{1B79ECD0-4BCE-46CA-B3E8-A955D33D1C79}" srcOrd="1" destOrd="0" presId="urn:microsoft.com/office/officeart/2005/8/layout/matrix1"/>
    <dgm:cxn modelId="{645CF16D-2EE1-48C2-8323-1F573142C189}" type="presOf" srcId="{B59D0546-0316-4AB3-BB0D-3BF54C9D0D1C}" destId="{B8F7939D-B178-49A3-8C4B-9732B36DB31A}" srcOrd="0" destOrd="0" presId="urn:microsoft.com/office/officeart/2005/8/layout/matrix1"/>
    <dgm:cxn modelId="{6B89FF74-EBB7-4A85-B120-944260FCCD4D}" srcId="{58E194E4-30D7-489D-B386-EB74F168A145}" destId="{AD9CCF68-F3EE-4B84-B640-FB07ECCEF0BC}" srcOrd="0" destOrd="0" parTransId="{E96BB77B-4F3D-40B6-B17B-A59535DFAE9F}" sibTransId="{6BF07548-4260-440A-B27E-4DA9AA21FCC8}"/>
    <dgm:cxn modelId="{E8472132-A2D5-4BCA-898B-29AEA626455D}" srcId="{FFA32699-69F7-479A-9BEF-DB5B40CFED20}" destId="{B262F317-4399-49ED-9C5E-0004B47030BF}" srcOrd="0" destOrd="0" parTransId="{D0D4498C-B45A-41F7-9C18-25E32114533B}" sibTransId="{32A9E61E-152C-457A-A7BA-022C23434769}"/>
    <dgm:cxn modelId="{0D69DC58-88E1-4A3C-9608-B6DA4D9150A9}" type="presOf" srcId="{A9AE14DF-0983-468C-A50F-80EE137914C7}" destId="{E168090F-4373-4457-9AE5-C5229E900F1D}" srcOrd="1" destOrd="0" presId="urn:microsoft.com/office/officeart/2005/8/layout/matrix1"/>
    <dgm:cxn modelId="{4D8EECCE-9AEB-436B-A210-0E9C2F3B1855}" type="presOf" srcId="{3A57E929-9D58-4CB5-92CE-1DF9DA730925}" destId="{E168090F-4373-4457-9AE5-C5229E900F1D}" srcOrd="1" destOrd="3" presId="urn:microsoft.com/office/officeart/2005/8/layout/matrix1"/>
    <dgm:cxn modelId="{EC589561-3398-4B52-8A09-E3E746298BA3}" type="presParOf" srcId="{6E47B275-CC71-4A3F-8E7D-FB2B681ABD7C}" destId="{E9E24E13-9F5D-46C5-A527-FD00482DC207}" srcOrd="0" destOrd="0" presId="urn:microsoft.com/office/officeart/2005/8/layout/matrix1"/>
    <dgm:cxn modelId="{C77C4478-DA9D-4460-82B1-17A2CE4CA5C9}" type="presParOf" srcId="{E9E24E13-9F5D-46C5-A527-FD00482DC207}" destId="{440B07CA-D8F3-4E49-BE2D-3B32A35E4F47}" srcOrd="0" destOrd="0" presId="urn:microsoft.com/office/officeart/2005/8/layout/matrix1"/>
    <dgm:cxn modelId="{FE5897D5-6FE6-4DA5-A720-55699DA1BA0C}" type="presParOf" srcId="{E9E24E13-9F5D-46C5-A527-FD00482DC207}" destId="{E168090F-4373-4457-9AE5-C5229E900F1D}" srcOrd="1" destOrd="0" presId="urn:microsoft.com/office/officeart/2005/8/layout/matrix1"/>
    <dgm:cxn modelId="{A4AD2B45-FA14-4D43-A154-DE267308B44C}" type="presParOf" srcId="{E9E24E13-9F5D-46C5-A527-FD00482DC207}" destId="{B8F7939D-B178-49A3-8C4B-9732B36DB31A}" srcOrd="2" destOrd="0" presId="urn:microsoft.com/office/officeart/2005/8/layout/matrix1"/>
    <dgm:cxn modelId="{9F381FED-40B1-4638-9C7D-F7167A200C8A}" type="presParOf" srcId="{E9E24E13-9F5D-46C5-A527-FD00482DC207}" destId="{0C40E061-3CF6-4721-B54C-F01166727AEA}" srcOrd="3" destOrd="0" presId="urn:microsoft.com/office/officeart/2005/8/layout/matrix1"/>
    <dgm:cxn modelId="{F9E9D5FB-6BE2-4E87-8C19-A59C047BA6FF}" type="presParOf" srcId="{E9E24E13-9F5D-46C5-A527-FD00482DC207}" destId="{123A3661-346A-419C-8282-0F902A786FE6}" srcOrd="4" destOrd="0" presId="urn:microsoft.com/office/officeart/2005/8/layout/matrix1"/>
    <dgm:cxn modelId="{ED4E32D4-9B7B-4A63-8938-FE1CF3460DA9}" type="presParOf" srcId="{E9E24E13-9F5D-46C5-A527-FD00482DC207}" destId="{1B79ECD0-4BCE-46CA-B3E8-A955D33D1C79}" srcOrd="5" destOrd="0" presId="urn:microsoft.com/office/officeart/2005/8/layout/matrix1"/>
    <dgm:cxn modelId="{F1E74FFF-DF26-4E73-8517-05B94D9C7B61}" type="presParOf" srcId="{E9E24E13-9F5D-46C5-A527-FD00482DC207}" destId="{8AF4E238-7256-4F13-9E6C-5A9AF1401AEC}" srcOrd="6" destOrd="0" presId="urn:microsoft.com/office/officeart/2005/8/layout/matrix1"/>
    <dgm:cxn modelId="{78B95A44-A6B3-4AB0-BB81-78ED7E7309F8}" type="presParOf" srcId="{E9E24E13-9F5D-46C5-A527-FD00482DC207}" destId="{274D340F-5458-48B9-8D11-1D45E1845547}" srcOrd="7" destOrd="0" presId="urn:microsoft.com/office/officeart/2005/8/layout/matrix1"/>
    <dgm:cxn modelId="{1728093F-B7A6-447A-AC9E-E498189547FF}" type="presParOf" srcId="{6E47B275-CC71-4A3F-8E7D-FB2B681ABD7C}" destId="{29BDF193-0967-40A7-97F8-79A0D7D17C24}"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dirty="0" smtClean="0"/>
            <a:t>Valor de desecho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chemeClr val="accent6">
            <a:lumMod val="75000"/>
          </a:schemeClr>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23250E26-C03B-4E2A-9D02-100C70A1B549}" type="presOf" srcId="{C545895C-1E26-4015-86CE-1CA125C245BC}" destId="{AA56ABCF-351D-4E6B-AC28-0D95D8C32013}" srcOrd="1" destOrd="0" presId="urn:microsoft.com/office/officeart/2005/8/layout/target3"/>
    <dgm:cxn modelId="{F5047161-CF8E-42B0-8501-2A68D48BFD8C}" type="presOf" srcId="{C545895C-1E26-4015-86CE-1CA125C245BC}" destId="{C4F40DEF-FF94-478A-9473-210652E96FF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CF0ACAC4-DEB1-45D6-A9E5-A9ED4F768762}" type="presOf" srcId="{DA1CF2A1-2BD9-4013-A2A2-F2ABD4161BE8}" destId="{85F6FA14-60A3-4CE2-9D54-55FD0B8DDF9F}" srcOrd="0" destOrd="0" presId="urn:microsoft.com/office/officeart/2005/8/layout/target3"/>
    <dgm:cxn modelId="{65E83199-E5F4-4B65-9E4B-DBC678D0F502}" type="presParOf" srcId="{85F6FA14-60A3-4CE2-9D54-55FD0B8DDF9F}" destId="{37FB0895-078B-4606-8F44-670AE36F7B37}" srcOrd="0" destOrd="0" presId="urn:microsoft.com/office/officeart/2005/8/layout/target3"/>
    <dgm:cxn modelId="{DB8C4AC1-8C28-4A43-B9A3-BA83D3C6D27F}" type="presParOf" srcId="{85F6FA14-60A3-4CE2-9D54-55FD0B8DDF9F}" destId="{7E7FD6F0-B8D7-43BF-BE2C-355E324CC6D6}" srcOrd="1" destOrd="0" presId="urn:microsoft.com/office/officeart/2005/8/layout/target3"/>
    <dgm:cxn modelId="{EB518E76-014E-462F-97DA-74249C235003}" type="presParOf" srcId="{85F6FA14-60A3-4CE2-9D54-55FD0B8DDF9F}" destId="{C4F40DEF-FF94-478A-9473-210652E96FFF}" srcOrd="2" destOrd="0" presId="urn:microsoft.com/office/officeart/2005/8/layout/target3"/>
    <dgm:cxn modelId="{0AC85F42-44DF-46F8-BCBE-4065CEFFD080}"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dirty="0" smtClean="0"/>
            <a:t>Valor de desecho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chemeClr val="accent6">
            <a:lumMod val="75000"/>
          </a:schemeClr>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7B807E29-62D7-41F6-AC1D-B215AE02AF60}" type="presOf" srcId="{DA1CF2A1-2BD9-4013-A2A2-F2ABD4161BE8}" destId="{85F6FA14-60A3-4CE2-9D54-55FD0B8DDF9F}" srcOrd="0" destOrd="0" presId="urn:microsoft.com/office/officeart/2005/8/layout/target3"/>
    <dgm:cxn modelId="{6118FC3D-09EC-4DCA-B1A0-036677CF96D9}" type="presOf" srcId="{C545895C-1E26-4015-86CE-1CA125C245BC}" destId="{C4F40DEF-FF94-478A-9473-210652E96FF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7F70459C-BCD2-4947-A27A-E6090B3A4CE5}" type="presOf" srcId="{C545895C-1E26-4015-86CE-1CA125C245BC}" destId="{AA56ABCF-351D-4E6B-AC28-0D95D8C32013}" srcOrd="1" destOrd="0" presId="urn:microsoft.com/office/officeart/2005/8/layout/target3"/>
    <dgm:cxn modelId="{56924872-3236-46A9-8D7A-C7220955F781}" type="presParOf" srcId="{85F6FA14-60A3-4CE2-9D54-55FD0B8DDF9F}" destId="{37FB0895-078B-4606-8F44-670AE36F7B37}" srcOrd="0" destOrd="0" presId="urn:microsoft.com/office/officeart/2005/8/layout/target3"/>
    <dgm:cxn modelId="{DCB2037E-08B0-4BBB-BB80-ABCF2061C4E0}" type="presParOf" srcId="{85F6FA14-60A3-4CE2-9D54-55FD0B8DDF9F}" destId="{7E7FD6F0-B8D7-43BF-BE2C-355E324CC6D6}" srcOrd="1" destOrd="0" presId="urn:microsoft.com/office/officeart/2005/8/layout/target3"/>
    <dgm:cxn modelId="{0EDE87DD-7F3A-4D5E-9D4B-807035917A89}" type="presParOf" srcId="{85F6FA14-60A3-4CE2-9D54-55FD0B8DDF9F}" destId="{C4F40DEF-FF94-478A-9473-210652E96FFF}" srcOrd="2" destOrd="0" presId="urn:microsoft.com/office/officeart/2005/8/layout/target3"/>
    <dgm:cxn modelId="{093B31D9-A209-49F4-A260-63FE3747A430}"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S" dirty="0" smtClean="0"/>
            <a:t>FINANCIAMIENTO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chemeClr val="accent6">
            <a:lumMod val="75000"/>
          </a:schemeClr>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36E544D5-89ED-45B1-9F4B-74AB4802A13A}" type="presOf" srcId="{DA1CF2A1-2BD9-4013-A2A2-F2ABD4161BE8}" destId="{85F6FA14-60A3-4CE2-9D54-55FD0B8DDF9F}" srcOrd="0" destOrd="0" presId="urn:microsoft.com/office/officeart/2005/8/layout/target3"/>
    <dgm:cxn modelId="{24FBCF2E-B6F6-4324-8557-EA0CD404D079}" type="presOf" srcId="{C545895C-1E26-4015-86CE-1CA125C245BC}" destId="{C4F40DEF-FF94-478A-9473-210652E96FFF}" srcOrd="0" destOrd="0" presId="urn:microsoft.com/office/officeart/2005/8/layout/target3"/>
    <dgm:cxn modelId="{2190F946-881B-435B-ACE2-D86A41C8386A}" type="presOf" srcId="{C545895C-1E26-4015-86CE-1CA125C245BC}" destId="{AA56ABCF-351D-4E6B-AC28-0D95D8C32013}" srcOrd="1"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929413E0-9ABB-40EF-AACB-643889B90BA9}" type="presParOf" srcId="{85F6FA14-60A3-4CE2-9D54-55FD0B8DDF9F}" destId="{37FB0895-078B-4606-8F44-670AE36F7B37}" srcOrd="0" destOrd="0" presId="urn:microsoft.com/office/officeart/2005/8/layout/target3"/>
    <dgm:cxn modelId="{2E0DDB3A-DD07-4E2D-AE91-8253A7FA5A0D}" type="presParOf" srcId="{85F6FA14-60A3-4CE2-9D54-55FD0B8DDF9F}" destId="{7E7FD6F0-B8D7-43BF-BE2C-355E324CC6D6}" srcOrd="1" destOrd="0" presId="urn:microsoft.com/office/officeart/2005/8/layout/target3"/>
    <dgm:cxn modelId="{B821D4F7-C87C-4B53-87F6-93647805B43B}" type="presParOf" srcId="{85F6FA14-60A3-4CE2-9D54-55FD0B8DDF9F}" destId="{C4F40DEF-FF94-478A-9473-210652E96FFF}" srcOrd="2" destOrd="0" presId="urn:microsoft.com/office/officeart/2005/8/layout/target3"/>
    <dgm:cxn modelId="{5F32D7EC-0EF6-4D07-999C-8C992D733521}"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accent4_5" csCatId="accent4" phldr="1"/>
      <dgm:spPr/>
      <dgm:t>
        <a:bodyPr/>
        <a:lstStyle/>
        <a:p>
          <a:endParaRPr lang="es-ES"/>
        </a:p>
      </dgm:t>
    </dgm:pt>
    <dgm:pt modelId="{C545895C-1E26-4015-86CE-1CA125C245BC}">
      <dgm:prSet/>
      <dgm:spPr/>
      <dgm:t>
        <a:bodyPr/>
        <a:lstStyle/>
        <a:p>
          <a:pPr rtl="0"/>
          <a:r>
            <a:rPr lang="es-ES" dirty="0" smtClean="0"/>
            <a:t>INVERSIÓN</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6CC3E7DA-D982-45F9-9BE8-7D8338146269}" type="presOf" srcId="{C545895C-1E26-4015-86CE-1CA125C245BC}" destId="{AA56ABCF-351D-4E6B-AC28-0D95D8C32013}" srcOrd="1" destOrd="0" presId="urn:microsoft.com/office/officeart/2005/8/layout/target3"/>
    <dgm:cxn modelId="{306660CF-9646-470E-B89C-F83F55083C74}" type="presOf" srcId="{DA1CF2A1-2BD9-4013-A2A2-F2ABD4161BE8}" destId="{85F6FA14-60A3-4CE2-9D54-55FD0B8DDF9F}" srcOrd="0" destOrd="0" presId="urn:microsoft.com/office/officeart/2005/8/layout/target3"/>
    <dgm:cxn modelId="{A4FFE3BA-A493-40CC-9248-D81DEE9AB093}" type="presOf" srcId="{C545895C-1E26-4015-86CE-1CA125C245BC}" destId="{C4F40DEF-FF94-478A-9473-210652E96FF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00BE585B-B73F-4092-A0D9-4CE0F3FD0273}" type="presParOf" srcId="{85F6FA14-60A3-4CE2-9D54-55FD0B8DDF9F}" destId="{37FB0895-078B-4606-8F44-670AE36F7B37}" srcOrd="0" destOrd="0" presId="urn:microsoft.com/office/officeart/2005/8/layout/target3"/>
    <dgm:cxn modelId="{5F929B31-8562-4074-AFEE-2529E07DE2B0}" type="presParOf" srcId="{85F6FA14-60A3-4CE2-9D54-55FD0B8DDF9F}" destId="{7E7FD6F0-B8D7-43BF-BE2C-355E324CC6D6}" srcOrd="1" destOrd="0" presId="urn:microsoft.com/office/officeart/2005/8/layout/target3"/>
    <dgm:cxn modelId="{51136853-26B9-4557-BF0C-8452905DE527}" type="presParOf" srcId="{85F6FA14-60A3-4CE2-9D54-55FD0B8DDF9F}" destId="{C4F40DEF-FF94-478A-9473-210652E96FFF}" srcOrd="2" destOrd="0" presId="urn:microsoft.com/office/officeart/2005/8/layout/target3"/>
    <dgm:cxn modelId="{3C911DCE-C6E8-470D-87C6-DFDE9EBB7EB6}"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accent4_5" csCatId="accent4" phldr="1"/>
      <dgm:spPr/>
      <dgm:t>
        <a:bodyPr/>
        <a:lstStyle/>
        <a:p>
          <a:endParaRPr lang="es-ES"/>
        </a:p>
      </dgm:t>
    </dgm:pt>
    <dgm:pt modelId="{C545895C-1E26-4015-86CE-1CA125C245BC}">
      <dgm:prSet/>
      <dgm:spPr>
        <a:solidFill>
          <a:schemeClr val="accent6">
            <a:lumMod val="20000"/>
            <a:lumOff val="80000"/>
          </a:schemeClr>
        </a:solidFill>
      </dgm:spPr>
      <dgm:t>
        <a:bodyPr/>
        <a:lstStyle/>
        <a:p>
          <a:pPr algn="ctr" rtl="0"/>
          <a:r>
            <a:rPr lang="es-ES" dirty="0" smtClean="0"/>
            <a:t>TASA DE DESCUENTO</a:t>
          </a:r>
          <a:endParaRPr lang="es-ES" dirty="0"/>
        </a:p>
      </dgm:t>
    </dgm:pt>
    <dgm:pt modelId="{A9ED67B3-D999-442A-8A26-B4A516F24AD4}" type="parTrans" cxnId="{D693E0E1-AE13-4BB0-B8EA-F695A86AD5B5}">
      <dgm:prSet/>
      <dgm:spPr/>
      <dgm:t>
        <a:bodyPr/>
        <a:lstStyle/>
        <a:p>
          <a:pPr algn="ctr"/>
          <a:endParaRPr lang="es-ES"/>
        </a:p>
      </dgm:t>
    </dgm:pt>
    <dgm:pt modelId="{6865F8E8-FAB9-48EB-AEB2-8C9D1A3B9214}" type="sibTrans" cxnId="{D693E0E1-AE13-4BB0-B8EA-F695A86AD5B5}">
      <dgm:prSet/>
      <dgm:spPr/>
      <dgm:t>
        <a:bodyPr/>
        <a:lstStyle/>
        <a:p>
          <a:pPr algn="ctr"/>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alpha val="90000"/>
          </a:srgbClr>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3A2B6F4E-794A-4B17-860F-7D6207D74BB8}" type="presOf" srcId="{C545895C-1E26-4015-86CE-1CA125C245BC}" destId="{AA56ABCF-351D-4E6B-AC28-0D95D8C32013}" srcOrd="1" destOrd="0" presId="urn:microsoft.com/office/officeart/2005/8/layout/target3"/>
    <dgm:cxn modelId="{ED427D63-70BE-4786-8178-259921878BA2}" type="presOf" srcId="{C545895C-1E26-4015-86CE-1CA125C245BC}" destId="{C4F40DEF-FF94-478A-9473-210652E96FF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EAFE92FF-AEFB-422F-9B86-4DCF4EFC2D6C}" type="presOf" srcId="{DA1CF2A1-2BD9-4013-A2A2-F2ABD4161BE8}" destId="{85F6FA14-60A3-4CE2-9D54-55FD0B8DDF9F}" srcOrd="0" destOrd="0" presId="urn:microsoft.com/office/officeart/2005/8/layout/target3"/>
    <dgm:cxn modelId="{D87B0FE5-6455-4D6F-BFA5-1A4BCAD9BA0B}" type="presParOf" srcId="{85F6FA14-60A3-4CE2-9D54-55FD0B8DDF9F}" destId="{37FB0895-078B-4606-8F44-670AE36F7B37}" srcOrd="0" destOrd="0" presId="urn:microsoft.com/office/officeart/2005/8/layout/target3"/>
    <dgm:cxn modelId="{13C66D5A-95F0-473F-AD92-58F596405B8A}" type="presParOf" srcId="{85F6FA14-60A3-4CE2-9D54-55FD0B8DDF9F}" destId="{7E7FD6F0-B8D7-43BF-BE2C-355E324CC6D6}" srcOrd="1" destOrd="0" presId="urn:microsoft.com/office/officeart/2005/8/layout/target3"/>
    <dgm:cxn modelId="{32B7FD77-D321-4E98-BB38-B7C6494BAEF5}" type="presParOf" srcId="{85F6FA14-60A3-4CE2-9D54-55FD0B8DDF9F}" destId="{C4F40DEF-FF94-478A-9473-210652E96FFF}" srcOrd="2" destOrd="0" presId="urn:microsoft.com/office/officeart/2005/8/layout/target3"/>
    <dgm:cxn modelId="{D65C7EF5-F67D-4645-AFBC-9CACD816439C}"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accent4_5" csCatId="accent4" phldr="1"/>
      <dgm:spPr/>
      <dgm:t>
        <a:bodyPr/>
        <a:lstStyle/>
        <a:p>
          <a:endParaRPr lang="es-ES"/>
        </a:p>
      </dgm:t>
    </dgm:pt>
    <dgm:pt modelId="{C545895C-1E26-4015-86CE-1CA125C245BC}">
      <dgm:prSet/>
      <dgm:spPr>
        <a:solidFill>
          <a:schemeClr val="accent6">
            <a:lumMod val="20000"/>
            <a:lumOff val="80000"/>
          </a:schemeClr>
        </a:solidFill>
      </dgm:spPr>
      <dgm:t>
        <a:bodyPr/>
        <a:lstStyle/>
        <a:p>
          <a:pPr algn="ctr" rtl="0"/>
          <a:r>
            <a:rPr lang="es-ES" b="1" i="0" u="none" strike="noStrike" dirty="0" smtClean="0">
              <a:solidFill>
                <a:srgbClr val="000000"/>
              </a:solidFill>
              <a:latin typeface="Arial"/>
            </a:rPr>
            <a:t>CAPM</a:t>
          </a:r>
          <a:endParaRPr lang="es-ES" dirty="0"/>
        </a:p>
      </dgm:t>
    </dgm:pt>
    <dgm:pt modelId="{A9ED67B3-D999-442A-8A26-B4A516F24AD4}" type="parTrans" cxnId="{D693E0E1-AE13-4BB0-B8EA-F695A86AD5B5}">
      <dgm:prSet/>
      <dgm:spPr/>
      <dgm:t>
        <a:bodyPr/>
        <a:lstStyle/>
        <a:p>
          <a:pPr algn="ctr"/>
          <a:endParaRPr lang="es-ES"/>
        </a:p>
      </dgm:t>
    </dgm:pt>
    <dgm:pt modelId="{6865F8E8-FAB9-48EB-AEB2-8C9D1A3B9214}" type="sibTrans" cxnId="{D693E0E1-AE13-4BB0-B8EA-F695A86AD5B5}">
      <dgm:prSet/>
      <dgm:spPr/>
      <dgm:t>
        <a:bodyPr/>
        <a:lstStyle/>
        <a:p>
          <a:pPr algn="ctr"/>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alpha val="90000"/>
          </a:srgbClr>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BB42EFFB-0B92-41C6-BB75-0817216947D4}" type="presOf" srcId="{C545895C-1E26-4015-86CE-1CA125C245BC}" destId="{C4F40DEF-FF94-478A-9473-210652E96FFF}" srcOrd="0" destOrd="0" presId="urn:microsoft.com/office/officeart/2005/8/layout/target3"/>
    <dgm:cxn modelId="{E858A110-9270-4244-B039-B10A96325BD3}" type="presOf" srcId="{C545895C-1E26-4015-86CE-1CA125C245BC}" destId="{AA56ABCF-351D-4E6B-AC28-0D95D8C32013}" srcOrd="1" destOrd="0" presId="urn:microsoft.com/office/officeart/2005/8/layout/target3"/>
    <dgm:cxn modelId="{6844E151-48E9-4F07-8B1A-45EA452995E2}"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6C154C4B-27C6-4ED6-B9BA-D7D507531627}" type="presParOf" srcId="{85F6FA14-60A3-4CE2-9D54-55FD0B8DDF9F}" destId="{37FB0895-078B-4606-8F44-670AE36F7B37}" srcOrd="0" destOrd="0" presId="urn:microsoft.com/office/officeart/2005/8/layout/target3"/>
    <dgm:cxn modelId="{7D28B078-D807-4DBD-8BD5-DD17A2CC4C51}" type="presParOf" srcId="{85F6FA14-60A3-4CE2-9D54-55FD0B8DDF9F}" destId="{7E7FD6F0-B8D7-43BF-BE2C-355E324CC6D6}" srcOrd="1" destOrd="0" presId="urn:microsoft.com/office/officeart/2005/8/layout/target3"/>
    <dgm:cxn modelId="{87760E21-B2FF-4A5A-9B44-B92D9C6BDEE7}" type="presParOf" srcId="{85F6FA14-60A3-4CE2-9D54-55FD0B8DDF9F}" destId="{C4F40DEF-FF94-478A-9473-210652E96FFF}" srcOrd="2" destOrd="0" presId="urn:microsoft.com/office/officeart/2005/8/layout/target3"/>
    <dgm:cxn modelId="{2280A9DB-3668-4392-83B7-04289EC8B239}"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custT="1"/>
      <dgm:spPr/>
      <dgm:t>
        <a:bodyPr/>
        <a:lstStyle/>
        <a:p>
          <a:pPr algn="ctr" rtl="0"/>
          <a:r>
            <a:rPr lang="es-EC" sz="4400" dirty="0" err="1" smtClean="0"/>
            <a:t>Payback</a:t>
          </a:r>
          <a:endParaRPr lang="es-ES" sz="4400" dirty="0"/>
        </a:p>
      </dgm:t>
    </dgm:pt>
    <dgm:pt modelId="{A9ED67B3-D999-442A-8A26-B4A516F24AD4}" type="parTrans" cxnId="{D693E0E1-AE13-4BB0-B8EA-F695A86AD5B5}">
      <dgm:prSet/>
      <dgm:spPr/>
      <dgm:t>
        <a:bodyPr/>
        <a:lstStyle/>
        <a:p>
          <a:pPr algn="ctr"/>
          <a:endParaRPr lang="es-ES"/>
        </a:p>
      </dgm:t>
    </dgm:pt>
    <dgm:pt modelId="{6865F8E8-FAB9-48EB-AEB2-8C9D1A3B9214}" type="sibTrans" cxnId="{D693E0E1-AE13-4BB0-B8EA-F695A86AD5B5}">
      <dgm:prSet/>
      <dgm:spPr/>
      <dgm:t>
        <a:bodyPr/>
        <a:lstStyle/>
        <a:p>
          <a:pPr algn="ctr"/>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2421" custLinFactNeighborY="31250"/>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55C2AB70-E9A1-4905-9BC9-9F5C12769417}" type="presOf" srcId="{C545895C-1E26-4015-86CE-1CA125C245BC}" destId="{C4F40DEF-FF94-478A-9473-210652E96FFF}" srcOrd="0" destOrd="0" presId="urn:microsoft.com/office/officeart/2005/8/layout/target3"/>
    <dgm:cxn modelId="{2C6E55F6-EE60-4AD4-8551-E7C81E895C0C}"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04394622-466F-49FA-B770-AFA84BB47F0A}" type="presOf" srcId="{C545895C-1E26-4015-86CE-1CA125C245BC}" destId="{AA56ABCF-351D-4E6B-AC28-0D95D8C32013}" srcOrd="1" destOrd="0" presId="urn:microsoft.com/office/officeart/2005/8/layout/target3"/>
    <dgm:cxn modelId="{DCAA1171-2C7E-4827-A11A-9C6A76B48C73}" type="presParOf" srcId="{85F6FA14-60A3-4CE2-9D54-55FD0B8DDF9F}" destId="{37FB0895-078B-4606-8F44-670AE36F7B37}" srcOrd="0" destOrd="0" presId="urn:microsoft.com/office/officeart/2005/8/layout/target3"/>
    <dgm:cxn modelId="{BD4F8271-0E5D-44D5-8EA1-25016634A8F7}" type="presParOf" srcId="{85F6FA14-60A3-4CE2-9D54-55FD0B8DDF9F}" destId="{7E7FD6F0-B8D7-43BF-BE2C-355E324CC6D6}" srcOrd="1" destOrd="0" presId="urn:microsoft.com/office/officeart/2005/8/layout/target3"/>
    <dgm:cxn modelId="{7EA2B6E9-6874-4332-BE43-D638A4F81290}" type="presParOf" srcId="{85F6FA14-60A3-4CE2-9D54-55FD0B8DDF9F}" destId="{C4F40DEF-FF94-478A-9473-210652E96FFF}" srcOrd="2" destOrd="0" presId="urn:microsoft.com/office/officeart/2005/8/layout/target3"/>
    <dgm:cxn modelId="{2428A03E-CA03-4C1D-86CC-CB213E7C6E4C}"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A1CF2A1-2BD9-4013-A2A2-F2ABD4161BE8}" type="doc">
      <dgm:prSet loTypeId="urn:microsoft.com/office/officeart/2005/8/layout/hierarchy4" loCatId="relationship" qsTypeId="urn:microsoft.com/office/officeart/2005/8/quickstyle/3d4" qsCatId="3D" csTypeId="urn:microsoft.com/office/officeart/2005/8/colors/colorful5" csCatId="colorful" phldr="1"/>
      <dgm:spPr/>
      <dgm:t>
        <a:bodyPr/>
        <a:lstStyle/>
        <a:p>
          <a:endParaRPr lang="es-ES"/>
        </a:p>
      </dgm:t>
    </dgm:pt>
    <dgm:pt modelId="{C545895C-1E26-4015-86CE-1CA125C245BC}">
      <dgm:prSet custT="1"/>
      <dgm:spPr/>
      <dgm:t>
        <a:bodyPr/>
        <a:lstStyle/>
        <a:p>
          <a:pPr algn="ctr" rtl="0"/>
          <a:r>
            <a:rPr lang="es-EC" sz="4400" dirty="0" smtClean="0"/>
            <a:t>Sensibilidad</a:t>
          </a:r>
          <a:endParaRPr lang="es-ES" sz="4400" dirty="0"/>
        </a:p>
      </dgm:t>
    </dgm:pt>
    <dgm:pt modelId="{A9ED67B3-D999-442A-8A26-B4A516F24AD4}" type="parTrans" cxnId="{D693E0E1-AE13-4BB0-B8EA-F695A86AD5B5}">
      <dgm:prSet/>
      <dgm:spPr/>
      <dgm:t>
        <a:bodyPr/>
        <a:lstStyle/>
        <a:p>
          <a:pPr algn="ctr"/>
          <a:endParaRPr lang="es-ES"/>
        </a:p>
      </dgm:t>
    </dgm:pt>
    <dgm:pt modelId="{6865F8E8-FAB9-48EB-AEB2-8C9D1A3B9214}" type="sibTrans" cxnId="{D693E0E1-AE13-4BB0-B8EA-F695A86AD5B5}">
      <dgm:prSet/>
      <dgm:spPr/>
      <dgm:t>
        <a:bodyPr/>
        <a:lstStyle/>
        <a:p>
          <a:pPr algn="ctr"/>
          <a:endParaRPr lang="es-ES"/>
        </a:p>
      </dgm:t>
    </dgm:pt>
    <dgm:pt modelId="{5B29E519-A9EE-4A7F-95C1-59C60D2C6F48}" type="pres">
      <dgm:prSet presAssocID="{DA1CF2A1-2BD9-4013-A2A2-F2ABD4161BE8}" presName="Name0" presStyleCnt="0">
        <dgm:presLayoutVars>
          <dgm:chPref val="1"/>
          <dgm:dir/>
          <dgm:animOne val="branch"/>
          <dgm:animLvl val="lvl"/>
          <dgm:resizeHandles/>
        </dgm:presLayoutVars>
      </dgm:prSet>
      <dgm:spPr/>
      <dgm:t>
        <a:bodyPr/>
        <a:lstStyle/>
        <a:p>
          <a:endParaRPr lang="es-ES"/>
        </a:p>
      </dgm:t>
    </dgm:pt>
    <dgm:pt modelId="{3585225D-CAFE-4482-87F2-97B7B00205DA}" type="pres">
      <dgm:prSet presAssocID="{C545895C-1E26-4015-86CE-1CA125C245BC}" presName="vertOne" presStyleCnt="0"/>
      <dgm:spPr/>
    </dgm:pt>
    <dgm:pt modelId="{A5C696F9-7B1C-42C0-8964-7887BFEDAB2C}" type="pres">
      <dgm:prSet presAssocID="{C545895C-1E26-4015-86CE-1CA125C245BC}" presName="txOne" presStyleLbl="node0" presStyleIdx="0" presStyleCnt="1">
        <dgm:presLayoutVars>
          <dgm:chPref val="3"/>
        </dgm:presLayoutVars>
      </dgm:prSet>
      <dgm:spPr/>
      <dgm:t>
        <a:bodyPr/>
        <a:lstStyle/>
        <a:p>
          <a:endParaRPr lang="es-ES"/>
        </a:p>
      </dgm:t>
    </dgm:pt>
    <dgm:pt modelId="{4F33D83E-74B4-453D-AF71-C7083BF78EBB}" type="pres">
      <dgm:prSet presAssocID="{C545895C-1E26-4015-86CE-1CA125C245BC}" presName="horzOne" presStyleCnt="0"/>
      <dgm:spPr/>
    </dgm:pt>
  </dgm:ptLst>
  <dgm:cxnLst>
    <dgm:cxn modelId="{38225F57-A40D-49DB-A101-6E3449B0BD92}" type="presOf" srcId="{C545895C-1E26-4015-86CE-1CA125C245BC}" destId="{A5C696F9-7B1C-42C0-8964-7887BFEDAB2C}" srcOrd="0" destOrd="0" presId="urn:microsoft.com/office/officeart/2005/8/layout/hierarchy4"/>
    <dgm:cxn modelId="{3D3119C0-DBBF-4BD9-9521-7F7E500E2FFD}" type="presOf" srcId="{DA1CF2A1-2BD9-4013-A2A2-F2ABD4161BE8}" destId="{5B29E519-A9EE-4A7F-95C1-59C60D2C6F48}" srcOrd="0" destOrd="0" presId="urn:microsoft.com/office/officeart/2005/8/layout/hierarchy4"/>
    <dgm:cxn modelId="{D693E0E1-AE13-4BB0-B8EA-F695A86AD5B5}" srcId="{DA1CF2A1-2BD9-4013-A2A2-F2ABD4161BE8}" destId="{C545895C-1E26-4015-86CE-1CA125C245BC}" srcOrd="0" destOrd="0" parTransId="{A9ED67B3-D999-442A-8A26-B4A516F24AD4}" sibTransId="{6865F8E8-FAB9-48EB-AEB2-8C9D1A3B9214}"/>
    <dgm:cxn modelId="{24AA4C06-B0A0-402E-93C3-F60D1EFF2527}" type="presParOf" srcId="{5B29E519-A9EE-4A7F-95C1-59C60D2C6F48}" destId="{3585225D-CAFE-4482-87F2-97B7B00205DA}" srcOrd="0" destOrd="0" presId="urn:microsoft.com/office/officeart/2005/8/layout/hierarchy4"/>
    <dgm:cxn modelId="{7F3882B0-90B3-4015-BE89-7EA8AE01797D}" type="presParOf" srcId="{3585225D-CAFE-4482-87F2-97B7B00205DA}" destId="{A5C696F9-7B1C-42C0-8964-7887BFEDAB2C}" srcOrd="0" destOrd="0" presId="urn:microsoft.com/office/officeart/2005/8/layout/hierarchy4"/>
    <dgm:cxn modelId="{604F64DA-0196-4F8B-AE8B-7BB9E11C5197}" type="presParOf" srcId="{3585225D-CAFE-4482-87F2-97B7B00205DA}" destId="{4F33D83E-74B4-453D-AF71-C7083BF78EBB}"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A3CA2-A9B0-4E00-A85D-72E40142E11B}" type="doc">
      <dgm:prSet loTypeId="urn:microsoft.com/office/officeart/2005/8/layout/cycle1" loCatId="cycle" qsTypeId="urn:microsoft.com/office/officeart/2005/8/quickstyle/simple2" qsCatId="simple" csTypeId="urn:microsoft.com/office/officeart/2005/8/colors/colorful2" csCatId="colorful" phldr="1"/>
      <dgm:spPr/>
      <dgm:t>
        <a:bodyPr/>
        <a:lstStyle/>
        <a:p>
          <a:endParaRPr lang="es-ES"/>
        </a:p>
      </dgm:t>
    </dgm:pt>
    <dgm:pt modelId="{C24AE05F-9A8C-4086-A7D2-8EBE7923CEF3}">
      <dgm:prSet phldrT="[Texto]" custT="1"/>
      <dgm:spPr>
        <a:blipFill rotWithShape="0">
          <a:blip xmlns:r="http://schemas.openxmlformats.org/officeDocument/2006/relationships" r:embed="rId1"/>
          <a:stretch>
            <a:fillRect/>
          </a:stretch>
        </a:blipFill>
      </dgm:spPr>
      <dgm:t>
        <a:bodyPr/>
        <a:lstStyle/>
        <a:p>
          <a:r>
            <a:rPr lang="es-ES" sz="1000" dirty="0" smtClean="0"/>
            <a:t>M.T</a:t>
          </a:r>
          <a:endParaRPr lang="es-ES" sz="1000" dirty="0"/>
        </a:p>
      </dgm:t>
    </dgm:pt>
    <dgm:pt modelId="{F1544FCF-AE9B-47BB-8722-39C6B347C08F}" type="parTrans" cxnId="{20417165-6BF3-460F-B739-5B16339C6FAF}">
      <dgm:prSet/>
      <dgm:spPr/>
      <dgm:t>
        <a:bodyPr/>
        <a:lstStyle/>
        <a:p>
          <a:endParaRPr lang="es-ES"/>
        </a:p>
      </dgm:t>
    </dgm:pt>
    <dgm:pt modelId="{87244171-943C-4135-B01A-C551C26E83F1}" type="sibTrans" cxnId="{20417165-6BF3-460F-B739-5B16339C6FAF}">
      <dgm:prSet/>
      <dgm:spPr/>
      <dgm:t>
        <a:bodyPr/>
        <a:lstStyle/>
        <a:p>
          <a:endParaRPr lang="es-ES"/>
        </a:p>
      </dgm:t>
    </dgm:pt>
    <dgm:pt modelId="{2D8FBA0E-BB01-4B90-8E30-D3EAA272B361}">
      <dgm:prSet phldrT="[Texto]" custT="1"/>
      <dgm:spPr>
        <a:blipFill rotWithShape="0">
          <a:blip xmlns:r="http://schemas.openxmlformats.org/officeDocument/2006/relationships" r:embed="rId2"/>
          <a:stretch>
            <a:fillRect/>
          </a:stretch>
        </a:blipFill>
      </dgm:spPr>
      <dgm:t>
        <a:bodyPr/>
        <a:lstStyle/>
        <a:p>
          <a:r>
            <a:rPr lang="es-ES" sz="800" dirty="0" smtClean="0"/>
            <a:t>Carpigiani</a:t>
          </a:r>
          <a:endParaRPr lang="es-ES" sz="800" dirty="0"/>
        </a:p>
      </dgm:t>
    </dgm:pt>
    <dgm:pt modelId="{8A162361-CE3B-4BFD-A77D-F09F4E2E9F77}" type="parTrans" cxnId="{60D68C12-62FD-4787-9788-C10261559E6D}">
      <dgm:prSet/>
      <dgm:spPr/>
      <dgm:t>
        <a:bodyPr/>
        <a:lstStyle/>
        <a:p>
          <a:endParaRPr lang="es-ES"/>
        </a:p>
      </dgm:t>
    </dgm:pt>
    <dgm:pt modelId="{ADA19A17-D96F-407E-8B6A-1D5C4C3C5638}" type="sibTrans" cxnId="{60D68C12-62FD-4787-9788-C10261559E6D}">
      <dgm:prSet/>
      <dgm:spPr/>
      <dgm:t>
        <a:bodyPr/>
        <a:lstStyle/>
        <a:p>
          <a:endParaRPr lang="es-ES"/>
        </a:p>
      </dgm:t>
    </dgm:pt>
    <dgm:pt modelId="{FD6E07F4-71F7-40F4-83DC-EE299DF7AE28}">
      <dgm:prSet phldrT="[Texto]" custT="1"/>
      <dgm:spPr>
        <a:blipFill rotWithShape="0">
          <a:blip xmlns:r="http://schemas.openxmlformats.org/officeDocument/2006/relationships" r:embed="rId3"/>
          <a:stretch>
            <a:fillRect/>
          </a:stretch>
        </a:blipFill>
      </dgm:spPr>
      <dgm:t>
        <a:bodyPr/>
        <a:lstStyle/>
        <a:p>
          <a:r>
            <a:rPr lang="es-ES" sz="800" dirty="0" smtClean="0"/>
            <a:t>Nestle</a:t>
          </a:r>
          <a:endParaRPr lang="es-ES" sz="800" dirty="0"/>
        </a:p>
      </dgm:t>
    </dgm:pt>
    <dgm:pt modelId="{044E83A2-8494-4D39-861A-9A5C7E2B7F7A}" type="parTrans" cxnId="{43F354DF-BD04-475F-B1A2-02A086455964}">
      <dgm:prSet/>
      <dgm:spPr/>
      <dgm:t>
        <a:bodyPr/>
        <a:lstStyle/>
        <a:p>
          <a:endParaRPr lang="es-ES"/>
        </a:p>
      </dgm:t>
    </dgm:pt>
    <dgm:pt modelId="{B76529D1-FEC4-4BBF-BF28-EFBF11483C26}" type="sibTrans" cxnId="{43F354DF-BD04-475F-B1A2-02A086455964}">
      <dgm:prSet/>
      <dgm:spPr/>
      <dgm:t>
        <a:bodyPr/>
        <a:lstStyle/>
        <a:p>
          <a:endParaRPr lang="es-ES"/>
        </a:p>
      </dgm:t>
    </dgm:pt>
    <dgm:pt modelId="{7E53DD2F-DEAB-4771-B83A-F6E0D269F2B0}" type="pres">
      <dgm:prSet presAssocID="{09DA3CA2-A9B0-4E00-A85D-72E40142E11B}" presName="cycle" presStyleCnt="0">
        <dgm:presLayoutVars>
          <dgm:dir/>
          <dgm:resizeHandles val="exact"/>
        </dgm:presLayoutVars>
      </dgm:prSet>
      <dgm:spPr/>
      <dgm:t>
        <a:bodyPr/>
        <a:lstStyle/>
        <a:p>
          <a:endParaRPr lang="es-ES"/>
        </a:p>
      </dgm:t>
    </dgm:pt>
    <dgm:pt modelId="{E58E9A0C-BBC8-4782-9B09-25EDDC03F434}" type="pres">
      <dgm:prSet presAssocID="{C24AE05F-9A8C-4086-A7D2-8EBE7923CEF3}" presName="dummy" presStyleCnt="0"/>
      <dgm:spPr/>
    </dgm:pt>
    <dgm:pt modelId="{AA1BE0C2-03C7-412E-A807-BFCF1935A756}" type="pres">
      <dgm:prSet presAssocID="{C24AE05F-9A8C-4086-A7D2-8EBE7923CEF3}" presName="node" presStyleLbl="revTx" presStyleIdx="0" presStyleCnt="3">
        <dgm:presLayoutVars>
          <dgm:bulletEnabled val="1"/>
        </dgm:presLayoutVars>
      </dgm:prSet>
      <dgm:spPr/>
      <dgm:t>
        <a:bodyPr/>
        <a:lstStyle/>
        <a:p>
          <a:endParaRPr lang="es-ES"/>
        </a:p>
      </dgm:t>
    </dgm:pt>
    <dgm:pt modelId="{04F71658-69E8-4DE8-82CC-5D429826F9DA}" type="pres">
      <dgm:prSet presAssocID="{87244171-943C-4135-B01A-C551C26E83F1}" presName="sibTrans" presStyleLbl="node1" presStyleIdx="0" presStyleCnt="3"/>
      <dgm:spPr/>
      <dgm:t>
        <a:bodyPr/>
        <a:lstStyle/>
        <a:p>
          <a:endParaRPr lang="es-ES"/>
        </a:p>
      </dgm:t>
    </dgm:pt>
    <dgm:pt modelId="{27308F0A-8725-4F0D-8806-BF170A669737}" type="pres">
      <dgm:prSet presAssocID="{2D8FBA0E-BB01-4B90-8E30-D3EAA272B361}" presName="dummy" presStyleCnt="0"/>
      <dgm:spPr/>
    </dgm:pt>
    <dgm:pt modelId="{EAA95608-95B0-4065-8FA7-BE45F87899D3}" type="pres">
      <dgm:prSet presAssocID="{2D8FBA0E-BB01-4B90-8E30-D3EAA272B361}" presName="node" presStyleLbl="revTx" presStyleIdx="1" presStyleCnt="3">
        <dgm:presLayoutVars>
          <dgm:bulletEnabled val="1"/>
        </dgm:presLayoutVars>
      </dgm:prSet>
      <dgm:spPr/>
      <dgm:t>
        <a:bodyPr/>
        <a:lstStyle/>
        <a:p>
          <a:endParaRPr lang="es-ES"/>
        </a:p>
      </dgm:t>
    </dgm:pt>
    <dgm:pt modelId="{C1005632-9505-49E4-A420-B182E22AC0CE}" type="pres">
      <dgm:prSet presAssocID="{ADA19A17-D96F-407E-8B6A-1D5C4C3C5638}" presName="sibTrans" presStyleLbl="node1" presStyleIdx="1" presStyleCnt="3"/>
      <dgm:spPr/>
      <dgm:t>
        <a:bodyPr/>
        <a:lstStyle/>
        <a:p>
          <a:endParaRPr lang="es-ES"/>
        </a:p>
      </dgm:t>
    </dgm:pt>
    <dgm:pt modelId="{412E8AD9-3870-4CED-8131-95DBE92F9519}" type="pres">
      <dgm:prSet presAssocID="{FD6E07F4-71F7-40F4-83DC-EE299DF7AE28}" presName="dummy" presStyleCnt="0"/>
      <dgm:spPr/>
    </dgm:pt>
    <dgm:pt modelId="{2BC9A944-9EC2-43CE-9C37-323AB9708E7F}" type="pres">
      <dgm:prSet presAssocID="{FD6E07F4-71F7-40F4-83DC-EE299DF7AE28}" presName="node" presStyleLbl="revTx" presStyleIdx="2" presStyleCnt="3" custRadScaleRad="110467" custRadScaleInc="-6689">
        <dgm:presLayoutVars>
          <dgm:bulletEnabled val="1"/>
        </dgm:presLayoutVars>
      </dgm:prSet>
      <dgm:spPr/>
      <dgm:t>
        <a:bodyPr/>
        <a:lstStyle/>
        <a:p>
          <a:endParaRPr lang="es-ES"/>
        </a:p>
      </dgm:t>
    </dgm:pt>
    <dgm:pt modelId="{E15B4AFA-C6E2-4E94-B44D-C447CC3D64B0}" type="pres">
      <dgm:prSet presAssocID="{B76529D1-FEC4-4BBF-BF28-EFBF11483C26}" presName="sibTrans" presStyleLbl="node1" presStyleIdx="2" presStyleCnt="3" custLinFactNeighborX="-763" custLinFactNeighborY="5154"/>
      <dgm:spPr/>
      <dgm:t>
        <a:bodyPr/>
        <a:lstStyle/>
        <a:p>
          <a:endParaRPr lang="es-ES"/>
        </a:p>
      </dgm:t>
    </dgm:pt>
  </dgm:ptLst>
  <dgm:cxnLst>
    <dgm:cxn modelId="{9E394070-54DE-4252-A732-A0CEA09DE3DB}" type="presOf" srcId="{09DA3CA2-A9B0-4E00-A85D-72E40142E11B}" destId="{7E53DD2F-DEAB-4771-B83A-F6E0D269F2B0}" srcOrd="0" destOrd="0" presId="urn:microsoft.com/office/officeart/2005/8/layout/cycle1"/>
    <dgm:cxn modelId="{20417165-6BF3-460F-B739-5B16339C6FAF}" srcId="{09DA3CA2-A9B0-4E00-A85D-72E40142E11B}" destId="{C24AE05F-9A8C-4086-A7D2-8EBE7923CEF3}" srcOrd="0" destOrd="0" parTransId="{F1544FCF-AE9B-47BB-8722-39C6B347C08F}" sibTransId="{87244171-943C-4135-B01A-C551C26E83F1}"/>
    <dgm:cxn modelId="{F005A572-4F46-4922-A38D-01725231297F}" type="presOf" srcId="{C24AE05F-9A8C-4086-A7D2-8EBE7923CEF3}" destId="{AA1BE0C2-03C7-412E-A807-BFCF1935A756}" srcOrd="0" destOrd="0" presId="urn:microsoft.com/office/officeart/2005/8/layout/cycle1"/>
    <dgm:cxn modelId="{8F513D14-F6F8-4129-BA4D-3FC06CC9D1C5}" type="presOf" srcId="{FD6E07F4-71F7-40F4-83DC-EE299DF7AE28}" destId="{2BC9A944-9EC2-43CE-9C37-323AB9708E7F}" srcOrd="0" destOrd="0" presId="urn:microsoft.com/office/officeart/2005/8/layout/cycle1"/>
    <dgm:cxn modelId="{43F354DF-BD04-475F-B1A2-02A086455964}" srcId="{09DA3CA2-A9B0-4E00-A85D-72E40142E11B}" destId="{FD6E07F4-71F7-40F4-83DC-EE299DF7AE28}" srcOrd="2" destOrd="0" parTransId="{044E83A2-8494-4D39-861A-9A5C7E2B7F7A}" sibTransId="{B76529D1-FEC4-4BBF-BF28-EFBF11483C26}"/>
    <dgm:cxn modelId="{60D68C12-62FD-4787-9788-C10261559E6D}" srcId="{09DA3CA2-A9B0-4E00-A85D-72E40142E11B}" destId="{2D8FBA0E-BB01-4B90-8E30-D3EAA272B361}" srcOrd="1" destOrd="0" parTransId="{8A162361-CE3B-4BFD-A77D-F09F4E2E9F77}" sibTransId="{ADA19A17-D96F-407E-8B6A-1D5C4C3C5638}"/>
    <dgm:cxn modelId="{77025DB7-FF42-4A65-8B38-6752540748D9}" type="presOf" srcId="{87244171-943C-4135-B01A-C551C26E83F1}" destId="{04F71658-69E8-4DE8-82CC-5D429826F9DA}" srcOrd="0" destOrd="0" presId="urn:microsoft.com/office/officeart/2005/8/layout/cycle1"/>
    <dgm:cxn modelId="{DD4AC3F8-6AAB-49BA-B9FB-63C5D5F866A4}" type="presOf" srcId="{B76529D1-FEC4-4BBF-BF28-EFBF11483C26}" destId="{E15B4AFA-C6E2-4E94-B44D-C447CC3D64B0}" srcOrd="0" destOrd="0" presId="urn:microsoft.com/office/officeart/2005/8/layout/cycle1"/>
    <dgm:cxn modelId="{0963C527-9C67-4C88-8BD3-F3938CC84A07}" type="presOf" srcId="{ADA19A17-D96F-407E-8B6A-1D5C4C3C5638}" destId="{C1005632-9505-49E4-A420-B182E22AC0CE}" srcOrd="0" destOrd="0" presId="urn:microsoft.com/office/officeart/2005/8/layout/cycle1"/>
    <dgm:cxn modelId="{822E0D96-FD42-447E-B934-6A48C00A4ADE}" type="presOf" srcId="{2D8FBA0E-BB01-4B90-8E30-D3EAA272B361}" destId="{EAA95608-95B0-4065-8FA7-BE45F87899D3}" srcOrd="0" destOrd="0" presId="urn:microsoft.com/office/officeart/2005/8/layout/cycle1"/>
    <dgm:cxn modelId="{9A871F50-3E88-4169-912A-A87F8E6FD0EF}" type="presParOf" srcId="{7E53DD2F-DEAB-4771-B83A-F6E0D269F2B0}" destId="{E58E9A0C-BBC8-4782-9B09-25EDDC03F434}" srcOrd="0" destOrd="0" presId="urn:microsoft.com/office/officeart/2005/8/layout/cycle1"/>
    <dgm:cxn modelId="{E9C3F161-023D-4815-852D-07C72E4A4C57}" type="presParOf" srcId="{7E53DD2F-DEAB-4771-B83A-F6E0D269F2B0}" destId="{AA1BE0C2-03C7-412E-A807-BFCF1935A756}" srcOrd="1" destOrd="0" presId="urn:microsoft.com/office/officeart/2005/8/layout/cycle1"/>
    <dgm:cxn modelId="{2520519A-5567-4ED6-B6B4-1C0752FF6EE9}" type="presParOf" srcId="{7E53DD2F-DEAB-4771-B83A-F6E0D269F2B0}" destId="{04F71658-69E8-4DE8-82CC-5D429826F9DA}" srcOrd="2" destOrd="0" presId="urn:microsoft.com/office/officeart/2005/8/layout/cycle1"/>
    <dgm:cxn modelId="{797A6AC5-D29F-4EB1-AA1F-6BD70967E651}" type="presParOf" srcId="{7E53DD2F-DEAB-4771-B83A-F6E0D269F2B0}" destId="{27308F0A-8725-4F0D-8806-BF170A669737}" srcOrd="3" destOrd="0" presId="urn:microsoft.com/office/officeart/2005/8/layout/cycle1"/>
    <dgm:cxn modelId="{20B78D45-AE98-4929-AE61-D4ED4F360675}" type="presParOf" srcId="{7E53DD2F-DEAB-4771-B83A-F6E0D269F2B0}" destId="{EAA95608-95B0-4065-8FA7-BE45F87899D3}" srcOrd="4" destOrd="0" presId="urn:microsoft.com/office/officeart/2005/8/layout/cycle1"/>
    <dgm:cxn modelId="{D53988A3-FD8F-4D2B-B3E5-78B8F23BE50C}" type="presParOf" srcId="{7E53DD2F-DEAB-4771-B83A-F6E0D269F2B0}" destId="{C1005632-9505-49E4-A420-B182E22AC0CE}" srcOrd="5" destOrd="0" presId="urn:microsoft.com/office/officeart/2005/8/layout/cycle1"/>
    <dgm:cxn modelId="{3E2A8849-E454-4AE2-A6A5-FD1D5127CD22}" type="presParOf" srcId="{7E53DD2F-DEAB-4771-B83A-F6E0D269F2B0}" destId="{412E8AD9-3870-4CED-8131-95DBE92F9519}" srcOrd="6" destOrd="0" presId="urn:microsoft.com/office/officeart/2005/8/layout/cycle1"/>
    <dgm:cxn modelId="{00E06229-9D09-4EC8-A517-93348C8E9F9D}" type="presParOf" srcId="{7E53DD2F-DEAB-4771-B83A-F6E0D269F2B0}" destId="{2BC9A944-9EC2-43CE-9C37-323AB9708E7F}" srcOrd="7" destOrd="0" presId="urn:microsoft.com/office/officeart/2005/8/layout/cycle1"/>
    <dgm:cxn modelId="{2508F730-A9A0-4DF2-9B19-45E5F8421675}" type="presParOf" srcId="{7E53DD2F-DEAB-4771-B83A-F6E0D269F2B0}" destId="{E15B4AFA-C6E2-4E94-B44D-C447CC3D64B0}" srcOrd="8" destOrd="0" presId="urn:microsoft.com/office/officeart/2005/8/layout/cycle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b="1" dirty="0" smtClean="0"/>
            <a:t>Inversión Inicial</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4F532FB9-0BAE-4C0A-8C9A-04EB056FAADE}" type="presOf" srcId="{C545895C-1E26-4015-86CE-1CA125C245BC}" destId="{AA56ABCF-351D-4E6B-AC28-0D95D8C32013}" srcOrd="1" destOrd="0" presId="urn:microsoft.com/office/officeart/2005/8/layout/target3"/>
    <dgm:cxn modelId="{B0D38404-9EBB-4F8E-B456-C65D09D0268F}" type="presOf" srcId="{C545895C-1E26-4015-86CE-1CA125C245BC}" destId="{C4F40DEF-FF94-478A-9473-210652E96FFF}" srcOrd="0" destOrd="0" presId="urn:microsoft.com/office/officeart/2005/8/layout/target3"/>
    <dgm:cxn modelId="{507D9547-C994-470E-B738-9305416DC338}"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7B8AD752-E2FA-476A-B8C0-83CDF3DB7DC5}" type="presParOf" srcId="{85F6FA14-60A3-4CE2-9D54-55FD0B8DDF9F}" destId="{37FB0895-078B-4606-8F44-670AE36F7B37}" srcOrd="0" destOrd="0" presId="urn:microsoft.com/office/officeart/2005/8/layout/target3"/>
    <dgm:cxn modelId="{DCB9C35B-17B7-44B1-81FC-0A2408B90117}" type="presParOf" srcId="{85F6FA14-60A3-4CE2-9D54-55FD0B8DDF9F}" destId="{7E7FD6F0-B8D7-43BF-BE2C-355E324CC6D6}" srcOrd="1" destOrd="0" presId="urn:microsoft.com/office/officeart/2005/8/layout/target3"/>
    <dgm:cxn modelId="{79C821B4-CC71-4333-B7D7-DD05F04AAF9F}" type="presParOf" srcId="{85F6FA14-60A3-4CE2-9D54-55FD0B8DDF9F}" destId="{C4F40DEF-FF94-478A-9473-210652E96FFF}" srcOrd="2" destOrd="0" presId="urn:microsoft.com/office/officeart/2005/8/layout/target3"/>
    <dgm:cxn modelId="{56E21A03-8EFA-4C4B-81AF-806B7A1F67EF}"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b="1" dirty="0" smtClean="0"/>
            <a:t>Costos Variables</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DC8B52F7-56DF-4264-9904-2C8D541D29B8}" type="presOf" srcId="{DA1CF2A1-2BD9-4013-A2A2-F2ABD4161BE8}" destId="{85F6FA14-60A3-4CE2-9D54-55FD0B8DDF9F}" srcOrd="0" destOrd="0" presId="urn:microsoft.com/office/officeart/2005/8/layout/target3"/>
    <dgm:cxn modelId="{A12908DB-7F57-45F1-A2DF-251265DE2436}" type="presOf" srcId="{C545895C-1E26-4015-86CE-1CA125C245BC}" destId="{AA56ABCF-351D-4E6B-AC28-0D95D8C32013}" srcOrd="1"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C4FC99B8-46A1-4164-98D9-32817855088F}" type="presOf" srcId="{C545895C-1E26-4015-86CE-1CA125C245BC}" destId="{C4F40DEF-FF94-478A-9473-210652E96FFF}" srcOrd="0" destOrd="0" presId="urn:microsoft.com/office/officeart/2005/8/layout/target3"/>
    <dgm:cxn modelId="{65BC1E13-C2E8-48B9-BD85-93FD77C0C305}" type="presParOf" srcId="{85F6FA14-60A3-4CE2-9D54-55FD0B8DDF9F}" destId="{37FB0895-078B-4606-8F44-670AE36F7B37}" srcOrd="0" destOrd="0" presId="urn:microsoft.com/office/officeart/2005/8/layout/target3"/>
    <dgm:cxn modelId="{CDF60A30-4D85-451E-906D-1710733BEC9C}" type="presParOf" srcId="{85F6FA14-60A3-4CE2-9D54-55FD0B8DDF9F}" destId="{7E7FD6F0-B8D7-43BF-BE2C-355E324CC6D6}" srcOrd="1" destOrd="0" presId="urn:microsoft.com/office/officeart/2005/8/layout/target3"/>
    <dgm:cxn modelId="{BC5BEE7A-A879-471D-B04A-4297BAA28ECD}" type="presParOf" srcId="{85F6FA14-60A3-4CE2-9D54-55FD0B8DDF9F}" destId="{C4F40DEF-FF94-478A-9473-210652E96FFF}" srcOrd="2" destOrd="0" presId="urn:microsoft.com/office/officeart/2005/8/layout/target3"/>
    <dgm:cxn modelId="{B084871C-D8B5-47BA-8359-50721EBA3B15}"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b="1" dirty="0" smtClean="0"/>
            <a:t>Costos Fijos</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75A0B452-7112-47F7-9105-DDFC3A0CD5C6}" type="presOf" srcId="{DA1CF2A1-2BD9-4013-A2A2-F2ABD4161BE8}" destId="{85F6FA14-60A3-4CE2-9D54-55FD0B8DDF9F}" srcOrd="0" destOrd="0" presId="urn:microsoft.com/office/officeart/2005/8/layout/target3"/>
    <dgm:cxn modelId="{A77AAA7B-D156-41F8-8C93-0ACF85075AC6}" type="presOf" srcId="{C545895C-1E26-4015-86CE-1CA125C245BC}" destId="{AA56ABCF-351D-4E6B-AC28-0D95D8C32013}" srcOrd="1" destOrd="0" presId="urn:microsoft.com/office/officeart/2005/8/layout/target3"/>
    <dgm:cxn modelId="{CA0C3094-CF58-4E8A-B9FB-A1756F42B47A}" type="presOf" srcId="{C545895C-1E26-4015-86CE-1CA125C245BC}" destId="{C4F40DEF-FF94-478A-9473-210652E96FF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254750EF-BBD0-4002-979F-6BA12091DFEA}" type="presParOf" srcId="{85F6FA14-60A3-4CE2-9D54-55FD0B8DDF9F}" destId="{37FB0895-078B-4606-8F44-670AE36F7B37}" srcOrd="0" destOrd="0" presId="urn:microsoft.com/office/officeart/2005/8/layout/target3"/>
    <dgm:cxn modelId="{A135FFED-D8F8-48F9-99A3-F51D6D1B4969}" type="presParOf" srcId="{85F6FA14-60A3-4CE2-9D54-55FD0B8DDF9F}" destId="{7E7FD6F0-B8D7-43BF-BE2C-355E324CC6D6}" srcOrd="1" destOrd="0" presId="urn:microsoft.com/office/officeart/2005/8/layout/target3"/>
    <dgm:cxn modelId="{DB6C71CB-97FF-432D-8309-8D09EB03340E}" type="presParOf" srcId="{85F6FA14-60A3-4CE2-9D54-55FD0B8DDF9F}" destId="{C4F40DEF-FF94-478A-9473-210652E96FFF}" srcOrd="2" destOrd="0" presId="urn:microsoft.com/office/officeart/2005/8/layout/target3"/>
    <dgm:cxn modelId="{089C2177-3BD7-4081-9589-B941029DF910}"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dgm:spPr/>
      <dgm:t>
        <a:bodyPr/>
        <a:lstStyle/>
        <a:p>
          <a:pPr rtl="0"/>
          <a:r>
            <a:rPr lang="es-EC" b="1" dirty="0" smtClean="0"/>
            <a:t>INGRESO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D1486A9D-5F98-4A4C-B732-1B740D96FF08}" type="presOf" srcId="{C545895C-1E26-4015-86CE-1CA125C245BC}" destId="{AA56ABCF-351D-4E6B-AC28-0D95D8C32013}" srcOrd="1" destOrd="0" presId="urn:microsoft.com/office/officeart/2005/8/layout/target3"/>
    <dgm:cxn modelId="{F60F5F7E-CD08-44B8-BE48-B599DB43E5A5}"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3950C895-1ACF-4CA2-A584-F7160D3163F6}" type="presOf" srcId="{C545895C-1E26-4015-86CE-1CA125C245BC}" destId="{C4F40DEF-FF94-478A-9473-210652E96FFF}" srcOrd="0" destOrd="0" presId="urn:microsoft.com/office/officeart/2005/8/layout/target3"/>
    <dgm:cxn modelId="{1DC15C6A-6BE9-400B-BDD9-746E38AE05AE}" type="presParOf" srcId="{85F6FA14-60A3-4CE2-9D54-55FD0B8DDF9F}" destId="{37FB0895-078B-4606-8F44-670AE36F7B37}" srcOrd="0" destOrd="0" presId="urn:microsoft.com/office/officeart/2005/8/layout/target3"/>
    <dgm:cxn modelId="{F6DA8AB1-FE3C-4894-B5EA-9B01D7235949}" type="presParOf" srcId="{85F6FA14-60A3-4CE2-9D54-55FD0B8DDF9F}" destId="{7E7FD6F0-B8D7-43BF-BE2C-355E324CC6D6}" srcOrd="1" destOrd="0" presId="urn:microsoft.com/office/officeart/2005/8/layout/target3"/>
    <dgm:cxn modelId="{D683CFE9-136C-4C8C-BE45-4F3E520570A7}" type="presParOf" srcId="{85F6FA14-60A3-4CE2-9D54-55FD0B8DDF9F}" destId="{C4F40DEF-FF94-478A-9473-210652E96FFF}" srcOrd="2" destOrd="0" presId="urn:microsoft.com/office/officeart/2005/8/layout/target3"/>
    <dgm:cxn modelId="{E3C045B6-6E50-49AB-A39C-A99C5A42B236}"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phldr="1"/>
      <dgm:spPr/>
      <dgm:t>
        <a:bodyPr/>
        <a:lstStyle/>
        <a:p>
          <a:endParaRPr lang="es-ES"/>
        </a:p>
      </dgm:t>
    </dgm:pt>
    <dgm:pt modelId="{C545895C-1E26-4015-86CE-1CA125C245BC}">
      <dgm:prSet custT="1"/>
      <dgm:spPr/>
      <dgm:t>
        <a:bodyPr/>
        <a:lstStyle/>
        <a:p>
          <a:pPr rtl="0"/>
          <a:r>
            <a:rPr lang="es-ES" sz="4300" dirty="0" smtClean="0"/>
            <a:t>Total de Ingreso por A</a:t>
          </a:r>
          <a:r>
            <a:rPr lang="es-EC" sz="4300" b="0" i="0" dirty="0" smtClean="0">
              <a:solidFill>
                <a:schemeClr val="tx1"/>
              </a:solidFill>
            </a:rPr>
            <a:t>ñ</a:t>
          </a:r>
          <a:r>
            <a:rPr lang="es-ES" sz="4300" dirty="0" smtClean="0"/>
            <a:t>o</a:t>
          </a:r>
          <a:endParaRPr lang="es-ES" sz="4300"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000C7528-5CD0-4CE8-A767-97230538E006}"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ECC54614-C763-4A99-93A9-E52A9CC7C011}" type="presOf" srcId="{C545895C-1E26-4015-86CE-1CA125C245BC}" destId="{C4F40DEF-FF94-478A-9473-210652E96FFF}" srcOrd="0" destOrd="0" presId="urn:microsoft.com/office/officeart/2005/8/layout/target3"/>
    <dgm:cxn modelId="{27ED0193-6E76-44C8-B99D-D350A4BEE260}" type="presOf" srcId="{C545895C-1E26-4015-86CE-1CA125C245BC}" destId="{AA56ABCF-351D-4E6B-AC28-0D95D8C32013}" srcOrd="1" destOrd="0" presId="urn:microsoft.com/office/officeart/2005/8/layout/target3"/>
    <dgm:cxn modelId="{1BBAB85C-901D-4B8B-9D4C-7A0D6779B0FF}" type="presParOf" srcId="{85F6FA14-60A3-4CE2-9D54-55FD0B8DDF9F}" destId="{37FB0895-078B-4606-8F44-670AE36F7B37}" srcOrd="0" destOrd="0" presId="urn:microsoft.com/office/officeart/2005/8/layout/target3"/>
    <dgm:cxn modelId="{5D5014CA-F8B4-45AE-8FE3-0E529853AE23}" type="presParOf" srcId="{85F6FA14-60A3-4CE2-9D54-55FD0B8DDF9F}" destId="{7E7FD6F0-B8D7-43BF-BE2C-355E324CC6D6}" srcOrd="1" destOrd="0" presId="urn:microsoft.com/office/officeart/2005/8/layout/target3"/>
    <dgm:cxn modelId="{AC336421-C310-4371-AD9C-842A59D711F7}" type="presParOf" srcId="{85F6FA14-60A3-4CE2-9D54-55FD0B8DDF9F}" destId="{C4F40DEF-FF94-478A-9473-210652E96FFF}" srcOrd="2" destOrd="0" presId="urn:microsoft.com/office/officeart/2005/8/layout/target3"/>
    <dgm:cxn modelId="{467C25CB-AC8F-4DB5-8FEF-9E92EA053D67}"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dgm:spPr/>
      <dgm:t>
        <a:bodyPr/>
        <a:lstStyle/>
        <a:p>
          <a:endParaRPr lang="es-ES"/>
        </a:p>
      </dgm:t>
    </dgm:pt>
    <dgm:pt modelId="{C545895C-1E26-4015-86CE-1CA125C245BC}">
      <dgm:prSet/>
      <dgm:spPr/>
      <dgm:t>
        <a:bodyPr/>
        <a:lstStyle/>
        <a:p>
          <a:pPr rtl="0"/>
          <a:r>
            <a:rPr lang="es-EC" b="1" dirty="0" smtClean="0"/>
            <a:t>Capital de trabajo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CAADEA1C-D58B-4BAF-B3BC-8604C455172B}" type="presOf" srcId="{C545895C-1E26-4015-86CE-1CA125C245BC}" destId="{C4F40DEF-FF94-478A-9473-210652E96FFF}" srcOrd="0" destOrd="0" presId="urn:microsoft.com/office/officeart/2005/8/layout/target3"/>
    <dgm:cxn modelId="{6408C887-AAE0-4D9D-9165-8187BE15AF60}" type="presOf" srcId="{C545895C-1E26-4015-86CE-1CA125C245BC}" destId="{AA56ABCF-351D-4E6B-AC28-0D95D8C32013}" srcOrd="1" destOrd="0" presId="urn:microsoft.com/office/officeart/2005/8/layout/target3"/>
    <dgm:cxn modelId="{D326F6C3-06F5-4199-A149-016545270D60}" type="presOf" srcId="{DA1CF2A1-2BD9-4013-A2A2-F2ABD4161BE8}" destId="{85F6FA14-60A3-4CE2-9D54-55FD0B8DDF9F}" srcOrd="0"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C6224724-6263-4201-98AC-8B8205B76F0C}" type="presParOf" srcId="{85F6FA14-60A3-4CE2-9D54-55FD0B8DDF9F}" destId="{37FB0895-078B-4606-8F44-670AE36F7B37}" srcOrd="0" destOrd="0" presId="urn:microsoft.com/office/officeart/2005/8/layout/target3"/>
    <dgm:cxn modelId="{FB8AC052-7993-440C-A33D-218300E4B66C}" type="presParOf" srcId="{85F6FA14-60A3-4CE2-9D54-55FD0B8DDF9F}" destId="{7E7FD6F0-B8D7-43BF-BE2C-355E324CC6D6}" srcOrd="1" destOrd="0" presId="urn:microsoft.com/office/officeart/2005/8/layout/target3"/>
    <dgm:cxn modelId="{0DC40AD0-0A29-441D-B48C-3D9776356996}" type="presParOf" srcId="{85F6FA14-60A3-4CE2-9D54-55FD0B8DDF9F}" destId="{C4F40DEF-FF94-478A-9473-210652E96FFF}" srcOrd="2" destOrd="0" presId="urn:microsoft.com/office/officeart/2005/8/layout/target3"/>
    <dgm:cxn modelId="{0FAB6C4F-B823-4056-8A11-90CF113D6DD8}"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1CF2A1-2BD9-4013-A2A2-F2ABD4161BE8}" type="doc">
      <dgm:prSet loTypeId="urn:microsoft.com/office/officeart/2005/8/layout/target3" loCatId="relationship" qsTypeId="urn:microsoft.com/office/officeart/2005/8/quickstyle/3d6" qsCatId="3D" csTypeId="urn:microsoft.com/office/officeart/2005/8/colors/colorful5" csCatId="colorful"/>
      <dgm:spPr/>
      <dgm:t>
        <a:bodyPr/>
        <a:lstStyle/>
        <a:p>
          <a:endParaRPr lang="es-ES"/>
        </a:p>
      </dgm:t>
    </dgm:pt>
    <dgm:pt modelId="{C545895C-1E26-4015-86CE-1CA125C245BC}">
      <dgm:prSet/>
      <dgm:spPr/>
      <dgm:t>
        <a:bodyPr/>
        <a:lstStyle/>
        <a:p>
          <a:pPr rtl="0"/>
          <a:r>
            <a:rPr lang="es-EC" b="1" dirty="0" smtClean="0"/>
            <a:t>Capital de trabajo</a:t>
          </a:r>
          <a:endParaRPr lang="es-ES" dirty="0"/>
        </a:p>
      </dgm:t>
    </dgm:pt>
    <dgm:pt modelId="{A9ED67B3-D999-442A-8A26-B4A516F24AD4}" type="parTrans" cxnId="{D693E0E1-AE13-4BB0-B8EA-F695A86AD5B5}">
      <dgm:prSet/>
      <dgm:spPr/>
      <dgm:t>
        <a:bodyPr/>
        <a:lstStyle/>
        <a:p>
          <a:endParaRPr lang="es-ES"/>
        </a:p>
      </dgm:t>
    </dgm:pt>
    <dgm:pt modelId="{6865F8E8-FAB9-48EB-AEB2-8C9D1A3B9214}" type="sibTrans" cxnId="{D693E0E1-AE13-4BB0-B8EA-F695A86AD5B5}">
      <dgm:prSet/>
      <dgm:spPr/>
      <dgm:t>
        <a:bodyPr/>
        <a:lstStyle/>
        <a:p>
          <a:endParaRPr lang="es-ES"/>
        </a:p>
      </dgm:t>
    </dgm:pt>
    <dgm:pt modelId="{85F6FA14-60A3-4CE2-9D54-55FD0B8DDF9F}" type="pres">
      <dgm:prSet presAssocID="{DA1CF2A1-2BD9-4013-A2A2-F2ABD4161BE8}" presName="Name0" presStyleCnt="0">
        <dgm:presLayoutVars>
          <dgm:chMax val="7"/>
          <dgm:dir/>
          <dgm:animLvl val="lvl"/>
          <dgm:resizeHandles val="exact"/>
        </dgm:presLayoutVars>
      </dgm:prSet>
      <dgm:spPr/>
      <dgm:t>
        <a:bodyPr/>
        <a:lstStyle/>
        <a:p>
          <a:endParaRPr lang="es-ES"/>
        </a:p>
      </dgm:t>
    </dgm:pt>
    <dgm:pt modelId="{37FB0895-078B-4606-8F44-670AE36F7B37}" type="pres">
      <dgm:prSet presAssocID="{C545895C-1E26-4015-86CE-1CA125C245BC}" presName="circle1" presStyleLbl="node1" presStyleIdx="0" presStyleCnt="1"/>
      <dgm:spPr>
        <a:solidFill>
          <a:srgbClr val="FFFF99"/>
        </a:solidFill>
      </dgm:spPr>
    </dgm:pt>
    <dgm:pt modelId="{7E7FD6F0-B8D7-43BF-BE2C-355E324CC6D6}" type="pres">
      <dgm:prSet presAssocID="{C545895C-1E26-4015-86CE-1CA125C245BC}" presName="space" presStyleCnt="0"/>
      <dgm:spPr/>
    </dgm:pt>
    <dgm:pt modelId="{C4F40DEF-FF94-478A-9473-210652E96FFF}" type="pres">
      <dgm:prSet presAssocID="{C545895C-1E26-4015-86CE-1CA125C245BC}" presName="rect1" presStyleLbl="alignAcc1" presStyleIdx="0" presStyleCnt="1" custLinFactNeighborX="1211" custLinFactNeighborY="-18752"/>
      <dgm:spPr/>
      <dgm:t>
        <a:bodyPr/>
        <a:lstStyle/>
        <a:p>
          <a:endParaRPr lang="es-ES"/>
        </a:p>
      </dgm:t>
    </dgm:pt>
    <dgm:pt modelId="{AA56ABCF-351D-4E6B-AC28-0D95D8C32013}" type="pres">
      <dgm:prSet presAssocID="{C545895C-1E26-4015-86CE-1CA125C245BC}" presName="rect1ParTxNoCh" presStyleLbl="alignAcc1" presStyleIdx="0" presStyleCnt="1">
        <dgm:presLayoutVars>
          <dgm:chMax val="1"/>
          <dgm:bulletEnabled val="1"/>
        </dgm:presLayoutVars>
      </dgm:prSet>
      <dgm:spPr/>
      <dgm:t>
        <a:bodyPr/>
        <a:lstStyle/>
        <a:p>
          <a:endParaRPr lang="es-ES"/>
        </a:p>
      </dgm:t>
    </dgm:pt>
  </dgm:ptLst>
  <dgm:cxnLst>
    <dgm:cxn modelId="{C8803B79-061E-44D8-A162-94BAEC713F3A}" type="presOf" srcId="{C545895C-1E26-4015-86CE-1CA125C245BC}" destId="{C4F40DEF-FF94-478A-9473-210652E96FFF}" srcOrd="0" destOrd="0" presId="urn:microsoft.com/office/officeart/2005/8/layout/target3"/>
    <dgm:cxn modelId="{6AACA2FF-54C3-4599-86D6-3E9015625C76}" type="presOf" srcId="{C545895C-1E26-4015-86CE-1CA125C245BC}" destId="{AA56ABCF-351D-4E6B-AC28-0D95D8C32013}" srcOrd="1" destOrd="0" presId="urn:microsoft.com/office/officeart/2005/8/layout/target3"/>
    <dgm:cxn modelId="{D693E0E1-AE13-4BB0-B8EA-F695A86AD5B5}" srcId="{DA1CF2A1-2BD9-4013-A2A2-F2ABD4161BE8}" destId="{C545895C-1E26-4015-86CE-1CA125C245BC}" srcOrd="0" destOrd="0" parTransId="{A9ED67B3-D999-442A-8A26-B4A516F24AD4}" sibTransId="{6865F8E8-FAB9-48EB-AEB2-8C9D1A3B9214}"/>
    <dgm:cxn modelId="{E65FD627-96BD-44BF-A159-1E96EE311930}" type="presOf" srcId="{DA1CF2A1-2BD9-4013-A2A2-F2ABD4161BE8}" destId="{85F6FA14-60A3-4CE2-9D54-55FD0B8DDF9F}" srcOrd="0" destOrd="0" presId="urn:microsoft.com/office/officeart/2005/8/layout/target3"/>
    <dgm:cxn modelId="{FE5A4195-4A22-4A8A-B8B1-943C668FF93B}" type="presParOf" srcId="{85F6FA14-60A3-4CE2-9D54-55FD0B8DDF9F}" destId="{37FB0895-078B-4606-8F44-670AE36F7B37}" srcOrd="0" destOrd="0" presId="urn:microsoft.com/office/officeart/2005/8/layout/target3"/>
    <dgm:cxn modelId="{83D69878-D30B-4895-BC5D-01CEBD299901}" type="presParOf" srcId="{85F6FA14-60A3-4CE2-9D54-55FD0B8DDF9F}" destId="{7E7FD6F0-B8D7-43BF-BE2C-355E324CC6D6}" srcOrd="1" destOrd="0" presId="urn:microsoft.com/office/officeart/2005/8/layout/target3"/>
    <dgm:cxn modelId="{1AACD448-B1B8-4BB8-BC58-636D5E9F7698}" type="presParOf" srcId="{85F6FA14-60A3-4CE2-9D54-55FD0B8DDF9F}" destId="{C4F40DEF-FF94-478A-9473-210652E96FFF}" srcOrd="2" destOrd="0" presId="urn:microsoft.com/office/officeart/2005/8/layout/target3"/>
    <dgm:cxn modelId="{575174DC-FD7F-414B-A92B-C10C1E32CBDE}" type="presParOf" srcId="{85F6FA14-60A3-4CE2-9D54-55FD0B8DDF9F}" destId="{AA56ABCF-351D-4E6B-AC28-0D95D8C32013}" srcOrd="3"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0B07CA-D8F3-4E49-BE2D-3B32A35E4F47}">
      <dsp:nvSpPr>
        <dsp:cNvPr id="0" name=""/>
        <dsp:cNvSpPr/>
      </dsp:nvSpPr>
      <dsp:spPr>
        <a:xfrm rot="16200000">
          <a:off x="508000" y="-508000"/>
          <a:ext cx="2031999" cy="3048000"/>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kern="1200" dirty="0" smtClean="0"/>
            <a:t>FORTALEZAS </a:t>
          </a:r>
        </a:p>
        <a:p>
          <a:pPr lvl="0" algn="ctr" defTabSz="622300">
            <a:lnSpc>
              <a:spcPct val="90000"/>
            </a:lnSpc>
            <a:spcBef>
              <a:spcPct val="0"/>
            </a:spcBef>
            <a:spcAft>
              <a:spcPct val="35000"/>
            </a:spcAft>
          </a:pPr>
          <a:r>
            <a:rPr lang="es-ES" sz="1400" b="1" kern="1200" dirty="0" smtClean="0">
              <a:solidFill>
                <a:schemeClr val="bg2">
                  <a:lumMod val="25000"/>
                </a:schemeClr>
              </a:solidFill>
            </a:rPr>
            <a:t>-No existe Compañía Que Brinde Un Producto Como </a:t>
          </a:r>
          <a:r>
            <a:rPr lang="es-ES" sz="1400" b="1" kern="1200" dirty="0" err="1" smtClean="0">
              <a:solidFill>
                <a:schemeClr val="bg2">
                  <a:lumMod val="25000"/>
                </a:schemeClr>
              </a:solidFill>
            </a:rPr>
            <a:t>Mix</a:t>
          </a:r>
          <a:r>
            <a:rPr lang="es-ES" sz="1400" b="1" kern="1200" dirty="0" smtClean="0">
              <a:solidFill>
                <a:schemeClr val="bg2">
                  <a:lumMod val="25000"/>
                </a:schemeClr>
              </a:solidFill>
            </a:rPr>
            <a:t> </a:t>
          </a:r>
          <a:r>
            <a:rPr lang="es-ES" sz="1400" b="1" kern="1200" dirty="0" err="1" smtClean="0">
              <a:solidFill>
                <a:schemeClr val="bg2">
                  <a:lumMod val="25000"/>
                </a:schemeClr>
              </a:solidFill>
            </a:rPr>
            <a:t>Fruit</a:t>
          </a:r>
          <a:r>
            <a:rPr lang="es-ES" sz="1400" b="1" kern="1200" dirty="0" smtClean="0">
              <a:solidFill>
                <a:schemeClr val="bg2">
                  <a:lumMod val="25000"/>
                </a:schemeClr>
              </a:solidFill>
            </a:rPr>
            <a:t>    </a:t>
          </a:r>
        </a:p>
        <a:p>
          <a:pPr lvl="0" algn="ctr" defTabSz="622300">
            <a:lnSpc>
              <a:spcPct val="90000"/>
            </a:lnSpc>
            <a:spcBef>
              <a:spcPct val="0"/>
            </a:spcBef>
            <a:spcAft>
              <a:spcPct val="35000"/>
            </a:spcAft>
          </a:pPr>
          <a:endParaRPr lang="es-ES" sz="1400" b="1" kern="1200" dirty="0" smtClean="0">
            <a:solidFill>
              <a:schemeClr val="bg2">
                <a:lumMod val="25000"/>
              </a:schemeClr>
            </a:solidFill>
          </a:endParaRPr>
        </a:p>
        <a:p>
          <a:pPr lvl="0" algn="ctr" defTabSz="622300">
            <a:lnSpc>
              <a:spcPct val="90000"/>
            </a:lnSpc>
            <a:spcBef>
              <a:spcPct val="0"/>
            </a:spcBef>
            <a:spcAft>
              <a:spcPct val="35000"/>
            </a:spcAft>
          </a:pPr>
          <a:r>
            <a:rPr lang="es-ES" sz="1400" b="1" kern="1200" dirty="0" smtClean="0">
              <a:solidFill>
                <a:schemeClr val="bg2">
                  <a:lumMod val="25000"/>
                </a:schemeClr>
              </a:solidFill>
            </a:rPr>
            <a:t> -Consumidor pueda aprovechar todos los nutrientes de las frutas</a:t>
          </a:r>
          <a:endParaRPr lang="es-ES" sz="1400" b="1" kern="1200" dirty="0">
            <a:solidFill>
              <a:schemeClr val="bg2">
                <a:lumMod val="25000"/>
              </a:schemeClr>
            </a:solidFill>
          </a:endParaRPr>
        </a:p>
        <a:p>
          <a:pPr marL="285750" lvl="1" indent="-285750" algn="l" defTabSz="1600200">
            <a:lnSpc>
              <a:spcPct val="90000"/>
            </a:lnSpc>
            <a:spcBef>
              <a:spcPct val="0"/>
            </a:spcBef>
            <a:spcAft>
              <a:spcPct val="15000"/>
            </a:spcAft>
            <a:buChar char="••"/>
          </a:pPr>
          <a:endParaRPr lang="es-ES" sz="3600" kern="1200" dirty="0"/>
        </a:p>
        <a:p>
          <a:pPr marL="285750" lvl="1" indent="-285750" algn="l" defTabSz="1600200">
            <a:lnSpc>
              <a:spcPct val="90000"/>
            </a:lnSpc>
            <a:spcBef>
              <a:spcPct val="0"/>
            </a:spcBef>
            <a:spcAft>
              <a:spcPct val="15000"/>
            </a:spcAft>
            <a:buChar char="••"/>
          </a:pPr>
          <a:endParaRPr lang="es-ES" sz="3600" kern="1200" dirty="0"/>
        </a:p>
        <a:p>
          <a:pPr marL="285750" lvl="1" indent="-285750" algn="l" defTabSz="1600200">
            <a:lnSpc>
              <a:spcPct val="90000"/>
            </a:lnSpc>
            <a:spcBef>
              <a:spcPct val="0"/>
            </a:spcBef>
            <a:spcAft>
              <a:spcPct val="15000"/>
            </a:spcAft>
            <a:buChar char="••"/>
          </a:pPr>
          <a:endParaRPr lang="es-ES" sz="3600" b="0" kern="1200"/>
        </a:p>
      </dsp:txBody>
      <dsp:txXfrm rot="16200000">
        <a:off x="762000" y="-762000"/>
        <a:ext cx="1524000" cy="3048000"/>
      </dsp:txXfrm>
    </dsp:sp>
    <dsp:sp modelId="{B8F7939D-B178-49A3-8C4B-9732B36DB31A}">
      <dsp:nvSpPr>
        <dsp:cNvPr id="0" name=""/>
        <dsp:cNvSpPr/>
      </dsp:nvSpPr>
      <dsp:spPr>
        <a:xfrm>
          <a:off x="3048000" y="0"/>
          <a:ext cx="3048000" cy="2031999"/>
        </a:xfrm>
        <a:prstGeom prst="round1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kern="1200" dirty="0" smtClean="0"/>
            <a:t>OPORTUNIDADES                       *Mercado no saciado de empresas q vendan frutas con aderezos  </a:t>
          </a:r>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 *Existe afinidad hacia productos naturales a base de frutas</a:t>
          </a:r>
          <a:endParaRPr lang="es-ES" sz="1400" kern="1200" dirty="0"/>
        </a:p>
      </dsp:txBody>
      <dsp:txXfrm>
        <a:off x="3048000" y="0"/>
        <a:ext cx="3048000" cy="1524000"/>
      </dsp:txXfrm>
    </dsp:sp>
    <dsp:sp modelId="{123A3661-346A-419C-8282-0F902A786FE6}">
      <dsp:nvSpPr>
        <dsp:cNvPr id="0" name=""/>
        <dsp:cNvSpPr/>
      </dsp:nvSpPr>
      <dsp:spPr>
        <a:xfrm rot="10800000">
          <a:off x="0" y="2031999"/>
          <a:ext cx="3048000" cy="2031999"/>
        </a:xfrm>
        <a:prstGeom prst="round1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kern="1200" dirty="0" smtClean="0"/>
            <a:t>DEBILIDADES                                               -Adquisición de financiamiento</a:t>
          </a:r>
        </a:p>
        <a:p>
          <a:pPr lvl="0" algn="ctr" defTabSz="622300">
            <a:lnSpc>
              <a:spcPct val="90000"/>
            </a:lnSpc>
            <a:spcBef>
              <a:spcPct val="0"/>
            </a:spcBef>
            <a:spcAft>
              <a:spcPct val="35000"/>
            </a:spcAft>
          </a:pPr>
          <a:r>
            <a:rPr lang="es-ES" sz="1400" kern="1200" dirty="0" smtClean="0"/>
            <a:t> </a:t>
          </a:r>
        </a:p>
        <a:p>
          <a:pPr lvl="0" algn="ctr" defTabSz="622300">
            <a:lnSpc>
              <a:spcPct val="90000"/>
            </a:lnSpc>
            <a:spcBef>
              <a:spcPct val="0"/>
            </a:spcBef>
            <a:spcAft>
              <a:spcPct val="35000"/>
            </a:spcAft>
          </a:pPr>
          <a:r>
            <a:rPr lang="es-ES" sz="1400" kern="1200" dirty="0" smtClean="0"/>
            <a:t> -Renta adquirida de los postres</a:t>
          </a:r>
          <a:endParaRPr lang="es-ES" sz="1400" kern="1200" dirty="0"/>
        </a:p>
      </dsp:txBody>
      <dsp:txXfrm rot="10800000">
        <a:off x="0" y="2539999"/>
        <a:ext cx="3048000" cy="1524000"/>
      </dsp:txXfrm>
    </dsp:sp>
    <dsp:sp modelId="{8AF4E238-7256-4F13-9E6C-5A9AF1401AEC}">
      <dsp:nvSpPr>
        <dsp:cNvPr id="0" name=""/>
        <dsp:cNvSpPr/>
      </dsp:nvSpPr>
      <dsp:spPr>
        <a:xfrm rot="5400000">
          <a:off x="3556000" y="1523999"/>
          <a:ext cx="2031999" cy="3048000"/>
        </a:xfrm>
        <a:prstGeom prst="round1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s-ES" sz="1400" kern="1200" dirty="0" smtClean="0"/>
            <a:t>AMENAZAS                          *Estacionalidad de las frutas </a:t>
          </a:r>
        </a:p>
        <a:p>
          <a:pPr lvl="0" algn="ctr" defTabSz="622300">
            <a:lnSpc>
              <a:spcPct val="90000"/>
            </a:lnSpc>
            <a:spcBef>
              <a:spcPct val="0"/>
            </a:spcBef>
            <a:spcAft>
              <a:spcPct val="35000"/>
            </a:spcAft>
          </a:pPr>
          <a:endParaRPr lang="es-ES" sz="1400" kern="1200" dirty="0" smtClean="0"/>
        </a:p>
        <a:p>
          <a:pPr lvl="0" algn="ctr" defTabSz="622300">
            <a:lnSpc>
              <a:spcPct val="90000"/>
            </a:lnSpc>
            <a:spcBef>
              <a:spcPct val="0"/>
            </a:spcBef>
            <a:spcAft>
              <a:spcPct val="35000"/>
            </a:spcAft>
          </a:pPr>
          <a:r>
            <a:rPr lang="es-ES" sz="1400" kern="1200" dirty="0" smtClean="0"/>
            <a:t>    *Otras empresas tomen la iniciativa</a:t>
          </a:r>
          <a:endParaRPr lang="es-ES" sz="1400" kern="1200" dirty="0"/>
        </a:p>
      </dsp:txBody>
      <dsp:txXfrm rot="5400000">
        <a:off x="3810000" y="1777999"/>
        <a:ext cx="1524000" cy="3048000"/>
      </dsp:txXfrm>
    </dsp:sp>
    <dsp:sp modelId="{29BDF193-0967-40A7-97F8-79A0D7D17C24}">
      <dsp:nvSpPr>
        <dsp:cNvPr id="0" name=""/>
        <dsp:cNvSpPr/>
      </dsp:nvSpPr>
      <dsp:spPr>
        <a:xfrm>
          <a:off x="2133599" y="1523999"/>
          <a:ext cx="1828800" cy="1015999"/>
        </a:xfrm>
        <a:prstGeom prst="roundRect">
          <a:avLst/>
        </a:prstGeom>
        <a:gradFill rotWithShape="0">
          <a:gsLst>
            <a:gs pos="0">
              <a:schemeClr val="accent5">
                <a:tint val="40000"/>
                <a:hueOff val="0"/>
                <a:satOff val="0"/>
                <a:lumOff val="0"/>
                <a:alphaOff val="0"/>
                <a:tint val="50000"/>
                <a:satMod val="300000"/>
              </a:schemeClr>
            </a:gs>
            <a:gs pos="35000">
              <a:schemeClr val="accent5">
                <a:tint val="40000"/>
                <a:hueOff val="0"/>
                <a:satOff val="0"/>
                <a:lumOff val="0"/>
                <a:alphaOff val="0"/>
                <a:tint val="37000"/>
                <a:satMod val="300000"/>
              </a:schemeClr>
            </a:gs>
            <a:gs pos="100000">
              <a:schemeClr val="accent5">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152400" tIns="152400" rIns="152400" bIns="152400" numCol="1" spcCol="1270" anchor="ctr" anchorCtr="0">
          <a:noAutofit/>
          <a:scene3d>
            <a:camera prst="orthographicFront"/>
            <a:lightRig rig="flat" dir="tl"/>
          </a:scene3d>
          <a:sp3d contourW="19050" prstMaterial="clear">
            <a:bevelT w="50800" h="50800"/>
            <a:contourClr>
              <a:schemeClr val="accent5">
                <a:tint val="70000"/>
                <a:satMod val="180000"/>
                <a:alpha val="70000"/>
              </a:schemeClr>
            </a:contourClr>
          </a:sp3d>
        </a:bodyPr>
        <a:lstStyle/>
        <a:p>
          <a:pPr lvl="0" algn="ctr" defTabSz="1778000">
            <a:lnSpc>
              <a:spcPct val="90000"/>
            </a:lnSpc>
            <a:spcBef>
              <a:spcPct val="0"/>
            </a:spcBef>
            <a:spcAft>
              <a:spcPct val="35000"/>
            </a:spcAft>
          </a:pPr>
          <a:r>
            <a:rPr lang="es-ES" sz="4000" b="1" kern="1200"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lgerian" pitchFamily="82" charset="0"/>
            </a:rPr>
            <a:t>FODA</a:t>
          </a:r>
          <a:endParaRPr lang="es-ES" sz="4000" b="1" kern="1200"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lgerian" pitchFamily="82" charset="0"/>
          </a:endParaRPr>
        </a:p>
      </dsp:txBody>
      <dsp:txXfrm>
        <a:off x="2133599" y="1523999"/>
        <a:ext cx="1828800" cy="101599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chemeClr val="accent6">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428642"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kern="1200" dirty="0" smtClean="0"/>
            <a:t>Valor de desecho</a:t>
          </a:r>
          <a:endParaRPr lang="es-ES" sz="5200" kern="1200" dirty="0"/>
        </a:p>
      </dsp:txBody>
      <dsp:txXfrm>
        <a:off x="428642" y="0"/>
        <a:ext cx="5900753" cy="1143000"/>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chemeClr val="accent6">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428642"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kern="1200" dirty="0" smtClean="0"/>
            <a:t>Valor de desecho</a:t>
          </a:r>
          <a:endParaRPr lang="es-ES" sz="5200" kern="1200" dirty="0"/>
        </a:p>
      </dsp:txBody>
      <dsp:txXfrm>
        <a:off x="428642" y="0"/>
        <a:ext cx="5900753" cy="11430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chemeClr val="accent6">
            <a:lumMod val="7500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428642"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s-ES" sz="4500" kern="1200" dirty="0" smtClean="0"/>
            <a:t>FINANCIAMIENTO</a:t>
          </a:r>
          <a:endParaRPr lang="es-ES" sz="4500" kern="1200" dirty="0"/>
        </a:p>
      </dsp:txBody>
      <dsp:txXfrm>
        <a:off x="428642" y="0"/>
        <a:ext cx="5900753" cy="1143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571479" cy="571479"/>
        </a:xfrm>
        <a:prstGeom prst="pie">
          <a:avLst>
            <a:gd name="adj1" fmla="val 5400000"/>
            <a:gd name="adj2" fmla="val 16200000"/>
          </a:avLst>
        </a:prstGeom>
        <a:solidFill>
          <a:schemeClr val="accent4">
            <a:alpha val="90000"/>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183698" y="0"/>
          <a:ext cx="4214853" cy="571479"/>
        </a:xfrm>
        <a:prstGeom prst="rect">
          <a:avLst/>
        </a:prstGeom>
        <a:solidFill>
          <a:schemeClr val="lt1">
            <a:alpha val="9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s-ES" sz="2600" kern="1200" dirty="0" smtClean="0"/>
            <a:t>INVERSIÓN</a:t>
          </a:r>
          <a:endParaRPr lang="es-ES" sz="2600" kern="1200" dirty="0"/>
        </a:p>
      </dsp:txBody>
      <dsp:txXfrm>
        <a:off x="183698" y="0"/>
        <a:ext cx="4214853" cy="571479"/>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928694" cy="928694"/>
        </a:xfrm>
        <a:prstGeom prst="pie">
          <a:avLst>
            <a:gd name="adj1" fmla="val 5400000"/>
            <a:gd name="adj2" fmla="val 16200000"/>
          </a:avLst>
        </a:prstGeom>
        <a:solidFill>
          <a:srgbClr val="FFFF99">
            <a:alpha val="90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345875" y="0"/>
          <a:ext cx="4893503" cy="928694"/>
        </a:xfrm>
        <a:prstGeom prst="rect">
          <a:avLst/>
        </a:prstGeom>
        <a:solidFill>
          <a:schemeClr val="accent6">
            <a:lumMod val="20000"/>
            <a:lumOff val="8000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60020" tIns="160020" rIns="160020" bIns="160020" numCol="1" spcCol="1270" anchor="ctr" anchorCtr="0">
          <a:noAutofit/>
        </a:bodyPr>
        <a:lstStyle/>
        <a:p>
          <a:pPr lvl="0" algn="ctr" defTabSz="1866900" rtl="0">
            <a:lnSpc>
              <a:spcPct val="90000"/>
            </a:lnSpc>
            <a:spcBef>
              <a:spcPct val="0"/>
            </a:spcBef>
            <a:spcAft>
              <a:spcPct val="35000"/>
            </a:spcAft>
          </a:pPr>
          <a:r>
            <a:rPr lang="es-ES" sz="4200" kern="1200" dirty="0" smtClean="0"/>
            <a:t>TASA DE DESCUENTO</a:t>
          </a:r>
          <a:endParaRPr lang="es-ES" sz="4200" kern="1200" dirty="0"/>
        </a:p>
      </dsp:txBody>
      <dsp:txXfrm>
        <a:off x="345875" y="0"/>
        <a:ext cx="4893503" cy="928694"/>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928694" cy="928694"/>
        </a:xfrm>
        <a:prstGeom prst="pie">
          <a:avLst>
            <a:gd name="adj1" fmla="val 5400000"/>
            <a:gd name="adj2" fmla="val 16200000"/>
          </a:avLst>
        </a:prstGeom>
        <a:solidFill>
          <a:srgbClr val="FFFF99">
            <a:alpha val="90000"/>
          </a:srgb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345875" y="0"/>
          <a:ext cx="4893503" cy="928694"/>
        </a:xfrm>
        <a:prstGeom prst="rect">
          <a:avLst/>
        </a:prstGeom>
        <a:solidFill>
          <a:schemeClr val="accent6">
            <a:lumMod val="20000"/>
            <a:lumOff val="8000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S" sz="4300" b="1" i="0" u="none" strike="noStrike" kern="1200" dirty="0" smtClean="0">
              <a:solidFill>
                <a:srgbClr val="000000"/>
              </a:solidFill>
              <a:latin typeface="Arial"/>
            </a:rPr>
            <a:t>CAPM</a:t>
          </a:r>
          <a:endParaRPr lang="es-ES" sz="4300" kern="1200" dirty="0"/>
        </a:p>
      </dsp:txBody>
      <dsp:txXfrm>
        <a:off x="345875" y="0"/>
        <a:ext cx="4893503" cy="928694"/>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928694" cy="928694"/>
        </a:xfrm>
        <a:prstGeom prst="pie">
          <a:avLst>
            <a:gd name="adj1" fmla="val 5400000"/>
            <a:gd name="adj2" fmla="val 1620000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345875" y="0"/>
          <a:ext cx="4893503" cy="928694"/>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C" sz="4400" kern="1200" dirty="0" err="1" smtClean="0"/>
            <a:t>Payback</a:t>
          </a:r>
          <a:endParaRPr lang="es-ES" sz="4400" kern="1200" dirty="0"/>
        </a:p>
      </dsp:txBody>
      <dsp:txXfrm>
        <a:off x="345875" y="0"/>
        <a:ext cx="4893503" cy="928694"/>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C696F9-7B1C-42C0-8964-7887BFEDAB2C}">
      <dsp:nvSpPr>
        <dsp:cNvPr id="0" name=""/>
        <dsp:cNvSpPr/>
      </dsp:nvSpPr>
      <dsp:spPr>
        <a:xfrm>
          <a:off x="2616" y="0"/>
          <a:ext cx="5352617" cy="92869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s-EC" sz="4400" kern="1200" dirty="0" smtClean="0"/>
            <a:t>Sensibilidad</a:t>
          </a:r>
          <a:endParaRPr lang="es-ES" sz="4400" kern="1200" dirty="0"/>
        </a:p>
      </dsp:txBody>
      <dsp:txXfrm>
        <a:off x="2616" y="0"/>
        <a:ext cx="5352617" cy="9286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1BE0C2-03C7-412E-A807-BFCF1935A756}">
      <dsp:nvSpPr>
        <dsp:cNvPr id="0" name=""/>
        <dsp:cNvSpPr/>
      </dsp:nvSpPr>
      <dsp:spPr>
        <a:xfrm>
          <a:off x="2243679" y="222089"/>
          <a:ext cx="1130031" cy="1130031"/>
        </a:xfrm>
        <a:prstGeom prst="rect">
          <a:avLst/>
        </a:prstGeom>
        <a:blipFill rotWithShape="0">
          <a:blip xmlns:r="http://schemas.openxmlformats.org/officeDocument/2006/relationships" r:embed="rId1"/>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kern="1200" dirty="0" smtClean="0"/>
            <a:t>M.T</a:t>
          </a:r>
          <a:endParaRPr lang="es-ES" sz="1000" kern="1200" dirty="0"/>
        </a:p>
      </dsp:txBody>
      <dsp:txXfrm>
        <a:off x="2243679" y="222089"/>
        <a:ext cx="1130031" cy="1130031"/>
      </dsp:txXfrm>
    </dsp:sp>
    <dsp:sp modelId="{04F71658-69E8-4DE8-82CC-5D429826F9DA}">
      <dsp:nvSpPr>
        <dsp:cNvPr id="0" name=""/>
        <dsp:cNvSpPr/>
      </dsp:nvSpPr>
      <dsp:spPr>
        <a:xfrm>
          <a:off x="520192" y="-851"/>
          <a:ext cx="2674390" cy="2674390"/>
        </a:xfrm>
        <a:prstGeom prst="circularArrow">
          <a:avLst>
            <a:gd name="adj1" fmla="val 8239"/>
            <a:gd name="adj2" fmla="val 575353"/>
            <a:gd name="adj3" fmla="val 2967351"/>
            <a:gd name="adj4" fmla="val 49380"/>
            <a:gd name="adj5" fmla="val 9613"/>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AA95608-95B0-4065-8FA7-BE45F87899D3}">
      <dsp:nvSpPr>
        <dsp:cNvPr id="0" name=""/>
        <dsp:cNvSpPr/>
      </dsp:nvSpPr>
      <dsp:spPr>
        <a:xfrm>
          <a:off x="1292372" y="1869803"/>
          <a:ext cx="1130031" cy="1130031"/>
        </a:xfrm>
        <a:prstGeom prst="rect">
          <a:avLst/>
        </a:prstGeom>
        <a:blipFill rotWithShape="0">
          <a:blip xmlns:r="http://schemas.openxmlformats.org/officeDocument/2006/relationships" r:embed="rId2"/>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Carpigiani</a:t>
          </a:r>
          <a:endParaRPr lang="es-ES" sz="800" kern="1200" dirty="0"/>
        </a:p>
      </dsp:txBody>
      <dsp:txXfrm>
        <a:off x="1292372" y="1869803"/>
        <a:ext cx="1130031" cy="1130031"/>
      </dsp:txXfrm>
    </dsp:sp>
    <dsp:sp modelId="{C1005632-9505-49E4-A420-B182E22AC0CE}">
      <dsp:nvSpPr>
        <dsp:cNvPr id="0" name=""/>
        <dsp:cNvSpPr/>
      </dsp:nvSpPr>
      <dsp:spPr>
        <a:xfrm>
          <a:off x="403072" y="-61844"/>
          <a:ext cx="2674390" cy="2674390"/>
        </a:xfrm>
        <a:prstGeom prst="circularArrow">
          <a:avLst>
            <a:gd name="adj1" fmla="val 8239"/>
            <a:gd name="adj2" fmla="val 575353"/>
            <a:gd name="adj3" fmla="val 10008567"/>
            <a:gd name="adj4" fmla="val 6843788"/>
            <a:gd name="adj5" fmla="val 9613"/>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BC9A944-9EC2-43CE-9C37-323AB9708E7F}">
      <dsp:nvSpPr>
        <dsp:cNvPr id="0" name=""/>
        <dsp:cNvSpPr/>
      </dsp:nvSpPr>
      <dsp:spPr>
        <a:xfrm>
          <a:off x="214313" y="214318"/>
          <a:ext cx="1130031" cy="1130031"/>
        </a:xfrm>
        <a:prstGeom prst="rect">
          <a:avLst/>
        </a:prstGeom>
        <a:blipFill rotWithShape="0">
          <a:blip xmlns:r="http://schemas.openxmlformats.org/officeDocument/2006/relationships" r:embed="rId3"/>
          <a:stretch>
            <a:fillRect/>
          </a:stretch>
        </a:blip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t>Nestle</a:t>
          </a:r>
          <a:endParaRPr lang="es-ES" sz="800" kern="1200" dirty="0"/>
        </a:p>
      </dsp:txBody>
      <dsp:txXfrm>
        <a:off x="214313" y="214318"/>
        <a:ext cx="1130031" cy="1130031"/>
      </dsp:txXfrm>
    </dsp:sp>
    <dsp:sp modelId="{E15B4AFA-C6E2-4E94-B44D-C447CC3D64B0}">
      <dsp:nvSpPr>
        <dsp:cNvPr id="0" name=""/>
        <dsp:cNvSpPr/>
      </dsp:nvSpPr>
      <dsp:spPr>
        <a:xfrm>
          <a:off x="357199" y="71448"/>
          <a:ext cx="2674390" cy="2674390"/>
        </a:xfrm>
        <a:prstGeom prst="circularArrow">
          <a:avLst>
            <a:gd name="adj1" fmla="val 8239"/>
            <a:gd name="adj2" fmla="val 575353"/>
            <a:gd name="adj3" fmla="val 17351521"/>
            <a:gd name="adj4" fmla="val 15017455"/>
            <a:gd name="adj5" fmla="val 9613"/>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b="1" kern="1200" dirty="0" smtClean="0"/>
            <a:t>Inversión Inicial</a:t>
          </a:r>
          <a:endParaRPr lang="es-ES" sz="5200" kern="1200" dirty="0"/>
        </a:p>
      </dsp:txBody>
      <dsp:txXfrm>
        <a:off x="571500" y="0"/>
        <a:ext cx="5900753" cy="114300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b="1" kern="1200" dirty="0" smtClean="0"/>
            <a:t>Costos Variables</a:t>
          </a:r>
          <a:endParaRPr lang="es-ES" sz="5200" kern="1200" dirty="0"/>
        </a:p>
      </dsp:txBody>
      <dsp:txXfrm>
        <a:off x="571500" y="0"/>
        <a:ext cx="5900753" cy="11430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011222" cy="1011222"/>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05611" y="0"/>
          <a:ext cx="5780933" cy="1011222"/>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s-EC" sz="4600" b="1" kern="1200" dirty="0" smtClean="0"/>
            <a:t>Costos Fijos</a:t>
          </a:r>
          <a:endParaRPr lang="es-ES" sz="4600" kern="1200" dirty="0"/>
        </a:p>
      </dsp:txBody>
      <dsp:txXfrm>
        <a:off x="505611" y="0"/>
        <a:ext cx="5780933" cy="1011222"/>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b="1" kern="1200" dirty="0" smtClean="0"/>
            <a:t>INGRESO</a:t>
          </a:r>
          <a:endParaRPr lang="es-ES" sz="5200" kern="1200" dirty="0"/>
        </a:p>
      </dsp:txBody>
      <dsp:txXfrm>
        <a:off x="571500" y="0"/>
        <a:ext cx="5900753" cy="11430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s-ES" sz="4300" kern="1200" dirty="0" smtClean="0"/>
            <a:t>Total de Ingreso por A</a:t>
          </a:r>
          <a:r>
            <a:rPr lang="es-EC" sz="4300" b="0" i="0" kern="1200" dirty="0" smtClean="0">
              <a:solidFill>
                <a:schemeClr val="tx1"/>
              </a:solidFill>
            </a:rPr>
            <a:t>ñ</a:t>
          </a:r>
          <a:r>
            <a:rPr lang="es-ES" sz="4300" kern="1200" dirty="0" smtClean="0"/>
            <a:t>o</a:t>
          </a:r>
          <a:endParaRPr lang="es-ES" sz="4300" kern="1200" dirty="0"/>
        </a:p>
      </dsp:txBody>
      <dsp:txXfrm>
        <a:off x="571500" y="0"/>
        <a:ext cx="5900753" cy="11430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b="1" kern="1200" dirty="0" smtClean="0"/>
            <a:t>Capital de trabajo</a:t>
          </a:r>
          <a:endParaRPr lang="es-ES" sz="5200" kern="1200" dirty="0"/>
        </a:p>
      </dsp:txBody>
      <dsp:txXfrm>
        <a:off x="571500" y="0"/>
        <a:ext cx="5900753" cy="114300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FB0895-078B-4606-8F44-670AE36F7B37}">
      <dsp:nvSpPr>
        <dsp:cNvPr id="0" name=""/>
        <dsp:cNvSpPr/>
      </dsp:nvSpPr>
      <dsp:spPr>
        <a:xfrm>
          <a:off x="0" y="0"/>
          <a:ext cx="1143000" cy="1143000"/>
        </a:xfrm>
        <a:prstGeom prst="pie">
          <a:avLst>
            <a:gd name="adj1" fmla="val 5400000"/>
            <a:gd name="adj2" fmla="val 16200000"/>
          </a:avLst>
        </a:prstGeom>
        <a:solidFill>
          <a:srgbClr val="FFFF99"/>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4F40DEF-FF94-478A-9473-210652E96FFF}">
      <dsp:nvSpPr>
        <dsp:cNvPr id="0" name=""/>
        <dsp:cNvSpPr/>
      </dsp:nvSpPr>
      <dsp:spPr>
        <a:xfrm>
          <a:off x="571500" y="0"/>
          <a:ext cx="5900753" cy="1143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98120" tIns="198120" rIns="198120" bIns="198120" numCol="1" spcCol="1270" anchor="ctr" anchorCtr="0">
          <a:noAutofit/>
        </a:bodyPr>
        <a:lstStyle/>
        <a:p>
          <a:pPr lvl="0" algn="ctr" defTabSz="2311400" rtl="0">
            <a:lnSpc>
              <a:spcPct val="90000"/>
            </a:lnSpc>
            <a:spcBef>
              <a:spcPct val="0"/>
            </a:spcBef>
            <a:spcAft>
              <a:spcPct val="35000"/>
            </a:spcAft>
          </a:pPr>
          <a:r>
            <a:rPr lang="es-EC" sz="5200" b="1" kern="1200" dirty="0" smtClean="0"/>
            <a:t>Capital de trabajo</a:t>
          </a:r>
          <a:endParaRPr lang="es-ES" sz="5200" kern="1200" dirty="0"/>
        </a:p>
      </dsp:txBody>
      <dsp:txXfrm>
        <a:off x="571500" y="0"/>
        <a:ext cx="5900753" cy="1143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C1AB8E4-1E0D-493F-A74C-28A3ED3158C8}" type="datetimeFigureOut">
              <a:rPr lang="es-ES"/>
              <a:pPr>
                <a:defRPr/>
              </a:pPr>
              <a:t>04/05/2010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7504E18-F014-4F06-B2EB-903DA878AA22}"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72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A9514ABF-71EE-403F-8E2F-EA94552667C5}" type="slidenum">
              <a:rPr lang="es-ES" smtClean="0"/>
              <a:pPr>
                <a:defRPr/>
              </a:pPr>
              <a:t>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29A0F65-6822-4299-B895-5B1352E74D1B}" type="slidenum">
              <a:rPr lang="es-ES" smtClean="0"/>
              <a:pPr>
                <a:defRPr/>
              </a:pPr>
              <a:t>85</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8697E4D-CBB9-4EFE-93A8-DAB542F31C93}" type="slidenum">
              <a:rPr lang="es-ES" smtClean="0"/>
              <a:pPr>
                <a:defRPr/>
              </a:pPr>
              <a:t>86</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2242585-DB95-43D9-A3D3-9F4244691DEB}" type="datetime1">
              <a:rPr lang="es-ES"/>
              <a:pPr>
                <a:defRPr/>
              </a:pPr>
              <a:t>04/05/2010</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Wendy</a:t>
            </a:r>
          </a:p>
        </p:txBody>
      </p:sp>
      <p:sp>
        <p:nvSpPr>
          <p:cNvPr id="6" name="5 Marcador de número de diapositiva"/>
          <p:cNvSpPr>
            <a:spLocks noGrp="1"/>
          </p:cNvSpPr>
          <p:nvPr>
            <p:ph type="sldNum" sz="quarter" idx="12"/>
          </p:nvPr>
        </p:nvSpPr>
        <p:spPr/>
        <p:txBody>
          <a:bodyPr/>
          <a:lstStyle>
            <a:lvl1pPr>
              <a:defRPr/>
            </a:lvl1pPr>
          </a:lstStyle>
          <a:p>
            <a:pPr>
              <a:defRPr/>
            </a:pPr>
            <a:fld id="{B888FD8A-6AAE-4093-9878-74861955D576}"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017CA856-55BB-4914-A3AB-418B7EB0384C}" type="datetime1">
              <a:rPr lang="es-ES"/>
              <a:pPr>
                <a:defRPr/>
              </a:pPr>
              <a:t>04/05/2010</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Wendy</a:t>
            </a:r>
          </a:p>
        </p:txBody>
      </p:sp>
      <p:sp>
        <p:nvSpPr>
          <p:cNvPr id="6" name="5 Marcador de número de diapositiva"/>
          <p:cNvSpPr>
            <a:spLocks noGrp="1"/>
          </p:cNvSpPr>
          <p:nvPr>
            <p:ph type="sldNum" sz="quarter" idx="12"/>
          </p:nvPr>
        </p:nvSpPr>
        <p:spPr/>
        <p:txBody>
          <a:bodyPr/>
          <a:lstStyle>
            <a:lvl1pPr>
              <a:defRPr/>
            </a:lvl1pPr>
          </a:lstStyle>
          <a:p>
            <a:pPr>
              <a:defRPr/>
            </a:pPr>
            <a:fld id="{9530EC58-AC07-4A32-90E0-9F04FC44A043}"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89D1E8E4-FB59-403A-B33A-9B8A41FEDEC0}" type="datetime1">
              <a:rPr lang="es-ES"/>
              <a:pPr>
                <a:defRPr/>
              </a:pPr>
              <a:t>04/05/2010</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Wendy</a:t>
            </a:r>
          </a:p>
        </p:txBody>
      </p:sp>
      <p:sp>
        <p:nvSpPr>
          <p:cNvPr id="6" name="5 Marcador de número de diapositiva"/>
          <p:cNvSpPr>
            <a:spLocks noGrp="1"/>
          </p:cNvSpPr>
          <p:nvPr>
            <p:ph type="sldNum" sz="quarter" idx="12"/>
          </p:nvPr>
        </p:nvSpPr>
        <p:spPr/>
        <p:txBody>
          <a:bodyPr/>
          <a:lstStyle>
            <a:lvl1pPr>
              <a:defRPr/>
            </a:lvl1pPr>
          </a:lstStyle>
          <a:p>
            <a:pPr>
              <a:defRPr/>
            </a:pPr>
            <a:fld id="{2C138983-E64F-4307-A090-1D3109AC962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EF2008FE-1E74-4547-9251-53DD05D44318}" type="datetime1">
              <a:rPr lang="es-ES"/>
              <a:pPr>
                <a:defRPr/>
              </a:pPr>
              <a:t>04/05/2010</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Wendy</a:t>
            </a:r>
          </a:p>
        </p:txBody>
      </p:sp>
      <p:sp>
        <p:nvSpPr>
          <p:cNvPr id="6" name="5 Marcador de número de diapositiva"/>
          <p:cNvSpPr>
            <a:spLocks noGrp="1"/>
          </p:cNvSpPr>
          <p:nvPr>
            <p:ph type="sldNum" sz="quarter" idx="12"/>
          </p:nvPr>
        </p:nvSpPr>
        <p:spPr/>
        <p:txBody>
          <a:bodyPr/>
          <a:lstStyle>
            <a:lvl1pPr>
              <a:defRPr/>
            </a:lvl1pPr>
          </a:lstStyle>
          <a:p>
            <a:pPr>
              <a:defRPr/>
            </a:pPr>
            <a:fld id="{E4924BBC-F13F-4FAF-B8F2-0AD39ADEC298}"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DDD8280-09E7-4A25-88A7-7ACA18933E1B}" type="datetime1">
              <a:rPr lang="es-ES"/>
              <a:pPr>
                <a:defRPr/>
              </a:pPr>
              <a:t>04/05/2010</a:t>
            </a:fld>
            <a:endParaRPr lang="es-ES"/>
          </a:p>
        </p:txBody>
      </p:sp>
      <p:sp>
        <p:nvSpPr>
          <p:cNvPr id="5" name="4 Marcador de pie de página"/>
          <p:cNvSpPr>
            <a:spLocks noGrp="1"/>
          </p:cNvSpPr>
          <p:nvPr>
            <p:ph type="ftr" sz="quarter" idx="11"/>
          </p:nvPr>
        </p:nvSpPr>
        <p:spPr/>
        <p:txBody>
          <a:bodyPr/>
          <a:lstStyle>
            <a:lvl1pPr>
              <a:defRPr/>
            </a:lvl1pPr>
          </a:lstStyle>
          <a:p>
            <a:pPr>
              <a:defRPr/>
            </a:pPr>
            <a:r>
              <a:rPr lang="es-ES"/>
              <a:t>Wendy</a:t>
            </a:r>
          </a:p>
        </p:txBody>
      </p:sp>
      <p:sp>
        <p:nvSpPr>
          <p:cNvPr id="6" name="5 Marcador de número de diapositiva"/>
          <p:cNvSpPr>
            <a:spLocks noGrp="1"/>
          </p:cNvSpPr>
          <p:nvPr>
            <p:ph type="sldNum" sz="quarter" idx="12"/>
          </p:nvPr>
        </p:nvSpPr>
        <p:spPr/>
        <p:txBody>
          <a:bodyPr/>
          <a:lstStyle>
            <a:lvl1pPr>
              <a:defRPr/>
            </a:lvl1pPr>
          </a:lstStyle>
          <a:p>
            <a:pPr>
              <a:defRPr/>
            </a:pPr>
            <a:fld id="{A290AB4B-4AE0-4290-B8AA-3ADBCEE8469B}"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5819D965-8CFC-4734-933D-26ED9B4832FB}" type="datetime1">
              <a:rPr lang="es-ES"/>
              <a:pPr>
                <a:defRPr/>
              </a:pPr>
              <a:t>04/05/2010</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Wendy</a:t>
            </a:r>
          </a:p>
        </p:txBody>
      </p:sp>
      <p:sp>
        <p:nvSpPr>
          <p:cNvPr id="7" name="5 Marcador de número de diapositiva"/>
          <p:cNvSpPr>
            <a:spLocks noGrp="1"/>
          </p:cNvSpPr>
          <p:nvPr>
            <p:ph type="sldNum" sz="quarter" idx="12"/>
          </p:nvPr>
        </p:nvSpPr>
        <p:spPr/>
        <p:txBody>
          <a:bodyPr/>
          <a:lstStyle>
            <a:lvl1pPr>
              <a:defRPr/>
            </a:lvl1pPr>
          </a:lstStyle>
          <a:p>
            <a:pPr>
              <a:defRPr/>
            </a:pPr>
            <a:fld id="{F3C0A538-FD18-4059-8822-FC45126F5C1B}"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6F6F5AE-ECAF-4828-A174-E61C4F70E571}" type="datetime1">
              <a:rPr lang="es-ES"/>
              <a:pPr>
                <a:defRPr/>
              </a:pPr>
              <a:t>04/05/2010</a:t>
            </a:fld>
            <a:endParaRPr lang="es-ES"/>
          </a:p>
        </p:txBody>
      </p:sp>
      <p:sp>
        <p:nvSpPr>
          <p:cNvPr id="8" name="4 Marcador de pie de página"/>
          <p:cNvSpPr>
            <a:spLocks noGrp="1"/>
          </p:cNvSpPr>
          <p:nvPr>
            <p:ph type="ftr" sz="quarter" idx="11"/>
          </p:nvPr>
        </p:nvSpPr>
        <p:spPr/>
        <p:txBody>
          <a:bodyPr/>
          <a:lstStyle>
            <a:lvl1pPr>
              <a:defRPr/>
            </a:lvl1pPr>
          </a:lstStyle>
          <a:p>
            <a:pPr>
              <a:defRPr/>
            </a:pPr>
            <a:r>
              <a:rPr lang="es-ES"/>
              <a:t>Wendy</a:t>
            </a:r>
          </a:p>
        </p:txBody>
      </p:sp>
      <p:sp>
        <p:nvSpPr>
          <p:cNvPr id="9" name="5 Marcador de número de diapositiva"/>
          <p:cNvSpPr>
            <a:spLocks noGrp="1"/>
          </p:cNvSpPr>
          <p:nvPr>
            <p:ph type="sldNum" sz="quarter" idx="12"/>
          </p:nvPr>
        </p:nvSpPr>
        <p:spPr/>
        <p:txBody>
          <a:bodyPr/>
          <a:lstStyle>
            <a:lvl1pPr>
              <a:defRPr/>
            </a:lvl1pPr>
          </a:lstStyle>
          <a:p>
            <a:pPr>
              <a:defRPr/>
            </a:pPr>
            <a:fld id="{1E45EC26-3663-4F8A-856A-E6A0105A6F1F}"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3061E0D-5C13-4892-B3F4-12A6CB354CBD}" type="datetime1">
              <a:rPr lang="es-ES"/>
              <a:pPr>
                <a:defRPr/>
              </a:pPr>
              <a:t>04/05/2010</a:t>
            </a:fld>
            <a:endParaRPr lang="es-ES"/>
          </a:p>
        </p:txBody>
      </p:sp>
      <p:sp>
        <p:nvSpPr>
          <p:cNvPr id="4" name="4 Marcador de pie de página"/>
          <p:cNvSpPr>
            <a:spLocks noGrp="1"/>
          </p:cNvSpPr>
          <p:nvPr>
            <p:ph type="ftr" sz="quarter" idx="11"/>
          </p:nvPr>
        </p:nvSpPr>
        <p:spPr/>
        <p:txBody>
          <a:bodyPr/>
          <a:lstStyle>
            <a:lvl1pPr>
              <a:defRPr/>
            </a:lvl1pPr>
          </a:lstStyle>
          <a:p>
            <a:pPr>
              <a:defRPr/>
            </a:pPr>
            <a:r>
              <a:rPr lang="es-ES"/>
              <a:t>Wendy</a:t>
            </a:r>
          </a:p>
        </p:txBody>
      </p:sp>
      <p:sp>
        <p:nvSpPr>
          <p:cNvPr id="5" name="5 Marcador de número de diapositiva"/>
          <p:cNvSpPr>
            <a:spLocks noGrp="1"/>
          </p:cNvSpPr>
          <p:nvPr>
            <p:ph type="sldNum" sz="quarter" idx="12"/>
          </p:nvPr>
        </p:nvSpPr>
        <p:spPr/>
        <p:txBody>
          <a:bodyPr/>
          <a:lstStyle>
            <a:lvl1pPr>
              <a:defRPr/>
            </a:lvl1pPr>
          </a:lstStyle>
          <a:p>
            <a:pPr>
              <a:defRPr/>
            </a:pPr>
            <a:fld id="{57096870-93CC-4ED2-8BFF-6D0519575711}"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8FAA7616-46C6-4B88-8EC5-F0AA6EB90DE5}" type="datetime1">
              <a:rPr lang="es-ES"/>
              <a:pPr>
                <a:defRPr/>
              </a:pPr>
              <a:t>04/05/2010</a:t>
            </a:fld>
            <a:endParaRPr lang="es-ES"/>
          </a:p>
        </p:txBody>
      </p:sp>
      <p:sp>
        <p:nvSpPr>
          <p:cNvPr id="3" name="4 Marcador de pie de página"/>
          <p:cNvSpPr>
            <a:spLocks noGrp="1"/>
          </p:cNvSpPr>
          <p:nvPr>
            <p:ph type="ftr" sz="quarter" idx="11"/>
          </p:nvPr>
        </p:nvSpPr>
        <p:spPr/>
        <p:txBody>
          <a:bodyPr/>
          <a:lstStyle>
            <a:lvl1pPr>
              <a:defRPr/>
            </a:lvl1pPr>
          </a:lstStyle>
          <a:p>
            <a:pPr>
              <a:defRPr/>
            </a:pPr>
            <a:r>
              <a:rPr lang="es-ES"/>
              <a:t>Wendy</a:t>
            </a:r>
          </a:p>
        </p:txBody>
      </p:sp>
      <p:sp>
        <p:nvSpPr>
          <p:cNvPr id="4" name="5 Marcador de número de diapositiva"/>
          <p:cNvSpPr>
            <a:spLocks noGrp="1"/>
          </p:cNvSpPr>
          <p:nvPr>
            <p:ph type="sldNum" sz="quarter" idx="12"/>
          </p:nvPr>
        </p:nvSpPr>
        <p:spPr/>
        <p:txBody>
          <a:bodyPr/>
          <a:lstStyle>
            <a:lvl1pPr>
              <a:defRPr/>
            </a:lvl1pPr>
          </a:lstStyle>
          <a:p>
            <a:pPr>
              <a:defRPr/>
            </a:pPr>
            <a:fld id="{52E33382-E031-4DE3-BD3D-EA11E8193FB4}"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BF40EE5-525C-4471-8E33-E7A339261127}" type="datetime1">
              <a:rPr lang="es-ES"/>
              <a:pPr>
                <a:defRPr/>
              </a:pPr>
              <a:t>04/05/2010</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Wendy</a:t>
            </a:r>
          </a:p>
        </p:txBody>
      </p:sp>
      <p:sp>
        <p:nvSpPr>
          <p:cNvPr id="7" name="5 Marcador de número de diapositiva"/>
          <p:cNvSpPr>
            <a:spLocks noGrp="1"/>
          </p:cNvSpPr>
          <p:nvPr>
            <p:ph type="sldNum" sz="quarter" idx="12"/>
          </p:nvPr>
        </p:nvSpPr>
        <p:spPr/>
        <p:txBody>
          <a:bodyPr/>
          <a:lstStyle>
            <a:lvl1pPr>
              <a:defRPr/>
            </a:lvl1pPr>
          </a:lstStyle>
          <a:p>
            <a:pPr>
              <a:defRPr/>
            </a:pPr>
            <a:fld id="{44659FF6-59AB-47B3-864E-94C939F18C7A}"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224852B-5194-449C-95A8-9F95BB651A25}" type="datetime1">
              <a:rPr lang="es-ES"/>
              <a:pPr>
                <a:defRPr/>
              </a:pPr>
              <a:t>04/05/2010</a:t>
            </a:fld>
            <a:endParaRPr lang="es-ES"/>
          </a:p>
        </p:txBody>
      </p:sp>
      <p:sp>
        <p:nvSpPr>
          <p:cNvPr id="6" name="4 Marcador de pie de página"/>
          <p:cNvSpPr>
            <a:spLocks noGrp="1"/>
          </p:cNvSpPr>
          <p:nvPr>
            <p:ph type="ftr" sz="quarter" idx="11"/>
          </p:nvPr>
        </p:nvSpPr>
        <p:spPr/>
        <p:txBody>
          <a:bodyPr/>
          <a:lstStyle>
            <a:lvl1pPr>
              <a:defRPr/>
            </a:lvl1pPr>
          </a:lstStyle>
          <a:p>
            <a:pPr>
              <a:defRPr/>
            </a:pPr>
            <a:r>
              <a:rPr lang="es-ES"/>
              <a:t>Wendy</a:t>
            </a:r>
          </a:p>
        </p:txBody>
      </p:sp>
      <p:sp>
        <p:nvSpPr>
          <p:cNvPr id="7" name="5 Marcador de número de diapositiva"/>
          <p:cNvSpPr>
            <a:spLocks noGrp="1"/>
          </p:cNvSpPr>
          <p:nvPr>
            <p:ph type="sldNum" sz="quarter" idx="12"/>
          </p:nvPr>
        </p:nvSpPr>
        <p:spPr/>
        <p:txBody>
          <a:bodyPr/>
          <a:lstStyle>
            <a:lvl1pPr>
              <a:defRPr/>
            </a:lvl1pPr>
          </a:lstStyle>
          <a:p>
            <a:pPr>
              <a:defRPr/>
            </a:pPr>
            <a:fld id="{289769E9-C95D-41CD-A693-FCDD71D5A5E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70000">
              <a:schemeClr val="bg1"/>
            </a:gs>
            <a:gs pos="100000">
              <a:srgbClr val="D1C39F"/>
            </a:gs>
            <a:gs pos="100000">
              <a:srgbClr val="D1C39F"/>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2B0B1B1-E049-418A-B265-9B00A26DE14B}" type="datetime1">
              <a:rPr lang="es-ES"/>
              <a:pPr>
                <a:defRPr/>
              </a:pPr>
              <a:t>04/05/2010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s-ES"/>
              <a:t>Wendy</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67605DC-EBA5-418B-9DCA-45C6C96BA52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gif"/></Relationships>
</file>

<file path=ppt/slides/_rels/slide3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1.png"/><Relationship Id="rId7" Type="http://schemas.openxmlformats.org/officeDocument/2006/relationships/diagramColors" Target="../diagrams/colors2.xml"/><Relationship Id="rId2" Type="http://schemas.openxmlformats.org/officeDocument/2006/relationships/image" Target="../media/image50.gif"/><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55.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3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61.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8.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image" Target="../media/image68.emf"/><Relationship Id="rId1" Type="http://schemas.openxmlformats.org/officeDocument/2006/relationships/slideLayout" Target="../slideLayouts/slideLayout1.xml"/><Relationship Id="rId5" Type="http://schemas.openxmlformats.org/officeDocument/2006/relationships/image" Target="../media/image71.emf"/><Relationship Id="rId4" Type="http://schemas.openxmlformats.org/officeDocument/2006/relationships/image" Target="../media/image70.emf"/></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6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5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jpeg"/></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8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87.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a:t>
            </a:r>
            <a:endParaRPr lang="es-ES" dirty="0"/>
          </a:p>
        </p:txBody>
      </p:sp>
      <p:sp>
        <p:nvSpPr>
          <p:cNvPr id="2051" name="3 Rectángulo"/>
          <p:cNvSpPr>
            <a:spLocks noChangeArrowheads="1"/>
          </p:cNvSpPr>
          <p:nvPr/>
        </p:nvSpPr>
        <p:spPr bwMode="auto">
          <a:xfrm>
            <a:off x="2143125" y="500063"/>
            <a:ext cx="4572000" cy="538162"/>
          </a:xfrm>
          <a:prstGeom prst="rect">
            <a:avLst/>
          </a:prstGeom>
          <a:noFill/>
          <a:ln w="9525">
            <a:noFill/>
            <a:miter lim="800000"/>
            <a:headEnd/>
            <a:tailEnd/>
          </a:ln>
        </p:spPr>
        <p:txBody>
          <a:bodyPr>
            <a:spAutoFit/>
          </a:bodyPr>
          <a:lstStyle/>
          <a:p>
            <a:pPr algn="ctr"/>
            <a:r>
              <a:rPr lang="es-ES" sz="1100">
                <a:latin typeface="Calibri" pitchFamily="34" charset="0"/>
              </a:rPr>
              <a:t/>
            </a:r>
            <a:br>
              <a:rPr lang="es-ES" sz="1100">
                <a:latin typeface="Calibri" pitchFamily="34" charset="0"/>
              </a:rPr>
            </a:br>
            <a:endParaRPr lang="es-ES">
              <a:latin typeface="Calibri" pitchFamily="34" charset="0"/>
            </a:endParaRPr>
          </a:p>
        </p:txBody>
      </p:sp>
      <p:pic>
        <p:nvPicPr>
          <p:cNvPr id="2052" name="9 Imagen" descr="espol logo grande.gif"/>
          <p:cNvPicPr>
            <a:picLocks noChangeAspect="1"/>
          </p:cNvPicPr>
          <p:nvPr/>
        </p:nvPicPr>
        <p:blipFill>
          <a:blip r:embed="rId2" cstate="print"/>
          <a:srcRect/>
          <a:stretch>
            <a:fillRect/>
          </a:stretch>
        </p:blipFill>
        <p:spPr bwMode="auto">
          <a:xfrm>
            <a:off x="142875" y="142875"/>
            <a:ext cx="1428750" cy="1500188"/>
          </a:xfrm>
          <a:prstGeom prst="rect">
            <a:avLst/>
          </a:prstGeom>
          <a:noFill/>
          <a:ln w="9525">
            <a:noFill/>
            <a:miter lim="800000"/>
            <a:headEnd/>
            <a:tailEnd/>
          </a:ln>
        </p:spPr>
      </p:pic>
      <p:pic>
        <p:nvPicPr>
          <p:cNvPr id="11" name="10 Imagen" descr="LogoFen_Sello - copia.jpg"/>
          <p:cNvPicPr>
            <a:picLocks noChangeAspect="1"/>
          </p:cNvPicPr>
          <p:nvPr/>
        </p:nvPicPr>
        <p:blipFill>
          <a:blip r:embed="rId3" cstate="print"/>
          <a:stretch>
            <a:fillRect/>
          </a:stretch>
        </p:blipFill>
        <p:spPr>
          <a:xfrm>
            <a:off x="0" y="5143512"/>
            <a:ext cx="1571604" cy="1643074"/>
          </a:xfrm>
          <a:prstGeom prst="ellipse">
            <a:avLst/>
          </a:prstGeom>
          <a:ln w="9525">
            <a:solidFill>
              <a:srgbClr val="FFFF99"/>
            </a:solidFill>
          </a:ln>
          <a:effectLst>
            <a:softEdge rad="112500"/>
          </a:effectLst>
        </p:spPr>
      </p:pic>
      <p:sp>
        <p:nvSpPr>
          <p:cNvPr id="14" name="13 Rectángulo"/>
          <p:cNvSpPr/>
          <p:nvPr/>
        </p:nvSpPr>
        <p:spPr>
          <a:xfrm>
            <a:off x="1714448" y="928670"/>
            <a:ext cx="7429552" cy="2954655"/>
          </a:xfrm>
          <a:prstGeom prst="rect">
            <a:avLst/>
          </a:prstGeom>
          <a:effectLst/>
        </p:spPr>
        <p:txBody>
          <a:bodyPr>
            <a:spAutoFit/>
          </a:bodyPr>
          <a:lstStyle/>
          <a:p>
            <a:pPr algn="ctr">
              <a:defRPr/>
            </a:pPr>
            <a:r>
              <a:rPr lang="es-ES" sz="2800" b="1" dirty="0">
                <a:ln w="1905">
                  <a:solidFill>
                    <a:schemeClr val="accent6">
                      <a:lumMod val="60000"/>
                      <a:lumOff val="40000"/>
                    </a:schemeClr>
                  </a:solidFill>
                </a:ln>
                <a:solidFill>
                  <a:srgbClr val="000000"/>
                </a:solidFill>
                <a:latin typeface="Bookman Old Style" pitchFamily="18" charset="0"/>
              </a:rPr>
              <a:t>“PR</a:t>
            </a:r>
            <a:r>
              <a:rPr lang="es-EC" sz="2800" b="1" dirty="0">
                <a:ln w="1905">
                  <a:solidFill>
                    <a:schemeClr val="accent6">
                      <a:lumMod val="60000"/>
                      <a:lumOff val="40000"/>
                    </a:schemeClr>
                  </a:solidFill>
                </a:ln>
                <a:solidFill>
                  <a:srgbClr val="000000"/>
                </a:solidFill>
                <a:latin typeface="Bookman Old Style" pitchFamily="18" charset="0"/>
              </a:rPr>
              <a:t>OYECTO DE INVERSIÓN PARA LA IMPLEMENTACIÓN DE UNA EMPRESA PARA LA PRODUCCIÓN Y COMERCIALIZACIÓN DE FRUTAS CON ADEREZOS EN LA CIUDAD DE GUAYAQUIL”</a:t>
            </a:r>
            <a:endParaRPr lang="es-ES" sz="2800" b="1" dirty="0">
              <a:ln w="1905">
                <a:solidFill>
                  <a:schemeClr val="accent6">
                    <a:lumMod val="60000"/>
                    <a:lumOff val="40000"/>
                  </a:schemeClr>
                </a:solidFill>
              </a:ln>
              <a:solidFill>
                <a:srgbClr val="000000"/>
              </a:solidFill>
              <a:latin typeface="Bookman Old Style" pitchFamily="18" charset="0"/>
            </a:endParaRPr>
          </a:p>
          <a:p>
            <a:pPr algn="ctr">
              <a:defRPr/>
            </a:pPr>
            <a:endParaRPr lang="es-ES" b="1" dirty="0">
              <a:ln w="10541" cmpd="sng">
                <a:solidFill>
                  <a:schemeClr val="tx1">
                    <a:lumMod val="75000"/>
                    <a:lumOff val="25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055" name="Rectangle 3"/>
          <p:cNvSpPr>
            <a:spLocks noChangeArrowheads="1"/>
          </p:cNvSpPr>
          <p:nvPr/>
        </p:nvSpPr>
        <p:spPr bwMode="auto">
          <a:xfrm>
            <a:off x="5000625" y="4643438"/>
            <a:ext cx="3929063" cy="1077912"/>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algn="ctr"/>
            <a:r>
              <a:rPr lang="es-EC" sz="1400" b="1">
                <a:ea typeface="Times New Roman" pitchFamily="18" charset="0"/>
                <a:cs typeface="Arial" charset="0"/>
              </a:rPr>
              <a:t>Wendy Tatiana Ballesteros Mendoza</a:t>
            </a:r>
          </a:p>
          <a:p>
            <a:pPr algn="ctr"/>
            <a:endParaRPr lang="es-ES" sz="1100">
              <a:ea typeface="Times New Roman" pitchFamily="18" charset="0"/>
              <a:cs typeface="Arial" charset="0"/>
            </a:endParaRPr>
          </a:p>
          <a:p>
            <a:pPr algn="ctr" eaLnBrk="0" hangingPunct="0"/>
            <a:r>
              <a:rPr lang="es-EC" sz="1400" b="1">
                <a:ea typeface="Times New Roman" pitchFamily="18" charset="0"/>
                <a:cs typeface="Arial" charset="0"/>
              </a:rPr>
              <a:t>F</a:t>
            </a:r>
            <a:r>
              <a:rPr lang="es-EC" sz="1400" b="1">
                <a:latin typeface="Calibri" pitchFamily="34" charset="0"/>
                <a:ea typeface="Times New Roman" pitchFamily="18" charset="0"/>
                <a:cs typeface="Arial" charset="0"/>
              </a:rPr>
              <a:t>á</a:t>
            </a:r>
            <a:r>
              <a:rPr lang="es-EC" sz="1400" b="1">
                <a:ea typeface="Times New Roman" pitchFamily="18" charset="0"/>
                <a:cs typeface="Arial" charset="0"/>
              </a:rPr>
              <a:t>tima Elizabeth Miranda Cansing</a:t>
            </a:r>
          </a:p>
          <a:p>
            <a:pPr algn="ctr" eaLnBrk="0" hangingPunct="0"/>
            <a:endParaRPr lang="es-ES" sz="1100">
              <a:ea typeface="Times New Roman" pitchFamily="18" charset="0"/>
              <a:cs typeface="Arial" charset="0"/>
            </a:endParaRPr>
          </a:p>
          <a:p>
            <a:pPr algn="ctr" eaLnBrk="0" hangingPunct="0"/>
            <a:r>
              <a:rPr lang="es-EC" sz="1400" b="1">
                <a:ea typeface="Times New Roman" pitchFamily="18" charset="0"/>
                <a:cs typeface="Arial" charset="0"/>
              </a:rPr>
              <a:t>Maylin Katherine Vera Mora</a:t>
            </a:r>
            <a:endParaRPr lang="es-EC">
              <a:latin typeface="Calibri"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ESTUDIO  ORGANIZACIONAL</a:t>
            </a:r>
            <a:endParaRPr lang="es-ES" dirty="0"/>
          </a:p>
        </p:txBody>
      </p:sp>
      <p:grpSp>
        <p:nvGrpSpPr>
          <p:cNvPr id="11268" name="Group 2"/>
          <p:cNvGrpSpPr>
            <a:grpSpLocks/>
          </p:cNvGrpSpPr>
          <p:nvPr/>
        </p:nvGrpSpPr>
        <p:grpSpPr bwMode="auto">
          <a:xfrm>
            <a:off x="3429000" y="1143000"/>
            <a:ext cx="4710113" cy="4418013"/>
            <a:chOff x="3132" y="10030"/>
            <a:chExt cx="7049" cy="5363"/>
          </a:xfrm>
        </p:grpSpPr>
        <p:sp>
          <p:nvSpPr>
            <p:cNvPr id="105475" name="AutoShape 3"/>
            <p:cNvSpPr>
              <a:spLocks noChangeArrowheads="1"/>
            </p:cNvSpPr>
            <p:nvPr/>
          </p:nvSpPr>
          <p:spPr bwMode="auto">
            <a:xfrm>
              <a:off x="5218" y="10030"/>
              <a:ext cx="3024" cy="771"/>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FABF8F">
                  <a:alpha val="50000"/>
                </a:srgbClr>
              </a:outerShdw>
            </a:effectLst>
          </p:spPr>
          <p:txBody>
            <a:bodyPr/>
            <a:lstStyle/>
            <a:p>
              <a:pPr algn="ctr">
                <a:spcAft>
                  <a:spcPts val="1000"/>
                </a:spcAft>
                <a:defRPr/>
              </a:pPr>
              <a:r>
                <a:rPr lang="es-ES" sz="1400" dirty="0">
                  <a:solidFill>
                    <a:srgbClr val="0000FF"/>
                  </a:solidFill>
                  <a:latin typeface="Arial Black" pitchFamily="34" charset="0"/>
                </a:rPr>
                <a:t>MIX FRUIT S.A</a:t>
              </a:r>
              <a:r>
                <a:rPr lang="es-ES" sz="1200" dirty="0">
                  <a:solidFill>
                    <a:srgbClr val="0000FF"/>
                  </a:solidFill>
                  <a:latin typeface="Arial Black" pitchFamily="34" charset="0"/>
                </a:rPr>
                <a:t>.</a:t>
              </a:r>
              <a:endParaRPr lang="es-ES" dirty="0">
                <a:latin typeface="Arial" pitchFamily="34" charset="0"/>
              </a:endParaRPr>
            </a:p>
          </p:txBody>
        </p:sp>
        <p:sp>
          <p:nvSpPr>
            <p:cNvPr id="105476" name="AutoShape 4"/>
            <p:cNvSpPr>
              <a:spLocks noChangeArrowheads="1"/>
            </p:cNvSpPr>
            <p:nvPr/>
          </p:nvSpPr>
          <p:spPr bwMode="auto">
            <a:xfrm>
              <a:off x="5413" y="11495"/>
              <a:ext cx="2309" cy="796"/>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FFFF00"/>
              </a:solidFill>
              <a:round/>
              <a:headEnd/>
              <a:tailEnd/>
            </a:ln>
            <a:effectLst>
              <a:outerShdw dist="107763" dir="2700000" algn="ctr" rotWithShape="0">
                <a:srgbClr val="FABF8F">
                  <a:alpha val="50000"/>
                </a:srgbClr>
              </a:outerShdw>
            </a:effectLst>
          </p:spPr>
          <p:txBody>
            <a:bodyPr/>
            <a:lstStyle/>
            <a:p>
              <a:pPr algn="ctr">
                <a:spcAft>
                  <a:spcPts val="1000"/>
                </a:spcAft>
                <a:defRPr/>
              </a:pPr>
              <a:r>
                <a:rPr lang="es-ES" sz="1200" b="1">
                  <a:latin typeface="Arial" pitchFamily="34" charset="0"/>
                </a:rPr>
                <a:t>JUNTA DIRECTIVA</a:t>
              </a:r>
              <a:endParaRPr lang="es-ES">
                <a:latin typeface="Arial" pitchFamily="34" charset="0"/>
              </a:endParaRPr>
            </a:p>
          </p:txBody>
        </p:sp>
        <p:sp>
          <p:nvSpPr>
            <p:cNvPr id="105477" name="AutoShape 5"/>
            <p:cNvSpPr>
              <a:spLocks noChangeArrowheads="1"/>
            </p:cNvSpPr>
            <p:nvPr/>
          </p:nvSpPr>
          <p:spPr bwMode="auto">
            <a:xfrm>
              <a:off x="5636" y="12836"/>
              <a:ext cx="1803" cy="771"/>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FFFF00"/>
              </a:solidFill>
              <a:round/>
              <a:headEnd/>
              <a:tailEnd/>
            </a:ln>
            <a:effectLst>
              <a:outerShdw dist="107763" dir="2700000" algn="ctr" rotWithShape="0">
                <a:srgbClr val="FABF8F">
                  <a:alpha val="50000"/>
                </a:srgbClr>
              </a:outerShdw>
            </a:effectLst>
          </p:spPr>
          <p:txBody>
            <a:bodyPr/>
            <a:lstStyle/>
            <a:p>
              <a:pPr algn="ctr">
                <a:spcAft>
                  <a:spcPts val="1000"/>
                </a:spcAft>
                <a:defRPr/>
              </a:pPr>
              <a:r>
                <a:rPr lang="es-ES" sz="1200" b="1" dirty="0">
                  <a:latin typeface="Arial" pitchFamily="34" charset="0"/>
                </a:rPr>
                <a:t>GERENTE GENERAL </a:t>
              </a:r>
              <a:r>
                <a:rPr lang="es-ES" sz="1200" b="1" dirty="0">
                  <a:solidFill>
                    <a:srgbClr val="FF0000"/>
                  </a:solidFill>
                  <a:latin typeface="Arial" pitchFamily="34" charset="0"/>
                </a:rPr>
                <a:t>1</a:t>
              </a: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endParaRPr lang="es-ES" sz="1200" b="1" dirty="0">
                <a:latin typeface="Arial" pitchFamily="34" charset="0"/>
              </a:endParaRPr>
            </a:p>
            <a:p>
              <a:pPr algn="ctr">
                <a:spcAft>
                  <a:spcPts val="1000"/>
                </a:spcAft>
                <a:defRPr/>
              </a:pPr>
              <a:r>
                <a:rPr lang="es-ES" sz="1200" b="1" dirty="0">
                  <a:latin typeface="Arial" pitchFamily="34" charset="0"/>
                </a:rPr>
                <a:t> </a:t>
              </a:r>
              <a:endParaRPr lang="es-ES" dirty="0">
                <a:latin typeface="Arial" pitchFamily="34" charset="0"/>
              </a:endParaRPr>
            </a:p>
          </p:txBody>
        </p:sp>
        <p:sp>
          <p:nvSpPr>
            <p:cNvPr id="105478" name="AutoShape 6"/>
            <p:cNvSpPr>
              <a:spLocks noChangeArrowheads="1"/>
            </p:cNvSpPr>
            <p:nvPr/>
          </p:nvSpPr>
          <p:spPr bwMode="auto">
            <a:xfrm>
              <a:off x="3132" y="14549"/>
              <a:ext cx="2086" cy="84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FFFF00"/>
              </a:solidFill>
              <a:round/>
              <a:headEnd/>
              <a:tailEnd/>
            </a:ln>
            <a:effectLst>
              <a:outerShdw dist="107763" dir="2700000" algn="ctr" rotWithShape="0">
                <a:srgbClr val="FABF8F">
                  <a:alpha val="50000"/>
                </a:srgbClr>
              </a:outerShdw>
            </a:effectLst>
          </p:spPr>
          <p:txBody>
            <a:bodyPr/>
            <a:lstStyle/>
            <a:p>
              <a:pPr algn="ctr">
                <a:spcAft>
                  <a:spcPts val="1000"/>
                </a:spcAft>
                <a:defRPr/>
              </a:pPr>
              <a:r>
                <a:rPr lang="es-ES" sz="1200" b="1" dirty="0">
                  <a:latin typeface="Arial" pitchFamily="34" charset="0"/>
                </a:rPr>
                <a:t>ASISTENTE DE GERENCIA </a:t>
              </a:r>
              <a:r>
                <a:rPr lang="es-ES" sz="1200" b="1" dirty="0">
                  <a:solidFill>
                    <a:srgbClr val="FF0000"/>
                  </a:solidFill>
                  <a:latin typeface="Arial" pitchFamily="34" charset="0"/>
                </a:rPr>
                <a:t>1</a:t>
              </a:r>
              <a:endParaRPr lang="es-ES" dirty="0">
                <a:solidFill>
                  <a:srgbClr val="FF0000"/>
                </a:solidFill>
                <a:latin typeface="Arial" pitchFamily="34" charset="0"/>
              </a:endParaRPr>
            </a:p>
          </p:txBody>
        </p:sp>
        <p:sp>
          <p:nvSpPr>
            <p:cNvPr id="105479" name="AutoShape 7"/>
            <p:cNvSpPr>
              <a:spLocks noChangeArrowheads="1"/>
            </p:cNvSpPr>
            <p:nvPr/>
          </p:nvSpPr>
          <p:spPr bwMode="auto">
            <a:xfrm>
              <a:off x="5636" y="14549"/>
              <a:ext cx="2086" cy="84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FFFF00"/>
              </a:solidFill>
              <a:round/>
              <a:headEnd/>
              <a:tailEnd/>
            </a:ln>
            <a:effectLst>
              <a:outerShdw dist="107763" dir="2700000" algn="ctr" rotWithShape="0">
                <a:srgbClr val="FABF8F">
                  <a:alpha val="50000"/>
                </a:srgbClr>
              </a:outerShdw>
            </a:effectLst>
          </p:spPr>
          <p:txBody>
            <a:bodyPr/>
            <a:lstStyle/>
            <a:p>
              <a:pPr algn="ctr">
                <a:spcAft>
                  <a:spcPts val="1000"/>
                </a:spcAft>
                <a:defRPr/>
              </a:pPr>
              <a:r>
                <a:rPr lang="es-ES" sz="1200" b="1" dirty="0">
                  <a:latin typeface="Arial" pitchFamily="34" charset="0"/>
                </a:rPr>
                <a:t>CONTADOR </a:t>
              </a:r>
              <a:r>
                <a:rPr lang="es-ES" sz="1200" b="1" dirty="0">
                  <a:solidFill>
                    <a:srgbClr val="FF0000"/>
                  </a:solidFill>
                  <a:latin typeface="Arial" pitchFamily="34" charset="0"/>
                </a:rPr>
                <a:t>1</a:t>
              </a:r>
              <a:endParaRPr lang="es-ES" dirty="0">
                <a:solidFill>
                  <a:srgbClr val="FF0000"/>
                </a:solidFill>
                <a:latin typeface="Arial" pitchFamily="34" charset="0"/>
              </a:endParaRPr>
            </a:p>
          </p:txBody>
        </p:sp>
        <p:sp>
          <p:nvSpPr>
            <p:cNvPr id="105480" name="AutoShape 8"/>
            <p:cNvSpPr>
              <a:spLocks noChangeArrowheads="1"/>
            </p:cNvSpPr>
            <p:nvPr/>
          </p:nvSpPr>
          <p:spPr bwMode="auto">
            <a:xfrm>
              <a:off x="8095" y="14549"/>
              <a:ext cx="2086" cy="844"/>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FFFF00"/>
              </a:solidFill>
              <a:round/>
              <a:headEnd/>
              <a:tailEnd/>
            </a:ln>
            <a:effectLst>
              <a:outerShdw dist="107763" dir="2700000" algn="ctr" rotWithShape="0">
                <a:srgbClr val="FABF8F">
                  <a:alpha val="50000"/>
                </a:srgbClr>
              </a:outerShdw>
            </a:effectLst>
          </p:spPr>
          <p:txBody>
            <a:bodyPr/>
            <a:lstStyle/>
            <a:p>
              <a:pPr algn="ctr">
                <a:spcAft>
                  <a:spcPts val="1000"/>
                </a:spcAft>
                <a:defRPr/>
              </a:pPr>
              <a:r>
                <a:rPr lang="es-ES" sz="1200" b="1" dirty="0">
                  <a:latin typeface="Arial" pitchFamily="34" charset="0"/>
                </a:rPr>
                <a:t>EMPLEADOS VARIOS </a:t>
              </a:r>
              <a:r>
                <a:rPr lang="es-ES" sz="1200" b="1" dirty="0">
                  <a:solidFill>
                    <a:srgbClr val="FF0000"/>
                  </a:solidFill>
                  <a:latin typeface="Arial" pitchFamily="34" charset="0"/>
                </a:rPr>
                <a:t>5</a:t>
              </a:r>
            </a:p>
          </p:txBody>
        </p:sp>
        <p:cxnSp>
          <p:nvCxnSpPr>
            <p:cNvPr id="11279" name="AutoShape 9"/>
            <p:cNvCxnSpPr>
              <a:cxnSpLocks noChangeShapeType="1"/>
            </p:cNvCxnSpPr>
            <p:nvPr/>
          </p:nvCxnSpPr>
          <p:spPr bwMode="auto">
            <a:xfrm>
              <a:off x="6654" y="10800"/>
              <a:ext cx="0" cy="695"/>
            </a:xfrm>
            <a:prstGeom prst="straightConnector1">
              <a:avLst/>
            </a:prstGeom>
            <a:noFill/>
            <a:ln w="9525">
              <a:solidFill>
                <a:srgbClr val="000000"/>
              </a:solidFill>
              <a:round/>
              <a:headEnd/>
              <a:tailEnd/>
            </a:ln>
          </p:spPr>
        </p:cxnSp>
        <p:cxnSp>
          <p:nvCxnSpPr>
            <p:cNvPr id="11280" name="AutoShape 10"/>
            <p:cNvCxnSpPr>
              <a:cxnSpLocks noChangeShapeType="1"/>
            </p:cNvCxnSpPr>
            <p:nvPr/>
          </p:nvCxnSpPr>
          <p:spPr bwMode="auto">
            <a:xfrm>
              <a:off x="6654" y="12290"/>
              <a:ext cx="0" cy="546"/>
            </a:xfrm>
            <a:prstGeom prst="straightConnector1">
              <a:avLst/>
            </a:prstGeom>
            <a:noFill/>
            <a:ln w="9525">
              <a:solidFill>
                <a:srgbClr val="000000"/>
              </a:solidFill>
              <a:round/>
              <a:headEnd/>
              <a:tailEnd/>
            </a:ln>
          </p:spPr>
        </p:cxnSp>
        <p:cxnSp>
          <p:nvCxnSpPr>
            <p:cNvPr id="11281" name="AutoShape 11"/>
            <p:cNvCxnSpPr>
              <a:cxnSpLocks noChangeShapeType="1"/>
            </p:cNvCxnSpPr>
            <p:nvPr/>
          </p:nvCxnSpPr>
          <p:spPr bwMode="auto">
            <a:xfrm>
              <a:off x="6655" y="13606"/>
              <a:ext cx="1" cy="943"/>
            </a:xfrm>
            <a:prstGeom prst="straightConnector1">
              <a:avLst/>
            </a:prstGeom>
            <a:noFill/>
            <a:ln w="9525">
              <a:solidFill>
                <a:srgbClr val="000000"/>
              </a:solidFill>
              <a:round/>
              <a:headEnd/>
              <a:tailEnd/>
            </a:ln>
          </p:spPr>
        </p:cxnSp>
        <p:cxnSp>
          <p:nvCxnSpPr>
            <p:cNvPr id="11282" name="AutoShape 12"/>
            <p:cNvCxnSpPr>
              <a:cxnSpLocks noChangeShapeType="1"/>
            </p:cNvCxnSpPr>
            <p:nvPr/>
          </p:nvCxnSpPr>
          <p:spPr bwMode="auto">
            <a:xfrm>
              <a:off x="4231" y="14028"/>
              <a:ext cx="4916" cy="0"/>
            </a:xfrm>
            <a:prstGeom prst="straightConnector1">
              <a:avLst/>
            </a:prstGeom>
            <a:noFill/>
            <a:ln w="9525">
              <a:solidFill>
                <a:srgbClr val="000000"/>
              </a:solidFill>
              <a:round/>
              <a:headEnd/>
              <a:tailEnd/>
            </a:ln>
          </p:spPr>
        </p:cxnSp>
        <p:cxnSp>
          <p:nvCxnSpPr>
            <p:cNvPr id="11283" name="AutoShape 13"/>
            <p:cNvCxnSpPr>
              <a:cxnSpLocks noChangeShapeType="1"/>
            </p:cNvCxnSpPr>
            <p:nvPr/>
          </p:nvCxnSpPr>
          <p:spPr bwMode="auto">
            <a:xfrm>
              <a:off x="4231" y="14028"/>
              <a:ext cx="0" cy="521"/>
            </a:xfrm>
            <a:prstGeom prst="straightConnector1">
              <a:avLst/>
            </a:prstGeom>
            <a:noFill/>
            <a:ln w="9525">
              <a:solidFill>
                <a:srgbClr val="000000"/>
              </a:solidFill>
              <a:round/>
              <a:headEnd/>
              <a:tailEnd/>
            </a:ln>
          </p:spPr>
        </p:cxnSp>
        <p:cxnSp>
          <p:nvCxnSpPr>
            <p:cNvPr id="11284" name="AutoShape 14"/>
            <p:cNvCxnSpPr>
              <a:cxnSpLocks noChangeShapeType="1"/>
            </p:cNvCxnSpPr>
            <p:nvPr/>
          </p:nvCxnSpPr>
          <p:spPr bwMode="auto">
            <a:xfrm>
              <a:off x="9147" y="14028"/>
              <a:ext cx="0" cy="521"/>
            </a:xfrm>
            <a:prstGeom prst="straightConnector1">
              <a:avLst/>
            </a:prstGeom>
            <a:noFill/>
            <a:ln w="9525">
              <a:solidFill>
                <a:srgbClr val="000000"/>
              </a:solidFill>
              <a:round/>
              <a:headEnd/>
              <a:tailEnd/>
            </a:ln>
          </p:spPr>
        </p:cxnSp>
      </p:grpSp>
      <p:pic>
        <p:nvPicPr>
          <p:cNvPr id="20" name="19 Imagen" descr="345849.jpg"/>
          <p:cNvPicPr>
            <a:picLocks noChangeAspect="1"/>
          </p:cNvPicPr>
          <p:nvPr/>
        </p:nvPicPr>
        <p:blipFill>
          <a:blip r:embed="rId2" cstate="print"/>
          <a:stretch>
            <a:fillRect/>
          </a:stretch>
        </p:blipFill>
        <p:spPr>
          <a:xfrm>
            <a:off x="7143768" y="1857364"/>
            <a:ext cx="1796155" cy="1857388"/>
          </a:xfrm>
          <a:prstGeom prst="rect">
            <a:avLst/>
          </a:prstGeom>
          <a:ln>
            <a:noFill/>
          </a:ln>
          <a:effectLst>
            <a:outerShdw blurRad="152400" dist="317500" dir="5400000" sx="90000" sy="-19000" rotWithShape="0">
              <a:prstClr val="black">
                <a:alpha val="15000"/>
              </a:prstClr>
            </a:outerShdw>
          </a:effectLst>
          <a:scene3d>
            <a:camera prst="perspectiveContrastingLeftFacing"/>
            <a:lightRig rig="threePt" dir="t"/>
          </a:scene3d>
        </p:spPr>
      </p:pic>
      <p:pic>
        <p:nvPicPr>
          <p:cNvPr id="105488" name="Picture 16" descr="F:\IMAGENES TESIS\emprendedoras.jpg"/>
          <p:cNvPicPr>
            <a:picLocks noChangeAspect="1" noChangeArrowheads="1"/>
          </p:cNvPicPr>
          <p:nvPr/>
        </p:nvPicPr>
        <p:blipFill>
          <a:blip r:embed="rId3" cstate="print"/>
          <a:srcRect/>
          <a:stretch>
            <a:fillRect/>
          </a:stretch>
        </p:blipFill>
        <p:spPr bwMode="auto">
          <a:xfrm>
            <a:off x="1785918" y="1857364"/>
            <a:ext cx="3000396" cy="198776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2" name="3 Imagen"/>
          <p:cNvPicPr>
            <a:picLocks noChangeAspect="1" noChangeArrowheads="1"/>
          </p:cNvPicPr>
          <p:nvPr/>
        </p:nvPicPr>
        <p:blipFill>
          <a:blip r:embed="rId4" cstate="print"/>
          <a:srcRect/>
          <a:stretch>
            <a:fillRect/>
          </a:stretch>
        </p:blipFill>
        <p:spPr bwMode="auto">
          <a:xfrm>
            <a:off x="3286116" y="1857364"/>
            <a:ext cx="928694" cy="714380"/>
          </a:xfrm>
          <a:prstGeom prst="ellipse">
            <a:avLst/>
          </a:prstGeom>
          <a:ln>
            <a:noFill/>
          </a:ln>
          <a:effectLst>
            <a:softEdge rad="112500"/>
          </a:effectLst>
        </p:spPr>
      </p:pic>
      <p:sp>
        <p:nvSpPr>
          <p:cNvPr id="23" name="5 Título"/>
          <p:cNvSpPr>
            <a:spLocks noGrp="1"/>
          </p:cNvSpPr>
          <p:nvPr>
            <p:ph type="title"/>
          </p:nvPr>
        </p:nvSpPr>
        <p:spPr>
          <a:xfrm>
            <a:off x="1714480" y="214290"/>
            <a:ext cx="4071966" cy="368280"/>
          </a:xfrm>
        </p:spPr>
        <p:txBody>
          <a:bodyPr/>
          <a:lstStyle/>
          <a:p>
            <a:pPr eaLnBrk="1" hangingPunct="1">
              <a:defRPr/>
            </a:pPr>
            <a:r>
              <a:rPr lang="es-ES" sz="2800" b="1" dirty="0" smtClean="0">
                <a:ln w="1905">
                  <a:solidFill>
                    <a:schemeClr val="bg2">
                      <a:lumMod val="10000"/>
                    </a:schemeClr>
                  </a:solidFill>
                </a:ln>
                <a:solidFill>
                  <a:srgbClr val="0000CC"/>
                </a:solidFill>
                <a:effectLst>
                  <a:innerShdw blurRad="69850" dist="43180" dir="5400000">
                    <a:srgbClr val="000000">
                      <a:alpha val="65000"/>
                    </a:srgbClr>
                  </a:innerShdw>
                  <a:reflection blurRad="6350" stA="55000" endA="300" endPos="45500" dir="5400000" sy="-100000" algn="bl" rotWithShape="0"/>
                </a:effectLst>
                <a:latin typeface="Algerian" pitchFamily="82" charset="0"/>
                <a:ea typeface="+mn-ea"/>
                <a:cs typeface="+mn-cs"/>
              </a:rPr>
              <a:t>ORGANIGRAMA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571604" y="0"/>
            <a:ext cx="6615130" cy="1143000"/>
          </a:xfrm>
        </p:spPr>
        <p:txBody>
          <a:bodyPr/>
          <a:lstStyle/>
          <a:p>
            <a:pPr eaLnBrk="1" hangingPunct="1">
              <a:defRPr/>
            </a:pPr>
            <a:r>
              <a:rPr lang="es-ES" sz="2800" b="1" dirty="0" smtClean="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INVERSIÓN ORGANIZACIONAL</a:t>
            </a:r>
            <a:endParaRPr lang="es-ES" sz="2800" dirty="0"/>
          </a:p>
        </p:txBody>
      </p:sp>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INVERSIÓN ORGANIZACIONAL</a:t>
            </a:r>
            <a:endParaRPr lang="es-ES" dirty="0"/>
          </a:p>
        </p:txBody>
      </p:sp>
      <p:pic>
        <p:nvPicPr>
          <p:cNvPr id="9" name="8 Imagen" descr="Imagen1.png"/>
          <p:cNvPicPr>
            <a:picLocks noChangeAspect="1"/>
          </p:cNvPicPr>
          <p:nvPr/>
        </p:nvPicPr>
        <p:blipFill>
          <a:blip r:embed="rId2" cstate="print"/>
          <a:stretch>
            <a:fillRect/>
          </a:stretch>
        </p:blipFill>
        <p:spPr>
          <a:xfrm>
            <a:off x="2214563" y="1214438"/>
            <a:ext cx="6242050" cy="2816225"/>
          </a:xfrm>
          <a:prstGeom prst="rect">
            <a:avLst/>
          </a:prstGeom>
          <a:ln>
            <a:noFill/>
          </a:ln>
          <a:effectLst>
            <a:outerShdw blurRad="292100" dist="139700" dir="2700000" algn="tl" rotWithShape="0">
              <a:srgbClr val="333333">
                <a:alpha val="65000"/>
              </a:srgbClr>
            </a:outerShdw>
          </a:effectLst>
        </p:spPr>
      </p:pic>
      <p:pic>
        <p:nvPicPr>
          <p:cNvPr id="10" name="Picture 4" descr="http://www.gigabriones.com/wp-content/uploads/2008/09/programador.jpg"/>
          <p:cNvPicPr>
            <a:picLocks noChangeAspect="1" noChangeArrowheads="1"/>
          </p:cNvPicPr>
          <p:nvPr/>
        </p:nvPicPr>
        <p:blipFill>
          <a:blip r:embed="rId3" cstate="print"/>
          <a:srcRect/>
          <a:stretch>
            <a:fillRect/>
          </a:stretch>
        </p:blipFill>
        <p:spPr bwMode="auto">
          <a:xfrm>
            <a:off x="2000232" y="4643446"/>
            <a:ext cx="1500198" cy="1564492"/>
          </a:xfrm>
          <a:prstGeom prst="ellipse">
            <a:avLst/>
          </a:prstGeom>
          <a:ln>
            <a:noFill/>
          </a:ln>
          <a:effectLst>
            <a:softEdge rad="112500"/>
          </a:effectLst>
        </p:spPr>
      </p:pic>
      <p:pic>
        <p:nvPicPr>
          <p:cNvPr id="113665" name="Picture 1" descr="C:\Archivos de programa\Microsoft Office\MEDIA\CAGCAT10\j0332268.wmf"/>
          <p:cNvPicPr>
            <a:picLocks noChangeAspect="1" noChangeArrowheads="1"/>
          </p:cNvPicPr>
          <p:nvPr/>
        </p:nvPicPr>
        <p:blipFill>
          <a:blip r:embed="rId4" cstate="print"/>
          <a:srcRect/>
          <a:stretch>
            <a:fillRect/>
          </a:stretch>
        </p:blipFill>
        <p:spPr bwMode="auto">
          <a:xfrm>
            <a:off x="4572000" y="4429132"/>
            <a:ext cx="1600200" cy="1808683"/>
          </a:xfrm>
          <a:prstGeom prst="ellipse">
            <a:avLst/>
          </a:prstGeom>
          <a:ln>
            <a:noFill/>
          </a:ln>
          <a:effectLst>
            <a:softEdge rad="112500"/>
          </a:effectLst>
        </p:spPr>
      </p:pic>
      <p:sp>
        <p:nvSpPr>
          <p:cNvPr id="113666" name="computr4"/>
          <p:cNvSpPr>
            <a:spLocks noEditPoints="1" noChangeArrowheads="1"/>
          </p:cNvSpPr>
          <p:nvPr/>
        </p:nvSpPr>
        <p:spPr bwMode="auto">
          <a:xfrm>
            <a:off x="7429500" y="4500563"/>
            <a:ext cx="1352550" cy="1809750"/>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ln>
            <a:headEnd/>
            <a:tailEnd/>
          </a:ln>
        </p:spPr>
        <p:style>
          <a:lnRef idx="2">
            <a:schemeClr val="accent3"/>
          </a:lnRef>
          <a:fillRef idx="1">
            <a:schemeClr val="lt1"/>
          </a:fillRef>
          <a:effectRef idx="0">
            <a:schemeClr val="accent3"/>
          </a:effectRef>
          <a:fontRef idx="minor">
            <a:schemeClr val="dk1"/>
          </a:fontRef>
        </p:style>
        <p:txBody>
          <a:bodyPr/>
          <a:lstStyle/>
          <a:p>
            <a:pPr>
              <a:defRPr/>
            </a:pPr>
            <a:endParaRPr lang="es-ES">
              <a:effectLst>
                <a:glow rad="1397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857625" y="6286500"/>
            <a:ext cx="2895600" cy="365125"/>
          </a:xfrm>
        </p:spPr>
        <p:txBody>
          <a:bodyPr/>
          <a:lstStyle/>
          <a:p>
            <a:pPr>
              <a:defRPr/>
            </a:pPr>
            <a:r>
              <a:rPr lang="es-ES" dirty="0"/>
              <a:t>Maylin ÚLTIMA</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a:t>
            </a:r>
            <a:r>
              <a:rPr lang="es-ES" sz="60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FODA</a:t>
            </a:r>
            <a:endParaRPr lang="es-ES" sz="6000" dirty="0"/>
          </a:p>
        </p:txBody>
      </p:sp>
      <p:graphicFrame>
        <p:nvGraphicFramePr>
          <p:cNvPr id="8" name="7 Diagrama"/>
          <p:cNvGraphicFramePr/>
          <p:nvPr/>
        </p:nvGraphicFramePr>
        <p:xfrm>
          <a:off x="2500298" y="15716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4691" name="Picture 3" descr="F:\IMAGENES TESIS\vigilancia_competencia.jpg"/>
          <p:cNvPicPr>
            <a:picLocks noChangeAspect="1" noChangeArrowheads="1"/>
          </p:cNvPicPr>
          <p:nvPr/>
        </p:nvPicPr>
        <p:blipFill>
          <a:blip r:embed="rId7" cstate="print"/>
          <a:srcRect/>
          <a:stretch>
            <a:fillRect/>
          </a:stretch>
        </p:blipFill>
        <p:spPr bwMode="auto">
          <a:xfrm>
            <a:off x="7786710" y="714356"/>
            <a:ext cx="1357290" cy="1143008"/>
          </a:xfrm>
          <a:prstGeom prst="ellipse">
            <a:avLst/>
          </a:prstGeom>
          <a:ln>
            <a:noFill/>
          </a:ln>
          <a:effectLst>
            <a:softEdge rad="112500"/>
          </a:effectLst>
        </p:spPr>
      </p:pic>
      <p:pic>
        <p:nvPicPr>
          <p:cNvPr id="114692" name="Picture 4" descr="F:\IMAGENES TESIS\competencia.jpg"/>
          <p:cNvPicPr>
            <a:picLocks noChangeAspect="1" noChangeArrowheads="1"/>
          </p:cNvPicPr>
          <p:nvPr/>
        </p:nvPicPr>
        <p:blipFill>
          <a:blip r:embed="rId8" cstate="print"/>
          <a:srcRect/>
          <a:stretch>
            <a:fillRect/>
          </a:stretch>
        </p:blipFill>
        <p:spPr bwMode="auto">
          <a:xfrm>
            <a:off x="1643042" y="714356"/>
            <a:ext cx="1428740" cy="1470022"/>
          </a:xfrm>
          <a:prstGeom prst="ellipse">
            <a:avLst/>
          </a:prstGeom>
          <a:ln>
            <a:noFill/>
          </a:ln>
          <a:effectLst>
            <a:softEdge rad="112500"/>
          </a:effectLst>
        </p:spPr>
      </p:pic>
      <p:pic>
        <p:nvPicPr>
          <p:cNvPr id="114693" name="Picture 5" descr="F:\IMAGENES TESIS\foda-con-dibujos.jpg"/>
          <p:cNvPicPr>
            <a:picLocks noChangeAspect="1" noChangeArrowheads="1"/>
          </p:cNvPicPr>
          <p:nvPr/>
        </p:nvPicPr>
        <p:blipFill>
          <a:blip r:embed="rId9" cstate="print"/>
          <a:srcRect l="47466" r="1858" b="60227"/>
          <a:stretch>
            <a:fillRect/>
          </a:stretch>
        </p:blipFill>
        <p:spPr bwMode="auto">
          <a:xfrm>
            <a:off x="1785918" y="5214950"/>
            <a:ext cx="2081926" cy="1214446"/>
          </a:xfrm>
          <a:prstGeom prst="ellipse">
            <a:avLst/>
          </a:prstGeom>
          <a:ln>
            <a:noFill/>
          </a:ln>
          <a:effectLst>
            <a:softEdge rad="112500"/>
          </a:effectLst>
        </p:spPr>
      </p:pic>
      <p:pic>
        <p:nvPicPr>
          <p:cNvPr id="114694" name="Picture 6" descr="F:\IMAGENES TESIS\foda-con-dibujos.jpg"/>
          <p:cNvPicPr>
            <a:picLocks noChangeAspect="1" noChangeArrowheads="1"/>
          </p:cNvPicPr>
          <p:nvPr/>
        </p:nvPicPr>
        <p:blipFill>
          <a:blip r:embed="rId9" cstate="print"/>
          <a:srcRect l="47466" t="50000" b="15909"/>
          <a:stretch>
            <a:fillRect/>
          </a:stretch>
        </p:blipFill>
        <p:spPr bwMode="auto">
          <a:xfrm>
            <a:off x="7662862" y="5286388"/>
            <a:ext cx="1481138" cy="1143008"/>
          </a:xfrm>
          <a:prstGeom prst="ellipse">
            <a:avLst/>
          </a:prstGeom>
          <a:ln>
            <a:noFill/>
          </a:ln>
          <a:effectLst>
            <a:softEdge rad="112500"/>
          </a:effectLst>
        </p:spPr>
      </p:pic>
      <p:sp>
        <p:nvSpPr>
          <p:cNvPr id="12" name="11 CuadroTexto"/>
          <p:cNvSpPr txBox="1"/>
          <p:nvPr/>
        </p:nvSpPr>
        <p:spPr>
          <a:xfrm>
            <a:off x="4143375" y="357188"/>
            <a:ext cx="3032125" cy="584200"/>
          </a:xfrm>
          <a:prstGeom prst="rect">
            <a:avLst/>
          </a:prstGeom>
          <a:noFill/>
        </p:spPr>
        <p:txBody>
          <a:bodyPr wrap="none">
            <a:spAutoFit/>
          </a:bodyPr>
          <a:lstStyle/>
          <a:p>
            <a:pPr>
              <a:defRPr/>
            </a:pPr>
            <a:r>
              <a:rPr lang="es-ES" sz="3200" b="1" dirty="0">
                <a:solidFill>
                  <a:schemeClr val="tx1">
                    <a:lumMod val="65000"/>
                    <a:lumOff val="35000"/>
                  </a:schemeClr>
                </a:solidFill>
              </a:rPr>
              <a:t>Análisis FODA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INVESTIGACION DE MERCADO  </a:t>
            </a:r>
            <a:endParaRPr lang="es-ES" dirty="0"/>
          </a:p>
        </p:txBody>
      </p:sp>
      <p:sp>
        <p:nvSpPr>
          <p:cNvPr id="14339" name="10 Rectángulo"/>
          <p:cNvSpPr>
            <a:spLocks noChangeArrowheads="1"/>
          </p:cNvSpPr>
          <p:nvPr/>
        </p:nvSpPr>
        <p:spPr bwMode="auto">
          <a:xfrm>
            <a:off x="1714500" y="1214438"/>
            <a:ext cx="4572000" cy="923925"/>
          </a:xfrm>
          <a:prstGeom prst="rect">
            <a:avLst/>
          </a:prstGeom>
          <a:noFill/>
          <a:ln w="9525">
            <a:noFill/>
            <a:miter lim="800000"/>
            <a:headEnd/>
            <a:tailEnd/>
          </a:ln>
        </p:spPr>
        <p:txBody>
          <a:bodyPr>
            <a:spAutoFit/>
          </a:bodyPr>
          <a:lstStyle/>
          <a:p>
            <a:pPr>
              <a:buFontTx/>
              <a:buBlip>
                <a:blip r:embed="rId2"/>
              </a:buBlip>
            </a:pPr>
            <a:r>
              <a:rPr lang="es-EC" b="1">
                <a:latin typeface="Calibri" pitchFamily="34" charset="0"/>
              </a:rPr>
              <a:t> </a:t>
            </a:r>
            <a:r>
              <a:rPr lang="es-EC">
                <a:latin typeface="Calibri" pitchFamily="34" charset="0"/>
              </a:rPr>
              <a:t>Determinar el segmento de mercado y el grado de aceptación que el producto podría tener en el mercado. </a:t>
            </a:r>
            <a:endParaRPr lang="es-ES" sz="1200">
              <a:latin typeface="Calibri" pitchFamily="34" charset="0"/>
            </a:endParaRPr>
          </a:p>
        </p:txBody>
      </p:sp>
      <p:pic>
        <p:nvPicPr>
          <p:cNvPr id="1026" name="Picture 2" descr="F:\IMAGENES TESIS\lupa.jpg"/>
          <p:cNvPicPr>
            <a:picLocks noChangeAspect="1" noChangeArrowheads="1"/>
          </p:cNvPicPr>
          <p:nvPr/>
        </p:nvPicPr>
        <p:blipFill>
          <a:blip r:embed="rId3" cstate="print"/>
          <a:srcRect/>
          <a:stretch>
            <a:fillRect/>
          </a:stretch>
        </p:blipFill>
        <p:spPr bwMode="auto">
          <a:xfrm>
            <a:off x="7429520" y="-142900"/>
            <a:ext cx="1714480" cy="2357454"/>
          </a:xfrm>
          <a:prstGeom prst="ellipse">
            <a:avLst/>
          </a:prstGeom>
          <a:ln>
            <a:noFill/>
          </a:ln>
          <a:effectLst>
            <a:outerShdw blurRad="152400" dist="317500" dir="5400000" sx="90000" sy="-19000" rotWithShape="0">
              <a:prstClr val="black">
                <a:alpha val="15000"/>
              </a:prstClr>
            </a:outerShdw>
            <a:softEdge rad="112500"/>
          </a:effectLst>
          <a:scene3d>
            <a:camera prst="perspectiveRelaxed"/>
            <a:lightRig rig="threePt" dir="t"/>
          </a:scene3d>
        </p:spPr>
      </p:pic>
      <p:sp>
        <p:nvSpPr>
          <p:cNvPr id="14341" name="12 Rectángulo"/>
          <p:cNvSpPr>
            <a:spLocks noChangeArrowheads="1"/>
          </p:cNvSpPr>
          <p:nvPr/>
        </p:nvSpPr>
        <p:spPr bwMode="auto">
          <a:xfrm>
            <a:off x="1857375" y="571500"/>
            <a:ext cx="2065338" cy="369888"/>
          </a:xfrm>
          <a:prstGeom prst="rect">
            <a:avLst/>
          </a:prstGeom>
          <a:noFill/>
          <a:ln w="9525">
            <a:noFill/>
            <a:miter lim="800000"/>
            <a:headEnd/>
            <a:tailEnd/>
          </a:ln>
        </p:spPr>
        <p:txBody>
          <a:bodyPr wrap="none">
            <a:spAutoFit/>
          </a:bodyPr>
          <a:lstStyle/>
          <a:p>
            <a:r>
              <a:rPr lang="es-EC" b="1">
                <a:latin typeface="Calibri" pitchFamily="34" charset="0"/>
              </a:rPr>
              <a:t>OBJETIVO GENERAL</a:t>
            </a:r>
            <a:endParaRPr lang="es-ES">
              <a:latin typeface="Calibri" pitchFamily="34" charset="0"/>
            </a:endParaRPr>
          </a:p>
        </p:txBody>
      </p:sp>
      <p:sp>
        <p:nvSpPr>
          <p:cNvPr id="6" name="2 Marcador de contenido"/>
          <p:cNvSpPr txBox="1">
            <a:spLocks/>
          </p:cNvSpPr>
          <p:nvPr/>
        </p:nvSpPr>
        <p:spPr>
          <a:xfrm>
            <a:off x="1714500" y="3286125"/>
            <a:ext cx="6329363" cy="2543175"/>
          </a:xfrm>
          <a:prstGeom prst="rect">
            <a:avLst/>
          </a:prstGeom>
        </p:spPr>
        <p:txBody>
          <a:bodyPr>
            <a:normAutofit/>
          </a:bodyPr>
          <a:lstStyle/>
          <a:p>
            <a:pPr algn="ctr" fontAlgn="auto">
              <a:spcBef>
                <a:spcPct val="20000"/>
              </a:spcBef>
              <a:spcAft>
                <a:spcPts val="0"/>
              </a:spcAft>
              <a:buFont typeface="Arial" pitchFamily="34" charset="0"/>
              <a:buNone/>
              <a:defRPr/>
            </a:pPr>
            <a:endParaRPr lang="es-ES" sz="2000" dirty="0">
              <a:solidFill>
                <a:schemeClr val="tx1">
                  <a:tint val="75000"/>
                </a:schemeClr>
              </a:solidFill>
              <a:latin typeface="+mn-lt"/>
            </a:endParaRPr>
          </a:p>
          <a:p>
            <a:pPr algn="just" fontAlgn="auto">
              <a:spcBef>
                <a:spcPct val="20000"/>
              </a:spcBef>
              <a:spcAft>
                <a:spcPts val="0"/>
              </a:spcAft>
              <a:buFontTx/>
              <a:buBlip>
                <a:blip r:embed="rId4"/>
              </a:buBlip>
              <a:defRPr/>
            </a:pPr>
            <a:r>
              <a:rPr lang="es-EC" dirty="0">
                <a:latin typeface="+mn-lt"/>
              </a:rPr>
              <a:t>Determinar la presentación del producto que más agrade a los consumidores.</a:t>
            </a:r>
            <a:endParaRPr lang="es-ES" dirty="0">
              <a:latin typeface="+mn-lt"/>
            </a:endParaRPr>
          </a:p>
          <a:p>
            <a:pPr algn="just" fontAlgn="auto">
              <a:spcBef>
                <a:spcPct val="20000"/>
              </a:spcBef>
              <a:spcAft>
                <a:spcPts val="0"/>
              </a:spcAft>
              <a:buFontTx/>
              <a:buBlip>
                <a:blip r:embed="rId4"/>
              </a:buBlip>
              <a:defRPr/>
            </a:pPr>
            <a:r>
              <a:rPr lang="es-EC" dirty="0">
                <a:latin typeface="+mn-lt"/>
              </a:rPr>
              <a:t>Determinar las combinaciones de aderezos y frutas que más agradan</a:t>
            </a:r>
            <a:endParaRPr lang="es-ES" dirty="0">
              <a:latin typeface="+mn-lt"/>
            </a:endParaRPr>
          </a:p>
          <a:p>
            <a:pPr algn="just" fontAlgn="auto">
              <a:spcBef>
                <a:spcPct val="20000"/>
              </a:spcBef>
              <a:spcAft>
                <a:spcPts val="0"/>
              </a:spcAft>
              <a:buFontTx/>
              <a:buBlip>
                <a:blip r:embed="rId4"/>
              </a:buBlip>
              <a:defRPr/>
            </a:pPr>
            <a:r>
              <a:rPr lang="es-EC" dirty="0">
                <a:latin typeface="+mn-lt"/>
              </a:rPr>
              <a:t>Determinar los aspectos que se buscan de un negocio</a:t>
            </a:r>
            <a:endParaRPr lang="es-ES" dirty="0">
              <a:latin typeface="+mn-lt"/>
            </a:endParaRPr>
          </a:p>
          <a:p>
            <a:pPr algn="just" fontAlgn="auto">
              <a:spcBef>
                <a:spcPct val="20000"/>
              </a:spcBef>
              <a:spcAft>
                <a:spcPts val="0"/>
              </a:spcAft>
              <a:buFontTx/>
              <a:buBlip>
                <a:blip r:embed="rId4"/>
              </a:buBlip>
              <a:defRPr/>
            </a:pPr>
            <a:r>
              <a:rPr lang="es-EC" dirty="0">
                <a:latin typeface="+mn-lt"/>
              </a:rPr>
              <a:t>Conocer la intención de compra y la frecuencia de consumo</a:t>
            </a:r>
            <a:endParaRPr lang="es-ES" dirty="0">
              <a:latin typeface="+mn-lt"/>
            </a:endParaRPr>
          </a:p>
          <a:p>
            <a:pPr algn="ctr" fontAlgn="auto">
              <a:spcBef>
                <a:spcPct val="20000"/>
              </a:spcBef>
              <a:spcAft>
                <a:spcPts val="0"/>
              </a:spcAft>
              <a:buFont typeface="Arial" pitchFamily="34" charset="0"/>
              <a:buNone/>
              <a:defRPr/>
            </a:pPr>
            <a:endParaRPr lang="es-ES" sz="3200" dirty="0">
              <a:solidFill>
                <a:schemeClr val="tx1">
                  <a:tint val="75000"/>
                </a:schemeClr>
              </a:solidFill>
              <a:latin typeface="+mn-lt"/>
            </a:endParaRPr>
          </a:p>
        </p:txBody>
      </p:sp>
      <p:sp>
        <p:nvSpPr>
          <p:cNvPr id="14343" name="7 Rectángulo"/>
          <p:cNvSpPr>
            <a:spLocks noChangeArrowheads="1"/>
          </p:cNvSpPr>
          <p:nvPr/>
        </p:nvSpPr>
        <p:spPr bwMode="auto">
          <a:xfrm>
            <a:off x="1857375" y="2714625"/>
            <a:ext cx="4572000" cy="646113"/>
          </a:xfrm>
          <a:prstGeom prst="rect">
            <a:avLst/>
          </a:prstGeom>
          <a:noFill/>
          <a:ln w="9525">
            <a:noFill/>
            <a:miter lim="800000"/>
            <a:headEnd/>
            <a:tailEnd/>
          </a:ln>
        </p:spPr>
        <p:txBody>
          <a:bodyPr>
            <a:spAutoFit/>
          </a:bodyPr>
          <a:lstStyle/>
          <a:p>
            <a:r>
              <a:rPr lang="es-EC" b="1">
                <a:latin typeface="Calibri" pitchFamily="34" charset="0"/>
              </a:rPr>
              <a:t>OBJETIVOS ESPECÍFICOS </a:t>
            </a:r>
            <a:r>
              <a:rPr lang="es-ES" sz="1400">
                <a:latin typeface="Calibri" pitchFamily="34" charset="0"/>
              </a:rPr>
              <a:t/>
            </a:r>
            <a:br>
              <a:rPr lang="es-ES" sz="1400">
                <a:latin typeface="Calibri" pitchFamily="34" charset="0"/>
              </a:rPr>
            </a:br>
            <a:endParaRPr lang="es-ES">
              <a:latin typeface="Calibri" pitchFamily="34" charset="0"/>
            </a:endParaRPr>
          </a:p>
        </p:txBody>
      </p:sp>
      <p:sp>
        <p:nvSpPr>
          <p:cNvPr id="9" name="8 Marcador de pie de página"/>
          <p:cNvSpPr>
            <a:spLocks noGrp="1"/>
          </p:cNvSpPr>
          <p:nvPr>
            <p:ph type="ftr" sz="quarter" idx="11"/>
          </p:nvPr>
        </p:nvSpPr>
        <p:spPr/>
        <p:txBody>
          <a:bodyPr/>
          <a:lstStyle/>
          <a:p>
            <a:pPr>
              <a:defRPr/>
            </a:pPr>
            <a:r>
              <a:rPr lang="es-ES"/>
              <a:t>Fátima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DETERMINACIÓN DEL UNIVERSO</a:t>
            </a:r>
            <a:endParaRPr lang="es-ES" dirty="0"/>
          </a:p>
        </p:txBody>
      </p:sp>
      <p:pic>
        <p:nvPicPr>
          <p:cNvPr id="1026" name="Picture 2" descr="F:\IMAGENES TESIS\lupa.jpg"/>
          <p:cNvPicPr>
            <a:picLocks noChangeAspect="1" noChangeArrowheads="1"/>
          </p:cNvPicPr>
          <p:nvPr/>
        </p:nvPicPr>
        <p:blipFill>
          <a:blip r:embed="rId2" cstate="print"/>
          <a:srcRect/>
          <a:stretch>
            <a:fillRect/>
          </a:stretch>
        </p:blipFill>
        <p:spPr bwMode="auto">
          <a:xfrm>
            <a:off x="7429520" y="-142900"/>
            <a:ext cx="1714480" cy="2357454"/>
          </a:xfrm>
          <a:prstGeom prst="ellipse">
            <a:avLst/>
          </a:prstGeom>
          <a:ln>
            <a:noFill/>
          </a:ln>
          <a:effectLst>
            <a:outerShdw blurRad="152400" dist="317500" dir="5400000" sx="90000" sy="-19000" rotWithShape="0">
              <a:prstClr val="black">
                <a:alpha val="15000"/>
              </a:prstClr>
            </a:outerShdw>
            <a:softEdge rad="112500"/>
          </a:effectLst>
          <a:scene3d>
            <a:camera prst="perspectiveRelaxed"/>
            <a:lightRig rig="threePt" dir="t"/>
          </a:scene3d>
        </p:spPr>
      </p:pic>
      <p:sp>
        <p:nvSpPr>
          <p:cNvPr id="15364" name="8 Rectángulo"/>
          <p:cNvSpPr>
            <a:spLocks noChangeArrowheads="1"/>
          </p:cNvSpPr>
          <p:nvPr/>
        </p:nvSpPr>
        <p:spPr bwMode="auto">
          <a:xfrm>
            <a:off x="2786063" y="285750"/>
            <a:ext cx="4572000" cy="584200"/>
          </a:xfrm>
          <a:prstGeom prst="rect">
            <a:avLst/>
          </a:prstGeom>
          <a:noFill/>
          <a:ln w="9525">
            <a:noFill/>
            <a:miter lim="800000"/>
            <a:headEnd/>
            <a:tailEnd/>
          </a:ln>
        </p:spPr>
        <p:txBody>
          <a:bodyPr>
            <a:spAutoFit/>
          </a:bodyPr>
          <a:lstStyle/>
          <a:p>
            <a:pPr algn="ctr"/>
            <a:r>
              <a:rPr lang="es-EC" b="1">
                <a:latin typeface="Calibri" pitchFamily="34" charset="0"/>
              </a:rPr>
              <a:t>SELECCIÓN DEL MÉTODO DE MUESTREO</a:t>
            </a:r>
            <a:r>
              <a:rPr lang="es-ES" sz="1400">
                <a:latin typeface="Calibri" pitchFamily="34" charset="0"/>
              </a:rPr>
              <a:t/>
            </a:r>
            <a:br>
              <a:rPr lang="es-ES" sz="1400">
                <a:latin typeface="Calibri" pitchFamily="34" charset="0"/>
              </a:rPr>
            </a:br>
            <a:r>
              <a:rPr lang="es-ES" sz="1400" b="1">
                <a:latin typeface="Calibri" pitchFamily="34" charset="0"/>
              </a:rPr>
              <a:t>MUESTREO PROBABILISTICO</a:t>
            </a:r>
            <a:endParaRPr lang="es-ES">
              <a:latin typeface="Calibri" pitchFamily="34" charset="0"/>
            </a:endParaRPr>
          </a:p>
        </p:txBody>
      </p:sp>
      <p:sp>
        <p:nvSpPr>
          <p:cNvPr id="15365" name="9 Rectángulo"/>
          <p:cNvSpPr>
            <a:spLocks noChangeArrowheads="1"/>
          </p:cNvSpPr>
          <p:nvPr/>
        </p:nvSpPr>
        <p:spPr bwMode="auto">
          <a:xfrm>
            <a:off x="2500313" y="1071563"/>
            <a:ext cx="4572000" cy="1477962"/>
          </a:xfrm>
          <a:prstGeom prst="rect">
            <a:avLst/>
          </a:prstGeom>
          <a:noFill/>
          <a:ln w="9525">
            <a:noFill/>
            <a:miter lim="800000"/>
            <a:headEnd/>
            <a:tailEnd/>
          </a:ln>
        </p:spPr>
        <p:txBody>
          <a:bodyPr>
            <a:spAutoFit/>
          </a:bodyPr>
          <a:lstStyle/>
          <a:p>
            <a:r>
              <a:rPr lang="es-EC">
                <a:latin typeface="Calibri" pitchFamily="34" charset="0"/>
              </a:rPr>
              <a:t>Se escogió el muestreo aleatorio simple pues es de fácil comprensión, permite obtener estimados de las características de la población y porque con sus resultados podemos inferir a la misma .</a:t>
            </a:r>
            <a:endParaRPr lang="es-ES">
              <a:latin typeface="Calibri" pitchFamily="34" charset="0"/>
            </a:endParaRPr>
          </a:p>
        </p:txBody>
      </p:sp>
      <p:sp>
        <p:nvSpPr>
          <p:cNvPr id="12" name="11 Marcador de pie de página"/>
          <p:cNvSpPr>
            <a:spLocks noGrp="1"/>
          </p:cNvSpPr>
          <p:nvPr>
            <p:ph type="ftr" sz="quarter" idx="11"/>
          </p:nvPr>
        </p:nvSpPr>
        <p:spPr/>
        <p:txBody>
          <a:bodyPr/>
          <a:lstStyle/>
          <a:p>
            <a:pPr>
              <a:defRPr/>
            </a:pPr>
            <a:r>
              <a:rPr lang="es-ES"/>
              <a:t>Fátima</a:t>
            </a:r>
          </a:p>
        </p:txBody>
      </p:sp>
      <p:sp>
        <p:nvSpPr>
          <p:cNvPr id="8" name="7 Rectángulo"/>
          <p:cNvSpPr/>
          <p:nvPr/>
        </p:nvSpPr>
        <p:spPr>
          <a:xfrm>
            <a:off x="2857488" y="5072074"/>
            <a:ext cx="1576072" cy="923330"/>
          </a:xfrm>
          <a:prstGeom prst="rect">
            <a:avLst/>
          </a:prstGeom>
          <a:noFill/>
          <a:effectLst/>
          <a:scene3d>
            <a:camera prst="isometricOffAxis1Right"/>
            <a:lightRig rig="threePt" dir="t"/>
          </a:scene3d>
        </p:spPr>
        <p:txBody>
          <a:bodyPr wrap="none">
            <a:spAutoFit/>
          </a:bodyPr>
          <a:lstStyle/>
          <a:p>
            <a:pPr algn="ctr" fontAlgn="auto">
              <a:spcBef>
                <a:spcPts val="0"/>
              </a:spcBef>
              <a:spcAft>
                <a:spcPts val="0"/>
              </a:spcAft>
              <a:defRPr/>
            </a:pPr>
            <a:r>
              <a:rPr lang="es-EC"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rPr>
              <a:t>90%.</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ndParaRPr>
          </a:p>
        </p:txBody>
      </p:sp>
      <p:sp>
        <p:nvSpPr>
          <p:cNvPr id="9" name="8 Rectángulo"/>
          <p:cNvSpPr/>
          <p:nvPr/>
        </p:nvSpPr>
        <p:spPr>
          <a:xfrm>
            <a:off x="6715140" y="5072074"/>
            <a:ext cx="1576072" cy="923330"/>
          </a:xfrm>
          <a:prstGeom prst="rect">
            <a:avLst/>
          </a:prstGeom>
          <a:noFill/>
          <a:effectLst/>
          <a:scene3d>
            <a:camera prst="perspectiveRelaxed"/>
            <a:lightRig rig="threePt" dir="t"/>
          </a:scene3d>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s-EC"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rPr>
              <a:t>10%.</a:t>
            </a:r>
            <a:endParaRPr lang="es-E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ndParaRPr>
          </a:p>
        </p:txBody>
      </p:sp>
      <p:sp>
        <p:nvSpPr>
          <p:cNvPr id="15369" name="13 Rectángulo"/>
          <p:cNvSpPr>
            <a:spLocks noChangeArrowheads="1"/>
          </p:cNvSpPr>
          <p:nvPr/>
        </p:nvSpPr>
        <p:spPr bwMode="auto">
          <a:xfrm>
            <a:off x="6215063" y="4572000"/>
            <a:ext cx="2474912" cy="369888"/>
          </a:xfrm>
          <a:prstGeom prst="rect">
            <a:avLst/>
          </a:prstGeom>
          <a:noFill/>
          <a:ln w="9525">
            <a:noFill/>
            <a:miter lim="800000"/>
            <a:headEnd/>
            <a:tailEnd/>
          </a:ln>
        </p:spPr>
        <p:txBody>
          <a:bodyPr wrap="none">
            <a:spAutoFit/>
          </a:bodyPr>
          <a:lstStyle/>
          <a:p>
            <a:pPr>
              <a:buFontTx/>
              <a:buBlip>
                <a:blip r:embed="rId3"/>
              </a:buBlip>
            </a:pPr>
            <a:r>
              <a:rPr lang="es-EC">
                <a:latin typeface="Calibri" pitchFamily="34" charset="0"/>
              </a:rPr>
              <a:t>El error de la muestra  </a:t>
            </a:r>
            <a:endParaRPr lang="es-ES">
              <a:latin typeface="Calibri" pitchFamily="34" charset="0"/>
            </a:endParaRPr>
          </a:p>
        </p:txBody>
      </p:sp>
      <p:sp>
        <p:nvSpPr>
          <p:cNvPr id="15370" name="14 Rectángulo"/>
          <p:cNvSpPr>
            <a:spLocks noChangeArrowheads="1"/>
          </p:cNvSpPr>
          <p:nvPr/>
        </p:nvSpPr>
        <p:spPr bwMode="auto">
          <a:xfrm>
            <a:off x="2571750" y="4500563"/>
            <a:ext cx="2159000" cy="369887"/>
          </a:xfrm>
          <a:prstGeom prst="rect">
            <a:avLst/>
          </a:prstGeom>
          <a:noFill/>
          <a:ln w="9525">
            <a:noFill/>
            <a:miter lim="800000"/>
            <a:headEnd/>
            <a:tailEnd/>
          </a:ln>
        </p:spPr>
        <p:txBody>
          <a:bodyPr wrap="none">
            <a:spAutoFit/>
          </a:bodyPr>
          <a:lstStyle/>
          <a:p>
            <a:pPr>
              <a:buFontTx/>
              <a:buBlip>
                <a:blip r:embed="rId3"/>
              </a:buBlip>
            </a:pPr>
            <a:r>
              <a:rPr lang="es-EC">
                <a:latin typeface="Calibri" pitchFamily="34" charset="0"/>
              </a:rPr>
              <a:t>Nivel de confianza  </a:t>
            </a:r>
          </a:p>
        </p:txBody>
      </p:sp>
      <p:sp>
        <p:nvSpPr>
          <p:cNvPr id="15371" name="15 Rectángulo"/>
          <p:cNvSpPr>
            <a:spLocks noChangeArrowheads="1"/>
          </p:cNvSpPr>
          <p:nvPr/>
        </p:nvSpPr>
        <p:spPr bwMode="auto">
          <a:xfrm>
            <a:off x="2643188" y="3071813"/>
            <a:ext cx="4572000" cy="923925"/>
          </a:xfrm>
          <a:prstGeom prst="rect">
            <a:avLst/>
          </a:prstGeom>
          <a:noFill/>
          <a:ln w="9525">
            <a:noFill/>
            <a:miter lim="800000"/>
            <a:headEnd/>
            <a:tailEnd/>
          </a:ln>
        </p:spPr>
        <p:txBody>
          <a:bodyPr>
            <a:spAutoFit/>
          </a:bodyPr>
          <a:lstStyle/>
          <a:p>
            <a:pPr algn="ctr"/>
            <a:r>
              <a:rPr lang="es-EC" b="1">
                <a:latin typeface="Calibri" pitchFamily="34" charset="0"/>
              </a:rPr>
              <a:t>DETERMINACIÓN DEL TAMAÑO DEL A MUESTRA</a:t>
            </a:r>
            <a:r>
              <a:rPr lang="es-ES" sz="1100">
                <a:latin typeface="Calibri" pitchFamily="34" charset="0"/>
              </a:rPr>
              <a:t/>
            </a:r>
            <a:br>
              <a:rPr lang="es-ES" sz="1100">
                <a:latin typeface="Calibri" pitchFamily="34" charset="0"/>
              </a:rPr>
            </a:br>
            <a:endParaRPr lang="es-E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2643188" y="274638"/>
            <a:ext cx="6043612" cy="1143000"/>
          </a:xfrm>
        </p:spPr>
        <p:txBody>
          <a:bodyPr/>
          <a:lstStyle/>
          <a:p>
            <a:pPr eaLnBrk="1" hangingPunct="1"/>
            <a:r>
              <a:rPr lang="es-EC" sz="3200" b="1" smtClean="0"/>
              <a:t>Tamaño final de muestra</a:t>
            </a:r>
            <a:endParaRPr lang="es-ES" sz="3200" b="1" smtClean="0"/>
          </a:p>
        </p:txBody>
      </p:sp>
      <p:sp>
        <p:nvSpPr>
          <p:cNvPr id="16387" name="5 Marcador de contenido"/>
          <p:cNvSpPr>
            <a:spLocks noGrp="1"/>
          </p:cNvSpPr>
          <p:nvPr>
            <p:ph idx="1"/>
          </p:nvPr>
        </p:nvSpPr>
        <p:spPr/>
        <p:txBody>
          <a:bodyPr/>
          <a:lstStyle/>
          <a:p>
            <a:pPr eaLnBrk="1" hangingPunct="1"/>
            <a:endParaRPr lang="es-ES" smtClean="0"/>
          </a:p>
          <a:p>
            <a:pPr eaLnBrk="1" hangingPunct="1"/>
            <a:endParaRPr lang="es-ES" smtClean="0"/>
          </a:p>
        </p:txBody>
      </p:sp>
      <p:pic>
        <p:nvPicPr>
          <p:cNvPr id="1638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43313" y="2071688"/>
            <a:ext cx="2074862" cy="785812"/>
          </a:xfrm>
          <a:prstGeom prst="rect">
            <a:avLst/>
          </a:prstGeom>
          <a:noFill/>
          <a:ln w="9525">
            <a:noFill/>
            <a:miter lim="800000"/>
            <a:headEnd/>
            <a:tailEnd/>
          </a:ln>
        </p:spPr>
      </p:pic>
      <p:pic>
        <p:nvPicPr>
          <p:cNvPr id="16389" name="Picture 3"/>
          <p:cNvPicPr>
            <a:picLocks noChangeAspect="1" noChangeArrowheads="1"/>
          </p:cNvPicPr>
          <p:nvPr/>
        </p:nvPicPr>
        <p:blipFill>
          <a:blip r:embed="rId3" cstate="print">
            <a:clrChange>
              <a:clrFrom>
                <a:srgbClr val="FFFFFF"/>
              </a:clrFrom>
              <a:clrTo>
                <a:srgbClr val="FFFFFF">
                  <a:alpha val="0"/>
                </a:srgbClr>
              </a:clrTo>
            </a:clrChange>
          </a:blip>
          <a:srcRect l="47632" t="49876" r="32243" b="31181"/>
          <a:stretch>
            <a:fillRect/>
          </a:stretch>
        </p:blipFill>
        <p:spPr bwMode="auto">
          <a:xfrm>
            <a:off x="3286125" y="2857500"/>
            <a:ext cx="3441700" cy="2428875"/>
          </a:xfrm>
          <a:prstGeom prst="rect">
            <a:avLst/>
          </a:prstGeom>
          <a:noFill/>
          <a:ln w="9525">
            <a:noFill/>
            <a:miter lim="800000"/>
            <a:headEnd/>
            <a:tailEnd/>
          </a:ln>
        </p:spPr>
      </p:pic>
      <p:sp>
        <p:nvSpPr>
          <p:cNvPr id="9"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DETERMINACIÓN DEL UNIVERSO</a:t>
            </a:r>
            <a:endParaRPr lang="es-ES" dirty="0"/>
          </a:p>
        </p:txBody>
      </p:sp>
      <p:sp>
        <p:nvSpPr>
          <p:cNvPr id="10" name="9 Marcador de pie de página"/>
          <p:cNvSpPr>
            <a:spLocks noGrp="1"/>
          </p:cNvSpPr>
          <p:nvPr>
            <p:ph type="ftr" sz="quarter" idx="11"/>
          </p:nvPr>
        </p:nvSpPr>
        <p:spPr/>
        <p:txBody>
          <a:bodyPr/>
          <a:lstStyle/>
          <a:p>
            <a:pPr>
              <a:defRPr/>
            </a:pPr>
            <a:r>
              <a:rPr lang="es-ES"/>
              <a:t>Fátima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5 Marcador de contenido"/>
          <p:cNvSpPr>
            <a:spLocks noGrp="1"/>
          </p:cNvSpPr>
          <p:nvPr>
            <p:ph idx="1"/>
          </p:nvPr>
        </p:nvSpPr>
        <p:spPr/>
        <p:txBody>
          <a:bodyPr/>
          <a:lstStyle/>
          <a:p>
            <a:pPr eaLnBrk="1" hangingPunct="1"/>
            <a:endParaRPr lang="es-ES" smtClean="0"/>
          </a:p>
          <a:p>
            <a:pPr eaLnBrk="1" hangingPunct="1"/>
            <a:endParaRPr lang="es-ES" smtClean="0"/>
          </a:p>
        </p:txBody>
      </p:sp>
      <p:sp>
        <p:nvSpPr>
          <p:cNvPr id="9"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
        <p:nvSpPr>
          <p:cNvPr id="17412" name="10 Rectángulo"/>
          <p:cNvSpPr>
            <a:spLocks noChangeArrowheads="1"/>
          </p:cNvSpPr>
          <p:nvPr/>
        </p:nvSpPr>
        <p:spPr bwMode="auto">
          <a:xfrm>
            <a:off x="1643063" y="285750"/>
            <a:ext cx="7500937" cy="1354138"/>
          </a:xfrm>
          <a:prstGeom prst="rect">
            <a:avLst/>
          </a:prstGeom>
          <a:noFill/>
          <a:ln w="9525">
            <a:noFill/>
            <a:miter lim="800000"/>
            <a:headEnd/>
            <a:tailEnd/>
          </a:ln>
        </p:spPr>
        <p:txBody>
          <a:bodyPr>
            <a:spAutoFit/>
          </a:bodyPr>
          <a:lstStyle/>
          <a:p>
            <a:pPr algn="ctr"/>
            <a:r>
              <a:rPr lang="es-ES" sz="3200" b="1">
                <a:latin typeface="Calibri" pitchFamily="34" charset="0"/>
              </a:rPr>
              <a:t>Por favor indique en qué rango de edad usted se encuentra</a:t>
            </a:r>
            <a:r>
              <a:rPr lang="es-ES">
                <a:latin typeface="Calibri" pitchFamily="34" charset="0"/>
              </a:rPr>
              <a:t/>
            </a:r>
            <a:br>
              <a:rPr lang="es-ES">
                <a:latin typeface="Calibri" pitchFamily="34" charset="0"/>
              </a:rPr>
            </a:br>
            <a:endParaRPr lang="es-ES">
              <a:latin typeface="Calibri" pitchFamily="34" charset="0"/>
            </a:endParaRPr>
          </a:p>
        </p:txBody>
      </p:sp>
      <p:graphicFrame>
        <p:nvGraphicFramePr>
          <p:cNvPr id="12" name="11 Gráfico"/>
          <p:cNvGraphicFramePr/>
          <p:nvPr/>
        </p:nvGraphicFramePr>
        <p:xfrm>
          <a:off x="2500298" y="1857364"/>
          <a:ext cx="5500726" cy="3786214"/>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Marcador de pie de página"/>
          <p:cNvSpPr>
            <a:spLocks noGrp="1"/>
          </p:cNvSpPr>
          <p:nvPr>
            <p:ph type="ftr" sz="quarter" idx="11"/>
          </p:nvPr>
        </p:nvSpPr>
        <p:spPr/>
        <p:txBody>
          <a:bodyPr/>
          <a:lstStyle/>
          <a:p>
            <a:pPr>
              <a:defRPr/>
            </a:pPr>
            <a:r>
              <a:rPr lang="es-ES"/>
              <a:t>Fátima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250" y="274638"/>
            <a:ext cx="6686550" cy="1143000"/>
          </a:xfrm>
        </p:spPr>
        <p:txBody>
          <a:bodyPr rtlCol="0">
            <a:normAutofit fontScale="90000"/>
          </a:bodyPr>
          <a:lstStyle/>
          <a:p>
            <a:pPr eaLnBrk="1" fontAlgn="auto" hangingPunct="1">
              <a:spcAft>
                <a:spcPts val="0"/>
              </a:spcAft>
              <a:defRPr/>
            </a:pPr>
            <a:r>
              <a:rPr lang="es-EC" sz="3600" b="1" dirty="0"/>
              <a:t> </a:t>
            </a:r>
            <a:r>
              <a:rPr lang="es-ES" sz="3600" b="1" dirty="0"/>
              <a:t/>
            </a:r>
            <a:br>
              <a:rPr lang="es-ES" sz="3600" b="1" dirty="0"/>
            </a:br>
            <a:r>
              <a:rPr lang="es-ES" sz="3600" b="1" dirty="0" smtClean="0"/>
              <a:t>¿Gusta </a:t>
            </a:r>
            <a:r>
              <a:rPr lang="es-ES" sz="3600" b="1" dirty="0"/>
              <a:t>usted de los dulces?</a:t>
            </a:r>
            <a:r>
              <a:rPr lang="es-ES" dirty="0"/>
              <a:t/>
            </a:r>
            <a:br>
              <a:rPr lang="es-ES" dirty="0"/>
            </a:br>
            <a:endParaRPr lang="es-ES" dirty="0"/>
          </a:p>
        </p:txBody>
      </p:sp>
      <p:graphicFrame>
        <p:nvGraphicFramePr>
          <p:cNvPr id="4" name="3 Marcador de contenido"/>
          <p:cNvGraphicFramePr>
            <a:graphicFrameLocks noGrp="1"/>
          </p:cNvGraphicFramePr>
          <p:nvPr>
            <p:ph idx="1"/>
          </p:nvPr>
        </p:nvGraphicFramePr>
        <p:xfrm>
          <a:off x="2357424" y="1600200"/>
          <a:ext cx="6329376" cy="1907540"/>
        </p:xfrm>
        <a:graphic>
          <a:graphicData uri="http://schemas.openxmlformats.org/drawingml/2006/table">
            <a:tbl>
              <a:tblPr firstRow="1" bandRow="1">
                <a:tableStyleId>{69C7853C-536D-4A76-A0AE-DD22124D55A5}</a:tableStyleId>
              </a:tblPr>
              <a:tblGrid>
                <a:gridCol w="1054896"/>
                <a:gridCol w="1054896"/>
                <a:gridCol w="1054896"/>
                <a:gridCol w="1054896"/>
                <a:gridCol w="1054896"/>
                <a:gridCol w="1054896"/>
              </a:tblGrid>
              <a:tr h="365760">
                <a:tc gridSpan="6">
                  <a:txBody>
                    <a:bodyPr/>
                    <a:lstStyle/>
                    <a:p>
                      <a:pPr algn="ctr">
                        <a:lnSpc>
                          <a:spcPts val="1600"/>
                        </a:lnSpc>
                        <a:spcAft>
                          <a:spcPts val="0"/>
                        </a:spcAft>
                      </a:pPr>
                      <a:r>
                        <a:rPr lang="es-EC" sz="1200" dirty="0"/>
                        <a:t>GUSTO POR EL DULCE</a:t>
                      </a:r>
                      <a:endParaRPr lang="es-ES" sz="1000" dirty="0">
                        <a:latin typeface="Times New Roman"/>
                        <a:ea typeface="Times New Roman"/>
                      </a:endParaRPr>
                    </a:p>
                  </a:txBody>
                  <a:tcPr marL="19050" marR="19050" marT="19050" marB="1905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65760">
                <a:tc>
                  <a:txBody>
                    <a:bodyPr/>
                    <a:lstStyle/>
                    <a:p>
                      <a:pPr>
                        <a:spcAft>
                          <a:spcPts val="0"/>
                        </a:spcAft>
                      </a:pPr>
                      <a:endParaRPr lang="es-EC" sz="1200">
                        <a:latin typeface="Times New Roman"/>
                        <a:ea typeface="Calibri"/>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spcAft>
                          <a:spcPts val="0"/>
                        </a:spcAft>
                      </a:pPr>
                      <a:endParaRPr lang="es-EC" sz="1200">
                        <a:latin typeface="Times New Roman"/>
                        <a:ea typeface="Calibri"/>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Frequency</a:t>
                      </a:r>
                      <a:endParaRPr lang="es-ES" sz="1000">
                        <a:latin typeface="Times New Roman"/>
                        <a:ea typeface="Times New Roman"/>
                      </a:endParaRPr>
                    </a:p>
                  </a:txBody>
                  <a:tcPr marL="19050" marR="19050" marT="19050" marB="19050" anchor="b">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Percent</a:t>
                      </a:r>
                      <a:endParaRPr lang="es-ES" sz="1000">
                        <a:latin typeface="Times New Roman"/>
                        <a:ea typeface="Times New Roman"/>
                      </a:endParaRPr>
                    </a:p>
                  </a:txBody>
                  <a:tcPr marL="19050" marR="19050" marT="19050" marB="19050" anchor="b">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Valid Percent</a:t>
                      </a:r>
                      <a:endParaRPr lang="es-ES" sz="1000">
                        <a:latin typeface="Times New Roman"/>
                        <a:ea typeface="Times New Roman"/>
                      </a:endParaRPr>
                    </a:p>
                  </a:txBody>
                  <a:tcPr marL="19050" marR="19050" marT="19050" marB="19050" anchor="b">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dirty="0" err="1"/>
                        <a:t>Cumulative</a:t>
                      </a:r>
                      <a:r>
                        <a:rPr lang="es-EC" sz="1200" dirty="0"/>
                        <a:t> </a:t>
                      </a:r>
                      <a:r>
                        <a:rPr lang="es-EC" sz="1200" dirty="0" err="1"/>
                        <a:t>Percent</a:t>
                      </a:r>
                      <a:endParaRPr lang="es-ES" sz="1000" dirty="0">
                        <a:latin typeface="Times New Roman"/>
                        <a:ea typeface="Times New Roman"/>
                      </a:endParaRPr>
                    </a:p>
                  </a:txBody>
                  <a:tcPr marL="19050" marR="19050" marT="19050" marB="19050" anchor="b">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r>
              <a:tr h="365760">
                <a:tc rowSpan="3">
                  <a:txBody>
                    <a:bodyPr/>
                    <a:lstStyle/>
                    <a:p>
                      <a:pPr>
                        <a:lnSpc>
                          <a:spcPts val="1600"/>
                        </a:lnSpc>
                        <a:spcAft>
                          <a:spcPts val="0"/>
                        </a:spcAft>
                      </a:pPr>
                      <a:r>
                        <a:rPr lang="es-EC" sz="1200"/>
                        <a:t>Valid</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No</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3</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4.0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4.0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4.0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r>
              <a:tr h="365760">
                <a:tc vMerge="1">
                  <a:txBody>
                    <a:bodyPr/>
                    <a:lstStyle/>
                    <a:p>
                      <a:endParaRPr lang="es-ES"/>
                    </a:p>
                  </a:txBody>
                  <a:tcPr/>
                </a:tc>
                <a:tc>
                  <a:txBody>
                    <a:bodyPr/>
                    <a:lstStyle/>
                    <a:p>
                      <a:pPr>
                        <a:lnSpc>
                          <a:spcPts val="1600"/>
                        </a:lnSpc>
                        <a:spcAft>
                          <a:spcPts val="0"/>
                        </a:spcAft>
                      </a:pPr>
                      <a:r>
                        <a:rPr lang="es-EC" sz="1200"/>
                        <a:t>Si</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72</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96.0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96.0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100.0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r>
              <a:tr h="365760">
                <a:tc vMerge="1">
                  <a:txBody>
                    <a:bodyPr/>
                    <a:lstStyle/>
                    <a:p>
                      <a:endParaRPr lang="es-ES"/>
                    </a:p>
                  </a:txBody>
                  <a:tcPr/>
                </a:tc>
                <a:tc>
                  <a:txBody>
                    <a:bodyPr/>
                    <a:lstStyle/>
                    <a:p>
                      <a:pPr>
                        <a:lnSpc>
                          <a:spcPts val="1600"/>
                        </a:lnSpc>
                        <a:spcAft>
                          <a:spcPts val="0"/>
                        </a:spcAft>
                      </a:pPr>
                      <a:r>
                        <a:rPr lang="es-EC" sz="1200" dirty="0"/>
                        <a:t>Total</a:t>
                      </a:r>
                      <a:endParaRPr lang="es-ES" sz="1000" dirty="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dirty="0" smtClean="0"/>
                        <a:t>75</a:t>
                      </a:r>
                      <a:endParaRPr lang="es-ES" sz="1000" dirty="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100.0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nSpc>
                          <a:spcPts val="1600"/>
                        </a:lnSpc>
                        <a:spcAft>
                          <a:spcPts val="0"/>
                        </a:spcAft>
                      </a:pPr>
                      <a:r>
                        <a:rPr lang="es-EC" sz="1200"/>
                        <a:t>100.0</a:t>
                      </a:r>
                      <a:endParaRPr lang="es-ES" sz="1000">
                        <a:latin typeface="Times New Roman"/>
                        <a:ea typeface="Times New Roman"/>
                      </a:endParaRPr>
                    </a:p>
                  </a:txBody>
                  <a:tcPr marL="19050" marR="19050" marT="19050" marB="19050">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spcAft>
                          <a:spcPts val="0"/>
                        </a:spcAft>
                      </a:pPr>
                      <a:endParaRPr lang="es-EC" sz="1200" dirty="0">
                        <a:latin typeface="Times New Roman"/>
                        <a:ea typeface="Calibri"/>
                      </a:endParaRPr>
                    </a:p>
                  </a:txBody>
                  <a:tcPr marL="19050" marR="19050" marT="19050" marB="19050" anchor="ctr">
                    <a:lnL w="28575"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tcPr>
                </a:tc>
              </a:tr>
            </a:tbl>
          </a:graphicData>
        </a:graphic>
      </p:graphicFrame>
      <p:graphicFrame>
        <p:nvGraphicFramePr>
          <p:cNvPr id="5" name="4 Gráfico"/>
          <p:cNvGraphicFramePr/>
          <p:nvPr/>
        </p:nvGraphicFramePr>
        <p:xfrm>
          <a:off x="3214678" y="3786190"/>
          <a:ext cx="5072098" cy="2643206"/>
        </p:xfrm>
        <a:graphic>
          <a:graphicData uri="http://schemas.openxmlformats.org/drawingml/2006/chart">
            <c:chart xmlns:c="http://schemas.openxmlformats.org/drawingml/2006/chart" xmlns:r="http://schemas.openxmlformats.org/officeDocument/2006/relationships" r:id="rId2"/>
          </a:graphicData>
        </a:graphic>
      </p:graphicFrame>
      <p:sp>
        <p:nvSpPr>
          <p:cNvPr id="7" name="6 Marcador de pie de página"/>
          <p:cNvSpPr>
            <a:spLocks noGrp="1"/>
          </p:cNvSpPr>
          <p:nvPr>
            <p:ph type="ftr" sz="quarter" idx="11"/>
          </p:nvPr>
        </p:nvSpPr>
        <p:spPr/>
        <p:txBody>
          <a:bodyPr/>
          <a:lstStyle/>
          <a:p>
            <a:pPr>
              <a:defRPr/>
            </a:pPr>
            <a:r>
              <a:rPr lang="es-ES"/>
              <a:t>Fátima</a:t>
            </a:r>
          </a:p>
        </p:txBody>
      </p:sp>
      <p:sp>
        <p:nvSpPr>
          <p:cNvPr id="8"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2071688" y="274638"/>
            <a:ext cx="6615112" cy="1143000"/>
          </a:xfrm>
        </p:spPr>
        <p:txBody>
          <a:bodyPr/>
          <a:lstStyle/>
          <a:p>
            <a:pPr eaLnBrk="1" hangingPunct="1"/>
            <a:r>
              <a:rPr lang="es-ES" sz="3200" b="1" smtClean="0"/>
              <a:t> Marque 4 de sus aderezos preferido</a:t>
            </a:r>
            <a:r>
              <a:rPr lang="es-EC" sz="3200" smtClean="0"/>
              <a:t/>
            </a:r>
            <a:br>
              <a:rPr lang="es-EC" sz="3200" smtClean="0"/>
            </a:br>
            <a:endParaRPr lang="es-EC" sz="3200" smtClean="0"/>
          </a:p>
        </p:txBody>
      </p:sp>
      <p:pic>
        <p:nvPicPr>
          <p:cNvPr id="11" name="10 Imagen" descr="Imagen3.png"/>
          <p:cNvPicPr>
            <a:picLocks noChangeAspect="1"/>
          </p:cNvPicPr>
          <p:nvPr/>
        </p:nvPicPr>
        <p:blipFill>
          <a:blip r:embed="rId2" cstate="print"/>
          <a:stretch>
            <a:fillRect/>
          </a:stretch>
        </p:blipFill>
        <p:spPr>
          <a:xfrm>
            <a:off x="2571736" y="1643050"/>
            <a:ext cx="6050691" cy="4299818"/>
          </a:xfrm>
          <a:prstGeom prst="snip1Rect">
            <a:avLst/>
          </a:prstGeom>
          <a:ln cmpd="dbl">
            <a:solidFill>
              <a:schemeClr val="tx1"/>
            </a:solidFill>
          </a:ln>
          <a:effectLst>
            <a:glow rad="101600">
              <a:schemeClr val="accent6">
                <a:satMod val="175000"/>
                <a:alpha val="40000"/>
              </a:schemeClr>
            </a:glow>
            <a:outerShdw blurRad="50800" dist="38100" dir="13500000" algn="br" rotWithShape="0">
              <a:prstClr val="black">
                <a:alpha val="40000"/>
              </a:prstClr>
            </a:outerShdw>
            <a:softEdge rad="31750"/>
          </a:effectLst>
        </p:spPr>
      </p:pic>
      <p:sp>
        <p:nvSpPr>
          <p:cNvPr id="12" name="11 Marcador de pie de página"/>
          <p:cNvSpPr>
            <a:spLocks noGrp="1"/>
          </p:cNvSpPr>
          <p:nvPr>
            <p:ph type="ftr" sz="quarter" idx="11"/>
          </p:nvPr>
        </p:nvSpPr>
        <p:spPr/>
        <p:txBody>
          <a:bodyPr/>
          <a:lstStyle/>
          <a:p>
            <a:pPr>
              <a:defRPr/>
            </a:pPr>
            <a:r>
              <a:rPr lang="es-ES"/>
              <a:t>Fátima</a:t>
            </a:r>
          </a:p>
        </p:txBody>
      </p:sp>
      <p:sp>
        <p:nvSpPr>
          <p:cNvPr id="6"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2 Gráfico"/>
          <p:cNvGraphicFramePr/>
          <p:nvPr/>
        </p:nvGraphicFramePr>
        <p:xfrm>
          <a:off x="1357290" y="571480"/>
          <a:ext cx="3643338" cy="2500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3 Gráfico"/>
          <p:cNvGraphicFramePr/>
          <p:nvPr/>
        </p:nvGraphicFramePr>
        <p:xfrm>
          <a:off x="4357686" y="500042"/>
          <a:ext cx="4286280"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4 Gráfico"/>
          <p:cNvGraphicFramePr/>
          <p:nvPr/>
        </p:nvGraphicFramePr>
        <p:xfrm>
          <a:off x="1214414" y="3357562"/>
          <a:ext cx="4000528" cy="24288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5 Gráfico"/>
          <p:cNvGraphicFramePr/>
          <p:nvPr/>
        </p:nvGraphicFramePr>
        <p:xfrm>
          <a:off x="4714876" y="3286124"/>
          <a:ext cx="3929090" cy="2500330"/>
        </p:xfrm>
        <a:graphic>
          <a:graphicData uri="http://schemas.openxmlformats.org/drawingml/2006/chart">
            <c:chart xmlns:c="http://schemas.openxmlformats.org/drawingml/2006/chart" xmlns:r="http://schemas.openxmlformats.org/officeDocument/2006/relationships" r:id="rId5"/>
          </a:graphicData>
        </a:graphic>
      </p:graphicFrame>
      <p:sp>
        <p:nvSpPr>
          <p:cNvPr id="7" name="6 Marcador de pie de página"/>
          <p:cNvSpPr>
            <a:spLocks noGrp="1"/>
          </p:cNvSpPr>
          <p:nvPr>
            <p:ph type="ftr" sz="quarter" idx="11"/>
          </p:nvPr>
        </p:nvSpPr>
        <p:spPr/>
        <p:txBody>
          <a:bodyPr/>
          <a:lstStyle/>
          <a:p>
            <a:pPr>
              <a:defRPr/>
            </a:pPr>
            <a:r>
              <a:rPr lang="es-ES"/>
              <a:t>Fátima</a:t>
            </a:r>
          </a:p>
        </p:txBody>
      </p:sp>
      <p:sp>
        <p:nvSpPr>
          <p:cNvPr id="8"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4"/>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INTRODUCCIÓN</a:t>
            </a:r>
            <a:endParaRPr lang="es-ES" dirty="0"/>
          </a:p>
        </p:txBody>
      </p:sp>
      <p:sp>
        <p:nvSpPr>
          <p:cNvPr id="6" name="5 Rectángulo"/>
          <p:cNvSpPr/>
          <p:nvPr/>
        </p:nvSpPr>
        <p:spPr>
          <a:xfrm>
            <a:off x="3786182" y="1428736"/>
            <a:ext cx="4071934" cy="646331"/>
          </a:xfrm>
          <a:prstGeom prst="rect">
            <a:avLst/>
          </a:prstGeom>
        </p:spPr>
        <p:txBody>
          <a:bodyPr>
            <a:spAutoFit/>
          </a:bodyPr>
          <a:lstStyle/>
          <a:p>
            <a:pPr algn="ctr">
              <a:defRPr/>
            </a:pPr>
            <a:r>
              <a:rPr lang="es-EC" b="1" dirty="0">
                <a:ln w="19050">
                  <a:solidFill>
                    <a:srgbClr val="00B050"/>
                  </a:solidFill>
                  <a:prstDash val="solid"/>
                </a:ln>
                <a:solidFill>
                  <a:schemeClr val="accent3"/>
                </a:solidFill>
                <a:effectLst>
                  <a:outerShdw blurRad="50000" dist="50800" dir="7500000" algn="tl">
                    <a:srgbClr val="000000">
                      <a:shade val="5000"/>
                      <a:alpha val="35000"/>
                    </a:srgbClr>
                  </a:outerShdw>
                </a:effectLst>
              </a:rPr>
              <a:t>mezcladas con diferentes aderezos y helado</a:t>
            </a:r>
            <a:endParaRPr lang="es-ES" b="1" dirty="0">
              <a:ln w="19050">
                <a:solidFill>
                  <a:srgbClr val="00B050"/>
                </a:solidFill>
                <a:prstDash val="solid"/>
              </a:ln>
              <a:solidFill>
                <a:schemeClr val="accent3"/>
              </a:solidFill>
              <a:effectLst>
                <a:outerShdw blurRad="50000" dist="50800" dir="7500000" algn="tl">
                  <a:srgbClr val="000000">
                    <a:shade val="5000"/>
                    <a:alpha val="35000"/>
                  </a:srgbClr>
                </a:outerShdw>
              </a:effectLst>
            </a:endParaRPr>
          </a:p>
        </p:txBody>
      </p:sp>
      <p:grpSp>
        <p:nvGrpSpPr>
          <p:cNvPr id="2" name="17 Grupo"/>
          <p:cNvGrpSpPr/>
          <p:nvPr/>
        </p:nvGrpSpPr>
        <p:grpSpPr>
          <a:xfrm>
            <a:off x="2928926" y="2285992"/>
            <a:ext cx="4552960" cy="3214710"/>
            <a:chOff x="2714612" y="1071546"/>
            <a:chExt cx="4552960" cy="464347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grpSpPr>
        <p:pic>
          <p:nvPicPr>
            <p:cNvPr id="103426" name="Picture 2" descr="F:\IMAGENES TESIS\helados-del-futuro-1.jpg"/>
            <p:cNvPicPr>
              <a:picLocks noChangeAspect="1" noChangeArrowheads="1"/>
            </p:cNvPicPr>
            <p:nvPr/>
          </p:nvPicPr>
          <p:blipFill>
            <a:blip r:embed="rId2" cstate="print"/>
            <a:srcRect l="17544" t="34547" r="31579"/>
            <a:stretch>
              <a:fillRect/>
            </a:stretch>
          </p:blipFill>
          <p:spPr bwMode="auto">
            <a:xfrm>
              <a:off x="4071934" y="1071546"/>
              <a:ext cx="2071702" cy="2214578"/>
            </a:xfrm>
            <a:prstGeom prst="ellipse">
              <a:avLst/>
            </a:prstGeom>
            <a:grpFill/>
            <a:ln w="12700"/>
          </p:spPr>
          <p:style>
            <a:lnRef idx="1">
              <a:schemeClr val="accent6"/>
            </a:lnRef>
            <a:fillRef idx="2">
              <a:schemeClr val="accent6"/>
            </a:fillRef>
            <a:effectRef idx="1">
              <a:schemeClr val="accent6"/>
            </a:effectRef>
            <a:fontRef idx="minor">
              <a:schemeClr val="dk1"/>
            </a:fontRef>
          </p:style>
        </p:pic>
        <p:pic>
          <p:nvPicPr>
            <p:cNvPr id="103431" name="Picture 7" descr="D:\Mis imágenes\Katherine\MONTECRISTI\1BVgHx123756-02.jpg"/>
            <p:cNvPicPr>
              <a:picLocks noChangeAspect="1" noChangeArrowheads="1"/>
            </p:cNvPicPr>
            <p:nvPr/>
          </p:nvPicPr>
          <p:blipFill>
            <a:blip r:embed="rId3" cstate="print"/>
            <a:srcRect/>
            <a:stretch>
              <a:fillRect/>
            </a:stretch>
          </p:blipFill>
          <p:spPr bwMode="auto">
            <a:xfrm>
              <a:off x="2714612" y="2428868"/>
              <a:ext cx="2595538" cy="3143248"/>
            </a:xfrm>
            <a:prstGeom prst="ellipse">
              <a:avLst/>
            </a:prstGeom>
            <a:grpFill/>
            <a:ln w="12700"/>
          </p:spPr>
          <p:style>
            <a:lnRef idx="1">
              <a:schemeClr val="accent6"/>
            </a:lnRef>
            <a:fillRef idx="2">
              <a:schemeClr val="accent6"/>
            </a:fillRef>
            <a:effectRef idx="1">
              <a:schemeClr val="accent6"/>
            </a:effectRef>
            <a:fontRef idx="minor">
              <a:schemeClr val="dk1"/>
            </a:fontRef>
          </p:style>
        </p:pic>
        <p:pic>
          <p:nvPicPr>
            <p:cNvPr id="103429" name="Picture 5" descr="D:\Mis imágenes\Katherine\nobol 2\100_1993.JPG"/>
            <p:cNvPicPr>
              <a:picLocks noChangeAspect="1" noChangeArrowheads="1"/>
            </p:cNvPicPr>
            <p:nvPr/>
          </p:nvPicPr>
          <p:blipFill>
            <a:blip r:embed="rId4" cstate="print"/>
            <a:srcRect l="30564" t="-305"/>
            <a:stretch>
              <a:fillRect/>
            </a:stretch>
          </p:blipFill>
          <p:spPr bwMode="auto">
            <a:xfrm>
              <a:off x="5000628" y="2643182"/>
              <a:ext cx="2266944" cy="3071834"/>
            </a:xfrm>
            <a:prstGeom prst="ellipse">
              <a:avLst/>
            </a:prstGeom>
            <a:grpFill/>
            <a:ln w="12700"/>
          </p:spPr>
          <p:style>
            <a:lnRef idx="1">
              <a:schemeClr val="accent6"/>
            </a:lnRef>
            <a:fillRef idx="2">
              <a:schemeClr val="accent6"/>
            </a:fillRef>
            <a:effectRef idx="1">
              <a:schemeClr val="accent6"/>
            </a:effectRef>
            <a:fontRef idx="minor">
              <a:schemeClr val="dk1"/>
            </a:fontRef>
          </p:style>
        </p:pic>
      </p:grpSp>
      <p:sp>
        <p:nvSpPr>
          <p:cNvPr id="22" name="21 Rectángulo"/>
          <p:cNvSpPr/>
          <p:nvPr/>
        </p:nvSpPr>
        <p:spPr>
          <a:xfrm rot="5400000" flipH="1">
            <a:off x="7632399" y="2297427"/>
            <a:ext cx="738664" cy="1573050"/>
          </a:xfrm>
          <a:prstGeom prst="rect">
            <a:avLst/>
          </a:prstGeom>
        </p:spPr>
        <p:txBody>
          <a:bodyPr vert="vert270">
            <a:spAutoFit/>
          </a:bodyPr>
          <a:lstStyle/>
          <a:p>
            <a:pPr algn="ctr">
              <a:defRPr/>
            </a:pPr>
            <a:r>
              <a:rPr lang="es-EC"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Aporte + para la salud</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3" name="22 Rectángulo"/>
          <p:cNvSpPr/>
          <p:nvPr/>
        </p:nvSpPr>
        <p:spPr>
          <a:xfrm rot="5400000" flipH="1">
            <a:off x="4917755" y="5154947"/>
            <a:ext cx="738664" cy="1573050"/>
          </a:xfrm>
          <a:prstGeom prst="rect">
            <a:avLst/>
          </a:prstGeom>
        </p:spPr>
        <p:txBody>
          <a:bodyPr vert="vert270">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s-EC"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Alimento Regulador</a:t>
            </a:r>
          </a:p>
        </p:txBody>
      </p:sp>
      <p:sp>
        <p:nvSpPr>
          <p:cNvPr id="24" name="23 Rectángulo"/>
          <p:cNvSpPr/>
          <p:nvPr/>
        </p:nvSpPr>
        <p:spPr>
          <a:xfrm rot="5400000" flipH="1">
            <a:off x="2488863" y="2225989"/>
            <a:ext cx="738664" cy="1573050"/>
          </a:xfrm>
          <a:prstGeom prst="rect">
            <a:avLst/>
          </a:prstGeom>
        </p:spPr>
        <p:txBody>
          <a:bodyPr vert="vert270">
            <a:spAutoFit/>
          </a:bodyPr>
          <a:lstStyle/>
          <a:p>
            <a:pPr algn="ctr">
              <a:defRPr/>
            </a:pPr>
            <a:r>
              <a:rPr lang="es-EC" b="1" dirty="0">
                <a:ln w="18000">
                  <a:solidFill>
                    <a:schemeClr val="accent2">
                      <a:satMod val="140000"/>
                    </a:schemeClr>
                  </a:solidFill>
                  <a:prstDash val="solid"/>
                  <a:miter lim="800000"/>
                </a:ln>
                <a:noFill/>
                <a:effectLst>
                  <a:outerShdw blurRad="25500" dist="23000" dir="7020000" algn="tl">
                    <a:srgbClr val="000000">
                      <a:alpha val="50000"/>
                    </a:srgbClr>
                  </a:outerShdw>
                </a:effectLst>
              </a:rPr>
              <a:t>Vitaminas y minerales</a:t>
            </a:r>
          </a:p>
        </p:txBody>
      </p:sp>
      <p:sp>
        <p:nvSpPr>
          <p:cNvPr id="25" name="24 Rectángulo"/>
          <p:cNvSpPr/>
          <p:nvPr/>
        </p:nvSpPr>
        <p:spPr>
          <a:xfrm>
            <a:off x="2714625" y="1500188"/>
            <a:ext cx="1093788" cy="369887"/>
          </a:xfrm>
          <a:prstGeom prst="rect">
            <a:avLst/>
          </a:prstGeom>
        </p:spPr>
        <p:txBody>
          <a:bodyPr wrap="none">
            <a:spAutoFit/>
          </a:bodyPr>
          <a:lstStyle/>
          <a:p>
            <a:pPr>
              <a:defRPr/>
            </a:pPr>
            <a:r>
              <a:rPr lang="es-ES_tradnl" b="1" dirty="0">
                <a:solidFill>
                  <a:srgbClr val="FF0000"/>
                </a:solidFill>
                <a:latin typeface="Algerian" pitchFamily="82" charset="0"/>
              </a:rPr>
              <a:t>F</a:t>
            </a:r>
            <a:r>
              <a:rPr lang="es-ES_tradnl" b="1" dirty="0">
                <a:solidFill>
                  <a:srgbClr val="FFFF00"/>
                </a:solidFill>
                <a:latin typeface="Algerian" pitchFamily="82" charset="0"/>
              </a:rPr>
              <a:t>R</a:t>
            </a:r>
            <a:r>
              <a:rPr lang="es-ES_tradnl" b="1" dirty="0">
                <a:solidFill>
                  <a:srgbClr val="66FF66"/>
                </a:solidFill>
                <a:latin typeface="Algerian" pitchFamily="82" charset="0"/>
              </a:rPr>
              <a:t>U</a:t>
            </a:r>
            <a:r>
              <a:rPr lang="es-ES_tradnl" b="1" dirty="0">
                <a:solidFill>
                  <a:schemeClr val="accent3">
                    <a:lumMod val="75000"/>
                  </a:schemeClr>
                </a:solidFill>
                <a:latin typeface="Algerian" pitchFamily="82" charset="0"/>
              </a:rPr>
              <a:t>T</a:t>
            </a:r>
            <a:r>
              <a:rPr lang="es-ES_tradnl" b="1" dirty="0">
                <a:solidFill>
                  <a:srgbClr val="FFC000"/>
                </a:solidFill>
                <a:latin typeface="Algerian" pitchFamily="82" charset="0"/>
              </a:rPr>
              <a:t>A</a:t>
            </a:r>
            <a:r>
              <a:rPr lang="es-ES_tradnl" b="1" dirty="0">
                <a:latin typeface="Algerian" pitchFamily="82" charset="0"/>
              </a:rPr>
              <a:t>s </a:t>
            </a:r>
            <a:endParaRPr lang="es-ES" dirty="0"/>
          </a:p>
        </p:txBody>
      </p:sp>
      <p:sp>
        <p:nvSpPr>
          <p:cNvPr id="26" name="25 Rectángulo"/>
          <p:cNvSpPr/>
          <p:nvPr/>
        </p:nvSpPr>
        <p:spPr>
          <a:xfrm>
            <a:off x="1643042" y="214290"/>
            <a:ext cx="7500958" cy="523220"/>
          </a:xfrm>
          <a:prstGeom prst="rect">
            <a:avLst/>
          </a:prstGeom>
        </p:spPr>
        <p:txBody>
          <a:bodyPr>
            <a:spAutoFit/>
          </a:bodyPr>
          <a:lstStyle/>
          <a:p>
            <a:pPr algn="ctr">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EL PROYECTO CONSISTE EN:</a:t>
            </a:r>
            <a:endParaRPr lang="es-ES" sz="2800" b="1" dirty="0">
              <a:ln w="10541" cmpd="sng">
                <a:solidFill>
                  <a:schemeClr val="accent1">
                    <a:shade val="88000"/>
                    <a:satMod val="110000"/>
                  </a:schemeClr>
                </a:solidFill>
                <a:prstDash val="solid"/>
              </a:ln>
              <a:solidFill>
                <a:srgbClr val="000099"/>
              </a:solidFill>
              <a:latin typeface="Berlin Sans FB" pitchFamily="34" charset="0"/>
            </a:endParaRPr>
          </a:p>
        </p:txBody>
      </p:sp>
      <p:sp>
        <p:nvSpPr>
          <p:cNvPr id="28" name="27 Marcador de pie de página"/>
          <p:cNvSpPr>
            <a:spLocks noGrp="1"/>
          </p:cNvSpPr>
          <p:nvPr>
            <p:ph type="ftr" sz="quarter" idx="11"/>
          </p:nvPr>
        </p:nvSpPr>
        <p:spPr/>
        <p:txBody>
          <a:bodyPr/>
          <a:lstStyle/>
          <a:p>
            <a:pPr>
              <a:defRPr/>
            </a:pPr>
            <a:r>
              <a:rPr lang="es-ES"/>
              <a:t>Maylin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2214563" y="357188"/>
            <a:ext cx="7158037" cy="1143000"/>
          </a:xfrm>
        </p:spPr>
        <p:txBody>
          <a:bodyPr/>
          <a:lstStyle/>
          <a:p>
            <a:pPr eaLnBrk="1" hangingPunct="1"/>
            <a:r>
              <a:rPr lang="es-ES" sz="3200" b="1" smtClean="0"/>
              <a:t>   ¿Consumiría Ud. Frutas con dulce  aderezos y helado?</a:t>
            </a:r>
            <a:r>
              <a:rPr lang="es-EC" sz="3200" smtClean="0"/>
              <a:t/>
            </a:r>
            <a:br>
              <a:rPr lang="es-EC" sz="3200" smtClean="0"/>
            </a:br>
            <a:endParaRPr lang="es-EC" sz="3200" smtClean="0"/>
          </a:p>
        </p:txBody>
      </p:sp>
      <p:graphicFrame>
        <p:nvGraphicFramePr>
          <p:cNvPr id="10" name="1 Gráfico"/>
          <p:cNvGraphicFramePr/>
          <p:nvPr/>
        </p:nvGraphicFramePr>
        <p:xfrm>
          <a:off x="3143240" y="2071678"/>
          <a:ext cx="4786346"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a:xfrm>
            <a:off x="3929063" y="6143625"/>
            <a:ext cx="2895600" cy="365125"/>
          </a:xfrm>
        </p:spPr>
        <p:txBody>
          <a:bodyPr/>
          <a:lstStyle/>
          <a:p>
            <a:pPr>
              <a:defRPr/>
            </a:pPr>
            <a:r>
              <a:rPr lang="es-ES"/>
              <a:t>Fátima</a:t>
            </a:r>
          </a:p>
        </p:txBody>
      </p:sp>
      <p:sp>
        <p:nvSpPr>
          <p:cNvPr id="6"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3 Gráfico"/>
          <p:cNvGraphicFramePr/>
          <p:nvPr/>
        </p:nvGraphicFramePr>
        <p:xfrm>
          <a:off x="2571736" y="2000240"/>
          <a:ext cx="5910265" cy="3500462"/>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pie de página"/>
          <p:cNvSpPr>
            <a:spLocks noGrp="1"/>
          </p:cNvSpPr>
          <p:nvPr>
            <p:ph type="ftr" sz="quarter" idx="11"/>
          </p:nvPr>
        </p:nvSpPr>
        <p:spPr/>
        <p:txBody>
          <a:bodyPr/>
          <a:lstStyle/>
          <a:p>
            <a:pPr>
              <a:defRPr/>
            </a:pPr>
            <a:r>
              <a:rPr lang="es-ES"/>
              <a:t>Fátima</a:t>
            </a:r>
          </a:p>
        </p:txBody>
      </p:sp>
      <p:sp>
        <p:nvSpPr>
          <p:cNvPr id="5"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571625" y="0"/>
            <a:ext cx="7572375" cy="1143000"/>
          </a:xfrm>
        </p:spPr>
        <p:txBody>
          <a:bodyPr/>
          <a:lstStyle/>
          <a:p>
            <a:pPr eaLnBrk="1" hangingPunct="1"/>
            <a:r>
              <a:rPr lang="es-ES" sz="3200" b="1" smtClean="0"/>
              <a:t>  Marque 4 de las frutas que más le agrade</a:t>
            </a:r>
            <a:endParaRPr lang="es-EC" sz="3200" smtClean="0"/>
          </a:p>
        </p:txBody>
      </p:sp>
      <p:graphicFrame>
        <p:nvGraphicFramePr>
          <p:cNvPr id="5" name="4 Marcador de contenido"/>
          <p:cNvGraphicFramePr>
            <a:graphicFrameLocks noGrp="1"/>
          </p:cNvGraphicFramePr>
          <p:nvPr>
            <p:ph idx="1"/>
          </p:nvPr>
        </p:nvGraphicFramePr>
        <p:xfrm>
          <a:off x="3428992" y="2143116"/>
          <a:ext cx="3786213" cy="3286147"/>
        </p:xfrm>
        <a:graphic>
          <a:graphicData uri="http://schemas.openxmlformats.org/drawingml/2006/table">
            <a:tbl>
              <a:tblPr firstRow="1" bandRow="1">
                <a:tableStyleId>{284E427A-3D55-4303-BF80-6455036E1DE7}</a:tableStyleId>
              </a:tblPr>
              <a:tblGrid>
                <a:gridCol w="1262071"/>
                <a:gridCol w="1262071"/>
                <a:gridCol w="1262071"/>
              </a:tblGrid>
              <a:tr h="683495">
                <a:tc>
                  <a:txBody>
                    <a:bodyPr/>
                    <a:lstStyle/>
                    <a:p>
                      <a:pPr algn="ctr" fontAlgn="b"/>
                      <a:r>
                        <a:rPr lang="es-EC" sz="1400" u="none" strike="noStrike" dirty="0"/>
                        <a:t>No</a:t>
                      </a:r>
                      <a:endParaRPr lang="es-EC" sz="1400" b="1"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Frutas</a:t>
                      </a:r>
                      <a:endParaRPr lang="es-EC" sz="1400" b="1"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Aceptación</a:t>
                      </a:r>
                      <a:endParaRPr lang="es-EC" sz="1400" b="1"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831">
                <a:tc>
                  <a:txBody>
                    <a:bodyPr/>
                    <a:lstStyle/>
                    <a:p>
                      <a:pPr algn="ctr" fontAlgn="b"/>
                      <a:r>
                        <a:rPr lang="es-EC" sz="1400" u="none" strike="noStrike"/>
                        <a:t>1</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Frutillas</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87%</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7831">
                <a:tc>
                  <a:txBody>
                    <a:bodyPr/>
                    <a:lstStyle/>
                    <a:p>
                      <a:pPr algn="ctr" fontAlgn="b"/>
                      <a:r>
                        <a:rPr lang="es-EC" sz="1400" u="none" strike="noStrike"/>
                        <a:t>2</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Durazno</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70%</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495">
                <a:tc>
                  <a:txBody>
                    <a:bodyPr/>
                    <a:lstStyle/>
                    <a:p>
                      <a:pPr algn="ctr" fontAlgn="b"/>
                      <a:r>
                        <a:rPr lang="es-EC" sz="1400" u="none" strike="noStrike" dirty="0"/>
                        <a:t>3</a:t>
                      </a:r>
                      <a:endParaRPr lang="es-EC"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dirty="0"/>
                        <a:t>Frambuesas</a:t>
                      </a:r>
                      <a:endParaRPr lang="es-EC"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36%</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83495">
                <a:tc>
                  <a:txBody>
                    <a:bodyPr/>
                    <a:lstStyle/>
                    <a:p>
                      <a:pPr algn="ctr" fontAlgn="b"/>
                      <a:r>
                        <a:rPr lang="es-EC" sz="1400" u="none" strike="noStrike"/>
                        <a:t>4</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a:t>Manzanas Rojas</a:t>
                      </a:r>
                      <a:endParaRPr lang="es-EC" sz="1400" b="0" i="0" u="none" strike="noStrike">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400" u="none" strike="noStrike" dirty="0"/>
                        <a:t>35%</a:t>
                      </a:r>
                      <a:endParaRPr lang="es-EC" sz="1400" b="0" i="0" u="none" strike="noStrike" dirty="0">
                        <a:solidFill>
                          <a:srgbClr val="000000"/>
                        </a:solidFill>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5 Marcador de pie de página"/>
          <p:cNvSpPr>
            <a:spLocks noGrp="1"/>
          </p:cNvSpPr>
          <p:nvPr>
            <p:ph type="ftr" sz="quarter" idx="11"/>
          </p:nvPr>
        </p:nvSpPr>
        <p:spPr/>
        <p:txBody>
          <a:bodyPr/>
          <a:lstStyle/>
          <a:p>
            <a:pPr>
              <a:defRPr/>
            </a:pPr>
            <a:r>
              <a:rPr lang="es-ES"/>
              <a:t>Fátima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Gráfico"/>
          <p:cNvGraphicFramePr/>
          <p:nvPr/>
        </p:nvGraphicFramePr>
        <p:xfrm>
          <a:off x="4714876" y="642918"/>
          <a:ext cx="3929074" cy="24431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3 Gráfico"/>
          <p:cNvGraphicFramePr/>
          <p:nvPr/>
        </p:nvGraphicFramePr>
        <p:xfrm>
          <a:off x="1357290" y="3286124"/>
          <a:ext cx="3643338" cy="25003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4 Gráfico"/>
          <p:cNvGraphicFramePr/>
          <p:nvPr/>
        </p:nvGraphicFramePr>
        <p:xfrm>
          <a:off x="4929190" y="3286124"/>
          <a:ext cx="3571884" cy="2443170"/>
        </p:xfrm>
        <a:graphic>
          <a:graphicData uri="http://schemas.openxmlformats.org/drawingml/2006/chart">
            <c:chart xmlns:c="http://schemas.openxmlformats.org/drawingml/2006/chart" xmlns:r="http://schemas.openxmlformats.org/officeDocument/2006/relationships" r:id="rId4"/>
          </a:graphicData>
        </a:graphic>
      </p:graphicFrame>
      <p:sp>
        <p:nvSpPr>
          <p:cNvPr id="9" name="8 Marcador de pie de página"/>
          <p:cNvSpPr>
            <a:spLocks noGrp="1"/>
          </p:cNvSpPr>
          <p:nvPr>
            <p:ph type="ftr" sz="quarter" idx="11"/>
          </p:nvPr>
        </p:nvSpPr>
        <p:spPr/>
        <p:txBody>
          <a:bodyPr/>
          <a:lstStyle/>
          <a:p>
            <a:pPr>
              <a:defRPr/>
            </a:pPr>
            <a:r>
              <a:rPr lang="es-ES"/>
              <a:t>Fátima</a:t>
            </a:r>
          </a:p>
        </p:txBody>
      </p:sp>
      <p:sp>
        <p:nvSpPr>
          <p:cNvPr id="10"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graphicFrame>
        <p:nvGraphicFramePr>
          <p:cNvPr id="11" name="1 Gráfico"/>
          <p:cNvGraphicFramePr/>
          <p:nvPr/>
        </p:nvGraphicFramePr>
        <p:xfrm>
          <a:off x="1214414" y="642918"/>
          <a:ext cx="3786214" cy="235745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smtClean="0"/>
              <a:t>Fátima</a:t>
            </a:r>
            <a:endParaRPr lang="es-ES" dirty="0"/>
          </a:p>
        </p:txBody>
      </p:sp>
      <p:sp>
        <p:nvSpPr>
          <p:cNvPr id="7" name="6 Rectángulo"/>
          <p:cNvSpPr/>
          <p:nvPr/>
        </p:nvSpPr>
        <p:spPr>
          <a:xfrm>
            <a:off x="3929058" y="357166"/>
            <a:ext cx="3102132" cy="76944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4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PRESENTACIÓN</a:t>
            </a:r>
          </a:p>
        </p:txBody>
      </p:sp>
      <p:pic>
        <p:nvPicPr>
          <p:cNvPr id="47109" name="0 Imagen" descr="DSC00161.JPG"/>
          <p:cNvPicPr>
            <a:picLocks noChangeAspect="1" noChangeArrowheads="1"/>
          </p:cNvPicPr>
          <p:nvPr/>
        </p:nvPicPr>
        <p:blipFill>
          <a:blip r:embed="rId2" cstate="print"/>
          <a:srcRect/>
          <a:stretch>
            <a:fillRect/>
          </a:stretch>
        </p:blipFill>
        <p:spPr bwMode="auto">
          <a:xfrm>
            <a:off x="2571736" y="1000108"/>
            <a:ext cx="1825974" cy="2428892"/>
          </a:xfrm>
          <a:prstGeom prst="rect">
            <a:avLst/>
          </a:prstGeom>
          <a:ln>
            <a:noFill/>
          </a:ln>
          <a:effectLst>
            <a:softEdge rad="112500"/>
          </a:effectLst>
        </p:spPr>
      </p:pic>
      <p:pic>
        <p:nvPicPr>
          <p:cNvPr id="47110" name="3 Imagen" descr="DSC00171.JPG"/>
          <p:cNvPicPr>
            <a:picLocks noChangeAspect="1" noChangeArrowheads="1"/>
          </p:cNvPicPr>
          <p:nvPr/>
        </p:nvPicPr>
        <p:blipFill>
          <a:blip r:embed="rId3" cstate="print"/>
          <a:srcRect/>
          <a:stretch>
            <a:fillRect/>
          </a:stretch>
        </p:blipFill>
        <p:spPr bwMode="auto">
          <a:xfrm>
            <a:off x="6572264" y="1071546"/>
            <a:ext cx="1785950" cy="2349086"/>
          </a:xfrm>
          <a:prstGeom prst="rect">
            <a:avLst/>
          </a:prstGeom>
          <a:ln>
            <a:noFill/>
          </a:ln>
          <a:effectLst>
            <a:softEdge rad="112500"/>
          </a:effectLst>
        </p:spPr>
      </p:pic>
      <p:pic>
        <p:nvPicPr>
          <p:cNvPr id="47111" name="4 Imagen" descr="DSC00168.JPG"/>
          <p:cNvPicPr>
            <a:picLocks noChangeAspect="1" noChangeArrowheads="1"/>
          </p:cNvPicPr>
          <p:nvPr/>
        </p:nvPicPr>
        <p:blipFill>
          <a:blip r:embed="rId4" cstate="print"/>
          <a:srcRect/>
          <a:stretch>
            <a:fillRect/>
          </a:stretch>
        </p:blipFill>
        <p:spPr bwMode="auto">
          <a:xfrm>
            <a:off x="4429124" y="3643314"/>
            <a:ext cx="2000264" cy="2675099"/>
          </a:xfrm>
          <a:prstGeom prst="rect">
            <a:avLst/>
          </a:prstGeom>
          <a:ln>
            <a:noFill/>
          </a:ln>
          <a:effectLst>
            <a:softEdge rad="112500"/>
          </a:effectLst>
        </p:spPr>
      </p:pic>
      <p:sp>
        <p:nvSpPr>
          <p:cNvPr id="19"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
        <p:nvSpPr>
          <p:cNvPr id="21" name="TextBox 20"/>
          <p:cNvSpPr txBox="1"/>
          <p:nvPr/>
        </p:nvSpPr>
        <p:spPr>
          <a:xfrm>
            <a:off x="2571750" y="3429000"/>
            <a:ext cx="1571625" cy="369888"/>
          </a:xfrm>
          <a:prstGeom prst="rect">
            <a:avLst/>
          </a:prstGeom>
          <a:noFill/>
        </p:spPr>
        <p:txBody>
          <a:bodyPr>
            <a:spAutoFit/>
          </a:bodyPr>
          <a:lstStyle/>
          <a:p>
            <a:pPr>
              <a:defRPr/>
            </a:pPr>
            <a:r>
              <a:rPr lang="en-US" i="1" dirty="0" err="1">
                <a:solidFill>
                  <a:schemeClr val="accent2">
                    <a:lumMod val="50000"/>
                  </a:schemeClr>
                </a:solidFill>
              </a:rPr>
              <a:t>Pequeña</a:t>
            </a:r>
            <a:r>
              <a:rPr lang="en-US" i="1" dirty="0">
                <a:solidFill>
                  <a:schemeClr val="accent2">
                    <a:lumMod val="50000"/>
                  </a:schemeClr>
                </a:solidFill>
              </a:rPr>
              <a:t> $2</a:t>
            </a:r>
          </a:p>
        </p:txBody>
      </p:sp>
      <p:sp>
        <p:nvSpPr>
          <p:cNvPr id="22" name="TextBox 21"/>
          <p:cNvSpPr txBox="1"/>
          <p:nvPr/>
        </p:nvSpPr>
        <p:spPr>
          <a:xfrm>
            <a:off x="6572250" y="3643313"/>
            <a:ext cx="1571625" cy="369887"/>
          </a:xfrm>
          <a:prstGeom prst="rect">
            <a:avLst/>
          </a:prstGeom>
          <a:noFill/>
        </p:spPr>
        <p:txBody>
          <a:bodyPr>
            <a:spAutoFit/>
          </a:bodyPr>
          <a:lstStyle/>
          <a:p>
            <a:pPr>
              <a:defRPr/>
            </a:pPr>
            <a:r>
              <a:rPr lang="en-US" i="1" dirty="0" err="1">
                <a:solidFill>
                  <a:schemeClr val="accent2">
                    <a:lumMod val="50000"/>
                  </a:schemeClr>
                </a:solidFill>
              </a:rPr>
              <a:t>Mediana</a:t>
            </a:r>
            <a:r>
              <a:rPr lang="en-US" i="1" dirty="0">
                <a:solidFill>
                  <a:schemeClr val="accent2">
                    <a:lumMod val="50000"/>
                  </a:schemeClr>
                </a:solidFill>
              </a:rPr>
              <a:t> $2.5</a:t>
            </a:r>
          </a:p>
        </p:txBody>
      </p:sp>
      <p:sp>
        <p:nvSpPr>
          <p:cNvPr id="23" name="TextBox 22"/>
          <p:cNvSpPr txBox="1"/>
          <p:nvPr/>
        </p:nvSpPr>
        <p:spPr>
          <a:xfrm>
            <a:off x="4643438" y="3143250"/>
            <a:ext cx="1571625" cy="369888"/>
          </a:xfrm>
          <a:prstGeom prst="rect">
            <a:avLst/>
          </a:prstGeom>
          <a:noFill/>
        </p:spPr>
        <p:txBody>
          <a:bodyPr>
            <a:spAutoFit/>
          </a:bodyPr>
          <a:lstStyle/>
          <a:p>
            <a:pPr>
              <a:defRPr/>
            </a:pPr>
            <a:r>
              <a:rPr lang="en-US" i="1" dirty="0">
                <a:solidFill>
                  <a:schemeClr val="accent2">
                    <a:lumMod val="50000"/>
                  </a:schemeClr>
                </a:solidFill>
              </a:rPr>
              <a:t>Grande  $3</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sp>
        <p:nvSpPr>
          <p:cNvPr id="7" name="6 Rectángulo"/>
          <p:cNvSpPr/>
          <p:nvPr/>
        </p:nvSpPr>
        <p:spPr>
          <a:xfrm>
            <a:off x="4344136" y="214290"/>
            <a:ext cx="2573141" cy="646331"/>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36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PRESENTACIÓN</a:t>
            </a:r>
          </a:p>
        </p:txBody>
      </p:sp>
      <p:pic>
        <p:nvPicPr>
          <p:cNvPr id="47112" name="5 Imagen" descr="DSC00150.JPG"/>
          <p:cNvPicPr>
            <a:picLocks noChangeAspect="1" noChangeArrowheads="1"/>
          </p:cNvPicPr>
          <p:nvPr/>
        </p:nvPicPr>
        <p:blipFill>
          <a:blip r:embed="rId2" cstate="print"/>
          <a:srcRect l="11143" t="22540" r="9128" b="17418"/>
          <a:stretch>
            <a:fillRect/>
          </a:stretch>
        </p:blipFill>
        <p:spPr bwMode="auto">
          <a:xfrm>
            <a:off x="2357422" y="1428736"/>
            <a:ext cx="2428769" cy="1357322"/>
          </a:xfrm>
          <a:prstGeom prst="rect">
            <a:avLst/>
          </a:prstGeom>
          <a:ln>
            <a:noFill/>
          </a:ln>
          <a:effectLst>
            <a:softEdge rad="112500"/>
          </a:effectLst>
        </p:spPr>
      </p:pic>
      <p:pic>
        <p:nvPicPr>
          <p:cNvPr id="47113" name="7 Imagen" descr="DSC00172.JPG"/>
          <p:cNvPicPr>
            <a:picLocks noChangeAspect="1" noChangeArrowheads="1"/>
          </p:cNvPicPr>
          <p:nvPr/>
        </p:nvPicPr>
        <p:blipFill>
          <a:blip r:embed="rId3" cstate="print"/>
          <a:srcRect l="5952" t="29918" r="2837" b="29507"/>
          <a:stretch>
            <a:fillRect/>
          </a:stretch>
        </p:blipFill>
        <p:spPr bwMode="auto">
          <a:xfrm>
            <a:off x="5357818" y="1357298"/>
            <a:ext cx="3272554" cy="1428760"/>
          </a:xfrm>
          <a:prstGeom prst="rect">
            <a:avLst/>
          </a:prstGeom>
          <a:ln>
            <a:noFill/>
          </a:ln>
          <a:effectLst>
            <a:softEdge rad="112500"/>
          </a:effectLst>
        </p:spPr>
      </p:pic>
      <p:pic>
        <p:nvPicPr>
          <p:cNvPr id="47114" name="6 Imagen" descr="DSC00178.JPG"/>
          <p:cNvPicPr>
            <a:picLocks noChangeAspect="1" noChangeArrowheads="1"/>
          </p:cNvPicPr>
          <p:nvPr/>
        </p:nvPicPr>
        <p:blipFill>
          <a:blip r:embed="rId4" cstate="print"/>
          <a:srcRect l="12407" r="7491" b="9117"/>
          <a:stretch>
            <a:fillRect/>
          </a:stretch>
        </p:blipFill>
        <p:spPr bwMode="auto">
          <a:xfrm>
            <a:off x="4500562" y="3429000"/>
            <a:ext cx="1428760" cy="2159016"/>
          </a:xfrm>
          <a:prstGeom prst="rect">
            <a:avLst/>
          </a:prstGeom>
          <a:ln>
            <a:noFill/>
          </a:ln>
          <a:effectLst>
            <a:softEdge rad="112500"/>
          </a:effectLst>
        </p:spPr>
      </p:pic>
      <p:sp>
        <p:nvSpPr>
          <p:cNvPr id="19"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
        <p:nvSpPr>
          <p:cNvPr id="21" name="TextBox 20"/>
          <p:cNvSpPr txBox="1"/>
          <p:nvPr/>
        </p:nvSpPr>
        <p:spPr>
          <a:xfrm>
            <a:off x="2428875" y="2714625"/>
            <a:ext cx="2214563" cy="369888"/>
          </a:xfrm>
          <a:prstGeom prst="rect">
            <a:avLst/>
          </a:prstGeom>
          <a:noFill/>
        </p:spPr>
        <p:txBody>
          <a:bodyPr>
            <a:spAutoFit/>
          </a:bodyPr>
          <a:lstStyle/>
          <a:p>
            <a:pPr>
              <a:defRPr/>
            </a:pPr>
            <a:r>
              <a:rPr lang="en-US" i="1" dirty="0">
                <a:solidFill>
                  <a:schemeClr val="accent2">
                    <a:lumMod val="50000"/>
                  </a:schemeClr>
                </a:solidFill>
              </a:rPr>
              <a:t>Individual $2</a:t>
            </a:r>
          </a:p>
        </p:txBody>
      </p:sp>
      <p:sp>
        <p:nvSpPr>
          <p:cNvPr id="22" name="TextBox 21"/>
          <p:cNvSpPr txBox="1"/>
          <p:nvPr/>
        </p:nvSpPr>
        <p:spPr>
          <a:xfrm>
            <a:off x="5715000" y="2786063"/>
            <a:ext cx="2214563" cy="369887"/>
          </a:xfrm>
          <a:prstGeom prst="rect">
            <a:avLst/>
          </a:prstGeom>
          <a:noFill/>
        </p:spPr>
        <p:txBody>
          <a:bodyPr>
            <a:spAutoFit/>
          </a:bodyPr>
          <a:lstStyle/>
          <a:p>
            <a:pPr>
              <a:defRPr/>
            </a:pPr>
            <a:r>
              <a:rPr lang="en-US" i="1" dirty="0">
                <a:solidFill>
                  <a:schemeClr val="accent2">
                    <a:lumMod val="50000"/>
                  </a:schemeClr>
                </a:solidFill>
              </a:rPr>
              <a:t>Frozen Mix  $3,5</a:t>
            </a:r>
          </a:p>
        </p:txBody>
      </p:sp>
      <p:sp>
        <p:nvSpPr>
          <p:cNvPr id="23" name="TextBox 22"/>
          <p:cNvSpPr txBox="1"/>
          <p:nvPr/>
        </p:nvSpPr>
        <p:spPr>
          <a:xfrm>
            <a:off x="4000500" y="5643563"/>
            <a:ext cx="2214563" cy="369887"/>
          </a:xfrm>
          <a:prstGeom prst="rect">
            <a:avLst/>
          </a:prstGeom>
          <a:noFill/>
        </p:spPr>
        <p:txBody>
          <a:bodyPr>
            <a:spAutoFit/>
          </a:bodyPr>
          <a:lstStyle/>
          <a:p>
            <a:pPr>
              <a:defRPr/>
            </a:pPr>
            <a:r>
              <a:rPr lang="en-US" i="1" dirty="0">
                <a:solidFill>
                  <a:schemeClr val="accent2">
                    <a:lumMod val="50000"/>
                  </a:schemeClr>
                </a:solidFill>
              </a:rPr>
              <a:t>Crazy Mix  $3,5</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1785938" y="274638"/>
            <a:ext cx="6900862" cy="1143000"/>
          </a:xfrm>
        </p:spPr>
        <p:txBody>
          <a:bodyPr/>
          <a:lstStyle/>
          <a:p>
            <a:pPr eaLnBrk="1" hangingPunct="1"/>
            <a:r>
              <a:rPr lang="es-EC" sz="3200" smtClean="0"/>
              <a:t> </a:t>
            </a:r>
            <a:br>
              <a:rPr lang="es-EC" sz="3200" smtClean="0"/>
            </a:br>
            <a:r>
              <a:rPr lang="es-EC" sz="3200" b="1" smtClean="0"/>
              <a:t>Elija de acuerdo a su preferencia la presentación que más le agrade</a:t>
            </a:r>
            <a:r>
              <a:rPr lang="es-EC" sz="3200" smtClean="0"/>
              <a:t>.</a:t>
            </a:r>
            <a:br>
              <a:rPr lang="es-EC" sz="3200" smtClean="0"/>
            </a:br>
            <a:endParaRPr lang="es-EC" sz="3200" smtClean="0"/>
          </a:p>
        </p:txBody>
      </p:sp>
      <p:graphicFrame>
        <p:nvGraphicFramePr>
          <p:cNvPr id="6" name="1 Gráfico"/>
          <p:cNvGraphicFramePr/>
          <p:nvPr/>
        </p:nvGraphicFramePr>
        <p:xfrm>
          <a:off x="2786050" y="2071678"/>
          <a:ext cx="5214974" cy="3857652"/>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p:txBody>
          <a:bodyPr/>
          <a:lstStyle/>
          <a:p>
            <a:pPr>
              <a:defRPr/>
            </a:pPr>
            <a:r>
              <a:rPr lang="es-ES"/>
              <a:t>Fátima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2214563" y="285750"/>
            <a:ext cx="6515100" cy="1143000"/>
          </a:xfrm>
        </p:spPr>
        <p:txBody>
          <a:bodyPr/>
          <a:lstStyle/>
          <a:p>
            <a:pPr eaLnBrk="1" hangingPunct="1"/>
            <a:r>
              <a:rPr lang="es-EC" sz="3200" b="1" smtClean="0"/>
              <a:t>¿Dónde le gustaría encontrar el producto?</a:t>
            </a:r>
            <a:r>
              <a:rPr lang="es-EC" sz="3200" smtClean="0"/>
              <a:t/>
            </a:r>
            <a:br>
              <a:rPr lang="es-EC" sz="3200" smtClean="0"/>
            </a:br>
            <a:endParaRPr lang="es-EC" sz="3200" smtClean="0"/>
          </a:p>
        </p:txBody>
      </p:sp>
      <p:graphicFrame>
        <p:nvGraphicFramePr>
          <p:cNvPr id="6" name="1 Gráfico"/>
          <p:cNvGraphicFramePr/>
          <p:nvPr/>
        </p:nvGraphicFramePr>
        <p:xfrm>
          <a:off x="2857488" y="1785926"/>
          <a:ext cx="5000660" cy="3857652"/>
        </p:xfrm>
        <a:graphic>
          <a:graphicData uri="http://schemas.openxmlformats.org/drawingml/2006/chart">
            <c:chart xmlns:c="http://schemas.openxmlformats.org/drawingml/2006/chart" xmlns:r="http://schemas.openxmlformats.org/officeDocument/2006/relationships" r:id="rId2"/>
          </a:graphicData>
        </a:graphic>
      </p:graphicFrame>
      <p:sp>
        <p:nvSpPr>
          <p:cNvPr id="5" name="4 Marcador de pie de página"/>
          <p:cNvSpPr>
            <a:spLocks noGrp="1"/>
          </p:cNvSpPr>
          <p:nvPr>
            <p:ph type="ftr" sz="quarter" idx="11"/>
          </p:nvPr>
        </p:nvSpPr>
        <p:spPr/>
        <p:txBody>
          <a:bodyPr/>
          <a:lstStyle/>
          <a:p>
            <a:pPr>
              <a:defRPr/>
            </a:pPr>
            <a:r>
              <a:rPr lang="es-ES"/>
              <a:t>Fátima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1643063" y="285750"/>
            <a:ext cx="7158037" cy="1143000"/>
          </a:xfrm>
        </p:spPr>
        <p:txBody>
          <a:bodyPr/>
          <a:lstStyle/>
          <a:p>
            <a:pPr eaLnBrk="1" hangingPunct="1"/>
            <a:r>
              <a:rPr lang="es-EC" sz="2800" b="1" smtClean="0"/>
              <a:t> ¿Con qué frecuencia consumiría usted Nuestro producto en una semana?</a:t>
            </a:r>
            <a:r>
              <a:rPr lang="es-EC" sz="2800" smtClean="0"/>
              <a:t/>
            </a:r>
            <a:br>
              <a:rPr lang="es-EC" sz="2800" smtClean="0"/>
            </a:br>
            <a:endParaRPr lang="es-EC" sz="2800" smtClean="0"/>
          </a:p>
        </p:txBody>
      </p:sp>
      <p:graphicFrame>
        <p:nvGraphicFramePr>
          <p:cNvPr id="5" name="11 Gráfico"/>
          <p:cNvGraphicFramePr/>
          <p:nvPr/>
        </p:nvGraphicFramePr>
        <p:xfrm>
          <a:off x="2571736" y="2071678"/>
          <a:ext cx="4786346" cy="3028952"/>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pie de página"/>
          <p:cNvSpPr>
            <a:spLocks noGrp="1"/>
          </p:cNvSpPr>
          <p:nvPr>
            <p:ph type="ftr" sz="quarter" idx="11"/>
          </p:nvPr>
        </p:nvSpPr>
        <p:spPr/>
        <p:txBody>
          <a:bodyPr/>
          <a:lstStyle/>
          <a:p>
            <a:pPr>
              <a:defRPr/>
            </a:pPr>
            <a:r>
              <a:rPr lang="es-ES"/>
              <a:t>Fátima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2357438" y="274638"/>
            <a:ext cx="6329362" cy="1143000"/>
          </a:xfrm>
        </p:spPr>
        <p:txBody>
          <a:bodyPr/>
          <a:lstStyle/>
          <a:p>
            <a:pPr eaLnBrk="1" hangingPunct="1"/>
            <a:r>
              <a:rPr lang="es-EC" sz="3200" b="1" smtClean="0"/>
              <a:t> Marque los 3 aspectos que considera usted importantes dentro de un negocio</a:t>
            </a:r>
            <a:endParaRPr lang="es-EC" sz="3200" smtClean="0"/>
          </a:p>
        </p:txBody>
      </p:sp>
      <p:graphicFrame>
        <p:nvGraphicFramePr>
          <p:cNvPr id="4" name="3 Marcador de contenido"/>
          <p:cNvGraphicFramePr>
            <a:graphicFrameLocks noGrp="1"/>
          </p:cNvGraphicFramePr>
          <p:nvPr>
            <p:ph idx="1"/>
          </p:nvPr>
        </p:nvGraphicFramePr>
        <p:xfrm>
          <a:off x="1857356" y="1928802"/>
          <a:ext cx="3429024" cy="1643076"/>
        </p:xfrm>
        <a:graphic>
          <a:graphicData uri="http://schemas.openxmlformats.org/drawingml/2006/table">
            <a:tbl>
              <a:tblPr firstRow="1" bandRow="1">
                <a:tableStyleId>{284E427A-3D55-4303-BF80-6455036E1DE7}</a:tableStyleId>
              </a:tblPr>
              <a:tblGrid>
                <a:gridCol w="1143008"/>
                <a:gridCol w="1143008"/>
                <a:gridCol w="1143008"/>
              </a:tblGrid>
              <a:tr h="410769">
                <a:tc>
                  <a:txBody>
                    <a:bodyPr/>
                    <a:lstStyle/>
                    <a:p>
                      <a:pPr algn="ctr" fontAlgn="b"/>
                      <a:r>
                        <a:rPr lang="es-EC" sz="1400" u="none" strike="noStrike" dirty="0"/>
                        <a:t>No</a:t>
                      </a:r>
                      <a:endParaRPr lang="es-EC" sz="1400" b="1" i="0" u="none" strike="noStrike" dirty="0">
                        <a:solidFill>
                          <a:srgbClr val="000000"/>
                        </a:solidFill>
                        <a:latin typeface="Calibri"/>
                      </a:endParaRPr>
                    </a:p>
                  </a:txBody>
                  <a:tcPr marL="9525" marR="9525" marT="9525" marB="0" anchor="b"/>
                </a:tc>
                <a:tc>
                  <a:txBody>
                    <a:bodyPr/>
                    <a:lstStyle/>
                    <a:p>
                      <a:pPr algn="ctr" fontAlgn="b"/>
                      <a:r>
                        <a:rPr lang="es-EC" sz="1400" u="none" strike="noStrike" dirty="0"/>
                        <a:t>Aspecto</a:t>
                      </a:r>
                      <a:endParaRPr lang="es-EC" sz="1400" b="1" i="0" u="none" strike="noStrike" dirty="0">
                        <a:solidFill>
                          <a:srgbClr val="000000"/>
                        </a:solidFill>
                        <a:latin typeface="Calibri"/>
                      </a:endParaRPr>
                    </a:p>
                  </a:txBody>
                  <a:tcPr marL="9525" marR="9525" marT="9525" marB="0" anchor="b"/>
                </a:tc>
                <a:tc>
                  <a:txBody>
                    <a:bodyPr/>
                    <a:lstStyle/>
                    <a:p>
                      <a:pPr algn="ctr" fontAlgn="b"/>
                      <a:r>
                        <a:rPr lang="es-EC" sz="1400" u="none" strike="noStrike" dirty="0"/>
                        <a:t>Aceptación</a:t>
                      </a:r>
                      <a:endParaRPr lang="es-EC" sz="1400" b="1" i="0" u="none" strike="noStrike" dirty="0">
                        <a:solidFill>
                          <a:srgbClr val="000000"/>
                        </a:solidFill>
                        <a:latin typeface="Calibri"/>
                      </a:endParaRPr>
                    </a:p>
                  </a:txBody>
                  <a:tcPr marL="9525" marR="9525" marT="9525" marB="0" anchor="b"/>
                </a:tc>
              </a:tr>
              <a:tr h="410769">
                <a:tc>
                  <a:txBody>
                    <a:bodyPr/>
                    <a:lstStyle/>
                    <a:p>
                      <a:pPr algn="ctr" fontAlgn="b"/>
                      <a:r>
                        <a:rPr lang="es-EC" sz="1400" u="none" strike="noStrike"/>
                        <a:t>1</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a:t>Calidad</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a:t>82%</a:t>
                      </a:r>
                      <a:endParaRPr lang="es-EC" sz="1400" b="0" i="0" u="none" strike="noStrike">
                        <a:solidFill>
                          <a:srgbClr val="000000"/>
                        </a:solidFill>
                        <a:latin typeface="Calibri"/>
                      </a:endParaRPr>
                    </a:p>
                  </a:txBody>
                  <a:tcPr marL="9525" marR="9525" marT="9525" marB="0" anchor="b"/>
                </a:tc>
              </a:tr>
              <a:tr h="410769">
                <a:tc>
                  <a:txBody>
                    <a:bodyPr/>
                    <a:lstStyle/>
                    <a:p>
                      <a:pPr algn="ctr" fontAlgn="b"/>
                      <a:r>
                        <a:rPr lang="es-EC" sz="1400" u="none" strike="noStrike"/>
                        <a:t>2</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a:t>Higiene</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a:t>72%</a:t>
                      </a:r>
                      <a:endParaRPr lang="es-EC" sz="1400" b="0" i="0" u="none" strike="noStrike">
                        <a:solidFill>
                          <a:srgbClr val="000000"/>
                        </a:solidFill>
                        <a:latin typeface="Calibri"/>
                      </a:endParaRPr>
                    </a:p>
                  </a:txBody>
                  <a:tcPr marL="9525" marR="9525" marT="9525" marB="0" anchor="b"/>
                </a:tc>
              </a:tr>
              <a:tr h="410769">
                <a:tc>
                  <a:txBody>
                    <a:bodyPr/>
                    <a:lstStyle/>
                    <a:p>
                      <a:pPr algn="ctr" fontAlgn="b"/>
                      <a:r>
                        <a:rPr lang="es-EC" sz="1400" u="none" strike="noStrike" dirty="0"/>
                        <a:t>3</a:t>
                      </a:r>
                      <a:endParaRPr lang="es-EC" sz="1400" b="0" i="0" u="none" strike="noStrike" dirty="0">
                        <a:solidFill>
                          <a:srgbClr val="000000"/>
                        </a:solidFill>
                        <a:latin typeface="Calibri"/>
                      </a:endParaRPr>
                    </a:p>
                  </a:txBody>
                  <a:tcPr marL="9525" marR="9525" marT="9525" marB="0" anchor="b"/>
                </a:tc>
                <a:tc>
                  <a:txBody>
                    <a:bodyPr/>
                    <a:lstStyle/>
                    <a:p>
                      <a:pPr algn="ctr" fontAlgn="b"/>
                      <a:r>
                        <a:rPr lang="es-EC" sz="1400" u="none" strike="noStrike"/>
                        <a:t>Buen servicio</a:t>
                      </a:r>
                      <a:endParaRPr lang="es-EC" sz="1400" b="0" i="0" u="none" strike="noStrike">
                        <a:solidFill>
                          <a:srgbClr val="000000"/>
                        </a:solidFill>
                        <a:latin typeface="Calibri"/>
                      </a:endParaRPr>
                    </a:p>
                  </a:txBody>
                  <a:tcPr marL="9525" marR="9525" marT="9525" marB="0" anchor="b"/>
                </a:tc>
                <a:tc>
                  <a:txBody>
                    <a:bodyPr/>
                    <a:lstStyle/>
                    <a:p>
                      <a:pPr algn="ctr" fontAlgn="b"/>
                      <a:r>
                        <a:rPr lang="es-EC" sz="1400" u="none" strike="noStrike" dirty="0"/>
                        <a:t>50%</a:t>
                      </a:r>
                      <a:endParaRPr lang="es-EC" sz="1400" b="0" i="0" u="none" strike="noStrike" dirty="0">
                        <a:solidFill>
                          <a:srgbClr val="000000"/>
                        </a:solidFill>
                        <a:latin typeface="Calibri"/>
                      </a:endParaRPr>
                    </a:p>
                  </a:txBody>
                  <a:tcPr marL="9525" marR="9525" marT="9525" marB="0" anchor="b"/>
                </a:tc>
              </a:tr>
            </a:tbl>
          </a:graphicData>
        </a:graphic>
      </p:graphicFrame>
      <p:graphicFrame>
        <p:nvGraphicFramePr>
          <p:cNvPr id="5" name="1 Gráfico"/>
          <p:cNvGraphicFramePr/>
          <p:nvPr/>
        </p:nvGraphicFramePr>
        <p:xfrm>
          <a:off x="4572000" y="1571612"/>
          <a:ext cx="4786314" cy="28860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2 Gráfico"/>
          <p:cNvGraphicFramePr/>
          <p:nvPr/>
        </p:nvGraphicFramePr>
        <p:xfrm>
          <a:off x="1142976" y="3971924"/>
          <a:ext cx="4572000" cy="28860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3 Gráfico"/>
          <p:cNvGraphicFramePr/>
          <p:nvPr/>
        </p:nvGraphicFramePr>
        <p:xfrm>
          <a:off x="4572000" y="4000504"/>
          <a:ext cx="4786346" cy="2857496"/>
        </p:xfrm>
        <a:graphic>
          <a:graphicData uri="http://schemas.openxmlformats.org/drawingml/2006/chart">
            <c:chart xmlns:c="http://schemas.openxmlformats.org/drawingml/2006/chart" xmlns:r="http://schemas.openxmlformats.org/officeDocument/2006/relationships" r:id="rId4"/>
          </a:graphicData>
        </a:graphic>
      </p:graphicFrame>
      <p:sp>
        <p:nvSpPr>
          <p:cNvPr id="9" name="8 Marcador de pie de página"/>
          <p:cNvSpPr>
            <a:spLocks noGrp="1"/>
          </p:cNvSpPr>
          <p:nvPr>
            <p:ph type="ftr" sz="quarter" idx="11"/>
          </p:nvPr>
        </p:nvSpPr>
        <p:spPr/>
        <p:txBody>
          <a:bodyPr/>
          <a:lstStyle/>
          <a:p>
            <a:pPr>
              <a:defRPr/>
            </a:pPr>
            <a:r>
              <a:rPr lang="es-ES" dirty="0"/>
              <a:t>Fátima</a:t>
            </a:r>
          </a:p>
        </p:txBody>
      </p:sp>
      <p:sp>
        <p:nvSpPr>
          <p:cNvPr id="10"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6 Título"/>
          <p:cNvSpPr>
            <a:spLocks noGrp="1"/>
          </p:cNvSpPr>
          <p:nvPr>
            <p:ph type="title"/>
          </p:nvPr>
        </p:nvSpPr>
        <p:spPr>
          <a:xfrm>
            <a:off x="1928813" y="1071563"/>
            <a:ext cx="5257800" cy="1143000"/>
          </a:xfrm>
        </p:spPr>
        <p:txBody>
          <a:bodyPr/>
          <a:lstStyle/>
          <a:p>
            <a:pPr algn="l" eaLnBrk="1" hangingPunct="1">
              <a:buFontTx/>
              <a:buBlip>
                <a:blip r:embed="rId3"/>
              </a:buBlip>
            </a:pPr>
            <a:r>
              <a:rPr lang="es-EC" sz="1800" smtClean="0">
                <a:latin typeface="Arial" charset="0"/>
                <a:cs typeface="Arial" charset="0"/>
              </a:rPr>
              <a:t>Los hábitos alimenticios de la población en cuanto a postres indican un alto porcentaje de consumo en la población en especial infantil y adolescente.</a:t>
            </a:r>
            <a:endParaRPr lang="es-ES" sz="1800" smtClean="0">
              <a:latin typeface="Arial" charset="0"/>
              <a:cs typeface="Arial" charset="0"/>
            </a:endParaRPr>
          </a:p>
        </p:txBody>
      </p:sp>
      <p:sp>
        <p:nvSpPr>
          <p:cNvPr id="4" name="3 Marcador de pie de página"/>
          <p:cNvSpPr>
            <a:spLocks noGrp="1"/>
          </p:cNvSpPr>
          <p:nvPr>
            <p:ph type="ftr" sz="quarter" idx="11"/>
          </p:nvPr>
        </p:nvSpPr>
        <p:spPr/>
        <p:txBody>
          <a:bodyPr/>
          <a:lstStyle/>
          <a:p>
            <a:pPr>
              <a:defRPr/>
            </a:pPr>
            <a:r>
              <a:rPr lang="es-ES" dirty="0"/>
              <a:t>Maylin</a:t>
            </a:r>
          </a:p>
        </p:txBody>
      </p:sp>
      <p:pic>
        <p:nvPicPr>
          <p:cNvPr id="5" name="Picture 4" descr="F:\IMAGENES TESIS\CORREDORES_VERDE.gif"/>
          <p:cNvPicPr>
            <a:picLocks noChangeAspect="1" noChangeArrowheads="1"/>
          </p:cNvPicPr>
          <p:nvPr/>
        </p:nvPicPr>
        <p:blipFill>
          <a:blip r:embed="rId4" cstate="print"/>
          <a:srcRect l="-13571" r="6428" b="20471"/>
          <a:stretch>
            <a:fillRect/>
          </a:stretch>
        </p:blipFill>
        <p:spPr bwMode="auto">
          <a:xfrm>
            <a:off x="6143604" y="3571876"/>
            <a:ext cx="3000396" cy="3071834"/>
          </a:xfrm>
          <a:prstGeom prst="ellipse">
            <a:avLst/>
          </a:prstGeom>
          <a:ln>
            <a:noFill/>
          </a:ln>
          <a:effectLst>
            <a:softEdge rad="112500"/>
          </a:effectLst>
        </p:spPr>
      </p:pic>
      <p:sp>
        <p:nvSpPr>
          <p:cNvPr id="6" name="5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RESEÑA HISTÓRICA</a:t>
            </a:r>
            <a:endParaRPr lang="es-ES" dirty="0"/>
          </a:p>
        </p:txBody>
      </p:sp>
      <p:sp>
        <p:nvSpPr>
          <p:cNvPr id="4102" name="7 Rectángulo"/>
          <p:cNvSpPr>
            <a:spLocks noChangeArrowheads="1"/>
          </p:cNvSpPr>
          <p:nvPr/>
        </p:nvSpPr>
        <p:spPr bwMode="auto">
          <a:xfrm>
            <a:off x="2000250" y="2357438"/>
            <a:ext cx="4572000" cy="1200150"/>
          </a:xfrm>
          <a:prstGeom prst="rect">
            <a:avLst/>
          </a:prstGeom>
          <a:noFill/>
          <a:ln w="9525">
            <a:noFill/>
            <a:miter lim="800000"/>
            <a:headEnd/>
            <a:tailEnd/>
          </a:ln>
        </p:spPr>
        <p:txBody>
          <a:bodyPr>
            <a:spAutoFit/>
          </a:bodyPr>
          <a:lstStyle/>
          <a:p>
            <a:pPr>
              <a:buFontTx/>
              <a:buBlip>
                <a:blip r:embed="rId3"/>
              </a:buBlip>
            </a:pPr>
            <a:r>
              <a:rPr lang="es-EC"/>
              <a:t>Las empresas no llega a cierto sector del mercado que no está dispuesto a consumir helado por tendencia a subir de peso,  incrementar su nivel de azúcar, entre otros</a:t>
            </a:r>
            <a:endParaRPr lang="es-ES"/>
          </a:p>
        </p:txBody>
      </p:sp>
      <p:sp>
        <p:nvSpPr>
          <p:cNvPr id="4103" name="8 Rectángulo"/>
          <p:cNvSpPr>
            <a:spLocks noChangeArrowheads="1"/>
          </p:cNvSpPr>
          <p:nvPr/>
        </p:nvSpPr>
        <p:spPr bwMode="auto">
          <a:xfrm>
            <a:off x="1928813" y="3643313"/>
            <a:ext cx="4572000" cy="2862262"/>
          </a:xfrm>
          <a:prstGeom prst="rect">
            <a:avLst/>
          </a:prstGeom>
          <a:noFill/>
          <a:ln w="9525">
            <a:noFill/>
            <a:miter lim="800000"/>
            <a:headEnd/>
            <a:tailEnd/>
          </a:ln>
        </p:spPr>
        <p:txBody>
          <a:bodyPr>
            <a:spAutoFit/>
          </a:bodyPr>
          <a:lstStyle/>
          <a:p>
            <a:pPr>
              <a:buFontTx/>
              <a:buBlip>
                <a:blip r:embed="rId3"/>
              </a:buBlip>
            </a:pPr>
            <a:r>
              <a:rPr lang="es-EC"/>
              <a:t>Buscando nuevas oportunidades para       generar ganancias </a:t>
            </a:r>
          </a:p>
          <a:p>
            <a:endParaRPr lang="es-EC"/>
          </a:p>
          <a:p>
            <a:pPr>
              <a:buFontTx/>
              <a:buBlip>
                <a:blip r:embed="rId3"/>
              </a:buBlip>
            </a:pPr>
            <a:r>
              <a:rPr lang="es-EC"/>
              <a:t>Aprovechar las ventajas en nuestro caso de las maravillosas y exquisitas frutas de nuestro país</a:t>
            </a:r>
          </a:p>
          <a:p>
            <a:pPr>
              <a:buFontTx/>
              <a:buBlip>
                <a:blip r:embed="rId3"/>
              </a:buBlip>
            </a:pPr>
            <a:endParaRPr lang="es-EC"/>
          </a:p>
          <a:p>
            <a:pPr>
              <a:buFontTx/>
              <a:buBlip>
                <a:blip r:embed="rId3"/>
              </a:buBlip>
            </a:pPr>
            <a:r>
              <a:rPr lang="es-EC"/>
              <a:t>Satisfacer la necesidad de los clientes de consumir un postre pero de una manera saludable </a:t>
            </a:r>
            <a:endParaRPr lang="es-ES"/>
          </a:p>
        </p:txBody>
      </p:sp>
      <p:pic>
        <p:nvPicPr>
          <p:cNvPr id="10" name="9 Imagen" descr="obesidad.jpg"/>
          <p:cNvPicPr>
            <a:picLocks noChangeAspect="1"/>
          </p:cNvPicPr>
          <p:nvPr/>
        </p:nvPicPr>
        <p:blipFill>
          <a:blip r:embed="rId5" cstate="print"/>
          <a:stretch>
            <a:fillRect/>
          </a:stretch>
        </p:blipFill>
        <p:spPr>
          <a:xfrm>
            <a:off x="7072330" y="1071546"/>
            <a:ext cx="1600000" cy="2000000"/>
          </a:xfrm>
          <a:prstGeom prst="ellipse">
            <a:avLst/>
          </a:prstGeom>
          <a:ln>
            <a:noFill/>
          </a:ln>
          <a:effectLst>
            <a:softEdge rad="112500"/>
          </a:effectLst>
        </p:spPr>
      </p:pic>
      <p:sp>
        <p:nvSpPr>
          <p:cNvPr id="11" name="6 Título"/>
          <p:cNvSpPr txBox="1">
            <a:spLocks/>
          </p:cNvSpPr>
          <p:nvPr/>
        </p:nvSpPr>
        <p:spPr bwMode="auto">
          <a:xfrm>
            <a:off x="1785918" y="0"/>
            <a:ext cx="7072362" cy="1143000"/>
          </a:xfrm>
          <a:prstGeom prst="rect">
            <a:avLst/>
          </a:prstGeom>
          <a:noFill/>
          <a:ln w="9525">
            <a:noFill/>
            <a:miter lim="800000"/>
            <a:headEnd/>
            <a:tailEnd/>
          </a:ln>
        </p:spPr>
        <p:txBody>
          <a:bodyPr anchor="ctr"/>
          <a:lstStyle/>
          <a:p>
            <a:pPr algn="ctr">
              <a:defRPr/>
            </a:pPr>
            <a:r>
              <a:rPr lang="es-EC"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rPr>
              <a:t>RESEÑA HISTÓRICA</a:t>
            </a:r>
            <a:endParaRPr lang="es-ES"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Título"/>
          <p:cNvSpPr>
            <a:spLocks noGrp="1"/>
          </p:cNvSpPr>
          <p:nvPr>
            <p:ph type="title"/>
          </p:nvPr>
        </p:nvSpPr>
        <p:spPr>
          <a:xfrm>
            <a:off x="2071688" y="428625"/>
            <a:ext cx="6657975" cy="1143000"/>
          </a:xfrm>
        </p:spPr>
        <p:txBody>
          <a:bodyPr/>
          <a:lstStyle/>
          <a:p>
            <a:pPr eaLnBrk="1" hangingPunct="1"/>
            <a:r>
              <a:rPr lang="es-EC" sz="2800" b="1" smtClean="0"/>
              <a:t> ¿Qué clase de publicidad usted considera más adecuada</a:t>
            </a:r>
            <a:r>
              <a:rPr lang="es-EC" sz="2800" smtClean="0"/>
              <a:t>?</a:t>
            </a:r>
            <a:br>
              <a:rPr lang="es-EC" sz="2800" smtClean="0"/>
            </a:br>
            <a:endParaRPr lang="es-EC" sz="2800" smtClean="0"/>
          </a:p>
        </p:txBody>
      </p:sp>
      <p:graphicFrame>
        <p:nvGraphicFramePr>
          <p:cNvPr id="5" name="1 Gráfico"/>
          <p:cNvGraphicFramePr/>
          <p:nvPr/>
        </p:nvGraphicFramePr>
        <p:xfrm>
          <a:off x="2786050" y="2071678"/>
          <a:ext cx="4786314"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6" name="5 Marcador de pie de página"/>
          <p:cNvSpPr>
            <a:spLocks noGrp="1"/>
          </p:cNvSpPr>
          <p:nvPr>
            <p:ph type="ftr" sz="quarter" idx="11"/>
          </p:nvPr>
        </p:nvSpPr>
        <p:spPr>
          <a:xfrm>
            <a:off x="3714750" y="6286500"/>
            <a:ext cx="2895600" cy="365125"/>
          </a:xfrm>
        </p:spPr>
        <p:txBody>
          <a:bodyPr/>
          <a:lstStyle/>
          <a:p>
            <a:pPr>
              <a:defRPr/>
            </a:pPr>
            <a:r>
              <a:rPr lang="es-ES" dirty="0"/>
              <a:t>Fátima   ÚLTIMA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RESULTADOS DE LA ENCUESTA</a:t>
            </a:r>
            <a:endParaRPr lang="es-E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2214563" y="0"/>
            <a:ext cx="6657975" cy="1143000"/>
          </a:xfrm>
        </p:spPr>
        <p:txBody>
          <a:bodyPr/>
          <a:lstStyle/>
          <a:p>
            <a:pPr algn="l" eaLnBrk="1" hangingPunct="1">
              <a:defRPr/>
            </a:pPr>
            <a:r>
              <a:rPr lang="es-EC" sz="4000" b="1" dirty="0" smtClean="0">
                <a:solidFill>
                  <a:schemeClr val="accent6">
                    <a:lumMod val="75000"/>
                  </a:schemeClr>
                </a:solidFill>
                <a:latin typeface="+mn-lt"/>
              </a:rPr>
              <a:t>CONCLUSIONES</a:t>
            </a:r>
            <a:r>
              <a:rPr lang="es-EC" sz="2800" dirty="0" smtClean="0"/>
              <a:t/>
            </a:r>
            <a:br>
              <a:rPr lang="es-EC" sz="2800" dirty="0" smtClean="0"/>
            </a:br>
            <a:endParaRPr lang="es-EC" sz="2800" dirty="0" smtClean="0"/>
          </a:p>
        </p:txBody>
      </p:sp>
      <p:sp>
        <p:nvSpPr>
          <p:cNvPr id="6" name="5 Marcador de pie de página"/>
          <p:cNvSpPr>
            <a:spLocks noGrp="1"/>
          </p:cNvSpPr>
          <p:nvPr>
            <p:ph type="ftr" sz="quarter" idx="11"/>
          </p:nvPr>
        </p:nvSpPr>
        <p:spPr>
          <a:xfrm>
            <a:off x="3714750" y="6286500"/>
            <a:ext cx="2895600" cy="365125"/>
          </a:xfrm>
        </p:spPr>
        <p:txBody>
          <a:bodyPr/>
          <a:lstStyle/>
          <a:p>
            <a:pPr>
              <a:defRPr/>
            </a:pPr>
            <a:r>
              <a:rPr lang="es-ES" dirty="0"/>
              <a:t>Fátima   ÚLTIMA</a:t>
            </a:r>
          </a:p>
        </p:txBody>
      </p:sp>
      <p:sp>
        <p:nvSpPr>
          <p:cNvPr id="7" name="8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 DE LA INVESTIGACION</a:t>
            </a:r>
            <a:endParaRPr lang="es-ES" dirty="0"/>
          </a:p>
        </p:txBody>
      </p:sp>
      <p:sp>
        <p:nvSpPr>
          <p:cNvPr id="8" name="TextBox 7"/>
          <p:cNvSpPr txBox="1"/>
          <p:nvPr/>
        </p:nvSpPr>
        <p:spPr>
          <a:xfrm>
            <a:off x="2214563" y="928688"/>
            <a:ext cx="6572250" cy="5294312"/>
          </a:xfrm>
          <a:prstGeom prst="rect">
            <a:avLst/>
          </a:prstGeom>
          <a:noFill/>
        </p:spPr>
        <p:txBody>
          <a:bodyPr>
            <a:spAutoFit/>
          </a:bodyPr>
          <a:lstStyle/>
          <a:p>
            <a:pPr algn="just">
              <a:buClr>
                <a:schemeClr val="accent2">
                  <a:lumMod val="75000"/>
                </a:schemeClr>
              </a:buClr>
              <a:buFont typeface="Wingdings" pitchFamily="2" charset="2"/>
              <a:buChar char="ü"/>
              <a:defRPr/>
            </a:pPr>
            <a:r>
              <a:rPr lang="es-EC" sz="2000" dirty="0"/>
              <a:t>A partir de los datos obtenidos en la investigación de mercado, podemos concluir que existe un mercado al que podemos llegar a atender </a:t>
            </a:r>
          </a:p>
          <a:p>
            <a:pPr algn="just">
              <a:buClr>
                <a:schemeClr val="accent2">
                  <a:lumMod val="75000"/>
                </a:schemeClr>
              </a:buClr>
              <a:defRPr/>
            </a:pPr>
            <a:endParaRPr lang="es-EC" sz="2000" dirty="0"/>
          </a:p>
          <a:p>
            <a:pPr algn="just">
              <a:buClr>
                <a:schemeClr val="accent2">
                  <a:lumMod val="75000"/>
                </a:schemeClr>
              </a:buClr>
              <a:buFont typeface="Wingdings" pitchFamily="2" charset="2"/>
              <a:buChar char="ü"/>
              <a:defRPr/>
            </a:pPr>
            <a:r>
              <a:rPr lang="es-EC" sz="2000" dirty="0"/>
              <a:t>el 97% de las personas  encuestadas que si gustaban de los dulces, mostraban aceptar el producto. </a:t>
            </a:r>
          </a:p>
          <a:p>
            <a:pPr algn="just">
              <a:buClr>
                <a:schemeClr val="accent2">
                  <a:lumMod val="75000"/>
                </a:schemeClr>
              </a:buClr>
              <a:defRPr/>
            </a:pPr>
            <a:endParaRPr lang="es-EC" sz="2000" dirty="0"/>
          </a:p>
          <a:p>
            <a:pPr algn="just">
              <a:buClr>
                <a:schemeClr val="accent2">
                  <a:lumMod val="75000"/>
                </a:schemeClr>
              </a:buClr>
              <a:buFont typeface="Wingdings" pitchFamily="2" charset="2"/>
              <a:buChar char="ü"/>
              <a:defRPr/>
            </a:pPr>
            <a:r>
              <a:rPr lang="es-EC" sz="2000" dirty="0"/>
              <a:t>Dentro de la información que nos brindó este estudio hemos determinado:</a:t>
            </a:r>
          </a:p>
          <a:p>
            <a:pPr algn="just">
              <a:buClr>
                <a:schemeClr val="accent2">
                  <a:lumMod val="75000"/>
                </a:schemeClr>
              </a:buClr>
              <a:buFont typeface="Wingdings" pitchFamily="2" charset="2"/>
              <a:buChar char="ü"/>
              <a:defRPr/>
            </a:pPr>
            <a:endParaRPr lang="es-EC" sz="2000" dirty="0"/>
          </a:p>
          <a:p>
            <a:pPr lvl="1" algn="just">
              <a:buFont typeface="Wingdings" pitchFamily="2" charset="2"/>
              <a:buChar char="q"/>
              <a:defRPr/>
            </a:pPr>
            <a:r>
              <a:rPr lang="es-EC" sz="2000" dirty="0"/>
              <a:t> Donde ofrecer el producto,</a:t>
            </a:r>
          </a:p>
          <a:p>
            <a:pPr lvl="1" algn="just">
              <a:buFont typeface="Wingdings" pitchFamily="2" charset="2"/>
              <a:buChar char="q"/>
              <a:defRPr/>
            </a:pPr>
            <a:r>
              <a:rPr lang="es-EC" sz="2000" dirty="0"/>
              <a:t>Que presentaciones tendrían mayor demanda </a:t>
            </a:r>
          </a:p>
          <a:p>
            <a:pPr lvl="1" algn="just">
              <a:buFont typeface="Wingdings" pitchFamily="2" charset="2"/>
              <a:buChar char="q"/>
              <a:defRPr/>
            </a:pPr>
            <a:r>
              <a:rPr lang="es-EC" sz="2000" dirty="0"/>
              <a:t>Las preferencias por las combinaciones de        frutas y aderezos.</a:t>
            </a:r>
          </a:p>
          <a:p>
            <a:pPr lvl="1" algn="just">
              <a:buFont typeface="Wingdings" pitchFamily="2" charset="2"/>
              <a:buChar char="q"/>
              <a:defRPr/>
            </a:pPr>
            <a:r>
              <a:rPr lang="es-EC" sz="2000" dirty="0"/>
              <a:t>La frecuencia de consumo de nuestros clientes potenciales</a:t>
            </a:r>
            <a:endParaRPr lang="es-ES" sz="2000" dirty="0"/>
          </a:p>
          <a:p>
            <a:pPr>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214346" y="0"/>
            <a:ext cx="1857376"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FUERZAS DE PORTER</a:t>
            </a:r>
            <a:endParaRPr lang="es-ES" sz="2800" dirty="0"/>
          </a:p>
        </p:txBody>
      </p:sp>
      <p:sp>
        <p:nvSpPr>
          <p:cNvPr id="7" name="2 Subtítulo"/>
          <p:cNvSpPr txBox="1">
            <a:spLocks/>
          </p:cNvSpPr>
          <p:nvPr/>
        </p:nvSpPr>
        <p:spPr bwMode="auto">
          <a:xfrm>
            <a:off x="1928813" y="1857375"/>
            <a:ext cx="5357812" cy="4429125"/>
          </a:xfrm>
          <a:prstGeom prst="rect">
            <a:avLst/>
          </a:prstGeom>
          <a:noFill/>
          <a:ln w="9525">
            <a:noFill/>
            <a:miter lim="800000"/>
            <a:headEnd/>
            <a:tailEnd/>
          </a:ln>
        </p:spPr>
        <p:txBody>
          <a:bodyPr>
            <a:normAutofit fontScale="92500"/>
          </a:bodyPr>
          <a:lstStyle/>
          <a:p>
            <a:pPr marL="342900" indent="-342900" fontAlgn="auto">
              <a:spcBef>
                <a:spcPct val="20000"/>
              </a:spcBef>
              <a:spcAft>
                <a:spcPts val="0"/>
              </a:spcAft>
              <a:buFontTx/>
              <a:buBlip>
                <a:blip r:embed="rId2"/>
              </a:buBlip>
              <a:defRPr/>
            </a:pPr>
            <a:r>
              <a:rPr lang="es-EC" sz="3200" dirty="0">
                <a:latin typeface="+mn-lt"/>
              </a:rPr>
              <a:t>Fuerte competencia que existe en el mercado</a:t>
            </a:r>
          </a:p>
          <a:p>
            <a:pPr marL="342900" indent="-342900" fontAlgn="auto">
              <a:spcBef>
                <a:spcPct val="20000"/>
              </a:spcBef>
              <a:spcAft>
                <a:spcPts val="0"/>
              </a:spcAft>
              <a:buFontTx/>
              <a:buBlip>
                <a:blip r:embed="rId2"/>
              </a:buBlip>
              <a:defRPr/>
            </a:pPr>
            <a:r>
              <a:rPr lang="es-EC" sz="3200" dirty="0">
                <a:latin typeface="+mn-lt"/>
              </a:rPr>
              <a:t>Los consumidores tienes gran variedad de postres que podrán elegir para su consumo</a:t>
            </a:r>
          </a:p>
          <a:p>
            <a:pPr marL="342900" indent="-342900" fontAlgn="auto">
              <a:spcBef>
                <a:spcPct val="20000"/>
              </a:spcBef>
              <a:spcAft>
                <a:spcPts val="0"/>
              </a:spcAft>
              <a:buFontTx/>
              <a:buBlip>
                <a:blip r:embed="rId2"/>
              </a:buBlip>
              <a:defRPr/>
            </a:pPr>
            <a:r>
              <a:rPr lang="es-EC" sz="3200" dirty="0">
                <a:latin typeface="+mn-lt"/>
              </a:rPr>
              <a:t>Se necesitará de una muy buena campaña publicitaria para poder captar la atención del público.</a:t>
            </a:r>
          </a:p>
          <a:p>
            <a:pPr marL="342900" indent="-342900" fontAlgn="auto">
              <a:spcBef>
                <a:spcPct val="20000"/>
              </a:spcBef>
              <a:spcAft>
                <a:spcPts val="0"/>
              </a:spcAft>
              <a:buFont typeface="Arial" pitchFamily="34" charset="0"/>
              <a:buNone/>
              <a:defRPr/>
            </a:pPr>
            <a:endParaRPr lang="es-EC" sz="3200" dirty="0">
              <a:latin typeface="+mn-lt"/>
            </a:endParaRPr>
          </a:p>
        </p:txBody>
      </p:sp>
      <p:pic>
        <p:nvPicPr>
          <p:cNvPr id="9" name="8 Imagen" descr="imagesequipo.jpg"/>
          <p:cNvPicPr>
            <a:picLocks noChangeAspect="1"/>
          </p:cNvPicPr>
          <p:nvPr/>
        </p:nvPicPr>
        <p:blipFill>
          <a:blip r:embed="rId3" cstate="print"/>
          <a:stretch>
            <a:fillRect/>
          </a:stretch>
        </p:blipFill>
        <p:spPr>
          <a:xfrm>
            <a:off x="7429520" y="428580"/>
            <a:ext cx="1714480" cy="6429420"/>
          </a:xfrm>
          <a:prstGeom prst="rect">
            <a:avLst/>
          </a:prstGeom>
          <a:ln>
            <a:noFill/>
          </a:ln>
          <a:effectLst>
            <a:softEdge rad="112500"/>
          </a:effectLst>
        </p:spPr>
      </p:pic>
      <p:sp>
        <p:nvSpPr>
          <p:cNvPr id="11" name="10 Flecha izquierda y derecha"/>
          <p:cNvSpPr/>
          <p:nvPr/>
        </p:nvSpPr>
        <p:spPr>
          <a:xfrm>
            <a:off x="2000232" y="0"/>
            <a:ext cx="5214974" cy="1500174"/>
          </a:xfrm>
          <a:prstGeom prst="lef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Amenaza de nuevos Entrantes</a:t>
            </a:r>
            <a:endParaRPr lang="es-E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85938" y="1857375"/>
            <a:ext cx="3143250" cy="1071563"/>
          </a:xfrm>
        </p:spPr>
        <p:txBody>
          <a:bodyPr rtlCol="0">
            <a:normAutofit fontScale="62500" lnSpcReduction="20000"/>
          </a:bodyPr>
          <a:lstStyle/>
          <a:p>
            <a:pPr algn="l" eaLnBrk="1" fontAlgn="auto" hangingPunct="1">
              <a:spcAft>
                <a:spcPts val="0"/>
              </a:spcAft>
              <a:buFont typeface="Arial" charset="0"/>
              <a:buBlip>
                <a:blip r:embed="rId2"/>
              </a:buBlip>
              <a:defRPr/>
            </a:pPr>
            <a:r>
              <a:rPr lang="es-EC" dirty="0" smtClean="0">
                <a:solidFill>
                  <a:schemeClr val="tx1"/>
                </a:solidFill>
              </a:rPr>
              <a:t>Adquirir un </a:t>
            </a:r>
            <a:r>
              <a:rPr lang="es-EC" dirty="0">
                <a:solidFill>
                  <a:schemeClr val="tx1"/>
                </a:solidFill>
              </a:rPr>
              <a:t>poder relativo de negociación con los respectivos proveedores </a:t>
            </a:r>
            <a:endParaRPr lang="es-EC" dirty="0" smtClean="0">
              <a:solidFill>
                <a:schemeClr val="tx1"/>
              </a:solidFill>
            </a:endParaRPr>
          </a:p>
        </p:txBody>
      </p:sp>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a:t>
            </a: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fuerzas de porter</a:t>
            </a:r>
            <a:endParaRPr lang="es-ES" dirty="0"/>
          </a:p>
        </p:txBody>
      </p:sp>
      <p:sp>
        <p:nvSpPr>
          <p:cNvPr id="8" name="7 Flecha izquierda y derecha"/>
          <p:cNvSpPr/>
          <p:nvPr/>
        </p:nvSpPr>
        <p:spPr>
          <a:xfrm>
            <a:off x="2428860" y="0"/>
            <a:ext cx="6215106" cy="1500174"/>
          </a:xfrm>
          <a:prstGeom prst="lef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s-EC" sz="2800" b="1" dirty="0">
                <a:ln w="10541" cmpd="sng">
                  <a:solidFill>
                    <a:srgbClr val="7D7D7D">
                      <a:tint val="100000"/>
                      <a:shade val="100000"/>
                      <a:satMod val="110000"/>
                    </a:srgbClr>
                  </a:solidFill>
                  <a:prstDash val="solid"/>
                </a:ln>
                <a:solidFill>
                  <a:schemeClr val="accent6">
                    <a:lumMod val="75000"/>
                  </a:schemeClr>
                </a:solidFill>
              </a:rPr>
              <a:t>Poder de negociación de  los proveedores</a:t>
            </a:r>
            <a:endParaRPr lang="es-ES" sz="2800" b="1" dirty="0">
              <a:ln w="10541" cmpd="sng">
                <a:solidFill>
                  <a:srgbClr val="7D7D7D">
                    <a:tint val="100000"/>
                    <a:shade val="100000"/>
                    <a:satMod val="110000"/>
                  </a:srgbClr>
                </a:solidFill>
                <a:prstDash val="solid"/>
              </a:ln>
              <a:solidFill>
                <a:schemeClr val="accent6">
                  <a:lumMod val="75000"/>
                </a:schemeClr>
              </a:solidFill>
            </a:endParaRPr>
          </a:p>
        </p:txBody>
      </p:sp>
      <p:sp>
        <p:nvSpPr>
          <p:cNvPr id="34822" name="12 Rectángulo"/>
          <p:cNvSpPr>
            <a:spLocks noChangeArrowheads="1"/>
          </p:cNvSpPr>
          <p:nvPr/>
        </p:nvSpPr>
        <p:spPr bwMode="auto">
          <a:xfrm>
            <a:off x="5572125" y="1785938"/>
            <a:ext cx="3214688" cy="1323975"/>
          </a:xfrm>
          <a:prstGeom prst="rect">
            <a:avLst/>
          </a:prstGeom>
          <a:noFill/>
          <a:ln w="9525">
            <a:noFill/>
            <a:miter lim="800000"/>
            <a:headEnd/>
            <a:tailEnd/>
          </a:ln>
        </p:spPr>
        <p:txBody>
          <a:bodyPr>
            <a:spAutoFit/>
          </a:bodyPr>
          <a:lstStyle/>
          <a:p>
            <a:pPr>
              <a:spcBef>
                <a:spcPct val="20000"/>
              </a:spcBef>
              <a:buFontTx/>
              <a:buBlip>
                <a:blip r:embed="rId3"/>
              </a:buBlip>
            </a:pPr>
            <a:r>
              <a:rPr lang="es-EC" sz="2000">
                <a:latin typeface="Calibri" pitchFamily="34" charset="0"/>
              </a:rPr>
              <a:t>Tomando en cuenta factores indispensables como lo son el precio y la calidad de los productos</a:t>
            </a:r>
          </a:p>
        </p:txBody>
      </p:sp>
      <p:sp>
        <p:nvSpPr>
          <p:cNvPr id="34823" name="13 Rectángulo"/>
          <p:cNvSpPr>
            <a:spLocks noChangeArrowheads="1"/>
          </p:cNvSpPr>
          <p:nvPr/>
        </p:nvSpPr>
        <p:spPr bwMode="auto">
          <a:xfrm>
            <a:off x="4071938" y="4500563"/>
            <a:ext cx="1492250" cy="369887"/>
          </a:xfrm>
          <a:prstGeom prst="rect">
            <a:avLst/>
          </a:prstGeom>
          <a:noFill/>
          <a:ln w="9525">
            <a:noFill/>
            <a:miter lim="800000"/>
            <a:headEnd/>
            <a:tailEnd/>
          </a:ln>
        </p:spPr>
        <p:txBody>
          <a:bodyPr wrap="none">
            <a:spAutoFit/>
          </a:bodyPr>
          <a:lstStyle/>
          <a:p>
            <a:r>
              <a:rPr lang="es-EC"/>
              <a:t>Proveedores</a:t>
            </a:r>
          </a:p>
        </p:txBody>
      </p:sp>
      <p:graphicFrame>
        <p:nvGraphicFramePr>
          <p:cNvPr id="16" name="15 Diagrama"/>
          <p:cNvGraphicFramePr/>
          <p:nvPr/>
        </p:nvGraphicFramePr>
        <p:xfrm>
          <a:off x="3071802" y="3357562"/>
          <a:ext cx="3714776" cy="30003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4 Rectángulo"/>
          <p:cNvSpPr/>
          <p:nvPr/>
        </p:nvSpPr>
        <p:spPr>
          <a:xfrm>
            <a:off x="-214346" y="0"/>
            <a:ext cx="1857376"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FUERZAS DE PORTER</a:t>
            </a:r>
            <a:endParaRPr lang="es-E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pic>
        <p:nvPicPr>
          <p:cNvPr id="2050" name="Picture 2" descr="F:\IMAGENES TESIS\44E448_3.jpg"/>
          <p:cNvPicPr>
            <a:picLocks noChangeAspect="1" noChangeArrowheads="1"/>
          </p:cNvPicPr>
          <p:nvPr/>
        </p:nvPicPr>
        <p:blipFill>
          <a:blip r:embed="rId2" cstate="print"/>
          <a:srcRect/>
          <a:stretch>
            <a:fillRect/>
          </a:stretch>
        </p:blipFill>
        <p:spPr bwMode="auto">
          <a:xfrm>
            <a:off x="2214546" y="3786190"/>
            <a:ext cx="2214578" cy="2290756"/>
          </a:xfrm>
          <a:prstGeom prst="ellipse">
            <a:avLst/>
          </a:prstGeom>
          <a:ln>
            <a:noFill/>
          </a:ln>
          <a:effectLst>
            <a:softEdge rad="112500"/>
          </a:effectLst>
        </p:spPr>
      </p:pic>
      <p:pic>
        <p:nvPicPr>
          <p:cNvPr id="2051" name="Picture 3" descr="F:\IMAGENES TESIS\sorvetto.gif"/>
          <p:cNvPicPr>
            <a:picLocks noChangeAspect="1" noChangeArrowheads="1"/>
          </p:cNvPicPr>
          <p:nvPr/>
        </p:nvPicPr>
        <p:blipFill>
          <a:blip r:embed="rId3" cstate="print"/>
          <a:srcRect/>
          <a:stretch>
            <a:fillRect/>
          </a:stretch>
        </p:blipFill>
        <p:spPr bwMode="auto">
          <a:xfrm>
            <a:off x="5429256" y="3857628"/>
            <a:ext cx="2643198" cy="1928842"/>
          </a:xfrm>
          <a:prstGeom prst="ellipse">
            <a:avLst/>
          </a:prstGeom>
          <a:ln>
            <a:noFill/>
          </a:ln>
          <a:effectLst>
            <a:softEdge rad="112500"/>
          </a:effectLst>
        </p:spPr>
      </p:pic>
      <p:sp>
        <p:nvSpPr>
          <p:cNvPr id="9" name="8 Flecha izquierda y derecha"/>
          <p:cNvSpPr/>
          <p:nvPr/>
        </p:nvSpPr>
        <p:spPr>
          <a:xfrm>
            <a:off x="2143108" y="0"/>
            <a:ext cx="6215106" cy="1500174"/>
          </a:xfrm>
          <a:prstGeom prst="leftRightArrow">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Rivalidad entre competidores</a:t>
            </a:r>
            <a:endParaRPr lang="es-E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13" name="4 Rectángulo"/>
          <p:cNvSpPr/>
          <p:nvPr/>
        </p:nvSpPr>
        <p:spPr>
          <a:xfrm>
            <a:off x="-214346" y="0"/>
            <a:ext cx="1857376"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FUERZAS DE PORTER</a:t>
            </a:r>
            <a:endParaRPr lang="es-ES" sz="2800" dirty="0"/>
          </a:p>
        </p:txBody>
      </p:sp>
      <p:pic>
        <p:nvPicPr>
          <p:cNvPr id="35847" name="Picture 8" descr="http://www.clubdesuscriptores.ec/img/logos/bares_restaurants/planetICECREA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715000" y="1643063"/>
            <a:ext cx="2058988" cy="1400175"/>
          </a:xfrm>
          <a:prstGeom prst="rect">
            <a:avLst/>
          </a:prstGeom>
          <a:noFill/>
          <a:ln w="9525">
            <a:noFill/>
            <a:miter lim="800000"/>
            <a:headEnd/>
            <a:tailEnd/>
          </a:ln>
        </p:spPr>
      </p:pic>
      <p:pic>
        <p:nvPicPr>
          <p:cNvPr id="35848" name="Picture 10" descr="http://www.sanmarino.com.ec/logos/patio_c/Dolce-Latte.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428875" y="2286000"/>
            <a:ext cx="2659063" cy="1000125"/>
          </a:xfrm>
          <a:prstGeom prst="rect">
            <a:avLst/>
          </a:prstGeom>
          <a:noFill/>
          <a:ln w="9525">
            <a:noFill/>
            <a:miter lim="800000"/>
            <a:headEnd/>
            <a:tailEnd/>
          </a:ln>
        </p:spPr>
      </p:pic>
      <p:pic>
        <p:nvPicPr>
          <p:cNvPr id="35849" name="Picture 12" descr="http://nakulgupta.files.wordpress.com/2007/07/baskin-robbins.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00563" y="3071813"/>
            <a:ext cx="3429000" cy="735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F:\IMAGENES TESIS\jovenes.jpg"/>
          <p:cNvPicPr>
            <a:picLocks noChangeAspect="1" noChangeArrowheads="1"/>
          </p:cNvPicPr>
          <p:nvPr/>
        </p:nvPicPr>
        <p:blipFill>
          <a:blip r:embed="rId2" cstate="print"/>
          <a:srcRect/>
          <a:stretch>
            <a:fillRect/>
          </a:stretch>
        </p:blipFill>
        <p:spPr bwMode="auto">
          <a:xfrm>
            <a:off x="2285984" y="1500174"/>
            <a:ext cx="6250641" cy="4500594"/>
          </a:xfrm>
          <a:prstGeom prst="ellipse">
            <a:avLst/>
          </a:prstGeom>
          <a:ln>
            <a:noFill/>
          </a:ln>
          <a:effectLst>
            <a:softEdge rad="112500"/>
          </a:effectLst>
        </p:spPr>
      </p:pic>
      <p:sp>
        <p:nvSpPr>
          <p:cNvPr id="3" name="2 Subtítulo"/>
          <p:cNvSpPr>
            <a:spLocks noGrp="1"/>
          </p:cNvSpPr>
          <p:nvPr>
            <p:ph type="subTitle" idx="1"/>
          </p:nvPr>
        </p:nvSpPr>
        <p:spPr>
          <a:xfrm>
            <a:off x="2071688" y="1714500"/>
            <a:ext cx="6286500" cy="4214813"/>
          </a:xfrm>
        </p:spPr>
        <p:txBody>
          <a:bodyPr rtlCol="0">
            <a:normAutofit fontScale="77500" lnSpcReduction="20000"/>
          </a:bodyPr>
          <a:lstStyle/>
          <a:p>
            <a:pPr eaLnBrk="1" fontAlgn="auto" hangingPunct="1">
              <a:spcAft>
                <a:spcPts val="0"/>
              </a:spcAft>
              <a:buFont typeface="Arial" pitchFamily="34" charset="0"/>
              <a:buNone/>
              <a:defRPr/>
            </a:pPr>
            <a:r>
              <a:rPr lang="es-EC" dirty="0" smtClean="0">
                <a:solidFill>
                  <a:schemeClr val="tx1"/>
                </a:solidFill>
              </a:rPr>
              <a:t>Nos </a:t>
            </a:r>
            <a:r>
              <a:rPr lang="es-EC" dirty="0">
                <a:solidFill>
                  <a:schemeClr val="tx1"/>
                </a:solidFill>
              </a:rPr>
              <a:t>enfrentamos a una demanda satisfecha, pero no saturada, pues al introducir un aspecto diferenciador, podemos encontrar nuestro nicho de mercado. </a:t>
            </a:r>
            <a:endParaRPr lang="es-EC" dirty="0" smtClean="0">
              <a:solidFill>
                <a:schemeClr val="tx1"/>
              </a:solidFill>
            </a:endParaRPr>
          </a:p>
          <a:p>
            <a:pPr eaLnBrk="1" fontAlgn="auto" hangingPunct="1">
              <a:spcAft>
                <a:spcPts val="0"/>
              </a:spcAft>
              <a:buFont typeface="Arial" pitchFamily="34" charset="0"/>
              <a:buNone/>
              <a:defRPr/>
            </a:pPr>
            <a:r>
              <a:rPr lang="es-EC" dirty="0">
                <a:solidFill>
                  <a:schemeClr val="tx1"/>
                </a:solidFill>
              </a:rPr>
              <a:t>nuestros clientes </a:t>
            </a:r>
            <a:r>
              <a:rPr lang="es-EC" dirty="0" smtClean="0">
                <a:solidFill>
                  <a:schemeClr val="tx1"/>
                </a:solidFill>
              </a:rPr>
              <a:t>potenciales: personas entre </a:t>
            </a:r>
            <a:r>
              <a:rPr lang="es-EC" dirty="0">
                <a:solidFill>
                  <a:schemeClr val="tx1"/>
                </a:solidFill>
              </a:rPr>
              <a:t>15-35 años </a:t>
            </a:r>
            <a:r>
              <a:rPr lang="es-EC" dirty="0" smtClean="0">
                <a:solidFill>
                  <a:schemeClr val="tx1"/>
                </a:solidFill>
              </a:rPr>
              <a:t>.</a:t>
            </a:r>
          </a:p>
          <a:p>
            <a:pPr eaLnBrk="1" fontAlgn="auto" hangingPunct="1">
              <a:spcAft>
                <a:spcPts val="0"/>
              </a:spcAft>
              <a:buFont typeface="Arial" pitchFamily="34" charset="0"/>
              <a:buNone/>
              <a:defRPr/>
            </a:pPr>
            <a:r>
              <a:rPr lang="es-EC" dirty="0">
                <a:solidFill>
                  <a:schemeClr val="tx1"/>
                </a:solidFill>
              </a:rPr>
              <a:t>Los factores que los clientes toman en cuenta a la hora de elegir entre una opción y otra </a:t>
            </a:r>
            <a:r>
              <a:rPr lang="es-EC" dirty="0" smtClean="0">
                <a:solidFill>
                  <a:schemeClr val="tx1"/>
                </a:solidFill>
              </a:rPr>
              <a:t>son:</a:t>
            </a:r>
          </a:p>
          <a:p>
            <a:pPr eaLnBrk="1" fontAlgn="auto" hangingPunct="1">
              <a:spcAft>
                <a:spcPts val="0"/>
              </a:spcAft>
              <a:buFont typeface="Arial" pitchFamily="34" charset="0"/>
              <a:buChar char="•"/>
              <a:defRPr/>
            </a:pPr>
            <a:r>
              <a:rPr lang="es-EC" dirty="0" smtClean="0">
                <a:solidFill>
                  <a:schemeClr val="tx1"/>
                </a:solidFill>
              </a:rPr>
              <a:t>sensibilidad </a:t>
            </a:r>
            <a:r>
              <a:rPr lang="es-EC" dirty="0">
                <a:solidFill>
                  <a:schemeClr val="tx1"/>
                </a:solidFill>
              </a:rPr>
              <a:t>al precio que éstas </a:t>
            </a:r>
            <a:r>
              <a:rPr lang="es-EC" dirty="0" smtClean="0">
                <a:solidFill>
                  <a:schemeClr val="tx1"/>
                </a:solidFill>
              </a:rPr>
              <a:t>tienen</a:t>
            </a:r>
          </a:p>
          <a:p>
            <a:pPr eaLnBrk="1" fontAlgn="auto" hangingPunct="1">
              <a:spcAft>
                <a:spcPts val="0"/>
              </a:spcAft>
              <a:buFont typeface="Arial" pitchFamily="34" charset="0"/>
              <a:buChar char="•"/>
              <a:defRPr/>
            </a:pPr>
            <a:r>
              <a:rPr lang="es-EC" dirty="0">
                <a:solidFill>
                  <a:schemeClr val="tx1"/>
                </a:solidFill>
              </a:rPr>
              <a:t>que el producto cumpla con características como calidad y accesibilidad</a:t>
            </a:r>
          </a:p>
        </p:txBody>
      </p:sp>
      <p:sp>
        <p:nvSpPr>
          <p:cNvPr id="4" name="3 Marcador de pie de página"/>
          <p:cNvSpPr>
            <a:spLocks noGrp="1"/>
          </p:cNvSpPr>
          <p:nvPr>
            <p:ph type="ftr" sz="quarter" idx="11"/>
          </p:nvPr>
        </p:nvSpPr>
        <p:spPr/>
        <p:txBody>
          <a:bodyPr/>
          <a:lstStyle/>
          <a:p>
            <a:pPr>
              <a:defRPr/>
            </a:pPr>
            <a:r>
              <a:rPr lang="es-ES"/>
              <a:t>Wendy</a:t>
            </a:r>
          </a:p>
        </p:txBody>
      </p:sp>
      <p:sp>
        <p:nvSpPr>
          <p:cNvPr id="8" name="7 Flecha izquierda y derecha"/>
          <p:cNvSpPr/>
          <p:nvPr/>
        </p:nvSpPr>
        <p:spPr>
          <a:xfrm>
            <a:off x="2428860" y="0"/>
            <a:ext cx="6215106" cy="1500174"/>
          </a:xfrm>
          <a:prstGeom prst="leftRightArrow">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EC" sz="2800" b="1" dirty="0"/>
              <a:t>Poder de negociación de los compradores</a:t>
            </a:r>
            <a:endParaRPr lang="es-ES" sz="2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4 Rectángulo"/>
          <p:cNvSpPr/>
          <p:nvPr/>
        </p:nvSpPr>
        <p:spPr>
          <a:xfrm>
            <a:off x="-214346" y="0"/>
            <a:ext cx="1857376"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FUERZAS DE PORTER</a:t>
            </a:r>
            <a:endParaRPr lang="es-E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571625" y="1857375"/>
            <a:ext cx="7572375" cy="1857375"/>
          </a:xfrm>
        </p:spPr>
        <p:txBody>
          <a:bodyPr rtlCol="0">
            <a:normAutofit/>
          </a:bodyPr>
          <a:lstStyle/>
          <a:p>
            <a:pPr eaLnBrk="1" fontAlgn="auto" hangingPunct="1">
              <a:spcAft>
                <a:spcPts val="0"/>
              </a:spcAft>
              <a:buFont typeface="Arial" pitchFamily="34" charset="0"/>
              <a:buNone/>
              <a:defRPr/>
            </a:pPr>
            <a:r>
              <a:rPr lang="es-EC" dirty="0" smtClean="0">
                <a:solidFill>
                  <a:schemeClr val="tx1"/>
                </a:solidFill>
              </a:rPr>
              <a:t>Hemos decidido mezclar los beneficios de las frutas con el placer de disfrutar del dulce.</a:t>
            </a:r>
          </a:p>
          <a:p>
            <a:pPr algn="just" eaLnBrk="1" fontAlgn="auto" hangingPunct="1">
              <a:spcAft>
                <a:spcPts val="0"/>
              </a:spcAft>
              <a:buFont typeface="Arial" pitchFamily="34" charset="0"/>
              <a:buNone/>
              <a:defRPr/>
            </a:pPr>
            <a:endParaRPr lang="es-EC" u="sng" dirty="0" smtClean="0"/>
          </a:p>
          <a:p>
            <a:pPr algn="just" eaLnBrk="1" fontAlgn="auto" hangingPunct="1">
              <a:spcAft>
                <a:spcPts val="0"/>
              </a:spcAft>
              <a:buFont typeface="Arial" pitchFamily="34" charset="0"/>
              <a:buNone/>
              <a:defRPr/>
            </a:pPr>
            <a:endParaRPr lang="es-EC" dirty="0" smtClean="0"/>
          </a:p>
          <a:p>
            <a:pPr eaLnBrk="1" fontAlgn="auto" hangingPunct="1">
              <a:spcAft>
                <a:spcPts val="0"/>
              </a:spcAft>
              <a:buFont typeface="Arial" pitchFamily="34" charset="0"/>
              <a:buNone/>
              <a:defRPr/>
            </a:pPr>
            <a:endParaRPr lang="es-EC"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DECISIÓN DE COMPRA DE LOS CLIENTES</a:t>
            </a:r>
            <a:endParaRPr lang="es-ES" dirty="0"/>
          </a:p>
        </p:txBody>
      </p:sp>
      <p:pic>
        <p:nvPicPr>
          <p:cNvPr id="35847" name="Picture 2" descr="F:\IMAGENES TESIS\Foto_3.jpg"/>
          <p:cNvPicPr>
            <a:picLocks noChangeAspect="1" noChangeArrowheads="1"/>
          </p:cNvPicPr>
          <p:nvPr/>
        </p:nvPicPr>
        <p:blipFill>
          <a:blip r:embed="rId2" cstate="print"/>
          <a:srcRect/>
          <a:stretch>
            <a:fillRect/>
          </a:stretch>
        </p:blipFill>
        <p:spPr bwMode="auto">
          <a:xfrm>
            <a:off x="3143240" y="3571876"/>
            <a:ext cx="3862665" cy="2560138"/>
          </a:xfrm>
          <a:prstGeom prst="rect">
            <a:avLst/>
          </a:prstGeom>
          <a:ln>
            <a:noFill/>
          </a:ln>
          <a:effectLst>
            <a:softEdge rad="112500"/>
          </a:effectLst>
        </p:spPr>
      </p:pic>
      <p:sp>
        <p:nvSpPr>
          <p:cNvPr id="9" name="8 Pergamino horizontal"/>
          <p:cNvSpPr/>
          <p:nvPr/>
        </p:nvSpPr>
        <p:spPr>
          <a:xfrm>
            <a:off x="2714612" y="357166"/>
            <a:ext cx="5786478" cy="1000132"/>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Aft>
                <a:spcPts val="0"/>
              </a:spcAft>
              <a:buFont typeface="Arial" pitchFamily="34" charset="0"/>
              <a:buNone/>
              <a:defRPr/>
            </a:pPr>
            <a:r>
              <a:rPr lang="es-EC" sz="2400" b="1" cap="all" dirty="0">
                <a:ln w="9000" cmpd="sng">
                  <a:solidFill>
                    <a:schemeClr val="accent4">
                      <a:shade val="50000"/>
                      <a:satMod val="120000"/>
                    </a:schemeClr>
                  </a:solidFill>
                  <a:prstDash val="solid"/>
                </a:ln>
                <a:solidFill>
                  <a:srgbClr val="CC9900"/>
                </a:solidFill>
                <a:effectLst>
                  <a:reflection blurRad="12700" stA="28000" endPos="45000" dist="1000" dir="5400000" sy="-100000" algn="bl" rotWithShape="0"/>
                </a:effectLst>
              </a:rPr>
              <a:t>RECONOCIMIENTO DE LA NECESIDAD</a:t>
            </a:r>
          </a:p>
        </p:txBody>
      </p:sp>
      <p:pic>
        <p:nvPicPr>
          <p:cNvPr id="11" name="3 Imagen"/>
          <p:cNvPicPr>
            <a:picLocks noChangeAspect="1" noChangeArrowheads="1"/>
          </p:cNvPicPr>
          <p:nvPr/>
        </p:nvPicPr>
        <p:blipFill>
          <a:blip r:embed="rId3" cstate="print"/>
          <a:srcRect/>
          <a:stretch>
            <a:fillRect/>
          </a:stretch>
        </p:blipFill>
        <p:spPr bwMode="auto">
          <a:xfrm>
            <a:off x="5572132" y="5143512"/>
            <a:ext cx="1500192" cy="10715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pic>
        <p:nvPicPr>
          <p:cNvPr id="9" name="8 Imagen" descr="email.jpg"/>
          <p:cNvPicPr>
            <a:picLocks noChangeAspect="1"/>
          </p:cNvPicPr>
          <p:nvPr/>
        </p:nvPicPr>
        <p:blipFill>
          <a:blip r:embed="rId2" cstate="print"/>
          <a:stretch>
            <a:fillRect/>
          </a:stretch>
        </p:blipFill>
        <p:spPr>
          <a:xfrm>
            <a:off x="5143504" y="2000240"/>
            <a:ext cx="1828800" cy="1338072"/>
          </a:xfrm>
          <a:prstGeom prst="ellipse">
            <a:avLst/>
          </a:prstGeom>
          <a:ln>
            <a:noFill/>
          </a:ln>
          <a:effectLst>
            <a:softEdge rad="112500"/>
          </a:effectLst>
        </p:spPr>
      </p:pic>
      <p:pic>
        <p:nvPicPr>
          <p:cNvPr id="10" name="9 Imagen" descr="20080525-watch-tv-online.gif"/>
          <p:cNvPicPr>
            <a:picLocks noChangeAspect="1"/>
          </p:cNvPicPr>
          <p:nvPr/>
        </p:nvPicPr>
        <p:blipFill>
          <a:blip r:embed="rId3" cstate="print"/>
          <a:stretch>
            <a:fillRect/>
          </a:stretch>
        </p:blipFill>
        <p:spPr>
          <a:xfrm>
            <a:off x="5715008" y="3714752"/>
            <a:ext cx="2857500" cy="2357454"/>
          </a:xfrm>
          <a:prstGeom prst="ellipse">
            <a:avLst/>
          </a:prstGeom>
          <a:ln>
            <a:noFill/>
          </a:ln>
          <a:effectLst>
            <a:softEdge rad="112500"/>
          </a:effectLst>
        </p:spPr>
      </p:pic>
      <p:grpSp>
        <p:nvGrpSpPr>
          <p:cNvPr id="2" name="14 Grupo"/>
          <p:cNvGrpSpPr/>
          <p:nvPr/>
        </p:nvGrpSpPr>
        <p:grpSpPr>
          <a:xfrm>
            <a:off x="2143108" y="2357430"/>
            <a:ext cx="2286016" cy="3571876"/>
            <a:chOff x="1714480" y="3286124"/>
            <a:chExt cx="2928958" cy="2643206"/>
          </a:xfrm>
          <a:effectLst>
            <a:glow rad="63500">
              <a:schemeClr val="accent3">
                <a:satMod val="175000"/>
                <a:alpha val="40000"/>
              </a:schemeClr>
            </a:glow>
            <a:outerShdw blurRad="50800" dist="38100" dir="13500000" algn="br" rotWithShape="0">
              <a:prstClr val="black">
                <a:alpha val="40000"/>
              </a:prstClr>
            </a:outerShdw>
          </a:effectLst>
        </p:grpSpPr>
        <p:sp>
          <p:nvSpPr>
            <p:cNvPr id="12" name="11 Rectángulo redondeado"/>
            <p:cNvSpPr/>
            <p:nvPr/>
          </p:nvSpPr>
          <p:spPr>
            <a:xfrm>
              <a:off x="1714480" y="3286124"/>
              <a:ext cx="2928958" cy="23574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 b="1" dirty="0"/>
            </a:p>
            <a:p>
              <a:pPr algn="ctr" fontAlgn="auto">
                <a:spcBef>
                  <a:spcPts val="0"/>
                </a:spcBef>
                <a:spcAft>
                  <a:spcPts val="0"/>
                </a:spcAft>
                <a:defRPr/>
              </a:pPr>
              <a:r>
                <a:rPr lang="es-ES" b="1" dirty="0"/>
                <a:t> </a:t>
              </a:r>
            </a:p>
            <a:p>
              <a:pPr algn="ctr" fontAlgn="auto">
                <a:spcBef>
                  <a:spcPts val="0"/>
                </a:spcBef>
                <a:spcAft>
                  <a:spcPts val="0"/>
                </a:spcAft>
                <a:defRPr/>
              </a:pPr>
              <a:endParaRPr lang="es-ES" b="1" dirty="0"/>
            </a:p>
            <a:p>
              <a:pPr algn="ctr" fontAlgn="auto">
                <a:spcBef>
                  <a:spcPts val="0"/>
                </a:spcBef>
                <a:spcAft>
                  <a:spcPts val="0"/>
                </a:spcAft>
                <a:defRPr/>
              </a:pPr>
              <a:endParaRPr lang="es-ES" b="1" dirty="0"/>
            </a:p>
            <a:p>
              <a:pPr algn="ctr" fontAlgn="auto">
                <a:spcBef>
                  <a:spcPts val="0"/>
                </a:spcBef>
                <a:spcAft>
                  <a:spcPts val="0"/>
                </a:spcAft>
                <a:defRPr/>
              </a:pPr>
              <a:r>
                <a:rPr lang="es-ES" b="1" dirty="0"/>
                <a:t>  “DIS</a:t>
              </a:r>
              <a:r>
                <a:rPr lang="es-ES" sz="2400" b="1" i="1" dirty="0">
                  <a:solidFill>
                    <a:srgbClr val="FF0000"/>
                  </a:solidFill>
                  <a:latin typeface="Algerian" pitchFamily="82" charset="0"/>
                </a:rPr>
                <a:t>F</a:t>
              </a:r>
              <a:r>
                <a:rPr lang="es-ES" sz="2400" b="1" i="1" dirty="0">
                  <a:solidFill>
                    <a:srgbClr val="FFFF00"/>
                  </a:solidFill>
                  <a:latin typeface="Algerian" pitchFamily="82" charset="0"/>
                </a:rPr>
                <a:t>R</a:t>
              </a:r>
              <a:r>
                <a:rPr lang="es-ES" sz="2400" b="1" i="1" dirty="0">
                  <a:solidFill>
                    <a:srgbClr val="92D050"/>
                  </a:solidFill>
                  <a:latin typeface="Algerian" pitchFamily="82" charset="0"/>
                </a:rPr>
                <a:t>U</a:t>
              </a:r>
              <a:r>
                <a:rPr lang="es-ES" sz="2400" b="1" i="1" dirty="0">
                  <a:solidFill>
                    <a:srgbClr val="FF00FF"/>
                  </a:solidFill>
                  <a:latin typeface="Algerian" pitchFamily="82" charset="0"/>
                </a:rPr>
                <a:t>T</a:t>
              </a:r>
              <a:r>
                <a:rPr lang="es-ES" sz="2400" b="1" i="1" dirty="0">
                  <a:solidFill>
                    <a:schemeClr val="accent6">
                      <a:lumMod val="75000"/>
                    </a:schemeClr>
                  </a:solidFill>
                  <a:latin typeface="Algerian" pitchFamily="82" charset="0"/>
                </a:rPr>
                <a:t>A</a:t>
              </a:r>
              <a:r>
                <a:rPr lang="es-ES" sz="2400" b="1" i="1" dirty="0">
                  <a:solidFill>
                    <a:schemeClr val="accent6">
                      <a:lumMod val="75000"/>
                    </a:schemeClr>
                  </a:solidFill>
                </a:rPr>
                <a:t> </a:t>
              </a:r>
              <a:r>
                <a:rPr lang="es-ES" dirty="0">
                  <a:solidFill>
                    <a:schemeClr val="bg1"/>
                  </a:solidFill>
                </a:rPr>
                <a:t> </a:t>
              </a:r>
              <a:r>
                <a:rPr lang="es-ES" b="1" dirty="0">
                  <a:solidFill>
                    <a:schemeClr val="bg1"/>
                  </a:solidFill>
                </a:rPr>
                <a:t>LA VIDA                     SANAMENTE”.</a:t>
              </a:r>
              <a:endParaRPr lang="es-ES" b="1" i="1" dirty="0">
                <a:solidFill>
                  <a:srgbClr val="FF0000"/>
                </a:solidFill>
              </a:endParaRPr>
            </a:p>
          </p:txBody>
        </p:sp>
        <p:pic>
          <p:nvPicPr>
            <p:cNvPr id="11" name="3 Imagen"/>
            <p:cNvPicPr>
              <a:picLocks noChangeAspect="1" noChangeArrowheads="1"/>
            </p:cNvPicPr>
            <p:nvPr/>
          </p:nvPicPr>
          <p:blipFill>
            <a:blip r:embed="rId4" cstate="print"/>
            <a:srcRect/>
            <a:stretch>
              <a:fillRect/>
            </a:stretch>
          </p:blipFill>
          <p:spPr bwMode="auto">
            <a:xfrm>
              <a:off x="2080600" y="3286124"/>
              <a:ext cx="2214578" cy="1143008"/>
            </a:xfrm>
            <a:prstGeom prst="ellipse">
              <a:avLst/>
            </a:prstGeom>
            <a:ln>
              <a:noFill/>
            </a:ln>
            <a:effectLst>
              <a:reflection blurRad="6350" stA="50000" endA="300" endPos="55000" dir="5400000" sy="-100000" algn="bl" rotWithShape="0"/>
              <a:softEdge rad="112500"/>
            </a:effectLst>
          </p:spPr>
        </p:pic>
        <p:sp>
          <p:nvSpPr>
            <p:cNvPr id="14" name="13 Rectángulo redondeado"/>
            <p:cNvSpPr/>
            <p:nvPr/>
          </p:nvSpPr>
          <p:spPr>
            <a:xfrm flipV="1">
              <a:off x="2428860" y="5643578"/>
              <a:ext cx="1428760" cy="285752"/>
            </a:xfrm>
            <a:prstGeom prst="roundRect">
              <a:avLst/>
            </a:prstGeom>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
            </a:p>
          </p:txBody>
        </p:sp>
      </p:grpSp>
      <p:sp>
        <p:nvSpPr>
          <p:cNvPr id="13" name="12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DECISIÓN DE COMPRA DE LOS CLIENTES</a:t>
            </a:r>
            <a:endParaRPr lang="es-ES" dirty="0"/>
          </a:p>
        </p:txBody>
      </p:sp>
      <p:sp>
        <p:nvSpPr>
          <p:cNvPr id="15" name="14 Pergamino horizontal"/>
          <p:cNvSpPr/>
          <p:nvPr/>
        </p:nvSpPr>
        <p:spPr>
          <a:xfrm>
            <a:off x="2500298" y="357166"/>
            <a:ext cx="5786478" cy="1000132"/>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fontAlgn="auto">
              <a:spcAft>
                <a:spcPts val="0"/>
              </a:spcAft>
              <a:buFont typeface="Arial" pitchFamily="34" charset="0"/>
              <a:buNone/>
              <a:defRPr/>
            </a:pPr>
            <a:r>
              <a:rPr lang="es-EC" sz="2400" b="1" cap="all" dirty="0">
                <a:ln w="9000" cmpd="sng">
                  <a:solidFill>
                    <a:schemeClr val="accent4">
                      <a:shade val="50000"/>
                      <a:satMod val="120000"/>
                    </a:schemeClr>
                  </a:solidFill>
                  <a:prstDash val="solid"/>
                </a:ln>
                <a:solidFill>
                  <a:srgbClr val="CC9900"/>
                </a:solidFill>
                <a:effectLst>
                  <a:reflection blurRad="12700" stA="28000" endPos="45000" dist="1000" dir="5400000" sy="-100000" algn="bl" rotWithShape="0"/>
                </a:effectLst>
              </a:rPr>
              <a:t>Búsqueda de información</a:t>
            </a:r>
          </a:p>
        </p:txBody>
      </p:sp>
      <p:pic>
        <p:nvPicPr>
          <p:cNvPr id="8" name="7 Imagen" descr="2308011862_4b3a97d237.jpg"/>
          <p:cNvPicPr>
            <a:picLocks noChangeAspect="1"/>
          </p:cNvPicPr>
          <p:nvPr/>
        </p:nvPicPr>
        <p:blipFill>
          <a:blip r:embed="rId5" cstate="print"/>
          <a:stretch>
            <a:fillRect/>
          </a:stretch>
        </p:blipFill>
        <p:spPr>
          <a:xfrm>
            <a:off x="6643702" y="214290"/>
            <a:ext cx="1700667" cy="12858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785938" y="2000250"/>
            <a:ext cx="7143750" cy="2714625"/>
          </a:xfrm>
        </p:spPr>
        <p:txBody>
          <a:bodyPr rtlCol="0">
            <a:normAutofit fontScale="92500"/>
          </a:bodyPr>
          <a:lstStyle/>
          <a:p>
            <a:pPr algn="just" eaLnBrk="1" fontAlgn="auto" hangingPunct="1">
              <a:spcAft>
                <a:spcPts val="0"/>
              </a:spcAft>
              <a:buFont typeface="Arial" pitchFamily="34" charset="0"/>
              <a:buNone/>
              <a:defRPr/>
            </a:pPr>
            <a:r>
              <a:rPr lang="es-EC" dirty="0" smtClean="0">
                <a:solidFill>
                  <a:schemeClr val="tx1"/>
                </a:solidFill>
              </a:rPr>
              <a:t>El </a:t>
            </a:r>
            <a:r>
              <a:rPr lang="es-EC" dirty="0">
                <a:solidFill>
                  <a:schemeClr val="tx1"/>
                </a:solidFill>
              </a:rPr>
              <a:t>consumidor se verá incentivado a comprar nuestro producto, no solo por el placer de disfrutar un dulce, sino que en cierta forma las frutas que contiene Mix Fruit les aportará beneficios para su salud. </a:t>
            </a:r>
          </a:p>
          <a:p>
            <a:pPr algn="just" eaLnBrk="1" fontAlgn="auto" hangingPunct="1">
              <a:spcAft>
                <a:spcPts val="0"/>
              </a:spcAft>
              <a:buFont typeface="Arial" pitchFamily="34" charset="0"/>
              <a:buNone/>
              <a:defRPr/>
            </a:pPr>
            <a:endParaRPr lang="es-EC" u="sng" dirty="0" smtClean="0"/>
          </a:p>
          <a:p>
            <a:pPr algn="just" eaLnBrk="1" fontAlgn="auto" hangingPunct="1">
              <a:spcAft>
                <a:spcPts val="0"/>
              </a:spcAft>
              <a:buFont typeface="Arial" pitchFamily="34" charset="0"/>
              <a:buNone/>
              <a:defRPr/>
            </a:pPr>
            <a:endParaRPr lang="es-EC" u="sng"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6" name="5 Pergamino horizontal"/>
          <p:cNvSpPr/>
          <p:nvPr/>
        </p:nvSpPr>
        <p:spPr>
          <a:xfrm>
            <a:off x="2285984" y="428604"/>
            <a:ext cx="5786478" cy="1000132"/>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Aft>
                <a:spcPts val="0"/>
              </a:spcAft>
              <a:buFont typeface="Arial" pitchFamily="34" charset="0"/>
              <a:buNone/>
              <a:defRPr/>
            </a:pPr>
            <a:r>
              <a:rPr lang="es-EC" sz="2400" b="1" cap="all" dirty="0">
                <a:ln w="9000" cmpd="sng">
                  <a:solidFill>
                    <a:schemeClr val="accent4">
                      <a:shade val="50000"/>
                      <a:satMod val="120000"/>
                    </a:schemeClr>
                  </a:solidFill>
                  <a:prstDash val="solid"/>
                </a:ln>
                <a:solidFill>
                  <a:srgbClr val="CC9900"/>
                </a:solidFill>
                <a:effectLst>
                  <a:reflection blurRad="12700" stA="28000" endPos="45000" dist="1000" dir="5400000" sy="-100000" algn="bl" rotWithShape="0"/>
                </a:effectLst>
              </a:rPr>
              <a:t>Decisión de compra</a:t>
            </a:r>
          </a:p>
        </p:txBody>
      </p:sp>
      <p:sp>
        <p:nvSpPr>
          <p:cNvPr id="8" name="12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DECISIÓN DE COMPRA DE LOS CLIENTES</a:t>
            </a:r>
            <a:endParaRPr lang="es-E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143125" y="1714500"/>
            <a:ext cx="5857875" cy="2214563"/>
          </a:xfrm>
        </p:spPr>
        <p:txBody>
          <a:bodyPr rtlCol="0">
            <a:normAutofit/>
          </a:bodyPr>
          <a:lstStyle/>
          <a:p>
            <a:pPr algn="just" eaLnBrk="1" fontAlgn="auto" hangingPunct="1">
              <a:spcAft>
                <a:spcPts val="0"/>
              </a:spcAft>
              <a:buFont typeface="Arial" pitchFamily="34" charset="0"/>
              <a:buNone/>
              <a:defRPr/>
            </a:pPr>
            <a:r>
              <a:rPr lang="es-EC" dirty="0" smtClean="0">
                <a:solidFill>
                  <a:schemeClr val="tx1"/>
                </a:solidFill>
              </a:rPr>
              <a:t>Gracias a la calidad de Mix Fruit nos </a:t>
            </a:r>
            <a:r>
              <a:rPr lang="es-EC" dirty="0">
                <a:solidFill>
                  <a:schemeClr val="tx1"/>
                </a:solidFill>
              </a:rPr>
              <a:t>aseguraremos clientes fieles, los cuales se encargarán de promocionar nuestro producto.</a:t>
            </a:r>
          </a:p>
          <a:p>
            <a:pPr algn="just" eaLnBrk="1" fontAlgn="auto" hangingPunct="1">
              <a:spcAft>
                <a:spcPts val="0"/>
              </a:spcAft>
              <a:buFont typeface="Arial" pitchFamily="34" charset="0"/>
              <a:buNone/>
              <a:defRPr/>
            </a:pPr>
            <a:endParaRPr lang="es-EC" u="sng"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6" name="5 Pergamino horizontal"/>
          <p:cNvSpPr/>
          <p:nvPr/>
        </p:nvSpPr>
        <p:spPr>
          <a:xfrm>
            <a:off x="2214546" y="214290"/>
            <a:ext cx="5786478" cy="1000132"/>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Aft>
                <a:spcPts val="0"/>
              </a:spcAft>
              <a:buFont typeface="Arial" pitchFamily="34" charset="0"/>
              <a:buNone/>
              <a:defRPr/>
            </a:pPr>
            <a:r>
              <a:rPr lang="es-EC" sz="2400" b="1" cap="all" dirty="0">
                <a:ln w="9000" cmpd="sng">
                  <a:solidFill>
                    <a:schemeClr val="accent4">
                      <a:shade val="50000"/>
                      <a:satMod val="120000"/>
                    </a:schemeClr>
                  </a:solidFill>
                  <a:prstDash val="solid"/>
                </a:ln>
                <a:solidFill>
                  <a:srgbClr val="CC9900"/>
                </a:solidFill>
                <a:effectLst>
                  <a:reflection blurRad="12700" stA="28000" endPos="45000" dist="1000" dir="5400000" sy="-100000" algn="bl" rotWithShape="0"/>
                </a:effectLst>
              </a:rPr>
              <a:t>COMPORTAMIENTO POST-VENTA</a:t>
            </a:r>
          </a:p>
        </p:txBody>
      </p:sp>
      <p:sp>
        <p:nvSpPr>
          <p:cNvPr id="7" name="12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DECISIÓN DE COMPRA DE LOS CLIENTES</a:t>
            </a:r>
            <a:endParaRPr lang="es-E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PROBLEMAS Y OPORTUNIDADES</a:t>
            </a:r>
            <a:endParaRPr lang="es-ES" dirty="0"/>
          </a:p>
        </p:txBody>
      </p:sp>
      <p:pic>
        <p:nvPicPr>
          <p:cNvPr id="104450" name="Picture 2" descr="F:\IMAGENES TESIS\crisisg.jpg"/>
          <p:cNvPicPr>
            <a:picLocks noChangeAspect="1" noChangeArrowheads="1"/>
          </p:cNvPicPr>
          <p:nvPr/>
        </p:nvPicPr>
        <p:blipFill>
          <a:blip r:embed="rId2" cstate="print"/>
          <a:srcRect/>
          <a:stretch>
            <a:fillRect/>
          </a:stretch>
        </p:blipFill>
        <p:spPr bwMode="auto">
          <a:xfrm>
            <a:off x="5857884" y="285728"/>
            <a:ext cx="2352679" cy="2248841"/>
          </a:xfrm>
          <a:prstGeom prst="cloudCallout">
            <a:avLst/>
          </a:prstGeom>
          <a:noFill/>
        </p:spPr>
      </p:pic>
      <p:pic>
        <p:nvPicPr>
          <p:cNvPr id="104451" name="Picture 3" descr="F:\IMAGENES TESIS\competencia_desleal1.jpg">
            <a:hlinkClick r:id="" action="ppaction://hlinkshowjump?jump=lastslide" highlightClick="1"/>
          </p:cNvPr>
          <p:cNvPicPr>
            <a:picLocks noChangeAspect="1" noChangeArrowheads="1"/>
          </p:cNvPicPr>
          <p:nvPr/>
        </p:nvPicPr>
        <p:blipFill>
          <a:blip r:embed="rId3" cstate="print"/>
          <a:srcRect/>
          <a:stretch>
            <a:fillRect/>
          </a:stretch>
        </p:blipFill>
        <p:spPr bwMode="auto">
          <a:xfrm>
            <a:off x="1714480" y="4071942"/>
            <a:ext cx="3048000" cy="2305050"/>
          </a:xfrm>
          <a:prstGeom prst="star6">
            <a:avLst/>
          </a:prstGeom>
          <a:noFill/>
        </p:spPr>
      </p:pic>
      <p:sp>
        <p:nvSpPr>
          <p:cNvPr id="8" name="7 CuadroTexto"/>
          <p:cNvSpPr txBox="1"/>
          <p:nvPr/>
        </p:nvSpPr>
        <p:spPr>
          <a:xfrm>
            <a:off x="2071670" y="285728"/>
            <a:ext cx="2643206" cy="461665"/>
          </a:xfrm>
          <a:prstGeom prst="rect">
            <a:avLst/>
          </a:prstGeom>
          <a:noFill/>
        </p:spPr>
        <p:txBody>
          <a:bodyPr>
            <a:spAutoFit/>
          </a:bodyPr>
          <a:lstStyle/>
          <a:p>
            <a:pPr>
              <a:defRPr/>
            </a:pPr>
            <a:r>
              <a:rPr lang="es-ES" sz="2400" b="1" dirty="0">
                <a:ln w="17780" cmpd="sng">
                  <a:solidFill>
                    <a:srgbClr val="FF99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PROBLEMAS</a:t>
            </a:r>
            <a:endParaRPr lang="es-ES" sz="2400" dirty="0">
              <a:ln w="17780" cmpd="sng">
                <a:solidFill>
                  <a:srgbClr val="FF99FF"/>
                </a:solidFill>
                <a:prstDash val="solid"/>
                <a:miter lim="800000"/>
              </a:ln>
            </a:endParaRPr>
          </a:p>
        </p:txBody>
      </p:sp>
      <p:sp>
        <p:nvSpPr>
          <p:cNvPr id="9" name="8 CuadroTexto"/>
          <p:cNvSpPr txBox="1"/>
          <p:nvPr/>
        </p:nvSpPr>
        <p:spPr>
          <a:xfrm>
            <a:off x="5429256" y="3143248"/>
            <a:ext cx="3143272" cy="461665"/>
          </a:xfrm>
          <a:prstGeom prst="rect">
            <a:avLst/>
          </a:prstGeom>
          <a:noFill/>
        </p:spPr>
        <p:txBody>
          <a:bodyPr>
            <a:spAutoFit/>
          </a:bodyPr>
          <a:lstStyle/>
          <a:p>
            <a:pPr algn="ctr">
              <a:defRPr/>
            </a:pPr>
            <a:r>
              <a:rPr lang="es-ES" sz="2400" b="1" dirty="0">
                <a:ln w="17780" cmpd="sng">
                  <a:solidFill>
                    <a:srgbClr val="92D05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OPORTUNIDADES</a:t>
            </a:r>
          </a:p>
        </p:txBody>
      </p:sp>
      <p:sp>
        <p:nvSpPr>
          <p:cNvPr id="5128" name="9 CuadroTexto"/>
          <p:cNvSpPr txBox="1">
            <a:spLocks noChangeArrowheads="1"/>
          </p:cNvSpPr>
          <p:nvPr/>
        </p:nvSpPr>
        <p:spPr bwMode="auto">
          <a:xfrm>
            <a:off x="5214938" y="3500438"/>
            <a:ext cx="3714750" cy="2862262"/>
          </a:xfrm>
          <a:prstGeom prst="rect">
            <a:avLst/>
          </a:prstGeom>
          <a:noFill/>
          <a:ln w="9525">
            <a:noFill/>
            <a:miter lim="800000"/>
            <a:headEnd/>
            <a:tailEnd/>
          </a:ln>
        </p:spPr>
        <p:txBody>
          <a:bodyPr>
            <a:spAutoFit/>
          </a:bodyPr>
          <a:lstStyle/>
          <a:p>
            <a:pPr>
              <a:buFontTx/>
              <a:buBlip>
                <a:blip r:embed="rId4"/>
              </a:buBlip>
            </a:pPr>
            <a:r>
              <a:rPr lang="es-EC"/>
              <a:t>Necesidad insatisfecha en cuanto a la salud </a:t>
            </a:r>
          </a:p>
          <a:p>
            <a:endParaRPr lang="es-EC"/>
          </a:p>
          <a:p>
            <a:pPr>
              <a:buFontTx/>
              <a:buBlip>
                <a:blip r:embed="rId4"/>
              </a:buBlip>
            </a:pPr>
            <a:r>
              <a:rPr lang="es-EC"/>
              <a:t>Trataremos de introducir al mercado de postres una nueva alternativa natural </a:t>
            </a:r>
          </a:p>
          <a:p>
            <a:endParaRPr lang="es-EC"/>
          </a:p>
          <a:p>
            <a:pPr>
              <a:buFontTx/>
              <a:buBlip>
                <a:blip r:embed="rId4"/>
              </a:buBlip>
            </a:pPr>
            <a:r>
              <a:rPr lang="es-EC"/>
              <a:t>Lograr que las personas se vean y sientan bien.</a:t>
            </a:r>
            <a:endParaRPr lang="es-ES"/>
          </a:p>
          <a:p>
            <a:endParaRPr lang="es-ES"/>
          </a:p>
        </p:txBody>
      </p:sp>
      <p:sp>
        <p:nvSpPr>
          <p:cNvPr id="5129" name="10 CuadroTexto"/>
          <p:cNvSpPr txBox="1">
            <a:spLocks noChangeArrowheads="1"/>
          </p:cNvSpPr>
          <p:nvPr/>
        </p:nvSpPr>
        <p:spPr bwMode="auto">
          <a:xfrm>
            <a:off x="1928813" y="1143000"/>
            <a:ext cx="3714750" cy="2308225"/>
          </a:xfrm>
          <a:prstGeom prst="rect">
            <a:avLst/>
          </a:prstGeom>
          <a:noFill/>
          <a:ln w="9525">
            <a:noFill/>
            <a:miter lim="800000"/>
            <a:headEnd/>
            <a:tailEnd/>
          </a:ln>
        </p:spPr>
        <p:txBody>
          <a:bodyPr>
            <a:spAutoFit/>
          </a:bodyPr>
          <a:lstStyle/>
          <a:p>
            <a:pPr>
              <a:buFontTx/>
              <a:buBlip>
                <a:blip r:embed="rId4"/>
              </a:buBlip>
            </a:pPr>
            <a:r>
              <a:rPr lang="es-EC"/>
              <a:t>Frutas estacionales </a:t>
            </a:r>
          </a:p>
          <a:p>
            <a:endParaRPr lang="es-EC"/>
          </a:p>
          <a:p>
            <a:pPr>
              <a:buFontTx/>
              <a:buBlip>
                <a:blip r:embed="rId4"/>
              </a:buBlip>
            </a:pPr>
            <a:r>
              <a:rPr lang="es-EC"/>
              <a:t>Frutas perecibles </a:t>
            </a:r>
          </a:p>
          <a:p>
            <a:endParaRPr lang="es-EC"/>
          </a:p>
          <a:p>
            <a:r>
              <a:rPr lang="es-EC"/>
              <a:t>Para evitar esto trataremos de estimar la demanda de nuestro producto de manera optima</a:t>
            </a:r>
            <a:endParaRPr lang="es-ES"/>
          </a:p>
          <a:p>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357438" y="3500438"/>
            <a:ext cx="5357812" cy="3000375"/>
          </a:xfrm>
        </p:spPr>
        <p:txBody>
          <a:bodyPr rtlCol="0">
            <a:normAutofit lnSpcReduction="10000"/>
          </a:bodyPr>
          <a:lstStyle/>
          <a:p>
            <a:pPr algn="just" eaLnBrk="1" fontAlgn="auto" hangingPunct="1">
              <a:spcAft>
                <a:spcPts val="0"/>
              </a:spcAft>
              <a:buFont typeface="Arial" pitchFamily="34" charset="0"/>
              <a:buNone/>
              <a:defRPr/>
            </a:pPr>
            <a:endParaRPr lang="es-EC" dirty="0"/>
          </a:p>
          <a:p>
            <a:pPr eaLnBrk="1" fontAlgn="auto" hangingPunct="1">
              <a:spcAft>
                <a:spcPts val="0"/>
              </a:spcAft>
              <a:buFont typeface="Arial" pitchFamily="34" charset="0"/>
              <a:buNone/>
              <a:defRPr/>
            </a:pPr>
            <a:r>
              <a:rPr lang="es-EC" dirty="0" smtClean="0">
                <a:solidFill>
                  <a:schemeClr val="tx1"/>
                </a:solidFill>
              </a:rPr>
              <a:t>Mix </a:t>
            </a:r>
            <a:r>
              <a:rPr lang="es-EC" dirty="0">
                <a:solidFill>
                  <a:schemeClr val="tx1"/>
                </a:solidFill>
              </a:rPr>
              <a:t>fruit ofrece a la población guayaquileña productos a base de frutas naturales combinadas con los más selectos </a:t>
            </a:r>
            <a:r>
              <a:rPr lang="es-EC" dirty="0" smtClean="0">
                <a:solidFill>
                  <a:schemeClr val="tx1"/>
                </a:solidFill>
              </a:rPr>
              <a:t>aderezos</a:t>
            </a:r>
            <a:endParaRPr lang="es-EC" dirty="0">
              <a:solidFill>
                <a:schemeClr val="tx1"/>
              </a:solidFill>
            </a:endParaRPr>
          </a:p>
        </p:txBody>
      </p:sp>
      <p:pic>
        <p:nvPicPr>
          <p:cNvPr id="39940" name="7 Imagen" descr="DSC00172.JPG"/>
          <p:cNvPicPr>
            <a:picLocks noChangeAspect="1" noChangeArrowheads="1"/>
          </p:cNvPicPr>
          <p:nvPr/>
        </p:nvPicPr>
        <p:blipFill>
          <a:blip r:embed="rId2" cstate="print"/>
          <a:srcRect l="5952" t="29918" r="2837" b="29507"/>
          <a:stretch>
            <a:fillRect/>
          </a:stretch>
        </p:blipFill>
        <p:spPr bwMode="auto">
          <a:xfrm>
            <a:off x="3214678" y="1785926"/>
            <a:ext cx="4143375" cy="1857375"/>
          </a:xfrm>
          <a:prstGeom prst="rect">
            <a:avLst/>
          </a:prstGeom>
          <a:ln cap="rnd" cmpd="thinThick">
            <a:solidFill>
              <a:srgbClr val="FFFF99"/>
            </a:solidFill>
            <a:bevel/>
          </a:ln>
          <a:effectLst>
            <a:softEdge rad="112500"/>
          </a:effectLst>
        </p:spPr>
      </p:pic>
      <p:sp>
        <p:nvSpPr>
          <p:cNvPr id="5" name="4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13" name="12 Rectángulo"/>
          <p:cNvSpPr/>
          <p:nvPr/>
        </p:nvSpPr>
        <p:spPr>
          <a:xfrm>
            <a:off x="3643306" y="428604"/>
            <a:ext cx="3546164"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PRODUCTO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714625" y="1714500"/>
            <a:ext cx="5715000" cy="3714750"/>
          </a:xfrm>
        </p:spPr>
        <p:txBody>
          <a:bodyPr rtlCol="0">
            <a:normAutofit fontScale="70000" lnSpcReduction="20000"/>
          </a:bodyPr>
          <a:lstStyle/>
          <a:p>
            <a:pPr eaLnBrk="1" fontAlgn="auto" hangingPunct="1">
              <a:spcAft>
                <a:spcPts val="0"/>
              </a:spcAft>
              <a:buFont typeface="Arial" pitchFamily="34" charset="0"/>
              <a:buNone/>
              <a:defRPr/>
            </a:pPr>
            <a:endParaRPr lang="es-EC" dirty="0" smtClean="0"/>
          </a:p>
          <a:p>
            <a:pPr eaLnBrk="1" fontAlgn="auto" hangingPunct="1">
              <a:spcAft>
                <a:spcPts val="0"/>
              </a:spcAft>
              <a:buFont typeface="Arial" pitchFamily="34" charset="0"/>
              <a:buNone/>
              <a:defRPr/>
            </a:pPr>
            <a:r>
              <a:rPr lang="es-EC" dirty="0"/>
              <a:t/>
            </a:r>
            <a:br>
              <a:rPr lang="es-EC" dirty="0"/>
            </a:br>
            <a:endParaRPr lang="es-EC" dirty="0" smtClean="0"/>
          </a:p>
          <a:p>
            <a:pPr eaLnBrk="1" fontAlgn="auto" hangingPunct="1">
              <a:spcAft>
                <a:spcPts val="0"/>
              </a:spcAft>
              <a:buFont typeface="Arial" pitchFamily="34" charset="0"/>
              <a:buNone/>
              <a:defRPr/>
            </a:pPr>
            <a:r>
              <a:rPr lang="es-EC" dirty="0" smtClean="0">
                <a:solidFill>
                  <a:schemeClr val="accent2">
                    <a:lumMod val="50000"/>
                  </a:schemeClr>
                </a:solidFill>
              </a:rPr>
              <a:t>Presentación pequeña </a:t>
            </a:r>
            <a:endParaRPr lang="es-EC" dirty="0">
              <a:solidFill>
                <a:schemeClr val="accent2">
                  <a:lumMod val="50000"/>
                </a:schemeClr>
              </a:solidFill>
            </a:endParaRPr>
          </a:p>
          <a:p>
            <a:pPr eaLnBrk="1" fontAlgn="auto" hangingPunct="1">
              <a:spcAft>
                <a:spcPts val="0"/>
              </a:spcAft>
              <a:buFont typeface="Arial" pitchFamily="34" charset="0"/>
              <a:buNone/>
              <a:defRPr/>
            </a:pPr>
            <a:r>
              <a:rPr lang="es-EC" dirty="0">
                <a:solidFill>
                  <a:schemeClr val="accent2">
                    <a:lumMod val="50000"/>
                  </a:schemeClr>
                </a:solidFill>
              </a:rPr>
              <a:t>Presentación </a:t>
            </a:r>
            <a:r>
              <a:rPr lang="es-EC" dirty="0" smtClean="0">
                <a:solidFill>
                  <a:schemeClr val="accent2">
                    <a:lumMod val="50000"/>
                  </a:schemeClr>
                </a:solidFill>
              </a:rPr>
              <a:t>mediana </a:t>
            </a:r>
            <a:endParaRPr lang="es-EC" dirty="0">
              <a:solidFill>
                <a:schemeClr val="accent2">
                  <a:lumMod val="50000"/>
                </a:schemeClr>
              </a:solidFill>
            </a:endParaRPr>
          </a:p>
          <a:p>
            <a:pPr eaLnBrk="1" fontAlgn="auto" hangingPunct="1">
              <a:spcAft>
                <a:spcPts val="0"/>
              </a:spcAft>
              <a:buFont typeface="Arial" pitchFamily="34" charset="0"/>
              <a:buNone/>
              <a:defRPr/>
            </a:pPr>
            <a:r>
              <a:rPr lang="es-EC" dirty="0">
                <a:solidFill>
                  <a:schemeClr val="accent2">
                    <a:lumMod val="50000"/>
                  </a:schemeClr>
                </a:solidFill>
              </a:rPr>
              <a:t>Presentación </a:t>
            </a:r>
            <a:r>
              <a:rPr lang="es-EC" dirty="0" smtClean="0">
                <a:solidFill>
                  <a:schemeClr val="accent2">
                    <a:lumMod val="50000"/>
                  </a:schemeClr>
                </a:solidFill>
              </a:rPr>
              <a:t>grande </a:t>
            </a:r>
            <a:endParaRPr lang="es-EC" dirty="0">
              <a:solidFill>
                <a:schemeClr val="accent2">
                  <a:lumMod val="50000"/>
                </a:schemeClr>
              </a:solidFill>
            </a:endParaRPr>
          </a:p>
          <a:p>
            <a:pPr eaLnBrk="1" fontAlgn="auto" hangingPunct="1">
              <a:spcAft>
                <a:spcPts val="0"/>
              </a:spcAft>
              <a:buFont typeface="Arial" pitchFamily="34" charset="0"/>
              <a:buNone/>
              <a:defRPr/>
            </a:pPr>
            <a:r>
              <a:rPr lang="es-EC" dirty="0">
                <a:solidFill>
                  <a:schemeClr val="accent2">
                    <a:lumMod val="50000"/>
                  </a:schemeClr>
                </a:solidFill>
              </a:rPr>
              <a:t>Presentación </a:t>
            </a:r>
            <a:r>
              <a:rPr lang="es-EC" dirty="0" smtClean="0">
                <a:solidFill>
                  <a:schemeClr val="accent2">
                    <a:lumMod val="50000"/>
                  </a:schemeClr>
                </a:solidFill>
              </a:rPr>
              <a:t>individual </a:t>
            </a:r>
            <a:endParaRPr lang="es-EC" dirty="0">
              <a:solidFill>
                <a:schemeClr val="accent2">
                  <a:lumMod val="50000"/>
                </a:schemeClr>
              </a:solidFill>
            </a:endParaRPr>
          </a:p>
          <a:p>
            <a:pPr eaLnBrk="1" fontAlgn="auto" hangingPunct="1">
              <a:spcAft>
                <a:spcPts val="0"/>
              </a:spcAft>
              <a:buFont typeface="Arial" pitchFamily="34" charset="0"/>
              <a:buNone/>
              <a:defRPr/>
            </a:pPr>
            <a:r>
              <a:rPr lang="es-EC" dirty="0">
                <a:solidFill>
                  <a:schemeClr val="accent2">
                    <a:lumMod val="50000"/>
                  </a:schemeClr>
                </a:solidFill>
              </a:rPr>
              <a:t>Frozen Mix </a:t>
            </a:r>
          </a:p>
          <a:p>
            <a:pPr eaLnBrk="1" fontAlgn="auto" hangingPunct="1">
              <a:spcAft>
                <a:spcPts val="0"/>
              </a:spcAft>
              <a:buFont typeface="Arial" pitchFamily="34" charset="0"/>
              <a:buNone/>
              <a:defRPr/>
            </a:pPr>
            <a:r>
              <a:rPr lang="es-EC" dirty="0">
                <a:solidFill>
                  <a:schemeClr val="accent2">
                    <a:lumMod val="50000"/>
                  </a:schemeClr>
                </a:solidFill>
              </a:rPr>
              <a:t>Crazy </a:t>
            </a:r>
            <a:r>
              <a:rPr lang="es-EC" dirty="0" smtClean="0">
                <a:solidFill>
                  <a:schemeClr val="accent2">
                    <a:lumMod val="50000"/>
                  </a:schemeClr>
                </a:solidFill>
              </a:rPr>
              <a:t>Mix </a:t>
            </a:r>
            <a:endParaRPr lang="es-EC" dirty="0">
              <a:solidFill>
                <a:schemeClr val="accent2">
                  <a:lumMod val="50000"/>
                </a:schemeClr>
              </a:solidFill>
            </a:endParaRPr>
          </a:p>
          <a:p>
            <a:pPr eaLnBrk="1" fontAlgn="auto" hangingPunct="1">
              <a:spcAft>
                <a:spcPts val="0"/>
              </a:spcAft>
              <a:buFont typeface="Arial" pitchFamily="34" charset="0"/>
              <a:buNone/>
              <a:defRPr/>
            </a:pPr>
            <a:r>
              <a:rPr lang="es-EC" dirty="0"/>
              <a:t/>
            </a:r>
            <a:br>
              <a:rPr lang="es-EC" dirty="0"/>
            </a:br>
            <a:r>
              <a:rPr lang="es-EC" dirty="0"/>
              <a:t> </a:t>
            </a:r>
          </a:p>
          <a:p>
            <a:pPr eaLnBrk="1" fontAlgn="auto" hangingPunct="1">
              <a:spcAft>
                <a:spcPts val="0"/>
              </a:spcAft>
              <a:buFont typeface="Arial" pitchFamily="34" charset="0"/>
              <a:buNone/>
              <a:defRPr/>
            </a:pPr>
            <a:endParaRPr lang="es-EC"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7" name="6 Rectángulo"/>
          <p:cNvSpPr/>
          <p:nvPr/>
        </p:nvSpPr>
        <p:spPr>
          <a:xfrm>
            <a:off x="3857620" y="214290"/>
            <a:ext cx="3546164"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PRODUCTO</a:t>
            </a:r>
          </a:p>
        </p:txBody>
      </p:sp>
      <p:pic>
        <p:nvPicPr>
          <p:cNvPr id="43014" name="0 Imagen" descr="DSC00161.JPG"/>
          <p:cNvPicPr>
            <a:picLocks noChangeAspect="1" noChangeArrowheads="1"/>
          </p:cNvPicPr>
          <p:nvPr/>
        </p:nvPicPr>
        <p:blipFill>
          <a:blip r:embed="rId2" cstate="print"/>
          <a:srcRect/>
          <a:stretch>
            <a:fillRect/>
          </a:stretch>
        </p:blipFill>
        <p:spPr bwMode="auto">
          <a:xfrm>
            <a:off x="2500313" y="4143375"/>
            <a:ext cx="841375" cy="1119188"/>
          </a:xfrm>
          <a:prstGeom prst="rect">
            <a:avLst/>
          </a:prstGeom>
          <a:noFill/>
          <a:ln w="9525">
            <a:noFill/>
            <a:miter lim="800000"/>
            <a:headEnd/>
            <a:tailEnd/>
          </a:ln>
        </p:spPr>
      </p:pic>
      <p:pic>
        <p:nvPicPr>
          <p:cNvPr id="43015" name="3 Imagen" descr="DSC00171.JPG"/>
          <p:cNvPicPr>
            <a:picLocks noChangeAspect="1" noChangeArrowheads="1"/>
          </p:cNvPicPr>
          <p:nvPr/>
        </p:nvPicPr>
        <p:blipFill>
          <a:blip r:embed="rId3" cstate="print"/>
          <a:srcRect/>
          <a:stretch>
            <a:fillRect/>
          </a:stretch>
        </p:blipFill>
        <p:spPr bwMode="auto">
          <a:xfrm>
            <a:off x="2286000" y="2143125"/>
            <a:ext cx="881063" cy="1158875"/>
          </a:xfrm>
          <a:prstGeom prst="rect">
            <a:avLst/>
          </a:prstGeom>
          <a:noFill/>
          <a:ln w="9525">
            <a:noFill/>
            <a:miter lim="800000"/>
            <a:headEnd/>
            <a:tailEnd/>
          </a:ln>
        </p:spPr>
      </p:pic>
      <p:pic>
        <p:nvPicPr>
          <p:cNvPr id="43016" name="4 Imagen" descr="DSC00168.JPG"/>
          <p:cNvPicPr>
            <a:picLocks noChangeAspect="1" noChangeArrowheads="1"/>
          </p:cNvPicPr>
          <p:nvPr/>
        </p:nvPicPr>
        <p:blipFill>
          <a:blip r:embed="rId4" cstate="print"/>
          <a:srcRect/>
          <a:stretch>
            <a:fillRect/>
          </a:stretch>
        </p:blipFill>
        <p:spPr bwMode="auto">
          <a:xfrm>
            <a:off x="7858125" y="4214813"/>
            <a:ext cx="785813" cy="1050925"/>
          </a:xfrm>
          <a:prstGeom prst="rect">
            <a:avLst/>
          </a:prstGeom>
          <a:noFill/>
          <a:ln w="9525">
            <a:noFill/>
            <a:miter lim="800000"/>
            <a:headEnd/>
            <a:tailEnd/>
          </a:ln>
        </p:spPr>
      </p:pic>
      <p:pic>
        <p:nvPicPr>
          <p:cNvPr id="43017" name="5 Imagen" descr="DSC00150.JPG"/>
          <p:cNvPicPr>
            <a:picLocks noChangeAspect="1" noChangeArrowheads="1"/>
          </p:cNvPicPr>
          <p:nvPr/>
        </p:nvPicPr>
        <p:blipFill>
          <a:blip r:embed="rId5" cstate="print"/>
          <a:srcRect l="11143" t="22540" r="9128" b="17418"/>
          <a:stretch>
            <a:fillRect/>
          </a:stretch>
        </p:blipFill>
        <p:spPr bwMode="auto">
          <a:xfrm>
            <a:off x="4643438" y="1571625"/>
            <a:ext cx="1658937" cy="927100"/>
          </a:xfrm>
          <a:prstGeom prst="rect">
            <a:avLst/>
          </a:prstGeom>
          <a:noFill/>
          <a:ln w="9525">
            <a:noFill/>
            <a:miter lim="800000"/>
            <a:headEnd/>
            <a:tailEnd/>
          </a:ln>
        </p:spPr>
      </p:pic>
      <p:pic>
        <p:nvPicPr>
          <p:cNvPr id="43018" name="7 Imagen" descr="DSC00172.JPG"/>
          <p:cNvPicPr>
            <a:picLocks noChangeAspect="1" noChangeArrowheads="1"/>
          </p:cNvPicPr>
          <p:nvPr/>
        </p:nvPicPr>
        <p:blipFill>
          <a:blip r:embed="rId6" cstate="print"/>
          <a:srcRect l="5952" t="29918" r="2837" b="29507"/>
          <a:stretch>
            <a:fillRect/>
          </a:stretch>
        </p:blipFill>
        <p:spPr bwMode="auto">
          <a:xfrm>
            <a:off x="4572000" y="5072063"/>
            <a:ext cx="2178050" cy="950912"/>
          </a:xfrm>
          <a:prstGeom prst="rect">
            <a:avLst/>
          </a:prstGeom>
          <a:noFill/>
          <a:ln w="9525">
            <a:noFill/>
            <a:miter lim="800000"/>
            <a:headEnd/>
            <a:tailEnd/>
          </a:ln>
        </p:spPr>
      </p:pic>
      <p:pic>
        <p:nvPicPr>
          <p:cNvPr id="43019" name="6 Imagen" descr="DSC00178.JPG"/>
          <p:cNvPicPr>
            <a:picLocks noChangeAspect="1" noChangeArrowheads="1"/>
          </p:cNvPicPr>
          <p:nvPr/>
        </p:nvPicPr>
        <p:blipFill>
          <a:blip r:embed="rId7" cstate="print"/>
          <a:srcRect l="12407" r="7491" b="9117"/>
          <a:stretch>
            <a:fillRect/>
          </a:stretch>
        </p:blipFill>
        <p:spPr bwMode="auto">
          <a:xfrm>
            <a:off x="7929563" y="2143125"/>
            <a:ext cx="785812" cy="1187450"/>
          </a:xfrm>
          <a:prstGeom prst="rect">
            <a:avLst/>
          </a:prstGeom>
          <a:noFill/>
          <a:ln w="9525">
            <a:noFill/>
            <a:miter lim="800000"/>
            <a:headEnd/>
            <a:tailEnd/>
          </a:ln>
        </p:spPr>
      </p:pic>
      <p:sp>
        <p:nvSpPr>
          <p:cNvPr id="13" name="12 Flecha doblada"/>
          <p:cNvSpPr/>
          <p:nvPr/>
        </p:nvSpPr>
        <p:spPr>
          <a:xfrm>
            <a:off x="3571875" y="17145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4" name="13 Flecha doblada"/>
          <p:cNvSpPr/>
          <p:nvPr/>
        </p:nvSpPr>
        <p:spPr>
          <a:xfrm>
            <a:off x="6786563" y="1643063"/>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5" name="14 Flecha doblada"/>
          <p:cNvSpPr/>
          <p:nvPr/>
        </p:nvSpPr>
        <p:spPr>
          <a:xfrm rot="10800000">
            <a:off x="7500938" y="5786438"/>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6" name="15 Flecha doblada"/>
          <p:cNvSpPr/>
          <p:nvPr/>
        </p:nvSpPr>
        <p:spPr>
          <a:xfrm rot="10800000">
            <a:off x="3286125" y="57150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7" name="16 Flecha abajo"/>
          <p:cNvSpPr/>
          <p:nvPr/>
        </p:nvSpPr>
        <p:spPr>
          <a:xfrm rot="10800000">
            <a:off x="2714625" y="3429000"/>
            <a:ext cx="71438" cy="5715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8" name="17 Flecha abajo"/>
          <p:cNvSpPr/>
          <p:nvPr/>
        </p:nvSpPr>
        <p:spPr>
          <a:xfrm>
            <a:off x="8286750" y="3429000"/>
            <a:ext cx="71438" cy="714375"/>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1688" y="1714500"/>
            <a:ext cx="6357937" cy="4429125"/>
          </a:xfrm>
        </p:spPr>
        <p:txBody>
          <a:bodyPr rtlCol="0">
            <a:normAutofit/>
          </a:bodyPr>
          <a:lstStyle/>
          <a:p>
            <a:pPr algn="just" eaLnBrk="1" fontAlgn="auto" hangingPunct="1">
              <a:spcAft>
                <a:spcPts val="0"/>
              </a:spcAft>
              <a:buFont typeface="Arial" pitchFamily="34" charset="0"/>
              <a:buNone/>
              <a:defRPr/>
            </a:pPr>
            <a:endParaRPr lang="es-EC" u="sng" dirty="0" smtClean="0">
              <a:solidFill>
                <a:schemeClr val="tx1"/>
              </a:solidFill>
            </a:endParaRPr>
          </a:p>
          <a:p>
            <a:pPr algn="just" eaLnBrk="1" fontAlgn="auto" hangingPunct="1">
              <a:spcAft>
                <a:spcPts val="0"/>
              </a:spcAft>
              <a:buFont typeface="Arial" pitchFamily="34" charset="0"/>
              <a:buNone/>
              <a:defRPr/>
            </a:pPr>
            <a:r>
              <a:rPr lang="es-ES_tradnl" dirty="0" smtClean="0">
                <a:solidFill>
                  <a:schemeClr val="tx1"/>
                </a:solidFill>
              </a:rPr>
              <a:t>Nuestra </a:t>
            </a:r>
            <a:r>
              <a:rPr lang="es-ES_tradnl" dirty="0">
                <a:solidFill>
                  <a:schemeClr val="tx1"/>
                </a:solidFill>
              </a:rPr>
              <a:t>marca </a:t>
            </a:r>
            <a:r>
              <a:rPr lang="es-ES_tradnl" dirty="0" smtClean="0">
                <a:solidFill>
                  <a:schemeClr val="tx1"/>
                </a:solidFill>
              </a:rPr>
              <a:t>ayudará a que cuando </a:t>
            </a:r>
            <a:r>
              <a:rPr lang="es-ES_tradnl" dirty="0">
                <a:solidFill>
                  <a:schemeClr val="tx1"/>
                </a:solidFill>
              </a:rPr>
              <a:t>los consumidores </a:t>
            </a:r>
            <a:r>
              <a:rPr lang="es-ES_tradnl" dirty="0" smtClean="0">
                <a:solidFill>
                  <a:schemeClr val="tx1"/>
                </a:solidFill>
              </a:rPr>
              <a:t>repitan su compra identifiquen nuestros </a:t>
            </a:r>
            <a:r>
              <a:rPr lang="es-ES_tradnl" dirty="0">
                <a:solidFill>
                  <a:schemeClr val="tx1"/>
                </a:solidFill>
              </a:rPr>
              <a:t>postres y les </a:t>
            </a:r>
            <a:r>
              <a:rPr lang="es-ES_tradnl" dirty="0" smtClean="0">
                <a:solidFill>
                  <a:schemeClr val="tx1"/>
                </a:solidFill>
              </a:rPr>
              <a:t>garantice una </a:t>
            </a:r>
            <a:r>
              <a:rPr lang="es-ES_tradnl" dirty="0">
                <a:solidFill>
                  <a:schemeClr val="tx1"/>
                </a:solidFill>
              </a:rPr>
              <a:t>calidad </a:t>
            </a:r>
            <a:r>
              <a:rPr lang="es-ES_tradnl" dirty="0" smtClean="0">
                <a:solidFill>
                  <a:schemeClr val="tx1"/>
                </a:solidFill>
              </a:rPr>
              <a:t>incomparable.</a:t>
            </a:r>
          </a:p>
          <a:p>
            <a:pPr algn="just" eaLnBrk="1" fontAlgn="auto" hangingPunct="1">
              <a:spcAft>
                <a:spcPts val="0"/>
              </a:spcAft>
              <a:buFont typeface="Arial" pitchFamily="34" charset="0"/>
              <a:buNone/>
              <a:defRPr/>
            </a:pPr>
            <a:endParaRPr lang="es-EC" u="sng"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6" name="5 Rectángulo"/>
          <p:cNvSpPr/>
          <p:nvPr/>
        </p:nvSpPr>
        <p:spPr>
          <a:xfrm>
            <a:off x="4357686" y="214290"/>
            <a:ext cx="2584362"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MARCA</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500313" y="4786313"/>
            <a:ext cx="6357937" cy="500062"/>
          </a:xfrm>
        </p:spPr>
        <p:txBody>
          <a:bodyPr rtlCol="0">
            <a:normAutofit fontScale="25000" lnSpcReduction="20000"/>
          </a:bodyPr>
          <a:lstStyle/>
          <a:p>
            <a:pPr eaLnBrk="1" fontAlgn="auto" hangingPunct="1">
              <a:spcAft>
                <a:spcPts val="0"/>
              </a:spcAft>
              <a:buFont typeface="Arial" pitchFamily="34" charset="0"/>
              <a:buNone/>
              <a:defRPr/>
            </a:pPr>
            <a:r>
              <a:rPr lang="es-ES_tradnl" sz="19200" b="1" dirty="0" smtClean="0">
                <a:solidFill>
                  <a:schemeClr val="tx1"/>
                </a:solidFill>
              </a:rPr>
              <a:t>“DIS</a:t>
            </a:r>
            <a:r>
              <a:rPr lang="es-ES_tradnl" sz="19200" b="1" i="1" dirty="0" smtClean="0">
                <a:solidFill>
                  <a:srgbClr val="FF0000"/>
                </a:solidFill>
                <a:latin typeface="Algerian" pitchFamily="82" charset="0"/>
              </a:rPr>
              <a:t>F</a:t>
            </a:r>
            <a:r>
              <a:rPr lang="es-ES_tradnl" sz="19200" b="1" i="1" dirty="0" smtClean="0">
                <a:solidFill>
                  <a:srgbClr val="FFFF00"/>
                </a:solidFill>
                <a:latin typeface="Algerian" pitchFamily="82" charset="0"/>
              </a:rPr>
              <a:t>R</a:t>
            </a:r>
            <a:r>
              <a:rPr lang="es-ES_tradnl" sz="19200" b="1" i="1" dirty="0" smtClean="0">
                <a:solidFill>
                  <a:srgbClr val="66FF66"/>
                </a:solidFill>
                <a:latin typeface="Algerian" pitchFamily="82" charset="0"/>
              </a:rPr>
              <a:t>U</a:t>
            </a:r>
            <a:r>
              <a:rPr lang="es-ES_tradnl" sz="19200" b="1" i="1" dirty="0" smtClean="0">
                <a:solidFill>
                  <a:schemeClr val="accent3">
                    <a:lumMod val="75000"/>
                  </a:schemeClr>
                </a:solidFill>
                <a:latin typeface="Algerian" pitchFamily="82" charset="0"/>
              </a:rPr>
              <a:t>T</a:t>
            </a:r>
            <a:r>
              <a:rPr lang="es-ES_tradnl" sz="19200" b="1" i="1" dirty="0" smtClean="0">
                <a:solidFill>
                  <a:srgbClr val="FFC000"/>
                </a:solidFill>
                <a:latin typeface="Algerian" pitchFamily="82" charset="0"/>
              </a:rPr>
              <a:t>A  </a:t>
            </a:r>
            <a:r>
              <a:rPr lang="es-ES_tradnl" sz="19200" b="1" dirty="0" smtClean="0">
                <a:solidFill>
                  <a:schemeClr val="tx1"/>
                </a:solidFill>
              </a:rPr>
              <a:t>LA VIDA SANAMENTE</a:t>
            </a:r>
            <a:r>
              <a:rPr lang="es-ES_tradnl" sz="19200" i="1" dirty="0" smtClean="0">
                <a:solidFill>
                  <a:schemeClr val="tx1"/>
                </a:solidFill>
              </a:rPr>
              <a:t>”</a:t>
            </a:r>
          </a:p>
          <a:p>
            <a:pPr eaLnBrk="1" fontAlgn="auto" hangingPunct="1">
              <a:spcAft>
                <a:spcPts val="0"/>
              </a:spcAft>
              <a:buFont typeface="Arial" pitchFamily="34" charset="0"/>
              <a:buNone/>
              <a:defRPr/>
            </a:pPr>
            <a:r>
              <a:rPr lang="es-ES_tradnl" i="1" dirty="0">
                <a:solidFill>
                  <a:schemeClr val="tx1"/>
                </a:solidFill>
              </a:rPr>
              <a:t> </a:t>
            </a:r>
            <a:endParaRPr lang="es-EC" dirty="0">
              <a:solidFill>
                <a:schemeClr val="tx1"/>
              </a:solidFill>
            </a:endParaRPr>
          </a:p>
          <a:p>
            <a:pPr eaLnBrk="1" fontAlgn="auto" hangingPunct="1">
              <a:spcAft>
                <a:spcPts val="0"/>
              </a:spcAft>
              <a:buFont typeface="Arial" pitchFamily="34" charset="0"/>
              <a:buNone/>
              <a:defRPr/>
            </a:pPr>
            <a:r>
              <a:rPr lang="es-EC" dirty="0"/>
              <a:t> </a:t>
            </a:r>
          </a:p>
          <a:p>
            <a:pPr eaLnBrk="1" fontAlgn="auto" hangingPunct="1">
              <a:spcAft>
                <a:spcPts val="0"/>
              </a:spcAft>
              <a:buFont typeface="Arial" pitchFamily="34" charset="0"/>
              <a:buNone/>
              <a:defRPr/>
            </a:pPr>
            <a:r>
              <a:rPr lang="es-EC" dirty="0"/>
              <a:t/>
            </a:r>
            <a:br>
              <a:rPr lang="es-EC" dirty="0"/>
            </a:br>
            <a:endParaRPr lang="es-EC" dirty="0"/>
          </a:p>
          <a:p>
            <a:pPr eaLnBrk="1" fontAlgn="auto" hangingPunct="1">
              <a:spcAft>
                <a:spcPts val="0"/>
              </a:spcAft>
              <a:buFont typeface="Arial" pitchFamily="34" charset="0"/>
              <a:buNone/>
              <a:defRPr/>
            </a:pPr>
            <a:endParaRPr lang="es-EC" dirty="0"/>
          </a:p>
        </p:txBody>
      </p:sp>
      <p:pic>
        <p:nvPicPr>
          <p:cNvPr id="44036" name="3 Imagen"/>
          <p:cNvPicPr>
            <a:picLocks noChangeAspect="1" noChangeArrowheads="1"/>
          </p:cNvPicPr>
          <p:nvPr/>
        </p:nvPicPr>
        <p:blipFill>
          <a:blip r:embed="rId2" cstate="print"/>
          <a:srcRect/>
          <a:stretch>
            <a:fillRect/>
          </a:stretch>
        </p:blipFill>
        <p:spPr bwMode="auto">
          <a:xfrm>
            <a:off x="3071802" y="857232"/>
            <a:ext cx="4786346" cy="2500330"/>
          </a:xfrm>
          <a:prstGeom prst="ellipse">
            <a:avLst/>
          </a:prstGeom>
          <a:ln>
            <a:noFill/>
          </a:ln>
          <a:effectLst>
            <a:reflection blurRad="6350" stA="50000" endA="300" endPos="55000" dir="5400000" sy="-100000" algn="bl" rotWithShape="0"/>
            <a:softEdge rad="112500"/>
          </a:effectLst>
        </p:spPr>
      </p:pic>
      <p:sp>
        <p:nvSpPr>
          <p:cNvPr id="5" name="4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7" name="6 Rectángulo"/>
          <p:cNvSpPr/>
          <p:nvPr/>
        </p:nvSpPr>
        <p:spPr>
          <a:xfrm>
            <a:off x="1643042" y="214290"/>
            <a:ext cx="5357851" cy="584775"/>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s-ES" sz="32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  LOGOTIPO -SLOGAN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5286375" y="4214813"/>
            <a:ext cx="2640013" cy="2006600"/>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2 Subtítulo"/>
          <p:cNvSpPr>
            <a:spLocks noGrp="1"/>
          </p:cNvSpPr>
          <p:nvPr>
            <p:ph type="subTitle" idx="1"/>
          </p:nvPr>
        </p:nvSpPr>
        <p:spPr>
          <a:xfrm>
            <a:off x="2428875" y="1571625"/>
            <a:ext cx="6286500" cy="2143125"/>
          </a:xfrm>
        </p:spPr>
        <p:txBody>
          <a:bodyPr rtlCol="0">
            <a:normAutofit fontScale="77500" lnSpcReduction="20000"/>
          </a:bodyPr>
          <a:lstStyle/>
          <a:p>
            <a:pPr eaLnBrk="1" fontAlgn="auto" hangingPunct="1">
              <a:spcAft>
                <a:spcPts val="0"/>
              </a:spcAft>
              <a:buFont typeface="Arial" pitchFamily="34" charset="0"/>
              <a:buNone/>
              <a:defRPr/>
            </a:pPr>
            <a:r>
              <a:rPr lang="es-EC" dirty="0">
                <a:solidFill>
                  <a:schemeClr val="tx1"/>
                </a:solidFill>
              </a:rPr>
              <a:t>Mix fruit  maneja  la filosofía de que “Un cliente ya es cliente incluso  antes de comprar</a:t>
            </a:r>
            <a:r>
              <a:rPr lang="es-EC" dirty="0" smtClean="0">
                <a:solidFill>
                  <a:schemeClr val="tx1"/>
                </a:solidFill>
              </a:rPr>
              <a:t>”</a:t>
            </a:r>
          </a:p>
          <a:p>
            <a:pPr eaLnBrk="1" fontAlgn="auto" hangingPunct="1">
              <a:spcAft>
                <a:spcPts val="0"/>
              </a:spcAft>
              <a:buFont typeface="Arial" pitchFamily="34" charset="0"/>
              <a:buNone/>
              <a:defRPr/>
            </a:pPr>
            <a:r>
              <a:rPr lang="es-EC" dirty="0" smtClean="0">
                <a:solidFill>
                  <a:schemeClr val="tx1"/>
                </a:solidFill>
              </a:rPr>
              <a:t>Nuestros clientes recibirán </a:t>
            </a:r>
            <a:r>
              <a:rPr lang="es-EC" dirty="0">
                <a:solidFill>
                  <a:schemeClr val="tx1"/>
                </a:solidFill>
              </a:rPr>
              <a:t>atención personalizada </a:t>
            </a:r>
            <a:r>
              <a:rPr lang="es-EC" dirty="0" smtClean="0">
                <a:solidFill>
                  <a:schemeClr val="tx1"/>
                </a:solidFill>
              </a:rPr>
              <a:t>donde los vendedores les darán la </a:t>
            </a:r>
            <a:r>
              <a:rPr lang="es-EC" dirty="0">
                <a:solidFill>
                  <a:schemeClr val="tx1"/>
                </a:solidFill>
              </a:rPr>
              <a:t>asesoría necesaria sobre las diferentes presentaciones y sus respectivos precios </a:t>
            </a:r>
          </a:p>
        </p:txBody>
      </p:sp>
      <p:sp>
        <p:nvSpPr>
          <p:cNvPr id="4" name="3 Marcador de pie de página"/>
          <p:cNvSpPr>
            <a:spLocks noGrp="1"/>
          </p:cNvSpPr>
          <p:nvPr>
            <p:ph type="ftr" sz="quarter" idx="11"/>
          </p:nvPr>
        </p:nvSpPr>
        <p:spPr/>
        <p:txBody>
          <a:bodyPr/>
          <a:lstStyle/>
          <a:p>
            <a:pPr>
              <a:defRPr/>
            </a:pPr>
            <a:r>
              <a:rPr lang="es-ES"/>
              <a:t>Wendy</a:t>
            </a:r>
          </a:p>
        </p:txBody>
      </p:sp>
      <p:sp>
        <p:nvSpPr>
          <p:cNvPr id="7" name="6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8" name="7 Rectángulo"/>
          <p:cNvSpPr/>
          <p:nvPr/>
        </p:nvSpPr>
        <p:spPr>
          <a:xfrm>
            <a:off x="1643042" y="214290"/>
            <a:ext cx="7500958" cy="132343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40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CALIDAD Y SERVICIO AL CLIENTE</a:t>
            </a:r>
          </a:p>
        </p:txBody>
      </p:sp>
      <p:pic>
        <p:nvPicPr>
          <p:cNvPr id="45062" name="Picture 2" descr="F:\IMAGENES TESIS\diner.jpg"/>
          <p:cNvPicPr>
            <a:picLocks noChangeAspect="1" noChangeArrowheads="1"/>
          </p:cNvPicPr>
          <p:nvPr/>
        </p:nvPicPr>
        <p:blipFill>
          <a:blip r:embed="rId3" cstate="print"/>
          <a:srcRect/>
          <a:stretch>
            <a:fillRect/>
          </a:stretch>
        </p:blipFill>
        <p:spPr bwMode="auto">
          <a:xfrm>
            <a:off x="2643174" y="3643314"/>
            <a:ext cx="3071834" cy="2641595"/>
          </a:xfrm>
          <a:prstGeom prst="ellipse">
            <a:avLst/>
          </a:prstGeom>
          <a:ln>
            <a:solidFill>
              <a:srgbClr val="808000"/>
            </a:solidFill>
          </a:ln>
          <a:effectLst>
            <a:softEdge rad="11250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1688" y="1785938"/>
            <a:ext cx="4214812" cy="4643437"/>
          </a:xfrm>
        </p:spPr>
        <p:txBody>
          <a:bodyPr rtlCol="0">
            <a:normAutofit fontScale="85000" lnSpcReduction="20000"/>
          </a:bodyPr>
          <a:lstStyle/>
          <a:p>
            <a:pPr eaLnBrk="1" fontAlgn="auto" hangingPunct="1">
              <a:spcAft>
                <a:spcPts val="0"/>
              </a:spcAft>
              <a:buFont typeface="Arial" pitchFamily="34" charset="0"/>
              <a:buNone/>
              <a:defRPr/>
            </a:pPr>
            <a:r>
              <a:rPr lang="es-EC" dirty="0">
                <a:solidFill>
                  <a:schemeClr val="tx1"/>
                </a:solidFill>
              </a:rPr>
              <a:t>Tomando como referencia los puntos de compra del segmento </a:t>
            </a:r>
            <a:r>
              <a:rPr lang="es-EC" dirty="0" smtClean="0">
                <a:solidFill>
                  <a:schemeClr val="tx1"/>
                </a:solidFill>
              </a:rPr>
              <a:t>objetivo definimos </a:t>
            </a:r>
            <a:r>
              <a:rPr lang="es-EC" dirty="0">
                <a:solidFill>
                  <a:schemeClr val="tx1"/>
                </a:solidFill>
              </a:rPr>
              <a:t>la plaza a través de los puntos de </a:t>
            </a:r>
            <a:r>
              <a:rPr lang="es-EC" dirty="0" smtClean="0">
                <a:solidFill>
                  <a:schemeClr val="tx1"/>
                </a:solidFill>
              </a:rPr>
              <a:t>venta los cuales serán:</a:t>
            </a:r>
          </a:p>
          <a:p>
            <a:pPr eaLnBrk="1" fontAlgn="auto" hangingPunct="1">
              <a:spcAft>
                <a:spcPts val="0"/>
              </a:spcAft>
              <a:buFont typeface="Arial" pitchFamily="34" charset="0"/>
              <a:buChar char="•"/>
              <a:defRPr/>
            </a:pPr>
            <a:r>
              <a:rPr lang="es-EC" b="1" dirty="0">
                <a:solidFill>
                  <a:schemeClr val="tx1"/>
                </a:solidFill>
              </a:rPr>
              <a:t>San Marino     (avenida Francisco de Orellana - norte de la ciudad</a:t>
            </a:r>
            <a:r>
              <a:rPr lang="es-EC" b="1" dirty="0" smtClean="0">
                <a:solidFill>
                  <a:schemeClr val="tx1"/>
                </a:solidFill>
              </a:rPr>
              <a:t>) </a:t>
            </a:r>
            <a:endParaRPr lang="es-EC" b="1" dirty="0">
              <a:solidFill>
                <a:schemeClr val="tx1"/>
              </a:solidFill>
            </a:endParaRPr>
          </a:p>
          <a:p>
            <a:pPr eaLnBrk="1" fontAlgn="auto" hangingPunct="1">
              <a:spcAft>
                <a:spcPts val="0"/>
              </a:spcAft>
              <a:buFont typeface="Arial" pitchFamily="34" charset="0"/>
              <a:buChar char="•"/>
              <a:defRPr/>
            </a:pPr>
            <a:r>
              <a:rPr lang="es-EC" b="1" dirty="0">
                <a:solidFill>
                  <a:schemeClr val="tx1"/>
                </a:solidFill>
              </a:rPr>
              <a:t>Malecón 2000 (avenida Malecón – centro de la ciudad</a:t>
            </a:r>
            <a:r>
              <a:rPr lang="es-EC" b="1" dirty="0" smtClean="0">
                <a:solidFill>
                  <a:schemeClr val="tx1"/>
                </a:solidFill>
              </a:rPr>
              <a:t>)</a:t>
            </a:r>
            <a:endParaRPr lang="es-EC" dirty="0">
              <a:solidFill>
                <a:schemeClr val="tx1"/>
              </a:solidFill>
            </a:endParaRPr>
          </a:p>
          <a:p>
            <a:pPr eaLnBrk="1" fontAlgn="auto" hangingPunct="1">
              <a:spcAft>
                <a:spcPts val="0"/>
              </a:spcAft>
              <a:buFont typeface="Arial" pitchFamily="34" charset="0"/>
              <a:buNone/>
              <a:defRPr/>
            </a:pPr>
            <a:endParaRPr lang="es-EC" dirty="0"/>
          </a:p>
        </p:txBody>
      </p:sp>
      <p:sp>
        <p:nvSpPr>
          <p:cNvPr id="4" name="3 Marcador de pie de página"/>
          <p:cNvSpPr>
            <a:spLocks noGrp="1"/>
          </p:cNvSpPr>
          <p:nvPr>
            <p:ph type="ftr" sz="quarter" idx="11"/>
          </p:nvPr>
        </p:nvSpPr>
        <p:spPr/>
        <p:txBody>
          <a:bodyPr/>
          <a:lstStyle/>
          <a:p>
            <a:pPr>
              <a:defRPr/>
            </a:pPr>
            <a:r>
              <a:rPr lang="es-ES"/>
              <a:t>Wendy</a:t>
            </a:r>
          </a:p>
        </p:txBody>
      </p:sp>
      <p:pic>
        <p:nvPicPr>
          <p:cNvPr id="46085" name="Picture 2" descr="F:\IMAGENES TESIS\malecon.jpg"/>
          <p:cNvPicPr>
            <a:picLocks noChangeAspect="1" noChangeArrowheads="1"/>
          </p:cNvPicPr>
          <p:nvPr/>
        </p:nvPicPr>
        <p:blipFill>
          <a:blip r:embed="rId2" cstate="print"/>
          <a:srcRect/>
          <a:stretch>
            <a:fillRect/>
          </a:stretch>
        </p:blipFill>
        <p:spPr bwMode="auto">
          <a:xfrm>
            <a:off x="6183290" y="214290"/>
            <a:ext cx="2960710" cy="5929354"/>
          </a:xfrm>
          <a:prstGeom prst="ellipse">
            <a:avLst/>
          </a:prstGeom>
          <a:ln>
            <a:noFill/>
          </a:ln>
          <a:effectLst>
            <a:softEdge rad="112500"/>
          </a:effectLst>
        </p:spPr>
      </p:pic>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7" name="6 Rectángulo"/>
          <p:cNvSpPr/>
          <p:nvPr/>
        </p:nvSpPr>
        <p:spPr>
          <a:xfrm>
            <a:off x="2000232" y="285728"/>
            <a:ext cx="2467342"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PLAZA</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dolares"/>
          <p:cNvPicPr>
            <a:picLocks noChangeAspect="1" noChangeArrowheads="1"/>
          </p:cNvPicPr>
          <p:nvPr/>
        </p:nvPicPr>
        <p:blipFill>
          <a:blip r:embed="rId2" cstate="print"/>
          <a:srcRect/>
          <a:stretch>
            <a:fillRect/>
          </a:stretch>
        </p:blipFill>
        <p:spPr bwMode="auto">
          <a:xfrm>
            <a:off x="6857984" y="142852"/>
            <a:ext cx="2286016" cy="2110163"/>
          </a:xfrm>
          <a:prstGeom prst="ellipse">
            <a:avLst/>
          </a:prstGeom>
          <a:ln>
            <a:noFill/>
          </a:ln>
          <a:effectLst>
            <a:reflection blurRad="6350" stA="50000" endA="300" endPos="90000" dist="50800" dir="5400000" sy="-100000" algn="bl" rotWithShape="0"/>
            <a:softEdge rad="112500"/>
          </a:effectLst>
          <a:scene3d>
            <a:camera prst="perspectiveContrastingLeftFacing"/>
            <a:lightRig rig="threePt" dir="t"/>
          </a:scene3d>
        </p:spPr>
      </p:pic>
      <p:sp>
        <p:nvSpPr>
          <p:cNvPr id="48131" name="2 Subtítulo"/>
          <p:cNvSpPr>
            <a:spLocks noGrp="1"/>
          </p:cNvSpPr>
          <p:nvPr>
            <p:ph type="subTitle" idx="1"/>
          </p:nvPr>
        </p:nvSpPr>
        <p:spPr>
          <a:xfrm>
            <a:off x="2143125" y="2428875"/>
            <a:ext cx="6643688" cy="2643188"/>
          </a:xfrm>
        </p:spPr>
        <p:txBody>
          <a:bodyPr/>
          <a:lstStyle/>
          <a:p>
            <a:pPr eaLnBrk="1" hangingPunct="1"/>
            <a:r>
              <a:rPr lang="es-EC" smtClean="0">
                <a:solidFill>
                  <a:schemeClr val="tx1"/>
                </a:solidFill>
              </a:rPr>
              <a:t>Mix Fruit se introducirá en el mercado con precios módicos los cuales están basados en los costos de comprar los insumos, así como los costos fijos más un margen de utilidad </a:t>
            </a:r>
          </a:p>
        </p:txBody>
      </p:sp>
      <p:sp>
        <p:nvSpPr>
          <p:cNvPr id="4" name="3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7" name="6 Rectángulo"/>
          <p:cNvSpPr/>
          <p:nvPr/>
        </p:nvSpPr>
        <p:spPr>
          <a:xfrm>
            <a:off x="2500298" y="642918"/>
            <a:ext cx="251543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PRECIO</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7" name="6 Rectángulo"/>
          <p:cNvSpPr/>
          <p:nvPr/>
        </p:nvSpPr>
        <p:spPr>
          <a:xfrm>
            <a:off x="2637740" y="214290"/>
            <a:ext cx="598593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PRECIO </a:t>
            </a:r>
            <a:r>
              <a:rPr lang="es-ES" sz="28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POR PRESENTACIÓN</a:t>
            </a:r>
          </a:p>
        </p:txBody>
      </p:sp>
      <p:pic>
        <p:nvPicPr>
          <p:cNvPr id="49157" name="0 Imagen" descr="DSC00161.JPG"/>
          <p:cNvPicPr>
            <a:picLocks noChangeAspect="1" noChangeArrowheads="1"/>
          </p:cNvPicPr>
          <p:nvPr/>
        </p:nvPicPr>
        <p:blipFill>
          <a:blip r:embed="rId2" cstate="print"/>
          <a:srcRect/>
          <a:stretch>
            <a:fillRect/>
          </a:stretch>
        </p:blipFill>
        <p:spPr bwMode="auto">
          <a:xfrm>
            <a:off x="2500313" y="4143375"/>
            <a:ext cx="841375" cy="1119188"/>
          </a:xfrm>
          <a:prstGeom prst="rect">
            <a:avLst/>
          </a:prstGeom>
          <a:noFill/>
          <a:ln w="9525">
            <a:noFill/>
            <a:miter lim="800000"/>
            <a:headEnd/>
            <a:tailEnd/>
          </a:ln>
        </p:spPr>
      </p:pic>
      <p:pic>
        <p:nvPicPr>
          <p:cNvPr id="49158" name="3 Imagen" descr="DSC00171.JPG"/>
          <p:cNvPicPr>
            <a:picLocks noChangeAspect="1" noChangeArrowheads="1"/>
          </p:cNvPicPr>
          <p:nvPr/>
        </p:nvPicPr>
        <p:blipFill>
          <a:blip r:embed="rId3" cstate="print"/>
          <a:srcRect/>
          <a:stretch>
            <a:fillRect/>
          </a:stretch>
        </p:blipFill>
        <p:spPr bwMode="auto">
          <a:xfrm>
            <a:off x="2286000" y="2143125"/>
            <a:ext cx="881063" cy="1158875"/>
          </a:xfrm>
          <a:prstGeom prst="rect">
            <a:avLst/>
          </a:prstGeom>
          <a:noFill/>
          <a:ln w="9525">
            <a:noFill/>
            <a:miter lim="800000"/>
            <a:headEnd/>
            <a:tailEnd/>
          </a:ln>
        </p:spPr>
      </p:pic>
      <p:pic>
        <p:nvPicPr>
          <p:cNvPr id="49159" name="4 Imagen" descr="DSC00168.JPG"/>
          <p:cNvPicPr>
            <a:picLocks noChangeAspect="1" noChangeArrowheads="1"/>
          </p:cNvPicPr>
          <p:nvPr/>
        </p:nvPicPr>
        <p:blipFill>
          <a:blip r:embed="rId4" cstate="print"/>
          <a:srcRect/>
          <a:stretch>
            <a:fillRect/>
          </a:stretch>
        </p:blipFill>
        <p:spPr bwMode="auto">
          <a:xfrm>
            <a:off x="7858125" y="4214813"/>
            <a:ext cx="785813" cy="1050925"/>
          </a:xfrm>
          <a:prstGeom prst="rect">
            <a:avLst/>
          </a:prstGeom>
          <a:noFill/>
          <a:ln w="9525">
            <a:noFill/>
            <a:miter lim="800000"/>
            <a:headEnd/>
            <a:tailEnd/>
          </a:ln>
        </p:spPr>
      </p:pic>
      <p:pic>
        <p:nvPicPr>
          <p:cNvPr id="49160" name="5 Imagen" descr="DSC00150.JPG"/>
          <p:cNvPicPr>
            <a:picLocks noChangeAspect="1" noChangeArrowheads="1"/>
          </p:cNvPicPr>
          <p:nvPr/>
        </p:nvPicPr>
        <p:blipFill>
          <a:blip r:embed="rId5" cstate="print"/>
          <a:srcRect l="11143" t="22540" r="9128" b="17418"/>
          <a:stretch>
            <a:fillRect/>
          </a:stretch>
        </p:blipFill>
        <p:spPr bwMode="auto">
          <a:xfrm>
            <a:off x="4643438" y="1571625"/>
            <a:ext cx="1658937" cy="927100"/>
          </a:xfrm>
          <a:prstGeom prst="rect">
            <a:avLst/>
          </a:prstGeom>
          <a:noFill/>
          <a:ln w="9525">
            <a:noFill/>
            <a:miter lim="800000"/>
            <a:headEnd/>
            <a:tailEnd/>
          </a:ln>
        </p:spPr>
      </p:pic>
      <p:pic>
        <p:nvPicPr>
          <p:cNvPr id="49161" name="7 Imagen" descr="DSC00172.JPG"/>
          <p:cNvPicPr>
            <a:picLocks noChangeAspect="1" noChangeArrowheads="1"/>
          </p:cNvPicPr>
          <p:nvPr/>
        </p:nvPicPr>
        <p:blipFill>
          <a:blip r:embed="rId6" cstate="print"/>
          <a:srcRect l="5952" t="29918" r="2837" b="29507"/>
          <a:stretch>
            <a:fillRect/>
          </a:stretch>
        </p:blipFill>
        <p:spPr bwMode="auto">
          <a:xfrm>
            <a:off x="4572000" y="5072063"/>
            <a:ext cx="2178050" cy="950912"/>
          </a:xfrm>
          <a:prstGeom prst="rect">
            <a:avLst/>
          </a:prstGeom>
          <a:noFill/>
          <a:ln w="9525">
            <a:noFill/>
            <a:miter lim="800000"/>
            <a:headEnd/>
            <a:tailEnd/>
          </a:ln>
        </p:spPr>
      </p:pic>
      <p:pic>
        <p:nvPicPr>
          <p:cNvPr id="49162" name="6 Imagen" descr="DSC00178.JPG"/>
          <p:cNvPicPr>
            <a:picLocks noChangeAspect="1" noChangeArrowheads="1"/>
          </p:cNvPicPr>
          <p:nvPr/>
        </p:nvPicPr>
        <p:blipFill>
          <a:blip r:embed="rId7" cstate="print"/>
          <a:srcRect l="12407" r="7491" b="9117"/>
          <a:stretch>
            <a:fillRect/>
          </a:stretch>
        </p:blipFill>
        <p:spPr bwMode="auto">
          <a:xfrm>
            <a:off x="7929563" y="2143125"/>
            <a:ext cx="785812" cy="1187450"/>
          </a:xfrm>
          <a:prstGeom prst="rect">
            <a:avLst/>
          </a:prstGeom>
          <a:noFill/>
          <a:ln w="9525">
            <a:noFill/>
            <a:miter lim="800000"/>
            <a:headEnd/>
            <a:tailEnd/>
          </a:ln>
        </p:spPr>
      </p:pic>
      <p:sp>
        <p:nvSpPr>
          <p:cNvPr id="13" name="12 Flecha doblada"/>
          <p:cNvSpPr/>
          <p:nvPr/>
        </p:nvSpPr>
        <p:spPr>
          <a:xfrm>
            <a:off x="3571875" y="17145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4" name="13 Flecha doblada"/>
          <p:cNvSpPr/>
          <p:nvPr/>
        </p:nvSpPr>
        <p:spPr>
          <a:xfrm>
            <a:off x="6786563" y="1643063"/>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5" name="14 Flecha doblada"/>
          <p:cNvSpPr/>
          <p:nvPr/>
        </p:nvSpPr>
        <p:spPr>
          <a:xfrm rot="10800000">
            <a:off x="7500938" y="5786438"/>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6" name="15 Flecha doblada"/>
          <p:cNvSpPr/>
          <p:nvPr/>
        </p:nvSpPr>
        <p:spPr>
          <a:xfrm rot="10800000">
            <a:off x="3286125" y="57150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7" name="16 Flecha abajo"/>
          <p:cNvSpPr/>
          <p:nvPr/>
        </p:nvSpPr>
        <p:spPr>
          <a:xfrm rot="10800000">
            <a:off x="2714625" y="3429000"/>
            <a:ext cx="71438" cy="5715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8" name="17 Flecha abajo"/>
          <p:cNvSpPr/>
          <p:nvPr/>
        </p:nvSpPr>
        <p:spPr>
          <a:xfrm>
            <a:off x="8286750" y="3429000"/>
            <a:ext cx="71438" cy="714375"/>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graphicFrame>
        <p:nvGraphicFramePr>
          <p:cNvPr id="20" name="19 Tabla"/>
          <p:cNvGraphicFramePr>
            <a:graphicFrameLocks noGrp="1"/>
          </p:cNvGraphicFramePr>
          <p:nvPr/>
        </p:nvGraphicFramePr>
        <p:xfrm>
          <a:off x="3929063" y="3071813"/>
          <a:ext cx="3286125" cy="1584325"/>
        </p:xfrm>
        <a:graphic>
          <a:graphicData uri="http://schemas.openxmlformats.org/drawingml/2006/table">
            <a:tbl>
              <a:tblPr firstRow="1" bandRow="1">
                <a:tableStyleId>{5DA37D80-6434-44D0-A028-1B22A696006F}</a:tableStyleId>
              </a:tblPr>
              <a:tblGrid>
                <a:gridCol w="1643074"/>
                <a:gridCol w="1643074"/>
              </a:tblGrid>
              <a:tr h="192878">
                <a:tc>
                  <a:txBody>
                    <a:bodyPr/>
                    <a:lstStyle/>
                    <a:p>
                      <a:pPr algn="ctr"/>
                      <a:r>
                        <a:rPr lang="es-ES" sz="1400" dirty="0" smtClean="0"/>
                        <a:t>PRESENTACIONES</a:t>
                      </a:r>
                      <a:endParaRPr lang="es-ES" sz="1400" dirty="0">
                        <a:solidFill>
                          <a:schemeClr val="tx1"/>
                        </a:solidFill>
                      </a:endParaRPr>
                    </a:p>
                  </a:txBody>
                  <a:tcPr anchor="ctr"/>
                </a:tc>
                <a:tc>
                  <a:txBody>
                    <a:bodyPr/>
                    <a:lstStyle/>
                    <a:p>
                      <a:pPr indent="144145" algn="ctr">
                        <a:spcAft>
                          <a:spcPts val="0"/>
                        </a:spcAft>
                      </a:pPr>
                      <a:r>
                        <a:rPr lang="es-EC" sz="1400" dirty="0" smtClean="0"/>
                        <a:t>PRECIO DE VENTA</a:t>
                      </a:r>
                      <a:endParaRPr lang="es-ES" sz="1400" b="1" dirty="0">
                        <a:latin typeface="+mn-lt"/>
                        <a:ea typeface="Times New Roman"/>
                        <a:cs typeface="Times New Roman"/>
                      </a:endParaRPr>
                    </a:p>
                  </a:txBody>
                  <a:tcPr marL="44450" marR="44450" marT="0" marB="0" anchor="ctr"/>
                </a:tc>
              </a:tr>
              <a:tr h="134542">
                <a:tc>
                  <a:txBody>
                    <a:bodyPr/>
                    <a:lstStyle/>
                    <a:p>
                      <a:pPr indent="144145" algn="ctr">
                        <a:spcAft>
                          <a:spcPts val="0"/>
                        </a:spcAft>
                      </a:pPr>
                      <a:r>
                        <a:rPr lang="es-EC" sz="1200" dirty="0"/>
                        <a:t>Copa pequeña</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2,00</a:t>
                      </a:r>
                      <a:endParaRPr lang="es-ES" sz="1000" dirty="0">
                        <a:latin typeface="Times New Roman"/>
                        <a:ea typeface="Times New Roman"/>
                        <a:cs typeface="Times New Roman"/>
                      </a:endParaRPr>
                    </a:p>
                  </a:txBody>
                  <a:tcPr marL="44450" marR="44450" marT="0" marB="0" anchor="ctr"/>
                </a:tc>
              </a:tr>
              <a:tr h="134542">
                <a:tc>
                  <a:txBody>
                    <a:bodyPr/>
                    <a:lstStyle/>
                    <a:p>
                      <a:pPr indent="144145" algn="ctr">
                        <a:spcAft>
                          <a:spcPts val="0"/>
                        </a:spcAft>
                      </a:pPr>
                      <a:r>
                        <a:rPr lang="es-EC" sz="1200" dirty="0"/>
                        <a:t>Copa mediana</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2,50</a:t>
                      </a:r>
                      <a:endParaRPr lang="es-ES" sz="1000" dirty="0">
                        <a:latin typeface="Times New Roman"/>
                        <a:ea typeface="Times New Roman"/>
                        <a:cs typeface="Times New Roman"/>
                      </a:endParaRPr>
                    </a:p>
                  </a:txBody>
                  <a:tcPr marL="44450" marR="44450" marT="0" marB="0" anchor="ctr"/>
                </a:tc>
              </a:tr>
              <a:tr h="134542">
                <a:tc>
                  <a:txBody>
                    <a:bodyPr/>
                    <a:lstStyle/>
                    <a:p>
                      <a:pPr indent="144145" algn="ctr">
                        <a:spcAft>
                          <a:spcPts val="0"/>
                        </a:spcAft>
                      </a:pPr>
                      <a:r>
                        <a:rPr lang="es-EC" sz="1200" dirty="0"/>
                        <a:t>Copa grande</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3,00</a:t>
                      </a:r>
                      <a:endParaRPr lang="es-ES" sz="1000" dirty="0">
                        <a:latin typeface="Times New Roman"/>
                        <a:ea typeface="Times New Roman"/>
                        <a:cs typeface="Times New Roman"/>
                      </a:endParaRPr>
                    </a:p>
                  </a:txBody>
                  <a:tcPr marL="44450" marR="44450" marT="0" marB="0" anchor="ctr"/>
                </a:tc>
              </a:tr>
              <a:tr h="134542">
                <a:tc>
                  <a:txBody>
                    <a:bodyPr/>
                    <a:lstStyle/>
                    <a:p>
                      <a:pPr indent="144145" algn="ctr">
                        <a:spcAft>
                          <a:spcPts val="0"/>
                        </a:spcAft>
                      </a:pPr>
                      <a:r>
                        <a:rPr lang="es-EC" sz="1200" dirty="0"/>
                        <a:t>Frozen Mix</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3,50</a:t>
                      </a:r>
                      <a:endParaRPr lang="es-ES" sz="1000" dirty="0">
                        <a:latin typeface="Times New Roman"/>
                        <a:ea typeface="Times New Roman"/>
                        <a:cs typeface="Times New Roman"/>
                      </a:endParaRPr>
                    </a:p>
                  </a:txBody>
                  <a:tcPr marL="44450" marR="44450" marT="0" marB="0" anchor="ctr"/>
                </a:tc>
              </a:tr>
              <a:tr h="134542">
                <a:tc>
                  <a:txBody>
                    <a:bodyPr/>
                    <a:lstStyle/>
                    <a:p>
                      <a:pPr indent="144145" algn="ctr">
                        <a:spcAft>
                          <a:spcPts val="0"/>
                        </a:spcAft>
                      </a:pPr>
                      <a:r>
                        <a:rPr lang="es-EC" sz="1200" dirty="0"/>
                        <a:t>Crazy Mix</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3,50</a:t>
                      </a:r>
                      <a:endParaRPr lang="es-ES" sz="1000" dirty="0">
                        <a:latin typeface="Times New Roman"/>
                        <a:ea typeface="Times New Roman"/>
                        <a:cs typeface="Times New Roman"/>
                      </a:endParaRPr>
                    </a:p>
                  </a:txBody>
                  <a:tcPr marL="44450" marR="44450" marT="0" marB="0" anchor="ctr"/>
                </a:tc>
              </a:tr>
              <a:tr h="134542">
                <a:tc>
                  <a:txBody>
                    <a:bodyPr/>
                    <a:lstStyle/>
                    <a:p>
                      <a:pPr indent="144145" algn="ctr">
                        <a:spcAft>
                          <a:spcPts val="0"/>
                        </a:spcAft>
                      </a:pPr>
                      <a:r>
                        <a:rPr lang="es-EC" sz="1200" dirty="0"/>
                        <a:t>Presentación individual</a:t>
                      </a:r>
                      <a:endParaRPr lang="es-ES" sz="1000" dirty="0">
                        <a:latin typeface="Times New Roman"/>
                        <a:ea typeface="Times New Roman"/>
                        <a:cs typeface="Times New Roman"/>
                      </a:endParaRPr>
                    </a:p>
                  </a:txBody>
                  <a:tcPr marL="44450" marR="44450" marT="0" marB="0" anchor="ctr"/>
                </a:tc>
                <a:tc>
                  <a:txBody>
                    <a:bodyPr/>
                    <a:lstStyle/>
                    <a:p>
                      <a:pPr indent="144145" algn="ctr">
                        <a:spcAft>
                          <a:spcPts val="0"/>
                        </a:spcAft>
                      </a:pPr>
                      <a:r>
                        <a:rPr lang="es-EC" sz="1200" dirty="0"/>
                        <a:t>2,00</a:t>
                      </a:r>
                      <a:endParaRPr lang="es-ES" sz="1000" dirty="0">
                        <a:latin typeface="Times New Roman"/>
                        <a:ea typeface="Times New Roman"/>
                        <a:cs typeface="Times New Roman"/>
                      </a:endParaRPr>
                    </a:p>
                  </a:txBody>
                  <a:tcPr marL="44450" marR="44450" marT="0" marB="0" anchor="ct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00250" y="1428750"/>
            <a:ext cx="6429375" cy="1071563"/>
          </a:xfrm>
        </p:spPr>
        <p:txBody>
          <a:bodyPr rtlCol="0">
            <a:normAutofit fontScale="62500" lnSpcReduction="20000"/>
          </a:bodyPr>
          <a:lstStyle/>
          <a:p>
            <a:pPr eaLnBrk="1" fontAlgn="auto" hangingPunct="1">
              <a:spcAft>
                <a:spcPts val="0"/>
              </a:spcAft>
              <a:buFont typeface="Arial" pitchFamily="34" charset="0"/>
              <a:buNone/>
              <a:defRPr/>
            </a:pPr>
            <a:r>
              <a:rPr lang="es-ES_tradnl" dirty="0" smtClean="0">
                <a:solidFill>
                  <a:schemeClr val="tx1"/>
                </a:solidFill>
              </a:rPr>
              <a:t>Ya que Mix Fruit presenta nuevas </a:t>
            </a:r>
            <a:r>
              <a:rPr lang="es-ES_tradnl" dirty="0">
                <a:solidFill>
                  <a:schemeClr val="tx1"/>
                </a:solidFill>
              </a:rPr>
              <a:t>alternativas de postres la publicidad que le daremos será masiva, </a:t>
            </a:r>
            <a:r>
              <a:rPr lang="es-EC" dirty="0">
                <a:solidFill>
                  <a:schemeClr val="tx1"/>
                </a:solidFill>
              </a:rPr>
              <a:t>siendo más agresiva en los meses de introducción del negocio.</a:t>
            </a:r>
          </a:p>
          <a:p>
            <a:pPr eaLnBrk="1" fontAlgn="auto" hangingPunct="1">
              <a:spcAft>
                <a:spcPts val="0"/>
              </a:spcAft>
              <a:buFont typeface="Arial" pitchFamily="34" charset="0"/>
              <a:buChar char="•"/>
              <a:defRPr/>
            </a:pPr>
            <a:endParaRPr lang="es-EC" dirty="0"/>
          </a:p>
        </p:txBody>
      </p:sp>
      <p:sp>
        <p:nvSpPr>
          <p:cNvPr id="4" name="3 Marcador de pie de página"/>
          <p:cNvSpPr>
            <a:spLocks noGrp="1"/>
          </p:cNvSpPr>
          <p:nvPr>
            <p:ph type="ftr" sz="quarter" idx="11"/>
          </p:nvPr>
        </p:nvSpPr>
        <p:spPr/>
        <p:txBody>
          <a:bodyPr/>
          <a:lstStyle/>
          <a:p>
            <a:pPr>
              <a:defRPr/>
            </a:pPr>
            <a:r>
              <a:rPr lang="es-ES"/>
              <a:t>Wendy</a:t>
            </a:r>
          </a:p>
        </p:txBody>
      </p:sp>
      <p:grpSp>
        <p:nvGrpSpPr>
          <p:cNvPr id="2" name="4 Grupo"/>
          <p:cNvGrpSpPr/>
          <p:nvPr/>
        </p:nvGrpSpPr>
        <p:grpSpPr>
          <a:xfrm>
            <a:off x="2357422" y="3143248"/>
            <a:ext cx="2071702" cy="2428892"/>
            <a:chOff x="1714480" y="3286124"/>
            <a:chExt cx="2928958" cy="2643206"/>
          </a:xfrm>
          <a:effectLst>
            <a:glow rad="63500">
              <a:schemeClr val="accent3">
                <a:satMod val="175000"/>
                <a:alpha val="40000"/>
              </a:schemeClr>
            </a:glow>
            <a:outerShdw blurRad="50800" dist="38100" dir="13500000" algn="br" rotWithShape="0">
              <a:prstClr val="black">
                <a:alpha val="40000"/>
              </a:prstClr>
            </a:outerShdw>
          </a:effectLst>
        </p:grpSpPr>
        <p:sp>
          <p:nvSpPr>
            <p:cNvPr id="6" name="5 Rectángulo redondeado"/>
            <p:cNvSpPr/>
            <p:nvPr/>
          </p:nvSpPr>
          <p:spPr>
            <a:xfrm>
              <a:off x="1714480" y="3286124"/>
              <a:ext cx="2928958" cy="23574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 b="1" dirty="0"/>
            </a:p>
            <a:p>
              <a:pPr algn="ctr" fontAlgn="auto">
                <a:spcBef>
                  <a:spcPts val="0"/>
                </a:spcBef>
                <a:spcAft>
                  <a:spcPts val="0"/>
                </a:spcAft>
                <a:defRPr/>
              </a:pPr>
              <a:r>
                <a:rPr lang="es-ES" b="1" dirty="0"/>
                <a:t> </a:t>
              </a:r>
            </a:p>
            <a:p>
              <a:pPr algn="ctr" fontAlgn="auto">
                <a:spcBef>
                  <a:spcPts val="0"/>
                </a:spcBef>
                <a:spcAft>
                  <a:spcPts val="0"/>
                </a:spcAft>
                <a:defRPr/>
              </a:pPr>
              <a:endParaRPr lang="es-ES" b="1" dirty="0"/>
            </a:p>
            <a:p>
              <a:pPr algn="ctr" fontAlgn="auto">
                <a:spcBef>
                  <a:spcPts val="0"/>
                </a:spcBef>
                <a:spcAft>
                  <a:spcPts val="0"/>
                </a:spcAft>
                <a:defRPr/>
              </a:pPr>
              <a:endParaRPr lang="es-ES" b="1" dirty="0"/>
            </a:p>
            <a:p>
              <a:pPr algn="ctr" fontAlgn="auto">
                <a:spcBef>
                  <a:spcPts val="0"/>
                </a:spcBef>
                <a:spcAft>
                  <a:spcPts val="0"/>
                </a:spcAft>
                <a:defRPr/>
              </a:pPr>
              <a:r>
                <a:rPr lang="es-ES" b="1" dirty="0"/>
                <a:t>  “DIS</a:t>
              </a:r>
              <a:r>
                <a:rPr lang="es-ES" sz="2400" b="1" i="1" dirty="0">
                  <a:solidFill>
                    <a:srgbClr val="FF0000"/>
                  </a:solidFill>
                  <a:latin typeface="Algerian" pitchFamily="82" charset="0"/>
                </a:rPr>
                <a:t>F</a:t>
              </a:r>
              <a:r>
                <a:rPr lang="es-ES" sz="2400" b="1" i="1" dirty="0">
                  <a:solidFill>
                    <a:srgbClr val="FFFF00"/>
                  </a:solidFill>
                  <a:latin typeface="Algerian" pitchFamily="82" charset="0"/>
                </a:rPr>
                <a:t>R</a:t>
              </a:r>
              <a:r>
                <a:rPr lang="es-ES" sz="2400" b="1" i="1" dirty="0">
                  <a:solidFill>
                    <a:srgbClr val="92D050"/>
                  </a:solidFill>
                  <a:latin typeface="Algerian" pitchFamily="82" charset="0"/>
                </a:rPr>
                <a:t>U</a:t>
              </a:r>
              <a:r>
                <a:rPr lang="es-ES" sz="2400" b="1" i="1" dirty="0">
                  <a:solidFill>
                    <a:srgbClr val="FF00FF"/>
                  </a:solidFill>
                  <a:latin typeface="Algerian" pitchFamily="82" charset="0"/>
                </a:rPr>
                <a:t>T</a:t>
              </a:r>
              <a:r>
                <a:rPr lang="es-ES" sz="2400" b="1" i="1" dirty="0">
                  <a:solidFill>
                    <a:schemeClr val="accent6">
                      <a:lumMod val="75000"/>
                    </a:schemeClr>
                  </a:solidFill>
                  <a:latin typeface="Algerian" pitchFamily="82" charset="0"/>
                </a:rPr>
                <a:t>A</a:t>
              </a:r>
              <a:r>
                <a:rPr lang="es-ES" sz="2400" b="1" i="1" dirty="0">
                  <a:solidFill>
                    <a:schemeClr val="accent6">
                      <a:lumMod val="75000"/>
                    </a:schemeClr>
                  </a:solidFill>
                </a:rPr>
                <a:t> </a:t>
              </a:r>
              <a:r>
                <a:rPr lang="es-ES" dirty="0">
                  <a:solidFill>
                    <a:schemeClr val="bg1"/>
                  </a:solidFill>
                </a:rPr>
                <a:t> </a:t>
              </a:r>
              <a:r>
                <a:rPr lang="es-ES" b="1" dirty="0">
                  <a:solidFill>
                    <a:schemeClr val="bg1"/>
                  </a:solidFill>
                </a:rPr>
                <a:t>LA VIDA                     SANAMENTE”.</a:t>
              </a:r>
              <a:endParaRPr lang="es-ES" b="1" i="1" dirty="0">
                <a:solidFill>
                  <a:srgbClr val="FF0000"/>
                </a:solidFill>
              </a:endParaRPr>
            </a:p>
          </p:txBody>
        </p:sp>
        <p:pic>
          <p:nvPicPr>
            <p:cNvPr id="7" name="3 Imagen"/>
            <p:cNvPicPr>
              <a:picLocks noChangeAspect="1" noChangeArrowheads="1"/>
            </p:cNvPicPr>
            <p:nvPr/>
          </p:nvPicPr>
          <p:blipFill>
            <a:blip r:embed="rId2" cstate="print"/>
            <a:srcRect/>
            <a:stretch>
              <a:fillRect/>
            </a:stretch>
          </p:blipFill>
          <p:spPr bwMode="auto">
            <a:xfrm>
              <a:off x="1989070" y="3338989"/>
              <a:ext cx="2214578" cy="1143008"/>
            </a:xfrm>
            <a:prstGeom prst="ellipse">
              <a:avLst/>
            </a:prstGeom>
            <a:ln>
              <a:noFill/>
            </a:ln>
            <a:effectLst>
              <a:reflection blurRad="6350" stA="50000" endA="300" endPos="55000" dir="5400000" sy="-100000" algn="bl" rotWithShape="0"/>
              <a:softEdge rad="112500"/>
            </a:effectLst>
          </p:spPr>
        </p:pic>
        <p:sp>
          <p:nvSpPr>
            <p:cNvPr id="8" name="7 Rectángulo redondeado"/>
            <p:cNvSpPr/>
            <p:nvPr/>
          </p:nvSpPr>
          <p:spPr>
            <a:xfrm flipV="1">
              <a:off x="2428860" y="5643578"/>
              <a:ext cx="1428760" cy="285752"/>
            </a:xfrm>
            <a:prstGeom prst="roundRect">
              <a:avLst/>
            </a:prstGeom>
            <a:ln>
              <a:solidFill>
                <a:schemeClr val="bg1">
                  <a:lumMod val="6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s-ES"/>
            </a:p>
          </p:txBody>
        </p:sp>
      </p:grpSp>
      <p:sp>
        <p:nvSpPr>
          <p:cNvPr id="9" name="8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MARKETING    MIX</a:t>
            </a:r>
            <a:endParaRPr lang="es-ES" dirty="0"/>
          </a:p>
        </p:txBody>
      </p:sp>
      <p:sp>
        <p:nvSpPr>
          <p:cNvPr id="10" name="9 Rectángulo"/>
          <p:cNvSpPr/>
          <p:nvPr/>
        </p:nvSpPr>
        <p:spPr>
          <a:xfrm>
            <a:off x="1928794" y="285728"/>
            <a:ext cx="3873176"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PROMOCIÓN</a:t>
            </a:r>
          </a:p>
        </p:txBody>
      </p:sp>
      <p:pic>
        <p:nvPicPr>
          <p:cNvPr id="12" name="11 Imagen" descr="20080525-watch-tv-online.gif"/>
          <p:cNvPicPr>
            <a:picLocks noChangeAspect="1"/>
          </p:cNvPicPr>
          <p:nvPr/>
        </p:nvPicPr>
        <p:blipFill>
          <a:blip r:embed="rId3" cstate="print"/>
          <a:stretch>
            <a:fillRect/>
          </a:stretch>
        </p:blipFill>
        <p:spPr>
          <a:xfrm>
            <a:off x="6000760" y="3286124"/>
            <a:ext cx="2857500" cy="2357454"/>
          </a:xfrm>
          <a:prstGeom prst="ellipse">
            <a:avLst/>
          </a:prstGeom>
          <a:ln>
            <a:noFill/>
          </a:ln>
          <a:effectLst>
            <a:softEdge rad="112500"/>
          </a:effectLst>
        </p:spPr>
      </p:pic>
      <p:pic>
        <p:nvPicPr>
          <p:cNvPr id="13" name="12 Imagen" descr="2308011862_4b3a97d237.jpg"/>
          <p:cNvPicPr>
            <a:picLocks noChangeAspect="1"/>
          </p:cNvPicPr>
          <p:nvPr/>
        </p:nvPicPr>
        <p:blipFill>
          <a:blip r:embed="rId4" cstate="print"/>
          <a:stretch>
            <a:fillRect/>
          </a:stretch>
        </p:blipFill>
        <p:spPr>
          <a:xfrm>
            <a:off x="4657283" y="2571744"/>
            <a:ext cx="1700667" cy="1285884"/>
          </a:xfrm>
          <a:prstGeom prst="ellipse">
            <a:avLst/>
          </a:prstGeom>
          <a:ln>
            <a:noFill/>
          </a:ln>
          <a:effectLst>
            <a:softEdge rad="112500"/>
          </a:effectLst>
        </p:spPr>
      </p:pic>
      <p:sp>
        <p:nvSpPr>
          <p:cNvPr id="50185" name="13 Rectángulo"/>
          <p:cNvSpPr>
            <a:spLocks noChangeArrowheads="1"/>
          </p:cNvSpPr>
          <p:nvPr/>
        </p:nvSpPr>
        <p:spPr bwMode="auto">
          <a:xfrm>
            <a:off x="6472238" y="5643563"/>
            <a:ext cx="2671762" cy="369887"/>
          </a:xfrm>
          <a:prstGeom prst="rect">
            <a:avLst/>
          </a:prstGeom>
          <a:noFill/>
          <a:ln w="9525">
            <a:noFill/>
            <a:miter lim="800000"/>
            <a:headEnd/>
            <a:tailEnd/>
          </a:ln>
        </p:spPr>
        <p:txBody>
          <a:bodyPr wrap="none">
            <a:spAutoFit/>
          </a:bodyPr>
          <a:lstStyle/>
          <a:p>
            <a:r>
              <a:rPr lang="es-EC" b="1"/>
              <a:t>19h00 hasta las 23h30</a:t>
            </a:r>
            <a:r>
              <a:rPr lang="es-EC"/>
              <a:t>.</a:t>
            </a:r>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857500" y="214313"/>
            <a:ext cx="6000750" cy="6143625"/>
          </a:xfrm>
        </p:spPr>
        <p:txBody>
          <a:bodyPr rtlCol="0">
            <a:normAutofit/>
          </a:bodyPr>
          <a:lstStyle/>
          <a:p>
            <a:pPr eaLnBrk="1" fontAlgn="auto" hangingPunct="1">
              <a:spcAft>
                <a:spcPts val="0"/>
              </a:spcAft>
              <a:buFont typeface="Arial" pitchFamily="34" charset="0"/>
              <a:buNone/>
              <a:defRPr/>
            </a:pPr>
            <a:r>
              <a:rPr lang="es-EC" sz="4000" b="1" dirty="0">
                <a:solidFill>
                  <a:schemeClr val="tx1"/>
                </a:solidFill>
              </a:rPr>
              <a:t>LABOTRONIC RTX</a:t>
            </a:r>
            <a:endParaRPr lang="es-EC" sz="4400" b="1" dirty="0" smtClean="0">
              <a:solidFill>
                <a:schemeClr val="tx1"/>
              </a:solidFill>
            </a:endParaRPr>
          </a:p>
          <a:p>
            <a:pPr eaLnBrk="1" fontAlgn="auto" hangingPunct="1">
              <a:spcAft>
                <a:spcPts val="0"/>
              </a:spcAft>
              <a:buFont typeface="Arial" pitchFamily="34" charset="0"/>
              <a:buNone/>
              <a:defRPr/>
            </a:pPr>
            <a:endParaRPr lang="es-EC" dirty="0"/>
          </a:p>
          <a:p>
            <a:pPr eaLnBrk="1" fontAlgn="auto" hangingPunct="1">
              <a:spcAft>
                <a:spcPts val="0"/>
              </a:spcAft>
              <a:buFont typeface="Arial" pitchFamily="34" charset="0"/>
              <a:buNone/>
              <a:defRPr/>
            </a:pPr>
            <a:endParaRPr lang="es-EC" dirty="0" smtClean="0"/>
          </a:p>
          <a:p>
            <a:pPr eaLnBrk="1" fontAlgn="auto" hangingPunct="1">
              <a:spcAft>
                <a:spcPts val="0"/>
              </a:spcAft>
              <a:buFont typeface="Arial" pitchFamily="34" charset="0"/>
              <a:buNone/>
              <a:defRPr/>
            </a:pPr>
            <a:endParaRPr lang="es-EC" dirty="0"/>
          </a:p>
          <a:p>
            <a:pPr eaLnBrk="1" fontAlgn="auto" hangingPunct="1">
              <a:spcAft>
                <a:spcPts val="0"/>
              </a:spcAft>
              <a:buFont typeface="Arial" pitchFamily="34" charset="0"/>
              <a:buNone/>
              <a:defRPr/>
            </a:pPr>
            <a:endParaRPr lang="es-EC" dirty="0" smtClean="0"/>
          </a:p>
          <a:p>
            <a:pPr algn="l" eaLnBrk="1" fontAlgn="auto" hangingPunct="1">
              <a:spcAft>
                <a:spcPts val="0"/>
              </a:spcAft>
              <a:buFont typeface="Arial" pitchFamily="34" charset="0"/>
              <a:buNone/>
              <a:defRPr/>
            </a:pPr>
            <a:endParaRPr lang="es-EC" sz="2400" b="1" dirty="0" smtClean="0"/>
          </a:p>
          <a:p>
            <a:pPr algn="l" eaLnBrk="1" fontAlgn="auto" hangingPunct="1">
              <a:spcAft>
                <a:spcPts val="0"/>
              </a:spcAft>
              <a:buFont typeface="Arial" pitchFamily="34" charset="0"/>
              <a:buNone/>
              <a:defRPr/>
            </a:pPr>
            <a:r>
              <a:rPr lang="es-EC" sz="2400" b="1" dirty="0" smtClean="0"/>
              <a:t> </a:t>
            </a:r>
            <a:r>
              <a:rPr lang="es-EC" sz="1600" b="1" dirty="0" smtClean="0">
                <a:solidFill>
                  <a:schemeClr val="tx1"/>
                </a:solidFill>
              </a:rPr>
              <a:t>HOD personalizado            agitador POM          Cilindro monolítico              </a:t>
            </a:r>
            <a:endParaRPr lang="es-EC" sz="1600" dirty="0">
              <a:solidFill>
                <a:schemeClr val="tx1"/>
              </a:solidFill>
            </a:endParaRPr>
          </a:p>
        </p:txBody>
      </p:sp>
      <p:pic>
        <p:nvPicPr>
          <p:cNvPr id="4" name="3 Imagen"/>
          <p:cNvPicPr/>
          <p:nvPr/>
        </p:nvPicPr>
        <p:blipFill>
          <a:blip r:embed="rId2" cstate="print"/>
          <a:srcRect/>
          <a:stretch>
            <a:fillRect/>
          </a:stretch>
        </p:blipFill>
        <p:spPr bwMode="auto">
          <a:xfrm>
            <a:off x="4071934" y="1000108"/>
            <a:ext cx="3571900" cy="26593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1204" name="6 Imagen"/>
          <p:cNvPicPr>
            <a:picLocks noChangeAspect="1" noChangeArrowheads="1"/>
          </p:cNvPicPr>
          <p:nvPr/>
        </p:nvPicPr>
        <p:blipFill>
          <a:blip r:embed="rId3" cstate="print"/>
          <a:srcRect/>
          <a:stretch>
            <a:fillRect/>
          </a:stretch>
        </p:blipFill>
        <p:spPr bwMode="auto">
          <a:xfrm>
            <a:off x="2928938" y="4500563"/>
            <a:ext cx="1619250" cy="1581150"/>
          </a:xfrm>
          <a:prstGeom prst="rect">
            <a:avLst/>
          </a:prstGeom>
          <a:noFill/>
          <a:ln w="9525">
            <a:noFill/>
            <a:miter lim="800000"/>
            <a:headEnd/>
            <a:tailEnd/>
          </a:ln>
        </p:spPr>
      </p:pic>
      <p:pic>
        <p:nvPicPr>
          <p:cNvPr id="51205" name="7 Imagen"/>
          <p:cNvPicPr>
            <a:picLocks noChangeAspect="1" noChangeArrowheads="1"/>
          </p:cNvPicPr>
          <p:nvPr/>
        </p:nvPicPr>
        <p:blipFill>
          <a:blip r:embed="rId4" cstate="print"/>
          <a:srcRect/>
          <a:stretch>
            <a:fillRect/>
          </a:stretch>
        </p:blipFill>
        <p:spPr bwMode="auto">
          <a:xfrm>
            <a:off x="4714875" y="4429125"/>
            <a:ext cx="1643063" cy="1643063"/>
          </a:xfrm>
          <a:prstGeom prst="rect">
            <a:avLst/>
          </a:prstGeom>
          <a:noFill/>
          <a:ln w="9525">
            <a:noFill/>
            <a:miter lim="800000"/>
            <a:headEnd/>
            <a:tailEnd/>
          </a:ln>
        </p:spPr>
      </p:pic>
      <p:pic>
        <p:nvPicPr>
          <p:cNvPr id="51206" name="8 Imagen"/>
          <p:cNvPicPr>
            <a:picLocks noChangeAspect="1" noChangeArrowheads="1"/>
          </p:cNvPicPr>
          <p:nvPr/>
        </p:nvPicPr>
        <p:blipFill>
          <a:blip r:embed="rId5" cstate="print"/>
          <a:srcRect/>
          <a:stretch>
            <a:fillRect/>
          </a:stretch>
        </p:blipFill>
        <p:spPr bwMode="auto">
          <a:xfrm>
            <a:off x="7143750" y="4500563"/>
            <a:ext cx="1571625" cy="1428750"/>
          </a:xfrm>
          <a:prstGeom prst="rect">
            <a:avLst/>
          </a:prstGeom>
          <a:noFill/>
          <a:ln w="9525">
            <a:noFill/>
            <a:miter lim="800000"/>
            <a:headEnd/>
            <a:tailEnd/>
          </a:ln>
        </p:spPr>
      </p:pic>
      <p:sp>
        <p:nvSpPr>
          <p:cNvPr id="7" name="6 Marcador de pie de página"/>
          <p:cNvSpPr>
            <a:spLocks noGrp="1"/>
          </p:cNvSpPr>
          <p:nvPr>
            <p:ph type="ftr" sz="quarter" idx="11"/>
          </p:nvPr>
        </p:nvSpPr>
        <p:spPr>
          <a:xfrm>
            <a:off x="4286250" y="6286500"/>
            <a:ext cx="2895600" cy="365125"/>
          </a:xfrm>
        </p:spPr>
        <p:txBody>
          <a:bodyPr/>
          <a:lstStyle/>
          <a:p>
            <a:pPr>
              <a:defRPr/>
            </a:pPr>
            <a:r>
              <a:rPr lang="es-ES"/>
              <a:t>Wendy</a:t>
            </a:r>
          </a:p>
        </p:txBody>
      </p:sp>
      <p:sp>
        <p:nvSpPr>
          <p:cNvPr id="8" name="7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ESTUDIO TÉCNICO</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146" name="Picture 6" descr="F:\IMAGENES TESIS\Hands_by_mikemad.jpg"/>
          <p:cNvPicPr>
            <a:picLocks noChangeAspect="1" noChangeArrowheads="1"/>
          </p:cNvPicPr>
          <p:nvPr/>
        </p:nvPicPr>
        <p:blipFill>
          <a:blip r:embed="rId3" cstate="print"/>
          <a:srcRect/>
          <a:stretch>
            <a:fillRect/>
          </a:stretch>
        </p:blipFill>
        <p:spPr bwMode="auto">
          <a:xfrm>
            <a:off x="1643063" y="4714875"/>
            <a:ext cx="7500937" cy="2143125"/>
          </a:xfrm>
          <a:prstGeom prst="rect">
            <a:avLst/>
          </a:prstGeom>
          <a:noFill/>
          <a:ln w="9525">
            <a:noFill/>
            <a:miter lim="800000"/>
            <a:headEnd/>
            <a:tailEnd/>
          </a:ln>
        </p:spPr>
      </p:pic>
      <p:sp>
        <p:nvSpPr>
          <p:cNvPr id="6147" name="5 Título"/>
          <p:cNvSpPr>
            <a:spLocks noGrp="1"/>
          </p:cNvSpPr>
          <p:nvPr>
            <p:ph type="title"/>
          </p:nvPr>
        </p:nvSpPr>
        <p:spPr>
          <a:xfrm>
            <a:off x="1714500" y="0"/>
            <a:ext cx="3400425" cy="1143000"/>
          </a:xfrm>
        </p:spPr>
        <p:txBody>
          <a:bodyPr/>
          <a:lstStyle/>
          <a:p>
            <a:pPr eaLnBrk="1" hangingPunct="1"/>
            <a:r>
              <a:rPr lang="es-ES" sz="4800" b="1" smtClean="0">
                <a:solidFill>
                  <a:srgbClr val="664B81"/>
                </a:solidFill>
                <a:latin typeface="Algerian" pitchFamily="82" charset="0"/>
              </a:rPr>
              <a:t>PRODUCTO</a:t>
            </a:r>
          </a:p>
        </p:txBody>
      </p:sp>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24"/>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DESCRIPCIÓN DEL PRODUCTO</a:t>
            </a:r>
            <a:endParaRPr lang="es-ES" dirty="0"/>
          </a:p>
        </p:txBody>
      </p:sp>
      <p:pic>
        <p:nvPicPr>
          <p:cNvPr id="109570" name="Picture 2"/>
          <p:cNvPicPr>
            <a:picLocks noChangeAspect="1" noChangeArrowheads="1"/>
          </p:cNvPicPr>
          <p:nvPr/>
        </p:nvPicPr>
        <p:blipFill>
          <a:blip r:embed="rId4" cstate="print"/>
          <a:srcRect/>
          <a:stretch>
            <a:fillRect/>
          </a:stretch>
        </p:blipFill>
        <p:spPr bwMode="auto">
          <a:xfrm>
            <a:off x="1643042" y="1571612"/>
            <a:ext cx="2543175" cy="2524125"/>
          </a:xfrm>
          <a:prstGeom prst="ellipse">
            <a:avLst/>
          </a:prstGeom>
          <a:ln>
            <a:noFill/>
          </a:ln>
          <a:effectLst>
            <a:softEdge rad="112500"/>
          </a:effectLst>
        </p:spPr>
      </p:pic>
      <p:pic>
        <p:nvPicPr>
          <p:cNvPr id="9" name="5 Imagen" descr="DSC00150.JPG"/>
          <p:cNvPicPr>
            <a:picLocks/>
          </p:cNvPicPr>
          <p:nvPr/>
        </p:nvPicPr>
        <p:blipFill>
          <a:blip r:embed="rId5" cstate="print"/>
          <a:srcRect l="11143" t="22540" r="9128" b="17418"/>
          <a:stretch>
            <a:fillRect/>
          </a:stretch>
        </p:blipFill>
        <p:spPr bwMode="auto">
          <a:xfrm>
            <a:off x="4286248" y="2428868"/>
            <a:ext cx="2928958" cy="2071702"/>
          </a:xfrm>
          <a:prstGeom prst="ellipse">
            <a:avLst/>
          </a:prstGeom>
          <a:ln>
            <a:noFill/>
          </a:ln>
          <a:effectLst>
            <a:softEdge rad="112500"/>
          </a:effectLst>
        </p:spPr>
      </p:pic>
      <p:pic>
        <p:nvPicPr>
          <p:cNvPr id="10" name="6 Imagen" descr="DSC00178.JPG"/>
          <p:cNvPicPr>
            <a:picLocks/>
          </p:cNvPicPr>
          <p:nvPr/>
        </p:nvPicPr>
        <p:blipFill>
          <a:blip r:embed="rId6" cstate="print"/>
          <a:srcRect l="12407" r="7491" b="9117"/>
          <a:stretch>
            <a:fillRect/>
          </a:stretch>
        </p:blipFill>
        <p:spPr bwMode="auto">
          <a:xfrm>
            <a:off x="7358082" y="1000108"/>
            <a:ext cx="1785918" cy="3000396"/>
          </a:xfrm>
          <a:prstGeom prst="ellipse">
            <a:avLst/>
          </a:prstGeom>
          <a:ln>
            <a:noFill/>
          </a:ln>
          <a:effectLst>
            <a:softEdge rad="112500"/>
          </a:effectLst>
        </p:spPr>
      </p:pic>
      <p:pic>
        <p:nvPicPr>
          <p:cNvPr id="11" name="7 Imagen" descr="DSC00172.JPG"/>
          <p:cNvPicPr>
            <a:picLocks/>
          </p:cNvPicPr>
          <p:nvPr/>
        </p:nvPicPr>
        <p:blipFill>
          <a:blip r:embed="rId7" cstate="print"/>
          <a:srcRect l="5952" t="29918" r="2837" b="29507"/>
          <a:stretch>
            <a:fillRect/>
          </a:stretch>
        </p:blipFill>
        <p:spPr bwMode="auto">
          <a:xfrm>
            <a:off x="4572000" y="1214438"/>
            <a:ext cx="2357438" cy="85725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8813" y="274638"/>
            <a:ext cx="6757987" cy="1143000"/>
          </a:xfrm>
        </p:spPr>
        <p:txBody>
          <a:bodyPr rtlCol="0">
            <a:normAutofit fontScale="90000"/>
          </a:bodyPr>
          <a:lstStyle/>
          <a:p>
            <a:pPr eaLnBrk="1" fontAlgn="auto" hangingPunct="1">
              <a:spcAft>
                <a:spcPts val="0"/>
              </a:spcAft>
              <a:defRPr/>
            </a:pPr>
            <a:r>
              <a:rPr lang="es-EC" dirty="0"/>
              <a:t/>
            </a:r>
            <a:br>
              <a:rPr lang="es-EC" dirty="0"/>
            </a:br>
            <a:r>
              <a:rPr lang="es-EC" dirty="0" smtClean="0"/>
              <a:t>Proceso para la elaboración de las copas</a:t>
            </a:r>
            <a:endParaRPr lang="es-EC" dirty="0"/>
          </a:p>
        </p:txBody>
      </p:sp>
      <p:pic>
        <p:nvPicPr>
          <p:cNvPr id="52227" name="Picture 2"/>
          <p:cNvPicPr>
            <a:picLocks noGrp="1" noChangeAspect="1" noChangeArrowheads="1"/>
          </p:cNvPicPr>
          <p:nvPr>
            <p:ph idx="1"/>
          </p:nvPr>
        </p:nvPicPr>
        <p:blipFill>
          <a:blip r:embed="rId2" cstate="print"/>
          <a:srcRect/>
          <a:stretch>
            <a:fillRect/>
          </a:stretch>
        </p:blipFill>
        <p:spPr>
          <a:xfrm>
            <a:off x="3214688" y="1928813"/>
            <a:ext cx="4889500" cy="4265612"/>
          </a:xfrm>
        </p:spPr>
      </p:pic>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ELABORACIÓN DE COPAS</a:t>
            </a:r>
            <a:endParaRPr lang="es-E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a:xfrm>
            <a:off x="1571625" y="274638"/>
            <a:ext cx="7115175" cy="1143000"/>
          </a:xfrm>
        </p:spPr>
        <p:txBody>
          <a:bodyPr/>
          <a:lstStyle/>
          <a:p>
            <a:pPr eaLnBrk="1" hangingPunct="1"/>
            <a:r>
              <a:rPr lang="es-EC" smtClean="0"/>
              <a:t>Contenido por presentación</a:t>
            </a:r>
          </a:p>
        </p:txBody>
      </p:sp>
      <p:pic>
        <p:nvPicPr>
          <p:cNvPr id="53251" name="Picture 3"/>
          <p:cNvPicPr>
            <a:picLocks noGrp="1" noChangeAspect="1" noChangeArrowheads="1"/>
          </p:cNvPicPr>
          <p:nvPr>
            <p:ph idx="1"/>
          </p:nvPr>
        </p:nvPicPr>
        <p:blipFill>
          <a:blip r:embed="rId2" cstate="print"/>
          <a:srcRect/>
          <a:stretch>
            <a:fillRect/>
          </a:stretch>
        </p:blipFill>
        <p:spPr>
          <a:xfrm>
            <a:off x="1785938" y="1674813"/>
            <a:ext cx="6900862" cy="4376737"/>
          </a:xfrm>
        </p:spPr>
      </p:pic>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CONTENIDO POR PRESENTACIÓN</a:t>
            </a:r>
            <a:endParaRPr lang="es-E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C" dirty="0"/>
              <a:t/>
            </a:r>
            <a:br>
              <a:rPr lang="es-EC" dirty="0"/>
            </a:br>
            <a:r>
              <a:rPr lang="es-EC" dirty="0" smtClean="0"/>
              <a:t>Tamaño de la planta</a:t>
            </a:r>
            <a:endParaRPr lang="es-EC" dirty="0"/>
          </a:p>
        </p:txBody>
      </p:sp>
      <p:sp>
        <p:nvSpPr>
          <p:cNvPr id="54275" name="3 Marcador de contenido"/>
          <p:cNvSpPr>
            <a:spLocks noGrp="1"/>
          </p:cNvSpPr>
          <p:nvPr>
            <p:ph idx="1"/>
          </p:nvPr>
        </p:nvSpPr>
        <p:spPr>
          <a:xfrm>
            <a:off x="2000250" y="1600200"/>
            <a:ext cx="6686550" cy="3614738"/>
          </a:xfrm>
        </p:spPr>
        <p:txBody>
          <a:bodyPr/>
          <a:lstStyle/>
          <a:p>
            <a:pPr algn="just" eaLnBrk="1" hangingPunct="1">
              <a:buFont typeface="Arial" charset="0"/>
              <a:buNone/>
            </a:pPr>
            <a:r>
              <a:rPr lang="es-EC" sz="2800" smtClean="0"/>
              <a:t>    Debido a que nos ubicaremos en los centros comerciales no es necesario realizar un estudio sobre la localización de la planta, pues la capacidad de producción depende del tamaño de la máquina a adquirir la cual va a ser la más pequeña que Carpigiani ofrece.</a:t>
            </a:r>
          </a:p>
        </p:txBody>
      </p:sp>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TAMAÑO DE LA PLANTA</a:t>
            </a:r>
            <a:endParaRPr lang="es-E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ChangeArrowheads="1"/>
          </p:cNvSpPr>
          <p:nvPr>
            <p:ph type="title"/>
          </p:nvPr>
        </p:nvSpPr>
        <p:spPr>
          <a:xfrm>
            <a:off x="2643188" y="368300"/>
            <a:ext cx="5692775" cy="955675"/>
          </a:xfrm>
        </p:spPr>
        <p:txBody>
          <a:bodyPr>
            <a:spAutoFit/>
          </a:bodyPr>
          <a:lstStyle/>
          <a:p>
            <a:pPr algn="just" eaLnBrk="1" hangingPunct="1"/>
            <a:r>
              <a:rPr lang="es-EC" sz="2800" b="1" smtClean="0">
                <a:latin typeface="Arial" charset="0"/>
                <a:ea typeface="Times New Roman" pitchFamily="18" charset="0"/>
                <a:cs typeface="Arial" charset="0"/>
              </a:rPr>
              <a:t>CAPACIDAD PRODUCTIVA DE LA PLANTA </a:t>
            </a:r>
            <a:endParaRPr lang="es-EC" sz="4000" smtClean="0">
              <a:latin typeface="Arial" charset="0"/>
              <a:ea typeface="Times New Roman" pitchFamily="18" charset="0"/>
              <a:cs typeface="Arial" charset="0"/>
            </a:endParaRPr>
          </a:p>
        </p:txBody>
      </p:sp>
      <p:pic>
        <p:nvPicPr>
          <p:cNvPr id="55299" name="Picture 2"/>
          <p:cNvPicPr>
            <a:picLocks noGrp="1" noChangeAspect="1" noChangeArrowheads="1"/>
          </p:cNvPicPr>
          <p:nvPr>
            <p:ph idx="1"/>
          </p:nvPr>
        </p:nvPicPr>
        <p:blipFill>
          <a:blip r:embed="rId2" cstate="print"/>
          <a:srcRect/>
          <a:stretch>
            <a:fillRect/>
          </a:stretch>
        </p:blipFill>
        <p:spPr>
          <a:xfrm>
            <a:off x="3000375" y="1214438"/>
            <a:ext cx="5214938" cy="4371975"/>
          </a:xfrm>
        </p:spPr>
      </p:pic>
      <p:pic>
        <p:nvPicPr>
          <p:cNvPr id="55300" name="Picture 3"/>
          <p:cNvPicPr>
            <a:picLocks noChangeAspect="1" noChangeArrowheads="1"/>
          </p:cNvPicPr>
          <p:nvPr/>
        </p:nvPicPr>
        <p:blipFill>
          <a:blip r:embed="rId3" cstate="print"/>
          <a:srcRect/>
          <a:stretch>
            <a:fillRect/>
          </a:stretch>
        </p:blipFill>
        <p:spPr bwMode="auto">
          <a:xfrm>
            <a:off x="3071813" y="5572125"/>
            <a:ext cx="4576762" cy="971550"/>
          </a:xfrm>
          <a:prstGeom prst="rect">
            <a:avLst/>
          </a:prstGeom>
          <a:noFill/>
          <a:ln w="9525">
            <a:noFill/>
            <a:miter lim="800000"/>
            <a:headEnd/>
            <a:tailEnd/>
          </a:ln>
        </p:spPr>
      </p:pic>
      <p:sp>
        <p:nvSpPr>
          <p:cNvPr id="5" name="4 Marcador de pie de página"/>
          <p:cNvSpPr>
            <a:spLocks noGrp="1"/>
          </p:cNvSpPr>
          <p:nvPr>
            <p:ph type="ftr" sz="quarter" idx="11"/>
          </p:nvPr>
        </p:nvSpPr>
        <p:spPr/>
        <p:txBody>
          <a:bodyPr/>
          <a:lstStyle/>
          <a:p>
            <a:pPr>
              <a:defRPr/>
            </a:pPr>
            <a:r>
              <a:rPr lang="es-ES"/>
              <a:t>Wendy</a:t>
            </a:r>
          </a:p>
        </p:txBody>
      </p:sp>
      <p:sp>
        <p:nvSpPr>
          <p:cNvPr id="6" name="5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CAPACIDAD DE LA PLANTA</a:t>
            </a:r>
            <a:endParaRPr lang="es-E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5" name="Picture 6" descr="F:\IMAGENES TESIS\diner.jpg"/>
          <p:cNvPicPr>
            <a:picLocks noChangeAspect="1" noChangeArrowheads="1"/>
          </p:cNvPicPr>
          <p:nvPr/>
        </p:nvPicPr>
        <p:blipFill>
          <a:blip r:embed="rId2" cstate="print"/>
          <a:srcRect/>
          <a:stretch>
            <a:fillRect/>
          </a:stretch>
        </p:blipFill>
        <p:spPr bwMode="auto">
          <a:xfrm>
            <a:off x="5500688" y="214313"/>
            <a:ext cx="3048000" cy="1993900"/>
          </a:xfrm>
          <a:prstGeom prst="ellipse">
            <a:avLst/>
          </a:prstGeom>
          <a:ln>
            <a:noFill/>
          </a:ln>
          <a:effectLst>
            <a:softEdge rad="112500"/>
          </a:effectLst>
        </p:spPr>
      </p:pic>
      <p:sp>
        <p:nvSpPr>
          <p:cNvPr id="56323" name="3 Marcador de contenido"/>
          <p:cNvSpPr>
            <a:spLocks noGrp="1"/>
          </p:cNvSpPr>
          <p:nvPr>
            <p:ph idx="1"/>
          </p:nvPr>
        </p:nvSpPr>
        <p:spPr/>
        <p:txBody>
          <a:bodyPr/>
          <a:lstStyle/>
          <a:p>
            <a:pPr lvl="3" eaLnBrk="1" hangingPunct="1">
              <a:buFont typeface="Arial" charset="0"/>
              <a:buNone/>
            </a:pPr>
            <a:r>
              <a:rPr lang="es-EC" smtClean="0"/>
              <a:t>Consideramos los siguientes factores de </a:t>
            </a:r>
            <a:r>
              <a:rPr lang="es-EC" smtClean="0">
                <a:solidFill>
                  <a:schemeClr val="bg1"/>
                </a:solidFill>
              </a:rPr>
              <a:t>localización:</a:t>
            </a:r>
          </a:p>
          <a:p>
            <a:pPr lvl="3" eaLnBrk="1" hangingPunct="1">
              <a:buFont typeface="Wingdings" pitchFamily="2" charset="2"/>
              <a:buChar char="§"/>
            </a:pPr>
            <a:r>
              <a:rPr lang="es-EC" u="sng" smtClean="0"/>
              <a:t>Concurrencia de personas </a:t>
            </a:r>
          </a:p>
          <a:p>
            <a:pPr lvl="3" eaLnBrk="1" hangingPunct="1">
              <a:buFont typeface="Arial" charset="0"/>
              <a:buNone/>
            </a:pPr>
            <a:endParaRPr lang="es-EC" u="sng" smtClean="0">
              <a:solidFill>
                <a:srgbClr val="FF0000"/>
              </a:solidFill>
            </a:endParaRPr>
          </a:p>
          <a:p>
            <a:pPr lvl="3" eaLnBrk="1" hangingPunct="1">
              <a:buFont typeface="Arial" charset="0"/>
              <a:buNone/>
            </a:pPr>
            <a:endParaRPr lang="es-EC" u="sng" smtClean="0">
              <a:solidFill>
                <a:srgbClr val="FF0000"/>
              </a:solidFill>
            </a:endParaRPr>
          </a:p>
          <a:p>
            <a:pPr lvl="3" eaLnBrk="1" hangingPunct="1">
              <a:buFont typeface="Wingdings" pitchFamily="2" charset="2"/>
              <a:buChar char="§"/>
            </a:pPr>
            <a:r>
              <a:rPr lang="es-EC" u="sng" smtClean="0"/>
              <a:t>Medios y costos de transportación de insumos</a:t>
            </a:r>
            <a:endParaRPr lang="es-EC" u="sng" smtClean="0">
              <a:solidFill>
                <a:srgbClr val="FF0000"/>
              </a:solidFill>
            </a:endParaRPr>
          </a:p>
          <a:p>
            <a:pPr lvl="3" eaLnBrk="1" hangingPunct="1">
              <a:buFont typeface="Wingdings" pitchFamily="2" charset="2"/>
              <a:buChar char="§"/>
            </a:pPr>
            <a:r>
              <a:rPr lang="es-EC" u="sng" smtClean="0"/>
              <a:t>Costo de arriendo</a:t>
            </a:r>
            <a:endParaRPr lang="es-EC" u="sng" smtClean="0">
              <a:solidFill>
                <a:srgbClr val="FF0000"/>
              </a:solidFill>
            </a:endParaRPr>
          </a:p>
        </p:txBody>
      </p:sp>
      <p:sp>
        <p:nvSpPr>
          <p:cNvPr id="56324" name="Rectangle 3"/>
          <p:cNvSpPr>
            <a:spLocks noGrp="1" noChangeArrowheads="1"/>
          </p:cNvSpPr>
          <p:nvPr>
            <p:ph type="title"/>
          </p:nvPr>
        </p:nvSpPr>
        <p:spPr>
          <a:xfrm>
            <a:off x="3327400" y="584200"/>
            <a:ext cx="2489200" cy="523875"/>
          </a:xfrm>
        </p:spPr>
        <p:txBody>
          <a:bodyPr wrap="none">
            <a:spAutoFit/>
          </a:bodyPr>
          <a:lstStyle/>
          <a:p>
            <a:pPr marL="342900" indent="-342900" algn="just" eaLnBrk="1" hangingPunct="1"/>
            <a:r>
              <a:rPr lang="es-EC" sz="2800" b="1" smtClean="0">
                <a:latin typeface="Arial" charset="0"/>
                <a:ea typeface="Times New Roman" pitchFamily="18" charset="0"/>
                <a:cs typeface="Arial" charset="0"/>
              </a:rPr>
              <a:t>Localización</a:t>
            </a:r>
            <a:endParaRPr lang="es-EC" sz="4000" smtClean="0">
              <a:latin typeface="Arial" charset="0"/>
              <a:ea typeface="Times New Roman" pitchFamily="18" charset="0"/>
              <a:cs typeface="Arial" charset="0"/>
            </a:endParaRPr>
          </a:p>
        </p:txBody>
      </p:sp>
      <p:sp>
        <p:nvSpPr>
          <p:cNvPr id="4" name="3 Marcador de pie de página"/>
          <p:cNvSpPr>
            <a:spLocks noGrp="1"/>
          </p:cNvSpPr>
          <p:nvPr>
            <p:ph type="ftr" sz="quarter" idx="11"/>
          </p:nvPr>
        </p:nvSpPr>
        <p:spPr/>
        <p:txBody>
          <a:bodyPr/>
          <a:lstStyle/>
          <a:p>
            <a:pPr>
              <a:defRPr/>
            </a:pPr>
            <a:r>
              <a:rPr lang="es-ES"/>
              <a:t>Wendy</a:t>
            </a:r>
          </a:p>
        </p:txBody>
      </p:sp>
      <p:pic>
        <p:nvPicPr>
          <p:cNvPr id="56326" name="Picture 7" descr="F:\IMAGENES TESIS\22116877_1.jpg"/>
          <p:cNvPicPr>
            <a:picLocks noChangeAspect="1" noChangeArrowheads="1"/>
          </p:cNvPicPr>
          <p:nvPr/>
        </p:nvPicPr>
        <p:blipFill>
          <a:blip r:embed="rId3" cstate="print"/>
          <a:srcRect b="11481"/>
          <a:stretch>
            <a:fillRect/>
          </a:stretch>
        </p:blipFill>
        <p:spPr bwMode="auto">
          <a:xfrm>
            <a:off x="1928813" y="4143375"/>
            <a:ext cx="2857500" cy="1885950"/>
          </a:xfrm>
          <a:prstGeom prst="ellipse">
            <a:avLst/>
          </a:prstGeom>
          <a:ln>
            <a:noFill/>
          </a:ln>
          <a:effectLst>
            <a:softEdge rad="112500"/>
          </a:effectLst>
        </p:spPr>
      </p:pic>
      <p:pic>
        <p:nvPicPr>
          <p:cNvPr id="8" name="7 Imagen" descr="CHEVROLET  LUV 2001 V6 4X4"/>
          <p:cNvPicPr/>
          <p:nvPr/>
        </p:nvPicPr>
        <p:blipFill>
          <a:blip r:embed="rId4" cstate="print"/>
          <a:srcRect/>
          <a:stretch>
            <a:fillRect/>
          </a:stretch>
        </p:blipFill>
        <p:spPr bwMode="auto">
          <a:xfrm>
            <a:off x="4929190" y="3500438"/>
            <a:ext cx="2799720" cy="2609850"/>
          </a:xfrm>
          <a:prstGeom prst="ellipse">
            <a:avLst/>
          </a:prstGeom>
          <a:ln>
            <a:solidFill>
              <a:srgbClr val="FFFF00"/>
            </a:solidFill>
          </a:ln>
          <a:effectLst>
            <a:softEdge rad="112500"/>
          </a:effectLst>
        </p:spPr>
      </p:pic>
      <p:sp>
        <p:nvSpPr>
          <p:cNvPr id="9" name="8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LOCALIZACIÓN</a:t>
            </a:r>
            <a:endParaRPr lang="es-E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1857375" y="274638"/>
            <a:ext cx="6829425" cy="1143000"/>
          </a:xfrm>
        </p:spPr>
        <p:txBody>
          <a:bodyPr/>
          <a:lstStyle/>
          <a:p>
            <a:pPr eaLnBrk="1" hangingPunct="1"/>
            <a:r>
              <a:rPr lang="es-EC" smtClean="0"/>
              <a:t>Método cualitativo por puntos</a:t>
            </a:r>
          </a:p>
        </p:txBody>
      </p:sp>
      <p:pic>
        <p:nvPicPr>
          <p:cNvPr id="57347" name="Picture 1"/>
          <p:cNvPicPr>
            <a:picLocks noGrp="1" noChangeAspect="1" noChangeArrowheads="1"/>
          </p:cNvPicPr>
          <p:nvPr>
            <p:ph idx="1"/>
          </p:nvPr>
        </p:nvPicPr>
        <p:blipFill>
          <a:blip r:embed="rId2" cstate="print"/>
          <a:srcRect/>
          <a:stretch>
            <a:fillRect/>
          </a:stretch>
        </p:blipFill>
        <p:spPr>
          <a:xfrm>
            <a:off x="2071688" y="1973263"/>
            <a:ext cx="6557962" cy="3781425"/>
          </a:xfrm>
        </p:spPr>
      </p:pic>
      <p:sp>
        <p:nvSpPr>
          <p:cNvPr id="4" name="3 Marcador de pie de página"/>
          <p:cNvSpPr>
            <a:spLocks noGrp="1"/>
          </p:cNvSpPr>
          <p:nvPr>
            <p:ph type="ftr" sz="quarter" idx="11"/>
          </p:nvPr>
        </p:nvSpPr>
        <p:spPr/>
        <p:txBody>
          <a:bodyPr/>
          <a:lstStyle/>
          <a:p>
            <a:pPr>
              <a:defRPr/>
            </a:pPr>
            <a:r>
              <a:rPr lang="es-ES"/>
              <a:t>Wendy</a:t>
            </a:r>
          </a:p>
        </p:txBody>
      </p:sp>
      <p:sp>
        <p:nvSpPr>
          <p:cNvPr id="5" name="4 Rectángulo"/>
          <p:cNvSpPr/>
          <p:nvPr/>
        </p:nvSpPr>
        <p:spPr>
          <a:xfrm>
            <a:off x="0" y="0"/>
            <a:ext cx="1643063"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PLANTA</a:t>
            </a:r>
            <a:endParaRPr lang="es-E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pic>
        <p:nvPicPr>
          <p:cNvPr id="58371" name="Picture 2" descr="F:\IMAGENES TESIS\concepto-finanzas-empresario.jpg"/>
          <p:cNvPicPr>
            <a:picLocks noChangeAspect="1" noChangeArrowheads="1"/>
          </p:cNvPicPr>
          <p:nvPr/>
        </p:nvPicPr>
        <p:blipFill>
          <a:blip r:embed="rId2" cstate="print"/>
          <a:srcRect/>
          <a:stretch>
            <a:fillRect/>
          </a:stretch>
        </p:blipFill>
        <p:spPr bwMode="auto">
          <a:xfrm>
            <a:off x="1571625" y="0"/>
            <a:ext cx="7572375" cy="6858000"/>
          </a:xfrm>
          <a:prstGeom prst="rect">
            <a:avLst/>
          </a:prstGeom>
          <a:noFill/>
          <a:ln w="9525">
            <a:noFill/>
            <a:miter lim="800000"/>
            <a:headEnd/>
            <a:tailEnd/>
          </a:ln>
        </p:spPr>
      </p:pic>
      <p:sp>
        <p:nvSpPr>
          <p:cNvPr id="7" name="6 Marcador de pie de página"/>
          <p:cNvSpPr>
            <a:spLocks noGrp="1"/>
          </p:cNvSpPr>
          <p:nvPr>
            <p:ph type="ftr" sz="quarter" idx="11"/>
          </p:nvPr>
        </p:nvSpPr>
        <p:spPr/>
        <p:txBody>
          <a:bodyPr/>
          <a:lstStyle/>
          <a:p>
            <a:pPr>
              <a:defRPr/>
            </a:pPr>
            <a:r>
              <a:rPr lang="es-ES" dirty="0"/>
              <a:t>Wendy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357438" y="2643188"/>
          <a:ext cx="5262562" cy="1428750"/>
        </p:xfrm>
        <a:graphic>
          <a:graphicData uri="http://schemas.openxmlformats.org/drawingml/2006/table">
            <a:tbl>
              <a:tblPr/>
              <a:tblGrid>
                <a:gridCol w="4294254"/>
                <a:gridCol w="968312"/>
              </a:tblGrid>
              <a:tr h="476253">
                <a:tc>
                  <a:txBody>
                    <a:bodyPr/>
                    <a:lstStyle/>
                    <a:p>
                      <a:pPr algn="l" fontAlgn="b"/>
                      <a:r>
                        <a:rPr lang="en-US" sz="2000" b="0" i="0" u="none" strike="noStrike">
                          <a:solidFill>
                            <a:srgbClr val="000000"/>
                          </a:solidFill>
                          <a:latin typeface="Calibri"/>
                        </a:rPr>
                        <a:t>Inversion activos fijos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2000" b="0" i="0" u="none" strike="noStrike">
                          <a:solidFill>
                            <a:srgbClr val="000000"/>
                          </a:solidFill>
                          <a:latin typeface="Calibri"/>
                        </a:rPr>
                        <a:t>49169.44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76253">
                <a:tc>
                  <a:txBody>
                    <a:bodyPr/>
                    <a:lstStyle/>
                    <a:p>
                      <a:pPr algn="l" fontAlgn="b"/>
                      <a:r>
                        <a:rPr lang="en-US" sz="2000" b="0" i="0" u="none" strike="noStrike">
                          <a:solidFill>
                            <a:srgbClr val="000000"/>
                          </a:solidFill>
                          <a:latin typeface="Calibri"/>
                        </a:rPr>
                        <a:t>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2000" b="0" i="0" u="none" strike="noStrike">
                          <a:solidFill>
                            <a:srgbClr val="000000"/>
                          </a:solidFill>
                          <a:latin typeface="Calibri"/>
                        </a:rPr>
                        <a:t>360.20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476253">
                <a:tc>
                  <a:txBody>
                    <a:bodyPr/>
                    <a:lstStyle/>
                    <a:p>
                      <a:pPr algn="l" fontAlgn="b"/>
                      <a:r>
                        <a:rPr lang="en-US" sz="2400" b="1" i="0" u="none" strike="noStrike">
                          <a:solidFill>
                            <a:srgbClr val="000000"/>
                          </a:solidFill>
                          <a:latin typeface="Tahoma"/>
                        </a:rPr>
                        <a:t>TOTAL INVERSION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2000" b="0" i="0" u="none" strike="noStrike" dirty="0">
                          <a:solidFill>
                            <a:srgbClr val="000000"/>
                          </a:solidFill>
                          <a:latin typeface="Calibri"/>
                        </a:rPr>
                        <a:t>49529.64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graphicFrame>
        <p:nvGraphicFramePr>
          <p:cNvPr id="10" name="6 Diagrama"/>
          <p:cNvGraphicFramePr/>
          <p:nvPr/>
        </p:nvGraphicFramePr>
        <p:xfrm>
          <a:off x="2214546" y="274638"/>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39737"/>
          </a:xfrm>
        </p:spPr>
        <p:txBody>
          <a:bodyPr rtlCol="0">
            <a:normAutofit fontScale="90000"/>
          </a:bodyPr>
          <a:lstStyle/>
          <a:p>
            <a:pPr eaLnBrk="1" fontAlgn="auto" hangingPunct="1">
              <a:spcAft>
                <a:spcPts val="0"/>
              </a:spcAft>
              <a:defRPr/>
            </a:pPr>
            <a:r>
              <a:rPr lang="es-EC" dirty="0"/>
              <a:t/>
            </a:r>
            <a:br>
              <a:rPr lang="es-EC" dirty="0"/>
            </a:br>
            <a:r>
              <a:rPr lang="es-EC" dirty="0" smtClean="0"/>
              <a:t>Demanda proyectada</a:t>
            </a:r>
            <a:endParaRPr lang="es-EC" dirty="0"/>
          </a:p>
        </p:txBody>
      </p:sp>
      <p:sp>
        <p:nvSpPr>
          <p:cNvPr id="60419" name="3 Marcador de contenido"/>
          <p:cNvSpPr>
            <a:spLocks noGrp="1"/>
          </p:cNvSpPr>
          <p:nvPr>
            <p:ph idx="1"/>
          </p:nvPr>
        </p:nvSpPr>
        <p:spPr>
          <a:xfrm>
            <a:off x="1785938" y="1071563"/>
            <a:ext cx="6043612" cy="5357812"/>
          </a:xfrm>
        </p:spPr>
        <p:txBody>
          <a:bodyPr/>
          <a:lstStyle/>
          <a:p>
            <a:pPr eaLnBrk="1" hangingPunct="1"/>
            <a:r>
              <a:rPr lang="es-EC" sz="2800" smtClean="0"/>
              <a:t>Hab. Guayaquil = 1.985.379</a:t>
            </a:r>
          </a:p>
          <a:p>
            <a:pPr eaLnBrk="1" hangingPunct="1">
              <a:buFont typeface="Arial" charset="0"/>
              <a:buNone/>
            </a:pPr>
            <a:r>
              <a:rPr lang="es-EC" sz="2800" smtClean="0"/>
              <a:t>		</a:t>
            </a:r>
          </a:p>
        </p:txBody>
      </p:sp>
      <p:sp>
        <p:nvSpPr>
          <p:cNvPr id="6" name="5 Marcador de pie de página"/>
          <p:cNvSpPr>
            <a:spLocks noGrp="1"/>
          </p:cNvSpPr>
          <p:nvPr>
            <p:ph type="ftr" sz="quarter" idx="11"/>
          </p:nvPr>
        </p:nvSpPr>
        <p:spPr/>
        <p:txBody>
          <a:bodyPr/>
          <a:lstStyle/>
          <a:p>
            <a:pPr>
              <a:defRPr/>
            </a:pPr>
            <a:r>
              <a:rPr lang="es-ES"/>
              <a:t>Wendy</a:t>
            </a:r>
          </a:p>
        </p:txBody>
      </p:sp>
      <p:pic>
        <p:nvPicPr>
          <p:cNvPr id="5124" name="Picture 4" descr="F:\IMAGENES TESIS\cena2_177.JPG"/>
          <p:cNvPicPr>
            <a:picLocks noChangeAspect="1" noChangeArrowheads="1"/>
          </p:cNvPicPr>
          <p:nvPr/>
        </p:nvPicPr>
        <p:blipFill>
          <a:blip r:embed="rId2" cstate="print"/>
          <a:srcRect l="3571" r="5356" b="37143"/>
          <a:stretch>
            <a:fillRect/>
          </a:stretch>
        </p:blipFill>
        <p:spPr bwMode="auto">
          <a:xfrm>
            <a:off x="6929422" y="4500546"/>
            <a:ext cx="2214578" cy="2357454"/>
          </a:xfrm>
          <a:prstGeom prst="ellipse">
            <a:avLst/>
          </a:prstGeom>
          <a:ln>
            <a:noFill/>
          </a:ln>
          <a:effectLst>
            <a:softEdge rad="112500"/>
          </a:effectLst>
        </p:spPr>
      </p:pic>
      <p:sp>
        <p:nvSpPr>
          <p:cNvPr id="9"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pic>
        <p:nvPicPr>
          <p:cNvPr id="60423" name="Imagen 1"/>
          <p:cNvPicPr>
            <a:picLocks noChangeAspect="1" noChangeArrowheads="1"/>
          </p:cNvPicPr>
          <p:nvPr/>
        </p:nvPicPr>
        <p:blipFill>
          <a:blip r:embed="rId3" cstate="print">
            <a:clrChange>
              <a:clrFrom>
                <a:srgbClr val="FFFFFF"/>
              </a:clrFrom>
              <a:clrTo>
                <a:srgbClr val="FFFFFF">
                  <a:alpha val="0"/>
                </a:srgbClr>
              </a:clrTo>
            </a:clrChange>
          </a:blip>
          <a:srcRect t="7460"/>
          <a:stretch>
            <a:fillRect/>
          </a:stretch>
        </p:blipFill>
        <p:spPr bwMode="auto">
          <a:xfrm>
            <a:off x="1714500" y="1571625"/>
            <a:ext cx="5969000"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C" dirty="0"/>
              <a:t/>
            </a:r>
            <a:br>
              <a:rPr lang="es-EC" dirty="0"/>
            </a:br>
            <a:endParaRPr lang="es-EC" dirty="0"/>
          </a:p>
        </p:txBody>
      </p:sp>
      <p:sp>
        <p:nvSpPr>
          <p:cNvPr id="5" name="4 Marcador de pie de página"/>
          <p:cNvSpPr>
            <a:spLocks noGrp="1"/>
          </p:cNvSpPr>
          <p:nvPr>
            <p:ph type="ftr" sz="quarter" idx="11"/>
          </p:nvPr>
        </p:nvSpPr>
        <p:spPr/>
        <p:txBody>
          <a:bodyPr/>
          <a:lstStyle/>
          <a:p>
            <a:pPr>
              <a:defRPr/>
            </a:pPr>
            <a:r>
              <a:rPr lang="es-ES"/>
              <a:t>Wendy</a:t>
            </a:r>
          </a:p>
        </p:txBody>
      </p:sp>
      <p:sp>
        <p:nvSpPr>
          <p:cNvPr id="7"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9" name="Table 8"/>
          <p:cNvGraphicFramePr>
            <a:graphicFrameLocks noGrp="1"/>
          </p:cNvGraphicFramePr>
          <p:nvPr/>
        </p:nvGraphicFramePr>
        <p:xfrm>
          <a:off x="1928813" y="1928813"/>
          <a:ext cx="3505200" cy="3902075"/>
        </p:xfrm>
        <a:graphic>
          <a:graphicData uri="http://schemas.openxmlformats.org/drawingml/2006/table">
            <a:tbl>
              <a:tblPr/>
              <a:tblGrid>
                <a:gridCol w="1230785"/>
                <a:gridCol w="913572"/>
                <a:gridCol w="1360842"/>
              </a:tblGrid>
              <a:tr h="209550">
                <a:tc>
                  <a:txBody>
                    <a:bodyPr/>
                    <a:lstStyle/>
                    <a:p>
                      <a:pPr algn="just" fontAlgn="b"/>
                      <a:r>
                        <a:rPr lang="en-US" sz="1600" b="1" i="0" u="none" strike="noStrike">
                          <a:solidFill>
                            <a:srgbClr val="000000"/>
                          </a:solidFill>
                          <a:latin typeface="Arial"/>
                        </a:rPr>
                        <a:t>Rango edad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1" i="0" u="none" strike="noStrike">
                          <a:solidFill>
                            <a:srgbClr val="000000"/>
                          </a:solidFill>
                          <a:latin typeface="Arial"/>
                        </a:rPr>
                        <a:t>Frecuencia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1" i="0" u="none" strike="noStrike">
                          <a:solidFill>
                            <a:srgbClr val="000000"/>
                          </a:solidFill>
                          <a:latin typeface="Arial"/>
                        </a:rPr>
                        <a:t>Porcentaje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5 a 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196503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9,90%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10 a 14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193155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9,73%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15 a 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190338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9,59%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20 a 24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207871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10,47%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25 a 29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170284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8,58%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30 a 34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158010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7,96%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35 a 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143225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7,21%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40 a 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126919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6,39%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45 a 49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99642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5,02%</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50 a 54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79375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4,00%</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55 a 59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54997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2,77%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60 a 64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44301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2,23%</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r h="209550">
                <a:tc>
                  <a:txBody>
                    <a:bodyPr/>
                    <a:lstStyle/>
                    <a:p>
                      <a:pPr algn="just" fontAlgn="b"/>
                      <a:r>
                        <a:rPr lang="en-US" sz="1600" b="0" i="0" u="none" strike="noStrike">
                          <a:solidFill>
                            <a:srgbClr val="000000"/>
                          </a:solidFill>
                          <a:latin typeface="Arial"/>
                        </a:rPr>
                        <a:t>65 a 69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38499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just" fontAlgn="b"/>
                      <a:r>
                        <a:rPr lang="en-US" sz="1600" b="0" i="0" u="none" strike="noStrike">
                          <a:solidFill>
                            <a:srgbClr val="000000"/>
                          </a:solidFill>
                          <a:latin typeface="Arial"/>
                        </a:rPr>
                        <a:t>1,94%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r h="209550">
                <a:tc>
                  <a:txBody>
                    <a:bodyPr/>
                    <a:lstStyle/>
                    <a:p>
                      <a:pPr algn="just" fontAlgn="b"/>
                      <a:r>
                        <a:rPr lang="en-US" sz="16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a:solidFill>
                            <a:srgbClr val="000000"/>
                          </a:solidFill>
                          <a:latin typeface="Arial"/>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lgn="just" fontAlgn="b"/>
                      <a:r>
                        <a:rPr lang="en-US" sz="1600" b="0" i="0" u="none" strike="noStrike" dirty="0">
                          <a:solidFill>
                            <a:srgbClr val="000000"/>
                          </a:solidFill>
                          <a:latin typeface="Arial"/>
                        </a:rPr>
                        <a:t>85,78%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r>
            </a:tbl>
          </a:graphicData>
        </a:graphic>
      </p:graphicFrame>
      <p:graphicFrame>
        <p:nvGraphicFramePr>
          <p:cNvPr id="10" name="Table 9"/>
          <p:cNvGraphicFramePr>
            <a:graphicFrameLocks noGrp="1"/>
          </p:cNvGraphicFramePr>
          <p:nvPr/>
        </p:nvGraphicFramePr>
        <p:xfrm>
          <a:off x="5929313" y="2357438"/>
          <a:ext cx="2786062" cy="1928812"/>
        </p:xfrm>
        <a:graphic>
          <a:graphicData uri="http://schemas.openxmlformats.org/drawingml/2006/table">
            <a:tbl>
              <a:tblPr/>
              <a:tblGrid>
                <a:gridCol w="1599112"/>
                <a:gridCol w="1186970"/>
              </a:tblGrid>
              <a:tr h="277348">
                <a:tc>
                  <a:txBody>
                    <a:bodyPr/>
                    <a:lstStyle/>
                    <a:p>
                      <a:pPr algn="just" fontAlgn="b"/>
                      <a:r>
                        <a:rPr lang="en-US" sz="1600" b="1" i="0" u="none" strike="noStrike" dirty="0" err="1">
                          <a:solidFill>
                            <a:srgbClr val="000000"/>
                          </a:solidFill>
                          <a:latin typeface="Arial"/>
                        </a:rPr>
                        <a:t>Rango</a:t>
                      </a:r>
                      <a:r>
                        <a:rPr lang="en-US" sz="1600" b="1" i="0" u="none" strike="noStrike" dirty="0">
                          <a:solidFill>
                            <a:srgbClr val="000000"/>
                          </a:solidFill>
                          <a:latin typeface="Arial"/>
                        </a:rPr>
                        <a:t> </a:t>
                      </a:r>
                      <a:r>
                        <a:rPr lang="en-US" sz="1600" b="1" i="0" u="none" strike="noStrike" dirty="0" err="1">
                          <a:solidFill>
                            <a:srgbClr val="000000"/>
                          </a:solidFill>
                          <a:latin typeface="Arial"/>
                        </a:rPr>
                        <a:t>edad</a:t>
                      </a:r>
                      <a:endParaRPr lang="en-US" sz="16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1" i="0" u="none" strike="noStrike">
                          <a:solidFill>
                            <a:srgbClr val="000000"/>
                          </a:solidFill>
                          <a:latin typeface="Arial"/>
                        </a:rPr>
                        <a:t>Frecuencia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7348">
                <a:tc>
                  <a:txBody>
                    <a:bodyPr/>
                    <a:lstStyle/>
                    <a:p>
                      <a:pPr algn="just" fontAlgn="b"/>
                      <a:r>
                        <a:rPr lang="en-US" sz="1600" b="0" i="0" u="none" strike="noStrike">
                          <a:solidFill>
                            <a:srgbClr val="000000"/>
                          </a:solidFill>
                          <a:latin typeface="Arial"/>
                        </a:rPr>
                        <a:t>menor 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fontAlgn="b"/>
                      <a:r>
                        <a:rPr lang="en-US" sz="1600" b="0" i="0" u="none" strike="noStrike">
                          <a:solidFill>
                            <a:srgbClr val="000000"/>
                          </a:solidFill>
                          <a:latin typeface="Arial"/>
                        </a:rPr>
                        <a:t>389658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77348">
                <a:tc>
                  <a:txBody>
                    <a:bodyPr/>
                    <a:lstStyle/>
                    <a:p>
                      <a:pPr algn="just" fontAlgn="b"/>
                      <a:r>
                        <a:rPr lang="en-US" sz="1600" b="0" i="0" u="none" strike="noStrike">
                          <a:solidFill>
                            <a:srgbClr val="000000"/>
                          </a:solidFill>
                          <a:latin typeface="Arial"/>
                        </a:rPr>
                        <a:t>15 a 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just" fontAlgn="b"/>
                      <a:r>
                        <a:rPr lang="en-US" sz="1600" b="0" i="0" u="none" strike="noStrike">
                          <a:solidFill>
                            <a:srgbClr val="000000"/>
                          </a:solidFill>
                          <a:latin typeface="Arial"/>
                        </a:rPr>
                        <a:t>398209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7348">
                <a:tc>
                  <a:txBody>
                    <a:bodyPr/>
                    <a:lstStyle/>
                    <a:p>
                      <a:pPr algn="just" fontAlgn="b"/>
                      <a:r>
                        <a:rPr lang="en-US" sz="1600" b="0" i="0" u="none" strike="noStrike">
                          <a:solidFill>
                            <a:srgbClr val="000000"/>
                          </a:solidFill>
                          <a:latin typeface="Arial"/>
                        </a:rPr>
                        <a:t>25 a 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fontAlgn="b"/>
                      <a:r>
                        <a:rPr lang="en-US" sz="1600" b="0" i="0" u="none" strike="noStrike">
                          <a:solidFill>
                            <a:srgbClr val="000000"/>
                          </a:solidFill>
                          <a:latin typeface="Arial"/>
                        </a:rPr>
                        <a:t>328294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77348">
                <a:tc>
                  <a:txBody>
                    <a:bodyPr/>
                    <a:lstStyle/>
                    <a:p>
                      <a:pPr algn="just" fontAlgn="b"/>
                      <a:r>
                        <a:rPr lang="en-US" sz="1600" b="0" i="0" u="none" strike="noStrike">
                          <a:solidFill>
                            <a:srgbClr val="000000"/>
                          </a:solidFill>
                          <a:latin typeface="Arial"/>
                        </a:rPr>
                        <a:t>35 a 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just" fontAlgn="b"/>
                      <a:r>
                        <a:rPr lang="en-US" sz="1600" b="0" i="0" u="none" strike="noStrike">
                          <a:solidFill>
                            <a:srgbClr val="000000"/>
                          </a:solidFill>
                          <a:latin typeface="Arial"/>
                        </a:rPr>
                        <a:t>179017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77348">
                <a:tc>
                  <a:txBody>
                    <a:bodyPr/>
                    <a:lstStyle/>
                    <a:p>
                      <a:pPr algn="just" fontAlgn="b"/>
                      <a:r>
                        <a:rPr lang="en-US" sz="1600" b="0" i="0" u="none" strike="noStrike">
                          <a:solidFill>
                            <a:srgbClr val="000000"/>
                          </a:solidFill>
                          <a:latin typeface="Arial"/>
                        </a:rPr>
                        <a:t>45 a 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just" fontAlgn="b"/>
                      <a:r>
                        <a:rPr lang="en-US" sz="1600" b="0" i="0" u="none" strike="noStrike">
                          <a:solidFill>
                            <a:srgbClr val="000000"/>
                          </a:solidFill>
                          <a:latin typeface="Arial"/>
                        </a:rPr>
                        <a:t>179017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264741">
                <a:tc>
                  <a:txBody>
                    <a:bodyPr/>
                    <a:lstStyle/>
                    <a:p>
                      <a:pPr algn="just" fontAlgn="b"/>
                      <a:r>
                        <a:rPr lang="en-US" sz="1600" b="0" i="0" u="none" strike="noStrike">
                          <a:solidFill>
                            <a:srgbClr val="000000"/>
                          </a:solidFill>
                          <a:latin typeface="Arial"/>
                        </a:rPr>
                        <a:t>mayor 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just" fontAlgn="b"/>
                      <a:r>
                        <a:rPr lang="en-US" sz="1600" b="0" i="0" u="none" strike="noStrike" dirty="0">
                          <a:solidFill>
                            <a:srgbClr val="000000"/>
                          </a:solidFill>
                          <a:latin typeface="Arial"/>
                        </a:rPr>
                        <a:t>137797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DESCRIPCIÓN DEL PRODUCTO</a:t>
            </a:r>
            <a:endParaRPr lang="es-ES" dirty="0"/>
          </a:p>
        </p:txBody>
      </p:sp>
      <p:pic>
        <p:nvPicPr>
          <p:cNvPr id="7" name="Picture 3" descr="D:\Mis imágenes\Katherine\ESPOL\1er.semestre\DSC03201.JPG"/>
          <p:cNvPicPr>
            <a:picLocks noChangeAspect="1" noChangeArrowheads="1"/>
          </p:cNvPicPr>
          <p:nvPr/>
        </p:nvPicPr>
        <p:blipFill>
          <a:blip r:embed="rId2" cstate="print"/>
          <a:srcRect l="31746" r="6349"/>
          <a:stretch>
            <a:fillRect/>
          </a:stretch>
        </p:blipFill>
        <p:spPr bwMode="auto">
          <a:xfrm>
            <a:off x="6143636" y="2714620"/>
            <a:ext cx="2786082" cy="3143248"/>
          </a:xfrm>
          <a:prstGeom prst="ellipse">
            <a:avLst/>
          </a:prstGeom>
          <a:ln>
            <a:noFill/>
          </a:ln>
          <a:effectLst>
            <a:softEdge rad="112500"/>
          </a:effectLst>
        </p:spPr>
      </p:pic>
      <p:pic>
        <p:nvPicPr>
          <p:cNvPr id="108546" name="Picture 2" descr="F:\IMAGENES TESIS\heladeria_sirvent.jpg"/>
          <p:cNvPicPr>
            <a:picLocks noChangeAspect="1" noChangeArrowheads="1"/>
          </p:cNvPicPr>
          <p:nvPr/>
        </p:nvPicPr>
        <p:blipFill>
          <a:blip r:embed="rId3" cstate="print"/>
          <a:srcRect/>
          <a:stretch>
            <a:fillRect/>
          </a:stretch>
        </p:blipFill>
        <p:spPr bwMode="auto">
          <a:xfrm>
            <a:off x="2071670" y="3357562"/>
            <a:ext cx="2428892"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8 Rectángulo"/>
          <p:cNvSpPr/>
          <p:nvPr/>
        </p:nvSpPr>
        <p:spPr>
          <a:xfrm>
            <a:off x="2000232" y="285728"/>
            <a:ext cx="2714644" cy="714380"/>
          </a:xfrm>
          <a:prstGeom prst="rect">
            <a:avLst/>
          </a:prstGeom>
          <a:noFill/>
          <a:scene3d>
            <a:camera prst="perspectiveRelaxedModerately"/>
            <a:lightRig rig="threePt" dir="t"/>
          </a:scene3d>
        </p:spPr>
        <p:txBody>
          <a:bodyPr wrap="none">
            <a:prstTxWarp prst="textPlain">
              <a:avLst/>
            </a:prstTxWarp>
            <a:spAutoFit/>
          </a:bodyPr>
          <a:lstStyle/>
          <a:p>
            <a:pPr algn="ctr">
              <a:defRPr/>
            </a:pPr>
            <a:r>
              <a:rPr lang="es-ES" sz="5400" b="1" cap="all" dirty="0">
                <a:ln w="9000" cmpd="sng">
                  <a:solidFill>
                    <a:schemeClr val="accent3">
                      <a:lumMod val="75000"/>
                    </a:schemeClr>
                  </a:solidFill>
                  <a:prstDash val="solid"/>
                </a:ln>
                <a:solidFill>
                  <a:srgbClr val="CC99FF"/>
                </a:solidFill>
                <a:effectLst>
                  <a:glow rad="101600">
                    <a:schemeClr val="accent6">
                      <a:satMod val="175000"/>
                      <a:alpha val="40000"/>
                    </a:schemeClr>
                  </a:glow>
                  <a:outerShdw blurRad="50800" dist="38100" dir="16200000" rotWithShape="0">
                    <a:prstClr val="black">
                      <a:alpha val="40000"/>
                    </a:prstClr>
                  </a:outerShdw>
                  <a:reflection blurRad="12700" stA="28000" endPos="45000" dist="1000" dir="5400000" sy="-100000" algn="bl" rotWithShape="0"/>
                </a:effectLst>
              </a:rPr>
              <a:t>CLIENTES</a:t>
            </a:r>
          </a:p>
        </p:txBody>
      </p:sp>
      <p:sp>
        <p:nvSpPr>
          <p:cNvPr id="12" name="11 Flecha izquierda y derecha"/>
          <p:cNvSpPr/>
          <p:nvPr/>
        </p:nvSpPr>
        <p:spPr>
          <a:xfrm>
            <a:off x="4714875" y="4143375"/>
            <a:ext cx="1285875" cy="714375"/>
          </a:xfrm>
          <a:prstGeom prst="leftRightArrow">
            <a:avLst/>
          </a:prstGeom>
          <a:solidFill>
            <a:schemeClr val="accent3">
              <a:lumMod val="60000"/>
              <a:lumOff val="40000"/>
            </a:schemeClr>
          </a:solidFill>
          <a:ln>
            <a:solidFill>
              <a:srgbClr val="66FF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7176" name="12 CuadroTexto"/>
          <p:cNvSpPr txBox="1">
            <a:spLocks noChangeArrowheads="1"/>
          </p:cNvSpPr>
          <p:nvPr/>
        </p:nvSpPr>
        <p:spPr bwMode="auto">
          <a:xfrm>
            <a:off x="2071688" y="1857375"/>
            <a:ext cx="4929187" cy="646113"/>
          </a:xfrm>
          <a:prstGeom prst="rect">
            <a:avLst/>
          </a:prstGeom>
          <a:noFill/>
          <a:ln w="9525">
            <a:noFill/>
            <a:miter lim="800000"/>
            <a:headEnd/>
            <a:tailEnd/>
          </a:ln>
        </p:spPr>
        <p:txBody>
          <a:bodyPr>
            <a:spAutoFit/>
          </a:bodyPr>
          <a:lstStyle/>
          <a:p>
            <a:pPr>
              <a:buFont typeface="Arial" charset="0"/>
              <a:buChar char="•"/>
            </a:pPr>
            <a:r>
              <a:rPr lang="es-ES"/>
              <a:t>Para consumo de personas que gusten de frutas y dulces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EC" dirty="0"/>
              <a:t/>
            </a:r>
            <a:br>
              <a:rPr lang="es-EC" dirty="0"/>
            </a:br>
            <a:r>
              <a:rPr lang="es-EC" dirty="0" smtClean="0"/>
              <a:t>Resultado de las encuestas.</a:t>
            </a:r>
            <a:endParaRPr lang="es-EC" dirty="0"/>
          </a:p>
        </p:txBody>
      </p:sp>
      <p:sp>
        <p:nvSpPr>
          <p:cNvPr id="4" name="3 Marcador de pie de página"/>
          <p:cNvSpPr>
            <a:spLocks noGrp="1"/>
          </p:cNvSpPr>
          <p:nvPr>
            <p:ph type="ftr" sz="quarter" idx="11"/>
          </p:nvPr>
        </p:nvSpPr>
        <p:spPr/>
        <p:txBody>
          <a:bodyPr/>
          <a:lstStyle/>
          <a:p>
            <a:pPr>
              <a:defRPr/>
            </a:pPr>
            <a:r>
              <a:rPr lang="es-ES"/>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143125" y="2143125"/>
          <a:ext cx="5929313" cy="2714625"/>
        </p:xfrm>
        <a:graphic>
          <a:graphicData uri="http://schemas.openxmlformats.org/drawingml/2006/table">
            <a:tbl>
              <a:tblPr/>
              <a:tblGrid>
                <a:gridCol w="1473793"/>
                <a:gridCol w="1093948"/>
                <a:gridCol w="1629527"/>
                <a:gridCol w="1732086"/>
              </a:tblGrid>
              <a:tr h="328144">
                <a:tc>
                  <a:txBody>
                    <a:bodyPr/>
                    <a:lstStyle/>
                    <a:p>
                      <a:pPr algn="just" fontAlgn="b"/>
                      <a:r>
                        <a:rPr lang="en-US" sz="1600" b="1" i="0" u="none" strike="noStrike">
                          <a:solidFill>
                            <a:srgbClr val="000000"/>
                          </a:solidFill>
                          <a:latin typeface="Arial"/>
                        </a:rPr>
                        <a:t>Rango edad</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1" i="0" u="none" strike="noStrike">
                          <a:solidFill>
                            <a:srgbClr val="000000"/>
                          </a:solidFill>
                          <a:latin typeface="Arial"/>
                        </a:rPr>
                        <a:t>Frecuencia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just" fontAlgn="b"/>
                      <a:r>
                        <a:rPr lang="en-US" sz="1600" b="1" i="0" u="none" strike="noStrike">
                          <a:solidFill>
                            <a:srgbClr val="000000"/>
                          </a:solidFill>
                          <a:latin typeface="Arial"/>
                        </a:rPr>
                        <a:t>Porcentaje</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7E4BC"/>
                    </a:solidFill>
                  </a:tcPr>
                </a:tc>
                <a:tc>
                  <a:txBody>
                    <a:bodyPr/>
                    <a:lstStyle/>
                    <a:p>
                      <a:pPr algn="just" fontAlgn="b"/>
                      <a:r>
                        <a:rPr lang="en-US" sz="1600" b="1" i="0" u="none" strike="noStrike">
                          <a:solidFill>
                            <a:srgbClr val="000000"/>
                          </a:solidFill>
                          <a:latin typeface="Arial"/>
                        </a:rPr>
                        <a:t>Estimación</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43059">
                <a:tc>
                  <a:txBody>
                    <a:bodyPr/>
                    <a:lstStyle/>
                    <a:p>
                      <a:pPr algn="just" fontAlgn="b"/>
                      <a:r>
                        <a:rPr lang="en-US" sz="1600" b="0" i="0" u="none" strike="noStrike">
                          <a:solidFill>
                            <a:srgbClr val="000000"/>
                          </a:solidFill>
                          <a:latin typeface="Arial"/>
                        </a:rPr>
                        <a:t>menor 15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fontAlgn="b"/>
                      <a:r>
                        <a:rPr lang="en-US" sz="1600" b="0" i="0" u="none" strike="noStrike">
                          <a:solidFill>
                            <a:srgbClr val="000000"/>
                          </a:solidFill>
                          <a:latin typeface="Arial"/>
                        </a:rPr>
                        <a:t>389658</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t"/>
                      <a:r>
                        <a:rPr lang="en-US" sz="1600" b="0" i="0" u="none" strike="noStrike">
                          <a:solidFill>
                            <a:srgbClr val="000000"/>
                          </a:solidFill>
                          <a:latin typeface="Arial"/>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10521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059">
                <a:tc>
                  <a:txBody>
                    <a:bodyPr/>
                    <a:lstStyle/>
                    <a:p>
                      <a:pPr algn="just" fontAlgn="b"/>
                      <a:r>
                        <a:rPr lang="en-US" sz="1600" b="0" i="0" u="none" strike="noStrike">
                          <a:solidFill>
                            <a:srgbClr val="000000"/>
                          </a:solidFill>
                          <a:latin typeface="Arial"/>
                        </a:rPr>
                        <a:t>15 a 25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just" fontAlgn="b"/>
                      <a:r>
                        <a:rPr lang="en-US" sz="1600" b="0" i="0" u="none" strike="noStrike">
                          <a:solidFill>
                            <a:srgbClr val="000000"/>
                          </a:solidFill>
                          <a:latin typeface="Arial"/>
                        </a:rPr>
                        <a:t>398209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t"/>
                      <a:r>
                        <a:rPr lang="en-US" sz="1600" b="0" i="0" u="none" strike="noStrike">
                          <a:solidFill>
                            <a:srgbClr val="000000"/>
                          </a:solidFill>
                          <a:latin typeface="Arial"/>
                        </a:rPr>
                        <a:t>76%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202639</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43059">
                <a:tc>
                  <a:txBody>
                    <a:bodyPr/>
                    <a:lstStyle/>
                    <a:p>
                      <a:pPr algn="just" fontAlgn="b"/>
                      <a:r>
                        <a:rPr lang="en-US" sz="1600" b="0" i="0" u="none" strike="noStrike">
                          <a:solidFill>
                            <a:srgbClr val="000000"/>
                          </a:solidFill>
                          <a:latin typeface="Arial"/>
                        </a:rPr>
                        <a:t>25 a 35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fontAlgn="b"/>
                      <a:r>
                        <a:rPr lang="en-US" sz="1600" b="0" i="0" u="none" strike="noStrike">
                          <a:solidFill>
                            <a:srgbClr val="000000"/>
                          </a:solidFill>
                          <a:latin typeface="Arial"/>
                        </a:rPr>
                        <a:t>328294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t"/>
                      <a:r>
                        <a:rPr lang="en-US" sz="1600" b="0" i="0" u="none" strike="noStrike">
                          <a:solidFill>
                            <a:srgbClr val="000000"/>
                          </a:solidFill>
                          <a:latin typeface="Arial"/>
                        </a:rPr>
                        <a:t>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35127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059">
                <a:tc>
                  <a:txBody>
                    <a:bodyPr/>
                    <a:lstStyle/>
                    <a:p>
                      <a:pPr algn="just" fontAlgn="b"/>
                      <a:r>
                        <a:rPr lang="en-US" sz="1600" b="0" i="0" u="none" strike="noStrike">
                          <a:solidFill>
                            <a:srgbClr val="000000"/>
                          </a:solidFill>
                          <a:latin typeface="Arial"/>
                        </a:rPr>
                        <a:t>35 a 45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just" fontAlgn="b"/>
                      <a:r>
                        <a:rPr lang="en-US" sz="1600" b="0" i="0" u="none" strike="noStrike">
                          <a:solidFill>
                            <a:srgbClr val="000000"/>
                          </a:solidFill>
                          <a:latin typeface="Arial"/>
                        </a:rPr>
                        <a:t>270144</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t"/>
                      <a:r>
                        <a:rPr lang="en-US" sz="1600" b="0" i="0" u="none" strike="noStrike">
                          <a:solidFill>
                            <a:srgbClr val="000000"/>
                          </a:solidFill>
                          <a:latin typeface="Arial"/>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10806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43059">
                <a:tc>
                  <a:txBody>
                    <a:bodyPr/>
                    <a:lstStyle/>
                    <a:p>
                      <a:pPr algn="just" fontAlgn="b"/>
                      <a:r>
                        <a:rPr lang="en-US" sz="1600" b="0" i="0" u="none" strike="noStrike">
                          <a:solidFill>
                            <a:srgbClr val="000000"/>
                          </a:solidFill>
                          <a:latin typeface="Arial"/>
                        </a:rPr>
                        <a:t>45 a 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just" fontAlgn="b"/>
                      <a:r>
                        <a:rPr lang="en-US" sz="1600" b="0" i="0" u="none" strike="noStrike">
                          <a:solidFill>
                            <a:srgbClr val="000000"/>
                          </a:solidFill>
                          <a:latin typeface="Arial"/>
                        </a:rPr>
                        <a:t>179017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algn="ctr" fontAlgn="t"/>
                      <a:r>
                        <a:rPr lang="en-US" sz="1600" b="0" i="0" u="none" strike="noStrike">
                          <a:solidFill>
                            <a:srgbClr val="000000"/>
                          </a:solidFill>
                          <a:latin typeface="Arial"/>
                        </a:rPr>
                        <a:t>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7161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r h="343059">
                <a:tc>
                  <a:txBody>
                    <a:bodyPr/>
                    <a:lstStyle/>
                    <a:p>
                      <a:pPr algn="just" fontAlgn="b"/>
                      <a:r>
                        <a:rPr lang="en-US" sz="1600" b="0" i="0" u="none" strike="noStrike">
                          <a:solidFill>
                            <a:srgbClr val="000000"/>
                          </a:solidFill>
                          <a:latin typeface="Arial"/>
                        </a:rPr>
                        <a:t>mayor 55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just" fontAlgn="b"/>
                      <a:r>
                        <a:rPr lang="en-US" sz="1600" b="0" i="0" u="none" strike="noStrike">
                          <a:solidFill>
                            <a:srgbClr val="000000"/>
                          </a:solidFill>
                          <a:latin typeface="Arial"/>
                        </a:rPr>
                        <a:t>137797</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fontAlgn="t"/>
                      <a:r>
                        <a:rPr lang="en-US" sz="1600" b="0" i="0" u="none" strike="noStrike">
                          <a:solidFill>
                            <a:srgbClr val="000000"/>
                          </a:solidFill>
                          <a:latin typeface="Arial"/>
                        </a:rPr>
                        <a:t>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fontAlgn="b"/>
                      <a:r>
                        <a:rPr lang="en-US" sz="1600" b="0" i="0" u="none" strike="noStrike">
                          <a:solidFill>
                            <a:srgbClr val="000000"/>
                          </a:solidFill>
                          <a:latin typeface="Arial"/>
                        </a:rPr>
                        <a:t>3721</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28144">
                <a:tc>
                  <a:txBody>
                    <a:bodyPr/>
                    <a:lstStyle/>
                    <a:p>
                      <a:pPr algn="l" fontAlgn="b"/>
                      <a:endParaRPr lang="en-US" sz="1400" b="0" i="0" u="none"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algn="just" fontAlgn="b"/>
                      <a:r>
                        <a:rPr lang="en-US" sz="1600" b="0" i="0" u="none" strike="noStrike" dirty="0">
                          <a:solidFill>
                            <a:srgbClr val="000000"/>
                          </a:solidFill>
                          <a:latin typeface="Arial"/>
                        </a:rPr>
                        <a:t>292126</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Título"/>
          <p:cNvSpPr>
            <a:spLocks noGrp="1"/>
          </p:cNvSpPr>
          <p:nvPr>
            <p:ph type="title"/>
          </p:nvPr>
        </p:nvSpPr>
        <p:spPr>
          <a:xfrm>
            <a:off x="2286000" y="274638"/>
            <a:ext cx="6400800" cy="2225675"/>
          </a:xfrm>
        </p:spPr>
        <p:txBody>
          <a:bodyPr/>
          <a:lstStyle/>
          <a:p>
            <a:pPr eaLnBrk="1" hangingPunct="1"/>
            <a:r>
              <a:rPr lang="es-EC" sz="3200" smtClean="0"/>
              <a:t>Tasa crecimiento poblacional: 0.6%</a:t>
            </a:r>
            <a:br>
              <a:rPr lang="es-EC" sz="3200" smtClean="0"/>
            </a:br>
            <a:r>
              <a:rPr lang="es-EC" sz="3200" smtClean="0"/>
              <a:t>Mercado objetivo 35% estratos medio y alto</a:t>
            </a:r>
            <a:br>
              <a:rPr lang="es-EC" sz="3200" smtClean="0"/>
            </a:br>
            <a:r>
              <a:rPr lang="es-EC" sz="3200" smtClean="0"/>
              <a:t>Demanda mensual 7%</a:t>
            </a:r>
          </a:p>
        </p:txBody>
      </p:sp>
      <p:sp>
        <p:nvSpPr>
          <p:cNvPr id="4" name="3 Marcador de pie de página"/>
          <p:cNvSpPr>
            <a:spLocks noGrp="1"/>
          </p:cNvSpPr>
          <p:nvPr>
            <p:ph type="ftr" sz="quarter" idx="11"/>
          </p:nvPr>
        </p:nvSpPr>
        <p:spPr/>
        <p:txBody>
          <a:bodyPr/>
          <a:lstStyle/>
          <a:p>
            <a:pPr>
              <a:defRPr/>
            </a:pPr>
            <a:r>
              <a:rPr lang="es-ES"/>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143125" y="3071813"/>
          <a:ext cx="6715125" cy="2087562"/>
        </p:xfrm>
        <a:graphic>
          <a:graphicData uri="http://schemas.openxmlformats.org/drawingml/2006/table">
            <a:tbl>
              <a:tblPr/>
              <a:tblGrid>
                <a:gridCol w="1333412"/>
                <a:gridCol w="989748"/>
                <a:gridCol w="1474314"/>
                <a:gridCol w="1567103"/>
                <a:gridCol w="1350595"/>
              </a:tblGrid>
              <a:tr h="504955">
                <a:tc>
                  <a:txBody>
                    <a:bodyPr/>
                    <a:lstStyle/>
                    <a:p>
                      <a:pPr algn="ctr" fontAlgn="b"/>
                      <a:r>
                        <a:rPr lang="en-US" sz="1600" b="1" i="0" u="none" strike="noStrike">
                          <a:solidFill>
                            <a:srgbClr val="000000"/>
                          </a:solidFill>
                          <a:latin typeface="Arial"/>
                        </a:rPr>
                        <a:t>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1" i="0" u="none" strike="noStrike">
                          <a:solidFill>
                            <a:srgbClr val="000000"/>
                          </a:solidFill>
                          <a:latin typeface="Arial"/>
                        </a:rPr>
                        <a:t>Población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1" i="0" u="none" strike="noStrike">
                          <a:solidFill>
                            <a:srgbClr val="000000"/>
                          </a:solidFill>
                          <a:latin typeface="Arial"/>
                        </a:rPr>
                        <a:t>Mercado Objetivo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1" i="0" u="none" strike="noStrike">
                          <a:solidFill>
                            <a:srgbClr val="000000"/>
                          </a:solidFill>
                          <a:latin typeface="Arial"/>
                        </a:rPr>
                        <a:t>Demanda Mensual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1" i="0" u="none" strike="noStrike">
                          <a:solidFill>
                            <a:srgbClr val="000000"/>
                          </a:solidFill>
                          <a:latin typeface="Arial"/>
                        </a:rPr>
                        <a:t>Demanda 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65982">
                <a:tc>
                  <a:txBody>
                    <a:bodyPr/>
                    <a:lstStyle/>
                    <a:p>
                      <a:pPr algn="ctr" fontAlgn="b"/>
                      <a:r>
                        <a:rPr lang="en-US" sz="1600" b="0" i="0" u="none" strike="noStrike">
                          <a:solidFill>
                            <a:srgbClr val="000000"/>
                          </a:solidFill>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292126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102244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7157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85885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65982">
                <a:tc>
                  <a:txBody>
                    <a:bodyPr/>
                    <a:lstStyle/>
                    <a:p>
                      <a:pPr algn="ctr" fontAlgn="b"/>
                      <a:r>
                        <a:rPr lang="en-US" sz="1600" b="0" i="0" u="none" strike="noStrike">
                          <a:solidFill>
                            <a:srgbClr val="000000"/>
                          </a:solidFill>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293879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102858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86400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65982">
                <a:tc>
                  <a:txBody>
                    <a:bodyPr/>
                    <a:lstStyle/>
                    <a:p>
                      <a:pPr algn="ctr" fontAlgn="b"/>
                      <a:r>
                        <a:rPr lang="en-US" sz="1600" b="0" i="0" u="none" strike="noStrike">
                          <a:solidFill>
                            <a:srgbClr val="000000"/>
                          </a:solidFill>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295642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103475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7243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86919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65982">
                <a:tc>
                  <a:txBody>
                    <a:bodyPr/>
                    <a:lstStyle/>
                    <a:p>
                      <a:pPr algn="ctr" fontAlgn="b"/>
                      <a:r>
                        <a:rPr lang="en-US" sz="1600" b="0" i="0" u="none" strike="noStrike">
                          <a:solidFill>
                            <a:srgbClr val="000000"/>
                          </a:solidFill>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297416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104096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7287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600" b="0" i="0" u="none" strike="noStrike">
                          <a:solidFill>
                            <a:srgbClr val="000000"/>
                          </a:solidFill>
                          <a:latin typeface="Arial"/>
                        </a:rPr>
                        <a:t>87440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65982">
                <a:tc>
                  <a:txBody>
                    <a:bodyPr/>
                    <a:lstStyle/>
                    <a:p>
                      <a:pPr algn="ctr" fontAlgn="b"/>
                      <a:r>
                        <a:rPr lang="en-US" sz="1600" b="0" i="0" u="none" strike="noStrike">
                          <a:solidFill>
                            <a:srgbClr val="000000"/>
                          </a:solidFill>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299200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104720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7330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ctr" fontAlgn="b"/>
                      <a:r>
                        <a:rPr lang="en-US" sz="1600" b="0" i="0" u="none" strike="noStrike">
                          <a:solidFill>
                            <a:srgbClr val="000000"/>
                          </a:solidFill>
                          <a:latin typeface="Arial"/>
                        </a:rPr>
                        <a:t>87965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53317">
                <a:tc>
                  <a:txBody>
                    <a:bodyPr/>
                    <a:lstStyle/>
                    <a:p>
                      <a:pPr algn="l" fontAlgn="b"/>
                      <a:endParaRPr lang="en-US" sz="1400" b="0" i="0" u="none"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C0DA"/>
                    </a:solidFill>
                  </a:tcPr>
                </a:tc>
                <a:tc>
                  <a:txBody>
                    <a:bodyPr/>
                    <a:lstStyle/>
                    <a:p>
                      <a:pPr algn="ctr" fontAlgn="b"/>
                      <a:r>
                        <a:rPr lang="en-US" sz="1400" b="0" i="0" u="none" strike="noStrike" dirty="0">
                          <a:solidFill>
                            <a:srgbClr val="000000"/>
                          </a:solidFill>
                          <a:latin typeface="Calibri"/>
                        </a:rPr>
                        <a:t>434609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8813" y="274638"/>
            <a:ext cx="6757987" cy="1143000"/>
          </a:xfrm>
        </p:spPr>
        <p:txBody>
          <a:bodyPr rtlCol="0">
            <a:normAutofit fontScale="90000"/>
          </a:bodyPr>
          <a:lstStyle/>
          <a:p>
            <a:pPr eaLnBrk="1" fontAlgn="auto" hangingPunct="1">
              <a:spcAft>
                <a:spcPts val="0"/>
              </a:spcAft>
              <a:defRPr/>
            </a:pPr>
            <a:r>
              <a:rPr lang="es-EC" dirty="0"/>
              <a:t/>
            </a:r>
            <a:br>
              <a:rPr lang="es-EC" dirty="0"/>
            </a:br>
            <a:r>
              <a:rPr lang="es-EC" dirty="0" smtClean="0"/>
              <a:t>Cantidad de frutas y aderezos (unidades y gramos)</a:t>
            </a:r>
            <a:endParaRPr lang="es-EC" dirty="0"/>
          </a:p>
        </p:txBody>
      </p:sp>
      <p:sp>
        <p:nvSpPr>
          <p:cNvPr id="4" name="3 Marcador de pie de página"/>
          <p:cNvSpPr>
            <a:spLocks noGrp="1"/>
          </p:cNvSpPr>
          <p:nvPr>
            <p:ph type="ftr" sz="quarter" idx="11"/>
          </p:nvPr>
        </p:nvSpPr>
        <p:spPr/>
        <p:txBody>
          <a:bodyPr/>
          <a:lstStyle/>
          <a:p>
            <a:pPr>
              <a:defRPr/>
            </a:pPr>
            <a:r>
              <a:rPr lang="es-ES" dirty="0"/>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071688" y="1857375"/>
          <a:ext cx="6429375" cy="1785938"/>
        </p:xfrm>
        <a:graphic>
          <a:graphicData uri="http://schemas.openxmlformats.org/drawingml/2006/table">
            <a:tbl>
              <a:tblPr/>
              <a:tblGrid>
                <a:gridCol w="1728338"/>
                <a:gridCol w="1730438"/>
                <a:gridCol w="1575975"/>
                <a:gridCol w="1394668"/>
              </a:tblGrid>
              <a:tr h="259932">
                <a:tc>
                  <a:txBody>
                    <a:bodyPr/>
                    <a:lstStyle/>
                    <a:p>
                      <a:pPr algn="l" fontAlgn="b"/>
                      <a:r>
                        <a:rPr lang="en-US"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a:solidFill>
                            <a:srgbClr val="000000"/>
                          </a:solidFill>
                          <a:latin typeface="Calibri"/>
                        </a:rPr>
                        <a:t>Número de aderezos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a:solidFill>
                            <a:srgbClr val="000000"/>
                          </a:solidFill>
                          <a:latin typeface="Calibri"/>
                        </a:rPr>
                        <a:t>Porción de Frutas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a:solidFill>
                            <a:srgbClr val="000000"/>
                          </a:solidFill>
                          <a:latin typeface="Calibri"/>
                        </a:rPr>
                        <a:t>Bolas de helado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59932">
                <a:tc>
                  <a:txBody>
                    <a:bodyPr/>
                    <a:lstStyle/>
                    <a:p>
                      <a:pPr algn="l" fontAlgn="b"/>
                      <a:r>
                        <a:rPr lang="en-US" sz="1400" b="1" i="0" u="none" strike="noStrike">
                          <a:solidFill>
                            <a:srgbClr val="000000"/>
                          </a:solidFill>
                          <a:latin typeface="Calibri"/>
                        </a:rPr>
                        <a:t>Copa pequeña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59932">
                <a:tc>
                  <a:txBody>
                    <a:bodyPr/>
                    <a:lstStyle/>
                    <a:p>
                      <a:pPr algn="l" fontAlgn="b"/>
                      <a:r>
                        <a:rPr lang="en-US" sz="1400" b="1" i="0" u="none" strike="noStrike" dirty="0" err="1">
                          <a:solidFill>
                            <a:srgbClr val="000000"/>
                          </a:solidFill>
                          <a:latin typeface="Calibri"/>
                        </a:rPr>
                        <a:t>Copa</a:t>
                      </a:r>
                      <a:r>
                        <a:rPr lang="en-US" sz="1400" b="1" i="0" u="none" strike="noStrike" dirty="0">
                          <a:solidFill>
                            <a:srgbClr val="000000"/>
                          </a:solidFill>
                          <a:latin typeface="Calibri"/>
                        </a:rPr>
                        <a:t> </a:t>
                      </a:r>
                      <a:r>
                        <a:rPr lang="en-US" sz="1400" b="1" i="0" u="none" strike="noStrike" dirty="0" err="1">
                          <a:solidFill>
                            <a:srgbClr val="000000"/>
                          </a:solidFill>
                          <a:latin typeface="Calibri"/>
                        </a:rPr>
                        <a:t>mediana</a:t>
                      </a:r>
                      <a:endParaRPr lang="en-US"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59932">
                <a:tc>
                  <a:txBody>
                    <a:bodyPr/>
                    <a:lstStyle/>
                    <a:p>
                      <a:pPr algn="l" fontAlgn="b"/>
                      <a:r>
                        <a:rPr lang="en-US" sz="1400" b="1" i="0" u="none" strike="noStrike">
                          <a:solidFill>
                            <a:srgbClr val="000000"/>
                          </a:solidFill>
                          <a:latin typeface="Calibri"/>
                        </a:rPr>
                        <a:t>Copa grande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dirty="0">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59932">
                <a:tc>
                  <a:txBody>
                    <a:bodyPr/>
                    <a:lstStyle/>
                    <a:p>
                      <a:pPr algn="l" fontAlgn="b"/>
                      <a:r>
                        <a:rPr lang="en-US" sz="1400" b="1" i="0" u="none" strike="noStrike">
                          <a:solidFill>
                            <a:srgbClr val="000000"/>
                          </a:solidFill>
                          <a:latin typeface="Calibri"/>
                        </a:rPr>
                        <a:t>Frozen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59932">
                <a:tc>
                  <a:txBody>
                    <a:bodyPr/>
                    <a:lstStyle/>
                    <a:p>
                      <a:pPr algn="l" fontAlgn="b"/>
                      <a:r>
                        <a:rPr lang="en-US" sz="1400" b="1" i="0" u="none" strike="noStrike">
                          <a:solidFill>
                            <a:srgbClr val="000000"/>
                          </a:solidFill>
                          <a:latin typeface="Calibri"/>
                        </a:rPr>
                        <a:t>Crazy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26354">
                <a:tc>
                  <a:txBody>
                    <a:bodyPr/>
                    <a:lstStyle/>
                    <a:p>
                      <a:pPr algn="l" fontAlgn="b"/>
                      <a:r>
                        <a:rPr lang="en-US" sz="1400" b="1" i="0" u="none" strike="noStrike">
                          <a:solidFill>
                            <a:srgbClr val="000000"/>
                          </a:solidFill>
                          <a:latin typeface="Calibri"/>
                        </a:rPr>
                        <a:t>Presentación individual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bl>
          </a:graphicData>
        </a:graphic>
      </p:graphicFrame>
      <p:graphicFrame>
        <p:nvGraphicFramePr>
          <p:cNvPr id="9" name="Table 8"/>
          <p:cNvGraphicFramePr>
            <a:graphicFrameLocks noGrp="1"/>
          </p:cNvGraphicFramePr>
          <p:nvPr/>
        </p:nvGraphicFramePr>
        <p:xfrm>
          <a:off x="2071688" y="4071938"/>
          <a:ext cx="6429375" cy="1714500"/>
        </p:xfrm>
        <a:graphic>
          <a:graphicData uri="http://schemas.openxmlformats.org/drawingml/2006/table">
            <a:tbl>
              <a:tblPr/>
              <a:tblGrid>
                <a:gridCol w="1785950"/>
                <a:gridCol w="1672827"/>
                <a:gridCol w="1575975"/>
                <a:gridCol w="1394668"/>
              </a:tblGrid>
              <a:tr h="244930">
                <a:tc>
                  <a:txBody>
                    <a:bodyPr/>
                    <a:lstStyle/>
                    <a:p>
                      <a:pPr algn="l" fontAlgn="b"/>
                      <a:r>
                        <a:rPr lang="en-US"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gramos aderezos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gramos frutas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1" i="0" u="none" strike="noStrike">
                          <a:solidFill>
                            <a:srgbClr val="000000"/>
                          </a:solidFill>
                          <a:latin typeface="Calibri"/>
                        </a:rPr>
                        <a:t>bolas de helado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44930">
                <a:tc>
                  <a:txBody>
                    <a:bodyPr/>
                    <a:lstStyle/>
                    <a:p>
                      <a:pPr algn="l" fontAlgn="b"/>
                      <a:r>
                        <a:rPr lang="en-US" sz="1400" b="1" i="0" u="none" strike="noStrike">
                          <a:solidFill>
                            <a:srgbClr val="000000"/>
                          </a:solidFill>
                          <a:latin typeface="Calibri"/>
                        </a:rPr>
                        <a:t>Copa pequeña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44930">
                <a:tc>
                  <a:txBody>
                    <a:bodyPr/>
                    <a:lstStyle/>
                    <a:p>
                      <a:pPr algn="l" fontAlgn="b"/>
                      <a:r>
                        <a:rPr lang="en-US" sz="1400" b="1" i="0" u="none" strike="noStrike">
                          <a:solidFill>
                            <a:srgbClr val="000000"/>
                          </a:solidFill>
                          <a:latin typeface="Calibri"/>
                        </a:rPr>
                        <a:t>Copa mediana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44930">
                <a:tc>
                  <a:txBody>
                    <a:bodyPr/>
                    <a:lstStyle/>
                    <a:p>
                      <a:pPr algn="l" fontAlgn="b"/>
                      <a:r>
                        <a:rPr lang="en-US" sz="1400" b="1" i="0" u="none" strike="noStrike">
                          <a:solidFill>
                            <a:srgbClr val="000000"/>
                          </a:solidFill>
                          <a:latin typeface="Calibri"/>
                        </a:rPr>
                        <a:t>Copa grande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44930">
                <a:tc>
                  <a:txBody>
                    <a:bodyPr/>
                    <a:lstStyle/>
                    <a:p>
                      <a:pPr algn="l" fontAlgn="b"/>
                      <a:r>
                        <a:rPr lang="en-US" sz="1400" b="1" i="0" u="none" strike="noStrike">
                          <a:solidFill>
                            <a:srgbClr val="000000"/>
                          </a:solidFill>
                          <a:latin typeface="Calibri"/>
                        </a:rPr>
                        <a:t>Frozen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r h="244930">
                <a:tc>
                  <a:txBody>
                    <a:bodyPr/>
                    <a:lstStyle/>
                    <a:p>
                      <a:pPr algn="l" fontAlgn="b"/>
                      <a:r>
                        <a:rPr lang="en-US" sz="1400" b="1" i="0" u="none" strike="noStrike">
                          <a:solidFill>
                            <a:srgbClr val="000000"/>
                          </a:solidFill>
                          <a:latin typeface="Calibri"/>
                        </a:rPr>
                        <a:t>Crazy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800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4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r h="244930">
                <a:tc>
                  <a:txBody>
                    <a:bodyPr/>
                    <a:lstStyle/>
                    <a:p>
                      <a:pPr algn="l" fontAlgn="b"/>
                      <a:r>
                        <a:rPr lang="en-US" sz="1400" b="1" i="0" u="none" strike="noStrike">
                          <a:solidFill>
                            <a:srgbClr val="000000"/>
                          </a:solidFill>
                          <a:latin typeface="Calibri"/>
                        </a:rPr>
                        <a:t>Presentación individual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dirty="0">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a:solidFill>
                            <a:srgbClr val="000000"/>
                          </a:solidFill>
                          <a:latin typeface="Calibri"/>
                        </a:rPr>
                        <a:t>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en-US" sz="1400" b="0" i="0" u="none" strike="noStrike" dirty="0">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MAGENES TESIS\Imagen1.jpg"/>
          <p:cNvPicPr>
            <a:picLocks noChangeAspect="1" noChangeArrowheads="1"/>
          </p:cNvPicPr>
          <p:nvPr/>
        </p:nvPicPr>
        <p:blipFill>
          <a:blip r:embed="rId2" cstate="print"/>
          <a:srcRect/>
          <a:stretch>
            <a:fillRect/>
          </a:stretch>
        </p:blipFill>
        <p:spPr bwMode="auto">
          <a:xfrm>
            <a:off x="6345237" y="0"/>
            <a:ext cx="2798763" cy="2805113"/>
          </a:xfrm>
          <a:prstGeom prst="ellipse">
            <a:avLst/>
          </a:prstGeom>
          <a:ln>
            <a:noFill/>
          </a:ln>
          <a:effectLst>
            <a:softEdge rad="112500"/>
          </a:effectLst>
        </p:spPr>
      </p:pic>
      <p:sp>
        <p:nvSpPr>
          <p:cNvPr id="2" name="1 Título"/>
          <p:cNvSpPr>
            <a:spLocks noGrp="1"/>
          </p:cNvSpPr>
          <p:nvPr>
            <p:ph type="title"/>
          </p:nvPr>
        </p:nvSpPr>
        <p:spPr>
          <a:xfrm>
            <a:off x="2214563" y="274638"/>
            <a:ext cx="6472237" cy="1143000"/>
          </a:xfrm>
        </p:spPr>
        <p:txBody>
          <a:bodyPr rtlCol="0">
            <a:normAutofit fontScale="90000"/>
          </a:bodyPr>
          <a:lstStyle/>
          <a:p>
            <a:pPr eaLnBrk="1" fontAlgn="auto" hangingPunct="1">
              <a:spcAft>
                <a:spcPts val="0"/>
              </a:spcAft>
              <a:defRPr/>
            </a:pPr>
            <a:r>
              <a:rPr lang="es-EC" dirty="0"/>
              <a:t/>
            </a:r>
            <a:br>
              <a:rPr lang="es-EC" dirty="0"/>
            </a:br>
            <a:r>
              <a:rPr lang="es-EC" dirty="0" smtClean="0"/>
              <a:t>Costos por gr. y bola de helado</a:t>
            </a:r>
            <a:endParaRPr lang="es-EC" dirty="0"/>
          </a:p>
        </p:txBody>
      </p:sp>
      <p:sp>
        <p:nvSpPr>
          <p:cNvPr id="5" name="4 Marcador de pie de página"/>
          <p:cNvSpPr>
            <a:spLocks noGrp="1"/>
          </p:cNvSpPr>
          <p:nvPr>
            <p:ph type="ftr" sz="quarter" idx="11"/>
          </p:nvPr>
        </p:nvSpPr>
        <p:spPr/>
        <p:txBody>
          <a:bodyPr/>
          <a:lstStyle/>
          <a:p>
            <a:pPr>
              <a:defRPr/>
            </a:pPr>
            <a:r>
              <a:rPr lang="es-ES"/>
              <a:t>Wendy</a:t>
            </a:r>
          </a:p>
        </p:txBody>
      </p:sp>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10" name="Table 9"/>
          <p:cNvGraphicFramePr>
            <a:graphicFrameLocks noGrp="1"/>
          </p:cNvGraphicFramePr>
          <p:nvPr/>
        </p:nvGraphicFramePr>
        <p:xfrm>
          <a:off x="2071688" y="2643188"/>
          <a:ext cx="6572250" cy="1714500"/>
        </p:xfrm>
        <a:graphic>
          <a:graphicData uri="http://schemas.openxmlformats.org/drawingml/2006/table">
            <a:tbl>
              <a:tblPr/>
              <a:tblGrid>
                <a:gridCol w="1340796"/>
                <a:gridCol w="1628110"/>
                <a:gridCol w="1352768"/>
                <a:gridCol w="1197139"/>
                <a:gridCol w="1053483"/>
              </a:tblGrid>
              <a:tr h="214314">
                <a:tc>
                  <a:txBody>
                    <a:bodyPr/>
                    <a:lstStyle/>
                    <a:p>
                      <a:pPr algn="l" fontAlgn="b"/>
                      <a:r>
                        <a:rPr lang="en-US" sz="12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1" i="0" u="none" strike="noStrike">
                          <a:solidFill>
                            <a:srgbClr val="000000"/>
                          </a:solidFill>
                          <a:latin typeface="Calibri"/>
                        </a:rPr>
                        <a:t>precio por gramo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1" i="0" u="none" strike="noStrike">
                          <a:solidFill>
                            <a:srgbClr val="000000"/>
                          </a:solidFill>
                          <a:latin typeface="Calibri"/>
                        </a:rPr>
                        <a:t>precio por frutas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1" i="0" u="none" strike="noStrike">
                          <a:solidFill>
                            <a:srgbClr val="000000"/>
                          </a:solidFill>
                          <a:latin typeface="Calibri"/>
                        </a:rPr>
                        <a:t>precio por helado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1" i="0" u="none" strike="noStrike">
                          <a:solidFill>
                            <a:srgbClr val="000000"/>
                          </a:solidFill>
                          <a:latin typeface="Calibri"/>
                        </a:rPr>
                        <a:t>Costo 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314">
                <a:tc>
                  <a:txBody>
                    <a:bodyPr/>
                    <a:lstStyle/>
                    <a:p>
                      <a:pPr algn="l" fontAlgn="b"/>
                      <a:r>
                        <a:rPr lang="en-US" sz="1200" b="1" i="0" u="none" strike="noStrike">
                          <a:solidFill>
                            <a:srgbClr val="000000"/>
                          </a:solidFill>
                          <a:latin typeface="Calibri"/>
                        </a:rPr>
                        <a:t>Copa pequeña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314">
                <a:tc>
                  <a:txBody>
                    <a:bodyPr/>
                    <a:lstStyle/>
                    <a:p>
                      <a:pPr algn="l" fontAlgn="b"/>
                      <a:r>
                        <a:rPr lang="en-US" sz="1200" b="1" i="0" u="none" strike="noStrike">
                          <a:solidFill>
                            <a:srgbClr val="000000"/>
                          </a:solidFill>
                          <a:latin typeface="Calibri"/>
                        </a:rPr>
                        <a:t>Copa mediana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1.04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314">
                <a:tc>
                  <a:txBody>
                    <a:bodyPr/>
                    <a:lstStyle/>
                    <a:p>
                      <a:pPr algn="l" fontAlgn="b"/>
                      <a:r>
                        <a:rPr lang="en-US" sz="1200" b="1" i="0" u="none" strike="noStrike">
                          <a:solidFill>
                            <a:srgbClr val="000000"/>
                          </a:solidFill>
                          <a:latin typeface="Calibri"/>
                        </a:rPr>
                        <a:t>Copa grande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214314">
                <a:tc>
                  <a:txBody>
                    <a:bodyPr/>
                    <a:lstStyle/>
                    <a:p>
                      <a:pPr algn="l" fontAlgn="b"/>
                      <a:r>
                        <a:rPr lang="en-US" sz="1200" b="1" i="0" u="none" strike="noStrike">
                          <a:solidFill>
                            <a:srgbClr val="000000"/>
                          </a:solidFill>
                          <a:latin typeface="Calibri"/>
                        </a:rPr>
                        <a:t>Frozen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0.25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1.56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214314">
                <a:tc>
                  <a:txBody>
                    <a:bodyPr/>
                    <a:lstStyle/>
                    <a:p>
                      <a:pPr algn="l" fontAlgn="b"/>
                      <a:r>
                        <a:rPr lang="en-US" sz="1200" b="1" i="0" u="none" strike="noStrike">
                          <a:solidFill>
                            <a:srgbClr val="000000"/>
                          </a:solidFill>
                          <a:latin typeface="Calibri"/>
                        </a:rPr>
                        <a:t>Crazy Mix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b"/>
                      <a:r>
                        <a:rPr lang="en-US" sz="1200" b="0" i="0" u="none" strike="noStrike">
                          <a:solidFill>
                            <a:srgbClr val="000000"/>
                          </a:solidFill>
                          <a:latin typeface="Calibri"/>
                        </a:rPr>
                        <a:t>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428629">
                <a:tc>
                  <a:txBody>
                    <a:bodyPr/>
                    <a:lstStyle/>
                    <a:p>
                      <a:pPr algn="l" fontAlgn="b"/>
                      <a:r>
                        <a:rPr lang="en-US" sz="1200" b="1" i="0" u="none" strike="noStrike">
                          <a:solidFill>
                            <a:srgbClr val="000000"/>
                          </a:solidFill>
                          <a:latin typeface="Calibri"/>
                        </a:rPr>
                        <a:t>Presentación individual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a:solidFill>
                            <a:srgbClr val="000000"/>
                          </a:solidFill>
                          <a:latin typeface="Calibri"/>
                        </a:rPr>
                        <a:t>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b"/>
                      <a:r>
                        <a:rPr lang="en-US" sz="1200" b="0" i="0" u="none" strike="noStrike" dirty="0">
                          <a:solidFill>
                            <a:srgbClr val="000000"/>
                          </a:solidFill>
                          <a:latin typeface="Calibri"/>
                        </a:rPr>
                        <a:t>0.66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bl>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500" y="274638"/>
            <a:ext cx="5829300" cy="1143000"/>
          </a:xfrm>
        </p:spPr>
        <p:txBody>
          <a:bodyPr rtlCol="0">
            <a:normAutofit fontScale="90000"/>
          </a:bodyPr>
          <a:lstStyle/>
          <a:p>
            <a:pPr eaLnBrk="1" fontAlgn="auto" hangingPunct="1">
              <a:spcAft>
                <a:spcPts val="0"/>
              </a:spcAft>
              <a:defRPr/>
            </a:pPr>
            <a:r>
              <a:rPr lang="es-EC" b="1" dirty="0">
                <a:solidFill>
                  <a:schemeClr val="accent6">
                    <a:lumMod val="75000"/>
                  </a:schemeClr>
                </a:solidFill>
              </a:rPr>
              <a:t/>
            </a:r>
            <a:br>
              <a:rPr lang="es-EC" b="1" dirty="0">
                <a:solidFill>
                  <a:schemeClr val="accent6">
                    <a:lumMod val="75000"/>
                  </a:schemeClr>
                </a:solidFill>
              </a:rPr>
            </a:br>
            <a:r>
              <a:rPr lang="es-EC" b="1" dirty="0" smtClean="0">
                <a:solidFill>
                  <a:schemeClr val="accent6">
                    <a:lumMod val="75000"/>
                  </a:schemeClr>
                </a:solidFill>
              </a:rPr>
              <a:t>Precio de producción de Helado</a:t>
            </a:r>
            <a:endParaRPr lang="es-EC" b="1" dirty="0">
              <a:solidFill>
                <a:schemeClr val="accent6">
                  <a:lumMod val="75000"/>
                </a:schemeClr>
              </a:solidFill>
            </a:endParaRPr>
          </a:p>
        </p:txBody>
      </p:sp>
      <p:sp>
        <p:nvSpPr>
          <p:cNvPr id="4" name="3 Marcador de pie de página"/>
          <p:cNvSpPr>
            <a:spLocks noGrp="1"/>
          </p:cNvSpPr>
          <p:nvPr>
            <p:ph type="ftr" sz="quarter" idx="11"/>
          </p:nvPr>
        </p:nvSpPr>
        <p:spPr/>
        <p:txBody>
          <a:bodyPr/>
          <a:lstStyle/>
          <a:p>
            <a:pPr>
              <a:defRPr/>
            </a:pPr>
            <a:r>
              <a:rPr lang="es-ES"/>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143125" y="2428875"/>
          <a:ext cx="6500813" cy="2587625"/>
        </p:xfrm>
        <a:graphic>
          <a:graphicData uri="http://schemas.openxmlformats.org/drawingml/2006/table">
            <a:tbl>
              <a:tblPr/>
              <a:tblGrid>
                <a:gridCol w="1421184"/>
                <a:gridCol w="1575965"/>
                <a:gridCol w="1913672"/>
                <a:gridCol w="1590037"/>
              </a:tblGrid>
              <a:tr h="268386">
                <a:tc>
                  <a:txBody>
                    <a:bodyPr/>
                    <a:lstStyle/>
                    <a:p>
                      <a:pPr algn="ctr" fontAlgn="b"/>
                      <a:r>
                        <a:rPr lang="en-US" sz="1400" b="1" i="0" u="none" strike="noStrike" dirty="0" err="1">
                          <a:solidFill>
                            <a:srgbClr val="000000"/>
                          </a:solidFill>
                          <a:latin typeface="Calibri"/>
                        </a:rPr>
                        <a:t>Helado</a:t>
                      </a:r>
                      <a:r>
                        <a:rPr lang="en-US" sz="1400" b="1" i="0" u="none" strike="noStrike" dirty="0">
                          <a:solidFill>
                            <a:srgbClr val="000000"/>
                          </a:solidFill>
                          <a:latin typeface="Calibri"/>
                        </a:rPr>
                        <a:t> de chocolate</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1" i="0" u="none" strike="noStrike">
                          <a:solidFill>
                            <a:srgbClr val="000000"/>
                          </a:solidFill>
                          <a:latin typeface="Calibri"/>
                        </a:rPr>
                        <a:t>helado soft</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1" i="0" u="none" strike="noStrike">
                          <a:solidFill>
                            <a:srgbClr val="000000"/>
                          </a:solidFill>
                          <a:latin typeface="Calibri"/>
                        </a:rPr>
                        <a:t>Precio helado soft</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1" i="0" u="none" strike="noStrike">
                          <a:solidFill>
                            <a:srgbClr val="000000"/>
                          </a:solidFill>
                          <a:latin typeface="Calibri"/>
                        </a:rPr>
                        <a:t>Precio helado chocolate</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r>
              <a:tr h="268386">
                <a:tc>
                  <a:txBody>
                    <a:bodyPr/>
                    <a:lstStyle/>
                    <a:p>
                      <a:pPr algn="ctr" fontAlgn="b"/>
                      <a:r>
                        <a:rPr lang="en-US" sz="1400" b="0" i="0" u="none" strike="noStrike" dirty="0">
                          <a:solidFill>
                            <a:srgbClr val="000000"/>
                          </a:solidFill>
                          <a:latin typeface="Calibri"/>
                        </a:rPr>
                        <a:t>1 Lt.</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a:solidFill>
                            <a:srgbClr val="000000"/>
                          </a:solidFill>
                          <a:latin typeface="Calibri"/>
                        </a:rPr>
                        <a:t>1 Lt.</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a:solidFill>
                            <a:srgbClr val="000000"/>
                          </a:solidFill>
                          <a:latin typeface="Calibri"/>
                        </a:rPr>
                        <a:t>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r" fontAlgn="b"/>
                      <a:r>
                        <a:rPr lang="en-US" sz="1400" b="0" i="0" u="none" strike="noStrike">
                          <a:solidFill>
                            <a:srgbClr val="000000"/>
                          </a:solidFill>
                          <a:latin typeface="Calibri"/>
                        </a:rPr>
                        <a:t>1</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r>
              <a:tr h="268386">
                <a:tc>
                  <a:txBody>
                    <a:bodyPr/>
                    <a:lstStyle/>
                    <a:p>
                      <a:pPr algn="ctr" fontAlgn="b"/>
                      <a:r>
                        <a:rPr lang="en-US" sz="1400" b="0" i="0" u="none" strike="noStrike">
                          <a:solidFill>
                            <a:srgbClr val="000000"/>
                          </a:solidFill>
                          <a:latin typeface="Calibri"/>
                        </a:rPr>
                        <a:t>260 gr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0" i="0" u="none" strike="noStrike" dirty="0">
                          <a:solidFill>
                            <a:srgbClr val="000000"/>
                          </a:solidFill>
                          <a:latin typeface="Calibri"/>
                        </a:rPr>
                        <a:t>250 </a:t>
                      </a:r>
                      <a:r>
                        <a:rPr lang="en-US" sz="1400" b="0" i="0" u="none" strike="noStrike" dirty="0" err="1">
                          <a:solidFill>
                            <a:srgbClr val="000000"/>
                          </a:solidFill>
                          <a:latin typeface="Calibri"/>
                        </a:rPr>
                        <a:t>gr</a:t>
                      </a:r>
                      <a:endParaRPr lang="en-US" sz="14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0" i="0" u="none" strike="noStrike">
                          <a:solidFill>
                            <a:srgbClr val="000000"/>
                          </a:solidFill>
                          <a:latin typeface="Calibri"/>
                        </a:rPr>
                        <a:t>0.18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r" fontAlgn="b"/>
                      <a:r>
                        <a:rPr lang="en-US" sz="1400" b="0" i="0" u="none" strike="noStrike">
                          <a:solidFill>
                            <a:srgbClr val="000000"/>
                          </a:solidFill>
                          <a:latin typeface="Calibri"/>
                        </a:rPr>
                        <a:t>0.18</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r>
              <a:tr h="268386">
                <a:tc>
                  <a:txBody>
                    <a:bodyPr/>
                    <a:lstStyle/>
                    <a:p>
                      <a:pPr algn="ctr" fontAlgn="b"/>
                      <a:r>
                        <a:rPr lang="en-US" sz="1400" b="0" i="0" u="none" strike="noStrike">
                          <a:solidFill>
                            <a:srgbClr val="000000"/>
                          </a:solidFill>
                          <a:latin typeface="Calibri"/>
                        </a:rPr>
                        <a:t>40 gr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dirty="0">
                          <a:solidFill>
                            <a:srgbClr val="000000"/>
                          </a:solidFill>
                          <a:latin typeface="Calibri"/>
                        </a:rPr>
                        <a:t>30 </a:t>
                      </a:r>
                      <a:r>
                        <a:rPr lang="en-US" sz="1400" b="0" i="0" u="none" strike="noStrike" dirty="0" err="1">
                          <a:solidFill>
                            <a:srgbClr val="000000"/>
                          </a:solidFill>
                          <a:latin typeface="Calibri"/>
                        </a:rPr>
                        <a:t>gr</a:t>
                      </a:r>
                      <a:endParaRPr lang="en-US" sz="14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a:solidFill>
                            <a:srgbClr val="000000"/>
                          </a:solidFill>
                          <a:latin typeface="Calibri"/>
                        </a:rPr>
                        <a:t>0.4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r" fontAlgn="b"/>
                      <a:r>
                        <a:rPr lang="en-US" sz="1400" b="0" i="0" u="none" strike="noStrike">
                          <a:solidFill>
                            <a:srgbClr val="000000"/>
                          </a:solidFill>
                          <a:latin typeface="Calibri"/>
                        </a:rPr>
                        <a:t>0.4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r>
              <a:tr h="268386">
                <a:tc>
                  <a:txBody>
                    <a:bodyPr/>
                    <a:lstStyle/>
                    <a:p>
                      <a:pPr algn="ctr" fontAlgn="b"/>
                      <a:r>
                        <a:rPr lang="en-US" sz="1400" b="0" i="0" u="none" strike="noStrike">
                          <a:solidFill>
                            <a:srgbClr val="000000"/>
                          </a:solidFill>
                          <a:latin typeface="Calibri"/>
                        </a:rPr>
                        <a:t>120 gr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0" i="0" u="none" strike="noStrike" dirty="0">
                          <a:solidFill>
                            <a:srgbClr val="000000"/>
                          </a:solidFill>
                          <a:latin typeface="Calibri"/>
                        </a:rPr>
                        <a:t>250 </a:t>
                      </a:r>
                      <a:r>
                        <a:rPr lang="en-US" sz="1400" b="0" i="0" u="none" strike="noStrike" dirty="0" err="1">
                          <a:solidFill>
                            <a:srgbClr val="000000"/>
                          </a:solidFill>
                          <a:latin typeface="Calibri"/>
                        </a:rPr>
                        <a:t>gr</a:t>
                      </a:r>
                      <a:endParaRPr lang="en-US" sz="14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r>
                        <a:rPr lang="en-US" sz="1400" b="0" i="0" u="none" strike="noStrike" dirty="0">
                          <a:solidFill>
                            <a:srgbClr val="000000"/>
                          </a:solidFill>
                          <a:latin typeface="Calibri"/>
                        </a:rPr>
                        <a:t>0.72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r" fontAlgn="b"/>
                      <a:r>
                        <a:rPr lang="en-US" sz="1400" b="0" i="0" u="none" strike="noStrike">
                          <a:solidFill>
                            <a:srgbClr val="000000"/>
                          </a:solidFill>
                          <a:latin typeface="Calibri"/>
                        </a:rPr>
                        <a:t>0.72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r>
              <a:tr h="268386">
                <a:tc>
                  <a:txBody>
                    <a:bodyPr/>
                    <a:lstStyle/>
                    <a:p>
                      <a:pPr algn="ctr" fontAlgn="b"/>
                      <a:r>
                        <a:rPr lang="en-US" sz="1400" b="0" i="0" u="none" strike="noStrike">
                          <a:solidFill>
                            <a:srgbClr val="000000"/>
                          </a:solidFill>
                          <a:latin typeface="Calibri"/>
                        </a:rPr>
                        <a:t>8 gr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a:solidFill>
                            <a:srgbClr val="000000"/>
                          </a:solidFill>
                          <a:latin typeface="Calibri"/>
                        </a:rPr>
                        <a:t>5 gr</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dirty="0">
                          <a:solidFill>
                            <a:srgbClr val="000000"/>
                          </a:solidFill>
                          <a:latin typeface="Calibri"/>
                        </a:rPr>
                        <a:t>0.06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r" fontAlgn="b"/>
                      <a:r>
                        <a:rPr lang="en-US" sz="1400" b="0" i="0" u="none" strike="noStrike">
                          <a:solidFill>
                            <a:srgbClr val="000000"/>
                          </a:solidFill>
                          <a:latin typeface="Calibri"/>
                        </a:rPr>
                        <a:t>0.06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r>
              <a:tr h="268386">
                <a:tc>
                  <a:txBody>
                    <a:bodyPr/>
                    <a:lstStyle/>
                    <a:p>
                      <a:pPr algn="ctr" fontAlgn="b"/>
                      <a:r>
                        <a:rPr lang="en-US" sz="1400" b="0" i="0" u="none" strike="noStrike">
                          <a:solidFill>
                            <a:srgbClr val="000000"/>
                          </a:solidFill>
                          <a:latin typeface="Calibri"/>
                        </a:rPr>
                        <a:t>85 gr</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ctr" fontAlgn="b"/>
                      <a:endParaRPr lang="en-US" sz="14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c>
                  <a:txBody>
                    <a:bodyPr/>
                    <a:lstStyle/>
                    <a:p>
                      <a:pPr algn="r" fontAlgn="b"/>
                      <a:r>
                        <a:rPr lang="en-US" sz="1400" b="0" i="0" u="none" strike="noStrike">
                          <a:solidFill>
                            <a:srgbClr val="000000"/>
                          </a:solidFill>
                          <a:latin typeface="Calibri"/>
                        </a:rPr>
                        <a:t>0.30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7E4BC"/>
                    </a:solidFill>
                  </a:tcPr>
                </a:tc>
              </a:tr>
              <a:tr h="268386">
                <a:tc>
                  <a:txBody>
                    <a:bodyPr/>
                    <a:lstStyle/>
                    <a:p>
                      <a:pPr algn="r" fontAlgn="b"/>
                      <a:r>
                        <a:rPr lang="en-US" sz="1400" b="0" i="0" u="none" strike="noStrike">
                          <a:solidFill>
                            <a:srgbClr val="000000"/>
                          </a:solidFill>
                          <a:latin typeface="Calibri"/>
                        </a:rPr>
                        <a:t>1.513</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l" fontAlgn="b"/>
                      <a:endParaRPr lang="en-US" sz="14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ctr" fontAlgn="b"/>
                      <a:r>
                        <a:rPr lang="en-US" sz="1400" b="0" i="0" u="none" strike="noStrike" dirty="0">
                          <a:solidFill>
                            <a:srgbClr val="000000"/>
                          </a:solidFill>
                          <a:latin typeface="Calibri"/>
                        </a:rPr>
                        <a:t>2.36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c>
                  <a:txBody>
                    <a:bodyPr/>
                    <a:lstStyle/>
                    <a:p>
                      <a:pPr algn="r" fontAlgn="b"/>
                      <a:r>
                        <a:rPr lang="en-US" sz="1400" b="0" i="0" u="none" strike="noStrike">
                          <a:solidFill>
                            <a:srgbClr val="000000"/>
                          </a:solidFill>
                          <a:latin typeface="Calibri"/>
                        </a:rPr>
                        <a:t>2.66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AF1DD"/>
                    </a:solidFill>
                  </a:tcPr>
                </a:tc>
              </a:tr>
              <a:tr h="281806">
                <a:tc>
                  <a:txBody>
                    <a:bodyPr/>
                    <a:lstStyle/>
                    <a:p>
                      <a:pPr algn="l" fontAlgn="b"/>
                      <a:endParaRPr lang="en-US" sz="1400" b="0" i="0" u="none" strike="noStrike">
                        <a:solidFill>
                          <a:srgbClr val="000000"/>
                        </a:solidFill>
                        <a:latin typeface="Calibri"/>
                      </a:endParaRP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7E4BC"/>
                    </a:solidFill>
                  </a:tcPr>
                </a:tc>
                <a:tc>
                  <a:txBody>
                    <a:bodyPr/>
                    <a:lstStyle/>
                    <a:p>
                      <a:pPr algn="ctr" fontAlgn="b"/>
                      <a:r>
                        <a:rPr lang="en-US" sz="1400" b="1" i="0" u="none" strike="noStrike">
                          <a:solidFill>
                            <a:srgbClr val="000000"/>
                          </a:solidFill>
                          <a:latin typeface="Calibri"/>
                        </a:rPr>
                        <a:t>Precio Litro helado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7E4BC"/>
                    </a:solidFill>
                  </a:tcPr>
                </a:tc>
                <a:tc>
                  <a:txBody>
                    <a:bodyPr/>
                    <a:lstStyle/>
                    <a:p>
                      <a:pPr algn="r" fontAlgn="b"/>
                      <a:r>
                        <a:rPr lang="en-US" sz="1400" b="0" i="0" u="none" strike="noStrike" dirty="0">
                          <a:solidFill>
                            <a:srgbClr val="000000"/>
                          </a:solidFill>
                          <a:latin typeface="Calibri"/>
                        </a:rPr>
                        <a:t>1.2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7E4BC"/>
                    </a:solidFill>
                  </a:tcPr>
                </a:tc>
                <a:tc>
                  <a:txBody>
                    <a:bodyPr/>
                    <a:lstStyle/>
                    <a:p>
                      <a:pPr algn="r" fontAlgn="b"/>
                      <a:r>
                        <a:rPr lang="en-US" sz="1400" b="0" i="0" u="none" strike="noStrike" dirty="0">
                          <a:solidFill>
                            <a:srgbClr val="000000"/>
                          </a:solidFill>
                          <a:latin typeface="Calibri"/>
                        </a:rPr>
                        <a:t>1.3</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7E4BC"/>
                    </a:solidFill>
                  </a:tcPr>
                </a:tc>
              </a:tr>
            </a:tbl>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pPr>
              <a:defRPr/>
            </a:pPr>
            <a:r>
              <a:rPr lang="es-ES"/>
              <a:t>Wendy</a:t>
            </a:r>
          </a:p>
        </p:txBody>
      </p:sp>
      <p:sp>
        <p:nvSpPr>
          <p:cNvPr id="7"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11" name="Table 10"/>
          <p:cNvGraphicFramePr>
            <a:graphicFrameLocks noGrp="1"/>
          </p:cNvGraphicFramePr>
          <p:nvPr/>
        </p:nvGraphicFramePr>
        <p:xfrm>
          <a:off x="2071688" y="1500188"/>
          <a:ext cx="6357937" cy="2143125"/>
        </p:xfrm>
        <a:graphic>
          <a:graphicData uri="http://schemas.openxmlformats.org/drawingml/2006/table">
            <a:tbl>
              <a:tblPr/>
              <a:tblGrid>
                <a:gridCol w="808218"/>
                <a:gridCol w="781277"/>
                <a:gridCol w="781277"/>
                <a:gridCol w="781277"/>
                <a:gridCol w="781277"/>
                <a:gridCol w="781277"/>
                <a:gridCol w="781277"/>
                <a:gridCol w="862099"/>
              </a:tblGrid>
              <a:tr h="463381">
                <a:tc>
                  <a:txBody>
                    <a:bodyPr/>
                    <a:lstStyle/>
                    <a:p>
                      <a:pPr algn="ctr" fontAlgn="ctr"/>
                      <a:r>
                        <a:rPr lang="en-US" sz="1200" b="1" i="0" u="none" strike="noStrike">
                          <a:solidFill>
                            <a:srgbClr val="000000"/>
                          </a:solidFill>
                          <a:latin typeface="Calibri"/>
                        </a:rPr>
                        <a:t>Periodo</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gridSpan="6">
                  <a:txBody>
                    <a:bodyPr/>
                    <a:lstStyle/>
                    <a:p>
                      <a:pPr algn="l" fontAlgn="ctr"/>
                      <a:r>
                        <a:rPr lang="en-US" sz="1200" b="1" i="0" u="none" strike="noStrike">
                          <a:solidFill>
                            <a:srgbClr val="000000"/>
                          </a:solidFill>
                          <a:latin typeface="Calibri"/>
                        </a:rPr>
                        <a:t>              Participacion en produccion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a:solidFill>
                            <a:srgbClr val="000000"/>
                          </a:solidFill>
                          <a:latin typeface="Calibri"/>
                        </a:rPr>
                        <a:t>Demanda Real</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463381">
                <a:tc>
                  <a:txBody>
                    <a:bodyPr/>
                    <a:lstStyle/>
                    <a:p>
                      <a:pPr algn="ctr" fontAlgn="ctr"/>
                      <a:endParaRPr lang="en-US" sz="1200" b="1" i="0" u="none" strike="noStrike">
                        <a:solidFill>
                          <a:srgbClr val="000000"/>
                        </a:solidFill>
                        <a:latin typeface="Calibri"/>
                      </a:endParaRP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Pequeña 23%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Mediana 46%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Grande 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Individual 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Frozen 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Crazy 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endParaRPr lang="en-US" sz="1200" b="1" i="0" u="none" strike="noStrike">
                        <a:solidFill>
                          <a:srgbClr val="000000"/>
                        </a:solidFill>
                        <a:latin typeface="Calibri"/>
                      </a:endParaRP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43276">
                <a:tc>
                  <a:txBody>
                    <a:bodyPr/>
                    <a:lstStyle/>
                    <a:p>
                      <a:pPr algn="ctr" fontAlgn="ctr"/>
                      <a:r>
                        <a:rPr lang="en-US" sz="1200" b="0" i="0" u="none" strike="noStrike">
                          <a:solidFill>
                            <a:srgbClr val="000000"/>
                          </a:solidFill>
                          <a:latin typeface="Calibri"/>
                        </a:rPr>
                        <a:t>1</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1646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3292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573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429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501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b"/>
                      <a:r>
                        <a:rPr lang="en-US" sz="1400" b="0" i="0" u="none" strike="noStrike">
                          <a:solidFill>
                            <a:srgbClr val="000000"/>
                          </a:solidFill>
                          <a:latin typeface="Arial"/>
                        </a:rPr>
                        <a:t>7157.0870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243276">
                <a:tc>
                  <a:txBody>
                    <a:bodyPr/>
                    <a:lstStyle/>
                    <a:p>
                      <a:pPr algn="ctr" fontAlgn="ctr"/>
                      <a:r>
                        <a:rPr lang="en-US" sz="1200" b="0" i="0" u="none" strike="noStrike">
                          <a:solidFill>
                            <a:srgbClr val="000000"/>
                          </a:solidFill>
                          <a:latin typeface="Calibri"/>
                        </a:rPr>
                        <a:t>2</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1656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3312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576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432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504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b"/>
                      <a:r>
                        <a:rPr lang="en-US" sz="1400" b="0" i="0" u="none" strike="noStrike">
                          <a:solidFill>
                            <a:srgbClr val="000000"/>
                          </a:solidFill>
                          <a:latin typeface="Arial"/>
                        </a:rPr>
                        <a:t>7200.0295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43276">
                <a:tc>
                  <a:txBody>
                    <a:bodyPr/>
                    <a:lstStyle/>
                    <a:p>
                      <a:pPr algn="ctr" fontAlgn="ctr"/>
                      <a:r>
                        <a:rPr lang="en-US" sz="1200" b="0" i="0" u="none" strike="noStrike">
                          <a:solidFill>
                            <a:srgbClr val="000000"/>
                          </a:solidFill>
                          <a:latin typeface="Calibri"/>
                        </a:rPr>
                        <a:t>3</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1666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3332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579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435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507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724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b"/>
                      <a:r>
                        <a:rPr lang="en-US" sz="1400" b="0" i="0" u="none" strike="noStrike">
                          <a:solidFill>
                            <a:srgbClr val="000000"/>
                          </a:solidFill>
                          <a:latin typeface="Arial"/>
                        </a:rPr>
                        <a:t>7243.2297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243276">
                <a:tc>
                  <a:txBody>
                    <a:bodyPr/>
                    <a:lstStyle/>
                    <a:p>
                      <a:pPr algn="ctr" fontAlgn="ctr"/>
                      <a:r>
                        <a:rPr lang="en-US" sz="1200" b="0" i="0" u="none" strike="noStrike">
                          <a:solidFill>
                            <a:srgbClr val="000000"/>
                          </a:solidFill>
                          <a:latin typeface="Calibri"/>
                        </a:rPr>
                        <a:t>4</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1676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3352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583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437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510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729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b"/>
                      <a:r>
                        <a:rPr lang="en-US" sz="1400" b="0" i="0" u="none" strike="noStrike">
                          <a:solidFill>
                            <a:srgbClr val="000000"/>
                          </a:solidFill>
                          <a:latin typeface="Arial"/>
                        </a:rPr>
                        <a:t>7286.6891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43276">
                <a:tc>
                  <a:txBody>
                    <a:bodyPr/>
                    <a:lstStyle/>
                    <a:p>
                      <a:pPr algn="ctr" fontAlgn="ctr"/>
                      <a:r>
                        <a:rPr lang="en-US" sz="1200" b="0" i="0" u="none" strike="noStrike">
                          <a:solidFill>
                            <a:srgbClr val="000000"/>
                          </a:solidFill>
                          <a:latin typeface="Calibri"/>
                        </a:rPr>
                        <a:t>5</a:t>
                      </a:r>
                    </a:p>
                  </a:txBody>
                  <a:tcPr marL="0" marR="0" marT="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1686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3372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586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440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513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733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b"/>
                      <a:r>
                        <a:rPr lang="en-US" sz="1400" b="0" i="0" u="none" strike="noStrike" dirty="0">
                          <a:solidFill>
                            <a:srgbClr val="000000"/>
                          </a:solidFill>
                          <a:latin typeface="Arial"/>
                        </a:rPr>
                        <a:t>7330.4092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r>
            </a:tbl>
          </a:graphicData>
        </a:graphic>
      </p:graphicFrame>
      <p:graphicFrame>
        <p:nvGraphicFramePr>
          <p:cNvPr id="12" name="Table 11"/>
          <p:cNvGraphicFramePr>
            <a:graphicFrameLocks noGrp="1"/>
          </p:cNvGraphicFramePr>
          <p:nvPr/>
        </p:nvGraphicFramePr>
        <p:xfrm>
          <a:off x="2071688" y="3857625"/>
          <a:ext cx="6286500" cy="2286000"/>
        </p:xfrm>
        <a:graphic>
          <a:graphicData uri="http://schemas.openxmlformats.org/drawingml/2006/table">
            <a:tbl>
              <a:tblPr/>
              <a:tblGrid>
                <a:gridCol w="836283"/>
                <a:gridCol w="908377"/>
                <a:gridCol w="908377"/>
                <a:gridCol w="908377"/>
                <a:gridCol w="908377"/>
                <a:gridCol w="908377"/>
                <a:gridCol w="908377"/>
              </a:tblGrid>
              <a:tr h="494274">
                <a:tc gridSpan="6">
                  <a:txBody>
                    <a:bodyPr/>
                    <a:lstStyle/>
                    <a:p>
                      <a:pPr algn="l" fontAlgn="ctr"/>
                      <a:r>
                        <a:rPr lang="en-US" sz="1200" b="1" i="0" u="none" strike="noStrike">
                          <a:solidFill>
                            <a:srgbClr val="000000"/>
                          </a:solidFill>
                          <a:latin typeface="Calibri"/>
                        </a:rPr>
                        <a:t>                               Costos                                                                                           .</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a:solidFill>
                            <a:srgbClr val="000000"/>
                          </a:solidFill>
                          <a:latin typeface="Calibri"/>
                        </a:rPr>
                        <a:t>Costos Mensuales</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494274">
                <a:tc>
                  <a:txBody>
                    <a:bodyPr/>
                    <a:lstStyle/>
                    <a:p>
                      <a:pPr algn="ctr" fontAlgn="ctr"/>
                      <a:r>
                        <a:rPr lang="en-US" sz="1200" b="1" i="0" u="none" strike="noStrike">
                          <a:solidFill>
                            <a:srgbClr val="000000"/>
                          </a:solidFill>
                          <a:latin typeface="Calibri"/>
                        </a:rPr>
                        <a:t>Pequeña $0,66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Mediana $1,04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Grande $1,56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Individual $0,66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Frozen $1,56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1" i="0" u="none" strike="noStrike">
                          <a:solidFill>
                            <a:srgbClr val="000000"/>
                          </a:solidFill>
                          <a:latin typeface="Calibri"/>
                        </a:rPr>
                        <a:t>Crazy Mix $1,64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endParaRPr lang="en-US" sz="1200" b="1" i="0" u="none" strike="noStrike">
                        <a:solidFill>
                          <a:srgbClr val="000000"/>
                        </a:solidFill>
                        <a:latin typeface="Calibri"/>
                      </a:endParaRP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59494">
                <a:tc>
                  <a:txBody>
                    <a:bodyPr/>
                    <a:lstStyle/>
                    <a:p>
                      <a:pPr algn="ctr" fontAlgn="ctr"/>
                      <a:r>
                        <a:rPr lang="en-US" sz="1200" b="0" i="0" u="none" strike="noStrike">
                          <a:solidFill>
                            <a:srgbClr val="000000"/>
                          </a:solidFill>
                          <a:latin typeface="Calibri"/>
                        </a:rPr>
                        <a:t>1086.45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3423.95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893.20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283.42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781.55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1173.76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7642.34</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259494">
                <a:tc>
                  <a:txBody>
                    <a:bodyPr/>
                    <a:lstStyle/>
                    <a:p>
                      <a:pPr algn="ctr" fontAlgn="ctr"/>
                      <a:r>
                        <a:rPr lang="en-US" sz="1200" b="0" i="0" u="none" strike="noStrike">
                          <a:solidFill>
                            <a:srgbClr val="000000"/>
                          </a:solidFill>
                          <a:latin typeface="Calibri"/>
                        </a:rPr>
                        <a:t>1092.96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3444.49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898.56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285.12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786.24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1180.80</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7688.19</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59494">
                <a:tc>
                  <a:txBody>
                    <a:bodyPr/>
                    <a:lstStyle/>
                    <a:p>
                      <a:pPr algn="ctr" fontAlgn="ctr"/>
                      <a:r>
                        <a:rPr lang="en-US" sz="1200" b="0" i="0" u="none" strike="noStrike">
                          <a:solidFill>
                            <a:srgbClr val="000000"/>
                          </a:solidFill>
                          <a:latin typeface="Calibri"/>
                        </a:rPr>
                        <a:t>1099.52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3465.16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903.96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286.83</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790.96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1187.89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c>
                  <a:txBody>
                    <a:bodyPr/>
                    <a:lstStyle/>
                    <a:p>
                      <a:pPr algn="ctr" fontAlgn="ctr"/>
                      <a:r>
                        <a:rPr lang="en-US" sz="1200" b="0" i="0" u="none" strike="noStrike">
                          <a:solidFill>
                            <a:srgbClr val="000000"/>
                          </a:solidFill>
                          <a:latin typeface="Calibri"/>
                        </a:rPr>
                        <a:t>7734.32</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DE9D9"/>
                    </a:solidFill>
                  </a:tcPr>
                </a:tc>
              </a:tr>
              <a:tr h="259494">
                <a:tc>
                  <a:txBody>
                    <a:bodyPr/>
                    <a:lstStyle/>
                    <a:p>
                      <a:pPr algn="ctr" fontAlgn="ctr"/>
                      <a:r>
                        <a:rPr lang="en-US" sz="1200" b="0" i="0" u="none" strike="noStrike">
                          <a:solidFill>
                            <a:srgbClr val="000000"/>
                          </a:solidFill>
                          <a:latin typeface="Calibri"/>
                        </a:rPr>
                        <a:t>1106.12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3485.95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909.38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288.55</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795.71</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1195.02</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c>
                  <a:txBody>
                    <a:bodyPr/>
                    <a:lstStyle/>
                    <a:p>
                      <a:pPr algn="ctr" fontAlgn="ctr"/>
                      <a:r>
                        <a:rPr lang="en-US" sz="1200" b="0" i="0" u="none" strike="noStrike">
                          <a:solidFill>
                            <a:srgbClr val="000000"/>
                          </a:solidFill>
                          <a:latin typeface="Calibri"/>
                        </a:rPr>
                        <a:t>7780.73</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CD5B4"/>
                    </a:solidFill>
                  </a:tcPr>
                </a:tc>
              </a:tr>
              <a:tr h="259494">
                <a:tc>
                  <a:txBody>
                    <a:bodyPr/>
                    <a:lstStyle/>
                    <a:p>
                      <a:pPr algn="ctr" fontAlgn="ctr"/>
                      <a:r>
                        <a:rPr lang="en-US" sz="1200" b="0" i="0" u="none" strike="noStrike">
                          <a:solidFill>
                            <a:srgbClr val="000000"/>
                          </a:solidFill>
                          <a:latin typeface="Calibri"/>
                        </a:rPr>
                        <a:t>1112.76</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3506.87</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914.84</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290.28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800.48</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a:solidFill>
                            <a:srgbClr val="000000"/>
                          </a:solidFill>
                          <a:latin typeface="Calibri"/>
                        </a:rPr>
                        <a:t>1202.19</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DE9D9"/>
                    </a:solidFill>
                  </a:tcPr>
                </a:tc>
                <a:tc>
                  <a:txBody>
                    <a:bodyPr/>
                    <a:lstStyle/>
                    <a:p>
                      <a:pPr algn="ctr" fontAlgn="ctr"/>
                      <a:r>
                        <a:rPr lang="en-US" sz="1200" b="0" i="0" u="none" strike="noStrike" dirty="0">
                          <a:solidFill>
                            <a:srgbClr val="000000"/>
                          </a:solidFill>
                          <a:latin typeface="Calibri"/>
                        </a:rPr>
                        <a:t>7827.41</a:t>
                      </a:r>
                    </a:p>
                  </a:txBody>
                  <a:tcPr marL="0" marR="0" marT="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FDE9D9"/>
                    </a:solidFill>
                  </a:tcPr>
                </a:tc>
              </a:tr>
            </a:tbl>
          </a:graphicData>
        </a:graphic>
      </p:graphicFrame>
      <p:graphicFrame>
        <p:nvGraphicFramePr>
          <p:cNvPr id="14" name="6 Diagrama"/>
          <p:cNvGraphicFramePr/>
          <p:nvPr/>
        </p:nvGraphicFramePr>
        <p:xfrm>
          <a:off x="2214546" y="274638"/>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Wendy</a:t>
            </a:r>
          </a:p>
        </p:txBody>
      </p:sp>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8" name="Table 7"/>
          <p:cNvGraphicFramePr>
            <a:graphicFrameLocks noGrp="1"/>
          </p:cNvGraphicFramePr>
          <p:nvPr/>
        </p:nvGraphicFramePr>
        <p:xfrm>
          <a:off x="2428875" y="1225550"/>
          <a:ext cx="5072063" cy="2346325"/>
        </p:xfrm>
        <a:graphic>
          <a:graphicData uri="http://schemas.openxmlformats.org/drawingml/2006/table">
            <a:tbl>
              <a:tblPr/>
              <a:tblGrid>
                <a:gridCol w="3404559"/>
                <a:gridCol w="833770"/>
                <a:gridCol w="833770"/>
              </a:tblGrid>
              <a:tr h="203489">
                <a:tc>
                  <a:txBody>
                    <a:bodyPr/>
                    <a:lstStyle/>
                    <a:p>
                      <a:pPr algn="l" fontAlgn="b"/>
                      <a:r>
                        <a:rPr lang="en-US" sz="1400" b="1" i="0" u="sng" strike="noStrike" dirty="0" err="1">
                          <a:solidFill>
                            <a:srgbClr val="000000"/>
                          </a:solidFill>
                          <a:latin typeface="Calibri"/>
                        </a:rPr>
                        <a:t>Costos</a:t>
                      </a:r>
                      <a:r>
                        <a:rPr lang="en-US" sz="1400" b="1" i="0" u="sng" strike="noStrike" dirty="0">
                          <a:solidFill>
                            <a:srgbClr val="000000"/>
                          </a:solidFill>
                          <a:latin typeface="Calibri"/>
                        </a:rPr>
                        <a:t> </a:t>
                      </a:r>
                      <a:r>
                        <a:rPr lang="en-US" sz="1400" b="1" i="0" u="sng" strike="noStrike" dirty="0" err="1">
                          <a:solidFill>
                            <a:srgbClr val="000000"/>
                          </a:solidFill>
                          <a:latin typeface="Calibri"/>
                        </a:rPr>
                        <a:t>Fijos</a:t>
                      </a:r>
                      <a:r>
                        <a:rPr lang="en-US" sz="1400" b="1" i="0" u="sng" strike="noStrike" dirty="0">
                          <a:solidFill>
                            <a:srgbClr val="000000"/>
                          </a:solidFill>
                          <a:latin typeface="Calibri"/>
                        </a:rPr>
                        <a:t> </a:t>
                      </a:r>
                      <a:r>
                        <a:rPr lang="en-US" sz="1400" b="1" i="0" u="sng" strike="noStrike" dirty="0" err="1">
                          <a:solidFill>
                            <a:srgbClr val="000000"/>
                          </a:solidFill>
                          <a:latin typeface="Calibri"/>
                        </a:rPr>
                        <a:t>Administrativos</a:t>
                      </a:r>
                      <a:endParaRPr lang="en-US" sz="1400" b="1" i="0" u="sng"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3489">
                <a:tc>
                  <a:txBody>
                    <a:bodyPr/>
                    <a:lstStyle/>
                    <a:p>
                      <a:pPr algn="l" fontAlgn="b"/>
                      <a:r>
                        <a:rPr lang="en-US" sz="1400" b="1" i="0" u="sng"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a:solidFill>
                            <a:srgbClr val="000000"/>
                          </a:solidFill>
                          <a:latin typeface="Calibri"/>
                        </a:rPr>
                        <a:t>Local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1" i="0" u="none" strike="noStrike">
                          <a:solidFill>
                            <a:srgbClr val="000000"/>
                          </a:solidFill>
                          <a:latin typeface="Calibri"/>
                        </a:rPr>
                        <a:t>Local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3489">
                <a:tc>
                  <a:txBody>
                    <a:bodyPr/>
                    <a:lstStyle/>
                    <a:p>
                      <a:pPr algn="l" fontAlgn="b"/>
                      <a:r>
                        <a:rPr lang="en-US" sz="1400" b="1" i="0" u="none" strike="noStrike">
                          <a:solidFill>
                            <a:srgbClr val="000000"/>
                          </a:solidFill>
                          <a:latin typeface="Calibri"/>
                        </a:rPr>
                        <a:t>Empleados Administrativos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l" fontAlgn="b"/>
                      <a:r>
                        <a:rPr lang="en-US" sz="1400" b="0" i="0" u="none" strike="noStrike">
                          <a:solidFill>
                            <a:srgbClr val="000000"/>
                          </a:solidFill>
                          <a:latin typeface="Calibri"/>
                        </a:rPr>
                        <a:t> </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3489">
                <a:tc>
                  <a:txBody>
                    <a:bodyPr/>
                    <a:lstStyle/>
                    <a:p>
                      <a:pPr algn="l" fontAlgn="b"/>
                      <a:r>
                        <a:rPr lang="en-US" sz="1400" b="0" i="0" u="none" strike="noStrike">
                          <a:solidFill>
                            <a:srgbClr val="000000"/>
                          </a:solidFill>
                          <a:latin typeface="Calibri"/>
                        </a:rPr>
                        <a:t>Gerente General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1000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3489">
                <a:tc>
                  <a:txBody>
                    <a:bodyPr/>
                    <a:lstStyle/>
                    <a:p>
                      <a:pPr algn="l" fontAlgn="b"/>
                      <a:r>
                        <a:rPr lang="en-US" sz="1400" b="0" i="0" u="none" strike="noStrike">
                          <a:solidFill>
                            <a:srgbClr val="000000"/>
                          </a:solidFill>
                          <a:latin typeface="Calibri"/>
                        </a:rPr>
                        <a:t>Asistente de Gerencia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400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3489">
                <a:tc>
                  <a:txBody>
                    <a:bodyPr/>
                    <a:lstStyle/>
                    <a:p>
                      <a:pPr algn="l" fontAlgn="b"/>
                      <a:r>
                        <a:rPr lang="en-US" sz="1400" b="0" i="0" u="none" strike="noStrike">
                          <a:solidFill>
                            <a:srgbClr val="000000"/>
                          </a:solidFill>
                          <a:latin typeface="Calibri"/>
                        </a:rPr>
                        <a:t>Contador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3489">
                <a:tc>
                  <a:txBody>
                    <a:bodyPr/>
                    <a:lstStyle/>
                    <a:p>
                      <a:pPr algn="l" fontAlgn="b"/>
                      <a:r>
                        <a:rPr lang="en-US" sz="1400" b="0" i="0" u="none" strike="noStrike">
                          <a:solidFill>
                            <a:srgbClr val="000000"/>
                          </a:solidFill>
                          <a:latin typeface="Calibri"/>
                        </a:rPr>
                        <a:t>Empleados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480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3489">
                <a:tc>
                  <a:txBody>
                    <a:bodyPr/>
                    <a:lstStyle/>
                    <a:p>
                      <a:pPr algn="l" fontAlgn="b"/>
                      <a:r>
                        <a:rPr lang="en-US" sz="1400" b="0" i="0" u="none" strike="noStrike">
                          <a:solidFill>
                            <a:srgbClr val="000000"/>
                          </a:solidFill>
                          <a:latin typeface="Calibri"/>
                        </a:rPr>
                        <a:t>Alquiler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300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3489">
                <a:tc>
                  <a:txBody>
                    <a:bodyPr/>
                    <a:lstStyle/>
                    <a:p>
                      <a:pPr algn="l" fontAlgn="b"/>
                      <a:r>
                        <a:rPr lang="en-US" sz="1400" b="0" i="0" u="none" strike="noStrike">
                          <a:solidFill>
                            <a:srgbClr val="000000"/>
                          </a:solidFill>
                          <a:latin typeface="Calibri"/>
                        </a:rPr>
                        <a:t>servicios basicos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03489">
                <a:tc>
                  <a:txBody>
                    <a:bodyPr/>
                    <a:lstStyle/>
                    <a:p>
                      <a:pPr algn="l" fontAlgn="b"/>
                      <a:r>
                        <a:rPr lang="en-US" sz="1400" b="0" i="0" u="none" strike="noStrike">
                          <a:solidFill>
                            <a:srgbClr val="000000"/>
                          </a:solidFill>
                          <a:latin typeface="Calibri"/>
                        </a:rPr>
                        <a:t>suministros de oficina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fontAlgn="b"/>
                      <a:r>
                        <a:rPr lang="en-US" sz="14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r>
              <a:tr h="203489">
                <a:tc>
                  <a:txBody>
                    <a:bodyPr/>
                    <a:lstStyle/>
                    <a:p>
                      <a:pPr algn="l" fontAlgn="b"/>
                      <a:r>
                        <a:rPr lang="en-US" sz="1400" b="0" i="0" u="none" strike="noStrike" dirty="0">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a:solidFill>
                            <a:srgbClr val="000000"/>
                          </a:solidFill>
                          <a:latin typeface="Calibri"/>
                        </a:rPr>
                        <a:t>3520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ctr" fontAlgn="b"/>
                      <a:r>
                        <a:rPr lang="en-US" sz="14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bl>
          </a:graphicData>
        </a:graphic>
      </p:graphicFrame>
      <p:graphicFrame>
        <p:nvGraphicFramePr>
          <p:cNvPr id="9" name="Table 8"/>
          <p:cNvGraphicFramePr>
            <a:graphicFrameLocks noGrp="1"/>
          </p:cNvGraphicFramePr>
          <p:nvPr/>
        </p:nvGraphicFramePr>
        <p:xfrm>
          <a:off x="2428875" y="3786188"/>
          <a:ext cx="5072063" cy="1571625"/>
        </p:xfrm>
        <a:graphic>
          <a:graphicData uri="http://schemas.openxmlformats.org/drawingml/2006/table">
            <a:tbl>
              <a:tblPr/>
              <a:tblGrid>
                <a:gridCol w="3404559"/>
                <a:gridCol w="833770"/>
                <a:gridCol w="833770"/>
              </a:tblGrid>
              <a:tr h="224519">
                <a:tc>
                  <a:txBody>
                    <a:bodyPr/>
                    <a:lstStyle/>
                    <a:p>
                      <a:pPr algn="l" fontAlgn="b"/>
                      <a:r>
                        <a:rPr lang="en-US" sz="1200" b="1" i="0" u="sng" strike="noStrike">
                          <a:solidFill>
                            <a:srgbClr val="000000"/>
                          </a:solidFill>
                          <a:latin typeface="Calibri"/>
                        </a:rPr>
                        <a:t>Costos Fijos Servicios basicos, suministros, alquiler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l" fontAlgn="b"/>
                      <a:r>
                        <a:rPr lang="en-US" sz="12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24519">
                <a:tc>
                  <a:txBody>
                    <a:bodyPr/>
                    <a:lstStyle/>
                    <a:p>
                      <a:pPr algn="l" fontAlgn="b"/>
                      <a:r>
                        <a:rPr lang="en-US" sz="1200" b="1" i="0" u="sng"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200" b="1" i="0" u="none" strike="noStrike">
                          <a:solidFill>
                            <a:srgbClr val="000000"/>
                          </a:solidFill>
                          <a:latin typeface="Calibri"/>
                        </a:rPr>
                        <a:t>Local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ctr" fontAlgn="b"/>
                      <a:r>
                        <a:rPr lang="en-US" sz="1200" b="1" i="0" u="none" strike="noStrike">
                          <a:solidFill>
                            <a:srgbClr val="000000"/>
                          </a:solidFill>
                          <a:latin typeface="Calibri"/>
                        </a:rPr>
                        <a:t>Local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4519">
                <a:tc>
                  <a:txBody>
                    <a:bodyPr/>
                    <a:lstStyle/>
                    <a:p>
                      <a:pPr algn="l" fontAlgn="b"/>
                      <a:r>
                        <a:rPr lang="es-ES" sz="1200" b="0" i="0" u="none" strike="noStrike">
                          <a:solidFill>
                            <a:srgbClr val="000000"/>
                          </a:solidFill>
                          <a:latin typeface="Calibri"/>
                        </a:rPr>
                        <a:t>Alquiler local San Marino y Malecon 2000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a:solidFill>
                            <a:srgbClr val="000000"/>
                          </a:solidFill>
                          <a:latin typeface="Calibri"/>
                        </a:rPr>
                        <a:t>1200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a:solidFill>
                            <a:srgbClr val="000000"/>
                          </a:solidFill>
                          <a:latin typeface="Calibri"/>
                        </a:rPr>
                        <a:t>4000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24519">
                <a:tc>
                  <a:txBody>
                    <a:bodyPr/>
                    <a:lstStyle/>
                    <a:p>
                      <a:pPr algn="l" fontAlgn="b"/>
                      <a:r>
                        <a:rPr lang="en-US" sz="1200" b="0" i="0" u="none" strike="noStrike">
                          <a:solidFill>
                            <a:srgbClr val="000000"/>
                          </a:solidFill>
                          <a:latin typeface="Calibri"/>
                        </a:rPr>
                        <a:t>Agua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12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1200" b="0" i="0" u="none" strike="noStrike">
                          <a:solidFill>
                            <a:srgbClr val="000000"/>
                          </a:solidFill>
                          <a:latin typeface="Calibri"/>
                        </a:rPr>
                        <a:t>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4519">
                <a:tc>
                  <a:txBody>
                    <a:bodyPr/>
                    <a:lstStyle/>
                    <a:p>
                      <a:pPr algn="l" fontAlgn="b"/>
                      <a:r>
                        <a:rPr lang="en-US" sz="1200" b="0" i="0" u="none" strike="noStrike">
                          <a:solidFill>
                            <a:srgbClr val="000000"/>
                          </a:solidFill>
                          <a:latin typeface="Calibri"/>
                        </a:rPr>
                        <a:t>Luz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a:solidFill>
                            <a:srgbClr val="000000"/>
                          </a:solidFill>
                          <a:latin typeface="Calibri"/>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a:solidFill>
                            <a:srgbClr val="000000"/>
                          </a:solidFill>
                          <a:latin typeface="Calibri"/>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r h="224519">
                <a:tc>
                  <a:txBody>
                    <a:bodyPr/>
                    <a:lstStyle/>
                    <a:p>
                      <a:pPr algn="l" fontAlgn="b"/>
                      <a:r>
                        <a:rPr lang="en-US" sz="1200" b="0" i="0" u="none" strike="noStrike">
                          <a:solidFill>
                            <a:srgbClr val="000000"/>
                          </a:solidFill>
                          <a:latin typeface="Calibri"/>
                        </a:rPr>
                        <a:t>Gasolina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1200" b="0" i="0" u="none" strike="noStrike">
                          <a:solidFill>
                            <a:srgbClr val="000000"/>
                          </a:solidFill>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r" fontAlgn="b"/>
                      <a:r>
                        <a:rPr lang="en-US" sz="1200" b="0" i="0" u="none" strike="noStrike">
                          <a:solidFill>
                            <a:srgbClr val="000000"/>
                          </a:solidFill>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224519">
                <a:tc>
                  <a:txBody>
                    <a:bodyPr/>
                    <a:lstStyle/>
                    <a:p>
                      <a:pPr algn="l" fontAlgn="b"/>
                      <a:r>
                        <a:rPr lang="en-US" sz="1200" b="0" i="0" u="none" strike="noStrike">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a:solidFill>
                            <a:srgbClr val="000000"/>
                          </a:solidFill>
                          <a:latin typeface="Calibri"/>
                        </a:rPr>
                        <a:t>1460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c>
                  <a:txBody>
                    <a:bodyPr/>
                    <a:lstStyle/>
                    <a:p>
                      <a:pPr algn="r" fontAlgn="b"/>
                      <a:r>
                        <a:rPr lang="en-US" sz="1200" b="0" i="0" u="none" strike="noStrike" dirty="0">
                          <a:solidFill>
                            <a:srgbClr val="000000"/>
                          </a:solidFill>
                          <a:latin typeface="Calibri"/>
                        </a:rPr>
                        <a:t>4260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5E0EC"/>
                    </a:solidFill>
                  </a:tcPr>
                </a:tc>
              </a:tr>
            </a:tbl>
          </a:graphicData>
        </a:graphic>
      </p:graphicFrame>
      <p:graphicFrame>
        <p:nvGraphicFramePr>
          <p:cNvPr id="10" name="Table 9"/>
          <p:cNvGraphicFramePr>
            <a:graphicFrameLocks noGrp="1"/>
          </p:cNvGraphicFramePr>
          <p:nvPr/>
        </p:nvGraphicFramePr>
        <p:xfrm>
          <a:off x="2428875" y="5500688"/>
          <a:ext cx="4071938" cy="642937"/>
        </p:xfrm>
        <a:graphic>
          <a:graphicData uri="http://schemas.openxmlformats.org/drawingml/2006/table">
            <a:tbl>
              <a:tblPr/>
              <a:tblGrid>
                <a:gridCol w="3270924"/>
                <a:gridCol w="801042"/>
              </a:tblGrid>
              <a:tr h="321471">
                <a:tc>
                  <a:txBody>
                    <a:bodyPr/>
                    <a:lstStyle/>
                    <a:p>
                      <a:pPr algn="l" fontAlgn="b"/>
                      <a:r>
                        <a:rPr lang="en-US" sz="1200" b="0" i="0" u="none" strike="noStrike">
                          <a:solidFill>
                            <a:srgbClr val="000000"/>
                          </a:solidFill>
                          <a:latin typeface="Calibri"/>
                        </a:rPr>
                        <a:t>TOTAL COSTOS FIJOS MENSUAL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n-US" sz="1200" b="0" i="0" u="none" strike="noStrike">
                          <a:solidFill>
                            <a:srgbClr val="000000"/>
                          </a:solidFill>
                          <a:latin typeface="Calibri"/>
                        </a:rPr>
                        <a:t>9240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321471">
                <a:tc>
                  <a:txBody>
                    <a:bodyPr/>
                    <a:lstStyle/>
                    <a:p>
                      <a:pPr algn="l" fontAlgn="b"/>
                      <a:r>
                        <a:rPr lang="en-US" sz="1200" b="1" i="0" u="none" strike="noStrike">
                          <a:solidFill>
                            <a:srgbClr val="FFFFFF"/>
                          </a:solidFill>
                          <a:latin typeface="Calibri"/>
                        </a:rPr>
                        <a:t>TOTAL COSTOS FIJOS ANNUAL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r" fontAlgn="b"/>
                      <a:r>
                        <a:rPr lang="en-US" sz="1200" b="1" i="0" u="none" strike="noStrike" dirty="0">
                          <a:solidFill>
                            <a:srgbClr val="FFFFFF"/>
                          </a:solidFill>
                          <a:latin typeface="Calibri"/>
                        </a:rPr>
                        <a:t>110880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bl>
          </a:graphicData>
        </a:graphic>
      </p:graphicFrame>
      <p:graphicFrame>
        <p:nvGraphicFramePr>
          <p:cNvPr id="12" name="6 Diagrama"/>
          <p:cNvGraphicFramePr/>
          <p:nvPr/>
        </p:nvGraphicFramePr>
        <p:xfrm>
          <a:off x="2143108" y="214290"/>
          <a:ext cx="6286544" cy="1011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71938" y="6492875"/>
            <a:ext cx="2895600" cy="365125"/>
          </a:xfrm>
        </p:spPr>
        <p:txBody>
          <a:bodyPr/>
          <a:lstStyle/>
          <a:p>
            <a:pPr>
              <a:defRPr/>
            </a:pPr>
            <a:r>
              <a:rPr lang="es-ES" dirty="0"/>
              <a:t>Wendy</a:t>
            </a:r>
          </a:p>
        </p:txBody>
      </p:sp>
      <p:sp>
        <p:nvSpPr>
          <p:cNvPr id="7" name="6 Rectángulo"/>
          <p:cNvSpPr/>
          <p:nvPr/>
        </p:nvSpPr>
        <p:spPr>
          <a:xfrm>
            <a:off x="3121116" y="0"/>
            <a:ext cx="3172663"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rPr>
              <a:t>REPORTE</a:t>
            </a:r>
            <a:endParaRPr lang="es-ES" sz="2800" b="1" cap="all" dirty="0">
              <a:ln w="0"/>
              <a:gradFill flip="none" rotWithShape="1">
                <a:gsLst>
                  <a:gs pos="0">
                    <a:srgbClr val="996633">
                      <a:shade val="30000"/>
                      <a:satMod val="115000"/>
                    </a:srgbClr>
                  </a:gs>
                  <a:gs pos="50000">
                    <a:srgbClr val="996633">
                      <a:shade val="67500"/>
                      <a:satMod val="115000"/>
                    </a:srgbClr>
                  </a:gs>
                  <a:gs pos="100000">
                    <a:srgbClr val="996633">
                      <a:shade val="100000"/>
                      <a:satMod val="115000"/>
                    </a:srgbClr>
                  </a:gs>
                </a:gsLst>
                <a:path path="circle">
                  <a:fillToRect l="50000" t="50000" r="50000" b="50000"/>
                </a:path>
                <a:tileRect/>
              </a:gradFill>
              <a:effectLst>
                <a:reflection blurRad="12700" stA="50000" endPos="50000" dist="5000" dir="5400000" sy="-100000" rotWithShape="0"/>
              </a:effectLst>
              <a:latin typeface="Algerian" pitchFamily="82" charset="0"/>
            </a:endParaRPr>
          </a:p>
        </p:txBody>
      </p:sp>
      <p:pic>
        <p:nvPicPr>
          <p:cNvPr id="69636" name="0 Imagen" descr="DSC00161.JPG"/>
          <p:cNvPicPr>
            <a:picLocks noChangeAspect="1" noChangeArrowheads="1"/>
          </p:cNvPicPr>
          <p:nvPr/>
        </p:nvPicPr>
        <p:blipFill>
          <a:blip r:embed="rId2" cstate="print"/>
          <a:srcRect/>
          <a:stretch>
            <a:fillRect/>
          </a:stretch>
        </p:blipFill>
        <p:spPr bwMode="auto">
          <a:xfrm>
            <a:off x="2500313" y="4143375"/>
            <a:ext cx="841375" cy="1119188"/>
          </a:xfrm>
          <a:prstGeom prst="rect">
            <a:avLst/>
          </a:prstGeom>
          <a:noFill/>
          <a:ln w="9525">
            <a:noFill/>
            <a:miter lim="800000"/>
            <a:headEnd/>
            <a:tailEnd/>
          </a:ln>
        </p:spPr>
      </p:pic>
      <p:pic>
        <p:nvPicPr>
          <p:cNvPr id="69637" name="3 Imagen" descr="DSC00171.JPG"/>
          <p:cNvPicPr>
            <a:picLocks noChangeAspect="1" noChangeArrowheads="1"/>
          </p:cNvPicPr>
          <p:nvPr/>
        </p:nvPicPr>
        <p:blipFill>
          <a:blip r:embed="rId3" cstate="print"/>
          <a:srcRect/>
          <a:stretch>
            <a:fillRect/>
          </a:stretch>
        </p:blipFill>
        <p:spPr bwMode="auto">
          <a:xfrm>
            <a:off x="2286000" y="2143125"/>
            <a:ext cx="881063" cy="1158875"/>
          </a:xfrm>
          <a:prstGeom prst="rect">
            <a:avLst/>
          </a:prstGeom>
          <a:noFill/>
          <a:ln w="9525">
            <a:noFill/>
            <a:miter lim="800000"/>
            <a:headEnd/>
            <a:tailEnd/>
          </a:ln>
        </p:spPr>
      </p:pic>
      <p:pic>
        <p:nvPicPr>
          <p:cNvPr id="69638" name="4 Imagen" descr="DSC00168.JPG"/>
          <p:cNvPicPr>
            <a:picLocks noChangeAspect="1" noChangeArrowheads="1"/>
          </p:cNvPicPr>
          <p:nvPr/>
        </p:nvPicPr>
        <p:blipFill>
          <a:blip r:embed="rId4" cstate="print"/>
          <a:srcRect/>
          <a:stretch>
            <a:fillRect/>
          </a:stretch>
        </p:blipFill>
        <p:spPr bwMode="auto">
          <a:xfrm>
            <a:off x="7858125" y="4214813"/>
            <a:ext cx="785813" cy="1050925"/>
          </a:xfrm>
          <a:prstGeom prst="rect">
            <a:avLst/>
          </a:prstGeom>
          <a:noFill/>
          <a:ln w="9525">
            <a:noFill/>
            <a:miter lim="800000"/>
            <a:headEnd/>
            <a:tailEnd/>
          </a:ln>
        </p:spPr>
      </p:pic>
      <p:pic>
        <p:nvPicPr>
          <p:cNvPr id="69639" name="5 Imagen" descr="DSC00150.JPG"/>
          <p:cNvPicPr>
            <a:picLocks noChangeAspect="1" noChangeArrowheads="1"/>
          </p:cNvPicPr>
          <p:nvPr/>
        </p:nvPicPr>
        <p:blipFill>
          <a:blip r:embed="rId5" cstate="print"/>
          <a:srcRect l="11143" t="22540" r="9128" b="17418"/>
          <a:stretch>
            <a:fillRect/>
          </a:stretch>
        </p:blipFill>
        <p:spPr bwMode="auto">
          <a:xfrm>
            <a:off x="4714875" y="1143000"/>
            <a:ext cx="1658938" cy="927100"/>
          </a:xfrm>
          <a:prstGeom prst="rect">
            <a:avLst/>
          </a:prstGeom>
          <a:noFill/>
          <a:ln w="9525">
            <a:noFill/>
            <a:miter lim="800000"/>
            <a:headEnd/>
            <a:tailEnd/>
          </a:ln>
        </p:spPr>
      </p:pic>
      <p:pic>
        <p:nvPicPr>
          <p:cNvPr id="69640" name="7 Imagen" descr="DSC00172.JPG"/>
          <p:cNvPicPr>
            <a:picLocks noChangeAspect="1" noChangeArrowheads="1"/>
          </p:cNvPicPr>
          <p:nvPr/>
        </p:nvPicPr>
        <p:blipFill>
          <a:blip r:embed="rId6" cstate="print"/>
          <a:srcRect l="5952" t="29918" r="2837" b="29507"/>
          <a:stretch>
            <a:fillRect/>
          </a:stretch>
        </p:blipFill>
        <p:spPr bwMode="auto">
          <a:xfrm>
            <a:off x="4572000" y="5429250"/>
            <a:ext cx="2178050" cy="950913"/>
          </a:xfrm>
          <a:prstGeom prst="rect">
            <a:avLst/>
          </a:prstGeom>
          <a:noFill/>
          <a:ln w="9525">
            <a:noFill/>
            <a:miter lim="800000"/>
            <a:headEnd/>
            <a:tailEnd/>
          </a:ln>
        </p:spPr>
      </p:pic>
      <p:pic>
        <p:nvPicPr>
          <p:cNvPr id="69641" name="6 Imagen" descr="DSC00178.JPG"/>
          <p:cNvPicPr>
            <a:picLocks noChangeAspect="1" noChangeArrowheads="1"/>
          </p:cNvPicPr>
          <p:nvPr/>
        </p:nvPicPr>
        <p:blipFill>
          <a:blip r:embed="rId7" cstate="print"/>
          <a:srcRect l="12407" r="7491" b="9117"/>
          <a:stretch>
            <a:fillRect/>
          </a:stretch>
        </p:blipFill>
        <p:spPr bwMode="auto">
          <a:xfrm>
            <a:off x="7929563" y="2143125"/>
            <a:ext cx="785812" cy="1187450"/>
          </a:xfrm>
          <a:prstGeom prst="rect">
            <a:avLst/>
          </a:prstGeom>
          <a:noFill/>
          <a:ln w="9525">
            <a:noFill/>
            <a:miter lim="800000"/>
            <a:headEnd/>
            <a:tailEnd/>
          </a:ln>
        </p:spPr>
      </p:pic>
      <p:sp>
        <p:nvSpPr>
          <p:cNvPr id="13" name="12 Flecha doblada"/>
          <p:cNvSpPr/>
          <p:nvPr/>
        </p:nvSpPr>
        <p:spPr>
          <a:xfrm>
            <a:off x="3571875" y="17145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4" name="13 Flecha doblada"/>
          <p:cNvSpPr/>
          <p:nvPr/>
        </p:nvSpPr>
        <p:spPr>
          <a:xfrm>
            <a:off x="6786563" y="1643063"/>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5" name="14 Flecha doblada"/>
          <p:cNvSpPr/>
          <p:nvPr/>
        </p:nvSpPr>
        <p:spPr>
          <a:xfrm rot="10800000">
            <a:off x="7500938" y="5786438"/>
            <a:ext cx="785812"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6" name="15 Flecha doblada"/>
          <p:cNvSpPr/>
          <p:nvPr/>
        </p:nvSpPr>
        <p:spPr>
          <a:xfrm rot="10800000">
            <a:off x="3286125" y="5715000"/>
            <a:ext cx="785813" cy="142875"/>
          </a:xfrm>
          <a:prstGeom prst="ben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7" name="16 Flecha abajo"/>
          <p:cNvSpPr/>
          <p:nvPr/>
        </p:nvSpPr>
        <p:spPr>
          <a:xfrm rot="10800000">
            <a:off x="2714625" y="3429000"/>
            <a:ext cx="71438" cy="5715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sp>
        <p:nvSpPr>
          <p:cNvPr id="18" name="17 Flecha abajo"/>
          <p:cNvSpPr/>
          <p:nvPr/>
        </p:nvSpPr>
        <p:spPr>
          <a:xfrm>
            <a:off x="8286750" y="3429000"/>
            <a:ext cx="71438" cy="714375"/>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s-ES">
              <a:solidFill>
                <a:schemeClr val="accent2">
                  <a:lumMod val="50000"/>
                </a:schemeClr>
              </a:solidFill>
            </a:endParaRPr>
          </a:p>
        </p:txBody>
      </p:sp>
      <p:graphicFrame>
        <p:nvGraphicFramePr>
          <p:cNvPr id="19" name="18 Tabla"/>
          <p:cNvGraphicFramePr>
            <a:graphicFrameLocks noGrp="1"/>
          </p:cNvGraphicFramePr>
          <p:nvPr/>
        </p:nvGraphicFramePr>
        <p:xfrm>
          <a:off x="3786188" y="2143125"/>
          <a:ext cx="3643312" cy="3195638"/>
        </p:xfrm>
        <a:graphic>
          <a:graphicData uri="http://schemas.openxmlformats.org/drawingml/2006/table">
            <a:tbl>
              <a:tblPr>
                <a:tableStyleId>{5DA37D80-6434-44D0-A028-1B22A696006F}</a:tableStyleId>
              </a:tblPr>
              <a:tblGrid>
                <a:gridCol w="993903"/>
                <a:gridCol w="770202"/>
                <a:gridCol w="678390"/>
                <a:gridCol w="469991"/>
                <a:gridCol w="730854"/>
              </a:tblGrid>
              <a:tr h="751916">
                <a:tc>
                  <a:txBody>
                    <a:bodyPr/>
                    <a:lstStyle/>
                    <a:p>
                      <a:pPr indent="144145">
                        <a:spcAft>
                          <a:spcPts val="0"/>
                        </a:spcAft>
                      </a:pPr>
                      <a:r>
                        <a:rPr lang="es-EC" sz="1200" dirty="0"/>
                        <a:t> </a:t>
                      </a:r>
                      <a:endParaRPr lang="es-ES" sz="1000" dirty="0">
                        <a:latin typeface="Times New Roman"/>
                        <a:ea typeface="Times New Roman"/>
                        <a:cs typeface="Times New Roman"/>
                      </a:endParaRPr>
                    </a:p>
                  </a:txBody>
                  <a:tcPr marL="44450" marR="44450" marT="0" marB="0" anchor="b"/>
                </a:tc>
                <a:tc>
                  <a:txBody>
                    <a:bodyPr/>
                    <a:lstStyle/>
                    <a:p>
                      <a:pPr indent="144145">
                        <a:spcAft>
                          <a:spcPts val="0"/>
                        </a:spcAft>
                      </a:pPr>
                      <a:r>
                        <a:rPr lang="es-EC" sz="1200"/>
                        <a:t>Costo Total</a:t>
                      </a:r>
                      <a:endParaRPr lang="es-ES" sz="1000">
                        <a:latin typeface="Times New Roman"/>
                        <a:ea typeface="Times New Roman"/>
                        <a:cs typeface="Times New Roman"/>
                      </a:endParaRPr>
                    </a:p>
                  </a:txBody>
                  <a:tcPr marL="44450" marR="44450" marT="0" marB="0" anchor="b"/>
                </a:tc>
                <a:tc>
                  <a:txBody>
                    <a:bodyPr/>
                    <a:lstStyle/>
                    <a:p>
                      <a:pPr indent="144145">
                        <a:spcAft>
                          <a:spcPts val="0"/>
                        </a:spcAft>
                      </a:pPr>
                      <a:r>
                        <a:rPr lang="es-EC" sz="1200" dirty="0"/>
                        <a:t>Precio de venta</a:t>
                      </a:r>
                      <a:endParaRPr lang="es-ES" sz="1000" dirty="0">
                        <a:latin typeface="Times New Roman"/>
                        <a:ea typeface="Times New Roman"/>
                        <a:cs typeface="Times New Roman"/>
                      </a:endParaRPr>
                    </a:p>
                  </a:txBody>
                  <a:tcPr marL="44450" marR="44450" marT="0" marB="0" anchor="b"/>
                </a:tc>
                <a:tc>
                  <a:txBody>
                    <a:bodyPr/>
                    <a:lstStyle/>
                    <a:p>
                      <a:pPr indent="144145">
                        <a:spcAft>
                          <a:spcPts val="0"/>
                        </a:spcAft>
                      </a:pPr>
                      <a:r>
                        <a:rPr lang="es-EC" sz="1200"/>
                        <a:t>Utilidad</a:t>
                      </a:r>
                      <a:endParaRPr lang="es-ES" sz="1000">
                        <a:latin typeface="Times New Roman"/>
                        <a:ea typeface="Times New Roman"/>
                        <a:cs typeface="Times New Roman"/>
                      </a:endParaRPr>
                    </a:p>
                  </a:txBody>
                  <a:tcPr marL="44450" marR="44450" marT="0" marB="0" anchor="b"/>
                </a:tc>
                <a:tc>
                  <a:txBody>
                    <a:bodyPr/>
                    <a:lstStyle/>
                    <a:p>
                      <a:pPr indent="144145">
                        <a:spcAft>
                          <a:spcPts val="0"/>
                        </a:spcAft>
                      </a:pPr>
                      <a:r>
                        <a:rPr lang="es-EC" sz="1200"/>
                        <a:t>Politica ganancia</a:t>
                      </a:r>
                      <a:endParaRPr lang="es-ES" sz="1000">
                        <a:latin typeface="Times New Roman"/>
                        <a:ea typeface="Times New Roman"/>
                        <a:cs typeface="Times New Roman"/>
                      </a:endParaRPr>
                    </a:p>
                  </a:txBody>
                  <a:tcPr marL="44450" marR="44450" marT="0" marB="0" anchor="b"/>
                </a:tc>
              </a:tr>
              <a:tr h="375958">
                <a:tc>
                  <a:txBody>
                    <a:bodyPr/>
                    <a:lstStyle/>
                    <a:p>
                      <a:pPr indent="144145">
                        <a:spcAft>
                          <a:spcPts val="0"/>
                        </a:spcAft>
                      </a:pPr>
                      <a:r>
                        <a:rPr lang="es-EC" sz="1200"/>
                        <a:t>Copa pequeña</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0,66</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2,00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1,34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204%</a:t>
                      </a:r>
                      <a:endParaRPr lang="es-ES" sz="1000">
                        <a:latin typeface="Times New Roman"/>
                        <a:ea typeface="Times New Roman"/>
                        <a:cs typeface="Times New Roman"/>
                      </a:endParaRPr>
                    </a:p>
                  </a:txBody>
                  <a:tcPr marL="44450" marR="44450" marT="0" marB="0" anchor="b"/>
                </a:tc>
              </a:tr>
              <a:tr h="375958">
                <a:tc>
                  <a:txBody>
                    <a:bodyPr/>
                    <a:lstStyle/>
                    <a:p>
                      <a:pPr indent="144145">
                        <a:spcAft>
                          <a:spcPts val="0"/>
                        </a:spcAft>
                      </a:pPr>
                      <a:r>
                        <a:rPr lang="es-EC" sz="1200"/>
                        <a:t>Copa mediana</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1,04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2,50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1,46</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140%</a:t>
                      </a:r>
                      <a:endParaRPr lang="es-ES" sz="1000">
                        <a:latin typeface="Times New Roman"/>
                        <a:ea typeface="Times New Roman"/>
                        <a:cs typeface="Times New Roman"/>
                      </a:endParaRPr>
                    </a:p>
                  </a:txBody>
                  <a:tcPr marL="44450" marR="44450" marT="0" marB="0" anchor="b"/>
                </a:tc>
              </a:tr>
              <a:tr h="375958">
                <a:tc>
                  <a:txBody>
                    <a:bodyPr/>
                    <a:lstStyle/>
                    <a:p>
                      <a:pPr indent="144145">
                        <a:spcAft>
                          <a:spcPts val="0"/>
                        </a:spcAft>
                      </a:pPr>
                      <a:r>
                        <a:rPr lang="es-EC" sz="1200"/>
                        <a:t>Copa grande</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1,56</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3,00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1,44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92%</a:t>
                      </a:r>
                      <a:endParaRPr lang="es-ES" sz="1000">
                        <a:latin typeface="Times New Roman"/>
                        <a:ea typeface="Times New Roman"/>
                        <a:cs typeface="Times New Roman"/>
                      </a:endParaRPr>
                    </a:p>
                  </a:txBody>
                  <a:tcPr marL="44450" marR="44450" marT="0" marB="0" anchor="b"/>
                </a:tc>
              </a:tr>
              <a:tr h="375958">
                <a:tc>
                  <a:txBody>
                    <a:bodyPr/>
                    <a:lstStyle/>
                    <a:p>
                      <a:pPr indent="144145">
                        <a:spcAft>
                          <a:spcPts val="0"/>
                        </a:spcAft>
                      </a:pPr>
                      <a:r>
                        <a:rPr lang="es-EC" sz="1200"/>
                        <a:t>Frozen Mix</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dirty="0"/>
                        <a:t>1,56</a:t>
                      </a:r>
                      <a:endParaRPr lang="es-ES" sz="1000" dirty="0">
                        <a:latin typeface="Times New Roman"/>
                        <a:ea typeface="Times New Roman"/>
                        <a:cs typeface="Times New Roman"/>
                      </a:endParaRPr>
                    </a:p>
                  </a:txBody>
                  <a:tcPr marL="44450" marR="44450" marT="0" marB="0" anchor="b"/>
                </a:tc>
                <a:tc>
                  <a:txBody>
                    <a:bodyPr/>
                    <a:lstStyle/>
                    <a:p>
                      <a:pPr indent="144145" algn="r">
                        <a:spcAft>
                          <a:spcPts val="0"/>
                        </a:spcAft>
                      </a:pPr>
                      <a:r>
                        <a:rPr lang="es-EC" sz="1200"/>
                        <a:t>3,50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1,94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124%</a:t>
                      </a:r>
                      <a:endParaRPr lang="es-ES" sz="1000">
                        <a:latin typeface="Times New Roman"/>
                        <a:ea typeface="Times New Roman"/>
                        <a:cs typeface="Times New Roman"/>
                      </a:endParaRPr>
                    </a:p>
                  </a:txBody>
                  <a:tcPr marL="44450" marR="44450" marT="0" marB="0" anchor="b"/>
                </a:tc>
              </a:tr>
              <a:tr h="375958">
                <a:tc>
                  <a:txBody>
                    <a:bodyPr/>
                    <a:lstStyle/>
                    <a:p>
                      <a:pPr indent="144145">
                        <a:spcAft>
                          <a:spcPts val="0"/>
                        </a:spcAft>
                      </a:pPr>
                      <a:r>
                        <a:rPr lang="es-EC" sz="1200"/>
                        <a:t>Crazy Mix</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1,64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3,50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1,86</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114%</a:t>
                      </a:r>
                      <a:endParaRPr lang="es-ES" sz="1000">
                        <a:latin typeface="Times New Roman"/>
                        <a:ea typeface="Times New Roman"/>
                        <a:cs typeface="Times New Roman"/>
                      </a:endParaRPr>
                    </a:p>
                  </a:txBody>
                  <a:tcPr marL="44450" marR="44450" marT="0" marB="0" anchor="b"/>
                </a:tc>
              </a:tr>
              <a:tr h="563937">
                <a:tc>
                  <a:txBody>
                    <a:bodyPr/>
                    <a:lstStyle/>
                    <a:p>
                      <a:pPr indent="144145">
                        <a:spcAft>
                          <a:spcPts val="0"/>
                        </a:spcAft>
                      </a:pPr>
                      <a:r>
                        <a:rPr lang="es-EC" sz="1200"/>
                        <a:t>Presentación individual</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0,66</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2,00</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a:t>1,34</a:t>
                      </a:r>
                      <a:endParaRPr lang="es-ES" sz="1000">
                        <a:latin typeface="Times New Roman"/>
                        <a:ea typeface="Times New Roman"/>
                        <a:cs typeface="Times New Roman"/>
                      </a:endParaRPr>
                    </a:p>
                  </a:txBody>
                  <a:tcPr marL="44450" marR="44450" marT="0" marB="0" anchor="b"/>
                </a:tc>
                <a:tc>
                  <a:txBody>
                    <a:bodyPr/>
                    <a:lstStyle/>
                    <a:p>
                      <a:pPr indent="144145" algn="r">
                        <a:spcAft>
                          <a:spcPts val="0"/>
                        </a:spcAft>
                      </a:pPr>
                      <a:r>
                        <a:rPr lang="es-EC" sz="1200" dirty="0"/>
                        <a:t>204%</a:t>
                      </a:r>
                      <a:endParaRPr lang="es-ES" sz="1000" dirty="0">
                        <a:latin typeface="Times New Roman"/>
                        <a:ea typeface="Times New Roman"/>
                        <a:cs typeface="Times New Roman"/>
                      </a:endParaRPr>
                    </a:p>
                  </a:txBody>
                  <a:tcPr marL="44450" marR="44450" marT="0" marB="0" anchor="b"/>
                </a:tc>
              </a:tr>
            </a:tbl>
          </a:graphicData>
        </a:graphic>
      </p:graphicFrame>
      <p:sp>
        <p:nvSpPr>
          <p:cNvPr id="20"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28813" y="857250"/>
            <a:ext cx="6829425" cy="868363"/>
          </a:xfrm>
        </p:spPr>
        <p:txBody>
          <a:bodyPr rtlCol="0">
            <a:normAutofit fontScale="90000"/>
          </a:bodyPr>
          <a:lstStyle/>
          <a:p>
            <a:pPr eaLnBrk="1" fontAlgn="auto" hangingPunct="1">
              <a:spcAft>
                <a:spcPts val="0"/>
              </a:spcAft>
              <a:defRPr/>
            </a:pPr>
            <a:r>
              <a:rPr lang="es-EC" b="1" i="1" dirty="0" smtClean="0">
                <a:solidFill>
                  <a:schemeClr val="accent6">
                    <a:lumMod val="75000"/>
                  </a:schemeClr>
                </a:solidFill>
              </a:rPr>
              <a:t/>
            </a:r>
            <a:br>
              <a:rPr lang="es-EC" b="1" i="1" dirty="0" smtClean="0">
                <a:solidFill>
                  <a:schemeClr val="accent6">
                    <a:lumMod val="75000"/>
                  </a:schemeClr>
                </a:solidFill>
              </a:rPr>
            </a:br>
            <a:r>
              <a:rPr lang="es-EC" b="1" i="1" dirty="0" smtClean="0">
                <a:solidFill>
                  <a:schemeClr val="accent6">
                    <a:lumMod val="75000"/>
                  </a:schemeClr>
                </a:solidFill>
              </a:rPr>
              <a:t>A Ñ O 1</a:t>
            </a:r>
            <a:endParaRPr lang="es-EC" b="1" i="1" dirty="0">
              <a:solidFill>
                <a:schemeClr val="accent6">
                  <a:lumMod val="75000"/>
                </a:schemeClr>
              </a:solidFill>
            </a:endParaRPr>
          </a:p>
        </p:txBody>
      </p:sp>
      <p:sp>
        <p:nvSpPr>
          <p:cNvPr id="5" name="4 Marcador de pie de página"/>
          <p:cNvSpPr>
            <a:spLocks noGrp="1"/>
          </p:cNvSpPr>
          <p:nvPr>
            <p:ph type="ftr" sz="quarter" idx="11"/>
          </p:nvPr>
        </p:nvSpPr>
        <p:spPr/>
        <p:txBody>
          <a:bodyPr/>
          <a:lstStyle/>
          <a:p>
            <a:pPr>
              <a:defRPr/>
            </a:pPr>
            <a:r>
              <a:rPr lang="es-ES"/>
              <a:t>Wendy</a:t>
            </a:r>
          </a:p>
        </p:txBody>
      </p:sp>
      <p:sp>
        <p:nvSpPr>
          <p:cNvPr id="7"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pic>
        <p:nvPicPr>
          <p:cNvPr id="70661" name="Picture 10"/>
          <p:cNvPicPr>
            <a:picLocks noChangeAspect="1" noChangeArrowheads="1"/>
          </p:cNvPicPr>
          <p:nvPr/>
        </p:nvPicPr>
        <p:blipFill>
          <a:blip r:embed="rId2" cstate="print"/>
          <a:srcRect l="1836" t="29036" r="58028" b="26042"/>
          <a:stretch>
            <a:fillRect/>
          </a:stretch>
        </p:blipFill>
        <p:spPr bwMode="auto">
          <a:xfrm>
            <a:off x="2500313" y="1857375"/>
            <a:ext cx="5532437" cy="3490913"/>
          </a:xfrm>
          <a:prstGeom prst="rect">
            <a:avLst/>
          </a:prstGeom>
          <a:noFill/>
          <a:ln w="1">
            <a:noFill/>
            <a:miter lim="800000"/>
            <a:headEnd/>
            <a:tailEnd/>
          </a:ln>
        </p:spPr>
      </p:pic>
      <p:graphicFrame>
        <p:nvGraphicFramePr>
          <p:cNvPr id="12" name="6 Diagrama"/>
          <p:cNvGraphicFramePr/>
          <p:nvPr/>
        </p:nvGraphicFramePr>
        <p:xfrm>
          <a:off x="2214546" y="274638"/>
          <a:ext cx="6472254"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s-ES" smtClean="0"/>
              <a:t>Wendy</a:t>
            </a:r>
            <a:endParaRPr lang="es-ES"/>
          </a:p>
        </p:txBody>
      </p:sp>
      <p:pic>
        <p:nvPicPr>
          <p:cNvPr id="71683" name="Picture 4"/>
          <p:cNvPicPr>
            <a:picLocks noChangeAspect="1" noChangeArrowheads="1"/>
          </p:cNvPicPr>
          <p:nvPr/>
        </p:nvPicPr>
        <p:blipFill>
          <a:blip r:embed="rId2" cstate="print"/>
          <a:srcRect l="41728" t="29253" r="15810" b="26042"/>
          <a:stretch>
            <a:fillRect/>
          </a:stretch>
        </p:blipFill>
        <p:spPr bwMode="auto">
          <a:xfrm>
            <a:off x="2571750" y="2016125"/>
            <a:ext cx="5508625" cy="3270250"/>
          </a:xfrm>
          <a:prstGeom prst="rect">
            <a:avLst/>
          </a:prstGeom>
          <a:noFill/>
          <a:ln w="1">
            <a:noFill/>
            <a:miter lim="800000"/>
            <a:headEnd/>
            <a:tailEnd/>
          </a:ln>
        </p:spPr>
      </p:pic>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643042" y="0"/>
            <a:ext cx="5357850" cy="1143000"/>
          </a:xfrm>
        </p:spPr>
        <p:txBody>
          <a:bodyPr/>
          <a:lstStyle/>
          <a:p>
            <a:pPr eaLnBrk="1" hangingPunct="1">
              <a:defRPr/>
            </a:pPr>
            <a:r>
              <a:rPr lang="es-ES" sz="5400" b="1" cap="all" dirty="0" smtClean="0">
                <a:ln w="9000" cmpd="sng">
                  <a:solidFill>
                    <a:schemeClr val="accent3">
                      <a:lumMod val="75000"/>
                    </a:schemeClr>
                  </a:solidFill>
                  <a:prstDash val="solid"/>
                </a:ln>
                <a:solidFill>
                  <a:schemeClr val="accent6">
                    <a:lumMod val="40000"/>
                    <a:lumOff val="60000"/>
                  </a:schemeClr>
                </a:solidFill>
                <a:effectLst>
                  <a:glow rad="101600">
                    <a:schemeClr val="accent6">
                      <a:satMod val="175000"/>
                      <a:alpha val="40000"/>
                    </a:schemeClr>
                  </a:glow>
                  <a:outerShdw blurRad="50800" dist="38100" dir="16200000" rotWithShape="0">
                    <a:prstClr val="black">
                      <a:alpha val="40000"/>
                    </a:prstClr>
                  </a:outerShdw>
                  <a:reflection blurRad="12700" stA="28000" endPos="45000" dist="1000" dir="5400000" sy="-100000" algn="bl" rotWithShape="0"/>
                </a:effectLst>
                <a:latin typeface="Arial" charset="0"/>
                <a:ea typeface="+mn-ea"/>
                <a:cs typeface="+mn-cs"/>
              </a:rPr>
              <a:t>COMPETENCIA</a:t>
            </a:r>
          </a:p>
        </p:txBody>
      </p:sp>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DESCRIPCIÓN DEL PRODUCTO</a:t>
            </a:r>
            <a:endParaRPr lang="es-ES" dirty="0"/>
          </a:p>
        </p:txBody>
      </p:sp>
      <p:pic>
        <p:nvPicPr>
          <p:cNvPr id="107522" name="Picture 2" descr="F:\IMAGENES TESIS\n211594863640_821.jpg"/>
          <p:cNvPicPr>
            <a:picLocks noChangeAspect="1" noChangeArrowheads="1"/>
          </p:cNvPicPr>
          <p:nvPr/>
        </p:nvPicPr>
        <p:blipFill>
          <a:blip r:embed="rId2" cstate="print"/>
          <a:srcRect/>
          <a:stretch>
            <a:fillRect/>
          </a:stretch>
        </p:blipFill>
        <p:spPr bwMode="auto">
          <a:xfrm>
            <a:off x="6000760" y="4572008"/>
            <a:ext cx="2514600" cy="1524000"/>
          </a:xfrm>
          <a:prstGeom prst="ellipse">
            <a:avLst/>
          </a:prstGeom>
          <a:ln>
            <a:noFill/>
          </a:ln>
          <a:effectLst>
            <a:softEdge rad="112500"/>
          </a:effectLst>
        </p:spPr>
      </p:pic>
      <p:pic>
        <p:nvPicPr>
          <p:cNvPr id="107523" name="Picture 3" descr="F:\IMAGENES TESIS\sorvetto.gif"/>
          <p:cNvPicPr>
            <a:picLocks noChangeAspect="1" noChangeArrowheads="1"/>
          </p:cNvPicPr>
          <p:nvPr/>
        </p:nvPicPr>
        <p:blipFill>
          <a:blip r:embed="rId3" cstate="print"/>
          <a:srcRect/>
          <a:stretch>
            <a:fillRect/>
          </a:stretch>
        </p:blipFill>
        <p:spPr bwMode="auto">
          <a:xfrm>
            <a:off x="6072198" y="3286124"/>
            <a:ext cx="2500330" cy="1143000"/>
          </a:xfrm>
          <a:prstGeom prst="ellipse">
            <a:avLst/>
          </a:prstGeom>
          <a:ln>
            <a:noFill/>
          </a:ln>
          <a:effectLst>
            <a:softEdge rad="112500"/>
          </a:effectLst>
        </p:spPr>
      </p:pic>
      <p:pic>
        <p:nvPicPr>
          <p:cNvPr id="107524" name="Picture 4" descr="F:\IMAGENES TESIS\vigilancia_competencia.jpg"/>
          <p:cNvPicPr>
            <a:picLocks noChangeAspect="1" noChangeArrowheads="1"/>
          </p:cNvPicPr>
          <p:nvPr/>
        </p:nvPicPr>
        <p:blipFill>
          <a:blip r:embed="rId4" cstate="print"/>
          <a:srcRect/>
          <a:stretch>
            <a:fillRect/>
          </a:stretch>
        </p:blipFill>
        <p:spPr bwMode="auto">
          <a:xfrm>
            <a:off x="6000760" y="1357298"/>
            <a:ext cx="2697166" cy="1982786"/>
          </a:xfrm>
          <a:prstGeom prst="ellipse">
            <a:avLst/>
          </a:prstGeom>
          <a:ln>
            <a:noFill/>
          </a:ln>
          <a:effectLst>
            <a:softEdge rad="112500"/>
          </a:effectLst>
        </p:spPr>
      </p:pic>
      <p:sp>
        <p:nvSpPr>
          <p:cNvPr id="9" name="8 Flecha derecha"/>
          <p:cNvSpPr/>
          <p:nvPr/>
        </p:nvSpPr>
        <p:spPr>
          <a:xfrm>
            <a:off x="4214813" y="5000625"/>
            <a:ext cx="1214437" cy="500063"/>
          </a:xfrm>
          <a:prstGeom prst="rightArrow">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s-ES"/>
          </a:p>
        </p:txBody>
      </p:sp>
      <p:sp>
        <p:nvSpPr>
          <p:cNvPr id="10" name="9 Flecha derecha"/>
          <p:cNvSpPr/>
          <p:nvPr/>
        </p:nvSpPr>
        <p:spPr>
          <a:xfrm>
            <a:off x="4214813" y="3714750"/>
            <a:ext cx="1214437" cy="500063"/>
          </a:xfrm>
          <a:prstGeom prst="rightArrow">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a:p>
        </p:txBody>
      </p:sp>
      <p:sp>
        <p:nvSpPr>
          <p:cNvPr id="12" name="11 Flecha derecha"/>
          <p:cNvSpPr/>
          <p:nvPr/>
        </p:nvSpPr>
        <p:spPr>
          <a:xfrm>
            <a:off x="4214813" y="2500313"/>
            <a:ext cx="1214437" cy="50006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p>
        </p:txBody>
      </p:sp>
      <p:pic>
        <p:nvPicPr>
          <p:cNvPr id="16" name="3 Imagen"/>
          <p:cNvPicPr>
            <a:picLocks noChangeAspect="1" noChangeArrowheads="1"/>
          </p:cNvPicPr>
          <p:nvPr/>
        </p:nvPicPr>
        <p:blipFill>
          <a:blip r:embed="rId5" cstate="print"/>
          <a:srcRect/>
          <a:stretch>
            <a:fillRect/>
          </a:stretch>
        </p:blipFill>
        <p:spPr bwMode="auto">
          <a:xfrm>
            <a:off x="2143108" y="2143116"/>
            <a:ext cx="1714512" cy="35719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s-ES" dirty="0" smtClean="0"/>
              <a:t>Wendy ultima</a:t>
            </a:r>
            <a:endParaRPr lang="es-ES" dirty="0"/>
          </a:p>
        </p:txBody>
      </p:sp>
      <p:pic>
        <p:nvPicPr>
          <p:cNvPr id="72707" name="Picture 4"/>
          <p:cNvPicPr>
            <a:picLocks noChangeAspect="1" noChangeArrowheads="1"/>
          </p:cNvPicPr>
          <p:nvPr/>
        </p:nvPicPr>
        <p:blipFill>
          <a:blip r:embed="rId2" cstate="print">
            <a:clrChange>
              <a:clrFrom>
                <a:srgbClr val="EAECF5"/>
              </a:clrFrom>
              <a:clrTo>
                <a:srgbClr val="EAECF5">
                  <a:alpha val="0"/>
                </a:srgbClr>
              </a:clrTo>
            </a:clrChange>
          </a:blip>
          <a:srcRect/>
          <a:stretch>
            <a:fillRect/>
          </a:stretch>
        </p:blipFill>
        <p:spPr bwMode="auto">
          <a:xfrm>
            <a:off x="4000500" y="2071688"/>
            <a:ext cx="2571750" cy="2949575"/>
          </a:xfrm>
          <a:prstGeom prst="rect">
            <a:avLst/>
          </a:prstGeom>
          <a:noFill/>
          <a:ln w="9525">
            <a:noFill/>
            <a:miter lim="800000"/>
            <a:headEnd/>
            <a:tailEnd/>
          </a:ln>
        </p:spPr>
      </p:pic>
      <p:sp>
        <p:nvSpPr>
          <p:cNvPr id="6"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5" name="6 Diagrama"/>
          <p:cNvGraphicFramePr/>
          <p:nvPr/>
        </p:nvGraphicFramePr>
        <p:xfrm>
          <a:off x="2214546" y="274638"/>
          <a:ext cx="6472254"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nvGraphicFramePr>
        <p:xfrm>
          <a:off x="2214546" y="274638"/>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contenido"/>
          <p:cNvSpPr>
            <a:spLocks noGrp="1"/>
          </p:cNvSpPr>
          <p:nvPr>
            <p:ph idx="1"/>
          </p:nvPr>
        </p:nvSpPr>
        <p:spPr>
          <a:xfrm>
            <a:off x="1928813" y="1600200"/>
            <a:ext cx="6757987" cy="4525963"/>
          </a:xfrm>
        </p:spPr>
        <p:txBody>
          <a:bodyPr rtlCol="0">
            <a:normAutofit fontScale="85000" lnSpcReduction="20000"/>
          </a:bodyPr>
          <a:lstStyle/>
          <a:p>
            <a:pPr algn="just" eaLnBrk="1" fontAlgn="auto" hangingPunct="1">
              <a:spcAft>
                <a:spcPts val="0"/>
              </a:spcAft>
              <a:buFont typeface="Arial" pitchFamily="34" charset="0"/>
              <a:buChar char="•"/>
              <a:defRPr/>
            </a:pPr>
            <a:r>
              <a:rPr lang="es-EC" dirty="0" smtClean="0"/>
              <a:t>Se  ha decidido calcular el monto de esta inversión mediante el </a:t>
            </a:r>
            <a:r>
              <a:rPr lang="es-EC" b="1" i="1" dirty="0" smtClean="0"/>
              <a:t>método del déficit acumulado máximo</a:t>
            </a:r>
            <a:r>
              <a:rPr lang="es-EC" dirty="0" smtClean="0"/>
              <a:t>. Para esto se necesita obtener el saldo de caja en cada mes del primer año, restando los egresos de los ingresos y, luego obtener el saldo acumulado.</a:t>
            </a:r>
          </a:p>
          <a:p>
            <a:pPr algn="just" eaLnBrk="1" fontAlgn="auto" hangingPunct="1">
              <a:spcAft>
                <a:spcPts val="0"/>
              </a:spcAft>
              <a:buFont typeface="Arial" pitchFamily="34" charset="0"/>
              <a:buNone/>
              <a:defRPr/>
            </a:pPr>
            <a:endParaRPr lang="es-EC" dirty="0" smtClean="0"/>
          </a:p>
          <a:p>
            <a:pPr algn="just" eaLnBrk="1" fontAlgn="auto" hangingPunct="1">
              <a:spcAft>
                <a:spcPts val="0"/>
              </a:spcAft>
              <a:buFont typeface="Arial" pitchFamily="34" charset="0"/>
              <a:buChar char="•"/>
              <a:defRPr/>
            </a:pPr>
            <a:r>
              <a:rPr lang="es-EC" dirty="0" smtClean="0"/>
              <a:t>En donde el valor en negrita es el mínimo valor necesario para cubrir nuestros costos operativos durante el desfase que produce antes de efectivizar los ingresos.</a:t>
            </a:r>
          </a:p>
          <a:p>
            <a:pPr eaLnBrk="1" fontAlgn="auto" hangingPunct="1">
              <a:spcAft>
                <a:spcPts val="0"/>
              </a:spcAft>
              <a:buFont typeface="Arial" pitchFamily="34" charset="0"/>
              <a:buChar char="•"/>
              <a:defRPr/>
            </a:pPr>
            <a:endParaRPr lang="es-EC" dirty="0"/>
          </a:p>
        </p:txBody>
      </p:sp>
      <p:sp>
        <p:nvSpPr>
          <p:cNvPr id="6" name="5 Marcador de pie de página"/>
          <p:cNvSpPr>
            <a:spLocks noGrp="1"/>
          </p:cNvSpPr>
          <p:nvPr>
            <p:ph type="ftr" sz="quarter" idx="11"/>
          </p:nvPr>
        </p:nvSpPr>
        <p:spPr/>
        <p:txBody>
          <a:bodyPr/>
          <a:lstStyle/>
          <a:p>
            <a:pPr>
              <a:defRPr/>
            </a:pPr>
            <a:r>
              <a:rPr lang="es-ES"/>
              <a:t>Fátima</a:t>
            </a:r>
          </a:p>
        </p:txBody>
      </p:sp>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1785938" y="1143000"/>
          <a:ext cx="7143750" cy="5286375"/>
        </p:xfrm>
        <a:graphic>
          <a:graphicData uri="http://schemas.openxmlformats.org/drawingml/2006/table">
            <a:tbl>
              <a:tblPr firstRow="1" bandRow="1">
                <a:tableStyleId>{5C22544A-7EE6-4342-B048-85BDC9FD1C3A}</a:tableStyleId>
              </a:tblPr>
              <a:tblGrid>
                <a:gridCol w="549523"/>
                <a:gridCol w="549523"/>
                <a:gridCol w="549523"/>
                <a:gridCol w="549523"/>
                <a:gridCol w="549523"/>
                <a:gridCol w="549523"/>
                <a:gridCol w="549523"/>
                <a:gridCol w="549523"/>
                <a:gridCol w="549523"/>
                <a:gridCol w="549523"/>
                <a:gridCol w="549523"/>
                <a:gridCol w="549523"/>
                <a:gridCol w="549523"/>
              </a:tblGrid>
              <a:tr h="415849">
                <a:tc gridSpan="13">
                  <a:txBody>
                    <a:bodyPr/>
                    <a:lstStyle/>
                    <a:p>
                      <a:pPr algn="ctr" fontAlgn="ctr"/>
                      <a:r>
                        <a:rPr lang="es-EC" sz="1400" b="1" i="0" u="none" strike="noStrike" dirty="0">
                          <a:solidFill>
                            <a:srgbClr val="000000"/>
                          </a:solidFill>
                          <a:latin typeface="Calibri"/>
                        </a:rPr>
                        <a:t>Cálculo de ingreso mensual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5849">
                <a:tc>
                  <a:txBody>
                    <a:bodyPr/>
                    <a:lstStyle/>
                    <a:p>
                      <a:pPr algn="ctr" fontAlgn="ctr"/>
                      <a:r>
                        <a:rPr lang="es-EC" sz="1000" b="1" i="0" u="none" strike="noStrike" dirty="0">
                          <a:solidFill>
                            <a:srgbClr val="000000"/>
                          </a:solidFill>
                          <a:latin typeface="Calibri"/>
                        </a:rPr>
                        <a:t>Descripción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Enero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Febrero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Marzo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Abril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Mayo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Junio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Julio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Agosto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Septiembre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Octubre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Noviembre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dirty="0">
                          <a:solidFill>
                            <a:srgbClr val="000000"/>
                          </a:solidFill>
                          <a:latin typeface="Calibri"/>
                        </a:rPr>
                        <a:t>Diciembre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3960">
                <a:tc>
                  <a:txBody>
                    <a:bodyPr/>
                    <a:lstStyle/>
                    <a:p>
                      <a:pPr algn="l" fontAlgn="b"/>
                      <a:r>
                        <a:rPr lang="es-EC" sz="1100" b="0" i="0" u="none" strike="noStrike">
                          <a:solidFill>
                            <a:srgbClr val="000000"/>
                          </a:solidFill>
                          <a:latin typeface="Calibri"/>
                        </a:rPr>
                        <a:t>Proyección ingreso mensual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dirty="0">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Contado 90%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Crédito 10%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Ingresos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gridSpan="13">
                  <a:txBody>
                    <a:bodyPr/>
                    <a:lstStyle/>
                    <a:p>
                      <a:pPr algn="ctr" fontAlgn="b"/>
                      <a:r>
                        <a:rPr lang="es-EC" sz="1400" b="1" i="0" u="none" strike="noStrike" dirty="0">
                          <a:solidFill>
                            <a:srgbClr val="000000"/>
                          </a:solidFill>
                          <a:latin typeface="Calibri"/>
                        </a:rPr>
                        <a:t>Saldo de Caja anual y acumulado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15849">
                <a:tc>
                  <a:txBody>
                    <a:bodyPr/>
                    <a:lstStyle/>
                    <a:p>
                      <a:pPr algn="ctr" fontAlgn="ctr"/>
                      <a:r>
                        <a:rPr lang="es-EC" sz="1000" b="1" i="0" u="none" strike="noStrike">
                          <a:solidFill>
                            <a:srgbClr val="000000"/>
                          </a:solidFill>
                          <a:latin typeface="Calibri"/>
                        </a:rPr>
                        <a:t>Descripción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Enero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Febrero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Marzo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Abril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Mayo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Junio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Julio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Agosto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Septiembre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Octubre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a:solidFill>
                            <a:srgbClr val="000000"/>
                          </a:solidFill>
                          <a:latin typeface="Calibri"/>
                        </a:rPr>
                        <a:t>Noviembre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000" b="1" i="0" u="none" strike="noStrike" dirty="0">
                          <a:solidFill>
                            <a:srgbClr val="000000"/>
                          </a:solidFill>
                          <a:latin typeface="Calibri"/>
                        </a:rPr>
                        <a:t>Diciembre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Ingresos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16522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18358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Egresos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dirty="0">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16882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849">
                <a:tc>
                  <a:txBody>
                    <a:bodyPr/>
                    <a:lstStyle/>
                    <a:p>
                      <a:pPr algn="l" fontAlgn="b"/>
                      <a:r>
                        <a:rPr lang="es-EC" sz="1100" b="0" i="0" u="none" strike="noStrike">
                          <a:solidFill>
                            <a:srgbClr val="000000"/>
                          </a:solidFill>
                          <a:latin typeface="Calibri"/>
                        </a:rPr>
                        <a:t>Saldo mensual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400" b="1" i="0" u="none" strike="noStrike" baseline="0" dirty="0">
                          <a:solidFill>
                            <a:srgbClr val="000000"/>
                          </a:solidFill>
                          <a:latin typeface="Calibri"/>
                        </a:rPr>
                        <a:t>-360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1476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3960">
                <a:tc>
                  <a:txBody>
                    <a:bodyPr/>
                    <a:lstStyle/>
                    <a:p>
                      <a:pPr algn="l" fontAlgn="b"/>
                      <a:r>
                        <a:rPr lang="es-EC" sz="1100" b="0" i="0" u="none" strike="noStrike">
                          <a:solidFill>
                            <a:srgbClr val="000000"/>
                          </a:solidFill>
                          <a:latin typeface="Calibri"/>
                        </a:rPr>
                        <a:t>Saldo acumulado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400" b="1" i="0" u="none" strike="noStrike" baseline="0" dirty="0">
                          <a:solidFill>
                            <a:srgbClr val="000000"/>
                          </a:solidFill>
                          <a:latin typeface="Calibri"/>
                        </a:rPr>
                        <a:t>-360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dirty="0">
                          <a:solidFill>
                            <a:srgbClr val="000000"/>
                          </a:solidFill>
                          <a:latin typeface="Calibri"/>
                        </a:rPr>
                        <a:t>1115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2591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4067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5542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7018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8493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9969</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dirty="0">
                          <a:solidFill>
                            <a:srgbClr val="000000"/>
                          </a:solidFill>
                          <a:latin typeface="Calibri"/>
                        </a:rPr>
                        <a:t>11445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12920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a:solidFill>
                            <a:srgbClr val="000000"/>
                          </a:solidFill>
                          <a:latin typeface="Calibri"/>
                        </a:rPr>
                        <a:t>14396</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s-EC" sz="1100" b="0" i="0" u="none" strike="noStrike" dirty="0">
                          <a:solidFill>
                            <a:srgbClr val="000000"/>
                          </a:solidFill>
                          <a:latin typeface="Calibri"/>
                        </a:rPr>
                        <a:t>15871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4 Marcador de pie de página"/>
          <p:cNvSpPr>
            <a:spLocks noGrp="1"/>
          </p:cNvSpPr>
          <p:nvPr>
            <p:ph type="ftr" sz="quarter" idx="11"/>
          </p:nvPr>
        </p:nvSpPr>
        <p:spPr>
          <a:xfrm>
            <a:off x="3571875" y="6492875"/>
            <a:ext cx="2895600" cy="365125"/>
          </a:xfrm>
        </p:spPr>
        <p:txBody>
          <a:bodyPr/>
          <a:lstStyle/>
          <a:p>
            <a:pPr>
              <a:defRPr/>
            </a:pPr>
            <a:r>
              <a:rPr lang="es-ES" dirty="0"/>
              <a:t>Fátima</a:t>
            </a:r>
          </a:p>
        </p:txBody>
      </p:sp>
      <p:graphicFrame>
        <p:nvGraphicFramePr>
          <p:cNvPr id="7" name="6 Diagrama"/>
          <p:cNvGraphicFramePr/>
          <p:nvPr/>
        </p:nvGraphicFramePr>
        <p:xfrm>
          <a:off x="2214546" y="-71454"/>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Marcador de contenido"/>
          <p:cNvSpPr>
            <a:spLocks noGrp="1"/>
          </p:cNvSpPr>
          <p:nvPr>
            <p:ph idx="1"/>
          </p:nvPr>
        </p:nvSpPr>
        <p:spPr>
          <a:xfrm>
            <a:off x="1643063" y="1600200"/>
            <a:ext cx="7043737" cy="4525963"/>
          </a:xfrm>
        </p:spPr>
        <p:txBody>
          <a:bodyPr/>
          <a:lstStyle/>
          <a:p>
            <a:pPr eaLnBrk="1" hangingPunct="1">
              <a:buFont typeface="Arial" charset="0"/>
              <a:buNone/>
            </a:pPr>
            <a:r>
              <a:rPr lang="es-EC" smtClean="0"/>
              <a:t>	A continuación se muestra la tabla con los activos tomados al principio, la depreciación anual, su vida útil y la depreciación acumulada. Con estos datos y tomando en cuenta la proyección a 5 años, se puede tener el valor en libros de cada activo.</a:t>
            </a:r>
          </a:p>
          <a:p>
            <a:pPr eaLnBrk="1" hangingPunct="1"/>
            <a:endParaRPr lang="es-EC" smtClean="0"/>
          </a:p>
        </p:txBody>
      </p:sp>
      <p:sp>
        <p:nvSpPr>
          <p:cNvPr id="4" name="3 Marcador de pie de página"/>
          <p:cNvSpPr>
            <a:spLocks noGrp="1"/>
          </p:cNvSpPr>
          <p:nvPr>
            <p:ph type="ftr" sz="quarter" idx="11"/>
          </p:nvPr>
        </p:nvSpPr>
        <p:spPr/>
        <p:txBody>
          <a:bodyPr/>
          <a:lstStyle/>
          <a:p>
            <a:pPr>
              <a:defRPr/>
            </a:pPr>
            <a:r>
              <a:rPr lang="es-ES"/>
              <a:t>Fátima</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6" name="5 Diagrama"/>
          <p:cNvGraphicFramePr/>
          <p:nvPr/>
        </p:nvGraphicFramePr>
        <p:xfrm>
          <a:off x="2214546" y="285728"/>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nvGraphicFramePr>
        <p:xfrm>
          <a:off x="2286000" y="1785938"/>
          <a:ext cx="6286500" cy="4265612"/>
        </p:xfrm>
        <a:graphic>
          <a:graphicData uri="http://schemas.openxmlformats.org/drawingml/2006/table">
            <a:tbl>
              <a:tblPr/>
              <a:tblGrid>
                <a:gridCol w="1964149"/>
                <a:gridCol w="684868"/>
                <a:gridCol w="478115"/>
                <a:gridCol w="571799"/>
                <a:gridCol w="594414"/>
                <a:gridCol w="533034"/>
                <a:gridCol w="839933"/>
                <a:gridCol w="620257"/>
              </a:tblGrid>
              <a:tr h="529257">
                <a:tc>
                  <a:txBody>
                    <a:bodyPr/>
                    <a:lstStyle/>
                    <a:p>
                      <a:pPr algn="ctr" fontAlgn="b"/>
                      <a:r>
                        <a:rPr lang="es-EC" sz="1400" b="1" i="0" u="none" strike="noStrike" dirty="0">
                          <a:solidFill>
                            <a:srgbClr val="000000"/>
                          </a:solidFill>
                          <a:latin typeface="Calibri"/>
                        </a:rPr>
                        <a:t>Activos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Valor de compra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Vida </a:t>
                      </a:r>
                      <a:r>
                        <a:rPr lang="es-EC" sz="1400" b="1" i="0" u="none" strike="noStrike" dirty="0" err="1">
                          <a:solidFill>
                            <a:srgbClr val="000000"/>
                          </a:solidFill>
                          <a:latin typeface="Calibri"/>
                        </a:rPr>
                        <a:t>util</a:t>
                      </a:r>
                      <a:endParaRPr lang="es-EC" sz="1400" b="1"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err="1">
                          <a:solidFill>
                            <a:srgbClr val="000000"/>
                          </a:solidFill>
                          <a:latin typeface="Calibri"/>
                        </a:rPr>
                        <a:t>Deprec</a:t>
                      </a:r>
                      <a:r>
                        <a:rPr lang="es-EC" sz="1400" b="1" i="0" u="none" strike="noStrike" dirty="0">
                          <a:solidFill>
                            <a:srgbClr val="000000"/>
                          </a:solidFill>
                          <a:latin typeface="Calibri"/>
                        </a:rPr>
                        <a:t>. Anual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Valor de desecho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Años depre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Depreciación acumulada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b"/>
                      <a:r>
                        <a:rPr lang="es-EC" sz="1400" b="1" i="0" u="none" strike="noStrike" dirty="0">
                          <a:solidFill>
                            <a:srgbClr val="000000"/>
                          </a:solidFill>
                          <a:latin typeface="Calibri"/>
                        </a:rPr>
                        <a:t>Valor en libros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r>
              <a:tr h="271413">
                <a:tc>
                  <a:txBody>
                    <a:bodyPr/>
                    <a:lstStyle/>
                    <a:p>
                      <a:pPr algn="l" fontAlgn="b"/>
                      <a:r>
                        <a:rPr lang="es-EC" sz="1400" b="0" i="0" u="none" strike="noStrike">
                          <a:solidFill>
                            <a:srgbClr val="000000"/>
                          </a:solidFill>
                          <a:latin typeface="Calibri"/>
                        </a:rPr>
                        <a:t>Maquina Labotronic RTX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15798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1422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7109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8689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r>
                        <a:rPr lang="es-EC" sz="1400" b="0" i="0" u="none" strike="noStrike">
                          <a:solidFill>
                            <a:srgbClr val="000000"/>
                          </a:solidFill>
                          <a:latin typeface="Calibri"/>
                        </a:rPr>
                        <a:t>congeladores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1755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790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965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413">
                <a:tc>
                  <a:txBody>
                    <a:bodyPr/>
                    <a:lstStyle/>
                    <a:p>
                      <a:pPr algn="l" fontAlgn="b"/>
                      <a:r>
                        <a:rPr lang="es-EC" sz="1400" b="0" i="0" u="none" strike="noStrike">
                          <a:solidFill>
                            <a:srgbClr val="000000"/>
                          </a:solidFill>
                          <a:latin typeface="Calibri"/>
                        </a:rPr>
                        <a:t>refrigeradora indurama 15 pies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868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r>
                        <a:rPr lang="es-EC" sz="1400" b="0" i="0" u="none" strike="noStrike">
                          <a:solidFill>
                            <a:srgbClr val="000000"/>
                          </a:solidFill>
                          <a:latin typeface="Calibri"/>
                        </a:rPr>
                        <a:t>utensilios de cocina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1438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259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1294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413">
                <a:tc>
                  <a:txBody>
                    <a:bodyPr/>
                    <a:lstStyle/>
                    <a:p>
                      <a:pPr algn="l" fontAlgn="b"/>
                      <a:r>
                        <a:rPr lang="es-EC" sz="1400" b="0" i="0" u="none" strike="noStrike" dirty="0">
                          <a:solidFill>
                            <a:srgbClr val="000000"/>
                          </a:solidFill>
                          <a:latin typeface="Calibri"/>
                        </a:rPr>
                        <a:t>maquina registradora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847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r>
                        <a:rPr lang="es-EC" sz="1400" b="0" i="0" u="none" strike="noStrike">
                          <a:solidFill>
                            <a:srgbClr val="000000"/>
                          </a:solidFill>
                          <a:latin typeface="Calibri"/>
                        </a:rPr>
                        <a:t>Camioneta chevrolet corsa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7200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720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3240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3960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413">
                <a:tc>
                  <a:txBody>
                    <a:bodyPr/>
                    <a:lstStyle/>
                    <a:p>
                      <a:pPr algn="l" fontAlgn="b"/>
                      <a:r>
                        <a:rPr lang="es-EC" sz="1400" b="0" i="0" u="none" strike="noStrike">
                          <a:solidFill>
                            <a:srgbClr val="000000"/>
                          </a:solidFill>
                          <a:latin typeface="Calibri"/>
                        </a:rPr>
                        <a:t>3 Computadoras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450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r>
                        <a:rPr lang="es-EC" sz="1400" b="0" i="0" u="none" strike="noStrike">
                          <a:solidFill>
                            <a:srgbClr val="000000"/>
                          </a:solidFill>
                          <a:latin typeface="Calibri"/>
                        </a:rPr>
                        <a:t>3 Teléfonos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413">
                <a:tc>
                  <a:txBody>
                    <a:bodyPr/>
                    <a:lstStyle/>
                    <a:p>
                      <a:pPr algn="l" fontAlgn="b"/>
                      <a:r>
                        <a:rPr lang="es-EC" sz="1400" b="0" i="0" u="none" strike="noStrike">
                          <a:solidFill>
                            <a:srgbClr val="000000"/>
                          </a:solidFill>
                          <a:latin typeface="Calibri"/>
                        </a:rPr>
                        <a:t>3 Escritorios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162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810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r>
                        <a:rPr lang="es-EC" sz="1400" b="0" i="0" u="none" strike="noStrike">
                          <a:solidFill>
                            <a:srgbClr val="000000"/>
                          </a:solidFill>
                          <a:latin typeface="Calibri"/>
                        </a:rPr>
                        <a:t>6 Sillas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413">
                <a:tc>
                  <a:txBody>
                    <a:bodyPr/>
                    <a:lstStyle/>
                    <a:p>
                      <a:pPr algn="l" fontAlgn="b"/>
                      <a:r>
                        <a:rPr lang="es-EC" sz="1400" b="0" i="0" u="none" strike="noStrike">
                          <a:solidFill>
                            <a:srgbClr val="000000"/>
                          </a:solidFill>
                          <a:latin typeface="Calibri"/>
                        </a:rPr>
                        <a:t>1 Aire Acondicionado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334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b"/>
                      <a:r>
                        <a:rPr lang="es-EC" sz="1400" b="0" i="0" u="none" strike="noStrike">
                          <a:solidFill>
                            <a:srgbClr val="000000"/>
                          </a:solidFill>
                          <a:latin typeface="Calibri"/>
                        </a:rPr>
                        <a:t>184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271413">
                <a:tc>
                  <a:txBody>
                    <a:bodyPr/>
                    <a:lstStyle/>
                    <a:p>
                      <a:pPr algn="l" fontAlgn="b"/>
                      <a:endParaRPr lang="es-EC" sz="1400" b="0" i="0" u="none" strike="noStrike">
                        <a:solidFill>
                          <a:srgbClr val="000000"/>
                        </a:solidFill>
                        <a:latin typeface="Calibri"/>
                      </a:endParaRPr>
                    </a:p>
                  </a:txBody>
                  <a:tcPr marL="0" marR="0" marT="0" marB="0" anchor="b">
                    <a:lnL w="6350" cap="flat" cmpd="sng" algn="ctr">
                      <a:solidFill>
                        <a:srgbClr val="93CDDD"/>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c>
                  <a:txBody>
                    <a:bodyPr/>
                    <a:lstStyle/>
                    <a:p>
                      <a:pPr algn="l" fontAlgn="b"/>
                      <a:endParaRPr lang="es-EC"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c>
                  <a:txBody>
                    <a:bodyPr/>
                    <a:lstStyle/>
                    <a:p>
                      <a:pPr algn="l" fontAlgn="b"/>
                      <a:r>
                        <a:rPr lang="es-EC" sz="1400" b="0" i="0" u="none" strike="noStrike">
                          <a:solidFill>
                            <a:srgbClr val="000000"/>
                          </a:solidFill>
                          <a:latin typeface="Calibri"/>
                        </a:rPr>
                        <a:t>Total</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3484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400" b="0" i="0" u="none" strike="noStrike">
                          <a:solidFill>
                            <a:srgbClr val="000000"/>
                          </a:solidFill>
                          <a:latin typeface="Calibri"/>
                        </a:rPr>
                        <a:t>3164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4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c>
                  <a:txBody>
                    <a:bodyPr/>
                    <a:lstStyle/>
                    <a:p>
                      <a:pPr algn="l" fontAlgn="b"/>
                      <a:endParaRPr lang="es-EC" sz="14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c>
                  <a:txBody>
                    <a:bodyPr/>
                    <a:lstStyle/>
                    <a:p>
                      <a:pPr algn="l" fontAlgn="b"/>
                      <a:endParaRPr lang="es-EC" sz="1400" b="0" i="0" u="none" strike="noStrike" dirty="0">
                        <a:solidFill>
                          <a:srgbClr val="000000"/>
                        </a:solidFill>
                        <a:latin typeface="Calibri"/>
                      </a:endParaRPr>
                    </a:p>
                  </a:txBody>
                  <a:tcPr marL="0" marR="0" marT="0" marB="0" anchor="b">
                    <a:lnL>
                      <a:noFill/>
                    </a:lnL>
                    <a:lnR w="6350" cap="flat" cmpd="sng" algn="ctr">
                      <a:solidFill>
                        <a:srgbClr val="93CDDD"/>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93CDDD"/>
                      </a:solidFill>
                      <a:prstDash val="solid"/>
                      <a:round/>
                      <a:headEnd type="none" w="med" len="med"/>
                      <a:tailEnd type="none" w="med" len="med"/>
                    </a:lnB>
                  </a:tcPr>
                </a:tc>
              </a:tr>
            </a:tbl>
          </a:graphicData>
        </a:graphic>
      </p:graphicFrame>
      <p:sp>
        <p:nvSpPr>
          <p:cNvPr id="3" name="2 Marcador de pie de página"/>
          <p:cNvSpPr>
            <a:spLocks noGrp="1"/>
          </p:cNvSpPr>
          <p:nvPr>
            <p:ph type="ftr" sz="quarter" idx="11"/>
          </p:nvPr>
        </p:nvSpPr>
        <p:spPr>
          <a:xfrm>
            <a:off x="3714750" y="6286500"/>
            <a:ext cx="2895600" cy="365125"/>
          </a:xfrm>
        </p:spPr>
        <p:txBody>
          <a:bodyPr/>
          <a:lstStyle/>
          <a:p>
            <a:pPr>
              <a:defRPr/>
            </a:pPr>
            <a:r>
              <a:rPr lang="es-ES" dirty="0"/>
              <a:t>Fátima</a:t>
            </a:r>
          </a:p>
        </p:txBody>
      </p:sp>
      <p:sp>
        <p:nvSpPr>
          <p:cNvPr id="4" name="3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5" name="4 Diagrama"/>
          <p:cNvGraphicFramePr/>
          <p:nvPr/>
        </p:nvGraphicFramePr>
        <p:xfrm>
          <a:off x="2214546" y="285728"/>
          <a:ext cx="6472254"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F:\IMAGENES TESIS\finanzas (1).jpg"/>
          <p:cNvPicPr>
            <a:picLocks noChangeAspect="1" noChangeArrowheads="1"/>
          </p:cNvPicPr>
          <p:nvPr/>
        </p:nvPicPr>
        <p:blipFill>
          <a:blip r:embed="rId2" cstate="print"/>
          <a:srcRect/>
          <a:stretch>
            <a:fillRect/>
          </a:stretch>
        </p:blipFill>
        <p:spPr bwMode="auto">
          <a:xfrm>
            <a:off x="1571604" y="1571612"/>
            <a:ext cx="7572396" cy="4786346"/>
          </a:xfrm>
          <a:prstGeom prst="ellipse">
            <a:avLst/>
          </a:prstGeom>
          <a:ln>
            <a:noFill/>
          </a:ln>
          <a:effectLst>
            <a:softEdge rad="112500"/>
          </a:effectLst>
        </p:spPr>
      </p:pic>
      <p:sp>
        <p:nvSpPr>
          <p:cNvPr id="77827" name="2 Marcador de contenido"/>
          <p:cNvSpPr>
            <a:spLocks noGrp="1"/>
          </p:cNvSpPr>
          <p:nvPr>
            <p:ph idx="1"/>
          </p:nvPr>
        </p:nvSpPr>
        <p:spPr>
          <a:xfrm>
            <a:off x="1714500" y="1643063"/>
            <a:ext cx="7115175" cy="3043237"/>
          </a:xfrm>
        </p:spPr>
        <p:txBody>
          <a:bodyPr/>
          <a:lstStyle/>
          <a:p>
            <a:pPr algn="just" eaLnBrk="1" hangingPunct="1">
              <a:buFont typeface="Arial" charset="0"/>
              <a:buNone/>
            </a:pPr>
            <a:r>
              <a:rPr lang="es-EC" smtClean="0"/>
              <a:t>	Para que el proyecto se ponga en marcha se necesita cubrir lo que corresponde  al capital de trabajo y también es imprescindible comprar los activos mencionados en el apartado de las Inversiones de la Organización.</a:t>
            </a:r>
            <a:endParaRPr lang="es-ES" smtClean="0"/>
          </a:p>
          <a:p>
            <a:pPr eaLnBrk="1" hangingPunct="1">
              <a:buFont typeface="Arial" charset="0"/>
              <a:buNone/>
            </a:pPr>
            <a:endParaRPr lang="es-ES" smtClean="0"/>
          </a:p>
        </p:txBody>
      </p:sp>
      <p:sp>
        <p:nvSpPr>
          <p:cNvPr id="4" name="3 Marcador de pie de página"/>
          <p:cNvSpPr>
            <a:spLocks noGrp="1"/>
          </p:cNvSpPr>
          <p:nvPr>
            <p:ph type="ftr" sz="quarter" idx="11"/>
          </p:nvPr>
        </p:nvSpPr>
        <p:spPr/>
        <p:txBody>
          <a:bodyPr/>
          <a:lstStyle/>
          <a:p>
            <a:pPr>
              <a:defRPr/>
            </a:pPr>
            <a:r>
              <a:rPr lang="es-ES"/>
              <a:t>Fátima</a:t>
            </a:r>
          </a:p>
        </p:txBody>
      </p:sp>
      <p:graphicFrame>
        <p:nvGraphicFramePr>
          <p:cNvPr id="9" name="8 Diagrama"/>
          <p:cNvGraphicFramePr/>
          <p:nvPr/>
        </p:nvGraphicFramePr>
        <p:xfrm>
          <a:off x="2214546" y="285728"/>
          <a:ext cx="6472254"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357563" y="1214438"/>
          <a:ext cx="3429000" cy="904875"/>
        </p:xfrm>
        <a:graphic>
          <a:graphicData uri="http://schemas.openxmlformats.org/drawingml/2006/table">
            <a:tbl>
              <a:tblPr/>
              <a:tblGrid>
                <a:gridCol w="2152260"/>
                <a:gridCol w="1276764"/>
              </a:tblGrid>
              <a:tr h="306266">
                <a:tc>
                  <a:txBody>
                    <a:bodyPr/>
                    <a:lstStyle/>
                    <a:p>
                      <a:pPr algn="l" fontAlgn="b"/>
                      <a:r>
                        <a:rPr lang="es-EC" sz="1400" b="0" i="0" u="none" strike="noStrike" dirty="0">
                          <a:solidFill>
                            <a:srgbClr val="000000"/>
                          </a:solidFill>
                          <a:latin typeface="Arial"/>
                        </a:rPr>
                        <a:t>Inversión activos fijos</a:t>
                      </a:r>
                      <a:endParaRPr lang="es-ES" sz="1400" b="0"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r" fontAlgn="b"/>
                      <a:r>
                        <a:rPr lang="es-EC" sz="1400" b="0" i="0" u="none" strike="noStrike">
                          <a:solidFill>
                            <a:srgbClr val="000000"/>
                          </a:solidFill>
                          <a:latin typeface="Arial"/>
                        </a:rPr>
                        <a:t>49169,44</a:t>
                      </a:r>
                      <a:endParaRPr lang="es-ES" sz="14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292345">
                <a:tc>
                  <a:txBody>
                    <a:bodyPr/>
                    <a:lstStyle/>
                    <a:p>
                      <a:pPr algn="l" fontAlgn="b"/>
                      <a:r>
                        <a:rPr lang="es-EC" sz="1400" b="0" i="0" u="none" strike="noStrike">
                          <a:solidFill>
                            <a:srgbClr val="000000"/>
                          </a:solidFill>
                          <a:latin typeface="Arial"/>
                        </a:rPr>
                        <a:t>Capital de trabajo</a:t>
                      </a:r>
                      <a:endParaRPr lang="es-ES" sz="14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r" fontAlgn="b"/>
                      <a:r>
                        <a:rPr lang="es-EC" sz="1400" b="0" i="0" u="none" strike="noStrike">
                          <a:solidFill>
                            <a:srgbClr val="000000"/>
                          </a:solidFill>
                          <a:latin typeface="Arial"/>
                        </a:rPr>
                        <a:t>360,20</a:t>
                      </a:r>
                      <a:endParaRPr lang="es-ES" sz="1400" b="0" i="0" u="none" strike="noStrike">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306266">
                <a:tc>
                  <a:txBody>
                    <a:bodyPr/>
                    <a:lstStyle/>
                    <a:p>
                      <a:pPr algn="l" fontAlgn="b"/>
                      <a:r>
                        <a:rPr lang="es-EC" sz="1400" b="1" i="0" u="none" strike="noStrike" dirty="0">
                          <a:solidFill>
                            <a:srgbClr val="000000"/>
                          </a:solidFill>
                          <a:latin typeface="Arial"/>
                        </a:rPr>
                        <a:t>TOTAL INVERSION</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r" fontAlgn="b"/>
                      <a:r>
                        <a:rPr lang="es-EC" sz="1400" b="1" i="0" u="none" strike="noStrike" dirty="0">
                          <a:solidFill>
                            <a:srgbClr val="000000"/>
                          </a:solidFill>
                          <a:latin typeface="Arial"/>
                        </a:rPr>
                        <a:t>49529,64</a:t>
                      </a:r>
                      <a:endParaRPr lang="es-ES" sz="1400" b="1" i="0" u="none" strike="noStrike" dirty="0">
                        <a:solidFill>
                          <a:srgbClr val="000000"/>
                        </a:solidFill>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78864" name="8 CuadroTexto"/>
          <p:cNvSpPr txBox="1">
            <a:spLocks noChangeArrowheads="1"/>
          </p:cNvSpPr>
          <p:nvPr/>
        </p:nvSpPr>
        <p:spPr bwMode="auto">
          <a:xfrm>
            <a:off x="2214563" y="2214563"/>
            <a:ext cx="5857875" cy="1477962"/>
          </a:xfrm>
          <a:prstGeom prst="rect">
            <a:avLst/>
          </a:prstGeom>
          <a:noFill/>
          <a:ln w="9525">
            <a:noFill/>
            <a:miter lim="800000"/>
            <a:headEnd/>
            <a:tailEnd/>
          </a:ln>
        </p:spPr>
        <p:txBody>
          <a:bodyPr>
            <a:spAutoFit/>
          </a:bodyPr>
          <a:lstStyle/>
          <a:p>
            <a:r>
              <a:rPr lang="es-EC">
                <a:latin typeface="Calibri" pitchFamily="34" charset="0"/>
              </a:rPr>
              <a:t>De ese rubro,  los accionistas aportarán con el 40%, por lo que es necesario que se financie el 60% restante mediante un préstamo a 5 años en la CFN en calidad de microcrédito comercial.</a:t>
            </a:r>
            <a:endParaRPr lang="es-ES">
              <a:latin typeface="Calibri" pitchFamily="34" charset="0"/>
            </a:endParaRPr>
          </a:p>
          <a:p>
            <a:endParaRPr lang="es-ES">
              <a:latin typeface="Calibri" pitchFamily="34" charset="0"/>
            </a:endParaRPr>
          </a:p>
        </p:txBody>
      </p:sp>
      <p:graphicFrame>
        <p:nvGraphicFramePr>
          <p:cNvPr id="10" name="9 Tabla"/>
          <p:cNvGraphicFramePr>
            <a:graphicFrameLocks noGrp="1"/>
          </p:cNvGraphicFramePr>
          <p:nvPr/>
        </p:nvGraphicFramePr>
        <p:xfrm>
          <a:off x="3000375" y="3429000"/>
          <a:ext cx="4044950" cy="2938463"/>
        </p:xfrm>
        <a:graphic>
          <a:graphicData uri="http://schemas.openxmlformats.org/drawingml/2006/table">
            <a:tbl>
              <a:tblPr/>
              <a:tblGrid>
                <a:gridCol w="1707291"/>
                <a:gridCol w="2337677"/>
              </a:tblGrid>
              <a:tr h="404307">
                <a:tc gridSpan="2">
                  <a:txBody>
                    <a:bodyPr/>
                    <a:lstStyle/>
                    <a:p>
                      <a:pPr algn="ctr" fontAlgn="b"/>
                      <a:r>
                        <a:rPr lang="es-EC" sz="1400" b="1" i="0" u="none" strike="noStrike" dirty="0" smtClean="0">
                          <a:solidFill>
                            <a:srgbClr val="FFFFFF"/>
                          </a:solidFill>
                          <a:latin typeface="Arial"/>
                        </a:rPr>
                        <a:t>DATOS</a:t>
                      </a:r>
                      <a:r>
                        <a:rPr lang="es-EC" sz="1400" b="1" i="0" u="none" strike="noStrike" baseline="0" dirty="0" smtClean="0">
                          <a:solidFill>
                            <a:srgbClr val="FFFFFF"/>
                          </a:solidFill>
                          <a:latin typeface="Arial"/>
                        </a:rPr>
                        <a:t> </a:t>
                      </a:r>
                      <a:r>
                        <a:rPr lang="es-EC" sz="1400" b="1" i="0" u="none" strike="noStrike" dirty="0" smtClean="0">
                          <a:solidFill>
                            <a:srgbClr val="FFFFFF"/>
                          </a:solidFill>
                          <a:latin typeface="Arial"/>
                        </a:rPr>
                        <a:t>DEL </a:t>
                      </a:r>
                      <a:r>
                        <a:rPr lang="es-EC" sz="1400" b="1" i="0" u="none" strike="noStrike" dirty="0">
                          <a:solidFill>
                            <a:srgbClr val="FFFFFF"/>
                          </a:solidFill>
                          <a:latin typeface="Arial"/>
                        </a:rPr>
                        <a:t>PRESTAMO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5923C"/>
                    </a:solidFill>
                  </a:tcPr>
                </a:tc>
                <a:tc hMerge="1">
                  <a:txBody>
                    <a:bodyPr/>
                    <a:lstStyle/>
                    <a:p>
                      <a:endParaRPr lang="es-EC"/>
                    </a:p>
                  </a:txBody>
                  <a:tcPr/>
                </a:tc>
              </a:tr>
              <a:tr h="385056">
                <a:tc>
                  <a:txBody>
                    <a:bodyPr/>
                    <a:lstStyle/>
                    <a:p>
                      <a:pPr algn="l" fontAlgn="b"/>
                      <a:r>
                        <a:rPr lang="es-EC" sz="1600" b="1" i="0" u="none" strike="noStrike" dirty="0">
                          <a:solidFill>
                            <a:schemeClr val="tx1"/>
                          </a:solidFill>
                          <a:latin typeface="Arial"/>
                        </a:rPr>
                        <a:t>CFN</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c>
                  <a:txBody>
                    <a:bodyPr/>
                    <a:lstStyle/>
                    <a:p>
                      <a:pPr algn="ctr" fontAlgn="b"/>
                      <a:r>
                        <a:rPr lang="es-EC" sz="2000" b="0" i="0" u="none" strike="noStrike" dirty="0">
                          <a:solidFill>
                            <a:srgbClr val="000000"/>
                          </a:solidFill>
                          <a:latin typeface="Calibri"/>
                        </a:rPr>
                        <a:t>60% de </a:t>
                      </a:r>
                      <a:r>
                        <a:rPr lang="es-EC" sz="2000" b="0" i="0" u="none" strike="noStrike" dirty="0" smtClean="0">
                          <a:solidFill>
                            <a:srgbClr val="000000"/>
                          </a:solidFill>
                          <a:latin typeface="Calibri"/>
                        </a:rPr>
                        <a:t>inversión </a:t>
                      </a:r>
                      <a:r>
                        <a:rPr lang="es-EC" sz="2000" b="0" i="0" u="none" strike="noStrike" dirty="0">
                          <a:solidFill>
                            <a:srgbClr val="000000"/>
                          </a:solidFill>
                          <a:latin typeface="Calibri"/>
                        </a:rPr>
                        <a:t>requerida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r>
              <a:tr h="385056">
                <a:tc>
                  <a:txBody>
                    <a:bodyPr/>
                    <a:lstStyle/>
                    <a:p>
                      <a:pPr algn="l" fontAlgn="b"/>
                      <a:r>
                        <a:rPr lang="es-EC" sz="1400" b="1" i="0" u="none" strike="noStrike">
                          <a:solidFill>
                            <a:srgbClr val="000000"/>
                          </a:solidFill>
                          <a:latin typeface="Arial"/>
                        </a:rPr>
                        <a:t>VALOR PRESTAMO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b"/>
                      <a:r>
                        <a:rPr lang="es-EC" sz="1400" b="0" i="0" u="none" strike="noStrike" dirty="0" smtClean="0">
                          <a:solidFill>
                            <a:srgbClr val="000000"/>
                          </a:solidFill>
                          <a:latin typeface="Arial"/>
                        </a:rPr>
                        <a:t> 29.717,79 </a:t>
                      </a:r>
                      <a:endParaRPr lang="es-EC"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r>
              <a:tr h="385056">
                <a:tc>
                  <a:txBody>
                    <a:bodyPr/>
                    <a:lstStyle/>
                    <a:p>
                      <a:pPr algn="l" fontAlgn="b"/>
                      <a:r>
                        <a:rPr lang="es-EC" sz="1400" b="1" i="0" u="none" strike="noStrike">
                          <a:solidFill>
                            <a:srgbClr val="000000"/>
                          </a:solidFill>
                          <a:latin typeface="Arial"/>
                        </a:rPr>
                        <a:t>AÑOS PLAZO</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c>
                  <a:txBody>
                    <a:bodyPr/>
                    <a:lstStyle/>
                    <a:p>
                      <a:pPr algn="ctr" fontAlgn="b"/>
                      <a:r>
                        <a:rPr lang="es-EC" sz="1800" b="0" i="0" u="none" strike="noStrike" dirty="0">
                          <a:solidFill>
                            <a:srgbClr val="000000"/>
                          </a:solidFill>
                          <a:latin typeface="Calibri"/>
                        </a:rPr>
                        <a:t>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r>
              <a:tr h="385056">
                <a:tc>
                  <a:txBody>
                    <a:bodyPr/>
                    <a:lstStyle/>
                    <a:p>
                      <a:pPr algn="l" fontAlgn="b"/>
                      <a:r>
                        <a:rPr lang="es-EC" sz="1400" b="1" i="0" u="none" strike="noStrike">
                          <a:solidFill>
                            <a:srgbClr val="000000"/>
                          </a:solidFill>
                          <a:latin typeface="Arial"/>
                        </a:rPr>
                        <a:t>PAGO MENSUAL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b"/>
                      <a:r>
                        <a:rPr lang="es-EC" sz="1800" b="0" i="0" u="none" strike="noStrike" dirty="0">
                          <a:solidFill>
                            <a:srgbClr val="000000"/>
                          </a:solidFill>
                          <a:latin typeface="Calibri"/>
                        </a:rPr>
                        <a:t>$ 514,28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r>
              <a:tr h="385056">
                <a:tc>
                  <a:txBody>
                    <a:bodyPr/>
                    <a:lstStyle/>
                    <a:p>
                      <a:pPr algn="l" fontAlgn="b"/>
                      <a:r>
                        <a:rPr lang="es-EC" sz="1400" b="1" i="0" u="none" strike="noStrike">
                          <a:solidFill>
                            <a:srgbClr val="000000"/>
                          </a:solidFill>
                          <a:latin typeface="Arial"/>
                        </a:rPr>
                        <a:t>AÑOS GRACIA</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c>
                  <a:txBody>
                    <a:bodyPr/>
                    <a:lstStyle/>
                    <a:p>
                      <a:pPr algn="ctr" fontAlgn="b"/>
                      <a:r>
                        <a:rPr lang="es-EC" sz="1800" b="0" i="0" u="none" strike="noStrike" dirty="0">
                          <a:solidFill>
                            <a:srgbClr val="000000"/>
                          </a:solidFill>
                          <a:latin typeface="Calibri"/>
                        </a:rPr>
                        <a:t>0,5</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C"/>
                    </a:solidFill>
                  </a:tcPr>
                </a:tc>
              </a:tr>
              <a:tr h="385056">
                <a:tc>
                  <a:txBody>
                    <a:bodyPr/>
                    <a:lstStyle/>
                    <a:p>
                      <a:pPr algn="l" fontAlgn="b"/>
                      <a:r>
                        <a:rPr lang="es-EC" sz="1400" b="1" i="0" u="none" strike="noStrike">
                          <a:solidFill>
                            <a:srgbClr val="000000"/>
                          </a:solidFill>
                          <a:latin typeface="Arial"/>
                        </a:rPr>
                        <a:t>INTERES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c>
                  <a:txBody>
                    <a:bodyPr/>
                    <a:lstStyle/>
                    <a:p>
                      <a:pPr algn="ctr" fontAlgn="b"/>
                      <a:r>
                        <a:rPr lang="es-EC" sz="1400" b="0" i="0" u="none" strike="noStrike" dirty="0">
                          <a:solidFill>
                            <a:srgbClr val="000000"/>
                          </a:solidFill>
                          <a:latin typeface="Arial"/>
                        </a:rPr>
                        <a:t>15,00%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AF1DD"/>
                    </a:solidFill>
                  </a:tcPr>
                </a:tc>
              </a:tr>
            </a:tbl>
          </a:graphicData>
        </a:graphic>
      </p:graphicFrame>
      <p:sp>
        <p:nvSpPr>
          <p:cNvPr id="5" name="4 Marcador de pie de página"/>
          <p:cNvSpPr>
            <a:spLocks noGrp="1"/>
          </p:cNvSpPr>
          <p:nvPr>
            <p:ph type="ftr" sz="quarter" idx="11"/>
          </p:nvPr>
        </p:nvSpPr>
        <p:spPr/>
        <p:txBody>
          <a:bodyPr/>
          <a:lstStyle/>
          <a:p>
            <a:pPr>
              <a:defRPr/>
            </a:pPr>
            <a:r>
              <a:rPr lang="es-ES"/>
              <a:t>Fátima</a:t>
            </a:r>
          </a:p>
        </p:txBody>
      </p:sp>
      <p:pic>
        <p:nvPicPr>
          <p:cNvPr id="1026" name="Picture 2" descr="F:\IMAGENES TESIS\competencia (1).jpg"/>
          <p:cNvPicPr>
            <a:picLocks noChangeAspect="1" noChangeArrowheads="1"/>
          </p:cNvPicPr>
          <p:nvPr/>
        </p:nvPicPr>
        <p:blipFill>
          <a:blip r:embed="rId2" cstate="print"/>
          <a:srcRect/>
          <a:stretch>
            <a:fillRect/>
          </a:stretch>
        </p:blipFill>
        <p:spPr bwMode="auto">
          <a:xfrm>
            <a:off x="6929422" y="357166"/>
            <a:ext cx="2214578" cy="1500174"/>
          </a:xfrm>
          <a:prstGeom prst="ellipse">
            <a:avLst/>
          </a:prstGeom>
          <a:ln>
            <a:solidFill>
              <a:schemeClr val="accent2">
                <a:lumMod val="60000"/>
                <a:lumOff val="40000"/>
              </a:schemeClr>
            </a:solidFill>
          </a:ln>
          <a:effectLst>
            <a:softEdge rad="112500"/>
          </a:effectLst>
          <a:scene3d>
            <a:camera prst="perspectiveHeroicExtremeLeftFacing"/>
            <a:lightRig rig="threePt" dir="t"/>
          </a:scene3d>
        </p:spPr>
      </p:pic>
      <p:graphicFrame>
        <p:nvGraphicFramePr>
          <p:cNvPr id="12" name="11 Diagrama"/>
          <p:cNvGraphicFramePr/>
          <p:nvPr/>
        </p:nvGraphicFramePr>
        <p:xfrm>
          <a:off x="1785918" y="214290"/>
          <a:ext cx="4500594" cy="571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3643306" y="1571613"/>
            <a:ext cx="2643206" cy="4708981"/>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s-ES" sz="30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lgerian" pitchFamily="82" charset="0"/>
              </a:rPr>
              <a:t>%</a:t>
            </a:r>
          </a:p>
        </p:txBody>
      </p:sp>
      <p:sp>
        <p:nvSpPr>
          <p:cNvPr id="79875" name="2 Marcador de contenido"/>
          <p:cNvSpPr>
            <a:spLocks noGrp="1"/>
          </p:cNvSpPr>
          <p:nvPr>
            <p:ph idx="1"/>
          </p:nvPr>
        </p:nvSpPr>
        <p:spPr>
          <a:xfrm>
            <a:off x="2071688" y="1643063"/>
            <a:ext cx="7072312" cy="4525962"/>
          </a:xfrm>
        </p:spPr>
        <p:txBody>
          <a:bodyPr/>
          <a:lstStyle/>
          <a:p>
            <a:pPr eaLnBrk="1" hangingPunct="1"/>
            <a:r>
              <a:rPr lang="es-ES" smtClean="0"/>
              <a:t>El modelo que se utilizó para la obtención de la tasa de descuento fue el del CAPM (Capital Asset Pricing Model). Esto debido a que la estructura de capital esta conformada por un porcentaje de deuda (60%)</a:t>
            </a:r>
          </a:p>
          <a:p>
            <a:pPr eaLnBrk="1" hangingPunct="1">
              <a:buFont typeface="Arial" charset="0"/>
              <a:buNone/>
            </a:pPr>
            <a:r>
              <a:rPr lang="es-ES" smtClean="0"/>
              <a:t>	Con la aplicación del modelo, se obtiene lo siguiente:</a:t>
            </a:r>
          </a:p>
        </p:txBody>
      </p:sp>
      <p:sp>
        <p:nvSpPr>
          <p:cNvPr id="4" name="3 Marcador de pie de página"/>
          <p:cNvSpPr>
            <a:spLocks noGrp="1"/>
          </p:cNvSpPr>
          <p:nvPr>
            <p:ph type="ftr" sz="quarter" idx="11"/>
          </p:nvPr>
        </p:nvSpPr>
        <p:spPr/>
        <p:txBody>
          <a:bodyPr/>
          <a:lstStyle/>
          <a:p>
            <a:pPr>
              <a:defRPr/>
            </a:pPr>
            <a:r>
              <a:rPr lang="es-ES"/>
              <a:t>Fátima</a:t>
            </a:r>
          </a:p>
        </p:txBody>
      </p:sp>
      <p:graphicFrame>
        <p:nvGraphicFramePr>
          <p:cNvPr id="7" name="6 Diagrama"/>
          <p:cNvGraphicFramePr/>
          <p:nvPr/>
        </p:nvGraphicFramePr>
        <p:xfrm>
          <a:off x="2714612" y="285728"/>
          <a:ext cx="5357850"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pPr>
              <a:defRPr/>
            </a:pPr>
            <a:r>
              <a:rPr lang="es-ES"/>
              <a:t>Fátima</a:t>
            </a:r>
          </a:p>
        </p:txBody>
      </p:sp>
      <p:graphicFrame>
        <p:nvGraphicFramePr>
          <p:cNvPr id="6" name="5 Diagrama"/>
          <p:cNvGraphicFramePr/>
          <p:nvPr/>
        </p:nvGraphicFramePr>
        <p:xfrm>
          <a:off x="2714612" y="285728"/>
          <a:ext cx="5357850"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0900" name="6 Imagen" descr="Imagen1L.png"/>
          <p:cNvPicPr>
            <a:picLocks noChangeAspect="1"/>
          </p:cNvPicPr>
          <p:nvPr/>
        </p:nvPicPr>
        <p:blipFill>
          <a:blip r:embed="rId7" cstate="print"/>
          <a:srcRect/>
          <a:stretch>
            <a:fillRect/>
          </a:stretch>
        </p:blipFill>
        <p:spPr bwMode="auto">
          <a:xfrm>
            <a:off x="2571750" y="1714500"/>
            <a:ext cx="5500688" cy="3790950"/>
          </a:xfrm>
          <a:prstGeom prst="rect">
            <a:avLst/>
          </a:prstGeom>
          <a:noFill/>
          <a:ln w="9525">
            <a:noFill/>
            <a:miter lim="800000"/>
            <a:headEnd/>
            <a:tailEnd/>
          </a:ln>
        </p:spPr>
      </p:pic>
      <p:sp>
        <p:nvSpPr>
          <p:cNvPr id="7"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2071688" y="1462088"/>
          <a:ext cx="6572250" cy="4395787"/>
        </p:xfrm>
        <a:graphic>
          <a:graphicData uri="http://schemas.openxmlformats.org/drawingml/2006/table">
            <a:tbl>
              <a:tblPr/>
              <a:tblGrid>
                <a:gridCol w="2269148"/>
                <a:gridCol w="717191"/>
                <a:gridCol w="717191"/>
                <a:gridCol w="717191"/>
                <a:gridCol w="717191"/>
                <a:gridCol w="717191"/>
                <a:gridCol w="717191"/>
              </a:tblGrid>
              <a:tr h="181194">
                <a:tc gridSpan="7">
                  <a:txBody>
                    <a:bodyPr/>
                    <a:lstStyle/>
                    <a:p>
                      <a:pPr algn="ctr" fontAlgn="b"/>
                      <a:r>
                        <a:rPr lang="es-ES" sz="1200" b="1" i="0" u="none" strike="noStrike" dirty="0">
                          <a:solidFill>
                            <a:srgbClr val="FFFFFF"/>
                          </a:solidFill>
                          <a:latin typeface="Calibri"/>
                        </a:rPr>
                        <a:t>FLUJO DE CAJA</a:t>
                      </a:r>
                    </a:p>
                  </a:txBody>
                  <a:tcPr marL="0" marR="0" marT="0" marB="0" anchor="b">
                    <a:lnL>
                      <a:noFill/>
                    </a:lnL>
                    <a:lnR>
                      <a:noFill/>
                    </a:lnR>
                    <a:lnT>
                      <a:noFill/>
                    </a:lnT>
                    <a:lnB>
                      <a:noFill/>
                    </a:lnB>
                    <a:solidFill>
                      <a:srgbClr val="215867"/>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90253">
                <a:tc>
                  <a:txBody>
                    <a:bodyPr/>
                    <a:lstStyle/>
                    <a:p>
                      <a:pPr algn="ctr" fontAlgn="b"/>
                      <a:r>
                        <a:rPr lang="es-ES" sz="1200" b="1" i="0" u="none" strike="noStrike">
                          <a:solidFill>
                            <a:srgbClr val="215867"/>
                          </a:solidFill>
                          <a:latin typeface="Calibri"/>
                        </a:rPr>
                        <a:t>Año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3CDDD"/>
                    </a:solidFill>
                  </a:tcPr>
                </a:tc>
                <a:tc>
                  <a:txBody>
                    <a:bodyPr/>
                    <a:lstStyle/>
                    <a:p>
                      <a:pPr algn="r" fontAlgn="b"/>
                      <a:r>
                        <a:rPr lang="es-ES" sz="1200" b="1" i="0" u="none" strike="noStrike">
                          <a:solidFill>
                            <a:srgbClr val="215867"/>
                          </a:solidFill>
                          <a:latin typeface="Calibri"/>
                        </a:rPr>
                        <a:t>5</a:t>
                      </a:r>
                    </a:p>
                  </a:txBody>
                  <a:tcPr marL="0" marR="0" marT="0" marB="0" anchor="b">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3CDDD"/>
                    </a:solidFill>
                  </a:tcPr>
                </a:tc>
              </a:tr>
              <a:tr h="181194">
                <a:tc>
                  <a:txBody>
                    <a:bodyPr/>
                    <a:lstStyle/>
                    <a:p>
                      <a:pPr algn="l" fontAlgn="b"/>
                      <a:r>
                        <a:rPr lang="es-ES" sz="1200" b="0" i="0" u="none" strike="noStrike">
                          <a:solidFill>
                            <a:srgbClr val="000000"/>
                          </a:solidFill>
                          <a:latin typeface="Calibri"/>
                        </a:rPr>
                        <a:t>Ingresos por ventas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220295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221617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222947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224284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225630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costos variables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91708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92258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92812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93369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93929</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Gastos administrativos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37200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37200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37200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37200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37200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Gastos de servicios básicos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5280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5280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5280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5280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5280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Gastos de suministros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480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480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Gastos de alquiler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66000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66000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66000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66000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66000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Gastos de movilización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1920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1920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1920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1920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1920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Costos totales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202588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203138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203692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204249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204809</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Gastos Financieros(intereses)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403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317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229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140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50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Depreciacion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3059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3059</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Utilidad antes de impuestos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13820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14678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15542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16836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17712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Impuestos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3455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3669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3885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4209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4428</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Utilidad Neta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10365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11008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11656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12627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13284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Depreciacion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3484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3059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3059</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Amortizacion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5768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5854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5942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6031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6122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Inversion Inicial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-49169</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Capital de Trabajo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-360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360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Prestamo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29718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0" i="0" u="none" strike="noStrike">
                          <a:solidFill>
                            <a:srgbClr val="000000"/>
                          </a:solidFill>
                          <a:latin typeface="Calibri"/>
                        </a:rPr>
                        <a:t>Valor de Desecho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3164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0" i="0" u="none" strike="noStrike">
                          <a:solidFill>
                            <a:srgbClr val="000000"/>
                          </a:solidFill>
                          <a:latin typeface="Calibri"/>
                        </a:rPr>
                        <a:t>Flujo de Caja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-19812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8081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8638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9198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9655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c>
                  <a:txBody>
                    <a:bodyPr/>
                    <a:lstStyle/>
                    <a:p>
                      <a:pPr algn="r" fontAlgn="b"/>
                      <a:r>
                        <a:rPr lang="es-ES" sz="1200" b="0" i="0" u="none" strike="noStrike">
                          <a:solidFill>
                            <a:srgbClr val="000000"/>
                          </a:solidFill>
                          <a:latin typeface="Calibri"/>
                        </a:rPr>
                        <a:t>13746</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6DDE8"/>
                    </a:solidFill>
                  </a:tcPr>
                </a:tc>
              </a:tr>
              <a:tr h="181194">
                <a:tc>
                  <a:txBody>
                    <a:bodyPr/>
                    <a:lstStyle/>
                    <a:p>
                      <a:pPr algn="l" fontAlgn="b"/>
                      <a:r>
                        <a:rPr lang="es-ES" sz="1200" b="1" i="0" u="none" strike="noStrike">
                          <a:solidFill>
                            <a:srgbClr val="000000"/>
                          </a:solidFill>
                          <a:latin typeface="Calibri"/>
                        </a:rPr>
                        <a:t>VAN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r" fontAlgn="b"/>
                      <a:r>
                        <a:rPr lang="es-ES" sz="1200" b="0" i="0" u="none" strike="noStrike">
                          <a:solidFill>
                            <a:srgbClr val="000000"/>
                          </a:solidFill>
                          <a:latin typeface="Calibri"/>
                        </a:rPr>
                        <a:t>10583</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EF3"/>
                    </a:solidFill>
                  </a:tcPr>
                </a:tc>
              </a:tr>
              <a:tr h="181194">
                <a:tc>
                  <a:txBody>
                    <a:bodyPr/>
                    <a:lstStyle/>
                    <a:p>
                      <a:pPr algn="l" fontAlgn="b"/>
                      <a:r>
                        <a:rPr lang="es-ES" sz="1200" b="1" i="0" u="none" strike="noStrike">
                          <a:solidFill>
                            <a:srgbClr val="000000"/>
                          </a:solidFill>
                          <a:latin typeface="Calibri"/>
                        </a:rPr>
                        <a:t>TIR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r" fontAlgn="b"/>
                      <a:r>
                        <a:rPr lang="es-ES" sz="1200" b="0" i="0" u="none" strike="noStrike" dirty="0">
                          <a:solidFill>
                            <a:srgbClr val="000000"/>
                          </a:solidFill>
                          <a:latin typeface="Calibri"/>
                        </a:rPr>
                        <a:t>37%</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l" fontAlgn="b"/>
                      <a:endParaRPr lang="es-ES" sz="1200" b="0" i="0" u="none" strike="noStrike">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6DDE8"/>
                    </a:solidFill>
                  </a:tcPr>
                </a:tc>
                <a:tc>
                  <a:txBody>
                    <a:bodyPr/>
                    <a:lstStyle/>
                    <a:p>
                      <a:pPr algn="l" fontAlgn="b"/>
                      <a:endParaRPr lang="es-ES" sz="1200" b="0" i="0" u="none" strike="noStrike" dirty="0">
                        <a:solidFill>
                          <a:srgbClr val="000000"/>
                        </a:solidFill>
                        <a:latin typeface="Calibri"/>
                      </a:endParaRP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B6DDE8"/>
                    </a:solidFill>
                  </a:tcPr>
                </a:tc>
              </a:tr>
            </a:tbl>
          </a:graphicData>
        </a:graphic>
      </p:graphicFrame>
      <p:sp>
        <p:nvSpPr>
          <p:cNvPr id="4" name="3 Marcador de pie de página"/>
          <p:cNvSpPr>
            <a:spLocks noGrp="1"/>
          </p:cNvSpPr>
          <p:nvPr>
            <p:ph type="ftr" sz="quarter" idx="11"/>
          </p:nvPr>
        </p:nvSpPr>
        <p:spPr>
          <a:xfrm>
            <a:off x="3500438" y="6215063"/>
            <a:ext cx="2895600" cy="365125"/>
          </a:xfrm>
        </p:spPr>
        <p:txBody>
          <a:bodyPr/>
          <a:lstStyle/>
          <a:p>
            <a:pPr>
              <a:defRPr/>
            </a:pPr>
            <a:r>
              <a:rPr lang="es-ES" dirty="0"/>
              <a:t>Fátima</a:t>
            </a:r>
          </a:p>
        </p:txBody>
      </p:sp>
      <p:grpSp>
        <p:nvGrpSpPr>
          <p:cNvPr id="2" name="Diagram group"/>
          <p:cNvGrpSpPr/>
          <p:nvPr/>
        </p:nvGrpSpPr>
        <p:grpSpPr>
          <a:xfrm>
            <a:off x="2928926" y="285728"/>
            <a:ext cx="4893503" cy="928694"/>
            <a:chOff x="345875" y="0"/>
            <a:chExt cx="4893503" cy="928694"/>
          </a:xfrm>
          <a:scene3d>
            <a:camera prst="perspectiveRelaxedModerately" zoom="92000"/>
            <a:lightRig rig="balanced" dir="t">
              <a:rot lat="0" lon="0" rev="12700000"/>
            </a:lightRig>
          </a:scene3d>
        </p:grpSpPr>
        <p:grpSp>
          <p:nvGrpSpPr>
            <p:cNvPr id="3" name="7 Grupo"/>
            <p:cNvGrpSpPr/>
            <p:nvPr/>
          </p:nvGrpSpPr>
          <p:grpSpPr>
            <a:xfrm>
              <a:off x="345875" y="0"/>
              <a:ext cx="4893503" cy="928694"/>
              <a:chOff x="345875" y="0"/>
              <a:chExt cx="4893503" cy="928694"/>
            </a:xfrm>
          </p:grpSpPr>
          <p:sp>
            <p:nvSpPr>
              <p:cNvPr id="9" name="8 Rectángulo"/>
              <p:cNvSpPr/>
              <p:nvPr/>
            </p:nvSpPr>
            <p:spPr>
              <a:xfrm>
                <a:off x="345875" y="0"/>
                <a:ext cx="4893503" cy="928694"/>
              </a:xfrm>
              <a:prstGeom prst="rect">
                <a:avLst/>
              </a:prstGeom>
            </p:spPr>
            <p:style>
              <a:lnRef idx="1">
                <a:schemeClr val="dk1"/>
              </a:lnRef>
              <a:fillRef idx="2">
                <a:schemeClr val="dk1"/>
              </a:fillRef>
              <a:effectRef idx="1">
                <a:schemeClr val="dk1"/>
              </a:effectRef>
              <a:fontRef idx="minor">
                <a:schemeClr val="dk1"/>
              </a:fontRef>
            </p:style>
          </p:sp>
          <p:sp>
            <p:nvSpPr>
              <p:cNvPr id="10" name="9 Rectángulo"/>
              <p:cNvSpPr/>
              <p:nvPr/>
            </p:nvSpPr>
            <p:spPr>
              <a:xfrm>
                <a:off x="345875" y="0"/>
                <a:ext cx="4893503" cy="928694"/>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lIns="163830" tIns="163830" rIns="163830" bIns="163830" spcCol="1270" anchor="ctr"/>
              <a:lstStyle/>
              <a:p>
                <a:pPr algn="ctr" defTabSz="1911350">
                  <a:lnSpc>
                    <a:spcPct val="90000"/>
                  </a:lnSpc>
                  <a:spcAft>
                    <a:spcPct val="35000"/>
                  </a:spcAft>
                  <a:defRPr/>
                </a:pPr>
                <a:r>
                  <a:rPr lang="es-EC" sz="4400" dirty="0"/>
                  <a:t>Flujo de caja</a:t>
                </a:r>
                <a:endParaRPr lang="es-ES" sz="4300" dirty="0"/>
              </a:p>
            </p:txBody>
          </p:sp>
        </p:grpSp>
      </p:grpSp>
      <p:sp>
        <p:nvSpPr>
          <p:cNvPr id="11"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643042" y="0"/>
            <a:ext cx="5786478" cy="1143000"/>
          </a:xfrm>
        </p:spPr>
        <p:txBody>
          <a:bodyPr/>
          <a:lstStyle/>
          <a:p>
            <a:pPr eaLnBrk="1" hangingPunct="1">
              <a:defRPr/>
            </a:pPr>
            <a:r>
              <a:rPr lang="es-ES" sz="5400" b="1" cap="all" dirty="0" smtClean="0">
                <a:ln w="9000" cmpd="sng">
                  <a:solidFill>
                    <a:schemeClr val="accent3">
                      <a:lumMod val="75000"/>
                    </a:schemeClr>
                  </a:solidFill>
                  <a:prstDash val="solid"/>
                </a:ln>
                <a:solidFill>
                  <a:schemeClr val="accent6">
                    <a:lumMod val="40000"/>
                    <a:lumOff val="60000"/>
                  </a:schemeClr>
                </a:solidFill>
                <a:effectLst>
                  <a:glow rad="101600">
                    <a:schemeClr val="accent6">
                      <a:satMod val="175000"/>
                      <a:alpha val="40000"/>
                    </a:schemeClr>
                  </a:glow>
                  <a:outerShdw blurRad="50800" dist="38100" dir="16200000" rotWithShape="0">
                    <a:prstClr val="black">
                      <a:alpha val="40000"/>
                    </a:prstClr>
                  </a:outerShdw>
                  <a:reflection blurRad="12700" stA="28000" endPos="45000" dist="1000" dir="5400000" sy="-100000" algn="bl" rotWithShape="0"/>
                </a:effectLst>
                <a:latin typeface="Arial" charset="0"/>
                <a:ea typeface="+mn-ea"/>
                <a:cs typeface="+mn-cs"/>
              </a:rPr>
              <a:t>PROVEEDORES</a:t>
            </a:r>
          </a:p>
        </p:txBody>
      </p:sp>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DESCRIPCIÓN DEL PRODUCTO</a:t>
            </a:r>
            <a:endParaRPr lang="es-ES" dirty="0"/>
          </a:p>
        </p:txBody>
      </p:sp>
      <p:pic>
        <p:nvPicPr>
          <p:cNvPr id="106498" name="Picture 2" descr="F:\IMAGENES TESIS\frutas-del-mercado.jpg"/>
          <p:cNvPicPr>
            <a:picLocks noChangeAspect="1" noChangeArrowheads="1"/>
          </p:cNvPicPr>
          <p:nvPr/>
        </p:nvPicPr>
        <p:blipFill>
          <a:blip r:embed="rId2" cstate="print"/>
          <a:srcRect/>
          <a:stretch>
            <a:fillRect/>
          </a:stretch>
        </p:blipFill>
        <p:spPr bwMode="auto">
          <a:xfrm>
            <a:off x="3643306" y="4000504"/>
            <a:ext cx="2438413" cy="2333634"/>
          </a:xfrm>
          <a:prstGeom prst="ellipse">
            <a:avLst/>
          </a:prstGeom>
          <a:ln>
            <a:noFill/>
          </a:ln>
          <a:effectLst>
            <a:softEdge rad="112500"/>
          </a:effectLst>
        </p:spPr>
      </p:pic>
      <p:pic>
        <p:nvPicPr>
          <p:cNvPr id="106499" name="Picture 3" descr="F:\IMAGENES TESIS\Carpigiani_-_Logo.png"/>
          <p:cNvPicPr>
            <a:picLocks noChangeAspect="1" noChangeArrowheads="1"/>
          </p:cNvPicPr>
          <p:nvPr/>
        </p:nvPicPr>
        <p:blipFill>
          <a:blip r:embed="rId3" cstate="print"/>
          <a:srcRect/>
          <a:stretch>
            <a:fillRect/>
          </a:stretch>
        </p:blipFill>
        <p:spPr bwMode="auto">
          <a:xfrm>
            <a:off x="5991231" y="2285992"/>
            <a:ext cx="3152769" cy="2227907"/>
          </a:xfrm>
          <a:prstGeom prst="ellipse">
            <a:avLst/>
          </a:prstGeom>
          <a:ln>
            <a:noFill/>
          </a:ln>
          <a:effectLst>
            <a:softEdge rad="112500"/>
          </a:effectLst>
        </p:spPr>
      </p:pic>
      <p:pic>
        <p:nvPicPr>
          <p:cNvPr id="106500" name="Picture 4" descr="F:\IMAGENES TESIS\NESTLE Chocolove Logo.jpg"/>
          <p:cNvPicPr>
            <a:picLocks noChangeAspect="1" noChangeArrowheads="1"/>
          </p:cNvPicPr>
          <p:nvPr/>
        </p:nvPicPr>
        <p:blipFill>
          <a:blip r:embed="rId4" cstate="print"/>
          <a:srcRect/>
          <a:stretch>
            <a:fillRect/>
          </a:stretch>
        </p:blipFill>
        <p:spPr bwMode="auto">
          <a:xfrm>
            <a:off x="1857356" y="2571744"/>
            <a:ext cx="1747439" cy="1500198"/>
          </a:xfrm>
          <a:prstGeom prst="ellipse">
            <a:avLst/>
          </a:prstGeom>
          <a:ln>
            <a:noFill/>
          </a:ln>
          <a:effectLst>
            <a:softEdge rad="112500"/>
          </a:effectLst>
        </p:spPr>
      </p:pic>
      <p:sp>
        <p:nvSpPr>
          <p:cNvPr id="8" name="7 Flecha izquierda, derecha y arriba"/>
          <p:cNvSpPr/>
          <p:nvPr/>
        </p:nvSpPr>
        <p:spPr>
          <a:xfrm rot="10800000">
            <a:off x="4143375" y="2643188"/>
            <a:ext cx="1357313" cy="1143000"/>
          </a:xfrm>
          <a:prstGeom prst="leftRightUpArrow">
            <a:avLst/>
          </a:prstGeom>
          <a:ln>
            <a:solidFill>
              <a:schemeClr val="accent6">
                <a:lumMod val="20000"/>
                <a:lumOff val="8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s-ES"/>
          </a:p>
        </p:txBody>
      </p:sp>
      <p:sp>
        <p:nvSpPr>
          <p:cNvPr id="9" name="8 CuadroTexto"/>
          <p:cNvSpPr txBox="1"/>
          <p:nvPr/>
        </p:nvSpPr>
        <p:spPr>
          <a:xfrm>
            <a:off x="1785938" y="1428750"/>
            <a:ext cx="5000625" cy="369888"/>
          </a:xfrm>
          <a:prstGeom prst="rect">
            <a:avLst/>
          </a:prstGeom>
          <a:noFill/>
        </p:spPr>
        <p:txBody>
          <a:bodyPr>
            <a:spAutoFit/>
          </a:bodyPr>
          <a:lstStyle/>
          <a:p>
            <a:pPr>
              <a:defRPr/>
            </a:pPr>
            <a:r>
              <a:rPr lang="es-ES" b="1" dirty="0">
                <a:solidFill>
                  <a:schemeClr val="bg2">
                    <a:lumMod val="50000"/>
                  </a:schemeClr>
                </a:solidFill>
              </a:rPr>
              <a:t>Posibles proveedores:</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4 CuadroTexto"/>
          <p:cNvSpPr txBox="1">
            <a:spLocks noChangeArrowheads="1"/>
          </p:cNvSpPr>
          <p:nvPr/>
        </p:nvSpPr>
        <p:spPr bwMode="auto">
          <a:xfrm>
            <a:off x="2286000" y="4286250"/>
            <a:ext cx="6286500" cy="1016000"/>
          </a:xfrm>
          <a:prstGeom prst="rect">
            <a:avLst/>
          </a:prstGeom>
          <a:noFill/>
          <a:ln w="9525">
            <a:noFill/>
            <a:miter lim="800000"/>
            <a:headEnd/>
            <a:tailEnd/>
          </a:ln>
        </p:spPr>
        <p:txBody>
          <a:bodyPr>
            <a:spAutoFit/>
          </a:bodyPr>
          <a:lstStyle/>
          <a:p>
            <a:r>
              <a:rPr lang="es-EC" sz="2000" b="1">
                <a:latin typeface="Calibri" pitchFamily="34" charset="0"/>
              </a:rPr>
              <a:t>Debido a que el VAN es mayor a cero y muy significativo y, la TIR es mucho mayor a la TMAR, se puede concluir que el proyecto es satisfactoriamente </a:t>
            </a:r>
            <a:r>
              <a:rPr lang="es-EC" sz="2000" b="1">
                <a:solidFill>
                  <a:srgbClr val="CC00CC"/>
                </a:solidFill>
                <a:latin typeface="Calibri" pitchFamily="34" charset="0"/>
              </a:rPr>
              <a:t>rentable</a:t>
            </a:r>
            <a:r>
              <a:rPr lang="es-EC" sz="2000" b="1">
                <a:latin typeface="Calibri" pitchFamily="34" charset="0"/>
              </a:rPr>
              <a:t>.</a:t>
            </a:r>
            <a:endParaRPr lang="es-ES" sz="2000" b="1">
              <a:latin typeface="Calibri" pitchFamily="34" charset="0"/>
            </a:endParaRPr>
          </a:p>
        </p:txBody>
      </p:sp>
      <p:sp>
        <p:nvSpPr>
          <p:cNvPr id="6" name="5 Marcador de pie de página"/>
          <p:cNvSpPr>
            <a:spLocks noGrp="1"/>
          </p:cNvSpPr>
          <p:nvPr>
            <p:ph type="ftr" sz="quarter" idx="11"/>
          </p:nvPr>
        </p:nvSpPr>
        <p:spPr/>
        <p:txBody>
          <a:bodyPr/>
          <a:lstStyle/>
          <a:p>
            <a:pPr>
              <a:defRPr/>
            </a:pPr>
            <a:r>
              <a:rPr lang="es-ES"/>
              <a:t>Fátima</a:t>
            </a:r>
          </a:p>
        </p:txBody>
      </p:sp>
      <p:sp>
        <p:nvSpPr>
          <p:cNvPr id="8" name="7 Rectángulo"/>
          <p:cNvSpPr/>
          <p:nvPr/>
        </p:nvSpPr>
        <p:spPr>
          <a:xfrm>
            <a:off x="1785918" y="285728"/>
            <a:ext cx="6840335" cy="923330"/>
          </a:xfrm>
          <a:prstGeom prst="rect">
            <a:avLst/>
          </a:prstGeom>
          <a:noFill/>
        </p:spPr>
        <p:txBody>
          <a:bodyPr wrap="none">
            <a:spAutoFit/>
          </a:bodyPr>
          <a:lstStyle/>
          <a:p>
            <a:pPr algn="ctr">
              <a:defRPr/>
            </a:pPr>
            <a:r>
              <a:rPr lang="es-E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TMAR                 17%</a:t>
            </a:r>
          </a:p>
        </p:txBody>
      </p:sp>
      <p:sp>
        <p:nvSpPr>
          <p:cNvPr id="9" name="8 Rectángulo"/>
          <p:cNvSpPr/>
          <p:nvPr/>
        </p:nvSpPr>
        <p:spPr>
          <a:xfrm>
            <a:off x="1785918" y="1643050"/>
            <a:ext cx="7215237" cy="923330"/>
          </a:xfrm>
          <a:prstGeom prst="rect">
            <a:avLst/>
          </a:prstGeom>
          <a:noFill/>
        </p:spPr>
        <p:txBody>
          <a:bodyPr>
            <a:spAutoFit/>
          </a:bodyPr>
          <a:lstStyle/>
          <a:p>
            <a:pPr algn="ctr">
              <a:defRPr/>
            </a:pPr>
            <a:r>
              <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TIR                      37%</a:t>
            </a:r>
          </a:p>
        </p:txBody>
      </p:sp>
      <p:sp>
        <p:nvSpPr>
          <p:cNvPr id="10" name="9 Rectángulo"/>
          <p:cNvSpPr/>
          <p:nvPr/>
        </p:nvSpPr>
        <p:spPr>
          <a:xfrm>
            <a:off x="1928763" y="2786058"/>
            <a:ext cx="7215237"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s-ES" sz="5400" b="1" dirty="0">
                <a:ln/>
                <a:solidFill>
                  <a:schemeClr val="accent3"/>
                </a:solidFill>
              </a:rPr>
              <a:t>VAN                   10583 </a:t>
            </a:r>
          </a:p>
        </p:txBody>
      </p:sp>
      <p:sp>
        <p:nvSpPr>
          <p:cNvPr id="11"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a:t>Fátima</a:t>
            </a:r>
          </a:p>
        </p:txBody>
      </p:sp>
      <p:graphicFrame>
        <p:nvGraphicFramePr>
          <p:cNvPr id="7" name="6 Diagrama"/>
          <p:cNvGraphicFramePr/>
          <p:nvPr/>
        </p:nvGraphicFramePr>
        <p:xfrm>
          <a:off x="2714612" y="500042"/>
          <a:ext cx="5357850" cy="928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aphicFrame>
        <p:nvGraphicFramePr>
          <p:cNvPr id="6" name="Table 5"/>
          <p:cNvGraphicFramePr>
            <a:graphicFrameLocks noGrp="1"/>
          </p:cNvGraphicFramePr>
          <p:nvPr/>
        </p:nvGraphicFramePr>
        <p:xfrm>
          <a:off x="2071688" y="2357438"/>
          <a:ext cx="6643687" cy="2511425"/>
        </p:xfrm>
        <a:graphic>
          <a:graphicData uri="http://schemas.openxmlformats.org/drawingml/2006/table">
            <a:tbl>
              <a:tblPr/>
              <a:tblGrid>
                <a:gridCol w="940705"/>
                <a:gridCol w="1140605"/>
                <a:gridCol w="1587441"/>
                <a:gridCol w="1340506"/>
                <a:gridCol w="1634476"/>
              </a:tblGrid>
              <a:tr h="404816">
                <a:tc>
                  <a:txBody>
                    <a:bodyPr/>
                    <a:lstStyle/>
                    <a:p>
                      <a:pPr algn="l" fontAlgn="b"/>
                      <a:r>
                        <a:rPr lang="en-US" sz="1600" b="1" i="0" u="none" strike="noStrike">
                          <a:solidFill>
                            <a:srgbClr val="000000"/>
                          </a:solidFill>
                          <a:latin typeface="Arial"/>
                        </a:rPr>
                        <a:t>Periodo</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r>
                        <a:rPr lang="en-US" sz="1600" b="1" i="0" u="none" strike="noStrike">
                          <a:solidFill>
                            <a:srgbClr val="000000"/>
                          </a:solidFill>
                          <a:latin typeface="Arial"/>
                        </a:rPr>
                        <a:t>Saldo de Inversion</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r>
                        <a:rPr lang="en-US" sz="1600" b="1" i="0" u="none" strike="noStrike">
                          <a:solidFill>
                            <a:srgbClr val="000000"/>
                          </a:solidFill>
                          <a:latin typeface="Arial"/>
                        </a:rPr>
                        <a:t>Flujo de Caja</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r>
                        <a:rPr lang="en-US" sz="1600" b="1" i="0" u="none" strike="noStrike">
                          <a:solidFill>
                            <a:srgbClr val="000000"/>
                          </a:solidFill>
                          <a:latin typeface="Arial"/>
                        </a:rPr>
                        <a:t>Rentabilidad Exigida</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l" fontAlgn="b"/>
                      <a:r>
                        <a:rPr lang="en-US" sz="1600" b="1" i="0" u="none" strike="noStrike">
                          <a:solidFill>
                            <a:srgbClr val="000000"/>
                          </a:solidFill>
                          <a:latin typeface="Arial"/>
                        </a:rPr>
                        <a:t>Recuperacion de Inversion</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04816">
                <a:tc>
                  <a:txBody>
                    <a:bodyPr/>
                    <a:lstStyle/>
                    <a:p>
                      <a:pPr algn="r" fontAlgn="b"/>
                      <a:r>
                        <a:rPr lang="en-US" sz="1600" b="0" i="0" u="none" strike="noStrike">
                          <a:solidFill>
                            <a:srgbClr val="000000"/>
                          </a:solidFill>
                          <a:latin typeface="Arial"/>
                        </a:rPr>
                        <a:t>1</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19,811.86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8,080.85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1372.370995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6,708.48</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404816">
                <a:tc>
                  <a:txBody>
                    <a:bodyPr/>
                    <a:lstStyle/>
                    <a:p>
                      <a:pPr algn="r" fontAlgn="b"/>
                      <a:r>
                        <a:rPr lang="en-US" sz="1600" b="0" i="0" u="none" strike="noStrike">
                          <a:solidFill>
                            <a:srgbClr val="000000"/>
                          </a:solidFill>
                          <a:latin typeface="Arial"/>
                        </a:rPr>
                        <a:t>2</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13,103.38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8,637.86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1466.968386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7,170.90</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04816">
                <a:tc>
                  <a:txBody>
                    <a:bodyPr/>
                    <a:lstStyle/>
                    <a:p>
                      <a:pPr algn="r" fontAlgn="b"/>
                      <a:r>
                        <a:rPr lang="en-US" sz="1600" b="0" i="0" u="none" strike="noStrike">
                          <a:solidFill>
                            <a:srgbClr val="000000"/>
                          </a:solidFill>
                          <a:latin typeface="Arial"/>
                        </a:rPr>
                        <a:t>3</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5,932.48</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9,198.02</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1562.100301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c>
                  <a:txBody>
                    <a:bodyPr/>
                    <a:lstStyle/>
                    <a:p>
                      <a:pPr algn="r" fontAlgn="b"/>
                      <a:r>
                        <a:rPr lang="en-US" sz="1600" b="0" i="0" u="none" strike="noStrike">
                          <a:solidFill>
                            <a:srgbClr val="000000"/>
                          </a:solidFill>
                          <a:latin typeface="Arial"/>
                        </a:rPr>
                        <a:t>7,635.92</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E5E0EC"/>
                    </a:solidFill>
                  </a:tcPr>
                </a:tc>
              </a:tr>
              <a:tr h="404816">
                <a:tc>
                  <a:txBody>
                    <a:bodyPr/>
                    <a:lstStyle/>
                    <a:p>
                      <a:pPr algn="r" fontAlgn="b"/>
                      <a:r>
                        <a:rPr lang="en-US" sz="1600" b="0" i="0" u="none" strike="noStrike">
                          <a:solidFill>
                            <a:srgbClr val="000000"/>
                          </a:solidFill>
                          <a:latin typeface="Arial"/>
                        </a:rPr>
                        <a:t>4</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-1,703.44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9,655.10</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1639.725014</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c>
                  <a:txBody>
                    <a:bodyPr/>
                    <a:lstStyle/>
                    <a:p>
                      <a:pPr algn="r" fontAlgn="b"/>
                      <a:r>
                        <a:rPr lang="en-US" sz="1600" b="0" i="0" u="none" strike="noStrike">
                          <a:solidFill>
                            <a:srgbClr val="000000"/>
                          </a:solidFill>
                          <a:latin typeface="Arial"/>
                        </a:rPr>
                        <a:t>8,015.37</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CCC0DA"/>
                    </a:solidFill>
                  </a:tcPr>
                </a:tc>
              </a:tr>
              <a:tr h="404816">
                <a:tc>
                  <a:txBody>
                    <a:bodyPr/>
                    <a:lstStyle/>
                    <a:p>
                      <a:pPr algn="r" fontAlgn="b"/>
                      <a:r>
                        <a:rPr lang="en-US" sz="1600" b="0" i="0" u="none" strike="noStrike">
                          <a:solidFill>
                            <a:srgbClr val="000000"/>
                          </a:solidFill>
                          <a:latin typeface="Arial"/>
                        </a:rPr>
                        <a:t>5</a:t>
                      </a:r>
                    </a:p>
                  </a:txBody>
                  <a:tcPr marL="0" marR="0" marT="0"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5E0EC"/>
                    </a:solidFill>
                  </a:tcPr>
                </a:tc>
                <a:tc>
                  <a:txBody>
                    <a:bodyPr/>
                    <a:lstStyle/>
                    <a:p>
                      <a:pPr algn="r" fontAlgn="b"/>
                      <a:r>
                        <a:rPr lang="en-US" sz="1600" b="0" i="0" u="none" strike="noStrike">
                          <a:solidFill>
                            <a:srgbClr val="000000"/>
                          </a:solidFill>
                          <a:latin typeface="Arial"/>
                        </a:rPr>
                        <a:t>-9,718.81</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5E0EC"/>
                    </a:solidFill>
                  </a:tcPr>
                </a:tc>
                <a:tc>
                  <a:txBody>
                    <a:bodyPr/>
                    <a:lstStyle/>
                    <a:p>
                      <a:pPr algn="r" fontAlgn="b"/>
                      <a:r>
                        <a:rPr lang="en-US" sz="1600" b="0" i="0" u="none" strike="noStrike" dirty="0">
                          <a:solidFill>
                            <a:srgbClr val="000000"/>
                          </a:solidFill>
                          <a:latin typeface="Arial"/>
                        </a:rPr>
                        <a:t>13,745.66</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5E0EC"/>
                    </a:solidFill>
                  </a:tcPr>
                </a:tc>
                <a:tc>
                  <a:txBody>
                    <a:bodyPr/>
                    <a:lstStyle/>
                    <a:p>
                      <a:pPr algn="r" fontAlgn="b"/>
                      <a:r>
                        <a:rPr lang="en-US" sz="1600" b="0" i="0" u="none" strike="noStrike">
                          <a:solidFill>
                            <a:srgbClr val="000000"/>
                          </a:solidFill>
                          <a:latin typeface="Arial"/>
                        </a:rPr>
                        <a:t>2334.426275</a:t>
                      </a:r>
                    </a:p>
                  </a:txBody>
                  <a:tcPr marL="0" marR="0" marT="0"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E5E0EC"/>
                    </a:solidFill>
                  </a:tcPr>
                </a:tc>
                <a:tc>
                  <a:txBody>
                    <a:bodyPr/>
                    <a:lstStyle/>
                    <a:p>
                      <a:pPr algn="r" fontAlgn="b"/>
                      <a:r>
                        <a:rPr lang="en-US" sz="1600" b="0" i="0" u="none" strike="noStrike" dirty="0">
                          <a:solidFill>
                            <a:srgbClr val="000000"/>
                          </a:solidFill>
                          <a:latin typeface="Arial"/>
                        </a:rPr>
                        <a:t>11,411.24</a:t>
                      </a:r>
                    </a:p>
                  </a:txBody>
                  <a:tcPr marL="0" marR="0" marT="0"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E5E0EC"/>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2 Marcador de contenido"/>
          <p:cNvSpPr>
            <a:spLocks noGrp="1"/>
          </p:cNvSpPr>
          <p:nvPr>
            <p:ph idx="1"/>
          </p:nvPr>
        </p:nvSpPr>
        <p:spPr>
          <a:xfrm>
            <a:off x="2000250" y="1500188"/>
            <a:ext cx="3043238" cy="828675"/>
          </a:xfrm>
        </p:spPr>
        <p:txBody>
          <a:bodyPr/>
          <a:lstStyle/>
          <a:p>
            <a:pPr eaLnBrk="1" hangingPunct="1">
              <a:buFont typeface="Arial" charset="0"/>
              <a:buNone/>
            </a:pPr>
            <a:r>
              <a:rPr lang="es-EC" b="1" smtClean="0"/>
              <a:t>INGRESOS</a:t>
            </a:r>
          </a:p>
        </p:txBody>
      </p:sp>
      <p:sp>
        <p:nvSpPr>
          <p:cNvPr id="5" name="4 Marcador de pie de página"/>
          <p:cNvSpPr>
            <a:spLocks noGrp="1"/>
          </p:cNvSpPr>
          <p:nvPr>
            <p:ph type="ftr" sz="quarter" idx="11"/>
          </p:nvPr>
        </p:nvSpPr>
        <p:spPr/>
        <p:txBody>
          <a:bodyPr/>
          <a:lstStyle/>
          <a:p>
            <a:pPr>
              <a:defRPr/>
            </a:pPr>
            <a:r>
              <a:rPr lang="es-ES"/>
              <a:t>Fátima</a:t>
            </a:r>
          </a:p>
        </p:txBody>
      </p:sp>
      <p:pic>
        <p:nvPicPr>
          <p:cNvPr id="7" name="6 Imagen" descr="Imagen1U.png"/>
          <p:cNvPicPr>
            <a:picLocks noChangeAspect="1"/>
          </p:cNvPicPr>
          <p:nvPr/>
        </p:nvPicPr>
        <p:blipFill>
          <a:blip r:embed="rId2" cstate="print"/>
          <a:stretch>
            <a:fillRect/>
          </a:stretch>
        </p:blipFill>
        <p:spPr>
          <a:xfrm>
            <a:off x="2071688" y="2500313"/>
            <a:ext cx="6657975" cy="3500437"/>
          </a:xfrm>
          <a:prstGeom prst="rect">
            <a:avLst/>
          </a:prstGeom>
          <a:ln>
            <a:noFill/>
          </a:ln>
          <a:effectLst>
            <a:outerShdw blurRad="190500" algn="tl" rotWithShape="0">
              <a:srgbClr val="000000">
                <a:alpha val="70000"/>
              </a:srgbClr>
            </a:outerShdw>
          </a:effectLst>
        </p:spPr>
      </p:pic>
      <p:graphicFrame>
        <p:nvGraphicFramePr>
          <p:cNvPr id="8" name="7 Diagrama"/>
          <p:cNvGraphicFramePr/>
          <p:nvPr/>
        </p:nvGraphicFramePr>
        <p:xfrm>
          <a:off x="2928926" y="357166"/>
          <a:ext cx="5357850"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2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nvGraphicFramePr>
        <p:xfrm>
          <a:off x="3071813" y="2286000"/>
          <a:ext cx="4429125" cy="3286125"/>
        </p:xfrm>
        <a:graphic>
          <a:graphicData uri="http://schemas.openxmlformats.org/drawingml/2006/table">
            <a:tbl>
              <a:tblPr/>
              <a:tblGrid>
                <a:gridCol w="1098571"/>
                <a:gridCol w="1098571"/>
                <a:gridCol w="1098571"/>
                <a:gridCol w="1133445"/>
              </a:tblGrid>
              <a:tr h="291281">
                <a:tc>
                  <a:txBody>
                    <a:bodyPr/>
                    <a:lstStyle/>
                    <a:p>
                      <a:pPr algn="ctr" fontAlgn="b"/>
                      <a:r>
                        <a:rPr lang="es-ES" sz="1600" b="1" i="0" u="none" strike="noStrike" dirty="0">
                          <a:solidFill>
                            <a:srgbClr val="000000"/>
                          </a:solidFill>
                          <a:latin typeface="Calibri"/>
                        </a:rPr>
                        <a:t>VARIACION</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1" i="0" u="none" strike="noStrike">
                          <a:solidFill>
                            <a:srgbClr val="000000"/>
                          </a:solidFill>
                          <a:latin typeface="Calibri"/>
                        </a:rPr>
                        <a:t>VAN</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1" i="0" u="none" strike="noStrike" dirty="0">
                          <a:solidFill>
                            <a:srgbClr val="000000"/>
                          </a:solidFill>
                          <a:latin typeface="Calibri"/>
                        </a:rPr>
                        <a:t>TIR</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1" i="0" u="none" strike="noStrike" dirty="0">
                          <a:solidFill>
                            <a:srgbClr val="000000"/>
                          </a:solidFill>
                          <a:latin typeface="Calibri"/>
                        </a:rPr>
                        <a:t>RESULTADO</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r>
              <a:tr h="530256">
                <a:tc>
                  <a:txBody>
                    <a:bodyPr/>
                    <a:lstStyle/>
                    <a:p>
                      <a:pPr algn="ctr" fontAlgn="b"/>
                      <a:r>
                        <a:rPr lang="es-ES" sz="1600" b="0" i="0" u="none" strike="noStrike">
                          <a:solidFill>
                            <a:srgbClr val="000000"/>
                          </a:solidFill>
                          <a:latin typeface="Calibri"/>
                        </a:rPr>
                        <a:t>20%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-87126</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NO 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r>
              <a:tr h="530256">
                <a:tc>
                  <a:txBody>
                    <a:bodyPr/>
                    <a:lstStyle/>
                    <a:p>
                      <a:pPr algn="ctr" fontAlgn="b"/>
                      <a:r>
                        <a:rPr lang="es-ES" sz="1600" b="0" i="0" u="none" strike="noStrike">
                          <a:solidFill>
                            <a:srgbClr val="000000"/>
                          </a:solidFill>
                          <a:latin typeface="Calibri"/>
                        </a:rPr>
                        <a:t>15%</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-62699</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NO 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r>
              <a:tr h="530256">
                <a:tc>
                  <a:txBody>
                    <a:bodyPr/>
                    <a:lstStyle/>
                    <a:p>
                      <a:pPr algn="ctr" fontAlgn="b"/>
                      <a:r>
                        <a:rPr lang="es-ES" sz="1600" b="0" i="0" u="none" strike="noStrike" dirty="0">
                          <a:solidFill>
                            <a:srgbClr val="000000"/>
                          </a:solidFill>
                          <a:latin typeface="Calibri"/>
                        </a:rPr>
                        <a:t>10%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-38272</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NO 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r>
              <a:tr h="530256">
                <a:tc>
                  <a:txBody>
                    <a:bodyPr/>
                    <a:lstStyle/>
                    <a:p>
                      <a:pPr algn="ctr" fontAlgn="b"/>
                      <a:r>
                        <a:rPr lang="es-ES" sz="1600" b="0" i="0" u="none" strike="noStrike">
                          <a:solidFill>
                            <a:srgbClr val="000000"/>
                          </a:solidFill>
                          <a:latin typeface="Calibri"/>
                        </a:rPr>
                        <a:t>5%</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-13845</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-0.13</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NO 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r>
              <a:tr h="291281">
                <a:tc>
                  <a:txBody>
                    <a:bodyPr/>
                    <a:lstStyle/>
                    <a:p>
                      <a:pPr algn="ctr" fontAlgn="b"/>
                      <a:r>
                        <a:rPr lang="es-ES" sz="1600" b="0" i="0" u="none" strike="noStrike">
                          <a:solidFill>
                            <a:srgbClr val="000000"/>
                          </a:solidFill>
                          <a:latin typeface="Calibri"/>
                        </a:rPr>
                        <a:t>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$ 10,583 </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$ 0.37 </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r>
              <a:tr h="291281">
                <a:tc>
                  <a:txBody>
                    <a:bodyPr/>
                    <a:lstStyle/>
                    <a:p>
                      <a:pPr algn="ctr" fontAlgn="b"/>
                      <a:r>
                        <a:rPr lang="es-ES" sz="1600" b="0" i="0" u="none" strike="noStrike">
                          <a:solidFill>
                            <a:srgbClr val="000000"/>
                          </a:solidFill>
                          <a:latin typeface="Calibri"/>
                        </a:rPr>
                        <a:t>-5%</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35010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0.78</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c>
                  <a:txBody>
                    <a:bodyPr/>
                    <a:lstStyle/>
                    <a:p>
                      <a:pPr algn="ctr" fontAlgn="b"/>
                      <a:r>
                        <a:rPr lang="es-ES" sz="1600" b="0" i="0" u="none" strike="noStrike">
                          <a:solidFill>
                            <a:srgbClr val="000000"/>
                          </a:solidFill>
                          <a:latin typeface="Calibri"/>
                        </a:rPr>
                        <a:t>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B6DDE8"/>
                    </a:solidFill>
                  </a:tcPr>
                </a:tc>
              </a:tr>
              <a:tr h="291281">
                <a:tc>
                  <a:txBody>
                    <a:bodyPr/>
                    <a:lstStyle/>
                    <a:p>
                      <a:pPr algn="ctr" fontAlgn="b"/>
                      <a:r>
                        <a:rPr lang="es-ES" sz="1600" b="0" i="0" u="none" strike="noStrike">
                          <a:solidFill>
                            <a:srgbClr val="000000"/>
                          </a:solidFill>
                          <a:latin typeface="Calibri"/>
                        </a:rPr>
                        <a:t>-10%</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59437</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a:solidFill>
                            <a:srgbClr val="000000"/>
                          </a:solidFill>
                          <a:latin typeface="Calibri"/>
                        </a:rPr>
                        <a:t>1.18</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c>
                  <a:txBody>
                    <a:bodyPr/>
                    <a:lstStyle/>
                    <a:p>
                      <a:pPr algn="ctr" fontAlgn="b"/>
                      <a:r>
                        <a:rPr lang="es-ES" sz="1600" b="0" i="0" u="none" strike="noStrike" dirty="0">
                          <a:solidFill>
                            <a:srgbClr val="000000"/>
                          </a:solidFill>
                          <a:latin typeface="Calibri"/>
                        </a:rPr>
                        <a:t>FACTIBLE</a:t>
                      </a:r>
                    </a:p>
                  </a:txBody>
                  <a:tcPr marL="0" marR="0" marT="0" marB="0" anchor="b">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DBEEF3"/>
                    </a:solidFill>
                  </a:tcPr>
                </a:tc>
              </a:tr>
            </a:tbl>
          </a:graphicData>
        </a:graphic>
      </p:graphicFrame>
      <p:sp>
        <p:nvSpPr>
          <p:cNvPr id="6" name="5 Marcador de pie de página"/>
          <p:cNvSpPr>
            <a:spLocks noGrp="1"/>
          </p:cNvSpPr>
          <p:nvPr>
            <p:ph type="ftr" sz="quarter" idx="11"/>
          </p:nvPr>
        </p:nvSpPr>
        <p:spPr/>
        <p:txBody>
          <a:bodyPr/>
          <a:lstStyle/>
          <a:p>
            <a:pPr>
              <a:defRPr/>
            </a:pPr>
            <a:r>
              <a:rPr lang="es-ES" dirty="0" smtClean="0"/>
              <a:t>Fátima Ultima</a:t>
            </a:r>
            <a:endParaRPr lang="es-ES" dirty="0"/>
          </a:p>
        </p:txBody>
      </p:sp>
      <p:sp>
        <p:nvSpPr>
          <p:cNvPr id="7"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CAPITULO FINANCIERO</a:t>
            </a:r>
            <a:endParaRPr lang="es-ES" dirty="0"/>
          </a:p>
        </p:txBody>
      </p:sp>
      <p:grpSp>
        <p:nvGrpSpPr>
          <p:cNvPr id="2" name="7 Grupo"/>
          <p:cNvGrpSpPr/>
          <p:nvPr/>
        </p:nvGrpSpPr>
        <p:grpSpPr>
          <a:xfrm>
            <a:off x="2357422" y="428604"/>
            <a:ext cx="5352617" cy="928694"/>
            <a:chOff x="2616" y="0"/>
            <a:chExt cx="5352617" cy="928694"/>
          </a:xfrm>
          <a:scene3d>
            <a:camera prst="orthographicFront"/>
            <a:lightRig rig="chilly" dir="t"/>
          </a:scene3d>
        </p:grpSpPr>
        <p:sp>
          <p:nvSpPr>
            <p:cNvPr id="9" name="8 Rectángulo redondeado"/>
            <p:cNvSpPr/>
            <p:nvPr/>
          </p:nvSpPr>
          <p:spPr>
            <a:xfrm>
              <a:off x="2616" y="0"/>
              <a:ext cx="5352617" cy="928694"/>
            </a:xfrm>
            <a:prstGeom prst="roundRect">
              <a:avLst>
                <a:gd name="adj" fmla="val 10000"/>
              </a:avLst>
            </a:prstGeom>
            <a:solidFill>
              <a:schemeClr val="accent1">
                <a:lumMod val="75000"/>
              </a:schemeClr>
            </a:solidFill>
            <a:sp3d prstMaterial="translucentPowder">
              <a:bevelT w="127000" h="25400" prst="softRound"/>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9 Rectángulo"/>
            <p:cNvSpPr/>
            <p:nvPr/>
          </p:nvSpPr>
          <p:spPr>
            <a:xfrm>
              <a:off x="29817" y="27201"/>
              <a:ext cx="5298215" cy="874292"/>
            </a:xfrm>
            <a:prstGeom prst="rect">
              <a:avLst/>
            </a:prstGeom>
            <a:sp3d/>
          </p:spPr>
          <p:style>
            <a:lnRef idx="0">
              <a:scrgbClr r="0" g="0" b="0"/>
            </a:lnRef>
            <a:fillRef idx="0">
              <a:scrgbClr r="0" g="0" b="0"/>
            </a:fillRef>
            <a:effectRef idx="0">
              <a:scrgbClr r="0" g="0" b="0"/>
            </a:effectRef>
            <a:fontRef idx="minor">
              <a:schemeClr val="lt1"/>
            </a:fontRef>
          </p:style>
          <p:txBody>
            <a:bodyPr lIns="167640" tIns="167640" rIns="167640" bIns="167640" spcCol="1270" anchor="ctr"/>
            <a:lstStyle/>
            <a:p>
              <a:pPr algn="ctr">
                <a:buFont typeface="Arial" charset="0"/>
                <a:buNone/>
                <a:defRPr/>
              </a:pPr>
              <a:r>
                <a:rPr lang="es-EC" sz="4400" dirty="0"/>
                <a:t>COSTOS</a:t>
              </a:r>
            </a:p>
          </p:txBody>
        </p:sp>
      </p:gr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E:\IMAGENES TESIS\Diapositiva20.GIF"/>
          <p:cNvPicPr>
            <a:picLocks noChangeAspect="1" noChangeArrowheads="1"/>
          </p:cNvPicPr>
          <p:nvPr/>
        </p:nvPicPr>
        <p:blipFill>
          <a:blip r:embed="rId2" cstate="print">
            <a:clrChange>
              <a:clrFrom>
                <a:srgbClr val="FFFFFF"/>
              </a:clrFrom>
              <a:clrTo>
                <a:srgbClr val="FFFFFF">
                  <a:alpha val="0"/>
                </a:srgbClr>
              </a:clrTo>
            </a:clrChange>
          </a:blip>
          <a:srcRect l="-1563" t="13551" r="62487" b="36414"/>
          <a:stretch>
            <a:fillRect/>
          </a:stretch>
        </p:blipFill>
        <p:spPr bwMode="auto">
          <a:xfrm>
            <a:off x="1928794" y="428604"/>
            <a:ext cx="3571868" cy="3429000"/>
          </a:xfrm>
          <a:prstGeom prst="ellipse">
            <a:avLst/>
          </a:prstGeom>
          <a:ln>
            <a:noFill/>
          </a:ln>
          <a:effectLst>
            <a:softEdge rad="112500"/>
          </a:effectLst>
        </p:spPr>
      </p:pic>
      <p:sp>
        <p:nvSpPr>
          <p:cNvPr id="6"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s-ES" dirty="0"/>
          </a:p>
        </p:txBody>
      </p:sp>
      <p:sp>
        <p:nvSpPr>
          <p:cNvPr id="7" name="Rectangle 6"/>
          <p:cNvSpPr/>
          <p:nvPr/>
        </p:nvSpPr>
        <p:spPr>
          <a:xfrm>
            <a:off x="5000628" y="4357694"/>
            <a:ext cx="3509197" cy="769441"/>
          </a:xfrm>
          <a:prstGeom prst="rect">
            <a:avLst/>
          </a:prstGeom>
        </p:spPr>
        <p:txBody>
          <a:bodyPr>
            <a:spAutoFit/>
          </a:bodyPr>
          <a:lstStyle/>
          <a:p>
            <a:pPr>
              <a:defRPr/>
            </a:pPr>
            <a:r>
              <a:rPr lang="es-ES" sz="44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n-US" sz="44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1" name="Picture 5" descr="E:\IMAGENES TESIS\20071207231732-lupa.jpg"/>
          <p:cNvPicPr>
            <a:picLocks noChangeAspect="1" noChangeArrowheads="1"/>
          </p:cNvPicPr>
          <p:nvPr/>
        </p:nvPicPr>
        <p:blipFill>
          <a:blip r:embed="rId3" cstate="print"/>
          <a:srcRect/>
          <a:stretch>
            <a:fillRect/>
          </a:stretch>
        </p:blipFill>
        <p:spPr bwMode="auto">
          <a:xfrm>
            <a:off x="7215206" y="0"/>
            <a:ext cx="1714512" cy="2531896"/>
          </a:xfrm>
          <a:prstGeom prst="ellipse">
            <a:avLst/>
          </a:prstGeom>
          <a:ln>
            <a:noFill/>
          </a:ln>
          <a:effectLst>
            <a:softEdge rad="112500"/>
          </a:effectLst>
        </p:spPr>
      </p:pic>
      <p:sp>
        <p:nvSpPr>
          <p:cNvPr id="4" name="3 Marcador de pie de página"/>
          <p:cNvSpPr>
            <a:spLocks noGrp="1"/>
          </p:cNvSpPr>
          <p:nvPr>
            <p:ph type="ftr" sz="quarter" idx="11"/>
          </p:nvPr>
        </p:nvSpPr>
        <p:spPr/>
        <p:txBody>
          <a:bodyPr/>
          <a:lstStyle/>
          <a:p>
            <a:pPr>
              <a:defRPr/>
            </a:pPr>
            <a:r>
              <a:rPr lang="es-ES" dirty="0"/>
              <a:t>Maylin</a:t>
            </a:r>
          </a:p>
        </p:txBody>
      </p:sp>
      <p:sp>
        <p:nvSpPr>
          <p:cNvPr id="83972" name="Rectangle 4"/>
          <p:cNvSpPr>
            <a:spLocks noChangeArrowheads="1"/>
          </p:cNvSpPr>
          <p:nvPr/>
        </p:nvSpPr>
        <p:spPr bwMode="auto">
          <a:xfrm>
            <a:off x="2143125" y="1320800"/>
            <a:ext cx="6143625" cy="4570413"/>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indent="144463" algn="just" eaLnBrk="0" hangingPunct="0">
              <a:defRPr/>
            </a:pPr>
            <a:r>
              <a:rPr lang="es-ES_tradnl" dirty="0">
                <a:ea typeface="Calibri" pitchFamily="34" charset="0"/>
                <a:cs typeface="Arial" charset="0"/>
              </a:rPr>
              <a:t> -Analizar la acogida que tendría un negocio de frutas con aderezos en la ciudad de Guayaquil. </a:t>
            </a:r>
          </a:p>
          <a:p>
            <a:pPr indent="144463" algn="just" eaLnBrk="0" hangingPunct="0">
              <a:defRPr/>
            </a:pPr>
            <a:endParaRPr lang="es-ES_tradnl" dirty="0">
              <a:ea typeface="Calibri" pitchFamily="34" charset="0"/>
              <a:cs typeface="Arial" charset="0"/>
            </a:endParaRPr>
          </a:p>
          <a:p>
            <a:pPr indent="144463" algn="just" eaLnBrk="0" hangingPunct="0">
              <a:defRPr/>
            </a:pPr>
            <a:r>
              <a:rPr lang="es-ES_tradnl" dirty="0">
                <a:ea typeface="Calibri" pitchFamily="34" charset="0"/>
                <a:cs typeface="Arial" charset="0"/>
              </a:rPr>
              <a:t>-Luego de realizar un análisis exhaustivo y global de los resultados de los estudios de mercado y   estudio financiero, podemos concluir que:</a:t>
            </a:r>
          </a:p>
          <a:p>
            <a:pPr indent="144463" algn="just" eaLnBrk="0" hangingPunct="0">
              <a:defRPr/>
            </a:pPr>
            <a:endParaRPr lang="es-ES_tradnl" dirty="0">
              <a:ea typeface="Calibri" pitchFamily="34" charset="0"/>
              <a:cs typeface="Arial" charset="0"/>
            </a:endParaRPr>
          </a:p>
          <a:p>
            <a:pPr indent="144463" algn="just" eaLnBrk="0" hangingPunct="0">
              <a:defRPr/>
            </a:pPr>
            <a:r>
              <a:rPr lang="es-ES_tradnl" dirty="0">
                <a:ea typeface="Calibri" pitchFamily="34" charset="0"/>
                <a:cs typeface="Arial" charset="0"/>
              </a:rPr>
              <a:t> -Mix fruit tiene grandes posibilidades de ser aceptado dentro del mercado Guayaquileño </a:t>
            </a:r>
          </a:p>
          <a:p>
            <a:pPr indent="144463" algn="just" eaLnBrk="0" hangingPunct="0">
              <a:defRPr/>
            </a:pPr>
            <a:endParaRPr lang="es-ES_tradnl" dirty="0">
              <a:ea typeface="Calibri" pitchFamily="34" charset="0"/>
              <a:cs typeface="Arial" charset="0"/>
            </a:endParaRPr>
          </a:p>
          <a:p>
            <a:pPr indent="144463" algn="just" eaLnBrk="0" hangingPunct="0">
              <a:defRPr/>
            </a:pPr>
            <a:r>
              <a:rPr lang="es-ES_tradnl" dirty="0">
                <a:ea typeface="Calibri" pitchFamily="34" charset="0"/>
                <a:cs typeface="Arial" charset="0"/>
              </a:rPr>
              <a:t> -Lograr una participación relevante, lo cual se ve reflejado positivamente en el nivel de ventas proyectadas y consecutivamente en el VAN que se obtiene por medio del flujo de caja proyectado.</a:t>
            </a:r>
          </a:p>
          <a:p>
            <a:pPr indent="144463" algn="just" eaLnBrk="0" hangingPunct="0">
              <a:defRPr/>
            </a:pPr>
            <a:r>
              <a:rPr lang="es-ES_tradnl" dirty="0">
                <a:ea typeface="Calibri" pitchFamily="34" charset="0"/>
                <a:cs typeface="Arial" charset="0"/>
              </a:rPr>
              <a:t> Resultando ser de </a:t>
            </a:r>
            <a:r>
              <a:rPr lang="es-ES_tradnl" dirty="0">
                <a:solidFill>
                  <a:srgbClr val="000000"/>
                </a:solidFill>
                <a:ea typeface="Calibri" pitchFamily="34" charset="0"/>
                <a:cs typeface="Arial" charset="0"/>
              </a:rPr>
              <a:t>$ 10.582,79</a:t>
            </a:r>
            <a:r>
              <a:rPr lang="es-ES_tradnl" dirty="0">
                <a:ea typeface="Calibri" pitchFamily="34" charset="0"/>
                <a:cs typeface="Arial" charset="0"/>
              </a:rPr>
              <a:t>. </a:t>
            </a:r>
          </a:p>
          <a:p>
            <a:pPr indent="144463" algn="just" eaLnBrk="0" hangingPunct="0">
              <a:defRPr/>
            </a:pPr>
            <a:endParaRPr lang="en-US" sz="1050" dirty="0"/>
          </a:p>
          <a:p>
            <a:pPr indent="144463" algn="just" eaLnBrk="0" hangingPunct="0">
              <a:defRPr/>
            </a:pPr>
            <a:endParaRPr lang="en-US" sz="1050" dirty="0"/>
          </a:p>
        </p:txBody>
      </p:sp>
      <p:sp>
        <p:nvSpPr>
          <p:cNvPr id="6"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s-ES" dirty="0"/>
          </a:p>
        </p:txBody>
      </p:sp>
      <p:sp>
        <p:nvSpPr>
          <p:cNvPr id="7" name="Rectangle 6"/>
          <p:cNvSpPr/>
          <p:nvPr/>
        </p:nvSpPr>
        <p:spPr>
          <a:xfrm>
            <a:off x="2214546" y="357166"/>
            <a:ext cx="2143140" cy="523220"/>
          </a:xfrm>
          <a:prstGeom prst="rect">
            <a:avLst/>
          </a:prstGeom>
        </p:spPr>
        <p:txBody>
          <a:bodyPr>
            <a:spAutoFit/>
          </a:bodyPr>
          <a:lstStyle/>
          <a:p>
            <a:pPr>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CONCLUSIONES</a:t>
            </a:r>
            <a:endParaRPr lang="en-US" sz="28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a:t>Maylin</a:t>
            </a:r>
          </a:p>
        </p:txBody>
      </p:sp>
      <p:sp>
        <p:nvSpPr>
          <p:cNvPr id="83972" name="Rectangle 4"/>
          <p:cNvSpPr>
            <a:spLocks noChangeArrowheads="1"/>
          </p:cNvSpPr>
          <p:nvPr/>
        </p:nvSpPr>
        <p:spPr bwMode="auto">
          <a:xfrm>
            <a:off x="2286000" y="1857375"/>
            <a:ext cx="6143625" cy="3024188"/>
          </a:xfrm>
          <a:prstGeom prst="rect">
            <a:avLst/>
          </a:prstGeom>
          <a:noFill/>
          <a:ln w="9525">
            <a:noFill/>
            <a:miter lim="800000"/>
            <a:headEnd/>
            <a:tailEnd/>
          </a:ln>
          <a:effectLst>
            <a:prstShdw prst="shdw13" dist="53882" dir="13500000">
              <a:schemeClr val="bg2">
                <a:alpha val="50000"/>
              </a:schemeClr>
            </a:prstShdw>
          </a:effectLst>
        </p:spPr>
        <p:txBody>
          <a:bodyPr anchor="ctr">
            <a:spAutoFit/>
          </a:bodyPr>
          <a:lstStyle/>
          <a:p>
            <a:pPr indent="144463" algn="just" eaLnBrk="0" hangingPunct="0">
              <a:defRPr/>
            </a:pPr>
            <a:endParaRPr lang="en-US" sz="1050" dirty="0"/>
          </a:p>
          <a:p>
            <a:pPr indent="144463" algn="just" eaLnBrk="0" hangingPunct="0">
              <a:buFont typeface="Wingdings" pitchFamily="2" charset="2"/>
              <a:buChar char="v"/>
              <a:defRPr/>
            </a:pPr>
            <a:r>
              <a:rPr lang="es-ES_tradnl" dirty="0">
                <a:cs typeface="Calibri" pitchFamily="34" charset="0"/>
              </a:rPr>
              <a:t>   Luego de analizar la TIR y observar que es mayor a la TMAR, se puede concluir que nuestra propuesta es totalmente rentable pero no hay que dejar de tomar en cuenta el riesgo que sufre este proyecto. </a:t>
            </a:r>
          </a:p>
          <a:p>
            <a:pPr indent="144463" algn="just" eaLnBrk="0" hangingPunct="0">
              <a:buFont typeface="Wingdings" pitchFamily="2" charset="2"/>
              <a:buChar char="v"/>
              <a:defRPr/>
            </a:pPr>
            <a:endParaRPr lang="es-ES_tradnl" dirty="0">
              <a:cs typeface="Calibri" pitchFamily="34" charset="0"/>
            </a:endParaRPr>
          </a:p>
          <a:p>
            <a:pPr indent="144463" algn="just" eaLnBrk="0" hangingPunct="0">
              <a:defRPr/>
            </a:pPr>
            <a:endParaRPr lang="es-ES_tradnl" dirty="0">
              <a:cs typeface="Calibri" pitchFamily="34" charset="0"/>
            </a:endParaRPr>
          </a:p>
          <a:p>
            <a:pPr indent="144463" algn="just" eaLnBrk="0" hangingPunct="0">
              <a:buFont typeface="Wingdings" pitchFamily="2" charset="2"/>
              <a:buChar char="v"/>
              <a:defRPr/>
            </a:pPr>
            <a:r>
              <a:rPr lang="es-ES_tradnl" dirty="0">
                <a:cs typeface="Calibri" pitchFamily="34" charset="0"/>
              </a:rPr>
              <a:t>Este riesgo lo podemos apreciar en el análisis de sensibilidad, donde ante un aumento de costos totales  o disminución de ingresos por ventas se pierde la factibilidad del mismo.  </a:t>
            </a:r>
            <a:endParaRPr lang="en-US" sz="1050" dirty="0"/>
          </a:p>
        </p:txBody>
      </p:sp>
      <p:sp>
        <p:nvSpPr>
          <p:cNvPr id="6"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s-ES" dirty="0"/>
          </a:p>
        </p:txBody>
      </p:sp>
      <p:sp>
        <p:nvSpPr>
          <p:cNvPr id="5" name="Rectangle 4"/>
          <p:cNvSpPr/>
          <p:nvPr/>
        </p:nvSpPr>
        <p:spPr>
          <a:xfrm>
            <a:off x="2357422" y="785794"/>
            <a:ext cx="2356735" cy="584775"/>
          </a:xfrm>
          <a:prstGeom prst="rect">
            <a:avLst/>
          </a:prstGeom>
        </p:spPr>
        <p:txBody>
          <a:bodyPr wrap="none">
            <a:spAutoFit/>
          </a:bodyPr>
          <a:lstStyle/>
          <a:p>
            <a:pPr>
              <a:defRPr/>
            </a:pPr>
            <a:r>
              <a:rPr lang="es-ES" sz="32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CONCLUSIONES</a:t>
            </a:r>
            <a:endParaRPr lang="en-US" sz="3200"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3125" y="2000250"/>
            <a:ext cx="5786438" cy="2862263"/>
          </a:xfrm>
          <a:prstGeom prst="rect">
            <a:avLst/>
          </a:prstGeom>
          <a:noFill/>
        </p:spPr>
        <p:txBody>
          <a:bodyPr>
            <a:spAutoFit/>
          </a:bodyPr>
          <a:lstStyle/>
          <a:p>
            <a:pPr indent="144463" algn="just" eaLnBrk="0" hangingPunct="0">
              <a:buFont typeface="Wingdings" pitchFamily="2" charset="2"/>
              <a:buChar char="v"/>
              <a:defRPr/>
            </a:pPr>
            <a:r>
              <a:rPr lang="es-ES_tradnl" dirty="0">
                <a:cs typeface="Calibri" pitchFamily="34" charset="0"/>
              </a:rPr>
              <a:t> Gracias a la investigación de mercado confirmamos que nuestro producto está dirigido en mayor porcentaje a los jóvenes que se encuentran en un rango de edad entre 15 – 25.</a:t>
            </a:r>
          </a:p>
          <a:p>
            <a:pPr indent="144463" algn="just" eaLnBrk="0" hangingPunct="0">
              <a:defRPr/>
            </a:pPr>
            <a:endParaRPr lang="es-ES_tradnl" dirty="0">
              <a:cs typeface="Calibri" pitchFamily="34" charset="0"/>
            </a:endParaRPr>
          </a:p>
          <a:p>
            <a:pPr indent="144463" algn="just" eaLnBrk="0" hangingPunct="0">
              <a:buFont typeface="Wingdings" pitchFamily="2" charset="2"/>
              <a:buChar char="v"/>
              <a:defRPr/>
            </a:pPr>
            <a:r>
              <a:rPr lang="es-ES_tradnl" dirty="0">
                <a:cs typeface="Calibri" pitchFamily="34" charset="0"/>
              </a:rPr>
              <a:t> Entre los lugares más frecuentados por este grupo se encuentra San Marino, centro Comercial en el que según el estudio de Localización resultó  estratégico para iniciar este proyecto junto con uno en el Malecón 2000.</a:t>
            </a:r>
            <a:endParaRPr lang="en-US" sz="1050" dirty="0"/>
          </a:p>
        </p:txBody>
      </p:sp>
      <p:sp>
        <p:nvSpPr>
          <p:cNvPr id="5"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s-ES" dirty="0"/>
          </a:p>
        </p:txBody>
      </p:sp>
      <p:sp>
        <p:nvSpPr>
          <p:cNvPr id="7" name="3 Marcador de pie de página"/>
          <p:cNvSpPr>
            <a:spLocks noGrp="1"/>
          </p:cNvSpPr>
          <p:nvPr>
            <p:ph type="ftr" sz="quarter" idx="11"/>
          </p:nvPr>
        </p:nvSpPr>
        <p:spPr/>
        <p:txBody>
          <a:bodyPr/>
          <a:lstStyle/>
          <a:p>
            <a:pPr>
              <a:defRPr/>
            </a:pPr>
            <a:r>
              <a:rPr lang="es-ES" dirty="0"/>
              <a:t>Maylin</a:t>
            </a:r>
          </a:p>
        </p:txBody>
      </p:sp>
      <p:sp>
        <p:nvSpPr>
          <p:cNvPr id="6" name="Rectangle 5"/>
          <p:cNvSpPr/>
          <p:nvPr/>
        </p:nvSpPr>
        <p:spPr>
          <a:xfrm>
            <a:off x="2143108" y="357166"/>
            <a:ext cx="2079415" cy="523220"/>
          </a:xfrm>
          <a:prstGeom prst="rect">
            <a:avLst/>
          </a:prstGeom>
        </p:spPr>
        <p:txBody>
          <a:bodyPr wrap="none">
            <a:spAutoFit/>
          </a:bodyPr>
          <a:lstStyle/>
          <a:p>
            <a:pPr>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CONCLUSIONES</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1688" y="1500188"/>
            <a:ext cx="5857875" cy="3300412"/>
          </a:xfrm>
          <a:prstGeom prst="rect">
            <a:avLst/>
          </a:prstGeom>
          <a:noFill/>
        </p:spPr>
        <p:txBody>
          <a:bodyPr>
            <a:spAutoFit/>
          </a:bodyPr>
          <a:lstStyle/>
          <a:p>
            <a:pPr indent="144463" algn="just" eaLnBrk="0" hangingPunct="0">
              <a:defRPr/>
            </a:pPr>
            <a:endParaRPr lang="en-US" sz="1050" dirty="0"/>
          </a:p>
          <a:p>
            <a:pPr indent="144463" algn="just" eaLnBrk="0" hangingPunct="0">
              <a:buFont typeface="Wingdings" pitchFamily="2" charset="2"/>
              <a:buChar char="v"/>
              <a:defRPr/>
            </a:pPr>
            <a:r>
              <a:rPr lang="es-ES_tradnl" dirty="0">
                <a:cs typeface="Calibri" pitchFamily="34" charset="0"/>
              </a:rPr>
              <a:t>Existen algunos aspectos importantes que el cliente califica antes de tomar la decisión de compra. Los resultados obtenidos muestran que la calidad es la más importante para ellos.  </a:t>
            </a:r>
          </a:p>
          <a:p>
            <a:pPr indent="144463" algn="just" eaLnBrk="0" hangingPunct="0">
              <a:defRPr/>
            </a:pPr>
            <a:endParaRPr lang="es-ES_tradnl" dirty="0">
              <a:cs typeface="Calibri" pitchFamily="34" charset="0"/>
            </a:endParaRPr>
          </a:p>
          <a:p>
            <a:pPr indent="144463" algn="just" eaLnBrk="0" hangingPunct="0">
              <a:defRPr/>
            </a:pPr>
            <a:endParaRPr lang="es-ES_tradnl" dirty="0">
              <a:cs typeface="Calibri" pitchFamily="34" charset="0"/>
            </a:endParaRPr>
          </a:p>
          <a:p>
            <a:pPr indent="144463" algn="just" eaLnBrk="0" hangingPunct="0">
              <a:buFont typeface="Wingdings" pitchFamily="2" charset="2"/>
              <a:buChar char="v"/>
              <a:defRPr/>
            </a:pPr>
            <a:r>
              <a:rPr lang="es-ES_tradnl" dirty="0">
                <a:cs typeface="Calibri" pitchFamily="34" charset="0"/>
              </a:rPr>
              <a:t>No obstante, es necesario mantener siempre estándares superiores higiene y seguridad alimenticia, tener personal especializado en la atención a los clientes, y, sobretodo, preocuparse por satisfacer las necesidades variantes de los consumidores.</a:t>
            </a:r>
            <a:endParaRPr lang="en-US" dirty="0"/>
          </a:p>
        </p:txBody>
      </p:sp>
      <p:sp>
        <p:nvSpPr>
          <p:cNvPr id="5"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CONCLUSIONES</a:t>
            </a:r>
            <a:endParaRPr lang="es-ES" dirty="0"/>
          </a:p>
        </p:txBody>
      </p:sp>
      <p:sp>
        <p:nvSpPr>
          <p:cNvPr id="7" name="3 Marcador de pie de página"/>
          <p:cNvSpPr>
            <a:spLocks noGrp="1"/>
          </p:cNvSpPr>
          <p:nvPr>
            <p:ph type="ftr" sz="quarter" idx="11"/>
          </p:nvPr>
        </p:nvSpPr>
        <p:spPr/>
        <p:txBody>
          <a:bodyPr/>
          <a:lstStyle/>
          <a:p>
            <a:pPr>
              <a:defRPr/>
            </a:pPr>
            <a:r>
              <a:rPr lang="es-ES" dirty="0"/>
              <a:t>Maylin</a:t>
            </a:r>
          </a:p>
        </p:txBody>
      </p:sp>
      <p:sp>
        <p:nvSpPr>
          <p:cNvPr id="6" name="Rectangle 5"/>
          <p:cNvSpPr/>
          <p:nvPr/>
        </p:nvSpPr>
        <p:spPr>
          <a:xfrm>
            <a:off x="2214546" y="428604"/>
            <a:ext cx="2079415" cy="523220"/>
          </a:xfrm>
          <a:prstGeom prst="rect">
            <a:avLst/>
          </a:prstGeom>
        </p:spPr>
        <p:txBody>
          <a:bodyPr wrap="none">
            <a:spAutoFit/>
          </a:bodyPr>
          <a:lstStyle/>
          <a:p>
            <a:pPr>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CONCLUSIONES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s-ES" smtClean="0"/>
              <a:t>Wendy</a:t>
            </a:r>
            <a:endParaRPr lang="es-ES"/>
          </a:p>
        </p:txBody>
      </p:sp>
      <p:pic>
        <p:nvPicPr>
          <p:cNvPr id="92163" name="7 Imagen" descr="recomendaciones_foto.jpg"/>
          <p:cNvPicPr>
            <a:picLocks noChangeAspect="1"/>
          </p:cNvPicPr>
          <p:nvPr/>
        </p:nvPicPr>
        <p:blipFill>
          <a:blip r:embed="rId2" cstate="print"/>
          <a:srcRect/>
          <a:stretch>
            <a:fillRect/>
          </a:stretch>
        </p:blipFill>
        <p:spPr bwMode="auto">
          <a:xfrm>
            <a:off x="1571625" y="0"/>
            <a:ext cx="7572375" cy="6861175"/>
          </a:xfrm>
          <a:prstGeom prst="rect">
            <a:avLst/>
          </a:prstGeom>
          <a:noFill/>
          <a:ln w="9525">
            <a:noFill/>
            <a:miter lim="800000"/>
            <a:headEnd/>
            <a:tailEnd/>
          </a:ln>
        </p:spPr>
      </p:pic>
      <p:sp>
        <p:nvSpPr>
          <p:cNvPr id="5"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36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RECOMENDACIONES</a:t>
            </a:r>
            <a:endParaRPr lang="es-E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p:txBody>
          <a:bodyPr/>
          <a:lstStyle/>
          <a:p>
            <a:pPr>
              <a:defRPr/>
            </a:pPr>
            <a:r>
              <a:rPr lang="es-ES" dirty="0"/>
              <a:t>Maylin</a:t>
            </a:r>
          </a:p>
        </p:txBody>
      </p:sp>
      <p:sp>
        <p:nvSpPr>
          <p:cNvPr id="5" name="4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IMPORTANCIA DEL ESTUDIO</a:t>
            </a:r>
            <a:endParaRPr lang="es-ES" dirty="0"/>
          </a:p>
        </p:txBody>
      </p:sp>
      <p:pic>
        <p:nvPicPr>
          <p:cNvPr id="7" name="6 Imagen" descr="ist2_4115670-ok-1.jpg"/>
          <p:cNvPicPr>
            <a:picLocks noChangeAspect="1"/>
          </p:cNvPicPr>
          <p:nvPr/>
        </p:nvPicPr>
        <p:blipFill>
          <a:blip r:embed="rId2" cstate="print"/>
          <a:stretch>
            <a:fillRect/>
          </a:stretch>
        </p:blipFill>
        <p:spPr>
          <a:xfrm>
            <a:off x="6857984" y="214290"/>
            <a:ext cx="2286016" cy="1428760"/>
          </a:xfrm>
          <a:prstGeom prst="ellipse">
            <a:avLst/>
          </a:prstGeom>
          <a:ln>
            <a:solidFill>
              <a:srgbClr val="FFFF00"/>
            </a:solidFill>
          </a:ln>
          <a:effectLst>
            <a:outerShdw blurRad="152400" dist="317500" dir="5400000" sx="90000" sy="-19000" rotWithShape="0">
              <a:prstClr val="black">
                <a:alpha val="15000"/>
              </a:prstClr>
            </a:outerShdw>
            <a:reflection blurRad="6350" stA="50000" endA="300" endPos="90000" dist="50800" dir="5400000" sy="-100000" algn="bl" rotWithShape="0"/>
            <a:softEdge rad="112500"/>
          </a:effectLst>
        </p:spPr>
      </p:pic>
      <p:sp>
        <p:nvSpPr>
          <p:cNvPr id="10245" name="7 Rectángulo"/>
          <p:cNvSpPr>
            <a:spLocks noChangeArrowheads="1"/>
          </p:cNvSpPr>
          <p:nvPr/>
        </p:nvSpPr>
        <p:spPr bwMode="auto">
          <a:xfrm>
            <a:off x="2000250" y="1357313"/>
            <a:ext cx="4572000" cy="2032000"/>
          </a:xfrm>
          <a:prstGeom prst="rect">
            <a:avLst/>
          </a:prstGeom>
          <a:noFill/>
          <a:ln w="9525">
            <a:noFill/>
            <a:miter lim="800000"/>
            <a:headEnd/>
            <a:tailEnd/>
          </a:ln>
        </p:spPr>
        <p:txBody>
          <a:bodyPr>
            <a:spAutoFit/>
          </a:bodyPr>
          <a:lstStyle/>
          <a:p>
            <a:r>
              <a:rPr lang="es-EC"/>
              <a:t>Varios estudios confirman que comer cinco porciones de frutas  reduce el riesgo de contraer cáncer, enfermedades cardiacas, diabetes y osteoporosis, Para gozar de buena salud es indispensable incorporar a nuestra dieta habitual un contundente aporte de frutas</a:t>
            </a:r>
            <a:endParaRPr lang="es-ES"/>
          </a:p>
        </p:txBody>
      </p:sp>
      <p:sp>
        <p:nvSpPr>
          <p:cNvPr id="10246" name="8 Rectángulo"/>
          <p:cNvSpPr>
            <a:spLocks noChangeArrowheads="1"/>
          </p:cNvSpPr>
          <p:nvPr/>
        </p:nvSpPr>
        <p:spPr bwMode="auto">
          <a:xfrm>
            <a:off x="4071938" y="4000500"/>
            <a:ext cx="4572000" cy="1754188"/>
          </a:xfrm>
          <a:prstGeom prst="rect">
            <a:avLst/>
          </a:prstGeom>
          <a:noFill/>
          <a:ln w="9525">
            <a:noFill/>
            <a:miter lim="800000"/>
            <a:headEnd/>
            <a:tailEnd/>
          </a:ln>
        </p:spPr>
        <p:txBody>
          <a:bodyPr>
            <a:spAutoFit/>
          </a:bodyPr>
          <a:lstStyle/>
          <a:p>
            <a:r>
              <a:rPr lang="es-EC"/>
              <a:t>Para  la mayoría de las familias guayaquileñas es difícil incorporar frutas a las comidas diarias si no lo tenemos como costumbre, por eso este proyecto es  una magnífica idea para así incorporar el consumo de frutas.</a:t>
            </a:r>
            <a:endParaRPr lang="es-ES"/>
          </a:p>
        </p:txBody>
      </p:sp>
      <p:sp>
        <p:nvSpPr>
          <p:cNvPr id="10" name="9 Rectángulo"/>
          <p:cNvSpPr/>
          <p:nvPr/>
        </p:nvSpPr>
        <p:spPr>
          <a:xfrm>
            <a:off x="1857356" y="357166"/>
            <a:ext cx="3163045" cy="369332"/>
          </a:xfrm>
          <a:prstGeom prst="rect">
            <a:avLst/>
          </a:prstGeom>
        </p:spPr>
        <p:txBody>
          <a:bodyPr wrap="none">
            <a:spAutoFit/>
          </a:bodyPr>
          <a:lstStyle/>
          <a:p>
            <a:pPr>
              <a:defRPr/>
            </a:pPr>
            <a:r>
              <a:rPr lang="es-ES"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IMPORTANCIA DEL ESTUDIO</a:t>
            </a:r>
            <a:endParaRPr lang="es-ES" dirty="0"/>
          </a:p>
        </p:txBody>
      </p:sp>
      <p:pic>
        <p:nvPicPr>
          <p:cNvPr id="110593" name="Picture 1" descr="F:\IMAGENES TESIS\investigador.jpg"/>
          <p:cNvPicPr>
            <a:picLocks noChangeAspect="1" noChangeArrowheads="1"/>
          </p:cNvPicPr>
          <p:nvPr/>
        </p:nvPicPr>
        <p:blipFill>
          <a:blip r:embed="rId3" cstate="print"/>
          <a:srcRect/>
          <a:stretch>
            <a:fillRect/>
          </a:stretch>
        </p:blipFill>
        <p:spPr bwMode="auto">
          <a:xfrm>
            <a:off x="1571604" y="4000504"/>
            <a:ext cx="2571768" cy="166688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928813" y="3214688"/>
            <a:ext cx="6500812" cy="2062162"/>
          </a:xfrm>
          <a:effectLst>
            <a:prstShdw prst="shdw13" dist="53882" dir="13500000">
              <a:schemeClr val="bg2">
                <a:alpha val="50000"/>
              </a:schemeClr>
            </a:prstShdw>
          </a:effectLst>
        </p:spPr>
        <p:txBody>
          <a:bodyPr tIns="0" bIns="0">
            <a:spAutoFit/>
          </a:bodyPr>
          <a:lstStyle/>
          <a:p>
            <a:pPr algn="l">
              <a:buFont typeface="Wingdings" pitchFamily="2" charset="2"/>
              <a:buChar char="v"/>
              <a:defRPr/>
            </a:pPr>
            <a:r>
              <a:rPr lang="es-EC" sz="1800" dirty="0" smtClean="0">
                <a:latin typeface="Arial" charset="0"/>
                <a:cs typeface="Calibri" pitchFamily="34" charset="0"/>
              </a:rPr>
              <a:t>Como hemos visto en el análisis financiero este proyecto es muy sensible ante un alza de los costos totales o ante una disminución  del nivel de Ingresos lo que causaría la no factibilidad del proyecto. Por lo que se recomendaría tratar de disminuir los costos variables de producción sin dañar la calidad del producto</a:t>
            </a:r>
            <a:r>
              <a:rPr lang="es-EC" sz="1800" b="1" dirty="0" smtClean="0">
                <a:latin typeface="Arial" charset="0"/>
                <a:cs typeface="Calibri" pitchFamily="34" charset="0"/>
              </a:rPr>
              <a:t>. </a:t>
            </a:r>
            <a:r>
              <a:rPr lang="en-US" sz="1050" dirty="0" smtClean="0">
                <a:latin typeface="Arial" charset="0"/>
              </a:rPr>
              <a:t/>
            </a:r>
            <a:br>
              <a:rPr lang="en-US" sz="1050" dirty="0" smtClean="0">
                <a:latin typeface="Arial" charset="0"/>
              </a:rPr>
            </a:br>
            <a:r>
              <a:rPr lang="en-US" sz="800" dirty="0" smtClean="0">
                <a:latin typeface="Arial" charset="0"/>
              </a:rPr>
              <a:t/>
            </a:r>
            <a:br>
              <a:rPr lang="en-US" sz="800" dirty="0" smtClean="0">
                <a:latin typeface="Arial" charset="0"/>
              </a:rPr>
            </a:br>
            <a:endParaRPr lang="en-US" sz="1800" dirty="0" smtClean="0">
              <a:latin typeface="Arial" charset="0"/>
            </a:endParaRPr>
          </a:p>
        </p:txBody>
      </p:sp>
      <p:sp>
        <p:nvSpPr>
          <p:cNvPr id="5"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RECOMENDCIONES</a:t>
            </a:r>
            <a:endParaRPr lang="es-ES" dirty="0"/>
          </a:p>
        </p:txBody>
      </p:sp>
      <p:sp>
        <p:nvSpPr>
          <p:cNvPr id="7" name="3 Marcador de pie de página"/>
          <p:cNvSpPr>
            <a:spLocks noGrp="1"/>
          </p:cNvSpPr>
          <p:nvPr>
            <p:ph type="ftr" sz="quarter" idx="11"/>
          </p:nvPr>
        </p:nvSpPr>
        <p:spPr/>
        <p:txBody>
          <a:bodyPr/>
          <a:lstStyle/>
          <a:p>
            <a:pPr>
              <a:defRPr/>
            </a:pPr>
            <a:r>
              <a:rPr lang="es-ES" dirty="0"/>
              <a:t>Maylin</a:t>
            </a:r>
          </a:p>
        </p:txBody>
      </p:sp>
      <p:pic>
        <p:nvPicPr>
          <p:cNvPr id="93189" name="Picture 5" descr="E:\IMAGENES TESIS\OB 17 KT F1.jpg"/>
          <p:cNvPicPr>
            <a:picLocks noChangeAspect="1" noChangeArrowheads="1"/>
          </p:cNvPicPr>
          <p:nvPr/>
        </p:nvPicPr>
        <p:blipFill>
          <a:blip r:embed="rId2" cstate="print"/>
          <a:srcRect/>
          <a:stretch>
            <a:fillRect/>
          </a:stretch>
        </p:blipFill>
        <p:spPr bwMode="auto">
          <a:xfrm>
            <a:off x="7215188" y="357188"/>
            <a:ext cx="1476375" cy="1905000"/>
          </a:xfrm>
          <a:prstGeom prst="rect">
            <a:avLst/>
          </a:prstGeom>
          <a:noFill/>
          <a:ln w="9525">
            <a:noFill/>
            <a:miter lim="800000"/>
            <a:headEnd/>
            <a:tailEnd/>
          </a:ln>
        </p:spPr>
      </p:pic>
      <p:sp>
        <p:nvSpPr>
          <p:cNvPr id="6" name="Rectangle 5"/>
          <p:cNvSpPr/>
          <p:nvPr/>
        </p:nvSpPr>
        <p:spPr>
          <a:xfrm>
            <a:off x="2428860" y="857232"/>
            <a:ext cx="2730235" cy="523220"/>
          </a:xfrm>
          <a:prstGeom prst="rect">
            <a:avLst/>
          </a:prstGeom>
        </p:spPr>
        <p:txBody>
          <a:bodyPr wrap="none">
            <a:spAutoFit/>
          </a:bodyPr>
          <a:lstStyle/>
          <a:p>
            <a:pPr>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RECOMENDACIONES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1928813" y="1249363"/>
            <a:ext cx="6500812" cy="4754562"/>
          </a:xfrm>
          <a:effectLst>
            <a:prstShdw prst="shdw13" dist="53882" dir="13500000">
              <a:schemeClr val="bg2">
                <a:alpha val="50000"/>
              </a:schemeClr>
            </a:prstShdw>
          </a:effectLst>
        </p:spPr>
        <p:txBody>
          <a:bodyPr tIns="0" bIns="0">
            <a:spAutoFit/>
          </a:bodyPr>
          <a:lstStyle/>
          <a:p>
            <a:pPr algn="l">
              <a:defRPr/>
            </a:pPr>
            <a:r>
              <a:rPr lang="es-EC" sz="1800" dirty="0" smtClean="0">
                <a:latin typeface="Arial" charset="0"/>
                <a:cs typeface="Calibri" pitchFamily="34" charset="0"/>
              </a:rPr>
              <a:t>En caso que los costos totales no se puedan reducir y el proyecto pase a la fase no factible, la solución óptima seria captar más porcentaje de mercado. </a:t>
            </a:r>
            <a:br>
              <a:rPr lang="es-EC" sz="1800" dirty="0" smtClean="0">
                <a:latin typeface="Arial" charset="0"/>
                <a:cs typeface="Calibri" pitchFamily="34" charset="0"/>
              </a:rPr>
            </a:br>
            <a:r>
              <a:rPr lang="es-EC" sz="1800" dirty="0" smtClean="0">
                <a:latin typeface="Arial" charset="0"/>
                <a:cs typeface="Calibri" pitchFamily="34" charset="0"/>
              </a:rPr>
              <a:t/>
            </a:r>
            <a:br>
              <a:rPr lang="es-EC" sz="1800" dirty="0" smtClean="0">
                <a:latin typeface="Arial" charset="0"/>
                <a:cs typeface="Calibri" pitchFamily="34" charset="0"/>
              </a:rPr>
            </a:br>
            <a:r>
              <a:rPr lang="es-EC" sz="1800" dirty="0" smtClean="0">
                <a:latin typeface="Arial" charset="0"/>
                <a:cs typeface="Calibri" pitchFamily="34" charset="0"/>
              </a:rPr>
              <a:t>Al realizar este estudio fuimos pesimistas al estimar una demanda sobre el 7% de los clientes en nuestro segmento pero si logramos aumentar esta cifra los ingresos por ventas aumentarían colocándonos en la fase factible del proyecto. </a:t>
            </a:r>
            <a:br>
              <a:rPr lang="es-EC" sz="1800" dirty="0" smtClean="0">
                <a:latin typeface="Arial" charset="0"/>
                <a:cs typeface="Calibri" pitchFamily="34" charset="0"/>
              </a:rPr>
            </a:br>
            <a:r>
              <a:rPr lang="es-EC" sz="1800" dirty="0" smtClean="0">
                <a:latin typeface="Arial" charset="0"/>
                <a:cs typeface="Calibri" pitchFamily="34" charset="0"/>
              </a:rPr>
              <a:t/>
            </a:r>
            <a:br>
              <a:rPr lang="es-EC" sz="1800" dirty="0" smtClean="0">
                <a:latin typeface="Arial" charset="0"/>
                <a:cs typeface="Calibri" pitchFamily="34" charset="0"/>
              </a:rPr>
            </a:br>
            <a:r>
              <a:rPr lang="en-US" sz="1050" dirty="0" smtClean="0">
                <a:latin typeface="Arial" charset="0"/>
              </a:rPr>
              <a:t/>
            </a:r>
            <a:br>
              <a:rPr lang="en-US" sz="1050" dirty="0" smtClean="0">
                <a:latin typeface="Arial" charset="0"/>
              </a:rPr>
            </a:br>
            <a:r>
              <a:rPr lang="es-EC" sz="1800" dirty="0" smtClean="0">
                <a:latin typeface="Arial" charset="0"/>
                <a:cs typeface="Calibri" pitchFamily="34" charset="0"/>
              </a:rPr>
              <a:t>En base al estudio financiero pudimos calcular que la TIR de nuestro proyecto de 37% supera a la TMAR estimada con un 17%, pero a pesar de esto es muy sensible.</a:t>
            </a:r>
            <a:br>
              <a:rPr lang="es-EC" sz="1800" dirty="0" smtClean="0">
                <a:latin typeface="Arial" charset="0"/>
                <a:cs typeface="Calibri" pitchFamily="34" charset="0"/>
              </a:rPr>
            </a:br>
            <a:r>
              <a:rPr lang="es-EC" sz="1800" dirty="0" smtClean="0">
                <a:latin typeface="Arial" charset="0"/>
                <a:cs typeface="Calibri" pitchFamily="34" charset="0"/>
              </a:rPr>
              <a:t/>
            </a:r>
            <a:br>
              <a:rPr lang="es-EC" sz="1800" dirty="0" smtClean="0">
                <a:latin typeface="Arial" charset="0"/>
                <a:cs typeface="Calibri" pitchFamily="34" charset="0"/>
              </a:rPr>
            </a:br>
            <a:r>
              <a:rPr lang="es-EC" sz="1800" dirty="0" smtClean="0">
                <a:latin typeface="Arial" charset="0"/>
                <a:cs typeface="Calibri" pitchFamily="34" charset="0"/>
              </a:rPr>
              <a:t> Se recomiendo implementar el proyecto de tal manera que la TIR se vea incrementada.</a:t>
            </a:r>
            <a:r>
              <a:rPr lang="en-US" sz="800" dirty="0" smtClean="0">
                <a:latin typeface="Arial" charset="0"/>
              </a:rPr>
              <a:t/>
            </a:r>
            <a:br>
              <a:rPr lang="en-US" sz="800" dirty="0" smtClean="0">
                <a:latin typeface="Arial" charset="0"/>
              </a:rPr>
            </a:br>
            <a:endParaRPr lang="en-US" sz="1800" dirty="0" smtClean="0">
              <a:latin typeface="Arial" charset="0"/>
            </a:endParaRPr>
          </a:p>
        </p:txBody>
      </p:sp>
      <p:sp>
        <p:nvSpPr>
          <p:cNvPr id="5" name="6 Rectángulo"/>
          <p:cNvSpPr/>
          <p:nvPr/>
        </p:nvSpPr>
        <p:spPr>
          <a:xfrm>
            <a:off x="0" y="0"/>
            <a:ext cx="1643042" cy="6858000"/>
          </a:xfrm>
          <a:prstGeom prst="rect">
            <a:avLst/>
          </a:prstGeom>
          <a:gradFill flip="none" rotWithShape="1">
            <a:gsLst>
              <a:gs pos="21000">
                <a:schemeClr val="tx1"/>
              </a:gs>
              <a:gs pos="37000">
                <a:schemeClr val="accent1">
                  <a:lumMod val="60000"/>
                  <a:lumOff val="40000"/>
                </a:schemeClr>
              </a:gs>
              <a:gs pos="37000">
                <a:schemeClr val="accent1">
                  <a:lumMod val="60000"/>
                  <a:lumOff val="4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66000">
                <a:schemeClr val="accent6">
                  <a:lumMod val="40000"/>
                  <a:lumOff val="60000"/>
                </a:schemeClr>
              </a:gs>
              <a:gs pos="100000">
                <a:srgbClr val="96AB94"/>
              </a:gs>
            </a:gsLst>
            <a:lin ang="2700000" scaled="1"/>
            <a:tileRect/>
          </a:gra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fontAlgn="auto">
              <a:spcBef>
                <a:spcPts val="0"/>
              </a:spcBef>
              <a:spcAft>
                <a:spcPts val="0"/>
              </a:spcAft>
              <a:defRPr/>
            </a:pPr>
            <a:r>
              <a:rPr lang="es-ES" sz="2800" b="1" dirty="0">
                <a:ln w="1905">
                  <a:solidFill>
                    <a:schemeClr val="bg2">
                      <a:lumMod val="10000"/>
                    </a:schemeClr>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RECOMENDCIONES</a:t>
            </a:r>
            <a:endParaRPr lang="es-ES" dirty="0"/>
          </a:p>
        </p:txBody>
      </p:sp>
      <p:sp>
        <p:nvSpPr>
          <p:cNvPr id="7" name="3 Marcador de pie de página"/>
          <p:cNvSpPr>
            <a:spLocks noGrp="1"/>
          </p:cNvSpPr>
          <p:nvPr>
            <p:ph type="ftr" sz="quarter" idx="11"/>
          </p:nvPr>
        </p:nvSpPr>
        <p:spPr/>
        <p:txBody>
          <a:bodyPr/>
          <a:lstStyle/>
          <a:p>
            <a:pPr>
              <a:defRPr/>
            </a:pPr>
            <a:r>
              <a:rPr lang="es-ES" dirty="0"/>
              <a:t>Maylin</a:t>
            </a:r>
          </a:p>
        </p:txBody>
      </p:sp>
      <p:sp>
        <p:nvSpPr>
          <p:cNvPr id="6" name="Rectangle 5"/>
          <p:cNvSpPr/>
          <p:nvPr/>
        </p:nvSpPr>
        <p:spPr>
          <a:xfrm>
            <a:off x="2143108" y="500042"/>
            <a:ext cx="2555508" cy="523220"/>
          </a:xfrm>
          <a:prstGeom prst="rect">
            <a:avLst/>
          </a:prstGeom>
        </p:spPr>
        <p:txBody>
          <a:bodyPr wrap="none">
            <a:spAutoFit/>
          </a:bodyPr>
          <a:lstStyle/>
          <a:p>
            <a:pPr>
              <a:defRPr/>
            </a:pPr>
            <a:r>
              <a:rPr lang="es-ES" sz="2800" b="1" dirty="0">
                <a:ln w="1905">
                  <a:solidFill>
                    <a:srgbClr val="EEECE1">
                      <a:lumMod val="10000"/>
                    </a:srgbClr>
                  </a:solidFill>
                </a:ln>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reflection blurRad="6350" stA="55000" endA="300" endPos="45500" dir="5400000" sy="-100000" algn="bl" rotWithShape="0"/>
                </a:effectLst>
                <a:latin typeface="Algerian" pitchFamily="82" charset="0"/>
              </a:rPr>
              <a:t> RECOMENDCIONES</a:t>
            </a: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00250" y="2786063"/>
            <a:ext cx="5429250" cy="923925"/>
          </a:xfrm>
          <a:prstGeom prst="rect">
            <a:avLst/>
          </a:prstGeom>
          <a:noFill/>
        </p:spPr>
        <p:txBody>
          <a:bodyPr>
            <a:spAutoFit/>
          </a:bodyPr>
          <a:lstStyle/>
          <a:p>
            <a:pPr algn="ctr">
              <a:defRPr/>
            </a:pPr>
            <a:r>
              <a:rPr lang="en-US" sz="5400" b="1" i="1" dirty="0">
                <a:solidFill>
                  <a:schemeClr val="accent6">
                    <a:lumMod val="75000"/>
                  </a:schemeClr>
                </a:solidFill>
              </a:rPr>
              <a:t>GRACIAS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1630</TotalTime>
  <Words>3675</Words>
  <Application>Microsoft Office PowerPoint</Application>
  <PresentationFormat>Presentación en pantalla (4:3)</PresentationFormat>
  <Paragraphs>1408</Paragraphs>
  <Slides>92</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92</vt:i4>
      </vt:variant>
    </vt:vector>
  </HeadingPairs>
  <TitlesOfParts>
    <vt:vector size="100" baseType="lpstr">
      <vt:lpstr>Arial</vt:lpstr>
      <vt:lpstr>Calibri</vt:lpstr>
      <vt:lpstr>Times New Roman</vt:lpstr>
      <vt:lpstr>Algerian</vt:lpstr>
      <vt:lpstr>Arial Black</vt:lpstr>
      <vt:lpstr>Wingdings</vt:lpstr>
      <vt:lpstr>Tahoma</vt:lpstr>
      <vt:lpstr>Tema de Office</vt:lpstr>
      <vt:lpstr>Diapositiva 1</vt:lpstr>
      <vt:lpstr>Diapositiva 2</vt:lpstr>
      <vt:lpstr>Los hábitos alimenticios de la población en cuanto a postres indican un alto porcentaje de consumo en la población en especial infantil y adolescente.</vt:lpstr>
      <vt:lpstr>Diapositiva 4</vt:lpstr>
      <vt:lpstr>PRODUCTO</vt:lpstr>
      <vt:lpstr>Diapositiva 6</vt:lpstr>
      <vt:lpstr>COMPETENCIA</vt:lpstr>
      <vt:lpstr>PROVEEDORES</vt:lpstr>
      <vt:lpstr>Diapositiva 9</vt:lpstr>
      <vt:lpstr>ORGANIGRAMA</vt:lpstr>
      <vt:lpstr>INVERSIÓN ORGANIZACIONAL</vt:lpstr>
      <vt:lpstr>Diapositiva 12</vt:lpstr>
      <vt:lpstr>Diapositiva 13</vt:lpstr>
      <vt:lpstr>Diapositiva 14</vt:lpstr>
      <vt:lpstr>Tamaño final de muestra</vt:lpstr>
      <vt:lpstr>Diapositiva 16</vt:lpstr>
      <vt:lpstr>  ¿Gusta usted de los dulces? </vt:lpstr>
      <vt:lpstr> Marque 4 de sus aderezos preferido </vt:lpstr>
      <vt:lpstr>Diapositiva 19</vt:lpstr>
      <vt:lpstr>   ¿Consumiría Ud. Frutas con dulce  aderezos y helado? </vt:lpstr>
      <vt:lpstr>Diapositiva 21</vt:lpstr>
      <vt:lpstr>  Marque 4 de las frutas que más le agrade</vt:lpstr>
      <vt:lpstr>Diapositiva 23</vt:lpstr>
      <vt:lpstr>Diapositiva 24</vt:lpstr>
      <vt:lpstr>Diapositiva 25</vt:lpstr>
      <vt:lpstr>  Elija de acuerdo a su preferencia la presentación que más le agrade. </vt:lpstr>
      <vt:lpstr>¿Dónde le gustaría encontrar el producto? </vt:lpstr>
      <vt:lpstr> ¿Con qué frecuencia consumiría usted Nuestro producto en una semana? </vt:lpstr>
      <vt:lpstr> Marque los 3 aspectos que considera usted importantes dentro de un negocio</vt:lpstr>
      <vt:lpstr> ¿Qué clase de publicidad usted considera más adecuada? </vt:lpstr>
      <vt:lpstr>CONCLUSIONES </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 Proceso para la elaboración de las copas</vt:lpstr>
      <vt:lpstr>Contenido por presentación</vt:lpstr>
      <vt:lpstr> Tamaño de la planta</vt:lpstr>
      <vt:lpstr>CAPACIDAD PRODUCTIVA DE LA PLANTA </vt:lpstr>
      <vt:lpstr>Localización</vt:lpstr>
      <vt:lpstr>Método cualitativo por puntos</vt:lpstr>
      <vt:lpstr>Diapositiva 56</vt:lpstr>
      <vt:lpstr>Diapositiva 57</vt:lpstr>
      <vt:lpstr> Demanda proyectada</vt:lpstr>
      <vt:lpstr> </vt:lpstr>
      <vt:lpstr> Resultado de las encuestas.</vt:lpstr>
      <vt:lpstr>Tasa crecimiento poblacional: 0.6% Mercado objetivo 35% estratos medio y alto Demanda mensual 7%</vt:lpstr>
      <vt:lpstr> Cantidad de frutas y aderezos (unidades y gramos)</vt:lpstr>
      <vt:lpstr> Costos por gr. y bola de helado</vt:lpstr>
      <vt:lpstr> Precio de producción de Helado</vt:lpstr>
      <vt:lpstr>Diapositiva 65</vt:lpstr>
      <vt:lpstr>Diapositiva 66</vt:lpstr>
      <vt:lpstr>Diapositiva 67</vt:lpstr>
      <vt:lpstr> A Ñ O 1</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Como hemos visto en el análisis financiero este proyecto es muy sensible ante un alza de los costos totales o ante una disminución  del nivel de Ingresos lo que causaría la no factibilidad del proyecto. Por lo que se recomendaría tratar de disminuir los costos variables de producción sin dañar la calidad del producto.   </vt:lpstr>
      <vt:lpstr>En caso que los costos totales no se puedan reducir y el proyecto pase a la fase no factible, la solución óptima seria captar más porcentaje de mercado.   Al realizar este estudio fuimos pesimistas al estimar una demanda sobre el 7% de los clientes en nuestro segmento pero si logramos aumentar esta cifra los ingresos por ventas aumentarían colocándonos en la fase factible del proyecto.    En base al estudio financiero pudimos calcular que la TIR de nuestro proyecto de 37% supera a la TMAR estimada con un 17%, pero a pesar de esto es muy sensible.   Se recomiendo implementar el proyecto de tal manera que la TIR se vea incrementada. </vt:lpstr>
      <vt:lpstr>Diapositiva 92</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Administrador</dc:creator>
  <cp:lastModifiedBy>Florida</cp:lastModifiedBy>
  <cp:revision>164</cp:revision>
  <dcterms:created xsi:type="dcterms:W3CDTF">2010-04-30T01:26:07Z</dcterms:created>
  <dcterms:modified xsi:type="dcterms:W3CDTF">2010-05-04T15:25:23Z</dcterms:modified>
</cp:coreProperties>
</file>