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4" r:id="rId9"/>
    <p:sldId id="265" r:id="rId10"/>
    <p:sldId id="266" r:id="rId11"/>
    <p:sldId id="271" r:id="rId12"/>
    <p:sldId id="267" r:id="rId13"/>
    <p:sldId id="268" r:id="rId14"/>
    <p:sldId id="270" r:id="rId15"/>
    <p:sldId id="272" r:id="rId16"/>
    <p:sldId id="273" r:id="rId17"/>
    <p:sldId id="274" r:id="rId18"/>
    <p:sldId id="275" r:id="rId19"/>
    <p:sldId id="300" r:id="rId20"/>
    <p:sldId id="276" r:id="rId21"/>
    <p:sldId id="301" r:id="rId22"/>
    <p:sldId id="302" r:id="rId23"/>
    <p:sldId id="289" r:id="rId24"/>
    <p:sldId id="290" r:id="rId25"/>
    <p:sldId id="294" r:id="rId26"/>
    <p:sldId id="295" r:id="rId27"/>
    <p:sldId id="296" r:id="rId28"/>
    <p:sldId id="297" r:id="rId29"/>
    <p:sldId id="299" r:id="rId30"/>
    <p:sldId id="303" r:id="rId31"/>
    <p:sldId id="305" r:id="rId32"/>
    <p:sldId id="306" r:id="rId33"/>
    <p:sldId id="307" r:id="rId34"/>
    <p:sldId id="308" r:id="rId35"/>
    <p:sldId id="309" r:id="rId36"/>
    <p:sldId id="310" r:id="rId37"/>
    <p:sldId id="311" r:id="rId38"/>
    <p:sldId id="312" r:id="rId39"/>
    <p:sldId id="313" r:id="rId4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4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DB30BD4-54FE-498A-861C-201C416C4ED9}" type="datetimeFigureOut">
              <a:rPr lang="es-EC" smtClean="0"/>
              <a:pPr/>
              <a:t>24/02/2010</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C94323F-A3EA-46E9-9946-126460DF3473}"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DB30BD4-54FE-498A-861C-201C416C4ED9}" type="datetimeFigureOut">
              <a:rPr lang="es-EC" smtClean="0"/>
              <a:pPr/>
              <a:t>24/02/2010</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DB30BD4-54FE-498A-861C-201C416C4ED9}" type="datetimeFigureOut">
              <a:rPr lang="es-EC" smtClean="0"/>
              <a:pPr/>
              <a:t>24/02/2010</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DC94323F-A3EA-46E9-9946-126460DF3473}"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DB30BD4-54FE-498A-861C-201C416C4ED9}" type="datetimeFigureOut">
              <a:rPr lang="es-EC" smtClean="0"/>
              <a:pPr/>
              <a:t>24/02/2010</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C94323F-A3EA-46E9-9946-126460DF3473}"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B30BD4-54FE-498A-861C-201C416C4ED9}" type="datetimeFigureOut">
              <a:rPr lang="es-EC" smtClean="0"/>
              <a:pPr/>
              <a:t>24/02/2010</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94323F-A3EA-46E9-9946-126460DF3473}"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ho.int/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3071802" y="1357298"/>
            <a:ext cx="3429024" cy="3500462"/>
          </a:xfrm>
          <a:prstGeom prst="rect">
            <a:avLst/>
          </a:prstGeom>
          <a:noFill/>
          <a:ln w="9525">
            <a:noFill/>
            <a:miter lim="800000"/>
            <a:headEnd/>
            <a:tailEnd/>
          </a:ln>
        </p:spPr>
      </p:pic>
      <p:sp>
        <p:nvSpPr>
          <p:cNvPr id="3" name="2 Subtítulo"/>
          <p:cNvSpPr>
            <a:spLocks noGrp="1"/>
          </p:cNvSpPr>
          <p:nvPr>
            <p:ph type="subTitle" idx="1"/>
          </p:nvPr>
        </p:nvSpPr>
        <p:spPr>
          <a:xfrm>
            <a:off x="1142976" y="785794"/>
            <a:ext cx="7286676" cy="6500834"/>
          </a:xfrm>
        </p:spPr>
        <p:txBody>
          <a:bodyPr>
            <a:normAutofit fontScale="47500" lnSpcReduction="20000"/>
          </a:bodyPr>
          <a:lstStyle/>
          <a:p>
            <a:pPr algn="ctr">
              <a:lnSpc>
                <a:spcPct val="200000"/>
              </a:lnSpc>
              <a:spcBef>
                <a:spcPts val="1000"/>
              </a:spcBef>
              <a:spcAft>
                <a:spcPts val="0"/>
              </a:spcAft>
            </a:pPr>
            <a:r>
              <a:rPr lang="es-MX" dirty="0">
                <a:solidFill>
                  <a:schemeClr val="accent2">
                    <a:lumMod val="75000"/>
                  </a:schemeClr>
                </a:solidFill>
              </a:rPr>
              <a:t>ESCUELA SUPERIOR POLITÉCNICA DEL LITORAL</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Facultad de Ingeniería en Electricidad y Computación</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 </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“PLAN DE SEGURIDAD Y SALUD EN LA CONSTRUCCION DE SISTEMAS INDUSTRIALES ELECTRICOS”</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 </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INFORME DE MATERIA DE GRADUACIÓN</a:t>
            </a:r>
            <a:endParaRPr lang="es-EC" dirty="0">
              <a:solidFill>
                <a:schemeClr val="accent2">
                  <a:lumMod val="75000"/>
                </a:schemeClr>
              </a:solidFill>
            </a:endParaRPr>
          </a:p>
          <a:p>
            <a:pPr>
              <a:spcAft>
                <a:spcPts val="0"/>
              </a:spcAft>
            </a:pPr>
            <a:r>
              <a:rPr lang="es-MX" dirty="0">
                <a:solidFill>
                  <a:schemeClr val="accent2">
                    <a:lumMod val="75000"/>
                  </a:schemeClr>
                </a:solidFill>
              </a:rPr>
              <a:t> </a:t>
            </a:r>
            <a:endParaRPr lang="es-EC" dirty="0">
              <a:solidFill>
                <a:schemeClr val="accent2">
                  <a:lumMod val="75000"/>
                </a:schemeClr>
              </a:solidFill>
            </a:endParaRPr>
          </a:p>
          <a:p>
            <a:pPr algn="ctr">
              <a:lnSpc>
                <a:spcPct val="200000"/>
              </a:lnSpc>
              <a:spcAft>
                <a:spcPts val="0"/>
              </a:spcAft>
            </a:pPr>
            <a:r>
              <a:rPr lang="es-MX" dirty="0">
                <a:solidFill>
                  <a:schemeClr val="accent2">
                    <a:lumMod val="75000"/>
                  </a:schemeClr>
                </a:solidFill>
              </a:rPr>
              <a:t>Previa a la obtención del Título de:</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INGENIERO EN ELECTRICIDAD ESPECIALIZACION EN ELECTRONICA Y AUTOMATIZACION INDUSTRIAL</a:t>
            </a:r>
            <a:endParaRPr lang="es-EC" dirty="0">
              <a:solidFill>
                <a:schemeClr val="accent2">
                  <a:lumMod val="75000"/>
                </a:schemeClr>
              </a:solidFill>
            </a:endParaRPr>
          </a:p>
          <a:p>
            <a:pPr algn="ctr">
              <a:lnSpc>
                <a:spcPct val="200000"/>
              </a:lnSpc>
              <a:spcAft>
                <a:spcPts val="0"/>
              </a:spcAft>
            </a:pPr>
            <a:r>
              <a:rPr lang="es-MX" dirty="0">
                <a:solidFill>
                  <a:schemeClr val="accent2">
                    <a:lumMod val="75000"/>
                  </a:schemeClr>
                </a:solidFill>
              </a:rPr>
              <a:t>Presentada por:</a:t>
            </a:r>
            <a:endParaRPr lang="es-EC" dirty="0">
              <a:solidFill>
                <a:schemeClr val="accent2">
                  <a:lumMod val="75000"/>
                </a:schemeClr>
              </a:solidFill>
            </a:endParaRPr>
          </a:p>
          <a:p>
            <a:pPr algn="ctr">
              <a:lnSpc>
                <a:spcPct val="200000"/>
              </a:lnSpc>
              <a:spcAft>
                <a:spcPts val="0"/>
              </a:spcAft>
            </a:pPr>
            <a:r>
              <a:rPr lang="es-MX" dirty="0">
                <a:solidFill>
                  <a:schemeClr val="accent2">
                    <a:lumMod val="75000"/>
                  </a:schemeClr>
                </a:solidFill>
              </a:rPr>
              <a:t>GUSTAVO RENAN CAMPOZANO TOALA</a:t>
            </a:r>
            <a:endParaRPr lang="es-EC" dirty="0">
              <a:solidFill>
                <a:schemeClr val="accent2">
                  <a:lumMod val="75000"/>
                </a:schemeClr>
              </a:solidFill>
            </a:endParaRPr>
          </a:p>
          <a:p>
            <a:pPr algn="ctr">
              <a:lnSpc>
                <a:spcPct val="200000"/>
              </a:lnSpc>
              <a:spcAft>
                <a:spcPts val="0"/>
              </a:spcAft>
            </a:pPr>
            <a:r>
              <a:rPr lang="es-MX" dirty="0">
                <a:solidFill>
                  <a:schemeClr val="accent2">
                    <a:lumMod val="75000"/>
                  </a:schemeClr>
                </a:solidFill>
              </a:rPr>
              <a:t>Profesor:</a:t>
            </a:r>
            <a:endParaRPr lang="es-EC" dirty="0">
              <a:solidFill>
                <a:schemeClr val="accent2">
                  <a:lumMod val="75000"/>
                </a:schemeClr>
              </a:solidFill>
            </a:endParaRPr>
          </a:p>
          <a:p>
            <a:pPr algn="ctr">
              <a:lnSpc>
                <a:spcPct val="200000"/>
              </a:lnSpc>
              <a:spcAft>
                <a:spcPts val="0"/>
              </a:spcAft>
            </a:pPr>
            <a:r>
              <a:rPr lang="es-MX" dirty="0">
                <a:solidFill>
                  <a:schemeClr val="accent2">
                    <a:lumMod val="75000"/>
                  </a:schemeClr>
                </a:solidFill>
              </a:rPr>
              <a:t>ING. JUAN GALLO </a:t>
            </a:r>
            <a:endParaRPr lang="es-EC" dirty="0">
              <a:solidFill>
                <a:schemeClr val="accent2">
                  <a:lumMod val="75000"/>
                </a:schemeClr>
              </a:solidFill>
            </a:endParaRPr>
          </a:p>
          <a:p>
            <a:pPr algn="ctr">
              <a:lnSpc>
                <a:spcPct val="200000"/>
              </a:lnSpc>
              <a:spcBef>
                <a:spcPts val="300"/>
              </a:spcBef>
              <a:spcAft>
                <a:spcPts val="0"/>
              </a:spcAft>
            </a:pPr>
            <a:r>
              <a:rPr lang="es-MX" dirty="0">
                <a:solidFill>
                  <a:schemeClr val="accent2">
                    <a:lumMod val="75000"/>
                  </a:schemeClr>
                </a:solidFill>
              </a:rPr>
              <a:t>GUAYAQUIL – ECUADOR</a:t>
            </a:r>
            <a:endParaRPr lang="es-EC"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71480"/>
            <a:ext cx="8229600" cy="5435811"/>
          </a:xfrm>
        </p:spPr>
        <p:txBody>
          <a:bodyPr/>
          <a:lstStyle/>
          <a:p>
            <a:pPr lvl="0"/>
            <a:endParaRPr lang="es-ES" dirty="0" smtClean="0"/>
          </a:p>
          <a:p>
            <a:pPr lvl="0"/>
            <a:r>
              <a:rPr lang="es-ES" dirty="0" smtClean="0"/>
              <a:t>Golpes  y  cortes,  que  podrían  ser  causados  por objetos corto punzantes</a:t>
            </a:r>
            <a:endParaRPr lang="es-EC" dirty="0" smtClean="0"/>
          </a:p>
          <a:p>
            <a:pPr lvl="0"/>
            <a:r>
              <a:rPr lang="es-ES" dirty="0" smtClean="0"/>
              <a:t>Incendios y explosiones de origen eléctrico</a:t>
            </a:r>
            <a:endParaRPr lang="es-EC" dirty="0" smtClean="0"/>
          </a:p>
          <a:p>
            <a:pPr lvl="0"/>
            <a:r>
              <a:rPr lang="es-ES" dirty="0" smtClean="0"/>
              <a:t>Falta de identificación en tableros de control.</a:t>
            </a:r>
            <a:endParaRPr lang="es-EC" dirty="0" smtClean="0"/>
          </a:p>
          <a:p>
            <a:pPr>
              <a:buNone/>
            </a:pP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85786" y="2643182"/>
            <a:ext cx="7772400" cy="1829761"/>
          </a:xfrm>
        </p:spPr>
        <p:txBody>
          <a:bodyPr>
            <a:normAutofit fontScale="90000"/>
          </a:bodyPr>
          <a:lstStyle/>
          <a:p>
            <a:pPr algn="ctr"/>
            <a:r>
              <a:rPr lang="es-EC" dirty="0" smtClean="0"/>
              <a:t>PREVENCION DE RIESGOS Y PELIGROS EN LAS CONSTRUCCIONES ELECTRICAS INDUSTRIALES </a:t>
            </a:r>
            <a:endParaRPr lang="es-EC"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642918"/>
            <a:ext cx="8229600" cy="4525963"/>
          </a:xfrm>
        </p:spPr>
        <p:txBody>
          <a:bodyPr>
            <a:normAutofit/>
          </a:bodyPr>
          <a:lstStyle/>
          <a:p>
            <a:pPr>
              <a:buNone/>
            </a:pPr>
            <a:endParaRPr lang="es-EC" dirty="0" smtClean="0"/>
          </a:p>
          <a:p>
            <a:pPr algn="just"/>
            <a:r>
              <a:rPr lang="es-EC" dirty="0" smtClean="0"/>
              <a:t>Cualquier empleado que no sea electricista o aprendiz de electricista </a:t>
            </a:r>
            <a:r>
              <a:rPr lang="es-ES" dirty="0" smtClean="0"/>
              <a:t>no  debe  bajo  ninguna  circunstancia  tocar,  mover  o intentar conectar cables eléctricos vivos. Ya que los errores pueden ser mortales e irremediables.</a:t>
            </a:r>
            <a:endParaRPr lang="es-EC" dirty="0" smtClean="0"/>
          </a:p>
          <a:p>
            <a:r>
              <a:rPr lang="es-EC" dirty="0" smtClean="0"/>
              <a:t> </a:t>
            </a:r>
            <a:r>
              <a:rPr lang="es-ES" dirty="0" smtClean="0"/>
              <a:t>Para trabajar en las redes eléctricas se deben usar equipos a prueba de explosión en todos los procedimientos</a:t>
            </a:r>
          </a:p>
          <a:p>
            <a:pPr>
              <a:buNone/>
            </a:pP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57166"/>
            <a:ext cx="8229600" cy="5650125"/>
          </a:xfrm>
        </p:spPr>
        <p:txBody>
          <a:bodyPr>
            <a:normAutofit/>
          </a:bodyPr>
          <a:lstStyle/>
          <a:p>
            <a:pPr algn="just"/>
            <a:r>
              <a:rPr lang="es-ES" dirty="0" smtClean="0"/>
              <a:t>Cualquier instalación eléctrica cubierta deberá tener un sistema de puesta a Tierra, así cualquier punto tanto del interior o exterior del mismo, y que sea accesible a personas hasta los mismos trabajadores que pudiesen transitar no estén sometidos a tensiones de contacto.</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normAutofit fontScale="92500" lnSpcReduction="10000"/>
          </a:bodyPr>
          <a:lstStyle/>
          <a:p>
            <a:r>
              <a:rPr lang="es-EC" dirty="0" smtClean="0"/>
              <a:t>CAIDA DE OBJETOS</a:t>
            </a:r>
          </a:p>
          <a:p>
            <a:pPr algn="just">
              <a:buNone/>
            </a:pPr>
            <a:r>
              <a:rPr lang="es-EC" dirty="0" smtClean="0"/>
              <a:t> </a:t>
            </a:r>
            <a:r>
              <a:rPr lang="es-ES" dirty="0" smtClean="0"/>
              <a:t>Todo trabajador que esté realizando cual sea la tarea asignada por el jefe a cargo de la obra deberá  estar  protegido  contra  la  caída  de  objetos o materiales; para ello se utilizará, siempre que sea técnicamente posible los equipos de protección personal ya que el objetivo de estos es salvaguardar la vida del trabajador. </a:t>
            </a:r>
          </a:p>
          <a:p>
            <a:r>
              <a:rPr lang="es-ES" dirty="0" smtClean="0"/>
              <a:t>CAIDA DE ALTURA </a:t>
            </a:r>
          </a:p>
          <a:p>
            <a:pPr algn="just">
              <a:buNone/>
            </a:pPr>
            <a:r>
              <a:rPr lang="es-ES" dirty="0" smtClean="0"/>
              <a:t>Las caídas de altura se dan muchas veces por   plataformas, andamios y </a:t>
            </a:r>
            <a:r>
              <a:rPr lang="es-ES" dirty="0" smtClean="0"/>
              <a:t>pasarelas de </a:t>
            </a:r>
            <a:r>
              <a:rPr lang="es-ES" dirty="0" smtClean="0"/>
              <a:t>la planta industrial, que supongan para los trabajadores un  riesgo  de  caída  de  altura  superior  a  2  metros,  se deberá  proteger  mediante </a:t>
            </a:r>
            <a:r>
              <a:rPr lang="es-ES" dirty="0" smtClean="0"/>
              <a:t>equipo de protección personal</a:t>
            </a:r>
            <a:r>
              <a:rPr lang="es-ES" dirty="0" smtClean="0"/>
              <a:t>.</a:t>
            </a:r>
            <a:endParaRPr lang="es-EC"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00042"/>
            <a:ext cx="8229600" cy="5507249"/>
          </a:xfrm>
        </p:spPr>
        <p:txBody>
          <a:bodyPr>
            <a:normAutofit fontScale="92500" lnSpcReduction="20000"/>
          </a:bodyPr>
          <a:lstStyle/>
          <a:p>
            <a:pPr>
              <a:buNone/>
            </a:pPr>
            <a:r>
              <a:rPr lang="es-EC" dirty="0" smtClean="0"/>
              <a:t>MANEJO DE HERRAMIENTAS ELECTRICAS </a:t>
            </a:r>
          </a:p>
          <a:p>
            <a:pPr>
              <a:buNone/>
            </a:pPr>
            <a:endParaRPr lang="es-EC" dirty="0" smtClean="0"/>
          </a:p>
          <a:p>
            <a:pPr lvl="0"/>
            <a:r>
              <a:rPr lang="es-ES" dirty="0" smtClean="0"/>
              <a:t>Las herramientas eléctricas deben estar protegidas por interruptores con circuito a tierra.</a:t>
            </a:r>
            <a:endParaRPr lang="es-EC" dirty="0" smtClean="0"/>
          </a:p>
          <a:p>
            <a:pPr lvl="0"/>
            <a:r>
              <a:rPr lang="es-ES" dirty="0" smtClean="0"/>
              <a:t>Se debe asegurar que los terminales de los interruptores se encuentren en buen </a:t>
            </a:r>
            <a:r>
              <a:rPr lang="es-ES" dirty="0" smtClean="0"/>
              <a:t>estado.</a:t>
            </a:r>
            <a:endParaRPr lang="es-EC" dirty="0" smtClean="0"/>
          </a:p>
          <a:p>
            <a:pPr lvl="0"/>
            <a:r>
              <a:rPr lang="es-ES" dirty="0" smtClean="0"/>
              <a:t>Las </a:t>
            </a:r>
            <a:r>
              <a:rPr lang="es-ES" dirty="0" smtClean="0"/>
              <a:t>herramientas eléctricas no deben ser utilizadas en lugares húmedos</a:t>
            </a:r>
            <a:endParaRPr lang="es-EC" dirty="0" smtClean="0"/>
          </a:p>
          <a:p>
            <a:pPr lvl="0"/>
            <a:r>
              <a:rPr lang="es-ES" dirty="0" smtClean="0"/>
              <a:t>Los  cables  de  las  herramientas eléctricas no  deben  representar un peligro para la gente que camina alrededor de </a:t>
            </a:r>
            <a:r>
              <a:rPr lang="es-ES" dirty="0" smtClean="0"/>
              <a:t>esta.</a:t>
            </a:r>
            <a:endParaRPr lang="es-EC" dirty="0" smtClean="0"/>
          </a:p>
          <a:p>
            <a:pPr lvl="0"/>
            <a:r>
              <a:rPr lang="es-ES" dirty="0" smtClean="0"/>
              <a:t>Para </a:t>
            </a:r>
            <a:r>
              <a:rPr lang="es-ES" dirty="0" smtClean="0"/>
              <a:t>desenchufar la herramienta, nunca se debe tirar del cable</a:t>
            </a:r>
            <a:endParaRPr lang="es-EC" dirty="0" smtClean="0"/>
          </a:p>
          <a:p>
            <a:pPr lvl="0"/>
            <a:r>
              <a:rPr lang="es-ES" dirty="0" smtClean="0"/>
              <a:t>Se  deben  desconectar  las  herramientas  cuando  no  se  las  está utilizando.</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00042"/>
            <a:ext cx="8229600" cy="5507249"/>
          </a:xfrm>
        </p:spPr>
        <p:txBody>
          <a:bodyPr/>
          <a:lstStyle/>
          <a:p>
            <a:pPr>
              <a:buNone/>
            </a:pPr>
            <a:r>
              <a:rPr lang="es-EC" dirty="0" smtClean="0"/>
              <a:t>HERRAMIENTAS MANUALES </a:t>
            </a:r>
          </a:p>
          <a:p>
            <a:pPr>
              <a:buNone/>
            </a:pPr>
            <a:endParaRPr lang="es-EC" dirty="0" smtClean="0"/>
          </a:p>
          <a:p>
            <a:pPr lvl="0"/>
            <a:r>
              <a:rPr lang="es-ES" dirty="0" smtClean="0"/>
              <a:t>Utilice únicamente herramientas que estén en buenas condiciones. </a:t>
            </a:r>
            <a:endParaRPr lang="es-EC" dirty="0" smtClean="0"/>
          </a:p>
          <a:p>
            <a:pPr lvl="0"/>
            <a:r>
              <a:rPr lang="es-ES" dirty="0" smtClean="0"/>
              <a:t>Utilice la herramienta correcta para el trabajo</a:t>
            </a:r>
            <a:endParaRPr lang="es-EC" dirty="0" smtClean="0"/>
          </a:p>
          <a:p>
            <a:pPr lvl="0"/>
            <a:r>
              <a:rPr lang="es-ES" dirty="0" smtClean="0"/>
              <a:t>Lleve las herramientas con punta o filo en una bolsa de herramientas, no en su bolsillo.</a:t>
            </a:r>
            <a:endParaRPr lang="es-EC" dirty="0" smtClean="0"/>
          </a:p>
          <a:p>
            <a:pPr lvl="0"/>
            <a:r>
              <a:rPr lang="es-ES" dirty="0" smtClean="0"/>
              <a:t>Nunca lance una herramienta manual de una persona a otra. </a:t>
            </a:r>
            <a:endParaRPr lang="es-EC" dirty="0" smtClean="0"/>
          </a:p>
          <a:p>
            <a:pPr lvl="0"/>
            <a:r>
              <a:rPr lang="es-ES" dirty="0" smtClean="0"/>
              <a:t>Mantenga las herramientas y los mangos en buenas condiciones.</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EC" dirty="0" smtClean="0"/>
              <a:t>EQUIPOS DE PROTECCION DE PERSONAL ( E.E.P)</a:t>
            </a:r>
            <a:endParaRPr lang="es-EC"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928662" y="428604"/>
            <a:ext cx="3481955" cy="2652002"/>
          </a:xfrm>
          <a:prstGeom prst="rect">
            <a:avLst/>
          </a:prstGeom>
          <a:noFill/>
          <a:ln w="9525">
            <a:noFill/>
            <a:miter lim="800000"/>
            <a:headEnd/>
            <a:tailEnd/>
          </a:ln>
        </p:spPr>
      </p:pic>
      <p:pic>
        <p:nvPicPr>
          <p:cNvPr id="4" name="Imagen 2"/>
          <p:cNvPicPr>
            <a:picLocks noChangeAspect="1" noChangeArrowheads="1"/>
          </p:cNvPicPr>
          <p:nvPr/>
        </p:nvPicPr>
        <p:blipFill>
          <a:blip r:embed="rId3" cstate="print"/>
          <a:srcRect/>
          <a:stretch>
            <a:fillRect/>
          </a:stretch>
        </p:blipFill>
        <p:spPr bwMode="auto">
          <a:xfrm>
            <a:off x="5786446" y="357166"/>
            <a:ext cx="2928958" cy="2361545"/>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1428728" y="3643314"/>
            <a:ext cx="3214710" cy="2316482"/>
          </a:xfrm>
          <a:prstGeom prst="rect">
            <a:avLst/>
          </a:prstGeom>
          <a:noFill/>
          <a:ln w="9525">
            <a:noFill/>
            <a:miter lim="800000"/>
            <a:headEnd/>
            <a:tailEnd/>
          </a:ln>
        </p:spPr>
      </p:pic>
      <p:pic>
        <p:nvPicPr>
          <p:cNvPr id="6" name="Imagen 3"/>
          <p:cNvPicPr>
            <a:picLocks noChangeAspect="1" noChangeArrowheads="1"/>
          </p:cNvPicPr>
          <p:nvPr/>
        </p:nvPicPr>
        <p:blipFill>
          <a:blip r:embed="rId5" cstate="print"/>
          <a:srcRect/>
          <a:stretch>
            <a:fillRect/>
          </a:stretch>
        </p:blipFill>
        <p:spPr bwMode="auto">
          <a:xfrm>
            <a:off x="6072198" y="3143248"/>
            <a:ext cx="2634494" cy="24288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357158" y="357166"/>
            <a:ext cx="2643206" cy="3414141"/>
          </a:xfrm>
          <a:prstGeom prst="rect">
            <a:avLst/>
          </a:prstGeom>
          <a:noFill/>
          <a:ln w="9525">
            <a:noFill/>
            <a:miter lim="800000"/>
            <a:headEnd/>
            <a:tailEnd/>
          </a:ln>
        </p:spPr>
      </p:pic>
      <p:pic>
        <p:nvPicPr>
          <p:cNvPr id="5" name="Imagen 5"/>
          <p:cNvPicPr>
            <a:picLocks noChangeAspect="1" noChangeArrowheads="1"/>
          </p:cNvPicPr>
          <p:nvPr/>
        </p:nvPicPr>
        <p:blipFill>
          <a:blip r:embed="rId3" cstate="print"/>
          <a:srcRect/>
          <a:stretch>
            <a:fillRect/>
          </a:stretch>
        </p:blipFill>
        <p:spPr bwMode="auto">
          <a:xfrm>
            <a:off x="5500694" y="428604"/>
            <a:ext cx="3286116" cy="3384460"/>
          </a:xfrm>
          <a:prstGeom prst="rect">
            <a:avLst/>
          </a:prstGeom>
          <a:noFill/>
          <a:ln w="9525">
            <a:noFill/>
            <a:miter lim="800000"/>
            <a:headEnd/>
            <a:tailEnd/>
          </a:ln>
        </p:spPr>
      </p:pic>
      <p:pic>
        <p:nvPicPr>
          <p:cNvPr id="6" name="Imagen 7"/>
          <p:cNvPicPr>
            <a:picLocks noChangeAspect="1" noChangeArrowheads="1"/>
          </p:cNvPicPr>
          <p:nvPr/>
        </p:nvPicPr>
        <p:blipFill>
          <a:blip r:embed="rId4" cstate="print"/>
          <a:srcRect/>
          <a:stretch>
            <a:fillRect/>
          </a:stretch>
        </p:blipFill>
        <p:spPr bwMode="auto">
          <a:xfrm>
            <a:off x="3428992" y="3571876"/>
            <a:ext cx="3071834" cy="29675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1000109"/>
            <a:ext cx="8029604" cy="3714776"/>
          </a:xfrm>
        </p:spPr>
        <p:txBody>
          <a:bodyPr>
            <a:normAutofit/>
          </a:bodyPr>
          <a:lstStyle/>
          <a:p>
            <a:r>
              <a:rPr lang="es-EC" dirty="0" smtClean="0"/>
              <a:t>Plan de seguridad y salud en las construcciones de sistemas industriales </a:t>
            </a:r>
            <a:r>
              <a:rPr lang="es-EC" dirty="0" err="1" smtClean="0"/>
              <a:t>electricos</a:t>
            </a:r>
            <a:endParaRPr lang="es-EC"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42918"/>
            <a:ext cx="8229600" cy="5364373"/>
          </a:xfrm>
        </p:spPr>
        <p:txBody>
          <a:bodyPr>
            <a:normAutofit lnSpcReduction="10000"/>
          </a:bodyPr>
          <a:lstStyle/>
          <a:p>
            <a:pPr algn="just">
              <a:buNone/>
            </a:pPr>
            <a:r>
              <a:rPr lang="es-ES" dirty="0" smtClean="0"/>
              <a:t>CARACTERISTICAS DE LOS DIFERENTES E.P.P</a:t>
            </a:r>
          </a:p>
          <a:p>
            <a:pPr algn="just"/>
            <a:r>
              <a:rPr lang="es-ES" dirty="0" smtClean="0"/>
              <a:t>El casco debe estar hecho de plástico especial para así estabilizar los rayos UV, deberá tener orificios de ventilación en la parte superior. </a:t>
            </a:r>
            <a:endParaRPr lang="es-EC" dirty="0" smtClean="0"/>
          </a:p>
          <a:p>
            <a:pPr algn="just"/>
            <a:r>
              <a:rPr lang="es-ES" dirty="0" smtClean="0"/>
              <a:t>También debe ser resistente a las salpicaduras, y tener borde curvado para facilitar la incorporación de protectores auditivos, atalaje textil y por ultimo ajustable mediante ranuras. </a:t>
            </a:r>
          </a:p>
          <a:p>
            <a:pPr algn="just"/>
            <a:r>
              <a:rPr lang="es-ES" dirty="0" smtClean="0"/>
              <a:t>La mascarilla </a:t>
            </a:r>
            <a:r>
              <a:rPr lang="es-ES" dirty="0" smtClean="0"/>
              <a:t>debe ser moldeable, </a:t>
            </a:r>
            <a:r>
              <a:rPr lang="es-ES" dirty="0" smtClean="0"/>
              <a:t>lista para su utilización, se coloca sobre la cara y se da forma a la tira metálica de ajuste para que se adapte al contorno de la nariz.</a:t>
            </a:r>
            <a:endParaRPr lang="es-EC" dirty="0" smtClean="0"/>
          </a:p>
          <a:p>
            <a:pPr algn="just"/>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14356"/>
            <a:ext cx="8229600" cy="5292935"/>
          </a:xfrm>
        </p:spPr>
        <p:txBody>
          <a:bodyPr/>
          <a:lstStyle/>
          <a:p>
            <a:pPr>
              <a:buNone/>
            </a:pPr>
            <a:r>
              <a:rPr lang="es-ES" dirty="0" smtClean="0"/>
              <a:t> las especificaciones que deberán tener  las gafas y que hacen de estas el equipo de protección personal para trabajos son los siguientes:</a:t>
            </a:r>
            <a:endParaRPr lang="es-EC" dirty="0" smtClean="0"/>
          </a:p>
          <a:p>
            <a:pPr>
              <a:buFont typeface="Wingdings" pitchFamily="2" charset="2"/>
              <a:buChar char="q"/>
            </a:pPr>
            <a:r>
              <a:rPr lang="es-ES" dirty="0" smtClean="0"/>
              <a:t>Montura de vinilo</a:t>
            </a:r>
            <a:endParaRPr lang="es-EC" dirty="0" smtClean="0"/>
          </a:p>
          <a:p>
            <a:pPr>
              <a:buFont typeface="Wingdings" pitchFamily="2" charset="2"/>
              <a:buChar char="q"/>
            </a:pPr>
            <a:r>
              <a:rPr lang="es-ES" dirty="0" smtClean="0"/>
              <a:t>Lente de policarbonato</a:t>
            </a:r>
            <a:endParaRPr lang="es-EC" dirty="0" smtClean="0"/>
          </a:p>
          <a:p>
            <a:pPr>
              <a:buFont typeface="Wingdings" pitchFamily="2" charset="2"/>
              <a:buChar char="q"/>
            </a:pPr>
            <a:r>
              <a:rPr lang="es-ES" dirty="0" smtClean="0"/>
              <a:t>Ventilación directa por orificios</a:t>
            </a:r>
            <a:endParaRPr lang="es-EC" dirty="0" smtClean="0"/>
          </a:p>
          <a:p>
            <a:pPr>
              <a:buFont typeface="Wingdings" pitchFamily="2" charset="2"/>
              <a:buChar char="q"/>
            </a:pPr>
            <a:r>
              <a:rPr lang="es-ES" dirty="0" smtClean="0"/>
              <a:t>Marco ocular </a:t>
            </a:r>
          </a:p>
          <a:p>
            <a:r>
              <a:rPr lang="es-ES" dirty="0" smtClean="0"/>
              <a:t>La característica de los tapones es que deberán ser de espuma de suave poliuretano de lenta expansión.</a:t>
            </a:r>
            <a:endParaRPr lang="es-EC" dirty="0" smtClean="0"/>
          </a:p>
          <a:p>
            <a:endParaRPr lang="es-EC" dirty="0" smtClean="0"/>
          </a:p>
          <a:p>
            <a:endParaRPr lang="es-EC"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lstStyle/>
          <a:p>
            <a:pPr>
              <a:buNone/>
            </a:pPr>
            <a:r>
              <a:rPr lang="es-ES" dirty="0" smtClean="0"/>
              <a:t>Las especificaciones que deberá tener el guante de protección personal para trabajo con electricidad.</a:t>
            </a:r>
            <a:endParaRPr lang="es-EC" dirty="0" smtClean="0"/>
          </a:p>
          <a:p>
            <a:pPr>
              <a:buFont typeface="Wingdings" pitchFamily="2" charset="2"/>
              <a:buChar char="q"/>
            </a:pPr>
            <a:r>
              <a:rPr lang="es-ES" dirty="0" smtClean="0"/>
              <a:t>Tensión de prueba: 2.500 Voltios</a:t>
            </a:r>
            <a:r>
              <a:rPr lang="es-ES" dirty="0" smtClean="0"/>
              <a:t>.</a:t>
            </a:r>
            <a:endParaRPr lang="es-E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La </a:t>
            </a:r>
            <a:r>
              <a:rPr lang="es-ES" dirty="0" smtClean="0">
                <a:hlinkClick r:id="rId2"/>
              </a:rPr>
              <a:t>Organización Mundial de la Salud (OMS)</a:t>
            </a:r>
            <a:r>
              <a:rPr lang="es-ES" dirty="0" smtClean="0"/>
              <a:t> define a la salud ocupacional como una actividad multidisciplinaria que promueve y protege la salud de los trabajadores. Esta disciplina busca controlar los accidentes y las enfermedades mediante la reducción de las condiciones de riesgo.</a:t>
            </a:r>
            <a:endParaRPr lang="es-EC" dirty="0" smtClean="0"/>
          </a:p>
          <a:p>
            <a:pPr>
              <a:buNone/>
            </a:pPr>
            <a:endParaRPr lang="es-EC" dirty="0"/>
          </a:p>
        </p:txBody>
      </p:sp>
      <p:sp>
        <p:nvSpPr>
          <p:cNvPr id="3" name="2 Título"/>
          <p:cNvSpPr>
            <a:spLocks noGrp="1"/>
          </p:cNvSpPr>
          <p:nvPr>
            <p:ph type="title"/>
          </p:nvPr>
        </p:nvSpPr>
        <p:spPr/>
        <p:txBody>
          <a:bodyPr/>
          <a:lstStyle/>
          <a:p>
            <a:pPr algn="ctr"/>
            <a:r>
              <a:rPr lang="es-EC" dirty="0" smtClean="0"/>
              <a:t>SALUD OCUPACIONAL</a:t>
            </a:r>
            <a:endParaRPr lang="es-EC"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normAutofit/>
          </a:bodyPr>
          <a:lstStyle/>
          <a:p>
            <a:pPr lvl="0"/>
            <a:endParaRPr lang="es-ES" dirty="0" smtClean="0"/>
          </a:p>
          <a:p>
            <a:pPr lvl="0"/>
            <a:endParaRPr lang="es-ES" dirty="0" smtClean="0"/>
          </a:p>
          <a:p>
            <a:pPr lvl="0"/>
            <a:r>
              <a:rPr lang="es-ES" sz="3200" dirty="0" smtClean="0"/>
              <a:t>Subprograma de medicina preventiva</a:t>
            </a:r>
          </a:p>
          <a:p>
            <a:pPr lvl="0">
              <a:buNone/>
            </a:pPr>
            <a:endParaRPr lang="es-ES" sz="3200" dirty="0" smtClean="0"/>
          </a:p>
          <a:p>
            <a:pPr lvl="0"/>
            <a:r>
              <a:rPr lang="es-ES" sz="3200" dirty="0" smtClean="0"/>
              <a:t>Orden y limpieza</a:t>
            </a:r>
          </a:p>
          <a:p>
            <a:pPr lvl="0">
              <a:buNone/>
            </a:pPr>
            <a:endParaRPr lang="es-ES" sz="3200" dirty="0" smtClean="0"/>
          </a:p>
          <a:p>
            <a:pPr lvl="0"/>
            <a:r>
              <a:rPr lang="es-ES" sz="3200" dirty="0" smtClean="0"/>
              <a:t>Implementación del botiquín</a:t>
            </a:r>
            <a:endParaRPr lang="es-EC" sz="3200" dirty="0" smtClean="0"/>
          </a:p>
          <a:p>
            <a:pPr>
              <a:buNone/>
            </a:pPr>
            <a:endParaRPr lang="es-EC"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buNone/>
            </a:pPr>
            <a:r>
              <a:rPr lang="es-GT" dirty="0" smtClean="0"/>
              <a:t>La enfermedad profesional es aquella que es ocasionada por el trabajo en sí según  la seguridad social.</a:t>
            </a:r>
          </a:p>
          <a:p>
            <a:pPr>
              <a:buNone/>
            </a:pPr>
            <a:endParaRPr lang="es-EC" dirty="0" smtClean="0"/>
          </a:p>
          <a:p>
            <a:pPr>
              <a:buNone/>
            </a:pPr>
            <a:r>
              <a:rPr lang="es-EC" dirty="0" smtClean="0"/>
              <a:t>CARACTERISTICAS DE LAS ENFERMEDADES PROFESIONALES.</a:t>
            </a:r>
          </a:p>
          <a:p>
            <a:pPr>
              <a:buNone/>
            </a:pPr>
            <a:r>
              <a:rPr lang="es-ES" dirty="0" smtClean="0"/>
              <a:t>Las enfermedades profesionales como todo anomalía patológica esta va a mostrar características específicas  para así poder determinar que fue lo que hizo que se desarrolle la enfermedad en el trabajador.</a:t>
            </a:r>
            <a:endParaRPr lang="es-EC" dirty="0" smtClean="0"/>
          </a:p>
          <a:p>
            <a:pPr>
              <a:buNone/>
            </a:pPr>
            <a:endParaRPr lang="es-EC" dirty="0"/>
          </a:p>
        </p:txBody>
      </p:sp>
      <p:sp>
        <p:nvSpPr>
          <p:cNvPr id="3" name="2 Título"/>
          <p:cNvSpPr>
            <a:spLocks noGrp="1"/>
          </p:cNvSpPr>
          <p:nvPr>
            <p:ph type="title"/>
          </p:nvPr>
        </p:nvSpPr>
        <p:spPr/>
        <p:txBody>
          <a:bodyPr>
            <a:normAutofit/>
          </a:bodyPr>
          <a:lstStyle/>
          <a:p>
            <a:r>
              <a:rPr lang="es-EC" dirty="0" smtClean="0"/>
              <a:t>ENFERMEDADES LABORALES</a:t>
            </a:r>
            <a:endParaRPr lang="es-EC"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00042"/>
            <a:ext cx="8229600" cy="5507249"/>
          </a:xfrm>
        </p:spPr>
        <p:txBody>
          <a:bodyPr/>
          <a:lstStyle/>
          <a:p>
            <a:pPr lvl="0"/>
            <a:r>
              <a:rPr lang="es-GT" dirty="0" smtClean="0"/>
              <a:t>Son producidas por contaminantes químicos, físicos, biológicos</a:t>
            </a:r>
            <a:endParaRPr lang="es-EC" dirty="0" smtClean="0"/>
          </a:p>
          <a:p>
            <a:pPr lvl="0"/>
            <a:r>
              <a:rPr lang="es-GT" dirty="0" smtClean="0"/>
              <a:t>Por lo general son de aparición lenta</a:t>
            </a:r>
            <a:endParaRPr lang="es-EC" dirty="0" smtClean="0"/>
          </a:p>
          <a:p>
            <a:pPr lvl="0"/>
            <a:r>
              <a:rPr lang="es-GT" dirty="0" smtClean="0"/>
              <a:t>Muchas son irreversibles</a:t>
            </a:r>
            <a:endParaRPr lang="es-EC" dirty="0" smtClean="0"/>
          </a:p>
          <a:p>
            <a:endParaRPr lang="es-EC"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85728"/>
            <a:ext cx="8229600" cy="5721563"/>
          </a:xfrm>
        </p:spPr>
        <p:txBody>
          <a:bodyPr/>
          <a:lstStyle/>
          <a:p>
            <a:pPr>
              <a:buNone/>
            </a:pPr>
            <a:endParaRPr lang="es-EC" dirty="0" smtClean="0"/>
          </a:p>
          <a:p>
            <a:pPr>
              <a:buNone/>
            </a:pPr>
            <a:endParaRPr lang="es-EC" dirty="0" smtClean="0"/>
          </a:p>
          <a:p>
            <a:pPr>
              <a:buNone/>
            </a:pPr>
            <a:r>
              <a:rPr lang="es-EC" dirty="0" smtClean="0"/>
              <a:t>ENFERMEDADES LABORALES</a:t>
            </a:r>
          </a:p>
          <a:p>
            <a:pPr lvl="0"/>
            <a:endParaRPr lang="es-EC" dirty="0" smtClean="0"/>
          </a:p>
          <a:p>
            <a:pPr lvl="0"/>
            <a:endParaRPr lang="es-EC" dirty="0" smtClean="0"/>
          </a:p>
          <a:p>
            <a:pPr lvl="0"/>
            <a:r>
              <a:rPr lang="es-GT" dirty="0" smtClean="0"/>
              <a:t>En </a:t>
            </a:r>
            <a:r>
              <a:rPr lang="es-GT" dirty="0" smtClean="0"/>
              <a:t>el aparato respiratorio</a:t>
            </a:r>
            <a:endParaRPr lang="es-EC" dirty="0" smtClean="0"/>
          </a:p>
          <a:p>
            <a:pPr lvl="0"/>
            <a:r>
              <a:rPr lang="es-GT" dirty="0" smtClean="0"/>
              <a:t>Lesiones </a:t>
            </a:r>
            <a:r>
              <a:rPr lang="es-GT" dirty="0" smtClean="0"/>
              <a:t>traumáticas</a:t>
            </a:r>
            <a:endParaRPr lang="es-EC" dirty="0" smtClean="0"/>
          </a:p>
          <a:p>
            <a:pPr lvl="0"/>
            <a:r>
              <a:rPr lang="es-GT" dirty="0" smtClean="0"/>
              <a:t>Cardiovasculares</a:t>
            </a:r>
            <a:endParaRPr lang="es-EC" dirty="0" smtClean="0"/>
          </a:p>
          <a:p>
            <a:pPr lvl="0"/>
            <a:r>
              <a:rPr lang="es-GT" dirty="0" smtClean="0"/>
              <a:t>Sordera</a:t>
            </a:r>
            <a:endParaRPr lang="es-EC" dirty="0" smtClean="0"/>
          </a:p>
          <a:p>
            <a:pPr lvl="0"/>
            <a:r>
              <a:rPr lang="es-GT" dirty="0" smtClean="0"/>
              <a:t>En la piel</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dirty="0" smtClean="0"/>
          </a:p>
          <a:p>
            <a:endParaRPr lang="es-EC" dirty="0" smtClean="0"/>
          </a:p>
          <a:p>
            <a:r>
              <a:rPr lang="es-EC" dirty="0" smtClean="0"/>
              <a:t>INCAPACIDAD </a:t>
            </a:r>
            <a:r>
              <a:rPr lang="es-EC" dirty="0" smtClean="0"/>
              <a:t>TEMPORAL</a:t>
            </a:r>
          </a:p>
          <a:p>
            <a:r>
              <a:rPr lang="es-EC" dirty="0" smtClean="0"/>
              <a:t>INCAPACIDAD PERMANENTE PARCIAL</a:t>
            </a:r>
          </a:p>
          <a:p>
            <a:r>
              <a:rPr lang="es-EC" dirty="0" smtClean="0"/>
              <a:t>INCAPACIDAD PERMANENTE TOTAL</a:t>
            </a:r>
          </a:p>
          <a:p>
            <a:r>
              <a:rPr lang="es-EC" dirty="0" smtClean="0"/>
              <a:t>MUERTE</a:t>
            </a:r>
          </a:p>
          <a:p>
            <a:endParaRPr lang="es-EC" dirty="0"/>
          </a:p>
        </p:txBody>
      </p:sp>
      <p:sp>
        <p:nvSpPr>
          <p:cNvPr id="3" name="2 Título"/>
          <p:cNvSpPr>
            <a:spLocks noGrp="1"/>
          </p:cNvSpPr>
          <p:nvPr>
            <p:ph type="title"/>
          </p:nvPr>
        </p:nvSpPr>
        <p:spPr/>
        <p:txBody>
          <a:bodyPr>
            <a:normAutofit/>
          </a:bodyPr>
          <a:lstStyle/>
          <a:p>
            <a:r>
              <a:rPr lang="es-EC" dirty="0" smtClean="0"/>
              <a:t>TIPOS DE INCAPACIDAD</a:t>
            </a:r>
            <a:endParaRPr lang="es-EC"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ES" dirty="0" smtClean="0"/>
              <a:t>Se difundirá, promocionará e implantará el presente plan de seguridad y salud en la construcción de sistemas industriales eléctricos.</a:t>
            </a:r>
            <a:endParaRPr lang="es-EC" dirty="0" smtClean="0"/>
          </a:p>
          <a:p>
            <a:pPr algn="just"/>
            <a:r>
              <a:rPr lang="es-ES" dirty="0" smtClean="0"/>
              <a:t>Se mantendrá una adecuada señalización de las áreas dentro de las cuales se deba utilizar el equipo de protección personal (EPP).</a:t>
            </a:r>
            <a:endParaRPr lang="es-EC" dirty="0" smtClean="0"/>
          </a:p>
          <a:p>
            <a:pPr algn="just"/>
            <a:r>
              <a:rPr lang="es-ES" dirty="0" smtClean="0"/>
              <a:t>Se brinda atención médica continua a enfermedades y accidentes laborales.</a:t>
            </a:r>
            <a:endParaRPr lang="es-EC" dirty="0" smtClean="0"/>
          </a:p>
          <a:p>
            <a:pPr algn="just"/>
            <a:r>
              <a:rPr lang="es-ES" dirty="0" smtClean="0"/>
              <a:t>Se realizará capacitación al personal en aspectos importantes de seguridad industrial, minimización de riesgos y otros aspectos relevantes.</a:t>
            </a:r>
            <a:endParaRPr lang="es-EC" dirty="0" smtClean="0"/>
          </a:p>
          <a:p>
            <a:pPr algn="just"/>
            <a:r>
              <a:rPr lang="es-ES" dirty="0" smtClean="0"/>
              <a:t>Se realizará un control de riesgos profesionales.</a:t>
            </a:r>
            <a:endParaRPr lang="es-EC" dirty="0" smtClean="0"/>
          </a:p>
          <a:p>
            <a:pPr algn="just"/>
            <a:r>
              <a:rPr lang="es-ES" dirty="0" smtClean="0"/>
              <a:t>Se llevará un registro de accidentabilidad y ausentismo. </a:t>
            </a:r>
            <a:endParaRPr lang="es-EC" dirty="0" smtClean="0"/>
          </a:p>
          <a:p>
            <a:pPr>
              <a:buNone/>
            </a:pPr>
            <a:endParaRPr lang="es-EC" dirty="0"/>
          </a:p>
        </p:txBody>
      </p:sp>
      <p:sp>
        <p:nvSpPr>
          <p:cNvPr id="3" name="2 Título"/>
          <p:cNvSpPr>
            <a:spLocks noGrp="1"/>
          </p:cNvSpPr>
          <p:nvPr>
            <p:ph type="title"/>
          </p:nvPr>
        </p:nvSpPr>
        <p:spPr/>
        <p:txBody>
          <a:bodyPr/>
          <a:lstStyle/>
          <a:p>
            <a:r>
              <a:rPr lang="es-EC" dirty="0" smtClean="0"/>
              <a:t>PLAN ESTRATEGICO</a:t>
            </a: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857232"/>
            <a:ext cx="8229600" cy="5214974"/>
          </a:xfrm>
        </p:spPr>
        <p:txBody>
          <a:bodyPr>
            <a:normAutofit/>
          </a:bodyPr>
          <a:lstStyle/>
          <a:p>
            <a:endParaRPr lang="es-ES" sz="4000" b="1" dirty="0" smtClean="0"/>
          </a:p>
          <a:p>
            <a:endParaRPr lang="es-ES" sz="4000" b="1" dirty="0" smtClean="0"/>
          </a:p>
          <a:p>
            <a:r>
              <a:rPr lang="es-ES" sz="4000" b="1" dirty="0" smtClean="0"/>
              <a:t>RIESGOS  </a:t>
            </a:r>
          </a:p>
          <a:p>
            <a:pPr>
              <a:buNone/>
            </a:pPr>
            <a:endParaRPr lang="es-ES" sz="4000" dirty="0" smtClean="0"/>
          </a:p>
          <a:p>
            <a:r>
              <a:rPr lang="es-ES" sz="4000" b="1" dirty="0" smtClean="0"/>
              <a:t>PELIGROS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El empleador deberá conformar un comité de seguridad e higiene integrado por: tres representantes del empleador y tres representantes de los trabajadores con sus respectivos suplentes, que pueden ser:</a:t>
            </a:r>
            <a:endParaRPr lang="es-EC" dirty="0" smtClean="0"/>
          </a:p>
          <a:p>
            <a:r>
              <a:rPr lang="es-ES" dirty="0" smtClean="0"/>
              <a:t>Coordinador del  Departamento Médico</a:t>
            </a:r>
            <a:endParaRPr lang="es-EC" dirty="0" smtClean="0"/>
          </a:p>
          <a:p>
            <a:r>
              <a:rPr lang="es-ES" dirty="0" smtClean="0"/>
              <a:t>Jefe de mantenimiento técnico o encargado de esa área</a:t>
            </a:r>
            <a:endParaRPr lang="es-EC" dirty="0" smtClean="0"/>
          </a:p>
          <a:p>
            <a:r>
              <a:rPr lang="es-ES" dirty="0" smtClean="0"/>
              <a:t>Tres trabajadores</a:t>
            </a:r>
            <a:endParaRPr lang="es-EC" dirty="0"/>
          </a:p>
        </p:txBody>
      </p:sp>
      <p:sp>
        <p:nvSpPr>
          <p:cNvPr id="3" name="2 Título"/>
          <p:cNvSpPr>
            <a:spLocks noGrp="1"/>
          </p:cNvSpPr>
          <p:nvPr>
            <p:ph type="title"/>
          </p:nvPr>
        </p:nvSpPr>
        <p:spPr/>
        <p:txBody>
          <a:bodyPr/>
          <a:lstStyle/>
          <a:p>
            <a:r>
              <a:rPr lang="es-EC" dirty="0" smtClean="0"/>
              <a:t>COMITÉ DE SEGURIDAD</a:t>
            </a:r>
            <a:endParaRPr lang="es-EC"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71472" y="1928802"/>
            <a:ext cx="8229600" cy="4525963"/>
          </a:xfrm>
        </p:spPr>
        <p:txBody>
          <a:bodyPr>
            <a:normAutofit fontScale="77500" lnSpcReduction="20000"/>
          </a:bodyPr>
          <a:lstStyle/>
          <a:p>
            <a:pPr algn="just">
              <a:buNone/>
            </a:pPr>
            <a:r>
              <a:rPr lang="es-ES" dirty="0" smtClean="0"/>
              <a:t>1.  Velocidad máxima permitida para vehículos: 15 km/h</a:t>
            </a:r>
            <a:endParaRPr lang="es-EC" dirty="0" smtClean="0"/>
          </a:p>
          <a:p>
            <a:pPr algn="just">
              <a:buNone/>
            </a:pPr>
            <a:r>
              <a:rPr lang="es-ES" dirty="0" smtClean="0"/>
              <a:t>2.  Prohibido fumar</a:t>
            </a:r>
            <a:endParaRPr lang="es-EC" dirty="0" smtClean="0"/>
          </a:p>
          <a:p>
            <a:pPr algn="just">
              <a:buNone/>
            </a:pPr>
            <a:r>
              <a:rPr lang="es-ES" dirty="0" smtClean="0"/>
              <a:t>3.  Estacionarse con la parte frontal de vehículo hacia delante, esto es listo para salir en caso de emergencia.</a:t>
            </a:r>
            <a:endParaRPr lang="es-EC" dirty="0" smtClean="0"/>
          </a:p>
          <a:p>
            <a:pPr algn="just">
              <a:buNone/>
            </a:pPr>
            <a:r>
              <a:rPr lang="es-ES" dirty="0" smtClean="0"/>
              <a:t>4.  Clientes y visitantes están prohibidos de ingresar a las áreas restringidas</a:t>
            </a:r>
            <a:endParaRPr lang="es-EC" dirty="0" smtClean="0"/>
          </a:p>
          <a:p>
            <a:pPr algn="just">
              <a:buNone/>
            </a:pPr>
            <a:r>
              <a:rPr lang="es-ES" dirty="0" smtClean="0"/>
              <a:t>5.  No manipular ni operar ningún equipo si estar autorizado para ello.</a:t>
            </a:r>
            <a:endParaRPr lang="es-EC" dirty="0" smtClean="0"/>
          </a:p>
          <a:p>
            <a:pPr algn="just">
              <a:buNone/>
            </a:pPr>
            <a:r>
              <a:rPr lang="es-ES" dirty="0" smtClean="0"/>
              <a:t>6.  En la caseta de guardianía permanecerán exclusivamente los guardias de turno</a:t>
            </a:r>
            <a:endParaRPr lang="es-EC" dirty="0" smtClean="0"/>
          </a:p>
          <a:p>
            <a:pPr algn="just">
              <a:buNone/>
            </a:pPr>
            <a:r>
              <a:rPr lang="es-ES" dirty="0" smtClean="0"/>
              <a:t>7.  Todos los funcionarios y visitantes deben mantener siempre presente su tarjeta de identificación</a:t>
            </a:r>
            <a:endParaRPr lang="es-EC" dirty="0" smtClean="0"/>
          </a:p>
          <a:p>
            <a:pPr algn="just">
              <a:buNone/>
            </a:pPr>
            <a:r>
              <a:rPr lang="es-ES" dirty="0" smtClean="0"/>
              <a:t>8.  Prohibido el ingreso de vendedores ambulantes.</a:t>
            </a:r>
            <a:endParaRPr lang="es-EC" dirty="0" smtClean="0"/>
          </a:p>
          <a:p>
            <a:pPr algn="just">
              <a:buNone/>
            </a:pPr>
            <a:r>
              <a:rPr lang="es-ES" dirty="0" smtClean="0"/>
              <a:t>9.  No obstaculizar (parquear) a ninguna hora el acceso a extintores de incendio</a:t>
            </a:r>
            <a:endParaRPr lang="es-EC" dirty="0" smtClean="0"/>
          </a:p>
          <a:p>
            <a:pPr>
              <a:buNone/>
            </a:pPr>
            <a:endParaRPr lang="es-EC" dirty="0"/>
          </a:p>
        </p:txBody>
      </p:sp>
      <p:sp>
        <p:nvSpPr>
          <p:cNvPr id="3" name="2 Título"/>
          <p:cNvSpPr>
            <a:spLocks noGrp="1"/>
          </p:cNvSpPr>
          <p:nvPr>
            <p:ph type="title"/>
          </p:nvPr>
        </p:nvSpPr>
        <p:spPr>
          <a:xfrm>
            <a:off x="500034" y="428604"/>
            <a:ext cx="8229600" cy="1143000"/>
          </a:xfrm>
        </p:spPr>
        <p:txBody>
          <a:bodyPr>
            <a:normAutofit fontScale="90000"/>
          </a:bodyPr>
          <a:lstStyle/>
          <a:p>
            <a:pPr algn="ctr"/>
            <a:r>
              <a:rPr lang="es-EC" dirty="0" smtClean="0"/>
              <a:t>NORMAS GENERALES DE SEGURIDAD PARA EMPLEADOS ,Y VISITANTES</a:t>
            </a:r>
            <a:endParaRPr lang="es-EC"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00042"/>
            <a:ext cx="8229600" cy="5507249"/>
          </a:xfrm>
        </p:spPr>
        <p:txBody>
          <a:bodyPr/>
          <a:lstStyle/>
          <a:p>
            <a:pPr>
              <a:buNone/>
            </a:pPr>
            <a:endParaRPr lang="es-EC" dirty="0" smtClean="0"/>
          </a:p>
          <a:p>
            <a:pPr>
              <a:buNone/>
            </a:pPr>
            <a:r>
              <a:rPr lang="es-EC" dirty="0" smtClean="0"/>
              <a:t>SISTEMA DE PERMISO DE TRABAJO SEGURO</a:t>
            </a:r>
          </a:p>
          <a:p>
            <a:pPr>
              <a:buNone/>
            </a:pPr>
            <a:endParaRPr lang="es-EC" dirty="0" smtClean="0"/>
          </a:p>
          <a:p>
            <a:pPr algn="just">
              <a:buNone/>
            </a:pPr>
            <a:r>
              <a:rPr lang="es-ES" dirty="0" smtClean="0"/>
              <a:t>En este plan de seguridad y salud en la construcción de sistemas industriales eléctricos deberá contar  con un sistema de trabajo seguro para garantizar que se tomen las precauciones de seguridad en cierto tipo de trabajos potencialmente peligrosos con el fin de evitar accidentes irremediables</a:t>
            </a:r>
            <a:endParaRPr lang="es-EC"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lstStyle/>
          <a:p>
            <a:endParaRPr lang="es-ES" dirty="0" smtClean="0"/>
          </a:p>
          <a:p>
            <a:endParaRPr lang="es-ES" dirty="0" smtClean="0"/>
          </a:p>
          <a:p>
            <a:r>
              <a:rPr lang="es-ES" dirty="0" smtClean="0"/>
              <a:t>Trabajos en atmósferas, explosivas, </a:t>
            </a:r>
            <a:r>
              <a:rPr lang="es-ES" dirty="0" smtClean="0"/>
              <a:t>extremadamente </a:t>
            </a:r>
            <a:r>
              <a:rPr lang="es-ES" dirty="0" smtClean="0"/>
              <a:t>calientes o con deficiencia de oxígeno.</a:t>
            </a:r>
          </a:p>
          <a:p>
            <a:pPr>
              <a:buNone/>
            </a:pPr>
            <a:endParaRPr lang="es-EC" dirty="0" smtClean="0"/>
          </a:p>
          <a:p>
            <a:r>
              <a:rPr lang="es-ES" dirty="0" smtClean="0"/>
              <a:t>Trabajos en espacios cerrados</a:t>
            </a:r>
          </a:p>
          <a:p>
            <a:pPr>
              <a:buNone/>
            </a:pPr>
            <a:endParaRPr lang="es-EC" dirty="0" smtClean="0"/>
          </a:p>
          <a:p>
            <a:r>
              <a:rPr lang="es-ES" dirty="0" smtClean="0"/>
              <a:t>Trabajos con electricidad </a:t>
            </a:r>
            <a:r>
              <a:rPr lang="es-ES" dirty="0" smtClean="0"/>
              <a:t>de alto voltaje, </a:t>
            </a:r>
            <a:r>
              <a:rPr lang="es-ES" dirty="0" smtClean="0"/>
              <a:t>materiales combustibles.</a:t>
            </a:r>
            <a:endParaRPr lang="es-EC" dirty="0" smtClean="0"/>
          </a:p>
          <a:p>
            <a:endParaRPr lang="es-EC"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Todo el personal deberá estar entrenado en el uso del equipo de extinción de incendios.</a:t>
            </a:r>
            <a:endParaRPr lang="es-EC" dirty="0" smtClean="0"/>
          </a:p>
          <a:p>
            <a:r>
              <a:rPr lang="es-ES" dirty="0" smtClean="0"/>
              <a:t>Se </a:t>
            </a:r>
            <a:r>
              <a:rPr lang="es-ES" dirty="0" smtClean="0"/>
              <a:t>dispondrá </a:t>
            </a:r>
            <a:r>
              <a:rPr lang="es-ES" dirty="0" smtClean="0"/>
              <a:t>de varios extintores </a:t>
            </a:r>
            <a:endParaRPr lang="es-EC" dirty="0" smtClean="0"/>
          </a:p>
          <a:p>
            <a:r>
              <a:rPr lang="es-ES" dirty="0" smtClean="0"/>
              <a:t>Se debe mantener  libre de obstáculos  todas las puertas, pasillos, corredores y accesos a equipos extintores.</a:t>
            </a:r>
            <a:endParaRPr lang="es-EC" dirty="0" smtClean="0"/>
          </a:p>
          <a:p>
            <a:r>
              <a:rPr lang="es-ES" dirty="0" smtClean="0"/>
              <a:t>Se debe revisar periódicamente los niveles de carga de extintores para evitar malos funcionamientos.</a:t>
            </a:r>
            <a:endParaRPr lang="es-EC" dirty="0" smtClean="0"/>
          </a:p>
          <a:p>
            <a:pPr>
              <a:buNone/>
            </a:pPr>
            <a:endParaRPr lang="es-EC" dirty="0"/>
          </a:p>
        </p:txBody>
      </p:sp>
      <p:sp>
        <p:nvSpPr>
          <p:cNvPr id="3" name="2 Título"/>
          <p:cNvSpPr>
            <a:spLocks noGrp="1"/>
          </p:cNvSpPr>
          <p:nvPr>
            <p:ph type="title"/>
          </p:nvPr>
        </p:nvSpPr>
        <p:spPr/>
        <p:txBody>
          <a:bodyPr>
            <a:normAutofit fontScale="90000"/>
          </a:bodyPr>
          <a:lstStyle/>
          <a:p>
            <a:pPr algn="ctr"/>
            <a:r>
              <a:rPr lang="es-EC" dirty="0" smtClean="0"/>
              <a:t>PREVENCION Y PROTECCION CONTRA INCENDIO</a:t>
            </a:r>
            <a:endParaRPr lang="es-EC"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De acuerdo al tipo de actividad que realizara esta deberá ser señalizada con señales de advertencia, de obligación, de salvamento, de prohibición y de incendios.</a:t>
            </a:r>
            <a:endParaRPr lang="es-EC" dirty="0" smtClean="0"/>
          </a:p>
          <a:p>
            <a:r>
              <a:rPr lang="es-ES" dirty="0" smtClean="0"/>
              <a:t>El tamaño de los letreros debe ser de aproximadamente 29,7 x 21 cm. el material con el que deben realizarse estas señales será antioxidante es decir se puede elaborar los letreros en acrílico o cualquier otro similar.</a:t>
            </a:r>
            <a:endParaRPr lang="es-EC" dirty="0" smtClean="0"/>
          </a:p>
          <a:p>
            <a:pPr>
              <a:buNone/>
            </a:pPr>
            <a:endParaRPr lang="es-EC" dirty="0"/>
          </a:p>
        </p:txBody>
      </p:sp>
      <p:sp>
        <p:nvSpPr>
          <p:cNvPr id="3" name="2 Título"/>
          <p:cNvSpPr>
            <a:spLocks noGrp="1"/>
          </p:cNvSpPr>
          <p:nvPr>
            <p:ph type="title"/>
          </p:nvPr>
        </p:nvSpPr>
        <p:spPr/>
        <p:txBody>
          <a:bodyPr/>
          <a:lstStyle/>
          <a:p>
            <a:r>
              <a:rPr lang="es-EC" dirty="0" smtClean="0"/>
              <a:t>Señalización de seguridad	</a:t>
            </a:r>
            <a:endParaRPr lang="es-EC"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42918"/>
            <a:ext cx="8229600" cy="5364373"/>
          </a:xfrm>
        </p:spPr>
        <p:txBody>
          <a:bodyPr>
            <a:normAutofit fontScale="85000" lnSpcReduction="20000"/>
          </a:bodyPr>
          <a:lstStyle/>
          <a:p>
            <a:pPr>
              <a:buNone/>
            </a:pPr>
            <a:endParaRPr lang="es-EC" dirty="0" smtClean="0"/>
          </a:p>
          <a:p>
            <a:r>
              <a:rPr lang="es-EC" dirty="0" smtClean="0"/>
              <a:t>Medicina </a:t>
            </a:r>
            <a:r>
              <a:rPr lang="es-EC" dirty="0" smtClean="0"/>
              <a:t>preventiva</a:t>
            </a:r>
            <a:endParaRPr lang="es-EC" dirty="0" smtClean="0"/>
          </a:p>
          <a:p>
            <a:endParaRPr lang="es-EC" dirty="0" smtClean="0"/>
          </a:p>
          <a:p>
            <a:pPr algn="just">
              <a:buNone/>
            </a:pPr>
            <a:r>
              <a:rPr lang="es-ES" dirty="0" smtClean="0"/>
              <a:t>Dentro  </a:t>
            </a:r>
            <a:r>
              <a:rPr lang="es-ES" dirty="0" smtClean="0"/>
              <a:t>del  programa  de  medicina  preventiva  se  realizarán  las  siguientes labores:</a:t>
            </a:r>
            <a:endParaRPr lang="es-EC" dirty="0" smtClean="0"/>
          </a:p>
          <a:p>
            <a:pPr algn="just">
              <a:buNone/>
            </a:pPr>
            <a:r>
              <a:rPr lang="es-ES" b="1" dirty="0" smtClean="0"/>
              <a:t>Exámenes  de  laboratorio</a:t>
            </a:r>
            <a:r>
              <a:rPr lang="es-ES" dirty="0" smtClean="0"/>
              <a:t> </a:t>
            </a:r>
            <a:r>
              <a:rPr lang="es-ES" b="1" dirty="0" smtClean="0"/>
              <a:t>Preventivo:</a:t>
            </a:r>
            <a:r>
              <a:rPr lang="es-ES" b="1" i="1" dirty="0" smtClean="0"/>
              <a:t> </a:t>
            </a:r>
            <a:r>
              <a:rPr lang="es-ES" dirty="0" smtClean="0"/>
              <a:t>sangre,  heces,  orina  y  exámenes específicos cuando así se lo requiera.</a:t>
            </a:r>
            <a:endParaRPr lang="es-EC" dirty="0" smtClean="0"/>
          </a:p>
          <a:p>
            <a:pPr algn="just">
              <a:buNone/>
            </a:pPr>
            <a:r>
              <a:rPr lang="es-ES" b="1" dirty="0" smtClean="0"/>
              <a:t>Control Médico:</a:t>
            </a:r>
            <a:r>
              <a:rPr lang="es-ES" b="1" i="1" dirty="0" smtClean="0"/>
              <a:t> </a:t>
            </a:r>
            <a:r>
              <a:rPr lang="es-ES" dirty="0" smtClean="0"/>
              <a:t>se  realizan  chequeos  médicos  completos,  tratamientos antiparasitarios, exámenes de conservación auditiva y visual.</a:t>
            </a:r>
            <a:endParaRPr lang="es-EC" dirty="0" smtClean="0"/>
          </a:p>
          <a:p>
            <a:pPr algn="just">
              <a:buNone/>
            </a:pPr>
            <a:r>
              <a:rPr lang="es-ES" b="1" dirty="0" smtClean="0"/>
              <a:t>Investigación de accidentes</a:t>
            </a:r>
            <a:endParaRPr lang="es-EC" dirty="0" smtClean="0"/>
          </a:p>
          <a:p>
            <a:pPr algn="just">
              <a:buNone/>
            </a:pPr>
            <a:r>
              <a:rPr lang="es-ES" b="1" dirty="0" smtClean="0"/>
              <a:t>Investigación de Enfermedades Ocupacionales</a:t>
            </a:r>
            <a:endParaRPr lang="es-EC" dirty="0" smtClean="0"/>
          </a:p>
          <a:p>
            <a:pPr algn="just">
              <a:buNone/>
            </a:pPr>
            <a:r>
              <a:rPr lang="es-ES" b="1" dirty="0" smtClean="0"/>
              <a:t>Estadística de siniestralidad</a:t>
            </a:r>
            <a:endParaRPr lang="es-EC" dirty="0" smtClean="0"/>
          </a:p>
          <a:p>
            <a:pPr algn="just">
              <a:buNone/>
            </a:pPr>
            <a:r>
              <a:rPr lang="es-ES" b="1" dirty="0" smtClean="0"/>
              <a:t>Medicina Curativa:</a:t>
            </a:r>
            <a:r>
              <a:rPr lang="es-ES" b="1" i="1" dirty="0" smtClean="0"/>
              <a:t> </a:t>
            </a:r>
            <a:r>
              <a:rPr lang="es-ES" dirty="0" smtClean="0"/>
              <a:t>se realizará diagnóstico y tratamiento de enfermedades.</a:t>
            </a:r>
            <a:endParaRPr lang="es-EC" dirty="0" smtClean="0"/>
          </a:p>
          <a:p>
            <a:pPr>
              <a:buNone/>
            </a:pPr>
            <a:endParaRPr lang="es-EC" dirty="0" smtClean="0"/>
          </a:p>
          <a:p>
            <a:pPr>
              <a:buNone/>
            </a:pP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42918"/>
            <a:ext cx="8229600" cy="5364373"/>
          </a:xfrm>
        </p:spPr>
        <p:txBody>
          <a:bodyPr/>
          <a:lstStyle/>
          <a:p>
            <a:pPr>
              <a:buNone/>
            </a:pPr>
            <a:r>
              <a:rPr lang="es-ES" b="1" dirty="0" smtClean="0"/>
              <a:t>REPORTES DE INCIDENTES Y ACCIDENTES </a:t>
            </a:r>
            <a:endParaRPr lang="es-EC" dirty="0" smtClean="0"/>
          </a:p>
          <a:p>
            <a:pPr>
              <a:buNone/>
            </a:pPr>
            <a:endParaRPr lang="es-EC" dirty="0" smtClean="0"/>
          </a:p>
          <a:p>
            <a:pPr algn="just"/>
            <a:r>
              <a:rPr lang="es-ES" dirty="0" smtClean="0"/>
              <a:t>Todos los accidentes e incidentes, no importa cuan pequeños estos sean, deben reportarse de inmediato al supervisor y este debe enviado dentro de las 48  horas  siguientes  al  coordinador  de  seguridad,  en  caso  de  accidentes mayores, se requerirán informes sobre las pérdidas.</a:t>
            </a:r>
            <a:endParaRPr lang="es-EC" dirty="0" smtClean="0"/>
          </a:p>
          <a:p>
            <a:pPr algn="just"/>
            <a:r>
              <a:rPr lang="es-ES" dirty="0" smtClean="0"/>
              <a:t>Informe todos los accidentes que involucren, lesiones profesionales.</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5578687"/>
          </a:xfrm>
        </p:spPr>
        <p:txBody>
          <a:bodyPr>
            <a:normAutofit/>
          </a:bodyPr>
          <a:lstStyle/>
          <a:p>
            <a:pPr>
              <a:buNone/>
            </a:pPr>
            <a:r>
              <a:rPr lang="es-ES" b="1" dirty="0" smtClean="0"/>
              <a:t>EN CASO DE LESIONES INDUSTRIALES:</a:t>
            </a:r>
            <a:endParaRPr lang="es-EC" dirty="0" smtClean="0"/>
          </a:p>
          <a:p>
            <a:pPr algn="just">
              <a:buNone/>
            </a:pPr>
            <a:r>
              <a:rPr lang="es-ES" dirty="0" smtClean="0"/>
              <a:t> </a:t>
            </a:r>
            <a:endParaRPr lang="es-EC" dirty="0" smtClean="0"/>
          </a:p>
          <a:p>
            <a:pPr marL="624078" indent="-514350" algn="just">
              <a:buNone/>
            </a:pPr>
            <a:r>
              <a:rPr lang="es-ES" dirty="0" smtClean="0"/>
              <a:t>Todas </a:t>
            </a:r>
            <a:r>
              <a:rPr lang="es-ES" dirty="0" smtClean="0"/>
              <a:t>las lesiones industriales deben registrarse en el sitio.</a:t>
            </a:r>
            <a:endParaRPr lang="es-EC" dirty="0" smtClean="0"/>
          </a:p>
          <a:p>
            <a:pPr marL="624078" indent="-514350" algn="just">
              <a:buNone/>
            </a:pPr>
            <a:r>
              <a:rPr lang="es-ES" dirty="0" smtClean="0"/>
              <a:t> </a:t>
            </a:r>
            <a:endParaRPr lang="es-EC" dirty="0" smtClean="0"/>
          </a:p>
          <a:p>
            <a:pPr marL="624078" indent="-514350" algn="just">
              <a:buNone/>
            </a:pPr>
            <a:r>
              <a:rPr lang="es-ES" dirty="0" smtClean="0"/>
              <a:t>Todos </a:t>
            </a:r>
            <a:r>
              <a:rPr lang="es-ES" dirty="0" smtClean="0"/>
              <a:t>los empleados son responsables de avisar a sus supervisores inmediatamente sobre cada  caso en  el  que  se  presente una  lesión industrial</a:t>
            </a:r>
            <a:r>
              <a:rPr lang="es-ES" dirty="0" smtClean="0"/>
              <a:t>.</a:t>
            </a:r>
          </a:p>
          <a:p>
            <a:pPr marL="624078" indent="-514350" algn="just">
              <a:buNone/>
            </a:pPr>
            <a:endParaRPr lang="es-EC" dirty="0" smtClean="0"/>
          </a:p>
          <a:p>
            <a:pPr marL="624078" indent="-514350" algn="just">
              <a:buNone/>
            </a:pPr>
            <a:r>
              <a:rPr lang="es-ES" dirty="0" smtClean="0"/>
              <a:t>Todos </a:t>
            </a:r>
            <a:r>
              <a:rPr lang="es-ES" dirty="0" smtClean="0"/>
              <a:t>los formularios deben ser llenados en las 24 horas siguientes al accidente.</a:t>
            </a:r>
            <a:endParaRPr lang="es-EC" dirty="0" smtClean="0"/>
          </a:p>
          <a:p>
            <a:pPr marL="624078" indent="-514350">
              <a:buNone/>
            </a:pPr>
            <a:endParaRPr lang="es-EC"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pPr algn="ctr"/>
            <a:r>
              <a:rPr lang="es-EC" sz="6600" dirty="0" smtClean="0"/>
              <a:t>GRACIAS</a:t>
            </a:r>
            <a:endParaRPr lang="es-EC"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C" dirty="0" smtClean="0"/>
              <a:t>Identificar</a:t>
            </a:r>
          </a:p>
          <a:p>
            <a:pPr lvl="0"/>
            <a:r>
              <a:rPr lang="es-EC" dirty="0" smtClean="0"/>
              <a:t>Evaluar</a:t>
            </a:r>
          </a:p>
          <a:p>
            <a:pPr lvl="0"/>
            <a:r>
              <a:rPr lang="es-EC" dirty="0" smtClean="0"/>
              <a:t>Llevar un control de riesgos(evitar peligros)</a:t>
            </a:r>
          </a:p>
          <a:p>
            <a:pPr lvl="0"/>
            <a:r>
              <a:rPr lang="es-EC" dirty="0" smtClean="0"/>
              <a:t>Lista de chequeos </a:t>
            </a:r>
          </a:p>
          <a:p>
            <a:pPr algn="just">
              <a:buNone/>
            </a:pPr>
            <a:r>
              <a:rPr lang="es-ES" dirty="0" smtClean="0"/>
              <a:t>  método que consiste en hacer una lista de los riesgos existentes en la construcciones  eléctricas y clasificarlas en nivel de riesgos en que se puede encontrar el trabajador o empleado de dicha construcción. </a:t>
            </a:r>
            <a:endParaRPr lang="es-EC" dirty="0" smtClean="0"/>
          </a:p>
          <a:p>
            <a:pPr lvl="0">
              <a:buNone/>
            </a:pPr>
            <a:endParaRPr lang="es-EC" dirty="0" smtClean="0"/>
          </a:p>
          <a:p>
            <a:pPr lvl="0">
              <a:buNone/>
            </a:pPr>
            <a:endParaRPr lang="es-EC" dirty="0"/>
          </a:p>
        </p:txBody>
      </p:sp>
      <p:sp>
        <p:nvSpPr>
          <p:cNvPr id="3" name="2 Título"/>
          <p:cNvSpPr>
            <a:spLocks noGrp="1"/>
          </p:cNvSpPr>
          <p:nvPr>
            <p:ph type="title"/>
          </p:nvPr>
        </p:nvSpPr>
        <p:spPr/>
        <p:txBody>
          <a:bodyPr/>
          <a:lstStyle/>
          <a:p>
            <a:r>
              <a:rPr lang="es-EC" dirty="0" smtClean="0"/>
              <a:t>ANALISIS DE RIESGOS</a:t>
            </a:r>
            <a:endParaRPr lang="es-EC"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t>  Los riesgos producidos por las fallas en las construcciones e instalaciones eléctricas se pueden presentar en </a:t>
            </a:r>
            <a:r>
              <a:rPr lang="es-ES" dirty="0" smtClean="0"/>
              <a:t>muchas formas y se ha </a:t>
            </a:r>
            <a:endParaRPr lang="es-ES" dirty="0" smtClean="0"/>
          </a:p>
          <a:p>
            <a:pPr algn="just">
              <a:buNone/>
            </a:pPr>
            <a:r>
              <a:rPr lang="es-ES" dirty="0" smtClean="0"/>
              <a:t>  considerado </a:t>
            </a:r>
            <a:r>
              <a:rPr lang="es-ES" dirty="0" smtClean="0"/>
              <a:t>que es necesario evaluar y revisar periódicamente las fallas presentes y posibles fallas, según lo establecido por la norma IEC 60439-01</a:t>
            </a:r>
            <a:endParaRPr lang="es-EC" dirty="0"/>
          </a:p>
        </p:txBody>
      </p:sp>
      <p:sp>
        <p:nvSpPr>
          <p:cNvPr id="3" name="2 Título"/>
          <p:cNvSpPr>
            <a:spLocks noGrp="1"/>
          </p:cNvSpPr>
          <p:nvPr>
            <p:ph type="title"/>
          </p:nvPr>
        </p:nvSpPr>
        <p:spPr/>
        <p:txBody>
          <a:bodyPr>
            <a:normAutofit/>
          </a:bodyPr>
          <a:lstStyle/>
          <a:p>
            <a:r>
              <a:rPr lang="es-EC" sz="2400" dirty="0" smtClean="0"/>
              <a:t>RIESGOS Y FALLAS EN LAS CONSTRUCCIONES E INSTALACIONES ELECTRICAS INDUSTRIAL</a:t>
            </a:r>
            <a:endParaRPr lang="es-EC"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42918"/>
            <a:ext cx="8229600" cy="5364373"/>
          </a:xfrm>
        </p:spPr>
        <p:txBody>
          <a:bodyPr/>
          <a:lstStyle/>
          <a:p>
            <a:pPr lvl="0"/>
            <a:r>
              <a:rPr lang="es-ES" dirty="0" smtClean="0"/>
              <a:t>Tomacorrientes</a:t>
            </a:r>
            <a:endParaRPr lang="es-EC" dirty="0" smtClean="0"/>
          </a:p>
          <a:p>
            <a:pPr lvl="0"/>
            <a:r>
              <a:rPr lang="es-ES" dirty="0" smtClean="0"/>
              <a:t>Luminarias</a:t>
            </a:r>
            <a:endParaRPr lang="es-EC" dirty="0" smtClean="0"/>
          </a:p>
          <a:p>
            <a:pPr lvl="0"/>
            <a:r>
              <a:rPr lang="es-ES" dirty="0" smtClean="0"/>
              <a:t>Aire acondicionado</a:t>
            </a:r>
            <a:endParaRPr lang="es-EC" dirty="0" smtClean="0"/>
          </a:p>
          <a:p>
            <a:pPr lvl="0"/>
            <a:r>
              <a:rPr lang="es-ES" dirty="0" smtClean="0"/>
              <a:t>UPS</a:t>
            </a:r>
            <a:endParaRPr lang="es-EC" dirty="0" smtClean="0"/>
          </a:p>
          <a:p>
            <a:pPr lvl="0"/>
            <a:r>
              <a:rPr lang="es-ES" dirty="0" smtClean="0"/>
              <a:t>Tableros eléctricos</a:t>
            </a:r>
            <a:endParaRPr lang="es-EC" dirty="0" smtClean="0"/>
          </a:p>
          <a:p>
            <a:pPr lvl="0"/>
            <a:r>
              <a:rPr lang="es-ES" dirty="0" smtClean="0"/>
              <a:t>Transformadores</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42910" y="1214422"/>
            <a:ext cx="8229600" cy="5286412"/>
          </a:xfrm>
        </p:spPr>
        <p:txBody>
          <a:bodyPr>
            <a:normAutofit fontScale="85000" lnSpcReduction="20000"/>
          </a:bodyPr>
          <a:lstStyle/>
          <a:p>
            <a:pPr>
              <a:buNone/>
            </a:pPr>
            <a:r>
              <a:rPr lang="es-ES" dirty="0" smtClean="0"/>
              <a:t>   Los riesgos más comunes que se pueden presentar en las construcciones eléctricas industriales  serán nombrados a continuación:</a:t>
            </a:r>
          </a:p>
          <a:p>
            <a:pPr>
              <a:buNone/>
            </a:pPr>
            <a:endParaRPr lang="es-ES" dirty="0" smtClean="0"/>
          </a:p>
          <a:p>
            <a:pPr>
              <a:buNone/>
            </a:pPr>
            <a:r>
              <a:rPr lang="es-ES" dirty="0" smtClean="0"/>
              <a:t>   • Heridas punzantes en manos.</a:t>
            </a:r>
            <a:br>
              <a:rPr lang="es-ES" dirty="0" smtClean="0"/>
            </a:br>
            <a:r>
              <a:rPr lang="es-ES" dirty="0" smtClean="0"/>
              <a:t>• Caídas al mismo nivel.</a:t>
            </a:r>
            <a:br>
              <a:rPr lang="es-ES" dirty="0" smtClean="0"/>
            </a:br>
            <a:r>
              <a:rPr lang="es-ES" dirty="0" smtClean="0"/>
              <a:t>• Electrocución </a:t>
            </a:r>
            <a:endParaRPr lang="es-EC" dirty="0" smtClean="0"/>
          </a:p>
          <a:p>
            <a:pPr>
              <a:buNone/>
            </a:pPr>
            <a:r>
              <a:rPr lang="es-ES" dirty="0" smtClean="0"/>
              <a:t>   Contactos eléctricos directos e indirectos derivados      esencialmente de:</a:t>
            </a:r>
            <a:br>
              <a:rPr lang="es-ES" dirty="0" smtClean="0"/>
            </a:br>
            <a:r>
              <a:rPr lang="es-ES" dirty="0" smtClean="0"/>
              <a:t>• Trabajos con tensión.</a:t>
            </a:r>
            <a:br>
              <a:rPr lang="es-ES" dirty="0" smtClean="0"/>
            </a:br>
            <a:r>
              <a:rPr lang="es-ES" dirty="0" smtClean="0"/>
              <a:t>• Intentar trabajar sin tensión pero sin cerciorarse de que está efectivamente </a:t>
            </a:r>
            <a:r>
              <a:rPr lang="es-ES" dirty="0" smtClean="0"/>
              <a:t>interrumpida.</a:t>
            </a:r>
            <a:r>
              <a:rPr lang="es-ES" dirty="0" smtClean="0"/>
              <a:t/>
            </a:r>
            <a:br>
              <a:rPr lang="es-ES" dirty="0" smtClean="0"/>
            </a:br>
            <a:r>
              <a:rPr lang="es-ES" dirty="0" smtClean="0"/>
              <a:t>• Mal funcionamiento de los mecanismos y sistemas de protección.</a:t>
            </a:r>
            <a:br>
              <a:rPr lang="es-ES" dirty="0" smtClean="0"/>
            </a:br>
            <a:r>
              <a:rPr lang="es-ES" dirty="0" smtClean="0"/>
              <a:t>• Usar equipos inadecuados o deteriorados.</a:t>
            </a:r>
            <a:br>
              <a:rPr lang="es-ES" dirty="0" smtClean="0"/>
            </a:br>
            <a:endParaRPr lang="es-EC" dirty="0" smtClean="0"/>
          </a:p>
          <a:p>
            <a:pPr>
              <a:buNone/>
            </a:pPr>
            <a:endParaRPr lang="es-EC" dirty="0"/>
          </a:p>
        </p:txBody>
      </p:sp>
      <p:sp>
        <p:nvSpPr>
          <p:cNvPr id="3" name="2 Título"/>
          <p:cNvSpPr>
            <a:spLocks noGrp="1"/>
          </p:cNvSpPr>
          <p:nvPr>
            <p:ph type="title"/>
          </p:nvPr>
        </p:nvSpPr>
        <p:spPr/>
        <p:txBody>
          <a:bodyPr/>
          <a:lstStyle/>
          <a:p>
            <a:r>
              <a:rPr lang="es-EC" dirty="0" smtClean="0"/>
              <a:t>RIESGOS MAS COMUNES</a:t>
            </a:r>
            <a:endParaRPr lang="es-EC"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Para el análisis de peligros se deberá incluir todas las áreas eléctricas  de la planta industrial.</a:t>
            </a:r>
          </a:p>
          <a:p>
            <a:r>
              <a:rPr lang="es-EC" dirty="0" smtClean="0"/>
              <a:t>Se deberá identificar los peligros y también se clasificaran de acuerdo a los trabajos u operaciones que se lleven </a:t>
            </a:r>
            <a:r>
              <a:rPr lang="es-EC" dirty="0" smtClean="0"/>
              <a:t>acabo y </a:t>
            </a:r>
            <a:r>
              <a:rPr lang="es-EC" dirty="0" smtClean="0"/>
              <a:t>que estén relacionadas con el área eléctrica.</a:t>
            </a:r>
          </a:p>
          <a:p>
            <a:r>
              <a:rPr lang="es-EC" dirty="0" smtClean="0"/>
              <a:t>No se deberá dejar a un lado los peligros causados por otras actividades.</a:t>
            </a:r>
            <a:endParaRPr lang="es-EC" dirty="0"/>
          </a:p>
        </p:txBody>
      </p:sp>
      <p:sp>
        <p:nvSpPr>
          <p:cNvPr id="3" name="2 Título"/>
          <p:cNvSpPr>
            <a:spLocks noGrp="1"/>
          </p:cNvSpPr>
          <p:nvPr>
            <p:ph type="title"/>
          </p:nvPr>
        </p:nvSpPr>
        <p:spPr/>
        <p:txBody>
          <a:bodyPr>
            <a:noAutofit/>
          </a:bodyPr>
          <a:lstStyle/>
          <a:p>
            <a:pPr algn="ctr"/>
            <a:r>
              <a:rPr lang="es-ES" sz="2800" dirty="0" smtClean="0"/>
              <a:t>ANALISIS DE PELIGRO EN LA CONSTRUCCION DE UN SISTEMA INDUSTRIAL ELECTRICO.</a:t>
            </a:r>
            <a:r>
              <a:rPr lang="es-EC" sz="2800" dirty="0" smtClean="0"/>
              <a:t/>
            </a:r>
            <a:br>
              <a:rPr lang="es-EC" sz="2800" dirty="0" smtClean="0"/>
            </a:br>
            <a:endParaRPr lang="es-EC"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57166"/>
            <a:ext cx="8229600" cy="5650125"/>
          </a:xfrm>
        </p:spPr>
        <p:txBody>
          <a:bodyPr>
            <a:normAutofit fontScale="92500" lnSpcReduction="10000"/>
          </a:bodyPr>
          <a:lstStyle/>
          <a:p>
            <a:pPr>
              <a:buNone/>
            </a:pPr>
            <a:r>
              <a:rPr lang="es-EC" dirty="0" smtClean="0"/>
              <a:t>Los peligros a identificar son:</a:t>
            </a:r>
          </a:p>
          <a:p>
            <a:pPr>
              <a:buNone/>
            </a:pPr>
            <a:endParaRPr lang="es-EC" dirty="0" smtClean="0"/>
          </a:p>
          <a:p>
            <a:pPr lvl="0"/>
            <a:r>
              <a:rPr lang="es-ES" dirty="0" smtClean="0"/>
              <a:t>Espacio inadecuado y de alta peligrosidad como lo es el cuarto de transformadores </a:t>
            </a:r>
            <a:endParaRPr lang="es-EC" dirty="0" smtClean="0"/>
          </a:p>
          <a:p>
            <a:pPr lvl="0"/>
            <a:r>
              <a:rPr lang="es-ES" dirty="0" smtClean="0"/>
              <a:t>Caída de </a:t>
            </a:r>
            <a:r>
              <a:rPr lang="es-ES" dirty="0" smtClean="0"/>
              <a:t>herramientas desde </a:t>
            </a:r>
            <a:r>
              <a:rPr lang="es-ES" dirty="0" smtClean="0"/>
              <a:t>altura</a:t>
            </a:r>
            <a:endParaRPr lang="es-EC" dirty="0" smtClean="0"/>
          </a:p>
          <a:p>
            <a:pPr lvl="0"/>
            <a:r>
              <a:rPr lang="es-ES" dirty="0" smtClean="0"/>
              <a:t>No contar con algún procedimiento o un instructivo en donde se indique los pasos a seguir en alguna maniobra de algún equipo que necesite energía eléctrica.</a:t>
            </a:r>
            <a:endParaRPr lang="es-EC" dirty="0" smtClean="0"/>
          </a:p>
          <a:p>
            <a:pPr lvl="0"/>
            <a:r>
              <a:rPr lang="es-ES" dirty="0" smtClean="0"/>
              <a:t>Áreas peligrosas sin la debida  señalización de alerta o cuidado</a:t>
            </a:r>
            <a:endParaRPr lang="es-EC" dirty="0" smtClean="0"/>
          </a:p>
          <a:p>
            <a:pPr lvl="0"/>
            <a:r>
              <a:rPr lang="es-ES" dirty="0" smtClean="0"/>
              <a:t>No contar con un buen sistema de puesta a tierra.</a:t>
            </a:r>
            <a:endParaRPr lang="es-EC" dirty="0" smtClean="0"/>
          </a:p>
          <a:p>
            <a:pPr lvl="0"/>
            <a:r>
              <a:rPr lang="es-ES" dirty="0" smtClean="0"/>
              <a:t>Condiciones de iluminación inadecuadas</a:t>
            </a:r>
            <a:endParaRPr lang="es-EC" dirty="0" smtClean="0"/>
          </a:p>
          <a:p>
            <a:pPr>
              <a:buNone/>
            </a:pPr>
            <a:endParaRPr lang="es-EC"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3F4851"/>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1213</TotalTime>
  <Words>1661</Words>
  <Application>Microsoft Office PowerPoint</Application>
  <PresentationFormat>Presentación en pantalla (4:3)</PresentationFormat>
  <Paragraphs>191</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Concurrencia</vt:lpstr>
      <vt:lpstr>Diapositiva 1</vt:lpstr>
      <vt:lpstr>Plan de seguridad y salud en las construcciones de sistemas industriales electricos</vt:lpstr>
      <vt:lpstr>Diapositiva 3</vt:lpstr>
      <vt:lpstr>ANALISIS DE RIESGOS</vt:lpstr>
      <vt:lpstr>RIESGOS Y FALLAS EN LAS CONSTRUCCIONES E INSTALACIONES ELECTRICAS INDUSTRIAL</vt:lpstr>
      <vt:lpstr>Diapositiva 6</vt:lpstr>
      <vt:lpstr>RIESGOS MAS COMUNES</vt:lpstr>
      <vt:lpstr>ANALISIS DE PELIGRO EN LA CONSTRUCCION DE UN SISTEMA INDUSTRIAL ELECTRICO. </vt:lpstr>
      <vt:lpstr>Diapositiva 9</vt:lpstr>
      <vt:lpstr>Diapositiva 10</vt:lpstr>
      <vt:lpstr>PREVENCION DE RIESGOS Y PELIGROS EN LAS CONSTRUCCIONES ELECTRICAS INDUSTRIALES </vt:lpstr>
      <vt:lpstr>Diapositiva 12</vt:lpstr>
      <vt:lpstr>Diapositiva 13</vt:lpstr>
      <vt:lpstr>Diapositiva 14</vt:lpstr>
      <vt:lpstr>Diapositiva 15</vt:lpstr>
      <vt:lpstr>Diapositiva 16</vt:lpstr>
      <vt:lpstr>EQUIPOS DE PROTECCION DE PERSONAL ( E.E.P)</vt:lpstr>
      <vt:lpstr>Diapositiva 18</vt:lpstr>
      <vt:lpstr>Diapositiva 19</vt:lpstr>
      <vt:lpstr>Diapositiva 20</vt:lpstr>
      <vt:lpstr>Diapositiva 21</vt:lpstr>
      <vt:lpstr>Diapositiva 22</vt:lpstr>
      <vt:lpstr>SALUD OCUPACIONAL</vt:lpstr>
      <vt:lpstr>Diapositiva 24</vt:lpstr>
      <vt:lpstr>ENFERMEDADES LABORALES</vt:lpstr>
      <vt:lpstr>Diapositiva 26</vt:lpstr>
      <vt:lpstr>Diapositiva 27</vt:lpstr>
      <vt:lpstr>TIPOS DE INCAPACIDAD</vt:lpstr>
      <vt:lpstr>PLAN ESTRATEGICO</vt:lpstr>
      <vt:lpstr>COMITÉ DE SEGURIDAD</vt:lpstr>
      <vt:lpstr>NORMAS GENERALES DE SEGURIDAD PARA EMPLEADOS ,Y VISITANTES</vt:lpstr>
      <vt:lpstr>Diapositiva 32</vt:lpstr>
      <vt:lpstr>Diapositiva 33</vt:lpstr>
      <vt:lpstr>PREVENCION Y PROTECCION CONTRA INCENDIO</vt:lpstr>
      <vt:lpstr>Señalización de seguridad </vt:lpstr>
      <vt:lpstr>Diapositiva 36</vt:lpstr>
      <vt:lpstr>Diapositiva 37</vt:lpstr>
      <vt:lpstr>Diapositiva 38</vt:lpstr>
      <vt:lpstr>GRACIAS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Gustavo Campozano</dc:creator>
  <cp:lastModifiedBy>Gustavo Campozano</cp:lastModifiedBy>
  <cp:revision>79</cp:revision>
  <dcterms:created xsi:type="dcterms:W3CDTF">2010-02-20T19:04:22Z</dcterms:created>
  <dcterms:modified xsi:type="dcterms:W3CDTF">2010-02-25T04:51:12Z</dcterms:modified>
</cp:coreProperties>
</file>