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9900"/>
    <a:srgbClr val="FF99FF"/>
    <a:srgbClr val="99FF99"/>
    <a:srgbClr val="0066FF"/>
    <a:srgbClr val="A7599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4CF06-05FD-4881-92E8-607F8E5EA0FF}" type="datetimeFigureOut">
              <a:rPr lang="es-ES"/>
              <a:pPr>
                <a:defRPr/>
              </a:pPr>
              <a:t>04/05/2010</a:t>
            </a:fld>
            <a:endParaRPr lang="es-ES" dirty="0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AC4F1-4954-4257-889B-8F9EA16B57E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FEB28-A82B-4689-84CB-E701AB5BFE53}" type="datetimeFigureOut">
              <a:rPr lang="es-ES"/>
              <a:pPr>
                <a:defRPr/>
              </a:pPr>
              <a:t>04/05/2010</a:t>
            </a:fld>
            <a:endParaRPr lang="es-ES" dirty="0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567AF-7DE7-4AAF-A0DD-18116609F8A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EADA6-47B0-4915-B15F-1F5440B27E06}" type="datetimeFigureOut">
              <a:rPr lang="es-ES"/>
              <a:pPr>
                <a:defRPr/>
              </a:pPr>
              <a:t>04/05/2010</a:t>
            </a:fld>
            <a:endParaRPr lang="es-ES" dirty="0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98B24-B18E-49D6-B53E-34C01DF85A6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3844-3D7F-4763-A1F5-1A1639FF533D}" type="datetimeFigureOut">
              <a:rPr lang="es-ES"/>
              <a:pPr>
                <a:defRPr/>
              </a:pPr>
              <a:t>04/05/2010</a:t>
            </a:fld>
            <a:endParaRPr lang="es-ES" dirty="0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0363D-98AD-4C14-9B60-96B222A1B2D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05F1F-9634-423D-9AD8-D540E86717A4}" type="datetimeFigureOut">
              <a:rPr lang="es-ES"/>
              <a:pPr>
                <a:defRPr/>
              </a:pPr>
              <a:t>04/05/2010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58013-6832-41FF-A691-6FDE01362DE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954D6-F0C2-4E6E-8D75-06758D8F3E06}" type="datetimeFigureOut">
              <a:rPr lang="es-ES"/>
              <a:pPr>
                <a:defRPr/>
              </a:pPr>
              <a:t>04/05/2010</a:t>
            </a:fld>
            <a:endParaRPr lang="es-ES" dirty="0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45773-E003-4AED-96B9-B4D25B1FFB3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7810F-41FE-4157-AB11-0B8A362F8F2D}" type="datetimeFigureOut">
              <a:rPr lang="es-ES"/>
              <a:pPr>
                <a:defRPr/>
              </a:pPr>
              <a:t>04/05/2010</a:t>
            </a:fld>
            <a:endParaRPr lang="es-ES" dirty="0"/>
          </a:p>
        </p:txBody>
      </p:sp>
      <p:sp>
        <p:nvSpPr>
          <p:cNvPr id="8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653F9-78E7-4289-9E58-B25C87BE05A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09C9F-DB45-4EED-87AF-79E9B519CD56}" type="datetimeFigureOut">
              <a:rPr lang="es-ES"/>
              <a:pPr>
                <a:defRPr/>
              </a:pPr>
              <a:t>04/05/2010</a:t>
            </a:fld>
            <a:endParaRPr lang="es-ES" dirty="0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AEFE0-AAD5-417C-9225-41B10AA2CC5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AC408-831D-4FA7-AC13-799F4D626B58}" type="datetimeFigureOut">
              <a:rPr lang="es-ES"/>
              <a:pPr>
                <a:defRPr/>
              </a:pPr>
              <a:t>04/05/2010</a:t>
            </a:fld>
            <a:endParaRPr lang="es-ES" dirty="0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A63F0-74DE-441E-AEA9-90331BE5A8F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ABC73-BD07-4718-A6F2-CF28CD9D7BF2}" type="datetimeFigureOut">
              <a:rPr lang="es-ES"/>
              <a:pPr>
                <a:defRPr/>
              </a:pPr>
              <a:t>04/05/2010</a:t>
            </a:fld>
            <a:endParaRPr lang="es-ES" dirty="0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3D3A3-5AE2-4446-86C6-BB4CEBD9945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ortar y redondear rectángulo de esquina sencilla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Triángulo rectángulo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545F4-3590-4AD5-B171-843FB18B09D2}" type="datetimeFigureOut">
              <a:rPr lang="es-ES"/>
              <a:pPr>
                <a:defRPr/>
              </a:pPr>
              <a:t>04/05/2010</a:t>
            </a:fld>
            <a:endParaRPr lang="es-ES" dirty="0"/>
          </a:p>
        </p:txBody>
      </p:sp>
      <p:sp>
        <p:nvSpPr>
          <p:cNvPr id="10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18DCC-FE8A-4D4C-8ED9-A3B6A918032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8 Marcador de título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9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DD0648-CF78-46AC-983F-02CD2D3B716D}" type="datetimeFigureOut">
              <a:rPr lang="es-ES"/>
              <a:pPr>
                <a:defRPr/>
              </a:pPr>
              <a:t>04/05/2010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75126A-A216-43C2-A481-583C51EB253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grpSp>
        <p:nvGrpSpPr>
          <p:cNvPr id="1033" name="1 Grupo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7" r:id="rId1"/>
    <p:sldLayoutId id="2147484299" r:id="rId2"/>
    <p:sldLayoutId id="2147484308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9" r:id="rId9"/>
    <p:sldLayoutId id="2147484305" r:id="rId10"/>
    <p:sldLayoutId id="21474843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 txBox="1">
            <a:spLocks/>
          </p:cNvSpPr>
          <p:nvPr/>
        </p:nvSpPr>
        <p:spPr>
          <a:xfrm>
            <a:off x="3929058" y="785794"/>
            <a:ext cx="3714776" cy="642942"/>
          </a:xfrm>
          <a:prstGeom prst="rect">
            <a:avLst/>
          </a:prstGeom>
          <a:ln w="6350">
            <a:solidFill>
              <a:schemeClr val="accent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0"/>
          <a:lstStyle/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s-ES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Costos variables</a:t>
            </a:r>
            <a:endParaRPr lang="es-E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4857752" y="3786190"/>
            <a:ext cx="2571768" cy="428628"/>
          </a:xfrm>
          <a:prstGeom prst="rect">
            <a:avLst/>
          </a:prstGeom>
          <a:solidFill>
            <a:schemeClr val="tx1"/>
          </a:solidFill>
        </p:spPr>
        <p:txBody>
          <a:bodyPr tIns="0">
            <a:normAutofit lnSpcReduction="10000"/>
          </a:bodyPr>
          <a:lstStyle/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s-E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Inversión</a:t>
            </a:r>
            <a:endParaRPr lang="es-ES" sz="26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5214942" y="5357826"/>
            <a:ext cx="3500462" cy="500066"/>
          </a:xfrm>
          <a:prstGeom prst="rect">
            <a:avLst/>
          </a:prstGeom>
          <a:solidFill>
            <a:srgbClr val="99FF99"/>
          </a:solidFill>
          <a:ln>
            <a:solidFill>
              <a:srgbClr val="92D050"/>
            </a:solidFill>
          </a:ln>
        </p:spPr>
        <p:txBody>
          <a:bodyPr tIns="0">
            <a:normAutofit fontScale="85000" lnSpcReduction="10000"/>
          </a:bodyPr>
          <a:lstStyle/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s-ES" sz="2600" b="1" dirty="0">
                <a:ln w="18000">
                  <a:solidFill>
                    <a:srgbClr val="A7599C"/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Beneficios del proyecto</a:t>
            </a:r>
            <a:endParaRPr lang="es-ES" sz="2600" b="1" dirty="0">
              <a:ln w="18000">
                <a:solidFill>
                  <a:srgbClr val="A7599C"/>
                </a:solidFill>
                <a:prstDash val="solid"/>
                <a:miter lim="800000"/>
              </a:ln>
              <a:solidFill>
                <a:schemeClr val="accent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pic>
        <p:nvPicPr>
          <p:cNvPr id="10" name="9 Imagen" descr="1-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571481"/>
            <a:ext cx="1503958" cy="114300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2" name="11 Imagen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25591" y="1923373"/>
            <a:ext cx="1474839" cy="136275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3" name="12 CuadroTexto"/>
          <p:cNvSpPr txBox="1"/>
          <p:nvPr/>
        </p:nvSpPr>
        <p:spPr>
          <a:xfrm>
            <a:off x="4143375" y="2286000"/>
            <a:ext cx="2786063" cy="461963"/>
          </a:xfrm>
          <a:prstGeom prst="rect">
            <a:avLst/>
          </a:prstGeom>
          <a:solidFill>
            <a:srgbClr val="FFC00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Costos fijos</a:t>
            </a:r>
          </a:p>
        </p:txBody>
      </p:sp>
      <p:pic>
        <p:nvPicPr>
          <p:cNvPr id="14" name="13 Imagen" descr="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28926" y="3429000"/>
            <a:ext cx="1500198" cy="128588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6" name="15 Imagen" descr="4  2mm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86116" y="5143526"/>
            <a:ext cx="1706267" cy="135730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86063"/>
            <a:ext cx="6757988" cy="35385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s-ES" sz="2800" smtClean="0">
                <a:solidFill>
                  <a:srgbClr val="CC00CC"/>
                </a:solidFill>
                <a:latin typeface="Arial" charset="0"/>
                <a:cs typeface="Arial" charset="0"/>
              </a:rPr>
              <a:t>☼Alternativa mayor          &gt; 34.360,96</a:t>
            </a:r>
          </a:p>
          <a:p>
            <a:pPr>
              <a:buFont typeface="Wingdings 2" pitchFamily="18" charset="2"/>
              <a:buNone/>
            </a:pPr>
            <a:endParaRPr lang="es-ES" smtClean="0"/>
          </a:p>
          <a:p>
            <a:endParaRPr lang="es-ES" smtClean="0"/>
          </a:p>
          <a:p>
            <a:pPr>
              <a:buFont typeface="Wingdings 2" pitchFamily="18" charset="2"/>
              <a:buNone/>
            </a:pPr>
            <a:r>
              <a:rPr lang="es-ES" smtClean="0">
                <a:solidFill>
                  <a:srgbClr val="CC00CC"/>
                </a:solidFill>
              </a:rPr>
              <a:t>☼ riesgo será mayor.</a:t>
            </a:r>
          </a:p>
          <a:p>
            <a:pPr>
              <a:buFont typeface="Wingdings 2" pitchFamily="18" charset="2"/>
              <a:buNone/>
            </a:pPr>
            <a:endParaRPr lang="es-ES" smtClean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1285875"/>
            <a:ext cx="9215438" cy="1425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5" name="4 Imagen" descr="Six_sigm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13" y="2714625"/>
            <a:ext cx="78581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4  2mm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428604"/>
            <a:ext cx="1706267" cy="135730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1-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428604"/>
            <a:ext cx="1503958" cy="114300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8" name="2 Subtítulo"/>
          <p:cNvSpPr txBox="1">
            <a:spLocks noGrp="1"/>
          </p:cNvSpPr>
          <p:nvPr>
            <p:ph type="title"/>
          </p:nvPr>
        </p:nvSpPr>
        <p:spPr>
          <a:xfrm>
            <a:off x="5786446" y="500042"/>
            <a:ext cx="3143272" cy="214314"/>
          </a:xfrm>
          <a:ln w="6350">
            <a:solidFill>
              <a:schemeClr val="accent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0">
            <a:noAutofit/>
          </a:bodyPr>
          <a:lstStyle/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s-E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Costos variables</a:t>
            </a:r>
            <a:endParaRPr lang="es-E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7188" y="1214438"/>
            <a:ext cx="7323137" cy="2084387"/>
          </a:xfr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25" y="4071938"/>
            <a:ext cx="58483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00232" y="1071546"/>
            <a:ext cx="6243311" cy="4800600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5" name="4 Imagen" descr="1-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428604"/>
            <a:ext cx="1503958" cy="114300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172" name="5 CuadroTexto"/>
          <p:cNvSpPr txBox="1">
            <a:spLocks noChangeArrowheads="1"/>
          </p:cNvSpPr>
          <p:nvPr/>
        </p:nvSpPr>
        <p:spPr bwMode="auto">
          <a:xfrm>
            <a:off x="285750" y="2000250"/>
            <a:ext cx="2428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>
                <a:solidFill>
                  <a:srgbClr val="FF0000"/>
                </a:solidFill>
                <a:latin typeface="Constantia" pitchFamily="18" charset="0"/>
              </a:rPr>
              <a:t>1. Usuarios</a:t>
            </a:r>
          </a:p>
        </p:txBody>
      </p:sp>
      <p:sp>
        <p:nvSpPr>
          <p:cNvPr id="7173" name="7 CuadroTexto"/>
          <p:cNvSpPr txBox="1">
            <a:spLocks noChangeArrowheads="1"/>
          </p:cNvSpPr>
          <p:nvPr/>
        </p:nvSpPr>
        <p:spPr bwMode="auto">
          <a:xfrm>
            <a:off x="285750" y="2643188"/>
            <a:ext cx="2714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>
                <a:solidFill>
                  <a:srgbClr val="FF0000"/>
                </a:solidFill>
                <a:latin typeface="Constantia" pitchFamily="18" charset="0"/>
              </a:rPr>
              <a:t>2. Escogen pagar con pay pal </a:t>
            </a:r>
          </a:p>
        </p:txBody>
      </p:sp>
      <p:sp>
        <p:nvSpPr>
          <p:cNvPr id="7174" name="8 CuadroTexto"/>
          <p:cNvSpPr txBox="1">
            <a:spLocks noChangeArrowheads="1"/>
          </p:cNvSpPr>
          <p:nvPr/>
        </p:nvSpPr>
        <p:spPr bwMode="auto">
          <a:xfrm>
            <a:off x="285750" y="3571875"/>
            <a:ext cx="24288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>
                <a:solidFill>
                  <a:srgbClr val="FF0000"/>
                </a:solidFill>
                <a:latin typeface="Constantia" pitchFamily="18" charset="0"/>
              </a:rPr>
              <a:t>3. Eligen formas de pagar</a:t>
            </a:r>
          </a:p>
          <a:p>
            <a:endParaRPr lang="es-ES" sz="2000">
              <a:solidFill>
                <a:srgbClr val="FF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5591" y="1923373"/>
            <a:ext cx="1474839" cy="136275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3" name="12 CuadroTexto"/>
          <p:cNvSpPr txBox="1"/>
          <p:nvPr/>
        </p:nvSpPr>
        <p:spPr>
          <a:xfrm>
            <a:off x="4357688" y="2286000"/>
            <a:ext cx="2714625" cy="461963"/>
          </a:xfrm>
          <a:prstGeom prst="rect">
            <a:avLst/>
          </a:prstGeom>
          <a:solidFill>
            <a:srgbClr val="FFC00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Costos fijos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3571875" y="3214688"/>
          <a:ext cx="4643470" cy="2714642"/>
        </p:xfrm>
        <a:graphic>
          <a:graphicData uri="http://schemas.openxmlformats.org/drawingml/2006/table">
            <a:tbl>
              <a:tblPr/>
              <a:tblGrid>
                <a:gridCol w="3144745"/>
                <a:gridCol w="1498725"/>
              </a:tblGrid>
              <a:tr h="20787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COSTOS FIJOS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78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COSTOS 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VALOR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07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  <a:cs typeface="Times New Roman"/>
                        </a:rPr>
                        <a:t>SUELDO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  <a:cs typeface="Times New Roman"/>
                        </a:rPr>
                        <a:t>$ 58.800,00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  <a:cs typeface="Times New Roman"/>
                        </a:rPr>
                        <a:t>ELECTRICIDAD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  <a:cs typeface="Times New Roman"/>
                        </a:rPr>
                        <a:t>$ 3.600,00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  <a:cs typeface="Times New Roman"/>
                        </a:rPr>
                        <a:t>AGUA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  <a:cs typeface="Times New Roman"/>
                        </a:rPr>
                        <a:t>$ 720,00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  <a:cs typeface="Times New Roman"/>
                        </a:rPr>
                        <a:t>TELEFONO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  <a:cs typeface="Times New Roman"/>
                        </a:rPr>
                        <a:t>$ 600,00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  <a:cs typeface="Times New Roman"/>
                        </a:rPr>
                        <a:t>INTERNET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  <a:cs typeface="Times New Roman"/>
                        </a:rPr>
                        <a:t>$ 761,85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  <a:cs typeface="Times New Roman"/>
                        </a:rPr>
                        <a:t>INSUMOS DE OFICINA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  <a:cs typeface="Times New Roman"/>
                        </a:rPr>
                        <a:t>$ 600,00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  <a:cs typeface="Times New Roman"/>
                        </a:rPr>
                        <a:t>INSUMOS DE LIMPIEZA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  <a:cs typeface="Times New Roman"/>
                        </a:rPr>
                        <a:t>$ 3.480,00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  <a:cs typeface="Times New Roman"/>
                        </a:rPr>
                        <a:t>PAGO DE VEHICULO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  <a:cs typeface="Times New Roman"/>
                        </a:rPr>
                        <a:t>$ 9.821,00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  <a:cs typeface="Times New Roman"/>
                        </a:rPr>
                        <a:t>HOSTING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  <a:cs typeface="Times New Roman"/>
                        </a:rPr>
                        <a:t>$ 149,00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  <a:cs typeface="Times New Roman"/>
                        </a:rPr>
                        <a:t>DOMINIO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  <a:cs typeface="Times New Roman"/>
                        </a:rPr>
                        <a:t>$ 9,99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$ 78.541,84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Subtítulo"/>
          <p:cNvSpPr txBox="1">
            <a:spLocks/>
          </p:cNvSpPr>
          <p:nvPr/>
        </p:nvSpPr>
        <p:spPr>
          <a:xfrm>
            <a:off x="2500298" y="642918"/>
            <a:ext cx="2571768" cy="428628"/>
          </a:xfrm>
          <a:prstGeom prst="rect">
            <a:avLst/>
          </a:prstGeom>
          <a:solidFill>
            <a:schemeClr val="tx1"/>
          </a:solidFill>
        </p:spPr>
        <p:txBody>
          <a:bodyPr tIns="0">
            <a:normAutofit lnSpcReduction="10000"/>
          </a:bodyPr>
          <a:lstStyle/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s-E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Inversión</a:t>
            </a:r>
            <a:endParaRPr lang="es-ES" sz="26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</p:txBody>
      </p:sp>
      <p:pic>
        <p:nvPicPr>
          <p:cNvPr id="14" name="13 Imagen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85728"/>
            <a:ext cx="1500198" cy="128588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38" y="1785938"/>
            <a:ext cx="2624137" cy="181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8" y="1785938"/>
            <a:ext cx="2428875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50" y="4500563"/>
            <a:ext cx="27432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Freeform 4"/>
          <p:cNvSpPr>
            <a:spLocks noEditPoints="1"/>
          </p:cNvSpPr>
          <p:nvPr/>
        </p:nvSpPr>
        <p:spPr bwMode="gray">
          <a:xfrm rot="20241944">
            <a:off x="1235075" y="3017838"/>
            <a:ext cx="6615113" cy="2919412"/>
          </a:xfrm>
          <a:custGeom>
            <a:avLst/>
            <a:gdLst/>
            <a:ahLst/>
            <a:cxnLst>
              <a:cxn ang="0">
                <a:pos x="1692" y="12"/>
              </a:cxn>
              <a:cxn ang="0">
                <a:pos x="1234" y="74"/>
              </a:cxn>
              <a:cxn ang="0">
                <a:pos x="828" y="182"/>
              </a:cxn>
              <a:cxn ang="0">
                <a:pos x="486" y="330"/>
              </a:cxn>
              <a:cxn ang="0">
                <a:pos x="226" y="510"/>
              </a:cxn>
              <a:cxn ang="0">
                <a:pos x="58" y="718"/>
              </a:cxn>
              <a:cxn ang="0">
                <a:pos x="0" y="944"/>
              </a:cxn>
              <a:cxn ang="0">
                <a:pos x="58" y="1170"/>
              </a:cxn>
              <a:cxn ang="0">
                <a:pos x="226" y="1378"/>
              </a:cxn>
              <a:cxn ang="0">
                <a:pos x="486" y="1558"/>
              </a:cxn>
              <a:cxn ang="0">
                <a:pos x="828" y="1706"/>
              </a:cxn>
              <a:cxn ang="0">
                <a:pos x="1234" y="1814"/>
              </a:cxn>
              <a:cxn ang="0">
                <a:pos x="1692" y="1876"/>
              </a:cxn>
              <a:cxn ang="0">
                <a:pos x="2186" y="1884"/>
              </a:cxn>
              <a:cxn ang="0">
                <a:pos x="2658" y="1840"/>
              </a:cxn>
              <a:cxn ang="0">
                <a:pos x="3084" y="1746"/>
              </a:cxn>
              <a:cxn ang="0">
                <a:pos x="3448" y="1612"/>
              </a:cxn>
              <a:cxn ang="0">
                <a:pos x="3738" y="1442"/>
              </a:cxn>
              <a:cxn ang="0">
                <a:pos x="3938" y="1242"/>
              </a:cxn>
              <a:cxn ang="0">
                <a:pos x="4034" y="1022"/>
              </a:cxn>
              <a:cxn ang="0">
                <a:pos x="4014" y="790"/>
              </a:cxn>
              <a:cxn ang="0">
                <a:pos x="3882" y="576"/>
              </a:cxn>
              <a:cxn ang="0">
                <a:pos x="3650" y="386"/>
              </a:cxn>
              <a:cxn ang="0">
                <a:pos x="3334" y="228"/>
              </a:cxn>
              <a:cxn ang="0">
                <a:pos x="2948" y="106"/>
              </a:cxn>
              <a:cxn ang="0">
                <a:pos x="2506" y="28"/>
              </a:cxn>
              <a:cxn ang="0">
                <a:pos x="2020" y="0"/>
              </a:cxn>
              <a:cxn ang="0">
                <a:pos x="1606" y="1736"/>
              </a:cxn>
              <a:cxn ang="0">
                <a:pos x="1164" y="1678"/>
              </a:cxn>
              <a:cxn ang="0">
                <a:pos x="776" y="1576"/>
              </a:cxn>
              <a:cxn ang="0">
                <a:pos x="458" y="1436"/>
              </a:cxn>
              <a:cxn ang="0">
                <a:pos x="224" y="1266"/>
              </a:cxn>
              <a:cxn ang="0">
                <a:pos x="88" y="1074"/>
              </a:cxn>
              <a:cxn ang="0">
                <a:pos x="68" y="864"/>
              </a:cxn>
              <a:cxn ang="0">
                <a:pos x="166" y="664"/>
              </a:cxn>
              <a:cxn ang="0">
                <a:pos x="370" y="486"/>
              </a:cxn>
              <a:cxn ang="0">
                <a:pos x="662" y="336"/>
              </a:cxn>
              <a:cxn ang="0">
                <a:pos x="1028" y="222"/>
              </a:cxn>
              <a:cxn ang="0">
                <a:pos x="1454" y="148"/>
              </a:cxn>
              <a:cxn ang="0">
                <a:pos x="1922" y="120"/>
              </a:cxn>
              <a:cxn ang="0">
                <a:pos x="2392" y="148"/>
              </a:cxn>
              <a:cxn ang="0">
                <a:pos x="2818" y="222"/>
              </a:cxn>
              <a:cxn ang="0">
                <a:pos x="3184" y="336"/>
              </a:cxn>
              <a:cxn ang="0">
                <a:pos x="3476" y="486"/>
              </a:cxn>
              <a:cxn ang="0">
                <a:pos x="3680" y="664"/>
              </a:cxn>
              <a:cxn ang="0">
                <a:pos x="3778" y="864"/>
              </a:cxn>
              <a:cxn ang="0">
                <a:pos x="3758" y="1074"/>
              </a:cxn>
              <a:cxn ang="0">
                <a:pos x="3622" y="1266"/>
              </a:cxn>
              <a:cxn ang="0">
                <a:pos x="3388" y="1436"/>
              </a:cxn>
              <a:cxn ang="0">
                <a:pos x="3070" y="1576"/>
              </a:cxn>
              <a:cxn ang="0">
                <a:pos x="2682" y="1678"/>
              </a:cxn>
              <a:cxn ang="0">
                <a:pos x="2240" y="1736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latin typeface="+mn-lt"/>
            </a:endParaRP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4000500" y="3429000"/>
            <a:ext cx="2928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Verdana" pitchFamily="34" charset="0"/>
              </a:rPr>
              <a:t>3,2 millones de habitantes</a:t>
            </a:r>
          </a:p>
        </p:txBody>
      </p:sp>
      <p:sp>
        <p:nvSpPr>
          <p:cNvPr id="10244" name="Freeform 35"/>
          <p:cNvSpPr>
            <a:spLocks/>
          </p:cNvSpPr>
          <p:nvPr/>
        </p:nvSpPr>
        <p:spPr bwMode="auto">
          <a:xfrm>
            <a:off x="0" y="2286000"/>
            <a:ext cx="3429000" cy="1600200"/>
          </a:xfrm>
          <a:custGeom>
            <a:avLst/>
            <a:gdLst>
              <a:gd name="T0" fmla="*/ 0 w 2160"/>
              <a:gd name="T1" fmla="*/ 0 h 1008"/>
              <a:gd name="T2" fmla="*/ 1200 w 2160"/>
              <a:gd name="T3" fmla="*/ 0 h 1008"/>
              <a:gd name="T4" fmla="*/ 2160 w 2160"/>
              <a:gd name="T5" fmla="*/ 1008 h 1008"/>
              <a:gd name="T6" fmla="*/ 0 60000 65536"/>
              <a:gd name="T7" fmla="*/ 0 60000 65536"/>
              <a:gd name="T8" fmla="*/ 0 60000 65536"/>
              <a:gd name="T9" fmla="*/ 0 w 2160"/>
              <a:gd name="T10" fmla="*/ 0 h 1008"/>
              <a:gd name="T11" fmla="*/ 2160 w 2160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" h="1008">
                <a:moveTo>
                  <a:pt x="0" y="0"/>
                </a:moveTo>
                <a:lnTo>
                  <a:pt x="1200" y="0"/>
                </a:lnTo>
                <a:lnTo>
                  <a:pt x="2160" y="100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2857500" y="785813"/>
            <a:ext cx="4360863" cy="2801937"/>
            <a:chOff x="1725" y="380"/>
            <a:chExt cx="2747" cy="1765"/>
          </a:xfrm>
        </p:grpSpPr>
        <p:sp>
          <p:nvSpPr>
            <p:cNvPr id="8245" name="Oval 53"/>
            <p:cNvSpPr>
              <a:spLocks noChangeArrowheads="1"/>
            </p:cNvSpPr>
            <p:nvPr/>
          </p:nvSpPr>
          <p:spPr bwMode="gray">
            <a:xfrm>
              <a:off x="1725" y="1325"/>
              <a:ext cx="816" cy="820"/>
            </a:xfrm>
            <a:prstGeom prst="ellipse">
              <a:avLst/>
            </a:prstGeom>
            <a:gradFill flip="none" rotWithShape="1">
              <a:gsLst>
                <a:gs pos="0">
                  <a:srgbClr val="33CCCC"/>
                </a:gs>
                <a:gs pos="100000">
                  <a:srgbClr val="33CCCC">
                    <a:gamma/>
                    <a:shade val="31373"/>
                    <a:invGamma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noFill/>
              <a:round/>
              <a:headEnd/>
              <a:tailEnd/>
            </a:ln>
            <a:effectLst>
              <a:prstShdw prst="shdw12" dist="127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dirty="0">
                  <a:latin typeface="+mn-lt"/>
                </a:rPr>
                <a:t>94%</a:t>
              </a:r>
            </a:p>
          </p:txBody>
        </p:sp>
        <p:pic>
          <p:nvPicPr>
            <p:cNvPr id="10268" name="Picture 67" descr="Picture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40" y="38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9" name="Text Box 55"/>
            <p:cNvSpPr txBox="1">
              <a:spLocks noChangeArrowheads="1"/>
            </p:cNvSpPr>
            <p:nvPr/>
          </p:nvSpPr>
          <p:spPr bwMode="auto">
            <a:xfrm>
              <a:off x="2496" y="1388"/>
              <a:ext cx="62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b="1">
                <a:latin typeface="Verdana" pitchFamily="34" charset="0"/>
              </a:endParaRPr>
            </a:p>
          </p:txBody>
        </p:sp>
      </p:grpSp>
      <p:grpSp>
        <p:nvGrpSpPr>
          <p:cNvPr id="3" name="Group 79"/>
          <p:cNvGrpSpPr>
            <a:grpSpLocks/>
          </p:cNvGrpSpPr>
          <p:nvPr/>
        </p:nvGrpSpPr>
        <p:grpSpPr bwMode="auto">
          <a:xfrm>
            <a:off x="6357938" y="1928813"/>
            <a:ext cx="1219200" cy="1301750"/>
            <a:chOff x="4176" y="1296"/>
            <a:chExt cx="768" cy="820"/>
          </a:xfrm>
        </p:grpSpPr>
        <p:sp>
          <p:nvSpPr>
            <p:cNvPr id="10262" name="Oval 57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endParaRPr lang="es-ES">
                <a:latin typeface="Constantia" pitchFamily="18" charset="0"/>
              </a:endParaRPr>
            </a:p>
          </p:txBody>
        </p:sp>
        <p:pic>
          <p:nvPicPr>
            <p:cNvPr id="10263" name="Picture 71" descr="Picture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4" name="Text Box 59"/>
            <p:cNvSpPr txBox="1">
              <a:spLocks noChangeArrowheads="1"/>
            </p:cNvSpPr>
            <p:nvPr/>
          </p:nvSpPr>
          <p:spPr bwMode="auto">
            <a:xfrm>
              <a:off x="4266" y="1584"/>
              <a:ext cx="5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solidFill>
                    <a:srgbClr val="000000"/>
                  </a:solidFill>
                  <a:latin typeface="Verdana" pitchFamily="34" charset="0"/>
                </a:rPr>
                <a:t>6,4%</a:t>
              </a:r>
            </a:p>
          </p:txBody>
        </p:sp>
      </p:grpSp>
      <p:grpSp>
        <p:nvGrpSpPr>
          <p:cNvPr id="4" name="Group 80"/>
          <p:cNvGrpSpPr>
            <a:grpSpLocks/>
          </p:cNvGrpSpPr>
          <p:nvPr/>
        </p:nvGrpSpPr>
        <p:grpSpPr bwMode="auto">
          <a:xfrm>
            <a:off x="5072063" y="4214813"/>
            <a:ext cx="1295400" cy="1308100"/>
            <a:chOff x="3072" y="2728"/>
            <a:chExt cx="816" cy="824"/>
          </a:xfrm>
        </p:grpSpPr>
        <p:sp>
          <p:nvSpPr>
            <p:cNvPr id="10259" name="Oval 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endParaRPr lang="es-ES">
                <a:latin typeface="Constantia" pitchFamily="18" charset="0"/>
              </a:endParaRPr>
            </a:p>
          </p:txBody>
        </p:sp>
        <p:pic>
          <p:nvPicPr>
            <p:cNvPr id="10260" name="Picture 70" descr="Picture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1" name="Text Box 29"/>
            <p:cNvSpPr txBox="1">
              <a:spLocks noChangeArrowheads="1"/>
            </p:cNvSpPr>
            <p:nvPr/>
          </p:nvSpPr>
          <p:spPr bwMode="auto">
            <a:xfrm>
              <a:off x="3285" y="3015"/>
              <a:ext cx="37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00"/>
                  </a:solidFill>
                  <a:latin typeface="Verdana" pitchFamily="34" charset="0"/>
                </a:rPr>
                <a:t>4,5</a:t>
              </a:r>
            </a:p>
          </p:txBody>
        </p:sp>
      </p:grpSp>
      <p:grpSp>
        <p:nvGrpSpPr>
          <p:cNvPr id="5" name="Group 81"/>
          <p:cNvGrpSpPr>
            <a:grpSpLocks/>
          </p:cNvGrpSpPr>
          <p:nvPr/>
        </p:nvGrpSpPr>
        <p:grpSpPr bwMode="auto">
          <a:xfrm>
            <a:off x="1571625" y="4857750"/>
            <a:ext cx="1308100" cy="1295400"/>
            <a:chOff x="1144" y="3120"/>
            <a:chExt cx="824" cy="816"/>
          </a:xfrm>
        </p:grpSpPr>
        <p:sp>
          <p:nvSpPr>
            <p:cNvPr id="10256" name="Oval 61"/>
            <p:cNvSpPr>
              <a:spLocks noChangeArrowheads="1"/>
            </p:cNvSpPr>
            <p:nvPr/>
          </p:nvSpPr>
          <p:spPr bwMode="gray">
            <a:xfrm>
              <a:off x="1152" y="3120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C457D3"/>
                </a:gs>
                <a:gs pos="100000">
                  <a:srgbClr val="461F4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endParaRPr lang="es-ES">
                <a:latin typeface="Constantia" pitchFamily="18" charset="0"/>
              </a:endParaRPr>
            </a:p>
          </p:txBody>
        </p:sp>
        <p:pic>
          <p:nvPicPr>
            <p:cNvPr id="10257" name="Picture 69" descr="Picture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44" y="31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8" name="Text Box 63"/>
            <p:cNvSpPr txBox="1">
              <a:spLocks noChangeArrowheads="1"/>
            </p:cNvSpPr>
            <p:nvPr/>
          </p:nvSpPr>
          <p:spPr bwMode="auto">
            <a:xfrm>
              <a:off x="1296" y="3408"/>
              <a:ext cx="40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Verdana" pitchFamily="34" charset="0"/>
                </a:rPr>
                <a:t>6%</a:t>
              </a:r>
            </a:p>
          </p:txBody>
        </p:sp>
      </p:grpSp>
      <p:sp>
        <p:nvSpPr>
          <p:cNvPr id="10249" name="26 CuadroTexto"/>
          <p:cNvSpPr txBox="1">
            <a:spLocks noChangeArrowheads="1"/>
          </p:cNvSpPr>
          <p:nvPr/>
        </p:nvSpPr>
        <p:spPr bwMode="auto">
          <a:xfrm>
            <a:off x="2714625" y="1785938"/>
            <a:ext cx="142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solidFill>
                  <a:srgbClr val="00B0F0"/>
                </a:solidFill>
                <a:cs typeface="Arial" charset="0"/>
              </a:rPr>
              <a:t>Aceptación</a:t>
            </a:r>
          </a:p>
        </p:txBody>
      </p:sp>
      <p:sp>
        <p:nvSpPr>
          <p:cNvPr id="10250" name="27 CuadroTexto"/>
          <p:cNvSpPr txBox="1">
            <a:spLocks noChangeArrowheads="1"/>
          </p:cNvSpPr>
          <p:nvPr/>
        </p:nvSpPr>
        <p:spPr bwMode="auto">
          <a:xfrm>
            <a:off x="6715125" y="1071563"/>
            <a:ext cx="1428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b="1">
                <a:solidFill>
                  <a:srgbClr val="00B0F0"/>
                </a:solidFill>
                <a:cs typeface="Arial" charset="0"/>
              </a:rPr>
              <a:t>Hogares Acceso internet</a:t>
            </a:r>
          </a:p>
        </p:txBody>
      </p:sp>
      <p:sp>
        <p:nvSpPr>
          <p:cNvPr id="10251" name="28 CuadroTexto"/>
          <p:cNvSpPr txBox="1">
            <a:spLocks noChangeArrowheads="1"/>
          </p:cNvSpPr>
          <p:nvPr/>
        </p:nvSpPr>
        <p:spPr bwMode="auto">
          <a:xfrm>
            <a:off x="5715000" y="5715000"/>
            <a:ext cx="1500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b="1">
                <a:solidFill>
                  <a:srgbClr val="00B0F0"/>
                </a:solidFill>
                <a:cs typeface="Arial" charset="0"/>
              </a:rPr>
              <a:t>Personas por familia</a:t>
            </a:r>
          </a:p>
        </p:txBody>
      </p:sp>
      <p:sp>
        <p:nvSpPr>
          <p:cNvPr id="10252" name="29 CuadroTexto"/>
          <p:cNvSpPr txBox="1">
            <a:spLocks noChangeArrowheads="1"/>
          </p:cNvSpPr>
          <p:nvPr/>
        </p:nvSpPr>
        <p:spPr bwMode="auto">
          <a:xfrm>
            <a:off x="2643188" y="6072188"/>
            <a:ext cx="1643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solidFill>
                  <a:srgbClr val="00B0F0"/>
                </a:solidFill>
                <a:cs typeface="Arial" charset="0"/>
              </a:rPr>
              <a:t>Penetración</a:t>
            </a:r>
          </a:p>
        </p:txBody>
      </p:sp>
      <p:pic>
        <p:nvPicPr>
          <p:cNvPr id="31" name="30 Imagen" descr="4  2mm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214290"/>
            <a:ext cx="1706267" cy="135730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2" name="2 Subtítulo"/>
          <p:cNvSpPr txBox="1">
            <a:spLocks/>
          </p:cNvSpPr>
          <p:nvPr/>
        </p:nvSpPr>
        <p:spPr>
          <a:xfrm>
            <a:off x="3143240" y="785794"/>
            <a:ext cx="3500462" cy="500066"/>
          </a:xfrm>
          <a:prstGeom prst="rect">
            <a:avLst/>
          </a:prstGeom>
          <a:solidFill>
            <a:srgbClr val="99FF99"/>
          </a:solidFill>
          <a:ln>
            <a:solidFill>
              <a:srgbClr val="92D050"/>
            </a:solidFill>
          </a:ln>
        </p:spPr>
        <p:txBody>
          <a:bodyPr tIns="0">
            <a:normAutofit fontScale="85000" lnSpcReduction="10000"/>
          </a:bodyPr>
          <a:lstStyle/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s-ES" sz="2600" b="1" dirty="0">
                <a:ln w="18000">
                  <a:solidFill>
                    <a:srgbClr val="A7599C"/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Beneficios del proyecto</a:t>
            </a:r>
            <a:endParaRPr lang="es-ES" sz="2600" b="1" dirty="0">
              <a:ln w="18000">
                <a:solidFill>
                  <a:srgbClr val="A7599C"/>
                </a:solidFill>
                <a:prstDash val="solid"/>
                <a:miter lim="800000"/>
              </a:ln>
              <a:solidFill>
                <a:schemeClr val="accent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0" y="1785926"/>
            <a:ext cx="225439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n>
                  <a:solidFill>
                    <a:srgbClr val="00B050"/>
                  </a:solidFill>
                </a:ln>
                <a:solidFill>
                  <a:schemeClr val="bg2">
                    <a:lumMod val="25000"/>
                  </a:schemeClr>
                </a:solidFill>
                <a:latin typeface="+mn-lt"/>
              </a:rPr>
              <a:t>D (e): 2841 personas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1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4"/>
          <p:cNvSpPr>
            <a:spLocks noChangeArrowheads="1"/>
          </p:cNvSpPr>
          <p:nvPr/>
        </p:nvSpPr>
        <p:spPr bwMode="gray">
          <a:xfrm>
            <a:off x="0" y="1874838"/>
            <a:ext cx="4222750" cy="719137"/>
          </a:xfrm>
          <a:prstGeom prst="rect">
            <a:avLst/>
          </a:prstGeom>
          <a:gradFill rotWithShape="1">
            <a:gsLst>
              <a:gs pos="0">
                <a:srgbClr val="FFFFFF">
                  <a:alpha val="79999"/>
                </a:srgbClr>
              </a:gs>
              <a:gs pos="100000">
                <a:srgbClr val="FF6699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latin typeface="Constantia" pitchFamily="18" charset="0"/>
            </a:endParaRP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3429000" y="1643063"/>
            <a:ext cx="1712913" cy="1000125"/>
            <a:chOff x="1277" y="1968"/>
            <a:chExt cx="770" cy="432"/>
          </a:xfrm>
        </p:grpSpPr>
        <p:grpSp>
          <p:nvGrpSpPr>
            <p:cNvPr id="11288" name="Group 26"/>
            <p:cNvGrpSpPr>
              <a:grpSpLocks/>
            </p:cNvGrpSpPr>
            <p:nvPr/>
          </p:nvGrpSpPr>
          <p:grpSpPr bwMode="auto">
            <a:xfrm>
              <a:off x="1365" y="1968"/>
              <a:ext cx="554" cy="432"/>
              <a:chOff x="1540" y="1920"/>
              <a:chExt cx="2156" cy="1680"/>
            </a:xfrm>
          </p:grpSpPr>
          <p:sp>
            <p:nvSpPr>
              <p:cNvPr id="11290" name="Oval 27"/>
              <p:cNvSpPr>
                <a:spLocks noChangeArrowheads="1"/>
              </p:cNvSpPr>
              <p:nvPr/>
            </p:nvSpPr>
            <p:spPr bwMode="gray">
              <a:xfrm>
                <a:off x="1540" y="1920"/>
                <a:ext cx="2156" cy="1680"/>
              </a:xfrm>
              <a:prstGeom prst="ellipse">
                <a:avLst/>
              </a:prstGeom>
              <a:gradFill rotWithShape="1">
                <a:gsLst>
                  <a:gs pos="0">
                    <a:srgbClr val="FF9999"/>
                  </a:gs>
                  <a:gs pos="100000">
                    <a:srgbClr val="643C3C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onstantia" pitchFamily="18" charset="0"/>
                </a:endParaRPr>
              </a:p>
            </p:txBody>
          </p:sp>
          <p:sp>
            <p:nvSpPr>
              <p:cNvPr id="11291" name="Freeform 28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99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378909" name="Text Box 29"/>
            <p:cNvSpPr txBox="1">
              <a:spLocks noChangeArrowheads="1"/>
            </p:cNvSpPr>
            <p:nvPr/>
          </p:nvSpPr>
          <p:spPr bwMode="gray">
            <a:xfrm>
              <a:off x="1277" y="1999"/>
              <a:ext cx="770" cy="35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2400" dirty="0">
                  <a:latin typeface="+mn-lt"/>
                </a:rPr>
                <a:t>☻Rf:4%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11268" name="Text Box 30"/>
          <p:cNvSpPr txBox="1">
            <a:spLocks noChangeArrowheads="1"/>
          </p:cNvSpPr>
          <p:nvPr/>
        </p:nvSpPr>
        <p:spPr bwMode="auto">
          <a:xfrm>
            <a:off x="0" y="2000250"/>
            <a:ext cx="3571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onstantia" pitchFamily="18" charset="0"/>
              </a:rPr>
              <a:t>♫ Rentabilidad del activo libre de riesgo</a:t>
            </a:r>
          </a:p>
        </p:txBody>
      </p:sp>
      <p:sp>
        <p:nvSpPr>
          <p:cNvPr id="11269" name="Rectangle 10"/>
          <p:cNvSpPr>
            <a:spLocks noChangeArrowheads="1"/>
          </p:cNvSpPr>
          <p:nvPr/>
        </p:nvSpPr>
        <p:spPr bwMode="gray">
          <a:xfrm>
            <a:off x="0" y="2857500"/>
            <a:ext cx="5857875" cy="806450"/>
          </a:xfrm>
          <a:prstGeom prst="rect">
            <a:avLst/>
          </a:prstGeom>
          <a:gradFill rotWithShape="1">
            <a:gsLst>
              <a:gs pos="0">
                <a:srgbClr val="FFFFFF">
                  <a:alpha val="79999"/>
                </a:srgbClr>
              </a:gs>
              <a:gs pos="100000">
                <a:srgbClr val="93B1FD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>
                <a:latin typeface="Constantia" pitchFamily="18" charset="0"/>
              </a:rPr>
              <a:t>♫ Sensibilidad del activo respecto al mercado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311775" y="2714625"/>
            <a:ext cx="1403350" cy="1033463"/>
            <a:chOff x="3813" y="1968"/>
            <a:chExt cx="555" cy="449"/>
          </a:xfrm>
        </p:grpSpPr>
        <p:grpSp>
          <p:nvGrpSpPr>
            <p:cNvPr id="11284" name="Group 12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2016" y="1920"/>
              <a:chExt cx="1680" cy="1680"/>
            </a:xfrm>
          </p:grpSpPr>
          <p:sp>
            <p:nvSpPr>
              <p:cNvPr id="11286" name="Oval 13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3B1FD"/>
                  </a:gs>
                  <a:gs pos="100000">
                    <a:srgbClr val="2C354C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onstantia" pitchFamily="18" charset="0"/>
                </a:endParaRPr>
              </a:p>
            </p:txBody>
          </p:sp>
          <p:sp>
            <p:nvSpPr>
              <p:cNvPr id="11287" name="Freeform 14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3B1FD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378895" name="Text Box 15"/>
            <p:cNvSpPr txBox="1">
              <a:spLocks noChangeArrowheads="1"/>
            </p:cNvSpPr>
            <p:nvPr/>
          </p:nvSpPr>
          <p:spPr bwMode="gray">
            <a:xfrm>
              <a:off x="3813" y="2056"/>
              <a:ext cx="518" cy="36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2400" dirty="0">
                  <a:latin typeface="+mn-lt"/>
                </a:rPr>
                <a:t>☻Β:0.26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11271" name="Rectangle 17"/>
          <p:cNvSpPr>
            <a:spLocks noChangeArrowheads="1"/>
          </p:cNvSpPr>
          <p:nvPr/>
        </p:nvSpPr>
        <p:spPr bwMode="gray">
          <a:xfrm>
            <a:off x="0" y="4071938"/>
            <a:ext cx="6286500" cy="857250"/>
          </a:xfrm>
          <a:prstGeom prst="rect">
            <a:avLst/>
          </a:prstGeom>
          <a:gradFill rotWithShape="1">
            <a:gsLst>
              <a:gs pos="0">
                <a:srgbClr val="FFFFFF">
                  <a:alpha val="79999"/>
                </a:srgbClr>
              </a:gs>
              <a:gs pos="100000">
                <a:srgbClr val="99CC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>
                <a:latin typeface="Constantia" pitchFamily="18" charset="0"/>
              </a:rPr>
              <a:t>♫ Rentabilidad de mercado</a:t>
            </a:r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5408613" y="3905250"/>
            <a:ext cx="1663700" cy="1023938"/>
            <a:chOff x="3437" y="3339"/>
            <a:chExt cx="624" cy="396"/>
          </a:xfrm>
        </p:grpSpPr>
        <p:grpSp>
          <p:nvGrpSpPr>
            <p:cNvPr id="11280" name="Group 19"/>
            <p:cNvGrpSpPr>
              <a:grpSpLocks/>
            </p:cNvGrpSpPr>
            <p:nvPr/>
          </p:nvGrpSpPr>
          <p:grpSpPr bwMode="auto">
            <a:xfrm>
              <a:off x="3552" y="3339"/>
              <a:ext cx="412" cy="392"/>
              <a:chOff x="2016" y="1920"/>
              <a:chExt cx="1680" cy="1680"/>
            </a:xfrm>
          </p:grpSpPr>
          <p:sp>
            <p:nvSpPr>
              <p:cNvPr id="11282" name="Oval 20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9CC00"/>
                  </a:gs>
                  <a:gs pos="100000">
                    <a:srgbClr val="2532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onstantia" pitchFamily="18" charset="0"/>
                </a:endParaRPr>
              </a:p>
            </p:txBody>
          </p:sp>
          <p:sp>
            <p:nvSpPr>
              <p:cNvPr id="11283" name="Freeform 21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CC00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378902" name="Text Box 22"/>
            <p:cNvSpPr txBox="1">
              <a:spLocks noChangeArrowheads="1"/>
            </p:cNvSpPr>
            <p:nvPr/>
          </p:nvSpPr>
          <p:spPr bwMode="gray">
            <a:xfrm>
              <a:off x="3437" y="3413"/>
              <a:ext cx="624" cy="32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2400" dirty="0">
                  <a:latin typeface="+mn-lt"/>
                </a:rPr>
                <a:t>☻</a:t>
              </a:r>
              <a:r>
                <a:rPr lang="es-ES" sz="2000" dirty="0" err="1">
                  <a:latin typeface="+mn-lt"/>
                </a:rPr>
                <a:t>Rm</a:t>
              </a:r>
              <a:r>
                <a:rPr lang="es-ES" sz="2000" dirty="0">
                  <a:latin typeface="+mn-lt"/>
                </a:rPr>
                <a:t>: </a:t>
              </a:r>
              <a:r>
                <a:rPr lang="es-ES" sz="2400" dirty="0">
                  <a:latin typeface="+mn-lt"/>
                </a:rPr>
                <a:t>2,93</a:t>
              </a:r>
              <a:r>
                <a:rPr lang="es-ES" sz="2000" dirty="0">
                  <a:latin typeface="+mn-lt"/>
                </a:rPr>
                <a:t>%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11273" name="Rectangle 4"/>
          <p:cNvSpPr>
            <a:spLocks noChangeArrowheads="1"/>
          </p:cNvSpPr>
          <p:nvPr/>
        </p:nvSpPr>
        <p:spPr bwMode="gray">
          <a:xfrm>
            <a:off x="0" y="5214938"/>
            <a:ext cx="7000875" cy="857250"/>
          </a:xfrm>
          <a:prstGeom prst="rect">
            <a:avLst/>
          </a:prstGeom>
          <a:gradFill rotWithShape="1">
            <a:gsLst>
              <a:gs pos="0">
                <a:srgbClr val="FFFFFF">
                  <a:alpha val="79999"/>
                </a:srgbClr>
              </a:gs>
              <a:gs pos="100000">
                <a:srgbClr val="FF99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>
                <a:latin typeface="Constantia" pitchFamily="18" charset="0"/>
              </a:rPr>
              <a:t>♫ Riesgo país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6469063" y="5124450"/>
            <a:ext cx="1103312" cy="1019175"/>
            <a:chOff x="2016" y="1920"/>
            <a:chExt cx="1680" cy="1680"/>
          </a:xfrm>
        </p:grpSpPr>
        <p:sp>
          <p:nvSpPr>
            <p:cNvPr id="11278" name="Oval 6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3E25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onstantia" pitchFamily="18" charset="0"/>
              </a:endParaRPr>
            </a:p>
          </p:txBody>
        </p:sp>
        <p:sp>
          <p:nvSpPr>
            <p:cNvPr id="11279" name="Freeform 7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78888" name="Text Box 8"/>
          <p:cNvSpPr txBox="1">
            <a:spLocks noChangeArrowheads="1"/>
          </p:cNvSpPr>
          <p:nvPr/>
        </p:nvSpPr>
        <p:spPr bwMode="gray">
          <a:xfrm>
            <a:off x="6215063" y="5214938"/>
            <a:ext cx="1622425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latin typeface="+mn-lt"/>
              </a:rPr>
              <a:t>☻</a:t>
            </a:r>
            <a:r>
              <a:rPr lang="es-ES" sz="2400" dirty="0" err="1">
                <a:latin typeface="+mn-lt"/>
              </a:rPr>
              <a:t>Rp</a:t>
            </a:r>
            <a:r>
              <a:rPr lang="es-ES" sz="2400" dirty="0">
                <a:latin typeface="+mn-lt"/>
              </a:rPr>
              <a:t>: 8,1%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11276" name="AutoShape 34"/>
          <p:cNvSpPr>
            <a:spLocks noChangeArrowheads="1"/>
          </p:cNvSpPr>
          <p:nvPr/>
        </p:nvSpPr>
        <p:spPr bwMode="gray">
          <a:xfrm>
            <a:off x="4857750" y="214313"/>
            <a:ext cx="4286250" cy="1323975"/>
          </a:xfrm>
          <a:prstGeom prst="wedgeRoundRectCallout">
            <a:avLst>
              <a:gd name="adj1" fmla="val -44759"/>
              <a:gd name="adj2" fmla="val 84694"/>
              <a:gd name="adj3" fmla="val 16667"/>
            </a:avLst>
          </a:prstGeom>
          <a:solidFill>
            <a:srgbClr val="DDDDDD"/>
          </a:solidFill>
          <a:ln w="38100" algn="ctr">
            <a:solidFill>
              <a:srgbClr val="80808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s-ES" sz="2400" b="1">
                <a:latin typeface="Constantia" pitchFamily="18" charset="0"/>
              </a:rPr>
              <a:t>Ke =  rf + B ( rm- rf )=</a:t>
            </a:r>
            <a:r>
              <a:rPr lang="es-ES" sz="2400">
                <a:latin typeface="Constantia" pitchFamily="18" charset="0"/>
              </a:rPr>
              <a:t> 12%</a:t>
            </a:r>
          </a:p>
        </p:txBody>
      </p:sp>
      <p:pic>
        <p:nvPicPr>
          <p:cNvPr id="31" name="30 Imagen" descr="4  2mm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28604"/>
            <a:ext cx="1706267" cy="135730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00166" y="1500174"/>
            <a:ext cx="6572296" cy="1285884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b="1" cap="all" dirty="0" err="1" smtClean="0">
                <a:ln>
                  <a:solidFill>
                    <a:srgbClr val="92D05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Analisis</a:t>
            </a:r>
            <a:r>
              <a:rPr lang="es-ES" b="1" cap="all" dirty="0" smtClean="0">
                <a:ln>
                  <a:solidFill>
                    <a:srgbClr val="92D05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de riesgo</a:t>
            </a:r>
            <a:endParaRPr lang="es-ES" b="1" cap="all" dirty="0">
              <a:ln>
                <a:solidFill>
                  <a:srgbClr val="92D050"/>
                </a:solidFill>
              </a:ln>
              <a:solidFill>
                <a:schemeClr val="bg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4 Imagen" descr="4  2mm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28604"/>
            <a:ext cx="1706267" cy="135730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2292" name="6 Marcador de contenido"/>
          <p:cNvSpPr>
            <a:spLocks noGrp="1"/>
          </p:cNvSpPr>
          <p:nvPr>
            <p:ph idx="1"/>
          </p:nvPr>
        </p:nvSpPr>
        <p:spPr>
          <a:xfrm>
            <a:off x="500063" y="1714500"/>
            <a:ext cx="8229600" cy="4389438"/>
          </a:xfrm>
        </p:spPr>
        <p:txBody>
          <a:bodyPr/>
          <a:lstStyle/>
          <a:p>
            <a:endParaRPr lang="es-ES" smtClean="0"/>
          </a:p>
          <a:p>
            <a:endParaRPr lang="es-ES" smtClean="0"/>
          </a:p>
          <a:p>
            <a:endParaRPr lang="es-ES" smtClean="0"/>
          </a:p>
          <a:p>
            <a:r>
              <a:rPr lang="es-ES" b="1" smtClean="0"/>
              <a:t>Expansión:</a:t>
            </a:r>
            <a:r>
              <a:rPr lang="es-ES" smtClean="0"/>
              <a:t> + 10%</a:t>
            </a:r>
          </a:p>
          <a:p>
            <a:r>
              <a:rPr lang="es-ES" b="1" smtClean="0"/>
              <a:t>Normal:</a:t>
            </a:r>
            <a:endParaRPr lang="es-ES" smtClean="0"/>
          </a:p>
          <a:p>
            <a:r>
              <a:rPr lang="es-ES" b="1" smtClean="0"/>
              <a:t>Recesión: -</a:t>
            </a:r>
            <a:r>
              <a:rPr lang="es-ES" smtClean="0"/>
              <a:t>10%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00100" y="2928934"/>
            <a:ext cx="6775355" cy="17085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4 Imagen" descr="4  2mm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428604"/>
            <a:ext cx="1706267" cy="135730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569</TotalTime>
  <Words>172</Words>
  <Application>Microsoft Office PowerPoint</Application>
  <PresentationFormat>Presentación en pantalla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Constantia</vt:lpstr>
      <vt:lpstr>Arial</vt:lpstr>
      <vt:lpstr>Calibri</vt:lpstr>
      <vt:lpstr>Wingdings 2</vt:lpstr>
      <vt:lpstr>Times New Roman</vt:lpstr>
      <vt:lpstr>Verdana</vt:lpstr>
      <vt:lpstr>Flujo</vt:lpstr>
      <vt:lpstr>Diapositiva 1</vt:lpstr>
      <vt:lpstr>Costos variables</vt:lpstr>
      <vt:lpstr>Diapositiva 3</vt:lpstr>
      <vt:lpstr>Diapositiva 4</vt:lpstr>
      <vt:lpstr>Diapositiva 5</vt:lpstr>
      <vt:lpstr>Diapositiva 6</vt:lpstr>
      <vt:lpstr>Diapositiva 7</vt:lpstr>
      <vt:lpstr>Analisis de riesgo</vt:lpstr>
      <vt:lpstr>Diapositiva 9</vt:lpstr>
      <vt:lpstr>Diapositiva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sistemas</dc:creator>
  <cp:lastModifiedBy>Florida</cp:lastModifiedBy>
  <cp:revision>60</cp:revision>
  <dcterms:created xsi:type="dcterms:W3CDTF">2010-02-28T19:09:46Z</dcterms:created>
  <dcterms:modified xsi:type="dcterms:W3CDTF">2010-05-04T18:45:34Z</dcterms:modified>
</cp:coreProperties>
</file>