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5" r:id="rId11"/>
    <p:sldId id="275" r:id="rId12"/>
    <p:sldId id="276" r:id="rId13"/>
    <p:sldId id="267" r:id="rId14"/>
    <p:sldId id="268" r:id="rId15"/>
    <p:sldId id="269" r:id="rId16"/>
    <p:sldId id="270" r:id="rId17"/>
    <p:sldId id="271" r:id="rId18"/>
    <p:sldId id="272" r:id="rId19"/>
    <p:sldId id="273" r:id="rId20"/>
    <p:sldId id="274" r:id="rId21"/>
    <p:sldId id="277" r:id="rId22"/>
    <p:sldId id="278" r:id="rId23"/>
    <p:sldId id="279" r:id="rId24"/>
    <p:sldId id="280" r:id="rId25"/>
    <p:sldId id="281" r:id="rId26"/>
    <p:sldId id="282" r:id="rId27"/>
    <p:sldId id="283" r:id="rId28"/>
    <p:sldId id="284" r:id="rId29"/>
    <p:sldId id="286" r:id="rId30"/>
    <p:sldId id="285" r:id="rId31"/>
    <p:sldId id="288" r:id="rId32"/>
    <p:sldId id="287" r:id="rId33"/>
    <p:sldId id="306"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7" r:id="rId5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78" autoAdjust="0"/>
    <p:restoredTop sz="86323" autoAdjust="0"/>
  </p:normalViewPr>
  <p:slideViewPr>
    <p:cSldViewPr>
      <p:cViewPr varScale="1">
        <p:scale>
          <a:sx n="51" d="100"/>
          <a:sy n="51" d="100"/>
        </p:scale>
        <p:origin x="-558" y="-84"/>
      </p:cViewPr>
      <p:guideLst>
        <p:guide orient="horz" pos="2160"/>
        <p:guide pos="2880"/>
      </p:guideLst>
    </p:cSldViewPr>
  </p:slideViewPr>
  <p:outlineViewPr>
    <p:cViewPr>
      <p:scale>
        <a:sx n="33" d="100"/>
        <a:sy n="33" d="100"/>
      </p:scale>
      <p:origin x="246" y="150336"/>
    </p:cViewPr>
  </p:outlineViewPr>
  <p:notesTextViewPr>
    <p:cViewPr>
      <p:scale>
        <a:sx n="100" d="100"/>
        <a:sy n="100" d="100"/>
      </p:scale>
      <p:origin x="0" y="0"/>
    </p:cViewPr>
  </p:notesTextViewPr>
  <p:sorterViewPr>
    <p:cViewPr>
      <p:scale>
        <a:sx n="66" d="100"/>
        <a:sy n="66" d="100"/>
      </p:scale>
      <p:origin x="0" y="551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20050-D53B-450E-8AC5-F665CE077A6C}" type="doc">
      <dgm:prSet loTypeId="urn:microsoft.com/office/officeart/2005/8/layout/cycle4" loCatId="cycle" qsTypeId="urn:microsoft.com/office/officeart/2005/8/quickstyle/3d3" qsCatId="3D" csTypeId="urn:microsoft.com/office/officeart/2005/8/colors/accent1_2#1" csCatId="accent1" phldr="1"/>
      <dgm:spPr/>
      <dgm:t>
        <a:bodyPr/>
        <a:lstStyle/>
        <a:p>
          <a:endParaRPr lang="es-ES"/>
        </a:p>
      </dgm:t>
    </dgm:pt>
    <dgm:pt modelId="{B5EC6114-E9BD-4A00-8E6B-F005AAC8CC3E}">
      <dgm:prSet phldrT="[Texto]"/>
      <dgm:spPr>
        <a:solidFill>
          <a:schemeClr val="accent2"/>
        </a:solidFill>
        <a:ln w="25400">
          <a:solidFill>
            <a:schemeClr val="accent2">
              <a:lumMod val="75000"/>
            </a:schemeClr>
          </a:solidFill>
        </a:ln>
        <a:effectLst>
          <a:innerShdw blurRad="114300">
            <a:prstClr val="black"/>
          </a:innerShdw>
        </a:effectLst>
      </dgm:spPr>
      <dgm:t>
        <a:bodyPr/>
        <a:lstStyle/>
        <a:p>
          <a:r>
            <a:rPr lang="es-ES" dirty="0" smtClean="0"/>
            <a:t>FORTALEZA</a:t>
          </a:r>
          <a:endParaRPr lang="es-ES" dirty="0"/>
        </a:p>
      </dgm:t>
    </dgm:pt>
    <dgm:pt modelId="{196FBAE6-6ED4-40F4-AF48-FDB7C3EA42C7}" type="parTrans" cxnId="{088257D2-009F-4807-91D0-7A0A9A71A112}">
      <dgm:prSet/>
      <dgm:spPr/>
      <dgm:t>
        <a:bodyPr/>
        <a:lstStyle/>
        <a:p>
          <a:endParaRPr lang="es-ES"/>
        </a:p>
      </dgm:t>
    </dgm:pt>
    <dgm:pt modelId="{8EFD40F8-DBB1-4385-AA01-FA5867615198}" type="sibTrans" cxnId="{088257D2-009F-4807-91D0-7A0A9A71A112}">
      <dgm:prSet/>
      <dgm:spPr/>
      <dgm:t>
        <a:bodyPr/>
        <a:lstStyle/>
        <a:p>
          <a:endParaRPr lang="es-ES"/>
        </a:p>
      </dgm:t>
    </dgm:pt>
    <dgm:pt modelId="{8EF2B38C-E29C-49A7-A4EF-CF38EA0BF85E}">
      <dgm:prSet phldrT="[Texto]" custT="1"/>
      <dgm:spPr>
        <a:solidFill>
          <a:schemeClr val="accent2">
            <a:lumMod val="60000"/>
            <a:lumOff val="40000"/>
            <a:alpha val="90000"/>
          </a:schemeClr>
        </a:solidFill>
        <a:ln w="25400">
          <a:solidFill>
            <a:schemeClr val="accent2"/>
          </a:solidFill>
        </a:ln>
      </dgm:spPr>
      <dgm:t>
        <a:bodyPr/>
        <a:lstStyle/>
        <a:p>
          <a:pPr algn="l"/>
          <a:r>
            <a:rPr lang="es-MX" sz="1400" dirty="0" smtClean="0">
              <a:solidFill>
                <a:schemeClr val="tx2"/>
              </a:solidFill>
            </a:rPr>
            <a:t>Contar con un equipo de trabajo altamente capacitado con conocimiento sobre el giro del negocio. </a:t>
          </a:r>
          <a:endParaRPr lang="es-ES" sz="1400" dirty="0">
            <a:solidFill>
              <a:schemeClr val="tx2"/>
            </a:solidFill>
          </a:endParaRPr>
        </a:p>
      </dgm:t>
    </dgm:pt>
    <dgm:pt modelId="{036F8E7F-2154-4372-B6E7-A3CAA82026CE}" type="parTrans" cxnId="{DACB8C89-3DE8-43EC-9163-D45A8066F7E6}">
      <dgm:prSet/>
      <dgm:spPr/>
      <dgm:t>
        <a:bodyPr/>
        <a:lstStyle/>
        <a:p>
          <a:endParaRPr lang="es-ES"/>
        </a:p>
      </dgm:t>
    </dgm:pt>
    <dgm:pt modelId="{E1205A63-C2F3-4F08-A951-9DF2A05C3328}" type="sibTrans" cxnId="{DACB8C89-3DE8-43EC-9163-D45A8066F7E6}">
      <dgm:prSet/>
      <dgm:spPr/>
      <dgm:t>
        <a:bodyPr/>
        <a:lstStyle/>
        <a:p>
          <a:endParaRPr lang="es-ES"/>
        </a:p>
      </dgm:t>
    </dgm:pt>
    <dgm:pt modelId="{6C6173C2-BD5B-4D4E-A64F-A3B2F1389E5F}">
      <dgm:prSet phldrT="[Texto]" custT="1"/>
      <dgm:spPr>
        <a:ln w="25400">
          <a:solidFill>
            <a:schemeClr val="tx2">
              <a:lumMod val="75000"/>
            </a:schemeClr>
          </a:solidFill>
        </a:ln>
      </dgm:spPr>
      <dgm:t>
        <a:bodyPr/>
        <a:lstStyle/>
        <a:p>
          <a:r>
            <a:rPr lang="es-ES" sz="1000" b="0" dirty="0" smtClean="0"/>
            <a:t>OPORTUNIDADES</a:t>
          </a:r>
          <a:endParaRPr lang="es-ES" sz="1000" b="0" dirty="0"/>
        </a:p>
      </dgm:t>
    </dgm:pt>
    <dgm:pt modelId="{F4DC35B2-04E5-49A4-92DA-3C7E6E7CED0B}" type="parTrans" cxnId="{E2BA0727-9A25-453E-9A08-4990FFA021AA}">
      <dgm:prSet/>
      <dgm:spPr/>
      <dgm:t>
        <a:bodyPr/>
        <a:lstStyle/>
        <a:p>
          <a:endParaRPr lang="es-ES"/>
        </a:p>
      </dgm:t>
    </dgm:pt>
    <dgm:pt modelId="{AE9365CB-5ABF-43E9-A4D6-139426C1D1D3}" type="sibTrans" cxnId="{E2BA0727-9A25-453E-9A08-4990FFA021AA}">
      <dgm:prSet/>
      <dgm:spPr/>
      <dgm:t>
        <a:bodyPr/>
        <a:lstStyle/>
        <a:p>
          <a:endParaRPr lang="es-ES"/>
        </a:p>
      </dgm:t>
    </dgm:pt>
    <dgm:pt modelId="{9FDC37AA-1D47-40D1-A546-F11A5955A780}">
      <dgm:prSet phldrT="[Texto]" custT="1"/>
      <dgm:spPr>
        <a:solidFill>
          <a:schemeClr val="accent1">
            <a:lumMod val="60000"/>
            <a:lumOff val="40000"/>
            <a:alpha val="56000"/>
          </a:schemeClr>
        </a:solidFill>
        <a:ln w="25400">
          <a:solidFill>
            <a:schemeClr val="tx2"/>
          </a:solidFill>
        </a:ln>
      </dgm:spPr>
      <dgm:t>
        <a:bodyPr/>
        <a:lstStyle/>
        <a:p>
          <a:r>
            <a:rPr lang="es-ES" sz="1400" dirty="0" smtClean="0">
              <a:solidFill>
                <a:schemeClr val="tx2"/>
              </a:solidFill>
            </a:rPr>
            <a:t> Los consumidores actuales no están conformes con el servicio usualmente solicitado.</a:t>
          </a:r>
          <a:endParaRPr lang="es-ES" sz="1400" dirty="0">
            <a:solidFill>
              <a:schemeClr val="tx2"/>
            </a:solidFill>
          </a:endParaRPr>
        </a:p>
      </dgm:t>
    </dgm:pt>
    <dgm:pt modelId="{91BBD0C3-308D-43D5-88E6-A6D6915D2696}" type="parTrans" cxnId="{A6514E06-ACC6-47ED-8551-FC355FC05BBA}">
      <dgm:prSet/>
      <dgm:spPr/>
      <dgm:t>
        <a:bodyPr/>
        <a:lstStyle/>
        <a:p>
          <a:endParaRPr lang="es-ES"/>
        </a:p>
      </dgm:t>
    </dgm:pt>
    <dgm:pt modelId="{8820D35E-6F59-498C-92C5-74D263948292}" type="sibTrans" cxnId="{A6514E06-ACC6-47ED-8551-FC355FC05BBA}">
      <dgm:prSet/>
      <dgm:spPr/>
      <dgm:t>
        <a:bodyPr/>
        <a:lstStyle/>
        <a:p>
          <a:endParaRPr lang="es-ES"/>
        </a:p>
      </dgm:t>
    </dgm:pt>
    <dgm:pt modelId="{86702EF2-0A8F-4507-BBE7-2710EFD706C0}">
      <dgm:prSet phldrT="[Texto]"/>
      <dgm:spPr>
        <a:solidFill>
          <a:schemeClr val="accent4"/>
        </a:solidFill>
        <a:ln w="25400">
          <a:solidFill>
            <a:schemeClr val="accent4">
              <a:lumMod val="75000"/>
            </a:schemeClr>
          </a:solidFill>
        </a:ln>
        <a:effectLst>
          <a:innerShdw blurRad="114300">
            <a:prstClr val="black"/>
          </a:innerShdw>
        </a:effectLst>
      </dgm:spPr>
      <dgm:t>
        <a:bodyPr/>
        <a:lstStyle/>
        <a:p>
          <a:r>
            <a:rPr lang="es-ES" dirty="0" smtClean="0"/>
            <a:t>DEBILIDADES</a:t>
          </a:r>
          <a:endParaRPr lang="es-ES" dirty="0"/>
        </a:p>
      </dgm:t>
    </dgm:pt>
    <dgm:pt modelId="{997075CD-E7AA-4D44-841C-3CF34BD1965D}" type="parTrans" cxnId="{D61F8818-C942-4D5B-98AC-9B296522EBA7}">
      <dgm:prSet/>
      <dgm:spPr/>
      <dgm:t>
        <a:bodyPr/>
        <a:lstStyle/>
        <a:p>
          <a:endParaRPr lang="es-ES"/>
        </a:p>
      </dgm:t>
    </dgm:pt>
    <dgm:pt modelId="{69CC2BD4-8C39-414A-ADE9-E0B684EF65C8}" type="sibTrans" cxnId="{D61F8818-C942-4D5B-98AC-9B296522EBA7}">
      <dgm:prSet/>
      <dgm:spPr/>
      <dgm:t>
        <a:bodyPr/>
        <a:lstStyle/>
        <a:p>
          <a:endParaRPr lang="es-ES"/>
        </a:p>
      </dgm:t>
    </dgm:pt>
    <dgm:pt modelId="{5866FF0C-3FBB-4ABC-BDA7-6A14DC445141}">
      <dgm:prSet phldrT="[Texto]" custT="1"/>
      <dgm:spPr>
        <a:solidFill>
          <a:schemeClr val="accent4">
            <a:lumMod val="60000"/>
            <a:lumOff val="40000"/>
            <a:alpha val="90000"/>
          </a:schemeClr>
        </a:solidFill>
        <a:ln w="25400">
          <a:solidFill>
            <a:schemeClr val="accent4"/>
          </a:solidFill>
        </a:ln>
      </dgm:spPr>
      <dgm:t>
        <a:bodyPr/>
        <a:lstStyle/>
        <a:p>
          <a:r>
            <a:rPr lang="es-ES" sz="1500" dirty="0" smtClean="0">
              <a:solidFill>
                <a:schemeClr val="tx2"/>
              </a:solidFill>
            </a:rPr>
            <a:t>Posicionamiento del servicio en el mercado al principio por ser una empresa y servicio nuevo.</a:t>
          </a:r>
          <a:endParaRPr lang="es-ES" sz="1400" dirty="0">
            <a:solidFill>
              <a:schemeClr val="tx2"/>
            </a:solidFill>
          </a:endParaRPr>
        </a:p>
      </dgm:t>
    </dgm:pt>
    <dgm:pt modelId="{F8BCB02E-4E53-48C5-9359-2EFA2763C2D7}" type="parTrans" cxnId="{E08F063E-0AFB-4E65-A1EA-5F14A08A01FF}">
      <dgm:prSet/>
      <dgm:spPr/>
      <dgm:t>
        <a:bodyPr/>
        <a:lstStyle/>
        <a:p>
          <a:endParaRPr lang="es-ES"/>
        </a:p>
      </dgm:t>
    </dgm:pt>
    <dgm:pt modelId="{B8A12234-7ABE-4581-A18F-6F4FDE68BDD3}" type="sibTrans" cxnId="{E08F063E-0AFB-4E65-A1EA-5F14A08A01FF}">
      <dgm:prSet/>
      <dgm:spPr/>
      <dgm:t>
        <a:bodyPr/>
        <a:lstStyle/>
        <a:p>
          <a:endParaRPr lang="es-ES"/>
        </a:p>
      </dgm:t>
    </dgm:pt>
    <dgm:pt modelId="{C02B00D5-1204-484F-95A4-E2A55E5545DE}">
      <dgm:prSet phldrT="[Texto]"/>
      <dgm:spPr>
        <a:solidFill>
          <a:schemeClr val="accent3"/>
        </a:solidFill>
        <a:ln w="25400">
          <a:solidFill>
            <a:schemeClr val="accent3">
              <a:lumMod val="75000"/>
            </a:schemeClr>
          </a:solidFill>
        </a:ln>
        <a:effectLst>
          <a:innerShdw blurRad="114300">
            <a:prstClr val="black"/>
          </a:innerShdw>
        </a:effectLst>
      </dgm:spPr>
      <dgm:t>
        <a:bodyPr/>
        <a:lstStyle/>
        <a:p>
          <a:r>
            <a:rPr lang="es-ES" dirty="0" smtClean="0"/>
            <a:t>AMENAZAS</a:t>
          </a:r>
          <a:endParaRPr lang="es-ES" dirty="0"/>
        </a:p>
      </dgm:t>
    </dgm:pt>
    <dgm:pt modelId="{49BB69BA-F6DD-4BFF-BA86-3CCCF216F731}" type="parTrans" cxnId="{88EBED4A-A879-46D5-8407-F28F8CFE5A56}">
      <dgm:prSet/>
      <dgm:spPr/>
      <dgm:t>
        <a:bodyPr/>
        <a:lstStyle/>
        <a:p>
          <a:endParaRPr lang="es-ES"/>
        </a:p>
      </dgm:t>
    </dgm:pt>
    <dgm:pt modelId="{6DA9BED2-271F-4792-9156-AC0B0429F97F}" type="sibTrans" cxnId="{88EBED4A-A879-46D5-8407-F28F8CFE5A56}">
      <dgm:prSet/>
      <dgm:spPr/>
      <dgm:t>
        <a:bodyPr/>
        <a:lstStyle/>
        <a:p>
          <a:endParaRPr lang="es-ES"/>
        </a:p>
      </dgm:t>
    </dgm:pt>
    <dgm:pt modelId="{8F480706-43A9-4CFC-A02C-2758567A6BE1}">
      <dgm:prSet phldrT="[Texto]"/>
      <dgm:spPr>
        <a:solidFill>
          <a:schemeClr val="accent3">
            <a:lumMod val="60000"/>
            <a:lumOff val="40000"/>
          </a:schemeClr>
        </a:solidFill>
        <a:ln w="25400">
          <a:solidFill>
            <a:schemeClr val="accent3"/>
          </a:solidFill>
        </a:ln>
      </dgm:spPr>
      <dgm:t>
        <a:bodyPr/>
        <a:lstStyle/>
        <a:p>
          <a:pPr algn="l"/>
          <a:r>
            <a:rPr lang="es-MX" dirty="0" smtClean="0">
              <a:solidFill>
                <a:schemeClr val="tx2"/>
              </a:solidFill>
            </a:rPr>
            <a:t>La existencia o aparición de externalidades económicas en el país puede afectar directamente al flujo y giro del negocio.</a:t>
          </a:r>
          <a:endParaRPr lang="es-ES" dirty="0">
            <a:solidFill>
              <a:schemeClr val="tx2"/>
            </a:solidFill>
          </a:endParaRPr>
        </a:p>
      </dgm:t>
    </dgm:pt>
    <dgm:pt modelId="{3E4942B2-2289-40A6-94FF-B1C4CC33ADDD}" type="parTrans" cxnId="{DBC60837-5CE4-49E7-BB63-D2E9B071F125}">
      <dgm:prSet/>
      <dgm:spPr/>
      <dgm:t>
        <a:bodyPr/>
        <a:lstStyle/>
        <a:p>
          <a:endParaRPr lang="es-ES"/>
        </a:p>
      </dgm:t>
    </dgm:pt>
    <dgm:pt modelId="{3C24BC9B-73B4-4CB0-949D-6F34E931A739}" type="sibTrans" cxnId="{DBC60837-5CE4-49E7-BB63-D2E9B071F125}">
      <dgm:prSet/>
      <dgm:spPr/>
      <dgm:t>
        <a:bodyPr/>
        <a:lstStyle/>
        <a:p>
          <a:endParaRPr lang="es-ES"/>
        </a:p>
      </dgm:t>
    </dgm:pt>
    <dgm:pt modelId="{59F2C2EB-1B9F-460A-8893-193B64DEE830}">
      <dgm:prSet phldrT="[Texto]" custT="1"/>
      <dgm:spPr>
        <a:solidFill>
          <a:schemeClr val="accent1">
            <a:lumMod val="60000"/>
            <a:lumOff val="40000"/>
            <a:alpha val="56000"/>
          </a:schemeClr>
        </a:solidFill>
        <a:ln w="25400">
          <a:solidFill>
            <a:schemeClr val="tx2"/>
          </a:solidFill>
        </a:ln>
      </dgm:spPr>
      <dgm:t>
        <a:bodyPr/>
        <a:lstStyle/>
        <a:p>
          <a:endParaRPr lang="es-ES" sz="1400" dirty="0">
            <a:solidFill>
              <a:schemeClr val="tx2"/>
            </a:solidFill>
          </a:endParaRPr>
        </a:p>
      </dgm:t>
    </dgm:pt>
    <dgm:pt modelId="{68541800-1E3C-4ACA-A89D-F3B4490AB293}" type="parTrans" cxnId="{AE01E328-7CCA-44B4-B83F-604405CC5F38}">
      <dgm:prSet/>
      <dgm:spPr/>
      <dgm:t>
        <a:bodyPr/>
        <a:lstStyle/>
        <a:p>
          <a:endParaRPr lang="es-ES"/>
        </a:p>
      </dgm:t>
    </dgm:pt>
    <dgm:pt modelId="{76EA1B2A-46C9-4009-B716-26318BB3755A}" type="sibTrans" cxnId="{AE01E328-7CCA-44B4-B83F-604405CC5F38}">
      <dgm:prSet/>
      <dgm:spPr/>
      <dgm:t>
        <a:bodyPr/>
        <a:lstStyle/>
        <a:p>
          <a:endParaRPr lang="es-ES"/>
        </a:p>
      </dgm:t>
    </dgm:pt>
    <dgm:pt modelId="{604CEF1B-149E-4615-B96B-950879123FC1}">
      <dgm:prSet phldrT="[Texto]" custT="1"/>
      <dgm:spPr>
        <a:solidFill>
          <a:schemeClr val="accent2">
            <a:lumMod val="60000"/>
            <a:lumOff val="40000"/>
            <a:alpha val="90000"/>
          </a:schemeClr>
        </a:solidFill>
        <a:ln w="25400">
          <a:solidFill>
            <a:schemeClr val="accent2"/>
          </a:solidFill>
        </a:ln>
      </dgm:spPr>
      <dgm:t>
        <a:bodyPr/>
        <a:lstStyle/>
        <a:p>
          <a:pPr algn="l"/>
          <a:endParaRPr lang="es-ES" sz="1400" dirty="0"/>
        </a:p>
      </dgm:t>
    </dgm:pt>
    <dgm:pt modelId="{438CC107-5956-457B-B174-10E9648F638E}" type="parTrans" cxnId="{0760FFF9-0D32-4634-B1F2-D17C30EA562E}">
      <dgm:prSet/>
      <dgm:spPr/>
      <dgm:t>
        <a:bodyPr/>
        <a:lstStyle/>
        <a:p>
          <a:endParaRPr lang="es-ES"/>
        </a:p>
      </dgm:t>
    </dgm:pt>
    <dgm:pt modelId="{0A157349-A2AB-4CFE-9784-532896F77281}" type="sibTrans" cxnId="{0760FFF9-0D32-4634-B1F2-D17C30EA562E}">
      <dgm:prSet/>
      <dgm:spPr/>
      <dgm:t>
        <a:bodyPr/>
        <a:lstStyle/>
        <a:p>
          <a:endParaRPr lang="es-ES"/>
        </a:p>
      </dgm:t>
    </dgm:pt>
    <dgm:pt modelId="{4DB3C18A-1E28-49B6-AB89-EAD97C983DEF}" type="pres">
      <dgm:prSet presAssocID="{1A720050-D53B-450E-8AC5-F665CE077A6C}" presName="cycleMatrixDiagram" presStyleCnt="0">
        <dgm:presLayoutVars>
          <dgm:chMax val="1"/>
          <dgm:dir/>
          <dgm:animLvl val="lvl"/>
          <dgm:resizeHandles val="exact"/>
        </dgm:presLayoutVars>
      </dgm:prSet>
      <dgm:spPr/>
      <dgm:t>
        <a:bodyPr/>
        <a:lstStyle/>
        <a:p>
          <a:endParaRPr lang="es-ES"/>
        </a:p>
      </dgm:t>
    </dgm:pt>
    <dgm:pt modelId="{91BF075E-6B39-446A-B494-F15533EC29C1}" type="pres">
      <dgm:prSet presAssocID="{1A720050-D53B-450E-8AC5-F665CE077A6C}" presName="children" presStyleCnt="0"/>
      <dgm:spPr/>
      <dgm:t>
        <a:bodyPr/>
        <a:lstStyle/>
        <a:p>
          <a:endParaRPr lang="es-ES"/>
        </a:p>
      </dgm:t>
    </dgm:pt>
    <dgm:pt modelId="{12CC04C9-5C57-4124-90F7-2AE5C2256C1F}" type="pres">
      <dgm:prSet presAssocID="{1A720050-D53B-450E-8AC5-F665CE077A6C}" presName="child1group" presStyleCnt="0"/>
      <dgm:spPr/>
      <dgm:t>
        <a:bodyPr/>
        <a:lstStyle/>
        <a:p>
          <a:endParaRPr lang="es-ES"/>
        </a:p>
      </dgm:t>
    </dgm:pt>
    <dgm:pt modelId="{5CAC5262-E261-4707-82D4-FE6D778CAE50}" type="pres">
      <dgm:prSet presAssocID="{1A720050-D53B-450E-8AC5-F665CE077A6C}" presName="child1" presStyleLbl="bgAcc1" presStyleIdx="0" presStyleCnt="4" custScaleX="130409" custScaleY="121578" custLinFactNeighborX="-38626" custLinFactNeighborY="26322"/>
      <dgm:spPr/>
      <dgm:t>
        <a:bodyPr/>
        <a:lstStyle/>
        <a:p>
          <a:endParaRPr lang="es-ES"/>
        </a:p>
      </dgm:t>
    </dgm:pt>
    <dgm:pt modelId="{E5016347-A18F-42B9-B8B9-C019275596FA}" type="pres">
      <dgm:prSet presAssocID="{1A720050-D53B-450E-8AC5-F665CE077A6C}" presName="child1Text" presStyleLbl="bgAcc1" presStyleIdx="0" presStyleCnt="4">
        <dgm:presLayoutVars>
          <dgm:bulletEnabled val="1"/>
        </dgm:presLayoutVars>
      </dgm:prSet>
      <dgm:spPr/>
      <dgm:t>
        <a:bodyPr/>
        <a:lstStyle/>
        <a:p>
          <a:endParaRPr lang="es-ES"/>
        </a:p>
      </dgm:t>
    </dgm:pt>
    <dgm:pt modelId="{29E502E0-D0A3-47EB-B8F3-B8C1A7BE854E}" type="pres">
      <dgm:prSet presAssocID="{1A720050-D53B-450E-8AC5-F665CE077A6C}" presName="child2group" presStyleCnt="0"/>
      <dgm:spPr/>
      <dgm:t>
        <a:bodyPr/>
        <a:lstStyle/>
        <a:p>
          <a:endParaRPr lang="es-ES"/>
        </a:p>
      </dgm:t>
    </dgm:pt>
    <dgm:pt modelId="{3A8BCEF1-E862-4AE7-BAC6-C5084F3F2C59}" type="pres">
      <dgm:prSet presAssocID="{1A720050-D53B-450E-8AC5-F665CE077A6C}" presName="child2" presStyleLbl="bgAcc1" presStyleIdx="1" presStyleCnt="4" custScaleX="152871" custScaleY="115890" custLinFactNeighborX="26171" custLinFactNeighborY="22196"/>
      <dgm:spPr/>
      <dgm:t>
        <a:bodyPr/>
        <a:lstStyle/>
        <a:p>
          <a:endParaRPr lang="es-ES"/>
        </a:p>
      </dgm:t>
    </dgm:pt>
    <dgm:pt modelId="{E932DD1C-7874-458B-9CA8-3456E59DA472}" type="pres">
      <dgm:prSet presAssocID="{1A720050-D53B-450E-8AC5-F665CE077A6C}" presName="child2Text" presStyleLbl="bgAcc1" presStyleIdx="1" presStyleCnt="4">
        <dgm:presLayoutVars>
          <dgm:bulletEnabled val="1"/>
        </dgm:presLayoutVars>
      </dgm:prSet>
      <dgm:spPr/>
      <dgm:t>
        <a:bodyPr/>
        <a:lstStyle/>
        <a:p>
          <a:endParaRPr lang="es-ES"/>
        </a:p>
      </dgm:t>
    </dgm:pt>
    <dgm:pt modelId="{E830BC1B-0F09-4EDE-ABF9-749F6BE5B381}" type="pres">
      <dgm:prSet presAssocID="{1A720050-D53B-450E-8AC5-F665CE077A6C}" presName="child3group" presStyleCnt="0"/>
      <dgm:spPr/>
      <dgm:t>
        <a:bodyPr/>
        <a:lstStyle/>
        <a:p>
          <a:endParaRPr lang="es-ES"/>
        </a:p>
      </dgm:t>
    </dgm:pt>
    <dgm:pt modelId="{C09D2E44-DF77-42F3-BF6F-F72D6A88C0A3}" type="pres">
      <dgm:prSet presAssocID="{1A720050-D53B-450E-8AC5-F665CE077A6C}" presName="child3" presStyleLbl="bgAcc1" presStyleIdx="2" presStyleCnt="4" custScaleX="143376" custScaleY="145066" custLinFactNeighborX="31352" custLinFactNeighborY="-16991"/>
      <dgm:spPr/>
      <dgm:t>
        <a:bodyPr/>
        <a:lstStyle/>
        <a:p>
          <a:endParaRPr lang="es-ES"/>
        </a:p>
      </dgm:t>
    </dgm:pt>
    <dgm:pt modelId="{F5049D4B-DBB9-491E-922C-CBEC7FA4618E}" type="pres">
      <dgm:prSet presAssocID="{1A720050-D53B-450E-8AC5-F665CE077A6C}" presName="child3Text" presStyleLbl="bgAcc1" presStyleIdx="2" presStyleCnt="4">
        <dgm:presLayoutVars>
          <dgm:bulletEnabled val="1"/>
        </dgm:presLayoutVars>
      </dgm:prSet>
      <dgm:spPr/>
      <dgm:t>
        <a:bodyPr/>
        <a:lstStyle/>
        <a:p>
          <a:endParaRPr lang="es-ES"/>
        </a:p>
      </dgm:t>
    </dgm:pt>
    <dgm:pt modelId="{4FD28BD2-C5B9-42F1-878B-0A01CC470CD0}" type="pres">
      <dgm:prSet presAssocID="{1A720050-D53B-450E-8AC5-F665CE077A6C}" presName="child4group" presStyleCnt="0"/>
      <dgm:spPr/>
      <dgm:t>
        <a:bodyPr/>
        <a:lstStyle/>
        <a:p>
          <a:endParaRPr lang="es-ES"/>
        </a:p>
      </dgm:t>
    </dgm:pt>
    <dgm:pt modelId="{4629BDAD-A04A-49C4-818C-53541DA8C112}" type="pres">
      <dgm:prSet presAssocID="{1A720050-D53B-450E-8AC5-F665CE077A6C}" presName="child4" presStyleLbl="bgAcc1" presStyleIdx="3" presStyleCnt="4" custScaleX="132135" custScaleY="144807" custLinFactNeighborX="-44707" custLinFactNeighborY="-16861"/>
      <dgm:spPr/>
      <dgm:t>
        <a:bodyPr/>
        <a:lstStyle/>
        <a:p>
          <a:endParaRPr lang="es-ES"/>
        </a:p>
      </dgm:t>
    </dgm:pt>
    <dgm:pt modelId="{87BB1F38-86A7-47E4-AF35-500312A7A546}" type="pres">
      <dgm:prSet presAssocID="{1A720050-D53B-450E-8AC5-F665CE077A6C}" presName="child4Text" presStyleLbl="bgAcc1" presStyleIdx="3" presStyleCnt="4">
        <dgm:presLayoutVars>
          <dgm:bulletEnabled val="1"/>
        </dgm:presLayoutVars>
      </dgm:prSet>
      <dgm:spPr/>
      <dgm:t>
        <a:bodyPr/>
        <a:lstStyle/>
        <a:p>
          <a:endParaRPr lang="es-ES"/>
        </a:p>
      </dgm:t>
    </dgm:pt>
    <dgm:pt modelId="{D74FD0F4-9AF2-492E-960D-F5B315324A4C}" type="pres">
      <dgm:prSet presAssocID="{1A720050-D53B-450E-8AC5-F665CE077A6C}" presName="childPlaceholder" presStyleCnt="0"/>
      <dgm:spPr/>
      <dgm:t>
        <a:bodyPr/>
        <a:lstStyle/>
        <a:p>
          <a:endParaRPr lang="es-ES"/>
        </a:p>
      </dgm:t>
    </dgm:pt>
    <dgm:pt modelId="{B6A3E193-AEF3-4052-84DB-E24570FA6BBF}" type="pres">
      <dgm:prSet presAssocID="{1A720050-D53B-450E-8AC5-F665CE077A6C}" presName="circle" presStyleCnt="0"/>
      <dgm:spPr/>
      <dgm:t>
        <a:bodyPr/>
        <a:lstStyle/>
        <a:p>
          <a:endParaRPr lang="es-ES"/>
        </a:p>
      </dgm:t>
    </dgm:pt>
    <dgm:pt modelId="{390FDC60-0906-49CB-AB70-E38EAF7319EC}" type="pres">
      <dgm:prSet presAssocID="{1A720050-D53B-450E-8AC5-F665CE077A6C}" presName="quadrant1" presStyleLbl="node1" presStyleIdx="0" presStyleCnt="4">
        <dgm:presLayoutVars>
          <dgm:chMax val="1"/>
          <dgm:bulletEnabled val="1"/>
        </dgm:presLayoutVars>
      </dgm:prSet>
      <dgm:spPr/>
      <dgm:t>
        <a:bodyPr/>
        <a:lstStyle/>
        <a:p>
          <a:endParaRPr lang="es-ES"/>
        </a:p>
      </dgm:t>
    </dgm:pt>
    <dgm:pt modelId="{E1C80044-E255-4E49-B599-CACF5C240883}" type="pres">
      <dgm:prSet presAssocID="{1A720050-D53B-450E-8AC5-F665CE077A6C}" presName="quadrant2" presStyleLbl="node1" presStyleIdx="1" presStyleCnt="4">
        <dgm:presLayoutVars>
          <dgm:chMax val="1"/>
          <dgm:bulletEnabled val="1"/>
        </dgm:presLayoutVars>
      </dgm:prSet>
      <dgm:spPr/>
      <dgm:t>
        <a:bodyPr/>
        <a:lstStyle/>
        <a:p>
          <a:endParaRPr lang="es-ES"/>
        </a:p>
      </dgm:t>
    </dgm:pt>
    <dgm:pt modelId="{4A656F05-28C9-4783-9C61-8ECF96044659}" type="pres">
      <dgm:prSet presAssocID="{1A720050-D53B-450E-8AC5-F665CE077A6C}" presName="quadrant3" presStyleLbl="node1" presStyleIdx="2" presStyleCnt="4">
        <dgm:presLayoutVars>
          <dgm:chMax val="1"/>
          <dgm:bulletEnabled val="1"/>
        </dgm:presLayoutVars>
      </dgm:prSet>
      <dgm:spPr/>
      <dgm:t>
        <a:bodyPr/>
        <a:lstStyle/>
        <a:p>
          <a:endParaRPr lang="es-ES"/>
        </a:p>
      </dgm:t>
    </dgm:pt>
    <dgm:pt modelId="{08CEEA56-AA60-4B26-AD40-0E0BF7B1EA19}" type="pres">
      <dgm:prSet presAssocID="{1A720050-D53B-450E-8AC5-F665CE077A6C}" presName="quadrant4" presStyleLbl="node1" presStyleIdx="3" presStyleCnt="4">
        <dgm:presLayoutVars>
          <dgm:chMax val="1"/>
          <dgm:bulletEnabled val="1"/>
        </dgm:presLayoutVars>
      </dgm:prSet>
      <dgm:spPr/>
      <dgm:t>
        <a:bodyPr/>
        <a:lstStyle/>
        <a:p>
          <a:endParaRPr lang="es-ES"/>
        </a:p>
      </dgm:t>
    </dgm:pt>
    <dgm:pt modelId="{19AA1E76-E812-4510-9CF4-5A2BDCF26AAC}" type="pres">
      <dgm:prSet presAssocID="{1A720050-D53B-450E-8AC5-F665CE077A6C}" presName="quadrantPlaceholder" presStyleCnt="0"/>
      <dgm:spPr/>
      <dgm:t>
        <a:bodyPr/>
        <a:lstStyle/>
        <a:p>
          <a:endParaRPr lang="es-ES"/>
        </a:p>
      </dgm:t>
    </dgm:pt>
    <dgm:pt modelId="{2DE75B48-AFE4-43EE-AC3B-A5E896353E4C}" type="pres">
      <dgm:prSet presAssocID="{1A720050-D53B-450E-8AC5-F665CE077A6C}" presName="center1" presStyleLbl="fgShp" presStyleIdx="0" presStyleCnt="2"/>
      <dgm:spPr/>
      <dgm:t>
        <a:bodyPr/>
        <a:lstStyle/>
        <a:p>
          <a:endParaRPr lang="es-ES"/>
        </a:p>
      </dgm:t>
    </dgm:pt>
    <dgm:pt modelId="{5A893AC8-B522-4BDD-9A56-0452DD8C4059}" type="pres">
      <dgm:prSet presAssocID="{1A720050-D53B-450E-8AC5-F665CE077A6C}" presName="center2" presStyleLbl="fgShp" presStyleIdx="1" presStyleCnt="2"/>
      <dgm:spPr/>
      <dgm:t>
        <a:bodyPr/>
        <a:lstStyle/>
        <a:p>
          <a:endParaRPr lang="es-ES"/>
        </a:p>
      </dgm:t>
    </dgm:pt>
  </dgm:ptLst>
  <dgm:cxnLst>
    <dgm:cxn modelId="{01D81397-87C0-4D8F-9A72-89ACE4C9A904}" type="presOf" srcId="{B5EC6114-E9BD-4A00-8E6B-F005AAC8CC3E}" destId="{390FDC60-0906-49CB-AB70-E38EAF7319EC}" srcOrd="0" destOrd="0" presId="urn:microsoft.com/office/officeart/2005/8/layout/cycle4"/>
    <dgm:cxn modelId="{7C9E0315-4B05-4BC5-92C3-6C36967FA81D}" type="presOf" srcId="{8EF2B38C-E29C-49A7-A4EF-CF38EA0BF85E}" destId="{5CAC5262-E261-4707-82D4-FE6D778CAE50}" srcOrd="0" destOrd="1" presId="urn:microsoft.com/office/officeart/2005/8/layout/cycle4"/>
    <dgm:cxn modelId="{E2BA0727-9A25-453E-9A08-4990FFA021AA}" srcId="{1A720050-D53B-450E-8AC5-F665CE077A6C}" destId="{6C6173C2-BD5B-4D4E-A64F-A3B2F1389E5F}" srcOrd="1" destOrd="0" parTransId="{F4DC35B2-04E5-49A4-92DA-3C7E6E7CED0B}" sibTransId="{AE9365CB-5ABF-43E9-A4D6-139426C1D1D3}"/>
    <dgm:cxn modelId="{DB4693A7-0F61-4DB7-AE4F-3B42D83BCF45}" type="presOf" srcId="{86702EF2-0A8F-4507-BBE7-2710EFD706C0}" destId="{4A656F05-28C9-4783-9C61-8ECF96044659}" srcOrd="0" destOrd="0" presId="urn:microsoft.com/office/officeart/2005/8/layout/cycle4"/>
    <dgm:cxn modelId="{088257D2-009F-4807-91D0-7A0A9A71A112}" srcId="{1A720050-D53B-450E-8AC5-F665CE077A6C}" destId="{B5EC6114-E9BD-4A00-8E6B-F005AAC8CC3E}" srcOrd="0" destOrd="0" parTransId="{196FBAE6-6ED4-40F4-AF48-FDB7C3EA42C7}" sibTransId="{8EFD40F8-DBB1-4385-AA01-FA5867615198}"/>
    <dgm:cxn modelId="{A6514E06-ACC6-47ED-8551-FC355FC05BBA}" srcId="{6C6173C2-BD5B-4D4E-A64F-A3B2F1389E5F}" destId="{9FDC37AA-1D47-40D1-A546-F11A5955A780}" srcOrd="1" destOrd="0" parTransId="{91BBD0C3-308D-43D5-88E6-A6D6915D2696}" sibTransId="{8820D35E-6F59-498C-92C5-74D263948292}"/>
    <dgm:cxn modelId="{26F61C52-46A7-4DFF-8467-700508252F30}" type="presOf" srcId="{604CEF1B-149E-4615-B96B-950879123FC1}" destId="{5CAC5262-E261-4707-82D4-FE6D778CAE50}" srcOrd="0" destOrd="0" presId="urn:microsoft.com/office/officeart/2005/8/layout/cycle4"/>
    <dgm:cxn modelId="{2B59F03D-9463-43FF-BF0D-6FD80B5430CA}" type="presOf" srcId="{1A720050-D53B-450E-8AC5-F665CE077A6C}" destId="{4DB3C18A-1E28-49B6-AB89-EAD97C983DEF}" srcOrd="0" destOrd="0" presId="urn:microsoft.com/office/officeart/2005/8/layout/cycle4"/>
    <dgm:cxn modelId="{54F438C0-4C7C-423A-85FC-5F5764BC7E70}" type="presOf" srcId="{8F480706-43A9-4CFC-A02C-2758567A6BE1}" destId="{87BB1F38-86A7-47E4-AF35-500312A7A546}" srcOrd="1" destOrd="0" presId="urn:microsoft.com/office/officeart/2005/8/layout/cycle4"/>
    <dgm:cxn modelId="{96A0821F-A6E4-4B45-918E-0811A9F6A469}" type="presOf" srcId="{59F2C2EB-1B9F-460A-8893-193B64DEE830}" destId="{3A8BCEF1-E862-4AE7-BAC6-C5084F3F2C59}" srcOrd="0" destOrd="0" presId="urn:microsoft.com/office/officeart/2005/8/layout/cycle4"/>
    <dgm:cxn modelId="{841324B4-3C28-4600-BDD4-6B53B9B79995}" type="presOf" srcId="{5866FF0C-3FBB-4ABC-BDA7-6A14DC445141}" destId="{F5049D4B-DBB9-491E-922C-CBEC7FA4618E}" srcOrd="1" destOrd="0" presId="urn:microsoft.com/office/officeart/2005/8/layout/cycle4"/>
    <dgm:cxn modelId="{DACB8C89-3DE8-43EC-9163-D45A8066F7E6}" srcId="{B5EC6114-E9BD-4A00-8E6B-F005AAC8CC3E}" destId="{8EF2B38C-E29C-49A7-A4EF-CF38EA0BF85E}" srcOrd="1" destOrd="0" parTransId="{036F8E7F-2154-4372-B6E7-A3CAA82026CE}" sibTransId="{E1205A63-C2F3-4F08-A951-9DF2A05C3328}"/>
    <dgm:cxn modelId="{E08F063E-0AFB-4E65-A1EA-5F14A08A01FF}" srcId="{86702EF2-0A8F-4507-BBE7-2710EFD706C0}" destId="{5866FF0C-3FBB-4ABC-BDA7-6A14DC445141}" srcOrd="0" destOrd="0" parTransId="{F8BCB02E-4E53-48C5-9359-2EFA2763C2D7}" sibTransId="{B8A12234-7ABE-4581-A18F-6F4FDE68BDD3}"/>
    <dgm:cxn modelId="{88EBED4A-A879-46D5-8407-F28F8CFE5A56}" srcId="{1A720050-D53B-450E-8AC5-F665CE077A6C}" destId="{C02B00D5-1204-484F-95A4-E2A55E5545DE}" srcOrd="3" destOrd="0" parTransId="{49BB69BA-F6DD-4BFF-BA86-3CCCF216F731}" sibTransId="{6DA9BED2-271F-4792-9156-AC0B0429F97F}"/>
    <dgm:cxn modelId="{848283CC-B427-408D-BE6A-1F071C86ADE7}" type="presOf" srcId="{6C6173C2-BD5B-4D4E-A64F-A3B2F1389E5F}" destId="{E1C80044-E255-4E49-B599-CACF5C240883}" srcOrd="0" destOrd="0" presId="urn:microsoft.com/office/officeart/2005/8/layout/cycle4"/>
    <dgm:cxn modelId="{DD95166D-75FE-446C-9E39-2EF8AC2DB74D}" type="presOf" srcId="{9FDC37AA-1D47-40D1-A546-F11A5955A780}" destId="{E932DD1C-7874-458B-9CA8-3456E59DA472}" srcOrd="1" destOrd="1" presId="urn:microsoft.com/office/officeart/2005/8/layout/cycle4"/>
    <dgm:cxn modelId="{36E9AB39-5E1D-4031-8D11-697C1054D526}" type="presOf" srcId="{9FDC37AA-1D47-40D1-A546-F11A5955A780}" destId="{3A8BCEF1-E862-4AE7-BAC6-C5084F3F2C59}" srcOrd="0" destOrd="1" presId="urn:microsoft.com/office/officeart/2005/8/layout/cycle4"/>
    <dgm:cxn modelId="{D61F8818-C942-4D5B-98AC-9B296522EBA7}" srcId="{1A720050-D53B-450E-8AC5-F665CE077A6C}" destId="{86702EF2-0A8F-4507-BBE7-2710EFD706C0}" srcOrd="2" destOrd="0" parTransId="{997075CD-E7AA-4D44-841C-3CF34BD1965D}" sibTransId="{69CC2BD4-8C39-414A-ADE9-E0B684EF65C8}"/>
    <dgm:cxn modelId="{AE01E328-7CCA-44B4-B83F-604405CC5F38}" srcId="{6C6173C2-BD5B-4D4E-A64F-A3B2F1389E5F}" destId="{59F2C2EB-1B9F-460A-8893-193B64DEE830}" srcOrd="0" destOrd="0" parTransId="{68541800-1E3C-4ACA-A89D-F3B4490AB293}" sibTransId="{76EA1B2A-46C9-4009-B716-26318BB3755A}"/>
    <dgm:cxn modelId="{0760FFF9-0D32-4634-B1F2-D17C30EA562E}" srcId="{B5EC6114-E9BD-4A00-8E6B-F005AAC8CC3E}" destId="{604CEF1B-149E-4615-B96B-950879123FC1}" srcOrd="0" destOrd="0" parTransId="{438CC107-5956-457B-B174-10E9648F638E}" sibTransId="{0A157349-A2AB-4CFE-9784-532896F77281}"/>
    <dgm:cxn modelId="{7682B7FE-1498-46FC-884D-1F83E04B5C78}" type="presOf" srcId="{C02B00D5-1204-484F-95A4-E2A55E5545DE}" destId="{08CEEA56-AA60-4B26-AD40-0E0BF7B1EA19}" srcOrd="0" destOrd="0" presId="urn:microsoft.com/office/officeart/2005/8/layout/cycle4"/>
    <dgm:cxn modelId="{8E4EFFFB-2078-4447-ADD4-C11969B4102B}" type="presOf" srcId="{5866FF0C-3FBB-4ABC-BDA7-6A14DC445141}" destId="{C09D2E44-DF77-42F3-BF6F-F72D6A88C0A3}" srcOrd="0" destOrd="0" presId="urn:microsoft.com/office/officeart/2005/8/layout/cycle4"/>
    <dgm:cxn modelId="{E5A4C7D9-52ED-4AD9-BEFD-B711FFCAA05E}" type="presOf" srcId="{8F480706-43A9-4CFC-A02C-2758567A6BE1}" destId="{4629BDAD-A04A-49C4-818C-53541DA8C112}" srcOrd="0" destOrd="0" presId="urn:microsoft.com/office/officeart/2005/8/layout/cycle4"/>
    <dgm:cxn modelId="{B681A305-446C-42BF-8E58-1A43900EDE28}" type="presOf" srcId="{59F2C2EB-1B9F-460A-8893-193B64DEE830}" destId="{E932DD1C-7874-458B-9CA8-3456E59DA472}" srcOrd="1" destOrd="0" presId="urn:microsoft.com/office/officeart/2005/8/layout/cycle4"/>
    <dgm:cxn modelId="{A51F7880-5C84-46FA-BB2C-EAA32C822367}" type="presOf" srcId="{604CEF1B-149E-4615-B96B-950879123FC1}" destId="{E5016347-A18F-42B9-B8B9-C019275596FA}" srcOrd="1" destOrd="0" presId="urn:microsoft.com/office/officeart/2005/8/layout/cycle4"/>
    <dgm:cxn modelId="{A5B07F2C-0919-4F05-B35F-E8C2018AFB35}" type="presOf" srcId="{8EF2B38C-E29C-49A7-A4EF-CF38EA0BF85E}" destId="{E5016347-A18F-42B9-B8B9-C019275596FA}" srcOrd="1" destOrd="1" presId="urn:microsoft.com/office/officeart/2005/8/layout/cycle4"/>
    <dgm:cxn modelId="{DBC60837-5CE4-49E7-BB63-D2E9B071F125}" srcId="{C02B00D5-1204-484F-95A4-E2A55E5545DE}" destId="{8F480706-43A9-4CFC-A02C-2758567A6BE1}" srcOrd="0" destOrd="0" parTransId="{3E4942B2-2289-40A6-94FF-B1C4CC33ADDD}" sibTransId="{3C24BC9B-73B4-4CB0-949D-6F34E931A739}"/>
    <dgm:cxn modelId="{6169FB57-74C7-4077-B4C2-D86568B89294}" type="presParOf" srcId="{4DB3C18A-1E28-49B6-AB89-EAD97C983DEF}" destId="{91BF075E-6B39-446A-B494-F15533EC29C1}" srcOrd="0" destOrd="0" presId="urn:microsoft.com/office/officeart/2005/8/layout/cycle4"/>
    <dgm:cxn modelId="{D6A666E9-DDC0-4FC8-9CCA-28758C807821}" type="presParOf" srcId="{91BF075E-6B39-446A-B494-F15533EC29C1}" destId="{12CC04C9-5C57-4124-90F7-2AE5C2256C1F}" srcOrd="0" destOrd="0" presId="urn:microsoft.com/office/officeart/2005/8/layout/cycle4"/>
    <dgm:cxn modelId="{8DB13641-EC3C-4F2C-8300-4AB4A856DFE2}" type="presParOf" srcId="{12CC04C9-5C57-4124-90F7-2AE5C2256C1F}" destId="{5CAC5262-E261-4707-82D4-FE6D778CAE50}" srcOrd="0" destOrd="0" presId="urn:microsoft.com/office/officeart/2005/8/layout/cycle4"/>
    <dgm:cxn modelId="{3F3170A4-6E0C-4268-9BDF-EE46B0FB6847}" type="presParOf" srcId="{12CC04C9-5C57-4124-90F7-2AE5C2256C1F}" destId="{E5016347-A18F-42B9-B8B9-C019275596FA}" srcOrd="1" destOrd="0" presId="urn:microsoft.com/office/officeart/2005/8/layout/cycle4"/>
    <dgm:cxn modelId="{6FBA6435-99A4-4F86-ADBB-221C2DBFAA85}" type="presParOf" srcId="{91BF075E-6B39-446A-B494-F15533EC29C1}" destId="{29E502E0-D0A3-47EB-B8F3-B8C1A7BE854E}" srcOrd="1" destOrd="0" presId="urn:microsoft.com/office/officeart/2005/8/layout/cycle4"/>
    <dgm:cxn modelId="{CD8F8A44-CC59-4443-A349-DA7A7083BA7A}" type="presParOf" srcId="{29E502E0-D0A3-47EB-B8F3-B8C1A7BE854E}" destId="{3A8BCEF1-E862-4AE7-BAC6-C5084F3F2C59}" srcOrd="0" destOrd="0" presId="urn:microsoft.com/office/officeart/2005/8/layout/cycle4"/>
    <dgm:cxn modelId="{EDBCF2C7-B9BE-428B-ACD3-101DB06F686A}" type="presParOf" srcId="{29E502E0-D0A3-47EB-B8F3-B8C1A7BE854E}" destId="{E932DD1C-7874-458B-9CA8-3456E59DA472}" srcOrd="1" destOrd="0" presId="urn:microsoft.com/office/officeart/2005/8/layout/cycle4"/>
    <dgm:cxn modelId="{E11A2A6D-725D-4E1B-B414-B99B3E17B66B}" type="presParOf" srcId="{91BF075E-6B39-446A-B494-F15533EC29C1}" destId="{E830BC1B-0F09-4EDE-ABF9-749F6BE5B381}" srcOrd="2" destOrd="0" presId="urn:microsoft.com/office/officeart/2005/8/layout/cycle4"/>
    <dgm:cxn modelId="{CDC97E0F-78DA-4B5D-B7FB-87F7AFFD01FF}" type="presParOf" srcId="{E830BC1B-0F09-4EDE-ABF9-749F6BE5B381}" destId="{C09D2E44-DF77-42F3-BF6F-F72D6A88C0A3}" srcOrd="0" destOrd="0" presId="urn:microsoft.com/office/officeart/2005/8/layout/cycle4"/>
    <dgm:cxn modelId="{38C3B7EA-D551-4FDA-9203-9CC7B4A1358F}" type="presParOf" srcId="{E830BC1B-0F09-4EDE-ABF9-749F6BE5B381}" destId="{F5049D4B-DBB9-491E-922C-CBEC7FA4618E}" srcOrd="1" destOrd="0" presId="urn:microsoft.com/office/officeart/2005/8/layout/cycle4"/>
    <dgm:cxn modelId="{42F87C0A-9A91-4284-BD9F-BC4103A34DA9}" type="presParOf" srcId="{91BF075E-6B39-446A-B494-F15533EC29C1}" destId="{4FD28BD2-C5B9-42F1-878B-0A01CC470CD0}" srcOrd="3" destOrd="0" presId="urn:microsoft.com/office/officeart/2005/8/layout/cycle4"/>
    <dgm:cxn modelId="{0985EADA-95A0-4F3E-8050-412ACD68D202}" type="presParOf" srcId="{4FD28BD2-C5B9-42F1-878B-0A01CC470CD0}" destId="{4629BDAD-A04A-49C4-818C-53541DA8C112}" srcOrd="0" destOrd="0" presId="urn:microsoft.com/office/officeart/2005/8/layout/cycle4"/>
    <dgm:cxn modelId="{09DCD031-A1C0-4334-8229-531132B02AC6}" type="presParOf" srcId="{4FD28BD2-C5B9-42F1-878B-0A01CC470CD0}" destId="{87BB1F38-86A7-47E4-AF35-500312A7A546}" srcOrd="1" destOrd="0" presId="urn:microsoft.com/office/officeart/2005/8/layout/cycle4"/>
    <dgm:cxn modelId="{7CB65593-32CB-43E3-99FA-FAAD8A0EA70A}" type="presParOf" srcId="{91BF075E-6B39-446A-B494-F15533EC29C1}" destId="{D74FD0F4-9AF2-492E-960D-F5B315324A4C}" srcOrd="4" destOrd="0" presId="urn:microsoft.com/office/officeart/2005/8/layout/cycle4"/>
    <dgm:cxn modelId="{E2547EAF-87E7-4DA7-87B3-7293E8E8D37D}" type="presParOf" srcId="{4DB3C18A-1E28-49B6-AB89-EAD97C983DEF}" destId="{B6A3E193-AEF3-4052-84DB-E24570FA6BBF}" srcOrd="1" destOrd="0" presId="urn:microsoft.com/office/officeart/2005/8/layout/cycle4"/>
    <dgm:cxn modelId="{C6E97AAF-248A-4596-B345-1840CB55EDE9}" type="presParOf" srcId="{B6A3E193-AEF3-4052-84DB-E24570FA6BBF}" destId="{390FDC60-0906-49CB-AB70-E38EAF7319EC}" srcOrd="0" destOrd="0" presId="urn:microsoft.com/office/officeart/2005/8/layout/cycle4"/>
    <dgm:cxn modelId="{0CD9EF03-033B-4139-8951-174BC9DE64B0}" type="presParOf" srcId="{B6A3E193-AEF3-4052-84DB-E24570FA6BBF}" destId="{E1C80044-E255-4E49-B599-CACF5C240883}" srcOrd="1" destOrd="0" presId="urn:microsoft.com/office/officeart/2005/8/layout/cycle4"/>
    <dgm:cxn modelId="{177C97B3-D569-43C5-8DFF-AA37DD4CE2C7}" type="presParOf" srcId="{B6A3E193-AEF3-4052-84DB-E24570FA6BBF}" destId="{4A656F05-28C9-4783-9C61-8ECF96044659}" srcOrd="2" destOrd="0" presId="urn:microsoft.com/office/officeart/2005/8/layout/cycle4"/>
    <dgm:cxn modelId="{C209D71A-FA5C-4D06-81D8-0609F2BC9B8E}" type="presParOf" srcId="{B6A3E193-AEF3-4052-84DB-E24570FA6BBF}" destId="{08CEEA56-AA60-4B26-AD40-0E0BF7B1EA19}" srcOrd="3" destOrd="0" presId="urn:microsoft.com/office/officeart/2005/8/layout/cycle4"/>
    <dgm:cxn modelId="{C52136E1-3372-45F7-98D6-3B96DFBDEAE8}" type="presParOf" srcId="{B6A3E193-AEF3-4052-84DB-E24570FA6BBF}" destId="{19AA1E76-E812-4510-9CF4-5A2BDCF26AAC}" srcOrd="4" destOrd="0" presId="urn:microsoft.com/office/officeart/2005/8/layout/cycle4"/>
    <dgm:cxn modelId="{94D99DDB-894F-4EE1-BA99-5B4CFD60E87D}" type="presParOf" srcId="{4DB3C18A-1E28-49B6-AB89-EAD97C983DEF}" destId="{2DE75B48-AFE4-43EE-AC3B-A5E896353E4C}" srcOrd="2" destOrd="0" presId="urn:microsoft.com/office/officeart/2005/8/layout/cycle4"/>
    <dgm:cxn modelId="{37363C63-2AA5-4B45-822A-67E6A020E459}" type="presParOf" srcId="{4DB3C18A-1E28-49B6-AB89-EAD97C983DEF}" destId="{5A893AC8-B522-4BDD-9A56-0452DD8C4059}" srcOrd="3" destOrd="0" presId="urn:microsoft.com/office/officeart/2005/8/layout/cycle4"/>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22 Rectángulo"/>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23 Rectángulo"/>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24 Rectángulo"/>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25 Rectángulo"/>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26 Rectángulo"/>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29 Rectángulo redondeado"/>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30 Rectángulo redondeado"/>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6 Rectángulo"/>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9 Rectángulo"/>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0 Rectángulo"/>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18 Rectángulo"/>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17" name="27 Marcador de fecha"/>
          <p:cNvSpPr>
            <a:spLocks noGrp="1"/>
          </p:cNvSpPr>
          <p:nvPr>
            <p:ph type="dt" sz="half" idx="10"/>
          </p:nvPr>
        </p:nvSpPr>
        <p:spPr>
          <a:xfrm>
            <a:off x="6705600" y="4206875"/>
            <a:ext cx="960438" cy="457200"/>
          </a:xfrm>
        </p:spPr>
        <p:txBody>
          <a:bodyPr/>
          <a:lstStyle>
            <a:lvl1pPr>
              <a:defRPr/>
            </a:lvl1pPr>
          </a:lstStyle>
          <a:p>
            <a:pPr>
              <a:defRPr/>
            </a:pPr>
            <a:fld id="{568066D7-7A2E-48B8-92F8-3291F0663AE4}" type="datetimeFigureOut">
              <a:rPr lang="es-ES"/>
              <a:pPr>
                <a:defRPr/>
              </a:pPr>
              <a:t>24/02/2010</a:t>
            </a:fld>
            <a:endParaRPr lang="es-ES"/>
          </a:p>
        </p:txBody>
      </p:sp>
      <p:sp>
        <p:nvSpPr>
          <p:cNvPr id="18" name="16 Marcador de pie de página"/>
          <p:cNvSpPr>
            <a:spLocks noGrp="1"/>
          </p:cNvSpPr>
          <p:nvPr>
            <p:ph type="ftr" sz="quarter" idx="11"/>
          </p:nvPr>
        </p:nvSpPr>
        <p:spPr>
          <a:xfrm>
            <a:off x="5410200" y="4205288"/>
            <a:ext cx="1295400" cy="457200"/>
          </a:xfrm>
        </p:spPr>
        <p:txBody>
          <a:bodyPr/>
          <a:lstStyle>
            <a:lvl1pPr>
              <a:defRPr/>
            </a:lvl1pPr>
          </a:lstStyle>
          <a:p>
            <a:pPr>
              <a:defRPr/>
            </a:pPr>
            <a:endParaRPr lang="es-ES"/>
          </a:p>
        </p:txBody>
      </p:sp>
      <p:sp>
        <p:nvSpPr>
          <p:cNvPr id="19" name="28 Marcador de número de diapositiva"/>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A2577964-6404-4EE3-8A14-9A07DBB85412}" type="slidenum">
              <a:rPr lang="es-ES"/>
              <a:pPr>
                <a:defRPr/>
              </a:pPr>
              <a:t>‹Nº›</a:t>
            </a:fld>
            <a:endParaRPr lang="es-E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E8423542-7B11-423C-8ADF-4CE66F868541}" type="datetimeFigureOut">
              <a:rPr lang="es-ES"/>
              <a:pPr>
                <a:defRPr/>
              </a:pPr>
              <a:t>24/02/2010</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B4B66B8C-F76A-4EE7-8A85-E5C053162FEE}" type="slidenum">
              <a:rPr lang="es-ES"/>
              <a:pPr>
                <a:defRPr/>
              </a:pPr>
              <a:t>‹Nº›</a:t>
            </a:fld>
            <a:endParaRPr lang="es-E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91FC535A-6B0C-439A-B12B-EE9153FE1672}" type="datetimeFigureOut">
              <a:rPr lang="es-ES"/>
              <a:pPr>
                <a:defRPr/>
              </a:pPr>
              <a:t>24/02/2010</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2B568C8B-A7BE-4EDD-9FFB-56FB591E8578}" type="slidenum">
              <a:rPr lang="es-ES"/>
              <a:pPr>
                <a:defRPr/>
              </a:pPr>
              <a:t>‹Nº›</a:t>
            </a:fld>
            <a:endParaRPr lang="es-E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2E787830-B0A7-48EF-B37F-46155BCEE0CB}" type="datetimeFigureOut">
              <a:rPr lang="es-ES"/>
              <a:pPr>
                <a:defRPr/>
              </a:pPr>
              <a:t>24/02/2010</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8DF8461E-7832-43EA-9AD7-C55C4A898A6D}" type="slidenum">
              <a:rPr lang="es-ES"/>
              <a:pPr>
                <a:defRPr/>
              </a:pPr>
              <a:t>‹Nº›</a:t>
            </a:fld>
            <a:endParaRPr lang="es-E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13 Marcador de fecha"/>
          <p:cNvSpPr>
            <a:spLocks noGrp="1"/>
          </p:cNvSpPr>
          <p:nvPr>
            <p:ph type="dt" sz="half" idx="10"/>
          </p:nvPr>
        </p:nvSpPr>
        <p:spPr/>
        <p:txBody>
          <a:bodyPr/>
          <a:lstStyle>
            <a:lvl1pPr>
              <a:defRPr/>
            </a:lvl1pPr>
          </a:lstStyle>
          <a:p>
            <a:pPr>
              <a:defRPr/>
            </a:pPr>
            <a:fld id="{194BBABB-93F9-448D-AC95-EE65A2D05532}" type="datetimeFigureOut">
              <a:rPr lang="es-ES"/>
              <a:pPr>
                <a:defRPr/>
              </a:pPr>
              <a:t>24/02/2010</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D052B614-7176-4B15-B56B-93E2F0415230}" type="slidenum">
              <a:rPr lang="es-ES"/>
              <a:pPr>
                <a:defRPr/>
              </a:pPr>
              <a:t>‹Nº›</a:t>
            </a:fld>
            <a:endParaRPr lang="es-E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51D1CAF9-4CCA-4B2F-BD37-19D2E5DE9124}" type="datetimeFigureOut">
              <a:rPr lang="es-ES"/>
              <a:pPr>
                <a:defRPr/>
              </a:pPr>
              <a:t>24/02/2010</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98B6A333-E69A-4E09-872E-41308A2076E7}" type="slidenum">
              <a:rPr lang="es-ES"/>
              <a:pPr>
                <a:defRPr/>
              </a:pPr>
              <a:t>‹Nº›</a:t>
            </a:fld>
            <a:endParaRPr lang="es-E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lstStyle>
            <a:lvl1pPr>
              <a:defRPr sz="4000" b="0" i="0"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5 Marcador de fecha"/>
          <p:cNvSpPr>
            <a:spLocks noGrp="1"/>
          </p:cNvSpPr>
          <p:nvPr>
            <p:ph type="dt" sz="half" idx="10"/>
          </p:nvPr>
        </p:nvSpPr>
        <p:spPr/>
        <p:txBody>
          <a:bodyPr rtlCol="0"/>
          <a:lstStyle>
            <a:lvl1pPr>
              <a:defRPr/>
            </a:lvl1pPr>
          </a:lstStyle>
          <a:p>
            <a:pPr>
              <a:defRPr/>
            </a:pPr>
            <a:fld id="{291035B3-CDF4-44F5-A312-A99C093AA042}" type="datetimeFigureOut">
              <a:rPr lang="es-ES"/>
              <a:pPr>
                <a:defRPr/>
              </a:pPr>
              <a:t>24/02/2010</a:t>
            </a:fld>
            <a:endParaRPr lang="es-ES"/>
          </a:p>
        </p:txBody>
      </p:sp>
      <p:sp>
        <p:nvSpPr>
          <p:cNvPr id="8" name="26 Marcador de número de diapositiva"/>
          <p:cNvSpPr>
            <a:spLocks noGrp="1"/>
          </p:cNvSpPr>
          <p:nvPr>
            <p:ph type="sldNum" sz="quarter" idx="11"/>
          </p:nvPr>
        </p:nvSpPr>
        <p:spPr/>
        <p:txBody>
          <a:bodyPr rtlCol="0"/>
          <a:lstStyle>
            <a:lvl1pPr>
              <a:defRPr/>
            </a:lvl1pPr>
          </a:lstStyle>
          <a:p>
            <a:pPr>
              <a:defRPr/>
            </a:pPr>
            <a:fld id="{EC2D1918-1C38-4A11-9924-E43FC9F849D2}" type="slidenum">
              <a:rPr lang="es-ES"/>
              <a:pPr>
                <a:defRPr/>
              </a:pPr>
              <a:t>‹Nº›</a:t>
            </a:fld>
            <a:endParaRPr lang="es-ES"/>
          </a:p>
        </p:txBody>
      </p:sp>
      <p:sp>
        <p:nvSpPr>
          <p:cNvPr id="9" name="27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lstStyle>
            <a:lvl1pPr>
              <a:defRPr sz="4000">
                <a:solidFill>
                  <a:schemeClr val="tx2"/>
                </a:solidFill>
              </a:defRPr>
            </a:lvl1pPr>
          </a:lstStyle>
          <a:p>
            <a:r>
              <a:rPr lang="es-ES" smtClean="0"/>
              <a:t>Haga clic para modificar el estilo de título del patrón</a:t>
            </a:r>
            <a:endParaRPr lang="en-US"/>
          </a:p>
        </p:txBody>
      </p:sp>
      <p:sp>
        <p:nvSpPr>
          <p:cNvPr id="3" name="2 Marcador de fecha"/>
          <p:cNvSpPr>
            <a:spLocks noGrp="1"/>
          </p:cNvSpPr>
          <p:nvPr>
            <p:ph type="dt" sz="half" idx="10"/>
          </p:nvPr>
        </p:nvSpPr>
        <p:spPr>
          <a:xfrm>
            <a:off x="6583363" y="612775"/>
            <a:ext cx="957262" cy="457200"/>
          </a:xfrm>
        </p:spPr>
        <p:txBody>
          <a:bodyPr/>
          <a:lstStyle>
            <a:lvl1pPr>
              <a:defRPr/>
            </a:lvl1pPr>
          </a:lstStyle>
          <a:p>
            <a:pPr>
              <a:defRPr/>
            </a:pPr>
            <a:fld id="{9541BC9A-CC06-478C-B14B-7735759040AA}" type="datetimeFigureOut">
              <a:rPr lang="es-ES"/>
              <a:pPr>
                <a:defRPr/>
              </a:pPr>
              <a:t>24/02/2010</a:t>
            </a:fld>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44E7DA5C-0449-452A-803E-24FB7FC22D3D}" type="slidenum">
              <a:rPr lang="es-ES"/>
              <a:pPr>
                <a:defRPr/>
              </a:pPr>
              <a:t>‹Nº›</a:t>
            </a:fld>
            <a:endParaRPr lang="es-E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516478F5-81E4-46C9-8424-6A376B723E8F}" type="datetimeFigureOut">
              <a:rPr lang="es-ES"/>
              <a:pPr>
                <a:defRPr/>
              </a:pPr>
              <a:t>24/02/2010</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A2DF2136-2E31-4351-A0C0-CA52410E0B13}" type="slidenum">
              <a:rPr lang="es-ES"/>
              <a:pPr>
                <a:defRPr/>
              </a:pPr>
              <a:t>‹Nº›</a:t>
            </a:fld>
            <a:endParaRPr lang="es-E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104A9BE2-F0AA-42D9-8273-C1958DE9AD73}" type="datetimeFigureOut">
              <a:rPr lang="es-ES"/>
              <a:pPr>
                <a:defRPr/>
              </a:pPr>
              <a:t>24/02/2010</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23874A25-98D1-4C25-9E77-5D7390288665}" type="slidenum">
              <a:rPr lang="es-ES"/>
              <a:pPr>
                <a:defRPr/>
              </a:pPr>
              <a:t>‹Nº›</a:t>
            </a:fld>
            <a:endParaRPr lang="es-E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13 Marcador de fecha"/>
          <p:cNvSpPr>
            <a:spLocks noGrp="1"/>
          </p:cNvSpPr>
          <p:nvPr>
            <p:ph type="dt" sz="half" idx="10"/>
          </p:nvPr>
        </p:nvSpPr>
        <p:spPr/>
        <p:txBody>
          <a:bodyPr/>
          <a:lstStyle>
            <a:lvl1pPr>
              <a:defRPr/>
            </a:lvl1pPr>
          </a:lstStyle>
          <a:p>
            <a:pPr>
              <a:defRPr/>
            </a:pPr>
            <a:fld id="{59E470BC-BF61-4C22-8884-C8F278993D1D}" type="datetimeFigureOut">
              <a:rPr lang="es-ES"/>
              <a:pPr>
                <a:defRPr/>
              </a:pPr>
              <a:t>24/02/2010</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ADAAD3A5-0A71-464F-98C5-EBCFD7637D5E}" type="slidenum">
              <a:rPr lang="es-ES"/>
              <a:pPr>
                <a:defRPr/>
              </a:pPr>
              <a:t>‹Nº›</a:t>
            </a:fld>
            <a:endParaRPr lang="es-E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28 Rectángulo"/>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29 Rectángulo"/>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30 Rectángulo"/>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31 Rectángulo"/>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32 Rectángulo redondeado"/>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33 Rectángulo redondeado"/>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34 Rectángulo"/>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35 Rectángulo"/>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36 Rectángulo"/>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37 Rectángulo"/>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38 Rectángulo"/>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39 Rectángulo"/>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21 Marcador de título"/>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40" name="12 Marcador de texto"/>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defRPr>
            </a:lvl1pPr>
          </a:lstStyle>
          <a:p>
            <a:pPr>
              <a:defRPr/>
            </a:pPr>
            <a:fld id="{945B386A-5F06-4526-A506-934D11840B9D}" type="datetimeFigureOut">
              <a:rPr lang="es-ES"/>
              <a:pPr>
                <a:defRPr/>
              </a:pPr>
              <a:t>24/02/2010</a:t>
            </a:fld>
            <a:endParaRPr lang="es-ES"/>
          </a:p>
        </p:txBody>
      </p:sp>
      <p:sp>
        <p:nvSpPr>
          <p:cNvPr id="3" name="2 Marcador de pie de página"/>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s-ES"/>
          </a:p>
        </p:txBody>
      </p:sp>
      <p:sp>
        <p:nvSpPr>
          <p:cNvPr id="23" name="22 Marcador de número de diapositiva"/>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defRPr>
            </a:lvl1pPr>
          </a:lstStyle>
          <a:p>
            <a:pPr>
              <a:defRPr/>
            </a:pPr>
            <a:fld id="{B385EE73-B716-4584-AFC8-93E31FC8A4E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2" r:id="rId1"/>
    <p:sldLayoutId id="2147483664" r:id="rId2"/>
    <p:sldLayoutId id="2147483665" r:id="rId3"/>
    <p:sldLayoutId id="2147483666" r:id="rId4"/>
    <p:sldLayoutId id="2147483673" r:id="rId5"/>
    <p:sldLayoutId id="2147483674" r:id="rId6"/>
    <p:sldLayoutId id="2147483667" r:id="rId7"/>
    <p:sldLayoutId id="2147483668" r:id="rId8"/>
    <p:sldLayoutId id="2147483669" r:id="rId9"/>
    <p:sldLayoutId id="2147483670" r:id="rId10"/>
    <p:sldLayoutId id="2147483671" r:id="rId11"/>
  </p:sldLayoutIdLst>
  <p:transition spd="med"/>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emf"/><Relationship Id="rId1" Type="http://schemas.openxmlformats.org/officeDocument/2006/relationships/slideLayout" Target="../slideLayouts/slideLayout6.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3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3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6.xml"/><Relationship Id="rId4" Type="http://schemas.openxmlformats.org/officeDocument/2006/relationships/image" Target="../media/image51.emf"/></Relationships>
</file>

<file path=ppt/slides/_rels/slide3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4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6.xml"/><Relationship Id="rId4" Type="http://schemas.openxmlformats.org/officeDocument/2006/relationships/image" Target="../media/image61.emf"/></Relationships>
</file>

<file path=ppt/slides/_rels/slide4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xml"/><Relationship Id="rId4" Type="http://schemas.openxmlformats.org/officeDocument/2006/relationships/image" Target="../media/image64.emf"/></Relationships>
</file>

<file path=ppt/slides/_rels/slide4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p:cNvSpPr>
            <a:spLocks noGrp="1"/>
          </p:cNvSpPr>
          <p:nvPr>
            <p:ph type="ctrTitle"/>
          </p:nvPr>
        </p:nvSpPr>
        <p:spPr>
          <a:xfrm>
            <a:off x="428625" y="714375"/>
            <a:ext cx="8458200" cy="1470025"/>
          </a:xfrm>
        </p:spPr>
        <p:txBody>
          <a:bodyPr/>
          <a:lstStyle/>
          <a:p>
            <a:pPr algn="ctr"/>
            <a:r>
              <a:rPr lang="es-ES" b="1" smtClean="0"/>
              <a:t>ESCUELA SUPERIOR POLITÉCNICA DEL LITORAL</a:t>
            </a:r>
          </a:p>
        </p:txBody>
      </p:sp>
      <p:sp>
        <p:nvSpPr>
          <p:cNvPr id="13314" name="2 Subtítulo"/>
          <p:cNvSpPr>
            <a:spLocks noGrp="1"/>
          </p:cNvSpPr>
          <p:nvPr>
            <p:ph type="subTitle" idx="1"/>
          </p:nvPr>
        </p:nvSpPr>
        <p:spPr>
          <a:xfrm>
            <a:off x="457200" y="3900488"/>
            <a:ext cx="5329238" cy="1752600"/>
          </a:xfrm>
        </p:spPr>
        <p:txBody>
          <a:bodyPr/>
          <a:lstStyle/>
          <a:p>
            <a:pPr marL="63500">
              <a:buClr>
                <a:srgbClr val="C00000"/>
              </a:buClr>
              <a:buFont typeface="Wingdings" pitchFamily="2" charset="2"/>
              <a:buChar char="ü"/>
            </a:pPr>
            <a:r>
              <a:rPr lang="es-ES" sz="1800" smtClean="0">
                <a:solidFill>
                  <a:schemeClr val="accent1"/>
                </a:solidFill>
              </a:rPr>
              <a:t> Carmen Yomaira Plaza Velásquez</a:t>
            </a:r>
          </a:p>
          <a:p>
            <a:pPr marL="63500">
              <a:buClr>
                <a:srgbClr val="C00000"/>
              </a:buClr>
              <a:buFont typeface="Wingdings" pitchFamily="2" charset="2"/>
              <a:buChar char="ü"/>
            </a:pPr>
            <a:r>
              <a:rPr lang="es-ES" sz="1800" smtClean="0">
                <a:solidFill>
                  <a:schemeClr val="accent1"/>
                </a:solidFill>
              </a:rPr>
              <a:t> Ramón Bernardo Muñoz Rodríguez</a:t>
            </a:r>
          </a:p>
          <a:p>
            <a:pPr marL="63500">
              <a:buClr>
                <a:srgbClr val="C00000"/>
              </a:buClr>
              <a:buFont typeface="Wingdings" pitchFamily="2" charset="2"/>
              <a:buChar char="ü"/>
            </a:pPr>
            <a:r>
              <a:rPr lang="es-ES" sz="1800" smtClean="0">
                <a:solidFill>
                  <a:schemeClr val="accent1"/>
                </a:solidFill>
              </a:rPr>
              <a:t> Franklin Geovanny Tandazo Cervantes</a:t>
            </a:r>
          </a:p>
          <a:p>
            <a:pPr marL="63500">
              <a:buClr>
                <a:srgbClr val="C00000"/>
              </a:buClr>
              <a:buFont typeface="Wingdings" pitchFamily="2" charset="2"/>
              <a:buChar char="ü"/>
            </a:pPr>
            <a:endParaRPr lang="es-ES" smtClean="0"/>
          </a:p>
        </p:txBody>
      </p:sp>
      <p:pic>
        <p:nvPicPr>
          <p:cNvPr id="13315" name="Picture 3" descr="index_r35_c2"/>
          <p:cNvPicPr>
            <a:picLocks noChangeAspect="1" noChangeArrowheads="1"/>
          </p:cNvPicPr>
          <p:nvPr/>
        </p:nvPicPr>
        <p:blipFill>
          <a:blip r:embed="rId2"/>
          <a:srcRect/>
          <a:stretch>
            <a:fillRect/>
          </a:stretch>
        </p:blipFill>
        <p:spPr bwMode="auto">
          <a:xfrm>
            <a:off x="571500" y="5214938"/>
            <a:ext cx="1257300" cy="1206500"/>
          </a:xfrm>
          <a:prstGeom prst="rect">
            <a:avLst/>
          </a:prstGeom>
          <a:noFill/>
          <a:ln w="9525">
            <a:noFill/>
            <a:miter lim="800000"/>
            <a:headEnd/>
            <a:tailEnd/>
          </a:ln>
        </p:spPr>
      </p:pic>
      <p:sp>
        <p:nvSpPr>
          <p:cNvPr id="13316" name="5 CuadroTexto"/>
          <p:cNvSpPr txBox="1">
            <a:spLocks noChangeArrowheads="1"/>
          </p:cNvSpPr>
          <p:nvPr/>
        </p:nvSpPr>
        <p:spPr bwMode="auto">
          <a:xfrm>
            <a:off x="2928938" y="2500313"/>
            <a:ext cx="4000500" cy="369887"/>
          </a:xfrm>
          <a:prstGeom prst="rect">
            <a:avLst/>
          </a:prstGeom>
          <a:noFill/>
          <a:ln w="9525">
            <a:noFill/>
            <a:miter lim="800000"/>
            <a:headEnd/>
            <a:tailEnd/>
          </a:ln>
        </p:spPr>
        <p:txBody>
          <a:bodyPr>
            <a:spAutoFit/>
          </a:bodyPr>
          <a:lstStyle/>
          <a:p>
            <a:r>
              <a:rPr lang="es-ES">
                <a:solidFill>
                  <a:schemeClr val="bg1"/>
                </a:solidFill>
                <a:latin typeface="Georgia" pitchFamily="18" charset="0"/>
              </a:rPr>
              <a:t>Facultad de Economía y  Negocios</a:t>
            </a:r>
          </a:p>
        </p:txBody>
      </p:sp>
      <p:pic>
        <p:nvPicPr>
          <p:cNvPr id="13317" name="Picture 4" descr="LogoFen_Sello"/>
          <p:cNvPicPr>
            <a:picLocks noChangeAspect="1" noChangeArrowheads="1"/>
          </p:cNvPicPr>
          <p:nvPr/>
        </p:nvPicPr>
        <p:blipFill>
          <a:blip r:embed="rId3"/>
          <a:srcRect/>
          <a:stretch>
            <a:fillRect/>
          </a:stretch>
        </p:blipFill>
        <p:spPr bwMode="auto">
          <a:xfrm>
            <a:off x="6929438" y="5072063"/>
            <a:ext cx="1457325" cy="1371600"/>
          </a:xfrm>
          <a:prstGeom prst="rect">
            <a:avLst/>
          </a:prstGeom>
          <a:noFill/>
          <a:ln w="9525">
            <a:noFill/>
            <a:miter lim="800000"/>
            <a:headEnd/>
            <a:tailEnd/>
          </a:ln>
        </p:spPr>
      </p:pic>
      <p:sp>
        <p:nvSpPr>
          <p:cNvPr id="13318" name="7 CuadroTexto"/>
          <p:cNvSpPr txBox="1">
            <a:spLocks noChangeArrowheads="1"/>
          </p:cNvSpPr>
          <p:nvPr/>
        </p:nvSpPr>
        <p:spPr bwMode="auto">
          <a:xfrm>
            <a:off x="2571750" y="5434013"/>
            <a:ext cx="4071938" cy="923925"/>
          </a:xfrm>
          <a:prstGeom prst="rect">
            <a:avLst/>
          </a:prstGeom>
          <a:noFill/>
          <a:ln w="9525">
            <a:noFill/>
            <a:miter lim="800000"/>
            <a:headEnd/>
            <a:tailEnd/>
          </a:ln>
        </p:spPr>
        <p:txBody>
          <a:bodyPr>
            <a:spAutoFit/>
          </a:bodyPr>
          <a:lstStyle/>
          <a:p>
            <a:pPr algn="ctr"/>
            <a:r>
              <a:rPr lang="es-ES" b="1">
                <a:solidFill>
                  <a:schemeClr val="tx2"/>
                </a:solidFill>
                <a:latin typeface="Georgia" pitchFamily="18" charset="0"/>
              </a:rPr>
              <a:t>Director:</a:t>
            </a:r>
          </a:p>
          <a:p>
            <a:pPr algn="ctr"/>
            <a:endParaRPr lang="es-ES" b="1">
              <a:solidFill>
                <a:schemeClr val="tx2"/>
              </a:solidFill>
              <a:latin typeface="Georgia" pitchFamily="18" charset="0"/>
            </a:endParaRPr>
          </a:p>
          <a:p>
            <a:pPr algn="ctr"/>
            <a:r>
              <a:rPr lang="es-ES" b="1">
                <a:solidFill>
                  <a:schemeClr val="accent1"/>
                </a:solidFill>
                <a:latin typeface="Georgia" pitchFamily="18" charset="0"/>
              </a:rPr>
              <a:t>Eco. Pedro Gando Cañarte, MBF</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785786" y="1071546"/>
            <a:ext cx="7772400" cy="1071570"/>
          </a:xfrm>
          <a:prstGeom prst="rect">
            <a:avLst/>
          </a:prstGeom>
          <a:noFill/>
          <a:ln>
            <a:noFill/>
          </a:ln>
        </p:spPr>
        <p:txBody>
          <a:bodyPr/>
          <a:lstStyle/>
          <a:p>
            <a:pPr algn="ctr" fontAlgn="auto">
              <a:spcAft>
                <a:spcPts val="0"/>
              </a:spcAft>
              <a:defRPr/>
            </a:pPr>
            <a:r>
              <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rPr>
              <a:t>ÍNDICE</a:t>
            </a:r>
            <a:endPar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endParaRPr>
          </a:p>
        </p:txBody>
      </p:sp>
      <p:sp>
        <p:nvSpPr>
          <p:cNvPr id="4" name="2 Marcador de texto"/>
          <p:cNvSpPr txBox="1">
            <a:spLocks/>
          </p:cNvSpPr>
          <p:nvPr/>
        </p:nvSpPr>
        <p:spPr>
          <a:xfrm>
            <a:off x="642938" y="2000250"/>
            <a:ext cx="7772400" cy="4286250"/>
          </a:xfrm>
          <a:prstGeom prst="rect">
            <a:avLst/>
          </a:prstGeom>
        </p:spPr>
        <p:txBody>
          <a:bodyPr>
            <a:normAutofit fontScale="92500" lnSpcReduction="20000"/>
          </a:bodyPr>
          <a:lstStyle/>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INTRODUCCIÓN</a:t>
            </a:r>
          </a:p>
          <a:p>
            <a:pPr marL="502920" indent="-457200" fontAlgn="auto">
              <a:lnSpc>
                <a:spcPct val="150000"/>
              </a:lnSpc>
              <a:spcBef>
                <a:spcPts val="300"/>
              </a:spcBef>
              <a:spcAft>
                <a:spcPts val="0"/>
              </a:spcAft>
              <a:buClr>
                <a:srgbClr val="C00000"/>
              </a:buClr>
              <a:buFont typeface="+mj-lt"/>
              <a:buAutoNum type="arabicPeriod"/>
              <a:defRPr/>
            </a:pPr>
            <a:r>
              <a:rPr lang="es-ES" sz="3000" b="1" dirty="0">
                <a:solidFill>
                  <a:schemeClr val="tx2"/>
                </a:solidFill>
                <a:latin typeface="+mn-lt"/>
              </a:rPr>
              <a:t>ESTUDIO DE MERCADO</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TÉCNICO O INGENIERÍA</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ORGANIZACIONAL</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FINANCIERO</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CONCLUSIONES</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RECOMENDACIONES</a:t>
            </a:r>
          </a:p>
          <a:p>
            <a:pPr marL="502920" indent="-457200" fontAlgn="auto">
              <a:spcBef>
                <a:spcPts val="300"/>
              </a:spcBef>
              <a:spcAft>
                <a:spcPts val="0"/>
              </a:spcAft>
              <a:buClr>
                <a:srgbClr val="C00000"/>
              </a:buClr>
              <a:buFont typeface="Georgia"/>
              <a:buChar char="•"/>
              <a:defRPr/>
            </a:pPr>
            <a:endParaRPr lang="es-ES" sz="2800" dirty="0">
              <a:latin typeface="+mn-lt"/>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71625"/>
            <a:ext cx="8229600" cy="638175"/>
          </a:xfrm>
        </p:spPr>
        <p:txBody>
          <a:bodyPr>
            <a:normAutofit fontScale="90000"/>
          </a:bodyPr>
          <a:lstStyle/>
          <a:p>
            <a:pPr fontAlgn="auto">
              <a:spcAft>
                <a:spcPts val="0"/>
              </a:spcAft>
              <a:defRPr/>
            </a:pPr>
            <a:r>
              <a:rPr lang="es-ES" dirty="0" smtClean="0"/>
              <a:t>ANALISIS FODA</a:t>
            </a:r>
            <a:endParaRPr lang="es-ES" dirty="0"/>
          </a:p>
        </p:txBody>
      </p:sp>
      <p:graphicFrame>
        <p:nvGraphicFramePr>
          <p:cNvPr id="5" name="4 Marcador de contenido"/>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2. ESTUDIO DE MERCADO</a:t>
            </a:r>
            <a:endParaRPr lang="es-ES" sz="4000" dirty="0">
              <a:solidFill>
                <a:schemeClr val="tx2"/>
              </a:solidFill>
              <a:latin typeface="+mj-lt"/>
              <a:ea typeface="+mj-ea"/>
              <a:cs typeface="+mj-cs"/>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Marcador de texto"/>
          <p:cNvSpPr>
            <a:spLocks noGrp="1"/>
          </p:cNvSpPr>
          <p:nvPr>
            <p:ph type="body" idx="1"/>
          </p:nvPr>
        </p:nvSpPr>
        <p:spPr>
          <a:xfrm>
            <a:off x="722313" y="1428750"/>
            <a:ext cx="7772400" cy="1571625"/>
          </a:xfrm>
        </p:spPr>
        <p:txBody>
          <a:bodyPr/>
          <a:lstStyle/>
          <a:p>
            <a:pPr marL="44450"/>
            <a:r>
              <a:rPr lang="es-MX" sz="1800" b="1" smtClean="0"/>
              <a:t>Objetivos Generales</a:t>
            </a:r>
          </a:p>
          <a:p>
            <a:pPr marL="44450" algn="just"/>
            <a:r>
              <a:rPr lang="es-EC" sz="1800" smtClean="0">
                <a:solidFill>
                  <a:schemeClr val="accent1"/>
                </a:solidFill>
              </a:rPr>
              <a:t>Liderar  el mercado de servicios de recepciones, banquetes y eventos sociales, tomando en consideración las herramientas de Marketing y la importancia de  adoptar una filosofía de satisfacción del cliente y que busque la superación constante de la empresa.</a:t>
            </a:r>
            <a:endParaRPr lang="es-ES" sz="1800" smtClean="0">
              <a:solidFill>
                <a:schemeClr val="accent1"/>
              </a:solidFill>
            </a:endParaRPr>
          </a:p>
          <a:p>
            <a:pPr marL="44450"/>
            <a:endParaRPr lang="es-ES" smtClean="0"/>
          </a:p>
          <a:p>
            <a:pPr marL="44450"/>
            <a:endParaRPr lang="es-ES" smtClean="0"/>
          </a:p>
        </p:txBody>
      </p:sp>
      <p:sp>
        <p:nvSpPr>
          <p:cNvPr id="4"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2. ESTUDIO DE MERCADO</a:t>
            </a:r>
            <a:endParaRPr lang="es-ES" sz="4000" dirty="0">
              <a:solidFill>
                <a:schemeClr val="tx2"/>
              </a:solidFill>
              <a:latin typeface="+mj-lt"/>
              <a:ea typeface="+mj-ea"/>
              <a:cs typeface="+mj-cs"/>
            </a:endParaRPr>
          </a:p>
        </p:txBody>
      </p:sp>
      <p:sp>
        <p:nvSpPr>
          <p:cNvPr id="24579" name="4 CuadroTexto"/>
          <p:cNvSpPr txBox="1">
            <a:spLocks noChangeArrowheads="1"/>
          </p:cNvSpPr>
          <p:nvPr/>
        </p:nvSpPr>
        <p:spPr bwMode="auto">
          <a:xfrm>
            <a:off x="714375" y="3357563"/>
            <a:ext cx="3643313" cy="3416300"/>
          </a:xfrm>
          <a:prstGeom prst="rect">
            <a:avLst/>
          </a:prstGeom>
          <a:noFill/>
          <a:ln w="9525">
            <a:noFill/>
            <a:miter lim="800000"/>
            <a:headEnd/>
            <a:tailEnd/>
          </a:ln>
        </p:spPr>
        <p:txBody>
          <a:bodyPr>
            <a:spAutoFit/>
          </a:bodyPr>
          <a:lstStyle/>
          <a:p>
            <a:pPr algn="just">
              <a:buClr>
                <a:schemeClr val="accent2"/>
              </a:buClr>
              <a:buFont typeface="Wingdings" pitchFamily="2" charset="2"/>
              <a:buChar char="Ø"/>
            </a:pPr>
            <a:r>
              <a:rPr lang="es-MX" sz="1500">
                <a:solidFill>
                  <a:schemeClr val="accent1"/>
                </a:solidFill>
                <a:latin typeface="Georgia" pitchFamily="18" charset="0"/>
              </a:rPr>
              <a:t>Determinar que necesidades específicas tienen los clientes al momento de pedir organizar su fiesta, detalles, costo, menús, etc. </a:t>
            </a:r>
            <a:endParaRPr lang="es-ES" sz="1500">
              <a:solidFill>
                <a:schemeClr val="accent1"/>
              </a:solidFill>
              <a:latin typeface="Georgia" pitchFamily="18" charset="0"/>
            </a:endParaRPr>
          </a:p>
          <a:p>
            <a:pPr algn="just">
              <a:buClr>
                <a:schemeClr val="accent2"/>
              </a:buClr>
              <a:buFont typeface="Wingdings" pitchFamily="2" charset="2"/>
              <a:buChar char="Ø"/>
            </a:pPr>
            <a:endParaRPr lang="es-ES" sz="1500">
              <a:solidFill>
                <a:schemeClr val="accent1"/>
              </a:solidFill>
              <a:latin typeface="Georgia" pitchFamily="18" charset="0"/>
            </a:endParaRPr>
          </a:p>
          <a:p>
            <a:pPr algn="just">
              <a:buClr>
                <a:schemeClr val="accent2"/>
              </a:buClr>
              <a:buFont typeface="Wingdings" pitchFamily="2" charset="2"/>
              <a:buChar char="Ø"/>
            </a:pPr>
            <a:r>
              <a:rPr lang="es-EC" sz="1500">
                <a:solidFill>
                  <a:schemeClr val="accent1"/>
                </a:solidFill>
                <a:latin typeface="Georgia" pitchFamily="18" charset="0"/>
              </a:rPr>
              <a:t>Consolidarse como líder en el sector de servicios de recepciones, banquetes y eventos sociales en Guayaquil. </a:t>
            </a:r>
          </a:p>
          <a:p>
            <a:pPr algn="just">
              <a:buClr>
                <a:schemeClr val="accent2"/>
              </a:buClr>
              <a:buFont typeface="Wingdings" pitchFamily="2" charset="2"/>
              <a:buChar char="Ø"/>
            </a:pPr>
            <a:endParaRPr lang="es-EC" sz="1500">
              <a:solidFill>
                <a:schemeClr val="accent1"/>
              </a:solidFill>
              <a:latin typeface="Georgia" pitchFamily="18" charset="0"/>
            </a:endParaRPr>
          </a:p>
          <a:p>
            <a:pPr algn="just">
              <a:buClr>
                <a:schemeClr val="accent2"/>
              </a:buClr>
              <a:buFont typeface="Wingdings" pitchFamily="2" charset="2"/>
              <a:buChar char="Ø"/>
            </a:pPr>
            <a:r>
              <a:rPr lang="es-EC" sz="1500">
                <a:solidFill>
                  <a:schemeClr val="accent1"/>
                </a:solidFill>
                <a:latin typeface="Georgia" pitchFamily="18" charset="0"/>
              </a:rPr>
              <a:t>Posicionar la marca como la Número Uno </a:t>
            </a:r>
            <a:r>
              <a:rPr lang="es-EC" sz="1500" i="1">
                <a:solidFill>
                  <a:schemeClr val="accent1"/>
                </a:solidFill>
                <a:latin typeface="Georgia" pitchFamily="18" charset="0"/>
              </a:rPr>
              <a:t>(#1)</a:t>
            </a:r>
            <a:r>
              <a:rPr lang="es-EC" sz="1500">
                <a:solidFill>
                  <a:schemeClr val="accent1"/>
                </a:solidFill>
                <a:latin typeface="Georgia" pitchFamily="18" charset="0"/>
              </a:rPr>
              <a:t> en la mente del cliente potencial.</a:t>
            </a:r>
            <a:endParaRPr lang="es-ES" sz="1500">
              <a:solidFill>
                <a:schemeClr val="accent1"/>
              </a:solidFill>
              <a:latin typeface="Georgia" pitchFamily="18" charset="0"/>
            </a:endParaRPr>
          </a:p>
          <a:p>
            <a:endParaRPr lang="es-ES">
              <a:latin typeface="Georgia" pitchFamily="18" charset="0"/>
            </a:endParaRPr>
          </a:p>
          <a:p>
            <a:endParaRPr lang="es-ES">
              <a:latin typeface="Georgia" pitchFamily="18" charset="0"/>
            </a:endParaRPr>
          </a:p>
        </p:txBody>
      </p:sp>
      <p:sp>
        <p:nvSpPr>
          <p:cNvPr id="24580" name="5 CuadroTexto"/>
          <p:cNvSpPr txBox="1">
            <a:spLocks noChangeArrowheads="1"/>
          </p:cNvSpPr>
          <p:nvPr/>
        </p:nvSpPr>
        <p:spPr bwMode="auto">
          <a:xfrm>
            <a:off x="785813" y="2928938"/>
            <a:ext cx="3000375" cy="646112"/>
          </a:xfrm>
          <a:prstGeom prst="rect">
            <a:avLst/>
          </a:prstGeom>
          <a:noFill/>
          <a:ln w="9525">
            <a:noFill/>
            <a:miter lim="800000"/>
            <a:headEnd/>
            <a:tailEnd/>
          </a:ln>
        </p:spPr>
        <p:txBody>
          <a:bodyPr>
            <a:spAutoFit/>
          </a:bodyPr>
          <a:lstStyle/>
          <a:p>
            <a:r>
              <a:rPr lang="es-MX" b="1">
                <a:solidFill>
                  <a:schemeClr val="tx2"/>
                </a:solidFill>
                <a:latin typeface="Georgia" pitchFamily="18" charset="0"/>
              </a:rPr>
              <a:t>Objetivos Específicos</a:t>
            </a:r>
          </a:p>
          <a:p>
            <a:endParaRPr lang="es-ES">
              <a:solidFill>
                <a:schemeClr val="tx2"/>
              </a:solidFill>
              <a:latin typeface="Georgia" pitchFamily="18" charset="0"/>
            </a:endParaRPr>
          </a:p>
        </p:txBody>
      </p:sp>
      <p:sp>
        <p:nvSpPr>
          <p:cNvPr id="24581" name="8 CuadroTexto"/>
          <p:cNvSpPr txBox="1">
            <a:spLocks noChangeArrowheads="1"/>
          </p:cNvSpPr>
          <p:nvPr/>
        </p:nvSpPr>
        <p:spPr bwMode="auto">
          <a:xfrm>
            <a:off x="4786313" y="3124200"/>
            <a:ext cx="3857625" cy="3662363"/>
          </a:xfrm>
          <a:prstGeom prst="rect">
            <a:avLst/>
          </a:prstGeom>
          <a:noFill/>
          <a:ln w="9525">
            <a:noFill/>
            <a:miter lim="800000"/>
            <a:headEnd/>
            <a:tailEnd/>
          </a:ln>
        </p:spPr>
        <p:txBody>
          <a:bodyPr>
            <a:spAutoFit/>
          </a:bodyPr>
          <a:lstStyle/>
          <a:p>
            <a:pPr algn="just">
              <a:buClr>
                <a:schemeClr val="accent2"/>
              </a:buClr>
              <a:buFont typeface="Wingdings" pitchFamily="2" charset="2"/>
              <a:buChar char="Ø"/>
            </a:pPr>
            <a:r>
              <a:rPr lang="es-EC" sz="1400">
                <a:solidFill>
                  <a:schemeClr val="accent1"/>
                </a:solidFill>
                <a:latin typeface="Georgia" pitchFamily="18" charset="0"/>
              </a:rPr>
              <a:t>Dotar de los elementos Administrativos, Contables y de  Marketing al componente humano de la empresa, y; de los Sistemas Disciplinarios Adecuados a todas y cada una de las operaciones de la empresa para de esta manera ser más competitivos.</a:t>
            </a:r>
          </a:p>
          <a:p>
            <a:pPr algn="just">
              <a:buClr>
                <a:schemeClr val="accent2"/>
              </a:buClr>
              <a:buFont typeface="Wingdings" pitchFamily="2" charset="2"/>
              <a:buChar char="Ø"/>
            </a:pPr>
            <a:endParaRPr lang="es-EC" sz="1400">
              <a:solidFill>
                <a:schemeClr val="accent1"/>
              </a:solidFill>
              <a:latin typeface="Georgia" pitchFamily="18" charset="0"/>
            </a:endParaRPr>
          </a:p>
          <a:p>
            <a:pPr algn="just">
              <a:buClr>
                <a:schemeClr val="accent2"/>
              </a:buClr>
              <a:buFont typeface="Wingdings" pitchFamily="2" charset="2"/>
              <a:buChar char="Ø"/>
            </a:pPr>
            <a:r>
              <a:rPr lang="es-EC" sz="1400">
                <a:solidFill>
                  <a:schemeClr val="accent1"/>
                </a:solidFill>
                <a:latin typeface="Georgia" pitchFamily="18" charset="0"/>
              </a:rPr>
              <a:t>Gestionar y Crear Alianzas Estratégicas con Entidades Privadas, Instituciones Públicas y Personalidades que permitan promocionar la marca.</a:t>
            </a:r>
            <a:endParaRPr lang="es-ES" sz="1400">
              <a:solidFill>
                <a:schemeClr val="accent1"/>
              </a:solidFill>
              <a:latin typeface="Georgia" pitchFamily="18" charset="0"/>
            </a:endParaRPr>
          </a:p>
          <a:p>
            <a:pPr algn="just">
              <a:buClr>
                <a:schemeClr val="accent2"/>
              </a:buClr>
              <a:buFont typeface="Wingdings" pitchFamily="2" charset="2"/>
              <a:buChar char="Ø"/>
            </a:pPr>
            <a:endParaRPr lang="es-ES" sz="1400">
              <a:solidFill>
                <a:schemeClr val="accent1"/>
              </a:solidFill>
              <a:latin typeface="Georgia" pitchFamily="18" charset="0"/>
            </a:endParaRPr>
          </a:p>
          <a:p>
            <a:pPr algn="just">
              <a:buClr>
                <a:schemeClr val="accent2"/>
              </a:buClr>
              <a:buFont typeface="Wingdings" pitchFamily="2" charset="2"/>
              <a:buChar char="Ø"/>
            </a:pPr>
            <a:r>
              <a:rPr lang="es-EC" sz="1400">
                <a:solidFill>
                  <a:schemeClr val="accent1"/>
                </a:solidFill>
                <a:latin typeface="Georgia" pitchFamily="18" charset="0"/>
              </a:rPr>
              <a:t>Desarrollar métodos adecuados de Negociación y Compras con los Proveedores.</a:t>
            </a:r>
            <a:endParaRPr lang="es-ES" sz="1400">
              <a:solidFill>
                <a:schemeClr val="accent1"/>
              </a:solidFill>
              <a:latin typeface="Georgia" pitchFamily="18" charset="0"/>
            </a:endParaRPr>
          </a:p>
          <a:p>
            <a:endParaRPr lang="es-ES">
              <a:latin typeface="Georgia" pitchFamily="18" charset="0"/>
            </a:endParaRPr>
          </a:p>
          <a:p>
            <a:endParaRPr lang="es-ES">
              <a:latin typeface="Georgia" pitchFamily="18"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00063" y="1857375"/>
            <a:ext cx="7986712" cy="2357438"/>
          </a:xfrm>
        </p:spPr>
        <p:txBody>
          <a:bodyPr>
            <a:normAutofit fontScale="85000" lnSpcReduction="10000"/>
          </a:bodyPr>
          <a:lstStyle/>
          <a:p>
            <a:pPr fontAlgn="auto">
              <a:spcAft>
                <a:spcPts val="0"/>
              </a:spcAft>
              <a:buClr>
                <a:schemeClr val="accent3"/>
              </a:buClr>
              <a:buFont typeface="Georgia"/>
              <a:buNone/>
              <a:defRPr/>
            </a:pPr>
            <a:r>
              <a:rPr lang="es-ES" b="1" dirty="0" smtClean="0"/>
              <a:t>SUPUESTOS:</a:t>
            </a:r>
          </a:p>
          <a:p>
            <a:pPr fontAlgn="auto">
              <a:spcAft>
                <a:spcPts val="0"/>
              </a:spcAft>
              <a:buClr>
                <a:schemeClr val="accent3"/>
              </a:buClr>
              <a:buFont typeface="Georgia"/>
              <a:buNone/>
              <a:defRPr/>
            </a:pPr>
            <a:endParaRPr lang="es-ES" sz="2000" dirty="0" smtClean="0">
              <a:solidFill>
                <a:schemeClr val="accent1"/>
              </a:solidFill>
            </a:endParaRPr>
          </a:p>
          <a:p>
            <a:pPr algn="just" fontAlgn="auto">
              <a:spcAft>
                <a:spcPts val="0"/>
              </a:spcAft>
              <a:buClr>
                <a:srgbClr val="C00000"/>
              </a:buClr>
              <a:buFont typeface="Wingdings" pitchFamily="2" charset="2"/>
              <a:buChar char="Ø"/>
              <a:defRPr/>
            </a:pPr>
            <a:r>
              <a:rPr lang="es-ES" sz="2000" dirty="0" smtClean="0">
                <a:solidFill>
                  <a:schemeClr val="accent1"/>
                </a:solidFill>
              </a:rPr>
              <a:t>La tasa de Crecimiento de la población en la ciudad de Guayaquil es del 61.6%.</a:t>
            </a:r>
          </a:p>
          <a:p>
            <a:pPr algn="just" fontAlgn="auto">
              <a:spcAft>
                <a:spcPts val="0"/>
              </a:spcAft>
              <a:buClr>
                <a:srgbClr val="C00000"/>
              </a:buClr>
              <a:buFont typeface="Wingdings" pitchFamily="2" charset="2"/>
              <a:buChar char="Ø"/>
              <a:defRPr/>
            </a:pPr>
            <a:r>
              <a:rPr lang="es-ES" sz="2000" dirty="0" smtClean="0">
                <a:solidFill>
                  <a:schemeClr val="accent1"/>
                </a:solidFill>
              </a:rPr>
              <a:t>La tasa de la Población Económicamente Activa es del 63.9%.</a:t>
            </a:r>
          </a:p>
          <a:p>
            <a:pPr algn="just" fontAlgn="auto">
              <a:spcAft>
                <a:spcPts val="0"/>
              </a:spcAft>
              <a:buClr>
                <a:srgbClr val="C00000"/>
              </a:buClr>
              <a:buFont typeface="Wingdings" pitchFamily="2" charset="2"/>
              <a:buChar char="Ø"/>
              <a:defRPr/>
            </a:pPr>
            <a:r>
              <a:rPr lang="es-ES" sz="2000" dirty="0" smtClean="0">
                <a:solidFill>
                  <a:schemeClr val="accent1"/>
                </a:solidFill>
              </a:rPr>
              <a:t>De acuerdo con el Estudio de Mercado el 25% contrata el servicio de Planeamiento de Eventos.</a:t>
            </a:r>
          </a:p>
          <a:p>
            <a:pPr algn="just" fontAlgn="auto">
              <a:spcAft>
                <a:spcPts val="0"/>
              </a:spcAft>
              <a:buClr>
                <a:srgbClr val="C00000"/>
              </a:buClr>
              <a:buFont typeface="Wingdings" pitchFamily="2" charset="2"/>
              <a:buChar char="Ø"/>
              <a:defRPr/>
            </a:pPr>
            <a:r>
              <a:rPr lang="es-ES" sz="2000" dirty="0" smtClean="0">
                <a:solidFill>
                  <a:schemeClr val="accent1"/>
                </a:solidFill>
              </a:rPr>
              <a:t>Se espera que la participación de mercado sea del 5% de la Población Objetivo.</a:t>
            </a:r>
          </a:p>
          <a:p>
            <a:pPr algn="just" fontAlgn="auto">
              <a:spcAft>
                <a:spcPts val="0"/>
              </a:spcAft>
              <a:buClr>
                <a:srgbClr val="C00000"/>
              </a:buClr>
              <a:buFont typeface="Wingdings" pitchFamily="2" charset="2"/>
              <a:buChar char="Ø"/>
              <a:defRPr/>
            </a:pPr>
            <a:r>
              <a:rPr lang="es-ES" sz="2000" dirty="0" smtClean="0">
                <a:solidFill>
                  <a:schemeClr val="accent1"/>
                </a:solidFill>
              </a:rPr>
              <a:t>La edad de los posibles consumidores fluctúa entre 18 - 60 años de edad.</a:t>
            </a:r>
          </a:p>
          <a:p>
            <a:pPr fontAlgn="auto">
              <a:spcAft>
                <a:spcPts val="0"/>
              </a:spcAft>
              <a:buClr>
                <a:schemeClr val="accent3"/>
              </a:buClr>
              <a:buFont typeface="Georgia"/>
              <a:buNone/>
              <a:defRPr/>
            </a:pPr>
            <a:endParaRPr lang="es-ES" dirty="0"/>
          </a:p>
        </p:txBody>
      </p:sp>
      <p:sp>
        <p:nvSpPr>
          <p:cNvPr id="327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Georgia" pitchFamily="18" charset="0"/>
            </a:endParaRPr>
          </a:p>
        </p:txBody>
      </p:sp>
      <p:graphicFrame>
        <p:nvGraphicFramePr>
          <p:cNvPr id="32771" name="Object 3"/>
          <p:cNvGraphicFramePr>
            <a:graphicFrameLocks noChangeAspect="1"/>
          </p:cNvGraphicFramePr>
          <p:nvPr/>
        </p:nvGraphicFramePr>
        <p:xfrm>
          <a:off x="3786188" y="4357688"/>
          <a:ext cx="2154237" cy="785812"/>
        </p:xfrm>
        <a:graphic>
          <a:graphicData uri="http://schemas.openxmlformats.org/presentationml/2006/ole">
            <p:oleObj spid="_x0000_s32771" name="Ecuación" r:id="rId3" imgW="901309" imgH="418918" progId="Equation.3">
              <p:embed/>
            </p:oleObj>
          </a:graphicData>
        </a:graphic>
      </p:graphicFrame>
      <p:sp>
        <p:nvSpPr>
          <p:cNvPr id="32774" name="6 CuadroTexto"/>
          <p:cNvSpPr txBox="1">
            <a:spLocks noChangeArrowheads="1"/>
          </p:cNvSpPr>
          <p:nvPr/>
        </p:nvSpPr>
        <p:spPr bwMode="auto">
          <a:xfrm>
            <a:off x="3643313" y="5429250"/>
            <a:ext cx="2643187" cy="369888"/>
          </a:xfrm>
          <a:prstGeom prst="rect">
            <a:avLst/>
          </a:prstGeom>
          <a:noFill/>
          <a:ln w="9525">
            <a:noFill/>
            <a:miter lim="800000"/>
            <a:headEnd/>
            <a:tailEnd/>
          </a:ln>
        </p:spPr>
        <p:txBody>
          <a:bodyPr>
            <a:spAutoFit/>
          </a:bodyPr>
          <a:lstStyle/>
          <a:p>
            <a:pPr algn="ctr"/>
            <a:r>
              <a:rPr lang="es-ES" b="1">
                <a:solidFill>
                  <a:schemeClr val="accent1"/>
                </a:solidFill>
                <a:latin typeface="Georgia" pitchFamily="18" charset="0"/>
              </a:rPr>
              <a:t>n= 391</a:t>
            </a:r>
          </a:p>
        </p:txBody>
      </p:sp>
      <p:sp>
        <p:nvSpPr>
          <p:cNvPr id="11" name="1 Título"/>
          <p:cNvSpPr>
            <a:spLocks noGrp="1"/>
          </p:cNvSpPr>
          <p:nvPr>
            <p:ph type="title"/>
          </p:nvPr>
        </p:nvSpPr>
        <p:spPr>
          <a:xfrm>
            <a:off x="428596" y="357166"/>
            <a:ext cx="8229600" cy="1069848"/>
          </a:xfrm>
        </p:spPr>
        <p:txBody>
          <a:bodyPr/>
          <a:lstStyle/>
          <a:p>
            <a:pPr fontAlgn="auto">
              <a:spcAft>
                <a:spcPts val="0"/>
              </a:spcAft>
              <a:defRPr/>
            </a:pPr>
            <a:r>
              <a:rPr lang="es-ES" dirty="0" smtClean="0">
                <a:ln w="12700">
                  <a:solidFill>
                    <a:srgbClr val="C00000"/>
                  </a:solidFill>
                </a:ln>
                <a:solidFill>
                  <a:schemeClr val="bg1"/>
                </a:solidFill>
              </a:rPr>
              <a:t>2. ESTUDIO DE MERCADO</a:t>
            </a:r>
            <a:endParaRPr lang="es-ES"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srcRect/>
          <a:stretch>
            <a:fillRect/>
          </a:stretch>
        </p:blipFill>
        <p:spPr bwMode="auto">
          <a:xfrm>
            <a:off x="1357313" y="2071688"/>
            <a:ext cx="6215062" cy="2019300"/>
          </a:xfrm>
          <a:prstGeom prst="rect">
            <a:avLst/>
          </a:prstGeom>
          <a:noFill/>
          <a:ln w="9525">
            <a:noFill/>
            <a:miter lim="800000"/>
            <a:headEnd/>
            <a:tailEnd/>
          </a:ln>
        </p:spPr>
      </p:pic>
      <p:sp>
        <p:nvSpPr>
          <p:cNvPr id="33794" name="5 CuadroTexto"/>
          <p:cNvSpPr txBox="1">
            <a:spLocks noChangeArrowheads="1"/>
          </p:cNvSpPr>
          <p:nvPr/>
        </p:nvSpPr>
        <p:spPr bwMode="auto">
          <a:xfrm>
            <a:off x="785813" y="1500188"/>
            <a:ext cx="5572125" cy="369887"/>
          </a:xfrm>
          <a:prstGeom prst="rect">
            <a:avLst/>
          </a:prstGeom>
          <a:noFill/>
          <a:ln w="9525">
            <a:noFill/>
            <a:miter lim="800000"/>
            <a:headEnd/>
            <a:tailEnd/>
          </a:ln>
        </p:spPr>
        <p:txBody>
          <a:bodyPr>
            <a:spAutoFit/>
          </a:bodyPr>
          <a:lstStyle/>
          <a:p>
            <a:r>
              <a:rPr lang="es-ES">
                <a:solidFill>
                  <a:schemeClr val="tx2"/>
                </a:solidFill>
                <a:latin typeface="Georgia" pitchFamily="18" charset="0"/>
              </a:rPr>
              <a:t>Estimación de la Demanda:</a:t>
            </a:r>
          </a:p>
        </p:txBody>
      </p:sp>
      <p:sp>
        <p:nvSpPr>
          <p:cNvPr id="33795" name="6 CuadroTexto"/>
          <p:cNvSpPr txBox="1">
            <a:spLocks noChangeArrowheads="1"/>
          </p:cNvSpPr>
          <p:nvPr/>
        </p:nvSpPr>
        <p:spPr bwMode="auto">
          <a:xfrm>
            <a:off x="857250" y="4286250"/>
            <a:ext cx="5572125" cy="369888"/>
          </a:xfrm>
          <a:prstGeom prst="rect">
            <a:avLst/>
          </a:prstGeom>
          <a:noFill/>
          <a:ln w="9525">
            <a:noFill/>
            <a:miter lim="800000"/>
            <a:headEnd/>
            <a:tailEnd/>
          </a:ln>
        </p:spPr>
        <p:txBody>
          <a:bodyPr>
            <a:spAutoFit/>
          </a:bodyPr>
          <a:lstStyle/>
          <a:p>
            <a:r>
              <a:rPr lang="es-ES">
                <a:solidFill>
                  <a:schemeClr val="tx2"/>
                </a:solidFill>
                <a:latin typeface="Georgia" pitchFamily="18" charset="0"/>
              </a:rPr>
              <a:t>Demanda  Proyectada:</a:t>
            </a:r>
          </a:p>
        </p:txBody>
      </p:sp>
      <p:sp>
        <p:nvSpPr>
          <p:cNvPr id="10" name="1 Título"/>
          <p:cNvSpPr>
            <a:spLocks noGrp="1"/>
          </p:cNvSpPr>
          <p:nvPr>
            <p:ph type="title"/>
          </p:nvPr>
        </p:nvSpPr>
        <p:spPr>
          <a:xfrm>
            <a:off x="428596" y="357166"/>
            <a:ext cx="8229600" cy="1069848"/>
          </a:xfrm>
        </p:spPr>
        <p:txBody>
          <a:bodyPr>
            <a:normAutofit/>
          </a:bodyPr>
          <a:lstStyle/>
          <a:p>
            <a:pPr fontAlgn="auto">
              <a:spcAft>
                <a:spcPts val="0"/>
              </a:spcAft>
              <a:defRPr/>
            </a:pPr>
            <a:r>
              <a:rPr lang="es-ES" b="1" dirty="0" smtClean="0">
                <a:ln w="12700">
                  <a:solidFill>
                    <a:srgbClr val="C00000"/>
                  </a:solidFill>
                </a:ln>
                <a:solidFill>
                  <a:schemeClr val="bg1"/>
                </a:solidFill>
              </a:rPr>
              <a:t>2. ESTUDIO DE MERCADO</a:t>
            </a:r>
            <a:endParaRPr lang="es-ES" dirty="0"/>
          </a:p>
        </p:txBody>
      </p:sp>
      <p:pic>
        <p:nvPicPr>
          <p:cNvPr id="33797" name="Picture 2"/>
          <p:cNvPicPr>
            <a:picLocks noChangeAspect="1" noChangeArrowheads="1"/>
          </p:cNvPicPr>
          <p:nvPr/>
        </p:nvPicPr>
        <p:blipFill>
          <a:blip r:embed="rId3"/>
          <a:srcRect/>
          <a:stretch>
            <a:fillRect/>
          </a:stretch>
        </p:blipFill>
        <p:spPr bwMode="auto">
          <a:xfrm>
            <a:off x="1500188" y="4786313"/>
            <a:ext cx="6143625" cy="11112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1069848"/>
          </a:xfrm>
        </p:spPr>
        <p:txBody>
          <a:bodyPr>
            <a:normAutofit/>
          </a:bodyPr>
          <a:lstStyle/>
          <a:p>
            <a:pPr fontAlgn="auto">
              <a:spcAft>
                <a:spcPts val="0"/>
              </a:spcAft>
              <a:defRPr/>
            </a:pPr>
            <a:r>
              <a:rPr lang="es-ES" b="1" dirty="0" smtClean="0">
                <a:ln w="12700">
                  <a:solidFill>
                    <a:srgbClr val="C00000"/>
                  </a:solidFill>
                </a:ln>
                <a:solidFill>
                  <a:schemeClr val="bg1"/>
                </a:solidFill>
              </a:rPr>
              <a:t>2. ESTUDIO DE MERCADO</a:t>
            </a:r>
            <a:endParaRPr lang="es-ES" dirty="0"/>
          </a:p>
        </p:txBody>
      </p:sp>
      <p:graphicFrame>
        <p:nvGraphicFramePr>
          <p:cNvPr id="4" name="3 Tabla"/>
          <p:cNvGraphicFramePr>
            <a:graphicFrameLocks noGrp="1"/>
          </p:cNvGraphicFramePr>
          <p:nvPr/>
        </p:nvGraphicFramePr>
        <p:xfrm>
          <a:off x="214282" y="1214422"/>
          <a:ext cx="8572560" cy="5440680"/>
        </p:xfrm>
        <a:graphic>
          <a:graphicData uri="http://schemas.openxmlformats.org/drawingml/2006/table">
            <a:tbl>
              <a:tblPr firstRow="1" bandRow="1">
                <a:effectLst>
                  <a:innerShdw blurRad="114300">
                    <a:prstClr val="black"/>
                  </a:innerShdw>
                </a:effectLst>
                <a:tableStyleId>{2D5ABB26-0587-4C30-8999-92F81FD0307C}</a:tableStyleId>
              </a:tblPr>
              <a:tblGrid>
                <a:gridCol w="4286280"/>
                <a:gridCol w="4286280"/>
              </a:tblGrid>
              <a:tr h="5429288">
                <a:tc>
                  <a:txBody>
                    <a:bodyPr/>
                    <a:lstStyle/>
                    <a:p>
                      <a:pPr algn="ctr"/>
                      <a:r>
                        <a:rPr kumimoji="0" lang="es-ES" sz="900" b="1" kern="1200" dirty="0" smtClean="0">
                          <a:solidFill>
                            <a:schemeClr val="tx2"/>
                          </a:solidFill>
                        </a:rPr>
                        <a:t>ENCUESTA</a:t>
                      </a:r>
                    </a:p>
                    <a:p>
                      <a:r>
                        <a:rPr kumimoji="0" lang="es-ES" sz="900" b="1" kern="1200" dirty="0" smtClean="0">
                          <a:solidFill>
                            <a:schemeClr val="tx2"/>
                          </a:solidFill>
                        </a:rPr>
                        <a:t>GÉNERO:    M ⁪</a:t>
                      </a:r>
                      <a:r>
                        <a:rPr kumimoji="0" lang="es-ES" sz="900" b="1" kern="1200" baseline="0" dirty="0" smtClean="0">
                          <a:solidFill>
                            <a:schemeClr val="tx2"/>
                          </a:solidFill>
                        </a:rPr>
                        <a:t>    </a:t>
                      </a:r>
                      <a:r>
                        <a:rPr kumimoji="0" lang="es-ES" sz="900" b="1" kern="1200" dirty="0" smtClean="0">
                          <a:solidFill>
                            <a:schemeClr val="tx2"/>
                          </a:solidFill>
                        </a:rPr>
                        <a:t>F ⁪</a:t>
                      </a:r>
                    </a:p>
                    <a:p>
                      <a:r>
                        <a:rPr kumimoji="0" lang="es-ES" sz="900" b="1" kern="1200" dirty="0" smtClean="0">
                          <a:solidFill>
                            <a:schemeClr val="tx2"/>
                          </a:solidFill>
                        </a:rPr>
                        <a:t> </a:t>
                      </a:r>
                    </a:p>
                    <a:p>
                      <a:r>
                        <a:rPr kumimoji="0" lang="es-ES" sz="900" b="1" kern="1200" dirty="0" smtClean="0">
                          <a:solidFill>
                            <a:schemeClr val="tx2"/>
                          </a:solidFill>
                        </a:rPr>
                        <a:t>EDAD:   18-24 ⁪</a:t>
                      </a:r>
                      <a:r>
                        <a:rPr kumimoji="0" lang="es-ES" sz="900" b="1" kern="1200" baseline="0" dirty="0" smtClean="0">
                          <a:solidFill>
                            <a:schemeClr val="tx2"/>
                          </a:solidFill>
                        </a:rPr>
                        <a:t>           </a:t>
                      </a:r>
                      <a:r>
                        <a:rPr kumimoji="0" lang="es-ES" sz="900" b="1" kern="1200" dirty="0" smtClean="0">
                          <a:solidFill>
                            <a:schemeClr val="tx2"/>
                          </a:solidFill>
                        </a:rPr>
                        <a:t>25-30 ⁪</a:t>
                      </a:r>
                      <a:r>
                        <a:rPr kumimoji="0" lang="es-ES" sz="900" b="1" kern="1200" baseline="0" dirty="0" smtClean="0">
                          <a:solidFill>
                            <a:schemeClr val="tx2"/>
                          </a:solidFill>
                        </a:rPr>
                        <a:t>          </a:t>
                      </a:r>
                      <a:r>
                        <a:rPr kumimoji="0" lang="es-ES" sz="900" b="1" kern="1200" dirty="0" smtClean="0">
                          <a:solidFill>
                            <a:schemeClr val="tx2"/>
                          </a:solidFill>
                        </a:rPr>
                        <a:t>31-39 ⁪	 40 Y MÁS ⁪</a:t>
                      </a:r>
                    </a:p>
                    <a:p>
                      <a:r>
                        <a:rPr kumimoji="0" lang="es-ES" sz="900" b="1" kern="1200" dirty="0" smtClean="0">
                          <a:solidFill>
                            <a:schemeClr val="tx2"/>
                          </a:solidFill>
                        </a:rPr>
                        <a:t> </a:t>
                      </a:r>
                    </a:p>
                    <a:p>
                      <a:r>
                        <a:rPr kumimoji="0" lang="es-ES" sz="900" b="1" kern="1200" dirty="0" smtClean="0">
                          <a:solidFill>
                            <a:schemeClr val="tx2"/>
                          </a:solidFill>
                        </a:rPr>
                        <a:t>OCUPACIÓN: </a:t>
                      </a:r>
                    </a:p>
                    <a:p>
                      <a:r>
                        <a:rPr kumimoji="0" lang="es-ES" sz="900" b="1" kern="1200" dirty="0" smtClean="0">
                          <a:solidFill>
                            <a:schemeClr val="tx2"/>
                          </a:solidFill>
                        </a:rPr>
                        <a:t>ESTUDIANTE 	 ⁪	COMERCIANTE   ⁪</a:t>
                      </a:r>
                    </a:p>
                    <a:p>
                      <a:r>
                        <a:rPr kumimoji="0" lang="es-ES" sz="900" b="1" kern="1200" dirty="0" smtClean="0">
                          <a:solidFill>
                            <a:schemeClr val="tx2"/>
                          </a:solidFill>
                        </a:rPr>
                        <a:t>PROFESIONAL	 ⁪	DOCENTES     	    ⁪</a:t>
                      </a:r>
                    </a:p>
                    <a:p>
                      <a:r>
                        <a:rPr kumimoji="0" lang="es-ES" sz="900" b="1" kern="1200" dirty="0" smtClean="0">
                          <a:solidFill>
                            <a:schemeClr val="tx2"/>
                          </a:solidFill>
                        </a:rPr>
                        <a:t>EMPLEADO     	 ⁪	EMPRESARIO	    ⁪</a:t>
                      </a:r>
                    </a:p>
                    <a:p>
                      <a:r>
                        <a:rPr kumimoji="0" lang="es-ES" sz="900" b="1" kern="1200" dirty="0" smtClean="0">
                          <a:solidFill>
                            <a:schemeClr val="tx2"/>
                          </a:solidFill>
                        </a:rPr>
                        <a:t>EJECUTIVO     	 ⁪	OTRO	    ⁪</a:t>
                      </a:r>
                    </a:p>
                    <a:p>
                      <a:r>
                        <a:rPr kumimoji="0" lang="es-ES" sz="900" b="1" kern="1200" dirty="0" smtClean="0">
                          <a:solidFill>
                            <a:schemeClr val="tx2"/>
                          </a:solidFill>
                        </a:rPr>
                        <a:t>NINGUNO     	 ⁪ </a:t>
                      </a:r>
                    </a:p>
                    <a:p>
                      <a:endParaRPr kumimoji="0" lang="es-ES" sz="900" b="1" kern="1200" dirty="0" smtClean="0">
                        <a:solidFill>
                          <a:schemeClr val="tx2"/>
                        </a:solidFill>
                      </a:endParaRPr>
                    </a:p>
                    <a:p>
                      <a:r>
                        <a:rPr kumimoji="0" lang="es-ES" sz="900" b="1" kern="1200" dirty="0" smtClean="0">
                          <a:solidFill>
                            <a:schemeClr val="tx2"/>
                          </a:solidFill>
                        </a:rPr>
                        <a:t> 1. Qué ocasiones ha festejado generalmente como invitado ó anfitrión en esta clase de compromisos en recepciones realizadas en los locales de alquiler en la ciudad?</a:t>
                      </a:r>
                    </a:p>
                    <a:p>
                      <a:r>
                        <a:rPr kumimoji="0" lang="es-ES" sz="900" b="1" kern="1200" dirty="0" smtClean="0">
                          <a:solidFill>
                            <a:schemeClr val="tx2"/>
                          </a:solidFill>
                        </a:rPr>
                        <a:t>⁪ Baby Shower		⁪ Quinceañeras</a:t>
                      </a:r>
                    </a:p>
                    <a:p>
                      <a:r>
                        <a:rPr kumimoji="0" lang="es-ES" sz="900" b="1" kern="1200" dirty="0" smtClean="0">
                          <a:solidFill>
                            <a:schemeClr val="tx2"/>
                          </a:solidFill>
                        </a:rPr>
                        <a:t>⁪ Cumpleaños		⁪ Bautizos </a:t>
                      </a:r>
                    </a:p>
                    <a:p>
                      <a:r>
                        <a:rPr kumimoji="0" lang="es-ES" sz="900" b="1" kern="1200" dirty="0" smtClean="0">
                          <a:solidFill>
                            <a:schemeClr val="tx2"/>
                          </a:solidFill>
                        </a:rPr>
                        <a:t>⁪ Matrimonios		⁪ Despedida  de Soltero(a)</a:t>
                      </a:r>
                    </a:p>
                    <a:p>
                      <a:r>
                        <a:rPr kumimoji="0" lang="es-ES" sz="900" b="1" kern="1200" dirty="0" smtClean="0">
                          <a:solidFill>
                            <a:schemeClr val="tx2"/>
                          </a:solidFill>
                        </a:rPr>
                        <a:t>⁪ Cívicos/Feriados	⁪ Eventos Empresariales</a:t>
                      </a:r>
                    </a:p>
                    <a:p>
                      <a:r>
                        <a:rPr kumimoji="0" lang="es-ES" sz="900" b="1" kern="1200" dirty="0" smtClean="0">
                          <a:solidFill>
                            <a:schemeClr val="tx2"/>
                          </a:solidFill>
                        </a:rPr>
                        <a:t>⁪ Otro(s) ¿Cuál(es)? ____________________________</a:t>
                      </a:r>
                    </a:p>
                    <a:p>
                      <a:r>
                        <a:rPr kumimoji="0" lang="es-ES" sz="900" b="1" kern="1200" dirty="0" smtClean="0">
                          <a:solidFill>
                            <a:schemeClr val="tx2"/>
                          </a:solidFill>
                        </a:rPr>
                        <a:t>2. ¿Qué organizadores de eventos sociales conoce en Guayaquil?</a:t>
                      </a:r>
                    </a:p>
                    <a:p>
                      <a:r>
                        <a:rPr kumimoji="0" lang="es-ES" sz="900" b="1" kern="1200" dirty="0" smtClean="0">
                          <a:solidFill>
                            <a:schemeClr val="tx2"/>
                          </a:solidFill>
                        </a:rPr>
                        <a:t>a.______________________________________________</a:t>
                      </a:r>
                    </a:p>
                    <a:p>
                      <a:r>
                        <a:rPr kumimoji="0" lang="es-ES" sz="900" b="1" kern="1200" dirty="0" smtClean="0">
                          <a:solidFill>
                            <a:schemeClr val="tx2"/>
                          </a:solidFill>
                        </a:rPr>
                        <a:t>b.______________________________________________</a:t>
                      </a:r>
                    </a:p>
                    <a:p>
                      <a:r>
                        <a:rPr kumimoji="0" lang="es-ES" sz="900" b="1" kern="1200" dirty="0" smtClean="0">
                          <a:solidFill>
                            <a:schemeClr val="tx2"/>
                          </a:solidFill>
                        </a:rPr>
                        <a:t>c._________________________________________  </a:t>
                      </a:r>
                    </a:p>
                    <a:p>
                      <a:r>
                        <a:rPr kumimoji="0" lang="es-ES" sz="900" b="1" kern="1200" dirty="0" smtClean="0">
                          <a:solidFill>
                            <a:schemeClr val="tx2"/>
                          </a:solidFill>
                        </a:rPr>
                        <a:t>d. Ninguno	⁪ </a:t>
                      </a:r>
                    </a:p>
                    <a:p>
                      <a:r>
                        <a:rPr kumimoji="0" lang="es-ES" sz="900" b="1" kern="1200" dirty="0" smtClean="0">
                          <a:solidFill>
                            <a:schemeClr val="tx2"/>
                          </a:solidFill>
                        </a:rPr>
                        <a:t> </a:t>
                      </a:r>
                    </a:p>
                    <a:p>
                      <a:r>
                        <a:rPr kumimoji="0" lang="es-ES" sz="900" b="1" kern="1200" dirty="0" smtClean="0">
                          <a:solidFill>
                            <a:schemeClr val="tx2"/>
                          </a:solidFill>
                        </a:rPr>
                        <a:t>3. ¿Cuáles son los requerimientos más prioritarios que debe tener una Empresa para Organizar una recepción o festejo de su agrado? (Ordénelos según su grado de importancia, siendo1 el menor)</a:t>
                      </a:r>
                    </a:p>
                    <a:p>
                      <a:r>
                        <a:rPr kumimoji="0" lang="es-ES" sz="900" b="1" kern="1200" dirty="0" smtClean="0">
                          <a:solidFill>
                            <a:schemeClr val="tx2"/>
                          </a:solidFill>
                        </a:rPr>
                        <a:t>a.  Comodidad	                            	               [   ]</a:t>
                      </a:r>
                    </a:p>
                    <a:p>
                      <a:r>
                        <a:rPr kumimoji="0" lang="es-ES" sz="900" b="1" kern="1200" dirty="0" smtClean="0">
                          <a:solidFill>
                            <a:schemeClr val="tx2"/>
                          </a:solidFill>
                        </a:rPr>
                        <a:t>b.  Imagen y Organización Integral       [   ]</a:t>
                      </a:r>
                    </a:p>
                    <a:p>
                      <a:r>
                        <a:rPr kumimoji="0" lang="es-ES" sz="900" b="1" kern="1200" dirty="0" smtClean="0">
                          <a:solidFill>
                            <a:schemeClr val="tx2"/>
                          </a:solidFill>
                        </a:rPr>
                        <a:t>c.  Atención Personalizada  y Eficiente [   ] </a:t>
                      </a:r>
                    </a:p>
                    <a:p>
                      <a:r>
                        <a:rPr kumimoji="0" lang="es-ES" sz="900" b="1" kern="1200" dirty="0" smtClean="0">
                          <a:solidFill>
                            <a:schemeClr val="tx2"/>
                          </a:solidFill>
                        </a:rPr>
                        <a:t>d.  Precios Razonables                                 [   ]</a:t>
                      </a:r>
                    </a:p>
                    <a:p>
                      <a:r>
                        <a:rPr kumimoji="0" lang="es-ES" sz="900" b="1" kern="1200" dirty="0" smtClean="0">
                          <a:solidFill>
                            <a:schemeClr val="tx2"/>
                          </a:solidFill>
                        </a:rPr>
                        <a:t>e.  Calidad y Profesionalismo                   [   ]</a:t>
                      </a:r>
                    </a:p>
                    <a:p>
                      <a:r>
                        <a:rPr kumimoji="0" lang="es-ES" sz="900" b="1" kern="1200" dirty="0" smtClean="0">
                          <a:solidFill>
                            <a:schemeClr val="tx2"/>
                          </a:solidFill>
                        </a:rPr>
                        <a:t>f.  Ambiente Agradable  y Cordial           [   ] </a:t>
                      </a:r>
                    </a:p>
                    <a:p>
                      <a:r>
                        <a:rPr kumimoji="0" lang="es-ES" sz="900" b="1" kern="1200" dirty="0" smtClean="0">
                          <a:solidFill>
                            <a:schemeClr val="tx2"/>
                          </a:solidFill>
                        </a:rPr>
                        <a:t>g.  Diversificación de Servicios               </a:t>
                      </a:r>
                      <a:r>
                        <a:rPr kumimoji="0" lang="es-ES" sz="900" b="1" kern="1200" baseline="0" dirty="0" smtClean="0">
                          <a:solidFill>
                            <a:schemeClr val="tx2"/>
                          </a:solidFill>
                        </a:rPr>
                        <a:t> </a:t>
                      </a:r>
                      <a:r>
                        <a:rPr kumimoji="0" lang="es-ES" sz="900" b="1" kern="1200" dirty="0" smtClean="0">
                          <a:solidFill>
                            <a:schemeClr val="tx2"/>
                          </a:solidFill>
                        </a:rPr>
                        <a:t>[   ]</a:t>
                      </a:r>
                    </a:p>
                    <a:p>
                      <a:r>
                        <a:rPr kumimoji="0" lang="es-ES" sz="900" b="1" kern="1200" dirty="0" smtClean="0">
                          <a:solidFill>
                            <a:schemeClr val="tx2"/>
                          </a:solidFill>
                        </a:rPr>
                        <a:t>h.  Amplitud y Variedad de Espacios     [   ]</a:t>
                      </a:r>
                    </a:p>
                    <a:p>
                      <a:r>
                        <a:rPr kumimoji="0" lang="es-ES" sz="900" b="1" kern="1200" dirty="0" smtClean="0">
                          <a:solidFill>
                            <a:schemeClr val="tx2"/>
                          </a:solidFill>
                        </a:rPr>
                        <a:t>i. Otro.   ¿Cuál? ________________________</a:t>
                      </a:r>
                    </a:p>
                    <a:p>
                      <a:endParaRPr lang="es-ES" sz="900" dirty="0">
                        <a:solidFill>
                          <a:schemeClr val="tx2"/>
                        </a:solidFill>
                      </a:endParaRPr>
                    </a:p>
                  </a:txBody>
                  <a:tcPr>
                    <a:solidFill>
                      <a:schemeClr val="accent2">
                        <a:lumMod val="20000"/>
                        <a:lumOff val="80000"/>
                      </a:schemeClr>
                    </a:solidFill>
                  </a:tcPr>
                </a:tc>
                <a:tc>
                  <a:txBody>
                    <a:bodyPr/>
                    <a:lstStyle/>
                    <a:p>
                      <a:pPr algn="just">
                        <a:spcAft>
                          <a:spcPts val="0"/>
                        </a:spcAft>
                      </a:pPr>
                      <a:r>
                        <a:rPr lang="es-ES" sz="900" b="1" dirty="0" smtClean="0">
                          <a:solidFill>
                            <a:schemeClr val="tx2"/>
                          </a:solidFill>
                          <a:latin typeface="Times New Roman"/>
                          <a:ea typeface="Times New Roman"/>
                        </a:rPr>
                        <a:t>4. ¿Qué opina acerca de un negocio que le brinde la oportunidad de disfrutar de un Evento a su gusto, sin que Ud. Lo organice?</a:t>
                      </a:r>
                    </a:p>
                    <a:p>
                      <a:pPr algn="ctr">
                        <a:spcAft>
                          <a:spcPts val="0"/>
                        </a:spcAft>
                      </a:pPr>
                      <a:endParaRPr lang="es-ES" sz="900" b="1" dirty="0" smtClean="0">
                        <a:solidFill>
                          <a:schemeClr val="tx2"/>
                        </a:solidFill>
                        <a:latin typeface="Times New Roman"/>
                        <a:ea typeface="Times New Roman"/>
                      </a:endParaRPr>
                    </a:p>
                    <a:p>
                      <a:pPr algn="ctr">
                        <a:spcAft>
                          <a:spcPts val="0"/>
                        </a:spcAft>
                      </a:pPr>
                      <a:r>
                        <a:rPr lang="es-ES" sz="900" b="1" dirty="0" smtClean="0">
                          <a:solidFill>
                            <a:schemeClr val="tx2"/>
                          </a:solidFill>
                          <a:latin typeface="Times New Roman"/>
                          <a:ea typeface="Times New Roman"/>
                        </a:rPr>
                        <a:t>1. Excelente [   ]  	2. Bueno [   ]   	3. Indiferente [   ]	4. No sabe/no opina [   ]</a:t>
                      </a:r>
                    </a:p>
                    <a:p>
                      <a:pPr algn="just">
                        <a:spcAft>
                          <a:spcPts val="0"/>
                        </a:spcAft>
                      </a:pPr>
                      <a:r>
                        <a:rPr lang="es-ES" sz="900" b="1" dirty="0" smtClean="0">
                          <a:solidFill>
                            <a:schemeClr val="tx2"/>
                          </a:solidFill>
                          <a:latin typeface="Times New Roman"/>
                          <a:ea typeface="Times New Roman"/>
                        </a:rPr>
                        <a:t> </a:t>
                      </a:r>
                    </a:p>
                    <a:p>
                      <a:pPr algn="just">
                        <a:spcAft>
                          <a:spcPts val="0"/>
                        </a:spcAft>
                      </a:pPr>
                      <a:r>
                        <a:rPr lang="es-ES" sz="900" b="1" dirty="0" smtClean="0">
                          <a:solidFill>
                            <a:schemeClr val="tx2"/>
                          </a:solidFill>
                          <a:latin typeface="Times New Roman"/>
                          <a:ea typeface="Times New Roman"/>
                        </a:rPr>
                        <a:t>5.  Si su satisfacción total es garantizada por una empresa que le brinde todos los componentes requeridos en la contratación de los servicios relacionados, ¿Contrataría estos servicios?</a:t>
                      </a:r>
                    </a:p>
                    <a:p>
                      <a:pPr algn="just">
                        <a:spcAft>
                          <a:spcPts val="0"/>
                        </a:spcAft>
                      </a:pPr>
                      <a:r>
                        <a:rPr lang="es-ES" sz="900" b="1" dirty="0" smtClean="0">
                          <a:solidFill>
                            <a:schemeClr val="tx2"/>
                          </a:solidFill>
                          <a:latin typeface="Times New Roman"/>
                          <a:ea typeface="Times New Roman"/>
                        </a:rPr>
                        <a:t>                               SI  [   ]              NO  [   ]                                  Tal vez [   ]</a:t>
                      </a:r>
                    </a:p>
                    <a:p>
                      <a:pPr algn="just">
                        <a:spcAft>
                          <a:spcPts val="0"/>
                        </a:spcAft>
                      </a:pPr>
                      <a:r>
                        <a:rPr lang="es-ES" sz="900" b="1" dirty="0" smtClean="0">
                          <a:solidFill>
                            <a:schemeClr val="tx2"/>
                          </a:solidFill>
                          <a:latin typeface="Times New Roman"/>
                          <a:ea typeface="Times New Roman"/>
                        </a:rPr>
                        <a:t>6. ¿Cuáles de los siguientes espectáculos o acontecimientos  le agradaría contratar a una empresa de Planeamiento de Eventos en la ciudad:</a:t>
                      </a:r>
                    </a:p>
                    <a:p>
                      <a:pPr indent="449580" algn="just">
                        <a:spcAft>
                          <a:spcPts val="0"/>
                        </a:spcAft>
                      </a:pPr>
                      <a:r>
                        <a:rPr lang="es-ES" sz="900" b="1" dirty="0" smtClean="0">
                          <a:solidFill>
                            <a:schemeClr val="tx2"/>
                          </a:solidFill>
                          <a:latin typeface="Times New Roman"/>
                          <a:ea typeface="Times New Roman"/>
                        </a:rPr>
                        <a:t>⁪ Fiestas familiares		⁪ Seminarios </a:t>
                      </a:r>
                    </a:p>
                    <a:p>
                      <a:pPr indent="449580">
                        <a:spcAft>
                          <a:spcPts val="0"/>
                        </a:spcAft>
                      </a:pPr>
                      <a:r>
                        <a:rPr lang="es-ES" sz="900" b="1" dirty="0" smtClean="0">
                          <a:solidFill>
                            <a:schemeClr val="tx2"/>
                          </a:solidFill>
                          <a:latin typeface="Times New Roman"/>
                          <a:ea typeface="Times New Roman"/>
                        </a:rPr>
                        <a:t>⁪Exhibiciones		⁪ Desfiles de Pasarella</a:t>
                      </a:r>
                    </a:p>
                    <a:p>
                      <a:pPr indent="449580" algn="just">
                        <a:spcAft>
                          <a:spcPts val="0"/>
                        </a:spcAft>
                      </a:pPr>
                      <a:r>
                        <a:rPr lang="es-ES" sz="900" b="1" dirty="0" smtClean="0">
                          <a:solidFill>
                            <a:schemeClr val="tx2"/>
                          </a:solidFill>
                          <a:latin typeface="Times New Roman"/>
                          <a:ea typeface="Times New Roman"/>
                        </a:rPr>
                        <a:t>⁪ Arte / Pintura		⁪ Arte / Teatro</a:t>
                      </a:r>
                    </a:p>
                    <a:p>
                      <a:pPr indent="449580" algn="just">
                        <a:spcAft>
                          <a:spcPts val="0"/>
                        </a:spcAft>
                      </a:pPr>
                      <a:r>
                        <a:rPr lang="es-ES" sz="900" b="1" dirty="0" smtClean="0">
                          <a:solidFill>
                            <a:schemeClr val="tx2"/>
                          </a:solidFill>
                          <a:latin typeface="Times New Roman"/>
                          <a:ea typeface="Times New Roman"/>
                        </a:rPr>
                        <a:t>⁪ Ferias			⁪ Conciertos/Artistas    </a:t>
                      </a:r>
                    </a:p>
                    <a:p>
                      <a:pPr indent="449580" algn="just">
                        <a:spcAft>
                          <a:spcPts val="0"/>
                        </a:spcAft>
                      </a:pPr>
                      <a:r>
                        <a:rPr lang="es-ES" sz="900" b="1" dirty="0" smtClean="0">
                          <a:solidFill>
                            <a:schemeClr val="tx2"/>
                          </a:solidFill>
                          <a:latin typeface="Times New Roman"/>
                          <a:ea typeface="Times New Roman"/>
                        </a:rPr>
                        <a:t>⁪ Otro(s)</a:t>
                      </a:r>
                    </a:p>
                    <a:p>
                      <a:pPr algn="just">
                        <a:spcAft>
                          <a:spcPts val="0"/>
                        </a:spcAft>
                      </a:pPr>
                      <a:r>
                        <a:rPr lang="es-ES" sz="900" b="1" dirty="0" smtClean="0">
                          <a:solidFill>
                            <a:schemeClr val="tx2"/>
                          </a:solidFill>
                          <a:latin typeface="Times New Roman"/>
                          <a:ea typeface="Times New Roman"/>
                        </a:rPr>
                        <a:t>¿Cuál(es)? ___________________________________________</a:t>
                      </a:r>
                    </a:p>
                    <a:p>
                      <a:pPr algn="just">
                        <a:spcAft>
                          <a:spcPts val="0"/>
                        </a:spcAft>
                      </a:pPr>
                      <a:r>
                        <a:rPr lang="es-ES" sz="900" b="1" dirty="0" smtClean="0">
                          <a:solidFill>
                            <a:schemeClr val="tx2"/>
                          </a:solidFill>
                          <a:latin typeface="Times New Roman"/>
                          <a:ea typeface="Times New Roman"/>
                        </a:rPr>
                        <a:t>  </a:t>
                      </a:r>
                    </a:p>
                    <a:p>
                      <a:pPr>
                        <a:spcAft>
                          <a:spcPts val="0"/>
                        </a:spcAft>
                      </a:pPr>
                      <a:r>
                        <a:rPr lang="es-ES" sz="900" b="1" dirty="0" smtClean="0">
                          <a:solidFill>
                            <a:schemeClr val="tx2"/>
                          </a:solidFill>
                          <a:latin typeface="Times New Roman"/>
                          <a:ea typeface="Times New Roman"/>
                        </a:rPr>
                        <a:t>7. ¿Cómo le gustaría contratar este servicio?</a:t>
                      </a:r>
                    </a:p>
                    <a:p>
                      <a:pPr>
                        <a:spcAft>
                          <a:spcPts val="0"/>
                        </a:spcAft>
                      </a:pPr>
                      <a:r>
                        <a:rPr lang="es-ES" sz="900" b="1" dirty="0" smtClean="0">
                          <a:solidFill>
                            <a:schemeClr val="tx2"/>
                          </a:solidFill>
                          <a:latin typeface="Times New Roman"/>
                          <a:ea typeface="Times New Roman"/>
                        </a:rPr>
                        <a:t>⁪ Vía internet                  ⁪ </a:t>
                      </a:r>
                      <a:r>
                        <a:rPr lang="es-ES" sz="900" b="1" dirty="0" err="1" smtClean="0">
                          <a:solidFill>
                            <a:schemeClr val="tx2"/>
                          </a:solidFill>
                          <a:latin typeface="Times New Roman"/>
                          <a:ea typeface="Times New Roman"/>
                        </a:rPr>
                        <a:t>Call</a:t>
                      </a:r>
                      <a:r>
                        <a:rPr lang="es-ES" sz="900" b="1" dirty="0" smtClean="0">
                          <a:solidFill>
                            <a:schemeClr val="tx2"/>
                          </a:solidFill>
                          <a:latin typeface="Times New Roman"/>
                          <a:ea typeface="Times New Roman"/>
                        </a:rPr>
                        <a:t> Center                          ⁪ Personalmente (oficinas)</a:t>
                      </a:r>
                    </a:p>
                    <a:p>
                      <a:pPr algn="just">
                        <a:spcAft>
                          <a:spcPts val="0"/>
                        </a:spcAft>
                      </a:pPr>
                      <a:r>
                        <a:rPr lang="es-ES" sz="900" b="1" dirty="0" smtClean="0">
                          <a:solidFill>
                            <a:schemeClr val="tx2"/>
                          </a:solidFill>
                          <a:latin typeface="Times New Roman"/>
                          <a:ea typeface="Times New Roman"/>
                        </a:rPr>
                        <a:t>8. ¿Cuáles de los siguientes servicios le agradaría encontrar en una empresa de Planeamiento de Eventos en la ciudad:</a:t>
                      </a:r>
                    </a:p>
                    <a:p>
                      <a:pPr indent="449580" algn="just">
                        <a:spcAft>
                          <a:spcPts val="0"/>
                        </a:spcAft>
                      </a:pPr>
                      <a:r>
                        <a:rPr lang="es-ES" sz="900" b="1" dirty="0" smtClean="0">
                          <a:solidFill>
                            <a:schemeClr val="tx2"/>
                          </a:solidFill>
                          <a:latin typeface="Times New Roman"/>
                          <a:ea typeface="Times New Roman"/>
                        </a:rPr>
                        <a:t>⁪ Decoración	⁪ Hora loca </a:t>
                      </a:r>
                    </a:p>
                    <a:p>
                      <a:pPr indent="449580">
                        <a:spcAft>
                          <a:spcPts val="0"/>
                        </a:spcAft>
                      </a:pPr>
                      <a:r>
                        <a:rPr lang="es-ES" sz="900" b="1" dirty="0" smtClean="0">
                          <a:solidFill>
                            <a:schemeClr val="tx2"/>
                          </a:solidFill>
                          <a:latin typeface="Times New Roman"/>
                          <a:ea typeface="Times New Roman"/>
                        </a:rPr>
                        <a:t>⁪ Filmación	⁪  Dulces y repostería</a:t>
                      </a:r>
                    </a:p>
                    <a:p>
                      <a:pPr indent="449580" algn="just">
                        <a:spcAft>
                          <a:spcPts val="0"/>
                        </a:spcAft>
                      </a:pPr>
                      <a:r>
                        <a:rPr lang="es-ES" sz="900" b="1" dirty="0" smtClean="0">
                          <a:solidFill>
                            <a:schemeClr val="tx2"/>
                          </a:solidFill>
                          <a:latin typeface="Times New Roman"/>
                          <a:ea typeface="Times New Roman"/>
                        </a:rPr>
                        <a:t>⁪ Dj	 ⁪ Otro(s)	</a:t>
                      </a:r>
                    </a:p>
                    <a:p>
                      <a:pPr algn="just">
                        <a:spcAft>
                          <a:spcPts val="0"/>
                        </a:spcAft>
                      </a:pPr>
                      <a:r>
                        <a:rPr lang="es-ES" sz="900" b="1" dirty="0" smtClean="0">
                          <a:solidFill>
                            <a:schemeClr val="tx2"/>
                          </a:solidFill>
                          <a:latin typeface="Times New Roman"/>
                          <a:ea typeface="Times New Roman"/>
                        </a:rPr>
                        <a:t>¿Cuál(es)? ___________________________________________</a:t>
                      </a:r>
                    </a:p>
                    <a:p>
                      <a:pPr algn="just">
                        <a:spcAft>
                          <a:spcPts val="0"/>
                        </a:spcAft>
                      </a:pPr>
                      <a:r>
                        <a:rPr lang="es-ES" sz="900" b="1" dirty="0" smtClean="0">
                          <a:solidFill>
                            <a:schemeClr val="tx2"/>
                          </a:solidFill>
                          <a:latin typeface="Times New Roman"/>
                          <a:ea typeface="Times New Roman"/>
                        </a:rPr>
                        <a:t> </a:t>
                      </a:r>
                    </a:p>
                    <a:p>
                      <a:pPr>
                        <a:spcAft>
                          <a:spcPts val="0"/>
                        </a:spcAft>
                      </a:pPr>
                      <a:r>
                        <a:rPr lang="es-ES" sz="900" b="1" dirty="0" smtClean="0">
                          <a:solidFill>
                            <a:schemeClr val="tx2"/>
                          </a:solidFill>
                          <a:latin typeface="Times New Roman"/>
                          <a:ea typeface="Times New Roman"/>
                        </a:rPr>
                        <a:t> </a:t>
                      </a:r>
                    </a:p>
                    <a:p>
                      <a:pPr>
                        <a:spcAft>
                          <a:spcPts val="0"/>
                        </a:spcAft>
                      </a:pPr>
                      <a:r>
                        <a:rPr lang="es-ES" sz="900" b="1" dirty="0" smtClean="0">
                          <a:solidFill>
                            <a:schemeClr val="tx2"/>
                          </a:solidFill>
                          <a:latin typeface="Times New Roman"/>
                          <a:ea typeface="Times New Roman"/>
                        </a:rPr>
                        <a:t>9. ¿Con que frecuencia usted contrata estos servicios al año?  ________</a:t>
                      </a:r>
                    </a:p>
                    <a:p>
                      <a:pPr>
                        <a:spcAft>
                          <a:spcPts val="0"/>
                        </a:spcAft>
                      </a:pPr>
                      <a:r>
                        <a:rPr lang="es-ES" sz="900" b="1" dirty="0" smtClean="0">
                          <a:solidFill>
                            <a:schemeClr val="tx2"/>
                          </a:solidFill>
                          <a:latin typeface="Times New Roman"/>
                          <a:ea typeface="Times New Roman"/>
                        </a:rPr>
                        <a:t> </a:t>
                      </a:r>
                    </a:p>
                    <a:p>
                      <a:endParaRPr lang="es-ES" dirty="0">
                        <a:solidFill>
                          <a:schemeClr val="tx2"/>
                        </a:solidFill>
                      </a:endParaRPr>
                    </a:p>
                  </a:txBody>
                  <a:tcPr>
                    <a:solidFill>
                      <a:schemeClr val="accent2">
                        <a:lumMod val="20000"/>
                        <a:lumOff val="80000"/>
                      </a:schemeClr>
                    </a:solidFill>
                  </a:tcPr>
                </a:tc>
              </a:tr>
            </a:tbl>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2. ESTUDIO DE MERCADO</a:t>
            </a:r>
            <a:endParaRPr lang="es-ES" sz="4000" dirty="0">
              <a:solidFill>
                <a:schemeClr val="tx2"/>
              </a:solidFill>
              <a:latin typeface="+mj-lt"/>
              <a:ea typeface="+mj-ea"/>
              <a:cs typeface="+mj-cs"/>
            </a:endParaRPr>
          </a:p>
        </p:txBody>
      </p:sp>
      <p:sp>
        <p:nvSpPr>
          <p:cNvPr id="35842" name="3 CuadroTexto"/>
          <p:cNvSpPr txBox="1">
            <a:spLocks noChangeArrowheads="1"/>
          </p:cNvSpPr>
          <p:nvPr/>
        </p:nvSpPr>
        <p:spPr bwMode="auto">
          <a:xfrm>
            <a:off x="500063" y="1428750"/>
            <a:ext cx="3571875" cy="369888"/>
          </a:xfrm>
          <a:prstGeom prst="rect">
            <a:avLst/>
          </a:prstGeom>
          <a:noFill/>
          <a:ln w="9525">
            <a:noFill/>
            <a:miter lim="800000"/>
            <a:headEnd/>
            <a:tailEnd/>
          </a:ln>
        </p:spPr>
        <p:txBody>
          <a:bodyPr>
            <a:spAutoFit/>
          </a:bodyPr>
          <a:lstStyle/>
          <a:p>
            <a:r>
              <a:rPr lang="es-ES" b="1">
                <a:solidFill>
                  <a:schemeClr val="tx2"/>
                </a:solidFill>
                <a:latin typeface="Georgia" pitchFamily="18" charset="0"/>
              </a:rPr>
              <a:t>Resultados:</a:t>
            </a:r>
          </a:p>
        </p:txBody>
      </p:sp>
      <p:pic>
        <p:nvPicPr>
          <p:cNvPr id="35843" name="Gráfico 1"/>
          <p:cNvPicPr>
            <a:picLocks noChangeArrowheads="1"/>
          </p:cNvPicPr>
          <p:nvPr/>
        </p:nvPicPr>
        <p:blipFill>
          <a:blip r:embed="rId2"/>
          <a:srcRect/>
          <a:stretch>
            <a:fillRect/>
          </a:stretch>
        </p:blipFill>
        <p:spPr bwMode="auto">
          <a:xfrm>
            <a:off x="428625" y="1714500"/>
            <a:ext cx="3857625" cy="2214563"/>
          </a:xfrm>
          <a:prstGeom prst="rect">
            <a:avLst/>
          </a:prstGeom>
          <a:noFill/>
          <a:ln w="9525">
            <a:noFill/>
            <a:miter lim="800000"/>
            <a:headEnd/>
            <a:tailEnd/>
          </a:ln>
        </p:spPr>
      </p:pic>
      <p:pic>
        <p:nvPicPr>
          <p:cNvPr id="35844" name="Gráfico 2"/>
          <p:cNvPicPr>
            <a:picLocks noChangeArrowheads="1"/>
          </p:cNvPicPr>
          <p:nvPr/>
        </p:nvPicPr>
        <p:blipFill>
          <a:blip r:embed="rId3"/>
          <a:srcRect/>
          <a:stretch>
            <a:fillRect/>
          </a:stretch>
        </p:blipFill>
        <p:spPr bwMode="auto">
          <a:xfrm>
            <a:off x="4500563" y="1714500"/>
            <a:ext cx="3929062" cy="2214563"/>
          </a:xfrm>
          <a:prstGeom prst="rect">
            <a:avLst/>
          </a:prstGeom>
          <a:noFill/>
          <a:ln w="9525">
            <a:noFill/>
            <a:miter lim="800000"/>
            <a:headEnd/>
            <a:tailEnd/>
          </a:ln>
        </p:spPr>
      </p:pic>
      <p:pic>
        <p:nvPicPr>
          <p:cNvPr id="35845" name="Gráfico 1"/>
          <p:cNvPicPr>
            <a:picLocks noChangeArrowheads="1"/>
          </p:cNvPicPr>
          <p:nvPr/>
        </p:nvPicPr>
        <p:blipFill>
          <a:blip r:embed="rId4"/>
          <a:srcRect/>
          <a:stretch>
            <a:fillRect/>
          </a:stretch>
        </p:blipFill>
        <p:spPr bwMode="auto">
          <a:xfrm>
            <a:off x="357188" y="4143375"/>
            <a:ext cx="3929062" cy="2500313"/>
          </a:xfrm>
          <a:prstGeom prst="rect">
            <a:avLst/>
          </a:prstGeom>
          <a:noFill/>
          <a:ln w="9525">
            <a:noFill/>
            <a:miter lim="800000"/>
            <a:headEnd/>
            <a:tailEnd/>
          </a:ln>
        </p:spPr>
      </p:pic>
      <p:pic>
        <p:nvPicPr>
          <p:cNvPr id="35846" name="Gráfico 2"/>
          <p:cNvPicPr>
            <a:picLocks noChangeArrowheads="1"/>
          </p:cNvPicPr>
          <p:nvPr/>
        </p:nvPicPr>
        <p:blipFill>
          <a:blip r:embed="rId5"/>
          <a:srcRect/>
          <a:stretch>
            <a:fillRect/>
          </a:stretch>
        </p:blipFill>
        <p:spPr bwMode="auto">
          <a:xfrm>
            <a:off x="4500563" y="4143375"/>
            <a:ext cx="3929062" cy="25003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2. ESTUDIO DE MERCADO</a:t>
            </a:r>
            <a:endParaRPr lang="es-ES" sz="4000" dirty="0">
              <a:solidFill>
                <a:schemeClr val="tx2"/>
              </a:solidFill>
              <a:latin typeface="+mj-lt"/>
              <a:ea typeface="+mj-ea"/>
              <a:cs typeface="+mj-cs"/>
            </a:endParaRPr>
          </a:p>
        </p:txBody>
      </p:sp>
      <p:pic>
        <p:nvPicPr>
          <p:cNvPr id="36866" name="Gráfico 5"/>
          <p:cNvPicPr>
            <a:picLocks noChangeArrowheads="1"/>
          </p:cNvPicPr>
          <p:nvPr/>
        </p:nvPicPr>
        <p:blipFill>
          <a:blip r:embed="rId2"/>
          <a:srcRect/>
          <a:stretch>
            <a:fillRect/>
          </a:stretch>
        </p:blipFill>
        <p:spPr bwMode="auto">
          <a:xfrm>
            <a:off x="357188" y="1285875"/>
            <a:ext cx="3929062" cy="2500313"/>
          </a:xfrm>
          <a:prstGeom prst="rect">
            <a:avLst/>
          </a:prstGeom>
          <a:noFill/>
          <a:ln w="9525">
            <a:noFill/>
            <a:miter lim="800000"/>
            <a:headEnd/>
            <a:tailEnd/>
          </a:ln>
        </p:spPr>
      </p:pic>
      <p:pic>
        <p:nvPicPr>
          <p:cNvPr id="36867" name="Gráfico 3"/>
          <p:cNvPicPr>
            <a:picLocks noChangeArrowheads="1"/>
          </p:cNvPicPr>
          <p:nvPr/>
        </p:nvPicPr>
        <p:blipFill>
          <a:blip r:embed="rId3"/>
          <a:srcRect/>
          <a:stretch>
            <a:fillRect/>
          </a:stretch>
        </p:blipFill>
        <p:spPr bwMode="auto">
          <a:xfrm>
            <a:off x="4500563" y="1285875"/>
            <a:ext cx="4143375" cy="2481263"/>
          </a:xfrm>
          <a:prstGeom prst="rect">
            <a:avLst/>
          </a:prstGeom>
          <a:noFill/>
          <a:ln w="9525">
            <a:noFill/>
            <a:miter lim="800000"/>
            <a:headEnd/>
            <a:tailEnd/>
          </a:ln>
        </p:spPr>
      </p:pic>
      <p:pic>
        <p:nvPicPr>
          <p:cNvPr id="36868" name="Gráfico 4"/>
          <p:cNvPicPr>
            <a:picLocks noChangeArrowheads="1"/>
          </p:cNvPicPr>
          <p:nvPr/>
        </p:nvPicPr>
        <p:blipFill>
          <a:blip r:embed="rId4"/>
          <a:srcRect/>
          <a:stretch>
            <a:fillRect/>
          </a:stretch>
        </p:blipFill>
        <p:spPr bwMode="auto">
          <a:xfrm>
            <a:off x="285750" y="4000500"/>
            <a:ext cx="4000500" cy="2500313"/>
          </a:xfrm>
          <a:prstGeom prst="rect">
            <a:avLst/>
          </a:prstGeom>
          <a:noFill/>
          <a:ln w="9525">
            <a:noFill/>
            <a:miter lim="800000"/>
            <a:headEnd/>
            <a:tailEnd/>
          </a:ln>
        </p:spPr>
      </p:pic>
      <p:pic>
        <p:nvPicPr>
          <p:cNvPr id="36869" name="Gráfico 5"/>
          <p:cNvPicPr>
            <a:picLocks noChangeArrowheads="1"/>
          </p:cNvPicPr>
          <p:nvPr/>
        </p:nvPicPr>
        <p:blipFill>
          <a:blip r:embed="rId5"/>
          <a:srcRect/>
          <a:stretch>
            <a:fillRect/>
          </a:stretch>
        </p:blipFill>
        <p:spPr bwMode="auto">
          <a:xfrm>
            <a:off x="4500563" y="4000500"/>
            <a:ext cx="4143375" cy="24574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2. ESTUDIO DE MERCADO</a:t>
            </a:r>
            <a:endParaRPr lang="es-ES" sz="4000" dirty="0">
              <a:solidFill>
                <a:schemeClr val="tx2"/>
              </a:solidFill>
              <a:latin typeface="+mj-lt"/>
              <a:ea typeface="+mj-ea"/>
              <a:cs typeface="+mj-cs"/>
            </a:endParaRPr>
          </a:p>
        </p:txBody>
      </p:sp>
      <p:pic>
        <p:nvPicPr>
          <p:cNvPr id="37890" name="Gráfico 10"/>
          <p:cNvPicPr>
            <a:picLocks noChangeArrowheads="1"/>
          </p:cNvPicPr>
          <p:nvPr/>
        </p:nvPicPr>
        <p:blipFill>
          <a:blip r:embed="rId2"/>
          <a:srcRect/>
          <a:stretch>
            <a:fillRect/>
          </a:stretch>
        </p:blipFill>
        <p:spPr bwMode="auto">
          <a:xfrm>
            <a:off x="4572000" y="1285875"/>
            <a:ext cx="4071938" cy="2571750"/>
          </a:xfrm>
          <a:prstGeom prst="rect">
            <a:avLst/>
          </a:prstGeom>
          <a:noFill/>
          <a:ln w="9525">
            <a:noFill/>
            <a:miter lim="800000"/>
            <a:headEnd/>
            <a:tailEnd/>
          </a:ln>
        </p:spPr>
      </p:pic>
      <p:pic>
        <p:nvPicPr>
          <p:cNvPr id="37891" name="Gráfico 13"/>
          <p:cNvPicPr>
            <a:picLocks noChangeArrowheads="1"/>
          </p:cNvPicPr>
          <p:nvPr/>
        </p:nvPicPr>
        <p:blipFill>
          <a:blip r:embed="rId3"/>
          <a:srcRect/>
          <a:stretch>
            <a:fillRect/>
          </a:stretch>
        </p:blipFill>
        <p:spPr bwMode="auto">
          <a:xfrm>
            <a:off x="4572000" y="4000500"/>
            <a:ext cx="4071938" cy="2500313"/>
          </a:xfrm>
          <a:prstGeom prst="rect">
            <a:avLst/>
          </a:prstGeom>
          <a:noFill/>
          <a:ln w="9525">
            <a:noFill/>
            <a:miter lim="800000"/>
            <a:headEnd/>
            <a:tailEnd/>
          </a:ln>
        </p:spPr>
      </p:pic>
      <p:pic>
        <p:nvPicPr>
          <p:cNvPr id="37892" name="Gráfico 6"/>
          <p:cNvPicPr>
            <a:picLocks noChangeArrowheads="1"/>
          </p:cNvPicPr>
          <p:nvPr/>
        </p:nvPicPr>
        <p:blipFill>
          <a:blip r:embed="rId4"/>
          <a:srcRect/>
          <a:stretch>
            <a:fillRect/>
          </a:stretch>
        </p:blipFill>
        <p:spPr bwMode="auto">
          <a:xfrm>
            <a:off x="357188" y="1285875"/>
            <a:ext cx="4000500" cy="2571750"/>
          </a:xfrm>
          <a:prstGeom prst="rect">
            <a:avLst/>
          </a:prstGeom>
          <a:noFill/>
          <a:ln w="9525">
            <a:noFill/>
            <a:miter lim="800000"/>
            <a:headEnd/>
            <a:tailEnd/>
          </a:ln>
        </p:spPr>
      </p:pic>
      <p:pic>
        <p:nvPicPr>
          <p:cNvPr id="37893" name="Gráfico 7"/>
          <p:cNvPicPr>
            <a:picLocks noChangeArrowheads="1"/>
          </p:cNvPicPr>
          <p:nvPr/>
        </p:nvPicPr>
        <p:blipFill>
          <a:blip r:embed="rId5"/>
          <a:srcRect/>
          <a:stretch>
            <a:fillRect/>
          </a:stretch>
        </p:blipFill>
        <p:spPr bwMode="auto">
          <a:xfrm>
            <a:off x="357188" y="4000500"/>
            <a:ext cx="4000500" cy="25003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2313" y="2143125"/>
            <a:ext cx="7772400" cy="4071938"/>
          </a:xfrm>
        </p:spPr>
        <p:txBody>
          <a:bodyPr>
            <a:normAutofit lnSpcReduction="10000"/>
          </a:bodyPr>
          <a:lstStyle/>
          <a:p>
            <a:pPr marL="502920" indent="-457200" algn="just" fontAlgn="auto">
              <a:spcAft>
                <a:spcPts val="0"/>
              </a:spcAft>
              <a:buClr>
                <a:srgbClr val="C00000"/>
              </a:buClr>
              <a:buFont typeface="+mj-lt"/>
              <a:buAutoNum type="arabicPeriod"/>
              <a:defRPr/>
            </a:pPr>
            <a:r>
              <a:rPr lang="es-MX" dirty="0" smtClean="0">
                <a:solidFill>
                  <a:schemeClr val="accent1"/>
                </a:solidFill>
              </a:rPr>
              <a:t>El mercado objetivo está entre las edades de 25 años en adelante, dado que tienen mayor interés en la realización de eventos, ya sea familiares o sociales y que por su ocupación no pueden organizarla ellos mismos.</a:t>
            </a:r>
          </a:p>
          <a:p>
            <a:pPr marL="502920" indent="-457200" algn="just" fontAlgn="auto">
              <a:spcAft>
                <a:spcPts val="0"/>
              </a:spcAft>
              <a:buClr>
                <a:srgbClr val="C00000"/>
              </a:buClr>
              <a:buFont typeface="+mj-lt"/>
              <a:buAutoNum type="arabicPeriod"/>
              <a:defRPr/>
            </a:pPr>
            <a:endParaRPr lang="es-MX" dirty="0" smtClean="0">
              <a:solidFill>
                <a:schemeClr val="accent1"/>
              </a:solidFill>
            </a:endParaRPr>
          </a:p>
          <a:p>
            <a:pPr marL="502920" indent="-457200" algn="just" fontAlgn="auto">
              <a:spcAft>
                <a:spcPts val="0"/>
              </a:spcAft>
              <a:buClr>
                <a:srgbClr val="C00000"/>
              </a:buClr>
              <a:buFont typeface="+mj-lt"/>
              <a:buAutoNum type="arabicPeriod"/>
              <a:defRPr/>
            </a:pPr>
            <a:r>
              <a:rPr lang="es-MX" dirty="0" smtClean="0">
                <a:solidFill>
                  <a:schemeClr val="accent1"/>
                </a:solidFill>
              </a:rPr>
              <a:t>La competencia está marcada por pocas empresas, que aunque están posicionadas en el mercado, no satisfacen totalmente al cliente.</a:t>
            </a:r>
            <a:endParaRPr lang="es-ES" dirty="0" smtClean="0">
              <a:solidFill>
                <a:schemeClr val="accent1"/>
              </a:solidFill>
            </a:endParaRPr>
          </a:p>
          <a:p>
            <a:pPr marL="502920" indent="-457200" algn="just" fontAlgn="auto">
              <a:spcAft>
                <a:spcPts val="0"/>
              </a:spcAft>
              <a:buClr>
                <a:srgbClr val="C00000"/>
              </a:buClr>
              <a:buFont typeface="+mj-lt"/>
              <a:buAutoNum type="arabicPeriod"/>
              <a:defRPr/>
            </a:pPr>
            <a:endParaRPr lang="es-MX" dirty="0" smtClean="0">
              <a:solidFill>
                <a:schemeClr val="accent1"/>
              </a:solidFill>
            </a:endParaRPr>
          </a:p>
          <a:p>
            <a:pPr marL="502920" indent="-457200" algn="just" fontAlgn="auto">
              <a:spcAft>
                <a:spcPts val="0"/>
              </a:spcAft>
              <a:buClr>
                <a:srgbClr val="C00000"/>
              </a:buClr>
              <a:buFont typeface="+mj-lt"/>
              <a:buAutoNum type="arabicPeriod"/>
              <a:defRPr/>
            </a:pPr>
            <a:r>
              <a:rPr lang="es-MX" dirty="0" smtClean="0">
                <a:solidFill>
                  <a:schemeClr val="accent1"/>
                </a:solidFill>
              </a:rPr>
              <a:t>Se pudo conocer las necesidades, requerimientos y exigencias que tiene el consumidor al momento de la organización del evento</a:t>
            </a:r>
            <a:r>
              <a:rPr lang="es-ES" dirty="0" smtClean="0">
                <a:solidFill>
                  <a:schemeClr val="accent1"/>
                </a:solidFill>
              </a:rPr>
              <a:t>.</a:t>
            </a:r>
            <a:endParaRPr lang="es-MX" dirty="0" smtClean="0">
              <a:solidFill>
                <a:schemeClr val="accent1"/>
              </a:solidFill>
            </a:endParaRPr>
          </a:p>
        </p:txBody>
      </p:sp>
      <p:sp>
        <p:nvSpPr>
          <p:cNvPr id="4"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2. ESTUDIO DE MERCADO</a:t>
            </a:r>
            <a:endParaRPr lang="es-ES" sz="4000" dirty="0">
              <a:solidFill>
                <a:schemeClr val="tx2"/>
              </a:solidFill>
              <a:latin typeface="+mj-lt"/>
              <a:ea typeface="+mj-ea"/>
              <a:cs typeface="+mj-cs"/>
            </a:endParaRPr>
          </a:p>
        </p:txBody>
      </p:sp>
      <p:sp>
        <p:nvSpPr>
          <p:cNvPr id="38915" name="4 CuadroTexto"/>
          <p:cNvSpPr txBox="1">
            <a:spLocks noChangeArrowheads="1"/>
          </p:cNvSpPr>
          <p:nvPr/>
        </p:nvSpPr>
        <p:spPr bwMode="auto">
          <a:xfrm>
            <a:off x="714375" y="1571625"/>
            <a:ext cx="7500938" cy="369888"/>
          </a:xfrm>
          <a:prstGeom prst="rect">
            <a:avLst/>
          </a:prstGeom>
          <a:noFill/>
          <a:ln w="9525">
            <a:noFill/>
            <a:miter lim="800000"/>
            <a:headEnd/>
            <a:tailEnd/>
          </a:ln>
        </p:spPr>
        <p:txBody>
          <a:bodyPr>
            <a:spAutoFit/>
          </a:bodyPr>
          <a:lstStyle/>
          <a:p>
            <a:r>
              <a:rPr lang="es-ES" b="1">
                <a:solidFill>
                  <a:schemeClr val="tx2"/>
                </a:solidFill>
                <a:latin typeface="Georgia" pitchFamily="18" charset="0"/>
              </a:rPr>
              <a:t>CONCLUSIONES: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fontAlgn="auto">
              <a:spcAft>
                <a:spcPts val="0"/>
              </a:spcAft>
              <a:defRPr/>
            </a:pPr>
            <a:r>
              <a:rPr lang="es-ES" sz="4500" b="1" dirty="0" smtClean="0">
                <a:ln>
                  <a:solidFill>
                    <a:srgbClr val="C00000"/>
                  </a:solidFill>
                </a:ln>
                <a:solidFill>
                  <a:schemeClr val="bg1"/>
                </a:solidFill>
              </a:rPr>
              <a:t>TEMA</a:t>
            </a:r>
            <a:endParaRPr lang="es-ES" sz="4500" b="1" dirty="0">
              <a:ln>
                <a:solidFill>
                  <a:srgbClr val="C00000"/>
                </a:solidFill>
              </a:ln>
              <a:solidFill>
                <a:schemeClr val="bg1"/>
              </a:solidFill>
            </a:endParaRPr>
          </a:p>
        </p:txBody>
      </p:sp>
      <p:sp>
        <p:nvSpPr>
          <p:cNvPr id="14338" name="3 CuadroTexto"/>
          <p:cNvSpPr txBox="1">
            <a:spLocks noChangeArrowheads="1"/>
          </p:cNvSpPr>
          <p:nvPr/>
        </p:nvSpPr>
        <p:spPr bwMode="auto">
          <a:xfrm>
            <a:off x="785813" y="2500313"/>
            <a:ext cx="7358062" cy="369887"/>
          </a:xfrm>
          <a:prstGeom prst="rect">
            <a:avLst/>
          </a:prstGeom>
          <a:noFill/>
          <a:ln w="9525">
            <a:noFill/>
            <a:miter lim="800000"/>
            <a:headEnd/>
            <a:tailEnd/>
          </a:ln>
        </p:spPr>
        <p:txBody>
          <a:bodyPr>
            <a:spAutoFit/>
          </a:bodyPr>
          <a:lstStyle/>
          <a:p>
            <a:endParaRPr lang="es-EC">
              <a:latin typeface="Georgia" pitchFamily="18" charset="0"/>
            </a:endParaRPr>
          </a:p>
        </p:txBody>
      </p:sp>
      <p:sp>
        <p:nvSpPr>
          <p:cNvPr id="14339" name="6 CuadroTexto"/>
          <p:cNvSpPr txBox="1">
            <a:spLocks noChangeArrowheads="1"/>
          </p:cNvSpPr>
          <p:nvPr/>
        </p:nvSpPr>
        <p:spPr bwMode="auto">
          <a:xfrm>
            <a:off x="1143000" y="2643188"/>
            <a:ext cx="7000875" cy="2862262"/>
          </a:xfrm>
          <a:prstGeom prst="rect">
            <a:avLst/>
          </a:prstGeom>
          <a:noFill/>
          <a:ln w="9525">
            <a:noFill/>
            <a:miter lim="800000"/>
            <a:headEnd/>
            <a:tailEnd/>
          </a:ln>
        </p:spPr>
        <p:txBody>
          <a:bodyPr>
            <a:spAutoFit/>
          </a:bodyPr>
          <a:lstStyle/>
          <a:p>
            <a:pPr algn="ctr"/>
            <a:r>
              <a:rPr lang="es-ES" sz="3000" b="1">
                <a:solidFill>
                  <a:schemeClr val="tx2"/>
                </a:solidFill>
                <a:latin typeface="Georgia" pitchFamily="18" charset="0"/>
              </a:rPr>
              <a:t>“PROYECTO DE INVERSIÓN PARA LA CREACIÓN DE UNA EMPRESA QUE BRINDE EL SERVICIO DE PLANEAMIENTO DE EVENTOS EN LA CIUDAD DE GUAYAQUIL”</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785786" y="1071546"/>
            <a:ext cx="7772400" cy="1071570"/>
          </a:xfrm>
          <a:prstGeom prst="rect">
            <a:avLst/>
          </a:prstGeom>
          <a:noFill/>
          <a:ln>
            <a:noFill/>
          </a:ln>
        </p:spPr>
        <p:txBody>
          <a:bodyPr/>
          <a:lstStyle/>
          <a:p>
            <a:pPr algn="ctr" fontAlgn="auto">
              <a:spcAft>
                <a:spcPts val="0"/>
              </a:spcAft>
              <a:defRPr/>
            </a:pPr>
            <a:r>
              <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rPr>
              <a:t>ÍNDICE</a:t>
            </a:r>
            <a:endPar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endParaRPr>
          </a:p>
        </p:txBody>
      </p:sp>
      <p:sp>
        <p:nvSpPr>
          <p:cNvPr id="4" name="2 Marcador de texto"/>
          <p:cNvSpPr txBox="1">
            <a:spLocks/>
          </p:cNvSpPr>
          <p:nvPr/>
        </p:nvSpPr>
        <p:spPr>
          <a:xfrm>
            <a:off x="642938" y="2000250"/>
            <a:ext cx="7772400" cy="4286250"/>
          </a:xfrm>
          <a:prstGeom prst="rect">
            <a:avLst/>
          </a:prstGeom>
        </p:spPr>
        <p:txBody>
          <a:bodyPr>
            <a:normAutofit fontScale="92500" lnSpcReduction="20000"/>
          </a:bodyPr>
          <a:lstStyle/>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INTRODUCCIÓN</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DE MERCADO</a:t>
            </a:r>
          </a:p>
          <a:p>
            <a:pPr marL="502920" indent="-457200" fontAlgn="auto">
              <a:lnSpc>
                <a:spcPct val="150000"/>
              </a:lnSpc>
              <a:spcBef>
                <a:spcPts val="300"/>
              </a:spcBef>
              <a:spcAft>
                <a:spcPts val="0"/>
              </a:spcAft>
              <a:buClr>
                <a:srgbClr val="C00000"/>
              </a:buClr>
              <a:buFont typeface="+mj-lt"/>
              <a:buAutoNum type="arabicPeriod"/>
              <a:defRPr/>
            </a:pPr>
            <a:r>
              <a:rPr lang="es-ES" sz="3000" b="1" dirty="0">
                <a:solidFill>
                  <a:schemeClr val="tx2"/>
                </a:solidFill>
                <a:latin typeface="+mn-lt"/>
              </a:rPr>
              <a:t>ESTUDIO TÉCNICO O INGENIERÍA</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ORGANIZACIONAL</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FINANCIERO</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CONCLUSIONES</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RECOMENDACIONES</a:t>
            </a:r>
          </a:p>
          <a:p>
            <a:pPr marL="502920" indent="-457200" fontAlgn="auto">
              <a:spcBef>
                <a:spcPts val="300"/>
              </a:spcBef>
              <a:spcAft>
                <a:spcPts val="0"/>
              </a:spcAft>
              <a:buClr>
                <a:srgbClr val="C00000"/>
              </a:buClr>
              <a:buFont typeface="Georgia"/>
              <a:buChar char="•"/>
              <a:defRPr/>
            </a:pPr>
            <a:endParaRPr lang="es-ES" sz="2800" dirty="0">
              <a:latin typeface="+mn-lt"/>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2 Marcador de texto"/>
          <p:cNvSpPr>
            <a:spLocks noGrp="1"/>
          </p:cNvSpPr>
          <p:nvPr>
            <p:ph type="body" idx="1"/>
          </p:nvPr>
        </p:nvSpPr>
        <p:spPr>
          <a:xfrm>
            <a:off x="722313" y="1428750"/>
            <a:ext cx="7772400" cy="1785938"/>
          </a:xfrm>
        </p:spPr>
        <p:txBody>
          <a:bodyPr/>
          <a:lstStyle/>
          <a:p>
            <a:pPr marL="44450" algn="just"/>
            <a:r>
              <a:rPr lang="es-EC" smtClean="0">
                <a:solidFill>
                  <a:schemeClr val="accent1"/>
                </a:solidFill>
              </a:rPr>
              <a:t>La empresa orientará la producción y transformación de sus servicios a un 80% relacionado a eventos, recepciones, festejos y compromisos sociales; y, un 20% de productos complementarios en el servicio. Esto en términos de uso de insumos y elemento humano especializado.</a:t>
            </a:r>
            <a:endParaRPr lang="es-ES" smtClean="0">
              <a:solidFill>
                <a:schemeClr val="accent1"/>
              </a:solidFill>
            </a:endParaRPr>
          </a:p>
        </p:txBody>
      </p:sp>
      <p:sp>
        <p:nvSpPr>
          <p:cNvPr id="4" name="1 Título"/>
          <p:cNvSpPr txBox="1">
            <a:spLocks/>
          </p:cNvSpPr>
          <p:nvPr/>
        </p:nvSpPr>
        <p:spPr>
          <a:xfrm>
            <a:off x="428596" y="357166"/>
            <a:ext cx="8229600" cy="1069848"/>
          </a:xfrm>
          <a:prstGeom prst="rect">
            <a:avLst/>
          </a:prstGeom>
        </p:spPr>
        <p:txBody>
          <a:bodyPr anchor="ctr">
            <a:normAutofit fontScale="92500"/>
          </a:bodyPr>
          <a:lstStyle/>
          <a:p>
            <a:pPr fontAlgn="auto">
              <a:spcAft>
                <a:spcPts val="0"/>
              </a:spcAft>
              <a:defRPr/>
            </a:pPr>
            <a:r>
              <a:rPr lang="es-ES" sz="4000" b="1" dirty="0">
                <a:ln w="12700">
                  <a:solidFill>
                    <a:srgbClr val="C00000"/>
                  </a:solidFill>
                </a:ln>
                <a:solidFill>
                  <a:schemeClr val="bg1"/>
                </a:solidFill>
                <a:latin typeface="+mj-lt"/>
                <a:ea typeface="+mj-ea"/>
                <a:cs typeface="+mj-cs"/>
              </a:rPr>
              <a:t>3. ESTUDIO TÉCNICO O INGENIERÍA</a:t>
            </a:r>
            <a:endParaRPr lang="es-ES" sz="4000" dirty="0">
              <a:solidFill>
                <a:schemeClr val="tx2"/>
              </a:solidFill>
              <a:latin typeface="+mj-lt"/>
              <a:ea typeface="+mj-ea"/>
              <a:cs typeface="+mj-cs"/>
            </a:endParaRPr>
          </a:p>
        </p:txBody>
      </p:sp>
      <p:sp>
        <p:nvSpPr>
          <p:cNvPr id="40963" name="4 CuadroTexto"/>
          <p:cNvSpPr txBox="1">
            <a:spLocks noChangeArrowheads="1"/>
          </p:cNvSpPr>
          <p:nvPr/>
        </p:nvSpPr>
        <p:spPr bwMode="auto">
          <a:xfrm>
            <a:off x="2428875" y="3286125"/>
            <a:ext cx="4286250" cy="369888"/>
          </a:xfrm>
          <a:prstGeom prst="rect">
            <a:avLst/>
          </a:prstGeom>
          <a:noFill/>
          <a:ln w="9525">
            <a:noFill/>
            <a:miter lim="800000"/>
            <a:headEnd/>
            <a:tailEnd/>
          </a:ln>
        </p:spPr>
        <p:txBody>
          <a:bodyPr>
            <a:spAutoFit/>
          </a:bodyPr>
          <a:lstStyle/>
          <a:p>
            <a:r>
              <a:rPr lang="es-ES" b="1">
                <a:solidFill>
                  <a:schemeClr val="tx2"/>
                </a:solidFill>
                <a:latin typeface="Georgia" pitchFamily="18" charset="0"/>
              </a:rPr>
              <a:t>BALANCE DE MAQUINARIAS</a:t>
            </a:r>
          </a:p>
        </p:txBody>
      </p:sp>
      <p:pic>
        <p:nvPicPr>
          <p:cNvPr id="40964" name="Picture 2"/>
          <p:cNvPicPr>
            <a:picLocks noChangeAspect="1" noChangeArrowheads="1"/>
          </p:cNvPicPr>
          <p:nvPr/>
        </p:nvPicPr>
        <p:blipFill>
          <a:blip r:embed="rId2"/>
          <a:srcRect/>
          <a:stretch>
            <a:fillRect/>
          </a:stretch>
        </p:blipFill>
        <p:spPr bwMode="auto">
          <a:xfrm>
            <a:off x="1928813" y="3857625"/>
            <a:ext cx="5427662" cy="25717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500063" y="1071563"/>
            <a:ext cx="2643187" cy="500062"/>
          </a:xfrm>
        </p:spPr>
        <p:txBody>
          <a:bodyPr/>
          <a:lstStyle/>
          <a:p>
            <a:r>
              <a:rPr lang="es-ES" sz="1800" smtClean="0"/>
              <a:t>Balance de Equipos</a:t>
            </a:r>
          </a:p>
        </p:txBody>
      </p:sp>
      <p:pic>
        <p:nvPicPr>
          <p:cNvPr id="41986" name="Picture 2"/>
          <p:cNvPicPr>
            <a:picLocks noChangeAspect="1" noChangeArrowheads="1"/>
          </p:cNvPicPr>
          <p:nvPr/>
        </p:nvPicPr>
        <p:blipFill>
          <a:blip r:embed="rId2"/>
          <a:srcRect/>
          <a:stretch>
            <a:fillRect/>
          </a:stretch>
        </p:blipFill>
        <p:spPr bwMode="auto">
          <a:xfrm>
            <a:off x="2428875" y="1500188"/>
            <a:ext cx="4286250" cy="2376487"/>
          </a:xfrm>
          <a:prstGeom prst="rect">
            <a:avLst/>
          </a:prstGeom>
          <a:noFill/>
          <a:ln w="9525">
            <a:noFill/>
            <a:miter lim="800000"/>
            <a:headEnd/>
            <a:tailEnd/>
          </a:ln>
        </p:spPr>
      </p:pic>
      <p:sp>
        <p:nvSpPr>
          <p:cNvPr id="5" name="1 Título"/>
          <p:cNvSpPr txBox="1">
            <a:spLocks/>
          </p:cNvSpPr>
          <p:nvPr/>
        </p:nvSpPr>
        <p:spPr>
          <a:xfrm>
            <a:off x="428596" y="357166"/>
            <a:ext cx="8229600" cy="1069848"/>
          </a:xfrm>
          <a:prstGeom prst="rect">
            <a:avLst/>
          </a:prstGeom>
        </p:spPr>
        <p:txBody>
          <a:bodyPr anchor="ctr">
            <a:normAutofit fontScale="92500"/>
          </a:bodyPr>
          <a:lstStyle/>
          <a:p>
            <a:pPr fontAlgn="auto">
              <a:spcAft>
                <a:spcPts val="0"/>
              </a:spcAft>
              <a:defRPr/>
            </a:pPr>
            <a:r>
              <a:rPr lang="es-ES" sz="4000" b="1" dirty="0">
                <a:ln w="12700">
                  <a:solidFill>
                    <a:srgbClr val="C00000"/>
                  </a:solidFill>
                </a:ln>
                <a:solidFill>
                  <a:schemeClr val="bg1"/>
                </a:solidFill>
                <a:latin typeface="+mj-lt"/>
                <a:ea typeface="+mj-ea"/>
                <a:cs typeface="+mj-cs"/>
              </a:rPr>
              <a:t>3. ESTUDIO TÉCNICO O INGENIERÍA</a:t>
            </a:r>
            <a:endParaRPr lang="es-ES" sz="4000" dirty="0">
              <a:solidFill>
                <a:schemeClr val="tx2"/>
              </a:solidFill>
              <a:latin typeface="+mj-lt"/>
              <a:ea typeface="+mj-ea"/>
              <a:cs typeface="+mj-cs"/>
            </a:endParaRPr>
          </a:p>
        </p:txBody>
      </p:sp>
      <p:sp>
        <p:nvSpPr>
          <p:cNvPr id="6" name="1 Título"/>
          <p:cNvSpPr txBox="1">
            <a:spLocks/>
          </p:cNvSpPr>
          <p:nvPr/>
        </p:nvSpPr>
        <p:spPr>
          <a:xfrm>
            <a:off x="500063" y="3786188"/>
            <a:ext cx="3214687" cy="714375"/>
          </a:xfrm>
          <a:prstGeom prst="rect">
            <a:avLst/>
          </a:prstGeom>
        </p:spPr>
        <p:txBody>
          <a:bodyPr anchor="ctr">
            <a:normAutofit/>
          </a:bodyPr>
          <a:lstStyle/>
          <a:p>
            <a:pPr fontAlgn="auto">
              <a:spcAft>
                <a:spcPts val="0"/>
              </a:spcAft>
              <a:defRPr/>
            </a:pPr>
            <a:r>
              <a:rPr lang="es-ES" dirty="0">
                <a:solidFill>
                  <a:schemeClr val="tx2"/>
                </a:solidFill>
                <a:latin typeface="+mj-lt"/>
                <a:ea typeface="+mj-ea"/>
                <a:cs typeface="+mj-cs"/>
              </a:rPr>
              <a:t>Balance de Personal Técnico</a:t>
            </a:r>
            <a:endParaRPr lang="es-ES" dirty="0">
              <a:solidFill>
                <a:schemeClr val="tx2"/>
              </a:solidFill>
              <a:latin typeface="+mj-lt"/>
              <a:ea typeface="+mj-ea"/>
              <a:cs typeface="+mj-cs"/>
            </a:endParaRPr>
          </a:p>
        </p:txBody>
      </p:sp>
      <p:pic>
        <p:nvPicPr>
          <p:cNvPr id="41989" name="Picture 2"/>
          <p:cNvPicPr>
            <a:picLocks noChangeAspect="1" noChangeArrowheads="1"/>
          </p:cNvPicPr>
          <p:nvPr/>
        </p:nvPicPr>
        <p:blipFill>
          <a:blip r:embed="rId3"/>
          <a:srcRect/>
          <a:stretch>
            <a:fillRect/>
          </a:stretch>
        </p:blipFill>
        <p:spPr bwMode="auto">
          <a:xfrm>
            <a:off x="2500313" y="4357688"/>
            <a:ext cx="4311650" cy="22082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p:nvPr>
        </p:nvSpPr>
        <p:spPr>
          <a:xfrm>
            <a:off x="457200" y="1143000"/>
            <a:ext cx="3543300" cy="785813"/>
          </a:xfrm>
        </p:spPr>
        <p:txBody>
          <a:bodyPr/>
          <a:lstStyle/>
          <a:p>
            <a:r>
              <a:rPr lang="es-ES" sz="2000" b="1" smtClean="0"/>
              <a:t>Balance de Obras Físicas</a:t>
            </a:r>
          </a:p>
        </p:txBody>
      </p:sp>
      <p:sp>
        <p:nvSpPr>
          <p:cNvPr id="3" name="1 Título"/>
          <p:cNvSpPr txBox="1">
            <a:spLocks/>
          </p:cNvSpPr>
          <p:nvPr/>
        </p:nvSpPr>
        <p:spPr>
          <a:xfrm>
            <a:off x="428596" y="357166"/>
            <a:ext cx="8229600" cy="1069848"/>
          </a:xfrm>
          <a:prstGeom prst="rect">
            <a:avLst/>
          </a:prstGeom>
        </p:spPr>
        <p:txBody>
          <a:bodyPr anchor="ctr">
            <a:normAutofit fontScale="92500"/>
          </a:bodyPr>
          <a:lstStyle/>
          <a:p>
            <a:pPr fontAlgn="auto">
              <a:spcAft>
                <a:spcPts val="0"/>
              </a:spcAft>
              <a:defRPr/>
            </a:pPr>
            <a:r>
              <a:rPr lang="es-ES" sz="4000" b="1" dirty="0">
                <a:ln w="12700">
                  <a:solidFill>
                    <a:srgbClr val="C00000"/>
                  </a:solidFill>
                </a:ln>
                <a:solidFill>
                  <a:schemeClr val="bg1"/>
                </a:solidFill>
                <a:latin typeface="+mj-lt"/>
                <a:ea typeface="+mj-ea"/>
                <a:cs typeface="+mj-cs"/>
              </a:rPr>
              <a:t>3. ESTUDIO TÉCNICO O INGENIERÍA</a:t>
            </a:r>
            <a:endParaRPr lang="es-ES" sz="4000" dirty="0">
              <a:solidFill>
                <a:schemeClr val="tx2"/>
              </a:solidFill>
              <a:latin typeface="+mj-lt"/>
              <a:ea typeface="+mj-ea"/>
              <a:cs typeface="+mj-cs"/>
            </a:endParaRPr>
          </a:p>
        </p:txBody>
      </p:sp>
      <p:pic>
        <p:nvPicPr>
          <p:cNvPr id="43011" name="Picture 2"/>
          <p:cNvPicPr>
            <a:picLocks noChangeAspect="1" noChangeArrowheads="1"/>
          </p:cNvPicPr>
          <p:nvPr/>
        </p:nvPicPr>
        <p:blipFill>
          <a:blip r:embed="rId2"/>
          <a:srcRect/>
          <a:stretch>
            <a:fillRect/>
          </a:stretch>
        </p:blipFill>
        <p:spPr bwMode="auto">
          <a:xfrm>
            <a:off x="1643063" y="1785938"/>
            <a:ext cx="5219700" cy="1254125"/>
          </a:xfrm>
          <a:prstGeom prst="rect">
            <a:avLst/>
          </a:prstGeom>
          <a:noFill/>
          <a:ln w="9525">
            <a:noFill/>
            <a:miter lim="800000"/>
            <a:headEnd/>
            <a:tailEnd/>
          </a:ln>
        </p:spPr>
      </p:pic>
      <p:grpSp>
        <p:nvGrpSpPr>
          <p:cNvPr id="43012" name="111 Grupo"/>
          <p:cNvGrpSpPr>
            <a:grpSpLocks/>
          </p:cNvGrpSpPr>
          <p:nvPr/>
        </p:nvGrpSpPr>
        <p:grpSpPr bwMode="auto">
          <a:xfrm>
            <a:off x="1643063" y="3500438"/>
            <a:ext cx="5226050" cy="3000375"/>
            <a:chOff x="0" y="0"/>
            <a:chExt cx="4362450" cy="2752725"/>
          </a:xfrm>
        </p:grpSpPr>
        <p:sp>
          <p:nvSpPr>
            <p:cNvPr id="43013" name="Rectangle 2"/>
            <p:cNvSpPr>
              <a:spLocks noChangeArrowheads="1"/>
            </p:cNvSpPr>
            <p:nvPr/>
          </p:nvSpPr>
          <p:spPr bwMode="auto">
            <a:xfrm rot="-5400000">
              <a:off x="1059875" y="-547488"/>
              <a:ext cx="2504209" cy="4077167"/>
            </a:xfrm>
            <a:prstGeom prst="rect">
              <a:avLst/>
            </a:prstGeom>
            <a:solidFill>
              <a:srgbClr val="FFFFFF"/>
            </a:solidFill>
            <a:ln w="9525">
              <a:solidFill>
                <a:srgbClr val="000000"/>
              </a:solidFill>
              <a:miter lim="800000"/>
              <a:headEnd/>
              <a:tailEnd/>
            </a:ln>
          </p:spPr>
          <p:txBody>
            <a:bodyPr/>
            <a:lstStyle/>
            <a:p>
              <a:endParaRPr lang="es-EC"/>
            </a:p>
          </p:txBody>
        </p:sp>
        <p:sp>
          <p:nvSpPr>
            <p:cNvPr id="43014" name="Rectangle 3"/>
            <p:cNvSpPr>
              <a:spLocks noChangeArrowheads="1"/>
            </p:cNvSpPr>
            <p:nvPr/>
          </p:nvSpPr>
          <p:spPr bwMode="auto">
            <a:xfrm>
              <a:off x="2187168" y="238991"/>
              <a:ext cx="2151508" cy="1620982"/>
            </a:xfrm>
            <a:prstGeom prst="rect">
              <a:avLst/>
            </a:prstGeom>
            <a:solidFill>
              <a:srgbClr val="FFFFFF"/>
            </a:solidFill>
            <a:ln w="9525">
              <a:solidFill>
                <a:srgbClr val="000000"/>
              </a:solidFill>
              <a:miter lim="800000"/>
              <a:headEnd/>
              <a:tailEnd/>
            </a:ln>
          </p:spPr>
          <p:txBody>
            <a:bodyPr/>
            <a:lstStyle/>
            <a:p>
              <a:endParaRPr lang="es-EC"/>
            </a:p>
          </p:txBody>
        </p:sp>
        <p:sp>
          <p:nvSpPr>
            <p:cNvPr id="43015" name="Rectangle 4"/>
            <p:cNvSpPr>
              <a:spLocks noChangeArrowheads="1"/>
            </p:cNvSpPr>
            <p:nvPr/>
          </p:nvSpPr>
          <p:spPr bwMode="auto">
            <a:xfrm>
              <a:off x="332830" y="238991"/>
              <a:ext cx="1259999" cy="1620982"/>
            </a:xfrm>
            <a:prstGeom prst="rect">
              <a:avLst/>
            </a:prstGeom>
            <a:solidFill>
              <a:srgbClr val="FFFFFF"/>
            </a:solidFill>
            <a:ln w="9525">
              <a:solidFill>
                <a:srgbClr val="000000"/>
              </a:solidFill>
              <a:miter lim="800000"/>
              <a:headEnd/>
              <a:tailEnd/>
            </a:ln>
          </p:spPr>
          <p:txBody>
            <a:bodyPr/>
            <a:lstStyle/>
            <a:p>
              <a:endParaRPr lang="es-EC"/>
            </a:p>
          </p:txBody>
        </p:sp>
        <p:sp>
          <p:nvSpPr>
            <p:cNvPr id="112" name="Rectangle 5"/>
            <p:cNvSpPr>
              <a:spLocks noChangeArrowheads="1"/>
            </p:cNvSpPr>
            <p:nvPr/>
          </p:nvSpPr>
          <p:spPr bwMode="auto">
            <a:xfrm>
              <a:off x="332830" y="0"/>
              <a:ext cx="4029620" cy="187036"/>
            </a:xfrm>
            <a:prstGeom prst="rect">
              <a:avLst/>
            </a:prstGeom>
            <a:solidFill>
              <a:srgbClr val="FFFFFF"/>
            </a:solidFill>
            <a:ln w="9525">
              <a:solidFill>
                <a:srgbClr val="000000"/>
              </a:solidFill>
              <a:miter lim="800000"/>
              <a:headEnd/>
              <a:tailEnd/>
            </a:ln>
          </p:spPr>
          <p:txBody>
            <a:bodyPr lIns="27432" tIns="22860" rIns="27432"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es-MX"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8 Metros de Profundidad</a:t>
              </a:r>
            </a:p>
          </p:txBody>
        </p:sp>
        <p:sp>
          <p:nvSpPr>
            <p:cNvPr id="113" name="Rectangle 6"/>
            <p:cNvSpPr>
              <a:spLocks noChangeArrowheads="1"/>
            </p:cNvSpPr>
            <p:nvPr/>
          </p:nvSpPr>
          <p:spPr bwMode="auto">
            <a:xfrm>
              <a:off x="0" y="249382"/>
              <a:ext cx="285283" cy="2493818"/>
            </a:xfrm>
            <a:prstGeom prst="rect">
              <a:avLst/>
            </a:prstGeom>
            <a:solidFill>
              <a:srgbClr val="FFFFFF"/>
            </a:solidFill>
            <a:ln w="9525">
              <a:solidFill>
                <a:srgbClr val="000000"/>
              </a:solidFill>
              <a:miter lim="800000"/>
              <a:headEnd/>
              <a:tailEnd/>
            </a:ln>
          </p:spPr>
          <p:txBody>
            <a:bodyPr vert="vert270"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es-MX" sz="1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5  Metros de Ancho</a:t>
              </a:r>
            </a:p>
          </p:txBody>
        </p:sp>
        <p:grpSp>
          <p:nvGrpSpPr>
            <p:cNvPr id="43018" name="Group 7"/>
            <p:cNvGrpSpPr>
              <a:grpSpLocks/>
            </p:cNvGrpSpPr>
            <p:nvPr/>
          </p:nvGrpSpPr>
          <p:grpSpPr bwMode="auto">
            <a:xfrm>
              <a:off x="2429419" y="259773"/>
              <a:ext cx="1866239" cy="114300"/>
              <a:chOff x="2282276" y="259773"/>
              <a:chExt cx="157" cy="11"/>
            </a:xfrm>
          </p:grpSpPr>
          <p:sp>
            <p:nvSpPr>
              <p:cNvPr id="43101" name="Rectangle 9"/>
              <p:cNvSpPr>
                <a:spLocks noChangeArrowheads="1"/>
              </p:cNvSpPr>
              <p:nvPr/>
            </p:nvSpPr>
            <p:spPr bwMode="auto">
              <a:xfrm rot="-5400000">
                <a:off x="2282421" y="259772"/>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102" name="Rectangle 10"/>
              <p:cNvSpPr>
                <a:spLocks noChangeArrowheads="1"/>
              </p:cNvSpPr>
              <p:nvPr/>
            </p:nvSpPr>
            <p:spPr bwMode="auto">
              <a:xfrm rot="-5400000">
                <a:off x="2282405" y="259772"/>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103" name="Rectangle 11"/>
              <p:cNvSpPr>
                <a:spLocks noChangeArrowheads="1"/>
              </p:cNvSpPr>
              <p:nvPr/>
            </p:nvSpPr>
            <p:spPr bwMode="auto">
              <a:xfrm rot="-5400000">
                <a:off x="2282389" y="259772"/>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104" name="Rectangle 12"/>
              <p:cNvSpPr>
                <a:spLocks noChangeArrowheads="1"/>
              </p:cNvSpPr>
              <p:nvPr/>
            </p:nvSpPr>
            <p:spPr bwMode="auto">
              <a:xfrm rot="-5400000">
                <a:off x="2282373" y="259772"/>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105" name="Rectangle 13"/>
              <p:cNvSpPr>
                <a:spLocks noChangeArrowheads="1"/>
              </p:cNvSpPr>
              <p:nvPr/>
            </p:nvSpPr>
            <p:spPr bwMode="auto">
              <a:xfrm rot="-5400000">
                <a:off x="2282357" y="259772"/>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106" name="Rectangle 14"/>
              <p:cNvSpPr>
                <a:spLocks noChangeArrowheads="1"/>
              </p:cNvSpPr>
              <p:nvPr/>
            </p:nvSpPr>
            <p:spPr bwMode="auto">
              <a:xfrm rot="-5400000">
                <a:off x="2282341" y="259772"/>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107" name="Rectangle 15"/>
              <p:cNvSpPr>
                <a:spLocks noChangeArrowheads="1"/>
              </p:cNvSpPr>
              <p:nvPr/>
            </p:nvSpPr>
            <p:spPr bwMode="auto">
              <a:xfrm rot="-5400000">
                <a:off x="2282325" y="259772"/>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108" name="Rectangle 16"/>
              <p:cNvSpPr>
                <a:spLocks noChangeArrowheads="1"/>
              </p:cNvSpPr>
              <p:nvPr/>
            </p:nvSpPr>
            <p:spPr bwMode="auto">
              <a:xfrm rot="-5400000">
                <a:off x="2282309" y="259772"/>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109" name="Rectangle 17"/>
              <p:cNvSpPr>
                <a:spLocks noChangeArrowheads="1"/>
              </p:cNvSpPr>
              <p:nvPr/>
            </p:nvSpPr>
            <p:spPr bwMode="auto">
              <a:xfrm rot="-5400000">
                <a:off x="2282293" y="259772"/>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110" name="Rectangle 18"/>
              <p:cNvSpPr>
                <a:spLocks noChangeArrowheads="1"/>
              </p:cNvSpPr>
              <p:nvPr/>
            </p:nvSpPr>
            <p:spPr bwMode="auto">
              <a:xfrm rot="-5400000">
                <a:off x="2282277" y="259772"/>
                <a:ext cx="11" cy="13"/>
              </a:xfrm>
              <a:prstGeom prst="rect">
                <a:avLst/>
              </a:prstGeom>
              <a:solidFill>
                <a:srgbClr val="003366"/>
              </a:solidFill>
              <a:ln w="9525">
                <a:solidFill>
                  <a:srgbClr val="000000"/>
                </a:solidFill>
                <a:miter lim="800000"/>
                <a:headEnd/>
                <a:tailEnd/>
              </a:ln>
            </p:spPr>
            <p:txBody>
              <a:bodyPr/>
              <a:lstStyle/>
              <a:p>
                <a:endParaRPr lang="es-EC"/>
              </a:p>
            </p:txBody>
          </p:sp>
        </p:grpSp>
        <p:grpSp>
          <p:nvGrpSpPr>
            <p:cNvPr id="43019" name="Group 19"/>
            <p:cNvGrpSpPr>
              <a:grpSpLocks/>
            </p:cNvGrpSpPr>
            <p:nvPr/>
          </p:nvGrpSpPr>
          <p:grpSpPr bwMode="auto">
            <a:xfrm>
              <a:off x="2429419" y="405245"/>
              <a:ext cx="1866239" cy="114300"/>
              <a:chOff x="2282276" y="405245"/>
              <a:chExt cx="157" cy="11"/>
            </a:xfrm>
          </p:grpSpPr>
          <p:sp>
            <p:nvSpPr>
              <p:cNvPr id="43091" name="Rectangle 21"/>
              <p:cNvSpPr>
                <a:spLocks noChangeArrowheads="1"/>
              </p:cNvSpPr>
              <p:nvPr/>
            </p:nvSpPr>
            <p:spPr bwMode="auto">
              <a:xfrm rot="-5400000">
                <a:off x="2282421" y="405244"/>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92" name="Rectangle 22"/>
              <p:cNvSpPr>
                <a:spLocks noChangeArrowheads="1"/>
              </p:cNvSpPr>
              <p:nvPr/>
            </p:nvSpPr>
            <p:spPr bwMode="auto">
              <a:xfrm rot="-5400000">
                <a:off x="2282405" y="405244"/>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93" name="Rectangle 23"/>
              <p:cNvSpPr>
                <a:spLocks noChangeArrowheads="1"/>
              </p:cNvSpPr>
              <p:nvPr/>
            </p:nvSpPr>
            <p:spPr bwMode="auto">
              <a:xfrm rot="-5400000">
                <a:off x="2282389" y="405244"/>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94" name="Rectangle 24"/>
              <p:cNvSpPr>
                <a:spLocks noChangeArrowheads="1"/>
              </p:cNvSpPr>
              <p:nvPr/>
            </p:nvSpPr>
            <p:spPr bwMode="auto">
              <a:xfrm rot="-5400000">
                <a:off x="2282373" y="405244"/>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95" name="Rectangle 25"/>
              <p:cNvSpPr>
                <a:spLocks noChangeArrowheads="1"/>
              </p:cNvSpPr>
              <p:nvPr/>
            </p:nvSpPr>
            <p:spPr bwMode="auto">
              <a:xfrm rot="-5400000">
                <a:off x="2282357" y="405244"/>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96" name="Rectangle 26"/>
              <p:cNvSpPr>
                <a:spLocks noChangeArrowheads="1"/>
              </p:cNvSpPr>
              <p:nvPr/>
            </p:nvSpPr>
            <p:spPr bwMode="auto">
              <a:xfrm rot="-5400000">
                <a:off x="2282341" y="405244"/>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97" name="Rectangle 27"/>
              <p:cNvSpPr>
                <a:spLocks noChangeArrowheads="1"/>
              </p:cNvSpPr>
              <p:nvPr/>
            </p:nvSpPr>
            <p:spPr bwMode="auto">
              <a:xfrm rot="-5400000">
                <a:off x="2282325" y="405244"/>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98" name="Rectangle 28"/>
              <p:cNvSpPr>
                <a:spLocks noChangeArrowheads="1"/>
              </p:cNvSpPr>
              <p:nvPr/>
            </p:nvSpPr>
            <p:spPr bwMode="auto">
              <a:xfrm rot="-5400000">
                <a:off x="2282309" y="405244"/>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99" name="Rectangle 29"/>
              <p:cNvSpPr>
                <a:spLocks noChangeArrowheads="1"/>
              </p:cNvSpPr>
              <p:nvPr/>
            </p:nvSpPr>
            <p:spPr bwMode="auto">
              <a:xfrm rot="-5400000">
                <a:off x="2282293" y="405244"/>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100" name="Rectangle 30"/>
              <p:cNvSpPr>
                <a:spLocks noChangeArrowheads="1"/>
              </p:cNvSpPr>
              <p:nvPr/>
            </p:nvSpPr>
            <p:spPr bwMode="auto">
              <a:xfrm rot="-5400000">
                <a:off x="2282277" y="405244"/>
                <a:ext cx="11" cy="13"/>
              </a:xfrm>
              <a:prstGeom prst="rect">
                <a:avLst/>
              </a:prstGeom>
              <a:solidFill>
                <a:srgbClr val="003366"/>
              </a:solidFill>
              <a:ln w="9525">
                <a:solidFill>
                  <a:srgbClr val="000000"/>
                </a:solidFill>
                <a:miter lim="800000"/>
                <a:headEnd/>
                <a:tailEnd/>
              </a:ln>
            </p:spPr>
            <p:txBody>
              <a:bodyPr/>
              <a:lstStyle/>
              <a:p>
                <a:endParaRPr lang="es-EC"/>
              </a:p>
            </p:txBody>
          </p:sp>
        </p:grpSp>
        <p:grpSp>
          <p:nvGrpSpPr>
            <p:cNvPr id="43020" name="Group 43"/>
            <p:cNvGrpSpPr>
              <a:grpSpLocks/>
            </p:cNvGrpSpPr>
            <p:nvPr/>
          </p:nvGrpSpPr>
          <p:grpSpPr bwMode="auto">
            <a:xfrm>
              <a:off x="2429419" y="685800"/>
              <a:ext cx="1866239" cy="114300"/>
              <a:chOff x="2282276" y="685800"/>
              <a:chExt cx="157" cy="11"/>
            </a:xfrm>
          </p:grpSpPr>
          <p:sp>
            <p:nvSpPr>
              <p:cNvPr id="43081" name="Rectangle 45"/>
              <p:cNvSpPr>
                <a:spLocks noChangeArrowheads="1"/>
              </p:cNvSpPr>
              <p:nvPr/>
            </p:nvSpPr>
            <p:spPr bwMode="auto">
              <a:xfrm rot="-5400000">
                <a:off x="2282421" y="685799"/>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82" name="Rectangle 46"/>
              <p:cNvSpPr>
                <a:spLocks noChangeArrowheads="1"/>
              </p:cNvSpPr>
              <p:nvPr/>
            </p:nvSpPr>
            <p:spPr bwMode="auto">
              <a:xfrm rot="-5400000">
                <a:off x="2282405" y="685799"/>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83" name="Rectangle 47"/>
              <p:cNvSpPr>
                <a:spLocks noChangeArrowheads="1"/>
              </p:cNvSpPr>
              <p:nvPr/>
            </p:nvSpPr>
            <p:spPr bwMode="auto">
              <a:xfrm rot="-5400000">
                <a:off x="2282389" y="685799"/>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84" name="Rectangle 48"/>
              <p:cNvSpPr>
                <a:spLocks noChangeArrowheads="1"/>
              </p:cNvSpPr>
              <p:nvPr/>
            </p:nvSpPr>
            <p:spPr bwMode="auto">
              <a:xfrm rot="-5400000">
                <a:off x="2282373" y="685799"/>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85" name="Rectangle 49"/>
              <p:cNvSpPr>
                <a:spLocks noChangeArrowheads="1"/>
              </p:cNvSpPr>
              <p:nvPr/>
            </p:nvSpPr>
            <p:spPr bwMode="auto">
              <a:xfrm rot="-5400000">
                <a:off x="2282357" y="685799"/>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86" name="Rectangle 50"/>
              <p:cNvSpPr>
                <a:spLocks noChangeArrowheads="1"/>
              </p:cNvSpPr>
              <p:nvPr/>
            </p:nvSpPr>
            <p:spPr bwMode="auto">
              <a:xfrm rot="-5400000">
                <a:off x="2282341" y="685799"/>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87" name="Rectangle 51"/>
              <p:cNvSpPr>
                <a:spLocks noChangeArrowheads="1"/>
              </p:cNvSpPr>
              <p:nvPr/>
            </p:nvSpPr>
            <p:spPr bwMode="auto">
              <a:xfrm rot="-5400000">
                <a:off x="2282325" y="685799"/>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88" name="Rectangle 52"/>
              <p:cNvSpPr>
                <a:spLocks noChangeArrowheads="1"/>
              </p:cNvSpPr>
              <p:nvPr/>
            </p:nvSpPr>
            <p:spPr bwMode="auto">
              <a:xfrm rot="-5400000">
                <a:off x="2282309" y="685799"/>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89" name="Rectangle 53"/>
              <p:cNvSpPr>
                <a:spLocks noChangeArrowheads="1"/>
              </p:cNvSpPr>
              <p:nvPr/>
            </p:nvSpPr>
            <p:spPr bwMode="auto">
              <a:xfrm rot="-5400000">
                <a:off x="2282293" y="685799"/>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90" name="Rectangle 54"/>
              <p:cNvSpPr>
                <a:spLocks noChangeArrowheads="1"/>
              </p:cNvSpPr>
              <p:nvPr/>
            </p:nvSpPr>
            <p:spPr bwMode="auto">
              <a:xfrm rot="-5400000">
                <a:off x="2282277" y="685799"/>
                <a:ext cx="11" cy="13"/>
              </a:xfrm>
              <a:prstGeom prst="rect">
                <a:avLst/>
              </a:prstGeom>
              <a:solidFill>
                <a:srgbClr val="003366"/>
              </a:solidFill>
              <a:ln w="9525">
                <a:solidFill>
                  <a:srgbClr val="000000"/>
                </a:solidFill>
                <a:miter lim="800000"/>
                <a:headEnd/>
                <a:tailEnd/>
              </a:ln>
            </p:spPr>
            <p:txBody>
              <a:bodyPr/>
              <a:lstStyle/>
              <a:p>
                <a:endParaRPr lang="es-EC"/>
              </a:p>
            </p:txBody>
          </p:sp>
        </p:grpSp>
        <p:grpSp>
          <p:nvGrpSpPr>
            <p:cNvPr id="43021" name="Group 55"/>
            <p:cNvGrpSpPr>
              <a:grpSpLocks/>
            </p:cNvGrpSpPr>
            <p:nvPr/>
          </p:nvGrpSpPr>
          <p:grpSpPr bwMode="auto">
            <a:xfrm>
              <a:off x="2429419" y="820882"/>
              <a:ext cx="1866239" cy="114300"/>
              <a:chOff x="2282276" y="820882"/>
              <a:chExt cx="157" cy="11"/>
            </a:xfrm>
          </p:grpSpPr>
          <p:sp>
            <p:nvSpPr>
              <p:cNvPr id="43071" name="Rectangle 57"/>
              <p:cNvSpPr>
                <a:spLocks noChangeArrowheads="1"/>
              </p:cNvSpPr>
              <p:nvPr/>
            </p:nvSpPr>
            <p:spPr bwMode="auto">
              <a:xfrm rot="-5400000">
                <a:off x="2282421" y="820881"/>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72" name="Rectangle 58"/>
              <p:cNvSpPr>
                <a:spLocks noChangeArrowheads="1"/>
              </p:cNvSpPr>
              <p:nvPr/>
            </p:nvSpPr>
            <p:spPr bwMode="auto">
              <a:xfrm rot="-5400000">
                <a:off x="2282405" y="820881"/>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73" name="Rectangle 59"/>
              <p:cNvSpPr>
                <a:spLocks noChangeArrowheads="1"/>
              </p:cNvSpPr>
              <p:nvPr/>
            </p:nvSpPr>
            <p:spPr bwMode="auto">
              <a:xfrm rot="-5400000">
                <a:off x="2282389" y="820881"/>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74" name="Rectangle 60"/>
              <p:cNvSpPr>
                <a:spLocks noChangeArrowheads="1"/>
              </p:cNvSpPr>
              <p:nvPr/>
            </p:nvSpPr>
            <p:spPr bwMode="auto">
              <a:xfrm rot="-5400000">
                <a:off x="2282373" y="820881"/>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75" name="Rectangle 61"/>
              <p:cNvSpPr>
                <a:spLocks noChangeArrowheads="1"/>
              </p:cNvSpPr>
              <p:nvPr/>
            </p:nvSpPr>
            <p:spPr bwMode="auto">
              <a:xfrm rot="-5400000">
                <a:off x="2282357" y="820881"/>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76" name="Rectangle 62"/>
              <p:cNvSpPr>
                <a:spLocks noChangeArrowheads="1"/>
              </p:cNvSpPr>
              <p:nvPr/>
            </p:nvSpPr>
            <p:spPr bwMode="auto">
              <a:xfrm rot="-5400000">
                <a:off x="2282341" y="820881"/>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77" name="Rectangle 63"/>
              <p:cNvSpPr>
                <a:spLocks noChangeArrowheads="1"/>
              </p:cNvSpPr>
              <p:nvPr/>
            </p:nvSpPr>
            <p:spPr bwMode="auto">
              <a:xfrm rot="-5400000">
                <a:off x="2282325" y="820881"/>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78" name="Rectangle 64"/>
              <p:cNvSpPr>
                <a:spLocks noChangeArrowheads="1"/>
              </p:cNvSpPr>
              <p:nvPr/>
            </p:nvSpPr>
            <p:spPr bwMode="auto">
              <a:xfrm rot="-5400000">
                <a:off x="2282309" y="820881"/>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79" name="Rectangle 65"/>
              <p:cNvSpPr>
                <a:spLocks noChangeArrowheads="1"/>
              </p:cNvSpPr>
              <p:nvPr/>
            </p:nvSpPr>
            <p:spPr bwMode="auto">
              <a:xfrm rot="-5400000">
                <a:off x="2282293" y="820881"/>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80" name="Rectangle 66"/>
              <p:cNvSpPr>
                <a:spLocks noChangeArrowheads="1"/>
              </p:cNvSpPr>
              <p:nvPr/>
            </p:nvSpPr>
            <p:spPr bwMode="auto">
              <a:xfrm rot="-5400000">
                <a:off x="2282277" y="820881"/>
                <a:ext cx="11" cy="13"/>
              </a:xfrm>
              <a:prstGeom prst="rect">
                <a:avLst/>
              </a:prstGeom>
              <a:solidFill>
                <a:srgbClr val="003366"/>
              </a:solidFill>
              <a:ln w="9525">
                <a:solidFill>
                  <a:srgbClr val="000000"/>
                </a:solidFill>
                <a:miter lim="800000"/>
                <a:headEnd/>
                <a:tailEnd/>
              </a:ln>
            </p:spPr>
            <p:txBody>
              <a:bodyPr/>
              <a:lstStyle/>
              <a:p>
                <a:endParaRPr lang="es-EC"/>
              </a:p>
            </p:txBody>
          </p:sp>
        </p:grpSp>
        <p:grpSp>
          <p:nvGrpSpPr>
            <p:cNvPr id="43022" name="Group 67"/>
            <p:cNvGrpSpPr>
              <a:grpSpLocks/>
            </p:cNvGrpSpPr>
            <p:nvPr/>
          </p:nvGrpSpPr>
          <p:grpSpPr bwMode="auto">
            <a:xfrm>
              <a:off x="2429419" y="955964"/>
              <a:ext cx="1866239" cy="114300"/>
              <a:chOff x="2282276" y="955964"/>
              <a:chExt cx="157" cy="11"/>
            </a:xfrm>
          </p:grpSpPr>
          <p:sp>
            <p:nvSpPr>
              <p:cNvPr id="43061" name="Rectangle 69"/>
              <p:cNvSpPr>
                <a:spLocks noChangeArrowheads="1"/>
              </p:cNvSpPr>
              <p:nvPr/>
            </p:nvSpPr>
            <p:spPr bwMode="auto">
              <a:xfrm rot="-5400000">
                <a:off x="2282421" y="955963"/>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62" name="Rectangle 70"/>
              <p:cNvSpPr>
                <a:spLocks noChangeArrowheads="1"/>
              </p:cNvSpPr>
              <p:nvPr/>
            </p:nvSpPr>
            <p:spPr bwMode="auto">
              <a:xfrm rot="-5400000">
                <a:off x="2282405" y="955963"/>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63" name="Rectangle 71"/>
              <p:cNvSpPr>
                <a:spLocks noChangeArrowheads="1"/>
              </p:cNvSpPr>
              <p:nvPr/>
            </p:nvSpPr>
            <p:spPr bwMode="auto">
              <a:xfrm rot="-5400000">
                <a:off x="2282389" y="955963"/>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64" name="Rectangle 72"/>
              <p:cNvSpPr>
                <a:spLocks noChangeArrowheads="1"/>
              </p:cNvSpPr>
              <p:nvPr/>
            </p:nvSpPr>
            <p:spPr bwMode="auto">
              <a:xfrm rot="-5400000">
                <a:off x="2282373" y="955963"/>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65" name="Rectangle 73"/>
              <p:cNvSpPr>
                <a:spLocks noChangeArrowheads="1"/>
              </p:cNvSpPr>
              <p:nvPr/>
            </p:nvSpPr>
            <p:spPr bwMode="auto">
              <a:xfrm rot="-5400000">
                <a:off x="2282357" y="955963"/>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66" name="Rectangle 74"/>
              <p:cNvSpPr>
                <a:spLocks noChangeArrowheads="1"/>
              </p:cNvSpPr>
              <p:nvPr/>
            </p:nvSpPr>
            <p:spPr bwMode="auto">
              <a:xfrm rot="-5400000">
                <a:off x="2282341" y="955963"/>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67" name="Rectangle 75"/>
              <p:cNvSpPr>
                <a:spLocks noChangeArrowheads="1"/>
              </p:cNvSpPr>
              <p:nvPr/>
            </p:nvSpPr>
            <p:spPr bwMode="auto">
              <a:xfrm rot="-5400000">
                <a:off x="2282325" y="955963"/>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68" name="Rectangle 76"/>
              <p:cNvSpPr>
                <a:spLocks noChangeArrowheads="1"/>
              </p:cNvSpPr>
              <p:nvPr/>
            </p:nvSpPr>
            <p:spPr bwMode="auto">
              <a:xfrm rot="-5400000">
                <a:off x="2282309" y="955963"/>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69" name="Rectangle 77"/>
              <p:cNvSpPr>
                <a:spLocks noChangeArrowheads="1"/>
              </p:cNvSpPr>
              <p:nvPr/>
            </p:nvSpPr>
            <p:spPr bwMode="auto">
              <a:xfrm rot="-5400000">
                <a:off x="2282293" y="955963"/>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70" name="Rectangle 78"/>
              <p:cNvSpPr>
                <a:spLocks noChangeArrowheads="1"/>
              </p:cNvSpPr>
              <p:nvPr/>
            </p:nvSpPr>
            <p:spPr bwMode="auto">
              <a:xfrm rot="-5400000">
                <a:off x="2282277" y="955963"/>
                <a:ext cx="11" cy="13"/>
              </a:xfrm>
              <a:prstGeom prst="rect">
                <a:avLst/>
              </a:prstGeom>
              <a:solidFill>
                <a:srgbClr val="003366"/>
              </a:solidFill>
              <a:ln w="9525">
                <a:solidFill>
                  <a:srgbClr val="000000"/>
                </a:solidFill>
                <a:miter lim="800000"/>
                <a:headEnd/>
                <a:tailEnd/>
              </a:ln>
            </p:spPr>
            <p:txBody>
              <a:bodyPr/>
              <a:lstStyle/>
              <a:p>
                <a:endParaRPr lang="es-EC"/>
              </a:p>
            </p:txBody>
          </p:sp>
        </p:grpSp>
        <p:grpSp>
          <p:nvGrpSpPr>
            <p:cNvPr id="43023" name="Group 91"/>
            <p:cNvGrpSpPr>
              <a:grpSpLocks/>
            </p:cNvGrpSpPr>
            <p:nvPr/>
          </p:nvGrpSpPr>
          <p:grpSpPr bwMode="auto">
            <a:xfrm>
              <a:off x="2429419" y="1226127"/>
              <a:ext cx="1866239" cy="114300"/>
              <a:chOff x="2282276" y="1226127"/>
              <a:chExt cx="157" cy="11"/>
            </a:xfrm>
          </p:grpSpPr>
          <p:sp>
            <p:nvSpPr>
              <p:cNvPr id="43051" name="Rectangle 93"/>
              <p:cNvSpPr>
                <a:spLocks noChangeArrowheads="1"/>
              </p:cNvSpPr>
              <p:nvPr/>
            </p:nvSpPr>
            <p:spPr bwMode="auto">
              <a:xfrm rot="-5400000">
                <a:off x="2282421" y="1226126"/>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52" name="Rectangle 94"/>
              <p:cNvSpPr>
                <a:spLocks noChangeArrowheads="1"/>
              </p:cNvSpPr>
              <p:nvPr/>
            </p:nvSpPr>
            <p:spPr bwMode="auto">
              <a:xfrm rot="-5400000">
                <a:off x="2282405" y="1226126"/>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53" name="Rectangle 95"/>
              <p:cNvSpPr>
                <a:spLocks noChangeArrowheads="1"/>
              </p:cNvSpPr>
              <p:nvPr/>
            </p:nvSpPr>
            <p:spPr bwMode="auto">
              <a:xfrm rot="-5400000">
                <a:off x="2282389" y="1226126"/>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54" name="Rectangle 96"/>
              <p:cNvSpPr>
                <a:spLocks noChangeArrowheads="1"/>
              </p:cNvSpPr>
              <p:nvPr/>
            </p:nvSpPr>
            <p:spPr bwMode="auto">
              <a:xfrm rot="-5400000">
                <a:off x="2282373" y="1226126"/>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55" name="Rectangle 97"/>
              <p:cNvSpPr>
                <a:spLocks noChangeArrowheads="1"/>
              </p:cNvSpPr>
              <p:nvPr/>
            </p:nvSpPr>
            <p:spPr bwMode="auto">
              <a:xfrm rot="-5400000">
                <a:off x="2282357" y="1226126"/>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56" name="Rectangle 98"/>
              <p:cNvSpPr>
                <a:spLocks noChangeArrowheads="1"/>
              </p:cNvSpPr>
              <p:nvPr/>
            </p:nvSpPr>
            <p:spPr bwMode="auto">
              <a:xfrm rot="-5400000">
                <a:off x="2282341" y="1226126"/>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57" name="Rectangle 99"/>
              <p:cNvSpPr>
                <a:spLocks noChangeArrowheads="1"/>
              </p:cNvSpPr>
              <p:nvPr/>
            </p:nvSpPr>
            <p:spPr bwMode="auto">
              <a:xfrm rot="-5400000">
                <a:off x="2282325" y="1226126"/>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58" name="Rectangle 100"/>
              <p:cNvSpPr>
                <a:spLocks noChangeArrowheads="1"/>
              </p:cNvSpPr>
              <p:nvPr/>
            </p:nvSpPr>
            <p:spPr bwMode="auto">
              <a:xfrm rot="-5400000">
                <a:off x="2282309" y="1226126"/>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59" name="Rectangle 101"/>
              <p:cNvSpPr>
                <a:spLocks noChangeArrowheads="1"/>
              </p:cNvSpPr>
              <p:nvPr/>
            </p:nvSpPr>
            <p:spPr bwMode="auto">
              <a:xfrm rot="-5400000">
                <a:off x="2282293" y="1226126"/>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60" name="Rectangle 102"/>
              <p:cNvSpPr>
                <a:spLocks noChangeArrowheads="1"/>
              </p:cNvSpPr>
              <p:nvPr/>
            </p:nvSpPr>
            <p:spPr bwMode="auto">
              <a:xfrm rot="-5400000">
                <a:off x="2282277" y="1226126"/>
                <a:ext cx="11" cy="13"/>
              </a:xfrm>
              <a:prstGeom prst="rect">
                <a:avLst/>
              </a:prstGeom>
              <a:solidFill>
                <a:srgbClr val="003366"/>
              </a:solidFill>
              <a:ln w="9525">
                <a:solidFill>
                  <a:srgbClr val="000000"/>
                </a:solidFill>
                <a:miter lim="800000"/>
                <a:headEnd/>
                <a:tailEnd/>
              </a:ln>
            </p:spPr>
            <p:txBody>
              <a:bodyPr/>
              <a:lstStyle/>
              <a:p>
                <a:endParaRPr lang="es-EC"/>
              </a:p>
            </p:txBody>
          </p:sp>
        </p:grpSp>
        <p:grpSp>
          <p:nvGrpSpPr>
            <p:cNvPr id="43024" name="Group 103"/>
            <p:cNvGrpSpPr>
              <a:grpSpLocks/>
            </p:cNvGrpSpPr>
            <p:nvPr/>
          </p:nvGrpSpPr>
          <p:grpSpPr bwMode="auto">
            <a:xfrm>
              <a:off x="2429419" y="1361209"/>
              <a:ext cx="1866239" cy="114300"/>
              <a:chOff x="2282276" y="1361209"/>
              <a:chExt cx="157" cy="11"/>
            </a:xfrm>
          </p:grpSpPr>
          <p:sp>
            <p:nvSpPr>
              <p:cNvPr id="43041" name="Rectangle 105"/>
              <p:cNvSpPr>
                <a:spLocks noChangeArrowheads="1"/>
              </p:cNvSpPr>
              <p:nvPr/>
            </p:nvSpPr>
            <p:spPr bwMode="auto">
              <a:xfrm rot="-5400000">
                <a:off x="2282421" y="1361208"/>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42" name="Rectangle 106"/>
              <p:cNvSpPr>
                <a:spLocks noChangeArrowheads="1"/>
              </p:cNvSpPr>
              <p:nvPr/>
            </p:nvSpPr>
            <p:spPr bwMode="auto">
              <a:xfrm rot="-5400000">
                <a:off x="2282405" y="1361208"/>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43" name="Rectangle 107"/>
              <p:cNvSpPr>
                <a:spLocks noChangeArrowheads="1"/>
              </p:cNvSpPr>
              <p:nvPr/>
            </p:nvSpPr>
            <p:spPr bwMode="auto">
              <a:xfrm rot="-5400000">
                <a:off x="2282389" y="1361208"/>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44" name="Rectangle 108"/>
              <p:cNvSpPr>
                <a:spLocks noChangeArrowheads="1"/>
              </p:cNvSpPr>
              <p:nvPr/>
            </p:nvSpPr>
            <p:spPr bwMode="auto">
              <a:xfrm rot="-5400000">
                <a:off x="2282373" y="1361208"/>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45" name="Rectangle 109"/>
              <p:cNvSpPr>
                <a:spLocks noChangeArrowheads="1"/>
              </p:cNvSpPr>
              <p:nvPr/>
            </p:nvSpPr>
            <p:spPr bwMode="auto">
              <a:xfrm rot="-5400000">
                <a:off x="2282357" y="1361208"/>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46" name="Rectangle 110"/>
              <p:cNvSpPr>
                <a:spLocks noChangeArrowheads="1"/>
              </p:cNvSpPr>
              <p:nvPr/>
            </p:nvSpPr>
            <p:spPr bwMode="auto">
              <a:xfrm rot="-5400000">
                <a:off x="2282341" y="1361208"/>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47" name="Rectangle 111"/>
              <p:cNvSpPr>
                <a:spLocks noChangeArrowheads="1"/>
              </p:cNvSpPr>
              <p:nvPr/>
            </p:nvSpPr>
            <p:spPr bwMode="auto">
              <a:xfrm rot="-5400000">
                <a:off x="2282325" y="1361208"/>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48" name="Rectangle 112"/>
              <p:cNvSpPr>
                <a:spLocks noChangeArrowheads="1"/>
              </p:cNvSpPr>
              <p:nvPr/>
            </p:nvSpPr>
            <p:spPr bwMode="auto">
              <a:xfrm rot="-5400000">
                <a:off x="2282309" y="1361208"/>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49" name="Rectangle 113"/>
              <p:cNvSpPr>
                <a:spLocks noChangeArrowheads="1"/>
              </p:cNvSpPr>
              <p:nvPr/>
            </p:nvSpPr>
            <p:spPr bwMode="auto">
              <a:xfrm rot="-5400000">
                <a:off x="2282293" y="1361208"/>
                <a:ext cx="11" cy="13"/>
              </a:xfrm>
              <a:prstGeom prst="rect">
                <a:avLst/>
              </a:prstGeom>
              <a:solidFill>
                <a:srgbClr val="003366"/>
              </a:solidFill>
              <a:ln w="9525">
                <a:solidFill>
                  <a:srgbClr val="000000"/>
                </a:solidFill>
                <a:miter lim="800000"/>
                <a:headEnd/>
                <a:tailEnd/>
              </a:ln>
            </p:spPr>
            <p:txBody>
              <a:bodyPr/>
              <a:lstStyle/>
              <a:p>
                <a:endParaRPr lang="es-EC"/>
              </a:p>
            </p:txBody>
          </p:sp>
          <p:sp>
            <p:nvSpPr>
              <p:cNvPr id="43050" name="Rectangle 114"/>
              <p:cNvSpPr>
                <a:spLocks noChangeArrowheads="1"/>
              </p:cNvSpPr>
              <p:nvPr/>
            </p:nvSpPr>
            <p:spPr bwMode="auto">
              <a:xfrm rot="-5400000">
                <a:off x="2282277" y="1361208"/>
                <a:ext cx="11" cy="13"/>
              </a:xfrm>
              <a:prstGeom prst="rect">
                <a:avLst/>
              </a:prstGeom>
              <a:solidFill>
                <a:srgbClr val="003366"/>
              </a:solidFill>
              <a:ln w="9525">
                <a:solidFill>
                  <a:srgbClr val="000000"/>
                </a:solidFill>
                <a:miter lim="800000"/>
                <a:headEnd/>
                <a:tailEnd/>
              </a:ln>
            </p:spPr>
            <p:txBody>
              <a:bodyPr/>
              <a:lstStyle/>
              <a:p>
                <a:endParaRPr lang="es-EC"/>
              </a:p>
            </p:txBody>
          </p:sp>
        </p:grpSp>
        <p:sp>
          <p:nvSpPr>
            <p:cNvPr id="43025" name="sink1"/>
            <p:cNvSpPr>
              <a:spLocks noEditPoints="1" noChangeArrowheads="1"/>
            </p:cNvSpPr>
            <p:nvPr/>
          </p:nvSpPr>
          <p:spPr bwMode="auto">
            <a:xfrm rot="5400000">
              <a:off x="1817343" y="833356"/>
              <a:ext cx="311727" cy="297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20 w 21600"/>
                <a:gd name="T25" fmla="*/ 23328 h 21600"/>
                <a:gd name="T26" fmla="*/ 20880 w 21600"/>
                <a:gd name="T27" fmla="*/ 2764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595" y="21600"/>
                  </a:moveTo>
                  <a:lnTo>
                    <a:pt x="21600" y="21600"/>
                  </a:lnTo>
                  <a:lnTo>
                    <a:pt x="21600" y="10800"/>
                  </a:lnTo>
                  <a:lnTo>
                    <a:pt x="21600" y="0"/>
                  </a:lnTo>
                  <a:lnTo>
                    <a:pt x="10709" y="0"/>
                  </a:lnTo>
                  <a:lnTo>
                    <a:pt x="0" y="0"/>
                  </a:lnTo>
                  <a:lnTo>
                    <a:pt x="0" y="10545"/>
                  </a:lnTo>
                  <a:lnTo>
                    <a:pt x="0" y="21600"/>
                  </a:lnTo>
                  <a:lnTo>
                    <a:pt x="10595" y="21600"/>
                  </a:lnTo>
                  <a:close/>
                </a:path>
                <a:path w="21600" h="21600" extrusionOk="0">
                  <a:moveTo>
                    <a:pt x="9478" y="6945"/>
                  </a:moveTo>
                  <a:lnTo>
                    <a:pt x="8157" y="7200"/>
                  </a:lnTo>
                  <a:lnTo>
                    <a:pt x="6835" y="7625"/>
                  </a:lnTo>
                  <a:lnTo>
                    <a:pt x="5787" y="8249"/>
                  </a:lnTo>
                  <a:lnTo>
                    <a:pt x="4762" y="9014"/>
                  </a:lnTo>
                  <a:lnTo>
                    <a:pt x="4375" y="9524"/>
                  </a:lnTo>
                  <a:lnTo>
                    <a:pt x="3987" y="10006"/>
                  </a:lnTo>
                  <a:lnTo>
                    <a:pt x="3646" y="10431"/>
                  </a:lnTo>
                  <a:lnTo>
                    <a:pt x="3349" y="10913"/>
                  </a:lnTo>
                  <a:lnTo>
                    <a:pt x="3144" y="11537"/>
                  </a:lnTo>
                  <a:lnTo>
                    <a:pt x="2962" y="12076"/>
                  </a:lnTo>
                  <a:lnTo>
                    <a:pt x="2848" y="12557"/>
                  </a:lnTo>
                  <a:lnTo>
                    <a:pt x="2848" y="13124"/>
                  </a:lnTo>
                  <a:lnTo>
                    <a:pt x="2962" y="13861"/>
                  </a:lnTo>
                  <a:lnTo>
                    <a:pt x="3053" y="14400"/>
                  </a:lnTo>
                  <a:lnTo>
                    <a:pt x="3258" y="14995"/>
                  </a:lnTo>
                  <a:lnTo>
                    <a:pt x="3532" y="15619"/>
                  </a:lnTo>
                  <a:lnTo>
                    <a:pt x="3828" y="16157"/>
                  </a:lnTo>
                  <a:lnTo>
                    <a:pt x="4170" y="16781"/>
                  </a:lnTo>
                  <a:lnTo>
                    <a:pt x="4671" y="17263"/>
                  </a:lnTo>
                  <a:lnTo>
                    <a:pt x="5104" y="17688"/>
                  </a:lnTo>
                  <a:lnTo>
                    <a:pt x="5696" y="18057"/>
                  </a:lnTo>
                  <a:lnTo>
                    <a:pt x="6334" y="18425"/>
                  </a:lnTo>
                  <a:lnTo>
                    <a:pt x="6927" y="18794"/>
                  </a:lnTo>
                  <a:lnTo>
                    <a:pt x="7656" y="18964"/>
                  </a:lnTo>
                  <a:lnTo>
                    <a:pt x="8339" y="19219"/>
                  </a:lnTo>
                  <a:lnTo>
                    <a:pt x="9091" y="19332"/>
                  </a:lnTo>
                  <a:lnTo>
                    <a:pt x="9866" y="19474"/>
                  </a:lnTo>
                  <a:lnTo>
                    <a:pt x="10709" y="19474"/>
                  </a:lnTo>
                  <a:lnTo>
                    <a:pt x="11438" y="19474"/>
                  </a:lnTo>
                  <a:lnTo>
                    <a:pt x="12213" y="19332"/>
                  </a:lnTo>
                  <a:lnTo>
                    <a:pt x="12965" y="19219"/>
                  </a:lnTo>
                  <a:lnTo>
                    <a:pt x="13739" y="18964"/>
                  </a:lnTo>
                  <a:lnTo>
                    <a:pt x="14377" y="18794"/>
                  </a:lnTo>
                  <a:lnTo>
                    <a:pt x="15061" y="18425"/>
                  </a:lnTo>
                  <a:lnTo>
                    <a:pt x="15608" y="18057"/>
                  </a:lnTo>
                  <a:lnTo>
                    <a:pt x="16200" y="17688"/>
                  </a:lnTo>
                  <a:lnTo>
                    <a:pt x="16724" y="17263"/>
                  </a:lnTo>
                  <a:lnTo>
                    <a:pt x="17134" y="16781"/>
                  </a:lnTo>
                  <a:lnTo>
                    <a:pt x="17613" y="16157"/>
                  </a:lnTo>
                  <a:lnTo>
                    <a:pt x="17863" y="15619"/>
                  </a:lnTo>
                  <a:lnTo>
                    <a:pt x="18159" y="14995"/>
                  </a:lnTo>
                  <a:lnTo>
                    <a:pt x="18342" y="14400"/>
                  </a:lnTo>
                  <a:lnTo>
                    <a:pt x="18456" y="13861"/>
                  </a:lnTo>
                  <a:lnTo>
                    <a:pt x="18547" y="13124"/>
                  </a:lnTo>
                  <a:lnTo>
                    <a:pt x="18456" y="12557"/>
                  </a:lnTo>
                  <a:lnTo>
                    <a:pt x="18342" y="12076"/>
                  </a:lnTo>
                  <a:lnTo>
                    <a:pt x="18251" y="11537"/>
                  </a:lnTo>
                  <a:lnTo>
                    <a:pt x="17954" y="10913"/>
                  </a:lnTo>
                  <a:lnTo>
                    <a:pt x="17704" y="10431"/>
                  </a:lnTo>
                  <a:lnTo>
                    <a:pt x="17430" y="10006"/>
                  </a:lnTo>
                  <a:lnTo>
                    <a:pt x="17020" y="9524"/>
                  </a:lnTo>
                  <a:lnTo>
                    <a:pt x="16633" y="9014"/>
                  </a:lnTo>
                  <a:lnTo>
                    <a:pt x="15699" y="8362"/>
                  </a:lnTo>
                  <a:lnTo>
                    <a:pt x="14582" y="7625"/>
                  </a:lnTo>
                  <a:lnTo>
                    <a:pt x="13352" y="7200"/>
                  </a:lnTo>
                  <a:lnTo>
                    <a:pt x="12030" y="6945"/>
                  </a:lnTo>
                  <a:moveTo>
                    <a:pt x="10800" y="12557"/>
                  </a:moveTo>
                  <a:lnTo>
                    <a:pt x="11096" y="12444"/>
                  </a:lnTo>
                  <a:lnTo>
                    <a:pt x="11301" y="12444"/>
                  </a:lnTo>
                  <a:lnTo>
                    <a:pt x="11438" y="12331"/>
                  </a:lnTo>
                  <a:lnTo>
                    <a:pt x="11643" y="12076"/>
                  </a:lnTo>
                  <a:lnTo>
                    <a:pt x="11825" y="11820"/>
                  </a:lnTo>
                  <a:lnTo>
                    <a:pt x="11939" y="11594"/>
                  </a:lnTo>
                  <a:lnTo>
                    <a:pt x="11939" y="11282"/>
                  </a:lnTo>
                  <a:lnTo>
                    <a:pt x="12030" y="11055"/>
                  </a:lnTo>
                  <a:lnTo>
                    <a:pt x="12030" y="3912"/>
                  </a:lnTo>
                  <a:lnTo>
                    <a:pt x="11939" y="3543"/>
                  </a:lnTo>
                  <a:lnTo>
                    <a:pt x="11939" y="3288"/>
                  </a:lnTo>
                  <a:lnTo>
                    <a:pt x="11825" y="3061"/>
                  </a:lnTo>
                  <a:lnTo>
                    <a:pt x="11643" y="2806"/>
                  </a:lnTo>
                  <a:lnTo>
                    <a:pt x="11438" y="2636"/>
                  </a:lnTo>
                  <a:lnTo>
                    <a:pt x="11301" y="2494"/>
                  </a:lnTo>
                  <a:lnTo>
                    <a:pt x="11096" y="2381"/>
                  </a:lnTo>
                  <a:lnTo>
                    <a:pt x="10800" y="2381"/>
                  </a:lnTo>
                  <a:lnTo>
                    <a:pt x="10595" y="2381"/>
                  </a:lnTo>
                  <a:lnTo>
                    <a:pt x="10299" y="2494"/>
                  </a:lnTo>
                  <a:lnTo>
                    <a:pt x="10162" y="2636"/>
                  </a:lnTo>
                  <a:lnTo>
                    <a:pt x="9957" y="2806"/>
                  </a:lnTo>
                  <a:lnTo>
                    <a:pt x="9775" y="3061"/>
                  </a:lnTo>
                  <a:lnTo>
                    <a:pt x="9661" y="3288"/>
                  </a:lnTo>
                  <a:lnTo>
                    <a:pt x="9661" y="3543"/>
                  </a:lnTo>
                  <a:lnTo>
                    <a:pt x="9570" y="3912"/>
                  </a:lnTo>
                  <a:lnTo>
                    <a:pt x="9570" y="11055"/>
                  </a:lnTo>
                  <a:lnTo>
                    <a:pt x="9661" y="11282"/>
                  </a:lnTo>
                  <a:lnTo>
                    <a:pt x="9661" y="11594"/>
                  </a:lnTo>
                  <a:lnTo>
                    <a:pt x="9775" y="11820"/>
                  </a:lnTo>
                  <a:lnTo>
                    <a:pt x="9957" y="12076"/>
                  </a:lnTo>
                  <a:lnTo>
                    <a:pt x="10162" y="12331"/>
                  </a:lnTo>
                  <a:lnTo>
                    <a:pt x="10299" y="12444"/>
                  </a:lnTo>
                  <a:lnTo>
                    <a:pt x="10595" y="12444"/>
                  </a:lnTo>
                  <a:lnTo>
                    <a:pt x="10800" y="12557"/>
                  </a:lnTo>
                  <a:moveTo>
                    <a:pt x="6289" y="6463"/>
                  </a:moveTo>
                  <a:lnTo>
                    <a:pt x="6539" y="6350"/>
                  </a:lnTo>
                  <a:lnTo>
                    <a:pt x="6722" y="6350"/>
                  </a:lnTo>
                  <a:lnTo>
                    <a:pt x="7018" y="6094"/>
                  </a:lnTo>
                  <a:lnTo>
                    <a:pt x="7223" y="5981"/>
                  </a:lnTo>
                  <a:lnTo>
                    <a:pt x="7405" y="5669"/>
                  </a:lnTo>
                  <a:lnTo>
                    <a:pt x="7519" y="5414"/>
                  </a:lnTo>
                  <a:lnTo>
                    <a:pt x="7610" y="5074"/>
                  </a:lnTo>
                  <a:lnTo>
                    <a:pt x="7610" y="4706"/>
                  </a:lnTo>
                  <a:lnTo>
                    <a:pt x="7610" y="4337"/>
                  </a:lnTo>
                  <a:lnTo>
                    <a:pt x="7519" y="4139"/>
                  </a:lnTo>
                  <a:lnTo>
                    <a:pt x="7405" y="3770"/>
                  </a:lnTo>
                  <a:lnTo>
                    <a:pt x="7223" y="3543"/>
                  </a:lnTo>
                  <a:lnTo>
                    <a:pt x="7018" y="3288"/>
                  </a:lnTo>
                  <a:lnTo>
                    <a:pt x="6722" y="3175"/>
                  </a:lnTo>
                  <a:lnTo>
                    <a:pt x="6539" y="3061"/>
                  </a:lnTo>
                  <a:lnTo>
                    <a:pt x="6289" y="3061"/>
                  </a:lnTo>
                  <a:lnTo>
                    <a:pt x="5992" y="3061"/>
                  </a:lnTo>
                  <a:lnTo>
                    <a:pt x="5696" y="3175"/>
                  </a:lnTo>
                  <a:lnTo>
                    <a:pt x="5514" y="3288"/>
                  </a:lnTo>
                  <a:lnTo>
                    <a:pt x="5309" y="3543"/>
                  </a:lnTo>
                  <a:lnTo>
                    <a:pt x="5104" y="3770"/>
                  </a:lnTo>
                  <a:lnTo>
                    <a:pt x="4967" y="4139"/>
                  </a:lnTo>
                  <a:lnTo>
                    <a:pt x="4967" y="4337"/>
                  </a:lnTo>
                  <a:lnTo>
                    <a:pt x="4876" y="4706"/>
                  </a:lnTo>
                  <a:lnTo>
                    <a:pt x="4967" y="5074"/>
                  </a:lnTo>
                  <a:lnTo>
                    <a:pt x="4967" y="5414"/>
                  </a:lnTo>
                  <a:lnTo>
                    <a:pt x="5104" y="5669"/>
                  </a:lnTo>
                  <a:lnTo>
                    <a:pt x="5309" y="5981"/>
                  </a:lnTo>
                  <a:lnTo>
                    <a:pt x="5514" y="6094"/>
                  </a:lnTo>
                  <a:lnTo>
                    <a:pt x="5696" y="6350"/>
                  </a:lnTo>
                  <a:lnTo>
                    <a:pt x="5992" y="6350"/>
                  </a:lnTo>
                  <a:lnTo>
                    <a:pt x="6289" y="6463"/>
                  </a:lnTo>
                  <a:moveTo>
                    <a:pt x="15311" y="6463"/>
                  </a:moveTo>
                  <a:lnTo>
                    <a:pt x="15061" y="6350"/>
                  </a:lnTo>
                  <a:lnTo>
                    <a:pt x="14878" y="6350"/>
                  </a:lnTo>
                  <a:lnTo>
                    <a:pt x="14582" y="6094"/>
                  </a:lnTo>
                  <a:lnTo>
                    <a:pt x="14377" y="5981"/>
                  </a:lnTo>
                  <a:lnTo>
                    <a:pt x="14195" y="5669"/>
                  </a:lnTo>
                  <a:lnTo>
                    <a:pt x="14081" y="5414"/>
                  </a:lnTo>
                  <a:lnTo>
                    <a:pt x="13990" y="5074"/>
                  </a:lnTo>
                  <a:lnTo>
                    <a:pt x="13990" y="4706"/>
                  </a:lnTo>
                  <a:lnTo>
                    <a:pt x="13990" y="4337"/>
                  </a:lnTo>
                  <a:lnTo>
                    <a:pt x="14081" y="4139"/>
                  </a:lnTo>
                  <a:lnTo>
                    <a:pt x="14195" y="3770"/>
                  </a:lnTo>
                  <a:lnTo>
                    <a:pt x="14377" y="3543"/>
                  </a:lnTo>
                  <a:lnTo>
                    <a:pt x="14582" y="3288"/>
                  </a:lnTo>
                  <a:lnTo>
                    <a:pt x="14878" y="3175"/>
                  </a:lnTo>
                  <a:lnTo>
                    <a:pt x="15061" y="3061"/>
                  </a:lnTo>
                  <a:lnTo>
                    <a:pt x="15311" y="3061"/>
                  </a:lnTo>
                  <a:lnTo>
                    <a:pt x="15608" y="3061"/>
                  </a:lnTo>
                  <a:lnTo>
                    <a:pt x="15904" y="3175"/>
                  </a:lnTo>
                  <a:lnTo>
                    <a:pt x="16086" y="3288"/>
                  </a:lnTo>
                  <a:lnTo>
                    <a:pt x="16382" y="3543"/>
                  </a:lnTo>
                  <a:lnTo>
                    <a:pt x="16496" y="3770"/>
                  </a:lnTo>
                  <a:lnTo>
                    <a:pt x="16633" y="4139"/>
                  </a:lnTo>
                  <a:lnTo>
                    <a:pt x="16633" y="4337"/>
                  </a:lnTo>
                  <a:lnTo>
                    <a:pt x="16724" y="4706"/>
                  </a:lnTo>
                  <a:lnTo>
                    <a:pt x="16633" y="5074"/>
                  </a:lnTo>
                  <a:lnTo>
                    <a:pt x="16633" y="5414"/>
                  </a:lnTo>
                  <a:lnTo>
                    <a:pt x="16496" y="5669"/>
                  </a:lnTo>
                  <a:lnTo>
                    <a:pt x="16382" y="5981"/>
                  </a:lnTo>
                  <a:lnTo>
                    <a:pt x="16086" y="6094"/>
                  </a:lnTo>
                  <a:lnTo>
                    <a:pt x="15904" y="6350"/>
                  </a:lnTo>
                  <a:lnTo>
                    <a:pt x="15608" y="6350"/>
                  </a:lnTo>
                  <a:lnTo>
                    <a:pt x="15311" y="6463"/>
                  </a:lnTo>
                </a:path>
              </a:pathLst>
            </a:custGeom>
            <a:solidFill>
              <a:srgbClr val="FFFFCC"/>
            </a:solidFill>
            <a:ln w="9525">
              <a:solidFill>
                <a:srgbClr val="000000"/>
              </a:solidFill>
              <a:miter lim="800000"/>
              <a:headEnd/>
              <a:tailEnd/>
            </a:ln>
          </p:spPr>
          <p:txBody>
            <a:bodyPr/>
            <a:lstStyle/>
            <a:p>
              <a:endParaRPr lang="es-EC"/>
            </a:p>
          </p:txBody>
        </p:sp>
        <p:sp>
          <p:nvSpPr>
            <p:cNvPr id="122" name="toilet"/>
            <p:cNvSpPr>
              <a:spLocks noEditPoints="1" noChangeArrowheads="1"/>
            </p:cNvSpPr>
            <p:nvPr/>
          </p:nvSpPr>
          <p:spPr bwMode="auto">
            <a:xfrm>
              <a:off x="1700189" y="342270"/>
              <a:ext cx="225278" cy="291294"/>
            </a:xfrm>
            <a:custGeom>
              <a:avLst/>
              <a:gdLst>
                <a:gd name="T0" fmla="*/ 0 w 21600"/>
                <a:gd name="T1" fmla="*/ 0 h 21600"/>
                <a:gd name="T2" fmla="*/ 10800 w 21600"/>
                <a:gd name="T3" fmla="*/ 0 h 21600"/>
                <a:gd name="T4" fmla="*/ 21600 w 21600"/>
                <a:gd name="T5" fmla="*/ 0 h 21600"/>
                <a:gd name="T6" fmla="*/ 10800 w 21600"/>
                <a:gd name="T7" fmla="*/ 21600 h 21600"/>
                <a:gd name="T8" fmla="*/ 931 w 21600"/>
                <a:gd name="T9" fmla="*/ 538 h 21600"/>
                <a:gd name="T10" fmla="*/ 20729 w 21600"/>
                <a:gd name="T11" fmla="*/ 6606 h 21600"/>
              </a:gdLst>
              <a:ahLst/>
              <a:cxnLst>
                <a:cxn ang="0">
                  <a:pos x="T0" y="T1"/>
                </a:cxn>
                <a:cxn ang="0">
                  <a:pos x="T2" y="T3"/>
                </a:cxn>
                <a:cxn ang="0">
                  <a:pos x="T4" y="T5"/>
                </a:cxn>
                <a:cxn ang="0">
                  <a:pos x="T6" y="T7"/>
                </a:cxn>
              </a:cxnLst>
              <a:rect l="T8" t="T9" r="T10" b="T11"/>
              <a:pathLst>
                <a:path w="21600" h="21600" extrusionOk="0">
                  <a:moveTo>
                    <a:pt x="21600" y="7298"/>
                  </a:moveTo>
                  <a:lnTo>
                    <a:pt x="21600" y="0"/>
                  </a:lnTo>
                  <a:lnTo>
                    <a:pt x="10679" y="0"/>
                  </a:lnTo>
                  <a:lnTo>
                    <a:pt x="0" y="0"/>
                  </a:lnTo>
                  <a:lnTo>
                    <a:pt x="0" y="7298"/>
                  </a:lnTo>
                  <a:lnTo>
                    <a:pt x="6033" y="7298"/>
                  </a:lnTo>
                  <a:lnTo>
                    <a:pt x="6206" y="7616"/>
                  </a:lnTo>
                  <a:lnTo>
                    <a:pt x="6310" y="7935"/>
                  </a:lnTo>
                  <a:lnTo>
                    <a:pt x="6345" y="8302"/>
                  </a:lnTo>
                  <a:lnTo>
                    <a:pt x="6310" y="8620"/>
                  </a:lnTo>
                  <a:lnTo>
                    <a:pt x="6206" y="8963"/>
                  </a:lnTo>
                  <a:lnTo>
                    <a:pt x="6102" y="9331"/>
                  </a:lnTo>
                  <a:lnTo>
                    <a:pt x="5894" y="9722"/>
                  </a:lnTo>
                  <a:lnTo>
                    <a:pt x="5513" y="10163"/>
                  </a:lnTo>
                  <a:lnTo>
                    <a:pt x="4577" y="11339"/>
                  </a:lnTo>
                  <a:lnTo>
                    <a:pt x="3848" y="12539"/>
                  </a:lnTo>
                  <a:lnTo>
                    <a:pt x="3363" y="13641"/>
                  </a:lnTo>
                  <a:lnTo>
                    <a:pt x="3086" y="14718"/>
                  </a:lnTo>
                  <a:lnTo>
                    <a:pt x="3051" y="15649"/>
                  </a:lnTo>
                  <a:lnTo>
                    <a:pt x="3086" y="16580"/>
                  </a:lnTo>
                  <a:lnTo>
                    <a:pt x="3467" y="17510"/>
                  </a:lnTo>
                  <a:lnTo>
                    <a:pt x="3952" y="18294"/>
                  </a:lnTo>
                  <a:lnTo>
                    <a:pt x="4577" y="19029"/>
                  </a:lnTo>
                  <a:lnTo>
                    <a:pt x="5270" y="19616"/>
                  </a:lnTo>
                  <a:lnTo>
                    <a:pt x="6137" y="20229"/>
                  </a:lnTo>
                  <a:lnTo>
                    <a:pt x="6969" y="20718"/>
                  </a:lnTo>
                  <a:lnTo>
                    <a:pt x="7905" y="21061"/>
                  </a:lnTo>
                  <a:lnTo>
                    <a:pt x="8876" y="21331"/>
                  </a:lnTo>
                  <a:lnTo>
                    <a:pt x="9812" y="21600"/>
                  </a:lnTo>
                  <a:lnTo>
                    <a:pt x="10817" y="21600"/>
                  </a:lnTo>
                  <a:lnTo>
                    <a:pt x="11753" y="21600"/>
                  </a:lnTo>
                  <a:lnTo>
                    <a:pt x="12690" y="21331"/>
                  </a:lnTo>
                  <a:lnTo>
                    <a:pt x="13695" y="21061"/>
                  </a:lnTo>
                  <a:lnTo>
                    <a:pt x="14492" y="20718"/>
                  </a:lnTo>
                  <a:lnTo>
                    <a:pt x="15359" y="20229"/>
                  </a:lnTo>
                  <a:lnTo>
                    <a:pt x="16157" y="19616"/>
                  </a:lnTo>
                  <a:lnTo>
                    <a:pt x="16781" y="19029"/>
                  </a:lnTo>
                  <a:lnTo>
                    <a:pt x="17335" y="18294"/>
                  </a:lnTo>
                  <a:lnTo>
                    <a:pt x="17717" y="17510"/>
                  </a:lnTo>
                  <a:lnTo>
                    <a:pt x="18098" y="16580"/>
                  </a:lnTo>
                  <a:lnTo>
                    <a:pt x="18237" y="15649"/>
                  </a:lnTo>
                  <a:lnTo>
                    <a:pt x="18098" y="14718"/>
                  </a:lnTo>
                  <a:lnTo>
                    <a:pt x="17856" y="13641"/>
                  </a:lnTo>
                  <a:lnTo>
                    <a:pt x="17231" y="12539"/>
                  </a:lnTo>
                  <a:lnTo>
                    <a:pt x="16538" y="11339"/>
                  </a:lnTo>
                  <a:lnTo>
                    <a:pt x="15533" y="10163"/>
                  </a:lnTo>
                  <a:lnTo>
                    <a:pt x="15221" y="9722"/>
                  </a:lnTo>
                  <a:lnTo>
                    <a:pt x="14978" y="9404"/>
                  </a:lnTo>
                  <a:lnTo>
                    <a:pt x="14804" y="9012"/>
                  </a:lnTo>
                  <a:lnTo>
                    <a:pt x="14735" y="8620"/>
                  </a:lnTo>
                  <a:lnTo>
                    <a:pt x="14700" y="8302"/>
                  </a:lnTo>
                  <a:lnTo>
                    <a:pt x="14735" y="7959"/>
                  </a:lnTo>
                  <a:lnTo>
                    <a:pt x="14874" y="7616"/>
                  </a:lnTo>
                  <a:lnTo>
                    <a:pt x="14978" y="7298"/>
                  </a:lnTo>
                  <a:lnTo>
                    <a:pt x="21600" y="7298"/>
                  </a:lnTo>
                  <a:close/>
                </a:path>
                <a:path w="21600" h="21600" extrusionOk="0">
                  <a:moveTo>
                    <a:pt x="21600" y="7298"/>
                  </a:moveTo>
                  <a:lnTo>
                    <a:pt x="6033" y="7298"/>
                  </a:lnTo>
                  <a:lnTo>
                    <a:pt x="11164" y="7298"/>
                  </a:lnTo>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s-ES"/>
            </a:p>
          </p:txBody>
        </p:sp>
        <p:sp>
          <p:nvSpPr>
            <p:cNvPr id="123" name="chair"/>
            <p:cNvSpPr>
              <a:spLocks noEditPoints="1" noChangeArrowheads="1"/>
            </p:cNvSpPr>
            <p:nvPr/>
          </p:nvSpPr>
          <p:spPr bwMode="auto">
            <a:xfrm rot="16200000">
              <a:off x="372267" y="387836"/>
              <a:ext cx="384508" cy="272984"/>
            </a:xfrm>
            <a:custGeom>
              <a:avLst/>
              <a:gdLst>
                <a:gd name="T0" fmla="*/ 10800 w 21600"/>
                <a:gd name="T1" fmla="*/ 0 h 21600"/>
                <a:gd name="T2" fmla="*/ 21600 w 21600"/>
                <a:gd name="T3" fmla="*/ 10800 h 21600"/>
                <a:gd name="T4" fmla="*/ 10800 w 21600"/>
                <a:gd name="T5" fmla="*/ 21600 h 21600"/>
                <a:gd name="T6" fmla="*/ 0 w 21600"/>
                <a:gd name="T7" fmla="*/ 10800 h 21600"/>
                <a:gd name="T8" fmla="*/ 5400 w 21600"/>
                <a:gd name="T9" fmla="*/ 7265 h 21600"/>
                <a:gd name="T10" fmla="*/ 16200 w 21600"/>
                <a:gd name="T11" fmla="*/ 17869 h 21600"/>
              </a:gdLst>
              <a:ahLst/>
              <a:cxnLst>
                <a:cxn ang="0">
                  <a:pos x="T0" y="T1"/>
                </a:cxn>
                <a:cxn ang="0">
                  <a:pos x="T2" y="T3"/>
                </a:cxn>
                <a:cxn ang="0">
                  <a:pos x="T4" y="T5"/>
                </a:cxn>
                <a:cxn ang="0">
                  <a:pos x="T6" y="T7"/>
                </a:cxn>
              </a:cxnLst>
              <a:rect l="T8" t="T9" r="T10" b="T11"/>
              <a:pathLst>
                <a:path w="21600" h="21600" extrusionOk="0">
                  <a:moveTo>
                    <a:pt x="12960" y="3927"/>
                  </a:moveTo>
                  <a:lnTo>
                    <a:pt x="14760" y="3927"/>
                  </a:lnTo>
                  <a:cubicBezTo>
                    <a:pt x="17640" y="4713"/>
                    <a:pt x="18000" y="3535"/>
                    <a:pt x="18000" y="2356"/>
                  </a:cubicBezTo>
                  <a:cubicBezTo>
                    <a:pt x="18000" y="785"/>
                    <a:pt x="15840" y="0"/>
                    <a:pt x="10800" y="0"/>
                  </a:cubicBezTo>
                  <a:cubicBezTo>
                    <a:pt x="6120" y="0"/>
                    <a:pt x="3600" y="785"/>
                    <a:pt x="3600" y="2356"/>
                  </a:cubicBezTo>
                  <a:cubicBezTo>
                    <a:pt x="3600" y="3535"/>
                    <a:pt x="4320" y="4713"/>
                    <a:pt x="6840" y="3927"/>
                  </a:cubicBezTo>
                  <a:lnTo>
                    <a:pt x="8640" y="3927"/>
                  </a:lnTo>
                  <a:lnTo>
                    <a:pt x="8640" y="5891"/>
                  </a:lnTo>
                  <a:lnTo>
                    <a:pt x="6840" y="5891"/>
                  </a:lnTo>
                  <a:cubicBezTo>
                    <a:pt x="5400" y="5891"/>
                    <a:pt x="4320" y="7069"/>
                    <a:pt x="4320" y="8640"/>
                  </a:cubicBezTo>
                  <a:lnTo>
                    <a:pt x="4320" y="10996"/>
                  </a:lnTo>
                  <a:lnTo>
                    <a:pt x="2880" y="10996"/>
                  </a:lnTo>
                  <a:lnTo>
                    <a:pt x="2880" y="8640"/>
                  </a:lnTo>
                  <a:cubicBezTo>
                    <a:pt x="2880" y="7855"/>
                    <a:pt x="2520" y="7069"/>
                    <a:pt x="1440" y="7069"/>
                  </a:cubicBezTo>
                  <a:cubicBezTo>
                    <a:pt x="720" y="7069"/>
                    <a:pt x="0" y="7855"/>
                    <a:pt x="0" y="8640"/>
                  </a:cubicBezTo>
                  <a:lnTo>
                    <a:pt x="0" y="10604"/>
                  </a:lnTo>
                  <a:lnTo>
                    <a:pt x="0" y="17280"/>
                  </a:lnTo>
                  <a:cubicBezTo>
                    <a:pt x="0" y="18065"/>
                    <a:pt x="720" y="18851"/>
                    <a:pt x="1440" y="18851"/>
                  </a:cubicBezTo>
                  <a:cubicBezTo>
                    <a:pt x="2520" y="18851"/>
                    <a:pt x="2880" y="18065"/>
                    <a:pt x="2880" y="17280"/>
                  </a:cubicBezTo>
                  <a:lnTo>
                    <a:pt x="2880" y="14531"/>
                  </a:lnTo>
                  <a:lnTo>
                    <a:pt x="4320" y="14531"/>
                  </a:lnTo>
                  <a:lnTo>
                    <a:pt x="4320" y="15709"/>
                  </a:lnTo>
                  <a:cubicBezTo>
                    <a:pt x="4320" y="18458"/>
                    <a:pt x="6840" y="21600"/>
                    <a:pt x="10800" y="21600"/>
                  </a:cubicBezTo>
                  <a:cubicBezTo>
                    <a:pt x="15120" y="21600"/>
                    <a:pt x="17280" y="18458"/>
                    <a:pt x="17280" y="15709"/>
                  </a:cubicBezTo>
                  <a:lnTo>
                    <a:pt x="17280" y="14531"/>
                  </a:lnTo>
                  <a:lnTo>
                    <a:pt x="18720" y="14531"/>
                  </a:lnTo>
                  <a:lnTo>
                    <a:pt x="18720" y="17280"/>
                  </a:lnTo>
                  <a:cubicBezTo>
                    <a:pt x="18720" y="18065"/>
                    <a:pt x="19440" y="18851"/>
                    <a:pt x="20160" y="18851"/>
                  </a:cubicBezTo>
                  <a:cubicBezTo>
                    <a:pt x="20880" y="18851"/>
                    <a:pt x="21600" y="18065"/>
                    <a:pt x="21600" y="17280"/>
                  </a:cubicBezTo>
                  <a:lnTo>
                    <a:pt x="21600" y="10604"/>
                  </a:lnTo>
                  <a:lnTo>
                    <a:pt x="21600" y="8640"/>
                  </a:lnTo>
                  <a:cubicBezTo>
                    <a:pt x="21600" y="7855"/>
                    <a:pt x="20880" y="7069"/>
                    <a:pt x="20160" y="7069"/>
                  </a:cubicBezTo>
                  <a:cubicBezTo>
                    <a:pt x="19440" y="7069"/>
                    <a:pt x="18720" y="7855"/>
                    <a:pt x="18720" y="8640"/>
                  </a:cubicBezTo>
                  <a:lnTo>
                    <a:pt x="18720" y="10996"/>
                  </a:lnTo>
                  <a:lnTo>
                    <a:pt x="17280" y="10996"/>
                  </a:lnTo>
                  <a:lnTo>
                    <a:pt x="17280" y="8640"/>
                  </a:lnTo>
                  <a:cubicBezTo>
                    <a:pt x="17280" y="7069"/>
                    <a:pt x="16200" y="5891"/>
                    <a:pt x="14760" y="5891"/>
                  </a:cubicBezTo>
                  <a:lnTo>
                    <a:pt x="12960" y="5891"/>
                  </a:lnTo>
                  <a:close/>
                  <a:moveTo>
                    <a:pt x="12960" y="3927"/>
                  </a:moveTo>
                  <a:moveTo>
                    <a:pt x="2880" y="10996"/>
                  </a:moveTo>
                  <a:moveTo>
                    <a:pt x="4320" y="10996"/>
                  </a:moveTo>
                  <a:lnTo>
                    <a:pt x="4320" y="14531"/>
                  </a:lnTo>
                  <a:moveTo>
                    <a:pt x="2880" y="14531"/>
                  </a:moveTo>
                  <a:lnTo>
                    <a:pt x="2880" y="10996"/>
                  </a:lnTo>
                  <a:moveTo>
                    <a:pt x="17280" y="10996"/>
                  </a:moveTo>
                  <a:moveTo>
                    <a:pt x="18720" y="10996"/>
                  </a:moveTo>
                  <a:lnTo>
                    <a:pt x="18720" y="14531"/>
                  </a:lnTo>
                  <a:moveTo>
                    <a:pt x="17280" y="14531"/>
                  </a:moveTo>
                  <a:lnTo>
                    <a:pt x="17280" y="10996"/>
                  </a:lnTo>
                  <a:moveTo>
                    <a:pt x="8640" y="3927"/>
                  </a:moveTo>
                  <a:lnTo>
                    <a:pt x="12960" y="3927"/>
                  </a:lnTo>
                  <a:moveTo>
                    <a:pt x="12960" y="5891"/>
                  </a:moveTo>
                  <a:lnTo>
                    <a:pt x="8640" y="5891"/>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s-ES"/>
            </a:p>
          </p:txBody>
        </p:sp>
        <p:pic>
          <p:nvPicPr>
            <p:cNvPr id="43028" name="Picture 304"/>
            <p:cNvPicPr>
              <a:picLocks noChangeAspect="1" noChangeArrowheads="1"/>
            </p:cNvPicPr>
            <p:nvPr/>
          </p:nvPicPr>
          <p:blipFill>
            <a:blip r:embed="rId3"/>
            <a:srcRect/>
            <a:stretch>
              <a:fillRect/>
            </a:stretch>
          </p:blipFill>
          <p:spPr bwMode="auto">
            <a:xfrm rot="5057365">
              <a:off x="1611801" y="1542182"/>
              <a:ext cx="228600" cy="261509"/>
            </a:xfrm>
            <a:prstGeom prst="rect">
              <a:avLst/>
            </a:prstGeom>
            <a:noFill/>
            <a:ln w="9525">
              <a:noFill/>
              <a:miter lim="800000"/>
              <a:headEnd/>
              <a:tailEnd/>
            </a:ln>
          </p:spPr>
        </p:pic>
        <p:pic>
          <p:nvPicPr>
            <p:cNvPr id="125" name="Picture 305"/>
            <p:cNvPicPr>
              <a:picLocks noChangeAspect="1" noChangeArrowheads="1"/>
            </p:cNvPicPr>
            <p:nvPr/>
          </p:nvPicPr>
          <p:blipFill>
            <a:blip r:embed="rId4" cstate="print"/>
            <a:srcRect/>
            <a:stretch>
              <a:fillRect/>
            </a:stretch>
          </p:blipFill>
          <p:spPr bwMode="auto">
            <a:xfrm rot="5400000">
              <a:off x="869712" y="651475"/>
              <a:ext cx="1018309" cy="380377"/>
            </a:xfrm>
            <a:prstGeom prst="plaque">
              <a:avLst/>
            </a:prstGeom>
            <a:noFill/>
            <a:ln w="9525">
              <a:noFill/>
              <a:miter lim="800000"/>
              <a:headEnd/>
              <a:tailEnd/>
            </a:ln>
          </p:spPr>
        </p:pic>
        <p:pic>
          <p:nvPicPr>
            <p:cNvPr id="43030" name="Picture 306"/>
            <p:cNvPicPr>
              <a:picLocks noChangeAspect="1" noChangeArrowheads="1"/>
            </p:cNvPicPr>
            <p:nvPr/>
          </p:nvPicPr>
          <p:blipFill>
            <a:blip r:embed="rId3"/>
            <a:srcRect/>
            <a:stretch>
              <a:fillRect/>
            </a:stretch>
          </p:blipFill>
          <p:spPr bwMode="auto">
            <a:xfrm rot="5057365">
              <a:off x="324340" y="1570261"/>
              <a:ext cx="228600" cy="261509"/>
            </a:xfrm>
            <a:prstGeom prst="rect">
              <a:avLst/>
            </a:prstGeom>
            <a:noFill/>
            <a:ln w="9525">
              <a:noFill/>
              <a:miter lim="800000"/>
              <a:headEnd/>
              <a:tailEnd/>
            </a:ln>
          </p:spPr>
        </p:pic>
        <p:pic>
          <p:nvPicPr>
            <p:cNvPr id="43031" name="Picture 307"/>
            <p:cNvPicPr>
              <a:picLocks noChangeAspect="1" noChangeArrowheads="1"/>
            </p:cNvPicPr>
            <p:nvPr/>
          </p:nvPicPr>
          <p:blipFill>
            <a:blip r:embed="rId5"/>
            <a:srcRect/>
            <a:stretch>
              <a:fillRect/>
            </a:stretch>
          </p:blipFill>
          <p:spPr bwMode="auto">
            <a:xfrm rot="-5400000">
              <a:off x="485435" y="411576"/>
              <a:ext cx="633845" cy="725094"/>
            </a:xfrm>
            <a:prstGeom prst="rect">
              <a:avLst/>
            </a:prstGeom>
            <a:noFill/>
            <a:ln w="9525">
              <a:noFill/>
              <a:miter lim="800000"/>
              <a:headEnd/>
              <a:tailEnd/>
            </a:ln>
          </p:spPr>
        </p:pic>
        <p:grpSp>
          <p:nvGrpSpPr>
            <p:cNvPr id="43032" name="Group 308"/>
            <p:cNvGrpSpPr>
              <a:grpSpLocks/>
            </p:cNvGrpSpPr>
            <p:nvPr/>
          </p:nvGrpSpPr>
          <p:grpSpPr bwMode="auto">
            <a:xfrm>
              <a:off x="534905" y="2088576"/>
              <a:ext cx="879622" cy="426028"/>
              <a:chOff x="534905" y="2088576"/>
              <a:chExt cx="105" cy="53"/>
            </a:xfrm>
          </p:grpSpPr>
          <p:sp>
            <p:nvSpPr>
              <p:cNvPr id="43036" name="Rectangle 309"/>
              <p:cNvSpPr>
                <a:spLocks noChangeArrowheads="1"/>
              </p:cNvSpPr>
              <p:nvPr/>
            </p:nvSpPr>
            <p:spPr bwMode="auto">
              <a:xfrm>
                <a:off x="534905" y="2088576"/>
                <a:ext cx="82" cy="43"/>
              </a:xfrm>
              <a:prstGeom prst="rect">
                <a:avLst/>
              </a:prstGeom>
              <a:solidFill>
                <a:srgbClr val="FFCC99"/>
              </a:solidFill>
              <a:ln w="9525">
                <a:solidFill>
                  <a:srgbClr val="000000"/>
                </a:solidFill>
                <a:miter lim="800000"/>
                <a:headEnd/>
                <a:tailEnd/>
              </a:ln>
            </p:spPr>
            <p:txBody>
              <a:bodyPr/>
              <a:lstStyle/>
              <a:p>
                <a:endParaRPr lang="es-EC"/>
              </a:p>
            </p:txBody>
          </p:sp>
          <p:sp>
            <p:nvSpPr>
              <p:cNvPr id="43037" name="Rectangle 310"/>
              <p:cNvSpPr>
                <a:spLocks noChangeArrowheads="1"/>
              </p:cNvSpPr>
              <p:nvPr/>
            </p:nvSpPr>
            <p:spPr bwMode="auto">
              <a:xfrm>
                <a:off x="534985" y="2088593"/>
                <a:ext cx="25" cy="24"/>
              </a:xfrm>
              <a:prstGeom prst="rect">
                <a:avLst/>
              </a:prstGeom>
              <a:solidFill>
                <a:srgbClr val="FFCC99"/>
              </a:solidFill>
              <a:ln w="9525">
                <a:solidFill>
                  <a:srgbClr val="000000"/>
                </a:solidFill>
                <a:miter lim="800000"/>
                <a:headEnd/>
                <a:tailEnd/>
              </a:ln>
            </p:spPr>
            <p:txBody>
              <a:bodyPr/>
              <a:lstStyle/>
              <a:p>
                <a:endParaRPr lang="es-EC"/>
              </a:p>
            </p:txBody>
          </p:sp>
          <p:sp>
            <p:nvSpPr>
              <p:cNvPr id="43038" name="Oval 311"/>
              <p:cNvSpPr>
                <a:spLocks noChangeArrowheads="1"/>
              </p:cNvSpPr>
              <p:nvPr/>
            </p:nvSpPr>
            <p:spPr bwMode="auto">
              <a:xfrm>
                <a:off x="534926" y="2088615"/>
                <a:ext cx="15" cy="14"/>
              </a:xfrm>
              <a:prstGeom prst="ellipse">
                <a:avLst/>
              </a:prstGeom>
              <a:solidFill>
                <a:srgbClr val="FFCC99"/>
              </a:solidFill>
              <a:ln w="9525">
                <a:solidFill>
                  <a:srgbClr val="000000"/>
                </a:solidFill>
                <a:round/>
                <a:headEnd/>
                <a:tailEnd/>
              </a:ln>
            </p:spPr>
            <p:txBody>
              <a:bodyPr/>
              <a:lstStyle/>
              <a:p>
                <a:endParaRPr lang="es-EC"/>
              </a:p>
            </p:txBody>
          </p:sp>
          <p:sp>
            <p:nvSpPr>
              <p:cNvPr id="43039" name="Oval 312"/>
              <p:cNvSpPr>
                <a:spLocks noChangeArrowheads="1"/>
              </p:cNvSpPr>
              <p:nvPr/>
            </p:nvSpPr>
            <p:spPr bwMode="auto">
              <a:xfrm>
                <a:off x="534989" y="2088611"/>
                <a:ext cx="15" cy="14"/>
              </a:xfrm>
              <a:prstGeom prst="ellipse">
                <a:avLst/>
              </a:prstGeom>
              <a:solidFill>
                <a:srgbClr val="FFCC99"/>
              </a:solidFill>
              <a:ln w="9525">
                <a:solidFill>
                  <a:srgbClr val="000000"/>
                </a:solidFill>
                <a:round/>
                <a:headEnd/>
                <a:tailEnd/>
              </a:ln>
            </p:spPr>
            <p:txBody>
              <a:bodyPr/>
              <a:lstStyle/>
              <a:p>
                <a:endParaRPr lang="es-EC"/>
              </a:p>
            </p:txBody>
          </p:sp>
          <p:sp>
            <p:nvSpPr>
              <p:cNvPr id="43040" name="Freeform 313"/>
              <p:cNvSpPr>
                <a:spLocks/>
              </p:cNvSpPr>
              <p:nvPr/>
            </p:nvSpPr>
            <p:spPr bwMode="auto">
              <a:xfrm>
                <a:off x="534984" y="2088581"/>
                <a:ext cx="25" cy="15"/>
              </a:xfrm>
              <a:custGeom>
                <a:avLst/>
                <a:gdLst>
                  <a:gd name="T0" fmla="*/ 0 w 25"/>
                  <a:gd name="T1" fmla="*/ 0 h 15"/>
                  <a:gd name="T2" fmla="*/ 15 w 25"/>
                  <a:gd name="T3" fmla="*/ 0 h 15"/>
                  <a:gd name="T4" fmla="*/ 25 w 25"/>
                  <a:gd name="T5" fmla="*/ 15 h 15"/>
                  <a:gd name="T6" fmla="*/ 0 60000 65536"/>
                  <a:gd name="T7" fmla="*/ 0 60000 65536"/>
                  <a:gd name="T8" fmla="*/ 0 60000 65536"/>
                  <a:gd name="T9" fmla="*/ 0 w 25"/>
                  <a:gd name="T10" fmla="*/ 0 h 15"/>
                  <a:gd name="T11" fmla="*/ 25 w 25"/>
                  <a:gd name="T12" fmla="*/ 15 h 15"/>
                </a:gdLst>
                <a:ahLst/>
                <a:cxnLst>
                  <a:cxn ang="T6">
                    <a:pos x="T0" y="T1"/>
                  </a:cxn>
                  <a:cxn ang="T7">
                    <a:pos x="T2" y="T3"/>
                  </a:cxn>
                  <a:cxn ang="T8">
                    <a:pos x="T4" y="T5"/>
                  </a:cxn>
                </a:cxnLst>
                <a:rect l="T9" t="T10" r="T11" b="T12"/>
                <a:pathLst>
                  <a:path w="25" h="15">
                    <a:moveTo>
                      <a:pt x="0" y="0"/>
                    </a:moveTo>
                    <a:lnTo>
                      <a:pt x="15" y="0"/>
                    </a:lnTo>
                    <a:lnTo>
                      <a:pt x="25" y="15"/>
                    </a:lnTo>
                  </a:path>
                </a:pathLst>
              </a:custGeom>
              <a:solidFill>
                <a:srgbClr val="FFCC99"/>
              </a:solidFill>
              <a:ln w="9525">
                <a:solidFill>
                  <a:srgbClr val="000000"/>
                </a:solidFill>
                <a:round/>
                <a:headEnd/>
                <a:tailEnd/>
              </a:ln>
            </p:spPr>
            <p:txBody>
              <a:bodyPr/>
              <a:lstStyle/>
              <a:p>
                <a:endParaRPr lang="es-EC"/>
              </a:p>
            </p:txBody>
          </p:sp>
        </p:grpSp>
        <p:sp>
          <p:nvSpPr>
            <p:cNvPr id="129" name="107 Rectángulo"/>
            <p:cNvSpPr/>
            <p:nvPr/>
          </p:nvSpPr>
          <p:spPr>
            <a:xfrm>
              <a:off x="1600802" y="1894865"/>
              <a:ext cx="2713942" cy="857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s-ES"/>
            </a:p>
          </p:txBody>
        </p:sp>
        <p:pic>
          <p:nvPicPr>
            <p:cNvPr id="43034" name="Picture 7085" descr="C:\Documents and Settings\Christian Plaza\Configuración local\Archivos temporales de Internet\Content.IE5\JAZAFJ60\MCj03196120000[1].wmf"/>
            <p:cNvPicPr>
              <a:picLocks noChangeAspect="1" noChangeArrowheads="1"/>
            </p:cNvPicPr>
            <p:nvPr/>
          </p:nvPicPr>
          <p:blipFill>
            <a:blip r:embed="rId6"/>
            <a:srcRect/>
            <a:stretch>
              <a:fillRect/>
            </a:stretch>
          </p:blipFill>
          <p:spPr bwMode="auto">
            <a:xfrm>
              <a:off x="2447925" y="2009775"/>
              <a:ext cx="571500" cy="638175"/>
            </a:xfrm>
            <a:prstGeom prst="rect">
              <a:avLst/>
            </a:prstGeom>
            <a:noFill/>
            <a:ln w="9525">
              <a:noFill/>
              <a:miter lim="800000"/>
              <a:headEnd/>
              <a:tailEnd/>
            </a:ln>
          </p:spPr>
        </p:pic>
        <p:sp>
          <p:nvSpPr>
            <p:cNvPr id="131" name="109 CuadroTexto"/>
            <p:cNvSpPr txBox="1"/>
            <p:nvPr/>
          </p:nvSpPr>
          <p:spPr>
            <a:xfrm>
              <a:off x="3295690" y="2276459"/>
              <a:ext cx="723541" cy="20973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es-ES" b="1"/>
                <a:t>COCINA</a:t>
              </a:r>
            </a:p>
          </p:txBody>
        </p:sp>
      </p:gr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a:xfrm>
            <a:off x="2214563" y="1214438"/>
            <a:ext cx="4214812" cy="642937"/>
          </a:xfrm>
        </p:spPr>
        <p:txBody>
          <a:bodyPr/>
          <a:lstStyle/>
          <a:p>
            <a:pPr algn="ctr"/>
            <a:r>
              <a:rPr lang="es-ES" sz="2000" b="1" smtClean="0"/>
              <a:t>DETERMINACIÓN DEL TAMAÑO</a:t>
            </a:r>
          </a:p>
        </p:txBody>
      </p:sp>
      <p:sp>
        <p:nvSpPr>
          <p:cNvPr id="3" name="1 Título"/>
          <p:cNvSpPr txBox="1">
            <a:spLocks/>
          </p:cNvSpPr>
          <p:nvPr/>
        </p:nvSpPr>
        <p:spPr>
          <a:xfrm>
            <a:off x="428596" y="357166"/>
            <a:ext cx="8229600" cy="1069848"/>
          </a:xfrm>
          <a:prstGeom prst="rect">
            <a:avLst/>
          </a:prstGeom>
        </p:spPr>
        <p:txBody>
          <a:bodyPr anchor="ctr">
            <a:normAutofit fontScale="92500"/>
          </a:bodyPr>
          <a:lstStyle/>
          <a:p>
            <a:pPr fontAlgn="auto">
              <a:spcAft>
                <a:spcPts val="0"/>
              </a:spcAft>
              <a:defRPr/>
            </a:pPr>
            <a:r>
              <a:rPr lang="es-ES" sz="4000" b="1" dirty="0">
                <a:ln w="12700">
                  <a:solidFill>
                    <a:srgbClr val="C00000"/>
                  </a:solidFill>
                </a:ln>
                <a:solidFill>
                  <a:schemeClr val="bg1"/>
                </a:solidFill>
                <a:latin typeface="+mj-lt"/>
                <a:ea typeface="+mj-ea"/>
                <a:cs typeface="+mj-cs"/>
              </a:rPr>
              <a:t>3. ESTUDIO TÉCNICO O INGENIERÍA</a:t>
            </a:r>
            <a:endParaRPr lang="es-ES" sz="4000" dirty="0">
              <a:solidFill>
                <a:schemeClr val="tx2"/>
              </a:solidFill>
              <a:latin typeface="+mj-lt"/>
              <a:ea typeface="+mj-ea"/>
              <a:cs typeface="+mj-cs"/>
            </a:endParaRPr>
          </a:p>
        </p:txBody>
      </p:sp>
      <p:pic>
        <p:nvPicPr>
          <p:cNvPr id="44035" name="Picture 2"/>
          <p:cNvPicPr>
            <a:picLocks noChangeAspect="1" noChangeArrowheads="1"/>
          </p:cNvPicPr>
          <p:nvPr/>
        </p:nvPicPr>
        <p:blipFill>
          <a:blip r:embed="rId2"/>
          <a:srcRect/>
          <a:stretch>
            <a:fillRect/>
          </a:stretch>
        </p:blipFill>
        <p:spPr bwMode="auto">
          <a:xfrm>
            <a:off x="1214438" y="3071813"/>
            <a:ext cx="6715125" cy="1298575"/>
          </a:xfrm>
          <a:prstGeom prst="rect">
            <a:avLst/>
          </a:prstGeom>
          <a:noFill/>
          <a:ln w="9525">
            <a:noFill/>
            <a:miter lim="800000"/>
            <a:headEnd/>
            <a:tailEnd/>
          </a:ln>
        </p:spPr>
      </p:pic>
      <p:sp>
        <p:nvSpPr>
          <p:cNvPr id="44036" name="Rectangle 6"/>
          <p:cNvSpPr>
            <a:spLocks noChangeArrowheads="1"/>
          </p:cNvSpPr>
          <p:nvPr/>
        </p:nvSpPr>
        <p:spPr bwMode="auto">
          <a:xfrm>
            <a:off x="714375" y="1647825"/>
            <a:ext cx="7643813" cy="1200150"/>
          </a:xfrm>
          <a:prstGeom prst="rect">
            <a:avLst/>
          </a:prstGeom>
          <a:noFill/>
          <a:ln w="9525">
            <a:noFill/>
            <a:miter lim="800000"/>
            <a:headEnd/>
            <a:tailEnd/>
          </a:ln>
        </p:spPr>
        <p:txBody>
          <a:bodyPr anchor="ctr">
            <a:spAutoFit/>
          </a:bodyPr>
          <a:lstStyle/>
          <a:p>
            <a:pPr algn="just"/>
            <a:r>
              <a:rPr lang="es-ES">
                <a:solidFill>
                  <a:schemeClr val="accent1"/>
                </a:solidFill>
                <a:ea typeface="Calibri" pitchFamily="34" charset="0"/>
                <a:cs typeface="Arial" charset="0"/>
              </a:rPr>
              <a:t>El local debe estar diseñado para receptar la información necesaria para los eventos a realizarse, dado que el local principal del evento lo proporciona el cliente de acuerdo a su perfil y la capacidad para sus invitados.</a:t>
            </a:r>
          </a:p>
        </p:txBody>
      </p:sp>
      <p:sp>
        <p:nvSpPr>
          <p:cNvPr id="44037" name="Rectangle 7"/>
          <p:cNvSpPr>
            <a:spLocks noChangeArrowheads="1"/>
          </p:cNvSpPr>
          <p:nvPr/>
        </p:nvSpPr>
        <p:spPr bwMode="auto">
          <a:xfrm>
            <a:off x="714375" y="4725988"/>
            <a:ext cx="7715250" cy="1200150"/>
          </a:xfrm>
          <a:prstGeom prst="rect">
            <a:avLst/>
          </a:prstGeom>
          <a:noFill/>
          <a:ln w="9525">
            <a:noFill/>
            <a:miter lim="800000"/>
            <a:headEnd/>
            <a:tailEnd/>
          </a:ln>
        </p:spPr>
        <p:txBody>
          <a:bodyPr anchor="ctr">
            <a:spAutoFit/>
          </a:bodyPr>
          <a:lstStyle/>
          <a:p>
            <a:pPr algn="just"/>
            <a:r>
              <a:rPr lang="es-ES">
                <a:solidFill>
                  <a:schemeClr val="accent1"/>
                </a:solidFill>
                <a:ea typeface="Calibri" pitchFamily="34" charset="0"/>
                <a:cs typeface="Arial" charset="0"/>
              </a:rPr>
              <a:t>Para el cálculo de los flujos operativos que genera cada local, se tomará un precio promedio de $15, sin importar la categoría del servicio a realizarse en cada evento, y se usará una tasa de 11.25%, que representa la tasa de la deuda.</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noChangeArrowheads="1"/>
          </p:cNvPicPr>
          <p:nvPr/>
        </p:nvPicPr>
        <p:blipFill>
          <a:blip r:embed="rId2"/>
          <a:srcRect/>
          <a:stretch>
            <a:fillRect/>
          </a:stretch>
        </p:blipFill>
        <p:spPr bwMode="auto">
          <a:xfrm>
            <a:off x="2214563" y="4786313"/>
            <a:ext cx="4784725" cy="1797050"/>
          </a:xfrm>
          <a:prstGeom prst="rect">
            <a:avLst/>
          </a:prstGeom>
          <a:noFill/>
          <a:ln w="9525">
            <a:noFill/>
            <a:miter lim="800000"/>
            <a:headEnd/>
            <a:tailEnd/>
          </a:ln>
        </p:spPr>
      </p:pic>
      <p:pic>
        <p:nvPicPr>
          <p:cNvPr id="45058" name="Picture 4"/>
          <p:cNvPicPr>
            <a:picLocks noChangeAspect="1" noChangeArrowheads="1"/>
          </p:cNvPicPr>
          <p:nvPr/>
        </p:nvPicPr>
        <p:blipFill>
          <a:blip r:embed="rId3"/>
          <a:srcRect/>
          <a:stretch>
            <a:fillRect/>
          </a:stretch>
        </p:blipFill>
        <p:spPr bwMode="auto">
          <a:xfrm>
            <a:off x="2214563" y="1214438"/>
            <a:ext cx="4784725" cy="1797050"/>
          </a:xfrm>
          <a:prstGeom prst="rect">
            <a:avLst/>
          </a:prstGeom>
          <a:noFill/>
          <a:ln w="9525">
            <a:noFill/>
            <a:miter lim="800000"/>
            <a:headEnd/>
            <a:tailEnd/>
          </a:ln>
        </p:spPr>
      </p:pic>
      <p:sp>
        <p:nvSpPr>
          <p:cNvPr id="5" name="1 Título"/>
          <p:cNvSpPr txBox="1">
            <a:spLocks/>
          </p:cNvSpPr>
          <p:nvPr/>
        </p:nvSpPr>
        <p:spPr>
          <a:xfrm>
            <a:off x="428596" y="357166"/>
            <a:ext cx="8229600" cy="1069848"/>
          </a:xfrm>
          <a:prstGeom prst="rect">
            <a:avLst/>
          </a:prstGeom>
        </p:spPr>
        <p:txBody>
          <a:bodyPr anchor="ctr">
            <a:normAutofit fontScale="92500"/>
          </a:bodyPr>
          <a:lstStyle/>
          <a:p>
            <a:pPr fontAlgn="auto">
              <a:spcAft>
                <a:spcPts val="0"/>
              </a:spcAft>
              <a:defRPr/>
            </a:pPr>
            <a:r>
              <a:rPr lang="es-ES" sz="4000" b="1" dirty="0">
                <a:ln w="12700">
                  <a:solidFill>
                    <a:srgbClr val="C00000"/>
                  </a:solidFill>
                </a:ln>
                <a:solidFill>
                  <a:schemeClr val="bg1"/>
                </a:solidFill>
                <a:latin typeface="+mj-lt"/>
                <a:ea typeface="+mj-ea"/>
                <a:cs typeface="+mj-cs"/>
              </a:rPr>
              <a:t>3. ESTUDIO TÉCNICO O INGENIERÍA</a:t>
            </a:r>
            <a:endParaRPr lang="es-ES" sz="4000" dirty="0">
              <a:solidFill>
                <a:schemeClr val="tx2"/>
              </a:solidFill>
              <a:latin typeface="+mj-lt"/>
              <a:ea typeface="+mj-ea"/>
              <a:cs typeface="+mj-cs"/>
            </a:endParaRPr>
          </a:p>
        </p:txBody>
      </p:sp>
      <p:grpSp>
        <p:nvGrpSpPr>
          <p:cNvPr id="45060" name="6 Grupo"/>
          <p:cNvGrpSpPr>
            <a:grpSpLocks/>
          </p:cNvGrpSpPr>
          <p:nvPr/>
        </p:nvGrpSpPr>
        <p:grpSpPr bwMode="auto">
          <a:xfrm>
            <a:off x="2214563" y="3000375"/>
            <a:ext cx="4786312" cy="1857375"/>
            <a:chOff x="2214546" y="3000372"/>
            <a:chExt cx="4786346" cy="1857388"/>
          </a:xfrm>
        </p:grpSpPr>
        <p:pic>
          <p:nvPicPr>
            <p:cNvPr id="45061" name="Picture 2"/>
            <p:cNvPicPr>
              <a:picLocks noChangeAspect="1" noChangeArrowheads="1"/>
            </p:cNvPicPr>
            <p:nvPr/>
          </p:nvPicPr>
          <p:blipFill>
            <a:blip r:embed="rId4"/>
            <a:srcRect/>
            <a:stretch>
              <a:fillRect/>
            </a:stretch>
          </p:blipFill>
          <p:spPr bwMode="auto">
            <a:xfrm>
              <a:off x="2214546" y="3000372"/>
              <a:ext cx="4784725" cy="1797050"/>
            </a:xfrm>
            <a:prstGeom prst="rect">
              <a:avLst/>
            </a:prstGeom>
            <a:noFill/>
            <a:ln w="9525">
              <a:noFill/>
              <a:miter lim="800000"/>
              <a:headEnd/>
              <a:tailEnd/>
            </a:ln>
          </p:spPr>
        </p:pic>
        <p:sp>
          <p:nvSpPr>
            <p:cNvPr id="6" name="5 Elipse"/>
            <p:cNvSpPr/>
            <p:nvPr/>
          </p:nvSpPr>
          <p:spPr>
            <a:xfrm>
              <a:off x="6072198" y="4572008"/>
              <a:ext cx="928694" cy="285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357166"/>
            <a:ext cx="8229600" cy="1069848"/>
          </a:xfrm>
          <a:prstGeom prst="rect">
            <a:avLst/>
          </a:prstGeom>
        </p:spPr>
        <p:txBody>
          <a:bodyPr anchor="ctr">
            <a:normAutofit fontScale="92500"/>
          </a:bodyPr>
          <a:lstStyle/>
          <a:p>
            <a:pPr fontAlgn="auto">
              <a:spcAft>
                <a:spcPts val="0"/>
              </a:spcAft>
              <a:defRPr/>
            </a:pPr>
            <a:r>
              <a:rPr lang="es-ES" sz="4000" b="1" dirty="0">
                <a:ln w="12700">
                  <a:solidFill>
                    <a:srgbClr val="C00000"/>
                  </a:solidFill>
                </a:ln>
                <a:solidFill>
                  <a:schemeClr val="bg1"/>
                </a:solidFill>
                <a:latin typeface="+mj-lt"/>
                <a:ea typeface="+mj-ea"/>
                <a:cs typeface="+mj-cs"/>
              </a:rPr>
              <a:t>3. ESTUDIO TÉCNICO O INGENIERÍA</a:t>
            </a:r>
            <a:endParaRPr lang="es-ES" sz="4000" dirty="0">
              <a:solidFill>
                <a:schemeClr val="tx2"/>
              </a:solidFill>
              <a:latin typeface="+mj-lt"/>
              <a:ea typeface="+mj-ea"/>
              <a:cs typeface="+mj-cs"/>
            </a:endParaRPr>
          </a:p>
        </p:txBody>
      </p:sp>
      <p:sp>
        <p:nvSpPr>
          <p:cNvPr id="46082" name="2 CuadroTexto"/>
          <p:cNvSpPr txBox="1">
            <a:spLocks noChangeArrowheads="1"/>
          </p:cNvSpPr>
          <p:nvPr/>
        </p:nvSpPr>
        <p:spPr bwMode="auto">
          <a:xfrm>
            <a:off x="642938" y="1428750"/>
            <a:ext cx="5286375" cy="369888"/>
          </a:xfrm>
          <a:prstGeom prst="rect">
            <a:avLst/>
          </a:prstGeom>
          <a:noFill/>
          <a:ln w="9525">
            <a:noFill/>
            <a:miter lim="800000"/>
            <a:headEnd/>
            <a:tailEnd/>
          </a:ln>
        </p:spPr>
        <p:txBody>
          <a:bodyPr>
            <a:spAutoFit/>
          </a:bodyPr>
          <a:lstStyle/>
          <a:p>
            <a:r>
              <a:rPr lang="es-ES" b="1">
                <a:solidFill>
                  <a:schemeClr val="tx2"/>
                </a:solidFill>
                <a:latin typeface="Georgia" pitchFamily="18" charset="0"/>
              </a:rPr>
              <a:t>LOCALIZACIÓN</a:t>
            </a:r>
          </a:p>
        </p:txBody>
      </p:sp>
      <p:sp>
        <p:nvSpPr>
          <p:cNvPr id="46083" name="3 CuadroTexto"/>
          <p:cNvSpPr txBox="1">
            <a:spLocks noChangeArrowheads="1"/>
          </p:cNvSpPr>
          <p:nvPr/>
        </p:nvSpPr>
        <p:spPr bwMode="auto">
          <a:xfrm>
            <a:off x="714375" y="1857375"/>
            <a:ext cx="7715250" cy="646113"/>
          </a:xfrm>
          <a:prstGeom prst="rect">
            <a:avLst/>
          </a:prstGeom>
          <a:noFill/>
          <a:ln w="9525">
            <a:noFill/>
            <a:miter lim="800000"/>
            <a:headEnd/>
            <a:tailEnd/>
          </a:ln>
        </p:spPr>
        <p:txBody>
          <a:bodyPr>
            <a:spAutoFit/>
          </a:bodyPr>
          <a:lstStyle/>
          <a:p>
            <a:r>
              <a:rPr lang="es-ES">
                <a:solidFill>
                  <a:schemeClr val="accent1"/>
                </a:solidFill>
                <a:latin typeface="Georgia" pitchFamily="18" charset="0"/>
              </a:rPr>
              <a:t>Para la evaluación de la Localización se utilizó el </a:t>
            </a:r>
            <a:r>
              <a:rPr lang="es-ES" b="1">
                <a:solidFill>
                  <a:schemeClr val="accent1"/>
                </a:solidFill>
                <a:latin typeface="Georgia" pitchFamily="18" charset="0"/>
              </a:rPr>
              <a:t>Método Cualitativo por Puntos:</a:t>
            </a:r>
          </a:p>
        </p:txBody>
      </p:sp>
      <p:pic>
        <p:nvPicPr>
          <p:cNvPr id="46084" name="Picture 2"/>
          <p:cNvPicPr>
            <a:picLocks noChangeAspect="1" noChangeArrowheads="1"/>
          </p:cNvPicPr>
          <p:nvPr/>
        </p:nvPicPr>
        <p:blipFill>
          <a:blip r:embed="rId2"/>
          <a:srcRect/>
          <a:stretch>
            <a:fillRect/>
          </a:stretch>
        </p:blipFill>
        <p:spPr bwMode="auto">
          <a:xfrm>
            <a:off x="1071563" y="2571750"/>
            <a:ext cx="7027862" cy="1857375"/>
          </a:xfrm>
          <a:prstGeom prst="rect">
            <a:avLst/>
          </a:prstGeom>
          <a:noFill/>
          <a:ln w="9525">
            <a:noFill/>
            <a:miter lim="800000"/>
            <a:headEnd/>
            <a:tailEnd/>
          </a:ln>
        </p:spPr>
      </p:pic>
      <p:sp>
        <p:nvSpPr>
          <p:cNvPr id="46085" name="Rectangle 3"/>
          <p:cNvSpPr>
            <a:spLocks noChangeArrowheads="1"/>
          </p:cNvSpPr>
          <p:nvPr/>
        </p:nvSpPr>
        <p:spPr bwMode="auto">
          <a:xfrm>
            <a:off x="785813" y="4908550"/>
            <a:ext cx="7215187" cy="646113"/>
          </a:xfrm>
          <a:prstGeom prst="rect">
            <a:avLst/>
          </a:prstGeom>
          <a:noFill/>
          <a:ln w="9525">
            <a:noFill/>
            <a:miter lim="800000"/>
            <a:headEnd/>
            <a:tailEnd/>
          </a:ln>
        </p:spPr>
        <p:txBody>
          <a:bodyPr anchor="ctr">
            <a:spAutoFit/>
          </a:bodyPr>
          <a:lstStyle/>
          <a:p>
            <a:pPr algn="just"/>
            <a:r>
              <a:rPr lang="es-ES">
                <a:solidFill>
                  <a:schemeClr val="accent1"/>
                </a:solidFill>
                <a:latin typeface="Georgia" pitchFamily="18" charset="0"/>
                <a:ea typeface="Calibri" pitchFamily="34" charset="0"/>
                <a:cs typeface="Arial" charset="0"/>
              </a:rPr>
              <a:t>De acuerdo con este método se escogería la localización Centro, por tener la mayor calificación total ponderada.</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457200" y="1143000"/>
            <a:ext cx="4686300" cy="642938"/>
          </a:xfrm>
        </p:spPr>
        <p:txBody>
          <a:bodyPr/>
          <a:lstStyle/>
          <a:p>
            <a:r>
              <a:rPr lang="es-MX" sz="2500" b="1" smtClean="0"/>
              <a:t>El Método de Brown y Gibson</a:t>
            </a:r>
            <a:endParaRPr lang="es-ES" sz="2500" smtClean="0"/>
          </a:p>
        </p:txBody>
      </p:sp>
      <p:sp>
        <p:nvSpPr>
          <p:cNvPr id="3" name="1 Título"/>
          <p:cNvSpPr txBox="1">
            <a:spLocks/>
          </p:cNvSpPr>
          <p:nvPr/>
        </p:nvSpPr>
        <p:spPr>
          <a:xfrm>
            <a:off x="428596" y="357166"/>
            <a:ext cx="8229600" cy="1069848"/>
          </a:xfrm>
          <a:prstGeom prst="rect">
            <a:avLst/>
          </a:prstGeom>
        </p:spPr>
        <p:txBody>
          <a:bodyPr anchor="ctr">
            <a:normAutofit fontScale="92500"/>
          </a:bodyPr>
          <a:lstStyle/>
          <a:p>
            <a:pPr fontAlgn="auto">
              <a:spcAft>
                <a:spcPts val="0"/>
              </a:spcAft>
              <a:defRPr/>
            </a:pPr>
            <a:r>
              <a:rPr lang="es-ES" sz="4000" b="1" dirty="0">
                <a:ln w="12700">
                  <a:solidFill>
                    <a:srgbClr val="C00000"/>
                  </a:solidFill>
                </a:ln>
                <a:solidFill>
                  <a:schemeClr val="bg1"/>
                </a:solidFill>
                <a:latin typeface="+mj-lt"/>
                <a:ea typeface="+mj-ea"/>
                <a:cs typeface="+mj-cs"/>
              </a:rPr>
              <a:t>3. ESTUDIO TÉCNICO O INGENIERÍA</a:t>
            </a:r>
            <a:endParaRPr lang="es-ES" sz="4000" dirty="0">
              <a:solidFill>
                <a:schemeClr val="tx2"/>
              </a:solidFill>
              <a:latin typeface="+mj-lt"/>
              <a:ea typeface="+mj-ea"/>
              <a:cs typeface="+mj-cs"/>
            </a:endParaRPr>
          </a:p>
        </p:txBody>
      </p:sp>
      <p:sp>
        <p:nvSpPr>
          <p:cNvPr id="47107" name="Rectangle 1"/>
          <p:cNvSpPr>
            <a:spLocks noChangeArrowheads="1"/>
          </p:cNvSpPr>
          <p:nvPr/>
        </p:nvSpPr>
        <p:spPr bwMode="auto">
          <a:xfrm>
            <a:off x="571500" y="1676400"/>
            <a:ext cx="8215313" cy="1077913"/>
          </a:xfrm>
          <a:prstGeom prst="rect">
            <a:avLst/>
          </a:prstGeom>
          <a:noFill/>
          <a:ln w="9525">
            <a:noFill/>
            <a:miter lim="800000"/>
            <a:headEnd/>
            <a:tailEnd/>
          </a:ln>
        </p:spPr>
        <p:txBody>
          <a:bodyPr anchor="ctr">
            <a:spAutoFit/>
          </a:bodyPr>
          <a:lstStyle/>
          <a:p>
            <a:pPr algn="just"/>
            <a:r>
              <a:rPr lang="es-ES" sz="1600">
                <a:solidFill>
                  <a:schemeClr val="accent1"/>
                </a:solidFill>
                <a:latin typeface="Georgia" pitchFamily="18" charset="0"/>
                <a:ea typeface="Calibri" pitchFamily="34" charset="0"/>
                <a:cs typeface="Arial" charset="0"/>
              </a:rPr>
              <a:t>Para poder tener una mayor certeza de elección del local, se aplicará el segundo método, el cual por medio de la utilización de los costo anuales que ocasiona cada local, se crearán diferentes factores que funcionarán como indicadores y ponderadores para determinar el local</a:t>
            </a:r>
            <a:r>
              <a:rPr lang="es-ES" sz="1500">
                <a:solidFill>
                  <a:schemeClr val="accent1"/>
                </a:solidFill>
                <a:latin typeface="Georgia" pitchFamily="18" charset="0"/>
                <a:ea typeface="Calibri" pitchFamily="34" charset="0"/>
                <a:cs typeface="Arial" charset="0"/>
              </a:rPr>
              <a:t>.</a:t>
            </a:r>
          </a:p>
        </p:txBody>
      </p:sp>
      <p:pic>
        <p:nvPicPr>
          <p:cNvPr id="47108" name="Picture 2"/>
          <p:cNvPicPr>
            <a:picLocks noChangeAspect="1" noChangeArrowheads="1"/>
          </p:cNvPicPr>
          <p:nvPr/>
        </p:nvPicPr>
        <p:blipFill>
          <a:blip r:embed="rId2"/>
          <a:srcRect/>
          <a:stretch>
            <a:fillRect/>
          </a:stretch>
        </p:blipFill>
        <p:spPr bwMode="auto">
          <a:xfrm>
            <a:off x="1214438" y="5181600"/>
            <a:ext cx="6858000" cy="1390650"/>
          </a:xfrm>
          <a:prstGeom prst="rect">
            <a:avLst/>
          </a:prstGeom>
          <a:noFill/>
          <a:ln w="9525">
            <a:noFill/>
            <a:miter lim="800000"/>
            <a:headEnd/>
            <a:tailEnd/>
          </a:ln>
        </p:spPr>
      </p:pic>
      <p:pic>
        <p:nvPicPr>
          <p:cNvPr id="47109" name="Picture 3"/>
          <p:cNvPicPr>
            <a:picLocks noChangeAspect="1" noChangeArrowheads="1"/>
          </p:cNvPicPr>
          <p:nvPr/>
        </p:nvPicPr>
        <p:blipFill>
          <a:blip r:embed="rId3"/>
          <a:srcRect/>
          <a:stretch>
            <a:fillRect/>
          </a:stretch>
        </p:blipFill>
        <p:spPr bwMode="auto">
          <a:xfrm>
            <a:off x="2143125" y="3857625"/>
            <a:ext cx="4648200" cy="1104900"/>
          </a:xfrm>
          <a:prstGeom prst="rect">
            <a:avLst/>
          </a:prstGeom>
          <a:noFill/>
          <a:ln w="9525">
            <a:noFill/>
            <a:miter lim="800000"/>
            <a:headEnd/>
            <a:tailEnd/>
          </a:ln>
        </p:spPr>
      </p:pic>
      <p:pic>
        <p:nvPicPr>
          <p:cNvPr id="47110" name="Picture 4"/>
          <p:cNvPicPr>
            <a:picLocks noChangeAspect="1" noChangeArrowheads="1"/>
          </p:cNvPicPr>
          <p:nvPr/>
        </p:nvPicPr>
        <p:blipFill>
          <a:blip r:embed="rId4"/>
          <a:srcRect/>
          <a:stretch>
            <a:fillRect/>
          </a:stretch>
        </p:blipFill>
        <p:spPr bwMode="auto">
          <a:xfrm>
            <a:off x="2571750" y="2714625"/>
            <a:ext cx="3976688" cy="9191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785786" y="1071546"/>
            <a:ext cx="7772400" cy="1071570"/>
          </a:xfrm>
          <a:prstGeom prst="rect">
            <a:avLst/>
          </a:prstGeom>
          <a:noFill/>
          <a:ln>
            <a:noFill/>
          </a:ln>
        </p:spPr>
        <p:txBody>
          <a:bodyPr/>
          <a:lstStyle/>
          <a:p>
            <a:pPr algn="ctr" fontAlgn="auto">
              <a:spcAft>
                <a:spcPts val="0"/>
              </a:spcAft>
              <a:defRPr/>
            </a:pPr>
            <a:r>
              <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rPr>
              <a:t>ÍNDICE</a:t>
            </a:r>
            <a:endPar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endParaRPr>
          </a:p>
        </p:txBody>
      </p:sp>
      <p:sp>
        <p:nvSpPr>
          <p:cNvPr id="4" name="2 Marcador de texto"/>
          <p:cNvSpPr txBox="1">
            <a:spLocks/>
          </p:cNvSpPr>
          <p:nvPr/>
        </p:nvSpPr>
        <p:spPr>
          <a:xfrm>
            <a:off x="642938" y="2000250"/>
            <a:ext cx="7772400" cy="4286250"/>
          </a:xfrm>
          <a:prstGeom prst="rect">
            <a:avLst/>
          </a:prstGeom>
        </p:spPr>
        <p:txBody>
          <a:bodyPr>
            <a:normAutofit fontScale="92500" lnSpcReduction="20000"/>
          </a:bodyPr>
          <a:lstStyle/>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INTRODUCCIÓN</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DE MERCADO</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TÉCNICO O INGENIERÍA</a:t>
            </a:r>
          </a:p>
          <a:p>
            <a:pPr marL="502920" indent="-457200" fontAlgn="auto">
              <a:lnSpc>
                <a:spcPct val="150000"/>
              </a:lnSpc>
              <a:spcBef>
                <a:spcPts val="300"/>
              </a:spcBef>
              <a:spcAft>
                <a:spcPts val="0"/>
              </a:spcAft>
              <a:buClr>
                <a:srgbClr val="C00000"/>
              </a:buClr>
              <a:buFont typeface="+mj-lt"/>
              <a:buAutoNum type="arabicPeriod"/>
              <a:defRPr/>
            </a:pPr>
            <a:r>
              <a:rPr lang="es-ES" sz="3000" b="1" dirty="0">
                <a:solidFill>
                  <a:schemeClr val="tx2"/>
                </a:solidFill>
                <a:latin typeface="+mn-lt"/>
              </a:rPr>
              <a:t>ESTUDIO ORGANIZACIONAL</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FINANCIERO</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CONCLUSIONES</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RECOMENDACIONES</a:t>
            </a:r>
          </a:p>
          <a:p>
            <a:pPr marL="502920" indent="-457200" fontAlgn="auto">
              <a:spcBef>
                <a:spcPts val="300"/>
              </a:spcBef>
              <a:spcAft>
                <a:spcPts val="0"/>
              </a:spcAft>
              <a:buClr>
                <a:srgbClr val="C00000"/>
              </a:buClr>
              <a:buFont typeface="Georgia"/>
              <a:buChar char="•"/>
              <a:defRPr/>
            </a:pPr>
            <a:endParaRPr lang="es-ES" sz="2800" dirty="0">
              <a:latin typeface="+mn-lt"/>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457200" y="1143000"/>
            <a:ext cx="2043113" cy="785813"/>
          </a:xfrm>
        </p:spPr>
        <p:txBody>
          <a:bodyPr/>
          <a:lstStyle/>
          <a:p>
            <a:r>
              <a:rPr lang="es-ES" sz="2500" b="1" smtClean="0"/>
              <a:t>Misión</a:t>
            </a:r>
          </a:p>
        </p:txBody>
      </p:sp>
      <p:sp>
        <p:nvSpPr>
          <p:cNvPr id="3"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4. ESTUDIO ORGANIZACIONAL</a:t>
            </a:r>
            <a:endParaRPr lang="es-ES" sz="4000" dirty="0">
              <a:solidFill>
                <a:schemeClr val="tx2"/>
              </a:solidFill>
              <a:latin typeface="+mj-lt"/>
              <a:ea typeface="+mj-ea"/>
              <a:cs typeface="+mj-cs"/>
            </a:endParaRPr>
          </a:p>
        </p:txBody>
      </p:sp>
      <p:sp>
        <p:nvSpPr>
          <p:cNvPr id="49155" name="Rectangle 1"/>
          <p:cNvSpPr>
            <a:spLocks noChangeArrowheads="1"/>
          </p:cNvSpPr>
          <p:nvPr/>
        </p:nvSpPr>
        <p:spPr bwMode="auto">
          <a:xfrm>
            <a:off x="428625" y="1928813"/>
            <a:ext cx="8001000" cy="1200150"/>
          </a:xfrm>
          <a:prstGeom prst="rect">
            <a:avLst/>
          </a:prstGeom>
          <a:noFill/>
          <a:ln w="9525">
            <a:noFill/>
            <a:miter lim="800000"/>
            <a:headEnd/>
            <a:tailEnd/>
          </a:ln>
        </p:spPr>
        <p:txBody>
          <a:bodyPr anchor="ctr">
            <a:spAutoFit/>
          </a:bodyPr>
          <a:lstStyle/>
          <a:p>
            <a:pPr algn="just"/>
            <a:r>
              <a:rPr lang="es-EC" b="1" i="1">
                <a:solidFill>
                  <a:schemeClr val="accent1"/>
                </a:solidFill>
                <a:latin typeface="Georgia" pitchFamily="18" charset="0"/>
                <a:ea typeface="Calibri" pitchFamily="34" charset="0"/>
                <a:cs typeface="Arial" charset="0"/>
              </a:rPr>
              <a:t>“Establecer la satisfacción total de nuestros clientes, adoptando estándares corporativos de calidad, eficiencia, organización y servicio; brindar a la comunidad de Guayaquil espacios de sano esparcimiento en un ambiente agradable, cómodo y familiar”</a:t>
            </a:r>
            <a:r>
              <a:rPr lang="es-EC" sz="1200" b="1" i="1">
                <a:solidFill>
                  <a:schemeClr val="accent1"/>
                </a:solidFill>
                <a:latin typeface="Georgia" pitchFamily="18" charset="0"/>
                <a:ea typeface="Calibri" pitchFamily="34" charset="0"/>
                <a:cs typeface="Arial" charset="0"/>
              </a:rPr>
              <a:t>.  </a:t>
            </a:r>
            <a:endParaRPr lang="es-EC">
              <a:solidFill>
                <a:schemeClr val="accent1"/>
              </a:solidFill>
              <a:latin typeface="Georgia" pitchFamily="18" charset="0"/>
              <a:ea typeface="Calibri" pitchFamily="34" charset="0"/>
              <a:cs typeface="Arial" charset="0"/>
            </a:endParaRPr>
          </a:p>
        </p:txBody>
      </p:sp>
      <p:sp>
        <p:nvSpPr>
          <p:cNvPr id="5" name="1 Título"/>
          <p:cNvSpPr txBox="1">
            <a:spLocks/>
          </p:cNvSpPr>
          <p:nvPr/>
        </p:nvSpPr>
        <p:spPr>
          <a:xfrm>
            <a:off x="500063" y="3286125"/>
            <a:ext cx="2043112" cy="785813"/>
          </a:xfrm>
          <a:prstGeom prst="rect">
            <a:avLst/>
          </a:prstGeom>
        </p:spPr>
        <p:txBody>
          <a:bodyPr anchor="ctr">
            <a:normAutofit/>
          </a:bodyPr>
          <a:lstStyle/>
          <a:p>
            <a:pPr fontAlgn="auto">
              <a:spcAft>
                <a:spcPts val="0"/>
              </a:spcAft>
              <a:defRPr/>
            </a:pPr>
            <a:r>
              <a:rPr lang="es-ES" sz="2500" b="1" dirty="0">
                <a:solidFill>
                  <a:schemeClr val="tx2"/>
                </a:solidFill>
                <a:latin typeface="+mj-lt"/>
                <a:ea typeface="+mj-ea"/>
                <a:cs typeface="+mj-cs"/>
              </a:rPr>
              <a:t>Visión</a:t>
            </a:r>
            <a:endParaRPr lang="es-ES" sz="2500" b="1" dirty="0">
              <a:solidFill>
                <a:schemeClr val="tx2"/>
              </a:solidFill>
              <a:latin typeface="+mj-lt"/>
              <a:ea typeface="+mj-ea"/>
              <a:cs typeface="+mj-cs"/>
            </a:endParaRPr>
          </a:p>
        </p:txBody>
      </p:sp>
      <p:sp>
        <p:nvSpPr>
          <p:cNvPr id="49157" name="Rectangle 2"/>
          <p:cNvSpPr>
            <a:spLocks noChangeArrowheads="1"/>
          </p:cNvSpPr>
          <p:nvPr/>
        </p:nvSpPr>
        <p:spPr bwMode="auto">
          <a:xfrm>
            <a:off x="642938" y="3979863"/>
            <a:ext cx="7929562" cy="1755775"/>
          </a:xfrm>
          <a:prstGeom prst="rect">
            <a:avLst/>
          </a:prstGeom>
          <a:noFill/>
          <a:ln w="9525">
            <a:noFill/>
            <a:miter lim="800000"/>
            <a:headEnd/>
            <a:tailEnd/>
          </a:ln>
        </p:spPr>
        <p:txBody>
          <a:bodyPr anchor="ctr">
            <a:spAutoFit/>
          </a:bodyPr>
          <a:lstStyle/>
          <a:p>
            <a:pPr algn="just"/>
            <a:r>
              <a:rPr lang="es-EC" b="1" i="1">
                <a:solidFill>
                  <a:schemeClr val="accent1"/>
                </a:solidFill>
                <a:latin typeface="Georgia" pitchFamily="18" charset="0"/>
                <a:ea typeface="Calibri" pitchFamily="34" charset="0"/>
                <a:cs typeface="Arial" charset="0"/>
              </a:rPr>
              <a:t>“Alcanzar el liderazgo del sector empresarial, otorgando satisfacción plena a las necesidades de los clientes que conforman nuestro mercado, aprovechando las ventajas de la gestión administrativa y comercial de vanguardia, del trabajo en equipo, la innovación, y de los servicios personalizados y eficientes”.</a:t>
            </a:r>
            <a:endParaRPr lang="es-EC">
              <a:solidFill>
                <a:schemeClr val="accent1"/>
              </a:solidFill>
              <a:latin typeface="Georgia" pitchFamily="18" charset="0"/>
              <a:ea typeface="Calibri" pitchFamily="34" charset="0"/>
              <a:cs typeface="Arial"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785795"/>
            <a:ext cx="7772400" cy="1071570"/>
          </a:xfrm>
        </p:spPr>
        <p:txBody>
          <a:bodyPr/>
          <a:lstStyle/>
          <a:p>
            <a:pPr algn="ctr" fontAlgn="auto">
              <a:spcAft>
                <a:spcPts val="0"/>
              </a:spcAft>
              <a:defRPr/>
            </a:pPr>
            <a:r>
              <a:rPr lang="es-ES" dirty="0" smtClean="0">
                <a:effectLst>
                  <a:outerShdw blurRad="38100" dist="38100" dir="2700000" algn="tl">
                    <a:srgbClr val="000000">
                      <a:alpha val="43137"/>
                    </a:srgbClr>
                  </a:outerShdw>
                </a:effectLst>
              </a:rPr>
              <a:t>ÍNDICE</a:t>
            </a:r>
            <a:endParaRPr lang="es-ES" dirty="0">
              <a:effectLst>
                <a:outerShdw blurRad="38100" dist="38100" dir="2700000" algn="tl">
                  <a:srgbClr val="000000">
                    <a:alpha val="43137"/>
                  </a:srgbClr>
                </a:outerShdw>
              </a:effectLst>
            </a:endParaRPr>
          </a:p>
        </p:txBody>
      </p:sp>
      <p:sp>
        <p:nvSpPr>
          <p:cNvPr id="3" name="2 Marcador de texto"/>
          <p:cNvSpPr>
            <a:spLocks noGrp="1"/>
          </p:cNvSpPr>
          <p:nvPr>
            <p:ph type="body" idx="1"/>
          </p:nvPr>
        </p:nvSpPr>
        <p:spPr>
          <a:xfrm>
            <a:off x="642938" y="2000250"/>
            <a:ext cx="7772400" cy="4286250"/>
          </a:xfrm>
        </p:spPr>
        <p:txBody>
          <a:bodyPr>
            <a:normAutofit fontScale="92500" lnSpcReduction="20000"/>
          </a:bodyPr>
          <a:lstStyle/>
          <a:p>
            <a:pPr marL="502920" indent="-457200" fontAlgn="auto">
              <a:lnSpc>
                <a:spcPct val="150000"/>
              </a:lnSpc>
              <a:spcAft>
                <a:spcPts val="0"/>
              </a:spcAft>
              <a:buClr>
                <a:srgbClr val="C00000"/>
              </a:buClr>
              <a:buFont typeface="+mj-lt"/>
              <a:buAutoNum type="arabicPeriod"/>
              <a:defRPr/>
            </a:pPr>
            <a:r>
              <a:rPr lang="es-ES" sz="3000" b="1" dirty="0" smtClean="0">
                <a:solidFill>
                  <a:schemeClr val="accent1">
                    <a:lumMod val="75000"/>
                  </a:schemeClr>
                </a:solidFill>
              </a:rPr>
              <a:t>INTRODUCCIÓN</a:t>
            </a:r>
          </a:p>
          <a:p>
            <a:pPr marL="502920" indent="-457200" fontAlgn="auto">
              <a:lnSpc>
                <a:spcPct val="150000"/>
              </a:lnSpc>
              <a:spcAft>
                <a:spcPts val="0"/>
              </a:spcAft>
              <a:buClr>
                <a:srgbClr val="C00000"/>
              </a:buClr>
              <a:buFont typeface="+mj-lt"/>
              <a:buAutoNum type="arabicPeriod"/>
              <a:defRPr/>
            </a:pPr>
            <a:r>
              <a:rPr lang="es-ES" sz="3000" b="1" dirty="0" smtClean="0">
                <a:solidFill>
                  <a:schemeClr val="accent1">
                    <a:lumMod val="75000"/>
                  </a:schemeClr>
                </a:solidFill>
              </a:rPr>
              <a:t>ESTUDIO DE MERCADO</a:t>
            </a:r>
          </a:p>
          <a:p>
            <a:pPr marL="502920" indent="-457200" fontAlgn="auto">
              <a:lnSpc>
                <a:spcPct val="150000"/>
              </a:lnSpc>
              <a:spcAft>
                <a:spcPts val="0"/>
              </a:spcAft>
              <a:buClr>
                <a:srgbClr val="C00000"/>
              </a:buClr>
              <a:buFont typeface="+mj-lt"/>
              <a:buAutoNum type="arabicPeriod"/>
              <a:defRPr/>
            </a:pPr>
            <a:r>
              <a:rPr lang="es-ES" sz="3000" b="1" dirty="0" smtClean="0">
                <a:solidFill>
                  <a:schemeClr val="accent1">
                    <a:lumMod val="75000"/>
                  </a:schemeClr>
                </a:solidFill>
              </a:rPr>
              <a:t>ESTUDIO TÉCNICO O INGENIERÍA</a:t>
            </a:r>
          </a:p>
          <a:p>
            <a:pPr marL="502920" indent="-457200" fontAlgn="auto">
              <a:lnSpc>
                <a:spcPct val="150000"/>
              </a:lnSpc>
              <a:spcAft>
                <a:spcPts val="0"/>
              </a:spcAft>
              <a:buClr>
                <a:srgbClr val="C00000"/>
              </a:buClr>
              <a:buFont typeface="+mj-lt"/>
              <a:buAutoNum type="arabicPeriod"/>
              <a:defRPr/>
            </a:pPr>
            <a:r>
              <a:rPr lang="es-ES" sz="3000" b="1" dirty="0" smtClean="0">
                <a:solidFill>
                  <a:schemeClr val="accent1">
                    <a:lumMod val="75000"/>
                  </a:schemeClr>
                </a:solidFill>
              </a:rPr>
              <a:t>ESTUDIO ORGANIZACIONAL</a:t>
            </a:r>
          </a:p>
          <a:p>
            <a:pPr marL="502920" indent="-457200" fontAlgn="auto">
              <a:lnSpc>
                <a:spcPct val="150000"/>
              </a:lnSpc>
              <a:spcAft>
                <a:spcPts val="0"/>
              </a:spcAft>
              <a:buClr>
                <a:srgbClr val="C00000"/>
              </a:buClr>
              <a:buFont typeface="+mj-lt"/>
              <a:buAutoNum type="arabicPeriod"/>
              <a:defRPr/>
            </a:pPr>
            <a:r>
              <a:rPr lang="es-ES" sz="3000" b="1" dirty="0" smtClean="0">
                <a:solidFill>
                  <a:schemeClr val="accent1">
                    <a:lumMod val="75000"/>
                  </a:schemeClr>
                </a:solidFill>
              </a:rPr>
              <a:t>ESTUDIO FINANCIERO</a:t>
            </a:r>
          </a:p>
          <a:p>
            <a:pPr marL="502920" indent="-457200" fontAlgn="auto">
              <a:lnSpc>
                <a:spcPct val="150000"/>
              </a:lnSpc>
              <a:spcAft>
                <a:spcPts val="0"/>
              </a:spcAft>
              <a:buClr>
                <a:srgbClr val="C00000"/>
              </a:buClr>
              <a:buFont typeface="+mj-lt"/>
              <a:buAutoNum type="arabicPeriod"/>
              <a:defRPr/>
            </a:pPr>
            <a:r>
              <a:rPr lang="es-ES" sz="3000" b="1" dirty="0" smtClean="0">
                <a:solidFill>
                  <a:schemeClr val="accent1">
                    <a:lumMod val="75000"/>
                  </a:schemeClr>
                </a:solidFill>
              </a:rPr>
              <a:t>CONCLUSIONES</a:t>
            </a:r>
          </a:p>
          <a:p>
            <a:pPr marL="502920" indent="-457200" fontAlgn="auto">
              <a:lnSpc>
                <a:spcPct val="150000"/>
              </a:lnSpc>
              <a:spcAft>
                <a:spcPts val="0"/>
              </a:spcAft>
              <a:buClr>
                <a:srgbClr val="C00000"/>
              </a:buClr>
              <a:buFont typeface="+mj-lt"/>
              <a:buAutoNum type="arabicPeriod"/>
              <a:defRPr/>
            </a:pPr>
            <a:r>
              <a:rPr lang="es-ES" sz="3000" b="1" dirty="0" smtClean="0">
                <a:solidFill>
                  <a:schemeClr val="accent1">
                    <a:lumMod val="75000"/>
                  </a:schemeClr>
                </a:solidFill>
              </a:rPr>
              <a:t>RECOMENDACIONES</a:t>
            </a:r>
          </a:p>
          <a:p>
            <a:pPr marL="502920" indent="-457200" fontAlgn="auto">
              <a:spcAft>
                <a:spcPts val="0"/>
              </a:spcAft>
              <a:buClr>
                <a:srgbClr val="C00000"/>
              </a:buClr>
              <a:buFont typeface="Georgia"/>
              <a:buNone/>
              <a:defRPr/>
            </a:pPr>
            <a:endParaRPr lang="es-ES" dirty="0" smtClean="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Título"/>
          <p:cNvSpPr>
            <a:spLocks noGrp="1"/>
          </p:cNvSpPr>
          <p:nvPr>
            <p:ph type="title"/>
          </p:nvPr>
        </p:nvSpPr>
        <p:spPr>
          <a:xfrm>
            <a:off x="457200" y="1143000"/>
            <a:ext cx="3900488" cy="714375"/>
          </a:xfrm>
        </p:spPr>
        <p:txBody>
          <a:bodyPr/>
          <a:lstStyle/>
          <a:p>
            <a:r>
              <a:rPr lang="es-ES" sz="2000" b="1" smtClean="0"/>
              <a:t>ORGANIGRAMA FUNCIONAL</a:t>
            </a:r>
          </a:p>
        </p:txBody>
      </p:sp>
      <p:sp>
        <p:nvSpPr>
          <p:cNvPr id="3"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4. ESTUDIO ORGANIZACIONAL</a:t>
            </a:r>
            <a:endParaRPr lang="es-ES" sz="4000" dirty="0">
              <a:solidFill>
                <a:schemeClr val="tx2"/>
              </a:solidFill>
              <a:latin typeface="+mj-lt"/>
              <a:ea typeface="+mj-ea"/>
              <a:cs typeface="+mj-cs"/>
            </a:endParaRPr>
          </a:p>
        </p:txBody>
      </p:sp>
      <p:sp>
        <p:nvSpPr>
          <p:cNvPr id="50179" name="3 Rectángulo"/>
          <p:cNvSpPr>
            <a:spLocks noChangeArrowheads="1"/>
          </p:cNvSpPr>
          <p:nvPr/>
        </p:nvSpPr>
        <p:spPr bwMode="auto">
          <a:xfrm>
            <a:off x="571500" y="1785938"/>
            <a:ext cx="7929563" cy="923925"/>
          </a:xfrm>
          <a:prstGeom prst="rect">
            <a:avLst/>
          </a:prstGeom>
          <a:noFill/>
          <a:ln w="9525">
            <a:noFill/>
            <a:miter lim="800000"/>
            <a:headEnd/>
            <a:tailEnd/>
          </a:ln>
        </p:spPr>
        <p:txBody>
          <a:bodyPr>
            <a:spAutoFit/>
          </a:bodyPr>
          <a:lstStyle/>
          <a:p>
            <a:pPr algn="just"/>
            <a:r>
              <a:rPr lang="es-EC">
                <a:solidFill>
                  <a:schemeClr val="accent1"/>
                </a:solidFill>
                <a:latin typeface="Georgia" pitchFamily="18" charset="0"/>
              </a:rPr>
              <a:t>Esta entidad ganadora tendrá establecida su organización bajo el organigrama funcional en el cual se detallará la función, las personas responsables, sus deberes y atribuciones, así como la forma de ser evaluada</a:t>
            </a:r>
            <a:r>
              <a:rPr lang="es-EC">
                <a:latin typeface="Georgia" pitchFamily="18" charset="0"/>
              </a:rPr>
              <a:t>.</a:t>
            </a:r>
            <a:endParaRPr lang="es-ES">
              <a:latin typeface="Georgia" pitchFamily="18" charset="0"/>
            </a:endParaRPr>
          </a:p>
        </p:txBody>
      </p:sp>
      <p:grpSp>
        <p:nvGrpSpPr>
          <p:cNvPr id="50180" name="Group 2"/>
          <p:cNvGrpSpPr>
            <a:grpSpLocks/>
          </p:cNvGrpSpPr>
          <p:nvPr/>
        </p:nvGrpSpPr>
        <p:grpSpPr bwMode="auto">
          <a:xfrm>
            <a:off x="1785938" y="3071813"/>
            <a:ext cx="5643562" cy="3071812"/>
            <a:chOff x="2019" y="10362"/>
            <a:chExt cx="7814" cy="3640"/>
          </a:xfrm>
        </p:grpSpPr>
        <p:sp>
          <p:nvSpPr>
            <p:cNvPr id="50181" name="Text Box 3"/>
            <p:cNvSpPr txBox="1">
              <a:spLocks noChangeArrowheads="1"/>
            </p:cNvSpPr>
            <p:nvPr/>
          </p:nvSpPr>
          <p:spPr bwMode="auto">
            <a:xfrm>
              <a:off x="5749" y="10362"/>
              <a:ext cx="1614" cy="407"/>
            </a:xfrm>
            <a:prstGeom prst="rect">
              <a:avLst/>
            </a:prstGeom>
            <a:gradFill rotWithShape="1">
              <a:gsLst>
                <a:gs pos="0">
                  <a:srgbClr val="92CDDC"/>
                </a:gs>
                <a:gs pos="50000">
                  <a:srgbClr val="FFFFFF"/>
                </a:gs>
                <a:gs pos="100000">
                  <a:srgbClr val="92CDDC"/>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flatTx/>
            </a:bodyPr>
            <a:lstStyle/>
            <a:p>
              <a:pPr algn="ctr">
                <a:spcAft>
                  <a:spcPts val="1000"/>
                </a:spcAft>
              </a:pPr>
              <a:r>
                <a:rPr lang="es-CL" sz="900" b="1">
                  <a:latin typeface="Verdana" pitchFamily="34" charset="0"/>
                </a:rPr>
                <a:t>GERENTE</a:t>
              </a:r>
              <a:endParaRPr lang="es-ES"/>
            </a:p>
          </p:txBody>
        </p:sp>
        <p:sp>
          <p:nvSpPr>
            <p:cNvPr id="50182" name="Line 4"/>
            <p:cNvSpPr>
              <a:spLocks noChangeShapeType="1"/>
            </p:cNvSpPr>
            <p:nvPr/>
          </p:nvSpPr>
          <p:spPr bwMode="auto">
            <a:xfrm>
              <a:off x="6460" y="10887"/>
              <a:ext cx="0" cy="465"/>
            </a:xfrm>
            <a:prstGeom prst="line">
              <a:avLst/>
            </a:prstGeom>
            <a:noFill/>
            <a:ln w="15875">
              <a:solidFill>
                <a:srgbClr val="000000"/>
              </a:solidFill>
              <a:round/>
              <a:headEnd/>
              <a:tailEnd type="triangle" w="med" len="med"/>
            </a:ln>
          </p:spPr>
          <p:txBody>
            <a:bodyPr/>
            <a:lstStyle/>
            <a:p>
              <a:endParaRPr lang="es-EC"/>
            </a:p>
          </p:txBody>
        </p:sp>
        <p:sp>
          <p:nvSpPr>
            <p:cNvPr id="50183" name="Text Box 5"/>
            <p:cNvSpPr txBox="1">
              <a:spLocks noChangeArrowheads="1"/>
            </p:cNvSpPr>
            <p:nvPr/>
          </p:nvSpPr>
          <p:spPr bwMode="auto">
            <a:xfrm>
              <a:off x="5384" y="11405"/>
              <a:ext cx="2241" cy="620"/>
            </a:xfrm>
            <a:prstGeom prst="rect">
              <a:avLst/>
            </a:prstGeom>
            <a:gradFill rotWithShape="1">
              <a:gsLst>
                <a:gs pos="0">
                  <a:srgbClr val="92CDDC"/>
                </a:gs>
                <a:gs pos="50000">
                  <a:srgbClr val="FFFFFF"/>
                </a:gs>
                <a:gs pos="100000">
                  <a:srgbClr val="92CDDC"/>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flatTx/>
            </a:bodyPr>
            <a:lstStyle/>
            <a:p>
              <a:pPr algn="ctr"/>
              <a:r>
                <a:rPr lang="es-ES" sz="900">
                  <a:latin typeface="Verdana" pitchFamily="34" charset="0"/>
                </a:rPr>
                <a:t>ASISTENTE DE GERENCIA</a:t>
              </a:r>
              <a:endParaRPr lang="es-ES"/>
            </a:p>
          </p:txBody>
        </p:sp>
        <p:sp>
          <p:nvSpPr>
            <p:cNvPr id="50184" name="Line 6"/>
            <p:cNvSpPr>
              <a:spLocks noChangeShapeType="1"/>
            </p:cNvSpPr>
            <p:nvPr/>
          </p:nvSpPr>
          <p:spPr bwMode="auto">
            <a:xfrm>
              <a:off x="6460" y="12025"/>
              <a:ext cx="0" cy="736"/>
            </a:xfrm>
            <a:prstGeom prst="line">
              <a:avLst/>
            </a:prstGeom>
            <a:noFill/>
            <a:ln w="15875">
              <a:solidFill>
                <a:srgbClr val="000000"/>
              </a:solidFill>
              <a:round/>
              <a:headEnd/>
              <a:tailEnd type="triangle" w="med" len="med"/>
            </a:ln>
          </p:spPr>
          <p:txBody>
            <a:bodyPr/>
            <a:lstStyle/>
            <a:p>
              <a:endParaRPr lang="es-EC"/>
            </a:p>
          </p:txBody>
        </p:sp>
        <p:sp>
          <p:nvSpPr>
            <p:cNvPr id="50185" name="Line 7"/>
            <p:cNvSpPr>
              <a:spLocks noChangeShapeType="1"/>
            </p:cNvSpPr>
            <p:nvPr/>
          </p:nvSpPr>
          <p:spPr bwMode="auto">
            <a:xfrm>
              <a:off x="4217" y="12490"/>
              <a:ext cx="4660" cy="0"/>
            </a:xfrm>
            <a:prstGeom prst="line">
              <a:avLst/>
            </a:prstGeom>
            <a:noFill/>
            <a:ln w="15875">
              <a:solidFill>
                <a:srgbClr val="000000"/>
              </a:solidFill>
              <a:round/>
              <a:headEnd/>
              <a:tailEnd/>
            </a:ln>
          </p:spPr>
          <p:txBody>
            <a:bodyPr/>
            <a:lstStyle/>
            <a:p>
              <a:endParaRPr lang="es-EC"/>
            </a:p>
          </p:txBody>
        </p:sp>
        <p:sp>
          <p:nvSpPr>
            <p:cNvPr id="50186" name="Line 8"/>
            <p:cNvSpPr>
              <a:spLocks noChangeShapeType="1"/>
            </p:cNvSpPr>
            <p:nvPr/>
          </p:nvSpPr>
          <p:spPr bwMode="auto">
            <a:xfrm>
              <a:off x="4217" y="12490"/>
              <a:ext cx="0" cy="271"/>
            </a:xfrm>
            <a:prstGeom prst="line">
              <a:avLst/>
            </a:prstGeom>
            <a:noFill/>
            <a:ln w="15875">
              <a:solidFill>
                <a:srgbClr val="000000"/>
              </a:solidFill>
              <a:round/>
              <a:headEnd/>
              <a:tailEnd type="triangle" w="med" len="med"/>
            </a:ln>
          </p:spPr>
          <p:txBody>
            <a:bodyPr/>
            <a:lstStyle/>
            <a:p>
              <a:endParaRPr lang="es-EC"/>
            </a:p>
          </p:txBody>
        </p:sp>
        <p:sp>
          <p:nvSpPr>
            <p:cNvPr id="50187" name="Line 9"/>
            <p:cNvSpPr>
              <a:spLocks noChangeShapeType="1"/>
            </p:cNvSpPr>
            <p:nvPr/>
          </p:nvSpPr>
          <p:spPr bwMode="auto">
            <a:xfrm>
              <a:off x="8880" y="12490"/>
              <a:ext cx="0" cy="271"/>
            </a:xfrm>
            <a:prstGeom prst="line">
              <a:avLst/>
            </a:prstGeom>
            <a:noFill/>
            <a:ln w="15875">
              <a:solidFill>
                <a:srgbClr val="000000"/>
              </a:solidFill>
              <a:round/>
              <a:headEnd/>
              <a:tailEnd type="triangle" w="med" len="med"/>
            </a:ln>
          </p:spPr>
          <p:txBody>
            <a:bodyPr/>
            <a:lstStyle/>
            <a:p>
              <a:endParaRPr lang="es-EC"/>
            </a:p>
          </p:txBody>
        </p:sp>
        <p:sp>
          <p:nvSpPr>
            <p:cNvPr id="50188" name="Line 10"/>
            <p:cNvSpPr>
              <a:spLocks noChangeShapeType="1"/>
            </p:cNvSpPr>
            <p:nvPr/>
          </p:nvSpPr>
          <p:spPr bwMode="auto">
            <a:xfrm>
              <a:off x="4217" y="13227"/>
              <a:ext cx="0" cy="220"/>
            </a:xfrm>
            <a:prstGeom prst="line">
              <a:avLst/>
            </a:prstGeom>
            <a:noFill/>
            <a:ln w="15875">
              <a:solidFill>
                <a:srgbClr val="000000"/>
              </a:solidFill>
              <a:round/>
              <a:headEnd/>
              <a:tailEnd/>
            </a:ln>
          </p:spPr>
          <p:txBody>
            <a:bodyPr/>
            <a:lstStyle/>
            <a:p>
              <a:endParaRPr lang="es-EC"/>
            </a:p>
          </p:txBody>
        </p:sp>
        <p:sp>
          <p:nvSpPr>
            <p:cNvPr id="50189" name="Line 11"/>
            <p:cNvSpPr>
              <a:spLocks noChangeShapeType="1"/>
            </p:cNvSpPr>
            <p:nvPr/>
          </p:nvSpPr>
          <p:spPr bwMode="auto">
            <a:xfrm flipH="1">
              <a:off x="8877" y="13227"/>
              <a:ext cx="3" cy="258"/>
            </a:xfrm>
            <a:prstGeom prst="line">
              <a:avLst/>
            </a:prstGeom>
            <a:noFill/>
            <a:ln w="15875">
              <a:solidFill>
                <a:srgbClr val="000000"/>
              </a:solidFill>
              <a:round/>
              <a:headEnd/>
              <a:tailEnd type="triangle" w="med" len="med"/>
            </a:ln>
          </p:spPr>
          <p:txBody>
            <a:bodyPr/>
            <a:lstStyle/>
            <a:p>
              <a:endParaRPr lang="es-EC"/>
            </a:p>
          </p:txBody>
        </p:sp>
        <p:sp>
          <p:nvSpPr>
            <p:cNvPr id="50190" name="Line 12"/>
            <p:cNvSpPr>
              <a:spLocks noChangeShapeType="1"/>
            </p:cNvSpPr>
            <p:nvPr/>
          </p:nvSpPr>
          <p:spPr bwMode="auto">
            <a:xfrm>
              <a:off x="7625" y="11712"/>
              <a:ext cx="448" cy="0"/>
            </a:xfrm>
            <a:prstGeom prst="line">
              <a:avLst/>
            </a:prstGeom>
            <a:noFill/>
            <a:ln w="15875">
              <a:solidFill>
                <a:srgbClr val="000000"/>
              </a:solidFill>
              <a:round/>
              <a:headEnd/>
              <a:tailEnd type="arrow" w="med" len="med"/>
            </a:ln>
          </p:spPr>
          <p:txBody>
            <a:bodyPr/>
            <a:lstStyle/>
            <a:p>
              <a:endParaRPr lang="es-EC"/>
            </a:p>
          </p:txBody>
        </p:sp>
        <p:sp>
          <p:nvSpPr>
            <p:cNvPr id="50191" name="Line 13"/>
            <p:cNvSpPr>
              <a:spLocks noChangeShapeType="1"/>
            </p:cNvSpPr>
            <p:nvPr/>
          </p:nvSpPr>
          <p:spPr bwMode="auto">
            <a:xfrm>
              <a:off x="4939" y="11712"/>
              <a:ext cx="448" cy="0"/>
            </a:xfrm>
            <a:prstGeom prst="line">
              <a:avLst/>
            </a:prstGeom>
            <a:noFill/>
            <a:ln w="15875">
              <a:solidFill>
                <a:srgbClr val="000000"/>
              </a:solidFill>
              <a:round/>
              <a:headEnd type="arrow" w="med" len="med"/>
              <a:tailEnd/>
            </a:ln>
          </p:spPr>
          <p:txBody>
            <a:bodyPr/>
            <a:lstStyle/>
            <a:p>
              <a:endParaRPr lang="es-EC"/>
            </a:p>
          </p:txBody>
        </p:sp>
        <p:sp>
          <p:nvSpPr>
            <p:cNvPr id="50192" name="Line 14"/>
            <p:cNvSpPr>
              <a:spLocks noChangeShapeType="1"/>
            </p:cNvSpPr>
            <p:nvPr/>
          </p:nvSpPr>
          <p:spPr bwMode="auto">
            <a:xfrm>
              <a:off x="2785" y="13447"/>
              <a:ext cx="2868" cy="0"/>
            </a:xfrm>
            <a:prstGeom prst="line">
              <a:avLst/>
            </a:prstGeom>
            <a:noFill/>
            <a:ln w="15875">
              <a:solidFill>
                <a:srgbClr val="000000"/>
              </a:solidFill>
              <a:round/>
              <a:headEnd/>
              <a:tailEnd/>
            </a:ln>
          </p:spPr>
          <p:txBody>
            <a:bodyPr/>
            <a:lstStyle/>
            <a:p>
              <a:endParaRPr lang="es-EC"/>
            </a:p>
          </p:txBody>
        </p:sp>
        <p:sp>
          <p:nvSpPr>
            <p:cNvPr id="50193" name="Line 15"/>
            <p:cNvSpPr>
              <a:spLocks noChangeShapeType="1"/>
            </p:cNvSpPr>
            <p:nvPr/>
          </p:nvSpPr>
          <p:spPr bwMode="auto">
            <a:xfrm>
              <a:off x="2785" y="13447"/>
              <a:ext cx="0" cy="154"/>
            </a:xfrm>
            <a:prstGeom prst="line">
              <a:avLst/>
            </a:prstGeom>
            <a:noFill/>
            <a:ln w="15875">
              <a:solidFill>
                <a:srgbClr val="000000"/>
              </a:solidFill>
              <a:round/>
              <a:headEnd/>
              <a:tailEnd type="triangle" w="med" len="med"/>
            </a:ln>
          </p:spPr>
          <p:txBody>
            <a:bodyPr/>
            <a:lstStyle/>
            <a:p>
              <a:endParaRPr lang="es-EC"/>
            </a:p>
          </p:txBody>
        </p:sp>
        <p:sp>
          <p:nvSpPr>
            <p:cNvPr id="50194" name="Text Box 16"/>
            <p:cNvSpPr txBox="1">
              <a:spLocks noChangeArrowheads="1"/>
            </p:cNvSpPr>
            <p:nvPr/>
          </p:nvSpPr>
          <p:spPr bwMode="auto">
            <a:xfrm>
              <a:off x="8073" y="11508"/>
              <a:ext cx="1475" cy="388"/>
            </a:xfrm>
            <a:prstGeom prst="rect">
              <a:avLst/>
            </a:prstGeom>
            <a:gradFill rotWithShape="1">
              <a:gsLst>
                <a:gs pos="0">
                  <a:srgbClr val="92CDDC"/>
                </a:gs>
                <a:gs pos="50000">
                  <a:srgbClr val="FFFFFF"/>
                </a:gs>
                <a:gs pos="100000">
                  <a:srgbClr val="92CDDC"/>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flatTx/>
            </a:bodyPr>
            <a:lstStyle/>
            <a:p>
              <a:pPr algn="ctr">
                <a:spcAft>
                  <a:spcPts val="1000"/>
                </a:spcAft>
              </a:pPr>
              <a:r>
                <a:rPr lang="es-ES" sz="800">
                  <a:latin typeface="Verdana" pitchFamily="34" charset="0"/>
                </a:rPr>
                <a:t>CHOFER</a:t>
              </a:r>
              <a:endParaRPr lang="es-ES"/>
            </a:p>
          </p:txBody>
        </p:sp>
        <p:sp>
          <p:nvSpPr>
            <p:cNvPr id="50195" name="Text Box 17"/>
            <p:cNvSpPr txBox="1">
              <a:spLocks noChangeArrowheads="1"/>
            </p:cNvSpPr>
            <p:nvPr/>
          </p:nvSpPr>
          <p:spPr bwMode="auto">
            <a:xfrm>
              <a:off x="3140" y="11508"/>
              <a:ext cx="1796" cy="388"/>
            </a:xfrm>
            <a:prstGeom prst="rect">
              <a:avLst/>
            </a:prstGeom>
            <a:gradFill rotWithShape="1">
              <a:gsLst>
                <a:gs pos="0">
                  <a:srgbClr val="92CDDC"/>
                </a:gs>
                <a:gs pos="50000">
                  <a:srgbClr val="FFFFFF"/>
                </a:gs>
                <a:gs pos="100000">
                  <a:srgbClr val="92CDDC"/>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flatTx/>
            </a:bodyPr>
            <a:lstStyle/>
            <a:p>
              <a:pPr algn="ctr"/>
              <a:r>
                <a:rPr lang="es-ES" sz="800">
                  <a:latin typeface="Verdana" pitchFamily="34" charset="0"/>
                </a:rPr>
                <a:t>DECORADOR (A)</a:t>
              </a:r>
              <a:endParaRPr lang="es-ES"/>
            </a:p>
          </p:txBody>
        </p:sp>
        <p:sp>
          <p:nvSpPr>
            <p:cNvPr id="50196" name="Text Box 18"/>
            <p:cNvSpPr txBox="1">
              <a:spLocks noChangeArrowheads="1"/>
            </p:cNvSpPr>
            <p:nvPr/>
          </p:nvSpPr>
          <p:spPr bwMode="auto">
            <a:xfrm>
              <a:off x="7991" y="12768"/>
              <a:ext cx="1775" cy="459"/>
            </a:xfrm>
            <a:prstGeom prst="rect">
              <a:avLst/>
            </a:prstGeom>
            <a:gradFill rotWithShape="1">
              <a:gsLst>
                <a:gs pos="0">
                  <a:srgbClr val="92CDDC"/>
                </a:gs>
                <a:gs pos="50000">
                  <a:srgbClr val="FFFFFF"/>
                </a:gs>
                <a:gs pos="100000">
                  <a:srgbClr val="92CDDC"/>
                </a:gs>
              </a:gsLst>
              <a:lin ang="5400000" scaled="1"/>
            </a:gradFill>
            <a:ln w="9525">
              <a:miter lim="800000"/>
              <a:headEnd/>
              <a:tailEnd/>
            </a:ln>
            <a:scene3d>
              <a:camera prst="legacyPerspectiveTop"/>
              <a:lightRig rig="legacyFlat3" dir="b"/>
            </a:scene3d>
            <a:sp3d extrusionH="887400" prstMaterial="legacyMatte">
              <a:bevelT w="13500" h="13500" prst="angle"/>
              <a:bevelB w="13500" h="13500" prst="angle"/>
              <a:extrusionClr>
                <a:srgbClr val="FFFFFF"/>
              </a:extrusionClr>
            </a:sp3d>
          </p:spPr>
          <p:txBody>
            <a:bodyPr>
              <a:flatTx/>
            </a:bodyPr>
            <a:lstStyle/>
            <a:p>
              <a:pPr algn="ctr"/>
              <a:r>
                <a:rPr lang="es-ES" sz="800">
                  <a:latin typeface="Verdana" pitchFamily="34" charset="0"/>
                </a:rPr>
                <a:t>CHEF</a:t>
              </a:r>
              <a:endParaRPr lang="es-ES"/>
            </a:p>
          </p:txBody>
        </p:sp>
        <p:sp>
          <p:nvSpPr>
            <p:cNvPr id="50197" name="Text Box 19"/>
            <p:cNvSpPr txBox="1">
              <a:spLocks noChangeArrowheads="1"/>
            </p:cNvSpPr>
            <p:nvPr/>
          </p:nvSpPr>
          <p:spPr bwMode="auto">
            <a:xfrm>
              <a:off x="5492" y="12761"/>
              <a:ext cx="1927" cy="466"/>
            </a:xfrm>
            <a:prstGeom prst="rect">
              <a:avLst/>
            </a:prstGeom>
            <a:gradFill rotWithShape="1">
              <a:gsLst>
                <a:gs pos="0">
                  <a:srgbClr val="92CDDC"/>
                </a:gs>
                <a:gs pos="50000">
                  <a:srgbClr val="FFFFFF"/>
                </a:gs>
                <a:gs pos="100000">
                  <a:srgbClr val="92CDDC"/>
                </a:gs>
              </a:gsLst>
              <a:lin ang="5400000" scaled="1"/>
            </a:gradFill>
            <a:ln w="9525">
              <a:miter lim="800000"/>
              <a:headEnd/>
              <a:tailEnd/>
            </a:ln>
            <a:scene3d>
              <a:camera prst="legacyPerspectiveTop"/>
              <a:lightRig rig="legacyFlat3" dir="b"/>
            </a:scene3d>
            <a:sp3d extrusionH="887400" prstMaterial="legacyMatte">
              <a:bevelT w="13500" h="13500" prst="angle"/>
              <a:bevelB w="13500" h="13500" prst="angle"/>
              <a:extrusionClr>
                <a:srgbClr val="FFFFFF"/>
              </a:extrusionClr>
            </a:sp3d>
          </p:spPr>
          <p:txBody>
            <a:bodyPr>
              <a:flatTx/>
            </a:bodyPr>
            <a:lstStyle/>
            <a:p>
              <a:pPr algn="ctr"/>
              <a:r>
                <a:rPr lang="es-ES" sz="800">
                  <a:latin typeface="Verdana" pitchFamily="34" charset="0"/>
                </a:rPr>
                <a:t>AUXILIAR VARIOS</a:t>
              </a:r>
              <a:endParaRPr lang="es-ES"/>
            </a:p>
          </p:txBody>
        </p:sp>
        <p:sp>
          <p:nvSpPr>
            <p:cNvPr id="50198" name="Text Box 20"/>
            <p:cNvSpPr txBox="1">
              <a:spLocks noChangeArrowheads="1"/>
            </p:cNvSpPr>
            <p:nvPr/>
          </p:nvSpPr>
          <p:spPr bwMode="auto">
            <a:xfrm>
              <a:off x="3271" y="12761"/>
              <a:ext cx="1917" cy="466"/>
            </a:xfrm>
            <a:prstGeom prst="rect">
              <a:avLst/>
            </a:prstGeom>
            <a:gradFill rotWithShape="1">
              <a:gsLst>
                <a:gs pos="0">
                  <a:srgbClr val="92CDDC"/>
                </a:gs>
                <a:gs pos="50000">
                  <a:srgbClr val="FFFFFF"/>
                </a:gs>
                <a:gs pos="100000">
                  <a:srgbClr val="92CDDC"/>
                </a:gs>
              </a:gsLst>
              <a:lin ang="5400000" scaled="1"/>
            </a:gradFill>
            <a:ln w="9525">
              <a:miter lim="800000"/>
              <a:headEnd/>
              <a:tailEnd/>
            </a:ln>
            <a:scene3d>
              <a:camera prst="legacyPerspectiveTop"/>
              <a:lightRig rig="legacyFlat3" dir="b"/>
            </a:scene3d>
            <a:sp3d extrusionH="887400" prstMaterial="legacyMatte">
              <a:bevelT w="13500" h="13500" prst="angle"/>
              <a:bevelB w="13500" h="13500" prst="angle"/>
              <a:extrusionClr>
                <a:srgbClr val="FFFFFF"/>
              </a:extrusionClr>
            </a:sp3d>
          </p:spPr>
          <p:txBody>
            <a:bodyPr>
              <a:flatTx/>
            </a:bodyPr>
            <a:lstStyle/>
            <a:p>
              <a:pPr algn="ctr"/>
              <a:r>
                <a:rPr lang="es-ES" sz="800">
                  <a:latin typeface="Verdana" pitchFamily="34" charset="0"/>
                </a:rPr>
                <a:t>CAPITÁN</a:t>
              </a:r>
              <a:endParaRPr lang="es-ES"/>
            </a:p>
          </p:txBody>
        </p:sp>
        <p:sp>
          <p:nvSpPr>
            <p:cNvPr id="50199" name="Text Box 21"/>
            <p:cNvSpPr txBox="1">
              <a:spLocks noChangeArrowheads="1"/>
            </p:cNvSpPr>
            <p:nvPr/>
          </p:nvSpPr>
          <p:spPr bwMode="auto">
            <a:xfrm>
              <a:off x="7930" y="13485"/>
              <a:ext cx="1903" cy="517"/>
            </a:xfrm>
            <a:prstGeom prst="rect">
              <a:avLst/>
            </a:prstGeom>
            <a:gradFill rotWithShape="1">
              <a:gsLst>
                <a:gs pos="0">
                  <a:srgbClr val="92CDDC"/>
                </a:gs>
                <a:gs pos="50000">
                  <a:srgbClr val="FFFFFF"/>
                </a:gs>
                <a:gs pos="100000">
                  <a:srgbClr val="92CDDC"/>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flatTx/>
            </a:bodyPr>
            <a:lstStyle/>
            <a:p>
              <a:pPr algn="ctr"/>
              <a:r>
                <a:rPr lang="es-ES" sz="800">
                  <a:latin typeface="Verdana" pitchFamily="34" charset="0"/>
                </a:rPr>
                <a:t>AUXILIAR DE COCINA</a:t>
              </a:r>
            </a:p>
            <a:p>
              <a:endParaRPr lang="es-ES"/>
            </a:p>
          </p:txBody>
        </p:sp>
        <p:sp>
          <p:nvSpPr>
            <p:cNvPr id="50200" name="Text Box 22"/>
            <p:cNvSpPr txBox="1">
              <a:spLocks noChangeArrowheads="1"/>
            </p:cNvSpPr>
            <p:nvPr/>
          </p:nvSpPr>
          <p:spPr bwMode="auto">
            <a:xfrm>
              <a:off x="4866" y="13615"/>
              <a:ext cx="1566" cy="362"/>
            </a:xfrm>
            <a:prstGeom prst="rect">
              <a:avLst/>
            </a:prstGeom>
            <a:gradFill rotWithShape="1">
              <a:gsLst>
                <a:gs pos="0">
                  <a:srgbClr val="92CDDC"/>
                </a:gs>
                <a:gs pos="50000">
                  <a:srgbClr val="FFFFFF"/>
                </a:gs>
                <a:gs pos="100000">
                  <a:srgbClr val="92CDDC"/>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flatTx/>
            </a:bodyPr>
            <a:lstStyle/>
            <a:p>
              <a:pPr algn="ctr"/>
              <a:r>
                <a:rPr lang="es-ES" sz="800">
                  <a:latin typeface="Verdana" pitchFamily="34" charset="0"/>
                </a:rPr>
                <a:t>BAR-TENDERS</a:t>
              </a:r>
              <a:endParaRPr lang="es-ES"/>
            </a:p>
          </p:txBody>
        </p:sp>
        <p:sp>
          <p:nvSpPr>
            <p:cNvPr id="50201" name="Text Box 23"/>
            <p:cNvSpPr txBox="1">
              <a:spLocks noChangeArrowheads="1"/>
            </p:cNvSpPr>
            <p:nvPr/>
          </p:nvSpPr>
          <p:spPr bwMode="auto">
            <a:xfrm>
              <a:off x="2019" y="13601"/>
              <a:ext cx="1522" cy="376"/>
            </a:xfrm>
            <a:prstGeom prst="rect">
              <a:avLst/>
            </a:prstGeom>
            <a:gradFill rotWithShape="1">
              <a:gsLst>
                <a:gs pos="0">
                  <a:srgbClr val="92CDDC"/>
                </a:gs>
                <a:gs pos="50000">
                  <a:srgbClr val="FFFFFF"/>
                </a:gs>
                <a:gs pos="100000">
                  <a:srgbClr val="92CDDC"/>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flatTx/>
            </a:bodyPr>
            <a:lstStyle/>
            <a:p>
              <a:pPr algn="ctr"/>
              <a:r>
                <a:rPr lang="es-ES" sz="800">
                  <a:latin typeface="Verdana" pitchFamily="34" charset="0"/>
                </a:rPr>
                <a:t>MESEROS</a:t>
              </a:r>
              <a:endParaRPr lang="es-ES"/>
            </a:p>
          </p:txBody>
        </p:sp>
        <p:sp>
          <p:nvSpPr>
            <p:cNvPr id="50202" name="Line 24"/>
            <p:cNvSpPr>
              <a:spLocks noChangeShapeType="1"/>
            </p:cNvSpPr>
            <p:nvPr/>
          </p:nvSpPr>
          <p:spPr bwMode="auto">
            <a:xfrm>
              <a:off x="5653" y="13447"/>
              <a:ext cx="0" cy="154"/>
            </a:xfrm>
            <a:prstGeom prst="line">
              <a:avLst/>
            </a:prstGeom>
            <a:noFill/>
            <a:ln w="15875">
              <a:solidFill>
                <a:srgbClr val="000000"/>
              </a:solidFill>
              <a:round/>
              <a:headEnd/>
              <a:tailEnd type="triangle" w="med" len="med"/>
            </a:ln>
          </p:spPr>
          <p:txBody>
            <a:bodyPr/>
            <a:lstStyle/>
            <a:p>
              <a:endParaRPr lang="es-EC"/>
            </a:p>
          </p:txBody>
        </p:sp>
        <p:sp>
          <p:nvSpPr>
            <p:cNvPr id="50203" name="Line 25"/>
            <p:cNvSpPr>
              <a:spLocks noChangeShapeType="1"/>
            </p:cNvSpPr>
            <p:nvPr/>
          </p:nvSpPr>
          <p:spPr bwMode="auto">
            <a:xfrm>
              <a:off x="7414" y="10582"/>
              <a:ext cx="449" cy="0"/>
            </a:xfrm>
            <a:prstGeom prst="line">
              <a:avLst/>
            </a:prstGeom>
            <a:noFill/>
            <a:ln w="15875">
              <a:solidFill>
                <a:srgbClr val="000000"/>
              </a:solidFill>
              <a:prstDash val="sysDot"/>
              <a:round/>
              <a:headEnd/>
              <a:tailEnd type="arrow" w="med" len="med"/>
            </a:ln>
          </p:spPr>
          <p:txBody>
            <a:bodyPr/>
            <a:lstStyle/>
            <a:p>
              <a:endParaRPr lang="es-EC"/>
            </a:p>
          </p:txBody>
        </p:sp>
        <p:sp>
          <p:nvSpPr>
            <p:cNvPr id="50204" name="Text Box 26"/>
            <p:cNvSpPr txBox="1">
              <a:spLocks noChangeArrowheads="1"/>
            </p:cNvSpPr>
            <p:nvPr/>
          </p:nvSpPr>
          <p:spPr bwMode="auto">
            <a:xfrm>
              <a:off x="7930" y="10381"/>
              <a:ext cx="1475" cy="388"/>
            </a:xfrm>
            <a:prstGeom prst="rect">
              <a:avLst/>
            </a:prstGeom>
            <a:gradFill rotWithShape="1">
              <a:gsLst>
                <a:gs pos="0">
                  <a:srgbClr val="92CDDC"/>
                </a:gs>
                <a:gs pos="50000">
                  <a:srgbClr val="FFFFFF"/>
                </a:gs>
                <a:gs pos="100000">
                  <a:srgbClr val="92CDDC"/>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flatTx/>
            </a:bodyPr>
            <a:lstStyle/>
            <a:p>
              <a:pPr algn="ctr">
                <a:spcAft>
                  <a:spcPts val="1000"/>
                </a:spcAft>
              </a:pPr>
              <a:r>
                <a:rPr lang="es-ES" sz="800">
                  <a:latin typeface="Verdana" pitchFamily="34" charset="0"/>
                </a:rPr>
                <a:t>CONTADORA</a:t>
              </a:r>
              <a:endParaRPr lang="es-ES"/>
            </a:p>
          </p:txBody>
        </p:sp>
      </p:gr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785786" y="1071546"/>
            <a:ext cx="7772400" cy="1071570"/>
          </a:xfrm>
          <a:prstGeom prst="rect">
            <a:avLst/>
          </a:prstGeom>
          <a:noFill/>
          <a:ln>
            <a:noFill/>
          </a:ln>
        </p:spPr>
        <p:txBody>
          <a:bodyPr/>
          <a:lstStyle/>
          <a:p>
            <a:pPr algn="ctr" fontAlgn="auto">
              <a:spcAft>
                <a:spcPts val="0"/>
              </a:spcAft>
              <a:defRPr/>
            </a:pPr>
            <a:r>
              <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rPr>
              <a:t>ÍNDICE</a:t>
            </a:r>
            <a:endPar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endParaRPr>
          </a:p>
        </p:txBody>
      </p:sp>
      <p:sp>
        <p:nvSpPr>
          <p:cNvPr id="4" name="2 Marcador de texto"/>
          <p:cNvSpPr txBox="1">
            <a:spLocks/>
          </p:cNvSpPr>
          <p:nvPr/>
        </p:nvSpPr>
        <p:spPr>
          <a:xfrm>
            <a:off x="642938" y="2000250"/>
            <a:ext cx="7772400" cy="4286250"/>
          </a:xfrm>
          <a:prstGeom prst="rect">
            <a:avLst/>
          </a:prstGeom>
        </p:spPr>
        <p:txBody>
          <a:bodyPr>
            <a:normAutofit fontScale="92500" lnSpcReduction="20000"/>
          </a:bodyPr>
          <a:lstStyle/>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INTRODUCCIÓN</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DE MERCADO</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TÉCNICO O INGENIERÍA</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ORGANIZACIONAL</a:t>
            </a:r>
          </a:p>
          <a:p>
            <a:pPr marL="502920" indent="-457200" fontAlgn="auto">
              <a:lnSpc>
                <a:spcPct val="150000"/>
              </a:lnSpc>
              <a:spcBef>
                <a:spcPts val="300"/>
              </a:spcBef>
              <a:spcAft>
                <a:spcPts val="0"/>
              </a:spcAft>
              <a:buClr>
                <a:srgbClr val="C00000"/>
              </a:buClr>
              <a:buFont typeface="+mj-lt"/>
              <a:buAutoNum type="arabicPeriod"/>
              <a:defRPr/>
            </a:pPr>
            <a:r>
              <a:rPr lang="es-ES" sz="3000" b="1" dirty="0">
                <a:solidFill>
                  <a:schemeClr val="tx2"/>
                </a:solidFill>
                <a:latin typeface="+mn-lt"/>
              </a:rPr>
              <a:t>ESTUDIO FINANCIERO</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CONCLUSIONES</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RECOMENDACIONES</a:t>
            </a:r>
          </a:p>
          <a:p>
            <a:pPr marL="502920" indent="-457200" fontAlgn="auto">
              <a:spcBef>
                <a:spcPts val="300"/>
              </a:spcBef>
              <a:spcAft>
                <a:spcPts val="0"/>
              </a:spcAft>
              <a:buClr>
                <a:srgbClr val="C00000"/>
              </a:buClr>
              <a:buFont typeface="Georgia"/>
              <a:buChar char="•"/>
              <a:defRPr/>
            </a:pPr>
            <a:endParaRPr lang="es-ES" sz="2800" dirty="0">
              <a:latin typeface="+mn-lt"/>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Título"/>
          <p:cNvSpPr>
            <a:spLocks noGrp="1"/>
          </p:cNvSpPr>
          <p:nvPr>
            <p:ph type="title"/>
          </p:nvPr>
        </p:nvSpPr>
        <p:spPr>
          <a:xfrm>
            <a:off x="457200" y="1143000"/>
            <a:ext cx="2971800" cy="714375"/>
          </a:xfrm>
        </p:spPr>
        <p:txBody>
          <a:bodyPr/>
          <a:lstStyle/>
          <a:p>
            <a:r>
              <a:rPr lang="es-ES" sz="2500" b="1" smtClean="0"/>
              <a:t>Costos Variables</a:t>
            </a:r>
          </a:p>
        </p:txBody>
      </p:sp>
      <p:sp>
        <p:nvSpPr>
          <p:cNvPr id="3"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sp>
        <p:nvSpPr>
          <p:cNvPr id="52227" name="10 CuadroTexto"/>
          <p:cNvSpPr txBox="1">
            <a:spLocks noChangeArrowheads="1"/>
          </p:cNvSpPr>
          <p:nvPr/>
        </p:nvSpPr>
        <p:spPr bwMode="auto">
          <a:xfrm>
            <a:off x="642938" y="2143125"/>
            <a:ext cx="7643812" cy="646113"/>
          </a:xfrm>
          <a:prstGeom prst="rect">
            <a:avLst/>
          </a:prstGeom>
          <a:noFill/>
          <a:ln w="9525">
            <a:noFill/>
            <a:miter lim="800000"/>
            <a:headEnd/>
            <a:tailEnd/>
          </a:ln>
        </p:spPr>
        <p:txBody>
          <a:bodyPr>
            <a:spAutoFit/>
          </a:bodyPr>
          <a:lstStyle/>
          <a:p>
            <a:r>
              <a:rPr lang="es-ES">
                <a:solidFill>
                  <a:schemeClr val="accent1"/>
                </a:solidFill>
                <a:latin typeface="Georgia" pitchFamily="18" charset="0"/>
              </a:rPr>
              <a:t>A continuación presentamos los diferentes costos variables en los que incurrirá la empresa:</a:t>
            </a:r>
          </a:p>
        </p:txBody>
      </p:sp>
      <p:pic>
        <p:nvPicPr>
          <p:cNvPr id="52228" name="Picture 1"/>
          <p:cNvPicPr>
            <a:picLocks noChangeAspect="1" noChangeArrowheads="1"/>
          </p:cNvPicPr>
          <p:nvPr/>
        </p:nvPicPr>
        <p:blipFill>
          <a:blip r:embed="rId2"/>
          <a:srcRect/>
          <a:stretch>
            <a:fillRect/>
          </a:stretch>
        </p:blipFill>
        <p:spPr bwMode="auto">
          <a:xfrm>
            <a:off x="571500" y="3286125"/>
            <a:ext cx="7643813" cy="11699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6"/>
          <p:cNvPicPr>
            <a:picLocks noChangeAspect="1" noChangeArrowheads="1"/>
          </p:cNvPicPr>
          <p:nvPr/>
        </p:nvPicPr>
        <p:blipFill>
          <a:blip r:embed="rId2"/>
          <a:srcRect/>
          <a:stretch>
            <a:fillRect/>
          </a:stretch>
        </p:blipFill>
        <p:spPr bwMode="auto">
          <a:xfrm>
            <a:off x="2000250" y="1714500"/>
            <a:ext cx="5661025" cy="1071563"/>
          </a:xfrm>
          <a:prstGeom prst="rect">
            <a:avLst/>
          </a:prstGeom>
          <a:noFill/>
          <a:ln w="9525">
            <a:noFill/>
            <a:miter lim="800000"/>
            <a:headEnd/>
            <a:tailEnd/>
          </a:ln>
        </p:spPr>
      </p:pic>
      <p:pic>
        <p:nvPicPr>
          <p:cNvPr id="53250" name="Picture 7"/>
          <p:cNvPicPr>
            <a:picLocks noChangeAspect="1" noChangeArrowheads="1"/>
          </p:cNvPicPr>
          <p:nvPr/>
        </p:nvPicPr>
        <p:blipFill>
          <a:blip r:embed="rId3"/>
          <a:srcRect/>
          <a:stretch>
            <a:fillRect/>
          </a:stretch>
        </p:blipFill>
        <p:spPr bwMode="auto">
          <a:xfrm>
            <a:off x="2857500" y="3571875"/>
            <a:ext cx="4240213" cy="928688"/>
          </a:xfrm>
          <a:prstGeom prst="rect">
            <a:avLst/>
          </a:prstGeom>
          <a:noFill/>
          <a:ln w="9525">
            <a:noFill/>
            <a:miter lim="800000"/>
            <a:headEnd/>
            <a:tailEnd/>
          </a:ln>
        </p:spPr>
      </p:pic>
      <p:pic>
        <p:nvPicPr>
          <p:cNvPr id="53251" name="Picture 8"/>
          <p:cNvPicPr>
            <a:picLocks noChangeAspect="1" noChangeArrowheads="1"/>
          </p:cNvPicPr>
          <p:nvPr/>
        </p:nvPicPr>
        <p:blipFill>
          <a:blip r:embed="rId4"/>
          <a:srcRect/>
          <a:stretch>
            <a:fillRect/>
          </a:stretch>
        </p:blipFill>
        <p:spPr bwMode="auto">
          <a:xfrm>
            <a:off x="3500438" y="5214938"/>
            <a:ext cx="2520950" cy="928687"/>
          </a:xfrm>
          <a:prstGeom prst="rect">
            <a:avLst/>
          </a:prstGeom>
          <a:noFill/>
          <a:ln w="9525">
            <a:noFill/>
            <a:miter lim="800000"/>
            <a:headEnd/>
            <a:tailEnd/>
          </a:ln>
        </p:spPr>
      </p:pic>
      <p:sp>
        <p:nvSpPr>
          <p:cNvPr id="53252" name="4 CuadroTexto"/>
          <p:cNvSpPr txBox="1">
            <a:spLocks noChangeArrowheads="1"/>
          </p:cNvSpPr>
          <p:nvPr/>
        </p:nvSpPr>
        <p:spPr bwMode="auto">
          <a:xfrm>
            <a:off x="3214688" y="1214438"/>
            <a:ext cx="3500437" cy="369887"/>
          </a:xfrm>
          <a:prstGeom prst="rect">
            <a:avLst/>
          </a:prstGeom>
          <a:noFill/>
          <a:ln w="9525">
            <a:noFill/>
            <a:miter lim="800000"/>
            <a:headEnd/>
            <a:tailEnd/>
          </a:ln>
        </p:spPr>
        <p:txBody>
          <a:bodyPr>
            <a:spAutoFit/>
          </a:bodyPr>
          <a:lstStyle/>
          <a:p>
            <a:r>
              <a:rPr lang="es-ES">
                <a:solidFill>
                  <a:schemeClr val="tx2"/>
                </a:solidFill>
                <a:latin typeface="Georgia" pitchFamily="18" charset="0"/>
              </a:rPr>
              <a:t>Costos Variables por Plato:</a:t>
            </a:r>
          </a:p>
        </p:txBody>
      </p:sp>
      <p:sp>
        <p:nvSpPr>
          <p:cNvPr id="53253" name="5 CuadroTexto"/>
          <p:cNvSpPr txBox="1">
            <a:spLocks noChangeArrowheads="1"/>
          </p:cNvSpPr>
          <p:nvPr/>
        </p:nvSpPr>
        <p:spPr bwMode="auto">
          <a:xfrm>
            <a:off x="2643188" y="2928938"/>
            <a:ext cx="4286250" cy="369887"/>
          </a:xfrm>
          <a:prstGeom prst="rect">
            <a:avLst/>
          </a:prstGeom>
          <a:noFill/>
          <a:ln w="9525">
            <a:noFill/>
            <a:miter lim="800000"/>
            <a:headEnd/>
            <a:tailEnd/>
          </a:ln>
        </p:spPr>
        <p:txBody>
          <a:bodyPr>
            <a:spAutoFit/>
          </a:bodyPr>
          <a:lstStyle/>
          <a:p>
            <a:r>
              <a:rPr lang="es-ES">
                <a:solidFill>
                  <a:schemeClr val="tx2"/>
                </a:solidFill>
                <a:latin typeface="Georgia" pitchFamily="18" charset="0"/>
              </a:rPr>
              <a:t>Costos Variables por Servicio Adicional:</a:t>
            </a:r>
          </a:p>
        </p:txBody>
      </p:sp>
      <p:sp>
        <p:nvSpPr>
          <p:cNvPr id="53254" name="6 CuadroTexto"/>
          <p:cNvSpPr txBox="1">
            <a:spLocks noChangeArrowheads="1"/>
          </p:cNvSpPr>
          <p:nvPr/>
        </p:nvSpPr>
        <p:spPr bwMode="auto">
          <a:xfrm>
            <a:off x="2928938" y="4643438"/>
            <a:ext cx="3500437" cy="369887"/>
          </a:xfrm>
          <a:prstGeom prst="rect">
            <a:avLst/>
          </a:prstGeom>
          <a:noFill/>
          <a:ln w="9525">
            <a:noFill/>
            <a:miter lim="800000"/>
            <a:headEnd/>
            <a:tailEnd/>
          </a:ln>
        </p:spPr>
        <p:txBody>
          <a:bodyPr>
            <a:spAutoFit/>
          </a:bodyPr>
          <a:lstStyle/>
          <a:p>
            <a:r>
              <a:rPr lang="es-ES">
                <a:solidFill>
                  <a:schemeClr val="tx2"/>
                </a:solidFill>
                <a:latin typeface="Georgia" pitchFamily="18" charset="0"/>
              </a:rPr>
              <a:t>Costos Variables por Persona</a:t>
            </a:r>
            <a:r>
              <a:rPr lang="es-ES">
                <a:solidFill>
                  <a:schemeClr val="accent1"/>
                </a:solidFill>
                <a:latin typeface="Georgia" pitchFamily="18" charset="0"/>
              </a:rPr>
              <a:t>:</a:t>
            </a:r>
          </a:p>
        </p:txBody>
      </p:sp>
      <p:sp>
        <p:nvSpPr>
          <p:cNvPr id="8"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sp>
        <p:nvSpPr>
          <p:cNvPr id="4" name="1 Título"/>
          <p:cNvSpPr txBox="1">
            <a:spLocks/>
          </p:cNvSpPr>
          <p:nvPr/>
        </p:nvSpPr>
        <p:spPr>
          <a:xfrm>
            <a:off x="457200" y="1571625"/>
            <a:ext cx="2971800" cy="714375"/>
          </a:xfrm>
          <a:prstGeom prst="rect">
            <a:avLst/>
          </a:prstGeom>
        </p:spPr>
        <p:txBody>
          <a:bodyPr anchor="ctr">
            <a:normAutofit/>
          </a:bodyPr>
          <a:lstStyle/>
          <a:p>
            <a:pPr fontAlgn="auto">
              <a:spcAft>
                <a:spcPts val="0"/>
              </a:spcAft>
              <a:defRPr/>
            </a:pPr>
            <a:r>
              <a:rPr lang="es-ES" sz="2500" b="1" dirty="0">
                <a:solidFill>
                  <a:schemeClr val="tx2"/>
                </a:solidFill>
                <a:latin typeface="+mj-lt"/>
                <a:ea typeface="+mj-ea"/>
                <a:cs typeface="+mj-cs"/>
              </a:rPr>
              <a:t>Costos Fijos</a:t>
            </a:r>
            <a:endParaRPr lang="es-ES" sz="2500" b="1" dirty="0">
              <a:solidFill>
                <a:schemeClr val="tx2"/>
              </a:solidFill>
              <a:latin typeface="+mj-lt"/>
              <a:ea typeface="+mj-ea"/>
              <a:cs typeface="+mj-cs"/>
            </a:endParaRPr>
          </a:p>
        </p:txBody>
      </p:sp>
      <p:sp>
        <p:nvSpPr>
          <p:cNvPr id="54275" name="5 CuadroTexto"/>
          <p:cNvSpPr txBox="1">
            <a:spLocks noChangeArrowheads="1"/>
          </p:cNvSpPr>
          <p:nvPr/>
        </p:nvSpPr>
        <p:spPr bwMode="auto">
          <a:xfrm>
            <a:off x="428625" y="2344738"/>
            <a:ext cx="7500938" cy="369887"/>
          </a:xfrm>
          <a:prstGeom prst="rect">
            <a:avLst/>
          </a:prstGeom>
          <a:noFill/>
          <a:ln w="9525">
            <a:noFill/>
            <a:miter lim="800000"/>
            <a:headEnd/>
            <a:tailEnd/>
          </a:ln>
        </p:spPr>
        <p:txBody>
          <a:bodyPr>
            <a:spAutoFit/>
          </a:bodyPr>
          <a:lstStyle/>
          <a:p>
            <a:r>
              <a:rPr lang="es-ES">
                <a:solidFill>
                  <a:schemeClr val="accent1"/>
                </a:solidFill>
                <a:latin typeface="Georgia" pitchFamily="18" charset="0"/>
              </a:rPr>
              <a:t>Posteriormente detallamos los costos fijos en los cuales tenemos:</a:t>
            </a:r>
          </a:p>
        </p:txBody>
      </p:sp>
      <p:pic>
        <p:nvPicPr>
          <p:cNvPr id="54276" name="Picture 2"/>
          <p:cNvPicPr>
            <a:picLocks noChangeAspect="1" noChangeArrowheads="1"/>
          </p:cNvPicPr>
          <p:nvPr/>
        </p:nvPicPr>
        <p:blipFill>
          <a:blip r:embed="rId2"/>
          <a:srcRect/>
          <a:stretch>
            <a:fillRect/>
          </a:stretch>
        </p:blipFill>
        <p:spPr bwMode="auto">
          <a:xfrm>
            <a:off x="1071563" y="3071813"/>
            <a:ext cx="6935787" cy="14287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a:xfrm>
            <a:off x="457200" y="1143000"/>
            <a:ext cx="8229600" cy="1069975"/>
          </a:xfrm>
        </p:spPr>
        <p:txBody>
          <a:bodyPr/>
          <a:lstStyle/>
          <a:p>
            <a:r>
              <a:rPr lang="es-ES" sz="2500" b="1" smtClean="0"/>
              <a:t>INVERSIÓN DEL PROYECTO</a:t>
            </a:r>
          </a:p>
        </p:txBody>
      </p:sp>
      <p:sp>
        <p:nvSpPr>
          <p:cNvPr id="3"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pic>
        <p:nvPicPr>
          <p:cNvPr id="55299" name="Picture 2"/>
          <p:cNvPicPr>
            <a:picLocks noChangeAspect="1" noChangeArrowheads="1"/>
          </p:cNvPicPr>
          <p:nvPr/>
        </p:nvPicPr>
        <p:blipFill>
          <a:blip r:embed="rId2"/>
          <a:srcRect/>
          <a:stretch>
            <a:fillRect/>
          </a:stretch>
        </p:blipFill>
        <p:spPr bwMode="auto">
          <a:xfrm>
            <a:off x="2428875" y="2428875"/>
            <a:ext cx="4451350" cy="1571625"/>
          </a:xfrm>
          <a:prstGeom prst="rect">
            <a:avLst/>
          </a:prstGeom>
          <a:noFill/>
          <a:ln w="9525">
            <a:noFill/>
            <a:miter lim="800000"/>
            <a:headEnd/>
            <a:tailEnd/>
          </a:ln>
        </p:spPr>
      </p:pic>
      <p:pic>
        <p:nvPicPr>
          <p:cNvPr id="55300" name="Picture 3"/>
          <p:cNvPicPr>
            <a:picLocks noChangeAspect="1" noChangeArrowheads="1"/>
          </p:cNvPicPr>
          <p:nvPr/>
        </p:nvPicPr>
        <p:blipFill>
          <a:blip r:embed="rId3"/>
          <a:srcRect/>
          <a:stretch>
            <a:fillRect/>
          </a:stretch>
        </p:blipFill>
        <p:spPr bwMode="auto">
          <a:xfrm>
            <a:off x="2500313" y="4714875"/>
            <a:ext cx="4368800" cy="1857375"/>
          </a:xfrm>
          <a:prstGeom prst="rect">
            <a:avLst/>
          </a:prstGeom>
          <a:noFill/>
          <a:ln w="9525">
            <a:noFill/>
            <a:miter lim="800000"/>
            <a:headEnd/>
            <a:tailEnd/>
          </a:ln>
        </p:spPr>
      </p:pic>
      <p:sp>
        <p:nvSpPr>
          <p:cNvPr id="55301" name="7 CuadroTexto"/>
          <p:cNvSpPr txBox="1">
            <a:spLocks noChangeArrowheads="1"/>
          </p:cNvSpPr>
          <p:nvPr/>
        </p:nvSpPr>
        <p:spPr bwMode="auto">
          <a:xfrm>
            <a:off x="3357563" y="1928813"/>
            <a:ext cx="2571750" cy="369887"/>
          </a:xfrm>
          <a:prstGeom prst="rect">
            <a:avLst/>
          </a:prstGeom>
          <a:noFill/>
          <a:ln w="9525">
            <a:noFill/>
            <a:miter lim="800000"/>
            <a:headEnd/>
            <a:tailEnd/>
          </a:ln>
        </p:spPr>
        <p:txBody>
          <a:bodyPr>
            <a:spAutoFit/>
          </a:bodyPr>
          <a:lstStyle/>
          <a:p>
            <a:r>
              <a:rPr lang="es-ES">
                <a:solidFill>
                  <a:schemeClr val="accent1"/>
                </a:solidFill>
                <a:latin typeface="Georgia" pitchFamily="18" charset="0"/>
              </a:rPr>
              <a:t>Inversiones Varias:</a:t>
            </a:r>
          </a:p>
        </p:txBody>
      </p:sp>
      <p:sp>
        <p:nvSpPr>
          <p:cNvPr id="55302" name="8 CuadroTexto"/>
          <p:cNvSpPr txBox="1">
            <a:spLocks noChangeArrowheads="1"/>
          </p:cNvSpPr>
          <p:nvPr/>
        </p:nvSpPr>
        <p:spPr bwMode="auto">
          <a:xfrm>
            <a:off x="2928938" y="4214813"/>
            <a:ext cx="3500437" cy="369887"/>
          </a:xfrm>
          <a:prstGeom prst="rect">
            <a:avLst/>
          </a:prstGeom>
          <a:noFill/>
          <a:ln w="9525">
            <a:noFill/>
            <a:miter lim="800000"/>
            <a:headEnd/>
            <a:tailEnd/>
          </a:ln>
        </p:spPr>
        <p:txBody>
          <a:bodyPr>
            <a:spAutoFit/>
          </a:bodyPr>
          <a:lstStyle/>
          <a:p>
            <a:r>
              <a:rPr lang="es-ES">
                <a:solidFill>
                  <a:schemeClr val="accent1"/>
                </a:solidFill>
                <a:latin typeface="Georgia" pitchFamily="18" charset="0"/>
              </a:rPr>
              <a:t>Inversiones Inicial de Activos:</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Título"/>
          <p:cNvSpPr>
            <a:spLocks noGrp="1"/>
          </p:cNvSpPr>
          <p:nvPr>
            <p:ph type="title"/>
          </p:nvPr>
        </p:nvSpPr>
        <p:spPr>
          <a:xfrm>
            <a:off x="457200" y="1143000"/>
            <a:ext cx="3757613" cy="500063"/>
          </a:xfrm>
        </p:spPr>
        <p:txBody>
          <a:bodyPr/>
          <a:lstStyle/>
          <a:p>
            <a:r>
              <a:rPr lang="es-ES" sz="2500" b="1" smtClean="0"/>
              <a:t>CAPITAL DE TRABAJO</a:t>
            </a:r>
          </a:p>
        </p:txBody>
      </p:sp>
      <p:sp>
        <p:nvSpPr>
          <p:cNvPr id="3"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pic>
        <p:nvPicPr>
          <p:cNvPr id="56323" name="Picture 2"/>
          <p:cNvPicPr>
            <a:picLocks noChangeAspect="1" noChangeArrowheads="1"/>
          </p:cNvPicPr>
          <p:nvPr/>
        </p:nvPicPr>
        <p:blipFill>
          <a:blip r:embed="rId2"/>
          <a:srcRect/>
          <a:stretch>
            <a:fillRect/>
          </a:stretch>
        </p:blipFill>
        <p:spPr bwMode="auto">
          <a:xfrm>
            <a:off x="571500" y="1714500"/>
            <a:ext cx="7766050" cy="2398713"/>
          </a:xfrm>
          <a:prstGeom prst="rect">
            <a:avLst/>
          </a:prstGeom>
          <a:noFill/>
          <a:ln w="9525">
            <a:noFill/>
            <a:miter lim="800000"/>
            <a:headEnd/>
            <a:tailEnd/>
          </a:ln>
        </p:spPr>
      </p:pic>
      <p:pic>
        <p:nvPicPr>
          <p:cNvPr id="56324" name="Picture 3"/>
          <p:cNvPicPr>
            <a:picLocks noChangeAspect="1" noChangeArrowheads="1"/>
          </p:cNvPicPr>
          <p:nvPr/>
        </p:nvPicPr>
        <p:blipFill>
          <a:blip r:embed="rId3"/>
          <a:srcRect/>
          <a:stretch>
            <a:fillRect/>
          </a:stretch>
        </p:blipFill>
        <p:spPr bwMode="auto">
          <a:xfrm>
            <a:off x="571500" y="4214813"/>
            <a:ext cx="7766050" cy="19827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pic>
        <p:nvPicPr>
          <p:cNvPr id="57346" name="Picture 2"/>
          <p:cNvPicPr>
            <a:picLocks noChangeAspect="1" noChangeArrowheads="1"/>
          </p:cNvPicPr>
          <p:nvPr/>
        </p:nvPicPr>
        <p:blipFill>
          <a:blip r:embed="rId2"/>
          <a:srcRect/>
          <a:stretch>
            <a:fillRect/>
          </a:stretch>
        </p:blipFill>
        <p:spPr bwMode="auto">
          <a:xfrm>
            <a:off x="500063" y="1714500"/>
            <a:ext cx="7670800" cy="795338"/>
          </a:xfrm>
          <a:prstGeom prst="rect">
            <a:avLst/>
          </a:prstGeom>
          <a:noFill/>
          <a:ln w="9525">
            <a:noFill/>
            <a:miter lim="800000"/>
            <a:headEnd/>
            <a:tailEnd/>
          </a:ln>
        </p:spPr>
      </p:pic>
      <p:pic>
        <p:nvPicPr>
          <p:cNvPr id="57347" name="Picture 3"/>
          <p:cNvPicPr>
            <a:picLocks noChangeAspect="1" noChangeArrowheads="1"/>
          </p:cNvPicPr>
          <p:nvPr/>
        </p:nvPicPr>
        <p:blipFill>
          <a:blip r:embed="rId3"/>
          <a:srcRect/>
          <a:stretch>
            <a:fillRect/>
          </a:stretch>
        </p:blipFill>
        <p:spPr bwMode="auto">
          <a:xfrm>
            <a:off x="500063" y="2714625"/>
            <a:ext cx="7707312" cy="1412875"/>
          </a:xfrm>
          <a:prstGeom prst="rect">
            <a:avLst/>
          </a:prstGeom>
          <a:noFill/>
          <a:ln w="9525">
            <a:noFill/>
            <a:miter lim="800000"/>
            <a:headEnd/>
            <a:tailEnd/>
          </a:ln>
        </p:spPr>
      </p:pic>
      <p:pic>
        <p:nvPicPr>
          <p:cNvPr id="57348" name="Picture 4"/>
          <p:cNvPicPr>
            <a:picLocks noChangeAspect="1" noChangeArrowheads="1"/>
          </p:cNvPicPr>
          <p:nvPr/>
        </p:nvPicPr>
        <p:blipFill>
          <a:blip r:embed="rId4"/>
          <a:srcRect/>
          <a:stretch>
            <a:fillRect/>
          </a:stretch>
        </p:blipFill>
        <p:spPr bwMode="auto">
          <a:xfrm>
            <a:off x="500063" y="4357688"/>
            <a:ext cx="7754937" cy="1163637"/>
          </a:xfrm>
          <a:prstGeom prst="rect">
            <a:avLst/>
          </a:prstGeom>
          <a:noFill/>
          <a:ln w="9525">
            <a:noFill/>
            <a:miter lim="800000"/>
            <a:headEnd/>
            <a:tailEnd/>
          </a:ln>
        </p:spPr>
      </p:pic>
      <p:sp>
        <p:nvSpPr>
          <p:cNvPr id="8" name="1 Título"/>
          <p:cNvSpPr txBox="1">
            <a:spLocks/>
          </p:cNvSpPr>
          <p:nvPr/>
        </p:nvSpPr>
        <p:spPr>
          <a:xfrm>
            <a:off x="457200" y="1143000"/>
            <a:ext cx="3757613" cy="500063"/>
          </a:xfrm>
          <a:prstGeom prst="rect">
            <a:avLst/>
          </a:prstGeom>
        </p:spPr>
        <p:txBody>
          <a:bodyPr>
            <a:normAutofit/>
          </a:bodyPr>
          <a:lstStyle/>
          <a:p>
            <a:pPr fontAlgn="auto">
              <a:spcAft>
                <a:spcPts val="0"/>
              </a:spcAft>
              <a:defRPr/>
            </a:pPr>
            <a:r>
              <a:rPr lang="es-ES" sz="2500" b="1">
                <a:solidFill>
                  <a:schemeClr val="tx2"/>
                </a:solidFill>
                <a:latin typeface="+mj-lt"/>
                <a:ea typeface="+mj-ea"/>
                <a:cs typeface="+mj-cs"/>
              </a:rPr>
              <a:t>CAPITAL DE TRABAJO</a:t>
            </a:r>
            <a:endParaRPr lang="es-ES" sz="2500" b="1" dirty="0">
              <a:solidFill>
                <a:schemeClr val="tx2"/>
              </a:solidFill>
              <a:latin typeface="+mj-lt"/>
              <a:ea typeface="+mj-ea"/>
              <a:cs typeface="+mj-cs"/>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pic>
        <p:nvPicPr>
          <p:cNvPr id="58370" name="Picture 2"/>
          <p:cNvPicPr>
            <a:picLocks noChangeAspect="1" noChangeArrowheads="1"/>
          </p:cNvPicPr>
          <p:nvPr/>
        </p:nvPicPr>
        <p:blipFill>
          <a:blip r:embed="rId2"/>
          <a:srcRect/>
          <a:stretch>
            <a:fillRect/>
          </a:stretch>
        </p:blipFill>
        <p:spPr bwMode="auto">
          <a:xfrm>
            <a:off x="785813" y="1857375"/>
            <a:ext cx="7718425" cy="1377950"/>
          </a:xfrm>
          <a:prstGeom prst="rect">
            <a:avLst/>
          </a:prstGeom>
          <a:noFill/>
          <a:ln w="9525">
            <a:noFill/>
            <a:miter lim="800000"/>
            <a:headEnd/>
            <a:tailEnd/>
          </a:ln>
        </p:spPr>
      </p:pic>
      <p:pic>
        <p:nvPicPr>
          <p:cNvPr id="58371" name="Picture 3"/>
          <p:cNvPicPr>
            <a:picLocks noChangeAspect="1" noChangeArrowheads="1"/>
          </p:cNvPicPr>
          <p:nvPr/>
        </p:nvPicPr>
        <p:blipFill>
          <a:blip r:embed="rId3"/>
          <a:srcRect/>
          <a:stretch>
            <a:fillRect/>
          </a:stretch>
        </p:blipFill>
        <p:spPr bwMode="auto">
          <a:xfrm>
            <a:off x="714375" y="3357563"/>
            <a:ext cx="7837488" cy="1152525"/>
          </a:xfrm>
          <a:prstGeom prst="rect">
            <a:avLst/>
          </a:prstGeom>
          <a:noFill/>
          <a:ln w="9525">
            <a:noFill/>
            <a:miter lim="800000"/>
            <a:headEnd/>
            <a:tailEnd/>
          </a:ln>
        </p:spPr>
      </p:pic>
      <p:pic>
        <p:nvPicPr>
          <p:cNvPr id="58372" name="Picture 4"/>
          <p:cNvPicPr>
            <a:picLocks noChangeAspect="1" noChangeArrowheads="1"/>
          </p:cNvPicPr>
          <p:nvPr/>
        </p:nvPicPr>
        <p:blipFill>
          <a:blip r:embed="rId4"/>
          <a:srcRect/>
          <a:stretch>
            <a:fillRect/>
          </a:stretch>
        </p:blipFill>
        <p:spPr bwMode="auto">
          <a:xfrm>
            <a:off x="3000375" y="4714875"/>
            <a:ext cx="2873375" cy="190500"/>
          </a:xfrm>
          <a:prstGeom prst="rect">
            <a:avLst/>
          </a:prstGeom>
          <a:noFill/>
          <a:ln w="9525">
            <a:noFill/>
            <a:miter lim="800000"/>
            <a:headEnd/>
            <a:tailEnd/>
          </a:ln>
        </p:spPr>
      </p:pic>
      <p:sp>
        <p:nvSpPr>
          <p:cNvPr id="58373" name="6 CuadroTexto"/>
          <p:cNvSpPr txBox="1">
            <a:spLocks noChangeArrowheads="1"/>
          </p:cNvSpPr>
          <p:nvPr/>
        </p:nvSpPr>
        <p:spPr bwMode="auto">
          <a:xfrm>
            <a:off x="500063" y="5143500"/>
            <a:ext cx="8001000" cy="1338263"/>
          </a:xfrm>
          <a:prstGeom prst="rect">
            <a:avLst/>
          </a:prstGeom>
          <a:noFill/>
          <a:ln w="9525">
            <a:noFill/>
            <a:miter lim="800000"/>
            <a:headEnd/>
            <a:tailEnd/>
          </a:ln>
        </p:spPr>
        <p:txBody>
          <a:bodyPr>
            <a:spAutoFit/>
          </a:bodyPr>
          <a:lstStyle/>
          <a:p>
            <a:pPr algn="just"/>
            <a:r>
              <a:rPr lang="es-MX" b="1">
                <a:solidFill>
                  <a:schemeClr val="accent1"/>
                </a:solidFill>
                <a:latin typeface="Georgia" pitchFamily="18" charset="0"/>
              </a:rPr>
              <a:t> </a:t>
            </a:r>
            <a:endParaRPr lang="es-ES">
              <a:solidFill>
                <a:schemeClr val="accent1"/>
              </a:solidFill>
              <a:latin typeface="Georgia" pitchFamily="18" charset="0"/>
            </a:endParaRPr>
          </a:p>
          <a:p>
            <a:pPr algn="just"/>
            <a:r>
              <a:rPr lang="es-MX" sz="1500">
                <a:solidFill>
                  <a:schemeClr val="accent1"/>
                </a:solidFill>
                <a:latin typeface="Georgia" pitchFamily="18" charset="0"/>
              </a:rPr>
              <a:t>La </a:t>
            </a:r>
            <a:r>
              <a:rPr lang="es-ES" sz="1500">
                <a:solidFill>
                  <a:schemeClr val="accent1"/>
                </a:solidFill>
                <a:latin typeface="Georgia" pitchFamily="18" charset="0"/>
              </a:rPr>
              <a:t> inversión en capital de trabajo corresponde a los </a:t>
            </a:r>
            <a:r>
              <a:rPr lang="es-ES" sz="1500" b="1">
                <a:solidFill>
                  <a:schemeClr val="tx2"/>
                </a:solidFill>
                <a:latin typeface="Georgia" pitchFamily="18" charset="0"/>
              </a:rPr>
              <a:t>$   35,528.17 </a:t>
            </a:r>
            <a:r>
              <a:rPr lang="es-ES" sz="1500">
                <a:solidFill>
                  <a:schemeClr val="accent1"/>
                </a:solidFill>
                <a:latin typeface="Georgia" pitchFamily="18" charset="0"/>
              </a:rPr>
              <a:t>del mes de Diciembre, por ser el mayor déficit acumulado. Con este monto se garantiza la disponibilidad de recursos que financian los egresos de operación no cubiertos por los ingresos.</a:t>
            </a:r>
          </a:p>
          <a:p>
            <a:endParaRPr lang="es-ES">
              <a:latin typeface="Georgia" pitchFamily="18" charset="0"/>
            </a:endParaRPr>
          </a:p>
        </p:txBody>
      </p:sp>
      <p:sp>
        <p:nvSpPr>
          <p:cNvPr id="58374" name="1 Título"/>
          <p:cNvSpPr>
            <a:spLocks noGrp="1"/>
          </p:cNvSpPr>
          <p:nvPr>
            <p:ph type="title"/>
          </p:nvPr>
        </p:nvSpPr>
        <p:spPr>
          <a:xfrm>
            <a:off x="457200" y="1143000"/>
            <a:ext cx="3757613" cy="500063"/>
          </a:xfrm>
        </p:spPr>
        <p:txBody>
          <a:bodyPr/>
          <a:lstStyle/>
          <a:p>
            <a:r>
              <a:rPr lang="es-ES" sz="2500" b="1" smtClean="0"/>
              <a:t>CAPITAL DE TRABAJO</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sp>
        <p:nvSpPr>
          <p:cNvPr id="3" name="1 Título"/>
          <p:cNvSpPr txBox="1">
            <a:spLocks/>
          </p:cNvSpPr>
          <p:nvPr/>
        </p:nvSpPr>
        <p:spPr>
          <a:xfrm>
            <a:off x="428625" y="1214438"/>
            <a:ext cx="3786188" cy="500062"/>
          </a:xfrm>
          <a:prstGeom prst="rect">
            <a:avLst/>
          </a:prstGeom>
        </p:spPr>
        <p:txBody>
          <a:bodyPr>
            <a:normAutofit fontScale="92500"/>
          </a:bodyPr>
          <a:lstStyle/>
          <a:p>
            <a:pPr fontAlgn="auto">
              <a:spcAft>
                <a:spcPts val="0"/>
              </a:spcAft>
              <a:defRPr/>
            </a:pPr>
            <a:r>
              <a:rPr lang="es-ES" sz="2500" b="1" dirty="0">
                <a:solidFill>
                  <a:schemeClr val="tx2"/>
                </a:solidFill>
                <a:latin typeface="+mj-lt"/>
                <a:ea typeface="+mj-ea"/>
                <a:cs typeface="+mj-cs"/>
              </a:rPr>
              <a:t>INGRESOS DEL PROYECTO</a:t>
            </a:r>
            <a:endParaRPr lang="es-ES" sz="2500" b="1" dirty="0">
              <a:solidFill>
                <a:schemeClr val="tx2"/>
              </a:solidFill>
              <a:latin typeface="+mj-lt"/>
              <a:ea typeface="+mj-ea"/>
              <a:cs typeface="+mj-cs"/>
            </a:endParaRPr>
          </a:p>
        </p:txBody>
      </p:sp>
      <p:sp>
        <p:nvSpPr>
          <p:cNvPr id="59395" name="3 Rectángulo"/>
          <p:cNvSpPr>
            <a:spLocks noChangeArrowheads="1"/>
          </p:cNvSpPr>
          <p:nvPr/>
        </p:nvSpPr>
        <p:spPr bwMode="auto">
          <a:xfrm>
            <a:off x="500063" y="1714500"/>
            <a:ext cx="7929562" cy="646113"/>
          </a:xfrm>
          <a:prstGeom prst="rect">
            <a:avLst/>
          </a:prstGeom>
          <a:noFill/>
          <a:ln w="9525">
            <a:noFill/>
            <a:miter lim="800000"/>
            <a:headEnd/>
            <a:tailEnd/>
          </a:ln>
        </p:spPr>
        <p:txBody>
          <a:bodyPr>
            <a:spAutoFit/>
          </a:bodyPr>
          <a:lstStyle/>
          <a:p>
            <a:r>
              <a:rPr lang="es-ES">
                <a:solidFill>
                  <a:schemeClr val="accent1"/>
                </a:solidFill>
                <a:latin typeface="Georgia" pitchFamily="18" charset="0"/>
              </a:rPr>
              <a:t>Uno de los aspectos más complejos de un estudio de viabilidad económica es la proyección de los  Ingresos generados por la venta</a:t>
            </a:r>
          </a:p>
        </p:txBody>
      </p:sp>
      <p:sp>
        <p:nvSpPr>
          <p:cNvPr id="59396" name="5 CuadroTexto"/>
          <p:cNvSpPr txBox="1">
            <a:spLocks noChangeArrowheads="1"/>
          </p:cNvSpPr>
          <p:nvPr/>
        </p:nvSpPr>
        <p:spPr bwMode="auto">
          <a:xfrm>
            <a:off x="2286000" y="2428875"/>
            <a:ext cx="4714875" cy="369888"/>
          </a:xfrm>
          <a:prstGeom prst="rect">
            <a:avLst/>
          </a:prstGeom>
          <a:noFill/>
          <a:ln w="9525">
            <a:noFill/>
            <a:miter lim="800000"/>
            <a:headEnd/>
            <a:tailEnd/>
          </a:ln>
        </p:spPr>
        <p:txBody>
          <a:bodyPr>
            <a:spAutoFit/>
          </a:bodyPr>
          <a:lstStyle/>
          <a:p>
            <a:r>
              <a:rPr lang="es-ES">
                <a:solidFill>
                  <a:schemeClr val="tx2"/>
                </a:solidFill>
                <a:latin typeface="Georgia" pitchFamily="18" charset="0"/>
              </a:rPr>
              <a:t>Ingresos Por Venta de Platos/Persona</a:t>
            </a:r>
          </a:p>
        </p:txBody>
      </p:sp>
      <p:sp>
        <p:nvSpPr>
          <p:cNvPr id="59397" name="7 CuadroTexto"/>
          <p:cNvSpPr txBox="1">
            <a:spLocks noChangeArrowheads="1"/>
          </p:cNvSpPr>
          <p:nvPr/>
        </p:nvSpPr>
        <p:spPr bwMode="auto">
          <a:xfrm>
            <a:off x="2071688" y="4857750"/>
            <a:ext cx="4714875" cy="369888"/>
          </a:xfrm>
          <a:prstGeom prst="rect">
            <a:avLst/>
          </a:prstGeom>
          <a:noFill/>
          <a:ln w="9525">
            <a:noFill/>
            <a:miter lim="800000"/>
            <a:headEnd/>
            <a:tailEnd/>
          </a:ln>
        </p:spPr>
        <p:txBody>
          <a:bodyPr>
            <a:spAutoFit/>
          </a:bodyPr>
          <a:lstStyle/>
          <a:p>
            <a:r>
              <a:rPr lang="es-ES">
                <a:solidFill>
                  <a:schemeClr val="tx2"/>
                </a:solidFill>
                <a:latin typeface="Georgia" pitchFamily="18" charset="0"/>
              </a:rPr>
              <a:t>Ingresos Por Venta de Servicios Adicionales</a:t>
            </a:r>
          </a:p>
        </p:txBody>
      </p:sp>
      <p:pic>
        <p:nvPicPr>
          <p:cNvPr id="59398" name="Picture 2"/>
          <p:cNvPicPr>
            <a:picLocks noChangeAspect="1" noChangeArrowheads="1"/>
          </p:cNvPicPr>
          <p:nvPr/>
        </p:nvPicPr>
        <p:blipFill>
          <a:blip r:embed="rId2"/>
          <a:srcRect/>
          <a:stretch>
            <a:fillRect/>
          </a:stretch>
        </p:blipFill>
        <p:spPr bwMode="auto">
          <a:xfrm>
            <a:off x="2071688" y="2928938"/>
            <a:ext cx="4857750" cy="1709737"/>
          </a:xfrm>
          <a:prstGeom prst="rect">
            <a:avLst/>
          </a:prstGeom>
          <a:noFill/>
          <a:ln w="9525">
            <a:noFill/>
            <a:miter lim="800000"/>
            <a:headEnd/>
            <a:tailEnd/>
          </a:ln>
        </p:spPr>
      </p:pic>
      <p:pic>
        <p:nvPicPr>
          <p:cNvPr id="59399" name="Picture 3"/>
          <p:cNvPicPr>
            <a:picLocks noChangeAspect="1" noChangeArrowheads="1"/>
          </p:cNvPicPr>
          <p:nvPr/>
        </p:nvPicPr>
        <p:blipFill>
          <a:blip r:embed="rId3"/>
          <a:srcRect/>
          <a:stretch>
            <a:fillRect/>
          </a:stretch>
        </p:blipFill>
        <p:spPr bwMode="auto">
          <a:xfrm>
            <a:off x="2071688" y="5286375"/>
            <a:ext cx="4857750" cy="11049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785786" y="1071546"/>
            <a:ext cx="7772400" cy="1071570"/>
          </a:xfrm>
          <a:prstGeom prst="rect">
            <a:avLst/>
          </a:prstGeom>
          <a:noFill/>
          <a:ln>
            <a:noFill/>
          </a:ln>
        </p:spPr>
        <p:txBody>
          <a:bodyPr/>
          <a:lstStyle/>
          <a:p>
            <a:pPr algn="ctr" fontAlgn="auto">
              <a:spcAft>
                <a:spcPts val="0"/>
              </a:spcAft>
              <a:defRPr/>
            </a:pPr>
            <a:r>
              <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rPr>
              <a:t>ÍNDICE</a:t>
            </a:r>
            <a:endPar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endParaRPr>
          </a:p>
        </p:txBody>
      </p:sp>
      <p:sp>
        <p:nvSpPr>
          <p:cNvPr id="4" name="2 Marcador de texto"/>
          <p:cNvSpPr txBox="1">
            <a:spLocks/>
          </p:cNvSpPr>
          <p:nvPr/>
        </p:nvSpPr>
        <p:spPr>
          <a:xfrm>
            <a:off x="642938" y="2000250"/>
            <a:ext cx="7772400" cy="4286250"/>
          </a:xfrm>
          <a:prstGeom prst="rect">
            <a:avLst/>
          </a:prstGeom>
        </p:spPr>
        <p:txBody>
          <a:bodyPr>
            <a:normAutofit fontScale="92500" lnSpcReduction="20000"/>
          </a:bodyPr>
          <a:lstStyle/>
          <a:p>
            <a:pPr marL="502920" indent="-457200" fontAlgn="auto">
              <a:lnSpc>
                <a:spcPct val="150000"/>
              </a:lnSpc>
              <a:spcBef>
                <a:spcPts val="300"/>
              </a:spcBef>
              <a:spcAft>
                <a:spcPts val="0"/>
              </a:spcAft>
              <a:buClr>
                <a:srgbClr val="C00000"/>
              </a:buClr>
              <a:buFont typeface="+mj-lt"/>
              <a:buAutoNum type="arabicPeriod"/>
              <a:defRPr/>
            </a:pPr>
            <a:r>
              <a:rPr lang="es-ES" sz="3000" b="1" dirty="0">
                <a:solidFill>
                  <a:schemeClr val="accent1">
                    <a:lumMod val="75000"/>
                  </a:schemeClr>
                </a:solidFill>
                <a:latin typeface="+mn-lt"/>
              </a:rPr>
              <a:t>INTRODUCCIÓN</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DE MERCADO</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TÉCNICO O INGENIERÍA</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ORGANIZACIONAL</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FINANCIERO</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CONCLUSIONES</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RECOMENDACIONES</a:t>
            </a:r>
          </a:p>
          <a:p>
            <a:pPr marL="502920" indent="-457200" fontAlgn="auto">
              <a:spcBef>
                <a:spcPts val="300"/>
              </a:spcBef>
              <a:spcAft>
                <a:spcPts val="0"/>
              </a:spcAft>
              <a:buClr>
                <a:srgbClr val="C00000"/>
              </a:buClr>
              <a:buFont typeface="Georgia"/>
              <a:buChar char="•"/>
              <a:defRPr/>
            </a:pPr>
            <a:endParaRPr lang="es-ES" sz="2800" dirty="0">
              <a:latin typeface="+mn-lt"/>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sp>
        <p:nvSpPr>
          <p:cNvPr id="3" name="1 Título"/>
          <p:cNvSpPr txBox="1">
            <a:spLocks/>
          </p:cNvSpPr>
          <p:nvPr/>
        </p:nvSpPr>
        <p:spPr>
          <a:xfrm>
            <a:off x="428625" y="1428750"/>
            <a:ext cx="4857750" cy="571500"/>
          </a:xfrm>
          <a:prstGeom prst="rect">
            <a:avLst/>
          </a:prstGeom>
        </p:spPr>
        <p:txBody>
          <a:bodyPr>
            <a:normAutofit fontScale="85000" lnSpcReduction="10000"/>
          </a:bodyPr>
          <a:lstStyle/>
          <a:p>
            <a:pPr fontAlgn="auto">
              <a:spcAft>
                <a:spcPts val="0"/>
              </a:spcAft>
              <a:defRPr/>
            </a:pPr>
            <a:r>
              <a:rPr lang="es-ES" sz="2500" b="1" dirty="0">
                <a:solidFill>
                  <a:schemeClr val="tx2"/>
                </a:solidFill>
                <a:latin typeface="+mj-lt"/>
                <a:ea typeface="+mj-ea"/>
                <a:cs typeface="+mj-cs"/>
              </a:rPr>
              <a:t>VALOR DE DESECHO DEL PROYECTO</a:t>
            </a:r>
            <a:endParaRPr lang="es-ES" sz="2500" b="1" dirty="0">
              <a:solidFill>
                <a:schemeClr val="tx2"/>
              </a:solidFill>
              <a:latin typeface="+mj-lt"/>
              <a:ea typeface="+mj-ea"/>
              <a:cs typeface="+mj-cs"/>
            </a:endParaRPr>
          </a:p>
        </p:txBody>
      </p:sp>
      <p:sp>
        <p:nvSpPr>
          <p:cNvPr id="6" name="1 Título"/>
          <p:cNvSpPr txBox="1">
            <a:spLocks/>
          </p:cNvSpPr>
          <p:nvPr/>
        </p:nvSpPr>
        <p:spPr>
          <a:xfrm>
            <a:off x="500063" y="4214813"/>
            <a:ext cx="4857750" cy="571500"/>
          </a:xfrm>
          <a:prstGeom prst="rect">
            <a:avLst/>
          </a:prstGeom>
        </p:spPr>
        <p:txBody>
          <a:bodyPr>
            <a:normAutofit fontScale="92500"/>
          </a:bodyPr>
          <a:lstStyle/>
          <a:p>
            <a:pPr fontAlgn="auto">
              <a:spcAft>
                <a:spcPts val="0"/>
              </a:spcAft>
              <a:defRPr/>
            </a:pPr>
            <a:r>
              <a:rPr lang="es-ES" sz="2500" b="1" dirty="0">
                <a:solidFill>
                  <a:schemeClr val="tx2"/>
                </a:solidFill>
                <a:latin typeface="+mj-lt"/>
                <a:ea typeface="+mj-ea"/>
                <a:cs typeface="+mj-cs"/>
              </a:rPr>
              <a:t>FINANCIAMIENTO DEL PROYECTO</a:t>
            </a:r>
            <a:endParaRPr lang="es-ES" sz="2500" b="1" dirty="0">
              <a:solidFill>
                <a:schemeClr val="tx2"/>
              </a:solidFill>
              <a:latin typeface="+mj-lt"/>
              <a:ea typeface="+mj-ea"/>
              <a:cs typeface="+mj-cs"/>
            </a:endParaRPr>
          </a:p>
        </p:txBody>
      </p:sp>
      <p:pic>
        <p:nvPicPr>
          <p:cNvPr id="60420" name="Picture 4"/>
          <p:cNvPicPr>
            <a:picLocks noChangeAspect="1" noChangeArrowheads="1"/>
          </p:cNvPicPr>
          <p:nvPr/>
        </p:nvPicPr>
        <p:blipFill>
          <a:blip r:embed="rId2"/>
          <a:srcRect/>
          <a:stretch>
            <a:fillRect/>
          </a:stretch>
        </p:blipFill>
        <p:spPr bwMode="auto">
          <a:xfrm>
            <a:off x="4929188" y="4857750"/>
            <a:ext cx="3148012" cy="928688"/>
          </a:xfrm>
          <a:prstGeom prst="rect">
            <a:avLst/>
          </a:prstGeom>
          <a:noFill/>
          <a:ln w="9525">
            <a:noFill/>
            <a:miter lim="800000"/>
            <a:headEnd/>
            <a:tailEnd/>
          </a:ln>
        </p:spPr>
      </p:pic>
      <p:pic>
        <p:nvPicPr>
          <p:cNvPr id="60421" name="Picture 2"/>
          <p:cNvPicPr>
            <a:picLocks noChangeAspect="1" noChangeArrowheads="1"/>
          </p:cNvPicPr>
          <p:nvPr/>
        </p:nvPicPr>
        <p:blipFill>
          <a:blip r:embed="rId3"/>
          <a:srcRect/>
          <a:stretch>
            <a:fillRect/>
          </a:stretch>
        </p:blipFill>
        <p:spPr bwMode="auto">
          <a:xfrm>
            <a:off x="642938" y="4857750"/>
            <a:ext cx="3929062" cy="915988"/>
          </a:xfrm>
          <a:prstGeom prst="rect">
            <a:avLst/>
          </a:prstGeom>
          <a:noFill/>
          <a:ln w="9525">
            <a:noFill/>
            <a:miter lim="800000"/>
            <a:headEnd/>
            <a:tailEnd/>
          </a:ln>
        </p:spPr>
      </p:pic>
      <p:pic>
        <p:nvPicPr>
          <p:cNvPr id="60422" name="Picture 1"/>
          <p:cNvPicPr>
            <a:picLocks noChangeAspect="1" noChangeArrowheads="1"/>
          </p:cNvPicPr>
          <p:nvPr/>
        </p:nvPicPr>
        <p:blipFill>
          <a:blip r:embed="rId4"/>
          <a:srcRect/>
          <a:stretch>
            <a:fillRect/>
          </a:stretch>
        </p:blipFill>
        <p:spPr bwMode="auto">
          <a:xfrm>
            <a:off x="1000125" y="2071688"/>
            <a:ext cx="7337425" cy="164306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Título"/>
          <p:cNvSpPr>
            <a:spLocks noGrp="1"/>
          </p:cNvSpPr>
          <p:nvPr>
            <p:ph type="title"/>
          </p:nvPr>
        </p:nvSpPr>
        <p:spPr>
          <a:xfrm>
            <a:off x="457200" y="1143000"/>
            <a:ext cx="8229600" cy="1069975"/>
          </a:xfrm>
        </p:spPr>
        <p:txBody>
          <a:bodyPr/>
          <a:lstStyle/>
          <a:p>
            <a:r>
              <a:rPr lang="es-MX" sz="2500" b="1" smtClean="0"/>
              <a:t>TASA DE DESCUENTO</a:t>
            </a:r>
            <a:endParaRPr lang="es-ES" sz="2500" smtClean="0"/>
          </a:p>
        </p:txBody>
      </p:sp>
      <p:sp>
        <p:nvSpPr>
          <p:cNvPr id="3"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sp>
        <p:nvSpPr>
          <p:cNvPr id="61443" name="5 CuadroTexto"/>
          <p:cNvSpPr txBox="1">
            <a:spLocks noChangeArrowheads="1"/>
          </p:cNvSpPr>
          <p:nvPr/>
        </p:nvSpPr>
        <p:spPr bwMode="auto">
          <a:xfrm>
            <a:off x="500063" y="2143125"/>
            <a:ext cx="4071937" cy="646113"/>
          </a:xfrm>
          <a:prstGeom prst="rect">
            <a:avLst/>
          </a:prstGeom>
          <a:noFill/>
          <a:ln w="9525">
            <a:noFill/>
            <a:miter lim="800000"/>
            <a:headEnd/>
            <a:tailEnd/>
          </a:ln>
        </p:spPr>
        <p:txBody>
          <a:bodyPr>
            <a:spAutoFit/>
          </a:bodyPr>
          <a:lstStyle/>
          <a:p>
            <a:pPr algn="ctr"/>
            <a:r>
              <a:rPr lang="es-ES">
                <a:solidFill>
                  <a:schemeClr val="accent1"/>
                </a:solidFill>
                <a:latin typeface="Georgia" pitchFamily="18" charset="0"/>
              </a:rPr>
              <a:t>Tasa de Rentabilidad del Inversionista o TMAR:</a:t>
            </a:r>
          </a:p>
        </p:txBody>
      </p:sp>
      <p:sp>
        <p:nvSpPr>
          <p:cNvPr id="61444" name="6 CuadroTexto"/>
          <p:cNvSpPr txBox="1">
            <a:spLocks noChangeArrowheads="1"/>
          </p:cNvSpPr>
          <p:nvPr/>
        </p:nvSpPr>
        <p:spPr bwMode="auto">
          <a:xfrm>
            <a:off x="5786438" y="2143125"/>
            <a:ext cx="1928812" cy="369888"/>
          </a:xfrm>
          <a:prstGeom prst="rect">
            <a:avLst/>
          </a:prstGeom>
          <a:noFill/>
          <a:ln w="9525">
            <a:noFill/>
            <a:miter lim="800000"/>
            <a:headEnd/>
            <a:tailEnd/>
          </a:ln>
        </p:spPr>
        <p:txBody>
          <a:bodyPr>
            <a:spAutoFit/>
          </a:bodyPr>
          <a:lstStyle/>
          <a:p>
            <a:r>
              <a:rPr lang="es-ES">
                <a:solidFill>
                  <a:schemeClr val="accent1"/>
                </a:solidFill>
                <a:latin typeface="Georgia" pitchFamily="18" charset="0"/>
              </a:rPr>
              <a:t>Modelo CAPM:</a:t>
            </a:r>
          </a:p>
        </p:txBody>
      </p:sp>
      <p:pic>
        <p:nvPicPr>
          <p:cNvPr id="61445" name="Picture 2"/>
          <p:cNvPicPr>
            <a:picLocks noChangeAspect="1" noChangeArrowheads="1"/>
          </p:cNvPicPr>
          <p:nvPr/>
        </p:nvPicPr>
        <p:blipFill>
          <a:blip r:embed="rId2"/>
          <a:srcRect/>
          <a:stretch>
            <a:fillRect/>
          </a:stretch>
        </p:blipFill>
        <p:spPr bwMode="auto">
          <a:xfrm>
            <a:off x="642938" y="2928938"/>
            <a:ext cx="3705225" cy="1928812"/>
          </a:xfrm>
          <a:prstGeom prst="rect">
            <a:avLst/>
          </a:prstGeom>
          <a:noFill/>
          <a:ln w="9525">
            <a:noFill/>
            <a:miter lim="800000"/>
            <a:headEnd/>
            <a:tailEnd/>
          </a:ln>
        </p:spPr>
      </p:pic>
      <p:pic>
        <p:nvPicPr>
          <p:cNvPr id="61446" name="Picture 3"/>
          <p:cNvPicPr>
            <a:picLocks noChangeAspect="1" noChangeArrowheads="1"/>
          </p:cNvPicPr>
          <p:nvPr/>
        </p:nvPicPr>
        <p:blipFill>
          <a:blip r:embed="rId3"/>
          <a:srcRect/>
          <a:stretch>
            <a:fillRect/>
          </a:stretch>
        </p:blipFill>
        <p:spPr bwMode="auto">
          <a:xfrm>
            <a:off x="5214938" y="2928938"/>
            <a:ext cx="3071812" cy="25003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a:xfrm>
            <a:off x="457200" y="1143000"/>
            <a:ext cx="3114675" cy="857250"/>
          </a:xfrm>
        </p:spPr>
        <p:txBody>
          <a:bodyPr/>
          <a:lstStyle/>
          <a:p>
            <a:r>
              <a:rPr lang="es-ES" sz="2500" b="1" smtClean="0"/>
              <a:t>FLUJO DE CAJA</a:t>
            </a:r>
          </a:p>
        </p:txBody>
      </p:sp>
      <p:sp>
        <p:nvSpPr>
          <p:cNvPr id="3"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pic>
        <p:nvPicPr>
          <p:cNvPr id="62467" name="Picture 2"/>
          <p:cNvPicPr>
            <a:picLocks noChangeAspect="1" noChangeArrowheads="1"/>
          </p:cNvPicPr>
          <p:nvPr/>
        </p:nvPicPr>
        <p:blipFill>
          <a:blip r:embed="rId2"/>
          <a:srcRect/>
          <a:stretch>
            <a:fillRect/>
          </a:stretch>
        </p:blipFill>
        <p:spPr bwMode="auto">
          <a:xfrm>
            <a:off x="1143000" y="1714500"/>
            <a:ext cx="6143625" cy="1589088"/>
          </a:xfrm>
          <a:prstGeom prst="rect">
            <a:avLst/>
          </a:prstGeom>
          <a:noFill/>
          <a:ln w="9525">
            <a:noFill/>
            <a:miter lim="800000"/>
            <a:headEnd/>
            <a:tailEnd/>
          </a:ln>
        </p:spPr>
      </p:pic>
      <p:pic>
        <p:nvPicPr>
          <p:cNvPr id="62468" name="Picture 3"/>
          <p:cNvPicPr>
            <a:picLocks noChangeAspect="1" noChangeArrowheads="1"/>
          </p:cNvPicPr>
          <p:nvPr/>
        </p:nvPicPr>
        <p:blipFill>
          <a:blip r:embed="rId3"/>
          <a:srcRect/>
          <a:stretch>
            <a:fillRect/>
          </a:stretch>
        </p:blipFill>
        <p:spPr bwMode="auto">
          <a:xfrm>
            <a:off x="1143000" y="3286125"/>
            <a:ext cx="6143625" cy="1514475"/>
          </a:xfrm>
          <a:prstGeom prst="rect">
            <a:avLst/>
          </a:prstGeom>
          <a:noFill/>
          <a:ln w="9525">
            <a:noFill/>
            <a:miter lim="800000"/>
            <a:headEnd/>
            <a:tailEnd/>
          </a:ln>
        </p:spPr>
      </p:pic>
      <p:pic>
        <p:nvPicPr>
          <p:cNvPr id="62469" name="Picture 4"/>
          <p:cNvPicPr>
            <a:picLocks noChangeAspect="1" noChangeArrowheads="1"/>
          </p:cNvPicPr>
          <p:nvPr/>
        </p:nvPicPr>
        <p:blipFill>
          <a:blip r:embed="rId4"/>
          <a:srcRect/>
          <a:stretch>
            <a:fillRect/>
          </a:stretch>
        </p:blipFill>
        <p:spPr bwMode="auto">
          <a:xfrm>
            <a:off x="1143000" y="4786313"/>
            <a:ext cx="6143625" cy="20002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sp>
        <p:nvSpPr>
          <p:cNvPr id="65537" name="Rectangle 1"/>
          <p:cNvSpPr>
            <a:spLocks noChangeArrowheads="1"/>
          </p:cNvSpPr>
          <p:nvPr/>
        </p:nvSpPr>
        <p:spPr bwMode="auto">
          <a:xfrm>
            <a:off x="5500694" y="6115054"/>
            <a:ext cx="1928826" cy="338554"/>
          </a:xfrm>
          <a:prstGeom prst="rect">
            <a:avLst/>
          </a:prstGeom>
          <a:solidFill>
            <a:schemeClr val="accent5">
              <a:lumMod val="60000"/>
              <a:lumOff val="40000"/>
            </a:schemeClr>
          </a:solidFill>
          <a:ln w="25400">
            <a:solidFill>
              <a:schemeClr val="tx2"/>
            </a:solidFill>
            <a:miter lim="800000"/>
            <a:headEnd/>
            <a:tailEnd/>
          </a:ln>
          <a:effectLst>
            <a:innerShdw blurRad="114300">
              <a:schemeClr val="accent5">
                <a:lumMod val="20000"/>
                <a:lumOff val="80000"/>
              </a:schemeClr>
            </a:innerShdw>
          </a:effectLst>
          <a:scene3d>
            <a:camera prst="perspectiveLeft"/>
            <a:lightRig rig="threePt" dir="t"/>
          </a:scene3d>
          <a:sp3d>
            <a:bevelT prst="relaxedInset"/>
          </a:sp3d>
        </p:spPr>
        <p:txBody>
          <a:bodyPr anchor="ctr">
            <a:spAutoFit/>
          </a:bodyPr>
          <a:lstStyle/>
          <a:p>
            <a:pPr algn="ctr">
              <a:defRPr/>
            </a:pPr>
            <a:r>
              <a:rPr lang="es-ES" sz="1600" b="1" u="sng" dirty="0">
                <a:latin typeface="Arial" pitchFamily="34" charset="0"/>
                <a:ea typeface="Calibri" pitchFamily="34" charset="0"/>
              </a:rPr>
              <a:t>45.57% &gt; 11.91%</a:t>
            </a:r>
            <a:endParaRPr lang="es-ES" sz="1600" dirty="0">
              <a:latin typeface="Arial" pitchFamily="34" charset="0"/>
            </a:endParaRPr>
          </a:p>
        </p:txBody>
      </p:sp>
      <p:pic>
        <p:nvPicPr>
          <p:cNvPr id="63491" name="Picture 1"/>
          <p:cNvPicPr>
            <a:picLocks noChangeAspect="1" noChangeArrowheads="1"/>
          </p:cNvPicPr>
          <p:nvPr/>
        </p:nvPicPr>
        <p:blipFill>
          <a:blip r:embed="rId2"/>
          <a:srcRect/>
          <a:stretch>
            <a:fillRect/>
          </a:stretch>
        </p:blipFill>
        <p:spPr bwMode="auto">
          <a:xfrm>
            <a:off x="1143000" y="1285875"/>
            <a:ext cx="6899275" cy="2428875"/>
          </a:xfrm>
          <a:prstGeom prst="rect">
            <a:avLst/>
          </a:prstGeom>
          <a:noFill/>
          <a:ln w="9525">
            <a:noFill/>
            <a:miter lim="800000"/>
            <a:headEnd/>
            <a:tailEnd/>
          </a:ln>
        </p:spPr>
      </p:pic>
      <p:pic>
        <p:nvPicPr>
          <p:cNvPr id="63492" name="Picture 2"/>
          <p:cNvPicPr>
            <a:picLocks noChangeAspect="1" noChangeArrowheads="1"/>
          </p:cNvPicPr>
          <p:nvPr/>
        </p:nvPicPr>
        <p:blipFill>
          <a:blip r:embed="rId3"/>
          <a:srcRect/>
          <a:stretch>
            <a:fillRect/>
          </a:stretch>
        </p:blipFill>
        <p:spPr bwMode="auto">
          <a:xfrm>
            <a:off x="1143000" y="4000500"/>
            <a:ext cx="6858000" cy="1454150"/>
          </a:xfrm>
          <a:prstGeom prst="rect">
            <a:avLst/>
          </a:prstGeom>
          <a:noFill/>
          <a:ln w="9525">
            <a:noFill/>
            <a:miter lim="800000"/>
            <a:headEnd/>
            <a:tailEnd/>
          </a:ln>
        </p:spPr>
      </p:pic>
      <p:pic>
        <p:nvPicPr>
          <p:cNvPr id="63493" name="Picture 3"/>
          <p:cNvPicPr>
            <a:picLocks noChangeAspect="1" noChangeArrowheads="1"/>
          </p:cNvPicPr>
          <p:nvPr/>
        </p:nvPicPr>
        <p:blipFill>
          <a:blip r:embed="rId4"/>
          <a:srcRect/>
          <a:stretch>
            <a:fillRect/>
          </a:stretch>
        </p:blipFill>
        <p:spPr bwMode="auto">
          <a:xfrm>
            <a:off x="1643063" y="5857875"/>
            <a:ext cx="2817812" cy="6477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sp>
        <p:nvSpPr>
          <p:cNvPr id="3" name="1 Título"/>
          <p:cNvSpPr txBox="1">
            <a:spLocks/>
          </p:cNvSpPr>
          <p:nvPr/>
        </p:nvSpPr>
        <p:spPr>
          <a:xfrm>
            <a:off x="428625" y="1571625"/>
            <a:ext cx="3114675" cy="857250"/>
          </a:xfrm>
          <a:prstGeom prst="rect">
            <a:avLst/>
          </a:prstGeom>
        </p:spPr>
        <p:txBody>
          <a:bodyPr>
            <a:normAutofit/>
          </a:bodyPr>
          <a:lstStyle/>
          <a:p>
            <a:pPr fontAlgn="auto">
              <a:spcAft>
                <a:spcPts val="0"/>
              </a:spcAft>
              <a:defRPr/>
            </a:pPr>
            <a:r>
              <a:rPr lang="es-ES" sz="2500" b="1" dirty="0">
                <a:solidFill>
                  <a:schemeClr val="tx2"/>
                </a:solidFill>
                <a:latin typeface="+mj-lt"/>
                <a:ea typeface="+mj-ea"/>
                <a:cs typeface="+mj-cs"/>
              </a:rPr>
              <a:t>PAYBACK</a:t>
            </a:r>
            <a:endParaRPr lang="es-ES" sz="2500" b="1" dirty="0">
              <a:solidFill>
                <a:schemeClr val="tx2"/>
              </a:solidFill>
              <a:latin typeface="+mj-lt"/>
              <a:ea typeface="+mj-ea"/>
              <a:cs typeface="+mj-cs"/>
            </a:endParaRPr>
          </a:p>
        </p:txBody>
      </p:sp>
      <p:pic>
        <p:nvPicPr>
          <p:cNvPr id="64515" name="Picture 1"/>
          <p:cNvPicPr>
            <a:picLocks noChangeAspect="1" noChangeArrowheads="1"/>
          </p:cNvPicPr>
          <p:nvPr/>
        </p:nvPicPr>
        <p:blipFill>
          <a:blip r:embed="rId2"/>
          <a:srcRect/>
          <a:stretch>
            <a:fillRect/>
          </a:stretch>
        </p:blipFill>
        <p:spPr bwMode="auto">
          <a:xfrm>
            <a:off x="1857375" y="3786188"/>
            <a:ext cx="5492750" cy="2143125"/>
          </a:xfrm>
          <a:prstGeom prst="rect">
            <a:avLst/>
          </a:prstGeom>
          <a:noFill/>
          <a:ln w="9525">
            <a:noFill/>
            <a:miter lim="800000"/>
            <a:headEnd/>
            <a:tailEnd/>
          </a:ln>
        </p:spPr>
      </p:pic>
      <p:sp>
        <p:nvSpPr>
          <p:cNvPr id="64516" name="Rectangle 2"/>
          <p:cNvSpPr>
            <a:spLocks noChangeArrowheads="1"/>
          </p:cNvSpPr>
          <p:nvPr/>
        </p:nvSpPr>
        <p:spPr bwMode="auto">
          <a:xfrm>
            <a:off x="642938" y="2143125"/>
            <a:ext cx="7429500" cy="1200150"/>
          </a:xfrm>
          <a:prstGeom prst="rect">
            <a:avLst/>
          </a:prstGeom>
          <a:noFill/>
          <a:ln w="9525">
            <a:noFill/>
            <a:miter lim="800000"/>
            <a:headEnd/>
            <a:tailEnd/>
          </a:ln>
        </p:spPr>
        <p:txBody>
          <a:bodyPr anchor="ctr">
            <a:spAutoFit/>
          </a:bodyPr>
          <a:lstStyle/>
          <a:p>
            <a:pPr algn="just"/>
            <a:r>
              <a:rPr lang="es-ES">
                <a:solidFill>
                  <a:schemeClr val="accent1"/>
                </a:solidFill>
                <a:latin typeface="Georgia" pitchFamily="18" charset="0"/>
                <a:ea typeface="Calibri" pitchFamily="34" charset="0"/>
                <a:cs typeface="Calibri" pitchFamily="34" charset="0"/>
              </a:rPr>
              <a:t>En este método se consideró la tasa del 13.13 % para rentabilidad exigida que es la misma tasa con la que se descontó el VAN, por tanto nos dice que la inversión demora aproximadamente 3 años en ser recuperada, es decir menos que el tiempo al cual está proyectado.</a:t>
            </a:r>
            <a:endParaRPr lang="es-ES">
              <a:solidFill>
                <a:schemeClr val="accent1"/>
              </a:solidFill>
              <a:latin typeface="Georgia" pitchFamily="18" charset="0"/>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5. ESTUDIO FINANCIERO</a:t>
            </a:r>
            <a:endParaRPr lang="es-ES" sz="4000" dirty="0">
              <a:solidFill>
                <a:schemeClr val="tx2"/>
              </a:solidFill>
              <a:latin typeface="+mj-lt"/>
              <a:ea typeface="+mj-ea"/>
              <a:cs typeface="+mj-cs"/>
            </a:endParaRPr>
          </a:p>
        </p:txBody>
      </p:sp>
      <p:sp>
        <p:nvSpPr>
          <p:cNvPr id="3" name="1 Título"/>
          <p:cNvSpPr txBox="1">
            <a:spLocks/>
          </p:cNvSpPr>
          <p:nvPr/>
        </p:nvSpPr>
        <p:spPr>
          <a:xfrm>
            <a:off x="428625" y="1143000"/>
            <a:ext cx="8001000" cy="500063"/>
          </a:xfrm>
          <a:prstGeom prst="rect">
            <a:avLst/>
          </a:prstGeom>
        </p:spPr>
        <p:txBody>
          <a:bodyPr>
            <a:normAutofit/>
          </a:bodyPr>
          <a:lstStyle/>
          <a:p>
            <a:pPr fontAlgn="auto">
              <a:spcBef>
                <a:spcPts val="0"/>
              </a:spcBef>
              <a:spcAft>
                <a:spcPts val="0"/>
              </a:spcAft>
              <a:defRPr/>
            </a:pPr>
            <a:r>
              <a:rPr lang="es-MX" sz="2000" b="1" cap="all" dirty="0">
                <a:solidFill>
                  <a:schemeClr val="tx2"/>
                </a:solidFill>
                <a:latin typeface="+mn-lt"/>
              </a:rPr>
              <a:t>Análisis De Sensibilidad </a:t>
            </a:r>
            <a:r>
              <a:rPr lang="es-MX" sz="2000" b="1" cap="all" dirty="0" err="1">
                <a:solidFill>
                  <a:schemeClr val="tx2"/>
                </a:solidFill>
                <a:latin typeface="+mn-lt"/>
              </a:rPr>
              <a:t>Uni</a:t>
            </a:r>
            <a:r>
              <a:rPr lang="es-MX" sz="2000" b="1" cap="all" dirty="0">
                <a:solidFill>
                  <a:schemeClr val="tx2"/>
                </a:solidFill>
                <a:latin typeface="+mn-lt"/>
              </a:rPr>
              <a:t>-Variable</a:t>
            </a:r>
            <a:endParaRPr lang="es-ES" sz="2000" b="1" dirty="0">
              <a:solidFill>
                <a:schemeClr val="tx2"/>
              </a:solidFill>
              <a:latin typeface="+mn-lt"/>
            </a:endParaRPr>
          </a:p>
        </p:txBody>
      </p:sp>
      <p:sp>
        <p:nvSpPr>
          <p:cNvPr id="65539" name="Rectangle 1"/>
          <p:cNvSpPr>
            <a:spLocks noChangeArrowheads="1"/>
          </p:cNvSpPr>
          <p:nvPr/>
        </p:nvSpPr>
        <p:spPr bwMode="auto">
          <a:xfrm>
            <a:off x="500063" y="1500188"/>
            <a:ext cx="3286125" cy="369887"/>
          </a:xfrm>
          <a:prstGeom prst="rect">
            <a:avLst/>
          </a:prstGeom>
          <a:noFill/>
          <a:ln w="9525">
            <a:noFill/>
            <a:miter lim="800000"/>
            <a:headEnd/>
            <a:tailEnd/>
          </a:ln>
        </p:spPr>
        <p:txBody>
          <a:bodyPr anchor="ctr">
            <a:spAutoFit/>
          </a:bodyPr>
          <a:lstStyle/>
          <a:p>
            <a:r>
              <a:rPr lang="es-ES" b="1">
                <a:solidFill>
                  <a:schemeClr val="accent1"/>
                </a:solidFill>
                <a:latin typeface="Georgia" pitchFamily="18" charset="0"/>
                <a:ea typeface="Calibri" pitchFamily="34" charset="0"/>
                <a:cs typeface="Arial" charset="0"/>
              </a:rPr>
              <a:t>Van vs. Tasa de Descuento</a:t>
            </a:r>
            <a:endParaRPr lang="es-ES">
              <a:solidFill>
                <a:schemeClr val="accent1"/>
              </a:solidFill>
              <a:latin typeface="Georgia" pitchFamily="18" charset="0"/>
              <a:ea typeface="Calibri" pitchFamily="34" charset="0"/>
              <a:cs typeface="Arial" charset="0"/>
            </a:endParaRPr>
          </a:p>
        </p:txBody>
      </p:sp>
      <p:sp>
        <p:nvSpPr>
          <p:cNvPr id="65540" name="Rectangle 1"/>
          <p:cNvSpPr>
            <a:spLocks noChangeArrowheads="1"/>
          </p:cNvSpPr>
          <p:nvPr/>
        </p:nvSpPr>
        <p:spPr bwMode="auto">
          <a:xfrm>
            <a:off x="4714875" y="1500188"/>
            <a:ext cx="3286125" cy="369887"/>
          </a:xfrm>
          <a:prstGeom prst="rect">
            <a:avLst/>
          </a:prstGeom>
          <a:noFill/>
          <a:ln w="9525">
            <a:noFill/>
            <a:miter lim="800000"/>
            <a:headEnd/>
            <a:tailEnd/>
          </a:ln>
        </p:spPr>
        <p:txBody>
          <a:bodyPr anchor="ctr">
            <a:spAutoFit/>
          </a:bodyPr>
          <a:lstStyle/>
          <a:p>
            <a:pPr algn="ctr"/>
            <a:r>
              <a:rPr lang="es-ES" b="1">
                <a:solidFill>
                  <a:schemeClr val="accent1"/>
                </a:solidFill>
                <a:latin typeface="Georgia" pitchFamily="18" charset="0"/>
                <a:ea typeface="Calibri" pitchFamily="34" charset="0"/>
                <a:cs typeface="Arial" charset="0"/>
              </a:rPr>
              <a:t>Van vs. Precio </a:t>
            </a:r>
            <a:endParaRPr lang="es-ES">
              <a:solidFill>
                <a:schemeClr val="accent1"/>
              </a:solidFill>
              <a:latin typeface="Georgia" pitchFamily="18" charset="0"/>
              <a:ea typeface="Calibri" pitchFamily="34" charset="0"/>
              <a:cs typeface="Arial" charset="0"/>
            </a:endParaRPr>
          </a:p>
        </p:txBody>
      </p:sp>
      <p:sp>
        <p:nvSpPr>
          <p:cNvPr id="65541" name="8 Rectángulo"/>
          <p:cNvSpPr>
            <a:spLocks noChangeArrowheads="1"/>
          </p:cNvSpPr>
          <p:nvPr/>
        </p:nvSpPr>
        <p:spPr bwMode="auto">
          <a:xfrm>
            <a:off x="3571875" y="4071938"/>
            <a:ext cx="2178050" cy="369887"/>
          </a:xfrm>
          <a:prstGeom prst="rect">
            <a:avLst/>
          </a:prstGeom>
          <a:noFill/>
          <a:ln w="9525">
            <a:noFill/>
            <a:miter lim="800000"/>
            <a:headEnd/>
            <a:tailEnd/>
          </a:ln>
        </p:spPr>
        <p:txBody>
          <a:bodyPr wrap="none">
            <a:spAutoFit/>
          </a:bodyPr>
          <a:lstStyle/>
          <a:p>
            <a:r>
              <a:rPr lang="es-ES" b="1">
                <a:solidFill>
                  <a:schemeClr val="accent1"/>
                </a:solidFill>
                <a:latin typeface="Georgia" pitchFamily="18" charset="0"/>
              </a:rPr>
              <a:t>Van vs. Cantidad</a:t>
            </a:r>
            <a:endParaRPr lang="es-ES">
              <a:solidFill>
                <a:schemeClr val="accent1"/>
              </a:solidFill>
              <a:latin typeface="Georgia" pitchFamily="18" charset="0"/>
            </a:endParaRPr>
          </a:p>
        </p:txBody>
      </p:sp>
      <p:pic>
        <p:nvPicPr>
          <p:cNvPr id="65542" name="Gráfico 1"/>
          <p:cNvPicPr>
            <a:picLocks noChangeArrowheads="1"/>
          </p:cNvPicPr>
          <p:nvPr/>
        </p:nvPicPr>
        <p:blipFill>
          <a:blip r:embed="rId2"/>
          <a:srcRect b="-17"/>
          <a:stretch>
            <a:fillRect/>
          </a:stretch>
        </p:blipFill>
        <p:spPr bwMode="auto">
          <a:xfrm>
            <a:off x="357188" y="1857375"/>
            <a:ext cx="4143375" cy="2214563"/>
          </a:xfrm>
          <a:prstGeom prst="rect">
            <a:avLst/>
          </a:prstGeom>
          <a:noFill/>
          <a:ln w="9525">
            <a:noFill/>
            <a:miter lim="800000"/>
            <a:headEnd/>
            <a:tailEnd/>
          </a:ln>
        </p:spPr>
      </p:pic>
      <p:pic>
        <p:nvPicPr>
          <p:cNvPr id="65543" name="Gráfico 2"/>
          <p:cNvPicPr>
            <a:picLocks noChangeArrowheads="1"/>
          </p:cNvPicPr>
          <p:nvPr/>
        </p:nvPicPr>
        <p:blipFill>
          <a:blip r:embed="rId3"/>
          <a:srcRect b="-17"/>
          <a:stretch>
            <a:fillRect/>
          </a:stretch>
        </p:blipFill>
        <p:spPr bwMode="auto">
          <a:xfrm>
            <a:off x="4625975" y="1857375"/>
            <a:ext cx="4017963" cy="2214563"/>
          </a:xfrm>
          <a:prstGeom prst="rect">
            <a:avLst/>
          </a:prstGeom>
          <a:noFill/>
          <a:ln w="9525">
            <a:noFill/>
            <a:miter lim="800000"/>
            <a:headEnd/>
            <a:tailEnd/>
          </a:ln>
        </p:spPr>
      </p:pic>
      <p:pic>
        <p:nvPicPr>
          <p:cNvPr id="65544" name="Gráfico 3"/>
          <p:cNvPicPr>
            <a:picLocks noChangeArrowheads="1"/>
          </p:cNvPicPr>
          <p:nvPr/>
        </p:nvPicPr>
        <p:blipFill>
          <a:blip r:embed="rId4"/>
          <a:srcRect/>
          <a:stretch>
            <a:fillRect/>
          </a:stretch>
        </p:blipFill>
        <p:spPr bwMode="auto">
          <a:xfrm>
            <a:off x="2571750" y="4429125"/>
            <a:ext cx="4486275" cy="23717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785786" y="1071546"/>
            <a:ext cx="7772400" cy="1071570"/>
          </a:xfrm>
          <a:prstGeom prst="rect">
            <a:avLst/>
          </a:prstGeom>
          <a:noFill/>
          <a:ln>
            <a:noFill/>
          </a:ln>
        </p:spPr>
        <p:txBody>
          <a:bodyPr/>
          <a:lstStyle/>
          <a:p>
            <a:pPr algn="ctr" fontAlgn="auto">
              <a:spcAft>
                <a:spcPts val="0"/>
              </a:spcAft>
              <a:defRPr/>
            </a:pPr>
            <a:r>
              <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rPr>
              <a:t>ÍNDICE</a:t>
            </a:r>
            <a:endPar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endParaRPr>
          </a:p>
        </p:txBody>
      </p:sp>
      <p:sp>
        <p:nvSpPr>
          <p:cNvPr id="4" name="2 Marcador de texto"/>
          <p:cNvSpPr txBox="1">
            <a:spLocks/>
          </p:cNvSpPr>
          <p:nvPr/>
        </p:nvSpPr>
        <p:spPr>
          <a:xfrm>
            <a:off x="642938" y="2000250"/>
            <a:ext cx="7772400" cy="4286250"/>
          </a:xfrm>
          <a:prstGeom prst="rect">
            <a:avLst/>
          </a:prstGeom>
        </p:spPr>
        <p:txBody>
          <a:bodyPr>
            <a:normAutofit fontScale="92500" lnSpcReduction="20000"/>
          </a:bodyPr>
          <a:lstStyle/>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INTRODUCCIÓN</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DE MERCADO</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TÉCNICO O INGENIERÍA</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ORGANIZACIONAL</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FINANCIERO</a:t>
            </a:r>
          </a:p>
          <a:p>
            <a:pPr marL="502920" indent="-457200" fontAlgn="auto">
              <a:lnSpc>
                <a:spcPct val="150000"/>
              </a:lnSpc>
              <a:spcBef>
                <a:spcPts val="300"/>
              </a:spcBef>
              <a:spcAft>
                <a:spcPts val="0"/>
              </a:spcAft>
              <a:buClr>
                <a:srgbClr val="C00000"/>
              </a:buClr>
              <a:buFont typeface="+mj-lt"/>
              <a:buAutoNum type="arabicPeriod"/>
              <a:defRPr/>
            </a:pPr>
            <a:r>
              <a:rPr lang="es-ES" sz="3000" b="1" dirty="0">
                <a:solidFill>
                  <a:schemeClr val="tx2"/>
                </a:solidFill>
                <a:latin typeface="+mn-lt"/>
              </a:rPr>
              <a:t>CONCLUSIONES</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RECOMENDACIONES</a:t>
            </a:r>
          </a:p>
          <a:p>
            <a:pPr marL="502920" indent="-457200" fontAlgn="auto">
              <a:spcBef>
                <a:spcPts val="300"/>
              </a:spcBef>
              <a:spcAft>
                <a:spcPts val="0"/>
              </a:spcAft>
              <a:buClr>
                <a:srgbClr val="C00000"/>
              </a:buClr>
              <a:buFont typeface="Georgia"/>
              <a:buChar char="•"/>
              <a:defRPr/>
            </a:pPr>
            <a:endParaRPr lang="es-ES" sz="2800" dirty="0">
              <a:latin typeface="+mn-lt"/>
            </a:endParaRP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CONCLUSIONES</a:t>
            </a:r>
          </a:p>
        </p:txBody>
      </p:sp>
      <p:sp>
        <p:nvSpPr>
          <p:cNvPr id="67586" name="Rectangle 1"/>
          <p:cNvSpPr>
            <a:spLocks noChangeArrowheads="1"/>
          </p:cNvSpPr>
          <p:nvPr/>
        </p:nvSpPr>
        <p:spPr bwMode="auto">
          <a:xfrm>
            <a:off x="500063" y="1287463"/>
            <a:ext cx="7929562" cy="5478462"/>
          </a:xfrm>
          <a:prstGeom prst="rect">
            <a:avLst/>
          </a:prstGeom>
          <a:noFill/>
          <a:ln w="9525">
            <a:noFill/>
            <a:miter lim="800000"/>
            <a:headEnd/>
            <a:tailEnd/>
          </a:ln>
        </p:spPr>
        <p:txBody>
          <a:bodyPr anchor="ctr">
            <a:spAutoFit/>
          </a:bodyPr>
          <a:lstStyle/>
          <a:p>
            <a:pPr algn="just"/>
            <a:r>
              <a:rPr lang="es-ES" sz="2000">
                <a:solidFill>
                  <a:schemeClr val="accent1"/>
                </a:solidFill>
                <a:latin typeface="Georgia" pitchFamily="18" charset="0"/>
                <a:ea typeface="Calibri" pitchFamily="34" charset="0"/>
                <a:cs typeface="Arial" charset="0"/>
              </a:rPr>
              <a:t>Los resultados obtenidos en la empresa de Planeamiento de Eventos </a:t>
            </a:r>
            <a:r>
              <a:rPr lang="es-EC" sz="2000">
                <a:solidFill>
                  <a:schemeClr val="accent1"/>
                </a:solidFill>
                <a:latin typeface="Georgia" pitchFamily="18" charset="0"/>
                <a:ea typeface="Calibri" pitchFamily="34" charset="0"/>
                <a:cs typeface="Arial" charset="0"/>
              </a:rPr>
              <a:t>nos sirvieron para tener un conocimiento cabal de los diferentes ámbitos en los cuales este inmerso un negocio de este tipo y clasificación, desde la idea del proyecto, los tributos, los recursos humanos, la logística, la situación del mercado, el financiamiento, el posicionamiento del producto y otros.</a:t>
            </a:r>
          </a:p>
          <a:p>
            <a:pPr algn="just"/>
            <a:endParaRPr lang="es-EC" sz="2000">
              <a:solidFill>
                <a:schemeClr val="accent1"/>
              </a:solidFill>
              <a:latin typeface="Georgia" pitchFamily="18" charset="0"/>
              <a:ea typeface="Calibri" pitchFamily="34" charset="0"/>
              <a:cs typeface="Arial" charset="0"/>
            </a:endParaRPr>
          </a:p>
          <a:p>
            <a:pPr algn="just"/>
            <a:r>
              <a:rPr lang="es-ES" sz="2000">
                <a:solidFill>
                  <a:schemeClr val="accent1"/>
                </a:solidFill>
                <a:latin typeface="Georgia" pitchFamily="18" charset="0"/>
                <a:ea typeface="Calibri" pitchFamily="34" charset="0"/>
                <a:cs typeface="Arial" charset="0"/>
              </a:rPr>
              <a:t>La inversión del proyecto es considerada elevada, por lo cual se va a financiar el  </a:t>
            </a:r>
            <a:r>
              <a:rPr lang="es-MX" sz="2000">
                <a:solidFill>
                  <a:schemeClr val="accent1"/>
                </a:solidFill>
                <a:latin typeface="Georgia" pitchFamily="18" charset="0"/>
                <a:ea typeface="Calibri" pitchFamily="34" charset="0"/>
                <a:cs typeface="Arial" charset="0"/>
              </a:rPr>
              <a:t>26.04% </a:t>
            </a:r>
            <a:r>
              <a:rPr lang="es-ES" sz="2000">
                <a:solidFill>
                  <a:schemeClr val="accent1"/>
                </a:solidFill>
                <a:latin typeface="Georgia" pitchFamily="18" charset="0"/>
                <a:ea typeface="Calibri" pitchFamily="34" charset="0"/>
                <a:cs typeface="Arial" charset="0"/>
              </a:rPr>
              <a:t>de la deuda por medio de una Institución financiera como lo es la CFN (Corporación Financiera Nacional) y el otro 73.96% lo vamos a financiar con recursos propios.</a:t>
            </a:r>
          </a:p>
          <a:p>
            <a:pPr algn="just"/>
            <a:endParaRPr lang="es-ES" sz="2000">
              <a:solidFill>
                <a:schemeClr val="accent1"/>
              </a:solidFill>
              <a:latin typeface="Georgia" pitchFamily="18" charset="0"/>
              <a:ea typeface="Calibri" pitchFamily="34" charset="0"/>
              <a:cs typeface="Arial" charset="0"/>
            </a:endParaRPr>
          </a:p>
          <a:p>
            <a:pPr algn="just"/>
            <a:r>
              <a:rPr lang="es-ES" sz="2000">
                <a:solidFill>
                  <a:schemeClr val="accent1"/>
                </a:solidFill>
                <a:latin typeface="Georgia" pitchFamily="18" charset="0"/>
                <a:ea typeface="Calibri" pitchFamily="34" charset="0"/>
                <a:cs typeface="Arial" charset="0"/>
              </a:rPr>
              <a:t>El proyecto es económicamente viable y rentable, en el estudio financiero se obtuvo un VAN de </a:t>
            </a:r>
            <a:r>
              <a:rPr lang="es-ES" sz="2000" b="1">
                <a:solidFill>
                  <a:schemeClr val="accent1"/>
                </a:solidFill>
                <a:latin typeface="Georgia" pitchFamily="18" charset="0"/>
                <a:ea typeface="Calibri" pitchFamily="34" charset="0"/>
                <a:cs typeface="Arial" charset="0"/>
              </a:rPr>
              <a:t> $ 83,662.08 </a:t>
            </a:r>
            <a:r>
              <a:rPr lang="es-ES" sz="2000">
                <a:solidFill>
                  <a:schemeClr val="accent1"/>
                </a:solidFill>
                <a:latin typeface="Georgia" pitchFamily="18" charset="0"/>
                <a:ea typeface="Calibri" pitchFamily="34" charset="0"/>
                <a:cs typeface="Arial" charset="0"/>
              </a:rPr>
              <a:t>y el valor de la TIR </a:t>
            </a:r>
            <a:r>
              <a:rPr lang="es-ES" sz="2000" b="1">
                <a:solidFill>
                  <a:schemeClr val="accent1"/>
                </a:solidFill>
                <a:latin typeface="Georgia" pitchFamily="18" charset="0"/>
                <a:ea typeface="Calibri" pitchFamily="34" charset="0"/>
                <a:cs typeface="Arial" charset="0"/>
              </a:rPr>
              <a:t>45.57%  </a:t>
            </a:r>
            <a:r>
              <a:rPr lang="es-ES" sz="2000">
                <a:solidFill>
                  <a:schemeClr val="accent1"/>
                </a:solidFill>
                <a:latin typeface="Georgia" pitchFamily="18" charset="0"/>
                <a:ea typeface="Calibri" pitchFamily="34" charset="0"/>
                <a:cs typeface="Arial" charset="0"/>
              </a:rPr>
              <a:t>que es mayor a la TMAR </a:t>
            </a:r>
            <a:r>
              <a:rPr lang="es-ES" sz="2000" b="1">
                <a:solidFill>
                  <a:schemeClr val="accent1"/>
                </a:solidFill>
                <a:latin typeface="Georgia" pitchFamily="18" charset="0"/>
                <a:ea typeface="Calibri" pitchFamily="34" charset="0"/>
                <a:cs typeface="Arial" charset="0"/>
              </a:rPr>
              <a:t>11.91% </a:t>
            </a:r>
            <a:r>
              <a:rPr lang="es-ES" sz="2000">
                <a:solidFill>
                  <a:schemeClr val="accent1"/>
                </a:solidFill>
                <a:latin typeface="Georgia" pitchFamily="18" charset="0"/>
                <a:ea typeface="Calibri" pitchFamily="34" charset="0"/>
                <a:cs typeface="Arial" charset="0"/>
              </a:rPr>
              <a:t>y el periodo de recuperación de la inversión ocurre aproximadamente en el año 3.</a:t>
            </a:r>
            <a:endParaRPr lang="es-EC" sz="1200">
              <a:solidFill>
                <a:schemeClr val="accent1"/>
              </a:solidFill>
              <a:latin typeface="Georgia" pitchFamily="18" charset="0"/>
              <a:ea typeface="Calibri" pitchFamily="34" charset="0"/>
              <a:cs typeface="Arial" charset="0"/>
            </a:endParaRPr>
          </a:p>
          <a:p>
            <a:pPr algn="just"/>
            <a:endParaRPr lang="es-EC" sz="1200">
              <a:cs typeface="Arial" charset="0"/>
            </a:endParaRPr>
          </a:p>
          <a:p>
            <a:pPr algn="just"/>
            <a:endParaRPr lang="es-EC"/>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785786" y="1071546"/>
            <a:ext cx="7772400" cy="1071570"/>
          </a:xfrm>
          <a:prstGeom prst="rect">
            <a:avLst/>
          </a:prstGeom>
          <a:noFill/>
          <a:ln>
            <a:noFill/>
          </a:ln>
        </p:spPr>
        <p:txBody>
          <a:bodyPr/>
          <a:lstStyle/>
          <a:p>
            <a:pPr algn="ctr" fontAlgn="auto">
              <a:spcAft>
                <a:spcPts val="0"/>
              </a:spcAft>
              <a:defRPr/>
            </a:pPr>
            <a:r>
              <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rPr>
              <a:t>ÍNDICE</a:t>
            </a:r>
            <a:endParaRPr lang="es-ES" sz="4300" b="1" dirty="0">
              <a:ln w="9525">
                <a:solidFill>
                  <a:srgbClr val="C00000"/>
                </a:solidFill>
              </a:ln>
              <a:solidFill>
                <a:schemeClr val="bg1"/>
              </a:solidFill>
              <a:effectLst>
                <a:outerShdw blurRad="38100" dist="38100" dir="2700000" algn="tl">
                  <a:srgbClr val="000000">
                    <a:alpha val="43137"/>
                  </a:srgbClr>
                </a:outerShdw>
              </a:effectLst>
              <a:latin typeface="+mj-lt"/>
              <a:ea typeface="+mj-ea"/>
              <a:cs typeface="+mj-cs"/>
            </a:endParaRPr>
          </a:p>
        </p:txBody>
      </p:sp>
      <p:sp>
        <p:nvSpPr>
          <p:cNvPr id="4" name="2 Marcador de texto"/>
          <p:cNvSpPr txBox="1">
            <a:spLocks/>
          </p:cNvSpPr>
          <p:nvPr/>
        </p:nvSpPr>
        <p:spPr>
          <a:xfrm>
            <a:off x="642938" y="2000250"/>
            <a:ext cx="7772400" cy="4286250"/>
          </a:xfrm>
          <a:prstGeom prst="rect">
            <a:avLst/>
          </a:prstGeom>
        </p:spPr>
        <p:txBody>
          <a:bodyPr>
            <a:normAutofit fontScale="92500" lnSpcReduction="20000"/>
          </a:bodyPr>
          <a:lstStyle/>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INTRODUCCIÓN</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DE MERCADO</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TÉCNICO O INGENIERÍA</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ORGANIZACIONAL</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ESTUDIO FINANCIERO</a:t>
            </a:r>
          </a:p>
          <a:p>
            <a:pPr marL="502920" indent="-457200" fontAlgn="auto">
              <a:lnSpc>
                <a:spcPct val="150000"/>
              </a:lnSpc>
              <a:spcBef>
                <a:spcPts val="300"/>
              </a:spcBef>
              <a:spcAft>
                <a:spcPts val="0"/>
              </a:spcAft>
              <a:buClr>
                <a:srgbClr val="C00000"/>
              </a:buClr>
              <a:buFont typeface="+mj-lt"/>
              <a:buAutoNum type="arabicPeriod"/>
              <a:defRPr/>
            </a:pPr>
            <a:r>
              <a:rPr lang="es-ES" sz="3000" dirty="0">
                <a:solidFill>
                  <a:schemeClr val="accent1"/>
                </a:solidFill>
                <a:latin typeface="+mn-lt"/>
              </a:rPr>
              <a:t>CONCLUSIONES</a:t>
            </a:r>
          </a:p>
          <a:p>
            <a:pPr marL="502920" indent="-457200" fontAlgn="auto">
              <a:lnSpc>
                <a:spcPct val="150000"/>
              </a:lnSpc>
              <a:spcBef>
                <a:spcPts val="300"/>
              </a:spcBef>
              <a:spcAft>
                <a:spcPts val="0"/>
              </a:spcAft>
              <a:buClr>
                <a:srgbClr val="C00000"/>
              </a:buClr>
              <a:buFont typeface="+mj-lt"/>
              <a:buAutoNum type="arabicPeriod"/>
              <a:defRPr/>
            </a:pPr>
            <a:r>
              <a:rPr lang="es-ES" sz="3000" b="1" dirty="0">
                <a:solidFill>
                  <a:schemeClr val="tx2"/>
                </a:solidFill>
                <a:latin typeface="+mn-lt"/>
              </a:rPr>
              <a:t>RECOMENDACIONES</a:t>
            </a:r>
          </a:p>
          <a:p>
            <a:pPr marL="502920" indent="-457200" fontAlgn="auto">
              <a:spcBef>
                <a:spcPts val="300"/>
              </a:spcBef>
              <a:spcAft>
                <a:spcPts val="0"/>
              </a:spcAft>
              <a:buClr>
                <a:srgbClr val="C00000"/>
              </a:buClr>
              <a:buFont typeface="Georgia"/>
              <a:buChar char="•"/>
              <a:defRPr/>
            </a:pPr>
            <a:endParaRPr lang="es-ES" sz="2800" dirty="0">
              <a:latin typeface="+mn-lt"/>
            </a:endParaRP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357166"/>
            <a:ext cx="8229600" cy="1069848"/>
          </a:xfrm>
          <a:prstGeom prst="rect">
            <a:avLst/>
          </a:prstGeom>
        </p:spPr>
        <p:txBody>
          <a:bodyPr anchor="ctr">
            <a:normAutofit/>
          </a:bodyPr>
          <a:lstStyle/>
          <a:p>
            <a:pPr fontAlgn="auto">
              <a:spcAft>
                <a:spcPts val="0"/>
              </a:spcAft>
              <a:defRPr/>
            </a:pPr>
            <a:r>
              <a:rPr lang="es-ES" sz="4000" b="1" dirty="0">
                <a:ln w="12700">
                  <a:solidFill>
                    <a:srgbClr val="C00000"/>
                  </a:solidFill>
                </a:ln>
                <a:solidFill>
                  <a:schemeClr val="bg1"/>
                </a:solidFill>
                <a:latin typeface="+mj-lt"/>
                <a:ea typeface="+mj-ea"/>
                <a:cs typeface="+mj-cs"/>
              </a:rPr>
              <a:t>RECOMENDACIONES</a:t>
            </a:r>
          </a:p>
        </p:txBody>
      </p:sp>
      <p:sp>
        <p:nvSpPr>
          <p:cNvPr id="69634" name="Rectangle 1"/>
          <p:cNvSpPr>
            <a:spLocks noChangeArrowheads="1"/>
          </p:cNvSpPr>
          <p:nvPr/>
        </p:nvSpPr>
        <p:spPr bwMode="auto">
          <a:xfrm>
            <a:off x="428625" y="1285875"/>
            <a:ext cx="8001000" cy="5140325"/>
          </a:xfrm>
          <a:prstGeom prst="rect">
            <a:avLst/>
          </a:prstGeom>
          <a:noFill/>
          <a:ln w="9525">
            <a:noFill/>
            <a:miter lim="800000"/>
            <a:headEnd/>
            <a:tailEnd/>
          </a:ln>
        </p:spPr>
        <p:txBody>
          <a:bodyPr anchor="ctr">
            <a:spAutoFit/>
          </a:bodyPr>
          <a:lstStyle/>
          <a:p>
            <a:pPr algn="just"/>
            <a:r>
              <a:rPr lang="es-ES" sz="2200">
                <a:solidFill>
                  <a:schemeClr val="accent1"/>
                </a:solidFill>
                <a:latin typeface="Georgia" pitchFamily="18" charset="0"/>
              </a:rPr>
              <a:t>Realizar excelentes estrategias de marketing y brindar un servicio de calidad para así apoderarse de la mente del consumidor.</a:t>
            </a:r>
          </a:p>
          <a:p>
            <a:pPr algn="just"/>
            <a:r>
              <a:rPr lang="es-ES" sz="2200">
                <a:solidFill>
                  <a:schemeClr val="accent1"/>
                </a:solidFill>
                <a:latin typeface="Georgia" pitchFamily="18" charset="0"/>
              </a:rPr>
              <a:t> </a:t>
            </a:r>
          </a:p>
          <a:p>
            <a:pPr algn="just"/>
            <a:r>
              <a:rPr lang="es-ES" sz="2200">
                <a:solidFill>
                  <a:schemeClr val="accent1"/>
                </a:solidFill>
                <a:latin typeface="Georgia" pitchFamily="18" charset="0"/>
              </a:rPr>
              <a:t>Después de algunos años de trabajo abrir nuevas expectativas y poder extenderse en el mercado de eventos, implementando nuevos servicios </a:t>
            </a:r>
            <a:r>
              <a:rPr lang="es-EC" sz="2200">
                <a:solidFill>
                  <a:schemeClr val="accent1"/>
                </a:solidFill>
                <a:latin typeface="Georgia" pitchFamily="18" charset="0"/>
              </a:rPr>
              <a:t>afines de manera organizada y bajo los parámetros de estudio adecuado y pertinente.</a:t>
            </a:r>
            <a:endParaRPr lang="es-ES" sz="2200">
              <a:solidFill>
                <a:schemeClr val="accent1"/>
              </a:solidFill>
              <a:latin typeface="Georgia" pitchFamily="18" charset="0"/>
            </a:endParaRPr>
          </a:p>
          <a:p>
            <a:pPr algn="just"/>
            <a:r>
              <a:rPr lang="es-ES" sz="2200">
                <a:solidFill>
                  <a:schemeClr val="accent1"/>
                </a:solidFill>
                <a:latin typeface="Georgia" pitchFamily="18" charset="0"/>
              </a:rPr>
              <a:t> </a:t>
            </a:r>
          </a:p>
          <a:p>
            <a:pPr algn="just"/>
            <a:r>
              <a:rPr lang="es-ES" sz="2200">
                <a:solidFill>
                  <a:schemeClr val="accent1"/>
                </a:solidFill>
                <a:latin typeface="Georgia" pitchFamily="18" charset="0"/>
              </a:rPr>
              <a:t>A su vez este proyecto de inversión no solo beneficia a quienes lo van ejecutar sino también permite el desarrollo económico social, aumentando el nivel de empleo de la ciudad y del país en general.</a:t>
            </a:r>
          </a:p>
          <a:p>
            <a:pPr algn="just"/>
            <a:endParaRPr lang="es-EC" sz="1200">
              <a:solidFill>
                <a:schemeClr val="accent1"/>
              </a:solidFill>
              <a:latin typeface="Georgia" pitchFamily="18" charset="0"/>
              <a:ea typeface="Calibri" pitchFamily="34" charset="0"/>
              <a:cs typeface="Arial" charset="0"/>
            </a:endParaRPr>
          </a:p>
          <a:p>
            <a:pPr algn="just"/>
            <a:endParaRPr lang="es-EC" sz="1200">
              <a:cs typeface="Arial" charset="0"/>
            </a:endParaRPr>
          </a:p>
          <a:p>
            <a:pPr algn="just"/>
            <a:endParaRPr lang="es-EC"/>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1071547"/>
            <a:ext cx="7772400" cy="928693"/>
          </a:xfrm>
        </p:spPr>
        <p:txBody>
          <a:bodyPr/>
          <a:lstStyle/>
          <a:p>
            <a:pPr fontAlgn="auto">
              <a:spcAft>
                <a:spcPts val="0"/>
              </a:spcAft>
              <a:defRPr/>
            </a:pPr>
            <a:r>
              <a:rPr lang="es-ES" dirty="0" smtClean="0"/>
              <a:t>1. INTRODUCCIÓN</a:t>
            </a:r>
            <a:endParaRPr lang="es-ES" dirty="0"/>
          </a:p>
        </p:txBody>
      </p:sp>
      <p:sp>
        <p:nvSpPr>
          <p:cNvPr id="17410" name="2 Marcador de texto"/>
          <p:cNvSpPr>
            <a:spLocks noGrp="1"/>
          </p:cNvSpPr>
          <p:nvPr>
            <p:ph type="body" idx="1"/>
          </p:nvPr>
        </p:nvSpPr>
        <p:spPr>
          <a:xfrm>
            <a:off x="722313" y="2143125"/>
            <a:ext cx="7772400" cy="2214563"/>
          </a:xfrm>
        </p:spPr>
        <p:txBody>
          <a:bodyPr/>
          <a:lstStyle/>
          <a:p>
            <a:pPr marL="44450" algn="just"/>
            <a:r>
              <a:rPr lang="es-ES_tradnl" smtClean="0">
                <a:solidFill>
                  <a:schemeClr val="accent1"/>
                </a:solidFill>
              </a:rPr>
              <a:t>El proyecto que vamos a emprender surge ante la necesidad de proporcionar a personas de diversos estratos sociales y empresas un servicio de planeamiento eventos en la ciudad de Guayaquil, el mismo que se encarga de dar al cliente la comodidad y la seguridad de poder disfrutar de sus reuniones sin ninguna preocupación.</a:t>
            </a:r>
            <a:endParaRPr lang="es-ES" smtClean="0">
              <a:solidFill>
                <a:schemeClr val="accent1"/>
              </a:solidFill>
            </a:endParaRPr>
          </a:p>
          <a:p>
            <a:pPr marL="44450"/>
            <a:endParaRPr lang="es-ES" smtClean="0"/>
          </a:p>
        </p:txBody>
      </p:sp>
      <p:pic>
        <p:nvPicPr>
          <p:cNvPr id="17411" name="4 Imagen" descr="bienvenido.jpg"/>
          <p:cNvPicPr>
            <a:picLocks noChangeAspect="1"/>
          </p:cNvPicPr>
          <p:nvPr/>
        </p:nvPicPr>
        <p:blipFill>
          <a:blip r:embed="rId2"/>
          <a:srcRect/>
          <a:stretch>
            <a:fillRect/>
          </a:stretch>
        </p:blipFill>
        <p:spPr bwMode="auto">
          <a:xfrm>
            <a:off x="3500438" y="4214813"/>
            <a:ext cx="2286000" cy="2286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63" y="1071563"/>
            <a:ext cx="8458200" cy="1470025"/>
          </a:xfrm>
        </p:spPr>
        <p:txBody>
          <a:bodyPr/>
          <a:lstStyle/>
          <a:p>
            <a:pPr algn="ctr"/>
            <a:r>
              <a:rPr lang="es-ES" sz="10000" smtClean="0"/>
              <a:t>GRACIAS</a:t>
            </a:r>
          </a:p>
        </p:txBody>
      </p:sp>
      <p:sp>
        <p:nvSpPr>
          <p:cNvPr id="3" name="2 Subtítulo"/>
          <p:cNvSpPr>
            <a:spLocks noGrp="1"/>
          </p:cNvSpPr>
          <p:nvPr>
            <p:ph type="subTitle" idx="1"/>
          </p:nvPr>
        </p:nvSpPr>
        <p:spPr>
          <a:xfrm>
            <a:off x="2786063" y="4357688"/>
            <a:ext cx="4000500" cy="742950"/>
          </a:xfrm>
        </p:spPr>
        <p:txBody>
          <a:bodyPr>
            <a:normAutofit fontScale="85000" lnSpcReduction="10000"/>
          </a:bodyPr>
          <a:lstStyle/>
          <a:p>
            <a:pPr fontAlgn="auto">
              <a:spcAft>
                <a:spcPts val="0"/>
              </a:spcAft>
              <a:buClr>
                <a:srgbClr val="C00000"/>
              </a:buClr>
              <a:buFont typeface="Georgia"/>
              <a:buNone/>
              <a:defRPr/>
            </a:pPr>
            <a:r>
              <a:rPr lang="es-ES" sz="2900" dirty="0" smtClean="0">
                <a:solidFill>
                  <a:schemeClr val="accent1"/>
                </a:solidFill>
                <a:latin typeface="Brush Script MT" pitchFamily="66" charset="0"/>
              </a:rPr>
              <a:t>Carmen Yomaira Plaza Velásquez</a:t>
            </a:r>
          </a:p>
          <a:p>
            <a:pPr fontAlgn="auto">
              <a:spcAft>
                <a:spcPts val="0"/>
              </a:spcAft>
              <a:buClr>
                <a:schemeClr val="accent3"/>
              </a:buClr>
              <a:buFont typeface="Georgia"/>
              <a:buNone/>
              <a:defRPr/>
            </a:pPr>
            <a:endParaRPr lang="es-ES" sz="2500" dirty="0"/>
          </a:p>
        </p:txBody>
      </p:sp>
      <p:sp>
        <p:nvSpPr>
          <p:cNvPr id="4" name="3 Rectángulo"/>
          <p:cNvSpPr>
            <a:spLocks noChangeArrowheads="1"/>
          </p:cNvSpPr>
          <p:nvPr/>
        </p:nvSpPr>
        <p:spPr bwMode="auto">
          <a:xfrm>
            <a:off x="2857500" y="5072063"/>
            <a:ext cx="4429125" cy="862012"/>
          </a:xfrm>
          <a:prstGeom prst="rect">
            <a:avLst/>
          </a:prstGeom>
          <a:noFill/>
          <a:ln w="9525">
            <a:noFill/>
            <a:miter lim="800000"/>
            <a:headEnd/>
            <a:tailEnd/>
          </a:ln>
        </p:spPr>
        <p:txBody>
          <a:bodyPr>
            <a:spAutoFit/>
          </a:bodyPr>
          <a:lstStyle/>
          <a:p>
            <a:pPr>
              <a:buClr>
                <a:srgbClr val="C00000"/>
              </a:buClr>
            </a:pPr>
            <a:r>
              <a:rPr lang="es-ES" sz="2500">
                <a:solidFill>
                  <a:schemeClr val="accent1"/>
                </a:solidFill>
                <a:latin typeface="Brush Script MT"/>
              </a:rPr>
              <a:t>Ramón Bernardo Muñoz Rodríguez</a:t>
            </a:r>
          </a:p>
          <a:p>
            <a:pPr>
              <a:buClr>
                <a:srgbClr val="C00000"/>
              </a:buClr>
            </a:pPr>
            <a:r>
              <a:rPr lang="es-ES" sz="2500">
                <a:solidFill>
                  <a:schemeClr val="accent1"/>
                </a:solidFill>
                <a:latin typeface="Georgia" pitchFamily="18" charset="0"/>
              </a:rPr>
              <a:t> </a:t>
            </a:r>
          </a:p>
        </p:txBody>
      </p:sp>
      <p:sp>
        <p:nvSpPr>
          <p:cNvPr id="5" name="4 Rectángulo"/>
          <p:cNvSpPr>
            <a:spLocks noChangeArrowheads="1"/>
          </p:cNvSpPr>
          <p:nvPr/>
        </p:nvSpPr>
        <p:spPr bwMode="auto">
          <a:xfrm>
            <a:off x="2786063" y="5715000"/>
            <a:ext cx="4279900" cy="477838"/>
          </a:xfrm>
          <a:prstGeom prst="rect">
            <a:avLst/>
          </a:prstGeom>
          <a:noFill/>
          <a:ln w="9525">
            <a:noFill/>
            <a:miter lim="800000"/>
            <a:headEnd/>
            <a:tailEnd/>
          </a:ln>
        </p:spPr>
        <p:txBody>
          <a:bodyPr wrap="none">
            <a:spAutoFit/>
          </a:bodyPr>
          <a:lstStyle/>
          <a:p>
            <a:r>
              <a:rPr lang="es-ES" sz="2500">
                <a:solidFill>
                  <a:schemeClr val="accent1"/>
                </a:solidFill>
                <a:latin typeface="Brush Script MT"/>
              </a:rPr>
              <a:t>Franklin Geovanny Tandazo  Cervantes</a:t>
            </a:r>
            <a:endParaRPr lang="es-ES" sz="2500">
              <a:latin typeface="Brush Script MT"/>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32">
                                          <p:stCondLst>
                                            <p:cond delay="0"/>
                                          </p:stCondLst>
                                        </p:cTn>
                                        <p:tgtEl>
                                          <p:spTgt spid="2"/>
                                        </p:tgtEl>
                                      </p:cBhvr>
                                    </p:animEffect>
                                    <p:anim calcmode="lin" valueType="num">
                                      <p:cBhvr>
                                        <p:cTn id="8" dur="72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2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266" tmFilter="0, 0; 0.125,0.2665; 0.25,0.4; 0.375,0.465; 0.5,0.5;  0.625,0.535; 0.75,0.6; 0.875,0.7335; 1,1">
                                          <p:stCondLst>
                                            <p:cond delay="266"/>
                                          </p:stCondLst>
                                        </p:cTn>
                                        <p:tgtEl>
                                          <p:spTgt spid="2"/>
                                        </p:tgtEl>
                                        <p:attrNameLst>
                                          <p:attrName>ppt_y</p:attrName>
                                        </p:attrNameLst>
                                      </p:cBhvr>
                                      <p:tavLst>
                                        <p:tav tm="0" fmla="#ppt_y-sin(pi*$)/9">
                                          <p:val>
                                            <p:fltVal val="0"/>
                                          </p:val>
                                        </p:tav>
                                        <p:tav tm="100000">
                                          <p:val>
                                            <p:fltVal val="1"/>
                                          </p:val>
                                        </p:tav>
                                      </p:tavLst>
                                    </p:anim>
                                    <p:anim calcmode="lin" valueType="num">
                                      <p:cBhvr>
                                        <p:cTn id="11" dur="133" tmFilter="0, 0; 0.125,0.2665; 0.25,0.4; 0.375,0.465; 0.5,0.5;  0.625,0.535; 0.75,0.6; 0.875,0.7335; 1,1">
                                          <p:stCondLst>
                                            <p:cond delay="530"/>
                                          </p:stCondLst>
                                        </p:cTn>
                                        <p:tgtEl>
                                          <p:spTgt spid="2"/>
                                        </p:tgtEl>
                                        <p:attrNameLst>
                                          <p:attrName>ppt_y</p:attrName>
                                        </p:attrNameLst>
                                      </p:cBhvr>
                                      <p:tavLst>
                                        <p:tav tm="0" fmla="#ppt_y-sin(pi*$)/27">
                                          <p:val>
                                            <p:fltVal val="0"/>
                                          </p:val>
                                        </p:tav>
                                        <p:tav tm="100000">
                                          <p:val>
                                            <p:fltVal val="1"/>
                                          </p:val>
                                        </p:tav>
                                      </p:tavLst>
                                    </p:anim>
                                    <p:anim calcmode="lin" valueType="num">
                                      <p:cBhvr>
                                        <p:cTn id="12" dur="66" tmFilter="0, 0; 0.125,0.2665; 0.25,0.4; 0.375,0.465; 0.5,0.5;  0.625,0.535; 0.75,0.6; 0.875,0.7335; 1,1">
                                          <p:stCondLst>
                                            <p:cond delay="662"/>
                                          </p:stCondLst>
                                        </p:cTn>
                                        <p:tgtEl>
                                          <p:spTgt spid="2"/>
                                        </p:tgtEl>
                                        <p:attrNameLst>
                                          <p:attrName>ppt_y</p:attrName>
                                        </p:attrNameLst>
                                      </p:cBhvr>
                                      <p:tavLst>
                                        <p:tav tm="0" fmla="#ppt_y-sin(pi*$)/81">
                                          <p:val>
                                            <p:fltVal val="0"/>
                                          </p:val>
                                        </p:tav>
                                        <p:tav tm="100000">
                                          <p:val>
                                            <p:fltVal val="1"/>
                                          </p:val>
                                        </p:tav>
                                      </p:tavLst>
                                    </p:anim>
                                    <p:animScale>
                                      <p:cBhvr>
                                        <p:cTn id="13" dur="10">
                                          <p:stCondLst>
                                            <p:cond delay="260"/>
                                          </p:stCondLst>
                                        </p:cTn>
                                        <p:tgtEl>
                                          <p:spTgt spid="2"/>
                                        </p:tgtEl>
                                      </p:cBhvr>
                                      <p:to x="100000" y="60000"/>
                                    </p:animScale>
                                    <p:animScale>
                                      <p:cBhvr>
                                        <p:cTn id="14" dur="66" decel="50000">
                                          <p:stCondLst>
                                            <p:cond delay="270"/>
                                          </p:stCondLst>
                                        </p:cTn>
                                        <p:tgtEl>
                                          <p:spTgt spid="2"/>
                                        </p:tgtEl>
                                      </p:cBhvr>
                                      <p:to x="100000" y="100000"/>
                                    </p:animScale>
                                    <p:animScale>
                                      <p:cBhvr>
                                        <p:cTn id="15" dur="10">
                                          <p:stCondLst>
                                            <p:cond delay="525"/>
                                          </p:stCondLst>
                                        </p:cTn>
                                        <p:tgtEl>
                                          <p:spTgt spid="2"/>
                                        </p:tgtEl>
                                      </p:cBhvr>
                                      <p:to x="100000" y="80000"/>
                                    </p:animScale>
                                    <p:animScale>
                                      <p:cBhvr>
                                        <p:cTn id="16" dur="66" decel="50000">
                                          <p:stCondLst>
                                            <p:cond delay="535"/>
                                          </p:stCondLst>
                                        </p:cTn>
                                        <p:tgtEl>
                                          <p:spTgt spid="2"/>
                                        </p:tgtEl>
                                      </p:cBhvr>
                                      <p:to x="100000" y="100000"/>
                                    </p:animScale>
                                    <p:animScale>
                                      <p:cBhvr>
                                        <p:cTn id="17" dur="10">
                                          <p:stCondLst>
                                            <p:cond delay="657"/>
                                          </p:stCondLst>
                                        </p:cTn>
                                        <p:tgtEl>
                                          <p:spTgt spid="2"/>
                                        </p:tgtEl>
                                      </p:cBhvr>
                                      <p:to x="100000" y="90000"/>
                                    </p:animScale>
                                    <p:animScale>
                                      <p:cBhvr>
                                        <p:cTn id="18" dur="66" decel="50000">
                                          <p:stCondLst>
                                            <p:cond delay="667"/>
                                          </p:stCondLst>
                                        </p:cTn>
                                        <p:tgtEl>
                                          <p:spTgt spid="2"/>
                                        </p:tgtEl>
                                      </p:cBhvr>
                                      <p:to x="100000" y="100000"/>
                                    </p:animScale>
                                    <p:animScale>
                                      <p:cBhvr>
                                        <p:cTn id="19" dur="10">
                                          <p:stCondLst>
                                            <p:cond delay="723"/>
                                          </p:stCondLst>
                                        </p:cTn>
                                        <p:tgtEl>
                                          <p:spTgt spid="2"/>
                                        </p:tgtEl>
                                      </p:cBhvr>
                                      <p:to x="100000" y="95000"/>
                                    </p:animScale>
                                    <p:animScale>
                                      <p:cBhvr>
                                        <p:cTn id="20" dur="66" decel="50000">
                                          <p:stCondLst>
                                            <p:cond delay="734"/>
                                          </p:stCondLst>
                                        </p:cTn>
                                        <p:tgtEl>
                                          <p:spTgt spid="2"/>
                                        </p:tgtEl>
                                      </p:cBhvr>
                                      <p:to x="100000" y="100000"/>
                                    </p:animScale>
                                  </p:childTnLst>
                                </p:cTn>
                              </p:par>
                            </p:childTnLst>
                          </p:cTn>
                        </p:par>
                        <p:par>
                          <p:cTn id="21" fill="hold">
                            <p:stCondLst>
                              <p:cond delay="8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4" dur="80"/>
                                        <p:tgtEl>
                                          <p:spTgt spid="3">
                                            <p:txEl>
                                              <p:pRg st="0" end="0"/>
                                            </p:txEl>
                                          </p:spTgt>
                                        </p:tgtEl>
                                        <p:attrNameLst>
                                          <p:attrName>style.color</p:attrName>
                                        </p:attrNameLst>
                                      </p:cBhvr>
                                      <p:tavLst>
                                        <p:tav tm="0">
                                          <p:val>
                                            <p:clrVal>
                                              <a:schemeClr val="bg2"/>
                                            </p:clrVal>
                                          </p:val>
                                        </p:tav>
                                        <p:tav tm="50000">
                                          <p:val>
                                            <p:clrVal>
                                              <a:schemeClr val="accent1"/>
                                            </p:clrVal>
                                          </p:val>
                                        </p:tav>
                                      </p:tavLst>
                                    </p:anim>
                                    <p:anim calcmode="discrete" valueType="clr">
                                      <p:cBhvr>
                                        <p:cTn id="2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3">
                                            <p:txEl>
                                              <p:pRg st="0" end="0"/>
                                            </p:txEl>
                                          </p:spTgt>
                                        </p:tgtEl>
                                        <p:attrNameLst>
                                          <p:attrName>fill.type</p:attrName>
                                        </p:attrNameLst>
                                      </p:cBhvr>
                                      <p:to>
                                        <p:strVal val="solid"/>
                                      </p:to>
                                    </p:set>
                                  </p:childTnLst>
                                  <p:subTnLst>
                                    <p:audio>
                                      <p:cMediaNode>
                                        <p:cTn display="0" masterRel="sameClick">
                                          <p:stCondLst>
                                            <p:cond evt="begin" delay="0">
                                              <p:tn val="22"/>
                                            </p:cond>
                                          </p:stCondLst>
                                          <p:endCondLst>
                                            <p:cond evt="onStopAudio" delay="0">
                                              <p:tgtEl>
                                                <p:sldTgt/>
                                              </p:tgtEl>
                                            </p:cond>
                                          </p:endCondLst>
                                        </p:cTn>
                                        <p:tgtEl>
                                          <p:sndTgt r:embed="rId2" name="type.wav"/>
                                        </p:tgtEl>
                                      </p:cMediaNode>
                                    </p:audio>
                                  </p:subTnLst>
                                </p:cTn>
                              </p:par>
                            </p:childTnLst>
                          </p:cTn>
                        </p:par>
                        <p:par>
                          <p:cTn id="27" fill="hold">
                            <p:stCondLst>
                              <p:cond delay="192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4"/>
                                        </p:tgtEl>
                                        <p:attrNameLst>
                                          <p:attrName>style.visibility</p:attrName>
                                        </p:attrNameLst>
                                      </p:cBhvr>
                                      <p:to>
                                        <p:strVal val="visible"/>
                                      </p:to>
                                    </p:set>
                                    <p:anim calcmode="discrete" valueType="clr">
                                      <p:cBhvr override="childStyle">
                                        <p:cTn id="30" dur="80"/>
                                        <p:tgtEl>
                                          <p:spTgt spid="4"/>
                                        </p:tgtEl>
                                        <p:attrNameLst>
                                          <p:attrName>style.color</p:attrName>
                                        </p:attrNameLst>
                                      </p:cBhvr>
                                      <p:tavLst>
                                        <p:tav tm="0">
                                          <p:val>
                                            <p:clrVal>
                                              <a:schemeClr val="bg2"/>
                                            </p:clrVal>
                                          </p:val>
                                        </p:tav>
                                        <p:tav tm="50000">
                                          <p:val>
                                            <p:clrVal>
                                              <a:schemeClr val="accent1"/>
                                            </p:clrVal>
                                          </p:val>
                                        </p:tav>
                                      </p:tavLst>
                                    </p:anim>
                                    <p:anim calcmode="discrete" valueType="clr">
                                      <p:cBhvr>
                                        <p:cTn id="31" dur="80"/>
                                        <p:tgtEl>
                                          <p:spTgt spid="4"/>
                                        </p:tgtEl>
                                        <p:attrNameLst>
                                          <p:attrName>fillcolor</p:attrName>
                                        </p:attrNameLst>
                                      </p:cBhvr>
                                      <p:tavLst>
                                        <p:tav tm="0">
                                          <p:val>
                                            <p:clrVal>
                                              <a:schemeClr val="accent2"/>
                                            </p:clrVal>
                                          </p:val>
                                        </p:tav>
                                        <p:tav tm="50000">
                                          <p:val>
                                            <p:clrVal>
                                              <a:schemeClr val="hlink"/>
                                            </p:clrVal>
                                          </p:val>
                                        </p:tav>
                                      </p:tavLst>
                                    </p:anim>
                                    <p:set>
                                      <p:cBhvr>
                                        <p:cTn id="32" dur="80"/>
                                        <p:tgtEl>
                                          <p:spTgt spid="4"/>
                                        </p:tgtEl>
                                        <p:attrNameLst>
                                          <p:attrName>fill.type</p:attrName>
                                        </p:attrNameLst>
                                      </p:cBhvr>
                                      <p:to>
                                        <p:strVal val="solid"/>
                                      </p:to>
                                    </p:set>
                                  </p:childTnLst>
                                  <p:subTnLst>
                                    <p:audio>
                                      <p:cMediaNode>
                                        <p:cTn display="0" masterRel="sameClick">
                                          <p:stCondLst>
                                            <p:cond evt="begin" delay="0">
                                              <p:tn val="28"/>
                                            </p:cond>
                                          </p:stCondLst>
                                          <p:endCondLst>
                                            <p:cond evt="onStopAudio" delay="0">
                                              <p:tgtEl>
                                                <p:sldTgt/>
                                              </p:tgtEl>
                                            </p:cond>
                                          </p:endCondLst>
                                        </p:cTn>
                                        <p:tgtEl>
                                          <p:sndTgt r:embed="rId2" name="type.wav"/>
                                        </p:tgtEl>
                                      </p:cMediaNode>
                                    </p:audio>
                                  </p:subTnLst>
                                </p:cTn>
                              </p:par>
                            </p:childTnLst>
                          </p:cTn>
                        </p:par>
                        <p:par>
                          <p:cTn id="33" fill="hold">
                            <p:stCondLst>
                              <p:cond delay="304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5"/>
                                        </p:tgtEl>
                                        <p:attrNameLst>
                                          <p:attrName>style.visibility</p:attrName>
                                        </p:attrNameLst>
                                      </p:cBhvr>
                                      <p:to>
                                        <p:strVal val="visible"/>
                                      </p:to>
                                    </p:set>
                                    <p:anim calcmode="discrete" valueType="clr">
                                      <p:cBhvr override="childStyle">
                                        <p:cTn id="36" dur="80"/>
                                        <p:tgtEl>
                                          <p:spTgt spid="5"/>
                                        </p:tgtEl>
                                        <p:attrNameLst>
                                          <p:attrName>style.color</p:attrName>
                                        </p:attrNameLst>
                                      </p:cBhvr>
                                      <p:tavLst>
                                        <p:tav tm="0">
                                          <p:val>
                                            <p:clrVal>
                                              <a:schemeClr val="bg2"/>
                                            </p:clrVal>
                                          </p:val>
                                        </p:tav>
                                        <p:tav tm="50000">
                                          <p:val>
                                            <p:clrVal>
                                              <a:schemeClr val="accent1"/>
                                            </p:clrVal>
                                          </p:val>
                                        </p:tav>
                                      </p:tavLst>
                                    </p:anim>
                                    <p:anim calcmode="discrete" valueType="clr">
                                      <p:cBhvr>
                                        <p:cTn id="37" dur="80"/>
                                        <p:tgtEl>
                                          <p:spTgt spid="5"/>
                                        </p:tgtEl>
                                        <p:attrNameLst>
                                          <p:attrName>fillcolor</p:attrName>
                                        </p:attrNameLst>
                                      </p:cBhvr>
                                      <p:tavLst>
                                        <p:tav tm="0">
                                          <p:val>
                                            <p:clrVal>
                                              <a:schemeClr val="accent2"/>
                                            </p:clrVal>
                                          </p:val>
                                        </p:tav>
                                        <p:tav tm="50000">
                                          <p:val>
                                            <p:clrVal>
                                              <a:schemeClr val="hlink"/>
                                            </p:clrVal>
                                          </p:val>
                                        </p:tav>
                                      </p:tavLst>
                                    </p:anim>
                                    <p:set>
                                      <p:cBhvr>
                                        <p:cTn id="38" dur="80"/>
                                        <p:tgtEl>
                                          <p:spTgt spid="5"/>
                                        </p:tgtEl>
                                        <p:attrNameLst>
                                          <p:attrName>fill.type</p:attrName>
                                        </p:attrNameLst>
                                      </p:cBhvr>
                                      <p:to>
                                        <p:strVal val="solid"/>
                                      </p:to>
                                    </p:set>
                                  </p:childTnLst>
                                  <p:subTnLst>
                                    <p:audio>
                                      <p:cMediaNode>
                                        <p:cTn display="0" masterRel="sameClick">
                                          <p:stCondLst>
                                            <p:cond evt="begin" delay="0">
                                              <p:tn val="34"/>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2 Marcador de texto"/>
          <p:cNvSpPr>
            <a:spLocks noGrp="1"/>
          </p:cNvSpPr>
          <p:nvPr>
            <p:ph type="body" idx="1"/>
          </p:nvPr>
        </p:nvSpPr>
        <p:spPr>
          <a:xfrm>
            <a:off x="722313" y="2500313"/>
            <a:ext cx="7772400" cy="2376487"/>
          </a:xfrm>
        </p:spPr>
        <p:txBody>
          <a:bodyPr/>
          <a:lstStyle/>
          <a:p>
            <a:pPr marL="44450" algn="just"/>
            <a:r>
              <a:rPr lang="es-ES_tradnl" sz="2400" smtClean="0">
                <a:solidFill>
                  <a:schemeClr val="accent1"/>
                </a:solidFill>
              </a:rPr>
              <a:t> Este proyecto busca determinar la logística adecuada para implementar y mejorar el sistema de Planeación de Eventos para la empresa que se va a emprender denominada </a:t>
            </a:r>
            <a:r>
              <a:rPr lang="es-ES_tradnl" sz="2400" b="1" i="1" smtClean="0"/>
              <a:t>“</a:t>
            </a:r>
            <a:r>
              <a:rPr lang="es-ES" sz="2400" b="1" i="1" smtClean="0"/>
              <a:t>Diamond Events”</a:t>
            </a:r>
            <a:r>
              <a:rPr lang="es-ES_tradnl" sz="2400" b="1" i="1" smtClean="0">
                <a:solidFill>
                  <a:schemeClr val="accent1"/>
                </a:solidFill>
              </a:rPr>
              <a:t>,</a:t>
            </a:r>
            <a:r>
              <a:rPr lang="es-ES_tradnl" sz="2400" smtClean="0">
                <a:solidFill>
                  <a:schemeClr val="accent1"/>
                </a:solidFill>
              </a:rPr>
              <a:t> para que de esa manera minimizar el tiempo y mejorar la calidad en la entrega del servicio a cada uno de sus clientes.</a:t>
            </a:r>
            <a:endParaRPr lang="es-ES" smtClean="0">
              <a:solidFill>
                <a:schemeClr val="accent1"/>
              </a:solidFill>
            </a:endParaRPr>
          </a:p>
        </p:txBody>
      </p:sp>
      <p:sp>
        <p:nvSpPr>
          <p:cNvPr id="5" name="1 Título"/>
          <p:cNvSpPr>
            <a:spLocks noGrp="1"/>
          </p:cNvSpPr>
          <p:nvPr>
            <p:ph type="title"/>
          </p:nvPr>
        </p:nvSpPr>
        <p:spPr>
          <a:xfrm>
            <a:off x="722313" y="1071547"/>
            <a:ext cx="7772400" cy="928693"/>
          </a:xfrm>
        </p:spPr>
        <p:txBody>
          <a:bodyPr/>
          <a:lstStyle/>
          <a:p>
            <a:pPr fontAlgn="auto">
              <a:spcAft>
                <a:spcPts val="0"/>
              </a:spcAft>
              <a:defRPr/>
            </a:pPr>
            <a:r>
              <a:rPr lang="es-ES" dirty="0" smtClean="0"/>
              <a:t>1. INTRODUCCIÓN</a:t>
            </a:r>
            <a:endParaRPr lang="es-ES"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Marcador de texto"/>
          <p:cNvSpPr>
            <a:spLocks noGrp="1"/>
          </p:cNvSpPr>
          <p:nvPr>
            <p:ph type="body" idx="1"/>
          </p:nvPr>
        </p:nvSpPr>
        <p:spPr>
          <a:xfrm>
            <a:off x="722313" y="2643188"/>
            <a:ext cx="7772400" cy="2643187"/>
          </a:xfrm>
        </p:spPr>
        <p:txBody>
          <a:bodyPr/>
          <a:lstStyle/>
          <a:p>
            <a:pPr marL="44450" algn="just"/>
            <a:r>
              <a:rPr lang="es-ES" sz="2400" smtClean="0">
                <a:solidFill>
                  <a:schemeClr val="accent1"/>
                </a:solidFill>
              </a:rPr>
              <a:t>El Servicio de Planeamiento de Eventos es un campo de estudio relativamente nuevo; este consiste en el proceso de diseño, planificación y producción de congresos, festivales, ceremonias, fiestas, convenciones u otro tipo de reuniones, cada una de las cuales puede tener diferentes finalidades</a:t>
            </a:r>
            <a:r>
              <a:rPr lang="es-ES" smtClean="0">
                <a:solidFill>
                  <a:schemeClr val="accent1"/>
                </a:solidFill>
              </a:rPr>
              <a:t>.</a:t>
            </a:r>
          </a:p>
          <a:p>
            <a:pPr marL="44450"/>
            <a:endParaRPr lang="es-ES" smtClean="0"/>
          </a:p>
        </p:txBody>
      </p:sp>
      <p:sp>
        <p:nvSpPr>
          <p:cNvPr id="6" name="1 Título"/>
          <p:cNvSpPr>
            <a:spLocks noGrp="1"/>
          </p:cNvSpPr>
          <p:nvPr>
            <p:ph type="title"/>
          </p:nvPr>
        </p:nvSpPr>
        <p:spPr>
          <a:xfrm>
            <a:off x="722313" y="1071547"/>
            <a:ext cx="7772400" cy="928693"/>
          </a:xfrm>
        </p:spPr>
        <p:txBody>
          <a:bodyPr/>
          <a:lstStyle/>
          <a:p>
            <a:pPr fontAlgn="auto">
              <a:spcAft>
                <a:spcPts val="0"/>
              </a:spcAft>
              <a:defRPr/>
            </a:pPr>
            <a:r>
              <a:rPr lang="es-ES" dirty="0" smtClean="0"/>
              <a:t>1. INTRODUCCIÓN</a:t>
            </a:r>
            <a:endParaRPr lang="es-E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1500188" y="2000250"/>
            <a:ext cx="6745287" cy="4583113"/>
          </a:xfrm>
          <a:prstGeom prst="rect">
            <a:avLst/>
          </a:prstGeom>
          <a:noFill/>
          <a:ln w="9525">
            <a:noFill/>
            <a:miter lim="800000"/>
            <a:headEnd/>
            <a:tailEnd/>
          </a:ln>
        </p:spPr>
      </p:pic>
      <p:sp>
        <p:nvSpPr>
          <p:cNvPr id="9" name="1 Título"/>
          <p:cNvSpPr>
            <a:spLocks noGrp="1"/>
          </p:cNvSpPr>
          <p:nvPr>
            <p:ph type="title"/>
          </p:nvPr>
        </p:nvSpPr>
        <p:spPr>
          <a:xfrm>
            <a:off x="714348" y="1071546"/>
            <a:ext cx="7772400" cy="928693"/>
          </a:xfrm>
        </p:spPr>
        <p:txBody>
          <a:bodyPr>
            <a:normAutofit/>
          </a:bodyPr>
          <a:lstStyle/>
          <a:p>
            <a:pPr fontAlgn="auto">
              <a:spcAft>
                <a:spcPts val="0"/>
              </a:spcAft>
              <a:defRPr/>
            </a:pPr>
            <a:r>
              <a:rPr lang="es-ES" b="1" dirty="0" smtClean="0">
                <a:ln>
                  <a:solidFill>
                    <a:srgbClr val="C00000"/>
                  </a:solidFill>
                </a:ln>
                <a:solidFill>
                  <a:schemeClr val="bg1"/>
                </a:solidFill>
                <a:effectLst>
                  <a:outerShdw blurRad="38100" dist="38100" dir="2700000" algn="tl">
                    <a:srgbClr val="000000">
                      <a:alpha val="43137"/>
                    </a:srgbClr>
                  </a:outerShdw>
                </a:effectLst>
              </a:rPr>
              <a:t>1. INTRODUCCIÓN</a:t>
            </a:r>
            <a:endParaRPr lang="es-ES" b="1" dirty="0">
              <a:ln>
                <a:solidFill>
                  <a:srgbClr val="C00000"/>
                </a:solidFill>
              </a:ln>
              <a:solidFill>
                <a:schemeClr val="bg1"/>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2357438"/>
            <a:ext cx="8229600" cy="2214562"/>
          </a:xfrm>
        </p:spPr>
        <p:txBody>
          <a:bodyPr>
            <a:normAutofit/>
          </a:bodyPr>
          <a:lstStyle/>
          <a:p>
            <a:pPr algn="ctr" fontAlgn="auto">
              <a:spcAft>
                <a:spcPts val="0"/>
              </a:spcAft>
              <a:defRPr/>
            </a:pPr>
            <a:r>
              <a:rPr lang="es-ES" b="1" dirty="0" smtClean="0">
                <a:solidFill>
                  <a:schemeClr val="accent1"/>
                </a:solidFill>
                <a:effectLst>
                  <a:outerShdw blurRad="38100" dist="38100" dir="2700000" algn="tl">
                    <a:srgbClr val="000000">
                      <a:alpha val="43137"/>
                    </a:srgbClr>
                  </a:outerShdw>
                </a:effectLst>
              </a:rPr>
              <a:t>“NOSOTROS ORGANIZAMOS EL EVENTO USTED LO DISFRUTA”</a:t>
            </a:r>
            <a:endParaRPr lang="es-ES" b="1" dirty="0">
              <a:solidFill>
                <a:schemeClr val="accent1"/>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588</TotalTime>
  <Words>1443</Words>
  <Application>Microsoft Office PowerPoint</Application>
  <PresentationFormat>Presentación en pantalla (4:3)</PresentationFormat>
  <Paragraphs>178</Paragraphs>
  <Slides>50</Slides>
  <Notes>0</Notes>
  <HiddenSlides>0</HiddenSlides>
  <MMClips>0</MMClips>
  <ScaleCrop>false</ScaleCrop>
  <HeadingPairs>
    <vt:vector size="8" baseType="variant">
      <vt:variant>
        <vt:lpstr>Fuentes usadas</vt:lpstr>
      </vt:variant>
      <vt:variant>
        <vt:i4>8</vt:i4>
      </vt:variant>
      <vt:variant>
        <vt:lpstr>Plantilla de diseño</vt:lpstr>
      </vt:variant>
      <vt:variant>
        <vt:i4>4</vt:i4>
      </vt:variant>
      <vt:variant>
        <vt:lpstr>Servidores OLE incrustados</vt:lpstr>
      </vt:variant>
      <vt:variant>
        <vt:i4>1</vt:i4>
      </vt:variant>
      <vt:variant>
        <vt:lpstr>Títulos de diapositiva</vt:lpstr>
      </vt:variant>
      <vt:variant>
        <vt:i4>50</vt:i4>
      </vt:variant>
    </vt:vector>
  </HeadingPairs>
  <TitlesOfParts>
    <vt:vector size="63" baseType="lpstr">
      <vt:lpstr>Georgia</vt:lpstr>
      <vt:lpstr>Arial</vt:lpstr>
      <vt:lpstr>Trebuchet MS</vt:lpstr>
      <vt:lpstr>Wingdings 2</vt:lpstr>
      <vt:lpstr>Calibri</vt:lpstr>
      <vt:lpstr>Wingdings</vt:lpstr>
      <vt:lpstr>Verdana</vt:lpstr>
      <vt:lpstr>Brush Script MT</vt:lpstr>
      <vt:lpstr>Urbano</vt:lpstr>
      <vt:lpstr>Urbano</vt:lpstr>
      <vt:lpstr>Urbano</vt:lpstr>
      <vt:lpstr>Urbano</vt:lpstr>
      <vt:lpstr>Ecuación</vt:lpstr>
      <vt:lpstr>ESCUELA SUPERIOR POLITÉCNICA DEL LITORAL</vt:lpstr>
      <vt:lpstr>Diapositiva 2</vt:lpstr>
      <vt:lpstr>Diapositiva 3</vt:lpstr>
      <vt:lpstr>Diapositiva 4</vt:lpstr>
      <vt:lpstr>Diapositiva 5</vt:lpstr>
      <vt:lpstr>Diapositiva 6</vt:lpstr>
      <vt:lpstr>Diapositiva 7</vt:lpstr>
      <vt:lpstr>Diapositiva 8</vt:lpstr>
      <vt:lpstr>“NOSOTROS ORGANIZAMOS EL EVENTO USTED LO DISFRUTA”</vt:lpstr>
      <vt:lpstr>Diapositiva 10</vt:lpstr>
      <vt:lpstr>ANALISIS FODA</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Balance de Equipos</vt:lpstr>
      <vt:lpstr>Balance de Obras Físicas</vt:lpstr>
      <vt:lpstr>DETERMINACIÓN DEL TAMAÑO</vt:lpstr>
      <vt:lpstr>Diapositiva 25</vt:lpstr>
      <vt:lpstr>Diapositiva 26</vt:lpstr>
      <vt:lpstr>El Método de Brown y Gibson</vt:lpstr>
      <vt:lpstr>Diapositiva 28</vt:lpstr>
      <vt:lpstr>Misión</vt:lpstr>
      <vt:lpstr>ORGANIGRAMA FUNCIONAL</vt:lpstr>
      <vt:lpstr>Diapositiva 31</vt:lpstr>
      <vt:lpstr>Costos Variables</vt:lpstr>
      <vt:lpstr>Diapositiva 33</vt:lpstr>
      <vt:lpstr>Diapositiva 34</vt:lpstr>
      <vt:lpstr>INVERSIÓN DEL PROYECTO</vt:lpstr>
      <vt:lpstr>CAPITAL DE TRABAJO</vt:lpstr>
      <vt:lpstr>Diapositiva 37</vt:lpstr>
      <vt:lpstr>CAPITAL DE TRABAJO</vt:lpstr>
      <vt:lpstr>Diapositiva 39</vt:lpstr>
      <vt:lpstr>Diapositiva 40</vt:lpstr>
      <vt:lpstr>TASA DE DESCUENTO</vt:lpstr>
      <vt:lpstr>FLUJO DE CAJA</vt:lpstr>
      <vt:lpstr>Diapositiva 43</vt:lpstr>
      <vt:lpstr>Diapositiva 44</vt:lpstr>
      <vt:lpstr>Diapositiva 45</vt:lpstr>
      <vt:lpstr>Diapositiva 46</vt:lpstr>
      <vt:lpstr>Diapositiva 47</vt:lpstr>
      <vt:lpstr>Diapositiva 48</vt:lpstr>
      <vt:lpstr>Diapositiva 49</vt:lpstr>
      <vt:lpstr>GRACIAS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POLITÉCNICA DEL LITORAL</dc:title>
  <dc:creator>Christian Plaza</dc:creator>
  <cp:lastModifiedBy>GoD</cp:lastModifiedBy>
  <cp:revision>60</cp:revision>
  <dcterms:created xsi:type="dcterms:W3CDTF">2010-02-05T21:09:50Z</dcterms:created>
  <dcterms:modified xsi:type="dcterms:W3CDTF">2010-02-24T14:32:25Z</dcterms:modified>
</cp:coreProperties>
</file>