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59" r:id="rId6"/>
    <p:sldId id="267" r:id="rId7"/>
    <p:sldId id="260" r:id="rId8"/>
    <p:sldId id="261" r:id="rId9"/>
    <p:sldId id="263" r:id="rId10"/>
    <p:sldId id="268" r:id="rId11"/>
    <p:sldId id="269" r:id="rId12"/>
    <p:sldId id="270" r:id="rId13"/>
    <p:sldId id="271" r:id="rId14"/>
    <p:sldId id="264" r:id="rId15"/>
    <p:sldId id="272" r:id="rId16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000000"/>
    <a:srgbClr val="4141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30" autoAdjust="0"/>
  </p:normalViewPr>
  <p:slideViewPr>
    <p:cSldViewPr>
      <p:cViewPr>
        <p:scale>
          <a:sx n="70" d="100"/>
          <a:sy n="70" d="100"/>
        </p:scale>
        <p:origin x="-11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milio\distrib\prueba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milio\distrib\pruebas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milio\distrib\prueba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9"/>
  <c:chart>
    <c:title>
      <c:tx>
        <c:rich>
          <a:bodyPr/>
          <a:lstStyle/>
          <a:p>
            <a:pPr>
              <a:defRPr/>
            </a:pPr>
            <a:r>
              <a:rPr lang="en-US"/>
              <a:t>Número de nodos variable, carga fija (4GB)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Nodos!$N$13</c:f>
              <c:strCache>
                <c:ptCount val="1"/>
                <c:pt idx="0">
                  <c:v>PROM</c:v>
                </c:pt>
              </c:strCache>
            </c:strRef>
          </c:tx>
          <c:spPr>
            <a:ln w="50800"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57150"/>
            </c:spPr>
          </c:marker>
          <c:errBars>
            <c:errDir val="y"/>
            <c:errBarType val="both"/>
            <c:errValType val="cust"/>
            <c:plus>
              <c:numRef>
                <c:f>Nodos!$P$14:$P$18</c:f>
                <c:numCache>
                  <c:formatCode>General</c:formatCode>
                  <c:ptCount val="5"/>
                  <c:pt idx="0">
                    <c:v>1.7898247120877202</c:v>
                  </c:pt>
                  <c:pt idx="1">
                    <c:v>1.8311448301237461</c:v>
                  </c:pt>
                  <c:pt idx="2">
                    <c:v>1.0943539866734924</c:v>
                  </c:pt>
                  <c:pt idx="3">
                    <c:v>0.51226105540912814</c:v>
                  </c:pt>
                  <c:pt idx="4">
                    <c:v>0.29396759080627688</c:v>
                  </c:pt>
                </c:numCache>
              </c:numRef>
            </c:plus>
            <c:minus>
              <c:numRef>
                <c:f>Nodos!$P$14:$P$18</c:f>
                <c:numCache>
                  <c:formatCode>General</c:formatCode>
                  <c:ptCount val="5"/>
                  <c:pt idx="0">
                    <c:v>1.7898247120877202</c:v>
                  </c:pt>
                  <c:pt idx="1">
                    <c:v>1.8311448301237461</c:v>
                  </c:pt>
                  <c:pt idx="2">
                    <c:v>1.0943539866734924</c:v>
                  </c:pt>
                  <c:pt idx="3">
                    <c:v>0.51226105540912814</c:v>
                  </c:pt>
                  <c:pt idx="4">
                    <c:v>0.29396759080627688</c:v>
                  </c:pt>
                </c:numCache>
              </c:numRef>
            </c:minus>
            <c:spPr>
              <a:ln w="22225"/>
            </c:spPr>
          </c:errBars>
          <c:cat>
            <c:numRef>
              <c:f>Nodos!$C$4:$C$8</c:f>
              <c:numCache>
                <c:formatCode>@</c:formatCode>
                <c:ptCount val="5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</c:numCache>
            </c:numRef>
          </c:cat>
          <c:val>
            <c:numRef>
              <c:f>Nodos!$N$14:$N$18</c:f>
              <c:numCache>
                <c:formatCode>0.00</c:formatCode>
                <c:ptCount val="5"/>
                <c:pt idx="0">
                  <c:v>50.113</c:v>
                </c:pt>
                <c:pt idx="1">
                  <c:v>30.958999999999989</c:v>
                </c:pt>
                <c:pt idx="2">
                  <c:v>24.768333333333121</c:v>
                </c:pt>
                <c:pt idx="3">
                  <c:v>20.853000000000005</c:v>
                </c:pt>
                <c:pt idx="4">
                  <c:v>19.097000000000001</c:v>
                </c:pt>
              </c:numCache>
            </c:numRef>
          </c:val>
        </c:ser>
        <c:marker val="1"/>
        <c:axId val="101470976"/>
        <c:axId val="101472896"/>
      </c:lineChart>
      <c:dateAx>
        <c:axId val="101470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Nodos</a:t>
                </a:r>
              </a:p>
            </c:rich>
          </c:tx>
          <c:layout/>
        </c:title>
        <c:numFmt formatCode="General" sourceLinked="0"/>
        <c:tickLblPos val="low"/>
        <c:crossAx val="101472896"/>
        <c:crosses val="autoZero"/>
        <c:lblOffset val="100"/>
        <c:baseTimeUnit val="days"/>
        <c:majorUnit val="1"/>
      </c:dateAx>
      <c:valAx>
        <c:axId val="101472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Tiempo de ejecución (minutos)</a:t>
                </a:r>
              </a:p>
            </c:rich>
          </c:tx>
          <c:layout/>
        </c:title>
        <c:numFmt formatCode="0.00" sourceLinked="1"/>
        <c:tickLblPos val="nextTo"/>
        <c:crossAx val="101470976"/>
        <c:crosses val="autoZero"/>
        <c:crossBetween val="between"/>
      </c:valAx>
      <c:spPr>
        <a:ln>
          <a:solidFill>
            <a:schemeClr val="tx1">
              <a:lumMod val="95000"/>
              <a:lumOff val="5000"/>
            </a:schemeClr>
          </a:solidFill>
        </a:ln>
      </c:spPr>
    </c:plotArea>
    <c:plotVisOnly val="1"/>
  </c:chart>
  <c:spPr>
    <a:noFill/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400"/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/>
              <a:t>Carga variable. Clúster de 10 nodos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383795245933306"/>
          <c:y val="0.11101543681699268"/>
          <c:w val="0.83683833306147748"/>
          <c:h val="0.7386039086429107"/>
        </c:manualLayout>
      </c:layout>
      <c:lineChart>
        <c:grouping val="standard"/>
        <c:ser>
          <c:idx val="1"/>
          <c:order val="1"/>
          <c:tx>
            <c:strRef>
              <c:f>Carga!$O$2</c:f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cat>
            <c:multiLvlStrRef>
              <c:f>Carga!$D$14:$D$19</c:f>
            </c:multiLvlStrRef>
          </c:cat>
          <c:val>
            <c:numRef>
              <c:f>Carga!$O$14:$O$19</c:f>
            </c:numRef>
          </c:val>
        </c:ser>
        <c:ser>
          <c:idx val="0"/>
          <c:order val="0"/>
          <c:tx>
            <c:strRef>
              <c:f>[pruebas2.xlsx]Carga!$O$2</c:f>
              <c:strCache>
                <c:ptCount val="1"/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5.8228964317313454E-2"/>
                  <c:y val="4.90503986686206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0.13 GB</a:t>
                    </a:r>
                  </a:p>
                </c:rich>
              </c:tx>
              <c:dLblPos val="t"/>
              <c:showCatName val="1"/>
            </c:dLbl>
            <c:dLbl>
              <c:idx val="1"/>
              <c:layout>
                <c:manualLayout>
                  <c:x val="5.6472065285624609E-2"/>
                  <c:y val="4.76365533172706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0.40 GB</a:t>
                    </a:r>
                  </a:p>
                </c:rich>
              </c:tx>
              <c:dLblPos val="t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 GB</a:t>
                    </a:r>
                  </a:p>
                </c:rich>
              </c:tx>
              <c:dLblPos val="t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 GB</a:t>
                    </a:r>
                  </a:p>
                </c:rich>
              </c:tx>
              <c:dLblPos val="t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 GB</a:t>
                    </a:r>
                  </a:p>
                </c:rich>
              </c:tx>
              <c:dLblPos val="t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12 GB</a:t>
                    </a:r>
                  </a:p>
                </c:rich>
              </c:tx>
              <c:dLblPos val="t"/>
              <c:showCatName val="1"/>
            </c:dLbl>
            <c:dLblPos val="t"/>
            <c:showCatName val="1"/>
          </c:dLbls>
          <c:cat>
            <c:numRef>
              <c:f>[pruebas2.xlsx]Carga!$B$14:$B$19</c:f>
              <c:numCache>
                <c:formatCode>0.00</c:formatCode>
                <c:ptCount val="6"/>
                <c:pt idx="0">
                  <c:v>0.126953125</c:v>
                </c:pt>
                <c:pt idx="1">
                  <c:v>0.40136718750000117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12</c:v>
                </c:pt>
              </c:numCache>
            </c:numRef>
          </c:cat>
          <c:val>
            <c:numRef>
              <c:f>[pruebas2.xlsx]Carga!$O$14:$O$19</c:f>
              <c:numCache>
                <c:formatCode>0.00</c:formatCode>
                <c:ptCount val="6"/>
                <c:pt idx="0">
                  <c:v>3.7840000000000011</c:v>
                </c:pt>
                <c:pt idx="1">
                  <c:v>10.959000000000024</c:v>
                </c:pt>
                <c:pt idx="2">
                  <c:v>17.08599999999991</c:v>
                </c:pt>
                <c:pt idx="3">
                  <c:v>19.544</c:v>
                </c:pt>
                <c:pt idx="4">
                  <c:v>20.959999999999987</c:v>
                </c:pt>
                <c:pt idx="5">
                  <c:v>21.729000000000003</c:v>
                </c:pt>
              </c:numCache>
            </c:numRef>
          </c:val>
        </c:ser>
        <c:marker val="1"/>
        <c:axId val="101501952"/>
        <c:axId val="100140928"/>
      </c:lineChart>
      <c:dateAx>
        <c:axId val="101501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Tamaño de carga procesada (GB)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100140928"/>
        <c:crosses val="autoZero"/>
        <c:lblOffset val="100"/>
        <c:baseTimeUnit val="days"/>
        <c:majorUnit val="1"/>
      </c:dateAx>
      <c:valAx>
        <c:axId val="1001409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Tiempo de ejecución (minutos)</a:t>
                </a:r>
              </a:p>
            </c:rich>
          </c:tx>
          <c:layout>
            <c:manualLayout>
              <c:xMode val="edge"/>
              <c:yMode val="edge"/>
              <c:x val="1.85200013840079E-2"/>
              <c:y val="0.21633026155642349"/>
            </c:manualLayout>
          </c:layout>
        </c:title>
        <c:numFmt formatCode="0.00" sourceLinked="1"/>
        <c:majorTickMark val="none"/>
        <c:tickLblPos val="nextTo"/>
        <c:crossAx val="101501952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400"/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9"/>
  <c:chart>
    <c:title>
      <c:tx>
        <c:rich>
          <a:bodyPr/>
          <a:lstStyle/>
          <a:p>
            <a:pPr>
              <a:defRPr/>
            </a:pPr>
            <a:r>
              <a:rPr lang="en-US"/>
              <a:t>Tiempo de anonimizar 4GB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Comparación!$F$5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5"/>
            <c:spPr>
              <a:solidFill>
                <a:srgbClr val="FFC000"/>
              </a:solidFill>
            </c:spPr>
          </c:dPt>
          <c:cat>
            <c:strRef>
              <c:f>Comparación!$E$15:$E$20</c:f>
              <c:strCache>
                <c:ptCount val="6"/>
                <c:pt idx="0">
                  <c:v>15 Nodos</c:v>
                </c:pt>
                <c:pt idx="1">
                  <c:v>10 Nodos</c:v>
                </c:pt>
                <c:pt idx="2">
                  <c:v>5 Nodos</c:v>
                </c:pt>
                <c:pt idx="3">
                  <c:v>2 Nodos</c:v>
                </c:pt>
                <c:pt idx="4">
                  <c:v>1 Nodo</c:v>
                </c:pt>
                <c:pt idx="5">
                  <c:v>FLAIM</c:v>
                </c:pt>
              </c:strCache>
            </c:strRef>
          </c:cat>
          <c:val>
            <c:numRef>
              <c:f>Comparación!$F$15:$F$20</c:f>
              <c:numCache>
                <c:formatCode>0</c:formatCode>
                <c:ptCount val="6"/>
                <c:pt idx="0">
                  <c:v>19.097000000000001</c:v>
                </c:pt>
                <c:pt idx="1">
                  <c:v>20.853000000000005</c:v>
                </c:pt>
                <c:pt idx="2">
                  <c:v>24.768333333333143</c:v>
                </c:pt>
                <c:pt idx="3">
                  <c:v>30.958999999999989</c:v>
                </c:pt>
                <c:pt idx="4" formatCode="General">
                  <c:v>50</c:v>
                </c:pt>
                <c:pt idx="5" formatCode="General">
                  <c:v>40</c:v>
                </c:pt>
              </c:numCache>
            </c:numRef>
          </c:val>
        </c:ser>
        <c:axId val="100190464"/>
        <c:axId val="106954752"/>
      </c:barChart>
      <c:catAx>
        <c:axId val="100190464"/>
        <c:scaling>
          <c:orientation val="minMax"/>
        </c:scaling>
        <c:axPos val="l"/>
        <c:tickLblPos val="nextTo"/>
        <c:crossAx val="106954752"/>
        <c:crosses val="autoZero"/>
        <c:auto val="1"/>
        <c:lblAlgn val="ctr"/>
        <c:lblOffset val="100"/>
      </c:catAx>
      <c:valAx>
        <c:axId val="1069547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Minutos</a:t>
                </a:r>
              </a:p>
            </c:rich>
          </c:tx>
          <c:layout/>
        </c:title>
        <c:numFmt formatCode="0" sourceLinked="1"/>
        <c:tickLblPos val="nextTo"/>
        <c:crossAx val="100190464"/>
        <c:crosses val="autoZero"/>
        <c:crossBetween val="between"/>
        <c:majorUnit val="5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</c:chart>
  <c:spPr>
    <a:noFill/>
  </c:spPr>
  <c:txPr>
    <a:bodyPr/>
    <a:lstStyle/>
    <a:p>
      <a:pPr>
        <a:defRPr sz="1400"/>
      </a:pPr>
      <a:endParaRPr lang="es-EC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DC31D-CB73-4D4A-9423-347F43481BB9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48DBB-0A14-4CFE-938C-6B51BC70B435}" type="slidenum">
              <a:rPr lang="es-EC" smtClean="0"/>
              <a:pPr/>
              <a:t>‹#›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Aquí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brevemente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Map Reduce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paradigma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programación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diseñado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Google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desarrollar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soluciones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distribuidas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separando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cualquier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proceso</a:t>
            </a:r>
            <a:r>
              <a:rPr lang="en-US" baseline="0" dirty="0" smtClean="0"/>
              <a:t> en 2 </a:t>
            </a:r>
            <a:r>
              <a:rPr lang="en-US" baseline="0" dirty="0" err="1" smtClean="0"/>
              <a:t>fases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mapeo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otra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reducción</a:t>
            </a:r>
            <a:r>
              <a:rPr lang="en-US" baseline="0" dirty="0" smtClean="0"/>
              <a:t>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Explicar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… 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E.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8DBB-0A14-4CFE-938C-6B51BC70B435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709A-3830-430C-984F-3439DD7B17EE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5E81-39A9-40F5-8D6F-2958F1487D8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4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2F38-9BA5-4AAF-9456-FC2E7A3B2DCD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67D4-29A4-413C-AA85-595383E11BFF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CF8E-2910-4BE3-9BB3-F17AD7CF119A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744C-EA74-451C-847A-7AC0B9E93F8B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4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FC87-A045-46A0-9E79-5895A2F82B67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1D4E-C0F4-4BC2-A897-EA15DE8DBFCD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647F-B621-4455-85BA-E9B5D420B2F9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7B21-A258-4F61-910A-C1CAA99330A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5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10A3-AD03-497D-96E0-023D0895A6C2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0E99-37BD-40C9-84B6-034668D7C99F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E1E8-47CA-4D80-AA36-253B2E8169B9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2ABD-CBAF-4E27-874F-E11B929EBF0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3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F345-6EF2-47C8-881B-C5F2DCAD0998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2BE4-D704-464F-BEEC-B7FDDAB0FF48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0DB0-C1B1-4C99-AF23-5F1A9B14CB23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4249-1E28-4B23-85A4-819EE67B0EF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4E77-F513-47A6-B09B-5C8C4D00734B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AD05-F53E-4AF9-B1E8-23D66CC47B78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5D49-1F09-48C7-A2B3-95CD834C5001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A427-E2A5-4340-BED2-17A6739C0D67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4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9DD19D-50C3-4836-B647-C551A18D84D6}" type="datetimeFigureOut">
              <a:rPr lang="es-EC"/>
              <a:pPr>
                <a:defRPr/>
              </a:pPr>
              <a:t>27/02/2010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A48D8953-6E9E-4D7E-A825-F01AB2CC8B4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0" r:id="rId7"/>
    <p:sldLayoutId id="2147483761" r:id="rId8"/>
    <p:sldLayoutId id="2147483769" r:id="rId9"/>
    <p:sldLayoutId id="2147483770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643998" cy="300039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altLang="en-US" sz="4000" kern="1500" spc="170" dirty="0" smtClean="0">
                <a:gradFill flip="none" rotWithShape="1">
                  <a:gsLst>
                    <a:gs pos="33000">
                      <a:schemeClr val="bg2">
                        <a:lumMod val="10000"/>
                      </a:schemeClr>
                    </a:gs>
                    <a:gs pos="66000">
                      <a:schemeClr val="bg2">
                        <a:lumMod val="25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 Y EVALUACIÓN DE UNA HERRAMIENTA DISTRIBUIDA DE ANONIMIZACIÓN DE CAPTURAS DE RED</a:t>
            </a:r>
            <a:endParaRPr lang="es-EC" sz="4000" kern="1500" spc="170" dirty="0" smtClean="0">
              <a:gradFill flip="none" rotWithShape="1">
                <a:gsLst>
                  <a:gs pos="33000">
                    <a:schemeClr val="bg2">
                      <a:lumMod val="10000"/>
                    </a:schemeClr>
                  </a:gs>
                  <a:gs pos="66000">
                    <a:schemeClr val="bg2">
                      <a:lumMod val="25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143512"/>
            <a:ext cx="8001056" cy="428625"/>
          </a:xfrm>
          <a:noFill/>
          <a:ln>
            <a:noFill/>
          </a:ln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Rigazio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David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Morocho</a:t>
            </a:r>
            <a:endPara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Pruebas</a:t>
            </a:r>
            <a:r>
              <a:rPr lang="en-US" dirty="0" smtClean="0"/>
              <a:t> y </a:t>
            </a:r>
            <a:r>
              <a:rPr lang="en-US" dirty="0" err="1" smtClean="0"/>
              <a:t>resultados</a:t>
            </a:r>
            <a:endParaRPr lang="es-EC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357158" y="1285860"/>
          <a:ext cx="857256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Pruebas</a:t>
            </a:r>
            <a:r>
              <a:rPr lang="en-US" dirty="0" smtClean="0"/>
              <a:t> y </a:t>
            </a:r>
            <a:r>
              <a:rPr lang="en-US" dirty="0" err="1" smtClean="0"/>
              <a:t>resultados</a:t>
            </a:r>
            <a:endParaRPr lang="es-EC" dirty="0" smtClean="0"/>
          </a:p>
        </p:txBody>
      </p:sp>
      <p:graphicFrame>
        <p:nvGraphicFramePr>
          <p:cNvPr id="3" name="Chart 2"/>
          <p:cNvGraphicFramePr/>
          <p:nvPr/>
        </p:nvGraphicFramePr>
        <p:xfrm>
          <a:off x="500034" y="1357298"/>
          <a:ext cx="835824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Conclusiones</a:t>
            </a:r>
            <a:endParaRPr lang="es-EC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es-EC" sz="25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La anonimización de archivos es un proceso computacionalmente costoso, especialmente ejecutado secuencialmente.</a:t>
            </a:r>
          </a:p>
          <a:p>
            <a:pPr algn="just" eaLnBrk="1" hangingPunct="1">
              <a:defRPr/>
            </a:pPr>
            <a:r>
              <a:rPr lang="es-EC" sz="25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</a:rPr>
              <a:t>Los modelos distribuidos generan soluciones altamente escalables.</a:t>
            </a:r>
          </a:p>
          <a:p>
            <a:pPr algn="just" eaLnBrk="1" hangingPunct="1">
              <a:defRPr/>
            </a:pPr>
            <a:r>
              <a:rPr lang="es-EC" sz="25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Se generó una herramienta que aprovecha las ventajas del modelo distribuido, donde se observa un comportamiento escalable superior al de una herramienta existente.</a:t>
            </a:r>
          </a:p>
          <a:p>
            <a:pPr algn="just" eaLnBrk="1" hangingPunct="1">
              <a:defRPr/>
            </a:pPr>
            <a:r>
              <a:rPr lang="es-EC" sz="25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</a:rPr>
              <a:t>Existen servicios comerciales que brindan la posibilidad de ejecutar soluciones distribuidas como la planteada por costos reducidos, esto hace muy viable la implementación de las mismas.</a:t>
            </a:r>
            <a:endParaRPr lang="es-EC" sz="25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Recomendaciones</a:t>
            </a:r>
            <a:endParaRPr lang="es-EC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es-EC" sz="28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Incrementar la funcionalidad de la herramienta mediante la anonimización de otros campos.</a:t>
            </a:r>
          </a:p>
          <a:p>
            <a:pPr algn="just" eaLnBrk="1" hangingPunct="1">
              <a:defRPr/>
            </a:pPr>
            <a:r>
              <a:rPr lang="es-EC" sz="28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</a:rPr>
              <a:t>Implementar un mecanismo de escritura de archivos en formatos estandarizados.</a:t>
            </a:r>
          </a:p>
          <a:p>
            <a:pPr algn="just" eaLnBrk="1" hangingPunct="1">
              <a:defRPr/>
            </a:pPr>
            <a:r>
              <a:rPr lang="es-EC" sz="28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Desarrollar implementaciones de nuevos algoritmos de anonimización.</a:t>
            </a:r>
          </a:p>
          <a:p>
            <a:pPr algn="just" eaLnBrk="1" hangingPunct="1">
              <a:defRPr/>
            </a:pPr>
            <a:r>
              <a:rPr lang="es-EC" sz="28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</a:rPr>
              <a:t>Ampliar el alcance de la solución a la anonimización de archivos de log de otros tipos de aplicaciones</a:t>
            </a:r>
            <a:endParaRPr lang="es-EC" sz="28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429000"/>
            <a:ext cx="7772400" cy="257174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2800" dirty="0" smtClean="0"/>
              <a:t>Implementación y evaluación de una herramienta distribuida de anonimización de capturas de 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5786438"/>
            <a:ext cx="7715250" cy="42862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Emilio </a:t>
            </a:r>
            <a:r>
              <a:rPr lang="en-US" dirty="0" err="1" smtClean="0"/>
              <a:t>Rigazio</a:t>
            </a:r>
            <a:r>
              <a:rPr lang="en-US" dirty="0" smtClean="0"/>
              <a:t>                   David </a:t>
            </a:r>
            <a:r>
              <a:rPr lang="en-US" dirty="0" err="1" smtClean="0"/>
              <a:t>Morocho</a:t>
            </a:r>
            <a:endParaRPr lang="es-EC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148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Preguntas</a:t>
            </a:r>
            <a:endParaRPr kumimoji="0" lang="es-EC" altLang="en-US" sz="4400" b="1" i="0" u="none" strike="noStrike" kern="1200" cap="none" spc="0" normalizeH="0" baseline="0" noProof="0" dirty="0" smtClean="0">
              <a:ln w="11430"/>
              <a:gradFill flip="none" rotWithShape="1">
                <a:gsLst>
                  <a:gs pos="0">
                    <a:schemeClr val="accent2"/>
                  </a:gs>
                  <a:gs pos="45000">
                    <a:schemeClr val="accent2">
                      <a:tint val="60000"/>
                    </a:schemeClr>
                  </a:gs>
                  <a:gs pos="90000">
                    <a:schemeClr val="accent2">
                      <a:tint val="40000"/>
                    </a:schemeClr>
                  </a:gs>
                  <a:gs pos="100000">
                    <a:schemeClr val="accent2">
                      <a:tint val="20000"/>
                    </a:schemeClr>
                  </a:gs>
                </a:gsLst>
                <a:lin ang="16200000" scaled="1"/>
                <a:tileRect/>
              </a:gra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643998" cy="300039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altLang="en-US" sz="4000" kern="1500" spc="170" dirty="0" smtClean="0">
                <a:gradFill flip="none" rotWithShape="1">
                  <a:gsLst>
                    <a:gs pos="33000">
                      <a:schemeClr val="bg2">
                        <a:lumMod val="10000"/>
                      </a:schemeClr>
                    </a:gs>
                    <a:gs pos="66000">
                      <a:schemeClr val="bg2">
                        <a:lumMod val="25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 Y EVALUACIÓN DE UNA HERRAMIENTA DISTRIBUIDA DE ANONIMIZACIÓN DE CAPTURAS DE RED</a:t>
            </a:r>
            <a:endParaRPr lang="es-EC" sz="4000" kern="1500" spc="170" dirty="0" smtClean="0">
              <a:gradFill flip="none" rotWithShape="1">
                <a:gsLst>
                  <a:gs pos="33000">
                    <a:schemeClr val="bg2">
                      <a:lumMod val="10000"/>
                    </a:schemeClr>
                  </a:gs>
                  <a:gs pos="66000">
                    <a:schemeClr val="bg2">
                      <a:lumMod val="25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143512"/>
            <a:ext cx="8001056" cy="428625"/>
          </a:xfrm>
          <a:noFill/>
          <a:ln>
            <a:noFill/>
          </a:ln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Rigazio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David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Morocho</a:t>
            </a:r>
            <a:endPara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 </a:t>
            </a:r>
            <a:r>
              <a:rPr lang="en-US" dirty="0" err="1" smtClean="0"/>
              <a:t>problema</a:t>
            </a:r>
            <a:endParaRPr lang="es-EC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85750" y="1214439"/>
            <a:ext cx="8401050" cy="2786065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es-EC" sz="260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En la actualidad las empresas cuentan con redes de computadoras sobre las que circulan la hoy en día invaluable información.</a:t>
            </a:r>
          </a:p>
          <a:p>
            <a:pPr algn="just" eaLnBrk="1" hangingPunct="1">
              <a:defRPr/>
            </a:pPr>
            <a:r>
              <a:rPr lang="es-EC" sz="260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El monitoreo de esas redes es una importante herramienta de análisis.</a:t>
            </a:r>
          </a:p>
          <a:p>
            <a:pPr algn="just" eaLnBrk="1" hangingPunct="1">
              <a:defRPr/>
            </a:pPr>
            <a:r>
              <a:rPr lang="es-EC" sz="260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Sin embargo, existe un riesgo de seguridad y privacidad pues se expone información sensible de los usuarios.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72"/>
            <a:ext cx="8786812" cy="2214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 </a:t>
            </a:r>
            <a:r>
              <a:rPr lang="en-US" dirty="0" err="1" smtClean="0"/>
              <a:t>problema</a:t>
            </a:r>
            <a:endParaRPr lang="es-EC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7158" y="1214422"/>
            <a:ext cx="84296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spcBef>
                <a:spcPct val="20000"/>
              </a:spcBef>
              <a:buSzPct val="50000"/>
              <a:buFont typeface="Wingdings 2" pitchFamily="18" charset="2"/>
              <a:buChar char=""/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  <a:latin typeface="+mn-lt"/>
                <a:cs typeface="+mn-cs"/>
              </a:rPr>
              <a:t>Las empresas restringen o prohíben el monitoreo de sus redes para minimizar los riesgos de seguridad.</a:t>
            </a:r>
          </a:p>
          <a:p>
            <a:pPr marL="342900" indent="-342900" algn="just">
              <a:spcBef>
                <a:spcPct val="20000"/>
              </a:spcBef>
              <a:buSzPct val="50000"/>
              <a:buFont typeface="Wingdings 2" pitchFamily="18" charset="2"/>
              <a:buChar char=""/>
              <a:defRPr/>
            </a:pPr>
            <a:endParaRPr lang="es-EC" sz="15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SzPct val="50000"/>
              <a:buFont typeface="Wingdings 2" pitchFamily="18" charset="2"/>
              <a:buChar char=""/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  <a:latin typeface="+mn-lt"/>
                <a:cs typeface="+mn-cs"/>
              </a:rPr>
              <a:t>La inter-cooperación entre entidades es difícil de conseguir pues se deben formar relaciones de confianza para el intercambio de capturas de red.</a:t>
            </a:r>
          </a:p>
          <a:p>
            <a:pPr marL="342900" indent="-342900" algn="just">
              <a:spcBef>
                <a:spcPct val="20000"/>
              </a:spcBef>
              <a:buSzPct val="50000"/>
              <a:buFont typeface="Wingdings 2" pitchFamily="18" charset="2"/>
              <a:buChar char=""/>
              <a:defRPr/>
            </a:pPr>
            <a:endParaRPr lang="es-EC" sz="15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SzPct val="50000"/>
              <a:buFont typeface="Wingdings 2" pitchFamily="18" charset="2"/>
              <a:buChar char=""/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  <a:latin typeface="+mn-lt"/>
                <a:cs typeface="+mn-cs"/>
              </a:rPr>
              <a:t>Eliminar la información sensible antes del análisis no es una solución ideal, pues lo limita al eliminar información fundamental.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 </a:t>
            </a:r>
            <a:r>
              <a:rPr lang="en-US" dirty="0" err="1" smtClean="0"/>
              <a:t>requerido</a:t>
            </a:r>
            <a:endParaRPr lang="es-EC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298"/>
            <a:ext cx="8429625" cy="4929187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Se necesita un mecanismo de “enmascaramiento” que no elimine datos sensibles, sino que los transforme.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es-EC" sz="15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Además, el mecanismo debe ser capaz de procesar grandes cantidades de datos sin que esto implique tiempos de procesamiento mucho mayores.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es-EC" sz="15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Se requiere entonces un mecanismo </a:t>
            </a:r>
            <a:r>
              <a:rPr lang="es-EC" sz="2700" b="1" u="sng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escalable</a:t>
            </a: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 de </a:t>
            </a:r>
            <a:r>
              <a:rPr lang="es-EC" sz="2700" b="1" u="sng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anonimización</a:t>
            </a: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La </a:t>
            </a:r>
            <a:r>
              <a:rPr lang="en-US" dirty="0" err="1" smtClean="0"/>
              <a:t>solución</a:t>
            </a:r>
            <a:r>
              <a:rPr lang="en-US" dirty="0" smtClean="0"/>
              <a:t> </a:t>
            </a:r>
            <a:r>
              <a:rPr lang="en-US" dirty="0" err="1" smtClean="0"/>
              <a:t>propuesta</a:t>
            </a:r>
            <a:endParaRPr lang="es-EC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Mecanismo </a:t>
            </a:r>
            <a:r>
              <a:rPr lang="es-EC" sz="2700" b="1" u="sng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distribuido</a:t>
            </a: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 de anonimización.</a:t>
            </a:r>
          </a:p>
          <a:p>
            <a:pPr algn="just" eaLnBrk="1" hangingPunct="1">
              <a:defRPr/>
            </a:pPr>
            <a:endParaRPr lang="es-EC" sz="27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  <a:p>
            <a:pPr algn="just" eaLnBrk="1" hangingPunct="1"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El procesamiento de datos se realiza paralelizado en nodos que trabajan independientemente.</a:t>
            </a:r>
          </a:p>
          <a:p>
            <a:pPr algn="just" eaLnBrk="1" hangingPunct="1">
              <a:defRPr/>
            </a:pPr>
            <a:endParaRPr lang="es-EC" sz="27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  <a:p>
            <a:pPr algn="just" eaLnBrk="1" hangingPunct="1"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La carga es distribuida en un clúster escalable, de modo que mayores cargas puedan ser procesadas en similares tiempos.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Diseño</a:t>
            </a:r>
            <a:r>
              <a:rPr lang="en-US" dirty="0" smtClean="0"/>
              <a:t> de la </a:t>
            </a:r>
            <a:r>
              <a:rPr lang="en-US" dirty="0" err="1" smtClean="0"/>
              <a:t>solución</a:t>
            </a:r>
            <a:endParaRPr lang="es-EC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86412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Uso del paradigma de programación </a:t>
            </a:r>
            <a:r>
              <a:rPr lang="es-EC" sz="2700" b="1" dirty="0" err="1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r>
              <a:rPr lang="es-EC" sz="2700" b="1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Reduce</a:t>
            </a: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.</a:t>
            </a:r>
          </a:p>
          <a:p>
            <a:pPr algn="just" eaLnBrk="1" hangingPunct="1">
              <a:defRPr/>
            </a:pPr>
            <a:endParaRPr lang="es-EC" sz="27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  <a:p>
            <a:pPr algn="just" eaLnBrk="1" hangingPunct="1"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División del problema en 2 etapas generales:</a:t>
            </a:r>
          </a:p>
          <a:p>
            <a:pPr lvl="1" algn="just" eaLnBrk="1" hangingPunct="1">
              <a:defRPr/>
            </a:pPr>
            <a:r>
              <a:rPr lang="es-EC" sz="23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Extracción y anonimización de datos</a:t>
            </a:r>
          </a:p>
          <a:p>
            <a:pPr lvl="1" algn="just" eaLnBrk="1" hangingPunct="1">
              <a:defRPr/>
            </a:pPr>
            <a:r>
              <a:rPr lang="es-EC" sz="23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Reemplazo de datos </a:t>
            </a:r>
          </a:p>
          <a:p>
            <a:pPr lvl="1" algn="just" eaLnBrk="1" hangingPunct="1">
              <a:defRPr/>
            </a:pPr>
            <a:endParaRPr lang="es-EC" sz="23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  <a:p>
            <a:pPr algn="just" eaLnBrk="1" hangingPunct="1"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Cada etapa comprende una tarea </a:t>
            </a:r>
            <a:r>
              <a:rPr lang="es-EC" sz="2700" dirty="0" err="1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Map</a:t>
            </a: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 Reduce.</a:t>
            </a:r>
          </a:p>
          <a:p>
            <a:pPr algn="just" eaLnBrk="1" hangingPunct="1">
              <a:defRPr/>
            </a:pPr>
            <a:endParaRPr lang="es-EC" sz="27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  <a:p>
            <a:pPr algn="just" eaLnBrk="1" hangingPunct="1">
              <a:defRPr/>
            </a:pPr>
            <a:r>
              <a:rPr lang="es-EC" sz="2700" dirty="0" smtClean="0">
                <a:ln w="3175" cmpd="dbl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</a:rPr>
              <a:t>La anonimización de datos se ejecuta utilizando algoritmos especializados con distintos niveles de seguridad.</a:t>
            </a:r>
          </a:p>
          <a:p>
            <a:pPr algn="just" eaLnBrk="1" hangingPunct="1">
              <a:defRPr/>
            </a:pPr>
            <a:endParaRPr lang="es-EC" sz="2700" dirty="0" smtClean="0">
              <a:ln w="3175" cmpd="dbl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71556" y="-1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</a:t>
            </a:r>
            <a:r>
              <a:rPr kumimoji="0" lang="en-US" altLang="en-US" sz="4400" b="1" i="0" u="none" strike="noStrike" kern="1200" cap="none" spc="0" normalizeH="0" baseline="0" noProof="0" dirty="0" smtClean="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la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solución</a:t>
            </a:r>
            <a:endParaRPr kumimoji="0" lang="es-EC" altLang="en-US" sz="4400" b="1" i="0" u="none" strike="noStrike" kern="1200" cap="none" spc="0" normalizeH="0" baseline="0" noProof="0" dirty="0" smtClean="0">
              <a:ln w="11430"/>
              <a:gradFill flip="none" rotWithShape="1">
                <a:gsLst>
                  <a:gs pos="0">
                    <a:schemeClr val="accent2"/>
                  </a:gs>
                  <a:gs pos="45000">
                    <a:schemeClr val="accent2">
                      <a:tint val="60000"/>
                    </a:schemeClr>
                  </a:gs>
                  <a:gs pos="90000">
                    <a:schemeClr val="accent2">
                      <a:tint val="40000"/>
                    </a:schemeClr>
                  </a:gs>
                  <a:gs pos="100000">
                    <a:schemeClr val="accent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44450" dist="41910" dir="360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Etap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8286808" cy="390699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03200" dist="304800" dir="8100000" sx="100400" sy="100400" algn="tr" rotWithShape="0">
              <a:prstClr val="black">
                <a:alpha val="65000"/>
              </a:prstClr>
            </a:outerShdw>
          </a:effectLst>
        </p:spPr>
      </p:pic>
      <p:pic>
        <p:nvPicPr>
          <p:cNvPr id="11" name="Picture 10" descr="Etap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665278"/>
            <a:ext cx="8286808" cy="390699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03200" dist="304800" dir="8100000" sx="100400" sy="100400" algn="tr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runc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735279"/>
            <a:ext cx="7143767" cy="3908167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>
              <a:rot lat="1500000" lon="20100000" rev="0"/>
            </a:camera>
            <a:lightRig rig="threePt" dir="t"/>
          </a:scene3d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71556" y="-71454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Algoritmos</a:t>
            </a:r>
            <a:r>
              <a:rPr lang="en-US" sz="4000" dirty="0" smtClean="0"/>
              <a:t> de anonimización</a:t>
            </a:r>
            <a:endParaRPr lang="es-EC" sz="4000" dirty="0" smtClean="0"/>
          </a:p>
        </p:txBody>
      </p:sp>
      <p:pic>
        <p:nvPicPr>
          <p:cNvPr id="10" name="Picture 9" descr="prefix-preserv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142984"/>
            <a:ext cx="6357982" cy="4395389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>
              <a:rot lat="1500000" lon="20100000" rev="0"/>
            </a:camera>
            <a:lightRig rig="threePt" dir="t"/>
          </a:scene3d>
        </p:spPr>
      </p:pic>
      <p:pic>
        <p:nvPicPr>
          <p:cNvPr id="11" name="Picture 10" descr="random permut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571612"/>
            <a:ext cx="6500858" cy="4494161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>
              <a:rot lat="1500000" lon="20100000" rev="0"/>
            </a:camera>
            <a:lightRig rig="threePt" dir="t"/>
          </a:scene3d>
        </p:spPr>
      </p:pic>
      <p:pic>
        <p:nvPicPr>
          <p:cNvPr id="12" name="Picture 11" descr="truncation binari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1928802"/>
            <a:ext cx="8215338" cy="4513239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>
              <a:rot lat="1500000" lon="201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Pruebas</a:t>
            </a:r>
            <a:r>
              <a:rPr lang="en-US" dirty="0" smtClean="0"/>
              <a:t> y </a:t>
            </a:r>
            <a:r>
              <a:rPr lang="en-US" dirty="0" err="1" smtClean="0"/>
              <a:t>resultados</a:t>
            </a:r>
            <a:endParaRPr lang="es-EC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500034" y="1285860"/>
          <a:ext cx="828680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589</TotalTime>
  <Words>587</Words>
  <Application>Microsoft Office PowerPoint</Application>
  <PresentationFormat>On-screen Show (4:3)</PresentationFormat>
  <Paragraphs>92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Welcome</vt:lpstr>
      <vt:lpstr>IMPLEMENTACIÓN Y EVALUACIÓN DE UNA HERRAMIENTA DISTRIBUIDA DE ANONIMIZACIÓN DE CAPTURAS DE RED</vt:lpstr>
      <vt:lpstr>El problema</vt:lpstr>
      <vt:lpstr>El problema</vt:lpstr>
      <vt:lpstr>Lo requerido</vt:lpstr>
      <vt:lpstr>La solución propuesta</vt:lpstr>
      <vt:lpstr>Diseño de la solución</vt:lpstr>
      <vt:lpstr>Slide 7</vt:lpstr>
      <vt:lpstr>Algoritmos de anonimización</vt:lpstr>
      <vt:lpstr>Pruebas y resultados</vt:lpstr>
      <vt:lpstr>Pruebas y resultados</vt:lpstr>
      <vt:lpstr>Pruebas y resultados</vt:lpstr>
      <vt:lpstr>Conclusiones</vt:lpstr>
      <vt:lpstr>Recomendaciones</vt:lpstr>
      <vt:lpstr>Implementación y evaluación de una herramienta distribuida de anonimización de capturas de red</vt:lpstr>
      <vt:lpstr>IMPLEMENTACIÓN Y EVALUACIÓN DE UNA HERRAMIENTA DISTRIBUIDA DE ANONIMIZACIÓN DE CAPTURAS DE RED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un mecanismo distribuído de anonimización de archivos pcap utilizando el paradigma map-reduce</dc:title>
  <dc:creator>Emilio Rigazio</dc:creator>
  <cp:lastModifiedBy>Emilio Rigazio</cp:lastModifiedBy>
  <cp:revision>97</cp:revision>
  <dcterms:created xsi:type="dcterms:W3CDTF">2010-01-16T17:17:17Z</dcterms:created>
  <dcterms:modified xsi:type="dcterms:W3CDTF">2010-02-27T21:40:03Z</dcterms:modified>
</cp:coreProperties>
</file>