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7" r:id="rId3"/>
    <p:sldId id="258" r:id="rId4"/>
    <p:sldId id="259" r:id="rId5"/>
    <p:sldId id="277" r:id="rId6"/>
    <p:sldId id="278" r:id="rId7"/>
    <p:sldId id="260" r:id="rId8"/>
    <p:sldId id="261" r:id="rId9"/>
    <p:sldId id="262" r:id="rId10"/>
    <p:sldId id="263" r:id="rId11"/>
    <p:sldId id="264" r:id="rId12"/>
    <p:sldId id="265" r:id="rId13"/>
    <p:sldId id="272" r:id="rId14"/>
    <p:sldId id="266" r:id="rId15"/>
    <p:sldId id="267" r:id="rId16"/>
    <p:sldId id="268" r:id="rId17"/>
    <p:sldId id="269" r:id="rId18"/>
    <p:sldId id="270" r:id="rId19"/>
    <p:sldId id="271" r:id="rId20"/>
    <p:sldId id="273" r:id="rId21"/>
    <p:sldId id="274" r:id="rId22"/>
    <p:sldId id="275" r:id="rId23"/>
    <p:sldId id="276" r:id="rId2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C399A1-8825-43A8-B60D-A3062102BF21}" type="datetimeFigureOut">
              <a:rPr lang="es-EC" smtClean="0"/>
              <a:pPr/>
              <a:t>22/07/2010</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3ADE64-8E4E-45B7-B827-EE8DF9940B2D}"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4D3ADE64-8E4E-45B7-B827-EE8DF9940B2D}" type="slidenum">
              <a:rPr lang="es-EC" smtClean="0"/>
              <a:pPr/>
              <a:t>12</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F9912A96-90F1-43F3-892C-725C7ADD573F}" type="datetimeFigureOut">
              <a:rPr lang="es-EC" smtClean="0"/>
              <a:pPr/>
              <a:t>22/07/2010</a:t>
            </a:fld>
            <a:endParaRPr lang="es-EC"/>
          </a:p>
        </p:txBody>
      </p:sp>
      <p:sp>
        <p:nvSpPr>
          <p:cNvPr id="2" name="1 Marcador de pie de página"/>
          <p:cNvSpPr>
            <a:spLocks noGrp="1"/>
          </p:cNvSpPr>
          <p:nvPr>
            <p:ph type="ftr" sz="quarter" idx="11"/>
          </p:nvPr>
        </p:nvSpPr>
        <p:spPr/>
        <p:txBody>
          <a:bodyPr/>
          <a:lstStyle/>
          <a:p>
            <a:endParaRPr lang="es-EC"/>
          </a:p>
        </p:txBody>
      </p:sp>
      <p:sp>
        <p:nvSpPr>
          <p:cNvPr id="15" name="14 Marcador de número de diapositiva"/>
          <p:cNvSpPr>
            <a:spLocks noGrp="1"/>
          </p:cNvSpPr>
          <p:nvPr>
            <p:ph type="sldNum" sz="quarter" idx="12"/>
          </p:nvPr>
        </p:nvSpPr>
        <p:spPr>
          <a:xfrm>
            <a:off x="8229600" y="6473952"/>
            <a:ext cx="758952" cy="246888"/>
          </a:xfrm>
        </p:spPr>
        <p:txBody>
          <a:bodyPr/>
          <a:lstStyle/>
          <a:p>
            <a:fld id="{DFEFCA82-668A-448A-8FF3-407954DA105F}"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9912A96-90F1-43F3-892C-725C7ADD573F}" type="datetimeFigureOut">
              <a:rPr lang="es-EC" smtClean="0"/>
              <a:pPr/>
              <a:t>22/07/2010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FEFCA82-668A-448A-8FF3-407954DA105F}"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9912A96-90F1-43F3-892C-725C7ADD573F}" type="datetimeFigureOut">
              <a:rPr lang="es-EC" smtClean="0"/>
              <a:pPr/>
              <a:t>22/07/2010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FEFCA82-668A-448A-8FF3-407954DA105F}"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F9912A96-90F1-43F3-892C-725C7ADD573F}" type="datetimeFigureOut">
              <a:rPr lang="es-EC" smtClean="0"/>
              <a:pPr/>
              <a:t>22/07/2010</a:t>
            </a:fld>
            <a:endParaRPr lang="es-EC"/>
          </a:p>
        </p:txBody>
      </p:sp>
      <p:sp>
        <p:nvSpPr>
          <p:cNvPr id="19" name="18 Marcador de pie de página"/>
          <p:cNvSpPr>
            <a:spLocks noGrp="1"/>
          </p:cNvSpPr>
          <p:nvPr>
            <p:ph type="ftr" sz="quarter" idx="11"/>
          </p:nvPr>
        </p:nvSpPr>
        <p:spPr>
          <a:xfrm>
            <a:off x="3581400" y="76200"/>
            <a:ext cx="2895600" cy="288925"/>
          </a:xfrm>
        </p:spPr>
        <p:txBody>
          <a:bodyPr/>
          <a:lstStyle/>
          <a:p>
            <a:endParaRPr lang="es-EC"/>
          </a:p>
        </p:txBody>
      </p:sp>
      <p:sp>
        <p:nvSpPr>
          <p:cNvPr id="16" name="15 Marcador de número de diapositiva"/>
          <p:cNvSpPr>
            <a:spLocks noGrp="1"/>
          </p:cNvSpPr>
          <p:nvPr>
            <p:ph type="sldNum" sz="quarter" idx="12"/>
          </p:nvPr>
        </p:nvSpPr>
        <p:spPr>
          <a:xfrm>
            <a:off x="8229600" y="6473952"/>
            <a:ext cx="758952" cy="246888"/>
          </a:xfrm>
        </p:spPr>
        <p:txBody>
          <a:bodyPr/>
          <a:lstStyle/>
          <a:p>
            <a:fld id="{DFEFCA82-668A-448A-8FF3-407954DA105F}"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F9912A96-90F1-43F3-892C-725C7ADD573F}" type="datetimeFigureOut">
              <a:rPr lang="es-EC" smtClean="0"/>
              <a:pPr/>
              <a:t>22/07/2010</a:t>
            </a:fld>
            <a:endParaRPr lang="es-EC"/>
          </a:p>
        </p:txBody>
      </p:sp>
      <p:sp>
        <p:nvSpPr>
          <p:cNvPr id="11" name="10 Marcador de pie de página"/>
          <p:cNvSpPr>
            <a:spLocks noGrp="1"/>
          </p:cNvSpPr>
          <p:nvPr>
            <p:ph type="ftr" sz="quarter" idx="11"/>
          </p:nvPr>
        </p:nvSpPr>
        <p:spPr/>
        <p:txBody>
          <a:bodyPr/>
          <a:lstStyle/>
          <a:p>
            <a:endParaRPr lang="es-EC"/>
          </a:p>
        </p:txBody>
      </p:sp>
      <p:sp>
        <p:nvSpPr>
          <p:cNvPr id="16" name="15 Marcador de número de diapositiva"/>
          <p:cNvSpPr>
            <a:spLocks noGrp="1"/>
          </p:cNvSpPr>
          <p:nvPr>
            <p:ph type="sldNum" sz="quarter" idx="12"/>
          </p:nvPr>
        </p:nvSpPr>
        <p:spPr/>
        <p:txBody>
          <a:bodyPr/>
          <a:lstStyle/>
          <a:p>
            <a:fld id="{DFEFCA82-668A-448A-8FF3-407954DA105F}" type="slidenum">
              <a:rPr lang="es-EC" smtClean="0"/>
              <a:pPr/>
              <a:t>‹Nº›</a:t>
            </a:fld>
            <a:endParaRPr lang="es-EC"/>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F9912A96-90F1-43F3-892C-725C7ADD573F}" type="datetimeFigureOut">
              <a:rPr lang="es-EC" smtClean="0"/>
              <a:pPr/>
              <a:t>22/07/2010</a:t>
            </a:fld>
            <a:endParaRPr lang="es-EC"/>
          </a:p>
        </p:txBody>
      </p:sp>
      <p:sp>
        <p:nvSpPr>
          <p:cNvPr id="10" name="9 Marcador de pie de página"/>
          <p:cNvSpPr>
            <a:spLocks noGrp="1"/>
          </p:cNvSpPr>
          <p:nvPr>
            <p:ph type="ftr" sz="quarter" idx="11"/>
          </p:nvPr>
        </p:nvSpPr>
        <p:spPr/>
        <p:txBody>
          <a:bodyPr/>
          <a:lstStyle/>
          <a:p>
            <a:endParaRPr lang="es-EC"/>
          </a:p>
        </p:txBody>
      </p:sp>
      <p:sp>
        <p:nvSpPr>
          <p:cNvPr id="31" name="30 Marcador de número de diapositiva"/>
          <p:cNvSpPr>
            <a:spLocks noGrp="1"/>
          </p:cNvSpPr>
          <p:nvPr>
            <p:ph type="sldNum" sz="quarter" idx="12"/>
          </p:nvPr>
        </p:nvSpPr>
        <p:spPr/>
        <p:txBody>
          <a:bodyPr/>
          <a:lstStyle/>
          <a:p>
            <a:fld id="{DFEFCA82-668A-448A-8FF3-407954DA105F}"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F9912A96-90F1-43F3-892C-725C7ADD573F}" type="datetimeFigureOut">
              <a:rPr lang="es-EC" smtClean="0"/>
              <a:pPr/>
              <a:t>22/07/2010</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a:xfrm>
            <a:off x="8229600" y="6477000"/>
            <a:ext cx="762000" cy="246888"/>
          </a:xfrm>
        </p:spPr>
        <p:txBody>
          <a:bodyPr/>
          <a:lstStyle/>
          <a:p>
            <a:fld id="{DFEFCA82-668A-448A-8FF3-407954DA105F}" type="slidenum">
              <a:rPr lang="es-EC" smtClean="0"/>
              <a:pPr/>
              <a:t>‹Nº›</a:t>
            </a:fld>
            <a:endParaRPr lang="es-EC"/>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9912A96-90F1-43F3-892C-725C7ADD573F}" type="datetimeFigureOut">
              <a:rPr lang="es-EC" smtClean="0"/>
              <a:pPr/>
              <a:t>22/07/2010</a:t>
            </a:fld>
            <a:endParaRPr lang="es-EC"/>
          </a:p>
        </p:txBody>
      </p:sp>
      <p:sp>
        <p:nvSpPr>
          <p:cNvPr id="21" name="20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FEFCA82-668A-448A-8FF3-407954DA105F}"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F9912A96-90F1-43F3-892C-725C7ADD573F}" type="datetimeFigureOut">
              <a:rPr lang="es-EC" smtClean="0"/>
              <a:pPr/>
              <a:t>22/07/2010</a:t>
            </a:fld>
            <a:endParaRPr lang="es-EC"/>
          </a:p>
        </p:txBody>
      </p:sp>
      <p:sp>
        <p:nvSpPr>
          <p:cNvPr id="24" name="23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FEFCA82-668A-448A-8FF3-407954DA105F}"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F9912A96-90F1-43F3-892C-725C7ADD573F}" type="datetimeFigureOut">
              <a:rPr lang="es-EC" smtClean="0"/>
              <a:pPr/>
              <a:t>22/07/2010</a:t>
            </a:fld>
            <a:endParaRPr lang="es-EC"/>
          </a:p>
        </p:txBody>
      </p:sp>
      <p:sp>
        <p:nvSpPr>
          <p:cNvPr id="29" name="28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FEFCA82-668A-448A-8FF3-407954DA105F}"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F9912A96-90F1-43F3-892C-725C7ADD573F}" type="datetimeFigureOut">
              <a:rPr lang="es-EC" smtClean="0"/>
              <a:pPr/>
              <a:t>22/07/2010</a:t>
            </a:fld>
            <a:endParaRPr lang="es-EC"/>
          </a:p>
        </p:txBody>
      </p:sp>
      <p:sp>
        <p:nvSpPr>
          <p:cNvPr id="5" name="4 Marcador de pie de página"/>
          <p:cNvSpPr>
            <a:spLocks noGrp="1"/>
          </p:cNvSpPr>
          <p:nvPr>
            <p:ph type="ftr" sz="quarter" idx="11"/>
          </p:nvPr>
        </p:nvSpPr>
        <p:spPr/>
        <p:txBody>
          <a:bodyPr/>
          <a:lstStyle/>
          <a:p>
            <a:endParaRPr lang="es-EC"/>
          </a:p>
        </p:txBody>
      </p:sp>
      <p:sp>
        <p:nvSpPr>
          <p:cNvPr id="31" name="30 Marcador de número de diapositiva"/>
          <p:cNvSpPr>
            <a:spLocks noGrp="1"/>
          </p:cNvSpPr>
          <p:nvPr>
            <p:ph type="sldNum" sz="quarter" idx="12"/>
          </p:nvPr>
        </p:nvSpPr>
        <p:spPr/>
        <p:txBody>
          <a:bodyPr/>
          <a:lstStyle/>
          <a:p>
            <a:fld id="{DFEFCA82-668A-448A-8FF3-407954DA105F}" type="slidenum">
              <a:rPr lang="es-EC" smtClean="0"/>
              <a:pPr/>
              <a:t>‹Nº›</a:t>
            </a:fld>
            <a:endParaRPr lang="es-EC"/>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9912A96-90F1-43F3-892C-725C7ADD573F}" type="datetimeFigureOut">
              <a:rPr lang="es-EC" smtClean="0"/>
              <a:pPr/>
              <a:t>22/07/2010</a:t>
            </a:fld>
            <a:endParaRPr lang="es-EC"/>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C"/>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FEFCA82-668A-448A-8FF3-407954DA105F}" type="slidenum">
              <a:rPr lang="es-EC" smtClean="0"/>
              <a:pPr/>
              <a:t>‹Nº›</a:t>
            </a:fld>
            <a:endParaRPr lang="es-EC"/>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mailto:username=xxxxx@gmail.com/Talk"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mailto:username=xxxx@gmail.com"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mailto:gtalk/asterisk/xxxxxx@gmail.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4.xml"/><Relationship Id="rId1" Type="http://schemas.openxmlformats.org/officeDocument/2006/relationships/video" Target="file:///D:\Documentos\1er%20semestre%202010\IMAGENESDIAPOS\pruebasSustentacionTesis.wmv"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24744"/>
            <a:ext cx="7772400" cy="1470025"/>
          </a:xfrm>
        </p:spPr>
        <p:txBody>
          <a:bodyPr>
            <a:normAutofit fontScale="90000"/>
          </a:bodyPr>
          <a:lstStyle/>
          <a:p>
            <a:r>
              <a:rPr lang="es-ES" b="1" dirty="0"/>
              <a:t>IMPLEMENTACIÓN DE CANALES DE GTALK Y GOOGLE VOICE PARA OFRECER SERVICIOS GRATUITOS DE </a:t>
            </a:r>
            <a:r>
              <a:rPr lang="es-ES" b="1" dirty="0" smtClean="0"/>
              <a:t>MENSAJERÍA Y TELEFONÍA</a:t>
            </a:r>
            <a:endParaRPr lang="es-EC" dirty="0"/>
          </a:p>
        </p:txBody>
      </p:sp>
      <p:sp>
        <p:nvSpPr>
          <p:cNvPr id="3" name="2 Subtítulo"/>
          <p:cNvSpPr>
            <a:spLocks noGrp="1"/>
          </p:cNvSpPr>
          <p:nvPr>
            <p:ph type="subTitle" idx="1"/>
          </p:nvPr>
        </p:nvSpPr>
        <p:spPr>
          <a:xfrm>
            <a:off x="3851920" y="4509120"/>
            <a:ext cx="4640560" cy="1752600"/>
          </a:xfrm>
        </p:spPr>
        <p:txBody>
          <a:bodyPr/>
          <a:lstStyle/>
          <a:p>
            <a:pPr algn="r"/>
            <a:r>
              <a:rPr lang="es-EC" dirty="0" err="1" smtClean="0"/>
              <a:t>Ivette</a:t>
            </a:r>
            <a:r>
              <a:rPr lang="es-EC" dirty="0" smtClean="0"/>
              <a:t> </a:t>
            </a:r>
            <a:r>
              <a:rPr lang="es-EC" dirty="0" err="1" smtClean="0"/>
              <a:t>Kembely</a:t>
            </a:r>
            <a:r>
              <a:rPr lang="es-EC" dirty="0" smtClean="0"/>
              <a:t> Carrera M.</a:t>
            </a:r>
          </a:p>
          <a:p>
            <a:pPr algn="r"/>
            <a:r>
              <a:rPr lang="es-EC" dirty="0" smtClean="0"/>
              <a:t>Luis Andrés Vargas M.</a:t>
            </a:r>
            <a:endParaRPr lang="es-EC"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HARDWARE</a:t>
            </a:r>
            <a:endParaRPr lang="es-EC" dirty="0"/>
          </a:p>
        </p:txBody>
      </p:sp>
      <p:sp>
        <p:nvSpPr>
          <p:cNvPr id="3" name="2 Marcador de contenido"/>
          <p:cNvSpPr>
            <a:spLocks noGrp="1"/>
          </p:cNvSpPr>
          <p:nvPr>
            <p:ph sz="half" idx="1"/>
          </p:nvPr>
        </p:nvSpPr>
        <p:spPr>
          <a:xfrm>
            <a:off x="304800" y="1600200"/>
            <a:ext cx="8443664" cy="2332856"/>
          </a:xfrm>
        </p:spPr>
        <p:txBody>
          <a:bodyPr>
            <a:normAutofit/>
          </a:bodyPr>
          <a:lstStyle/>
          <a:p>
            <a:r>
              <a:rPr lang="es-EC" dirty="0" smtClean="0"/>
              <a:t>SERVIDOR</a:t>
            </a:r>
          </a:p>
          <a:p>
            <a:pPr lvl="1"/>
            <a:r>
              <a:rPr lang="es-EC" dirty="0" smtClean="0"/>
              <a:t>Se usará como PBX a un servidor ASTERISK sobre plataforma LINUX.</a:t>
            </a:r>
          </a:p>
          <a:p>
            <a:pPr lvl="1">
              <a:buNone/>
            </a:pPr>
            <a:endParaRPr lang="es-EC" dirty="0" smtClean="0"/>
          </a:p>
          <a:p>
            <a:pPr lvl="1"/>
            <a:r>
              <a:rPr lang="es-EC" dirty="0" smtClean="0"/>
              <a:t>Características:</a:t>
            </a:r>
            <a:endParaRPr lang="es-EC" dirty="0"/>
          </a:p>
        </p:txBody>
      </p:sp>
      <p:graphicFrame>
        <p:nvGraphicFramePr>
          <p:cNvPr id="6" name="5 Tabla"/>
          <p:cNvGraphicFramePr>
            <a:graphicFrameLocks noGrp="1"/>
          </p:cNvGraphicFramePr>
          <p:nvPr/>
        </p:nvGraphicFramePr>
        <p:xfrm>
          <a:off x="1043608" y="3861049"/>
          <a:ext cx="7272808" cy="2520279"/>
        </p:xfrm>
        <a:graphic>
          <a:graphicData uri="http://schemas.openxmlformats.org/drawingml/2006/table">
            <a:tbl>
              <a:tblPr/>
              <a:tblGrid>
                <a:gridCol w="1946002"/>
                <a:gridCol w="1676226"/>
                <a:gridCol w="1946002"/>
                <a:gridCol w="1704578"/>
              </a:tblGrid>
              <a:tr h="312033">
                <a:tc rowSpan="2">
                  <a:txBody>
                    <a:bodyPr/>
                    <a:lstStyle/>
                    <a:p>
                      <a:pPr algn="ctr">
                        <a:lnSpc>
                          <a:spcPct val="115000"/>
                        </a:lnSpc>
                        <a:spcAft>
                          <a:spcPts val="1000"/>
                        </a:spcAft>
                        <a:tabLst>
                          <a:tab pos="2700020" algn="ctr"/>
                          <a:tab pos="5400040" algn="r"/>
                        </a:tabLst>
                      </a:pPr>
                      <a:r>
                        <a:rPr lang="es-ES" sz="1100" b="1" dirty="0">
                          <a:solidFill>
                            <a:srgbClr val="FFFFFF"/>
                          </a:solidFill>
                          <a:latin typeface="Calibri"/>
                          <a:ea typeface="Calibri"/>
                          <a:cs typeface="Times New Roman"/>
                        </a:rPr>
                        <a:t>No</a:t>
                      </a:r>
                      <a:endParaRPr lang="es-EC" sz="1100" dirty="0">
                        <a:latin typeface="Calibri"/>
                        <a:ea typeface="Times New Roman"/>
                        <a:cs typeface="Times New Roman"/>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CCC0D9"/>
                    </a:solidFill>
                  </a:tcPr>
                </a:tc>
                <a:tc rowSpan="2">
                  <a:txBody>
                    <a:bodyPr/>
                    <a:lstStyle/>
                    <a:p>
                      <a:pPr algn="ctr">
                        <a:lnSpc>
                          <a:spcPct val="115000"/>
                        </a:lnSpc>
                        <a:spcAft>
                          <a:spcPts val="0"/>
                        </a:spcAft>
                        <a:tabLst>
                          <a:tab pos="2700020" algn="ctr"/>
                          <a:tab pos="5400040" algn="r"/>
                        </a:tabLst>
                      </a:pPr>
                      <a:r>
                        <a:rPr lang="es-ES" sz="1100" b="1">
                          <a:solidFill>
                            <a:srgbClr val="FFFFFF"/>
                          </a:solidFill>
                          <a:latin typeface="Calibri"/>
                          <a:ea typeface="Calibri"/>
                          <a:cs typeface="Times New Roman"/>
                        </a:rPr>
                        <a:t>Dispositivo</a:t>
                      </a:r>
                      <a:endParaRPr lang="es-EC" sz="1100">
                        <a:latin typeface="Calibri"/>
                        <a:ea typeface="Times New Roman"/>
                        <a:cs typeface="Times New Roman"/>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CCC0D9"/>
                    </a:solidFill>
                  </a:tcPr>
                </a:tc>
                <a:tc gridSpan="2">
                  <a:txBody>
                    <a:bodyPr/>
                    <a:lstStyle/>
                    <a:p>
                      <a:pPr algn="ctr">
                        <a:lnSpc>
                          <a:spcPct val="115000"/>
                        </a:lnSpc>
                        <a:spcAft>
                          <a:spcPts val="0"/>
                        </a:spcAft>
                        <a:tabLst>
                          <a:tab pos="2700020" algn="ctr"/>
                          <a:tab pos="5400040" algn="r"/>
                        </a:tabLst>
                      </a:pPr>
                      <a:r>
                        <a:rPr lang="es-ES" sz="1100" b="1">
                          <a:solidFill>
                            <a:srgbClr val="FFFFFF"/>
                          </a:solidFill>
                          <a:latin typeface="Calibri"/>
                          <a:ea typeface="Calibri"/>
                          <a:cs typeface="Times New Roman"/>
                        </a:rPr>
                        <a:t>Requerimiento</a:t>
                      </a:r>
                      <a:endParaRPr lang="es-EC" sz="1100">
                        <a:latin typeface="Calibri"/>
                        <a:ea typeface="Times New Roman"/>
                        <a:cs typeface="Times New Roman"/>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CCC0D9"/>
                    </a:solidFill>
                  </a:tcPr>
                </a:tc>
                <a:tc hMerge="1">
                  <a:txBody>
                    <a:bodyPr/>
                    <a:lstStyle/>
                    <a:p>
                      <a:endParaRPr lang="es-EC"/>
                    </a:p>
                  </a:txBody>
                  <a:tcPr/>
                </a:tc>
              </a:tr>
              <a:tr h="295696">
                <a:tc vMerge="1">
                  <a:txBody>
                    <a:bodyPr/>
                    <a:lstStyle/>
                    <a:p>
                      <a:endParaRPr lang="es-EC"/>
                    </a:p>
                  </a:txBody>
                  <a:tcPr/>
                </a:tc>
                <a:tc vMerge="1">
                  <a:txBody>
                    <a:bodyPr/>
                    <a:lstStyle/>
                    <a:p>
                      <a:endParaRPr lang="es-EC"/>
                    </a:p>
                  </a:txBody>
                  <a:tcPr/>
                </a:tc>
                <a:tc>
                  <a:txBody>
                    <a:bodyPr/>
                    <a:lstStyle/>
                    <a:p>
                      <a:pPr algn="ctr">
                        <a:lnSpc>
                          <a:spcPct val="115000"/>
                        </a:lnSpc>
                        <a:spcAft>
                          <a:spcPts val="0"/>
                        </a:spcAft>
                        <a:tabLst>
                          <a:tab pos="2700020" algn="ctr"/>
                          <a:tab pos="5400040" algn="r"/>
                        </a:tabLst>
                      </a:pPr>
                      <a:r>
                        <a:rPr lang="es-ES" sz="1100" b="1">
                          <a:solidFill>
                            <a:srgbClr val="FFFFFF"/>
                          </a:solidFill>
                          <a:latin typeface="Calibri"/>
                          <a:ea typeface="Calibri"/>
                          <a:cs typeface="Times New Roman"/>
                        </a:rPr>
                        <a:t>Mínimo</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c>
                  <a:txBody>
                    <a:bodyPr/>
                    <a:lstStyle/>
                    <a:p>
                      <a:pPr algn="ctr">
                        <a:lnSpc>
                          <a:spcPct val="115000"/>
                        </a:lnSpc>
                        <a:spcAft>
                          <a:spcPts val="0"/>
                        </a:spcAft>
                        <a:tabLst>
                          <a:tab pos="2700020" algn="ctr"/>
                          <a:tab pos="5400040" algn="r"/>
                        </a:tabLst>
                      </a:pPr>
                      <a:r>
                        <a:rPr lang="es-ES" sz="1100" b="1">
                          <a:solidFill>
                            <a:srgbClr val="FFFFFF"/>
                          </a:solidFill>
                          <a:latin typeface="Calibri"/>
                          <a:ea typeface="Calibri"/>
                          <a:cs typeface="Times New Roman"/>
                        </a:rPr>
                        <a:t>Recomendado</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r>
              <a:tr h="920579">
                <a:tc>
                  <a:txBody>
                    <a:bodyPr/>
                    <a:lstStyle/>
                    <a:p>
                      <a:pPr algn="ctr">
                        <a:lnSpc>
                          <a:spcPct val="115000"/>
                        </a:lnSpc>
                        <a:spcAft>
                          <a:spcPts val="1000"/>
                        </a:spcAft>
                        <a:tabLst>
                          <a:tab pos="2700020" algn="ctr"/>
                          <a:tab pos="5400040" algn="r"/>
                        </a:tabLst>
                      </a:pPr>
                      <a:r>
                        <a:rPr lang="es-ES" sz="1100" b="1">
                          <a:solidFill>
                            <a:srgbClr val="FFFFFF"/>
                          </a:solidFill>
                          <a:latin typeface="Calibri"/>
                          <a:ea typeface="Calibri"/>
                          <a:cs typeface="Times New Roman"/>
                        </a:rPr>
                        <a:t>1</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497A"/>
                    </a:solidFill>
                  </a:tcPr>
                </a:tc>
                <a:tc>
                  <a:txBody>
                    <a:bodyPr/>
                    <a:lstStyle/>
                    <a:p>
                      <a:pPr>
                        <a:tabLst>
                          <a:tab pos="2700020" algn="ctr"/>
                          <a:tab pos="5400040" algn="r"/>
                        </a:tabLst>
                      </a:pPr>
                      <a:r>
                        <a:rPr lang="es-ES" sz="1100">
                          <a:solidFill>
                            <a:srgbClr val="000000"/>
                          </a:solidFill>
                          <a:latin typeface="Arial"/>
                          <a:ea typeface="Times New Roman"/>
                          <a:cs typeface="Times New Roman"/>
                        </a:rPr>
                        <a:t>Procesador</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a:lnSpc>
                          <a:spcPct val="115000"/>
                        </a:lnSpc>
                        <a:spcAft>
                          <a:spcPts val="1000"/>
                        </a:spcAft>
                        <a:tabLst>
                          <a:tab pos="2700020" algn="ctr"/>
                          <a:tab pos="5400040" algn="r"/>
                        </a:tabLst>
                      </a:pPr>
                      <a:r>
                        <a:rPr lang="es-ES" sz="1100" dirty="0">
                          <a:solidFill>
                            <a:srgbClr val="000000"/>
                          </a:solidFill>
                          <a:latin typeface="Arial"/>
                          <a:ea typeface="Times New Roman"/>
                          <a:cs typeface="Times New Roman"/>
                        </a:rPr>
                        <a:t>Pentium IV de 32bits</a:t>
                      </a:r>
                      <a:endParaRPr lang="es-EC" sz="1100" dirty="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a:lnSpc>
                          <a:spcPct val="115000"/>
                        </a:lnSpc>
                        <a:spcAft>
                          <a:spcPts val="1000"/>
                        </a:spcAft>
                        <a:tabLst>
                          <a:tab pos="2700020" algn="ctr"/>
                          <a:tab pos="5400040" algn="r"/>
                        </a:tabLst>
                      </a:pPr>
                      <a:r>
                        <a:rPr lang="es-ES" sz="1100">
                          <a:solidFill>
                            <a:srgbClr val="000000"/>
                          </a:solidFill>
                          <a:latin typeface="Arial"/>
                          <a:ea typeface="Times New Roman"/>
                          <a:cs typeface="Times New Roman"/>
                        </a:rPr>
                        <a:t>Intel Dual Core de 64bits</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r>
              <a:tr h="247993">
                <a:tc>
                  <a:txBody>
                    <a:bodyPr/>
                    <a:lstStyle/>
                    <a:p>
                      <a:pPr algn="ctr">
                        <a:lnSpc>
                          <a:spcPct val="115000"/>
                        </a:lnSpc>
                        <a:spcAft>
                          <a:spcPts val="1000"/>
                        </a:spcAft>
                        <a:tabLst>
                          <a:tab pos="2700020" algn="ctr"/>
                          <a:tab pos="5400040" algn="r"/>
                        </a:tabLst>
                      </a:pPr>
                      <a:r>
                        <a:rPr lang="es-ES" sz="1100" b="1">
                          <a:solidFill>
                            <a:srgbClr val="FFFFFF"/>
                          </a:solidFill>
                          <a:latin typeface="Calibri"/>
                          <a:ea typeface="Calibri"/>
                          <a:cs typeface="Times New Roman"/>
                        </a:rPr>
                        <a:t>2</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497A"/>
                    </a:solidFill>
                  </a:tcPr>
                </a:tc>
                <a:tc>
                  <a:txBody>
                    <a:bodyPr/>
                    <a:lstStyle/>
                    <a:p>
                      <a:pPr>
                        <a:lnSpc>
                          <a:spcPct val="115000"/>
                        </a:lnSpc>
                        <a:spcAft>
                          <a:spcPts val="1000"/>
                        </a:spcAft>
                        <a:tabLst>
                          <a:tab pos="2700020" algn="ctr"/>
                          <a:tab pos="5400040" algn="r"/>
                        </a:tabLst>
                      </a:pPr>
                      <a:r>
                        <a:rPr lang="es-ES" sz="1100">
                          <a:solidFill>
                            <a:srgbClr val="000000"/>
                          </a:solidFill>
                          <a:latin typeface="Arial"/>
                          <a:ea typeface="Times New Roman"/>
                          <a:cs typeface="Times New Roman"/>
                        </a:rPr>
                        <a:t>RAM</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c>
                  <a:txBody>
                    <a:bodyPr/>
                    <a:lstStyle/>
                    <a:p>
                      <a:pPr>
                        <a:lnSpc>
                          <a:spcPct val="115000"/>
                        </a:lnSpc>
                        <a:spcAft>
                          <a:spcPts val="1000"/>
                        </a:spcAft>
                        <a:tabLst>
                          <a:tab pos="2700020" algn="ctr"/>
                          <a:tab pos="5400040" algn="r"/>
                        </a:tabLst>
                      </a:pPr>
                      <a:r>
                        <a:rPr lang="es-ES" sz="1100">
                          <a:solidFill>
                            <a:srgbClr val="000000"/>
                          </a:solidFill>
                          <a:latin typeface="Arial"/>
                          <a:ea typeface="Times New Roman"/>
                          <a:cs typeface="Times New Roman"/>
                        </a:rPr>
                        <a:t>512 GB</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c>
                  <a:txBody>
                    <a:bodyPr/>
                    <a:lstStyle/>
                    <a:p>
                      <a:pPr>
                        <a:lnSpc>
                          <a:spcPct val="115000"/>
                        </a:lnSpc>
                        <a:spcAft>
                          <a:spcPts val="1000"/>
                        </a:spcAft>
                        <a:tabLst>
                          <a:tab pos="2700020" algn="ctr"/>
                          <a:tab pos="5400040" algn="r"/>
                        </a:tabLst>
                      </a:pPr>
                      <a:r>
                        <a:rPr lang="es-ES" sz="1100">
                          <a:solidFill>
                            <a:srgbClr val="000000"/>
                          </a:solidFill>
                          <a:latin typeface="Arial"/>
                          <a:ea typeface="Times New Roman"/>
                          <a:cs typeface="Times New Roman"/>
                        </a:rPr>
                        <a:t>1 GB</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r>
              <a:tr h="247993">
                <a:tc>
                  <a:txBody>
                    <a:bodyPr/>
                    <a:lstStyle/>
                    <a:p>
                      <a:pPr algn="ctr">
                        <a:lnSpc>
                          <a:spcPct val="115000"/>
                        </a:lnSpc>
                        <a:spcAft>
                          <a:spcPts val="1000"/>
                        </a:spcAft>
                        <a:tabLst>
                          <a:tab pos="2700020" algn="ctr"/>
                          <a:tab pos="5400040" algn="r"/>
                        </a:tabLst>
                      </a:pPr>
                      <a:r>
                        <a:rPr lang="es-ES" sz="1100" b="1">
                          <a:solidFill>
                            <a:srgbClr val="FFFFFF"/>
                          </a:solidFill>
                          <a:latin typeface="Calibri"/>
                          <a:ea typeface="Calibri"/>
                          <a:cs typeface="Times New Roman"/>
                        </a:rPr>
                        <a:t>3</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497A"/>
                    </a:solidFill>
                  </a:tcPr>
                </a:tc>
                <a:tc>
                  <a:txBody>
                    <a:bodyPr/>
                    <a:lstStyle/>
                    <a:p>
                      <a:pPr>
                        <a:lnSpc>
                          <a:spcPct val="115000"/>
                        </a:lnSpc>
                        <a:spcAft>
                          <a:spcPts val="1000"/>
                        </a:spcAft>
                        <a:tabLst>
                          <a:tab pos="2700020" algn="ctr"/>
                          <a:tab pos="5400040" algn="r"/>
                        </a:tabLst>
                      </a:pPr>
                      <a:r>
                        <a:rPr lang="es-ES" sz="1100">
                          <a:solidFill>
                            <a:srgbClr val="000000"/>
                          </a:solidFill>
                          <a:latin typeface="Arial"/>
                          <a:ea typeface="Times New Roman"/>
                          <a:cs typeface="Times New Roman"/>
                        </a:rPr>
                        <a:t>Disco Duro</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a:lnSpc>
                          <a:spcPct val="115000"/>
                        </a:lnSpc>
                        <a:spcAft>
                          <a:spcPts val="1000"/>
                        </a:spcAft>
                        <a:tabLst>
                          <a:tab pos="2700020" algn="ctr"/>
                          <a:tab pos="5400040" algn="r"/>
                        </a:tabLst>
                      </a:pPr>
                      <a:r>
                        <a:rPr lang="es-ES" sz="1100">
                          <a:solidFill>
                            <a:srgbClr val="000000"/>
                          </a:solidFill>
                          <a:latin typeface="Arial"/>
                          <a:ea typeface="Times New Roman"/>
                          <a:cs typeface="Times New Roman"/>
                        </a:rPr>
                        <a:t>160 GB</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a:lnSpc>
                          <a:spcPct val="115000"/>
                        </a:lnSpc>
                        <a:spcAft>
                          <a:spcPts val="1000"/>
                        </a:spcAft>
                        <a:tabLst>
                          <a:tab pos="2700020" algn="ctr"/>
                          <a:tab pos="5400040" algn="r"/>
                        </a:tabLst>
                      </a:pPr>
                      <a:r>
                        <a:rPr lang="es-ES" sz="1100">
                          <a:solidFill>
                            <a:srgbClr val="000000"/>
                          </a:solidFill>
                          <a:latin typeface="Arial"/>
                          <a:ea typeface="Times New Roman"/>
                          <a:cs typeface="Times New Roman"/>
                        </a:rPr>
                        <a:t>320 GB</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r>
              <a:tr h="495985">
                <a:tc>
                  <a:txBody>
                    <a:bodyPr/>
                    <a:lstStyle/>
                    <a:p>
                      <a:pPr algn="ctr">
                        <a:lnSpc>
                          <a:spcPct val="115000"/>
                        </a:lnSpc>
                        <a:spcAft>
                          <a:spcPts val="1000"/>
                        </a:spcAft>
                        <a:tabLst>
                          <a:tab pos="2700020" algn="ctr"/>
                          <a:tab pos="5400040" algn="r"/>
                        </a:tabLst>
                      </a:pPr>
                      <a:r>
                        <a:rPr lang="es-ES" sz="1100" b="1">
                          <a:solidFill>
                            <a:srgbClr val="FFFFFF"/>
                          </a:solidFill>
                          <a:latin typeface="Calibri"/>
                          <a:ea typeface="Calibri"/>
                          <a:cs typeface="Times New Roman"/>
                        </a:rPr>
                        <a:t>4</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5F497A"/>
                    </a:solidFill>
                  </a:tcPr>
                </a:tc>
                <a:tc>
                  <a:txBody>
                    <a:bodyPr/>
                    <a:lstStyle/>
                    <a:p>
                      <a:pPr>
                        <a:lnSpc>
                          <a:spcPct val="115000"/>
                        </a:lnSpc>
                        <a:spcAft>
                          <a:spcPts val="1000"/>
                        </a:spcAft>
                        <a:tabLst>
                          <a:tab pos="2700020" algn="ctr"/>
                          <a:tab pos="5400040" algn="r"/>
                        </a:tabLst>
                      </a:pPr>
                      <a:r>
                        <a:rPr lang="es-ES" sz="1100">
                          <a:solidFill>
                            <a:srgbClr val="000000"/>
                          </a:solidFill>
                          <a:latin typeface="Arial"/>
                          <a:ea typeface="Times New Roman"/>
                          <a:cs typeface="Times New Roman"/>
                        </a:rPr>
                        <a:t>Tarjeta de Red</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BFB1D0"/>
                    </a:solidFill>
                  </a:tcPr>
                </a:tc>
                <a:tc>
                  <a:txBody>
                    <a:bodyPr/>
                    <a:lstStyle/>
                    <a:p>
                      <a:pPr>
                        <a:lnSpc>
                          <a:spcPct val="115000"/>
                        </a:lnSpc>
                        <a:spcAft>
                          <a:spcPts val="1000"/>
                        </a:spcAft>
                        <a:tabLst>
                          <a:tab pos="2700020" algn="ctr"/>
                          <a:tab pos="5400040" algn="r"/>
                        </a:tabLst>
                      </a:pPr>
                      <a:r>
                        <a:rPr lang="es-ES" sz="1100">
                          <a:solidFill>
                            <a:srgbClr val="000000"/>
                          </a:solidFill>
                          <a:latin typeface="Arial"/>
                          <a:ea typeface="Times New Roman"/>
                          <a:cs typeface="Times New Roman"/>
                        </a:rPr>
                        <a:t>10/100 Mbps</a:t>
                      </a:r>
                      <a:endParaRPr lang="es-EC" sz="11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BFB1D0"/>
                    </a:solidFill>
                  </a:tcPr>
                </a:tc>
                <a:tc>
                  <a:txBody>
                    <a:bodyPr/>
                    <a:lstStyle/>
                    <a:p>
                      <a:pPr>
                        <a:lnSpc>
                          <a:spcPct val="115000"/>
                        </a:lnSpc>
                        <a:spcAft>
                          <a:spcPts val="1000"/>
                        </a:spcAft>
                        <a:tabLst>
                          <a:tab pos="2700020" algn="ctr"/>
                          <a:tab pos="5400040" algn="r"/>
                        </a:tabLst>
                      </a:pPr>
                      <a:r>
                        <a:rPr lang="es-ES" sz="1100" dirty="0">
                          <a:solidFill>
                            <a:srgbClr val="000000"/>
                          </a:solidFill>
                          <a:latin typeface="Arial"/>
                          <a:ea typeface="Times New Roman"/>
                          <a:cs typeface="Times New Roman"/>
                        </a:rPr>
                        <a:t>10/100/1000 Mbps</a:t>
                      </a:r>
                      <a:endParaRPr lang="es-EC" sz="1100" dirty="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BFB1D0"/>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HARDWARE</a:t>
            </a:r>
            <a:endParaRPr lang="es-EC" dirty="0"/>
          </a:p>
        </p:txBody>
      </p:sp>
      <p:sp>
        <p:nvSpPr>
          <p:cNvPr id="3" name="2 Marcador de contenido"/>
          <p:cNvSpPr>
            <a:spLocks noGrp="1"/>
          </p:cNvSpPr>
          <p:nvPr>
            <p:ph sz="half" idx="1"/>
          </p:nvPr>
        </p:nvSpPr>
        <p:spPr>
          <a:xfrm>
            <a:off x="304800" y="1600200"/>
            <a:ext cx="8443664" cy="1828800"/>
          </a:xfrm>
        </p:spPr>
        <p:txBody>
          <a:bodyPr>
            <a:normAutofit lnSpcReduction="10000"/>
          </a:bodyPr>
          <a:lstStyle/>
          <a:p>
            <a:r>
              <a:rPr lang="es-EC" dirty="0" smtClean="0"/>
              <a:t>TELEFONO IP</a:t>
            </a:r>
          </a:p>
          <a:p>
            <a:pPr lvl="1"/>
            <a:r>
              <a:rPr lang="es-EC" dirty="0" smtClean="0"/>
              <a:t>GRANDSTREAM modelo GPX2000.</a:t>
            </a:r>
          </a:p>
          <a:p>
            <a:pPr lvl="1"/>
            <a:endParaRPr lang="es-EC" dirty="0" smtClean="0"/>
          </a:p>
          <a:p>
            <a:pPr lvl="1"/>
            <a:r>
              <a:rPr lang="es-EC" dirty="0" smtClean="0"/>
              <a:t>Características:</a:t>
            </a:r>
            <a:endParaRPr lang="es-EC" dirty="0"/>
          </a:p>
        </p:txBody>
      </p:sp>
      <p:graphicFrame>
        <p:nvGraphicFramePr>
          <p:cNvPr id="5" name="4 Tabla"/>
          <p:cNvGraphicFramePr>
            <a:graphicFrameLocks noGrp="1"/>
          </p:cNvGraphicFramePr>
          <p:nvPr/>
        </p:nvGraphicFramePr>
        <p:xfrm>
          <a:off x="1187624" y="3789040"/>
          <a:ext cx="6624736" cy="1578916"/>
        </p:xfrm>
        <a:graphic>
          <a:graphicData uri="http://schemas.openxmlformats.org/drawingml/2006/table">
            <a:tbl>
              <a:tblPr/>
              <a:tblGrid>
                <a:gridCol w="3531425"/>
                <a:gridCol w="3093311"/>
              </a:tblGrid>
              <a:tr h="342608">
                <a:tc>
                  <a:txBody>
                    <a:bodyPr/>
                    <a:lstStyle/>
                    <a:p>
                      <a:pPr>
                        <a:lnSpc>
                          <a:spcPct val="115000"/>
                        </a:lnSpc>
                        <a:spcAft>
                          <a:spcPts val="1000"/>
                        </a:spcAft>
                        <a:tabLst>
                          <a:tab pos="2700020" algn="ctr"/>
                          <a:tab pos="5400040" algn="r"/>
                        </a:tabLst>
                      </a:pPr>
                      <a:r>
                        <a:rPr lang="es-ES" sz="1400" dirty="0" smtClean="0">
                          <a:solidFill>
                            <a:srgbClr val="000000"/>
                          </a:solidFill>
                          <a:latin typeface="Arial"/>
                          <a:ea typeface="Times New Roman"/>
                          <a:cs typeface="Times New Roman"/>
                        </a:rPr>
                        <a:t>Soporta</a:t>
                      </a:r>
                      <a:endParaRPr lang="es-EC" sz="1400" dirty="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a:lnSpc>
                          <a:spcPct val="115000"/>
                        </a:lnSpc>
                        <a:spcAft>
                          <a:spcPts val="1000"/>
                        </a:spcAft>
                        <a:tabLst>
                          <a:tab pos="2700020" algn="ctr"/>
                          <a:tab pos="5400040" algn="r"/>
                        </a:tabLst>
                      </a:pPr>
                      <a:r>
                        <a:rPr lang="es-ES" sz="1400" dirty="0" smtClean="0">
                          <a:solidFill>
                            <a:srgbClr val="000000"/>
                          </a:solidFill>
                          <a:latin typeface="Arial"/>
                          <a:ea typeface="Times New Roman"/>
                          <a:cs typeface="Times New Roman"/>
                        </a:rPr>
                        <a:t>SIP, TCP-IP-UDP, HTTP,</a:t>
                      </a:r>
                      <a:r>
                        <a:rPr lang="es-ES" sz="1400" baseline="0" dirty="0" smtClean="0">
                          <a:solidFill>
                            <a:srgbClr val="000000"/>
                          </a:solidFill>
                          <a:latin typeface="Arial"/>
                          <a:ea typeface="Times New Roman"/>
                          <a:cs typeface="Times New Roman"/>
                        </a:rPr>
                        <a:t> NAT transversal, </a:t>
                      </a:r>
                      <a:endParaRPr lang="es-EC" sz="1400" dirty="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r>
              <a:tr h="398307">
                <a:tc>
                  <a:txBody>
                    <a:bodyPr/>
                    <a:lstStyle/>
                    <a:p>
                      <a:pPr>
                        <a:lnSpc>
                          <a:spcPct val="115000"/>
                        </a:lnSpc>
                        <a:spcAft>
                          <a:spcPts val="1000"/>
                        </a:spcAft>
                        <a:tabLst>
                          <a:tab pos="2700020" algn="ctr"/>
                          <a:tab pos="5400040" algn="r"/>
                        </a:tabLst>
                      </a:pPr>
                      <a:r>
                        <a:rPr lang="es-ES" sz="1400" dirty="0" smtClean="0">
                          <a:solidFill>
                            <a:srgbClr val="000000"/>
                          </a:solidFill>
                          <a:latin typeface="Arial"/>
                          <a:ea typeface="Times New Roman"/>
                          <a:cs typeface="Times New Roman"/>
                        </a:rPr>
                        <a:t>Pantalla</a:t>
                      </a:r>
                      <a:endParaRPr lang="es-EC" sz="1400" dirty="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c>
                  <a:txBody>
                    <a:bodyPr/>
                    <a:lstStyle/>
                    <a:p>
                      <a:pPr>
                        <a:lnSpc>
                          <a:spcPct val="115000"/>
                        </a:lnSpc>
                        <a:spcAft>
                          <a:spcPts val="1000"/>
                        </a:spcAft>
                        <a:tabLst>
                          <a:tab pos="2700020" algn="ctr"/>
                          <a:tab pos="5400040" algn="r"/>
                        </a:tabLst>
                      </a:pPr>
                      <a:r>
                        <a:rPr lang="es-ES" sz="1400" dirty="0" smtClean="0">
                          <a:solidFill>
                            <a:srgbClr val="000000"/>
                          </a:solidFill>
                          <a:latin typeface="Arial"/>
                          <a:ea typeface="Times New Roman"/>
                          <a:cs typeface="Times New Roman"/>
                        </a:rPr>
                        <a:t>LCD,</a:t>
                      </a:r>
                      <a:r>
                        <a:rPr lang="es-ES" sz="1400" baseline="0" dirty="0" smtClean="0">
                          <a:solidFill>
                            <a:srgbClr val="000000"/>
                          </a:solidFill>
                          <a:latin typeface="Arial"/>
                          <a:ea typeface="Times New Roman"/>
                          <a:cs typeface="Times New Roman"/>
                        </a:rPr>
                        <a:t> muestra 8 líneas y 22 caracteres por línea</a:t>
                      </a:r>
                      <a:endParaRPr lang="es-EC" sz="1400" dirty="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r>
              <a:tr h="597460">
                <a:tc>
                  <a:txBody>
                    <a:bodyPr/>
                    <a:lstStyle/>
                    <a:p>
                      <a:pPr>
                        <a:lnSpc>
                          <a:spcPct val="115000"/>
                        </a:lnSpc>
                        <a:spcAft>
                          <a:spcPts val="1000"/>
                        </a:spcAft>
                        <a:tabLst>
                          <a:tab pos="2700020" algn="ctr"/>
                          <a:tab pos="5400040" algn="r"/>
                        </a:tabLst>
                      </a:pPr>
                      <a:r>
                        <a:rPr lang="es-ES" sz="1400" dirty="0" err="1" smtClean="0">
                          <a:solidFill>
                            <a:srgbClr val="000000"/>
                          </a:solidFill>
                          <a:latin typeface="Arial"/>
                          <a:ea typeface="Times New Roman"/>
                          <a:cs typeface="Times New Roman"/>
                        </a:rPr>
                        <a:t>Códecs</a:t>
                      </a:r>
                      <a:r>
                        <a:rPr lang="es-ES" sz="1400" baseline="0" dirty="0" smtClean="0">
                          <a:solidFill>
                            <a:srgbClr val="000000"/>
                          </a:solidFill>
                          <a:latin typeface="Arial"/>
                          <a:ea typeface="Times New Roman"/>
                          <a:cs typeface="Times New Roman"/>
                        </a:rPr>
                        <a:t> Voz</a:t>
                      </a:r>
                      <a:endParaRPr lang="es-EC" sz="1400" dirty="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a:lnSpc>
                          <a:spcPct val="115000"/>
                        </a:lnSpc>
                        <a:spcAft>
                          <a:spcPts val="1000"/>
                        </a:spcAft>
                        <a:tabLst>
                          <a:tab pos="2700020" algn="ctr"/>
                          <a:tab pos="5400040" algn="r"/>
                        </a:tabLst>
                      </a:pPr>
                      <a:r>
                        <a:rPr kumimoji="0" lang="en-US" sz="1400" b="0" i="0" kern="1200" dirty="0" smtClean="0">
                          <a:solidFill>
                            <a:schemeClr val="tx1"/>
                          </a:solidFill>
                          <a:latin typeface="+mn-lt"/>
                          <a:ea typeface="+mn-ea"/>
                          <a:cs typeface="+mn-cs"/>
                        </a:rPr>
                        <a:t>G.711 (a/u-law), G.723.1, G.729A/B, G.726, GSM, </a:t>
                      </a:r>
                      <a:r>
                        <a:rPr kumimoji="0" lang="en-US" sz="1400" b="0" i="0" kern="1200" dirty="0" err="1" smtClean="0">
                          <a:solidFill>
                            <a:schemeClr val="tx1"/>
                          </a:solidFill>
                          <a:latin typeface="+mn-lt"/>
                          <a:ea typeface="+mn-ea"/>
                          <a:cs typeface="+mn-cs"/>
                        </a:rPr>
                        <a:t>iLBC</a:t>
                      </a:r>
                      <a:r>
                        <a:rPr kumimoji="0" lang="en-US" sz="1400" b="0" i="0" kern="1200" dirty="0" smtClean="0">
                          <a:solidFill>
                            <a:schemeClr val="tx1"/>
                          </a:solidFill>
                          <a:latin typeface="+mn-lt"/>
                          <a:ea typeface="+mn-ea"/>
                          <a:cs typeface="+mn-cs"/>
                        </a:rPr>
                        <a:t>, y G.722</a:t>
                      </a:r>
                      <a:endParaRPr lang="es-EC" sz="1400" dirty="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SOFTWARE</a:t>
            </a:r>
            <a:endParaRPr lang="es-EC" dirty="0"/>
          </a:p>
        </p:txBody>
      </p:sp>
      <p:graphicFrame>
        <p:nvGraphicFramePr>
          <p:cNvPr id="5" name="4 Tabla"/>
          <p:cNvGraphicFramePr>
            <a:graphicFrameLocks noGrp="1"/>
          </p:cNvGraphicFramePr>
          <p:nvPr/>
        </p:nvGraphicFramePr>
        <p:xfrm>
          <a:off x="1547664" y="4365104"/>
          <a:ext cx="6192689" cy="2232246"/>
        </p:xfrm>
        <a:graphic>
          <a:graphicData uri="http://schemas.openxmlformats.org/drawingml/2006/table">
            <a:tbl>
              <a:tblPr/>
              <a:tblGrid>
                <a:gridCol w="750304"/>
                <a:gridCol w="2749135"/>
                <a:gridCol w="2693250"/>
              </a:tblGrid>
              <a:tr h="501129">
                <a:tc>
                  <a:txBody>
                    <a:bodyPr/>
                    <a:lstStyle/>
                    <a:p>
                      <a:pPr algn="ctr">
                        <a:lnSpc>
                          <a:spcPct val="115000"/>
                        </a:lnSpc>
                        <a:spcAft>
                          <a:spcPts val="1000"/>
                        </a:spcAft>
                        <a:tabLst>
                          <a:tab pos="2700020" algn="ctr"/>
                          <a:tab pos="5400040" algn="r"/>
                        </a:tabLst>
                      </a:pPr>
                      <a:r>
                        <a:rPr lang="es-ES" sz="1400" b="1" dirty="0">
                          <a:solidFill>
                            <a:srgbClr val="FFFFFF"/>
                          </a:solidFill>
                          <a:latin typeface="Calibri"/>
                          <a:ea typeface="Calibri"/>
                          <a:cs typeface="Times New Roman"/>
                        </a:rPr>
                        <a:t>No</a:t>
                      </a:r>
                      <a:endParaRPr lang="es-EC" sz="1400" dirty="0">
                        <a:latin typeface="Calibri"/>
                        <a:ea typeface="Times New Roman"/>
                        <a:cs typeface="Times New Roman"/>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CCC0D9"/>
                    </a:solidFill>
                  </a:tcPr>
                </a:tc>
                <a:tc>
                  <a:txBody>
                    <a:bodyPr/>
                    <a:lstStyle/>
                    <a:p>
                      <a:pPr algn="ctr">
                        <a:lnSpc>
                          <a:spcPct val="115000"/>
                        </a:lnSpc>
                        <a:spcAft>
                          <a:spcPts val="1000"/>
                        </a:spcAft>
                        <a:tabLst>
                          <a:tab pos="2700020" algn="ctr"/>
                          <a:tab pos="5400040" algn="r"/>
                        </a:tabLst>
                      </a:pPr>
                      <a:r>
                        <a:rPr lang="es-ES" sz="1400" b="1" dirty="0">
                          <a:solidFill>
                            <a:srgbClr val="FFFFFF"/>
                          </a:solidFill>
                          <a:latin typeface="Calibri"/>
                          <a:ea typeface="Calibri"/>
                          <a:cs typeface="Times New Roman"/>
                        </a:rPr>
                        <a:t>Componente</a:t>
                      </a:r>
                      <a:endParaRPr lang="es-EC" sz="1400" dirty="0">
                        <a:latin typeface="Calibri"/>
                        <a:ea typeface="Times New Roman"/>
                        <a:cs typeface="Times New Roman"/>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CCC0D9"/>
                    </a:solidFill>
                  </a:tcPr>
                </a:tc>
                <a:tc>
                  <a:txBody>
                    <a:bodyPr/>
                    <a:lstStyle/>
                    <a:p>
                      <a:pPr algn="ctr">
                        <a:lnSpc>
                          <a:spcPct val="115000"/>
                        </a:lnSpc>
                        <a:spcAft>
                          <a:spcPts val="1000"/>
                        </a:spcAft>
                        <a:tabLst>
                          <a:tab pos="2700020" algn="ctr"/>
                          <a:tab pos="5400040" algn="r"/>
                        </a:tabLst>
                      </a:pPr>
                      <a:r>
                        <a:rPr lang="es-ES" sz="1400" b="1">
                          <a:solidFill>
                            <a:srgbClr val="FFFFFF"/>
                          </a:solidFill>
                          <a:latin typeface="Calibri"/>
                          <a:ea typeface="Calibri"/>
                          <a:cs typeface="Times New Roman"/>
                        </a:rPr>
                        <a:t>Nombre</a:t>
                      </a:r>
                      <a:endParaRPr lang="es-EC" sz="1400">
                        <a:latin typeface="Calibri"/>
                        <a:ea typeface="Times New Roman"/>
                        <a:cs typeface="Times New Roman"/>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CCC0D9"/>
                    </a:solidFill>
                  </a:tcPr>
                </a:tc>
              </a:tr>
              <a:tr h="504161">
                <a:tc>
                  <a:txBody>
                    <a:bodyPr/>
                    <a:lstStyle/>
                    <a:p>
                      <a:pPr algn="ctr">
                        <a:lnSpc>
                          <a:spcPct val="115000"/>
                        </a:lnSpc>
                        <a:spcAft>
                          <a:spcPts val="1000"/>
                        </a:spcAft>
                        <a:tabLst>
                          <a:tab pos="2700020" algn="ctr"/>
                          <a:tab pos="5400040" algn="r"/>
                        </a:tabLst>
                      </a:pPr>
                      <a:r>
                        <a:rPr lang="es-ES" sz="1400" b="1">
                          <a:solidFill>
                            <a:srgbClr val="FFFFFF"/>
                          </a:solidFill>
                          <a:latin typeface="Calibri"/>
                          <a:ea typeface="Calibri"/>
                          <a:cs typeface="Times New Roman"/>
                        </a:rPr>
                        <a:t>1</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497A"/>
                    </a:solidFill>
                  </a:tcPr>
                </a:tc>
                <a:tc>
                  <a:txBody>
                    <a:bodyPr/>
                    <a:lstStyle/>
                    <a:p>
                      <a:pPr>
                        <a:tabLst>
                          <a:tab pos="2700020" algn="ctr"/>
                          <a:tab pos="5400040" algn="r"/>
                        </a:tabLst>
                      </a:pPr>
                      <a:r>
                        <a:rPr lang="es-ES" sz="1400">
                          <a:solidFill>
                            <a:srgbClr val="000000"/>
                          </a:solidFill>
                          <a:latin typeface="Arial"/>
                          <a:ea typeface="Times New Roman"/>
                          <a:cs typeface="Times New Roman"/>
                        </a:rPr>
                        <a:t>Plataforma</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c>
                  <a:txBody>
                    <a:bodyPr/>
                    <a:lstStyle/>
                    <a:p>
                      <a:pPr algn="ctr">
                        <a:lnSpc>
                          <a:spcPct val="115000"/>
                        </a:lnSpc>
                        <a:spcAft>
                          <a:spcPts val="1000"/>
                        </a:spcAft>
                        <a:tabLst>
                          <a:tab pos="2700020" algn="ctr"/>
                          <a:tab pos="5400040" algn="r"/>
                        </a:tabLst>
                      </a:pPr>
                      <a:r>
                        <a:rPr lang="es-ES" sz="1400" dirty="0">
                          <a:solidFill>
                            <a:srgbClr val="000000"/>
                          </a:solidFill>
                          <a:latin typeface="Arial"/>
                          <a:ea typeface="Times New Roman"/>
                          <a:cs typeface="Times New Roman"/>
                        </a:rPr>
                        <a:t>Linux</a:t>
                      </a:r>
                      <a:endParaRPr lang="es-EC" sz="1400" dirty="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r>
              <a:tr h="306739">
                <a:tc>
                  <a:txBody>
                    <a:bodyPr/>
                    <a:lstStyle/>
                    <a:p>
                      <a:pPr algn="ctr">
                        <a:lnSpc>
                          <a:spcPct val="115000"/>
                        </a:lnSpc>
                        <a:spcAft>
                          <a:spcPts val="1000"/>
                        </a:spcAft>
                        <a:tabLst>
                          <a:tab pos="2700020" algn="ctr"/>
                          <a:tab pos="5400040" algn="r"/>
                        </a:tabLst>
                      </a:pPr>
                      <a:r>
                        <a:rPr lang="es-ES" sz="1400" b="1">
                          <a:solidFill>
                            <a:srgbClr val="FFFFFF"/>
                          </a:solidFill>
                          <a:latin typeface="Calibri"/>
                          <a:ea typeface="Calibri"/>
                          <a:cs typeface="Times New Roman"/>
                        </a:rPr>
                        <a:t>2</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497A"/>
                    </a:solidFill>
                  </a:tcPr>
                </a:tc>
                <a:tc>
                  <a:txBody>
                    <a:bodyPr/>
                    <a:lstStyle/>
                    <a:p>
                      <a:pPr>
                        <a:lnSpc>
                          <a:spcPct val="115000"/>
                        </a:lnSpc>
                        <a:spcAft>
                          <a:spcPts val="1000"/>
                        </a:spcAft>
                        <a:tabLst>
                          <a:tab pos="2700020" algn="ctr"/>
                          <a:tab pos="5400040" algn="r"/>
                        </a:tabLst>
                      </a:pPr>
                      <a:r>
                        <a:rPr lang="es-ES" sz="1400">
                          <a:solidFill>
                            <a:srgbClr val="000000"/>
                          </a:solidFill>
                          <a:latin typeface="Arial"/>
                          <a:ea typeface="Times New Roman"/>
                          <a:cs typeface="Times New Roman"/>
                        </a:rPr>
                        <a:t>Distribución</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algn="ctr">
                        <a:lnSpc>
                          <a:spcPct val="115000"/>
                        </a:lnSpc>
                        <a:spcAft>
                          <a:spcPts val="1000"/>
                        </a:spcAft>
                        <a:tabLst>
                          <a:tab pos="2700020" algn="ctr"/>
                          <a:tab pos="5400040" algn="r"/>
                        </a:tabLst>
                      </a:pPr>
                      <a:r>
                        <a:rPr lang="es-ES" sz="1400">
                          <a:solidFill>
                            <a:srgbClr val="000000"/>
                          </a:solidFill>
                          <a:latin typeface="Arial"/>
                          <a:ea typeface="Times New Roman"/>
                          <a:cs typeface="Times New Roman"/>
                        </a:rPr>
                        <a:t>Centos 5.2</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r>
              <a:tr h="306739">
                <a:tc>
                  <a:txBody>
                    <a:bodyPr/>
                    <a:lstStyle/>
                    <a:p>
                      <a:pPr algn="ctr">
                        <a:lnSpc>
                          <a:spcPct val="115000"/>
                        </a:lnSpc>
                        <a:spcAft>
                          <a:spcPts val="1000"/>
                        </a:spcAft>
                        <a:tabLst>
                          <a:tab pos="2700020" algn="ctr"/>
                          <a:tab pos="5400040" algn="r"/>
                        </a:tabLst>
                      </a:pPr>
                      <a:r>
                        <a:rPr lang="es-ES" sz="1400" b="1">
                          <a:solidFill>
                            <a:srgbClr val="FFFFFF"/>
                          </a:solidFill>
                          <a:latin typeface="Calibri"/>
                          <a:ea typeface="Calibri"/>
                          <a:cs typeface="Times New Roman"/>
                        </a:rPr>
                        <a:t>3</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497A"/>
                    </a:solidFill>
                  </a:tcPr>
                </a:tc>
                <a:tc>
                  <a:txBody>
                    <a:bodyPr/>
                    <a:lstStyle/>
                    <a:p>
                      <a:pPr>
                        <a:lnSpc>
                          <a:spcPct val="115000"/>
                        </a:lnSpc>
                        <a:spcAft>
                          <a:spcPts val="1000"/>
                        </a:spcAft>
                        <a:tabLst>
                          <a:tab pos="2700020" algn="ctr"/>
                          <a:tab pos="5400040" algn="r"/>
                        </a:tabLst>
                      </a:pPr>
                      <a:r>
                        <a:rPr lang="es-ES" sz="1400">
                          <a:solidFill>
                            <a:srgbClr val="000000"/>
                          </a:solidFill>
                          <a:latin typeface="Arial"/>
                          <a:ea typeface="Times New Roman"/>
                          <a:cs typeface="Times New Roman"/>
                        </a:rPr>
                        <a:t>Software IP PBX</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c>
                  <a:txBody>
                    <a:bodyPr/>
                    <a:lstStyle/>
                    <a:p>
                      <a:pPr algn="ctr">
                        <a:lnSpc>
                          <a:spcPct val="115000"/>
                        </a:lnSpc>
                        <a:spcAft>
                          <a:spcPts val="1000"/>
                        </a:spcAft>
                        <a:tabLst>
                          <a:tab pos="2700020" algn="ctr"/>
                          <a:tab pos="5400040" algn="r"/>
                        </a:tabLst>
                      </a:pPr>
                      <a:r>
                        <a:rPr lang="es-ES" sz="1400">
                          <a:solidFill>
                            <a:srgbClr val="000000"/>
                          </a:solidFill>
                          <a:latin typeface="Arial"/>
                          <a:ea typeface="Times New Roman"/>
                          <a:cs typeface="Times New Roman"/>
                        </a:rPr>
                        <a:t>Asterisk 1.4</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r>
              <a:tr h="306739">
                <a:tc>
                  <a:txBody>
                    <a:bodyPr/>
                    <a:lstStyle/>
                    <a:p>
                      <a:pPr algn="ctr">
                        <a:lnSpc>
                          <a:spcPct val="115000"/>
                        </a:lnSpc>
                        <a:spcAft>
                          <a:spcPts val="1000"/>
                        </a:spcAft>
                        <a:tabLst>
                          <a:tab pos="2700020" algn="ctr"/>
                          <a:tab pos="5400040" algn="r"/>
                        </a:tabLst>
                      </a:pPr>
                      <a:r>
                        <a:rPr lang="es-ES" sz="1400" b="1">
                          <a:solidFill>
                            <a:srgbClr val="FFFFFF"/>
                          </a:solidFill>
                          <a:latin typeface="Calibri"/>
                          <a:ea typeface="Calibri"/>
                          <a:cs typeface="Times New Roman"/>
                        </a:rPr>
                        <a:t>4</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497A"/>
                    </a:solidFill>
                  </a:tcPr>
                </a:tc>
                <a:tc>
                  <a:txBody>
                    <a:bodyPr/>
                    <a:lstStyle/>
                    <a:p>
                      <a:pPr>
                        <a:lnSpc>
                          <a:spcPct val="115000"/>
                        </a:lnSpc>
                        <a:spcAft>
                          <a:spcPts val="1000"/>
                        </a:spcAft>
                        <a:tabLst>
                          <a:tab pos="2700020" algn="ctr"/>
                          <a:tab pos="5400040" algn="r"/>
                        </a:tabLst>
                      </a:pPr>
                      <a:r>
                        <a:rPr lang="es-ES" sz="1400">
                          <a:solidFill>
                            <a:srgbClr val="000000"/>
                          </a:solidFill>
                          <a:latin typeface="Arial"/>
                          <a:ea typeface="Times New Roman"/>
                          <a:cs typeface="Times New Roman"/>
                        </a:rPr>
                        <a:t>Canal chan_gtalk</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algn="ctr">
                        <a:lnSpc>
                          <a:spcPct val="115000"/>
                        </a:lnSpc>
                        <a:spcAft>
                          <a:spcPts val="1000"/>
                        </a:spcAft>
                        <a:tabLst>
                          <a:tab pos="2700020" algn="ctr"/>
                          <a:tab pos="5400040" algn="r"/>
                        </a:tabLst>
                      </a:pPr>
                      <a:r>
                        <a:rPr lang="es-ES" sz="1400">
                          <a:solidFill>
                            <a:srgbClr val="000000"/>
                          </a:solidFill>
                          <a:latin typeface="Arial"/>
                          <a:ea typeface="Times New Roman"/>
                          <a:cs typeface="Times New Roman"/>
                        </a:rPr>
                        <a:t>Asterisk 1.4 </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r>
              <a:tr h="306739">
                <a:tc>
                  <a:txBody>
                    <a:bodyPr/>
                    <a:lstStyle/>
                    <a:p>
                      <a:pPr algn="ctr">
                        <a:lnSpc>
                          <a:spcPct val="115000"/>
                        </a:lnSpc>
                        <a:spcAft>
                          <a:spcPts val="1000"/>
                        </a:spcAft>
                        <a:tabLst>
                          <a:tab pos="2700020" algn="ctr"/>
                          <a:tab pos="5400040" algn="r"/>
                        </a:tabLst>
                      </a:pPr>
                      <a:r>
                        <a:rPr lang="es-ES" sz="1400" b="1">
                          <a:solidFill>
                            <a:srgbClr val="FFFFFF"/>
                          </a:solidFill>
                          <a:latin typeface="Calibri"/>
                          <a:ea typeface="Calibri"/>
                          <a:cs typeface="Times New Roman"/>
                        </a:rPr>
                        <a:t>5</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5F497A"/>
                    </a:solidFill>
                  </a:tcPr>
                </a:tc>
                <a:tc>
                  <a:txBody>
                    <a:bodyPr/>
                    <a:lstStyle/>
                    <a:p>
                      <a:pPr>
                        <a:lnSpc>
                          <a:spcPct val="115000"/>
                        </a:lnSpc>
                        <a:spcAft>
                          <a:spcPts val="1000"/>
                        </a:spcAft>
                        <a:tabLst>
                          <a:tab pos="2700020" algn="ctr"/>
                          <a:tab pos="5400040" algn="r"/>
                        </a:tabLst>
                      </a:pPr>
                      <a:r>
                        <a:rPr lang="es-ES" sz="1400">
                          <a:solidFill>
                            <a:srgbClr val="000000"/>
                          </a:solidFill>
                          <a:latin typeface="Arial"/>
                          <a:ea typeface="Times New Roman"/>
                          <a:cs typeface="Times New Roman"/>
                        </a:rPr>
                        <a:t>App res_jabber</a:t>
                      </a:r>
                      <a:endParaRPr lang="es-EC" sz="140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BFB1D0"/>
                    </a:solidFill>
                  </a:tcPr>
                </a:tc>
                <a:tc>
                  <a:txBody>
                    <a:bodyPr/>
                    <a:lstStyle/>
                    <a:p>
                      <a:pPr algn="ctr">
                        <a:lnSpc>
                          <a:spcPct val="115000"/>
                        </a:lnSpc>
                        <a:spcAft>
                          <a:spcPts val="1000"/>
                        </a:spcAft>
                        <a:tabLst>
                          <a:tab pos="2700020" algn="ctr"/>
                          <a:tab pos="5400040" algn="r"/>
                        </a:tabLst>
                      </a:pPr>
                      <a:r>
                        <a:rPr lang="es-ES" sz="1400" dirty="0" err="1">
                          <a:solidFill>
                            <a:srgbClr val="000000"/>
                          </a:solidFill>
                          <a:latin typeface="Arial"/>
                          <a:ea typeface="Times New Roman"/>
                          <a:cs typeface="Times New Roman"/>
                        </a:rPr>
                        <a:t>Asterisk</a:t>
                      </a:r>
                      <a:r>
                        <a:rPr lang="es-ES" sz="1400" dirty="0">
                          <a:solidFill>
                            <a:srgbClr val="000000"/>
                          </a:solidFill>
                          <a:latin typeface="Arial"/>
                          <a:ea typeface="Times New Roman"/>
                          <a:cs typeface="Times New Roman"/>
                        </a:rPr>
                        <a:t> 1.4 </a:t>
                      </a:r>
                      <a:endParaRPr lang="es-EC" sz="1400" dirty="0">
                        <a:latin typeface="Calibri"/>
                        <a:ea typeface="Times New Roman"/>
                        <a:cs typeface="Times New Roman"/>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BFB1D0"/>
                    </a:solidFill>
                  </a:tcPr>
                </a:tc>
              </a:tr>
            </a:tbl>
          </a:graphicData>
        </a:graphic>
      </p:graphicFrame>
      <p:sp>
        <p:nvSpPr>
          <p:cNvPr id="6" name="2 Marcador de contenido"/>
          <p:cNvSpPr>
            <a:spLocks noGrp="1"/>
          </p:cNvSpPr>
          <p:nvPr>
            <p:ph sz="half" idx="1"/>
          </p:nvPr>
        </p:nvSpPr>
        <p:spPr>
          <a:xfrm>
            <a:off x="304800" y="1340768"/>
            <a:ext cx="8515672" cy="2808312"/>
          </a:xfrm>
        </p:spPr>
        <p:txBody>
          <a:bodyPr>
            <a:normAutofit fontScale="77500" lnSpcReduction="20000"/>
          </a:bodyPr>
          <a:lstStyle/>
          <a:p>
            <a:r>
              <a:rPr lang="es-EC" dirty="0" smtClean="0"/>
              <a:t>ASTERISK</a:t>
            </a:r>
          </a:p>
          <a:p>
            <a:pPr lvl="1"/>
            <a:r>
              <a:rPr lang="es-EC" dirty="0" smtClean="0"/>
              <a:t>Software PBX IP.</a:t>
            </a:r>
          </a:p>
          <a:p>
            <a:pPr lvl="1">
              <a:buNone/>
            </a:pPr>
            <a:endParaRPr lang="es-EC" dirty="0" smtClean="0"/>
          </a:p>
          <a:p>
            <a:r>
              <a:rPr lang="es-EC" dirty="0" err="1" smtClean="0"/>
              <a:t>chan_gtalk</a:t>
            </a:r>
            <a:endParaRPr lang="es-EC" dirty="0" smtClean="0"/>
          </a:p>
          <a:p>
            <a:pPr lvl="1"/>
            <a:r>
              <a:rPr lang="es-EC" dirty="0" smtClean="0"/>
              <a:t>Es un driver de canal de ASTERISK que permite la integración con GOOGLE TALK.</a:t>
            </a:r>
          </a:p>
          <a:p>
            <a:pPr lvl="1">
              <a:buNone/>
            </a:pPr>
            <a:endParaRPr lang="es-EC" dirty="0" smtClean="0"/>
          </a:p>
          <a:p>
            <a:r>
              <a:rPr lang="es-EC" dirty="0" err="1" smtClean="0"/>
              <a:t>res_jabber</a:t>
            </a:r>
            <a:endParaRPr lang="es-EC" dirty="0" smtClean="0"/>
          </a:p>
          <a:p>
            <a:pPr lvl="1"/>
            <a:r>
              <a:rPr lang="es-EC" dirty="0" smtClean="0"/>
              <a:t>Módulo de mensajería instantánea, compatible con varios servicios IM.</a:t>
            </a:r>
            <a:endParaRPr lang="es-EC"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software</a:t>
            </a:r>
            <a:endParaRPr lang="es-EC" dirty="0"/>
          </a:p>
        </p:txBody>
      </p:sp>
      <p:sp>
        <p:nvSpPr>
          <p:cNvPr id="3" name="2 Marcador de contenido"/>
          <p:cNvSpPr>
            <a:spLocks noGrp="1"/>
          </p:cNvSpPr>
          <p:nvPr>
            <p:ph sz="half" idx="1"/>
          </p:nvPr>
        </p:nvSpPr>
        <p:spPr>
          <a:xfrm>
            <a:off x="304800" y="1600200"/>
            <a:ext cx="4267200" cy="4709120"/>
          </a:xfrm>
        </p:spPr>
        <p:txBody>
          <a:bodyPr>
            <a:normAutofit/>
          </a:bodyPr>
          <a:lstStyle/>
          <a:p>
            <a:r>
              <a:rPr lang="es-EC" dirty="0" err="1" smtClean="0"/>
              <a:t>JabberReceive</a:t>
            </a:r>
            <a:endParaRPr lang="es-EC" dirty="0" smtClean="0"/>
          </a:p>
          <a:p>
            <a:pPr lvl="1" algn="just"/>
            <a:r>
              <a:rPr lang="es-ES" dirty="0" smtClean="0"/>
              <a:t>añadir la función </a:t>
            </a:r>
            <a:r>
              <a:rPr lang="es-ES" dirty="0" err="1" smtClean="0"/>
              <a:t>JabberReceive</a:t>
            </a:r>
            <a:r>
              <a:rPr lang="es-ES" dirty="0" smtClean="0"/>
              <a:t>() en la versión 1.4 de ASTERISK manualmente, editando los siguientes archivos del paquete de instalación:  </a:t>
            </a:r>
            <a:r>
              <a:rPr lang="es-ES" dirty="0" err="1" smtClean="0"/>
              <a:t>chan_gtalk.c</a:t>
            </a:r>
            <a:r>
              <a:rPr lang="es-ES" dirty="0" smtClean="0"/>
              <a:t> y </a:t>
            </a:r>
            <a:r>
              <a:rPr lang="es-ES" dirty="0" err="1" smtClean="0"/>
              <a:t>res_jabber.c</a:t>
            </a:r>
            <a:r>
              <a:rPr lang="es-ES" dirty="0" smtClean="0"/>
              <a:t> y aumentando el archivo </a:t>
            </a:r>
            <a:r>
              <a:rPr lang="es-ES" dirty="0" err="1" smtClean="0"/>
              <a:t>app_jabberauthorize.c</a:t>
            </a:r>
            <a:endParaRPr lang="es-EC" dirty="0"/>
          </a:p>
        </p:txBody>
      </p:sp>
      <p:pic>
        <p:nvPicPr>
          <p:cNvPr id="5" name="4 Marcador de contenido" descr="Jabber_logo.png"/>
          <p:cNvPicPr>
            <a:picLocks noGrp="1" noChangeAspect="1"/>
          </p:cNvPicPr>
          <p:nvPr>
            <p:ph sz="half" idx="2"/>
          </p:nvPr>
        </p:nvPicPr>
        <p:blipFill>
          <a:blip r:embed="rId2" cstate="print"/>
          <a:stretch>
            <a:fillRect/>
          </a:stretch>
        </p:blipFill>
        <p:spPr>
          <a:xfrm>
            <a:off x="4932040" y="2852936"/>
            <a:ext cx="3960440" cy="1650184"/>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CONFIGURACIÓN ASTERISK</a:t>
            </a:r>
            <a:endParaRPr lang="es-EC" dirty="0"/>
          </a:p>
        </p:txBody>
      </p:sp>
      <p:sp>
        <p:nvSpPr>
          <p:cNvPr id="5" name="4 Marcador de contenido"/>
          <p:cNvSpPr>
            <a:spLocks noGrp="1"/>
          </p:cNvSpPr>
          <p:nvPr>
            <p:ph sz="half" idx="1"/>
          </p:nvPr>
        </p:nvSpPr>
        <p:spPr>
          <a:xfrm>
            <a:off x="467544" y="2492896"/>
            <a:ext cx="4191000" cy="2404864"/>
          </a:xfrm>
        </p:spPr>
        <p:txBody>
          <a:bodyPr>
            <a:normAutofit lnSpcReduction="10000"/>
          </a:bodyPr>
          <a:lstStyle/>
          <a:p>
            <a:r>
              <a:rPr lang="es-EC" dirty="0" err="1" smtClean="0"/>
              <a:t>sip.conf</a:t>
            </a:r>
            <a:endParaRPr lang="es-EC" dirty="0" smtClean="0"/>
          </a:p>
          <a:p>
            <a:r>
              <a:rPr lang="es-EC" dirty="0" err="1" smtClean="0"/>
              <a:t>jabber.conf</a:t>
            </a:r>
            <a:endParaRPr lang="es-EC" dirty="0" smtClean="0"/>
          </a:p>
          <a:p>
            <a:r>
              <a:rPr lang="es-EC" dirty="0" err="1" smtClean="0"/>
              <a:t>gtalk.conf</a:t>
            </a:r>
            <a:endParaRPr lang="es-EC" dirty="0" smtClean="0"/>
          </a:p>
          <a:p>
            <a:r>
              <a:rPr lang="es-EC" dirty="0" err="1" smtClean="0"/>
              <a:t>rtp.conf</a:t>
            </a:r>
            <a:endParaRPr lang="es-EC" dirty="0" smtClean="0"/>
          </a:p>
          <a:p>
            <a:r>
              <a:rPr lang="es-EC" dirty="0" err="1" smtClean="0"/>
              <a:t>extensions.conf</a:t>
            </a:r>
            <a:endParaRPr lang="es-EC" dirty="0" smtClean="0"/>
          </a:p>
          <a:p>
            <a:endParaRPr lang="es-EC" dirty="0" smtClean="0"/>
          </a:p>
          <a:p>
            <a:endParaRPr lang="es-EC" dirty="0"/>
          </a:p>
        </p:txBody>
      </p:sp>
      <p:pic>
        <p:nvPicPr>
          <p:cNvPr id="4" name="3 Imagen" descr="teclear_mal.jpg"/>
          <p:cNvPicPr>
            <a:picLocks noChangeAspect="1"/>
          </p:cNvPicPr>
          <p:nvPr/>
        </p:nvPicPr>
        <p:blipFill>
          <a:blip r:embed="rId2" cstate="print"/>
          <a:stretch>
            <a:fillRect/>
          </a:stretch>
        </p:blipFill>
        <p:spPr>
          <a:xfrm>
            <a:off x="4860032" y="2564904"/>
            <a:ext cx="3301389" cy="248334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err="1" smtClean="0"/>
              <a:t>Sip.conf</a:t>
            </a:r>
            <a:endParaRPr lang="es-EC" dirty="0"/>
          </a:p>
        </p:txBody>
      </p:sp>
      <p:sp>
        <p:nvSpPr>
          <p:cNvPr id="3" name="2 Marcador de contenido"/>
          <p:cNvSpPr>
            <a:spLocks noGrp="1"/>
          </p:cNvSpPr>
          <p:nvPr>
            <p:ph sz="half" idx="1"/>
          </p:nvPr>
        </p:nvSpPr>
        <p:spPr>
          <a:xfrm>
            <a:off x="304800" y="1600200"/>
            <a:ext cx="8659688" cy="1108720"/>
          </a:xfrm>
        </p:spPr>
        <p:txBody>
          <a:bodyPr>
            <a:normAutofit/>
          </a:bodyPr>
          <a:lstStyle/>
          <a:p>
            <a:r>
              <a:rPr lang="es-EC" dirty="0" smtClean="0"/>
              <a:t>Configurar las extensiones que utilizará el protocolo SIP.</a:t>
            </a:r>
            <a:endParaRPr lang="es-EC" dirty="0"/>
          </a:p>
        </p:txBody>
      </p:sp>
      <p:sp>
        <p:nvSpPr>
          <p:cNvPr id="4" name="3 Marcador de contenido"/>
          <p:cNvSpPr>
            <a:spLocks noGrp="1"/>
          </p:cNvSpPr>
          <p:nvPr>
            <p:ph sz="half" idx="2"/>
          </p:nvPr>
        </p:nvSpPr>
        <p:spPr>
          <a:xfrm>
            <a:off x="4427984" y="2204864"/>
            <a:ext cx="4248472" cy="4464496"/>
          </a:xfrm>
        </p:spPr>
        <p:txBody>
          <a:bodyPr>
            <a:normAutofit/>
          </a:bodyPr>
          <a:lstStyle/>
          <a:p>
            <a:pPr>
              <a:buNone/>
            </a:pPr>
            <a:r>
              <a:rPr lang="es-EC" sz="1600" dirty="0" smtClean="0"/>
              <a:t>[general]</a:t>
            </a:r>
          </a:p>
          <a:p>
            <a:pPr>
              <a:buNone/>
            </a:pPr>
            <a:r>
              <a:rPr lang="es-EC" sz="1600" dirty="0" smtClean="0"/>
              <a:t>......</a:t>
            </a:r>
          </a:p>
          <a:p>
            <a:pPr>
              <a:buNone/>
            </a:pPr>
            <a:r>
              <a:rPr lang="es-EC" sz="1600" dirty="0" err="1" smtClean="0"/>
              <a:t>register</a:t>
            </a:r>
            <a:r>
              <a:rPr lang="es-EC" sz="1600" dirty="0" smtClean="0"/>
              <a:t>=&gt;1747#######:xxxxxxx@proxy01.sipphone.com</a:t>
            </a:r>
          </a:p>
          <a:p>
            <a:pPr>
              <a:buNone/>
            </a:pPr>
            <a:endParaRPr lang="es-EC" sz="1600" dirty="0" smtClean="0"/>
          </a:p>
          <a:p>
            <a:pPr>
              <a:buNone/>
            </a:pPr>
            <a:r>
              <a:rPr lang="es-EC" sz="1600" dirty="0" smtClean="0"/>
              <a:t>[</a:t>
            </a:r>
            <a:r>
              <a:rPr lang="es-EC" sz="1600" dirty="0" err="1" smtClean="0"/>
              <a:t>gizmo</a:t>
            </a:r>
            <a:r>
              <a:rPr lang="es-EC" sz="1600" dirty="0" smtClean="0"/>
              <a:t>]</a:t>
            </a:r>
          </a:p>
          <a:p>
            <a:pPr>
              <a:buNone/>
            </a:pPr>
            <a:r>
              <a:rPr lang="es-EC" sz="1600" dirty="0" smtClean="0"/>
              <a:t>……</a:t>
            </a:r>
          </a:p>
          <a:p>
            <a:pPr>
              <a:buNone/>
            </a:pPr>
            <a:r>
              <a:rPr lang="es-EC" sz="1600" dirty="0" err="1" smtClean="0"/>
              <a:t>context</a:t>
            </a:r>
            <a:r>
              <a:rPr lang="es-EC" sz="1600" dirty="0" smtClean="0"/>
              <a:t>=</a:t>
            </a:r>
            <a:r>
              <a:rPr lang="es-EC" sz="1600" dirty="0" err="1" smtClean="0"/>
              <a:t>fromgizmo</a:t>
            </a:r>
            <a:endParaRPr lang="es-EC" sz="1600" dirty="0" smtClean="0"/>
          </a:p>
          <a:p>
            <a:pPr>
              <a:buNone/>
            </a:pPr>
            <a:r>
              <a:rPr lang="es-EC" sz="1600" dirty="0" smtClean="0"/>
              <a:t>host=proxy01.sipphone.com</a:t>
            </a:r>
          </a:p>
          <a:p>
            <a:pPr>
              <a:buNone/>
            </a:pPr>
            <a:r>
              <a:rPr lang="es-EC" sz="1600" dirty="0" err="1" smtClean="0"/>
              <a:t>secret</a:t>
            </a:r>
            <a:r>
              <a:rPr lang="es-EC" sz="1600" dirty="0" smtClean="0"/>
              <a:t>=</a:t>
            </a:r>
            <a:r>
              <a:rPr lang="es-EC" sz="1600" dirty="0" err="1" smtClean="0"/>
              <a:t>xxxxxx</a:t>
            </a:r>
            <a:endParaRPr lang="es-EC" sz="1600" dirty="0" smtClean="0"/>
          </a:p>
          <a:p>
            <a:pPr>
              <a:buNone/>
            </a:pPr>
            <a:r>
              <a:rPr lang="es-EC" sz="1600" dirty="0" err="1" smtClean="0"/>
              <a:t>username</a:t>
            </a:r>
            <a:r>
              <a:rPr lang="es-EC" sz="1600" dirty="0" smtClean="0"/>
              <a:t>=</a:t>
            </a:r>
            <a:r>
              <a:rPr lang="es-EC" sz="1600" dirty="0" err="1" smtClean="0"/>
              <a:t>xxxxxx</a:t>
            </a:r>
            <a:endParaRPr lang="es-EC" sz="1600" dirty="0" smtClean="0"/>
          </a:p>
          <a:p>
            <a:pPr>
              <a:buNone/>
            </a:pPr>
            <a:endParaRPr lang="es-EC" sz="1600" dirty="0" smtClean="0"/>
          </a:p>
          <a:p>
            <a:pPr>
              <a:buNone/>
            </a:pPr>
            <a:r>
              <a:rPr lang="es-EC" sz="1600" dirty="0" smtClean="0"/>
              <a:t>[201]</a:t>
            </a:r>
          </a:p>
          <a:p>
            <a:pPr>
              <a:buNone/>
            </a:pPr>
            <a:r>
              <a:rPr lang="es-EC" sz="1600" dirty="0" smtClean="0"/>
              <a:t>[401]</a:t>
            </a:r>
          </a:p>
          <a:p>
            <a:pPr>
              <a:buNone/>
            </a:pPr>
            <a:r>
              <a:rPr lang="es-EC" sz="1600" dirty="0" smtClean="0"/>
              <a:t>……</a:t>
            </a:r>
          </a:p>
        </p:txBody>
      </p:sp>
      <p:pic>
        <p:nvPicPr>
          <p:cNvPr id="5" name="4 Imagen" descr="Untitled-1.png"/>
          <p:cNvPicPr>
            <a:picLocks noChangeAspect="1"/>
          </p:cNvPicPr>
          <p:nvPr/>
        </p:nvPicPr>
        <p:blipFill>
          <a:blip r:embed="rId2" cstate="print"/>
          <a:stretch>
            <a:fillRect/>
          </a:stretch>
        </p:blipFill>
        <p:spPr>
          <a:xfrm>
            <a:off x="-324544" y="2537520"/>
            <a:ext cx="5760640" cy="432048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JABBER.CONF</a:t>
            </a:r>
            <a:endParaRPr lang="es-EC" dirty="0"/>
          </a:p>
        </p:txBody>
      </p:sp>
      <p:sp>
        <p:nvSpPr>
          <p:cNvPr id="3" name="2 Marcador de contenido"/>
          <p:cNvSpPr>
            <a:spLocks noGrp="1"/>
          </p:cNvSpPr>
          <p:nvPr>
            <p:ph sz="half" idx="1"/>
          </p:nvPr>
        </p:nvSpPr>
        <p:spPr>
          <a:xfrm>
            <a:off x="323528" y="1340768"/>
            <a:ext cx="8659688" cy="1396752"/>
          </a:xfrm>
        </p:spPr>
        <p:txBody>
          <a:bodyPr>
            <a:normAutofit fontScale="62500" lnSpcReduction="20000"/>
          </a:bodyPr>
          <a:lstStyle/>
          <a:p>
            <a:r>
              <a:rPr lang="es-ES" dirty="0" smtClean="0"/>
              <a:t>El archivo </a:t>
            </a:r>
            <a:r>
              <a:rPr lang="es-ES" dirty="0" err="1" smtClean="0"/>
              <a:t>jabber.conf</a:t>
            </a:r>
            <a:r>
              <a:rPr lang="es-ES" dirty="0" smtClean="0"/>
              <a:t> permite configurar la centralita con una cuenta </a:t>
            </a:r>
            <a:r>
              <a:rPr lang="es-ES" dirty="0" err="1" smtClean="0"/>
              <a:t>gmail</a:t>
            </a:r>
            <a:r>
              <a:rPr lang="es-ES" dirty="0" smtClean="0"/>
              <a:t> y conectar a </a:t>
            </a:r>
            <a:r>
              <a:rPr lang="es-ES" dirty="0" err="1" smtClean="0"/>
              <a:t>Asterisk</a:t>
            </a:r>
            <a:r>
              <a:rPr lang="es-ES" dirty="0" smtClean="0"/>
              <a:t> con el servidor </a:t>
            </a:r>
            <a:r>
              <a:rPr lang="es-ES" dirty="0" err="1" smtClean="0"/>
              <a:t>jabber</a:t>
            </a:r>
            <a:r>
              <a:rPr lang="es-ES" dirty="0" smtClean="0"/>
              <a:t> en este caso </a:t>
            </a:r>
            <a:r>
              <a:rPr lang="es-ES" dirty="0" err="1" smtClean="0"/>
              <a:t>GoogleTalk</a:t>
            </a:r>
            <a:r>
              <a:rPr lang="es-ES" dirty="0" smtClean="0"/>
              <a:t>.</a:t>
            </a:r>
            <a:endParaRPr lang="es-EC" dirty="0"/>
          </a:p>
        </p:txBody>
      </p:sp>
      <p:sp>
        <p:nvSpPr>
          <p:cNvPr id="4" name="3 Marcador de contenido"/>
          <p:cNvSpPr>
            <a:spLocks noGrp="1"/>
          </p:cNvSpPr>
          <p:nvPr>
            <p:ph sz="half" idx="2"/>
          </p:nvPr>
        </p:nvSpPr>
        <p:spPr>
          <a:xfrm>
            <a:off x="4788024" y="2996952"/>
            <a:ext cx="4203576" cy="3456384"/>
          </a:xfrm>
        </p:spPr>
        <p:txBody>
          <a:bodyPr>
            <a:normAutofit fontScale="62500" lnSpcReduction="20000"/>
          </a:bodyPr>
          <a:lstStyle/>
          <a:p>
            <a:pPr>
              <a:buNone/>
            </a:pPr>
            <a:r>
              <a:rPr lang="es-EC" dirty="0" smtClean="0"/>
              <a:t>[general]</a:t>
            </a:r>
          </a:p>
          <a:p>
            <a:pPr>
              <a:buNone/>
            </a:pPr>
            <a:r>
              <a:rPr lang="es-ES" dirty="0" err="1" smtClean="0"/>
              <a:t>autoregister</a:t>
            </a:r>
            <a:r>
              <a:rPr lang="es-ES" dirty="0" smtClean="0"/>
              <a:t>=yes</a:t>
            </a:r>
          </a:p>
          <a:p>
            <a:pPr>
              <a:buNone/>
            </a:pPr>
            <a:r>
              <a:rPr lang="es-ES" dirty="0" smtClean="0"/>
              <a:t>…</a:t>
            </a:r>
            <a:endParaRPr lang="es-EC" dirty="0" smtClean="0"/>
          </a:p>
          <a:p>
            <a:pPr>
              <a:buNone/>
            </a:pPr>
            <a:endParaRPr lang="es-EC" dirty="0" smtClean="0"/>
          </a:p>
          <a:p>
            <a:pPr>
              <a:buNone/>
            </a:pPr>
            <a:r>
              <a:rPr lang="es-EC" dirty="0" smtClean="0"/>
              <a:t>[</a:t>
            </a:r>
            <a:r>
              <a:rPr lang="es-EC" dirty="0" err="1" smtClean="0"/>
              <a:t>asterisk</a:t>
            </a:r>
            <a:r>
              <a:rPr lang="es-EC" dirty="0" smtClean="0"/>
              <a:t>]</a:t>
            </a:r>
          </a:p>
          <a:p>
            <a:pPr>
              <a:buNone/>
            </a:pPr>
            <a:r>
              <a:rPr lang="es-ES" dirty="0" err="1" smtClean="0"/>
              <a:t>serverhost</a:t>
            </a:r>
            <a:r>
              <a:rPr lang="es-ES" dirty="0" smtClean="0"/>
              <a:t>=talk.google.com</a:t>
            </a:r>
          </a:p>
          <a:p>
            <a:pPr>
              <a:buNone/>
            </a:pPr>
            <a:r>
              <a:rPr lang="es-ES" dirty="0" err="1" smtClean="0">
                <a:hlinkClick r:id="rId2"/>
              </a:rPr>
              <a:t>username</a:t>
            </a:r>
            <a:r>
              <a:rPr lang="es-ES" dirty="0" smtClean="0">
                <a:hlinkClick r:id="rId2"/>
              </a:rPr>
              <a:t>=xxxxx@gmail.com/</a:t>
            </a:r>
            <a:r>
              <a:rPr lang="es-ES" dirty="0" err="1" smtClean="0">
                <a:hlinkClick r:id="rId2"/>
              </a:rPr>
              <a:t>Talk</a:t>
            </a:r>
            <a:endParaRPr lang="es-ES" dirty="0" smtClean="0"/>
          </a:p>
          <a:p>
            <a:pPr>
              <a:buNone/>
            </a:pPr>
            <a:r>
              <a:rPr lang="es-ES" dirty="0" err="1" smtClean="0"/>
              <a:t>secret</a:t>
            </a:r>
            <a:r>
              <a:rPr lang="es-ES" dirty="0" smtClean="0"/>
              <a:t>=</a:t>
            </a:r>
            <a:r>
              <a:rPr lang="es-EC" dirty="0" err="1" smtClean="0"/>
              <a:t>yyyyy</a:t>
            </a:r>
            <a:endParaRPr lang="es-EC" dirty="0" smtClean="0"/>
          </a:p>
          <a:p>
            <a:pPr>
              <a:buNone/>
            </a:pPr>
            <a:r>
              <a:rPr lang="es-ES" dirty="0" err="1" smtClean="0"/>
              <a:t>port</a:t>
            </a:r>
            <a:r>
              <a:rPr lang="es-ES" dirty="0" smtClean="0"/>
              <a:t>=5222</a:t>
            </a:r>
            <a:endParaRPr lang="es-EC" dirty="0" smtClean="0"/>
          </a:p>
          <a:p>
            <a:pPr>
              <a:buNone/>
            </a:pPr>
            <a:r>
              <a:rPr lang="es-ES" dirty="0" err="1" smtClean="0"/>
              <a:t>statusmessage</a:t>
            </a:r>
            <a:r>
              <a:rPr lang="es-ES" dirty="0" smtClean="0"/>
              <a:t>="proyecto </a:t>
            </a:r>
            <a:r>
              <a:rPr lang="es-ES" dirty="0" err="1" smtClean="0"/>
              <a:t>graduacion</a:t>
            </a:r>
            <a:r>
              <a:rPr lang="es-ES" dirty="0" smtClean="0"/>
              <a:t>"</a:t>
            </a:r>
            <a:endParaRPr lang="es-EC" dirty="0" smtClean="0"/>
          </a:p>
          <a:p>
            <a:pPr>
              <a:buNone/>
            </a:pPr>
            <a:r>
              <a:rPr lang="es-EC" dirty="0" smtClean="0"/>
              <a:t>…</a:t>
            </a:r>
          </a:p>
          <a:p>
            <a:pPr>
              <a:buNone/>
            </a:pPr>
            <a:endParaRPr lang="es-EC" dirty="0" smtClean="0"/>
          </a:p>
          <a:p>
            <a:pPr>
              <a:buNone/>
            </a:pPr>
            <a:endParaRPr lang="es-ES" dirty="0" smtClean="0"/>
          </a:p>
          <a:p>
            <a:pPr>
              <a:buNone/>
            </a:pPr>
            <a:endParaRPr lang="es-EC" dirty="0" smtClean="0"/>
          </a:p>
          <a:p>
            <a:pPr>
              <a:buNone/>
            </a:pPr>
            <a:endParaRPr lang="es-EC" dirty="0" smtClean="0"/>
          </a:p>
          <a:p>
            <a:pPr>
              <a:buNone/>
            </a:pPr>
            <a:endParaRPr lang="es-EC" dirty="0"/>
          </a:p>
        </p:txBody>
      </p:sp>
      <p:pic>
        <p:nvPicPr>
          <p:cNvPr id="5" name="4 Imagen" descr="Untitled-100.png"/>
          <p:cNvPicPr>
            <a:picLocks noChangeAspect="1"/>
          </p:cNvPicPr>
          <p:nvPr/>
        </p:nvPicPr>
        <p:blipFill>
          <a:blip r:embed="rId3" cstate="print"/>
          <a:stretch>
            <a:fillRect/>
          </a:stretch>
        </p:blipFill>
        <p:spPr>
          <a:xfrm>
            <a:off x="323528" y="2708920"/>
            <a:ext cx="6120680" cy="459051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GTALK.CONF</a:t>
            </a:r>
            <a:endParaRPr lang="es-EC" dirty="0"/>
          </a:p>
        </p:txBody>
      </p:sp>
      <p:sp>
        <p:nvSpPr>
          <p:cNvPr id="3" name="2 Marcador de contenido"/>
          <p:cNvSpPr>
            <a:spLocks noGrp="1"/>
          </p:cNvSpPr>
          <p:nvPr>
            <p:ph sz="half" idx="1"/>
          </p:nvPr>
        </p:nvSpPr>
        <p:spPr>
          <a:xfrm>
            <a:off x="304800" y="1600200"/>
            <a:ext cx="8659688" cy="964704"/>
          </a:xfrm>
        </p:spPr>
        <p:txBody>
          <a:bodyPr>
            <a:noAutofit/>
          </a:bodyPr>
          <a:lstStyle/>
          <a:p>
            <a:r>
              <a:rPr lang="es-ES" dirty="0" smtClean="0"/>
              <a:t>Se configuran los valores para las llamadas actuales con GOOGLE TALK.</a:t>
            </a:r>
            <a:endParaRPr lang="es-EC" dirty="0"/>
          </a:p>
        </p:txBody>
      </p:sp>
      <p:sp>
        <p:nvSpPr>
          <p:cNvPr id="4" name="3 Marcador de contenido"/>
          <p:cNvSpPr>
            <a:spLocks noGrp="1"/>
          </p:cNvSpPr>
          <p:nvPr>
            <p:ph sz="half" idx="2"/>
          </p:nvPr>
        </p:nvSpPr>
        <p:spPr>
          <a:xfrm>
            <a:off x="4644008" y="2780928"/>
            <a:ext cx="4347592" cy="3543672"/>
          </a:xfrm>
        </p:spPr>
        <p:txBody>
          <a:bodyPr>
            <a:normAutofit fontScale="92500" lnSpcReduction="10000"/>
          </a:bodyPr>
          <a:lstStyle/>
          <a:p>
            <a:pPr>
              <a:buNone/>
            </a:pPr>
            <a:r>
              <a:rPr lang="es-EC" dirty="0" smtClean="0"/>
              <a:t>[general]</a:t>
            </a:r>
          </a:p>
          <a:p>
            <a:pPr>
              <a:buNone/>
            </a:pPr>
            <a:r>
              <a:rPr lang="es-ES" dirty="0" err="1" smtClean="0"/>
              <a:t>allowguest</a:t>
            </a:r>
            <a:r>
              <a:rPr lang="es-ES" dirty="0" smtClean="0"/>
              <a:t>=yes</a:t>
            </a:r>
            <a:endParaRPr lang="es-EC" dirty="0" smtClean="0"/>
          </a:p>
          <a:p>
            <a:pPr>
              <a:buNone/>
            </a:pPr>
            <a:r>
              <a:rPr lang="es-ES" dirty="0" err="1" smtClean="0"/>
              <a:t>bindaddr</a:t>
            </a:r>
            <a:r>
              <a:rPr lang="es-ES" dirty="0" smtClean="0"/>
              <a:t>=</a:t>
            </a:r>
            <a:r>
              <a:rPr lang="es-ES" dirty="0" err="1" smtClean="0"/>
              <a:t>xxx.xxx.xxx.xxx</a:t>
            </a:r>
            <a:endParaRPr lang="es-ES" dirty="0" smtClean="0"/>
          </a:p>
          <a:p>
            <a:pPr>
              <a:buNone/>
            </a:pPr>
            <a:endParaRPr lang="es-ES" dirty="0" smtClean="0"/>
          </a:p>
          <a:p>
            <a:pPr>
              <a:buNone/>
            </a:pPr>
            <a:r>
              <a:rPr lang="es-ES" dirty="0" smtClean="0"/>
              <a:t>[</a:t>
            </a:r>
            <a:r>
              <a:rPr lang="es-ES" dirty="0" smtClean="0"/>
              <a:t>prueba]</a:t>
            </a:r>
          </a:p>
          <a:p>
            <a:pPr>
              <a:buNone/>
            </a:pPr>
            <a:r>
              <a:rPr lang="es-ES" dirty="0" err="1" smtClean="0">
                <a:hlinkClick r:id="rId2"/>
              </a:rPr>
              <a:t>username</a:t>
            </a:r>
            <a:r>
              <a:rPr lang="es-ES" dirty="0" smtClean="0">
                <a:hlinkClick r:id="rId2"/>
              </a:rPr>
              <a:t>=xxxx@gmail.com</a:t>
            </a:r>
            <a:endParaRPr lang="es-ES" dirty="0" smtClean="0"/>
          </a:p>
          <a:p>
            <a:pPr>
              <a:buNone/>
            </a:pPr>
            <a:r>
              <a:rPr lang="es-ES" dirty="0" err="1" smtClean="0"/>
              <a:t>secret</a:t>
            </a:r>
            <a:r>
              <a:rPr lang="es-ES" dirty="0" smtClean="0"/>
              <a:t>=</a:t>
            </a:r>
            <a:r>
              <a:rPr lang="es-ES" dirty="0" err="1" smtClean="0"/>
              <a:t>ivecpollo</a:t>
            </a:r>
            <a:endParaRPr lang="es-EC" dirty="0" smtClean="0"/>
          </a:p>
          <a:p>
            <a:pPr>
              <a:buNone/>
            </a:pPr>
            <a:r>
              <a:rPr lang="es-ES" dirty="0" err="1" smtClean="0"/>
              <a:t>connection</a:t>
            </a:r>
            <a:r>
              <a:rPr lang="es-ES" dirty="0" smtClean="0"/>
              <a:t>=</a:t>
            </a:r>
            <a:r>
              <a:rPr lang="es-ES" dirty="0" err="1" smtClean="0"/>
              <a:t>asterisk</a:t>
            </a:r>
            <a:endParaRPr lang="es-EC" dirty="0" smtClean="0"/>
          </a:p>
          <a:p>
            <a:pPr>
              <a:buNone/>
            </a:pPr>
            <a:endParaRPr lang="es-ES" dirty="0" smtClean="0"/>
          </a:p>
          <a:p>
            <a:pPr>
              <a:buNone/>
            </a:pPr>
            <a:endParaRPr lang="es-EC" dirty="0" smtClean="0"/>
          </a:p>
        </p:txBody>
      </p:sp>
      <p:pic>
        <p:nvPicPr>
          <p:cNvPr id="5" name="4 Imagen" descr="gjdjjddjdt.png"/>
          <p:cNvPicPr>
            <a:picLocks noChangeAspect="1"/>
          </p:cNvPicPr>
          <p:nvPr/>
        </p:nvPicPr>
        <p:blipFill>
          <a:blip r:embed="rId3" cstate="print"/>
          <a:stretch>
            <a:fillRect/>
          </a:stretch>
        </p:blipFill>
        <p:spPr>
          <a:xfrm>
            <a:off x="251520" y="2691408"/>
            <a:ext cx="4166592" cy="416659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RTP.CONF</a:t>
            </a:r>
            <a:endParaRPr lang="es-EC" dirty="0"/>
          </a:p>
        </p:txBody>
      </p:sp>
      <p:sp>
        <p:nvSpPr>
          <p:cNvPr id="3" name="2 Marcador de contenido"/>
          <p:cNvSpPr>
            <a:spLocks noGrp="1"/>
          </p:cNvSpPr>
          <p:nvPr>
            <p:ph sz="half" idx="1"/>
          </p:nvPr>
        </p:nvSpPr>
        <p:spPr>
          <a:xfrm>
            <a:off x="323528" y="1340768"/>
            <a:ext cx="8659688" cy="964704"/>
          </a:xfrm>
        </p:spPr>
        <p:txBody>
          <a:bodyPr>
            <a:noAutofit/>
          </a:bodyPr>
          <a:lstStyle/>
          <a:p>
            <a:r>
              <a:rPr lang="es-ES" dirty="0" smtClean="0"/>
              <a:t>Rango de puertos que ASTERISK utilizar</a:t>
            </a:r>
            <a:r>
              <a:rPr lang="es-EC" dirty="0" smtClean="0"/>
              <a:t>á para el intercambio de voz</a:t>
            </a:r>
            <a:r>
              <a:rPr lang="es-ES" dirty="0" smtClean="0"/>
              <a:t>. Rango más bajo ya que GTALK utiliza estos valores</a:t>
            </a:r>
            <a:endParaRPr lang="es-EC" dirty="0"/>
          </a:p>
        </p:txBody>
      </p:sp>
      <p:sp>
        <p:nvSpPr>
          <p:cNvPr id="4" name="3 Marcador de contenido"/>
          <p:cNvSpPr>
            <a:spLocks noGrp="1"/>
          </p:cNvSpPr>
          <p:nvPr>
            <p:ph sz="half" idx="2"/>
          </p:nvPr>
        </p:nvSpPr>
        <p:spPr>
          <a:xfrm>
            <a:off x="4644008" y="2780928"/>
            <a:ext cx="4347592" cy="3543672"/>
          </a:xfrm>
        </p:spPr>
        <p:txBody>
          <a:bodyPr>
            <a:normAutofit fontScale="92500" lnSpcReduction="10000"/>
          </a:bodyPr>
          <a:lstStyle/>
          <a:p>
            <a:pPr>
              <a:buNone/>
            </a:pPr>
            <a:r>
              <a:rPr lang="es-ES" dirty="0" smtClean="0"/>
              <a:t>[general]</a:t>
            </a:r>
            <a:endParaRPr lang="es-EC" dirty="0" smtClean="0"/>
          </a:p>
          <a:p>
            <a:pPr>
              <a:buNone/>
            </a:pPr>
            <a:r>
              <a:rPr lang="es-ES" dirty="0" err="1" smtClean="0"/>
              <a:t>rtpstart</a:t>
            </a:r>
            <a:r>
              <a:rPr lang="es-ES" dirty="0" smtClean="0"/>
              <a:t>=8000</a:t>
            </a:r>
            <a:endParaRPr lang="es-EC" dirty="0" smtClean="0"/>
          </a:p>
          <a:p>
            <a:pPr>
              <a:buNone/>
            </a:pPr>
            <a:r>
              <a:rPr lang="es-ES" dirty="0" smtClean="0"/>
              <a:t>;Puerto en el que inicia el rango a usarse.</a:t>
            </a:r>
            <a:endParaRPr lang="es-EC" dirty="0" smtClean="0"/>
          </a:p>
          <a:p>
            <a:pPr>
              <a:buNone/>
            </a:pPr>
            <a:r>
              <a:rPr lang="es-ES" dirty="0" smtClean="0"/>
              <a:t> </a:t>
            </a:r>
            <a:endParaRPr lang="es-EC" dirty="0" smtClean="0"/>
          </a:p>
          <a:p>
            <a:pPr>
              <a:buNone/>
            </a:pPr>
            <a:r>
              <a:rPr lang="es-ES" dirty="0" err="1" smtClean="0"/>
              <a:t>rtpend</a:t>
            </a:r>
            <a:r>
              <a:rPr lang="es-ES" dirty="0" smtClean="0"/>
              <a:t>=20000</a:t>
            </a:r>
            <a:endParaRPr lang="es-EC" dirty="0" smtClean="0"/>
          </a:p>
          <a:p>
            <a:pPr>
              <a:buNone/>
            </a:pPr>
            <a:r>
              <a:rPr lang="es-ES" dirty="0" smtClean="0"/>
              <a:t>;Puerto final del rango a usarse</a:t>
            </a:r>
            <a:endParaRPr lang="es-EC" dirty="0" smtClean="0"/>
          </a:p>
          <a:p>
            <a:pPr>
              <a:buNone/>
            </a:pPr>
            <a:endParaRPr lang="es-ES" dirty="0" smtClean="0"/>
          </a:p>
          <a:p>
            <a:pPr>
              <a:buNone/>
            </a:pPr>
            <a:endParaRPr lang="es-EC" dirty="0" smtClean="0"/>
          </a:p>
        </p:txBody>
      </p:sp>
      <p:pic>
        <p:nvPicPr>
          <p:cNvPr id="6" name="5 Imagen" descr="miasfid.png"/>
          <p:cNvPicPr>
            <a:picLocks noChangeAspect="1"/>
          </p:cNvPicPr>
          <p:nvPr/>
        </p:nvPicPr>
        <p:blipFill>
          <a:blip r:embed="rId2" cstate="print"/>
          <a:stretch>
            <a:fillRect/>
          </a:stretch>
        </p:blipFill>
        <p:spPr>
          <a:xfrm>
            <a:off x="251520" y="2708920"/>
            <a:ext cx="3923928" cy="3923928"/>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EXTENSIONS.CONF</a:t>
            </a:r>
            <a:endParaRPr lang="es-EC" dirty="0"/>
          </a:p>
        </p:txBody>
      </p:sp>
      <p:sp>
        <p:nvSpPr>
          <p:cNvPr id="3" name="2 Marcador de contenido"/>
          <p:cNvSpPr>
            <a:spLocks noGrp="1"/>
          </p:cNvSpPr>
          <p:nvPr>
            <p:ph sz="half" idx="1"/>
          </p:nvPr>
        </p:nvSpPr>
        <p:spPr>
          <a:xfrm>
            <a:off x="251520" y="1340768"/>
            <a:ext cx="8659688" cy="964704"/>
          </a:xfrm>
        </p:spPr>
        <p:txBody>
          <a:bodyPr>
            <a:noAutofit/>
          </a:bodyPr>
          <a:lstStyle/>
          <a:p>
            <a:r>
              <a:rPr lang="es-ES" sz="2000" dirty="0" smtClean="0"/>
              <a:t>El plan del marcado de la central telefónica. Indica como la PBX responde a llamadas entrantes y salientes de los distintos usuarios</a:t>
            </a:r>
            <a:endParaRPr lang="es-EC" sz="2000" dirty="0"/>
          </a:p>
        </p:txBody>
      </p:sp>
      <p:sp>
        <p:nvSpPr>
          <p:cNvPr id="4" name="3 Marcador de contenido"/>
          <p:cNvSpPr>
            <a:spLocks noGrp="1"/>
          </p:cNvSpPr>
          <p:nvPr>
            <p:ph sz="half" idx="2"/>
          </p:nvPr>
        </p:nvSpPr>
        <p:spPr>
          <a:xfrm>
            <a:off x="4139952" y="2132856"/>
            <a:ext cx="4851648" cy="4320480"/>
          </a:xfrm>
        </p:spPr>
        <p:txBody>
          <a:bodyPr>
            <a:normAutofit lnSpcReduction="10000"/>
          </a:bodyPr>
          <a:lstStyle/>
          <a:p>
            <a:pPr>
              <a:buNone/>
            </a:pPr>
            <a:r>
              <a:rPr lang="es-EC" sz="1600" dirty="0" smtClean="0"/>
              <a:t>[</a:t>
            </a:r>
            <a:r>
              <a:rPr lang="es-EC" sz="1600" dirty="0" err="1" smtClean="0"/>
              <a:t>google</a:t>
            </a:r>
            <a:r>
              <a:rPr lang="es-EC" sz="1600" dirty="0" smtClean="0"/>
              <a:t>-in</a:t>
            </a:r>
            <a:r>
              <a:rPr lang="es-EC" sz="1600" dirty="0" smtClean="0"/>
              <a:t>]</a:t>
            </a:r>
          </a:p>
          <a:p>
            <a:pPr>
              <a:buNone/>
            </a:pPr>
            <a:r>
              <a:rPr lang="es-EC" sz="1600" dirty="0" err="1" smtClean="0"/>
              <a:t>exten</a:t>
            </a:r>
            <a:r>
              <a:rPr lang="es-EC" sz="1600" dirty="0" smtClean="0"/>
              <a:t> =&gt; s,1,NoOp()</a:t>
            </a:r>
          </a:p>
          <a:p>
            <a:pPr>
              <a:buNone/>
            </a:pPr>
            <a:r>
              <a:rPr lang="es-EC" sz="1600" dirty="0" err="1" smtClean="0"/>
              <a:t>exten</a:t>
            </a:r>
            <a:r>
              <a:rPr lang="es-EC" sz="1600" dirty="0" smtClean="0"/>
              <a:t> =&gt; </a:t>
            </a:r>
            <a:r>
              <a:rPr lang="es-EC" sz="1600" dirty="0" err="1" smtClean="0"/>
              <a:t>s,n,Answer</a:t>
            </a:r>
            <a:r>
              <a:rPr lang="es-EC" sz="1600" dirty="0" smtClean="0"/>
              <a:t>()</a:t>
            </a:r>
            <a:endParaRPr lang="es-EC" sz="1600" dirty="0" smtClean="0"/>
          </a:p>
          <a:p>
            <a:pPr>
              <a:buNone/>
            </a:pPr>
            <a:r>
              <a:rPr lang="es-ES" sz="1600" dirty="0" err="1" smtClean="0"/>
              <a:t>exten</a:t>
            </a:r>
            <a:r>
              <a:rPr lang="es-ES" sz="1600" dirty="0" smtClean="0"/>
              <a:t> </a:t>
            </a:r>
            <a:r>
              <a:rPr lang="es-ES" sz="1600" dirty="0" smtClean="0"/>
              <a:t>=&gt; </a:t>
            </a:r>
            <a:r>
              <a:rPr lang="es-ES" sz="1600" dirty="0" err="1" smtClean="0"/>
              <a:t>s,n,JabberSend</a:t>
            </a:r>
            <a:r>
              <a:rPr lang="es-ES" sz="1600" dirty="0" smtClean="0"/>
              <a:t>(“Mensaje desde ASTERISK hacia GTALK”)</a:t>
            </a:r>
            <a:endParaRPr lang="es-ES" sz="1600" dirty="0" smtClean="0"/>
          </a:p>
          <a:p>
            <a:pPr>
              <a:buNone/>
            </a:pPr>
            <a:r>
              <a:rPr lang="en-US" sz="1600" dirty="0" err="1" smtClean="0"/>
              <a:t>exten</a:t>
            </a:r>
            <a:r>
              <a:rPr lang="en-US" sz="1600" dirty="0" smtClean="0"/>
              <a:t> =&gt; </a:t>
            </a:r>
            <a:r>
              <a:rPr lang="en-US" sz="1600" dirty="0" err="1" smtClean="0"/>
              <a:t>s,n,JabberReceive</a:t>
            </a:r>
            <a:r>
              <a:rPr lang="en-US" sz="1600" dirty="0" smtClean="0"/>
              <a:t>(“</a:t>
            </a:r>
            <a:r>
              <a:rPr lang="en-US" sz="1600" dirty="0" err="1" smtClean="0"/>
              <a:t>Mensaje</a:t>
            </a:r>
            <a:r>
              <a:rPr lang="en-US" sz="1600" dirty="0" smtClean="0"/>
              <a:t> </a:t>
            </a:r>
            <a:r>
              <a:rPr lang="en-US" sz="1600" dirty="0" err="1" smtClean="0"/>
              <a:t>desde</a:t>
            </a:r>
            <a:r>
              <a:rPr lang="en-US" sz="1600" dirty="0" smtClean="0"/>
              <a:t> GTALK </a:t>
            </a:r>
            <a:r>
              <a:rPr lang="en-US" sz="1600" dirty="0" err="1" smtClean="0"/>
              <a:t>hacia</a:t>
            </a:r>
            <a:r>
              <a:rPr lang="en-US" sz="1600" dirty="0" smtClean="0"/>
              <a:t> ASTERISK”)</a:t>
            </a:r>
          </a:p>
          <a:p>
            <a:pPr>
              <a:buNone/>
            </a:pPr>
            <a:r>
              <a:rPr lang="en-US" sz="1600" dirty="0" err="1" smtClean="0"/>
              <a:t>exten</a:t>
            </a:r>
            <a:r>
              <a:rPr lang="en-US" sz="1600" dirty="0" smtClean="0"/>
              <a:t> =&gt; </a:t>
            </a:r>
            <a:r>
              <a:rPr lang="en-US" sz="1600" dirty="0" err="1" smtClean="0"/>
              <a:t>s,n,SendText</a:t>
            </a:r>
            <a:r>
              <a:rPr lang="en-US" sz="1600" dirty="0" smtClean="0"/>
              <a:t>(“</a:t>
            </a:r>
            <a:r>
              <a:rPr lang="en-US" sz="1600" dirty="0" err="1" smtClean="0"/>
              <a:t>Llamando</a:t>
            </a:r>
            <a:r>
              <a:rPr lang="en-US" sz="1600" dirty="0" smtClean="0"/>
              <a:t>..”)</a:t>
            </a:r>
            <a:endParaRPr lang="en-US" sz="1600" dirty="0" smtClean="0"/>
          </a:p>
          <a:p>
            <a:pPr>
              <a:buNone/>
            </a:pPr>
            <a:r>
              <a:rPr lang="en-US" sz="1600" dirty="0" err="1" smtClean="0"/>
              <a:t>exten</a:t>
            </a:r>
            <a:r>
              <a:rPr lang="en-US" sz="1600" dirty="0" smtClean="0"/>
              <a:t> =&gt; </a:t>
            </a:r>
            <a:r>
              <a:rPr lang="en-US" sz="1600" dirty="0" err="1" smtClean="0"/>
              <a:t>s,n,Dial</a:t>
            </a:r>
            <a:r>
              <a:rPr lang="en-US" sz="1600" dirty="0" smtClean="0"/>
              <a:t>(SIP/${EXTEN})</a:t>
            </a:r>
          </a:p>
          <a:p>
            <a:pPr>
              <a:buNone/>
            </a:pPr>
            <a:r>
              <a:rPr lang="en-US" sz="1600" dirty="0" err="1" smtClean="0"/>
              <a:t>exten</a:t>
            </a:r>
            <a:r>
              <a:rPr lang="en-US" sz="1600" dirty="0" smtClean="0"/>
              <a:t> =&gt; </a:t>
            </a:r>
            <a:r>
              <a:rPr lang="en-US" sz="1600" dirty="0" err="1" smtClean="0"/>
              <a:t>s,n,Hangup</a:t>
            </a:r>
            <a:r>
              <a:rPr lang="en-US" sz="1600" dirty="0" smtClean="0"/>
              <a:t>()</a:t>
            </a:r>
          </a:p>
          <a:p>
            <a:pPr>
              <a:buNone/>
            </a:pPr>
            <a:endParaRPr lang="en-US" sz="1600" dirty="0" smtClean="0"/>
          </a:p>
          <a:p>
            <a:pPr>
              <a:buNone/>
            </a:pPr>
            <a:r>
              <a:rPr lang="en-US" sz="1600" dirty="0" err="1" smtClean="0"/>
              <a:t>exten</a:t>
            </a:r>
            <a:r>
              <a:rPr lang="en-US" sz="1600" dirty="0" smtClean="0"/>
              <a:t>=&gt; 101,1,Dial(</a:t>
            </a:r>
            <a:r>
              <a:rPr lang="en-US" sz="1600" dirty="0" err="1" smtClean="0">
                <a:hlinkClick r:id="rId2"/>
              </a:rPr>
              <a:t>gtalk</a:t>
            </a:r>
            <a:r>
              <a:rPr lang="en-US" sz="1600" dirty="0" smtClean="0">
                <a:hlinkClick r:id="rId2"/>
              </a:rPr>
              <a:t>/asterisk/xxxxxx@gmail.com</a:t>
            </a:r>
            <a:r>
              <a:rPr lang="en-US" sz="1600" dirty="0" smtClean="0"/>
              <a:t>)</a:t>
            </a:r>
          </a:p>
          <a:p>
            <a:pPr>
              <a:buNone/>
            </a:pPr>
            <a:endParaRPr lang="en-US" sz="1600" dirty="0" smtClean="0"/>
          </a:p>
          <a:p>
            <a:pPr>
              <a:buNone/>
            </a:pPr>
            <a:r>
              <a:rPr lang="es-ES" sz="1600" dirty="0" smtClean="0"/>
              <a:t>[</a:t>
            </a:r>
            <a:r>
              <a:rPr lang="es-ES" sz="1600" dirty="0" err="1" smtClean="0"/>
              <a:t>from-gizmo</a:t>
            </a:r>
            <a:r>
              <a:rPr lang="es-ES" sz="1600" dirty="0" smtClean="0"/>
              <a:t>]</a:t>
            </a:r>
          </a:p>
          <a:p>
            <a:pPr>
              <a:buNone/>
            </a:pPr>
            <a:r>
              <a:rPr lang="es-ES" sz="1600" dirty="0" smtClean="0"/>
              <a:t>:gestiona las llamadas desde la cuenta de </a:t>
            </a:r>
            <a:r>
              <a:rPr lang="es-ES" sz="1600" dirty="0" smtClean="0"/>
              <a:t>GIZMO</a:t>
            </a:r>
          </a:p>
          <a:p>
            <a:pPr>
              <a:buNone/>
            </a:pPr>
            <a:r>
              <a:rPr lang="es-ES" sz="1600" dirty="0" err="1" smtClean="0"/>
              <a:t>exten</a:t>
            </a:r>
            <a:r>
              <a:rPr lang="es-ES" sz="1600" dirty="0" smtClean="0"/>
              <a:t> =&gt; s,1,Dial(SIP/301)</a:t>
            </a:r>
            <a:endParaRPr lang="es-ES" sz="1600" dirty="0" smtClean="0"/>
          </a:p>
        </p:txBody>
      </p:sp>
      <p:pic>
        <p:nvPicPr>
          <p:cNvPr id="6" name="5 Imagen" descr="extensionsconf.png"/>
          <p:cNvPicPr>
            <a:picLocks noChangeAspect="1"/>
          </p:cNvPicPr>
          <p:nvPr/>
        </p:nvPicPr>
        <p:blipFill>
          <a:blip r:embed="rId3" cstate="print"/>
          <a:stretch>
            <a:fillRect/>
          </a:stretch>
        </p:blipFill>
        <p:spPr>
          <a:xfrm>
            <a:off x="251520" y="2636912"/>
            <a:ext cx="4022576" cy="402257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Antecedentes</a:t>
            </a:r>
            <a:endParaRPr lang="es-EC" dirty="0"/>
          </a:p>
        </p:txBody>
      </p:sp>
      <p:sp>
        <p:nvSpPr>
          <p:cNvPr id="3" name="2 Marcador de contenido"/>
          <p:cNvSpPr>
            <a:spLocks noGrp="1"/>
          </p:cNvSpPr>
          <p:nvPr>
            <p:ph idx="1"/>
          </p:nvPr>
        </p:nvSpPr>
        <p:spPr>
          <a:xfrm>
            <a:off x="304800" y="1554162"/>
            <a:ext cx="4483224" cy="4899174"/>
          </a:xfrm>
        </p:spPr>
        <p:txBody>
          <a:bodyPr>
            <a:normAutofit fontScale="77500" lnSpcReduction="20000"/>
          </a:bodyPr>
          <a:lstStyle/>
          <a:p>
            <a:pPr algn="just"/>
            <a:r>
              <a:rPr lang="es-EC" dirty="0" smtClean="0"/>
              <a:t>La transmisión de voz a través de la red de datos aun está ciertamente monopolizada.</a:t>
            </a:r>
          </a:p>
          <a:p>
            <a:pPr algn="just"/>
            <a:endParaRPr lang="es-EC" dirty="0" smtClean="0"/>
          </a:p>
          <a:p>
            <a:pPr algn="just"/>
            <a:r>
              <a:rPr lang="es-EC" dirty="0" smtClean="0"/>
              <a:t>Las comunicaciones a larga distancia, aún son costosas.</a:t>
            </a:r>
          </a:p>
          <a:p>
            <a:pPr algn="just"/>
            <a:endParaRPr lang="es-EC" dirty="0" smtClean="0"/>
          </a:p>
          <a:p>
            <a:pPr algn="just"/>
            <a:r>
              <a:rPr lang="es-EC" dirty="0" smtClean="0"/>
              <a:t>Tener un contacto en tiempo real con el personal de la empresa requiere de una inversión de capital elevado. </a:t>
            </a:r>
          </a:p>
        </p:txBody>
      </p:sp>
      <p:pic>
        <p:nvPicPr>
          <p:cNvPr id="4" name="3 Imagen" descr="panasonic.1.u.png"/>
          <p:cNvPicPr>
            <a:picLocks noChangeAspect="1"/>
          </p:cNvPicPr>
          <p:nvPr/>
        </p:nvPicPr>
        <p:blipFill>
          <a:blip r:embed="rId2" cstate="print"/>
          <a:stretch>
            <a:fillRect/>
          </a:stretch>
        </p:blipFill>
        <p:spPr>
          <a:xfrm>
            <a:off x="5436096" y="332656"/>
            <a:ext cx="3188651" cy="2391488"/>
          </a:xfrm>
          <a:prstGeom prst="rect">
            <a:avLst/>
          </a:prstGeom>
        </p:spPr>
      </p:pic>
      <p:pic>
        <p:nvPicPr>
          <p:cNvPr id="5" name="4 Imagen" descr="Skype.png"/>
          <p:cNvPicPr>
            <a:picLocks noChangeAspect="1"/>
          </p:cNvPicPr>
          <p:nvPr/>
        </p:nvPicPr>
        <p:blipFill>
          <a:blip r:embed="rId3" cstate="print"/>
          <a:stretch>
            <a:fillRect/>
          </a:stretch>
        </p:blipFill>
        <p:spPr>
          <a:xfrm>
            <a:off x="5292080" y="1988840"/>
            <a:ext cx="1795264" cy="1795264"/>
          </a:xfrm>
          <a:prstGeom prst="rect">
            <a:avLst/>
          </a:prstGeom>
        </p:spPr>
      </p:pic>
      <p:pic>
        <p:nvPicPr>
          <p:cNvPr id="6" name="5 Imagen" descr="Siemens-logo.png"/>
          <p:cNvPicPr>
            <a:picLocks noChangeAspect="1"/>
          </p:cNvPicPr>
          <p:nvPr/>
        </p:nvPicPr>
        <p:blipFill>
          <a:blip r:embed="rId4" cstate="print"/>
          <a:stretch>
            <a:fillRect/>
          </a:stretch>
        </p:blipFill>
        <p:spPr>
          <a:xfrm>
            <a:off x="5364088" y="3861048"/>
            <a:ext cx="3456384" cy="822285"/>
          </a:xfrm>
          <a:prstGeom prst="rect">
            <a:avLst/>
          </a:prstGeom>
        </p:spPr>
      </p:pic>
      <p:pic>
        <p:nvPicPr>
          <p:cNvPr id="7" name="6 Imagen" descr="l.png"/>
          <p:cNvPicPr>
            <a:picLocks noChangeAspect="1"/>
          </p:cNvPicPr>
          <p:nvPr/>
        </p:nvPicPr>
        <p:blipFill>
          <a:blip r:embed="rId5" cstate="print"/>
          <a:stretch>
            <a:fillRect/>
          </a:stretch>
        </p:blipFill>
        <p:spPr>
          <a:xfrm>
            <a:off x="7524328" y="2636912"/>
            <a:ext cx="817240" cy="817240"/>
          </a:xfrm>
          <a:prstGeom prst="rect">
            <a:avLst/>
          </a:prstGeom>
        </p:spPr>
      </p:pic>
      <p:pic>
        <p:nvPicPr>
          <p:cNvPr id="8" name="7 Imagen" descr="money.png"/>
          <p:cNvPicPr>
            <a:picLocks noChangeAspect="1"/>
          </p:cNvPicPr>
          <p:nvPr/>
        </p:nvPicPr>
        <p:blipFill>
          <a:blip r:embed="rId6" cstate="print"/>
          <a:stretch>
            <a:fillRect/>
          </a:stretch>
        </p:blipFill>
        <p:spPr>
          <a:xfrm>
            <a:off x="5364088" y="4581128"/>
            <a:ext cx="1914003" cy="1914003"/>
          </a:xfrm>
          <a:prstGeom prst="rect">
            <a:avLst/>
          </a:prstGeom>
        </p:spPr>
      </p:pic>
      <p:pic>
        <p:nvPicPr>
          <p:cNvPr id="9" name="8 Imagen" descr="Crystal_Project_money.png"/>
          <p:cNvPicPr>
            <a:picLocks noChangeAspect="1"/>
          </p:cNvPicPr>
          <p:nvPr/>
        </p:nvPicPr>
        <p:blipFill>
          <a:blip r:embed="rId7" cstate="print"/>
          <a:stretch>
            <a:fillRect/>
          </a:stretch>
        </p:blipFill>
        <p:spPr>
          <a:xfrm>
            <a:off x="7164288" y="4581128"/>
            <a:ext cx="1723256" cy="1723256"/>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88640"/>
            <a:ext cx="2088232" cy="648072"/>
          </a:xfrm>
        </p:spPr>
        <p:txBody>
          <a:bodyPr/>
          <a:lstStyle/>
          <a:p>
            <a:r>
              <a:rPr lang="es-EC" dirty="0" smtClean="0"/>
              <a:t>Pruebas</a:t>
            </a:r>
            <a:endParaRPr lang="es-EC" dirty="0"/>
          </a:p>
        </p:txBody>
      </p:sp>
      <p:pic>
        <p:nvPicPr>
          <p:cNvPr id="7" name="pruebasSustentacionTesis.wmv">
            <a:hlinkClick r:id="" action="ppaction://media"/>
          </p:cNvPr>
          <p:cNvPicPr>
            <a:picLocks noGrp="1" noRot="1" noChangeAspect="1"/>
          </p:cNvPicPr>
          <p:nvPr>
            <p:ph sz="half" idx="2"/>
            <a:videoFile r:link="rId1"/>
          </p:nvPr>
        </p:nvPicPr>
        <p:blipFill>
          <a:blip r:embed="rId3" cstate="print"/>
          <a:stretch>
            <a:fillRect/>
          </a:stretch>
        </p:blipFill>
        <p:spPr>
          <a:xfrm>
            <a:off x="683568" y="764704"/>
            <a:ext cx="7776864" cy="583264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C" dirty="0"/>
          </a:p>
        </p:txBody>
      </p:sp>
      <p:sp>
        <p:nvSpPr>
          <p:cNvPr id="3" name="2 Marcador de contenido"/>
          <p:cNvSpPr>
            <a:spLocks noGrp="1"/>
          </p:cNvSpPr>
          <p:nvPr>
            <p:ph idx="1"/>
          </p:nvPr>
        </p:nvSpPr>
        <p:spPr>
          <a:xfrm>
            <a:off x="304800" y="1340768"/>
            <a:ext cx="8686800" cy="5328592"/>
          </a:xfrm>
        </p:spPr>
        <p:txBody>
          <a:bodyPr>
            <a:normAutofit fontScale="55000" lnSpcReduction="20000"/>
          </a:bodyPr>
          <a:lstStyle/>
          <a:p>
            <a:r>
              <a:rPr lang="es-ES" dirty="0" smtClean="0"/>
              <a:t>El Software libre brinda la facilidad de desarrollar aplicaciones fácilmente adaptables a sus necesidades gracias a su constante crecimiento.</a:t>
            </a:r>
          </a:p>
          <a:p>
            <a:endParaRPr lang="es-ES" dirty="0" smtClean="0"/>
          </a:p>
          <a:p>
            <a:r>
              <a:rPr lang="es-ES" dirty="0" smtClean="0"/>
              <a:t>Google pone a su alcance una variedad de servicios, que combinados con una centralita gratuita como </a:t>
            </a:r>
            <a:r>
              <a:rPr lang="es-ES" dirty="0" err="1" smtClean="0"/>
              <a:t>Asterisk</a:t>
            </a:r>
            <a:r>
              <a:rPr lang="es-ES" dirty="0" smtClean="0"/>
              <a:t>, permitirá comunicarse sin importar fronteras.</a:t>
            </a:r>
          </a:p>
          <a:p>
            <a:endParaRPr lang="es-ES" dirty="0" smtClean="0"/>
          </a:p>
          <a:p>
            <a:r>
              <a:rPr lang="es-ES" dirty="0" smtClean="0"/>
              <a:t>Se comprobó que la integración de servicios proporcionados por Google, como </a:t>
            </a:r>
            <a:r>
              <a:rPr lang="es-ES" dirty="0" err="1" smtClean="0"/>
              <a:t>GoogleTalk</a:t>
            </a:r>
            <a:r>
              <a:rPr lang="es-ES" dirty="0" smtClean="0"/>
              <a:t> y Google </a:t>
            </a:r>
            <a:r>
              <a:rPr lang="es-ES" dirty="0" err="1" smtClean="0"/>
              <a:t>Voice</a:t>
            </a:r>
            <a:r>
              <a:rPr lang="es-ES" dirty="0" smtClean="0"/>
              <a:t> son perfectamente compatibles con </a:t>
            </a:r>
            <a:r>
              <a:rPr lang="es-ES" dirty="0" err="1" smtClean="0"/>
              <a:t>Asterisk</a:t>
            </a:r>
            <a:r>
              <a:rPr lang="es-ES" dirty="0" smtClean="0"/>
              <a:t>.</a:t>
            </a:r>
          </a:p>
          <a:p>
            <a:endParaRPr lang="es-ES" dirty="0" smtClean="0"/>
          </a:p>
          <a:p>
            <a:r>
              <a:rPr lang="es-ES" dirty="0" smtClean="0"/>
              <a:t>Google </a:t>
            </a:r>
            <a:r>
              <a:rPr lang="es-ES" dirty="0" err="1" smtClean="0"/>
              <a:t>Voice</a:t>
            </a:r>
            <a:r>
              <a:rPr lang="es-ES" dirty="0" smtClean="0"/>
              <a:t> y </a:t>
            </a:r>
            <a:r>
              <a:rPr lang="es-ES" dirty="0" err="1" smtClean="0"/>
              <a:t>Asterisk</a:t>
            </a:r>
            <a:r>
              <a:rPr lang="es-ES" dirty="0" smtClean="0"/>
              <a:t> permiten ahorrar dinero en llamadas internacionales, por el momento hacia EE.UU.</a:t>
            </a:r>
          </a:p>
          <a:p>
            <a:endParaRPr lang="es-ES" dirty="0" smtClean="0"/>
          </a:p>
          <a:p>
            <a:r>
              <a:rPr lang="es-ES" dirty="0" smtClean="0"/>
              <a:t>G</a:t>
            </a:r>
            <a:r>
              <a:rPr lang="es-ES" dirty="0" smtClean="0"/>
              <a:t>racias </a:t>
            </a:r>
            <a:r>
              <a:rPr lang="es-ES" dirty="0" smtClean="0"/>
              <a:t>a la implementación de este proyecto se puede aprovechar la rápida localización de una persona; </a:t>
            </a:r>
            <a:r>
              <a:rPr lang="es-ES" dirty="0" err="1" smtClean="0"/>
              <a:t>asi</a:t>
            </a:r>
            <a:r>
              <a:rPr lang="es-ES" dirty="0" smtClean="0"/>
              <a:t> como el hecho de poder comunicarse con alguien sin importar el lugar donde se encuentre.</a:t>
            </a:r>
          </a:p>
          <a:p>
            <a:endParaRPr lang="es-ES" dirty="0" smtClean="0"/>
          </a:p>
          <a:p>
            <a:r>
              <a:rPr lang="es-ES" dirty="0" smtClean="0"/>
              <a:t>La integración entre </a:t>
            </a:r>
            <a:r>
              <a:rPr lang="es-ES" dirty="0" err="1" smtClean="0"/>
              <a:t>Asterisk</a:t>
            </a:r>
            <a:r>
              <a:rPr lang="es-ES" dirty="0" smtClean="0"/>
              <a:t> con </a:t>
            </a:r>
            <a:r>
              <a:rPr lang="es-ES" dirty="0" err="1" smtClean="0"/>
              <a:t>GoogleTalk</a:t>
            </a:r>
            <a:r>
              <a:rPr lang="es-ES" dirty="0" smtClean="0"/>
              <a:t> y Google </a:t>
            </a:r>
            <a:r>
              <a:rPr lang="es-ES" dirty="0" err="1" smtClean="0"/>
              <a:t>Voice</a:t>
            </a:r>
            <a:r>
              <a:rPr lang="es-ES" dirty="0" smtClean="0"/>
              <a:t> apenas está iniciando, hasta el momento se ha aprovechado cada uno de los </a:t>
            </a:r>
            <a:r>
              <a:rPr lang="es-ES" dirty="0" err="1" smtClean="0"/>
              <a:t>recusos</a:t>
            </a:r>
            <a:r>
              <a:rPr lang="es-ES" dirty="0" smtClean="0"/>
              <a:t> disponibles, seguramente con el paso del tiempo aparecerán más funcionalidades de las cuales se pueda obtener mayor provecho.</a:t>
            </a:r>
            <a:endParaRPr lang="es-EC"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a:t>
            </a:r>
            <a:endParaRPr lang="es-EC" dirty="0"/>
          </a:p>
        </p:txBody>
      </p:sp>
      <p:sp>
        <p:nvSpPr>
          <p:cNvPr id="3" name="2 Marcador de contenido"/>
          <p:cNvSpPr>
            <a:spLocks noGrp="1"/>
          </p:cNvSpPr>
          <p:nvPr>
            <p:ph idx="1"/>
          </p:nvPr>
        </p:nvSpPr>
        <p:spPr/>
        <p:txBody>
          <a:bodyPr>
            <a:normAutofit fontScale="62500" lnSpcReduction="20000"/>
          </a:bodyPr>
          <a:lstStyle/>
          <a:p>
            <a:r>
              <a:rPr lang="es-ES" dirty="0" smtClean="0"/>
              <a:t>Abrir </a:t>
            </a:r>
            <a:r>
              <a:rPr lang="es-ES" dirty="0" smtClean="0"/>
              <a:t>los puertos requeridos por los servicios a utilizarse, caso contrario se presentarán problemas de audio en ambas vías (puertos TCP y UDP 4569, 5222, 5223, 5060, 8000-20000).</a:t>
            </a:r>
          </a:p>
          <a:p>
            <a:endParaRPr lang="es-ES" dirty="0" smtClean="0"/>
          </a:p>
          <a:p>
            <a:r>
              <a:rPr lang="es-ES" dirty="0" smtClean="0"/>
              <a:t>Tener en cuenta los </a:t>
            </a:r>
            <a:r>
              <a:rPr lang="es-ES" dirty="0" err="1" smtClean="0"/>
              <a:t>códecs</a:t>
            </a:r>
            <a:r>
              <a:rPr lang="es-ES" dirty="0" smtClean="0"/>
              <a:t> que utilizan los clientes para evitar problemas de compatibilidad.</a:t>
            </a:r>
          </a:p>
          <a:p>
            <a:endParaRPr lang="es-ES" dirty="0" smtClean="0"/>
          </a:p>
          <a:p>
            <a:r>
              <a:rPr lang="es-EC" dirty="0" smtClean="0"/>
              <a:t>Es importante asegurar la eficiencia en el manejo de los recursos, si se trata de Voz sobre IP; en este caso, tratar de implementar la solución con un códec de audio que garantice el menor consumo de ancho de banda posible.</a:t>
            </a:r>
            <a:endParaRPr lang="es-ES" dirty="0" smtClean="0"/>
          </a:p>
          <a:p>
            <a:endParaRPr lang="es-ES" dirty="0" smtClean="0"/>
          </a:p>
          <a:p>
            <a:r>
              <a:rPr lang="es-ES" dirty="0" smtClean="0"/>
              <a:t>Por medio de la aplicación </a:t>
            </a:r>
            <a:r>
              <a:rPr lang="es-ES" dirty="0" err="1" smtClean="0"/>
              <a:t>JabberReceive</a:t>
            </a:r>
            <a:r>
              <a:rPr lang="es-ES" dirty="0" smtClean="0"/>
              <a:t>() se podría implementar la creación de extensiones en el servidor </a:t>
            </a:r>
            <a:r>
              <a:rPr lang="es-ES" dirty="0" err="1" smtClean="0"/>
              <a:t>asterisk</a:t>
            </a:r>
            <a:r>
              <a:rPr lang="es-ES" dirty="0" smtClean="0"/>
              <a:t> de manera automática llamando a la cuenta </a:t>
            </a:r>
            <a:r>
              <a:rPr lang="es-ES" dirty="0" err="1" smtClean="0"/>
              <a:t>asterisk</a:t>
            </a:r>
            <a:r>
              <a:rPr lang="es-ES" dirty="0" smtClean="0"/>
              <a:t> de </a:t>
            </a:r>
            <a:r>
              <a:rPr lang="es-ES" dirty="0" err="1" smtClean="0"/>
              <a:t>gtalk</a:t>
            </a:r>
            <a:r>
              <a:rPr lang="es-ES" dirty="0" smtClean="0"/>
              <a:t> desde el cliente </a:t>
            </a:r>
            <a:r>
              <a:rPr lang="es-ES" dirty="0" err="1" smtClean="0"/>
              <a:t>GoogleTalk</a:t>
            </a:r>
            <a:r>
              <a:rPr lang="es-ES" dirty="0" smtClean="0"/>
              <a:t> e ingresando por medio del mismo los datos necesarios.</a:t>
            </a:r>
            <a:endParaRPr lang="es-EC"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PREGUNTAS</a:t>
            </a:r>
            <a:endParaRPr lang="es-EC" dirty="0"/>
          </a:p>
        </p:txBody>
      </p:sp>
      <p:pic>
        <p:nvPicPr>
          <p:cNvPr id="12" name="11 Marcador de contenido" descr="preguntas.png"/>
          <p:cNvPicPr>
            <a:picLocks noGrp="1" noChangeAspect="1"/>
          </p:cNvPicPr>
          <p:nvPr>
            <p:ph idx="1"/>
          </p:nvPr>
        </p:nvPicPr>
        <p:blipFill>
          <a:blip r:embed="rId2" cstate="print"/>
          <a:stretch>
            <a:fillRect/>
          </a:stretch>
        </p:blipFill>
        <p:spPr>
          <a:xfrm>
            <a:off x="2483769" y="1098277"/>
            <a:ext cx="4464496" cy="560811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OBJETIVOS</a:t>
            </a:r>
            <a:endParaRPr lang="es-EC" dirty="0"/>
          </a:p>
        </p:txBody>
      </p:sp>
      <p:sp>
        <p:nvSpPr>
          <p:cNvPr id="3" name="2 Marcador de contenido"/>
          <p:cNvSpPr>
            <a:spLocks noGrp="1"/>
          </p:cNvSpPr>
          <p:nvPr>
            <p:ph idx="1"/>
          </p:nvPr>
        </p:nvSpPr>
        <p:spPr>
          <a:xfrm>
            <a:off x="304800" y="1340768"/>
            <a:ext cx="8686800" cy="5184576"/>
          </a:xfrm>
        </p:spPr>
        <p:txBody>
          <a:bodyPr>
            <a:normAutofit fontScale="92500" lnSpcReduction="10000"/>
          </a:bodyPr>
          <a:lstStyle/>
          <a:p>
            <a:r>
              <a:rPr lang="es-EC" sz="2000" dirty="0" smtClean="0"/>
              <a:t>Implementar un sistema PBX que permita la integración GOOGLE TALK - ASTERISK para llamadas entrantes y salientes desde una extensión SIP a una cuenta GTALK y viceversa.</a:t>
            </a:r>
            <a:endParaRPr lang="es-EC" sz="1600" dirty="0" smtClean="0"/>
          </a:p>
          <a:p>
            <a:r>
              <a:rPr lang="es-EC" sz="2000" dirty="0" smtClean="0"/>
              <a:t>Implementar un sistema PBX que permita la integración GOOGLE VOICE - ASTERISK para llamadas entrantes y salientes desde un teléfono móvil o fijo desde EEUU a una extensión SIP y viceversa.</a:t>
            </a:r>
          </a:p>
          <a:p>
            <a:endParaRPr lang="es-EC" sz="2000" dirty="0" smtClean="0"/>
          </a:p>
          <a:p>
            <a:pPr lvl="1"/>
            <a:r>
              <a:rPr lang="es-EC" sz="1600" dirty="0" smtClean="0"/>
              <a:t>Conocer los puertos de comunicación utilizados por los servicios de GOOGLE (GOOGLE TALK y GOOGLE VOICE) que permitan el flujo entrante y saliente de voz a través de la red de datos, para una correcta implementación.</a:t>
            </a:r>
          </a:p>
          <a:p>
            <a:pPr lvl="1"/>
            <a:endParaRPr lang="es-EC" sz="1600" dirty="0" smtClean="0"/>
          </a:p>
          <a:p>
            <a:pPr lvl="1"/>
            <a:r>
              <a:rPr lang="es-EC" sz="1600" dirty="0" smtClean="0"/>
              <a:t>Fomentar la utilización de los servicios de GOOGLE (GOOGLE TALK y GOOGLE VOICE) como herramientas prácticas y eficientes para la telefonía IP.</a:t>
            </a:r>
          </a:p>
          <a:p>
            <a:pPr lvl="1"/>
            <a:endParaRPr lang="es-EC" sz="1600" dirty="0" smtClean="0"/>
          </a:p>
          <a:p>
            <a:pPr lvl="1"/>
            <a:r>
              <a:rPr lang="es-EC" sz="1600" dirty="0" smtClean="0"/>
              <a:t>Demostrar la compatibilidad entre ASTERISK y los servicios que GOOGLE ofrece, con respecto a voz sobre IP.</a:t>
            </a:r>
          </a:p>
          <a:p>
            <a:pPr lvl="1"/>
            <a:endParaRPr lang="es-EC" sz="1600" dirty="0" smtClean="0"/>
          </a:p>
          <a:p>
            <a:pPr lvl="1"/>
            <a:r>
              <a:rPr lang="es-EC" sz="1600" dirty="0" smtClean="0"/>
              <a:t>Aprovechar las bondades de ASTERISK combinadas con los servicios de GOOGLE para lograr una comunicación sin fronteras. </a:t>
            </a:r>
          </a:p>
          <a:p>
            <a:pPr lvl="1"/>
            <a:endParaRPr lang="es-EC"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DESCRIPCIÓN	</a:t>
            </a:r>
            <a:endParaRPr lang="es-EC" dirty="0"/>
          </a:p>
        </p:txBody>
      </p:sp>
      <p:sp>
        <p:nvSpPr>
          <p:cNvPr id="3" name="2 Marcador de contenido"/>
          <p:cNvSpPr>
            <a:spLocks noGrp="1"/>
          </p:cNvSpPr>
          <p:nvPr>
            <p:ph idx="1"/>
          </p:nvPr>
        </p:nvSpPr>
        <p:spPr/>
        <p:txBody>
          <a:bodyPr>
            <a:normAutofit/>
          </a:bodyPr>
          <a:lstStyle/>
          <a:p>
            <a:r>
              <a:rPr lang="es-EC" sz="2000" dirty="0" smtClean="0"/>
              <a:t>El proyecto a realizar consiste en la integración de la plataforma ASTERISK con los servicios de GOOGLE TALK y GOOGLE VOICE a través del canal GTALK y el módulo JABBER.</a:t>
            </a:r>
          </a:p>
          <a:p>
            <a:r>
              <a:rPr lang="es-EC" sz="2000" dirty="0" smtClean="0"/>
              <a:t>Con la implementación de este proyecto buscamos ofrecer una forma más práctica de formar parte de una Central telefónica basada en ASTERISK, sin importar el lugar físico en que el usuario final se encuentre, basta tener acceso a internet.</a:t>
            </a:r>
            <a:endParaRPr lang="es-EC" sz="2000" dirty="0"/>
          </a:p>
        </p:txBody>
      </p:sp>
      <p:pic>
        <p:nvPicPr>
          <p:cNvPr id="4" name="3 Imagen" descr="DIAGRAMASIMPLEGRADO.png"/>
          <p:cNvPicPr>
            <a:picLocks noChangeAspect="1"/>
          </p:cNvPicPr>
          <p:nvPr/>
        </p:nvPicPr>
        <p:blipFill>
          <a:blip r:embed="rId2" cstate="print"/>
          <a:stretch>
            <a:fillRect/>
          </a:stretch>
        </p:blipFill>
        <p:spPr>
          <a:xfrm>
            <a:off x="1331640" y="4437112"/>
            <a:ext cx="6838950" cy="1676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GOOGLE VOICE</a:t>
            </a:r>
            <a:endParaRPr lang="es-EC" dirty="0"/>
          </a:p>
        </p:txBody>
      </p:sp>
      <p:sp>
        <p:nvSpPr>
          <p:cNvPr id="3" name="2 Marcador de contenido"/>
          <p:cNvSpPr>
            <a:spLocks noGrp="1"/>
          </p:cNvSpPr>
          <p:nvPr>
            <p:ph idx="1"/>
          </p:nvPr>
        </p:nvSpPr>
        <p:spPr>
          <a:xfrm>
            <a:off x="304800" y="1554163"/>
            <a:ext cx="8686800" cy="2234878"/>
          </a:xfrm>
        </p:spPr>
        <p:txBody>
          <a:bodyPr>
            <a:normAutofit fontScale="77500" lnSpcReduction="20000"/>
          </a:bodyPr>
          <a:lstStyle/>
          <a:p>
            <a:r>
              <a:rPr lang="es-EC" dirty="0" smtClean="0"/>
              <a:t>Servicio de Telecomunicaciones de GOOGLE.</a:t>
            </a:r>
          </a:p>
          <a:p>
            <a:r>
              <a:rPr lang="es-EC" dirty="0" smtClean="0"/>
              <a:t>Provee un número telefónico de EEUU, sin cargos.</a:t>
            </a:r>
          </a:p>
          <a:p>
            <a:r>
              <a:rPr lang="es-EC" dirty="0" smtClean="0"/>
              <a:t>Las llamadas entrantes se re direccionan a otro número del suscriptor, llamadas salientes tienen similar ejecución.</a:t>
            </a:r>
          </a:p>
          <a:p>
            <a:r>
              <a:rPr lang="es-EC" dirty="0" smtClean="0"/>
              <a:t>Llamadas entrantes y salientes a EEUU, Alaska, Canadá y </a:t>
            </a:r>
            <a:r>
              <a:rPr lang="es-EC" dirty="0" err="1" smtClean="0"/>
              <a:t>Hawaii</a:t>
            </a:r>
            <a:r>
              <a:rPr lang="es-EC" dirty="0" smtClean="0"/>
              <a:t> son gratis.</a:t>
            </a:r>
          </a:p>
        </p:txBody>
      </p:sp>
      <p:pic>
        <p:nvPicPr>
          <p:cNvPr id="5" name="4 Imagen" descr="Google-Voice.png"/>
          <p:cNvPicPr>
            <a:picLocks noChangeAspect="1"/>
          </p:cNvPicPr>
          <p:nvPr/>
        </p:nvPicPr>
        <p:blipFill>
          <a:blip r:embed="rId2" cstate="print"/>
          <a:stretch>
            <a:fillRect/>
          </a:stretch>
        </p:blipFill>
        <p:spPr>
          <a:xfrm>
            <a:off x="3707904" y="3861048"/>
            <a:ext cx="2232248" cy="223224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GOOGLE TALK</a:t>
            </a:r>
            <a:endParaRPr lang="es-EC" dirty="0"/>
          </a:p>
        </p:txBody>
      </p:sp>
      <p:sp>
        <p:nvSpPr>
          <p:cNvPr id="3" name="2 Marcador de contenido"/>
          <p:cNvSpPr>
            <a:spLocks noGrp="1"/>
          </p:cNvSpPr>
          <p:nvPr>
            <p:ph idx="1"/>
          </p:nvPr>
        </p:nvSpPr>
        <p:spPr>
          <a:xfrm>
            <a:off x="304800" y="1554163"/>
            <a:ext cx="8686800" cy="2090862"/>
          </a:xfrm>
        </p:spPr>
        <p:txBody>
          <a:bodyPr>
            <a:normAutofit lnSpcReduction="10000"/>
          </a:bodyPr>
          <a:lstStyle/>
          <a:p>
            <a:r>
              <a:rPr lang="es-EC" dirty="0" smtClean="0"/>
              <a:t>Cliente de mensajería instantánea y </a:t>
            </a:r>
            <a:r>
              <a:rPr lang="es-EC" dirty="0" err="1" smtClean="0"/>
              <a:t>VoIP</a:t>
            </a:r>
            <a:r>
              <a:rPr lang="es-EC" dirty="0" smtClean="0"/>
              <a:t> de protocolo </a:t>
            </a:r>
            <a:r>
              <a:rPr lang="es-EC" dirty="0" err="1" smtClean="0"/>
              <a:t>Jabber</a:t>
            </a:r>
            <a:r>
              <a:rPr lang="es-EC" dirty="0" smtClean="0"/>
              <a:t>.</a:t>
            </a:r>
          </a:p>
          <a:p>
            <a:r>
              <a:rPr lang="es-EC" dirty="0" smtClean="0"/>
              <a:t>Registro abierto, se puede conseguir una cuenta entrando a gmail.com.</a:t>
            </a:r>
          </a:p>
          <a:p>
            <a:endParaRPr lang="es-EC" dirty="0"/>
          </a:p>
        </p:txBody>
      </p:sp>
      <p:pic>
        <p:nvPicPr>
          <p:cNvPr id="4" name="3 Imagen" descr="Google_Talk_icon_by_hungery5.png"/>
          <p:cNvPicPr>
            <a:picLocks noChangeAspect="1"/>
          </p:cNvPicPr>
          <p:nvPr/>
        </p:nvPicPr>
        <p:blipFill>
          <a:blip r:embed="rId2" cstate="print"/>
          <a:stretch>
            <a:fillRect/>
          </a:stretch>
        </p:blipFill>
        <p:spPr>
          <a:xfrm>
            <a:off x="2987824" y="3356992"/>
            <a:ext cx="3250794" cy="325079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ESQUEMA</a:t>
            </a:r>
            <a:endParaRPr lang="es-EC" dirty="0"/>
          </a:p>
        </p:txBody>
      </p:sp>
      <p:pic>
        <p:nvPicPr>
          <p:cNvPr id="4" name="3 Imagen" descr="DIAGRAMAGRADO.png"/>
          <p:cNvPicPr>
            <a:picLocks noChangeAspect="1"/>
          </p:cNvPicPr>
          <p:nvPr/>
        </p:nvPicPr>
        <p:blipFill>
          <a:blip r:embed="rId2" cstate="print"/>
          <a:stretch>
            <a:fillRect/>
          </a:stretch>
        </p:blipFill>
        <p:spPr>
          <a:xfrm>
            <a:off x="416292" y="1225328"/>
            <a:ext cx="8424936" cy="555316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METODOLOGÍA</a:t>
            </a:r>
            <a:endParaRPr lang="es-EC" dirty="0"/>
          </a:p>
        </p:txBody>
      </p:sp>
      <p:sp>
        <p:nvSpPr>
          <p:cNvPr id="3" name="2 Marcador de contenido"/>
          <p:cNvSpPr>
            <a:spLocks noGrp="1"/>
          </p:cNvSpPr>
          <p:nvPr>
            <p:ph sz="half" idx="1"/>
          </p:nvPr>
        </p:nvSpPr>
        <p:spPr/>
        <p:txBody>
          <a:bodyPr>
            <a:normAutofit fontScale="85000" lnSpcReduction="20000"/>
          </a:bodyPr>
          <a:lstStyle/>
          <a:p>
            <a:r>
              <a:rPr lang="es-EC" dirty="0" smtClean="0"/>
              <a:t>Instalaremos ASTERISK sobre un servidor con sistema operativo </a:t>
            </a:r>
            <a:r>
              <a:rPr lang="es-EC" dirty="0" err="1" smtClean="0"/>
              <a:t>CentOS</a:t>
            </a:r>
            <a:r>
              <a:rPr lang="es-EC" dirty="0" smtClean="0"/>
              <a:t>.</a:t>
            </a:r>
          </a:p>
          <a:p>
            <a:endParaRPr lang="es-EC" dirty="0" smtClean="0"/>
          </a:p>
          <a:p>
            <a:r>
              <a:rPr lang="es-EC" dirty="0" smtClean="0"/>
              <a:t>Configuraremos en el servidor el canal GTALK y el módulo JABBER para la integración con los servicios de GOOGLE.</a:t>
            </a:r>
          </a:p>
          <a:p>
            <a:endParaRPr lang="es-EC" dirty="0" smtClean="0"/>
          </a:p>
          <a:p>
            <a:r>
              <a:rPr lang="es-EC" dirty="0" smtClean="0"/>
              <a:t>Se configurará el manejo de llamadas entrantes y salientes, así como el envío de texto predefinido.</a:t>
            </a:r>
            <a:endParaRPr lang="es-EC" dirty="0"/>
          </a:p>
        </p:txBody>
      </p:sp>
      <p:pic>
        <p:nvPicPr>
          <p:cNvPr id="5" name="4 Marcador de contenido" descr="gizmo5-logo.png"/>
          <p:cNvPicPr>
            <a:picLocks noGrp="1" noChangeAspect="1"/>
          </p:cNvPicPr>
          <p:nvPr>
            <p:ph sz="half" idx="2"/>
          </p:nvPr>
        </p:nvPicPr>
        <p:blipFill>
          <a:blip r:embed="rId2" cstate="print"/>
          <a:stretch>
            <a:fillRect/>
          </a:stretch>
        </p:blipFill>
        <p:spPr>
          <a:xfrm>
            <a:off x="5940152" y="1844824"/>
            <a:ext cx="1638300" cy="552450"/>
          </a:xfrm>
        </p:spPr>
      </p:pic>
      <p:pic>
        <p:nvPicPr>
          <p:cNvPr id="6" name="5 Imagen" descr="Google-Voice.png"/>
          <p:cNvPicPr>
            <a:picLocks noChangeAspect="1"/>
          </p:cNvPicPr>
          <p:nvPr/>
        </p:nvPicPr>
        <p:blipFill>
          <a:blip r:embed="rId3" cstate="print"/>
          <a:stretch>
            <a:fillRect/>
          </a:stretch>
        </p:blipFill>
        <p:spPr>
          <a:xfrm>
            <a:off x="6695728" y="2420888"/>
            <a:ext cx="2232248" cy="2232248"/>
          </a:xfrm>
          <a:prstGeom prst="rect">
            <a:avLst/>
          </a:prstGeom>
        </p:spPr>
      </p:pic>
      <p:pic>
        <p:nvPicPr>
          <p:cNvPr id="7" name="6 Imagen" descr="Google_Talk_icon_by_hungery5.png"/>
          <p:cNvPicPr>
            <a:picLocks noChangeAspect="1"/>
          </p:cNvPicPr>
          <p:nvPr/>
        </p:nvPicPr>
        <p:blipFill>
          <a:blip r:embed="rId4" cstate="print"/>
          <a:stretch>
            <a:fillRect/>
          </a:stretch>
        </p:blipFill>
        <p:spPr>
          <a:xfrm>
            <a:off x="4427984" y="2132856"/>
            <a:ext cx="2448272" cy="2448272"/>
          </a:xfrm>
          <a:prstGeom prst="rect">
            <a:avLst/>
          </a:prstGeom>
        </p:spPr>
      </p:pic>
      <p:pic>
        <p:nvPicPr>
          <p:cNvPr id="9" name="8 Imagen" descr="asterisk_logo1.png"/>
          <p:cNvPicPr>
            <a:picLocks noChangeAspect="1"/>
          </p:cNvPicPr>
          <p:nvPr/>
        </p:nvPicPr>
        <p:blipFill>
          <a:blip r:embed="rId5" cstate="print"/>
          <a:stretch>
            <a:fillRect/>
          </a:stretch>
        </p:blipFill>
        <p:spPr>
          <a:xfrm>
            <a:off x="5436096" y="4725144"/>
            <a:ext cx="2244080" cy="126229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COMPONENTES</a:t>
            </a:r>
            <a:endParaRPr lang="es-EC" dirty="0"/>
          </a:p>
        </p:txBody>
      </p:sp>
      <p:sp>
        <p:nvSpPr>
          <p:cNvPr id="3" name="2 Marcador de contenido"/>
          <p:cNvSpPr>
            <a:spLocks noGrp="1"/>
          </p:cNvSpPr>
          <p:nvPr>
            <p:ph sz="half" idx="1"/>
          </p:nvPr>
        </p:nvSpPr>
        <p:spPr/>
        <p:txBody>
          <a:bodyPr/>
          <a:lstStyle/>
          <a:p>
            <a:r>
              <a:rPr lang="es-EC" dirty="0" smtClean="0"/>
              <a:t>HARDWARE</a:t>
            </a:r>
          </a:p>
          <a:p>
            <a:pPr lvl="1"/>
            <a:r>
              <a:rPr lang="es-EC" dirty="0" smtClean="0"/>
              <a:t>Servidor</a:t>
            </a:r>
          </a:p>
          <a:p>
            <a:pPr lvl="1"/>
            <a:r>
              <a:rPr lang="es-EC" dirty="0" smtClean="0"/>
              <a:t>Teléfono IP</a:t>
            </a:r>
          </a:p>
          <a:p>
            <a:pPr lvl="1"/>
            <a:endParaRPr lang="es-EC" dirty="0" smtClean="0"/>
          </a:p>
          <a:p>
            <a:r>
              <a:rPr lang="es-EC" dirty="0" smtClean="0"/>
              <a:t>SOFTWARE Y LIBRERIAS</a:t>
            </a:r>
          </a:p>
          <a:p>
            <a:pPr lvl="1"/>
            <a:r>
              <a:rPr lang="es-EC" dirty="0" smtClean="0"/>
              <a:t>ASTERISK</a:t>
            </a:r>
          </a:p>
          <a:p>
            <a:pPr lvl="1"/>
            <a:r>
              <a:rPr lang="es-EC" dirty="0" err="1" smtClean="0"/>
              <a:t>chan_gtalk</a:t>
            </a:r>
            <a:endParaRPr lang="es-EC" dirty="0" smtClean="0"/>
          </a:p>
          <a:p>
            <a:pPr lvl="1"/>
            <a:r>
              <a:rPr lang="es-EC" dirty="0" err="1" smtClean="0"/>
              <a:t>res_jabber</a:t>
            </a:r>
            <a:endParaRPr lang="es-EC" dirty="0" smtClean="0"/>
          </a:p>
          <a:p>
            <a:pPr lvl="1"/>
            <a:r>
              <a:rPr lang="es-ES" dirty="0" err="1" smtClean="0"/>
              <a:t>JabberReceive</a:t>
            </a:r>
            <a:endParaRPr lang="es-EC" dirty="0" smtClean="0"/>
          </a:p>
          <a:p>
            <a:pPr lvl="1"/>
            <a:endParaRPr lang="es-EC" dirty="0"/>
          </a:p>
        </p:txBody>
      </p:sp>
      <p:pic>
        <p:nvPicPr>
          <p:cNvPr id="5" name="4 Marcador de contenido" descr="090709_gtalk.png"/>
          <p:cNvPicPr>
            <a:picLocks noGrp="1" noChangeAspect="1"/>
          </p:cNvPicPr>
          <p:nvPr>
            <p:ph sz="half" idx="2"/>
          </p:nvPr>
        </p:nvPicPr>
        <p:blipFill>
          <a:blip r:embed="rId2" cstate="print"/>
          <a:stretch>
            <a:fillRect/>
          </a:stretch>
        </p:blipFill>
        <p:spPr>
          <a:xfrm>
            <a:off x="7164288" y="3789040"/>
            <a:ext cx="1625397" cy="1625397"/>
          </a:xfrm>
        </p:spPr>
      </p:pic>
      <p:pic>
        <p:nvPicPr>
          <p:cNvPr id="6" name="5 Imagen" descr="Jabber_logo.png"/>
          <p:cNvPicPr>
            <a:picLocks noChangeAspect="1"/>
          </p:cNvPicPr>
          <p:nvPr/>
        </p:nvPicPr>
        <p:blipFill>
          <a:blip r:embed="rId3" cstate="print"/>
          <a:stretch>
            <a:fillRect/>
          </a:stretch>
        </p:blipFill>
        <p:spPr>
          <a:xfrm>
            <a:off x="4716016" y="5445224"/>
            <a:ext cx="2285714" cy="952381"/>
          </a:xfrm>
          <a:prstGeom prst="rect">
            <a:avLst/>
          </a:prstGeom>
        </p:spPr>
      </p:pic>
      <p:pic>
        <p:nvPicPr>
          <p:cNvPr id="7" name="6 Imagen" descr="servidor.png"/>
          <p:cNvPicPr>
            <a:picLocks noChangeAspect="1"/>
          </p:cNvPicPr>
          <p:nvPr/>
        </p:nvPicPr>
        <p:blipFill>
          <a:blip r:embed="rId4" cstate="print"/>
          <a:stretch>
            <a:fillRect/>
          </a:stretch>
        </p:blipFill>
        <p:spPr>
          <a:xfrm>
            <a:off x="4788024" y="2420888"/>
            <a:ext cx="1584176" cy="2337309"/>
          </a:xfrm>
          <a:prstGeom prst="rect">
            <a:avLst/>
          </a:prstGeom>
        </p:spPr>
      </p:pic>
      <p:pic>
        <p:nvPicPr>
          <p:cNvPr id="12" name="11 Imagen" descr="grandstream.png"/>
          <p:cNvPicPr>
            <a:picLocks noChangeAspect="1"/>
          </p:cNvPicPr>
          <p:nvPr/>
        </p:nvPicPr>
        <p:blipFill>
          <a:blip r:embed="rId5" cstate="print"/>
          <a:stretch>
            <a:fillRect/>
          </a:stretch>
        </p:blipFill>
        <p:spPr>
          <a:xfrm>
            <a:off x="6588224" y="1268760"/>
            <a:ext cx="2286000" cy="2286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491</TotalTime>
  <Words>1072</Words>
  <Application>Microsoft Office PowerPoint</Application>
  <PresentationFormat>Presentación en pantalla (4:3)</PresentationFormat>
  <Paragraphs>210</Paragraphs>
  <Slides>23</Slides>
  <Notes>1</Notes>
  <HiddenSlides>0</HiddenSlides>
  <MMClips>1</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Viajes</vt:lpstr>
      <vt:lpstr>IMPLEMENTACIÓN DE CANALES DE GTALK Y GOOGLE VOICE PARA OFRECER SERVICIOS GRATUITOS DE MENSAJERÍA Y TELEFONÍA</vt:lpstr>
      <vt:lpstr>Antecedentes</vt:lpstr>
      <vt:lpstr>OBJETIVOS</vt:lpstr>
      <vt:lpstr>DESCRIPCIÓN </vt:lpstr>
      <vt:lpstr>GOOGLE VOICE</vt:lpstr>
      <vt:lpstr>GOOGLE TALK</vt:lpstr>
      <vt:lpstr>ESQUEMA</vt:lpstr>
      <vt:lpstr>METODOLOGÍA</vt:lpstr>
      <vt:lpstr>COMPONENTES</vt:lpstr>
      <vt:lpstr>HARDWARE</vt:lpstr>
      <vt:lpstr>HARDWARE</vt:lpstr>
      <vt:lpstr>SOFTWARE</vt:lpstr>
      <vt:lpstr>software</vt:lpstr>
      <vt:lpstr>CONFIGURACIÓN ASTERISK</vt:lpstr>
      <vt:lpstr>Sip.conf</vt:lpstr>
      <vt:lpstr>JABBER.CONF</vt:lpstr>
      <vt:lpstr>GTALK.CONF</vt:lpstr>
      <vt:lpstr>RTP.CONF</vt:lpstr>
      <vt:lpstr>EXTENSIONS.CONF</vt:lpstr>
      <vt:lpstr>Pruebas</vt:lpstr>
      <vt:lpstr>conclusiones</vt:lpstr>
      <vt:lpstr>RECOMENDACIONES</vt:lpstr>
      <vt:lpstr>PREGUNTAS</vt:lpstr>
    </vt:vector>
  </TitlesOfParts>
  <Company>Grupo Phoenix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IMPLEMENTACIÓN DE CANALES DE GTALK Y GOOGLE VOICE PARA OFRECER SERVICIOS GRATUITOS DE MENSAJERÍA Y TELEFONÍA</dc:title>
  <dc:creator>Luis Andres Vargas Mieles</dc:creator>
  <cp:lastModifiedBy>Luis Andres Vargas Mieles</cp:lastModifiedBy>
  <cp:revision>60</cp:revision>
  <dcterms:created xsi:type="dcterms:W3CDTF">2010-07-19T17:51:06Z</dcterms:created>
  <dcterms:modified xsi:type="dcterms:W3CDTF">2010-07-23T04:07:37Z</dcterms:modified>
</cp:coreProperties>
</file>